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0.xml" ContentType="application/vnd.openxmlformats-officedocument.presentationml.tags+xml"/>
  <Override PartName="/ppt/notesSlides/notesSlide10.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Lst>
  <p:notesMasterIdLst>
    <p:notesMasterId r:id="rId20"/>
  </p:notesMasterIdLst>
  <p:handoutMasterIdLst>
    <p:handoutMasterId r:id="rId21"/>
  </p:handoutMasterIdLst>
  <p:sldIdLst>
    <p:sldId id="263" r:id="rId3"/>
    <p:sldId id="893" r:id="rId4"/>
    <p:sldId id="265" r:id="rId5"/>
    <p:sldId id="349" r:id="rId6"/>
    <p:sldId id="268" r:id="rId7"/>
    <p:sldId id="894" r:id="rId8"/>
    <p:sldId id="709" r:id="rId9"/>
    <p:sldId id="895" r:id="rId10"/>
    <p:sldId id="295" r:id="rId11"/>
    <p:sldId id="566" r:id="rId12"/>
    <p:sldId id="571" r:id="rId13"/>
    <p:sldId id="898" r:id="rId14"/>
    <p:sldId id="896" r:id="rId15"/>
    <p:sldId id="687" r:id="rId16"/>
    <p:sldId id="711" r:id="rId17"/>
    <p:sldId id="712" r:id="rId18"/>
    <p:sldId id="540" r:id="rId19"/>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482" userDrawn="1">
          <p15:clr>
            <a:srgbClr val="A4A3A4"/>
          </p15:clr>
        </p15:guide>
        <p15:guide id="3" orient="horz" pos="300" userDrawn="1">
          <p15:clr>
            <a:srgbClr val="A4A3A4"/>
          </p15:clr>
        </p15:guide>
        <p15:guide id="4" orient="horz" pos="572" userDrawn="1">
          <p15:clr>
            <a:srgbClr val="A4A3A4"/>
          </p15:clr>
        </p15:guide>
        <p15:guide id="5" pos="3840" userDrawn="1">
          <p15:clr>
            <a:srgbClr val="A4A3A4"/>
          </p15:clr>
        </p15:guide>
        <p15:guide id="6" pos="6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47" autoAdjust="0"/>
    <p:restoredTop sz="96357" autoAdjust="0"/>
  </p:normalViewPr>
  <p:slideViewPr>
    <p:cSldViewPr showGuides="1">
      <p:cViewPr varScale="1">
        <p:scale>
          <a:sx n="106" d="100"/>
          <a:sy n="106" d="100"/>
        </p:scale>
        <p:origin x="1242" y="108"/>
      </p:cViewPr>
      <p:guideLst>
        <p:guide orient="horz" pos="2160"/>
        <p:guide orient="horz" pos="482"/>
        <p:guide orient="horz" pos="300"/>
        <p:guide orient="horz" pos="572"/>
        <p:guide pos="3840"/>
        <p:guide pos="6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2022-04-26</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2022-04-26</a:t>
            </a:fld>
            <a:endParaRPr lang="en-CA"/>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This is a presentation that EA can use as part of its outreach program to departments and external stakeholders.</a:t>
            </a:r>
          </a:p>
          <a:p>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1</a:t>
            </a:fld>
            <a:endParaRPr lang="en-CA"/>
          </a:p>
        </p:txBody>
      </p:sp>
    </p:spTree>
    <p:extLst>
      <p:ext uri="{BB962C8B-B14F-4D97-AF65-F5344CB8AC3E}">
        <p14:creationId xmlns:p14="http://schemas.microsoft.com/office/powerpoint/2010/main" val="4176380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2"/>
                </a:solidFill>
                <a:effectLst/>
                <a:latin typeface="Arial" panose="020B0604020202020204" pitchFamily="34" charset="0"/>
              </a:rPr>
              <a:t>The business capability concept is a top-down view of an organization. It is a key element and often the first step in a Business Architecture discipline. It gives us a different way to look at the major components of our organizations using a shared framework that bridges Programs and Services. This technique helps us in identifying where there are commonalities versus where there are very different or unique activities. With this understanding, we can work towards a more cohesive enterprise.</a:t>
            </a:r>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11</a:t>
            </a:fld>
            <a:endParaRPr lang="en-CA"/>
          </a:p>
        </p:txBody>
      </p:sp>
    </p:spTree>
    <p:extLst>
      <p:ext uri="{BB962C8B-B14F-4D97-AF65-F5344CB8AC3E}">
        <p14:creationId xmlns:p14="http://schemas.microsoft.com/office/powerpoint/2010/main" val="1351172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12</a:t>
            </a:fld>
            <a:endParaRPr lang="en-CA"/>
          </a:p>
        </p:txBody>
      </p:sp>
    </p:spTree>
    <p:extLst>
      <p:ext uri="{BB962C8B-B14F-4D97-AF65-F5344CB8AC3E}">
        <p14:creationId xmlns:p14="http://schemas.microsoft.com/office/powerpoint/2010/main" val="2528951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a:p>
        </p:txBody>
      </p:sp>
    </p:spTree>
    <p:extLst>
      <p:ext uri="{BB962C8B-B14F-4D97-AF65-F5344CB8AC3E}">
        <p14:creationId xmlns:p14="http://schemas.microsoft.com/office/powerpoint/2010/main" val="227516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283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Common language between program and service business folks and IT</a:t>
            </a:r>
          </a:p>
          <a:p>
            <a:r>
              <a:rPr lang="en-CA" dirty="0"/>
              <a:t>GC EARB presentations identify which capabilities they are addressing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ra"/>
              </a:rPr>
              <a:t>A business capability is what an organization needs to deliver its </a:t>
            </a:r>
            <a:r>
              <a:rPr lang="en-CA" b="0" i="0" dirty="0">
                <a:solidFill>
                  <a:srgbClr val="000000"/>
                </a:solidFill>
                <a:effectLst/>
                <a:latin typeface="Fira"/>
              </a:rPr>
              <a:t>programs and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0" dirty="0">
                <a:solidFill>
                  <a:srgbClr val="000000"/>
                </a:solidFill>
                <a:effectLst/>
                <a:latin typeface="Fira"/>
              </a:rPr>
              <a:t>Can identify common capabilities across programs and services.</a:t>
            </a:r>
            <a:endParaRPr lang="en-CA" dirty="0"/>
          </a:p>
          <a:p>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16</a:t>
            </a:fld>
            <a:endParaRPr lang="en-CA"/>
          </a:p>
        </p:txBody>
      </p:sp>
    </p:spTree>
    <p:extLst>
      <p:ext uri="{BB962C8B-B14F-4D97-AF65-F5344CB8AC3E}">
        <p14:creationId xmlns:p14="http://schemas.microsoft.com/office/powerpoint/2010/main" val="2567662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a:p>
        </p:txBody>
      </p:sp>
    </p:spTree>
    <p:extLst>
      <p:ext uri="{BB962C8B-B14F-4D97-AF65-F5344CB8AC3E}">
        <p14:creationId xmlns:p14="http://schemas.microsoft.com/office/powerpoint/2010/main" val="6898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 is positioned as strategic activity.</a:t>
            </a:r>
          </a:p>
          <a:p>
            <a:r>
              <a:rPr lang="en-CA" dirty="0"/>
              <a:t>This a holistic view of Enterprise Architecture.</a:t>
            </a:r>
          </a:p>
          <a:p>
            <a:r>
              <a:rPr lang="en-CA" dirty="0"/>
              <a:t>It is divided into 5 domains, B, I, A, T and S to facilitate architecture design and reviews but each domain is co dependant on the others.</a:t>
            </a:r>
          </a:p>
          <a:p>
            <a:r>
              <a:rPr lang="en-CA" dirty="0"/>
              <a:t>There is a </a:t>
            </a:r>
            <a:r>
              <a:rPr lang="en-CA" dirty="0" err="1"/>
              <a:t>ying</a:t>
            </a:r>
            <a:r>
              <a:rPr lang="en-CA" dirty="0"/>
              <a:t> and a yang between modernizing digital services and onboarding new technologies, the 2 must work hand in hand.</a:t>
            </a:r>
          </a:p>
          <a:p>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2</a:t>
            </a:fld>
            <a:endParaRPr lang="en-CA"/>
          </a:p>
        </p:txBody>
      </p:sp>
    </p:spTree>
    <p:extLst>
      <p:ext uri="{BB962C8B-B14F-4D97-AF65-F5344CB8AC3E}">
        <p14:creationId xmlns:p14="http://schemas.microsoft.com/office/powerpoint/2010/main" val="840583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EA is embedded in Policy and Directives.</a:t>
            </a:r>
          </a:p>
          <a:p>
            <a:r>
              <a:rPr lang="en-CA" dirty="0"/>
              <a:t>CIOs have requirements concerning EA and EA review boards</a:t>
            </a:r>
          </a:p>
          <a:p>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3</a:t>
            </a:fld>
            <a:endParaRPr lang="en-CA"/>
          </a:p>
        </p:txBody>
      </p:sp>
    </p:spTree>
    <p:extLst>
      <p:ext uri="{BB962C8B-B14F-4D97-AF65-F5344CB8AC3E}">
        <p14:creationId xmlns:p14="http://schemas.microsoft.com/office/powerpoint/2010/main" val="325204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408"/>
              </a:spcAft>
            </a:pPr>
            <a:r>
              <a:rPr lang="en-CA" dirty="0">
                <a:solidFill>
                  <a:schemeClr val="tx1">
                    <a:lumMod val="65000"/>
                    <a:lumOff val="35000"/>
                  </a:schemeClr>
                </a:solidFill>
                <a:ea typeface="Calibri" panose="020F0502020204030204" pitchFamily="34" charset="0"/>
                <a:cs typeface="Calibri Light" panose="020F0302020204030204" pitchFamily="34" charset="0"/>
              </a:rPr>
              <a:t>Published on Canada.ca</a:t>
            </a:r>
          </a:p>
          <a:p>
            <a:pPr>
              <a:spcAft>
                <a:spcPts val="408"/>
              </a:spcAft>
            </a:pPr>
            <a:r>
              <a:rPr lang="en-CA" dirty="0">
                <a:solidFill>
                  <a:schemeClr val="tx1">
                    <a:lumMod val="65000"/>
                    <a:lumOff val="35000"/>
                  </a:schemeClr>
                </a:solidFill>
                <a:ea typeface="Calibri" panose="020F0502020204030204" pitchFamily="34" charset="0"/>
                <a:cs typeface="Calibri Light" panose="020F0302020204030204" pitchFamily="34" charset="0"/>
              </a:rPr>
              <a:t>This is the target that initiatives are reviewed against</a:t>
            </a:r>
          </a:p>
          <a:p>
            <a:pPr>
              <a:spcAft>
                <a:spcPts val="408"/>
              </a:spcAft>
            </a:pPr>
            <a:r>
              <a:rPr lang="en-CA" dirty="0">
                <a:solidFill>
                  <a:schemeClr val="tx1">
                    <a:lumMod val="65000"/>
                    <a:lumOff val="35000"/>
                  </a:schemeClr>
                </a:solidFill>
                <a:ea typeface="Calibri" panose="020F0502020204030204" pitchFamily="34" charset="0"/>
                <a:cs typeface="Calibri Light" panose="020F0302020204030204" pitchFamily="34" charset="0"/>
              </a:rPr>
              <a:t>Key part of the GC EARB presentation template and EA summary slide.</a:t>
            </a:r>
          </a:p>
          <a:p>
            <a:pPr>
              <a:spcAft>
                <a:spcPts val="408"/>
              </a:spcAft>
            </a:pPr>
            <a:r>
              <a:rPr lang="en-CA" dirty="0">
                <a:solidFill>
                  <a:schemeClr val="tx1">
                    <a:lumMod val="65000"/>
                    <a:lumOff val="35000"/>
                  </a:schemeClr>
                </a:solidFill>
                <a:ea typeface="Calibri" panose="020F0502020204030204" pitchFamily="34" charset="0"/>
                <a:cs typeface="Calibri Light" panose="020F0302020204030204" pitchFamily="34" charset="0"/>
              </a:rPr>
              <a:t>Departments must demonstrated how they are achieving targets across all five layers.</a:t>
            </a:r>
          </a:p>
          <a:p>
            <a:pPr>
              <a:spcAft>
                <a:spcPts val="408"/>
              </a:spcAft>
            </a:pPr>
            <a:r>
              <a:rPr lang="en-CA" dirty="0">
                <a:solidFill>
                  <a:schemeClr val="tx1">
                    <a:lumMod val="65000"/>
                    <a:lumOff val="35000"/>
                  </a:schemeClr>
                </a:solidFill>
                <a:ea typeface="Calibri" panose="020F0502020204030204" pitchFamily="34" charset="0"/>
                <a:cs typeface="Calibri Light" panose="020F0302020204030204" pitchFamily="34" charset="0"/>
              </a:rPr>
              <a:t>If they are unable to meet then recommendations and conditions are prescribed and noted in the </a:t>
            </a:r>
            <a:r>
              <a:rPr lang="en-CA" dirty="0" err="1">
                <a:solidFill>
                  <a:schemeClr val="tx1">
                    <a:lumMod val="65000"/>
                    <a:lumOff val="35000"/>
                  </a:schemeClr>
                </a:solidFill>
                <a:ea typeface="Calibri" panose="020F0502020204030204" pitchFamily="34" charset="0"/>
                <a:cs typeface="Calibri Light" panose="020F0302020204030204" pitchFamily="34" charset="0"/>
              </a:rPr>
              <a:t>RoD</a:t>
            </a:r>
            <a:r>
              <a:rPr lang="en-CA" dirty="0">
                <a:solidFill>
                  <a:schemeClr val="tx1">
                    <a:lumMod val="65000"/>
                    <a:lumOff val="35000"/>
                  </a:schemeClr>
                </a:solidFill>
                <a:ea typeface="Calibri" panose="020F0502020204030204" pitchFamily="34" charset="0"/>
                <a:cs typeface="Calibri Light" panose="020F0302020204030204" pitchFamily="34" charset="0"/>
              </a:rPr>
              <a:t>.</a:t>
            </a:r>
          </a:p>
          <a:p>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4</a:t>
            </a:fld>
            <a:endParaRPr lang="en-CA"/>
          </a:p>
        </p:txBody>
      </p:sp>
    </p:spTree>
    <p:extLst>
      <p:ext uri="{BB962C8B-B14F-4D97-AF65-F5344CB8AC3E}">
        <p14:creationId xmlns:p14="http://schemas.microsoft.com/office/powerpoint/2010/main" val="139411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Developed with EA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Focus is on designing programs and services for users (external and employees) for a cohesive user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Represents an all of government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GC programs and services are enabled by business capabilities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Covers all layers of the EA framework BIATS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Will be published on Canada.ca with the EA framework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CA" dirty="0"/>
          </a:p>
        </p:txBody>
      </p:sp>
      <p:sp>
        <p:nvSpPr>
          <p:cNvPr id="4" name="Slide Number Placeholder 3"/>
          <p:cNvSpPr>
            <a:spLocks noGrp="1"/>
          </p:cNvSpPr>
          <p:nvPr>
            <p:ph type="sldNum" sz="quarter" idx="5"/>
          </p:nvPr>
        </p:nvSpPr>
        <p:spPr/>
        <p:txBody>
          <a:bodyPr/>
          <a:lstStyle/>
          <a:p>
            <a:fld id="{EB3A5D88-BC26-4EFA-A680-927F6A4ACCF4}" type="slidenum">
              <a:rPr lang="en-CA" smtClean="0"/>
              <a:t>5</a:t>
            </a:fld>
            <a:endParaRPr lang="en-CA"/>
          </a:p>
        </p:txBody>
      </p:sp>
    </p:spTree>
    <p:extLst>
      <p:ext uri="{BB962C8B-B14F-4D97-AF65-F5344CB8AC3E}">
        <p14:creationId xmlns:p14="http://schemas.microsoft.com/office/powerpoint/2010/main" val="203751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TBS EA team SSC, CCCS and Cyber, co-architect with departmental EA’s and engages with SME’s</a:t>
            </a:r>
          </a:p>
          <a:p>
            <a:r>
              <a:rPr lang="en-CA" dirty="0"/>
              <a:t>The review process start several months before the GC EARB presentation.</a:t>
            </a:r>
          </a:p>
          <a:p>
            <a:r>
              <a:rPr lang="en-CA" dirty="0"/>
              <a:t>Examples, </a:t>
            </a:r>
          </a:p>
          <a:p>
            <a:r>
              <a:rPr lang="en-CA" dirty="0"/>
              <a:t>-assisting departments with secure cloud to ground architecture</a:t>
            </a:r>
          </a:p>
          <a:p>
            <a:r>
              <a:rPr lang="en-CA" dirty="0"/>
              <a:t>-sharing previous departmental architectures to enable reuse    </a:t>
            </a:r>
          </a:p>
        </p:txBody>
      </p:sp>
      <p:sp>
        <p:nvSpPr>
          <p:cNvPr id="4" name="Slide Number Placeholder 3"/>
          <p:cNvSpPr>
            <a:spLocks noGrp="1"/>
          </p:cNvSpPr>
          <p:nvPr>
            <p:ph type="sldNum" sz="quarter" idx="5"/>
          </p:nvPr>
        </p:nvSpPr>
        <p:spPr/>
        <p:txBody>
          <a:bodyPr/>
          <a:lstStyle/>
          <a:p>
            <a:fld id="{EB3A5D88-BC26-4EFA-A680-927F6A4ACCF4}" type="slidenum">
              <a:rPr lang="en-CA" smtClean="0"/>
              <a:t>6</a:t>
            </a:fld>
            <a:endParaRPr lang="en-CA"/>
          </a:p>
        </p:txBody>
      </p:sp>
    </p:spTree>
    <p:extLst>
      <p:ext uri="{BB962C8B-B14F-4D97-AF65-F5344CB8AC3E}">
        <p14:creationId xmlns:p14="http://schemas.microsoft.com/office/powerpoint/2010/main" val="3598428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Focus is GC EARB but EA also reviews MC’s, CC’s, and TB subs.</a:t>
            </a:r>
          </a:p>
        </p:txBody>
      </p:sp>
      <p:sp>
        <p:nvSpPr>
          <p:cNvPr id="4" name="Slide Number Placeholder 3"/>
          <p:cNvSpPr>
            <a:spLocks noGrp="1"/>
          </p:cNvSpPr>
          <p:nvPr>
            <p:ph type="sldNum" sz="quarter" idx="5"/>
          </p:nvPr>
        </p:nvSpPr>
        <p:spPr/>
        <p:txBody>
          <a:bodyPr/>
          <a:lstStyle/>
          <a:p>
            <a:fld id="{EB3A5D88-BC26-4EFA-A680-927F6A4ACCF4}" type="slidenum">
              <a:rPr lang="en-CA" smtClean="0"/>
              <a:t>7</a:t>
            </a:fld>
            <a:endParaRPr lang="en-CA"/>
          </a:p>
        </p:txBody>
      </p:sp>
    </p:spTree>
    <p:extLst>
      <p:ext uri="{BB962C8B-B14F-4D97-AF65-F5344CB8AC3E}">
        <p14:creationId xmlns:p14="http://schemas.microsoft.com/office/powerpoint/2010/main" val="1749886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major initiatives have been reviewed at GC EARB</a:t>
            </a:r>
          </a:p>
          <a:p>
            <a:r>
              <a:rPr lang="en-CA" dirty="0"/>
              <a:t>EA orchestrates GC EARB in partner ship with OCIO secretariat, extended EA team (SSC, Cyber, CCCS) and departmental EA’s</a:t>
            </a:r>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a:p>
        </p:txBody>
      </p:sp>
    </p:spTree>
    <p:extLst>
      <p:ext uri="{BB962C8B-B14F-4D97-AF65-F5344CB8AC3E}">
        <p14:creationId xmlns:p14="http://schemas.microsoft.com/office/powerpoint/2010/main" val="387366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OLD:</a:t>
            </a:r>
          </a:p>
          <a:p>
            <a:pPr marL="342900" lvl="0" indent="-342900">
              <a:buFont typeface="Arial" panose="020B0604020202020204" pitchFamily="34" charset="0"/>
              <a:buChar char="•"/>
              <a:defRPr/>
            </a:pPr>
            <a:r>
              <a:rPr lang="en-CA" sz="1200" dirty="0">
                <a:solidFill>
                  <a:schemeClr val="tx2"/>
                </a:solidFill>
                <a:latin typeface="Calibri" panose="020F0502020204030204" pitchFamily="34" charset="0"/>
                <a:ea typeface="Times New Roman" panose="02020603050405020304" pitchFamily="18" charset="0"/>
                <a:cs typeface="Mangal"/>
              </a:rPr>
              <a:t>$1 million for Small Depts. /Agencies, $5 million for Large LDAs, and $15 million for DND. </a:t>
            </a:r>
          </a:p>
          <a:p>
            <a:pPr marL="342900" lvl="0" indent="-342900">
              <a:buFont typeface="Arial" panose="020B0604020202020204" pitchFamily="34" charset="0"/>
              <a:buChar char="•"/>
              <a:defRPr/>
            </a:pPr>
            <a:r>
              <a:rPr lang="en-US" sz="1200" dirty="0">
                <a:solidFill>
                  <a:schemeClr val="tx2"/>
                </a:solidFill>
                <a:latin typeface="Calibri" panose="020F0502020204030204" pitchFamily="34" charset="0"/>
                <a:ea typeface="Times New Roman" panose="02020603050405020304" pitchFamily="18" charset="0"/>
                <a:cs typeface="Mangal"/>
              </a:rPr>
              <a:t>IT plan projects </a:t>
            </a: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Public facing services</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Enterprise or Enterprise cluster solutions (e.g., can be re-used by other government departments)</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Seeking to establish or update an Enterprise Target Architecture or Standard</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Seeking an Architectural Exemption</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Cloud based or Cloud Services</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Conducting Research, Experiment, or Innovation proposal</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Preparing a contract renewal(s) for long-standing technology (e.g., solutions intended to have a 5-10 year lifecycle) or values that meet the established financial thresholds</a:t>
            </a:r>
            <a:endParaRPr lang="en-US" sz="1200" dirty="0">
              <a:solidFill>
                <a:schemeClr val="tx2"/>
              </a:solidFill>
              <a:latin typeface="Times New Roman" panose="02020603050405020304" pitchFamily="18" charset="0"/>
              <a:ea typeface="Times New Roman" panose="02020603050405020304" pitchFamily="18" charset="0"/>
              <a:cs typeface="Mangal"/>
            </a:endParaRPr>
          </a:p>
          <a:p>
            <a:pPr marL="342900" lvl="0" indent="-342900">
              <a:buFont typeface="Arial" panose="020B0604020202020204" pitchFamily="34" charset="0"/>
              <a:buChar char="•"/>
            </a:pPr>
            <a:r>
              <a:rPr lang="en-US" sz="1200" dirty="0">
                <a:solidFill>
                  <a:schemeClr val="tx2"/>
                </a:solidFill>
                <a:latin typeface="Calibri" panose="020F0502020204030204" pitchFamily="34" charset="0"/>
                <a:ea typeface="Times New Roman" panose="02020603050405020304" pitchFamily="18" charset="0"/>
                <a:cs typeface="Mangal"/>
              </a:rPr>
              <a:t>Disruptive/transformational and/or new technology</a:t>
            </a:r>
            <a:endParaRPr lang="en-CA" sz="1200" dirty="0">
              <a:solidFill>
                <a:schemeClr val="tx2"/>
              </a:solidFill>
            </a:endParaRP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A5D88-BC26-4EFA-A680-927F6A4ACCF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493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8" y="2127980"/>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5" y="3176972"/>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4"/>
            <a:ext cx="4148667" cy="2931033"/>
          </a:xfrm>
          <a:prstGeom prst="rect">
            <a:avLst/>
          </a:prstGeom>
        </p:spPr>
      </p:pic>
      <p:sp>
        <p:nvSpPr>
          <p:cNvPr id="13" name="Slide Number Placeholder 5"/>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Page With header Bar -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500" y="138062"/>
            <a:ext cx="7493000" cy="878670"/>
          </a:xfrm>
          <a:prstGeom prst="rect">
            <a:avLst/>
          </a:prstGeom>
        </p:spPr>
        <p:txBody>
          <a:bodyPr lIns="0" tIns="0" rIns="0" bIns="0"/>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2100" baseline="0">
                <a:solidFill>
                  <a:schemeClr val="accent1"/>
                </a:solidFill>
                <a:latin typeface="Calibri" panose="020F0502020204030204" pitchFamily="34" charset="0"/>
              </a:defRPr>
            </a:lvl1pPr>
            <a:lvl2pPr marL="342900" indent="0">
              <a:buNone/>
              <a:defRPr/>
            </a:lvl2pPr>
          </a:lstStyle>
          <a:p>
            <a:pPr lvl="0"/>
            <a:r>
              <a:rPr lang="en-US" dirty="0"/>
              <a:t>Header text</a:t>
            </a:r>
          </a:p>
        </p:txBody>
      </p:sp>
      <p:sp>
        <p:nvSpPr>
          <p:cNvPr id="4" name="Slide Number Placeholder 5"/>
          <p:cNvSpPr>
            <a:spLocks noGrp="1"/>
          </p:cNvSpPr>
          <p:nvPr>
            <p:ph type="sldNum" sz="quarter" idx="4"/>
          </p:nvPr>
        </p:nvSpPr>
        <p:spPr>
          <a:xfrm>
            <a:off x="11218779" y="6453339"/>
            <a:ext cx="589856" cy="268139"/>
          </a:xfrm>
          <a:prstGeom prst="rect">
            <a:avLst/>
          </a:prstGeom>
        </p:spPr>
        <p:txBody>
          <a:bodyPr vert="horz" lIns="91440" tIns="45720" rIns="91440" bIns="45720" rtlCol="0" anchor="ctr"/>
          <a:lstStyle>
            <a:lvl1pPr algn="r">
              <a:defRPr sz="6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7363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211905109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14624419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528380192"/>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123438093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a:p>
        </p:txBody>
      </p:sp>
      <p:sp>
        <p:nvSpPr>
          <p:cNvPr id="8" name="Text Placeholder 7"/>
          <p:cNvSpPr>
            <a:spLocks noGrp="1"/>
          </p:cNvSpPr>
          <p:nvPr>
            <p:ph type="body" sz="quarter" idx="11" hasCustomPrompt="1"/>
          </p:nvPr>
        </p:nvSpPr>
        <p:spPr>
          <a:xfrm>
            <a:off x="1012265" y="138062"/>
            <a:ext cx="7243976"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226133460"/>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93179713"/>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292316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58273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95467" y="2127978"/>
            <a:ext cx="9585011" cy="987095"/>
          </a:xfrm>
          <a:prstGeom prst="rect">
            <a:avLst/>
          </a:prstGeom>
        </p:spPr>
        <p:txBody>
          <a:bodyPr anchor="t"/>
          <a:lstStyle>
            <a:lvl1pPr algn="ctr">
              <a:defRPr sz="6600" b="0" cap="none" baseline="0">
                <a:solidFill>
                  <a:schemeClr val="tx2"/>
                </a:solidFill>
              </a:defRPr>
            </a:lvl1pPr>
          </a:lstStyle>
          <a:p>
            <a:r>
              <a:rPr lang="en-US" dirty="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240704" y="2889262"/>
            <a:ext cx="5528733"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336714" y="3104964"/>
            <a:ext cx="5512513"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336715" y="4155922"/>
            <a:ext cx="4148667" cy="2931033"/>
          </a:xfrm>
          <a:prstGeom prst="rect">
            <a:avLst/>
          </a:prstGeom>
        </p:spPr>
      </p:pic>
      <p:sp>
        <p:nvSpPr>
          <p:cNvPr id="9"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528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7" name="Title 1"/>
          <p:cNvSpPr>
            <a:spLocks noGrp="1"/>
          </p:cNvSpPr>
          <p:nvPr>
            <p:ph type="ctrTitle" hasCustomPrompt="1"/>
          </p:nvPr>
        </p:nvSpPr>
        <p:spPr>
          <a:xfrm>
            <a:off x="1103445" y="2060851"/>
            <a:ext cx="10270067"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1103447" y="2708920"/>
            <a:ext cx="10273141" cy="720080"/>
          </a:xfrm>
          <a:prstGeom prst="rect">
            <a:avLst/>
          </a:prstGeom>
        </p:spPr>
        <p:txBody>
          <a:bodyPr/>
          <a:lstStyle>
            <a:lvl1pPr marL="0" indent="0">
              <a:buNone/>
              <a:defRPr sz="2400">
                <a:solidFill>
                  <a:schemeClr val="accent3"/>
                </a:solidFill>
              </a:defRPr>
            </a:lvl1pPr>
          </a:lstStyle>
          <a:p>
            <a:pPr lvl="0"/>
            <a:r>
              <a:rPr lang="en-US" dirty="0"/>
              <a:t>Sub-title</a:t>
            </a:r>
          </a:p>
        </p:txBody>
      </p:sp>
      <p:sp>
        <p:nvSpPr>
          <p:cNvPr id="21" name="Slide Number Placeholder 5"/>
          <p:cNvSpPr>
            <a:spLocks noGrp="1"/>
          </p:cNvSpPr>
          <p:nvPr>
            <p:ph type="sldNum" sz="quarter" idx="12"/>
          </p:nvPr>
        </p:nvSpPr>
        <p:spPr>
          <a:xfrm>
            <a:off x="11172564" y="6356353"/>
            <a:ext cx="409836" cy="365125"/>
          </a:xfrm>
        </p:spPr>
        <p:txBody>
          <a:bodyPr/>
          <a:lstStyle>
            <a:lvl1pPr>
              <a:defRPr sz="800"/>
            </a:lvl1pPr>
          </a:lstStyle>
          <a:p>
            <a:fld id="{32D4B517-E49B-41B6-9DBC-23634E0F1CDC}" type="slidenum">
              <a:rPr lang="en-CA" smtClean="0"/>
              <a:pPr/>
              <a:t>‹#›</a:t>
            </a:fld>
            <a:endParaRPr lang="en-CA" dirty="0"/>
          </a:p>
        </p:txBody>
      </p:sp>
      <p:pic>
        <p:nvPicPr>
          <p:cNvPr id="27" name="Picture 26">
            <a:extLst>
              <a:ext uri="{FF2B5EF4-FFF2-40B4-BE49-F238E27FC236}">
                <a16:creationId xmlns:a16="http://schemas.microsoft.com/office/drawing/2014/main" id="{B6A1E8E2-E238-4AD1-A32C-471991AF8E5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7932" y="800708"/>
            <a:ext cx="1570676" cy="484291"/>
          </a:xfrm>
          <a:prstGeom prst="rect">
            <a:avLst/>
          </a:prstGeom>
        </p:spPr>
      </p:pic>
      <p:pic>
        <p:nvPicPr>
          <p:cNvPr id="11" name="Picture 10">
            <a:extLst>
              <a:ext uri="{FF2B5EF4-FFF2-40B4-BE49-F238E27FC236}">
                <a16:creationId xmlns:a16="http://schemas.microsoft.com/office/drawing/2014/main" id="{263DDDF0-8A1C-4662-9A4D-00956DA62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60" y="947009"/>
            <a:ext cx="4288932" cy="393759"/>
          </a:xfrm>
          <a:prstGeom prst="rect">
            <a:avLst/>
          </a:prstGeom>
        </p:spPr>
      </p:pic>
      <p:grpSp>
        <p:nvGrpSpPr>
          <p:cNvPr id="2" name="Group 1">
            <a:extLst>
              <a:ext uri="{FF2B5EF4-FFF2-40B4-BE49-F238E27FC236}">
                <a16:creationId xmlns:a16="http://schemas.microsoft.com/office/drawing/2014/main" id="{08B071FD-DE56-4F84-B7F0-1C44057F4DA5}"/>
              </a:ext>
            </a:extLst>
          </p:cNvPr>
          <p:cNvGrpSpPr/>
          <p:nvPr userDrawn="1"/>
        </p:nvGrpSpPr>
        <p:grpSpPr>
          <a:xfrm>
            <a:off x="-8156" y="612224"/>
            <a:ext cx="12205664" cy="152480"/>
            <a:chOff x="-8156" y="612224"/>
            <a:chExt cx="12205664" cy="152480"/>
          </a:xfrm>
        </p:grpSpPr>
        <p:sp>
          <p:nvSpPr>
            <p:cNvPr id="23" name="Freeform 15">
              <a:extLst>
                <a:ext uri="{FF2B5EF4-FFF2-40B4-BE49-F238E27FC236}">
                  <a16:creationId xmlns:a16="http://schemas.microsoft.com/office/drawing/2014/main" id="{9B266A96-48D0-4C48-AF2E-F09234B891BC}"/>
                </a:ext>
              </a:extLst>
            </p:cNvPr>
            <p:cNvSpPr>
              <a:spLocks/>
            </p:cNvSpPr>
            <p:nvPr userDrawn="1"/>
          </p:nvSpPr>
          <p:spPr bwMode="auto">
            <a:xfrm>
              <a:off x="8997108" y="613891"/>
              <a:ext cx="3200400"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10" name="Freeform 13">
              <a:extLst>
                <a:ext uri="{FF2B5EF4-FFF2-40B4-BE49-F238E27FC236}">
                  <a16:creationId xmlns:a16="http://schemas.microsoft.com/office/drawing/2014/main" id="{441DAEEE-4163-485D-BF45-A5857124FE6C}"/>
                </a:ext>
              </a:extLst>
            </p:cNvPr>
            <p:cNvSpPr>
              <a:spLocks/>
            </p:cNvSpPr>
            <p:nvPr userDrawn="1"/>
          </p:nvSpPr>
          <p:spPr bwMode="auto">
            <a:xfrm>
              <a:off x="-8156" y="613891"/>
              <a:ext cx="9418320"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dirty="0"/>
            </a:p>
          </p:txBody>
        </p:sp>
        <p:sp>
          <p:nvSpPr>
            <p:cNvPr id="24" name="Freeform 14">
              <a:extLst>
                <a:ext uri="{FF2B5EF4-FFF2-40B4-BE49-F238E27FC236}">
                  <a16:creationId xmlns:a16="http://schemas.microsoft.com/office/drawing/2014/main" id="{7CCA438D-B9F8-441D-9261-988B9701B508}"/>
                </a:ext>
              </a:extLst>
            </p:cNvPr>
            <p:cNvSpPr>
              <a:spLocks/>
            </p:cNvSpPr>
            <p:nvPr userDrawn="1"/>
          </p:nvSpPr>
          <p:spPr bwMode="auto">
            <a:xfrm>
              <a:off x="9039950" y="612224"/>
              <a:ext cx="404422"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p>
          </p:txBody>
        </p:sp>
      </p:grpSp>
    </p:spTree>
    <p:extLst>
      <p:ext uri="{BB962C8B-B14F-4D97-AF65-F5344CB8AC3E}">
        <p14:creationId xmlns:p14="http://schemas.microsoft.com/office/powerpoint/2010/main" val="3516616915"/>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grpSp>
        <p:nvGrpSpPr>
          <p:cNvPr id="2" name="Group 1"/>
          <p:cNvGrpSpPr/>
          <p:nvPr userDrawn="1"/>
        </p:nvGrpSpPr>
        <p:grpSpPr>
          <a:xfrm>
            <a:off x="-677" y="563605"/>
            <a:ext cx="12192001" cy="150813"/>
            <a:chOff x="-508" y="563604"/>
            <a:chExt cx="9144001" cy="150813"/>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 name="Title 1"/>
          <p:cNvSpPr>
            <a:spLocks noGrp="1"/>
          </p:cNvSpPr>
          <p:nvPr>
            <p:ph type="ctrTitle" hasCustomPrompt="1"/>
          </p:nvPr>
        </p:nvSpPr>
        <p:spPr>
          <a:xfrm>
            <a:off x="825500" y="2060849"/>
            <a:ext cx="1054100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5500" y="2708920"/>
            <a:ext cx="10541000" cy="720080"/>
          </a:xfrm>
          <a:prstGeom prst="rect">
            <a:avLst/>
          </a:prstGeom>
        </p:spPr>
        <p:txBody>
          <a:bodyPr/>
          <a:lstStyle>
            <a:lvl1pPr marL="0" indent="0">
              <a:buNone/>
              <a:defRPr sz="2400">
                <a:solidFill>
                  <a:schemeClr val="accent3"/>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034" y="911006"/>
            <a:ext cx="5687644"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493" y="806229"/>
            <a:ext cx="2094235" cy="484291"/>
          </a:xfrm>
          <a:prstGeom prst="rect">
            <a:avLst/>
          </a:prstGeom>
        </p:spPr>
      </p:pic>
    </p:spTree>
    <p:extLst>
      <p:ext uri="{BB962C8B-B14F-4D97-AF65-F5344CB8AC3E}">
        <p14:creationId xmlns:p14="http://schemas.microsoft.com/office/powerpoint/2010/main" val="69625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7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5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2000"/>
                            </p:stCondLst>
                            <p:childTnLst>
                              <p:par>
                                <p:cTn id="19" presetID="10" presetClass="entr" presetSubtype="0" fill="hold" grpId="0" nodeType="afterEffect">
                                  <p:stCondLst>
                                    <p:cond delay="25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tmplLst>
          <p:tmpl lvl="1">
            <p:tnLst>
              <p:par>
                <p:cTn presetID="10"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38638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Page With header Bar - N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500"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4"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459410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2434641" y="4617626"/>
            <a:ext cx="7309764"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2429205" y="1196752"/>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29206" y="4617133"/>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6"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715442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238126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0" y="841785"/>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0"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498"/>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0" y="4637498"/>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498"/>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0" name="Rectangle 9"/>
          <p:cNvSpPr/>
          <p:nvPr userDrawn="1"/>
        </p:nvSpPr>
        <p:spPr>
          <a:xfrm>
            <a:off x="5982587" y="841785"/>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8" name="Rectangle 7"/>
          <p:cNvSpPr/>
          <p:nvPr userDrawn="1"/>
        </p:nvSpPr>
        <p:spPr>
          <a:xfrm>
            <a:off x="9119037"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1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666531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9292820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88568" y="728700"/>
            <a:ext cx="2304256" cy="3046988"/>
          </a:xfrm>
          <a:prstGeom prst="rect">
            <a:avLst/>
          </a:prstGeom>
          <a:noFill/>
        </p:spPr>
        <p:txBody>
          <a:bodyPr wrap="square" rtlCol="0">
            <a:spAutoFit/>
          </a:bodyPr>
          <a:lstStyle/>
          <a:p>
            <a:r>
              <a:rPr lang="en-CA" sz="1200" dirty="0">
                <a:solidFill>
                  <a:prstClr val="black"/>
                </a:solidFill>
              </a:rPr>
              <a:t>This is the sample</a:t>
            </a:r>
            <a:br>
              <a:rPr lang="en-CA" sz="1200" dirty="0">
                <a:solidFill>
                  <a:prstClr val="black"/>
                </a:solidFill>
              </a:rPr>
            </a:br>
            <a:r>
              <a:rPr lang="en-CA" sz="1200" dirty="0">
                <a:solidFill>
                  <a:prstClr val="black"/>
                </a:solidFill>
              </a:rPr>
              <a:t>icon page.</a:t>
            </a:r>
          </a:p>
          <a:p>
            <a:endParaRPr lang="en-CA" sz="1200" dirty="0">
              <a:solidFill>
                <a:prstClr val="black"/>
              </a:solidFill>
            </a:endParaRPr>
          </a:p>
          <a:p>
            <a:r>
              <a:rPr lang="en-CA" sz="1200" dirty="0">
                <a:solidFill>
                  <a:prstClr val="black"/>
                </a:solidFill>
              </a:rPr>
              <a:t>It features a </a:t>
            </a:r>
            <a:br>
              <a:rPr lang="en-CA" sz="1200" dirty="0">
                <a:solidFill>
                  <a:prstClr val="black"/>
                </a:solidFill>
              </a:rPr>
            </a:br>
            <a:r>
              <a:rPr lang="en-CA" sz="1200" dirty="0">
                <a:solidFill>
                  <a:prstClr val="black"/>
                </a:solidFill>
              </a:rPr>
              <a:t>selection of symbols</a:t>
            </a:r>
            <a:br>
              <a:rPr lang="en-CA" sz="1200" dirty="0">
                <a:solidFill>
                  <a:prstClr val="black"/>
                </a:solidFill>
              </a:rPr>
            </a:br>
            <a:r>
              <a:rPr lang="en-CA" sz="1200" dirty="0">
                <a:solidFill>
                  <a:prstClr val="black"/>
                </a:solidFill>
              </a:rPr>
              <a:t>for use in your presentation.</a:t>
            </a:r>
          </a:p>
          <a:p>
            <a:endParaRPr lang="en-CA" sz="1200" dirty="0">
              <a:solidFill>
                <a:prstClr val="black"/>
              </a:solidFill>
            </a:endParaRPr>
          </a:p>
          <a:p>
            <a:r>
              <a:rPr lang="en-CA" sz="1200" dirty="0">
                <a:solidFill>
                  <a:prstClr val="black"/>
                </a:solidFill>
              </a:rPr>
              <a:t>To use a particular symbol, simply go to the </a:t>
            </a:r>
            <a:r>
              <a:rPr lang="en-CA" sz="1200" b="1" dirty="0">
                <a:solidFill>
                  <a:prstClr val="black"/>
                </a:solidFill>
              </a:rPr>
              <a:t>(1) View </a:t>
            </a:r>
            <a:r>
              <a:rPr lang="en-CA" sz="1200" dirty="0">
                <a:solidFill>
                  <a:prstClr val="black"/>
                </a:solidFill>
              </a:rPr>
              <a:t>Tab and select </a:t>
            </a:r>
            <a:r>
              <a:rPr lang="en-CA" sz="1200" b="1" dirty="0">
                <a:solidFill>
                  <a:prstClr val="black"/>
                </a:solidFill>
              </a:rPr>
              <a:t>Slide Master (2)</a:t>
            </a:r>
            <a:r>
              <a:rPr lang="en-CA" sz="1200" dirty="0">
                <a:solidFill>
                  <a:prstClr val="black"/>
                </a:solidFill>
              </a:rPr>
              <a:t>. Navigate to the last layout and select the icon(s) you would like to use. Copy them, return to </a:t>
            </a:r>
            <a:r>
              <a:rPr lang="en-CA" sz="1200" b="1" dirty="0">
                <a:solidFill>
                  <a:prstClr val="black"/>
                </a:solidFill>
              </a:rPr>
              <a:t>(3) Normal</a:t>
            </a:r>
            <a:r>
              <a:rPr lang="en-CA" sz="1200" dirty="0">
                <a:solidFill>
                  <a:prstClr val="black"/>
                </a:solidFill>
              </a:rPr>
              <a:t> view and paste them on the correct slide. Change the colour by choosing a new shape fill if you wish.</a:t>
            </a:r>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414" y="5090395"/>
            <a:ext cx="9940377" cy="1124008"/>
          </a:xfrm>
          <a:prstGeom prst="rect">
            <a:avLst/>
          </a:prstGeom>
        </p:spPr>
      </p:pic>
      <p:grpSp>
        <p:nvGrpSpPr>
          <p:cNvPr id="338" name="Group 337"/>
          <p:cNvGrpSpPr/>
          <p:nvPr userDrawn="1"/>
        </p:nvGrpSpPr>
        <p:grpSpPr>
          <a:xfrm>
            <a:off x="7135575" y="5109415"/>
            <a:ext cx="543951"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1</a:t>
              </a:r>
            </a:p>
          </p:txBody>
        </p:sp>
      </p:grpSp>
      <p:grpSp>
        <p:nvGrpSpPr>
          <p:cNvPr id="341" name="Group 340"/>
          <p:cNvGrpSpPr/>
          <p:nvPr userDrawn="1"/>
        </p:nvGrpSpPr>
        <p:grpSpPr>
          <a:xfrm>
            <a:off x="3266170" y="5437287"/>
            <a:ext cx="543951"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2</a:t>
              </a:r>
            </a:p>
          </p:txBody>
        </p:sp>
      </p:grpSp>
      <p:grpSp>
        <p:nvGrpSpPr>
          <p:cNvPr id="344" name="Group 343"/>
          <p:cNvGrpSpPr/>
          <p:nvPr userDrawn="1"/>
        </p:nvGrpSpPr>
        <p:grpSpPr>
          <a:xfrm>
            <a:off x="497563" y="5821806"/>
            <a:ext cx="543951"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solidFill>
                  <a:prstClr val="white"/>
                </a:solidFill>
              </a:endParaRPr>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sz="1800" b="1" dirty="0">
                  <a:solidFill>
                    <a:srgbClr val="FFFFFF"/>
                  </a:solidFill>
                </a:rPr>
                <a:t>3</a:t>
              </a:r>
            </a:p>
          </p:txBody>
        </p:sp>
      </p:grpSp>
      <p:sp>
        <p:nvSpPr>
          <p:cNvPr id="14" name="Freeform 5"/>
          <p:cNvSpPr>
            <a:spLocks/>
          </p:cNvSpPr>
          <p:nvPr userDrawn="1"/>
        </p:nvSpPr>
        <p:spPr bwMode="auto">
          <a:xfrm>
            <a:off x="6432551" y="654051"/>
            <a:ext cx="442384"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 name="Group 14"/>
          <p:cNvGrpSpPr/>
          <p:nvPr userDrawn="1"/>
        </p:nvGrpSpPr>
        <p:grpSpPr>
          <a:xfrm>
            <a:off x="8405285" y="2513013"/>
            <a:ext cx="370417"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8" name="Freeform 8"/>
          <p:cNvSpPr>
            <a:spLocks/>
          </p:cNvSpPr>
          <p:nvPr userDrawn="1"/>
        </p:nvSpPr>
        <p:spPr bwMode="auto">
          <a:xfrm>
            <a:off x="7143751" y="2949576"/>
            <a:ext cx="194733"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 name="Freeform 9"/>
          <p:cNvSpPr>
            <a:spLocks/>
          </p:cNvSpPr>
          <p:nvPr userDrawn="1"/>
        </p:nvSpPr>
        <p:spPr bwMode="auto">
          <a:xfrm>
            <a:off x="7065433" y="3125788"/>
            <a:ext cx="3556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 name="Freeform 10"/>
          <p:cNvSpPr>
            <a:spLocks/>
          </p:cNvSpPr>
          <p:nvPr userDrawn="1"/>
        </p:nvSpPr>
        <p:spPr bwMode="auto">
          <a:xfrm>
            <a:off x="7029451" y="2998789"/>
            <a:ext cx="423333"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 name="Freeform 11"/>
          <p:cNvSpPr>
            <a:spLocks noEditPoints="1"/>
          </p:cNvSpPr>
          <p:nvPr userDrawn="1"/>
        </p:nvSpPr>
        <p:spPr bwMode="auto">
          <a:xfrm>
            <a:off x="6989233" y="739775"/>
            <a:ext cx="43180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 name="Freeform 12"/>
          <p:cNvSpPr>
            <a:spLocks/>
          </p:cNvSpPr>
          <p:nvPr userDrawn="1"/>
        </p:nvSpPr>
        <p:spPr bwMode="auto">
          <a:xfrm>
            <a:off x="5659967" y="758825"/>
            <a:ext cx="575733"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 name="Freeform 13"/>
          <p:cNvSpPr>
            <a:spLocks noEditPoints="1"/>
          </p:cNvSpPr>
          <p:nvPr userDrawn="1"/>
        </p:nvSpPr>
        <p:spPr bwMode="auto">
          <a:xfrm>
            <a:off x="3898900" y="1303338"/>
            <a:ext cx="391584"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4" name="Group 23"/>
          <p:cNvGrpSpPr/>
          <p:nvPr userDrawn="1"/>
        </p:nvGrpSpPr>
        <p:grpSpPr>
          <a:xfrm>
            <a:off x="4599518" y="692150"/>
            <a:ext cx="884767"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2" name="Freeform 21"/>
          <p:cNvSpPr>
            <a:spLocks noEditPoints="1"/>
          </p:cNvSpPr>
          <p:nvPr userDrawn="1"/>
        </p:nvSpPr>
        <p:spPr bwMode="auto">
          <a:xfrm>
            <a:off x="7543801" y="2987675"/>
            <a:ext cx="469900"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3" name="Freeform 22"/>
          <p:cNvSpPr>
            <a:spLocks noEditPoints="1"/>
          </p:cNvSpPr>
          <p:nvPr userDrawn="1"/>
        </p:nvSpPr>
        <p:spPr bwMode="auto">
          <a:xfrm>
            <a:off x="5731934" y="2392364"/>
            <a:ext cx="596900"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4" name="Group 33"/>
          <p:cNvGrpSpPr/>
          <p:nvPr userDrawn="1"/>
        </p:nvGrpSpPr>
        <p:grpSpPr>
          <a:xfrm>
            <a:off x="8085667" y="1249364"/>
            <a:ext cx="514351"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8" name="Freeform 26"/>
          <p:cNvSpPr>
            <a:spLocks/>
          </p:cNvSpPr>
          <p:nvPr userDrawn="1"/>
        </p:nvSpPr>
        <p:spPr bwMode="auto">
          <a:xfrm>
            <a:off x="5710767" y="1782763"/>
            <a:ext cx="474133"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39" name="Group 38"/>
          <p:cNvGrpSpPr/>
          <p:nvPr userDrawn="1"/>
        </p:nvGrpSpPr>
        <p:grpSpPr>
          <a:xfrm>
            <a:off x="8151285" y="3044825"/>
            <a:ext cx="613833"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43" name="Group 42"/>
          <p:cNvGrpSpPr/>
          <p:nvPr userDrawn="1"/>
        </p:nvGrpSpPr>
        <p:grpSpPr>
          <a:xfrm>
            <a:off x="6426201" y="1831976"/>
            <a:ext cx="582084"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59" name="Group 58"/>
          <p:cNvGrpSpPr/>
          <p:nvPr userDrawn="1"/>
        </p:nvGrpSpPr>
        <p:grpSpPr>
          <a:xfrm>
            <a:off x="7116234" y="1831976"/>
            <a:ext cx="599017"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75" name="Freeform 60"/>
          <p:cNvSpPr>
            <a:spLocks noEditPoints="1"/>
          </p:cNvSpPr>
          <p:nvPr userDrawn="1"/>
        </p:nvSpPr>
        <p:spPr bwMode="auto">
          <a:xfrm>
            <a:off x="7493000" y="966788"/>
            <a:ext cx="287867"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6" name="Freeform 61"/>
          <p:cNvSpPr>
            <a:spLocks noEditPoints="1"/>
          </p:cNvSpPr>
          <p:nvPr userDrawn="1"/>
        </p:nvSpPr>
        <p:spPr bwMode="auto">
          <a:xfrm>
            <a:off x="7353301" y="1319213"/>
            <a:ext cx="402167"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7" name="Freeform 62"/>
          <p:cNvSpPr>
            <a:spLocks/>
          </p:cNvSpPr>
          <p:nvPr userDrawn="1"/>
        </p:nvSpPr>
        <p:spPr bwMode="auto">
          <a:xfrm>
            <a:off x="5437717" y="1295400"/>
            <a:ext cx="3556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78" name="Oval 63"/>
          <p:cNvSpPr>
            <a:spLocks noChangeArrowheads="1"/>
          </p:cNvSpPr>
          <p:nvPr userDrawn="1"/>
        </p:nvSpPr>
        <p:spPr bwMode="auto">
          <a:xfrm>
            <a:off x="5545667" y="1589089"/>
            <a:ext cx="118533"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79" name="Group 78"/>
          <p:cNvGrpSpPr/>
          <p:nvPr userDrawn="1"/>
        </p:nvGrpSpPr>
        <p:grpSpPr>
          <a:xfrm>
            <a:off x="3712634" y="1724025"/>
            <a:ext cx="433917"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4" name="Group 83"/>
          <p:cNvGrpSpPr/>
          <p:nvPr userDrawn="1"/>
        </p:nvGrpSpPr>
        <p:grpSpPr>
          <a:xfrm>
            <a:off x="4258733" y="1724026"/>
            <a:ext cx="340784"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89" name="Group 88"/>
          <p:cNvGrpSpPr/>
          <p:nvPr userDrawn="1"/>
        </p:nvGrpSpPr>
        <p:grpSpPr>
          <a:xfrm>
            <a:off x="8240184" y="1743075"/>
            <a:ext cx="626533"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98" name="Freeform 80"/>
          <p:cNvSpPr>
            <a:spLocks/>
          </p:cNvSpPr>
          <p:nvPr userDrawn="1"/>
        </p:nvSpPr>
        <p:spPr bwMode="auto">
          <a:xfrm>
            <a:off x="8528051" y="754063"/>
            <a:ext cx="366184"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99" name="Group 98"/>
          <p:cNvGrpSpPr/>
          <p:nvPr userDrawn="1"/>
        </p:nvGrpSpPr>
        <p:grpSpPr>
          <a:xfrm>
            <a:off x="6608234" y="2465389"/>
            <a:ext cx="607484"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08" name="Freeform 89"/>
          <p:cNvSpPr>
            <a:spLocks noEditPoints="1"/>
          </p:cNvSpPr>
          <p:nvPr userDrawn="1"/>
        </p:nvSpPr>
        <p:spPr bwMode="auto">
          <a:xfrm>
            <a:off x="6813551" y="1287464"/>
            <a:ext cx="3556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09" name="Freeform 92"/>
          <p:cNvSpPr>
            <a:spLocks/>
          </p:cNvSpPr>
          <p:nvPr userDrawn="1"/>
        </p:nvSpPr>
        <p:spPr bwMode="auto">
          <a:xfrm>
            <a:off x="6015567" y="977901"/>
            <a:ext cx="520700"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0" name="Freeform 93"/>
          <p:cNvSpPr>
            <a:spLocks/>
          </p:cNvSpPr>
          <p:nvPr userDrawn="1"/>
        </p:nvSpPr>
        <p:spPr bwMode="auto">
          <a:xfrm>
            <a:off x="3852334" y="2655888"/>
            <a:ext cx="524933"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1" name="Freeform 94"/>
          <p:cNvSpPr>
            <a:spLocks noEditPoints="1"/>
          </p:cNvSpPr>
          <p:nvPr userDrawn="1"/>
        </p:nvSpPr>
        <p:spPr bwMode="auto">
          <a:xfrm>
            <a:off x="2611968" y="1349376"/>
            <a:ext cx="309033"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12" name="Group 111"/>
          <p:cNvGrpSpPr/>
          <p:nvPr userDrawn="1"/>
        </p:nvGrpSpPr>
        <p:grpSpPr>
          <a:xfrm>
            <a:off x="7909984" y="708026"/>
            <a:ext cx="484717"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16" name="Group 115"/>
          <p:cNvGrpSpPr/>
          <p:nvPr userDrawn="1"/>
        </p:nvGrpSpPr>
        <p:grpSpPr>
          <a:xfrm>
            <a:off x="4542367" y="1298575"/>
            <a:ext cx="704851"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20" name="Group 119"/>
          <p:cNvGrpSpPr/>
          <p:nvPr userDrawn="1"/>
        </p:nvGrpSpPr>
        <p:grpSpPr>
          <a:xfrm>
            <a:off x="2849034" y="796926"/>
            <a:ext cx="683684"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24" name="Freeform 104"/>
          <p:cNvSpPr>
            <a:spLocks/>
          </p:cNvSpPr>
          <p:nvPr userDrawn="1"/>
        </p:nvSpPr>
        <p:spPr bwMode="auto">
          <a:xfrm>
            <a:off x="5789084" y="2867026"/>
            <a:ext cx="48260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5" name="Freeform 105"/>
          <p:cNvSpPr>
            <a:spLocks/>
          </p:cNvSpPr>
          <p:nvPr userDrawn="1"/>
        </p:nvSpPr>
        <p:spPr bwMode="auto">
          <a:xfrm>
            <a:off x="5124451" y="2578101"/>
            <a:ext cx="503767"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6" name="Freeform 106"/>
          <p:cNvSpPr>
            <a:spLocks noEditPoints="1"/>
          </p:cNvSpPr>
          <p:nvPr userDrawn="1"/>
        </p:nvSpPr>
        <p:spPr bwMode="auto">
          <a:xfrm>
            <a:off x="2561167" y="2184400"/>
            <a:ext cx="503767"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7" name="Freeform 107"/>
          <p:cNvSpPr>
            <a:spLocks noEditPoints="1"/>
          </p:cNvSpPr>
          <p:nvPr userDrawn="1"/>
        </p:nvSpPr>
        <p:spPr bwMode="auto">
          <a:xfrm>
            <a:off x="4883151" y="1847850"/>
            <a:ext cx="704851"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8" name="Freeform 108"/>
          <p:cNvSpPr>
            <a:spLocks/>
          </p:cNvSpPr>
          <p:nvPr userDrawn="1"/>
        </p:nvSpPr>
        <p:spPr bwMode="auto">
          <a:xfrm>
            <a:off x="2504017" y="1712913"/>
            <a:ext cx="7112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29" name="Freeform 109"/>
          <p:cNvSpPr>
            <a:spLocks noEditPoints="1"/>
          </p:cNvSpPr>
          <p:nvPr userDrawn="1"/>
        </p:nvSpPr>
        <p:spPr bwMode="auto">
          <a:xfrm>
            <a:off x="3708401" y="735014"/>
            <a:ext cx="664633"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30" name="Group 129"/>
          <p:cNvGrpSpPr/>
          <p:nvPr userDrawn="1"/>
        </p:nvGrpSpPr>
        <p:grpSpPr>
          <a:xfrm>
            <a:off x="4491567" y="2287589"/>
            <a:ext cx="493184"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34" name="Freeform 113"/>
          <p:cNvSpPr>
            <a:spLocks/>
          </p:cNvSpPr>
          <p:nvPr userDrawn="1"/>
        </p:nvSpPr>
        <p:spPr bwMode="auto">
          <a:xfrm>
            <a:off x="3234267" y="1492250"/>
            <a:ext cx="427567"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5" name="Freeform 114"/>
          <p:cNvSpPr>
            <a:spLocks/>
          </p:cNvSpPr>
          <p:nvPr userDrawn="1"/>
        </p:nvSpPr>
        <p:spPr bwMode="auto">
          <a:xfrm>
            <a:off x="7442201" y="2287588"/>
            <a:ext cx="776817"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6" name="Freeform 115"/>
          <p:cNvSpPr>
            <a:spLocks/>
          </p:cNvSpPr>
          <p:nvPr userDrawn="1"/>
        </p:nvSpPr>
        <p:spPr bwMode="auto">
          <a:xfrm>
            <a:off x="7281333" y="2613025"/>
            <a:ext cx="772584"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7" name="Freeform 116"/>
          <p:cNvSpPr>
            <a:spLocks/>
          </p:cNvSpPr>
          <p:nvPr userDrawn="1"/>
        </p:nvSpPr>
        <p:spPr bwMode="auto">
          <a:xfrm>
            <a:off x="6381752" y="2971801"/>
            <a:ext cx="461433"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8" name="Freeform 117"/>
          <p:cNvSpPr>
            <a:spLocks noEditPoints="1"/>
          </p:cNvSpPr>
          <p:nvPr userDrawn="1"/>
        </p:nvSpPr>
        <p:spPr bwMode="auto">
          <a:xfrm>
            <a:off x="3086101" y="2006601"/>
            <a:ext cx="436033"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39" name="Freeform 118"/>
          <p:cNvSpPr>
            <a:spLocks noEditPoints="1"/>
          </p:cNvSpPr>
          <p:nvPr userDrawn="1"/>
        </p:nvSpPr>
        <p:spPr bwMode="auto">
          <a:xfrm>
            <a:off x="3405718" y="2373314"/>
            <a:ext cx="226484"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0" name="Freeform 119"/>
          <p:cNvSpPr>
            <a:spLocks noEditPoints="1"/>
          </p:cNvSpPr>
          <p:nvPr userDrawn="1"/>
        </p:nvSpPr>
        <p:spPr bwMode="auto">
          <a:xfrm>
            <a:off x="2446867" y="3125789"/>
            <a:ext cx="859367"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1" name="Freeform 120"/>
          <p:cNvSpPr>
            <a:spLocks noEditPoints="1"/>
          </p:cNvSpPr>
          <p:nvPr userDrawn="1"/>
        </p:nvSpPr>
        <p:spPr bwMode="auto">
          <a:xfrm>
            <a:off x="4521201" y="3049588"/>
            <a:ext cx="783167"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2" name="Freeform 121"/>
          <p:cNvSpPr>
            <a:spLocks noEditPoints="1"/>
          </p:cNvSpPr>
          <p:nvPr userDrawn="1"/>
        </p:nvSpPr>
        <p:spPr bwMode="auto">
          <a:xfrm>
            <a:off x="7090834" y="3405189"/>
            <a:ext cx="499533"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3" name="Freeform 122"/>
          <p:cNvSpPr>
            <a:spLocks noEditPoints="1"/>
          </p:cNvSpPr>
          <p:nvPr userDrawn="1"/>
        </p:nvSpPr>
        <p:spPr bwMode="auto">
          <a:xfrm>
            <a:off x="7806267" y="3400425"/>
            <a:ext cx="499533"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44" name="Group 143"/>
          <p:cNvGrpSpPr/>
          <p:nvPr userDrawn="1"/>
        </p:nvGrpSpPr>
        <p:grpSpPr>
          <a:xfrm>
            <a:off x="9829801" y="2392363"/>
            <a:ext cx="207433"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47" name="Freeform 125"/>
          <p:cNvSpPr>
            <a:spLocks noEditPoints="1"/>
          </p:cNvSpPr>
          <p:nvPr userDrawn="1"/>
        </p:nvSpPr>
        <p:spPr bwMode="auto">
          <a:xfrm>
            <a:off x="3492500" y="3184526"/>
            <a:ext cx="586317"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8" name="Freeform 126"/>
          <p:cNvSpPr>
            <a:spLocks noEditPoints="1"/>
          </p:cNvSpPr>
          <p:nvPr userDrawn="1"/>
        </p:nvSpPr>
        <p:spPr bwMode="auto">
          <a:xfrm>
            <a:off x="9937752" y="1839914"/>
            <a:ext cx="258233"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49" name="Freeform 127"/>
          <p:cNvSpPr>
            <a:spLocks noEditPoints="1"/>
          </p:cNvSpPr>
          <p:nvPr userDrawn="1"/>
        </p:nvSpPr>
        <p:spPr bwMode="auto">
          <a:xfrm>
            <a:off x="2914651" y="3602038"/>
            <a:ext cx="541867"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50" name="Group 149"/>
          <p:cNvGrpSpPr/>
          <p:nvPr userDrawn="1"/>
        </p:nvGrpSpPr>
        <p:grpSpPr>
          <a:xfrm>
            <a:off x="9628718" y="2921000"/>
            <a:ext cx="474133"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57" name="Group 156"/>
          <p:cNvGrpSpPr/>
          <p:nvPr userDrawn="1"/>
        </p:nvGrpSpPr>
        <p:grpSpPr>
          <a:xfrm>
            <a:off x="2482852" y="2570163"/>
            <a:ext cx="704849"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61" name="Freeform 135"/>
          <p:cNvSpPr>
            <a:spLocks noEditPoints="1"/>
          </p:cNvSpPr>
          <p:nvPr userDrawn="1"/>
        </p:nvSpPr>
        <p:spPr bwMode="auto">
          <a:xfrm>
            <a:off x="3187700" y="2709863"/>
            <a:ext cx="516467"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2" name="Freeform 136"/>
          <p:cNvSpPr>
            <a:spLocks/>
          </p:cNvSpPr>
          <p:nvPr userDrawn="1"/>
        </p:nvSpPr>
        <p:spPr bwMode="auto">
          <a:xfrm>
            <a:off x="3543300"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3" name="Freeform 137"/>
          <p:cNvSpPr>
            <a:spLocks/>
          </p:cNvSpPr>
          <p:nvPr userDrawn="1"/>
        </p:nvSpPr>
        <p:spPr bwMode="auto">
          <a:xfrm>
            <a:off x="9685867" y="715964"/>
            <a:ext cx="516467"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4" name="Freeform 138"/>
          <p:cNvSpPr>
            <a:spLocks noEditPoints="1"/>
          </p:cNvSpPr>
          <p:nvPr userDrawn="1"/>
        </p:nvSpPr>
        <p:spPr bwMode="auto">
          <a:xfrm>
            <a:off x="5969000" y="1414464"/>
            <a:ext cx="628651"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65" name="Group 164"/>
          <p:cNvGrpSpPr/>
          <p:nvPr userDrawn="1"/>
        </p:nvGrpSpPr>
        <p:grpSpPr>
          <a:xfrm>
            <a:off x="3441700" y="4216400"/>
            <a:ext cx="719667"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0" name="Group 169"/>
          <p:cNvGrpSpPr/>
          <p:nvPr userDrawn="1"/>
        </p:nvGrpSpPr>
        <p:grpSpPr>
          <a:xfrm>
            <a:off x="4430184" y="4216400"/>
            <a:ext cx="719667"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75" name="Group 174"/>
          <p:cNvGrpSpPr/>
          <p:nvPr userDrawn="1"/>
        </p:nvGrpSpPr>
        <p:grpSpPr>
          <a:xfrm>
            <a:off x="9222317" y="4011614"/>
            <a:ext cx="582083"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78" name="Freeform 149"/>
          <p:cNvSpPr>
            <a:spLocks noEditPoints="1"/>
          </p:cNvSpPr>
          <p:nvPr userDrawn="1"/>
        </p:nvSpPr>
        <p:spPr bwMode="auto">
          <a:xfrm>
            <a:off x="10113434" y="4003676"/>
            <a:ext cx="395817"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79" name="Rectangle 150"/>
          <p:cNvSpPr>
            <a:spLocks noChangeArrowheads="1"/>
          </p:cNvSpPr>
          <p:nvPr userDrawn="1"/>
        </p:nvSpPr>
        <p:spPr bwMode="auto">
          <a:xfrm>
            <a:off x="10274300" y="4057651"/>
            <a:ext cx="12700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0" name="Rectangle 151"/>
          <p:cNvSpPr>
            <a:spLocks noChangeArrowheads="1"/>
          </p:cNvSpPr>
          <p:nvPr userDrawn="1"/>
        </p:nvSpPr>
        <p:spPr bwMode="auto">
          <a:xfrm>
            <a:off x="10164233" y="4114800"/>
            <a:ext cx="237067"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1" name="Rectangle 152"/>
          <p:cNvSpPr>
            <a:spLocks noChangeArrowheads="1"/>
          </p:cNvSpPr>
          <p:nvPr userDrawn="1"/>
        </p:nvSpPr>
        <p:spPr bwMode="auto">
          <a:xfrm>
            <a:off x="10164233" y="4170364"/>
            <a:ext cx="237067"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2" name="Freeform 153"/>
          <p:cNvSpPr>
            <a:spLocks/>
          </p:cNvSpPr>
          <p:nvPr userDrawn="1"/>
        </p:nvSpPr>
        <p:spPr bwMode="auto">
          <a:xfrm>
            <a:off x="10299701" y="4254500"/>
            <a:ext cx="165100"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3" name="Freeform 154"/>
          <p:cNvSpPr>
            <a:spLocks noEditPoints="1"/>
          </p:cNvSpPr>
          <p:nvPr userDrawn="1"/>
        </p:nvSpPr>
        <p:spPr bwMode="auto">
          <a:xfrm>
            <a:off x="11080751" y="3467101"/>
            <a:ext cx="747184"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4" name="Freeform 155"/>
          <p:cNvSpPr>
            <a:spLocks noEditPoints="1"/>
          </p:cNvSpPr>
          <p:nvPr userDrawn="1"/>
        </p:nvSpPr>
        <p:spPr bwMode="auto">
          <a:xfrm>
            <a:off x="11231034" y="2354263"/>
            <a:ext cx="726017"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5" name="Freeform 156"/>
          <p:cNvSpPr>
            <a:spLocks noEditPoints="1"/>
          </p:cNvSpPr>
          <p:nvPr userDrawn="1"/>
        </p:nvSpPr>
        <p:spPr bwMode="auto">
          <a:xfrm>
            <a:off x="2493434" y="4054476"/>
            <a:ext cx="690033"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6" name="Freeform 157"/>
          <p:cNvSpPr>
            <a:spLocks noEditPoints="1"/>
          </p:cNvSpPr>
          <p:nvPr userDrawn="1"/>
        </p:nvSpPr>
        <p:spPr bwMode="auto">
          <a:xfrm>
            <a:off x="6072718" y="3852863"/>
            <a:ext cx="658284"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87" name="Freeform 160"/>
          <p:cNvSpPr>
            <a:spLocks noEditPoints="1"/>
          </p:cNvSpPr>
          <p:nvPr userDrawn="1"/>
        </p:nvSpPr>
        <p:spPr bwMode="auto">
          <a:xfrm>
            <a:off x="5120217" y="3917951"/>
            <a:ext cx="730251"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88" name="Group 187"/>
          <p:cNvGrpSpPr/>
          <p:nvPr userDrawn="1"/>
        </p:nvGrpSpPr>
        <p:grpSpPr>
          <a:xfrm>
            <a:off x="10490200" y="673101"/>
            <a:ext cx="891117"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192" name="Freeform 164"/>
          <p:cNvSpPr>
            <a:spLocks noEditPoints="1"/>
          </p:cNvSpPr>
          <p:nvPr userDrawn="1"/>
        </p:nvSpPr>
        <p:spPr bwMode="auto">
          <a:xfrm>
            <a:off x="8640234" y="3473450"/>
            <a:ext cx="455084"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193" name="Group 192"/>
          <p:cNvGrpSpPr/>
          <p:nvPr userDrawn="1"/>
        </p:nvGrpSpPr>
        <p:grpSpPr>
          <a:xfrm>
            <a:off x="11374967" y="4313238"/>
            <a:ext cx="550333"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197" name="Group 196"/>
          <p:cNvGrpSpPr/>
          <p:nvPr userDrawn="1"/>
        </p:nvGrpSpPr>
        <p:grpSpPr>
          <a:xfrm>
            <a:off x="8276167" y="3949700"/>
            <a:ext cx="704851"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00" name="Freeform 170"/>
          <p:cNvSpPr>
            <a:spLocks noEditPoints="1"/>
          </p:cNvSpPr>
          <p:nvPr userDrawn="1"/>
        </p:nvSpPr>
        <p:spPr bwMode="auto">
          <a:xfrm>
            <a:off x="5882218" y="4157663"/>
            <a:ext cx="611717"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01" name="Group 200"/>
          <p:cNvGrpSpPr/>
          <p:nvPr userDrawn="1"/>
        </p:nvGrpSpPr>
        <p:grpSpPr>
          <a:xfrm>
            <a:off x="10947400" y="3883026"/>
            <a:ext cx="433917"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05" name="Group 204"/>
          <p:cNvGrpSpPr/>
          <p:nvPr userDrawn="1"/>
        </p:nvGrpSpPr>
        <p:grpSpPr>
          <a:xfrm>
            <a:off x="10073218" y="1314451"/>
            <a:ext cx="560916"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10" name="Freeform 178"/>
          <p:cNvSpPr>
            <a:spLocks noEditPoints="1"/>
          </p:cNvSpPr>
          <p:nvPr userDrawn="1"/>
        </p:nvSpPr>
        <p:spPr bwMode="auto">
          <a:xfrm>
            <a:off x="7626350" y="4003676"/>
            <a:ext cx="603251"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1" name="Oval 179"/>
          <p:cNvSpPr>
            <a:spLocks noChangeArrowheads="1"/>
          </p:cNvSpPr>
          <p:nvPr userDrawn="1"/>
        </p:nvSpPr>
        <p:spPr bwMode="auto">
          <a:xfrm>
            <a:off x="8136467" y="4254500"/>
            <a:ext cx="42333"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2" name="Freeform 180"/>
          <p:cNvSpPr>
            <a:spLocks noEditPoints="1"/>
          </p:cNvSpPr>
          <p:nvPr userDrawn="1"/>
        </p:nvSpPr>
        <p:spPr bwMode="auto">
          <a:xfrm>
            <a:off x="10149418" y="2349500"/>
            <a:ext cx="499533"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13" name="Group 212"/>
          <p:cNvGrpSpPr/>
          <p:nvPr userDrawn="1"/>
        </p:nvGrpSpPr>
        <p:grpSpPr>
          <a:xfrm>
            <a:off x="11309351" y="1017589"/>
            <a:ext cx="694267"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24" name="Freeform 191"/>
          <p:cNvSpPr>
            <a:spLocks/>
          </p:cNvSpPr>
          <p:nvPr userDrawn="1"/>
        </p:nvSpPr>
        <p:spPr bwMode="auto">
          <a:xfrm>
            <a:off x="4686301" y="3575051"/>
            <a:ext cx="556684"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5" name="Freeform 192"/>
          <p:cNvSpPr>
            <a:spLocks/>
          </p:cNvSpPr>
          <p:nvPr userDrawn="1"/>
        </p:nvSpPr>
        <p:spPr bwMode="auto">
          <a:xfrm>
            <a:off x="5325534" y="3257550"/>
            <a:ext cx="230717"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26" name="Group 225"/>
          <p:cNvGrpSpPr/>
          <p:nvPr userDrawn="1"/>
        </p:nvGrpSpPr>
        <p:grpSpPr>
          <a:xfrm>
            <a:off x="10310284" y="3551239"/>
            <a:ext cx="4572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30" name="Freeform 196"/>
          <p:cNvSpPr>
            <a:spLocks noEditPoints="1"/>
          </p:cNvSpPr>
          <p:nvPr userDrawn="1"/>
        </p:nvSpPr>
        <p:spPr bwMode="auto">
          <a:xfrm>
            <a:off x="11267018" y="1758950"/>
            <a:ext cx="690033"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1" name="Freeform 197"/>
          <p:cNvSpPr>
            <a:spLocks/>
          </p:cNvSpPr>
          <p:nvPr userDrawn="1"/>
        </p:nvSpPr>
        <p:spPr bwMode="auto">
          <a:xfrm>
            <a:off x="3704168" y="3644900"/>
            <a:ext cx="853017"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2" name="Freeform 198"/>
          <p:cNvSpPr>
            <a:spLocks/>
          </p:cNvSpPr>
          <p:nvPr userDrawn="1"/>
        </p:nvSpPr>
        <p:spPr bwMode="auto">
          <a:xfrm>
            <a:off x="3960285" y="3860800"/>
            <a:ext cx="319617"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33" name="Group 232"/>
          <p:cNvGrpSpPr/>
          <p:nvPr userDrawn="1"/>
        </p:nvGrpSpPr>
        <p:grpSpPr>
          <a:xfrm>
            <a:off x="5782734" y="3381376"/>
            <a:ext cx="649817"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36" name="Group 235"/>
          <p:cNvGrpSpPr/>
          <p:nvPr userDrawn="1"/>
        </p:nvGrpSpPr>
        <p:grpSpPr>
          <a:xfrm>
            <a:off x="10231967" y="2925764"/>
            <a:ext cx="808567"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2" name="Group 241"/>
          <p:cNvGrpSpPr/>
          <p:nvPr userDrawn="1"/>
        </p:nvGrpSpPr>
        <p:grpSpPr>
          <a:xfrm>
            <a:off x="10447867" y="1778000"/>
            <a:ext cx="632884"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45" name="Group 244"/>
          <p:cNvGrpSpPr/>
          <p:nvPr userDrawn="1"/>
        </p:nvGrpSpPr>
        <p:grpSpPr>
          <a:xfrm>
            <a:off x="8970434" y="1284289"/>
            <a:ext cx="783167"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0" name="Group 249"/>
          <p:cNvGrpSpPr/>
          <p:nvPr userDrawn="1"/>
        </p:nvGrpSpPr>
        <p:grpSpPr>
          <a:xfrm>
            <a:off x="6997701" y="3883026"/>
            <a:ext cx="412751"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58" name="Group 257"/>
          <p:cNvGrpSpPr/>
          <p:nvPr userDrawn="1"/>
        </p:nvGrpSpPr>
        <p:grpSpPr>
          <a:xfrm>
            <a:off x="6720418" y="4292601"/>
            <a:ext cx="294217"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61" name="Group 260"/>
          <p:cNvGrpSpPr/>
          <p:nvPr userDrawn="1"/>
        </p:nvGrpSpPr>
        <p:grpSpPr>
          <a:xfrm>
            <a:off x="9017000" y="1933576"/>
            <a:ext cx="546101"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269" name="Freeform 229"/>
          <p:cNvSpPr>
            <a:spLocks noEditPoints="1"/>
          </p:cNvSpPr>
          <p:nvPr userDrawn="1"/>
        </p:nvSpPr>
        <p:spPr bwMode="auto">
          <a:xfrm>
            <a:off x="9207500" y="3378201"/>
            <a:ext cx="603251"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nvGrpSpPr>
          <p:cNvPr id="270" name="Group 269"/>
          <p:cNvGrpSpPr/>
          <p:nvPr userDrawn="1"/>
        </p:nvGrpSpPr>
        <p:grpSpPr>
          <a:xfrm>
            <a:off x="8955617" y="2667001"/>
            <a:ext cx="556683"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grpSp>
        <p:nvGrpSpPr>
          <p:cNvPr id="274" name="Group 273"/>
          <p:cNvGrpSpPr/>
          <p:nvPr userDrawn="1"/>
        </p:nvGrpSpPr>
        <p:grpSpPr>
          <a:xfrm>
            <a:off x="8940801" y="781050"/>
            <a:ext cx="626535"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sz="1800">
                <a:solidFill>
                  <a:prstClr val="black"/>
                </a:solidFill>
              </a:endParaRPr>
            </a:p>
          </p:txBody>
        </p:sp>
      </p:grpSp>
      <p:sp>
        <p:nvSpPr>
          <p:cNvPr id="30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62977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5500" y="731838"/>
            <a:ext cx="8763000" cy="792162"/>
          </a:xfrm>
          <a:prstGeom prst="rect">
            <a:avLst/>
          </a:prstGeom>
        </p:spPr>
        <p:txBody>
          <a:bodyPr/>
          <a:lstStyle>
            <a:lvl1pPr>
              <a:defRPr>
                <a:solidFill>
                  <a:schemeClr val="tx1">
                    <a:lumMod val="85000"/>
                    <a:lumOff val="15000"/>
                  </a:schemeClr>
                </a:solidFill>
                <a:latin typeface="+mj-lt"/>
              </a:defRPr>
            </a:lvl1pPr>
          </a:lstStyle>
          <a:p>
            <a:r>
              <a:rPr lang="en-US" dirty="0"/>
              <a:t>Click to edit Master title style</a:t>
            </a:r>
            <a:endParaRPr lang="en-CA" dirty="0"/>
          </a:p>
        </p:txBody>
      </p:sp>
    </p:spTree>
    <p:extLst>
      <p:ext uri="{BB962C8B-B14F-4D97-AF65-F5344CB8AC3E}">
        <p14:creationId xmlns:p14="http://schemas.microsoft.com/office/powerpoint/2010/main" val="2357360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838200" y="6356352"/>
            <a:ext cx="2743200" cy="365125"/>
          </a:xfrm>
          <a:prstGeom prst="rect">
            <a:avLst/>
          </a:prstGeom>
        </p:spPr>
        <p:txBody>
          <a:bodyPr/>
          <a:lstStyle/>
          <a:p>
            <a:endParaRPr lang="en-CA"/>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CA"/>
          </a:p>
        </p:txBody>
      </p:sp>
      <p:sp>
        <p:nvSpPr>
          <p:cNvPr id="7" name="Slide Number Placeholder 6"/>
          <p:cNvSpPr>
            <a:spLocks noGrp="1"/>
          </p:cNvSpPr>
          <p:nvPr>
            <p:ph type="sldNum" sz="quarter" idx="12"/>
          </p:nvPr>
        </p:nvSpPr>
        <p:spPr/>
        <p:txBody>
          <a:bodyPr/>
          <a:lstStyle/>
          <a:p>
            <a:fld id="{5DF1D34F-DF40-4564-9E45-9644D26902EE}" type="slidenum">
              <a:rPr lang="en-CA" smtClean="0"/>
              <a:t>‹#›</a:t>
            </a:fld>
            <a:endParaRPr lang="en-CA"/>
          </a:p>
        </p:txBody>
      </p:sp>
    </p:spTree>
    <p:extLst>
      <p:ext uri="{BB962C8B-B14F-4D97-AF65-F5344CB8AC3E}">
        <p14:creationId xmlns:p14="http://schemas.microsoft.com/office/powerpoint/2010/main" val="1784490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064552" y="6356353"/>
            <a:ext cx="517848" cy="365125"/>
          </a:xfr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dirty="0"/>
          </a:p>
        </p:txBody>
      </p:sp>
    </p:spTree>
    <p:extLst>
      <p:ext uri="{BB962C8B-B14F-4D97-AF65-F5344CB8AC3E}">
        <p14:creationId xmlns:p14="http://schemas.microsoft.com/office/powerpoint/2010/main" val="207711345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02144" y="6482160"/>
            <a:ext cx="589856" cy="365125"/>
          </a:xfrm>
          <a:prstGeom prst="rect">
            <a:avLst/>
          </a:prstGeom>
        </p:spPr>
        <p:txBody>
          <a:bodyPr/>
          <a:lstStyle>
            <a:lvl1pPr>
              <a:defRPr sz="800"/>
            </a:lvl1pPr>
          </a:lstStyle>
          <a:p>
            <a:fld id="{32D4B517-E49B-41B6-9DBC-23634E0F1CDC}" type="slidenum">
              <a:rPr lang="en-CA" smtClean="0"/>
              <a:pPr/>
              <a:t>‹#›</a:t>
            </a:fld>
            <a:endParaRPr lang="en-CA" dirty="0"/>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r>
              <a:rPr lang="en-US"/>
              <a:t>Click to edit Master title style</a:t>
            </a:r>
            <a:endParaRPr lang="en-CA" dirty="0"/>
          </a:p>
        </p:txBody>
      </p:sp>
    </p:spTree>
    <p:extLst>
      <p:ext uri="{BB962C8B-B14F-4D97-AF65-F5344CB8AC3E}">
        <p14:creationId xmlns:p14="http://schemas.microsoft.com/office/powerpoint/2010/main" val="5209887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80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952124660"/>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677645" y="6494330"/>
            <a:ext cx="514355" cy="365125"/>
          </a:xfrm>
        </p:spPr>
        <p:txBody>
          <a:bodyPr/>
          <a:lstStyle>
            <a:lvl1pPr>
              <a:defRPr sz="800"/>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11" name="Content Placeholder 2"/>
          <p:cNvSpPr>
            <a:spLocks noGrp="1"/>
          </p:cNvSpPr>
          <p:nvPr>
            <p:ph idx="10" hasCustomPrompt="1"/>
          </p:nvPr>
        </p:nvSpPr>
        <p:spPr>
          <a:xfrm>
            <a:off x="1048280" y="1124744"/>
            <a:ext cx="1009544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1012265" y="138062"/>
            <a:ext cx="7243976"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44533394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37600" y="6356353"/>
            <a:ext cx="2844800" cy="365125"/>
          </a:xfrm>
        </p:spPr>
        <p:txBody>
          <a:bodyPr/>
          <a:lstStyle/>
          <a:p>
            <a:fld id="{32D4B517-E49B-41B6-9DBC-23634E0F1CDC}" type="slidenum">
              <a:rPr lang="en-CA" smtClean="0"/>
              <a:t>‹#›</a:t>
            </a:fld>
            <a:endParaRPr lang="en-CA"/>
          </a:p>
        </p:txBody>
      </p:sp>
      <p:sp>
        <p:nvSpPr>
          <p:cNvPr id="16" name="Title 1"/>
          <p:cNvSpPr>
            <a:spLocks noGrp="1"/>
          </p:cNvSpPr>
          <p:nvPr>
            <p:ph type="title" hasCustomPrompt="1"/>
          </p:nvPr>
        </p:nvSpPr>
        <p:spPr>
          <a:xfrm>
            <a:off x="2449156" y="4951455"/>
            <a:ext cx="7309764" cy="467559"/>
          </a:xfrm>
          <a:prstGeom prst="rect">
            <a:avLst/>
          </a:prstGeom>
        </p:spPr>
        <p:txBody>
          <a:bodyPr anchor="t"/>
          <a:lstStyle>
            <a:lvl1pPr algn="l">
              <a:defRPr sz="1800" b="1" baseline="0">
                <a:solidFill>
                  <a:schemeClr val="tx2"/>
                </a:solidFill>
              </a:defRPr>
            </a:lvl1pPr>
          </a:lstStyle>
          <a:p>
            <a:r>
              <a:rPr lang="en-US" dirty="0"/>
              <a:t>Photo Caption</a:t>
            </a:r>
            <a:endParaRPr lang="en-CA" dirty="0"/>
          </a:p>
        </p:txBody>
      </p:sp>
      <p:sp>
        <p:nvSpPr>
          <p:cNvPr id="17" name="Picture Placeholder 2"/>
          <p:cNvSpPr>
            <a:spLocks noGrp="1"/>
          </p:cNvSpPr>
          <p:nvPr>
            <p:ph type="pic" idx="1" hasCustomPrompt="1"/>
          </p:nvPr>
        </p:nvSpPr>
        <p:spPr>
          <a:xfrm>
            <a:off x="2443719" y="1530579"/>
            <a:ext cx="73152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19" name="Rectangle 18"/>
          <p:cNvSpPr/>
          <p:nvPr userDrawn="1"/>
        </p:nvSpPr>
        <p:spPr>
          <a:xfrm>
            <a:off x="2443721" y="4950962"/>
            <a:ext cx="6095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84198446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12192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Tree>
    <p:extLst>
      <p:ext uri="{BB962C8B-B14F-4D97-AF65-F5344CB8AC3E}">
        <p14:creationId xmlns:p14="http://schemas.microsoft.com/office/powerpoint/2010/main" val="131374067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6223592" y="841787"/>
            <a:ext cx="5968409"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a:t>Click to insert a picture</a:t>
            </a:r>
          </a:p>
        </p:txBody>
      </p:sp>
      <p:sp>
        <p:nvSpPr>
          <p:cNvPr id="4" name="Text Placeholder 5"/>
          <p:cNvSpPr>
            <a:spLocks noGrp="1"/>
          </p:cNvSpPr>
          <p:nvPr>
            <p:ph type="body" sz="quarter" idx="11" hasCustomPrompt="1"/>
          </p:nvPr>
        </p:nvSpPr>
        <p:spPr>
          <a:xfrm>
            <a:off x="1" y="841784"/>
            <a:ext cx="5982587"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add text</a:t>
            </a:r>
            <a:endParaRPr lang="en-CA" dirty="0"/>
          </a:p>
        </p:txBody>
      </p:sp>
      <p:sp>
        <p:nvSpPr>
          <p:cNvPr id="5" name="Picture Placeholder 3"/>
          <p:cNvSpPr>
            <a:spLocks noGrp="1"/>
          </p:cNvSpPr>
          <p:nvPr>
            <p:ph type="pic" sz="quarter" idx="12" hasCustomPrompt="1"/>
          </p:nvPr>
        </p:nvSpPr>
        <p:spPr>
          <a:xfrm>
            <a:off x="245731" y="3413534"/>
            <a:ext cx="5736856" cy="2571750"/>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6" name="Picture Placeholder 7"/>
          <p:cNvSpPr>
            <a:spLocks noGrp="1"/>
          </p:cNvSpPr>
          <p:nvPr>
            <p:ph type="pic" sz="quarter" idx="13" hasCustomPrompt="1"/>
          </p:nvPr>
        </p:nvSpPr>
        <p:spPr>
          <a:xfrm>
            <a:off x="6223592" y="4637500"/>
            <a:ext cx="2895445"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7" name="Picture Placeholder 7"/>
          <p:cNvSpPr>
            <a:spLocks noGrp="1"/>
          </p:cNvSpPr>
          <p:nvPr>
            <p:ph type="pic" sz="quarter" idx="14" hasCustomPrompt="1"/>
          </p:nvPr>
        </p:nvSpPr>
        <p:spPr>
          <a:xfrm>
            <a:off x="9360041" y="4637500"/>
            <a:ext cx="2831961" cy="1347787"/>
          </a:xfrm>
          <a:prstGeom prst="rect">
            <a:avLst/>
          </a:prstGeom>
        </p:spPr>
        <p:txBody>
          <a:bodyPr/>
          <a:lstStyle>
            <a:lvl1pPr marL="0" indent="0">
              <a:buNone/>
              <a:defRPr sz="1800">
                <a:solidFill>
                  <a:schemeClr val="tx2"/>
                </a:solidFill>
              </a:defRPr>
            </a:lvl1pPr>
          </a:lstStyle>
          <a:p>
            <a:r>
              <a:rPr lang="en-CA" dirty="0"/>
              <a:t>Click to insert a picture</a:t>
            </a:r>
          </a:p>
        </p:txBody>
      </p:sp>
      <p:sp>
        <p:nvSpPr>
          <p:cNvPr id="9" name="Rectangle 8"/>
          <p:cNvSpPr/>
          <p:nvPr userDrawn="1"/>
        </p:nvSpPr>
        <p:spPr>
          <a:xfrm>
            <a:off x="5982587" y="4637500"/>
            <a:ext cx="241004"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0" name="Rectangle 9"/>
          <p:cNvSpPr/>
          <p:nvPr userDrawn="1"/>
        </p:nvSpPr>
        <p:spPr>
          <a:xfrm>
            <a:off x="5982587" y="841787"/>
            <a:ext cx="241004"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1" name="Rectangle 10"/>
          <p:cNvSpPr/>
          <p:nvPr userDrawn="1"/>
        </p:nvSpPr>
        <p:spPr>
          <a:xfrm>
            <a:off x="4727" y="3413534"/>
            <a:ext cx="241004"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13" name="Slide Number Placeholder 5"/>
          <p:cNvSpPr>
            <a:spLocks noGrp="1"/>
          </p:cNvSpPr>
          <p:nvPr>
            <p:ph type="sldNum" sz="quarter" idx="15"/>
          </p:nvPr>
        </p:nvSpPr>
        <p:spPr>
          <a:xfrm>
            <a:off x="8737600" y="6356353"/>
            <a:ext cx="2844800" cy="365125"/>
          </a:xfrm>
        </p:spPr>
        <p:txBody>
          <a:bodyPr/>
          <a:lstStyle/>
          <a:p>
            <a:fld id="{32D4B517-E49B-41B6-9DBC-23634E0F1CDC}" type="slidenum">
              <a:rPr lang="en-CA" smtClean="0"/>
              <a:t>‹#›</a:t>
            </a:fld>
            <a:endParaRPr lang="en-CA"/>
          </a:p>
        </p:txBody>
      </p:sp>
      <p:sp>
        <p:nvSpPr>
          <p:cNvPr id="8" name="Rectangle 7"/>
          <p:cNvSpPr/>
          <p:nvPr userDrawn="1"/>
        </p:nvSpPr>
        <p:spPr>
          <a:xfrm>
            <a:off x="9119038" y="4637496"/>
            <a:ext cx="241004"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Tree>
    <p:extLst>
      <p:ext uri="{BB962C8B-B14F-4D97-AF65-F5344CB8AC3E}">
        <p14:creationId xmlns:p14="http://schemas.microsoft.com/office/powerpoint/2010/main" val="73958275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sz="800"/>
            </a:lvl1pPr>
          </a:lstStyle>
          <a:p>
            <a:fld id="{32D4B517-E49B-41B6-9DBC-23634E0F1CDC}" type="slidenum">
              <a:rPr lang="en-CA" smtClean="0"/>
              <a:pPr/>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03" name="TextBox 302">
            <a:extLst>
              <a:ext uri="{FF2B5EF4-FFF2-40B4-BE49-F238E27FC236}">
                <a16:creationId xmlns:a16="http://schemas.microsoft.com/office/drawing/2014/main" id="{3E5294DF-23DD-4896-B9F4-FBF14B44DBA3}"/>
              </a:ext>
            </a:extLst>
          </p:cNvPr>
          <p:cNvSpPr txBox="1"/>
          <p:nvPr userDrawn="1"/>
        </p:nvSpPr>
        <p:spPr>
          <a:xfrm>
            <a:off x="564320" y="877888"/>
            <a:ext cx="2228780" cy="3231654"/>
          </a:xfrm>
          <a:prstGeom prst="rect">
            <a:avLst/>
          </a:prstGeom>
          <a:noFill/>
        </p:spPr>
        <p:txBody>
          <a:bodyPr wrap="square" rtlCol="0">
            <a:spAutoFit/>
          </a:bodyPr>
          <a:lstStyle/>
          <a:p>
            <a:r>
              <a:rPr lang="en-CA" sz="1200" dirty="0"/>
              <a:t>This is</a:t>
            </a:r>
            <a:r>
              <a:rPr lang="en-CA" sz="1200" baseline="0" dirty="0"/>
              <a:t> the sample</a:t>
            </a:r>
            <a:br>
              <a:rPr lang="en-CA" sz="1200" baseline="0" dirty="0"/>
            </a:br>
            <a:r>
              <a:rPr lang="en-CA" sz="1200" baseline="0" dirty="0"/>
              <a:t>icon page.</a:t>
            </a:r>
          </a:p>
          <a:p>
            <a:endParaRPr lang="en-CA" sz="1200" dirty="0"/>
          </a:p>
          <a:p>
            <a:r>
              <a:rPr lang="en-CA" sz="1200" dirty="0"/>
              <a:t>It features a </a:t>
            </a:r>
            <a:br>
              <a:rPr lang="en-CA" sz="1200" baseline="0" dirty="0"/>
            </a:br>
            <a:r>
              <a:rPr lang="en-CA" sz="1200" baseline="0" dirty="0"/>
              <a:t>selection of symbols</a:t>
            </a:r>
            <a:br>
              <a:rPr lang="en-CA" sz="1200" baseline="0" dirty="0"/>
            </a:br>
            <a:r>
              <a:rPr lang="en-CA" sz="1200" baseline="0" dirty="0"/>
              <a:t>for use in your presentation.</a:t>
            </a:r>
          </a:p>
          <a:p>
            <a:endParaRPr lang="en-CA" sz="1200" baseline="0" dirty="0"/>
          </a:p>
          <a:p>
            <a:r>
              <a:rPr lang="en-CA" sz="1200" baseline="0" dirty="0"/>
              <a:t>To use a particular symbol, simply go to the </a:t>
            </a:r>
            <a:r>
              <a:rPr lang="en-CA" sz="1200" b="1" baseline="0" dirty="0"/>
              <a:t>(1) View </a:t>
            </a:r>
            <a:r>
              <a:rPr lang="en-CA" sz="1200" baseline="0" dirty="0"/>
              <a:t>Tab and select </a:t>
            </a:r>
            <a:r>
              <a:rPr lang="en-CA" sz="1200" b="1" baseline="0" dirty="0"/>
              <a:t>Slide Master (2)</a:t>
            </a:r>
            <a:r>
              <a:rPr lang="en-CA" sz="1200" baseline="0" dirty="0"/>
              <a:t>. Navigate to the last layout and select the icon(s) you would like to use. Copy them, return to </a:t>
            </a:r>
            <a:r>
              <a:rPr lang="en-CA" sz="1200" b="1" baseline="0" dirty="0"/>
              <a:t>(3) Normal</a:t>
            </a:r>
            <a:r>
              <a:rPr lang="en-CA" sz="1200" baseline="0" dirty="0"/>
              <a:t> view and paste them on the correct slide. Change the colour by choosing a new shape fill if you wish.</a:t>
            </a:r>
            <a:endParaRPr lang="en-CA" sz="1200" dirty="0"/>
          </a:p>
        </p:txBody>
      </p:sp>
      <p:sp>
        <p:nvSpPr>
          <p:cNvPr id="304" name="Freeform 5">
            <a:extLst>
              <a:ext uri="{FF2B5EF4-FFF2-40B4-BE49-F238E27FC236}">
                <a16:creationId xmlns:a16="http://schemas.microsoft.com/office/drawing/2014/main" id="{7394A4A2-1EC9-4197-AF52-E2BD00FBDE8E}"/>
              </a:ext>
            </a:extLst>
          </p:cNvPr>
          <p:cNvSpPr>
            <a:spLocks/>
          </p:cNvSpPr>
          <p:nvPr userDrawn="1"/>
        </p:nvSpPr>
        <p:spPr bwMode="auto">
          <a:xfrm>
            <a:off x="6346192" y="840022"/>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05" name="Group 304">
            <a:extLst>
              <a:ext uri="{FF2B5EF4-FFF2-40B4-BE49-F238E27FC236}">
                <a16:creationId xmlns:a16="http://schemas.microsoft.com/office/drawing/2014/main" id="{60C32A3D-CAF0-4200-BBE4-9A136B996357}"/>
              </a:ext>
            </a:extLst>
          </p:cNvPr>
          <p:cNvGrpSpPr/>
          <p:nvPr userDrawn="1"/>
        </p:nvGrpSpPr>
        <p:grpSpPr>
          <a:xfrm>
            <a:off x="7825742" y="2698985"/>
            <a:ext cx="277813" cy="361950"/>
            <a:chOff x="6303963" y="2513013"/>
            <a:chExt cx="277813" cy="361950"/>
          </a:xfrm>
        </p:grpSpPr>
        <p:sp>
          <p:nvSpPr>
            <p:cNvPr id="306" name="Freeform 6">
              <a:extLst>
                <a:ext uri="{FF2B5EF4-FFF2-40B4-BE49-F238E27FC236}">
                  <a16:creationId xmlns:a16="http://schemas.microsoft.com/office/drawing/2014/main" id="{5CCBBB9E-5245-4428-A545-636DD9B3CE66}"/>
                </a:ext>
              </a:extLst>
            </p:cNvPr>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7" name="Freeform 7">
              <a:extLst>
                <a:ext uri="{FF2B5EF4-FFF2-40B4-BE49-F238E27FC236}">
                  <a16:creationId xmlns:a16="http://schemas.microsoft.com/office/drawing/2014/main" id="{7CE4806E-6853-4FC4-9D6A-2C43B5407FA4}"/>
                </a:ext>
              </a:extLst>
            </p:cNvPr>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08" name="Freeform 8">
            <a:extLst>
              <a:ext uri="{FF2B5EF4-FFF2-40B4-BE49-F238E27FC236}">
                <a16:creationId xmlns:a16="http://schemas.microsoft.com/office/drawing/2014/main" id="{145B4AE0-AA49-4DAA-B81A-BEB4380F40A0}"/>
              </a:ext>
            </a:extLst>
          </p:cNvPr>
          <p:cNvSpPr>
            <a:spLocks/>
          </p:cNvSpPr>
          <p:nvPr userDrawn="1"/>
        </p:nvSpPr>
        <p:spPr bwMode="auto">
          <a:xfrm>
            <a:off x="6879592" y="3135547"/>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09" name="Freeform 9">
            <a:extLst>
              <a:ext uri="{FF2B5EF4-FFF2-40B4-BE49-F238E27FC236}">
                <a16:creationId xmlns:a16="http://schemas.microsoft.com/office/drawing/2014/main" id="{93203D5B-B633-47DC-B7EF-77BDF388F217}"/>
              </a:ext>
            </a:extLst>
          </p:cNvPr>
          <p:cNvSpPr>
            <a:spLocks/>
          </p:cNvSpPr>
          <p:nvPr userDrawn="1"/>
        </p:nvSpPr>
        <p:spPr bwMode="auto">
          <a:xfrm>
            <a:off x="6820854" y="3311760"/>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0" name="Freeform 10">
            <a:extLst>
              <a:ext uri="{FF2B5EF4-FFF2-40B4-BE49-F238E27FC236}">
                <a16:creationId xmlns:a16="http://schemas.microsoft.com/office/drawing/2014/main" id="{017163B3-7E28-4B68-ADA1-9188187C1633}"/>
              </a:ext>
            </a:extLst>
          </p:cNvPr>
          <p:cNvSpPr>
            <a:spLocks/>
          </p:cNvSpPr>
          <p:nvPr userDrawn="1"/>
        </p:nvSpPr>
        <p:spPr bwMode="auto">
          <a:xfrm>
            <a:off x="6793867" y="3184760"/>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1" name="Freeform 11">
            <a:extLst>
              <a:ext uri="{FF2B5EF4-FFF2-40B4-BE49-F238E27FC236}">
                <a16:creationId xmlns:a16="http://schemas.microsoft.com/office/drawing/2014/main" id="{71334735-5AF2-40F1-A65D-09A6CA7AFAD7}"/>
              </a:ext>
            </a:extLst>
          </p:cNvPr>
          <p:cNvSpPr>
            <a:spLocks noEditPoints="1"/>
          </p:cNvSpPr>
          <p:nvPr userDrawn="1"/>
        </p:nvSpPr>
        <p:spPr bwMode="auto">
          <a:xfrm>
            <a:off x="6763704" y="925747"/>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2" name="Freeform 12">
            <a:extLst>
              <a:ext uri="{FF2B5EF4-FFF2-40B4-BE49-F238E27FC236}">
                <a16:creationId xmlns:a16="http://schemas.microsoft.com/office/drawing/2014/main" id="{5FCE9EBE-6E40-4F99-85D4-DAE00D6B14B6}"/>
              </a:ext>
            </a:extLst>
          </p:cNvPr>
          <p:cNvSpPr>
            <a:spLocks/>
          </p:cNvSpPr>
          <p:nvPr userDrawn="1"/>
        </p:nvSpPr>
        <p:spPr bwMode="auto">
          <a:xfrm>
            <a:off x="5766754" y="944797"/>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3" name="Freeform 13">
            <a:extLst>
              <a:ext uri="{FF2B5EF4-FFF2-40B4-BE49-F238E27FC236}">
                <a16:creationId xmlns:a16="http://schemas.microsoft.com/office/drawing/2014/main" id="{D06641F1-A1F8-4F12-9748-99475D350FD8}"/>
              </a:ext>
            </a:extLst>
          </p:cNvPr>
          <p:cNvSpPr>
            <a:spLocks noEditPoints="1"/>
          </p:cNvSpPr>
          <p:nvPr userDrawn="1"/>
        </p:nvSpPr>
        <p:spPr bwMode="auto">
          <a:xfrm>
            <a:off x="4445954" y="1489310"/>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14" name="Group 313">
            <a:extLst>
              <a:ext uri="{FF2B5EF4-FFF2-40B4-BE49-F238E27FC236}">
                <a16:creationId xmlns:a16="http://schemas.microsoft.com/office/drawing/2014/main" id="{992E9B8A-8C54-4EFB-B7E3-B2F363B6D18F}"/>
              </a:ext>
            </a:extLst>
          </p:cNvPr>
          <p:cNvGrpSpPr/>
          <p:nvPr userDrawn="1"/>
        </p:nvGrpSpPr>
        <p:grpSpPr>
          <a:xfrm>
            <a:off x="4971417" y="878122"/>
            <a:ext cx="663575" cy="371476"/>
            <a:chOff x="3449638" y="692150"/>
            <a:chExt cx="663575" cy="371476"/>
          </a:xfrm>
        </p:grpSpPr>
        <p:sp>
          <p:nvSpPr>
            <p:cNvPr id="315" name="Oval 14">
              <a:extLst>
                <a:ext uri="{FF2B5EF4-FFF2-40B4-BE49-F238E27FC236}">
                  <a16:creationId xmlns:a16="http://schemas.microsoft.com/office/drawing/2014/main" id="{B33E12D7-735E-4D26-9B5C-7947CA4AE0AB}"/>
                </a:ext>
              </a:extLst>
            </p:cNvPr>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6" name="Freeform 15">
              <a:extLst>
                <a:ext uri="{FF2B5EF4-FFF2-40B4-BE49-F238E27FC236}">
                  <a16:creationId xmlns:a16="http://schemas.microsoft.com/office/drawing/2014/main" id="{87CD9A0A-4098-4B28-ABBB-A6201152B281}"/>
                </a:ext>
              </a:extLst>
            </p:cNvPr>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7" name="Freeform 16">
              <a:extLst>
                <a:ext uri="{FF2B5EF4-FFF2-40B4-BE49-F238E27FC236}">
                  <a16:creationId xmlns:a16="http://schemas.microsoft.com/office/drawing/2014/main" id="{1D0AE37F-3371-49F4-AFA1-45446E2B42DC}"/>
                </a:ext>
              </a:extLst>
            </p:cNvPr>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8" name="Oval 17">
              <a:extLst>
                <a:ext uri="{FF2B5EF4-FFF2-40B4-BE49-F238E27FC236}">
                  <a16:creationId xmlns:a16="http://schemas.microsoft.com/office/drawing/2014/main" id="{018BC56D-5963-4290-B6E7-079B4B182232}"/>
                </a:ext>
              </a:extLst>
            </p:cNvPr>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19" name="Freeform 18">
              <a:extLst>
                <a:ext uri="{FF2B5EF4-FFF2-40B4-BE49-F238E27FC236}">
                  <a16:creationId xmlns:a16="http://schemas.microsoft.com/office/drawing/2014/main" id="{231610DE-668E-4D9E-8C73-CD7B14F30EA1}"/>
                </a:ext>
              </a:extLst>
            </p:cNvPr>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0" name="Oval 19">
              <a:extLst>
                <a:ext uri="{FF2B5EF4-FFF2-40B4-BE49-F238E27FC236}">
                  <a16:creationId xmlns:a16="http://schemas.microsoft.com/office/drawing/2014/main" id="{CEBBC88B-37B1-4E32-8899-8CB887CAA34A}"/>
                </a:ext>
              </a:extLst>
            </p:cNvPr>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1" name="Freeform 20">
              <a:extLst>
                <a:ext uri="{FF2B5EF4-FFF2-40B4-BE49-F238E27FC236}">
                  <a16:creationId xmlns:a16="http://schemas.microsoft.com/office/drawing/2014/main" id="{33100074-DDF7-40CA-B03D-D15E472953D0}"/>
                </a:ext>
              </a:extLst>
            </p:cNvPr>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2" name="Freeform 21">
            <a:extLst>
              <a:ext uri="{FF2B5EF4-FFF2-40B4-BE49-F238E27FC236}">
                <a16:creationId xmlns:a16="http://schemas.microsoft.com/office/drawing/2014/main" id="{9C81CF61-6F20-4BEF-8658-9420F06DB394}"/>
              </a:ext>
            </a:extLst>
          </p:cNvPr>
          <p:cNvSpPr>
            <a:spLocks noEditPoints="1"/>
          </p:cNvSpPr>
          <p:nvPr userDrawn="1"/>
        </p:nvSpPr>
        <p:spPr bwMode="auto">
          <a:xfrm>
            <a:off x="7179629" y="3173647"/>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3" name="Freeform 22">
            <a:extLst>
              <a:ext uri="{FF2B5EF4-FFF2-40B4-BE49-F238E27FC236}">
                <a16:creationId xmlns:a16="http://schemas.microsoft.com/office/drawing/2014/main" id="{9E7D31EA-6ACE-42E7-86DB-A6C5F5F7D56B}"/>
              </a:ext>
            </a:extLst>
          </p:cNvPr>
          <p:cNvSpPr>
            <a:spLocks noEditPoints="1"/>
          </p:cNvSpPr>
          <p:nvPr userDrawn="1"/>
        </p:nvSpPr>
        <p:spPr bwMode="auto">
          <a:xfrm>
            <a:off x="5820729" y="2578335"/>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24" name="Group 323">
            <a:extLst>
              <a:ext uri="{FF2B5EF4-FFF2-40B4-BE49-F238E27FC236}">
                <a16:creationId xmlns:a16="http://schemas.microsoft.com/office/drawing/2014/main" id="{D77C7BB8-CD1D-4E4C-878A-917FE301D00D}"/>
              </a:ext>
            </a:extLst>
          </p:cNvPr>
          <p:cNvGrpSpPr/>
          <p:nvPr userDrawn="1"/>
        </p:nvGrpSpPr>
        <p:grpSpPr>
          <a:xfrm>
            <a:off x="7586029" y="1435335"/>
            <a:ext cx="385763" cy="382587"/>
            <a:chOff x="6064250" y="1249363"/>
            <a:chExt cx="385763" cy="382587"/>
          </a:xfrm>
        </p:grpSpPr>
        <p:sp>
          <p:nvSpPr>
            <p:cNvPr id="325" name="Freeform 23">
              <a:extLst>
                <a:ext uri="{FF2B5EF4-FFF2-40B4-BE49-F238E27FC236}">
                  <a16:creationId xmlns:a16="http://schemas.microsoft.com/office/drawing/2014/main" id="{8135DB30-83B4-4F9D-A199-498BD3B59AD3}"/>
                </a:ext>
              </a:extLst>
            </p:cNvPr>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6" name="Freeform 24">
              <a:extLst>
                <a:ext uri="{FF2B5EF4-FFF2-40B4-BE49-F238E27FC236}">
                  <a16:creationId xmlns:a16="http://schemas.microsoft.com/office/drawing/2014/main" id="{A4F7CE12-0B0A-4371-B01A-692EA59063C4}"/>
                </a:ext>
              </a:extLst>
            </p:cNvPr>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27" name="Freeform 25">
              <a:extLst>
                <a:ext uri="{FF2B5EF4-FFF2-40B4-BE49-F238E27FC236}">
                  <a16:creationId xmlns:a16="http://schemas.microsoft.com/office/drawing/2014/main" id="{0792B500-1784-40C9-867D-BF3F942A8EC0}"/>
                </a:ext>
              </a:extLst>
            </p:cNvPr>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28" name="Freeform 26">
            <a:extLst>
              <a:ext uri="{FF2B5EF4-FFF2-40B4-BE49-F238E27FC236}">
                <a16:creationId xmlns:a16="http://schemas.microsoft.com/office/drawing/2014/main" id="{9759E542-AE7C-4CC8-84D9-8A0A9869D938}"/>
              </a:ext>
            </a:extLst>
          </p:cNvPr>
          <p:cNvSpPr>
            <a:spLocks/>
          </p:cNvSpPr>
          <p:nvPr userDrawn="1"/>
        </p:nvSpPr>
        <p:spPr bwMode="auto">
          <a:xfrm>
            <a:off x="5804854" y="1968735"/>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29" name="Group 328">
            <a:extLst>
              <a:ext uri="{FF2B5EF4-FFF2-40B4-BE49-F238E27FC236}">
                <a16:creationId xmlns:a16="http://schemas.microsoft.com/office/drawing/2014/main" id="{78FA2C6F-E4E2-4E4C-9859-CD909DD096A6}"/>
              </a:ext>
            </a:extLst>
          </p:cNvPr>
          <p:cNvGrpSpPr/>
          <p:nvPr userDrawn="1"/>
        </p:nvGrpSpPr>
        <p:grpSpPr>
          <a:xfrm>
            <a:off x="7635242" y="3230797"/>
            <a:ext cx="460375" cy="158750"/>
            <a:chOff x="6113463" y="3044825"/>
            <a:chExt cx="460375" cy="158750"/>
          </a:xfrm>
        </p:grpSpPr>
        <p:sp>
          <p:nvSpPr>
            <p:cNvPr id="330" name="Freeform 27">
              <a:extLst>
                <a:ext uri="{FF2B5EF4-FFF2-40B4-BE49-F238E27FC236}">
                  <a16:creationId xmlns:a16="http://schemas.microsoft.com/office/drawing/2014/main" id="{DA3543BE-480E-4D24-85A0-257644BE7AEC}"/>
                </a:ext>
              </a:extLst>
            </p:cNvPr>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1" name="Freeform 28">
              <a:extLst>
                <a:ext uri="{FF2B5EF4-FFF2-40B4-BE49-F238E27FC236}">
                  <a16:creationId xmlns:a16="http://schemas.microsoft.com/office/drawing/2014/main" id="{B39DF326-D84E-4F16-A918-4FECDC1CF921}"/>
                </a:ext>
              </a:extLst>
            </p:cNvPr>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2" name="Freeform 29">
              <a:extLst>
                <a:ext uri="{FF2B5EF4-FFF2-40B4-BE49-F238E27FC236}">
                  <a16:creationId xmlns:a16="http://schemas.microsoft.com/office/drawing/2014/main" id="{2A6A654F-3FBF-4682-A06F-B315ACC2D0C2}"/>
                </a:ext>
              </a:extLst>
            </p:cNvPr>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33" name="Group 332">
            <a:extLst>
              <a:ext uri="{FF2B5EF4-FFF2-40B4-BE49-F238E27FC236}">
                <a16:creationId xmlns:a16="http://schemas.microsoft.com/office/drawing/2014/main" id="{E0D73FEC-7AD6-4258-AA77-9D7BB4643606}"/>
              </a:ext>
            </a:extLst>
          </p:cNvPr>
          <p:cNvGrpSpPr/>
          <p:nvPr userDrawn="1"/>
        </p:nvGrpSpPr>
        <p:grpSpPr>
          <a:xfrm>
            <a:off x="6341429" y="2017947"/>
            <a:ext cx="436563" cy="441325"/>
            <a:chOff x="4819650" y="1831975"/>
            <a:chExt cx="436563" cy="441325"/>
          </a:xfrm>
        </p:grpSpPr>
        <p:sp>
          <p:nvSpPr>
            <p:cNvPr id="334" name="Freeform 30">
              <a:extLst>
                <a:ext uri="{FF2B5EF4-FFF2-40B4-BE49-F238E27FC236}">
                  <a16:creationId xmlns:a16="http://schemas.microsoft.com/office/drawing/2014/main" id="{B722350F-3254-4C58-898E-E1105DFBD286}"/>
                </a:ext>
              </a:extLst>
            </p:cNvPr>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35" name="Freeform 31">
              <a:extLst>
                <a:ext uri="{FF2B5EF4-FFF2-40B4-BE49-F238E27FC236}">
                  <a16:creationId xmlns:a16="http://schemas.microsoft.com/office/drawing/2014/main" id="{CAC96C8D-E5A0-4020-9940-FC83E2616AB6}"/>
                </a:ext>
              </a:extLst>
            </p:cNvPr>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7" name="Freeform 32">
              <a:extLst>
                <a:ext uri="{FF2B5EF4-FFF2-40B4-BE49-F238E27FC236}">
                  <a16:creationId xmlns:a16="http://schemas.microsoft.com/office/drawing/2014/main" id="{C8C9590B-094A-40AB-9741-39A9060837BD}"/>
                </a:ext>
              </a:extLst>
            </p:cNvPr>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8" name="Freeform 33">
              <a:extLst>
                <a:ext uri="{FF2B5EF4-FFF2-40B4-BE49-F238E27FC236}">
                  <a16:creationId xmlns:a16="http://schemas.microsoft.com/office/drawing/2014/main" id="{4F819AF5-7660-4B4A-8F14-FC95390323EF}"/>
                </a:ext>
              </a:extLst>
            </p:cNvPr>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49" name="Freeform 34">
              <a:extLst>
                <a:ext uri="{FF2B5EF4-FFF2-40B4-BE49-F238E27FC236}">
                  <a16:creationId xmlns:a16="http://schemas.microsoft.com/office/drawing/2014/main" id="{6CB2073C-6FFD-45F1-A0E8-7AD73E82C0D0}"/>
                </a:ext>
              </a:extLst>
            </p:cNvPr>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0" name="Freeform 35">
              <a:extLst>
                <a:ext uri="{FF2B5EF4-FFF2-40B4-BE49-F238E27FC236}">
                  <a16:creationId xmlns:a16="http://schemas.microsoft.com/office/drawing/2014/main" id="{0468D949-22B8-4DF8-890A-D7687325327B}"/>
                </a:ext>
              </a:extLst>
            </p:cNvPr>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1" name="Freeform 36">
              <a:extLst>
                <a:ext uri="{FF2B5EF4-FFF2-40B4-BE49-F238E27FC236}">
                  <a16:creationId xmlns:a16="http://schemas.microsoft.com/office/drawing/2014/main" id="{DAC1F5D9-9EE5-42B2-8AEE-AD6E3E5F85F1}"/>
                </a:ext>
              </a:extLst>
            </p:cNvPr>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2" name="Rectangle 37">
              <a:extLst>
                <a:ext uri="{FF2B5EF4-FFF2-40B4-BE49-F238E27FC236}">
                  <a16:creationId xmlns:a16="http://schemas.microsoft.com/office/drawing/2014/main" id="{98CF9C8A-9588-4EF9-A3DF-5205AB678F5F}"/>
                </a:ext>
              </a:extLst>
            </p:cNvPr>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3" name="Freeform 38">
              <a:extLst>
                <a:ext uri="{FF2B5EF4-FFF2-40B4-BE49-F238E27FC236}">
                  <a16:creationId xmlns:a16="http://schemas.microsoft.com/office/drawing/2014/main" id="{F7A231A8-1B20-4A60-9FC7-D68C351A4777}"/>
                </a:ext>
              </a:extLst>
            </p:cNvPr>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4" name="Rectangle 39">
              <a:extLst>
                <a:ext uri="{FF2B5EF4-FFF2-40B4-BE49-F238E27FC236}">
                  <a16:creationId xmlns:a16="http://schemas.microsoft.com/office/drawing/2014/main" id="{20ADDDFA-F0C8-40F8-9109-16F88AF243C6}"/>
                </a:ext>
              </a:extLst>
            </p:cNvPr>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5" name="Freeform 40">
              <a:extLst>
                <a:ext uri="{FF2B5EF4-FFF2-40B4-BE49-F238E27FC236}">
                  <a16:creationId xmlns:a16="http://schemas.microsoft.com/office/drawing/2014/main" id="{E14E5029-41DC-40A8-9EC6-6CE59ACE620B}"/>
                </a:ext>
              </a:extLst>
            </p:cNvPr>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6" name="Rectangle 41">
              <a:extLst>
                <a:ext uri="{FF2B5EF4-FFF2-40B4-BE49-F238E27FC236}">
                  <a16:creationId xmlns:a16="http://schemas.microsoft.com/office/drawing/2014/main" id="{61D66C85-2B75-477E-BD31-393ADD6F5E27}"/>
                </a:ext>
              </a:extLst>
            </p:cNvPr>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7" name="Freeform 42">
              <a:extLst>
                <a:ext uri="{FF2B5EF4-FFF2-40B4-BE49-F238E27FC236}">
                  <a16:creationId xmlns:a16="http://schemas.microsoft.com/office/drawing/2014/main" id="{7D3D9D4B-D3AA-4C32-B804-3441D0609809}"/>
                </a:ext>
              </a:extLst>
            </p:cNvPr>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8" name="Rectangle 43">
              <a:extLst>
                <a:ext uri="{FF2B5EF4-FFF2-40B4-BE49-F238E27FC236}">
                  <a16:creationId xmlns:a16="http://schemas.microsoft.com/office/drawing/2014/main" id="{79BFA979-C223-4287-A1CE-973F4234C5D1}"/>
                </a:ext>
              </a:extLst>
            </p:cNvPr>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59" name="Freeform 44">
              <a:extLst>
                <a:ext uri="{FF2B5EF4-FFF2-40B4-BE49-F238E27FC236}">
                  <a16:creationId xmlns:a16="http://schemas.microsoft.com/office/drawing/2014/main" id="{0502E4A1-E24A-45CE-90B3-823233A15A9F}"/>
                </a:ext>
              </a:extLst>
            </p:cNvPr>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60" name="Group 359">
            <a:extLst>
              <a:ext uri="{FF2B5EF4-FFF2-40B4-BE49-F238E27FC236}">
                <a16:creationId xmlns:a16="http://schemas.microsoft.com/office/drawing/2014/main" id="{5B595DCE-2162-4A26-865B-78BDF1ADDF3D}"/>
              </a:ext>
            </a:extLst>
          </p:cNvPr>
          <p:cNvGrpSpPr/>
          <p:nvPr userDrawn="1"/>
        </p:nvGrpSpPr>
        <p:grpSpPr>
          <a:xfrm>
            <a:off x="6858954" y="2017947"/>
            <a:ext cx="449263" cy="449263"/>
            <a:chOff x="5337175" y="1831975"/>
            <a:chExt cx="449263" cy="449263"/>
          </a:xfrm>
        </p:grpSpPr>
        <p:sp>
          <p:nvSpPr>
            <p:cNvPr id="361" name="Freeform 45">
              <a:extLst>
                <a:ext uri="{FF2B5EF4-FFF2-40B4-BE49-F238E27FC236}">
                  <a16:creationId xmlns:a16="http://schemas.microsoft.com/office/drawing/2014/main" id="{8DB095D2-60BE-4E98-B958-263AC203CDE0}"/>
                </a:ext>
              </a:extLst>
            </p:cNvPr>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2" name="Freeform 46">
              <a:extLst>
                <a:ext uri="{FF2B5EF4-FFF2-40B4-BE49-F238E27FC236}">
                  <a16:creationId xmlns:a16="http://schemas.microsoft.com/office/drawing/2014/main" id="{D111FE6F-27CD-47DF-93CB-7EE1EB776E70}"/>
                </a:ext>
              </a:extLst>
            </p:cNvPr>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3" name="Freeform 47">
              <a:extLst>
                <a:ext uri="{FF2B5EF4-FFF2-40B4-BE49-F238E27FC236}">
                  <a16:creationId xmlns:a16="http://schemas.microsoft.com/office/drawing/2014/main" id="{96D6F5B4-C26B-423C-8133-AE7106C6E2F1}"/>
                </a:ext>
              </a:extLst>
            </p:cNvPr>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4" name="Freeform 48">
              <a:extLst>
                <a:ext uri="{FF2B5EF4-FFF2-40B4-BE49-F238E27FC236}">
                  <a16:creationId xmlns:a16="http://schemas.microsoft.com/office/drawing/2014/main" id="{40A95C20-43A0-4EB1-851C-3827DD01D84B}"/>
                </a:ext>
              </a:extLst>
            </p:cNvPr>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5" name="Freeform 49">
              <a:extLst>
                <a:ext uri="{FF2B5EF4-FFF2-40B4-BE49-F238E27FC236}">
                  <a16:creationId xmlns:a16="http://schemas.microsoft.com/office/drawing/2014/main" id="{2BC469CF-24A7-43EA-BCD2-06B3F1645A55}"/>
                </a:ext>
              </a:extLst>
            </p:cNvPr>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6" name="Rectangle 50">
              <a:extLst>
                <a:ext uri="{FF2B5EF4-FFF2-40B4-BE49-F238E27FC236}">
                  <a16:creationId xmlns:a16="http://schemas.microsoft.com/office/drawing/2014/main" id="{69B3C561-665D-4A86-839A-E0625B7D3DE0}"/>
                </a:ext>
              </a:extLst>
            </p:cNvPr>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7" name="Freeform 51">
              <a:extLst>
                <a:ext uri="{FF2B5EF4-FFF2-40B4-BE49-F238E27FC236}">
                  <a16:creationId xmlns:a16="http://schemas.microsoft.com/office/drawing/2014/main" id="{068CE333-1C50-4CAD-B97E-D3F074C33F2A}"/>
                </a:ext>
              </a:extLst>
            </p:cNvPr>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8" name="Rectangle 52">
              <a:extLst>
                <a:ext uri="{FF2B5EF4-FFF2-40B4-BE49-F238E27FC236}">
                  <a16:creationId xmlns:a16="http://schemas.microsoft.com/office/drawing/2014/main" id="{1AB9332A-767D-4193-BF5F-BB9F6282251B}"/>
                </a:ext>
              </a:extLst>
            </p:cNvPr>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69" name="Freeform 53">
              <a:extLst>
                <a:ext uri="{FF2B5EF4-FFF2-40B4-BE49-F238E27FC236}">
                  <a16:creationId xmlns:a16="http://schemas.microsoft.com/office/drawing/2014/main" id="{1F7C5F60-44BD-4A5B-BEE8-B11349EFA90D}"/>
                </a:ext>
              </a:extLst>
            </p:cNvPr>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0" name="Rectangle 54">
              <a:extLst>
                <a:ext uri="{FF2B5EF4-FFF2-40B4-BE49-F238E27FC236}">
                  <a16:creationId xmlns:a16="http://schemas.microsoft.com/office/drawing/2014/main" id="{83D63930-6052-4A91-80DF-3942F677F838}"/>
                </a:ext>
              </a:extLst>
            </p:cNvPr>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1" name="Freeform 55">
              <a:extLst>
                <a:ext uri="{FF2B5EF4-FFF2-40B4-BE49-F238E27FC236}">
                  <a16:creationId xmlns:a16="http://schemas.microsoft.com/office/drawing/2014/main" id="{FA59E999-D10A-4AC5-86E1-D4C236F44A02}"/>
                </a:ext>
              </a:extLst>
            </p:cNvPr>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2" name="Rectangle 56">
              <a:extLst>
                <a:ext uri="{FF2B5EF4-FFF2-40B4-BE49-F238E27FC236}">
                  <a16:creationId xmlns:a16="http://schemas.microsoft.com/office/drawing/2014/main" id="{FD8AC542-5A75-4A64-8C2F-AC03225EEAAF}"/>
                </a:ext>
              </a:extLst>
            </p:cNvPr>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3" name="Freeform 57">
              <a:extLst>
                <a:ext uri="{FF2B5EF4-FFF2-40B4-BE49-F238E27FC236}">
                  <a16:creationId xmlns:a16="http://schemas.microsoft.com/office/drawing/2014/main" id="{B76F204F-454F-46E3-BF20-8C180A67C657}"/>
                </a:ext>
              </a:extLst>
            </p:cNvPr>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4" name="Freeform 58">
              <a:extLst>
                <a:ext uri="{FF2B5EF4-FFF2-40B4-BE49-F238E27FC236}">
                  <a16:creationId xmlns:a16="http://schemas.microsoft.com/office/drawing/2014/main" id="{66B60BA7-08F1-4DAA-AFC3-D7D570C16507}"/>
                </a:ext>
              </a:extLst>
            </p:cNvPr>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5" name="Freeform 59">
              <a:extLst>
                <a:ext uri="{FF2B5EF4-FFF2-40B4-BE49-F238E27FC236}">
                  <a16:creationId xmlns:a16="http://schemas.microsoft.com/office/drawing/2014/main" id="{D3AADCCE-ADED-4F65-AB2A-30544B3AA83F}"/>
                </a:ext>
              </a:extLst>
            </p:cNvPr>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76" name="Freeform 60">
            <a:extLst>
              <a:ext uri="{FF2B5EF4-FFF2-40B4-BE49-F238E27FC236}">
                <a16:creationId xmlns:a16="http://schemas.microsoft.com/office/drawing/2014/main" id="{88B11BF2-6A7E-4BB2-AD19-EDD80EED0955}"/>
              </a:ext>
            </a:extLst>
          </p:cNvPr>
          <p:cNvSpPr>
            <a:spLocks noEditPoints="1"/>
          </p:cNvSpPr>
          <p:nvPr userDrawn="1"/>
        </p:nvSpPr>
        <p:spPr bwMode="auto">
          <a:xfrm>
            <a:off x="7141529" y="1152760"/>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7" name="Freeform 61">
            <a:extLst>
              <a:ext uri="{FF2B5EF4-FFF2-40B4-BE49-F238E27FC236}">
                <a16:creationId xmlns:a16="http://schemas.microsoft.com/office/drawing/2014/main" id="{164C0B8D-A8E5-443A-806E-1130E2F73CE2}"/>
              </a:ext>
            </a:extLst>
          </p:cNvPr>
          <p:cNvSpPr>
            <a:spLocks noEditPoints="1"/>
          </p:cNvSpPr>
          <p:nvPr userDrawn="1"/>
        </p:nvSpPr>
        <p:spPr bwMode="auto">
          <a:xfrm>
            <a:off x="7036754" y="1505185"/>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8" name="Freeform 62">
            <a:extLst>
              <a:ext uri="{FF2B5EF4-FFF2-40B4-BE49-F238E27FC236}">
                <a16:creationId xmlns:a16="http://schemas.microsoft.com/office/drawing/2014/main" id="{F639B369-5DA0-4792-933C-37CA6E963A38}"/>
              </a:ext>
            </a:extLst>
          </p:cNvPr>
          <p:cNvSpPr>
            <a:spLocks/>
          </p:cNvSpPr>
          <p:nvPr userDrawn="1"/>
        </p:nvSpPr>
        <p:spPr bwMode="auto">
          <a:xfrm>
            <a:off x="5600067" y="1481372"/>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79" name="Oval 63">
            <a:extLst>
              <a:ext uri="{FF2B5EF4-FFF2-40B4-BE49-F238E27FC236}">
                <a16:creationId xmlns:a16="http://schemas.microsoft.com/office/drawing/2014/main" id="{389CBF8C-D41F-4CB8-896B-D95AB79EADA3}"/>
              </a:ext>
            </a:extLst>
          </p:cNvPr>
          <p:cNvSpPr>
            <a:spLocks noChangeArrowheads="1"/>
          </p:cNvSpPr>
          <p:nvPr userDrawn="1"/>
        </p:nvSpPr>
        <p:spPr bwMode="auto">
          <a:xfrm>
            <a:off x="5681029" y="1775060"/>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380" name="Group 379">
            <a:extLst>
              <a:ext uri="{FF2B5EF4-FFF2-40B4-BE49-F238E27FC236}">
                <a16:creationId xmlns:a16="http://schemas.microsoft.com/office/drawing/2014/main" id="{EDC81302-3405-4B1A-AD5B-E0C591390248}"/>
              </a:ext>
            </a:extLst>
          </p:cNvPr>
          <p:cNvGrpSpPr/>
          <p:nvPr userDrawn="1"/>
        </p:nvGrpSpPr>
        <p:grpSpPr>
          <a:xfrm>
            <a:off x="4306254" y="1909997"/>
            <a:ext cx="325438" cy="679450"/>
            <a:chOff x="2784475" y="1724025"/>
            <a:chExt cx="325438" cy="679450"/>
          </a:xfrm>
        </p:grpSpPr>
        <p:sp>
          <p:nvSpPr>
            <p:cNvPr id="381" name="Oval 64">
              <a:extLst>
                <a:ext uri="{FF2B5EF4-FFF2-40B4-BE49-F238E27FC236}">
                  <a16:creationId xmlns:a16="http://schemas.microsoft.com/office/drawing/2014/main" id="{6025F118-E66F-4633-964B-C8D237254CB4}"/>
                </a:ext>
              </a:extLst>
            </p:cNvPr>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2" name="Line 65">
              <a:extLst>
                <a:ext uri="{FF2B5EF4-FFF2-40B4-BE49-F238E27FC236}">
                  <a16:creationId xmlns:a16="http://schemas.microsoft.com/office/drawing/2014/main" id="{D2EEF323-05F9-45B3-BE3B-2C687F0BAD64}"/>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3" name="Line 66">
              <a:extLst>
                <a:ext uri="{FF2B5EF4-FFF2-40B4-BE49-F238E27FC236}">
                  <a16:creationId xmlns:a16="http://schemas.microsoft.com/office/drawing/2014/main" id="{66D1386B-1C78-49FB-A759-8BBAD2AB63BD}"/>
                </a:ext>
              </a:extLst>
            </p:cNvPr>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4" name="Freeform 67">
              <a:extLst>
                <a:ext uri="{FF2B5EF4-FFF2-40B4-BE49-F238E27FC236}">
                  <a16:creationId xmlns:a16="http://schemas.microsoft.com/office/drawing/2014/main" id="{3B53A052-E926-4895-A491-1F146CA9BC5C}"/>
                </a:ext>
              </a:extLst>
            </p:cNvPr>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85" name="Group 384">
            <a:extLst>
              <a:ext uri="{FF2B5EF4-FFF2-40B4-BE49-F238E27FC236}">
                <a16:creationId xmlns:a16="http://schemas.microsoft.com/office/drawing/2014/main" id="{FFE8D936-C927-4764-9A38-E88B15E1369E}"/>
              </a:ext>
            </a:extLst>
          </p:cNvPr>
          <p:cNvGrpSpPr/>
          <p:nvPr userDrawn="1"/>
        </p:nvGrpSpPr>
        <p:grpSpPr>
          <a:xfrm>
            <a:off x="4715829" y="1909997"/>
            <a:ext cx="255588" cy="684213"/>
            <a:chOff x="3194050" y="1724025"/>
            <a:chExt cx="255588" cy="684213"/>
          </a:xfrm>
        </p:grpSpPr>
        <p:sp>
          <p:nvSpPr>
            <p:cNvPr id="386" name="Freeform 68">
              <a:extLst>
                <a:ext uri="{FF2B5EF4-FFF2-40B4-BE49-F238E27FC236}">
                  <a16:creationId xmlns:a16="http://schemas.microsoft.com/office/drawing/2014/main" id="{A110BB96-42FE-4272-AD05-28830A209002}"/>
                </a:ext>
              </a:extLst>
            </p:cNvPr>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7" name="Oval 69">
              <a:extLst>
                <a:ext uri="{FF2B5EF4-FFF2-40B4-BE49-F238E27FC236}">
                  <a16:creationId xmlns:a16="http://schemas.microsoft.com/office/drawing/2014/main" id="{058B6FFA-FA36-405C-A170-F0FD84822704}"/>
                </a:ext>
              </a:extLst>
            </p:cNvPr>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8" name="Line 70">
              <a:extLst>
                <a:ext uri="{FF2B5EF4-FFF2-40B4-BE49-F238E27FC236}">
                  <a16:creationId xmlns:a16="http://schemas.microsoft.com/office/drawing/2014/main" id="{1F9FA955-9782-4699-9523-A436FB6298A6}"/>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89" name="Line 71">
              <a:extLst>
                <a:ext uri="{FF2B5EF4-FFF2-40B4-BE49-F238E27FC236}">
                  <a16:creationId xmlns:a16="http://schemas.microsoft.com/office/drawing/2014/main" id="{A99ED14E-FC19-4988-B4D4-F0A62EDD86EB}"/>
                </a:ext>
              </a:extLst>
            </p:cNvPr>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90" name="Group 389">
            <a:extLst>
              <a:ext uri="{FF2B5EF4-FFF2-40B4-BE49-F238E27FC236}">
                <a16:creationId xmlns:a16="http://schemas.microsoft.com/office/drawing/2014/main" id="{C27BAF25-A268-4993-9097-2AEDCD05B592}"/>
              </a:ext>
            </a:extLst>
          </p:cNvPr>
          <p:cNvGrpSpPr/>
          <p:nvPr userDrawn="1"/>
        </p:nvGrpSpPr>
        <p:grpSpPr>
          <a:xfrm>
            <a:off x="7701917" y="1929047"/>
            <a:ext cx="469900" cy="649288"/>
            <a:chOff x="6180138" y="1743075"/>
            <a:chExt cx="469900" cy="649288"/>
          </a:xfrm>
        </p:grpSpPr>
        <p:sp>
          <p:nvSpPr>
            <p:cNvPr id="391" name="Freeform 72">
              <a:extLst>
                <a:ext uri="{FF2B5EF4-FFF2-40B4-BE49-F238E27FC236}">
                  <a16:creationId xmlns:a16="http://schemas.microsoft.com/office/drawing/2014/main" id="{7DA5F91E-FAE3-4B1B-8942-822F0B08E5A4}"/>
                </a:ext>
              </a:extLst>
            </p:cNvPr>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2" name="Freeform 73">
              <a:extLst>
                <a:ext uri="{FF2B5EF4-FFF2-40B4-BE49-F238E27FC236}">
                  <a16:creationId xmlns:a16="http://schemas.microsoft.com/office/drawing/2014/main" id="{A2682B30-8EB0-4DE1-9B4F-F6203D56D555}"/>
                </a:ext>
              </a:extLst>
            </p:cNvPr>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3" name="Freeform 74">
              <a:extLst>
                <a:ext uri="{FF2B5EF4-FFF2-40B4-BE49-F238E27FC236}">
                  <a16:creationId xmlns:a16="http://schemas.microsoft.com/office/drawing/2014/main" id="{1428889E-EB6D-4BF6-A4CC-BF19F77F64F8}"/>
                </a:ext>
              </a:extLst>
            </p:cNvPr>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4" name="Freeform 75">
              <a:extLst>
                <a:ext uri="{FF2B5EF4-FFF2-40B4-BE49-F238E27FC236}">
                  <a16:creationId xmlns:a16="http://schemas.microsoft.com/office/drawing/2014/main" id="{9209CD0D-2EEC-4E40-BAEA-8AF3D3F0301D}"/>
                </a:ext>
              </a:extLst>
            </p:cNvPr>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5" name="Freeform 76">
              <a:extLst>
                <a:ext uri="{FF2B5EF4-FFF2-40B4-BE49-F238E27FC236}">
                  <a16:creationId xmlns:a16="http://schemas.microsoft.com/office/drawing/2014/main" id="{B84EA454-74E7-4CF2-92B8-8F52C99CAD40}"/>
                </a:ext>
              </a:extLst>
            </p:cNvPr>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6" name="Freeform 77">
              <a:extLst>
                <a:ext uri="{FF2B5EF4-FFF2-40B4-BE49-F238E27FC236}">
                  <a16:creationId xmlns:a16="http://schemas.microsoft.com/office/drawing/2014/main" id="{7895F752-3656-442E-8EE3-0AED1B0A7664}"/>
                </a:ext>
              </a:extLst>
            </p:cNvPr>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7" name="Freeform 78">
              <a:extLst>
                <a:ext uri="{FF2B5EF4-FFF2-40B4-BE49-F238E27FC236}">
                  <a16:creationId xmlns:a16="http://schemas.microsoft.com/office/drawing/2014/main" id="{959B11E1-BBF7-496A-8C0B-CDBDF138DA4A}"/>
                </a:ext>
              </a:extLst>
            </p:cNvPr>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398" name="Freeform 79">
              <a:extLst>
                <a:ext uri="{FF2B5EF4-FFF2-40B4-BE49-F238E27FC236}">
                  <a16:creationId xmlns:a16="http://schemas.microsoft.com/office/drawing/2014/main" id="{46D39B5B-3EF6-49B3-91E6-9D044488A907}"/>
                </a:ext>
              </a:extLst>
            </p:cNvPr>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399" name="Freeform 80">
            <a:extLst>
              <a:ext uri="{FF2B5EF4-FFF2-40B4-BE49-F238E27FC236}">
                <a16:creationId xmlns:a16="http://schemas.microsoft.com/office/drawing/2014/main" id="{4E747E74-AFD4-4D65-98A4-AC5D4A8E3D96}"/>
              </a:ext>
            </a:extLst>
          </p:cNvPr>
          <p:cNvSpPr>
            <a:spLocks/>
          </p:cNvSpPr>
          <p:nvPr userDrawn="1"/>
        </p:nvSpPr>
        <p:spPr bwMode="auto">
          <a:xfrm>
            <a:off x="7917817" y="940035"/>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00" name="Group 399">
            <a:extLst>
              <a:ext uri="{FF2B5EF4-FFF2-40B4-BE49-F238E27FC236}">
                <a16:creationId xmlns:a16="http://schemas.microsoft.com/office/drawing/2014/main" id="{6C1E0710-CC72-431B-9CD5-4115404CE97F}"/>
              </a:ext>
            </a:extLst>
          </p:cNvPr>
          <p:cNvGrpSpPr/>
          <p:nvPr userDrawn="1"/>
        </p:nvGrpSpPr>
        <p:grpSpPr>
          <a:xfrm>
            <a:off x="6477954" y="2651360"/>
            <a:ext cx="455613" cy="352425"/>
            <a:chOff x="4956175" y="2465388"/>
            <a:chExt cx="455613" cy="352425"/>
          </a:xfrm>
        </p:grpSpPr>
        <p:sp>
          <p:nvSpPr>
            <p:cNvPr id="401" name="Line 81">
              <a:extLst>
                <a:ext uri="{FF2B5EF4-FFF2-40B4-BE49-F238E27FC236}">
                  <a16:creationId xmlns:a16="http://schemas.microsoft.com/office/drawing/2014/main" id="{5A9B6167-2C92-4052-A256-EC3A0723D5FD}"/>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2" name="Line 82">
              <a:extLst>
                <a:ext uri="{FF2B5EF4-FFF2-40B4-BE49-F238E27FC236}">
                  <a16:creationId xmlns:a16="http://schemas.microsoft.com/office/drawing/2014/main" id="{92F6851B-EF7C-4FAA-8C82-30210598F014}"/>
                </a:ext>
              </a:extLst>
            </p:cNvPr>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3" name="Freeform 83">
              <a:extLst>
                <a:ext uri="{FF2B5EF4-FFF2-40B4-BE49-F238E27FC236}">
                  <a16:creationId xmlns:a16="http://schemas.microsoft.com/office/drawing/2014/main" id="{11083F61-E443-472E-ACC3-99FEFC5B70E7}"/>
                </a:ext>
              </a:extLst>
            </p:cNvPr>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4" name="Freeform 84">
              <a:extLst>
                <a:ext uri="{FF2B5EF4-FFF2-40B4-BE49-F238E27FC236}">
                  <a16:creationId xmlns:a16="http://schemas.microsoft.com/office/drawing/2014/main" id="{9DE89045-59C6-4D2E-8AE6-FB89ACC45158}"/>
                </a:ext>
              </a:extLst>
            </p:cNvPr>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5" name="Freeform 85">
              <a:extLst>
                <a:ext uri="{FF2B5EF4-FFF2-40B4-BE49-F238E27FC236}">
                  <a16:creationId xmlns:a16="http://schemas.microsoft.com/office/drawing/2014/main" id="{C6F85DE0-DF72-4E2B-9583-8E5A4BA63EBD}"/>
                </a:ext>
              </a:extLst>
            </p:cNvPr>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6" name="Freeform 86">
              <a:extLst>
                <a:ext uri="{FF2B5EF4-FFF2-40B4-BE49-F238E27FC236}">
                  <a16:creationId xmlns:a16="http://schemas.microsoft.com/office/drawing/2014/main" id="{FAD8F3FE-0267-4222-B834-B69BA9A88EDA}"/>
                </a:ext>
              </a:extLst>
            </p:cNvPr>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7" name="Freeform 87">
              <a:extLst>
                <a:ext uri="{FF2B5EF4-FFF2-40B4-BE49-F238E27FC236}">
                  <a16:creationId xmlns:a16="http://schemas.microsoft.com/office/drawing/2014/main" id="{2EE70891-F425-4F3A-AA09-59968C8A9980}"/>
                </a:ext>
              </a:extLst>
            </p:cNvPr>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08" name="Freeform 88">
              <a:extLst>
                <a:ext uri="{FF2B5EF4-FFF2-40B4-BE49-F238E27FC236}">
                  <a16:creationId xmlns:a16="http://schemas.microsoft.com/office/drawing/2014/main" id="{1B6A5C8D-CA0C-4927-A8BA-7C259523E155}"/>
                </a:ext>
              </a:extLst>
            </p:cNvPr>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09" name="Freeform 89">
            <a:extLst>
              <a:ext uri="{FF2B5EF4-FFF2-40B4-BE49-F238E27FC236}">
                <a16:creationId xmlns:a16="http://schemas.microsoft.com/office/drawing/2014/main" id="{8C479E84-6D14-42F0-8AB4-DBBFA37A789B}"/>
              </a:ext>
            </a:extLst>
          </p:cNvPr>
          <p:cNvSpPr>
            <a:spLocks noEditPoints="1"/>
          </p:cNvSpPr>
          <p:nvPr userDrawn="1"/>
        </p:nvSpPr>
        <p:spPr bwMode="auto">
          <a:xfrm>
            <a:off x="6631942" y="1473435"/>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0" name="Freeform 92">
            <a:extLst>
              <a:ext uri="{FF2B5EF4-FFF2-40B4-BE49-F238E27FC236}">
                <a16:creationId xmlns:a16="http://schemas.microsoft.com/office/drawing/2014/main" id="{5C318996-13CA-42AD-8428-86406197B447}"/>
              </a:ext>
            </a:extLst>
          </p:cNvPr>
          <p:cNvSpPr>
            <a:spLocks/>
          </p:cNvSpPr>
          <p:nvPr userDrawn="1"/>
        </p:nvSpPr>
        <p:spPr bwMode="auto">
          <a:xfrm>
            <a:off x="6033454" y="1163872"/>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1" name="Freeform 93">
            <a:extLst>
              <a:ext uri="{FF2B5EF4-FFF2-40B4-BE49-F238E27FC236}">
                <a16:creationId xmlns:a16="http://schemas.microsoft.com/office/drawing/2014/main" id="{CF1EE444-1E73-4C44-A133-BDCFBE577F7B}"/>
              </a:ext>
            </a:extLst>
          </p:cNvPr>
          <p:cNvSpPr>
            <a:spLocks/>
          </p:cNvSpPr>
          <p:nvPr userDrawn="1"/>
        </p:nvSpPr>
        <p:spPr bwMode="auto">
          <a:xfrm>
            <a:off x="4411029" y="2841860"/>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2" name="Freeform 94">
            <a:extLst>
              <a:ext uri="{FF2B5EF4-FFF2-40B4-BE49-F238E27FC236}">
                <a16:creationId xmlns:a16="http://schemas.microsoft.com/office/drawing/2014/main" id="{2C003BDF-A2FD-47C6-8AE9-5AEA4AAB2045}"/>
              </a:ext>
            </a:extLst>
          </p:cNvPr>
          <p:cNvSpPr>
            <a:spLocks noEditPoints="1"/>
          </p:cNvSpPr>
          <p:nvPr userDrawn="1"/>
        </p:nvSpPr>
        <p:spPr bwMode="auto">
          <a:xfrm>
            <a:off x="3480754" y="1535347"/>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13" name="Group 412">
            <a:extLst>
              <a:ext uri="{FF2B5EF4-FFF2-40B4-BE49-F238E27FC236}">
                <a16:creationId xmlns:a16="http://schemas.microsoft.com/office/drawing/2014/main" id="{5C859DA5-2253-4BD6-A925-A1F94FCEF2BB}"/>
              </a:ext>
            </a:extLst>
          </p:cNvPr>
          <p:cNvGrpSpPr/>
          <p:nvPr userDrawn="1"/>
        </p:nvGrpSpPr>
        <p:grpSpPr>
          <a:xfrm>
            <a:off x="7454267" y="893997"/>
            <a:ext cx="363538" cy="366713"/>
            <a:chOff x="5932488" y="708025"/>
            <a:chExt cx="363538" cy="366713"/>
          </a:xfrm>
        </p:grpSpPr>
        <p:sp>
          <p:nvSpPr>
            <p:cNvPr id="414" name="Freeform 95">
              <a:extLst>
                <a:ext uri="{FF2B5EF4-FFF2-40B4-BE49-F238E27FC236}">
                  <a16:creationId xmlns:a16="http://schemas.microsoft.com/office/drawing/2014/main" id="{1B52D030-7666-4296-99E5-FACE7F3A2A1E}"/>
                </a:ext>
              </a:extLst>
            </p:cNvPr>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5" name="Freeform 96">
              <a:extLst>
                <a:ext uri="{FF2B5EF4-FFF2-40B4-BE49-F238E27FC236}">
                  <a16:creationId xmlns:a16="http://schemas.microsoft.com/office/drawing/2014/main" id="{B7383297-595C-428E-A756-2778CD8DED7C}"/>
                </a:ext>
              </a:extLst>
            </p:cNvPr>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6" name="Freeform 97">
              <a:extLst>
                <a:ext uri="{FF2B5EF4-FFF2-40B4-BE49-F238E27FC236}">
                  <a16:creationId xmlns:a16="http://schemas.microsoft.com/office/drawing/2014/main" id="{6745B608-A16B-443B-BD17-9BBFA16A380F}"/>
                </a:ext>
              </a:extLst>
            </p:cNvPr>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17" name="Group 416">
            <a:extLst>
              <a:ext uri="{FF2B5EF4-FFF2-40B4-BE49-F238E27FC236}">
                <a16:creationId xmlns:a16="http://schemas.microsoft.com/office/drawing/2014/main" id="{F4F44265-63E4-4374-B49D-16481B9B47AC}"/>
              </a:ext>
            </a:extLst>
          </p:cNvPr>
          <p:cNvGrpSpPr/>
          <p:nvPr userDrawn="1"/>
        </p:nvGrpSpPr>
        <p:grpSpPr>
          <a:xfrm>
            <a:off x="4928554" y="1484547"/>
            <a:ext cx="528638" cy="374650"/>
            <a:chOff x="3406775" y="1298575"/>
            <a:chExt cx="528638" cy="374650"/>
          </a:xfrm>
        </p:grpSpPr>
        <p:sp>
          <p:nvSpPr>
            <p:cNvPr id="418" name="Freeform 98">
              <a:extLst>
                <a:ext uri="{FF2B5EF4-FFF2-40B4-BE49-F238E27FC236}">
                  <a16:creationId xmlns:a16="http://schemas.microsoft.com/office/drawing/2014/main" id="{11265A69-1896-44A7-9473-100101B7FC21}"/>
                </a:ext>
              </a:extLst>
            </p:cNvPr>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19" name="Freeform 99">
              <a:extLst>
                <a:ext uri="{FF2B5EF4-FFF2-40B4-BE49-F238E27FC236}">
                  <a16:creationId xmlns:a16="http://schemas.microsoft.com/office/drawing/2014/main" id="{95744D4D-CC79-40A0-B2B2-A891797643AF}"/>
                </a:ext>
              </a:extLst>
            </p:cNvPr>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0" name="Freeform 100">
              <a:extLst>
                <a:ext uri="{FF2B5EF4-FFF2-40B4-BE49-F238E27FC236}">
                  <a16:creationId xmlns:a16="http://schemas.microsoft.com/office/drawing/2014/main" id="{E3526C46-54A0-4E12-A1CE-CB5EC2C46F66}"/>
                </a:ext>
              </a:extLst>
            </p:cNvPr>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21" name="Group 420">
            <a:extLst>
              <a:ext uri="{FF2B5EF4-FFF2-40B4-BE49-F238E27FC236}">
                <a16:creationId xmlns:a16="http://schemas.microsoft.com/office/drawing/2014/main" id="{203D12E4-149C-42B4-B989-2B0329939D94}"/>
              </a:ext>
            </a:extLst>
          </p:cNvPr>
          <p:cNvGrpSpPr/>
          <p:nvPr userDrawn="1"/>
        </p:nvGrpSpPr>
        <p:grpSpPr>
          <a:xfrm>
            <a:off x="3658554" y="982897"/>
            <a:ext cx="512763" cy="447675"/>
            <a:chOff x="2136775" y="796925"/>
            <a:chExt cx="512763" cy="447675"/>
          </a:xfrm>
        </p:grpSpPr>
        <p:sp>
          <p:nvSpPr>
            <p:cNvPr id="422" name="Freeform 101">
              <a:extLst>
                <a:ext uri="{FF2B5EF4-FFF2-40B4-BE49-F238E27FC236}">
                  <a16:creationId xmlns:a16="http://schemas.microsoft.com/office/drawing/2014/main" id="{0D9ECE3A-6611-43F1-AFFD-1E664EF4C16E}"/>
                </a:ext>
              </a:extLst>
            </p:cNvPr>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3" name="Oval 102">
              <a:extLst>
                <a:ext uri="{FF2B5EF4-FFF2-40B4-BE49-F238E27FC236}">
                  <a16:creationId xmlns:a16="http://schemas.microsoft.com/office/drawing/2014/main" id="{A31ECBB9-4136-4954-921E-8D5F2E094C06}"/>
                </a:ext>
              </a:extLst>
            </p:cNvPr>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4" name="Freeform 103">
              <a:extLst>
                <a:ext uri="{FF2B5EF4-FFF2-40B4-BE49-F238E27FC236}">
                  <a16:creationId xmlns:a16="http://schemas.microsoft.com/office/drawing/2014/main" id="{B83BB154-0B3B-49A3-A83C-A4BAA2A6FBC3}"/>
                </a:ext>
              </a:extLst>
            </p:cNvPr>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25" name="Freeform 104">
            <a:extLst>
              <a:ext uri="{FF2B5EF4-FFF2-40B4-BE49-F238E27FC236}">
                <a16:creationId xmlns:a16="http://schemas.microsoft.com/office/drawing/2014/main" id="{291AB45E-589B-4756-9520-D4D92B164E78}"/>
              </a:ext>
            </a:extLst>
          </p:cNvPr>
          <p:cNvSpPr>
            <a:spLocks/>
          </p:cNvSpPr>
          <p:nvPr userDrawn="1"/>
        </p:nvSpPr>
        <p:spPr bwMode="auto">
          <a:xfrm>
            <a:off x="5863592" y="3052997"/>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6" name="Freeform 105">
            <a:extLst>
              <a:ext uri="{FF2B5EF4-FFF2-40B4-BE49-F238E27FC236}">
                <a16:creationId xmlns:a16="http://schemas.microsoft.com/office/drawing/2014/main" id="{AB4C6697-D1F9-4BB5-B0A8-7BA54BB64AF0}"/>
              </a:ext>
            </a:extLst>
          </p:cNvPr>
          <p:cNvSpPr>
            <a:spLocks/>
          </p:cNvSpPr>
          <p:nvPr userDrawn="1"/>
        </p:nvSpPr>
        <p:spPr bwMode="auto">
          <a:xfrm>
            <a:off x="5365117" y="2764072"/>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7" name="Freeform 106">
            <a:extLst>
              <a:ext uri="{FF2B5EF4-FFF2-40B4-BE49-F238E27FC236}">
                <a16:creationId xmlns:a16="http://schemas.microsoft.com/office/drawing/2014/main" id="{B0A51FF5-8193-4AAA-BCF7-0EB2DF8495CF}"/>
              </a:ext>
            </a:extLst>
          </p:cNvPr>
          <p:cNvSpPr>
            <a:spLocks noEditPoints="1"/>
          </p:cNvSpPr>
          <p:nvPr userDrawn="1"/>
        </p:nvSpPr>
        <p:spPr bwMode="auto">
          <a:xfrm>
            <a:off x="3442654" y="2370372"/>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8" name="Freeform 107">
            <a:extLst>
              <a:ext uri="{FF2B5EF4-FFF2-40B4-BE49-F238E27FC236}">
                <a16:creationId xmlns:a16="http://schemas.microsoft.com/office/drawing/2014/main" id="{606F0198-ADB2-4B4B-B1D2-EB7F71AE5E97}"/>
              </a:ext>
            </a:extLst>
          </p:cNvPr>
          <p:cNvSpPr>
            <a:spLocks noEditPoints="1"/>
          </p:cNvSpPr>
          <p:nvPr userDrawn="1"/>
        </p:nvSpPr>
        <p:spPr bwMode="auto">
          <a:xfrm>
            <a:off x="5184142" y="2033822"/>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29" name="Freeform 108">
            <a:extLst>
              <a:ext uri="{FF2B5EF4-FFF2-40B4-BE49-F238E27FC236}">
                <a16:creationId xmlns:a16="http://schemas.microsoft.com/office/drawing/2014/main" id="{BDE99AAC-14C3-45D8-8B30-E4EBD4CB5427}"/>
              </a:ext>
            </a:extLst>
          </p:cNvPr>
          <p:cNvSpPr>
            <a:spLocks/>
          </p:cNvSpPr>
          <p:nvPr userDrawn="1"/>
        </p:nvSpPr>
        <p:spPr bwMode="auto">
          <a:xfrm>
            <a:off x="3399792" y="1898885"/>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0" name="Freeform 109">
            <a:extLst>
              <a:ext uri="{FF2B5EF4-FFF2-40B4-BE49-F238E27FC236}">
                <a16:creationId xmlns:a16="http://schemas.microsoft.com/office/drawing/2014/main" id="{D1A68148-B7EB-4791-B7F5-90319D662504}"/>
              </a:ext>
            </a:extLst>
          </p:cNvPr>
          <p:cNvSpPr>
            <a:spLocks noEditPoints="1"/>
          </p:cNvSpPr>
          <p:nvPr userDrawn="1"/>
        </p:nvSpPr>
        <p:spPr bwMode="auto">
          <a:xfrm>
            <a:off x="4303079" y="920985"/>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31" name="Group 430">
            <a:extLst>
              <a:ext uri="{FF2B5EF4-FFF2-40B4-BE49-F238E27FC236}">
                <a16:creationId xmlns:a16="http://schemas.microsoft.com/office/drawing/2014/main" id="{C5CF296B-2BB6-4441-AF90-1EACF8947B88}"/>
              </a:ext>
            </a:extLst>
          </p:cNvPr>
          <p:cNvGrpSpPr/>
          <p:nvPr userDrawn="1"/>
        </p:nvGrpSpPr>
        <p:grpSpPr>
          <a:xfrm>
            <a:off x="4890454" y="2473560"/>
            <a:ext cx="369888" cy="557213"/>
            <a:chOff x="3368675" y="2287588"/>
            <a:chExt cx="369888" cy="557213"/>
          </a:xfrm>
        </p:grpSpPr>
        <p:sp>
          <p:nvSpPr>
            <p:cNvPr id="432" name="Freeform 110">
              <a:extLst>
                <a:ext uri="{FF2B5EF4-FFF2-40B4-BE49-F238E27FC236}">
                  <a16:creationId xmlns:a16="http://schemas.microsoft.com/office/drawing/2014/main" id="{EA8D7E23-E394-4D37-AA91-DA03FD7C3AD2}"/>
                </a:ext>
              </a:extLst>
            </p:cNvPr>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3" name="Freeform 111">
              <a:extLst>
                <a:ext uri="{FF2B5EF4-FFF2-40B4-BE49-F238E27FC236}">
                  <a16:creationId xmlns:a16="http://schemas.microsoft.com/office/drawing/2014/main" id="{53FFD295-6F01-40AE-AAB9-EFA19F0612D8}"/>
                </a:ext>
              </a:extLst>
            </p:cNvPr>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4" name="Freeform 112">
              <a:extLst>
                <a:ext uri="{FF2B5EF4-FFF2-40B4-BE49-F238E27FC236}">
                  <a16:creationId xmlns:a16="http://schemas.microsoft.com/office/drawing/2014/main" id="{967E0663-9F6C-4116-9C6B-86E323739382}"/>
                </a:ext>
              </a:extLst>
            </p:cNvPr>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35" name="Freeform 113">
            <a:extLst>
              <a:ext uri="{FF2B5EF4-FFF2-40B4-BE49-F238E27FC236}">
                <a16:creationId xmlns:a16="http://schemas.microsoft.com/office/drawing/2014/main" id="{7A821B3D-07A4-4E58-81FC-E2815423EDCF}"/>
              </a:ext>
            </a:extLst>
          </p:cNvPr>
          <p:cNvSpPr>
            <a:spLocks/>
          </p:cNvSpPr>
          <p:nvPr userDrawn="1"/>
        </p:nvSpPr>
        <p:spPr bwMode="auto">
          <a:xfrm>
            <a:off x="3947479" y="1678222"/>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6" name="Freeform 114">
            <a:extLst>
              <a:ext uri="{FF2B5EF4-FFF2-40B4-BE49-F238E27FC236}">
                <a16:creationId xmlns:a16="http://schemas.microsoft.com/office/drawing/2014/main" id="{3142C84A-5E38-4360-825B-C1B2C3C3A523}"/>
              </a:ext>
            </a:extLst>
          </p:cNvPr>
          <p:cNvSpPr>
            <a:spLocks/>
          </p:cNvSpPr>
          <p:nvPr userDrawn="1"/>
        </p:nvSpPr>
        <p:spPr bwMode="auto">
          <a:xfrm>
            <a:off x="7103429" y="2473560"/>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7" name="Freeform 115">
            <a:extLst>
              <a:ext uri="{FF2B5EF4-FFF2-40B4-BE49-F238E27FC236}">
                <a16:creationId xmlns:a16="http://schemas.microsoft.com/office/drawing/2014/main" id="{237F6A55-3415-456F-A6B0-FBB21A5DA775}"/>
              </a:ext>
            </a:extLst>
          </p:cNvPr>
          <p:cNvSpPr>
            <a:spLocks/>
          </p:cNvSpPr>
          <p:nvPr userDrawn="1"/>
        </p:nvSpPr>
        <p:spPr bwMode="auto">
          <a:xfrm>
            <a:off x="6982779" y="2798997"/>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8" name="Freeform 116">
            <a:extLst>
              <a:ext uri="{FF2B5EF4-FFF2-40B4-BE49-F238E27FC236}">
                <a16:creationId xmlns:a16="http://schemas.microsoft.com/office/drawing/2014/main" id="{8CBC5E8C-99E5-413D-8552-330ACE27C027}"/>
              </a:ext>
            </a:extLst>
          </p:cNvPr>
          <p:cNvSpPr>
            <a:spLocks/>
          </p:cNvSpPr>
          <p:nvPr userDrawn="1"/>
        </p:nvSpPr>
        <p:spPr bwMode="auto">
          <a:xfrm>
            <a:off x="6308092" y="3157772"/>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39" name="Freeform 117">
            <a:extLst>
              <a:ext uri="{FF2B5EF4-FFF2-40B4-BE49-F238E27FC236}">
                <a16:creationId xmlns:a16="http://schemas.microsoft.com/office/drawing/2014/main" id="{97CB8D03-4936-4255-829C-808D27AAE560}"/>
              </a:ext>
            </a:extLst>
          </p:cNvPr>
          <p:cNvSpPr>
            <a:spLocks noEditPoints="1"/>
          </p:cNvSpPr>
          <p:nvPr userDrawn="1"/>
        </p:nvSpPr>
        <p:spPr bwMode="auto">
          <a:xfrm>
            <a:off x="3836354" y="2192572"/>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0" name="Freeform 118">
            <a:extLst>
              <a:ext uri="{FF2B5EF4-FFF2-40B4-BE49-F238E27FC236}">
                <a16:creationId xmlns:a16="http://schemas.microsoft.com/office/drawing/2014/main" id="{F201393B-1C4F-41B5-AFD7-DB9AB640BB2A}"/>
              </a:ext>
            </a:extLst>
          </p:cNvPr>
          <p:cNvSpPr>
            <a:spLocks noEditPoints="1"/>
          </p:cNvSpPr>
          <p:nvPr userDrawn="1"/>
        </p:nvSpPr>
        <p:spPr bwMode="auto">
          <a:xfrm>
            <a:off x="4076067" y="2559285"/>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1" name="Freeform 119">
            <a:extLst>
              <a:ext uri="{FF2B5EF4-FFF2-40B4-BE49-F238E27FC236}">
                <a16:creationId xmlns:a16="http://schemas.microsoft.com/office/drawing/2014/main" id="{E2CC1896-2B04-44C0-B054-1A4DB0B1D09D}"/>
              </a:ext>
            </a:extLst>
          </p:cNvPr>
          <p:cNvSpPr>
            <a:spLocks noEditPoints="1"/>
          </p:cNvSpPr>
          <p:nvPr userDrawn="1"/>
        </p:nvSpPr>
        <p:spPr bwMode="auto">
          <a:xfrm>
            <a:off x="3356929" y="3311760"/>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2" name="Freeform 120">
            <a:extLst>
              <a:ext uri="{FF2B5EF4-FFF2-40B4-BE49-F238E27FC236}">
                <a16:creationId xmlns:a16="http://schemas.microsoft.com/office/drawing/2014/main" id="{9C3DD87A-C2FF-4C16-B3D3-D851044CF771}"/>
              </a:ext>
            </a:extLst>
          </p:cNvPr>
          <p:cNvSpPr>
            <a:spLocks noEditPoints="1"/>
          </p:cNvSpPr>
          <p:nvPr userDrawn="1"/>
        </p:nvSpPr>
        <p:spPr bwMode="auto">
          <a:xfrm>
            <a:off x="4912679" y="3235560"/>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3" name="Freeform 121">
            <a:extLst>
              <a:ext uri="{FF2B5EF4-FFF2-40B4-BE49-F238E27FC236}">
                <a16:creationId xmlns:a16="http://schemas.microsoft.com/office/drawing/2014/main" id="{5DD50E00-E0ED-47A1-8440-4F9DBEE6B83E}"/>
              </a:ext>
            </a:extLst>
          </p:cNvPr>
          <p:cNvSpPr>
            <a:spLocks noEditPoints="1"/>
          </p:cNvSpPr>
          <p:nvPr userDrawn="1"/>
        </p:nvSpPr>
        <p:spPr bwMode="auto">
          <a:xfrm>
            <a:off x="6839904" y="3591160"/>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4" name="Freeform 122">
            <a:extLst>
              <a:ext uri="{FF2B5EF4-FFF2-40B4-BE49-F238E27FC236}">
                <a16:creationId xmlns:a16="http://schemas.microsoft.com/office/drawing/2014/main" id="{3463D5BF-B070-4EA0-9795-10B6A8BFF944}"/>
              </a:ext>
            </a:extLst>
          </p:cNvPr>
          <p:cNvSpPr>
            <a:spLocks noEditPoints="1"/>
          </p:cNvSpPr>
          <p:nvPr userDrawn="1"/>
        </p:nvSpPr>
        <p:spPr bwMode="auto">
          <a:xfrm>
            <a:off x="7376479" y="3586397"/>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45" name="Group 444">
            <a:extLst>
              <a:ext uri="{FF2B5EF4-FFF2-40B4-BE49-F238E27FC236}">
                <a16:creationId xmlns:a16="http://schemas.microsoft.com/office/drawing/2014/main" id="{058D8C51-6AB4-4DC0-AE38-DE6B372E8496}"/>
              </a:ext>
            </a:extLst>
          </p:cNvPr>
          <p:cNvGrpSpPr/>
          <p:nvPr userDrawn="1"/>
        </p:nvGrpSpPr>
        <p:grpSpPr>
          <a:xfrm>
            <a:off x="8894129" y="2578335"/>
            <a:ext cx="155575" cy="355600"/>
            <a:chOff x="7372350" y="2392363"/>
            <a:chExt cx="155575" cy="355600"/>
          </a:xfrm>
        </p:grpSpPr>
        <p:sp>
          <p:nvSpPr>
            <p:cNvPr id="446" name="Freeform 123">
              <a:extLst>
                <a:ext uri="{FF2B5EF4-FFF2-40B4-BE49-F238E27FC236}">
                  <a16:creationId xmlns:a16="http://schemas.microsoft.com/office/drawing/2014/main" id="{26A2D72A-5659-492A-A273-617185A96BCE}"/>
                </a:ext>
              </a:extLst>
            </p:cNvPr>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7" name="Freeform 124">
              <a:extLst>
                <a:ext uri="{FF2B5EF4-FFF2-40B4-BE49-F238E27FC236}">
                  <a16:creationId xmlns:a16="http://schemas.microsoft.com/office/drawing/2014/main" id="{FD98D418-77C3-4D58-BC1C-A2FF44A35279}"/>
                </a:ext>
              </a:extLst>
            </p:cNvPr>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48" name="Freeform 125">
            <a:extLst>
              <a:ext uri="{FF2B5EF4-FFF2-40B4-BE49-F238E27FC236}">
                <a16:creationId xmlns:a16="http://schemas.microsoft.com/office/drawing/2014/main" id="{01D74325-2E28-443D-9EBA-F65B59A7FDB1}"/>
              </a:ext>
            </a:extLst>
          </p:cNvPr>
          <p:cNvSpPr>
            <a:spLocks noEditPoints="1"/>
          </p:cNvSpPr>
          <p:nvPr userDrawn="1"/>
        </p:nvSpPr>
        <p:spPr bwMode="auto">
          <a:xfrm>
            <a:off x="4141154" y="3370497"/>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49" name="Freeform 126">
            <a:extLst>
              <a:ext uri="{FF2B5EF4-FFF2-40B4-BE49-F238E27FC236}">
                <a16:creationId xmlns:a16="http://schemas.microsoft.com/office/drawing/2014/main" id="{E9E5A70D-DAE8-417E-9F8B-891F8A7E1AC6}"/>
              </a:ext>
            </a:extLst>
          </p:cNvPr>
          <p:cNvSpPr>
            <a:spLocks noEditPoints="1"/>
          </p:cNvSpPr>
          <p:nvPr userDrawn="1"/>
        </p:nvSpPr>
        <p:spPr bwMode="auto">
          <a:xfrm>
            <a:off x="8975092" y="2025885"/>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0" name="Freeform 127">
            <a:extLst>
              <a:ext uri="{FF2B5EF4-FFF2-40B4-BE49-F238E27FC236}">
                <a16:creationId xmlns:a16="http://schemas.microsoft.com/office/drawing/2014/main" id="{88775F74-F266-4CB8-9CD4-1D0511C75F6D}"/>
              </a:ext>
            </a:extLst>
          </p:cNvPr>
          <p:cNvSpPr>
            <a:spLocks noEditPoints="1"/>
          </p:cNvSpPr>
          <p:nvPr userDrawn="1"/>
        </p:nvSpPr>
        <p:spPr bwMode="auto">
          <a:xfrm>
            <a:off x="3707767" y="3788010"/>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51" name="Group 450">
            <a:extLst>
              <a:ext uri="{FF2B5EF4-FFF2-40B4-BE49-F238E27FC236}">
                <a16:creationId xmlns:a16="http://schemas.microsoft.com/office/drawing/2014/main" id="{AE0240CA-5C28-4607-96F3-2FF3B1B3CD86}"/>
              </a:ext>
            </a:extLst>
          </p:cNvPr>
          <p:cNvGrpSpPr/>
          <p:nvPr userDrawn="1"/>
        </p:nvGrpSpPr>
        <p:grpSpPr>
          <a:xfrm>
            <a:off x="8743317" y="3106972"/>
            <a:ext cx="355600" cy="279400"/>
            <a:chOff x="7221538" y="2921000"/>
            <a:chExt cx="355600" cy="279400"/>
          </a:xfrm>
        </p:grpSpPr>
        <p:sp>
          <p:nvSpPr>
            <p:cNvPr id="452" name="Freeform 128">
              <a:extLst>
                <a:ext uri="{FF2B5EF4-FFF2-40B4-BE49-F238E27FC236}">
                  <a16:creationId xmlns:a16="http://schemas.microsoft.com/office/drawing/2014/main" id="{CBA586F7-F371-4AC3-9209-8D254C26CA03}"/>
                </a:ext>
              </a:extLst>
            </p:cNvPr>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3" name="Rectangle 129">
              <a:extLst>
                <a:ext uri="{FF2B5EF4-FFF2-40B4-BE49-F238E27FC236}">
                  <a16:creationId xmlns:a16="http://schemas.microsoft.com/office/drawing/2014/main" id="{1E173C4D-7E0E-436F-9AE5-2EBF583A48A3}"/>
                </a:ext>
              </a:extLst>
            </p:cNvPr>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4" name="Rectangle 130">
              <a:extLst>
                <a:ext uri="{FF2B5EF4-FFF2-40B4-BE49-F238E27FC236}">
                  <a16:creationId xmlns:a16="http://schemas.microsoft.com/office/drawing/2014/main" id="{42267FA0-2C66-4E57-94B9-7947CB7E71E4}"/>
                </a:ext>
              </a:extLst>
            </p:cNvPr>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5" name="Rectangle 131">
              <a:extLst>
                <a:ext uri="{FF2B5EF4-FFF2-40B4-BE49-F238E27FC236}">
                  <a16:creationId xmlns:a16="http://schemas.microsoft.com/office/drawing/2014/main" id="{20C46209-F99A-41AD-B42D-FF32498903FE}"/>
                </a:ext>
              </a:extLst>
            </p:cNvPr>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6" name="Rectangle 132">
              <a:extLst>
                <a:ext uri="{FF2B5EF4-FFF2-40B4-BE49-F238E27FC236}">
                  <a16:creationId xmlns:a16="http://schemas.microsoft.com/office/drawing/2014/main" id="{A8DCF5F0-888E-4754-A61F-C8E15BB8840E}"/>
                </a:ext>
              </a:extLst>
            </p:cNvPr>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57" name="Freeform 133">
              <a:extLst>
                <a:ext uri="{FF2B5EF4-FFF2-40B4-BE49-F238E27FC236}">
                  <a16:creationId xmlns:a16="http://schemas.microsoft.com/office/drawing/2014/main" id="{E74DFDE7-10AD-4B82-B9E4-9482397A2B1C}"/>
                </a:ext>
              </a:extLst>
            </p:cNvPr>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58" name="Group 457">
            <a:extLst>
              <a:ext uri="{FF2B5EF4-FFF2-40B4-BE49-F238E27FC236}">
                <a16:creationId xmlns:a16="http://schemas.microsoft.com/office/drawing/2014/main" id="{557AD401-866E-4123-BED5-E1660DDC1F5D}"/>
              </a:ext>
            </a:extLst>
          </p:cNvPr>
          <p:cNvGrpSpPr/>
          <p:nvPr userDrawn="1"/>
        </p:nvGrpSpPr>
        <p:grpSpPr>
          <a:xfrm>
            <a:off x="3383917" y="2756135"/>
            <a:ext cx="528637" cy="495300"/>
            <a:chOff x="1862138" y="2570163"/>
            <a:chExt cx="528637" cy="495300"/>
          </a:xfrm>
        </p:grpSpPr>
        <p:sp>
          <p:nvSpPr>
            <p:cNvPr id="459" name="Freeform 90">
              <a:extLst>
                <a:ext uri="{FF2B5EF4-FFF2-40B4-BE49-F238E27FC236}">
                  <a16:creationId xmlns:a16="http://schemas.microsoft.com/office/drawing/2014/main" id="{A9C2CC11-E449-41EB-94B7-2FB2DEFD9525}"/>
                </a:ext>
              </a:extLst>
            </p:cNvPr>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0" name="Freeform 91">
              <a:extLst>
                <a:ext uri="{FF2B5EF4-FFF2-40B4-BE49-F238E27FC236}">
                  <a16:creationId xmlns:a16="http://schemas.microsoft.com/office/drawing/2014/main" id="{EF12B32F-FE82-49CB-A65D-F497311CEC4F}"/>
                </a:ext>
              </a:extLst>
            </p:cNvPr>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1" name="Freeform 134">
              <a:extLst>
                <a:ext uri="{FF2B5EF4-FFF2-40B4-BE49-F238E27FC236}">
                  <a16:creationId xmlns:a16="http://schemas.microsoft.com/office/drawing/2014/main" id="{EAE3F9AD-92A9-4F21-B57D-D0902C9FEF8C}"/>
                </a:ext>
              </a:extLst>
            </p:cNvPr>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62" name="Freeform 135">
            <a:extLst>
              <a:ext uri="{FF2B5EF4-FFF2-40B4-BE49-F238E27FC236}">
                <a16:creationId xmlns:a16="http://schemas.microsoft.com/office/drawing/2014/main" id="{86B39217-4AB4-44F0-996F-35CD6A406E02}"/>
              </a:ext>
            </a:extLst>
          </p:cNvPr>
          <p:cNvSpPr>
            <a:spLocks noEditPoints="1"/>
          </p:cNvSpPr>
          <p:nvPr userDrawn="1"/>
        </p:nvSpPr>
        <p:spPr bwMode="auto">
          <a:xfrm>
            <a:off x="3912554" y="2895835"/>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3" name="Freeform 136">
            <a:extLst>
              <a:ext uri="{FF2B5EF4-FFF2-40B4-BE49-F238E27FC236}">
                <a16:creationId xmlns:a16="http://schemas.microsoft.com/office/drawing/2014/main" id="{6F65FAB4-CAB3-4EF0-B17E-E45EB5516816}"/>
              </a:ext>
            </a:extLst>
          </p:cNvPr>
          <p:cNvSpPr>
            <a:spLocks/>
          </p:cNvSpPr>
          <p:nvPr userDrawn="1"/>
        </p:nvSpPr>
        <p:spPr bwMode="auto">
          <a:xfrm>
            <a:off x="4179254" y="3060935"/>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4" name="Freeform 137">
            <a:extLst>
              <a:ext uri="{FF2B5EF4-FFF2-40B4-BE49-F238E27FC236}">
                <a16:creationId xmlns:a16="http://schemas.microsoft.com/office/drawing/2014/main" id="{8B2D392B-B2D7-4310-8CAC-7D0143F35847}"/>
              </a:ext>
            </a:extLst>
          </p:cNvPr>
          <p:cNvSpPr>
            <a:spLocks/>
          </p:cNvSpPr>
          <p:nvPr userDrawn="1"/>
        </p:nvSpPr>
        <p:spPr bwMode="auto">
          <a:xfrm>
            <a:off x="8786179" y="901935"/>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5" name="Freeform 138">
            <a:extLst>
              <a:ext uri="{FF2B5EF4-FFF2-40B4-BE49-F238E27FC236}">
                <a16:creationId xmlns:a16="http://schemas.microsoft.com/office/drawing/2014/main" id="{F9409348-952F-41E6-82CD-D59A5BCC9120}"/>
              </a:ext>
            </a:extLst>
          </p:cNvPr>
          <p:cNvSpPr>
            <a:spLocks noEditPoints="1"/>
          </p:cNvSpPr>
          <p:nvPr userDrawn="1"/>
        </p:nvSpPr>
        <p:spPr bwMode="auto">
          <a:xfrm>
            <a:off x="5998529" y="1600435"/>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66" name="Group 465">
            <a:extLst>
              <a:ext uri="{FF2B5EF4-FFF2-40B4-BE49-F238E27FC236}">
                <a16:creationId xmlns:a16="http://schemas.microsoft.com/office/drawing/2014/main" id="{E168C608-8F4A-4272-845C-DB594BDAC4CA}"/>
              </a:ext>
            </a:extLst>
          </p:cNvPr>
          <p:cNvGrpSpPr/>
          <p:nvPr userDrawn="1"/>
        </p:nvGrpSpPr>
        <p:grpSpPr>
          <a:xfrm>
            <a:off x="4103054" y="4402372"/>
            <a:ext cx="539750" cy="285750"/>
            <a:chOff x="2581275" y="4216400"/>
            <a:chExt cx="539750" cy="285750"/>
          </a:xfrm>
        </p:grpSpPr>
        <p:sp>
          <p:nvSpPr>
            <p:cNvPr id="467" name="Freeform 139">
              <a:extLst>
                <a:ext uri="{FF2B5EF4-FFF2-40B4-BE49-F238E27FC236}">
                  <a16:creationId xmlns:a16="http://schemas.microsoft.com/office/drawing/2014/main" id="{435811ED-CF54-4923-8D5A-0A4472402C14}"/>
                </a:ext>
              </a:extLst>
            </p:cNvPr>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8" name="Freeform 140">
              <a:extLst>
                <a:ext uri="{FF2B5EF4-FFF2-40B4-BE49-F238E27FC236}">
                  <a16:creationId xmlns:a16="http://schemas.microsoft.com/office/drawing/2014/main" id="{CEA1FCAD-D37B-4299-9784-EBFD02740B80}"/>
                </a:ext>
              </a:extLst>
            </p:cNvPr>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69" name="Freeform 141">
              <a:extLst>
                <a:ext uri="{FF2B5EF4-FFF2-40B4-BE49-F238E27FC236}">
                  <a16:creationId xmlns:a16="http://schemas.microsoft.com/office/drawing/2014/main" id="{1AEA85F5-DC55-41C0-97A1-7D6BC6666B68}"/>
                </a:ext>
              </a:extLst>
            </p:cNvPr>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0" name="Freeform 142">
              <a:extLst>
                <a:ext uri="{FF2B5EF4-FFF2-40B4-BE49-F238E27FC236}">
                  <a16:creationId xmlns:a16="http://schemas.microsoft.com/office/drawing/2014/main" id="{7A19834C-A051-4977-A8EC-3C17063D4453}"/>
                </a:ext>
              </a:extLst>
            </p:cNvPr>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71" name="Group 470">
            <a:extLst>
              <a:ext uri="{FF2B5EF4-FFF2-40B4-BE49-F238E27FC236}">
                <a16:creationId xmlns:a16="http://schemas.microsoft.com/office/drawing/2014/main" id="{655063D6-DB26-4A1E-BE26-4523C296C346}"/>
              </a:ext>
            </a:extLst>
          </p:cNvPr>
          <p:cNvGrpSpPr/>
          <p:nvPr userDrawn="1"/>
        </p:nvGrpSpPr>
        <p:grpSpPr>
          <a:xfrm>
            <a:off x="4844417" y="4402372"/>
            <a:ext cx="539750" cy="285750"/>
            <a:chOff x="3322638" y="4216400"/>
            <a:chExt cx="539750" cy="285750"/>
          </a:xfrm>
        </p:grpSpPr>
        <p:sp>
          <p:nvSpPr>
            <p:cNvPr id="472" name="Freeform 143">
              <a:extLst>
                <a:ext uri="{FF2B5EF4-FFF2-40B4-BE49-F238E27FC236}">
                  <a16:creationId xmlns:a16="http://schemas.microsoft.com/office/drawing/2014/main" id="{277DF362-E591-4FB9-9DFB-4C227BE36C84}"/>
                </a:ext>
              </a:extLst>
            </p:cNvPr>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3" name="Freeform 144">
              <a:extLst>
                <a:ext uri="{FF2B5EF4-FFF2-40B4-BE49-F238E27FC236}">
                  <a16:creationId xmlns:a16="http://schemas.microsoft.com/office/drawing/2014/main" id="{231B23F5-99F3-49AA-AF91-49DB8E5312D5}"/>
                </a:ext>
              </a:extLst>
            </p:cNvPr>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4" name="Freeform 145">
              <a:extLst>
                <a:ext uri="{FF2B5EF4-FFF2-40B4-BE49-F238E27FC236}">
                  <a16:creationId xmlns:a16="http://schemas.microsoft.com/office/drawing/2014/main" id="{431D445D-9CEB-4E29-8E18-4A35691C3F86}"/>
                </a:ext>
              </a:extLst>
            </p:cNvPr>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5" name="Freeform 146">
              <a:extLst>
                <a:ext uri="{FF2B5EF4-FFF2-40B4-BE49-F238E27FC236}">
                  <a16:creationId xmlns:a16="http://schemas.microsoft.com/office/drawing/2014/main" id="{7F47BB3E-925D-4FD2-974D-00A491B4D6D7}"/>
                </a:ext>
              </a:extLst>
            </p:cNvPr>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76" name="Group 475">
            <a:extLst>
              <a:ext uri="{FF2B5EF4-FFF2-40B4-BE49-F238E27FC236}">
                <a16:creationId xmlns:a16="http://schemas.microsoft.com/office/drawing/2014/main" id="{69492311-B66B-4A3C-8E0F-29B4EFFD388E}"/>
              </a:ext>
            </a:extLst>
          </p:cNvPr>
          <p:cNvGrpSpPr/>
          <p:nvPr userDrawn="1"/>
        </p:nvGrpSpPr>
        <p:grpSpPr>
          <a:xfrm>
            <a:off x="8438517" y="4197585"/>
            <a:ext cx="436562" cy="563563"/>
            <a:chOff x="6916738" y="4011613"/>
            <a:chExt cx="436562" cy="563563"/>
          </a:xfrm>
        </p:grpSpPr>
        <p:sp>
          <p:nvSpPr>
            <p:cNvPr id="477" name="Rectangle 147">
              <a:extLst>
                <a:ext uri="{FF2B5EF4-FFF2-40B4-BE49-F238E27FC236}">
                  <a16:creationId xmlns:a16="http://schemas.microsoft.com/office/drawing/2014/main" id="{66555D63-5E00-4829-8FF7-2071D807EC81}"/>
                </a:ext>
              </a:extLst>
            </p:cNvPr>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78" name="Freeform 148">
              <a:extLst>
                <a:ext uri="{FF2B5EF4-FFF2-40B4-BE49-F238E27FC236}">
                  <a16:creationId xmlns:a16="http://schemas.microsoft.com/office/drawing/2014/main" id="{CC645A52-C954-4FE2-B247-5AC9573B6D3D}"/>
                </a:ext>
              </a:extLst>
            </p:cNvPr>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79" name="Freeform 149">
            <a:extLst>
              <a:ext uri="{FF2B5EF4-FFF2-40B4-BE49-F238E27FC236}">
                <a16:creationId xmlns:a16="http://schemas.microsoft.com/office/drawing/2014/main" id="{4442C108-97FE-480B-8A65-660655BA2607}"/>
              </a:ext>
            </a:extLst>
          </p:cNvPr>
          <p:cNvSpPr>
            <a:spLocks noEditPoints="1"/>
          </p:cNvSpPr>
          <p:nvPr userDrawn="1"/>
        </p:nvSpPr>
        <p:spPr bwMode="auto">
          <a:xfrm>
            <a:off x="9106854" y="4189647"/>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0" name="Rectangle 150">
            <a:extLst>
              <a:ext uri="{FF2B5EF4-FFF2-40B4-BE49-F238E27FC236}">
                <a16:creationId xmlns:a16="http://schemas.microsoft.com/office/drawing/2014/main" id="{6A84785D-5A0D-472A-8D48-908D9CD3636B}"/>
              </a:ext>
            </a:extLst>
          </p:cNvPr>
          <p:cNvSpPr>
            <a:spLocks noChangeArrowheads="1"/>
          </p:cNvSpPr>
          <p:nvPr userDrawn="1"/>
        </p:nvSpPr>
        <p:spPr bwMode="auto">
          <a:xfrm>
            <a:off x="9227504" y="4243622"/>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1" name="Rectangle 151">
            <a:extLst>
              <a:ext uri="{FF2B5EF4-FFF2-40B4-BE49-F238E27FC236}">
                <a16:creationId xmlns:a16="http://schemas.microsoft.com/office/drawing/2014/main" id="{98C93D9E-E53E-4696-82DE-23C9CF05ACDB}"/>
              </a:ext>
            </a:extLst>
          </p:cNvPr>
          <p:cNvSpPr>
            <a:spLocks noChangeArrowheads="1"/>
          </p:cNvSpPr>
          <p:nvPr userDrawn="1"/>
        </p:nvSpPr>
        <p:spPr bwMode="auto">
          <a:xfrm>
            <a:off x="9144954" y="4300772"/>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2" name="Rectangle 152">
            <a:extLst>
              <a:ext uri="{FF2B5EF4-FFF2-40B4-BE49-F238E27FC236}">
                <a16:creationId xmlns:a16="http://schemas.microsoft.com/office/drawing/2014/main" id="{C6CC46F8-CC57-47C7-A94E-92E60597C056}"/>
              </a:ext>
            </a:extLst>
          </p:cNvPr>
          <p:cNvSpPr>
            <a:spLocks noChangeArrowheads="1"/>
          </p:cNvSpPr>
          <p:nvPr userDrawn="1"/>
        </p:nvSpPr>
        <p:spPr bwMode="auto">
          <a:xfrm>
            <a:off x="9144954" y="4356335"/>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3" name="Freeform 153">
            <a:extLst>
              <a:ext uri="{FF2B5EF4-FFF2-40B4-BE49-F238E27FC236}">
                <a16:creationId xmlns:a16="http://schemas.microsoft.com/office/drawing/2014/main" id="{3544B4F6-2B23-4148-B149-BD047E047A48}"/>
              </a:ext>
            </a:extLst>
          </p:cNvPr>
          <p:cNvSpPr>
            <a:spLocks/>
          </p:cNvSpPr>
          <p:nvPr userDrawn="1"/>
        </p:nvSpPr>
        <p:spPr bwMode="auto">
          <a:xfrm>
            <a:off x="9246554" y="4440472"/>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4" name="Freeform 154">
            <a:extLst>
              <a:ext uri="{FF2B5EF4-FFF2-40B4-BE49-F238E27FC236}">
                <a16:creationId xmlns:a16="http://schemas.microsoft.com/office/drawing/2014/main" id="{F05FDF6A-D496-4839-89BA-4BB028A71639}"/>
              </a:ext>
            </a:extLst>
          </p:cNvPr>
          <p:cNvSpPr>
            <a:spLocks noEditPoints="1"/>
          </p:cNvSpPr>
          <p:nvPr userDrawn="1"/>
        </p:nvSpPr>
        <p:spPr bwMode="auto">
          <a:xfrm>
            <a:off x="9832342" y="3653072"/>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5" name="Freeform 155">
            <a:extLst>
              <a:ext uri="{FF2B5EF4-FFF2-40B4-BE49-F238E27FC236}">
                <a16:creationId xmlns:a16="http://schemas.microsoft.com/office/drawing/2014/main" id="{740103EF-F7F0-4361-8EA5-580E720C31EA}"/>
              </a:ext>
            </a:extLst>
          </p:cNvPr>
          <p:cNvSpPr>
            <a:spLocks noEditPoints="1"/>
          </p:cNvSpPr>
          <p:nvPr userDrawn="1"/>
        </p:nvSpPr>
        <p:spPr bwMode="auto">
          <a:xfrm>
            <a:off x="9945054" y="2540235"/>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6" name="Freeform 156">
            <a:extLst>
              <a:ext uri="{FF2B5EF4-FFF2-40B4-BE49-F238E27FC236}">
                <a16:creationId xmlns:a16="http://schemas.microsoft.com/office/drawing/2014/main" id="{54F2984C-5933-450D-A0E1-AC7EED276B5C}"/>
              </a:ext>
            </a:extLst>
          </p:cNvPr>
          <p:cNvSpPr>
            <a:spLocks noEditPoints="1"/>
          </p:cNvSpPr>
          <p:nvPr userDrawn="1"/>
        </p:nvSpPr>
        <p:spPr bwMode="auto">
          <a:xfrm>
            <a:off x="3391854" y="4240447"/>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7" name="Freeform 157">
            <a:extLst>
              <a:ext uri="{FF2B5EF4-FFF2-40B4-BE49-F238E27FC236}">
                <a16:creationId xmlns:a16="http://schemas.microsoft.com/office/drawing/2014/main" id="{39BFB017-074A-4C18-9730-20717AE37921}"/>
              </a:ext>
            </a:extLst>
          </p:cNvPr>
          <p:cNvSpPr>
            <a:spLocks noEditPoints="1"/>
          </p:cNvSpPr>
          <p:nvPr userDrawn="1"/>
        </p:nvSpPr>
        <p:spPr bwMode="auto">
          <a:xfrm>
            <a:off x="6076317" y="4038835"/>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88" name="Freeform 160">
            <a:extLst>
              <a:ext uri="{FF2B5EF4-FFF2-40B4-BE49-F238E27FC236}">
                <a16:creationId xmlns:a16="http://schemas.microsoft.com/office/drawing/2014/main" id="{181C1412-613C-4626-AF10-321AD5459DA4}"/>
              </a:ext>
            </a:extLst>
          </p:cNvPr>
          <p:cNvSpPr>
            <a:spLocks noEditPoints="1"/>
          </p:cNvSpPr>
          <p:nvPr userDrawn="1"/>
        </p:nvSpPr>
        <p:spPr bwMode="auto">
          <a:xfrm>
            <a:off x="5361942" y="4103922"/>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89" name="Group 488">
            <a:extLst>
              <a:ext uri="{FF2B5EF4-FFF2-40B4-BE49-F238E27FC236}">
                <a16:creationId xmlns:a16="http://schemas.microsoft.com/office/drawing/2014/main" id="{BBB53F5B-A6E9-4CDA-8360-8DAFDF506031}"/>
              </a:ext>
            </a:extLst>
          </p:cNvPr>
          <p:cNvGrpSpPr/>
          <p:nvPr userDrawn="1"/>
        </p:nvGrpSpPr>
        <p:grpSpPr>
          <a:xfrm>
            <a:off x="9389429" y="859072"/>
            <a:ext cx="668338" cy="781051"/>
            <a:chOff x="7867650" y="673100"/>
            <a:chExt cx="668338" cy="781051"/>
          </a:xfrm>
        </p:grpSpPr>
        <p:sp>
          <p:nvSpPr>
            <p:cNvPr id="490" name="Freeform 161">
              <a:extLst>
                <a:ext uri="{FF2B5EF4-FFF2-40B4-BE49-F238E27FC236}">
                  <a16:creationId xmlns:a16="http://schemas.microsoft.com/office/drawing/2014/main" id="{31CDF0EE-9537-4B10-BA29-382E52AD7834}"/>
                </a:ext>
              </a:extLst>
            </p:cNvPr>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1" name="Freeform 162">
              <a:extLst>
                <a:ext uri="{FF2B5EF4-FFF2-40B4-BE49-F238E27FC236}">
                  <a16:creationId xmlns:a16="http://schemas.microsoft.com/office/drawing/2014/main" id="{AAD4D485-651A-4B13-8D3C-6DD21DF93EFB}"/>
                </a:ext>
              </a:extLst>
            </p:cNvPr>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2" name="Freeform 163">
              <a:extLst>
                <a:ext uri="{FF2B5EF4-FFF2-40B4-BE49-F238E27FC236}">
                  <a16:creationId xmlns:a16="http://schemas.microsoft.com/office/drawing/2014/main" id="{D49E8A63-06FE-4923-A8A3-ACA8F2E5253C}"/>
                </a:ext>
              </a:extLst>
            </p:cNvPr>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493" name="Freeform 164">
            <a:extLst>
              <a:ext uri="{FF2B5EF4-FFF2-40B4-BE49-F238E27FC236}">
                <a16:creationId xmlns:a16="http://schemas.microsoft.com/office/drawing/2014/main" id="{C70571C0-0CA0-4962-BDEB-C43A24FD254B}"/>
              </a:ext>
            </a:extLst>
          </p:cNvPr>
          <p:cNvSpPr>
            <a:spLocks noEditPoints="1"/>
          </p:cNvSpPr>
          <p:nvPr userDrawn="1"/>
        </p:nvSpPr>
        <p:spPr bwMode="auto">
          <a:xfrm>
            <a:off x="8001954" y="3659422"/>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494" name="Group 493">
            <a:extLst>
              <a:ext uri="{FF2B5EF4-FFF2-40B4-BE49-F238E27FC236}">
                <a16:creationId xmlns:a16="http://schemas.microsoft.com/office/drawing/2014/main" id="{D050C9D3-17DE-4B79-AC69-A89A05F618C0}"/>
              </a:ext>
            </a:extLst>
          </p:cNvPr>
          <p:cNvGrpSpPr/>
          <p:nvPr userDrawn="1"/>
        </p:nvGrpSpPr>
        <p:grpSpPr>
          <a:xfrm>
            <a:off x="10053004" y="4499210"/>
            <a:ext cx="412750" cy="215900"/>
            <a:chOff x="8531225" y="4313238"/>
            <a:chExt cx="412750" cy="215900"/>
          </a:xfrm>
        </p:grpSpPr>
        <p:sp>
          <p:nvSpPr>
            <p:cNvPr id="495" name="Freeform 165">
              <a:extLst>
                <a:ext uri="{FF2B5EF4-FFF2-40B4-BE49-F238E27FC236}">
                  <a16:creationId xmlns:a16="http://schemas.microsoft.com/office/drawing/2014/main" id="{BB3C73B8-EC9B-41D3-87FB-488F6B39AF59}"/>
                </a:ext>
              </a:extLst>
            </p:cNvPr>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6" name="Freeform 166">
              <a:extLst>
                <a:ext uri="{FF2B5EF4-FFF2-40B4-BE49-F238E27FC236}">
                  <a16:creationId xmlns:a16="http://schemas.microsoft.com/office/drawing/2014/main" id="{46D15FAA-B86F-430B-9AFE-B63B218A172E}"/>
                </a:ext>
              </a:extLst>
            </p:cNvPr>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497" name="Freeform 167">
              <a:extLst>
                <a:ext uri="{FF2B5EF4-FFF2-40B4-BE49-F238E27FC236}">
                  <a16:creationId xmlns:a16="http://schemas.microsoft.com/office/drawing/2014/main" id="{F7FB05A8-BC64-44EC-AC96-F506699992D6}"/>
                </a:ext>
              </a:extLst>
            </p:cNvPr>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498" name="Group 497">
            <a:extLst>
              <a:ext uri="{FF2B5EF4-FFF2-40B4-BE49-F238E27FC236}">
                <a16:creationId xmlns:a16="http://schemas.microsoft.com/office/drawing/2014/main" id="{62A3F576-3C22-4430-A8F7-94C036FDA487}"/>
              </a:ext>
            </a:extLst>
          </p:cNvPr>
          <p:cNvGrpSpPr/>
          <p:nvPr userDrawn="1"/>
        </p:nvGrpSpPr>
        <p:grpSpPr>
          <a:xfrm>
            <a:off x="7728904" y="4135672"/>
            <a:ext cx="528638" cy="536576"/>
            <a:chOff x="6207125" y="3949700"/>
            <a:chExt cx="528638" cy="536576"/>
          </a:xfrm>
        </p:grpSpPr>
        <p:sp>
          <p:nvSpPr>
            <p:cNvPr id="499" name="Freeform 168">
              <a:extLst>
                <a:ext uri="{FF2B5EF4-FFF2-40B4-BE49-F238E27FC236}">
                  <a16:creationId xmlns:a16="http://schemas.microsoft.com/office/drawing/2014/main" id="{6951BAF3-BE4A-4714-B77A-157F674CA7C0}"/>
                </a:ext>
              </a:extLst>
            </p:cNvPr>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0" name="Freeform 169">
              <a:extLst>
                <a:ext uri="{FF2B5EF4-FFF2-40B4-BE49-F238E27FC236}">
                  <a16:creationId xmlns:a16="http://schemas.microsoft.com/office/drawing/2014/main" id="{AB2BBD12-157D-4E38-808C-6349FEAAF431}"/>
                </a:ext>
              </a:extLst>
            </p:cNvPr>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01" name="Freeform 170">
            <a:extLst>
              <a:ext uri="{FF2B5EF4-FFF2-40B4-BE49-F238E27FC236}">
                <a16:creationId xmlns:a16="http://schemas.microsoft.com/office/drawing/2014/main" id="{0C371489-D962-4972-A765-9AAB84CA89BC}"/>
              </a:ext>
            </a:extLst>
          </p:cNvPr>
          <p:cNvSpPr>
            <a:spLocks noEditPoints="1"/>
          </p:cNvSpPr>
          <p:nvPr userDrawn="1"/>
        </p:nvSpPr>
        <p:spPr bwMode="auto">
          <a:xfrm>
            <a:off x="5933442" y="4343635"/>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02" name="Group 501">
            <a:extLst>
              <a:ext uri="{FF2B5EF4-FFF2-40B4-BE49-F238E27FC236}">
                <a16:creationId xmlns:a16="http://schemas.microsoft.com/office/drawing/2014/main" id="{8E6AAE27-C8F6-4D10-8B54-FD8EA1B9EB52}"/>
              </a:ext>
            </a:extLst>
          </p:cNvPr>
          <p:cNvGrpSpPr/>
          <p:nvPr userDrawn="1"/>
        </p:nvGrpSpPr>
        <p:grpSpPr>
          <a:xfrm>
            <a:off x="9732329" y="4068997"/>
            <a:ext cx="325438" cy="239713"/>
            <a:chOff x="8210550" y="3883025"/>
            <a:chExt cx="325438" cy="239713"/>
          </a:xfrm>
        </p:grpSpPr>
        <p:sp>
          <p:nvSpPr>
            <p:cNvPr id="503" name="Freeform 171">
              <a:extLst>
                <a:ext uri="{FF2B5EF4-FFF2-40B4-BE49-F238E27FC236}">
                  <a16:creationId xmlns:a16="http://schemas.microsoft.com/office/drawing/2014/main" id="{D5478693-30D7-450C-BC44-1A84D6864CA4}"/>
                </a:ext>
              </a:extLst>
            </p:cNvPr>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4" name="Freeform 172">
              <a:extLst>
                <a:ext uri="{FF2B5EF4-FFF2-40B4-BE49-F238E27FC236}">
                  <a16:creationId xmlns:a16="http://schemas.microsoft.com/office/drawing/2014/main" id="{A15BC8AA-CB24-404A-8134-3833C9760AAA}"/>
                </a:ext>
              </a:extLst>
            </p:cNvPr>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5" name="Freeform 173">
              <a:extLst>
                <a:ext uri="{FF2B5EF4-FFF2-40B4-BE49-F238E27FC236}">
                  <a16:creationId xmlns:a16="http://schemas.microsoft.com/office/drawing/2014/main" id="{FDB20F75-81F5-47B4-9B7C-360C4A72BF99}"/>
                </a:ext>
              </a:extLst>
            </p:cNvPr>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06" name="Group 505">
            <a:extLst>
              <a:ext uri="{FF2B5EF4-FFF2-40B4-BE49-F238E27FC236}">
                <a16:creationId xmlns:a16="http://schemas.microsoft.com/office/drawing/2014/main" id="{94AC57D6-2EC0-4452-9F3A-D6DAE41225AB}"/>
              </a:ext>
            </a:extLst>
          </p:cNvPr>
          <p:cNvGrpSpPr/>
          <p:nvPr userDrawn="1"/>
        </p:nvGrpSpPr>
        <p:grpSpPr>
          <a:xfrm>
            <a:off x="9076692" y="1500422"/>
            <a:ext cx="420687" cy="277813"/>
            <a:chOff x="7554913" y="1314450"/>
            <a:chExt cx="420687" cy="277813"/>
          </a:xfrm>
        </p:grpSpPr>
        <p:sp>
          <p:nvSpPr>
            <p:cNvPr id="507" name="Freeform 174">
              <a:extLst>
                <a:ext uri="{FF2B5EF4-FFF2-40B4-BE49-F238E27FC236}">
                  <a16:creationId xmlns:a16="http://schemas.microsoft.com/office/drawing/2014/main" id="{3295F997-B122-41FE-AAD3-8049BF3AAD4D}"/>
                </a:ext>
              </a:extLst>
            </p:cNvPr>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8" name="Freeform 175">
              <a:extLst>
                <a:ext uri="{FF2B5EF4-FFF2-40B4-BE49-F238E27FC236}">
                  <a16:creationId xmlns:a16="http://schemas.microsoft.com/office/drawing/2014/main" id="{4CE69A47-090E-4098-9AB0-6462CFAB8004}"/>
                </a:ext>
              </a:extLst>
            </p:cNvPr>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09" name="Freeform 176">
              <a:extLst>
                <a:ext uri="{FF2B5EF4-FFF2-40B4-BE49-F238E27FC236}">
                  <a16:creationId xmlns:a16="http://schemas.microsoft.com/office/drawing/2014/main" id="{8BD2E56E-0C95-4B6C-839A-9DF2D6D6EAE8}"/>
                </a:ext>
              </a:extLst>
            </p:cNvPr>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0" name="Freeform 177">
              <a:extLst>
                <a:ext uri="{FF2B5EF4-FFF2-40B4-BE49-F238E27FC236}">
                  <a16:creationId xmlns:a16="http://schemas.microsoft.com/office/drawing/2014/main" id="{F9455FB5-F34F-41CC-A436-7447E7252807}"/>
                </a:ext>
              </a:extLst>
            </p:cNvPr>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11" name="Freeform 178">
            <a:extLst>
              <a:ext uri="{FF2B5EF4-FFF2-40B4-BE49-F238E27FC236}">
                <a16:creationId xmlns:a16="http://schemas.microsoft.com/office/drawing/2014/main" id="{36F347A1-AC60-43B5-B282-68AECE04AC88}"/>
              </a:ext>
            </a:extLst>
          </p:cNvPr>
          <p:cNvSpPr>
            <a:spLocks noEditPoints="1"/>
          </p:cNvSpPr>
          <p:nvPr userDrawn="1"/>
        </p:nvSpPr>
        <p:spPr bwMode="auto">
          <a:xfrm>
            <a:off x="7241542" y="4189647"/>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2" name="Oval 179">
            <a:extLst>
              <a:ext uri="{FF2B5EF4-FFF2-40B4-BE49-F238E27FC236}">
                <a16:creationId xmlns:a16="http://schemas.microsoft.com/office/drawing/2014/main" id="{662AC611-1A9F-4A12-8D61-7EDEA4B03072}"/>
              </a:ext>
            </a:extLst>
          </p:cNvPr>
          <p:cNvSpPr>
            <a:spLocks noChangeArrowheads="1"/>
          </p:cNvSpPr>
          <p:nvPr userDrawn="1"/>
        </p:nvSpPr>
        <p:spPr bwMode="auto">
          <a:xfrm>
            <a:off x="7624129" y="4440472"/>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3" name="Freeform 180">
            <a:extLst>
              <a:ext uri="{FF2B5EF4-FFF2-40B4-BE49-F238E27FC236}">
                <a16:creationId xmlns:a16="http://schemas.microsoft.com/office/drawing/2014/main" id="{608A5BC4-B445-4BE3-B16E-B6033F62A15E}"/>
              </a:ext>
            </a:extLst>
          </p:cNvPr>
          <p:cNvSpPr>
            <a:spLocks noEditPoints="1"/>
          </p:cNvSpPr>
          <p:nvPr userDrawn="1"/>
        </p:nvSpPr>
        <p:spPr bwMode="auto">
          <a:xfrm>
            <a:off x="9133842" y="2535472"/>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14" name="Group 513">
            <a:extLst>
              <a:ext uri="{FF2B5EF4-FFF2-40B4-BE49-F238E27FC236}">
                <a16:creationId xmlns:a16="http://schemas.microsoft.com/office/drawing/2014/main" id="{5116E68C-F950-4A08-80FE-B332E156CCC4}"/>
              </a:ext>
            </a:extLst>
          </p:cNvPr>
          <p:cNvGrpSpPr/>
          <p:nvPr userDrawn="1"/>
        </p:nvGrpSpPr>
        <p:grpSpPr>
          <a:xfrm>
            <a:off x="10003792" y="1203560"/>
            <a:ext cx="520700" cy="498475"/>
            <a:chOff x="8482013" y="1017588"/>
            <a:chExt cx="520700" cy="498475"/>
          </a:xfrm>
        </p:grpSpPr>
        <p:sp>
          <p:nvSpPr>
            <p:cNvPr id="515" name="Oval 181">
              <a:extLst>
                <a:ext uri="{FF2B5EF4-FFF2-40B4-BE49-F238E27FC236}">
                  <a16:creationId xmlns:a16="http://schemas.microsoft.com/office/drawing/2014/main" id="{EC1BF22E-F33C-4B3A-BEFC-6DAB76863593}"/>
                </a:ext>
              </a:extLst>
            </p:cNvPr>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6" name="Freeform 182">
              <a:extLst>
                <a:ext uri="{FF2B5EF4-FFF2-40B4-BE49-F238E27FC236}">
                  <a16:creationId xmlns:a16="http://schemas.microsoft.com/office/drawing/2014/main" id="{9D02CECD-F41C-4E13-97FC-F521035BE907}"/>
                </a:ext>
              </a:extLst>
            </p:cNvPr>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7" name="Oval 183">
              <a:extLst>
                <a:ext uri="{FF2B5EF4-FFF2-40B4-BE49-F238E27FC236}">
                  <a16:creationId xmlns:a16="http://schemas.microsoft.com/office/drawing/2014/main" id="{53992AEF-A85E-49EC-B0A3-BD73B6EDFF02}"/>
                </a:ext>
              </a:extLst>
            </p:cNvPr>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8" name="Oval 184">
              <a:extLst>
                <a:ext uri="{FF2B5EF4-FFF2-40B4-BE49-F238E27FC236}">
                  <a16:creationId xmlns:a16="http://schemas.microsoft.com/office/drawing/2014/main" id="{3A3D8B95-A036-47B1-AA94-AF501F8F08AC}"/>
                </a:ext>
              </a:extLst>
            </p:cNvPr>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19" name="Rectangle 185">
              <a:extLst>
                <a:ext uri="{FF2B5EF4-FFF2-40B4-BE49-F238E27FC236}">
                  <a16:creationId xmlns:a16="http://schemas.microsoft.com/office/drawing/2014/main" id="{9BC560E8-F43C-4C38-8021-C161C5A4458F}"/>
                </a:ext>
              </a:extLst>
            </p:cNvPr>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0" name="Rectangle 186">
              <a:extLst>
                <a:ext uri="{FF2B5EF4-FFF2-40B4-BE49-F238E27FC236}">
                  <a16:creationId xmlns:a16="http://schemas.microsoft.com/office/drawing/2014/main" id="{35AD04AB-9EF8-449F-8744-8B981D22D480}"/>
                </a:ext>
              </a:extLst>
            </p:cNvPr>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1" name="Rectangle 187">
              <a:extLst>
                <a:ext uri="{FF2B5EF4-FFF2-40B4-BE49-F238E27FC236}">
                  <a16:creationId xmlns:a16="http://schemas.microsoft.com/office/drawing/2014/main" id="{5ABE4632-DA14-4E08-9CFE-843E373944D2}"/>
                </a:ext>
              </a:extLst>
            </p:cNvPr>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2" name="Rectangle 188">
              <a:extLst>
                <a:ext uri="{FF2B5EF4-FFF2-40B4-BE49-F238E27FC236}">
                  <a16:creationId xmlns:a16="http://schemas.microsoft.com/office/drawing/2014/main" id="{66AAF69C-41B5-4800-A6D4-51AB592DEF1F}"/>
                </a:ext>
              </a:extLst>
            </p:cNvPr>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3" name="Rectangle 189">
              <a:extLst>
                <a:ext uri="{FF2B5EF4-FFF2-40B4-BE49-F238E27FC236}">
                  <a16:creationId xmlns:a16="http://schemas.microsoft.com/office/drawing/2014/main" id="{290E3680-88FE-4725-9BFE-0EB74B5848A2}"/>
                </a:ext>
              </a:extLst>
            </p:cNvPr>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4" name="Rectangle 190">
              <a:extLst>
                <a:ext uri="{FF2B5EF4-FFF2-40B4-BE49-F238E27FC236}">
                  <a16:creationId xmlns:a16="http://schemas.microsoft.com/office/drawing/2014/main" id="{474CA0B3-3120-4238-B614-194CC7A658CB}"/>
                </a:ext>
              </a:extLst>
            </p:cNvPr>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25" name="Freeform 191">
            <a:extLst>
              <a:ext uri="{FF2B5EF4-FFF2-40B4-BE49-F238E27FC236}">
                <a16:creationId xmlns:a16="http://schemas.microsoft.com/office/drawing/2014/main" id="{90EB7F98-06B8-4F3B-986E-7AE1165BFCAA}"/>
              </a:ext>
            </a:extLst>
          </p:cNvPr>
          <p:cNvSpPr>
            <a:spLocks/>
          </p:cNvSpPr>
          <p:nvPr userDrawn="1"/>
        </p:nvSpPr>
        <p:spPr bwMode="auto">
          <a:xfrm>
            <a:off x="5036504" y="3761022"/>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6" name="Freeform 192">
            <a:extLst>
              <a:ext uri="{FF2B5EF4-FFF2-40B4-BE49-F238E27FC236}">
                <a16:creationId xmlns:a16="http://schemas.microsoft.com/office/drawing/2014/main" id="{F69E09F4-B867-488C-8A81-6231F6FA8EFB}"/>
              </a:ext>
            </a:extLst>
          </p:cNvPr>
          <p:cNvSpPr>
            <a:spLocks/>
          </p:cNvSpPr>
          <p:nvPr userDrawn="1"/>
        </p:nvSpPr>
        <p:spPr bwMode="auto">
          <a:xfrm>
            <a:off x="5515929" y="3443522"/>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27" name="Group 526">
            <a:extLst>
              <a:ext uri="{FF2B5EF4-FFF2-40B4-BE49-F238E27FC236}">
                <a16:creationId xmlns:a16="http://schemas.microsoft.com/office/drawing/2014/main" id="{3D4D44ED-DF84-42BF-9C71-A30699013F37}"/>
              </a:ext>
            </a:extLst>
          </p:cNvPr>
          <p:cNvGrpSpPr/>
          <p:nvPr userDrawn="1"/>
        </p:nvGrpSpPr>
        <p:grpSpPr>
          <a:xfrm>
            <a:off x="9254492" y="3737210"/>
            <a:ext cx="342900" cy="301625"/>
            <a:chOff x="7732713" y="3551238"/>
            <a:chExt cx="342900" cy="301625"/>
          </a:xfrm>
        </p:grpSpPr>
        <p:sp>
          <p:nvSpPr>
            <p:cNvPr id="528" name="Freeform 193">
              <a:extLst>
                <a:ext uri="{FF2B5EF4-FFF2-40B4-BE49-F238E27FC236}">
                  <a16:creationId xmlns:a16="http://schemas.microsoft.com/office/drawing/2014/main" id="{50A7353C-32C1-4258-B436-8797D8AF87A0}"/>
                </a:ext>
              </a:extLst>
            </p:cNvPr>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29" name="Oval 194">
              <a:extLst>
                <a:ext uri="{FF2B5EF4-FFF2-40B4-BE49-F238E27FC236}">
                  <a16:creationId xmlns:a16="http://schemas.microsoft.com/office/drawing/2014/main" id="{1BB6A4EC-E172-499F-B7BA-708774EC717E}"/>
                </a:ext>
              </a:extLst>
            </p:cNvPr>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0" name="Oval 195">
              <a:extLst>
                <a:ext uri="{FF2B5EF4-FFF2-40B4-BE49-F238E27FC236}">
                  <a16:creationId xmlns:a16="http://schemas.microsoft.com/office/drawing/2014/main" id="{6F97522D-94E4-4579-8BDD-099EBDE3EB62}"/>
                </a:ext>
              </a:extLst>
            </p:cNvPr>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31" name="Freeform 196">
            <a:extLst>
              <a:ext uri="{FF2B5EF4-FFF2-40B4-BE49-F238E27FC236}">
                <a16:creationId xmlns:a16="http://schemas.microsoft.com/office/drawing/2014/main" id="{43F12576-E48C-412B-9756-08ADF75F5B6A}"/>
              </a:ext>
            </a:extLst>
          </p:cNvPr>
          <p:cNvSpPr>
            <a:spLocks noEditPoints="1"/>
          </p:cNvSpPr>
          <p:nvPr userDrawn="1"/>
        </p:nvSpPr>
        <p:spPr bwMode="auto">
          <a:xfrm>
            <a:off x="9972042" y="1944922"/>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2" name="Freeform 197">
            <a:extLst>
              <a:ext uri="{FF2B5EF4-FFF2-40B4-BE49-F238E27FC236}">
                <a16:creationId xmlns:a16="http://schemas.microsoft.com/office/drawing/2014/main" id="{4340F2D2-2DE4-4415-8C51-59319167D464}"/>
              </a:ext>
            </a:extLst>
          </p:cNvPr>
          <p:cNvSpPr>
            <a:spLocks/>
          </p:cNvSpPr>
          <p:nvPr userDrawn="1"/>
        </p:nvSpPr>
        <p:spPr bwMode="auto">
          <a:xfrm>
            <a:off x="4299904" y="3830872"/>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3" name="Freeform 198">
            <a:extLst>
              <a:ext uri="{FF2B5EF4-FFF2-40B4-BE49-F238E27FC236}">
                <a16:creationId xmlns:a16="http://schemas.microsoft.com/office/drawing/2014/main" id="{2FF01980-9AFA-446F-8836-C5F5BB1EDFFD}"/>
              </a:ext>
            </a:extLst>
          </p:cNvPr>
          <p:cNvSpPr>
            <a:spLocks/>
          </p:cNvSpPr>
          <p:nvPr userDrawn="1"/>
        </p:nvSpPr>
        <p:spPr bwMode="auto">
          <a:xfrm>
            <a:off x="4491992" y="4046772"/>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34" name="Group 533">
            <a:extLst>
              <a:ext uri="{FF2B5EF4-FFF2-40B4-BE49-F238E27FC236}">
                <a16:creationId xmlns:a16="http://schemas.microsoft.com/office/drawing/2014/main" id="{532E0CA8-BCF3-4654-84BC-501400776C92}"/>
              </a:ext>
            </a:extLst>
          </p:cNvPr>
          <p:cNvGrpSpPr/>
          <p:nvPr userDrawn="1"/>
        </p:nvGrpSpPr>
        <p:grpSpPr>
          <a:xfrm>
            <a:off x="5858829" y="3567347"/>
            <a:ext cx="487363" cy="339725"/>
            <a:chOff x="4337050" y="3381375"/>
            <a:chExt cx="487363" cy="339725"/>
          </a:xfrm>
        </p:grpSpPr>
        <p:sp>
          <p:nvSpPr>
            <p:cNvPr id="535" name="Freeform 199">
              <a:extLst>
                <a:ext uri="{FF2B5EF4-FFF2-40B4-BE49-F238E27FC236}">
                  <a16:creationId xmlns:a16="http://schemas.microsoft.com/office/drawing/2014/main" id="{1E4D9BFC-8E5B-4ECF-A0B0-9937511AA057}"/>
                </a:ext>
              </a:extLst>
            </p:cNvPr>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6" name="Freeform 200">
              <a:extLst>
                <a:ext uri="{FF2B5EF4-FFF2-40B4-BE49-F238E27FC236}">
                  <a16:creationId xmlns:a16="http://schemas.microsoft.com/office/drawing/2014/main" id="{2B66B807-E6EC-4968-805D-C369F6E78167}"/>
                </a:ext>
              </a:extLst>
            </p:cNvPr>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37" name="Group 536">
            <a:extLst>
              <a:ext uri="{FF2B5EF4-FFF2-40B4-BE49-F238E27FC236}">
                <a16:creationId xmlns:a16="http://schemas.microsoft.com/office/drawing/2014/main" id="{5C951B32-48BE-417B-BAB7-33F8C038425F}"/>
              </a:ext>
            </a:extLst>
          </p:cNvPr>
          <p:cNvGrpSpPr/>
          <p:nvPr userDrawn="1"/>
        </p:nvGrpSpPr>
        <p:grpSpPr>
          <a:xfrm>
            <a:off x="9195754" y="3111735"/>
            <a:ext cx="606425" cy="506413"/>
            <a:chOff x="7673975" y="2925763"/>
            <a:chExt cx="606425" cy="506413"/>
          </a:xfrm>
        </p:grpSpPr>
        <p:sp>
          <p:nvSpPr>
            <p:cNvPr id="538" name="Rectangle 201">
              <a:extLst>
                <a:ext uri="{FF2B5EF4-FFF2-40B4-BE49-F238E27FC236}">
                  <a16:creationId xmlns:a16="http://schemas.microsoft.com/office/drawing/2014/main" id="{46AC4EE7-681B-4CFA-B660-4637B4BE495A}"/>
                </a:ext>
              </a:extLst>
            </p:cNvPr>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39" name="Rectangle 202">
              <a:extLst>
                <a:ext uri="{FF2B5EF4-FFF2-40B4-BE49-F238E27FC236}">
                  <a16:creationId xmlns:a16="http://schemas.microsoft.com/office/drawing/2014/main" id="{DF2FC58E-606B-4C69-ACEC-63FC27291743}"/>
                </a:ext>
              </a:extLst>
            </p:cNvPr>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0" name="Rectangle 203">
              <a:extLst>
                <a:ext uri="{FF2B5EF4-FFF2-40B4-BE49-F238E27FC236}">
                  <a16:creationId xmlns:a16="http://schemas.microsoft.com/office/drawing/2014/main" id="{1EFDC647-C081-494F-B86A-B944498994F8}"/>
                </a:ext>
              </a:extLst>
            </p:cNvPr>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1" name="Freeform 204">
              <a:extLst>
                <a:ext uri="{FF2B5EF4-FFF2-40B4-BE49-F238E27FC236}">
                  <a16:creationId xmlns:a16="http://schemas.microsoft.com/office/drawing/2014/main" id="{9FC3EE1F-FC92-4DED-ADEA-805CF6BEC48D}"/>
                </a:ext>
              </a:extLst>
            </p:cNvPr>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2" name="Freeform 206">
              <a:extLst>
                <a:ext uri="{FF2B5EF4-FFF2-40B4-BE49-F238E27FC236}">
                  <a16:creationId xmlns:a16="http://schemas.microsoft.com/office/drawing/2014/main" id="{D9632EEA-361F-4410-A2EE-3B8A92502A46}"/>
                </a:ext>
              </a:extLst>
            </p:cNvPr>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43" name="Group 542">
            <a:extLst>
              <a:ext uri="{FF2B5EF4-FFF2-40B4-BE49-F238E27FC236}">
                <a16:creationId xmlns:a16="http://schemas.microsoft.com/office/drawing/2014/main" id="{02BCB30B-82EB-40DA-ABD9-DA4BDF1F8A63}"/>
              </a:ext>
            </a:extLst>
          </p:cNvPr>
          <p:cNvGrpSpPr/>
          <p:nvPr userDrawn="1"/>
        </p:nvGrpSpPr>
        <p:grpSpPr>
          <a:xfrm>
            <a:off x="9357679" y="1963972"/>
            <a:ext cx="474663" cy="490538"/>
            <a:chOff x="7835900" y="1778000"/>
            <a:chExt cx="474663" cy="490538"/>
          </a:xfrm>
        </p:grpSpPr>
        <p:sp>
          <p:nvSpPr>
            <p:cNvPr id="544" name="Freeform 207">
              <a:extLst>
                <a:ext uri="{FF2B5EF4-FFF2-40B4-BE49-F238E27FC236}">
                  <a16:creationId xmlns:a16="http://schemas.microsoft.com/office/drawing/2014/main" id="{72643E17-38E5-4F3A-8E8D-35FD898362EA}"/>
                </a:ext>
              </a:extLst>
            </p:cNvPr>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5" name="Freeform 208">
              <a:extLst>
                <a:ext uri="{FF2B5EF4-FFF2-40B4-BE49-F238E27FC236}">
                  <a16:creationId xmlns:a16="http://schemas.microsoft.com/office/drawing/2014/main" id="{6D51358A-5BC6-47D3-8496-F7D943E33EF5}"/>
                </a:ext>
              </a:extLst>
            </p:cNvPr>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46" name="Group 545">
            <a:extLst>
              <a:ext uri="{FF2B5EF4-FFF2-40B4-BE49-F238E27FC236}">
                <a16:creationId xmlns:a16="http://schemas.microsoft.com/office/drawing/2014/main" id="{AD03EE64-8C0E-430B-8218-14DDDD6AEE7F}"/>
              </a:ext>
            </a:extLst>
          </p:cNvPr>
          <p:cNvGrpSpPr/>
          <p:nvPr userDrawn="1"/>
        </p:nvGrpSpPr>
        <p:grpSpPr>
          <a:xfrm>
            <a:off x="8249604" y="1470260"/>
            <a:ext cx="587375" cy="382587"/>
            <a:chOff x="6727825" y="1284288"/>
            <a:chExt cx="587375" cy="382587"/>
          </a:xfrm>
        </p:grpSpPr>
        <p:sp>
          <p:nvSpPr>
            <p:cNvPr id="547" name="Oval 209">
              <a:extLst>
                <a:ext uri="{FF2B5EF4-FFF2-40B4-BE49-F238E27FC236}">
                  <a16:creationId xmlns:a16="http://schemas.microsoft.com/office/drawing/2014/main" id="{ABC058CB-39DC-401B-8007-12DF567F930D}"/>
                </a:ext>
              </a:extLst>
            </p:cNvPr>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8" name="Oval 210">
              <a:extLst>
                <a:ext uri="{FF2B5EF4-FFF2-40B4-BE49-F238E27FC236}">
                  <a16:creationId xmlns:a16="http://schemas.microsoft.com/office/drawing/2014/main" id="{B95BE14F-B8F8-402D-85F5-6AF0BA208D8B}"/>
                </a:ext>
              </a:extLst>
            </p:cNvPr>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49" name="Oval 211">
              <a:extLst>
                <a:ext uri="{FF2B5EF4-FFF2-40B4-BE49-F238E27FC236}">
                  <a16:creationId xmlns:a16="http://schemas.microsoft.com/office/drawing/2014/main" id="{C003B037-9745-485B-976E-6A0CFC41ABB3}"/>
                </a:ext>
              </a:extLst>
            </p:cNvPr>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0" name="Freeform 212">
              <a:extLst>
                <a:ext uri="{FF2B5EF4-FFF2-40B4-BE49-F238E27FC236}">
                  <a16:creationId xmlns:a16="http://schemas.microsoft.com/office/drawing/2014/main" id="{83A066EB-5987-4E47-AE60-4CAE3A797F67}"/>
                </a:ext>
              </a:extLst>
            </p:cNvPr>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51" name="Group 550">
            <a:extLst>
              <a:ext uri="{FF2B5EF4-FFF2-40B4-BE49-F238E27FC236}">
                <a16:creationId xmlns:a16="http://schemas.microsoft.com/office/drawing/2014/main" id="{6E5873AC-B9A0-42B0-A5A0-8E4BCF924514}"/>
              </a:ext>
            </a:extLst>
          </p:cNvPr>
          <p:cNvGrpSpPr/>
          <p:nvPr userDrawn="1"/>
        </p:nvGrpSpPr>
        <p:grpSpPr>
          <a:xfrm>
            <a:off x="6770054" y="4068997"/>
            <a:ext cx="309563" cy="309563"/>
            <a:chOff x="5248275" y="3883025"/>
            <a:chExt cx="309563" cy="309563"/>
          </a:xfrm>
        </p:grpSpPr>
        <p:sp>
          <p:nvSpPr>
            <p:cNvPr id="552" name="Freeform 213">
              <a:extLst>
                <a:ext uri="{FF2B5EF4-FFF2-40B4-BE49-F238E27FC236}">
                  <a16:creationId xmlns:a16="http://schemas.microsoft.com/office/drawing/2014/main" id="{791B519D-3F9A-444A-A0FD-2CADCECD6A11}"/>
                </a:ext>
              </a:extLst>
            </p:cNvPr>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3" name="Freeform 214">
              <a:extLst>
                <a:ext uri="{FF2B5EF4-FFF2-40B4-BE49-F238E27FC236}">
                  <a16:creationId xmlns:a16="http://schemas.microsoft.com/office/drawing/2014/main" id="{898D3F78-68A2-4586-B013-9922F0CB0D3C}"/>
                </a:ext>
              </a:extLst>
            </p:cNvPr>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4" name="Freeform 215">
              <a:extLst>
                <a:ext uri="{FF2B5EF4-FFF2-40B4-BE49-F238E27FC236}">
                  <a16:creationId xmlns:a16="http://schemas.microsoft.com/office/drawing/2014/main" id="{3D5B3C2B-E8E1-468E-A4D2-98D6EA2FD35A}"/>
                </a:ext>
              </a:extLst>
            </p:cNvPr>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5" name="Freeform 216">
              <a:extLst>
                <a:ext uri="{FF2B5EF4-FFF2-40B4-BE49-F238E27FC236}">
                  <a16:creationId xmlns:a16="http://schemas.microsoft.com/office/drawing/2014/main" id="{B0FFFA94-7B45-4A41-8B71-4C824B3D2394}"/>
                </a:ext>
              </a:extLst>
            </p:cNvPr>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6" name="Freeform 217">
              <a:extLst>
                <a:ext uri="{FF2B5EF4-FFF2-40B4-BE49-F238E27FC236}">
                  <a16:creationId xmlns:a16="http://schemas.microsoft.com/office/drawing/2014/main" id="{1E1CB844-7191-4ED6-8F7E-65CA726C402E}"/>
                </a:ext>
              </a:extLst>
            </p:cNvPr>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7" name="Freeform 218">
              <a:extLst>
                <a:ext uri="{FF2B5EF4-FFF2-40B4-BE49-F238E27FC236}">
                  <a16:creationId xmlns:a16="http://schemas.microsoft.com/office/drawing/2014/main" id="{26CB0B90-26CA-412D-8E39-28A6D2E0EEE7}"/>
                </a:ext>
              </a:extLst>
            </p:cNvPr>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58" name="Freeform 219">
              <a:extLst>
                <a:ext uri="{FF2B5EF4-FFF2-40B4-BE49-F238E27FC236}">
                  <a16:creationId xmlns:a16="http://schemas.microsoft.com/office/drawing/2014/main" id="{066EF3F5-5E4E-47AD-B68C-D15BF96638F4}"/>
                </a:ext>
              </a:extLst>
            </p:cNvPr>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59" name="Group 558">
            <a:extLst>
              <a:ext uri="{FF2B5EF4-FFF2-40B4-BE49-F238E27FC236}">
                <a16:creationId xmlns:a16="http://schemas.microsoft.com/office/drawing/2014/main" id="{2A3D4B8E-54EC-4ACD-B5F7-EB3E130D61C9}"/>
              </a:ext>
            </a:extLst>
          </p:cNvPr>
          <p:cNvGrpSpPr/>
          <p:nvPr userDrawn="1"/>
        </p:nvGrpSpPr>
        <p:grpSpPr>
          <a:xfrm>
            <a:off x="6562092" y="4478572"/>
            <a:ext cx="220663" cy="258763"/>
            <a:chOff x="5040313" y="4292600"/>
            <a:chExt cx="220663" cy="258763"/>
          </a:xfrm>
        </p:grpSpPr>
        <p:sp>
          <p:nvSpPr>
            <p:cNvPr id="560" name="Freeform 220">
              <a:extLst>
                <a:ext uri="{FF2B5EF4-FFF2-40B4-BE49-F238E27FC236}">
                  <a16:creationId xmlns:a16="http://schemas.microsoft.com/office/drawing/2014/main" id="{382887DC-7F2B-42B1-B692-E76A64EE6B2A}"/>
                </a:ext>
              </a:extLst>
            </p:cNvPr>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1" name="Freeform 221">
              <a:extLst>
                <a:ext uri="{FF2B5EF4-FFF2-40B4-BE49-F238E27FC236}">
                  <a16:creationId xmlns:a16="http://schemas.microsoft.com/office/drawing/2014/main" id="{F0E3FCD4-CF7A-4687-B4AD-BEF06333956E}"/>
                </a:ext>
              </a:extLst>
            </p:cNvPr>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62" name="Group 561">
            <a:extLst>
              <a:ext uri="{FF2B5EF4-FFF2-40B4-BE49-F238E27FC236}">
                <a16:creationId xmlns:a16="http://schemas.microsoft.com/office/drawing/2014/main" id="{F3F48238-BBF4-433B-A144-F141271901EB}"/>
              </a:ext>
            </a:extLst>
          </p:cNvPr>
          <p:cNvGrpSpPr/>
          <p:nvPr userDrawn="1"/>
        </p:nvGrpSpPr>
        <p:grpSpPr>
          <a:xfrm>
            <a:off x="8284529" y="2119547"/>
            <a:ext cx="409576" cy="593725"/>
            <a:chOff x="6762750" y="1933575"/>
            <a:chExt cx="409576" cy="593725"/>
          </a:xfrm>
        </p:grpSpPr>
        <p:sp>
          <p:nvSpPr>
            <p:cNvPr id="563" name="Rectangle 222">
              <a:extLst>
                <a:ext uri="{FF2B5EF4-FFF2-40B4-BE49-F238E27FC236}">
                  <a16:creationId xmlns:a16="http://schemas.microsoft.com/office/drawing/2014/main" id="{C038FBBE-B2F8-415D-9BFA-F16F501AD222}"/>
                </a:ext>
              </a:extLst>
            </p:cNvPr>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4" name="Freeform 223">
              <a:extLst>
                <a:ext uri="{FF2B5EF4-FFF2-40B4-BE49-F238E27FC236}">
                  <a16:creationId xmlns:a16="http://schemas.microsoft.com/office/drawing/2014/main" id="{AB9C548F-28E8-4CA6-98F9-AC524C34AA64}"/>
                </a:ext>
              </a:extLst>
            </p:cNvPr>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5" name="Freeform 224">
              <a:extLst>
                <a:ext uri="{FF2B5EF4-FFF2-40B4-BE49-F238E27FC236}">
                  <a16:creationId xmlns:a16="http://schemas.microsoft.com/office/drawing/2014/main" id="{15125F9B-BB10-49B1-8889-802317DAD2CE}"/>
                </a:ext>
              </a:extLst>
            </p:cNvPr>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6" name="Rectangle 225">
              <a:extLst>
                <a:ext uri="{FF2B5EF4-FFF2-40B4-BE49-F238E27FC236}">
                  <a16:creationId xmlns:a16="http://schemas.microsoft.com/office/drawing/2014/main" id="{836D207B-6A6D-4505-9226-76802377A38A}"/>
                </a:ext>
              </a:extLst>
            </p:cNvPr>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7" name="Freeform 226">
              <a:extLst>
                <a:ext uri="{FF2B5EF4-FFF2-40B4-BE49-F238E27FC236}">
                  <a16:creationId xmlns:a16="http://schemas.microsoft.com/office/drawing/2014/main" id="{7DD8F258-8B0F-4EE5-B293-9AD25FC8858A}"/>
                </a:ext>
              </a:extLst>
            </p:cNvPr>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8" name="Freeform 227">
              <a:extLst>
                <a:ext uri="{FF2B5EF4-FFF2-40B4-BE49-F238E27FC236}">
                  <a16:creationId xmlns:a16="http://schemas.microsoft.com/office/drawing/2014/main" id="{11C5C696-7143-4CAA-91C8-5B15F82846BF}"/>
                </a:ext>
              </a:extLst>
            </p:cNvPr>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69" name="Freeform 228">
              <a:extLst>
                <a:ext uri="{FF2B5EF4-FFF2-40B4-BE49-F238E27FC236}">
                  <a16:creationId xmlns:a16="http://schemas.microsoft.com/office/drawing/2014/main" id="{16AF8D2E-5CC0-4EB9-B129-802A826C5844}"/>
                </a:ext>
              </a:extLst>
            </p:cNvPr>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sp>
        <p:nvSpPr>
          <p:cNvPr id="570" name="Freeform 229">
            <a:extLst>
              <a:ext uri="{FF2B5EF4-FFF2-40B4-BE49-F238E27FC236}">
                <a16:creationId xmlns:a16="http://schemas.microsoft.com/office/drawing/2014/main" id="{1B351BF0-477B-4086-BE09-84384054754B}"/>
              </a:ext>
            </a:extLst>
          </p:cNvPr>
          <p:cNvSpPr>
            <a:spLocks noEditPoints="1"/>
          </p:cNvSpPr>
          <p:nvPr userDrawn="1"/>
        </p:nvSpPr>
        <p:spPr bwMode="auto">
          <a:xfrm>
            <a:off x="8427404" y="3564172"/>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nvGrpSpPr>
          <p:cNvPr id="571" name="Group 570">
            <a:extLst>
              <a:ext uri="{FF2B5EF4-FFF2-40B4-BE49-F238E27FC236}">
                <a16:creationId xmlns:a16="http://schemas.microsoft.com/office/drawing/2014/main" id="{7245180B-D13D-4397-AE37-D0B74CE08959}"/>
              </a:ext>
            </a:extLst>
          </p:cNvPr>
          <p:cNvGrpSpPr/>
          <p:nvPr userDrawn="1"/>
        </p:nvGrpSpPr>
        <p:grpSpPr>
          <a:xfrm>
            <a:off x="8238492" y="2852972"/>
            <a:ext cx="417512" cy="587375"/>
            <a:chOff x="6716713" y="2667000"/>
            <a:chExt cx="417512" cy="587375"/>
          </a:xfrm>
        </p:grpSpPr>
        <p:sp>
          <p:nvSpPr>
            <p:cNvPr id="572" name="Freeform 158">
              <a:extLst>
                <a:ext uri="{FF2B5EF4-FFF2-40B4-BE49-F238E27FC236}">
                  <a16:creationId xmlns:a16="http://schemas.microsoft.com/office/drawing/2014/main" id="{12038BB5-5E2A-485E-BC8E-912F080D28DE}"/>
                </a:ext>
              </a:extLst>
            </p:cNvPr>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3" name="Oval 159">
              <a:extLst>
                <a:ext uri="{FF2B5EF4-FFF2-40B4-BE49-F238E27FC236}">
                  <a16:creationId xmlns:a16="http://schemas.microsoft.com/office/drawing/2014/main" id="{9D44B3DE-34BB-48BB-99DC-C78C65C67A9E}"/>
                </a:ext>
              </a:extLst>
            </p:cNvPr>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4" name="Freeform 230">
              <a:extLst>
                <a:ext uri="{FF2B5EF4-FFF2-40B4-BE49-F238E27FC236}">
                  <a16:creationId xmlns:a16="http://schemas.microsoft.com/office/drawing/2014/main" id="{6692D582-F42C-439E-BBC8-815A2DB6D04F}"/>
                </a:ext>
              </a:extLst>
            </p:cNvPr>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575" name="Group 574">
            <a:extLst>
              <a:ext uri="{FF2B5EF4-FFF2-40B4-BE49-F238E27FC236}">
                <a16:creationId xmlns:a16="http://schemas.microsoft.com/office/drawing/2014/main" id="{67655664-7E38-4834-87D9-6DE36A56E265}"/>
              </a:ext>
            </a:extLst>
          </p:cNvPr>
          <p:cNvGrpSpPr/>
          <p:nvPr userDrawn="1"/>
        </p:nvGrpSpPr>
        <p:grpSpPr>
          <a:xfrm>
            <a:off x="8227379" y="967022"/>
            <a:ext cx="469901" cy="339726"/>
            <a:chOff x="6705600" y="781050"/>
            <a:chExt cx="469901" cy="339726"/>
          </a:xfrm>
        </p:grpSpPr>
        <p:sp>
          <p:nvSpPr>
            <p:cNvPr id="576" name="Freeform 231">
              <a:extLst>
                <a:ext uri="{FF2B5EF4-FFF2-40B4-BE49-F238E27FC236}">
                  <a16:creationId xmlns:a16="http://schemas.microsoft.com/office/drawing/2014/main" id="{369A3E38-B55F-4BFB-AB95-C62F04C78533}"/>
                </a:ext>
              </a:extLst>
            </p:cNvPr>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7" name="Freeform 232">
              <a:extLst>
                <a:ext uri="{FF2B5EF4-FFF2-40B4-BE49-F238E27FC236}">
                  <a16:creationId xmlns:a16="http://schemas.microsoft.com/office/drawing/2014/main" id="{F9EFF7B6-7E7A-4806-9CA5-775A0E1F9EC0}"/>
                </a:ext>
              </a:extLst>
            </p:cNvPr>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8" name="Freeform 233">
              <a:extLst>
                <a:ext uri="{FF2B5EF4-FFF2-40B4-BE49-F238E27FC236}">
                  <a16:creationId xmlns:a16="http://schemas.microsoft.com/office/drawing/2014/main" id="{7B6B7625-3A9C-44F9-8738-C83DE92462A4}"/>
                </a:ext>
              </a:extLst>
            </p:cNvPr>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79" name="Freeform 234">
              <a:extLst>
                <a:ext uri="{FF2B5EF4-FFF2-40B4-BE49-F238E27FC236}">
                  <a16:creationId xmlns:a16="http://schemas.microsoft.com/office/drawing/2014/main" id="{2FEFE104-4441-4756-9D66-3D6BFBD14662}"/>
                </a:ext>
              </a:extLst>
            </p:cNvPr>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0" name="Freeform 235">
              <a:extLst>
                <a:ext uri="{FF2B5EF4-FFF2-40B4-BE49-F238E27FC236}">
                  <a16:creationId xmlns:a16="http://schemas.microsoft.com/office/drawing/2014/main" id="{D2BAB287-8689-4FD3-8247-F5D7EFD69556}"/>
                </a:ext>
              </a:extLst>
            </p:cNvPr>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1" name="Freeform 236">
              <a:extLst>
                <a:ext uri="{FF2B5EF4-FFF2-40B4-BE49-F238E27FC236}">
                  <a16:creationId xmlns:a16="http://schemas.microsoft.com/office/drawing/2014/main" id="{F6003AFB-7BA3-471D-A2D2-30AA08DB6F30}"/>
                </a:ext>
              </a:extLst>
            </p:cNvPr>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2" name="Freeform 237">
              <a:extLst>
                <a:ext uri="{FF2B5EF4-FFF2-40B4-BE49-F238E27FC236}">
                  <a16:creationId xmlns:a16="http://schemas.microsoft.com/office/drawing/2014/main" id="{0AB6404E-8996-4060-8907-810EBFED74CF}"/>
                </a:ext>
              </a:extLst>
            </p:cNvPr>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3" name="Freeform 238">
              <a:extLst>
                <a:ext uri="{FF2B5EF4-FFF2-40B4-BE49-F238E27FC236}">
                  <a16:creationId xmlns:a16="http://schemas.microsoft.com/office/drawing/2014/main" id="{6F61CC71-D078-4E9B-9D13-754791E98392}"/>
                </a:ext>
              </a:extLst>
            </p:cNvPr>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4" name="Freeform 239">
              <a:extLst>
                <a:ext uri="{FF2B5EF4-FFF2-40B4-BE49-F238E27FC236}">
                  <a16:creationId xmlns:a16="http://schemas.microsoft.com/office/drawing/2014/main" id="{8FF85BB4-CE22-45B6-AFF7-743FEAAEA822}"/>
                </a:ext>
              </a:extLst>
            </p:cNvPr>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5" name="Freeform 240">
              <a:extLst>
                <a:ext uri="{FF2B5EF4-FFF2-40B4-BE49-F238E27FC236}">
                  <a16:creationId xmlns:a16="http://schemas.microsoft.com/office/drawing/2014/main" id="{067E0741-9DBF-43EF-A9B4-EB100AE537F8}"/>
                </a:ext>
              </a:extLst>
            </p:cNvPr>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6" name="Freeform 241">
              <a:extLst>
                <a:ext uri="{FF2B5EF4-FFF2-40B4-BE49-F238E27FC236}">
                  <a16:creationId xmlns:a16="http://schemas.microsoft.com/office/drawing/2014/main" id="{C346BBE4-3823-4B3E-B040-CD8871B51A3A}"/>
                </a:ext>
              </a:extLst>
            </p:cNvPr>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7" name="Freeform 242">
              <a:extLst>
                <a:ext uri="{FF2B5EF4-FFF2-40B4-BE49-F238E27FC236}">
                  <a16:creationId xmlns:a16="http://schemas.microsoft.com/office/drawing/2014/main" id="{7BB25A6C-74CE-41E7-81FC-43A09286865F}"/>
                </a:ext>
              </a:extLst>
            </p:cNvPr>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8" name="Freeform 243">
              <a:extLst>
                <a:ext uri="{FF2B5EF4-FFF2-40B4-BE49-F238E27FC236}">
                  <a16:creationId xmlns:a16="http://schemas.microsoft.com/office/drawing/2014/main" id="{D80FD704-E08E-43C5-8CC3-1D129F9B3B8D}"/>
                </a:ext>
              </a:extLst>
            </p:cNvPr>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89" name="Freeform 244">
              <a:extLst>
                <a:ext uri="{FF2B5EF4-FFF2-40B4-BE49-F238E27FC236}">
                  <a16:creationId xmlns:a16="http://schemas.microsoft.com/office/drawing/2014/main" id="{07D5EF17-C40B-4E79-B443-1119CF7512FA}"/>
                </a:ext>
              </a:extLst>
            </p:cNvPr>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0" name="Freeform 245">
              <a:extLst>
                <a:ext uri="{FF2B5EF4-FFF2-40B4-BE49-F238E27FC236}">
                  <a16:creationId xmlns:a16="http://schemas.microsoft.com/office/drawing/2014/main" id="{483F5068-0772-47FC-903B-8EBE7A34B0F2}"/>
                </a:ext>
              </a:extLst>
            </p:cNvPr>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1" name="Freeform 246">
              <a:extLst>
                <a:ext uri="{FF2B5EF4-FFF2-40B4-BE49-F238E27FC236}">
                  <a16:creationId xmlns:a16="http://schemas.microsoft.com/office/drawing/2014/main" id="{4620D790-340A-45F8-87E4-EE61EFC7ED4D}"/>
                </a:ext>
              </a:extLst>
            </p:cNvPr>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2" name="Freeform 247">
              <a:extLst>
                <a:ext uri="{FF2B5EF4-FFF2-40B4-BE49-F238E27FC236}">
                  <a16:creationId xmlns:a16="http://schemas.microsoft.com/office/drawing/2014/main" id="{5C380E67-DF8B-4E83-9121-9210B7F63812}"/>
                </a:ext>
              </a:extLst>
            </p:cNvPr>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3" name="Freeform 248">
              <a:extLst>
                <a:ext uri="{FF2B5EF4-FFF2-40B4-BE49-F238E27FC236}">
                  <a16:creationId xmlns:a16="http://schemas.microsoft.com/office/drawing/2014/main" id="{82E009F5-E0E8-4F09-B1CD-D0E0C8D3B62F}"/>
                </a:ext>
              </a:extLst>
            </p:cNvPr>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4" name="Freeform 249">
              <a:extLst>
                <a:ext uri="{FF2B5EF4-FFF2-40B4-BE49-F238E27FC236}">
                  <a16:creationId xmlns:a16="http://schemas.microsoft.com/office/drawing/2014/main" id="{78E1CD5C-F0B7-4EC5-B32A-E7FE09C05672}"/>
                </a:ext>
              </a:extLst>
            </p:cNvPr>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5" name="Freeform 250">
              <a:extLst>
                <a:ext uri="{FF2B5EF4-FFF2-40B4-BE49-F238E27FC236}">
                  <a16:creationId xmlns:a16="http://schemas.microsoft.com/office/drawing/2014/main" id="{F79E4DA1-8307-430B-8285-448D8B8DF3A4}"/>
                </a:ext>
              </a:extLst>
            </p:cNvPr>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6" name="Freeform 251">
              <a:extLst>
                <a:ext uri="{FF2B5EF4-FFF2-40B4-BE49-F238E27FC236}">
                  <a16:creationId xmlns:a16="http://schemas.microsoft.com/office/drawing/2014/main" id="{50D0CEBF-85B4-47ED-98B9-B55174B9C230}"/>
                </a:ext>
              </a:extLst>
            </p:cNvPr>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7" name="Freeform 252">
              <a:extLst>
                <a:ext uri="{FF2B5EF4-FFF2-40B4-BE49-F238E27FC236}">
                  <a16:creationId xmlns:a16="http://schemas.microsoft.com/office/drawing/2014/main" id="{4BB825FF-80EC-42CC-97A5-993D186653AA}"/>
                </a:ext>
              </a:extLst>
            </p:cNvPr>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8" name="Freeform 253">
              <a:extLst>
                <a:ext uri="{FF2B5EF4-FFF2-40B4-BE49-F238E27FC236}">
                  <a16:creationId xmlns:a16="http://schemas.microsoft.com/office/drawing/2014/main" id="{02876059-E606-42E9-9705-6F934315E59F}"/>
                </a:ext>
              </a:extLst>
            </p:cNvPr>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599" name="Freeform 254">
              <a:extLst>
                <a:ext uri="{FF2B5EF4-FFF2-40B4-BE49-F238E27FC236}">
                  <a16:creationId xmlns:a16="http://schemas.microsoft.com/office/drawing/2014/main" id="{63F2F611-DBA1-4E46-A9E9-C0D48383BFAC}"/>
                </a:ext>
              </a:extLst>
            </p:cNvPr>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0" name="Freeform 255">
              <a:extLst>
                <a:ext uri="{FF2B5EF4-FFF2-40B4-BE49-F238E27FC236}">
                  <a16:creationId xmlns:a16="http://schemas.microsoft.com/office/drawing/2014/main" id="{8A1CD07F-8DA8-4BBB-AD3B-F3B824E11D13}"/>
                </a:ext>
              </a:extLst>
            </p:cNvPr>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1" name="Freeform 256">
              <a:extLst>
                <a:ext uri="{FF2B5EF4-FFF2-40B4-BE49-F238E27FC236}">
                  <a16:creationId xmlns:a16="http://schemas.microsoft.com/office/drawing/2014/main" id="{2820BF2A-20F4-4D03-81FF-84A8C52B5CCE}"/>
                </a:ext>
              </a:extLst>
            </p:cNvPr>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2" name="Freeform 257">
              <a:extLst>
                <a:ext uri="{FF2B5EF4-FFF2-40B4-BE49-F238E27FC236}">
                  <a16:creationId xmlns:a16="http://schemas.microsoft.com/office/drawing/2014/main" id="{88640D49-FE45-483F-937B-62F1D8B42C9A}"/>
                </a:ext>
              </a:extLst>
            </p:cNvPr>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sp>
          <p:nvSpPr>
            <p:cNvPr id="603" name="Freeform 258">
              <a:extLst>
                <a:ext uri="{FF2B5EF4-FFF2-40B4-BE49-F238E27FC236}">
                  <a16:creationId xmlns:a16="http://schemas.microsoft.com/office/drawing/2014/main" id="{B08ABB9E-54B7-4083-B45E-37DEF5598DFB}"/>
                </a:ext>
              </a:extLst>
            </p:cNvPr>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a:p>
          </p:txBody>
        </p:sp>
      </p:grpSp>
      <p:grpSp>
        <p:nvGrpSpPr>
          <p:cNvPr id="3" name="Group 2">
            <a:extLst>
              <a:ext uri="{FF2B5EF4-FFF2-40B4-BE49-F238E27FC236}">
                <a16:creationId xmlns:a16="http://schemas.microsoft.com/office/drawing/2014/main" id="{190B4B52-3144-4D21-A881-158132A5A2FC}"/>
              </a:ext>
            </a:extLst>
          </p:cNvPr>
          <p:cNvGrpSpPr/>
          <p:nvPr userDrawn="1"/>
        </p:nvGrpSpPr>
        <p:grpSpPr>
          <a:xfrm>
            <a:off x="166571" y="4933950"/>
            <a:ext cx="11442451" cy="1644665"/>
            <a:chOff x="-132692" y="-1551550"/>
            <a:chExt cx="11442451" cy="1644665"/>
          </a:xfrm>
        </p:grpSpPr>
        <p:pic>
          <p:nvPicPr>
            <p:cNvPr id="2" name="Picture 1">
              <a:extLst>
                <a:ext uri="{FF2B5EF4-FFF2-40B4-BE49-F238E27FC236}">
                  <a16:creationId xmlns:a16="http://schemas.microsoft.com/office/drawing/2014/main" id="{EB55DDA6-441C-4424-8392-84DE17BE3DE5}"/>
                </a:ext>
              </a:extLst>
            </p:cNvPr>
            <p:cNvPicPr>
              <a:picLocks noChangeAspect="1"/>
            </p:cNvPicPr>
            <p:nvPr userDrawn="1"/>
          </p:nvPicPr>
          <p:blipFill>
            <a:blip r:embed="rId2"/>
            <a:stretch>
              <a:fillRect/>
            </a:stretch>
          </p:blipFill>
          <p:spPr>
            <a:xfrm>
              <a:off x="226123" y="-1203646"/>
              <a:ext cx="11083636" cy="1296761"/>
            </a:xfrm>
            <a:prstGeom prst="rect">
              <a:avLst/>
            </a:prstGeom>
          </p:spPr>
        </p:pic>
        <p:grpSp>
          <p:nvGrpSpPr>
            <p:cNvPr id="604" name="Group 603">
              <a:extLst>
                <a:ext uri="{FF2B5EF4-FFF2-40B4-BE49-F238E27FC236}">
                  <a16:creationId xmlns:a16="http://schemas.microsoft.com/office/drawing/2014/main" id="{181F348D-5E58-473D-90EE-B4EDE73EC243}"/>
                </a:ext>
              </a:extLst>
            </p:cNvPr>
            <p:cNvGrpSpPr/>
            <p:nvPr userDrawn="1"/>
          </p:nvGrpSpPr>
          <p:grpSpPr>
            <a:xfrm>
              <a:off x="7760278" y="-1551550"/>
              <a:ext cx="407963" cy="407963"/>
              <a:chOff x="5159011" y="3985346"/>
              <a:chExt cx="407963" cy="407963"/>
            </a:xfrm>
          </p:grpSpPr>
          <p:sp>
            <p:nvSpPr>
              <p:cNvPr id="605" name="Oval 604">
                <a:extLst>
                  <a:ext uri="{FF2B5EF4-FFF2-40B4-BE49-F238E27FC236}">
                    <a16:creationId xmlns:a16="http://schemas.microsoft.com/office/drawing/2014/main" id="{32A382DE-84F6-4EFD-A4B4-29A21F0F0CC0}"/>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6" name="TextBox 605">
                <a:extLst>
                  <a:ext uri="{FF2B5EF4-FFF2-40B4-BE49-F238E27FC236}">
                    <a16:creationId xmlns:a16="http://schemas.microsoft.com/office/drawing/2014/main" id="{48B97669-26EE-4533-874D-A4DC44DD3B44}"/>
                  </a:ext>
                </a:extLst>
              </p:cNvPr>
              <p:cNvSpPr txBox="1"/>
              <p:nvPr userDrawn="1"/>
            </p:nvSpPr>
            <p:spPr>
              <a:xfrm>
                <a:off x="5209534" y="4012788"/>
                <a:ext cx="243441" cy="369332"/>
              </a:xfrm>
              <a:prstGeom prst="rect">
                <a:avLst/>
              </a:prstGeom>
              <a:noFill/>
            </p:spPr>
            <p:txBody>
              <a:bodyPr wrap="square" rtlCol="0">
                <a:spAutoFit/>
              </a:bodyPr>
              <a:lstStyle/>
              <a:p>
                <a:r>
                  <a:rPr lang="en-CA" b="1" dirty="0">
                    <a:solidFill>
                      <a:schemeClr val="bg2"/>
                    </a:solidFill>
                  </a:rPr>
                  <a:t>1</a:t>
                </a:r>
              </a:p>
            </p:txBody>
          </p:sp>
        </p:grpSp>
        <p:grpSp>
          <p:nvGrpSpPr>
            <p:cNvPr id="607" name="Group 606">
              <a:extLst>
                <a:ext uri="{FF2B5EF4-FFF2-40B4-BE49-F238E27FC236}">
                  <a16:creationId xmlns:a16="http://schemas.microsoft.com/office/drawing/2014/main" id="{DE9173C6-F822-402E-8174-BF25305FAF2B}"/>
                </a:ext>
              </a:extLst>
            </p:cNvPr>
            <p:cNvGrpSpPr/>
            <p:nvPr userDrawn="1"/>
          </p:nvGrpSpPr>
          <p:grpSpPr>
            <a:xfrm>
              <a:off x="2603612" y="-1233697"/>
              <a:ext cx="407963" cy="407963"/>
              <a:chOff x="5159011" y="3985346"/>
              <a:chExt cx="407963" cy="407963"/>
            </a:xfrm>
          </p:grpSpPr>
          <p:sp>
            <p:nvSpPr>
              <p:cNvPr id="608" name="Oval 607">
                <a:extLst>
                  <a:ext uri="{FF2B5EF4-FFF2-40B4-BE49-F238E27FC236}">
                    <a16:creationId xmlns:a16="http://schemas.microsoft.com/office/drawing/2014/main" id="{07C5A1F8-6B1F-4CD6-AD0E-12E04039061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9" name="TextBox 608">
                <a:extLst>
                  <a:ext uri="{FF2B5EF4-FFF2-40B4-BE49-F238E27FC236}">
                    <a16:creationId xmlns:a16="http://schemas.microsoft.com/office/drawing/2014/main" id="{12EFEDC2-B313-4759-92AD-C798DEDC5C72}"/>
                  </a:ext>
                </a:extLst>
              </p:cNvPr>
              <p:cNvSpPr txBox="1"/>
              <p:nvPr userDrawn="1"/>
            </p:nvSpPr>
            <p:spPr>
              <a:xfrm>
                <a:off x="5209534" y="4012788"/>
                <a:ext cx="243441" cy="369332"/>
              </a:xfrm>
              <a:prstGeom prst="rect">
                <a:avLst/>
              </a:prstGeom>
              <a:noFill/>
            </p:spPr>
            <p:txBody>
              <a:bodyPr wrap="square" rtlCol="0">
                <a:spAutoFit/>
              </a:bodyPr>
              <a:lstStyle/>
              <a:p>
                <a:r>
                  <a:rPr lang="en-CA" b="1" dirty="0">
                    <a:solidFill>
                      <a:schemeClr val="bg2"/>
                    </a:solidFill>
                  </a:rPr>
                  <a:t>2</a:t>
                </a:r>
              </a:p>
            </p:txBody>
          </p:sp>
        </p:grpSp>
        <p:grpSp>
          <p:nvGrpSpPr>
            <p:cNvPr id="610" name="Group 609">
              <a:extLst>
                <a:ext uri="{FF2B5EF4-FFF2-40B4-BE49-F238E27FC236}">
                  <a16:creationId xmlns:a16="http://schemas.microsoft.com/office/drawing/2014/main" id="{F6CFA0E2-6252-4D6A-B4B1-00BAD19056B2}"/>
                </a:ext>
              </a:extLst>
            </p:cNvPr>
            <p:cNvGrpSpPr/>
            <p:nvPr userDrawn="1"/>
          </p:nvGrpSpPr>
          <p:grpSpPr>
            <a:xfrm>
              <a:off x="-132692" y="-555266"/>
              <a:ext cx="407963" cy="407963"/>
              <a:chOff x="5159011" y="3985346"/>
              <a:chExt cx="407963" cy="407963"/>
            </a:xfrm>
          </p:grpSpPr>
          <p:sp>
            <p:nvSpPr>
              <p:cNvPr id="611" name="Oval 610">
                <a:extLst>
                  <a:ext uri="{FF2B5EF4-FFF2-40B4-BE49-F238E27FC236}">
                    <a16:creationId xmlns:a16="http://schemas.microsoft.com/office/drawing/2014/main" id="{2D80FF3F-2AF7-475E-A0DB-66798629483F}"/>
                  </a:ext>
                </a:extLst>
              </p:cNvPr>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2" name="TextBox 611">
                <a:extLst>
                  <a:ext uri="{FF2B5EF4-FFF2-40B4-BE49-F238E27FC236}">
                    <a16:creationId xmlns:a16="http://schemas.microsoft.com/office/drawing/2014/main" id="{672C1111-59AF-405B-994E-BF8E732FF826}"/>
                  </a:ext>
                </a:extLst>
              </p:cNvPr>
              <p:cNvSpPr txBox="1"/>
              <p:nvPr userDrawn="1"/>
            </p:nvSpPr>
            <p:spPr>
              <a:xfrm>
                <a:off x="5209534" y="4012788"/>
                <a:ext cx="243441" cy="369332"/>
              </a:xfrm>
              <a:prstGeom prst="rect">
                <a:avLst/>
              </a:prstGeom>
              <a:noFill/>
            </p:spPr>
            <p:txBody>
              <a:bodyPr wrap="square" rtlCol="0">
                <a:spAutoFit/>
              </a:bodyPr>
              <a:lstStyle/>
              <a:p>
                <a:r>
                  <a:rPr lang="en-CA" b="1" dirty="0">
                    <a:solidFill>
                      <a:schemeClr val="bg2"/>
                    </a:solidFill>
                  </a:rPr>
                  <a:t>3</a:t>
                </a:r>
              </a:p>
            </p:txBody>
          </p:sp>
        </p:grpSp>
      </p:grpSp>
    </p:spTree>
    <p:extLst>
      <p:ext uri="{BB962C8B-B14F-4D97-AF65-F5344CB8AC3E}">
        <p14:creationId xmlns:p14="http://schemas.microsoft.com/office/powerpoint/2010/main" val="249678093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825499" y="138062"/>
            <a:ext cx="7493000"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a:t>Header text</a:t>
            </a:r>
          </a:p>
        </p:txBody>
      </p:sp>
      <p:sp>
        <p:nvSpPr>
          <p:cNvPr id="11" name="Content Placeholder 2"/>
          <p:cNvSpPr>
            <a:spLocks noGrp="1"/>
          </p:cNvSpPr>
          <p:nvPr>
            <p:ph idx="10" hasCustomPrompt="1"/>
          </p:nvPr>
        </p:nvSpPr>
        <p:spPr>
          <a:xfrm>
            <a:off x="861515" y="1124744"/>
            <a:ext cx="1054100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6" name="Slide Number Placeholder 5"/>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499149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a:p>
        </p:txBody>
      </p:sp>
      <p:sp>
        <p:nvSpPr>
          <p:cNvPr id="2" name="hr"/>
          <p:cNvSpPr txBox="1"/>
          <p:nvPr userDrawn="1"/>
        </p:nvSpPr>
        <p:spPr>
          <a:xfrm>
            <a:off x="0" y="0"/>
            <a:ext cx="12192000" cy="223138"/>
          </a:xfrm>
          <a:prstGeom prst="rect">
            <a:avLst/>
          </a:prstGeom>
          <a:noFill/>
        </p:spPr>
        <p:txBody>
          <a:bodyPr vert="horz" rtlCol="0">
            <a:spAutoFit/>
          </a:bodyPr>
          <a:lstStyle/>
          <a:p>
            <a:pPr algn="r"/>
            <a:endParaRPr lang="en-CA" sz="850" b="0" i="0" u="none" baseline="0">
              <a:solidFill>
                <a:srgbClr val="000000"/>
              </a:solidFill>
              <a:latin typeface="arial"/>
            </a:endParaRPr>
          </a:p>
        </p:txBody>
      </p:sp>
      <p:sp>
        <p:nvSpPr>
          <p:cNvPr id="3" name="Title Placeholder 2"/>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 id="2147483668" r:id="rId9"/>
    <p:sldLayoutId id="2147483669" r:id="rId10"/>
    <p:sldLayoutId id="2147483671" r:id="rId11"/>
    <p:sldLayoutId id="2147483672" r:id="rId12"/>
    <p:sldLayoutId id="2147483674" r:id="rId13"/>
    <p:sldLayoutId id="2147483676" r:id="rId14"/>
    <p:sldLayoutId id="2147483677" r:id="rId15"/>
    <p:sldLayoutId id="2147483678" r:id="rId16"/>
    <p:sldLayoutId id="2147483695" r:id="rId17"/>
    <p:sldLayoutId id="2147483696" r:id="rId18"/>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11218779" y="6453337"/>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a:t>
            </a:fld>
            <a:endParaRPr lang="en-CA" dirty="0">
              <a:solidFill>
                <a:prstClr val="black">
                  <a:tint val="75000"/>
                </a:prstClr>
              </a:solidFill>
            </a:endParaRPr>
          </a:p>
        </p:txBody>
      </p:sp>
      <p:sp>
        <p:nvSpPr>
          <p:cNvPr id="4" name="hl"/>
          <p:cNvSpPr txBox="1"/>
          <p:nvPr userDrawn="1"/>
        </p:nvSpPr>
        <p:spPr>
          <a:xfrm>
            <a:off x="0" y="0"/>
            <a:ext cx="12192000" cy="369332"/>
          </a:xfrm>
          <a:prstGeom prst="rect">
            <a:avLst/>
          </a:prstGeom>
          <a:noFill/>
        </p:spPr>
        <p:txBody>
          <a:bodyPr vert="horz" rtlCol="0">
            <a:spAutoFit/>
          </a:bodyPr>
          <a:lstStyle/>
          <a:p>
            <a:endParaRPr lang="en-US" sz="1800">
              <a:solidFill>
                <a:schemeClr val="tx1"/>
              </a:solidFill>
            </a:endParaRPr>
          </a:p>
        </p:txBody>
      </p:sp>
    </p:spTree>
    <p:extLst>
      <p:ext uri="{BB962C8B-B14F-4D97-AF65-F5344CB8AC3E}">
        <p14:creationId xmlns:p14="http://schemas.microsoft.com/office/powerpoint/2010/main" val="7602363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hyperlink" Target="https://wiki.gccollab.ca/GC_Enterprise_Architecture/Business_Capability_Model" TargetMode="Externa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tags" Target="../tags/tag58.xml"/><Relationship Id="rId13" Type="http://schemas.openxmlformats.org/officeDocument/2006/relationships/image" Target="../media/image23.png"/><Relationship Id="rId3" Type="http://schemas.openxmlformats.org/officeDocument/2006/relationships/tags" Target="../tags/tag53.xml"/><Relationship Id="rId7" Type="http://schemas.openxmlformats.org/officeDocument/2006/relationships/tags" Target="../tags/tag57.xml"/><Relationship Id="rId12" Type="http://schemas.openxmlformats.org/officeDocument/2006/relationships/image" Target="../media/image22.png"/><Relationship Id="rId17" Type="http://schemas.openxmlformats.org/officeDocument/2006/relationships/hyperlink" Target="https://wiki.gccollab.ca/GC_Enterprise_Architecture/Board" TargetMode="External"/><Relationship Id="rId2" Type="http://schemas.openxmlformats.org/officeDocument/2006/relationships/tags" Target="../tags/tag52.xml"/><Relationship Id="rId16" Type="http://schemas.openxmlformats.org/officeDocument/2006/relationships/hyperlink" Target="https://www.tbs-sct.gc.ca/pol/doc-eng.aspx?id=32593&amp;section=procedure&amp;p=B" TargetMode="Externa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21.png"/><Relationship Id="rId5" Type="http://schemas.openxmlformats.org/officeDocument/2006/relationships/tags" Target="../tags/tag55.xml"/><Relationship Id="rId15" Type="http://schemas.openxmlformats.org/officeDocument/2006/relationships/image" Target="../media/image25.jpg"/><Relationship Id="rId10" Type="http://schemas.openxmlformats.org/officeDocument/2006/relationships/notesSlide" Target="../notesSlides/notesSlide11.xml"/><Relationship Id="rId4" Type="http://schemas.openxmlformats.org/officeDocument/2006/relationships/tags" Target="../tags/tag54.xml"/><Relationship Id="rId9" Type="http://schemas.openxmlformats.org/officeDocument/2006/relationships/slideLayout" Target="../slideLayouts/slideLayout18.xml"/><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wiki.gccollab.ca/GC_Enterprise_Architecture/Board/When_to_come"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hyperlink" Target="https://www.tbs-sct.gc.ca/pol/doc-eng.aspx?id=32593&amp;section=procedure&amp;p=B" TargetMode="External"/><Relationship Id="rId4" Type="http://schemas.openxmlformats.org/officeDocument/2006/relationships/hyperlink" Target="https://www.tbs-sct.gc.ca/pol/doc-eng.aspx?id=32601"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wiki.gccollab.ca/images/c/c5/2021-03-11_GC_EARB_Presenter_GENERAL_FR.pptx" TargetMode="External"/><Relationship Id="rId3" Type="http://schemas.openxmlformats.org/officeDocument/2006/relationships/notesSlide" Target="../notesSlides/notesSlide13.xml"/><Relationship Id="rId7" Type="http://schemas.openxmlformats.org/officeDocument/2006/relationships/image" Target="../media/image29.png"/><Relationship Id="rId12" Type="http://schemas.openxmlformats.org/officeDocument/2006/relationships/hyperlink" Target="https://wiki.gccollab.ca/images/b/bb/2020-12-15-GC_EARB_Presenter_GENERAL.pptx" TargetMode="External"/><Relationship Id="rId2" Type="http://schemas.openxmlformats.org/officeDocument/2006/relationships/slideLayout" Target="../slideLayouts/slideLayout21.xml"/><Relationship Id="rId1" Type="http://schemas.openxmlformats.org/officeDocument/2006/relationships/tags" Target="../tags/tag59.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hyperlink" Target="https://wiki.gccollab.ca/GC_Enterprise_Architecture/Enterprise_Solutions" TargetMode="External"/><Relationship Id="rId13" Type="http://schemas.openxmlformats.org/officeDocument/2006/relationships/hyperlink" Target="https://www.canada.ca/en/government/system/digital-government/government-canada-digital-operations-strategic-plans/digital-operations-strategic-plan-2021-2024.html" TargetMode="External"/><Relationship Id="rId3" Type="http://schemas.openxmlformats.org/officeDocument/2006/relationships/hyperlink" Target="https://wiki.gccollab.ca/GC_Enterprise_Architecture" TargetMode="External"/><Relationship Id="rId7" Type="http://schemas.openxmlformats.org/officeDocument/2006/relationships/hyperlink" Target="https://wiki.gccollab.ca/GC_Enterprise_Architecture/Business_Capability_Model" TargetMode="External"/><Relationship Id="rId12" Type="http://schemas.openxmlformats.org/officeDocument/2006/relationships/hyperlink" Target="https://www.tbs-sct.gc.ca/pol/doc-eng.aspx?id=32601" TargetMode="External"/><Relationship Id="rId2" Type="http://schemas.openxmlformats.org/officeDocument/2006/relationships/slideLayout" Target="../slideLayouts/slideLayout15.xml"/><Relationship Id="rId16" Type="http://schemas.openxmlformats.org/officeDocument/2006/relationships/hyperlink" Target="https://www.businessarchitectureguild.org/default.aspx" TargetMode="External"/><Relationship Id="rId1" Type="http://schemas.openxmlformats.org/officeDocument/2006/relationships/tags" Target="../tags/tag60.xml"/><Relationship Id="rId6" Type="http://schemas.openxmlformats.org/officeDocument/2006/relationships/hyperlink" Target="https://www.canada.ca/en/government/system/digital-government/policies-standards/government-canada-enterprise-architecture-framework.html" TargetMode="External"/><Relationship Id="rId11" Type="http://schemas.openxmlformats.org/officeDocument/2006/relationships/hyperlink" Target="https://www.tbs-sct.gc.ca/pol/doc-eng.aspx?id=32603" TargetMode="External"/><Relationship Id="rId5" Type="http://schemas.openxmlformats.org/officeDocument/2006/relationships/hyperlink" Target="https://wiki.gccollab.ca/GC_Service_%26_Digital_Target_Enterprise_Architecture" TargetMode="External"/><Relationship Id="rId15" Type="http://schemas.openxmlformats.org/officeDocument/2006/relationships/hyperlink" Target="https://www.opengroup.org/togaf" TargetMode="External"/><Relationship Id="rId10" Type="http://schemas.openxmlformats.org/officeDocument/2006/relationships/hyperlink" Target="https://wiki.gccollab.ca/GC_Enterprise_Architecture/Board/Forward_Agenda" TargetMode="External"/><Relationship Id="rId4" Type="http://schemas.openxmlformats.org/officeDocument/2006/relationships/hyperlink" Target="https://wiki.gccollab.ca/GC_Enterprise_Architecture/Board" TargetMode="External"/><Relationship Id="rId9" Type="http://schemas.openxmlformats.org/officeDocument/2006/relationships/hyperlink" Target="https://wiki.gccollab.ca/GC_Enterprise_Architecture/Board/Past_Sessions" TargetMode="External"/><Relationship Id="rId14" Type="http://schemas.openxmlformats.org/officeDocument/2006/relationships/hyperlink" Target="https://gccollab.ca/groups/profile/1896301/enenterprise-architecture-community-of-practicefrcommunitu00e9-de-pratique-de-architecture-integru00e9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hyperlink" Target="https://wiki.gccollab.ca/GC_Enterprise_Architecture/Business_Capability_Model"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10" Type="http://schemas.openxmlformats.org/officeDocument/2006/relationships/notesSlide" Target="../notesSlides/notesSlide15.xml"/><Relationship Id="rId4" Type="http://schemas.openxmlformats.org/officeDocument/2006/relationships/tags" Target="../tags/tag64.xml"/><Relationship Id="rId9"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tbs-sct.gc.ca/pol/doc-eng.aspx?id=32603"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hyperlink" Target="https://www.tbs-sct.gc.ca/pol/doc-eng.aspx?id=3260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anada.ca/en/government/system/digital-government/policies-standards/government-canada-enterprise-architecture-framework.html"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https://www.canada.ca/en/government/system/digital-government/policies-standards/service-digital-target-enterprise-architecture-white-paper.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notesSlide" Target="../notesSlides/notesSlide8.xml"/><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9" Type="http://schemas.openxmlformats.org/officeDocument/2006/relationships/tags" Target="../tags/tag30.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slideLayout" Target="../slideLayouts/slideLayout10.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image" Target="../media/image19.emf"/><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8" Type="http://schemas.openxmlformats.org/officeDocument/2006/relationships/tags" Target="../tags/tag9.xml"/><Relationship Id="rId51" Type="http://schemas.openxmlformats.org/officeDocument/2006/relationships/hyperlink" Target="https://gcdocs.tbs-sct.gc.ca/gcdocs/llisapi.dll?func=ll&amp;objaction=overview&amp;objid=45215405" TargetMode="Externa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0" Type="http://schemas.openxmlformats.org/officeDocument/2006/relationships/tags" Target="../tags/tag21.xml"/><Relationship Id="rId41" Type="http://schemas.openxmlformats.org/officeDocument/2006/relationships/tags" Target="../tags/tag42.xml"/><Relationship Id="rId1" Type="http://schemas.openxmlformats.org/officeDocument/2006/relationships/tags" Target="../tags/tag2.xml"/><Relationship Id="rId6"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a:extLst>
              <a:ext uri="{FF2B5EF4-FFF2-40B4-BE49-F238E27FC236}">
                <a16:creationId xmlns:a16="http://schemas.microsoft.com/office/drawing/2014/main" id="{7613FDED-10C5-4536-8BFB-94D5285EF508}"/>
              </a:ext>
            </a:extLst>
          </p:cNvPr>
          <p:cNvGraphicFramePr>
            <a:graphicFrameLocks noGrp="1"/>
          </p:cNvGraphicFramePr>
          <p:nvPr>
            <p:extLst>
              <p:ext uri="{D42A27DB-BD31-4B8C-83A1-F6EECF244321}">
                <p14:modId xmlns:p14="http://schemas.microsoft.com/office/powerpoint/2010/main" val="1450318760"/>
              </p:ext>
            </p:extLst>
          </p:nvPr>
        </p:nvGraphicFramePr>
        <p:xfrm>
          <a:off x="2151856" y="2119391"/>
          <a:ext cx="7840722" cy="2147809"/>
        </p:xfrm>
        <a:graphic>
          <a:graphicData uri="http://schemas.openxmlformats.org/drawingml/2006/table">
            <a:tbl>
              <a:tblPr firstRow="1" bandRow="1">
                <a:tableStyleId>{5C22544A-7EE6-4342-B048-85BDC9FD1C3A}</a:tableStyleId>
              </a:tblPr>
              <a:tblGrid>
                <a:gridCol w="7840722">
                  <a:extLst>
                    <a:ext uri="{9D8B030D-6E8A-4147-A177-3AD203B41FA5}">
                      <a16:colId xmlns:a16="http://schemas.microsoft.com/office/drawing/2014/main" val="20000"/>
                    </a:ext>
                  </a:extLst>
                </a:gridCol>
              </a:tblGrid>
              <a:tr h="537331">
                <a:tc>
                  <a:txBody>
                    <a:bodyPr/>
                    <a:lstStyle/>
                    <a:p>
                      <a:pPr algn="ctr"/>
                      <a:r>
                        <a:rPr lang="en-US" sz="1800" dirty="0">
                          <a:solidFill>
                            <a:srgbClr val="FFC000"/>
                          </a:solidFill>
                        </a:rPr>
                        <a:t>OVERVIEW</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tcPr>
                </a:tc>
                <a:extLst>
                  <a:ext uri="{0D108BD9-81ED-4DB2-BD59-A6C34878D82A}">
                    <a16:rowId xmlns:a16="http://schemas.microsoft.com/office/drawing/2014/main" val="10000"/>
                  </a:ext>
                </a:extLst>
              </a:tr>
              <a:tr h="16104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baseline="0" dirty="0">
                          <a:solidFill>
                            <a:schemeClr val="tx2"/>
                          </a:solidFill>
                          <a:cs typeface="+mj-cs"/>
                        </a:rPr>
                        <a:t>GC Enterprise Architecture (EA)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baseline="0" dirty="0">
                          <a:solidFill>
                            <a:schemeClr val="tx2"/>
                          </a:solidFill>
                          <a:cs typeface="+mj-cs"/>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0" baseline="0" dirty="0">
                          <a:solidFill>
                            <a:schemeClr val="tx2"/>
                          </a:solidFill>
                          <a:cs typeface="+mj-cs"/>
                        </a:rPr>
                        <a:t>GC Enterprise Architecture Review Board (EARB)</a:t>
                      </a:r>
                      <a:endParaRPr lang="en-US" sz="2400" b="1" kern="0" dirty="0">
                        <a:solidFill>
                          <a:schemeClr val="tx2"/>
                        </a:solidFill>
                        <a:cs typeface="+mj-cs"/>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78835FC9-58F3-4AD5-9092-351BF37A1A80}"/>
              </a:ext>
            </a:extLst>
          </p:cNvPr>
          <p:cNvSpPr txBox="1"/>
          <p:nvPr/>
        </p:nvSpPr>
        <p:spPr>
          <a:xfrm>
            <a:off x="19616" y="6609360"/>
            <a:ext cx="1374094" cy="215444"/>
          </a:xfrm>
          <a:prstGeom prst="rect">
            <a:avLst/>
          </a:prstGeom>
          <a:noFill/>
        </p:spPr>
        <p:txBody>
          <a:bodyPr wrap="none" rtlCol="0">
            <a:spAutoFit/>
          </a:bodyPr>
          <a:lstStyle/>
          <a:p>
            <a:r>
              <a:rPr lang="en-US" sz="800" dirty="0"/>
              <a:t>Last updated: APR 26, 2022</a:t>
            </a:r>
            <a:endParaRPr lang="en-CA" sz="800" dirty="0"/>
          </a:p>
        </p:txBody>
      </p:sp>
    </p:spTree>
    <p:extLst>
      <p:ext uri="{BB962C8B-B14F-4D97-AF65-F5344CB8AC3E}">
        <p14:creationId xmlns:p14="http://schemas.microsoft.com/office/powerpoint/2010/main" val="1130587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61089" y="6492875"/>
            <a:ext cx="517848" cy="365125"/>
          </a:xfrm>
        </p:spPr>
        <p:txBody>
          <a:bodyPr/>
          <a:lstStyle/>
          <a:p>
            <a:fld id="{32D4B517-E49B-41B6-9DBC-23634E0F1CDC}" type="slidenum">
              <a:rPr lang="en-CA">
                <a:solidFill>
                  <a:prstClr val="black">
                    <a:tint val="75000"/>
                  </a:prstClr>
                </a:solidFill>
                <a:latin typeface="Calibri"/>
              </a:rPr>
              <a:pPr/>
              <a:t>10</a:t>
            </a:fld>
            <a:endParaRPr lang="en-CA" dirty="0">
              <a:solidFill>
                <a:prstClr val="black">
                  <a:tint val="75000"/>
                </a:prstClr>
              </a:solidFill>
              <a:latin typeface="Calibri"/>
            </a:endParaRPr>
          </a:p>
        </p:txBody>
      </p:sp>
      <p:sp>
        <p:nvSpPr>
          <p:cNvPr id="18" name="Title 5"/>
          <p:cNvSpPr>
            <a:spLocks noGrp="1"/>
          </p:cNvSpPr>
          <p:nvPr>
            <p:ph type="title"/>
          </p:nvPr>
        </p:nvSpPr>
        <p:spPr>
          <a:xfrm>
            <a:off x="609600" y="-6531"/>
            <a:ext cx="5929064" cy="878670"/>
          </a:xfrm>
        </p:spPr>
        <p:txBody>
          <a:bodyPr/>
          <a:lstStyle/>
          <a:p>
            <a:r>
              <a:rPr lang="en-CA" dirty="0"/>
              <a:t>Why We Do This -- Early Influence</a:t>
            </a:r>
          </a:p>
        </p:txBody>
      </p:sp>
      <p:sp>
        <p:nvSpPr>
          <p:cNvPr id="51" name="TextBox 50"/>
          <p:cNvSpPr txBox="1"/>
          <p:nvPr/>
        </p:nvSpPr>
        <p:spPr>
          <a:xfrm>
            <a:off x="2662092" y="2024209"/>
            <a:ext cx="3129780" cy="369332"/>
          </a:xfrm>
          <a:prstGeom prst="rect">
            <a:avLst/>
          </a:prstGeom>
          <a:noFill/>
        </p:spPr>
        <p:txBody>
          <a:bodyPr wrap="square" rtlCol="0">
            <a:spAutoFit/>
          </a:bodyPr>
          <a:lstStyle/>
          <a:p>
            <a:r>
              <a:rPr lang="en-US" b="1" dirty="0">
                <a:solidFill>
                  <a:prstClr val="black"/>
                </a:solidFill>
                <a:latin typeface="Calibri"/>
                <a:cs typeface="Arial" pitchFamily="34" charset="0"/>
              </a:rPr>
              <a:t>Refine the Business Problem </a:t>
            </a:r>
          </a:p>
        </p:txBody>
      </p:sp>
      <p:grpSp>
        <p:nvGrpSpPr>
          <p:cNvPr id="3" name="Group 2"/>
          <p:cNvGrpSpPr/>
          <p:nvPr/>
        </p:nvGrpSpPr>
        <p:grpSpPr>
          <a:xfrm>
            <a:off x="2169296" y="1952836"/>
            <a:ext cx="5908655" cy="942764"/>
            <a:chOff x="695833" y="1772817"/>
            <a:chExt cx="5908655" cy="942764"/>
          </a:xfrm>
        </p:grpSpPr>
        <p:sp>
          <p:nvSpPr>
            <p:cNvPr id="60" name="Rounded Rectangle 59"/>
            <p:cNvSpPr/>
            <p:nvPr/>
          </p:nvSpPr>
          <p:spPr>
            <a:xfrm>
              <a:off x="833909" y="1772817"/>
              <a:ext cx="5770579" cy="942764"/>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black"/>
                </a:solidFill>
                <a:latin typeface="Calibri"/>
                <a:cs typeface="Arial" pitchFamily="34" charset="0"/>
              </a:endParaRPr>
            </a:p>
          </p:txBody>
        </p:sp>
        <p:sp>
          <p:nvSpPr>
            <p:cNvPr id="63" name="Oval 62"/>
            <p:cNvSpPr/>
            <p:nvPr/>
          </p:nvSpPr>
          <p:spPr>
            <a:xfrm>
              <a:off x="695833" y="2047395"/>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66" name="TextBox 65"/>
          <p:cNvSpPr txBox="1"/>
          <p:nvPr/>
        </p:nvSpPr>
        <p:spPr>
          <a:xfrm>
            <a:off x="2597061" y="3253450"/>
            <a:ext cx="5060996" cy="369332"/>
          </a:xfrm>
          <a:prstGeom prst="rect">
            <a:avLst/>
          </a:prstGeom>
          <a:noFill/>
        </p:spPr>
        <p:txBody>
          <a:bodyPr wrap="square" rtlCol="0">
            <a:spAutoFit/>
          </a:bodyPr>
          <a:lstStyle/>
          <a:p>
            <a:r>
              <a:rPr lang="en-US" b="1" dirty="0">
                <a:solidFill>
                  <a:prstClr val="black"/>
                </a:solidFill>
                <a:latin typeface="Calibri"/>
                <a:cs typeface="Arial" pitchFamily="34" charset="0"/>
              </a:rPr>
              <a:t>Early Architectural Insights</a:t>
            </a:r>
            <a:endParaRPr lang="en-US" b="1" dirty="0">
              <a:solidFill>
                <a:prstClr val="black"/>
              </a:solidFill>
              <a:latin typeface="Calibri"/>
            </a:endParaRPr>
          </a:p>
        </p:txBody>
      </p:sp>
      <p:sp>
        <p:nvSpPr>
          <p:cNvPr id="79" name="TextBox 78"/>
          <p:cNvSpPr txBox="1"/>
          <p:nvPr/>
        </p:nvSpPr>
        <p:spPr>
          <a:xfrm>
            <a:off x="2650217" y="2351421"/>
            <a:ext cx="4658044" cy="523220"/>
          </a:xfrm>
          <a:prstGeom prst="rect">
            <a:avLst/>
          </a:prstGeom>
          <a:noFill/>
        </p:spPr>
        <p:txBody>
          <a:bodyPr wrap="square" rtlCol="0">
            <a:spAutoFit/>
          </a:bodyPr>
          <a:lstStyle/>
          <a:p>
            <a:r>
              <a:rPr lang="en-CA" sz="1400" dirty="0">
                <a:solidFill>
                  <a:srgbClr val="004D71"/>
                </a:solidFill>
                <a:latin typeface="Calibri"/>
              </a:rPr>
              <a:t> </a:t>
            </a:r>
            <a:r>
              <a:rPr lang="en-CA" sz="1400" i="1" dirty="0">
                <a:solidFill>
                  <a:prstClr val="black"/>
                </a:solidFill>
                <a:latin typeface="Calibri"/>
                <a:cs typeface="Arial" pitchFamily="34" charset="0"/>
              </a:rPr>
              <a:t>Early conversations are important to ensure alignment on direction before solutions are determined </a:t>
            </a:r>
            <a:endParaRPr lang="en-US" sz="1400" i="1" dirty="0">
              <a:solidFill>
                <a:prstClr val="black"/>
              </a:solidFill>
              <a:latin typeface="Calibri"/>
              <a:cs typeface="Arial" pitchFamily="34" charset="0"/>
            </a:endParaRPr>
          </a:p>
        </p:txBody>
      </p:sp>
      <p:sp>
        <p:nvSpPr>
          <p:cNvPr id="80" name="TextBox 79"/>
          <p:cNvSpPr txBox="1"/>
          <p:nvPr/>
        </p:nvSpPr>
        <p:spPr>
          <a:xfrm>
            <a:off x="2607652" y="3589369"/>
            <a:ext cx="4658044" cy="523220"/>
          </a:xfrm>
          <a:prstGeom prst="rect">
            <a:avLst/>
          </a:prstGeom>
          <a:noFill/>
        </p:spPr>
        <p:txBody>
          <a:bodyPr wrap="square" rtlCol="0">
            <a:spAutoFit/>
          </a:bodyPr>
          <a:lstStyle/>
          <a:p>
            <a:r>
              <a:rPr lang="en-CA" sz="1400" i="1" dirty="0">
                <a:solidFill>
                  <a:prstClr val="black"/>
                </a:solidFill>
                <a:latin typeface="Calibri"/>
                <a:cs typeface="Arial" pitchFamily="34" charset="0"/>
              </a:rPr>
              <a:t>The digital and architecture standards have been built into our governance and oversight processes</a:t>
            </a:r>
            <a:endParaRPr lang="en-US" sz="1400" i="1" dirty="0">
              <a:solidFill>
                <a:prstClr val="black"/>
              </a:solidFill>
              <a:latin typeface="Calibri"/>
              <a:cs typeface="Arial" pitchFamily="34" charset="0"/>
            </a:endParaRPr>
          </a:p>
        </p:txBody>
      </p:sp>
      <p:grpSp>
        <p:nvGrpSpPr>
          <p:cNvPr id="4" name="Group 3"/>
          <p:cNvGrpSpPr/>
          <p:nvPr/>
        </p:nvGrpSpPr>
        <p:grpSpPr>
          <a:xfrm>
            <a:off x="2099936" y="3176972"/>
            <a:ext cx="5959193" cy="968870"/>
            <a:chOff x="645295" y="2878326"/>
            <a:chExt cx="5959193" cy="968870"/>
          </a:xfrm>
        </p:grpSpPr>
        <p:sp>
          <p:nvSpPr>
            <p:cNvPr id="69" name="Rounded Rectangle 68"/>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black"/>
                </a:solidFill>
                <a:latin typeface="Calibri"/>
                <a:cs typeface="Arial" pitchFamily="34" charset="0"/>
              </a:endParaRPr>
            </a:p>
          </p:txBody>
        </p:sp>
        <p:sp>
          <p:nvSpPr>
            <p:cNvPr id="81" name="Oval 80"/>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19" name="TextBox 18"/>
          <p:cNvSpPr txBox="1"/>
          <p:nvPr/>
        </p:nvSpPr>
        <p:spPr>
          <a:xfrm>
            <a:off x="2666421" y="4477586"/>
            <a:ext cx="7101987" cy="369332"/>
          </a:xfrm>
          <a:prstGeom prst="rect">
            <a:avLst/>
          </a:prstGeom>
          <a:noFill/>
        </p:spPr>
        <p:txBody>
          <a:bodyPr wrap="square" rtlCol="0">
            <a:spAutoFit/>
          </a:bodyPr>
          <a:lstStyle/>
          <a:p>
            <a:r>
              <a:rPr lang="en-US" b="1" dirty="0">
                <a:solidFill>
                  <a:prstClr val="black"/>
                </a:solidFill>
                <a:latin typeface="Calibri"/>
                <a:cs typeface="Arial" pitchFamily="34" charset="0"/>
              </a:rPr>
              <a:t>Broader Collaboration </a:t>
            </a:r>
            <a:endParaRPr lang="en-US" b="1" dirty="0">
              <a:solidFill>
                <a:prstClr val="black"/>
              </a:solidFill>
              <a:latin typeface="Calibri"/>
            </a:endParaRPr>
          </a:p>
        </p:txBody>
      </p:sp>
      <p:sp>
        <p:nvSpPr>
          <p:cNvPr id="20" name="TextBox 19"/>
          <p:cNvSpPr txBox="1"/>
          <p:nvPr/>
        </p:nvSpPr>
        <p:spPr>
          <a:xfrm>
            <a:off x="2677012" y="4813505"/>
            <a:ext cx="4658044" cy="523220"/>
          </a:xfrm>
          <a:prstGeom prst="rect">
            <a:avLst/>
          </a:prstGeom>
          <a:noFill/>
        </p:spPr>
        <p:txBody>
          <a:bodyPr wrap="square" rtlCol="0">
            <a:spAutoFit/>
          </a:bodyPr>
          <a:lstStyle/>
          <a:p>
            <a:r>
              <a:rPr lang="en-CA" sz="1400" i="1" dirty="0">
                <a:solidFill>
                  <a:prstClr val="black"/>
                </a:solidFill>
                <a:latin typeface="Calibri"/>
                <a:cs typeface="Arial" pitchFamily="34" charset="0"/>
              </a:rPr>
              <a:t>Leverage knowledge, experience and existing information to uncover synergies that drive Enterprise level solutions</a:t>
            </a:r>
            <a:endParaRPr lang="fr-CA" sz="1400" i="1" dirty="0">
              <a:solidFill>
                <a:prstClr val="black"/>
              </a:solidFill>
              <a:latin typeface="Calibri"/>
              <a:cs typeface="Arial" pitchFamily="34" charset="0"/>
            </a:endParaRPr>
          </a:p>
        </p:txBody>
      </p:sp>
      <p:grpSp>
        <p:nvGrpSpPr>
          <p:cNvPr id="21" name="Group 20"/>
          <p:cNvGrpSpPr/>
          <p:nvPr/>
        </p:nvGrpSpPr>
        <p:grpSpPr>
          <a:xfrm>
            <a:off x="2169296" y="4401108"/>
            <a:ext cx="5959193" cy="968870"/>
            <a:chOff x="645295" y="2878326"/>
            <a:chExt cx="5959193" cy="968870"/>
          </a:xfrm>
        </p:grpSpPr>
        <p:sp>
          <p:nvSpPr>
            <p:cNvPr id="22" name="Rounded Rectangle 21"/>
            <p:cNvSpPr/>
            <p:nvPr/>
          </p:nvSpPr>
          <p:spPr>
            <a:xfrm>
              <a:off x="833909" y="2878326"/>
              <a:ext cx="5770579" cy="968870"/>
            </a:xfrm>
            <a:prstGeom prst="roundRect">
              <a:avLst>
                <a:gd name="adj" fmla="val 40104"/>
              </a:avLst>
            </a:prstGeom>
            <a:noFill/>
            <a:ln>
              <a:gradFill flip="none" rotWithShape="1">
                <a:gsLst>
                  <a:gs pos="0">
                    <a:schemeClr val="accent3"/>
                  </a:gs>
                  <a:gs pos="100000">
                    <a:schemeClr val="bg1">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prstClr val="black"/>
                </a:solidFill>
                <a:latin typeface="Calibri"/>
                <a:cs typeface="Arial" pitchFamily="34" charset="0"/>
              </a:endParaRPr>
            </a:p>
          </p:txBody>
        </p:sp>
        <p:sp>
          <p:nvSpPr>
            <p:cNvPr id="23" name="Oval 22"/>
            <p:cNvSpPr/>
            <p:nvPr/>
          </p:nvSpPr>
          <p:spPr>
            <a:xfrm>
              <a:off x="645295" y="3161586"/>
              <a:ext cx="377228" cy="373493"/>
            </a:xfrm>
            <a:prstGeom prst="ellipse">
              <a:avLst/>
            </a:prstGeom>
            <a:gradFill flip="none" rotWithShape="1">
              <a:gsLst>
                <a:gs pos="75000">
                  <a:schemeClr val="accent3"/>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sp>
        <p:nvSpPr>
          <p:cNvPr id="39" name="Rectangle 5"/>
          <p:cNvSpPr/>
          <p:nvPr/>
        </p:nvSpPr>
        <p:spPr>
          <a:xfrm>
            <a:off x="8861797" y="1614441"/>
            <a:ext cx="1289536"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823242 w 2069854"/>
              <a:gd name="connsiteY12" fmla="*/ 2167002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793309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026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854"/>
              <a:gd name="connsiteY0" fmla="*/ 3 h 2561350"/>
              <a:gd name="connsiteX1" fmla="*/ 1243365 w 2069854"/>
              <a:gd name="connsiteY1" fmla="*/ 286050 h 2561350"/>
              <a:gd name="connsiteX2" fmla="*/ 1221229 w 2069854"/>
              <a:gd name="connsiteY2" fmla="*/ 389002 h 2561350"/>
              <a:gd name="connsiteX3" fmla="*/ 1960083 w 2069854"/>
              <a:gd name="connsiteY3" fmla="*/ 361648 h 2561350"/>
              <a:gd name="connsiteX4" fmla="*/ 2067846 w 2069854"/>
              <a:gd name="connsiteY4" fmla="*/ 961234 h 2561350"/>
              <a:gd name="connsiteX5" fmla="*/ 1881338 w 2069854"/>
              <a:gd name="connsiteY5" fmla="*/ 1030865 h 2561350"/>
              <a:gd name="connsiteX6" fmla="*/ 1847663 w 2069854"/>
              <a:gd name="connsiteY6" fmla="*/ 1535481 h 2561350"/>
              <a:gd name="connsiteX7" fmla="*/ 2065360 w 2069854"/>
              <a:gd name="connsiteY7" fmla="*/ 1597847 h 2561350"/>
              <a:gd name="connsiteX8" fmla="*/ 1952623 w 2069854"/>
              <a:gd name="connsiteY8" fmla="*/ 2187725 h 2561350"/>
              <a:gd name="connsiteX9" fmla="*/ 1223492 w 2069854"/>
              <a:gd name="connsiteY9" fmla="*/ 2167002 h 2561350"/>
              <a:gd name="connsiteX10" fmla="*/ 1243365 w 2069854"/>
              <a:gd name="connsiteY10" fmla="*/ 2275300 h 2561350"/>
              <a:gd name="connsiteX11" fmla="*/ 803256 w 2069854"/>
              <a:gd name="connsiteY11" fmla="*/ 2277680 h 2561350"/>
              <a:gd name="connsiteX12" fmla="*/ 723771 w 2069854"/>
              <a:gd name="connsiteY12" fmla="*/ 2109806 h 2561350"/>
              <a:gd name="connsiteX13" fmla="*/ 117884 w 2069854"/>
              <a:gd name="connsiteY13" fmla="*/ 2215080 h 2561350"/>
              <a:gd name="connsiteX14" fmla="*/ 1340 w 2069854"/>
              <a:gd name="connsiteY14" fmla="*/ 1657531 h 2561350"/>
              <a:gd name="connsiteX15" fmla="*/ 271736 w 2069854"/>
              <a:gd name="connsiteY15" fmla="*/ 1561668 h 2561350"/>
              <a:gd name="connsiteX16" fmla="*/ 249462 w 2069854"/>
              <a:gd name="connsiteY16" fmla="*/ 1045298 h 2561350"/>
              <a:gd name="connsiteX17" fmla="*/ 8800 w 2069854"/>
              <a:gd name="connsiteY17" fmla="*/ 1018431 h 2561350"/>
              <a:gd name="connsiteX18" fmla="*/ 110423 w 2069854"/>
              <a:gd name="connsiteY18" fmla="*/ 382371 h 2561350"/>
              <a:gd name="connsiteX19" fmla="*/ 828213 w 2069854"/>
              <a:gd name="connsiteY19" fmla="*/ 389002 h 2561350"/>
              <a:gd name="connsiteX20" fmla="*/ 793309 w 2069854"/>
              <a:gd name="connsiteY20" fmla="*/ 283670 h 2561350"/>
              <a:gd name="connsiteX21" fmla="*/ 1029052 w 2069854"/>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 name="connsiteX0" fmla="*/ 1029052 w 2069223"/>
              <a:gd name="connsiteY0" fmla="*/ 3 h 2561350"/>
              <a:gd name="connsiteX1" fmla="*/ 1243365 w 2069223"/>
              <a:gd name="connsiteY1" fmla="*/ 286050 h 2561350"/>
              <a:gd name="connsiteX2" fmla="*/ 1221229 w 2069223"/>
              <a:gd name="connsiteY2" fmla="*/ 389002 h 2561350"/>
              <a:gd name="connsiteX3" fmla="*/ 1960083 w 2069223"/>
              <a:gd name="connsiteY3" fmla="*/ 361648 h 2561350"/>
              <a:gd name="connsiteX4" fmla="*/ 2067846 w 2069223"/>
              <a:gd name="connsiteY4" fmla="*/ 961234 h 2561350"/>
              <a:gd name="connsiteX5" fmla="*/ 1881338 w 2069223"/>
              <a:gd name="connsiteY5" fmla="*/ 1030865 h 2561350"/>
              <a:gd name="connsiteX6" fmla="*/ 1847663 w 2069223"/>
              <a:gd name="connsiteY6" fmla="*/ 1535481 h 2561350"/>
              <a:gd name="connsiteX7" fmla="*/ 2065360 w 2069223"/>
              <a:gd name="connsiteY7" fmla="*/ 1597847 h 2561350"/>
              <a:gd name="connsiteX8" fmla="*/ 1945162 w 2069223"/>
              <a:gd name="connsiteY8" fmla="*/ 2187725 h 2561350"/>
              <a:gd name="connsiteX9" fmla="*/ 1223492 w 2069223"/>
              <a:gd name="connsiteY9" fmla="*/ 2167002 h 2561350"/>
              <a:gd name="connsiteX10" fmla="*/ 1243365 w 2069223"/>
              <a:gd name="connsiteY10" fmla="*/ 2275300 h 2561350"/>
              <a:gd name="connsiteX11" fmla="*/ 803256 w 2069223"/>
              <a:gd name="connsiteY11" fmla="*/ 2277680 h 2561350"/>
              <a:gd name="connsiteX12" fmla="*/ 723771 w 2069223"/>
              <a:gd name="connsiteY12" fmla="*/ 2109806 h 2561350"/>
              <a:gd name="connsiteX13" fmla="*/ 117884 w 2069223"/>
              <a:gd name="connsiteY13" fmla="*/ 2215080 h 2561350"/>
              <a:gd name="connsiteX14" fmla="*/ 1340 w 2069223"/>
              <a:gd name="connsiteY14" fmla="*/ 1657531 h 2561350"/>
              <a:gd name="connsiteX15" fmla="*/ 271736 w 2069223"/>
              <a:gd name="connsiteY15" fmla="*/ 1561668 h 2561350"/>
              <a:gd name="connsiteX16" fmla="*/ 249462 w 2069223"/>
              <a:gd name="connsiteY16" fmla="*/ 1045298 h 2561350"/>
              <a:gd name="connsiteX17" fmla="*/ 8800 w 2069223"/>
              <a:gd name="connsiteY17" fmla="*/ 1018431 h 2561350"/>
              <a:gd name="connsiteX18" fmla="*/ 110423 w 2069223"/>
              <a:gd name="connsiteY18" fmla="*/ 382371 h 2561350"/>
              <a:gd name="connsiteX19" fmla="*/ 828213 w 2069223"/>
              <a:gd name="connsiteY19" fmla="*/ 389002 h 2561350"/>
              <a:gd name="connsiteX20" fmla="*/ 793309 w 2069223"/>
              <a:gd name="connsiteY20" fmla="*/ 283670 h 2561350"/>
              <a:gd name="connsiteX21" fmla="*/ 1029052 w 2069223"/>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223" h="2561350">
                <a:moveTo>
                  <a:pt x="1029052" y="3"/>
                </a:moveTo>
                <a:cubicBezTo>
                  <a:pt x="1198121" y="-691"/>
                  <a:pt x="1366104" y="120921"/>
                  <a:pt x="1243365" y="286050"/>
                </a:cubicBezTo>
                <a:cubicBezTo>
                  <a:pt x="1227255" y="315682"/>
                  <a:pt x="1215473" y="348101"/>
                  <a:pt x="1221229" y="389002"/>
                </a:cubicBezTo>
                <a:cubicBezTo>
                  <a:pt x="1226297" y="528261"/>
                  <a:pt x="1696392" y="461119"/>
                  <a:pt x="1960083" y="361648"/>
                </a:cubicBezTo>
                <a:cubicBezTo>
                  <a:pt x="2053938" y="496394"/>
                  <a:pt x="2071127" y="822506"/>
                  <a:pt x="2067846" y="961234"/>
                </a:cubicBezTo>
                <a:cubicBezTo>
                  <a:pt x="2071715" y="1080232"/>
                  <a:pt x="2015018" y="1106744"/>
                  <a:pt x="1881338" y="1030865"/>
                </a:cubicBezTo>
                <a:cubicBezTo>
                  <a:pt x="1484062" y="845572"/>
                  <a:pt x="1585310" y="1699608"/>
                  <a:pt x="1847663" y="1535481"/>
                </a:cubicBezTo>
                <a:cubicBezTo>
                  <a:pt x="1929415" y="1495441"/>
                  <a:pt x="2055329" y="1373504"/>
                  <a:pt x="2065360" y="1597847"/>
                </a:cubicBezTo>
                <a:cubicBezTo>
                  <a:pt x="2080367" y="1677957"/>
                  <a:pt x="2053974" y="2093695"/>
                  <a:pt x="1945162" y="2187725"/>
                </a:cubicBezTo>
                <a:cubicBezTo>
                  <a:pt x="1805733" y="2151252"/>
                  <a:pt x="1398565" y="2030230"/>
                  <a:pt x="1223492" y="2167002"/>
                </a:cubicBezTo>
                <a:cubicBezTo>
                  <a:pt x="1210011" y="2193452"/>
                  <a:pt x="1212813" y="2230274"/>
                  <a:pt x="1243365" y="2275300"/>
                </a:cubicBezTo>
                <a:cubicBezTo>
                  <a:pt x="1483871" y="2660267"/>
                  <a:pt x="591323" y="2652331"/>
                  <a:pt x="803256" y="2277680"/>
                </a:cubicBezTo>
                <a:cubicBezTo>
                  <a:pt x="852179" y="2213432"/>
                  <a:pt x="836244" y="2132321"/>
                  <a:pt x="723771" y="2109806"/>
                </a:cubicBezTo>
                <a:cubicBezTo>
                  <a:pt x="609542" y="2086940"/>
                  <a:pt x="401355" y="2119754"/>
                  <a:pt x="117884" y="2215080"/>
                </a:cubicBezTo>
                <a:cubicBezTo>
                  <a:pt x="25248" y="2145089"/>
                  <a:pt x="-7310" y="1771407"/>
                  <a:pt x="1340" y="1657531"/>
                </a:cubicBezTo>
                <a:cubicBezTo>
                  <a:pt x="24910" y="1416831"/>
                  <a:pt x="118063" y="1502066"/>
                  <a:pt x="271736" y="1561668"/>
                </a:cubicBezTo>
                <a:cubicBezTo>
                  <a:pt x="483918" y="1635999"/>
                  <a:pt x="591326" y="1022800"/>
                  <a:pt x="249462" y="1045298"/>
                </a:cubicBezTo>
                <a:cubicBezTo>
                  <a:pt x="168753" y="1050498"/>
                  <a:pt x="31973" y="1183628"/>
                  <a:pt x="8800" y="1018431"/>
                </a:cubicBezTo>
                <a:cubicBezTo>
                  <a:pt x="-14373" y="907943"/>
                  <a:pt x="14056" y="478572"/>
                  <a:pt x="110423" y="382371"/>
                </a:cubicBezTo>
                <a:cubicBezTo>
                  <a:pt x="506629" y="514999"/>
                  <a:pt x="790102" y="488473"/>
                  <a:pt x="828213" y="389002"/>
                </a:cubicBezTo>
                <a:cubicBezTo>
                  <a:pt x="838534" y="365427"/>
                  <a:pt x="828962" y="333342"/>
                  <a:pt x="793309" y="283670"/>
                </a:cubicBezTo>
                <a:cubicBezTo>
                  <a:pt x="687343" y="96344"/>
                  <a:pt x="859983" y="698"/>
                  <a:pt x="102905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0" name="Rectangle 5"/>
          <p:cNvSpPr/>
          <p:nvPr/>
        </p:nvSpPr>
        <p:spPr>
          <a:xfrm rot="5400000">
            <a:off x="8871016" y="2761253"/>
            <a:ext cx="1271670" cy="1596228"/>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58483 w 2069564"/>
              <a:gd name="connsiteY15" fmla="*/ 1557347 h 2561350"/>
              <a:gd name="connsiteX16" fmla="*/ 270777 w 2069564"/>
              <a:gd name="connsiteY16" fmla="*/ 1028015 h 2561350"/>
              <a:gd name="connsiteX17" fmla="*/ 30115 w 2069564"/>
              <a:gd name="connsiteY17" fmla="*/ 1005469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362 w 2069164"/>
              <a:gd name="connsiteY0" fmla="*/ 3 h 2561350"/>
              <a:gd name="connsiteX1" fmla="*/ 1242675 w 2069164"/>
              <a:gd name="connsiteY1" fmla="*/ 286050 h 2561350"/>
              <a:gd name="connsiteX2" fmla="*/ 1220539 w 2069164"/>
              <a:gd name="connsiteY2" fmla="*/ 389002 h 2561350"/>
              <a:gd name="connsiteX3" fmla="*/ 1959393 w 2069164"/>
              <a:gd name="connsiteY3" fmla="*/ 361648 h 2561350"/>
              <a:gd name="connsiteX4" fmla="*/ 2067156 w 2069164"/>
              <a:gd name="connsiteY4" fmla="*/ 961234 h 2561350"/>
              <a:gd name="connsiteX5" fmla="*/ 1880648 w 2069164"/>
              <a:gd name="connsiteY5" fmla="*/ 1030865 h 2561350"/>
              <a:gd name="connsiteX6" fmla="*/ 1846973 w 2069164"/>
              <a:gd name="connsiteY6" fmla="*/ 1535481 h 2561350"/>
              <a:gd name="connsiteX7" fmla="*/ 2064670 w 2069164"/>
              <a:gd name="connsiteY7" fmla="*/ 1597847 h 2561350"/>
              <a:gd name="connsiteX8" fmla="*/ 1951933 w 2069164"/>
              <a:gd name="connsiteY8" fmla="*/ 2180265 h 2561350"/>
              <a:gd name="connsiteX9" fmla="*/ 1222802 w 2069164"/>
              <a:gd name="connsiteY9" fmla="*/ 2167002 h 2561350"/>
              <a:gd name="connsiteX10" fmla="*/ 1242675 w 2069164"/>
              <a:gd name="connsiteY10" fmla="*/ 2275300 h 2561350"/>
              <a:gd name="connsiteX11" fmla="*/ 792619 w 2069164"/>
              <a:gd name="connsiteY11" fmla="*/ 2277680 h 2561350"/>
              <a:gd name="connsiteX12" fmla="*/ 822552 w 2069164"/>
              <a:gd name="connsiteY12" fmla="*/ 2167002 h 2561350"/>
              <a:gd name="connsiteX13" fmla="*/ 129627 w 2069164"/>
              <a:gd name="connsiteY13" fmla="*/ 2200159 h 2561350"/>
              <a:gd name="connsiteX14" fmla="*/ 650 w 2069164"/>
              <a:gd name="connsiteY14" fmla="*/ 1657531 h 2561350"/>
              <a:gd name="connsiteX15" fmla="*/ 258083 w 2069164"/>
              <a:gd name="connsiteY15" fmla="*/ 1557347 h 2561350"/>
              <a:gd name="connsiteX16" fmla="*/ 270377 w 2069164"/>
              <a:gd name="connsiteY16" fmla="*/ 1028015 h 2561350"/>
              <a:gd name="connsiteX17" fmla="*/ 29715 w 2069164"/>
              <a:gd name="connsiteY17" fmla="*/ 1005469 h 2561350"/>
              <a:gd name="connsiteX18" fmla="*/ 109733 w 2069164"/>
              <a:gd name="connsiteY18" fmla="*/ 382371 h 2561350"/>
              <a:gd name="connsiteX19" fmla="*/ 827523 w 2069164"/>
              <a:gd name="connsiteY19" fmla="*/ 389002 h 2561350"/>
              <a:gd name="connsiteX20" fmla="*/ 792619 w 2069164"/>
              <a:gd name="connsiteY20" fmla="*/ 283670 h 2561350"/>
              <a:gd name="connsiteX21" fmla="*/ 1028362 w 206916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69727 w 2068514"/>
              <a:gd name="connsiteY16" fmla="*/ 1028015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9083 w 2068514"/>
              <a:gd name="connsiteY18" fmla="*/ 382371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79998 w 2068514"/>
              <a:gd name="connsiteY5" fmla="*/ 1030865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46323 w 2068514"/>
              <a:gd name="connsiteY6" fmla="*/ 1535481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8514"/>
              <a:gd name="connsiteY0" fmla="*/ 3 h 2561350"/>
              <a:gd name="connsiteX1" fmla="*/ 1242025 w 2068514"/>
              <a:gd name="connsiteY1" fmla="*/ 286050 h 2561350"/>
              <a:gd name="connsiteX2" fmla="*/ 1219889 w 2068514"/>
              <a:gd name="connsiteY2" fmla="*/ 389002 h 2561350"/>
              <a:gd name="connsiteX3" fmla="*/ 1958743 w 2068514"/>
              <a:gd name="connsiteY3" fmla="*/ 361648 h 2561350"/>
              <a:gd name="connsiteX4" fmla="*/ 2066506 w 2068514"/>
              <a:gd name="connsiteY4" fmla="*/ 961234 h 2561350"/>
              <a:gd name="connsiteX5" fmla="*/ 1862717 w 2068514"/>
              <a:gd name="connsiteY5" fmla="*/ 1056790 h 2561350"/>
              <a:gd name="connsiteX6" fmla="*/ 1824721 w 2068514"/>
              <a:gd name="connsiteY6" fmla="*/ 1531159 h 2561350"/>
              <a:gd name="connsiteX7" fmla="*/ 2064020 w 2068514"/>
              <a:gd name="connsiteY7" fmla="*/ 1597847 h 2561350"/>
              <a:gd name="connsiteX8" fmla="*/ 1951283 w 2068514"/>
              <a:gd name="connsiteY8" fmla="*/ 2180265 h 2561350"/>
              <a:gd name="connsiteX9" fmla="*/ 1222152 w 2068514"/>
              <a:gd name="connsiteY9" fmla="*/ 2167002 h 2561350"/>
              <a:gd name="connsiteX10" fmla="*/ 1242025 w 2068514"/>
              <a:gd name="connsiteY10" fmla="*/ 2275300 h 2561350"/>
              <a:gd name="connsiteX11" fmla="*/ 791969 w 2068514"/>
              <a:gd name="connsiteY11" fmla="*/ 2277680 h 2561350"/>
              <a:gd name="connsiteX12" fmla="*/ 821902 w 2068514"/>
              <a:gd name="connsiteY12" fmla="*/ 2167002 h 2561350"/>
              <a:gd name="connsiteX13" fmla="*/ 128977 w 2068514"/>
              <a:gd name="connsiteY13" fmla="*/ 2200159 h 2561350"/>
              <a:gd name="connsiteX14" fmla="*/ 0 w 2068514"/>
              <a:gd name="connsiteY14" fmla="*/ 1657531 h 2561350"/>
              <a:gd name="connsiteX15" fmla="*/ 257433 w 2068514"/>
              <a:gd name="connsiteY15" fmla="*/ 1557347 h 2561350"/>
              <a:gd name="connsiteX16" fmla="*/ 239483 w 2068514"/>
              <a:gd name="connsiteY16" fmla="*/ 1049619 h 2561350"/>
              <a:gd name="connsiteX17" fmla="*/ 29065 w 2068514"/>
              <a:gd name="connsiteY17" fmla="*/ 1005469 h 2561350"/>
              <a:gd name="connsiteX18" fmla="*/ 100444 w 2068514"/>
              <a:gd name="connsiteY18" fmla="*/ 369408 h 2561350"/>
              <a:gd name="connsiteX19" fmla="*/ 826873 w 2068514"/>
              <a:gd name="connsiteY19" fmla="*/ 389002 h 2561350"/>
              <a:gd name="connsiteX20" fmla="*/ 791969 w 2068514"/>
              <a:gd name="connsiteY20" fmla="*/ 283670 h 2561350"/>
              <a:gd name="connsiteX21" fmla="*/ 1027712 w 2068514"/>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64020 w 2066875"/>
              <a:gd name="connsiteY7" fmla="*/ 1597847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06489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875"/>
              <a:gd name="connsiteY0" fmla="*/ 3 h 2561350"/>
              <a:gd name="connsiteX1" fmla="*/ 1242025 w 2066875"/>
              <a:gd name="connsiteY1" fmla="*/ 286050 h 2561350"/>
              <a:gd name="connsiteX2" fmla="*/ 1219889 w 2066875"/>
              <a:gd name="connsiteY2" fmla="*/ 389002 h 2561350"/>
              <a:gd name="connsiteX3" fmla="*/ 1958743 w 2066875"/>
              <a:gd name="connsiteY3" fmla="*/ 361648 h 2561350"/>
              <a:gd name="connsiteX4" fmla="*/ 2066506 w 2066875"/>
              <a:gd name="connsiteY4" fmla="*/ 961234 h 2561350"/>
              <a:gd name="connsiteX5" fmla="*/ 1862717 w 2066875"/>
              <a:gd name="connsiteY5" fmla="*/ 1056790 h 2561350"/>
              <a:gd name="connsiteX6" fmla="*/ 1824721 w 2066875"/>
              <a:gd name="connsiteY6" fmla="*/ 1531159 h 2561350"/>
              <a:gd name="connsiteX7" fmla="*/ 2042416 w 2066875"/>
              <a:gd name="connsiteY7" fmla="*/ 1619452 h 2561350"/>
              <a:gd name="connsiteX8" fmla="*/ 1951283 w 2066875"/>
              <a:gd name="connsiteY8" fmla="*/ 2180265 h 2561350"/>
              <a:gd name="connsiteX9" fmla="*/ 1222152 w 2066875"/>
              <a:gd name="connsiteY9" fmla="*/ 2167002 h 2561350"/>
              <a:gd name="connsiteX10" fmla="*/ 1242025 w 2066875"/>
              <a:gd name="connsiteY10" fmla="*/ 2275300 h 2561350"/>
              <a:gd name="connsiteX11" fmla="*/ 791969 w 2066875"/>
              <a:gd name="connsiteY11" fmla="*/ 2277680 h 2561350"/>
              <a:gd name="connsiteX12" fmla="*/ 821902 w 2066875"/>
              <a:gd name="connsiteY12" fmla="*/ 2167002 h 2561350"/>
              <a:gd name="connsiteX13" fmla="*/ 128977 w 2066875"/>
              <a:gd name="connsiteY13" fmla="*/ 2200159 h 2561350"/>
              <a:gd name="connsiteX14" fmla="*/ 0 w 2066875"/>
              <a:gd name="connsiteY14" fmla="*/ 1657531 h 2561350"/>
              <a:gd name="connsiteX15" fmla="*/ 257433 w 2066875"/>
              <a:gd name="connsiteY15" fmla="*/ 1557347 h 2561350"/>
              <a:gd name="connsiteX16" fmla="*/ 239483 w 2066875"/>
              <a:gd name="connsiteY16" fmla="*/ 1049619 h 2561350"/>
              <a:gd name="connsiteX17" fmla="*/ 29065 w 2066875"/>
              <a:gd name="connsiteY17" fmla="*/ 1005469 h 2561350"/>
              <a:gd name="connsiteX18" fmla="*/ 100444 w 2066875"/>
              <a:gd name="connsiteY18" fmla="*/ 369408 h 2561350"/>
              <a:gd name="connsiteX19" fmla="*/ 826873 w 2066875"/>
              <a:gd name="connsiteY19" fmla="*/ 389002 h 2561350"/>
              <a:gd name="connsiteX20" fmla="*/ 791969 w 2066875"/>
              <a:gd name="connsiteY20" fmla="*/ 283670 h 2561350"/>
              <a:gd name="connsiteX21" fmla="*/ 1027712 w 2066875"/>
              <a:gd name="connsiteY21" fmla="*/ 3 h 2561350"/>
              <a:gd name="connsiteX0" fmla="*/ 1027712 w 2066952"/>
              <a:gd name="connsiteY0" fmla="*/ 3 h 2561350"/>
              <a:gd name="connsiteX1" fmla="*/ 1242025 w 2066952"/>
              <a:gd name="connsiteY1" fmla="*/ 286050 h 2561350"/>
              <a:gd name="connsiteX2" fmla="*/ 1219889 w 2066952"/>
              <a:gd name="connsiteY2" fmla="*/ 389002 h 2561350"/>
              <a:gd name="connsiteX3" fmla="*/ 1963063 w 2066952"/>
              <a:gd name="connsiteY3" fmla="*/ 357327 h 2561350"/>
              <a:gd name="connsiteX4" fmla="*/ 2066506 w 2066952"/>
              <a:gd name="connsiteY4" fmla="*/ 961234 h 2561350"/>
              <a:gd name="connsiteX5" fmla="*/ 1862717 w 2066952"/>
              <a:gd name="connsiteY5" fmla="*/ 1056790 h 2561350"/>
              <a:gd name="connsiteX6" fmla="*/ 1824721 w 2066952"/>
              <a:gd name="connsiteY6" fmla="*/ 1531159 h 2561350"/>
              <a:gd name="connsiteX7" fmla="*/ 2042416 w 2066952"/>
              <a:gd name="connsiteY7" fmla="*/ 1619452 h 2561350"/>
              <a:gd name="connsiteX8" fmla="*/ 1951283 w 2066952"/>
              <a:gd name="connsiteY8" fmla="*/ 2180265 h 2561350"/>
              <a:gd name="connsiteX9" fmla="*/ 1222152 w 2066952"/>
              <a:gd name="connsiteY9" fmla="*/ 2167002 h 2561350"/>
              <a:gd name="connsiteX10" fmla="*/ 1242025 w 2066952"/>
              <a:gd name="connsiteY10" fmla="*/ 2275300 h 2561350"/>
              <a:gd name="connsiteX11" fmla="*/ 791969 w 2066952"/>
              <a:gd name="connsiteY11" fmla="*/ 2277680 h 2561350"/>
              <a:gd name="connsiteX12" fmla="*/ 821902 w 2066952"/>
              <a:gd name="connsiteY12" fmla="*/ 2167002 h 2561350"/>
              <a:gd name="connsiteX13" fmla="*/ 128977 w 2066952"/>
              <a:gd name="connsiteY13" fmla="*/ 2200159 h 2561350"/>
              <a:gd name="connsiteX14" fmla="*/ 0 w 2066952"/>
              <a:gd name="connsiteY14" fmla="*/ 1657531 h 2561350"/>
              <a:gd name="connsiteX15" fmla="*/ 257433 w 2066952"/>
              <a:gd name="connsiteY15" fmla="*/ 1557347 h 2561350"/>
              <a:gd name="connsiteX16" fmla="*/ 239483 w 2066952"/>
              <a:gd name="connsiteY16" fmla="*/ 1049619 h 2561350"/>
              <a:gd name="connsiteX17" fmla="*/ 29065 w 2066952"/>
              <a:gd name="connsiteY17" fmla="*/ 1005469 h 2561350"/>
              <a:gd name="connsiteX18" fmla="*/ 100444 w 2066952"/>
              <a:gd name="connsiteY18" fmla="*/ 369408 h 2561350"/>
              <a:gd name="connsiteX19" fmla="*/ 826873 w 2066952"/>
              <a:gd name="connsiteY19" fmla="*/ 389002 h 2561350"/>
              <a:gd name="connsiteX20" fmla="*/ 791969 w 2066952"/>
              <a:gd name="connsiteY20" fmla="*/ 283670 h 2561350"/>
              <a:gd name="connsiteX21" fmla="*/ 1027712 w 2066952"/>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7063"/>
              <a:gd name="connsiteY0" fmla="*/ 3 h 2561350"/>
              <a:gd name="connsiteX1" fmla="*/ 1242025 w 2067063"/>
              <a:gd name="connsiteY1" fmla="*/ 286050 h 2561350"/>
              <a:gd name="connsiteX2" fmla="*/ 1219889 w 2067063"/>
              <a:gd name="connsiteY2" fmla="*/ 389002 h 2561350"/>
              <a:gd name="connsiteX3" fmla="*/ 1967384 w 2067063"/>
              <a:gd name="connsiteY3" fmla="*/ 344364 h 2561350"/>
              <a:gd name="connsiteX4" fmla="*/ 2066506 w 2067063"/>
              <a:gd name="connsiteY4" fmla="*/ 961234 h 2561350"/>
              <a:gd name="connsiteX5" fmla="*/ 1862717 w 2067063"/>
              <a:gd name="connsiteY5" fmla="*/ 1056790 h 2561350"/>
              <a:gd name="connsiteX6" fmla="*/ 1824721 w 2067063"/>
              <a:gd name="connsiteY6" fmla="*/ 1531159 h 2561350"/>
              <a:gd name="connsiteX7" fmla="*/ 2042416 w 2067063"/>
              <a:gd name="connsiteY7" fmla="*/ 1619452 h 2561350"/>
              <a:gd name="connsiteX8" fmla="*/ 1951283 w 2067063"/>
              <a:gd name="connsiteY8" fmla="*/ 2180265 h 2561350"/>
              <a:gd name="connsiteX9" fmla="*/ 1222152 w 2067063"/>
              <a:gd name="connsiteY9" fmla="*/ 2167002 h 2561350"/>
              <a:gd name="connsiteX10" fmla="*/ 1242025 w 2067063"/>
              <a:gd name="connsiteY10" fmla="*/ 2275300 h 2561350"/>
              <a:gd name="connsiteX11" fmla="*/ 791969 w 2067063"/>
              <a:gd name="connsiteY11" fmla="*/ 2277680 h 2561350"/>
              <a:gd name="connsiteX12" fmla="*/ 821902 w 2067063"/>
              <a:gd name="connsiteY12" fmla="*/ 2167002 h 2561350"/>
              <a:gd name="connsiteX13" fmla="*/ 128977 w 2067063"/>
              <a:gd name="connsiteY13" fmla="*/ 2200159 h 2561350"/>
              <a:gd name="connsiteX14" fmla="*/ 0 w 2067063"/>
              <a:gd name="connsiteY14" fmla="*/ 1657531 h 2561350"/>
              <a:gd name="connsiteX15" fmla="*/ 257433 w 2067063"/>
              <a:gd name="connsiteY15" fmla="*/ 1557347 h 2561350"/>
              <a:gd name="connsiteX16" fmla="*/ 239483 w 2067063"/>
              <a:gd name="connsiteY16" fmla="*/ 1049619 h 2561350"/>
              <a:gd name="connsiteX17" fmla="*/ 29065 w 2067063"/>
              <a:gd name="connsiteY17" fmla="*/ 1005469 h 2561350"/>
              <a:gd name="connsiteX18" fmla="*/ 100444 w 2067063"/>
              <a:gd name="connsiteY18" fmla="*/ 369408 h 2561350"/>
              <a:gd name="connsiteX19" fmla="*/ 826873 w 2067063"/>
              <a:gd name="connsiteY19" fmla="*/ 389002 h 2561350"/>
              <a:gd name="connsiteX20" fmla="*/ 791969 w 2067063"/>
              <a:gd name="connsiteY20" fmla="*/ 283670 h 2561350"/>
              <a:gd name="connsiteX21" fmla="*/ 1027712 w 2067063"/>
              <a:gd name="connsiteY21" fmla="*/ 3 h 2561350"/>
              <a:gd name="connsiteX0" fmla="*/ 1027712 w 2066650"/>
              <a:gd name="connsiteY0" fmla="*/ 3 h 2561350"/>
              <a:gd name="connsiteX1" fmla="*/ 1242025 w 2066650"/>
              <a:gd name="connsiteY1" fmla="*/ 286050 h 2561350"/>
              <a:gd name="connsiteX2" fmla="*/ 1219889 w 2066650"/>
              <a:gd name="connsiteY2" fmla="*/ 389002 h 2561350"/>
              <a:gd name="connsiteX3" fmla="*/ 1967384 w 2066650"/>
              <a:gd name="connsiteY3" fmla="*/ 344364 h 2561350"/>
              <a:gd name="connsiteX4" fmla="*/ 2066506 w 2066650"/>
              <a:gd name="connsiteY4" fmla="*/ 961234 h 2561350"/>
              <a:gd name="connsiteX5" fmla="*/ 1862717 w 2066650"/>
              <a:gd name="connsiteY5" fmla="*/ 1056790 h 2561350"/>
              <a:gd name="connsiteX6" fmla="*/ 1824721 w 2066650"/>
              <a:gd name="connsiteY6" fmla="*/ 1531159 h 2561350"/>
              <a:gd name="connsiteX7" fmla="*/ 2042416 w 2066650"/>
              <a:gd name="connsiteY7" fmla="*/ 1619452 h 2561350"/>
              <a:gd name="connsiteX8" fmla="*/ 1951283 w 2066650"/>
              <a:gd name="connsiteY8" fmla="*/ 2180265 h 2561350"/>
              <a:gd name="connsiteX9" fmla="*/ 1222152 w 2066650"/>
              <a:gd name="connsiteY9" fmla="*/ 2167002 h 2561350"/>
              <a:gd name="connsiteX10" fmla="*/ 1242025 w 2066650"/>
              <a:gd name="connsiteY10" fmla="*/ 2275300 h 2561350"/>
              <a:gd name="connsiteX11" fmla="*/ 791969 w 2066650"/>
              <a:gd name="connsiteY11" fmla="*/ 2277680 h 2561350"/>
              <a:gd name="connsiteX12" fmla="*/ 821902 w 2066650"/>
              <a:gd name="connsiteY12" fmla="*/ 2167002 h 2561350"/>
              <a:gd name="connsiteX13" fmla="*/ 128977 w 2066650"/>
              <a:gd name="connsiteY13" fmla="*/ 2200159 h 2561350"/>
              <a:gd name="connsiteX14" fmla="*/ 0 w 2066650"/>
              <a:gd name="connsiteY14" fmla="*/ 1657531 h 2561350"/>
              <a:gd name="connsiteX15" fmla="*/ 257433 w 2066650"/>
              <a:gd name="connsiteY15" fmla="*/ 1557347 h 2561350"/>
              <a:gd name="connsiteX16" fmla="*/ 239483 w 2066650"/>
              <a:gd name="connsiteY16" fmla="*/ 1049619 h 2561350"/>
              <a:gd name="connsiteX17" fmla="*/ 29065 w 2066650"/>
              <a:gd name="connsiteY17" fmla="*/ 1005469 h 2561350"/>
              <a:gd name="connsiteX18" fmla="*/ 100444 w 2066650"/>
              <a:gd name="connsiteY18" fmla="*/ 369408 h 2561350"/>
              <a:gd name="connsiteX19" fmla="*/ 826873 w 2066650"/>
              <a:gd name="connsiteY19" fmla="*/ 389002 h 2561350"/>
              <a:gd name="connsiteX20" fmla="*/ 791969 w 2066650"/>
              <a:gd name="connsiteY20" fmla="*/ 283670 h 2561350"/>
              <a:gd name="connsiteX21" fmla="*/ 1027712 w 2066650"/>
              <a:gd name="connsiteY21" fmla="*/ 3 h 2561350"/>
              <a:gd name="connsiteX0" fmla="*/ 1027712 w 2049409"/>
              <a:gd name="connsiteY0" fmla="*/ 3 h 2561350"/>
              <a:gd name="connsiteX1" fmla="*/ 1242025 w 2049409"/>
              <a:gd name="connsiteY1" fmla="*/ 286050 h 2561350"/>
              <a:gd name="connsiteX2" fmla="*/ 1219889 w 2049409"/>
              <a:gd name="connsiteY2" fmla="*/ 389002 h 2561350"/>
              <a:gd name="connsiteX3" fmla="*/ 1967384 w 2049409"/>
              <a:gd name="connsiteY3" fmla="*/ 344364 h 2561350"/>
              <a:gd name="connsiteX4" fmla="*/ 2049225 w 2049409"/>
              <a:gd name="connsiteY4" fmla="*/ 926667 h 2561350"/>
              <a:gd name="connsiteX5" fmla="*/ 1862717 w 2049409"/>
              <a:gd name="connsiteY5" fmla="*/ 1056790 h 2561350"/>
              <a:gd name="connsiteX6" fmla="*/ 1824721 w 2049409"/>
              <a:gd name="connsiteY6" fmla="*/ 1531159 h 2561350"/>
              <a:gd name="connsiteX7" fmla="*/ 2042416 w 2049409"/>
              <a:gd name="connsiteY7" fmla="*/ 1619452 h 2561350"/>
              <a:gd name="connsiteX8" fmla="*/ 1951283 w 2049409"/>
              <a:gd name="connsiteY8" fmla="*/ 2180265 h 2561350"/>
              <a:gd name="connsiteX9" fmla="*/ 1222152 w 2049409"/>
              <a:gd name="connsiteY9" fmla="*/ 2167002 h 2561350"/>
              <a:gd name="connsiteX10" fmla="*/ 1242025 w 2049409"/>
              <a:gd name="connsiteY10" fmla="*/ 2275300 h 2561350"/>
              <a:gd name="connsiteX11" fmla="*/ 791969 w 2049409"/>
              <a:gd name="connsiteY11" fmla="*/ 2277680 h 2561350"/>
              <a:gd name="connsiteX12" fmla="*/ 821902 w 2049409"/>
              <a:gd name="connsiteY12" fmla="*/ 2167002 h 2561350"/>
              <a:gd name="connsiteX13" fmla="*/ 128977 w 2049409"/>
              <a:gd name="connsiteY13" fmla="*/ 2200159 h 2561350"/>
              <a:gd name="connsiteX14" fmla="*/ 0 w 2049409"/>
              <a:gd name="connsiteY14" fmla="*/ 1657531 h 2561350"/>
              <a:gd name="connsiteX15" fmla="*/ 257433 w 2049409"/>
              <a:gd name="connsiteY15" fmla="*/ 1557347 h 2561350"/>
              <a:gd name="connsiteX16" fmla="*/ 239483 w 2049409"/>
              <a:gd name="connsiteY16" fmla="*/ 1049619 h 2561350"/>
              <a:gd name="connsiteX17" fmla="*/ 29065 w 2049409"/>
              <a:gd name="connsiteY17" fmla="*/ 1005469 h 2561350"/>
              <a:gd name="connsiteX18" fmla="*/ 100444 w 2049409"/>
              <a:gd name="connsiteY18" fmla="*/ 369408 h 2561350"/>
              <a:gd name="connsiteX19" fmla="*/ 826873 w 2049409"/>
              <a:gd name="connsiteY19" fmla="*/ 389002 h 2561350"/>
              <a:gd name="connsiteX20" fmla="*/ 791969 w 2049409"/>
              <a:gd name="connsiteY20" fmla="*/ 283670 h 2561350"/>
              <a:gd name="connsiteX21" fmla="*/ 1027712 w 2049409"/>
              <a:gd name="connsiteY21" fmla="*/ 3 h 2561350"/>
              <a:gd name="connsiteX0" fmla="*/ 1027712 w 2049338"/>
              <a:gd name="connsiteY0" fmla="*/ 3 h 2561350"/>
              <a:gd name="connsiteX1" fmla="*/ 1242025 w 2049338"/>
              <a:gd name="connsiteY1" fmla="*/ 286050 h 2561350"/>
              <a:gd name="connsiteX2" fmla="*/ 1219889 w 2049338"/>
              <a:gd name="connsiteY2" fmla="*/ 389002 h 2561350"/>
              <a:gd name="connsiteX3" fmla="*/ 1967384 w 2049338"/>
              <a:gd name="connsiteY3" fmla="*/ 344364 h 2561350"/>
              <a:gd name="connsiteX4" fmla="*/ 2049225 w 2049338"/>
              <a:gd name="connsiteY4" fmla="*/ 926667 h 2561350"/>
              <a:gd name="connsiteX5" fmla="*/ 1862717 w 2049338"/>
              <a:gd name="connsiteY5" fmla="*/ 1056790 h 2561350"/>
              <a:gd name="connsiteX6" fmla="*/ 1824721 w 2049338"/>
              <a:gd name="connsiteY6" fmla="*/ 1531159 h 2561350"/>
              <a:gd name="connsiteX7" fmla="*/ 2042416 w 2049338"/>
              <a:gd name="connsiteY7" fmla="*/ 1619452 h 2561350"/>
              <a:gd name="connsiteX8" fmla="*/ 1951283 w 2049338"/>
              <a:gd name="connsiteY8" fmla="*/ 2180265 h 2561350"/>
              <a:gd name="connsiteX9" fmla="*/ 1222152 w 2049338"/>
              <a:gd name="connsiteY9" fmla="*/ 2167002 h 2561350"/>
              <a:gd name="connsiteX10" fmla="*/ 1242025 w 2049338"/>
              <a:gd name="connsiteY10" fmla="*/ 2275300 h 2561350"/>
              <a:gd name="connsiteX11" fmla="*/ 791969 w 2049338"/>
              <a:gd name="connsiteY11" fmla="*/ 2277680 h 2561350"/>
              <a:gd name="connsiteX12" fmla="*/ 821902 w 2049338"/>
              <a:gd name="connsiteY12" fmla="*/ 2167002 h 2561350"/>
              <a:gd name="connsiteX13" fmla="*/ 128977 w 2049338"/>
              <a:gd name="connsiteY13" fmla="*/ 2200159 h 2561350"/>
              <a:gd name="connsiteX14" fmla="*/ 0 w 2049338"/>
              <a:gd name="connsiteY14" fmla="*/ 1657531 h 2561350"/>
              <a:gd name="connsiteX15" fmla="*/ 257433 w 2049338"/>
              <a:gd name="connsiteY15" fmla="*/ 1557347 h 2561350"/>
              <a:gd name="connsiteX16" fmla="*/ 239483 w 2049338"/>
              <a:gd name="connsiteY16" fmla="*/ 1049619 h 2561350"/>
              <a:gd name="connsiteX17" fmla="*/ 29065 w 2049338"/>
              <a:gd name="connsiteY17" fmla="*/ 1005469 h 2561350"/>
              <a:gd name="connsiteX18" fmla="*/ 100444 w 2049338"/>
              <a:gd name="connsiteY18" fmla="*/ 369408 h 2561350"/>
              <a:gd name="connsiteX19" fmla="*/ 826873 w 2049338"/>
              <a:gd name="connsiteY19" fmla="*/ 389002 h 2561350"/>
              <a:gd name="connsiteX20" fmla="*/ 791969 w 2049338"/>
              <a:gd name="connsiteY20" fmla="*/ 283670 h 2561350"/>
              <a:gd name="connsiteX21" fmla="*/ 1027712 w 2049338"/>
              <a:gd name="connsiteY21" fmla="*/ 3 h 2561350"/>
              <a:gd name="connsiteX0" fmla="*/ 1027712 w 2053522"/>
              <a:gd name="connsiteY0" fmla="*/ 3 h 2561350"/>
              <a:gd name="connsiteX1" fmla="*/ 1242025 w 2053522"/>
              <a:gd name="connsiteY1" fmla="*/ 286050 h 2561350"/>
              <a:gd name="connsiteX2" fmla="*/ 1219889 w 2053522"/>
              <a:gd name="connsiteY2" fmla="*/ 389002 h 2561350"/>
              <a:gd name="connsiteX3" fmla="*/ 1967384 w 2053522"/>
              <a:gd name="connsiteY3" fmla="*/ 344364 h 2561350"/>
              <a:gd name="connsiteX4" fmla="*/ 2049225 w 2053522"/>
              <a:gd name="connsiteY4" fmla="*/ 926667 h 2561350"/>
              <a:gd name="connsiteX5" fmla="*/ 1862717 w 2053522"/>
              <a:gd name="connsiteY5" fmla="*/ 1056790 h 2561350"/>
              <a:gd name="connsiteX6" fmla="*/ 1824721 w 2053522"/>
              <a:gd name="connsiteY6" fmla="*/ 1531159 h 2561350"/>
              <a:gd name="connsiteX7" fmla="*/ 2042416 w 2053522"/>
              <a:gd name="connsiteY7" fmla="*/ 1619452 h 2561350"/>
              <a:gd name="connsiteX8" fmla="*/ 1951283 w 2053522"/>
              <a:gd name="connsiteY8" fmla="*/ 2180265 h 2561350"/>
              <a:gd name="connsiteX9" fmla="*/ 1222152 w 2053522"/>
              <a:gd name="connsiteY9" fmla="*/ 2167002 h 2561350"/>
              <a:gd name="connsiteX10" fmla="*/ 1242025 w 2053522"/>
              <a:gd name="connsiteY10" fmla="*/ 2275300 h 2561350"/>
              <a:gd name="connsiteX11" fmla="*/ 791969 w 2053522"/>
              <a:gd name="connsiteY11" fmla="*/ 2277680 h 2561350"/>
              <a:gd name="connsiteX12" fmla="*/ 821902 w 2053522"/>
              <a:gd name="connsiteY12" fmla="*/ 2167002 h 2561350"/>
              <a:gd name="connsiteX13" fmla="*/ 128977 w 2053522"/>
              <a:gd name="connsiteY13" fmla="*/ 2200159 h 2561350"/>
              <a:gd name="connsiteX14" fmla="*/ 0 w 2053522"/>
              <a:gd name="connsiteY14" fmla="*/ 1657531 h 2561350"/>
              <a:gd name="connsiteX15" fmla="*/ 257433 w 2053522"/>
              <a:gd name="connsiteY15" fmla="*/ 1557347 h 2561350"/>
              <a:gd name="connsiteX16" fmla="*/ 239483 w 2053522"/>
              <a:gd name="connsiteY16" fmla="*/ 1049619 h 2561350"/>
              <a:gd name="connsiteX17" fmla="*/ 29065 w 2053522"/>
              <a:gd name="connsiteY17" fmla="*/ 1005469 h 2561350"/>
              <a:gd name="connsiteX18" fmla="*/ 100444 w 2053522"/>
              <a:gd name="connsiteY18" fmla="*/ 369408 h 2561350"/>
              <a:gd name="connsiteX19" fmla="*/ 826873 w 2053522"/>
              <a:gd name="connsiteY19" fmla="*/ 389002 h 2561350"/>
              <a:gd name="connsiteX20" fmla="*/ 791969 w 2053522"/>
              <a:gd name="connsiteY20" fmla="*/ 283670 h 2561350"/>
              <a:gd name="connsiteX21" fmla="*/ 1027712 w 2053522"/>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27712 w 2053521"/>
              <a:gd name="connsiteY0" fmla="*/ 3 h 2561350"/>
              <a:gd name="connsiteX1" fmla="*/ 1242025 w 2053521"/>
              <a:gd name="connsiteY1" fmla="*/ 286050 h 2561350"/>
              <a:gd name="connsiteX2" fmla="*/ 1219889 w 2053521"/>
              <a:gd name="connsiteY2" fmla="*/ 389002 h 2561350"/>
              <a:gd name="connsiteX3" fmla="*/ 1967384 w 2053521"/>
              <a:gd name="connsiteY3" fmla="*/ 344364 h 2561350"/>
              <a:gd name="connsiteX4" fmla="*/ 2049225 w 2053521"/>
              <a:gd name="connsiteY4" fmla="*/ 926667 h 2561350"/>
              <a:gd name="connsiteX5" fmla="*/ 1862717 w 2053521"/>
              <a:gd name="connsiteY5" fmla="*/ 1056790 h 2561350"/>
              <a:gd name="connsiteX6" fmla="*/ 1824721 w 2053521"/>
              <a:gd name="connsiteY6" fmla="*/ 1531159 h 2561350"/>
              <a:gd name="connsiteX7" fmla="*/ 2042416 w 2053521"/>
              <a:gd name="connsiteY7" fmla="*/ 1619452 h 2561350"/>
              <a:gd name="connsiteX8" fmla="*/ 1951283 w 2053521"/>
              <a:gd name="connsiteY8" fmla="*/ 2180265 h 2561350"/>
              <a:gd name="connsiteX9" fmla="*/ 1222152 w 2053521"/>
              <a:gd name="connsiteY9" fmla="*/ 2167002 h 2561350"/>
              <a:gd name="connsiteX10" fmla="*/ 1242025 w 2053521"/>
              <a:gd name="connsiteY10" fmla="*/ 2275300 h 2561350"/>
              <a:gd name="connsiteX11" fmla="*/ 791969 w 2053521"/>
              <a:gd name="connsiteY11" fmla="*/ 2277680 h 2561350"/>
              <a:gd name="connsiteX12" fmla="*/ 821902 w 2053521"/>
              <a:gd name="connsiteY12" fmla="*/ 2167002 h 2561350"/>
              <a:gd name="connsiteX13" fmla="*/ 128977 w 2053521"/>
              <a:gd name="connsiteY13" fmla="*/ 2200159 h 2561350"/>
              <a:gd name="connsiteX14" fmla="*/ 0 w 2053521"/>
              <a:gd name="connsiteY14" fmla="*/ 1657531 h 2561350"/>
              <a:gd name="connsiteX15" fmla="*/ 257433 w 2053521"/>
              <a:gd name="connsiteY15" fmla="*/ 1557347 h 2561350"/>
              <a:gd name="connsiteX16" fmla="*/ 239483 w 2053521"/>
              <a:gd name="connsiteY16" fmla="*/ 1049619 h 2561350"/>
              <a:gd name="connsiteX17" fmla="*/ 29065 w 2053521"/>
              <a:gd name="connsiteY17" fmla="*/ 1005469 h 2561350"/>
              <a:gd name="connsiteX18" fmla="*/ 100444 w 2053521"/>
              <a:gd name="connsiteY18" fmla="*/ 369408 h 2561350"/>
              <a:gd name="connsiteX19" fmla="*/ 826873 w 2053521"/>
              <a:gd name="connsiteY19" fmla="*/ 389002 h 2561350"/>
              <a:gd name="connsiteX20" fmla="*/ 791969 w 2053521"/>
              <a:gd name="connsiteY20" fmla="*/ 283670 h 2561350"/>
              <a:gd name="connsiteX21" fmla="*/ 1027712 w 2053521"/>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4468 w 2040556"/>
              <a:gd name="connsiteY15" fmla="*/ 155734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61667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53025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29451 w 2040556"/>
              <a:gd name="connsiteY7" fmla="*/ 1619452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56790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 name="connsiteX0" fmla="*/ 1014747 w 2040556"/>
              <a:gd name="connsiteY0" fmla="*/ 3 h 2561350"/>
              <a:gd name="connsiteX1" fmla="*/ 1229060 w 2040556"/>
              <a:gd name="connsiteY1" fmla="*/ 286050 h 2561350"/>
              <a:gd name="connsiteX2" fmla="*/ 1206924 w 2040556"/>
              <a:gd name="connsiteY2" fmla="*/ 389002 h 2561350"/>
              <a:gd name="connsiteX3" fmla="*/ 1954419 w 2040556"/>
              <a:gd name="connsiteY3" fmla="*/ 344364 h 2561350"/>
              <a:gd name="connsiteX4" fmla="*/ 2036260 w 2040556"/>
              <a:gd name="connsiteY4" fmla="*/ 926667 h 2561350"/>
              <a:gd name="connsiteX5" fmla="*/ 1849752 w 2040556"/>
              <a:gd name="connsiteY5" fmla="*/ 1060129 h 2561350"/>
              <a:gd name="connsiteX6" fmla="*/ 1811756 w 2040556"/>
              <a:gd name="connsiteY6" fmla="*/ 1531159 h 2561350"/>
              <a:gd name="connsiteX7" fmla="*/ 2036129 w 2040556"/>
              <a:gd name="connsiteY7" fmla="*/ 1616113 h 2561350"/>
              <a:gd name="connsiteX8" fmla="*/ 1938318 w 2040556"/>
              <a:gd name="connsiteY8" fmla="*/ 2180265 h 2561350"/>
              <a:gd name="connsiteX9" fmla="*/ 1209187 w 2040556"/>
              <a:gd name="connsiteY9" fmla="*/ 2167002 h 2561350"/>
              <a:gd name="connsiteX10" fmla="*/ 1229060 w 2040556"/>
              <a:gd name="connsiteY10" fmla="*/ 2275300 h 2561350"/>
              <a:gd name="connsiteX11" fmla="*/ 779004 w 2040556"/>
              <a:gd name="connsiteY11" fmla="*/ 2277680 h 2561350"/>
              <a:gd name="connsiteX12" fmla="*/ 808937 w 2040556"/>
              <a:gd name="connsiteY12" fmla="*/ 2167002 h 2561350"/>
              <a:gd name="connsiteX13" fmla="*/ 116012 w 2040556"/>
              <a:gd name="connsiteY13" fmla="*/ 2200159 h 2561350"/>
              <a:gd name="connsiteX14" fmla="*/ 0 w 2040556"/>
              <a:gd name="connsiteY14" fmla="*/ 1657530 h 2561350"/>
              <a:gd name="connsiteX15" fmla="*/ 248790 w 2040556"/>
              <a:gd name="connsiteY15" fmla="*/ 1539671 h 2561350"/>
              <a:gd name="connsiteX16" fmla="*/ 226518 w 2040556"/>
              <a:gd name="connsiteY16" fmla="*/ 1049619 h 2561350"/>
              <a:gd name="connsiteX17" fmla="*/ 16100 w 2040556"/>
              <a:gd name="connsiteY17" fmla="*/ 1005469 h 2561350"/>
              <a:gd name="connsiteX18" fmla="*/ 87479 w 2040556"/>
              <a:gd name="connsiteY18" fmla="*/ 369408 h 2561350"/>
              <a:gd name="connsiteX19" fmla="*/ 813908 w 2040556"/>
              <a:gd name="connsiteY19" fmla="*/ 389002 h 2561350"/>
              <a:gd name="connsiteX20" fmla="*/ 779004 w 2040556"/>
              <a:gd name="connsiteY20" fmla="*/ 283670 h 2561350"/>
              <a:gd name="connsiteX21" fmla="*/ 1014747 w 2040556"/>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0556" h="2561350">
                <a:moveTo>
                  <a:pt x="1014747" y="3"/>
                </a:moveTo>
                <a:cubicBezTo>
                  <a:pt x="1183816" y="-691"/>
                  <a:pt x="1351799" y="120921"/>
                  <a:pt x="1229060" y="286050"/>
                </a:cubicBezTo>
                <a:cubicBezTo>
                  <a:pt x="1212950" y="315682"/>
                  <a:pt x="1201168" y="348101"/>
                  <a:pt x="1206924" y="389002"/>
                </a:cubicBezTo>
                <a:cubicBezTo>
                  <a:pt x="1211992" y="528261"/>
                  <a:pt x="1716654" y="452477"/>
                  <a:pt x="1954419" y="344364"/>
                </a:cubicBezTo>
                <a:cubicBezTo>
                  <a:pt x="1970498" y="474789"/>
                  <a:pt x="2061145" y="783619"/>
                  <a:pt x="2036260" y="926667"/>
                </a:cubicBezTo>
                <a:cubicBezTo>
                  <a:pt x="2027166" y="1024060"/>
                  <a:pt x="1970476" y="1153289"/>
                  <a:pt x="1849752" y="1060129"/>
                </a:cubicBezTo>
                <a:cubicBezTo>
                  <a:pt x="1475468" y="853624"/>
                  <a:pt x="1487545" y="1649324"/>
                  <a:pt x="1811756" y="1531159"/>
                </a:cubicBezTo>
                <a:cubicBezTo>
                  <a:pt x="1923754" y="1469515"/>
                  <a:pt x="1987209" y="1400411"/>
                  <a:pt x="2036129" y="1616113"/>
                </a:cubicBezTo>
                <a:cubicBezTo>
                  <a:pt x="2051136" y="1730790"/>
                  <a:pt x="1956393" y="2051666"/>
                  <a:pt x="1938318" y="2180265"/>
                </a:cubicBezTo>
                <a:cubicBezTo>
                  <a:pt x="1741694" y="2153739"/>
                  <a:pt x="1359392" y="2007849"/>
                  <a:pt x="1209187" y="2167002"/>
                </a:cubicBezTo>
                <a:cubicBezTo>
                  <a:pt x="1195706" y="2193452"/>
                  <a:pt x="1198508" y="2230274"/>
                  <a:pt x="1229060" y="2275300"/>
                </a:cubicBezTo>
                <a:cubicBezTo>
                  <a:pt x="1469566" y="2660267"/>
                  <a:pt x="567071" y="2652331"/>
                  <a:pt x="779004" y="2277680"/>
                </a:cubicBezTo>
                <a:cubicBezTo>
                  <a:pt x="817979" y="2223379"/>
                  <a:pt x="825787" y="2190096"/>
                  <a:pt x="808937" y="2167002"/>
                </a:cubicBezTo>
                <a:cubicBezTo>
                  <a:pt x="706169" y="2021111"/>
                  <a:pt x="364670" y="2147108"/>
                  <a:pt x="116012" y="2200159"/>
                </a:cubicBezTo>
                <a:cubicBezTo>
                  <a:pt x="57942" y="2073996"/>
                  <a:pt x="976" y="1794778"/>
                  <a:pt x="0" y="1657530"/>
                </a:cubicBezTo>
                <a:cubicBezTo>
                  <a:pt x="23569" y="1399547"/>
                  <a:pt x="142648" y="1475748"/>
                  <a:pt x="248790" y="1539671"/>
                </a:cubicBezTo>
                <a:cubicBezTo>
                  <a:pt x="563771" y="1555589"/>
                  <a:pt x="485163" y="925406"/>
                  <a:pt x="226518" y="1049619"/>
                </a:cubicBezTo>
                <a:cubicBezTo>
                  <a:pt x="150003" y="1086365"/>
                  <a:pt x="56561" y="1164379"/>
                  <a:pt x="16100" y="1005469"/>
                </a:cubicBezTo>
                <a:cubicBezTo>
                  <a:pt x="-32993" y="864734"/>
                  <a:pt x="47286" y="478570"/>
                  <a:pt x="87479" y="369408"/>
                </a:cubicBezTo>
                <a:cubicBezTo>
                  <a:pt x="483685" y="502036"/>
                  <a:pt x="775797" y="488473"/>
                  <a:pt x="813908" y="389002"/>
                </a:cubicBezTo>
                <a:cubicBezTo>
                  <a:pt x="824229" y="365427"/>
                  <a:pt x="814657" y="333342"/>
                  <a:pt x="779004" y="283670"/>
                </a:cubicBezTo>
                <a:cubicBezTo>
                  <a:pt x="673038" y="96344"/>
                  <a:pt x="845678" y="698"/>
                  <a:pt x="1014747"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41" name="Rectangle 5"/>
          <p:cNvSpPr/>
          <p:nvPr/>
        </p:nvSpPr>
        <p:spPr>
          <a:xfrm flipV="1">
            <a:off x="8868309" y="3900382"/>
            <a:ext cx="1289749" cy="1596227"/>
          </a:xfrm>
          <a:custGeom>
            <a:avLst/>
            <a:gdLst>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872209 w 1795780"/>
              <a:gd name="connsiteY0" fmla="*/ 3 h 2561350"/>
              <a:gd name="connsiteX1" fmla="*/ 1086522 w 1795780"/>
              <a:gd name="connsiteY1" fmla="*/ 286050 h 2561350"/>
              <a:gd name="connsiteX2" fmla="*/ 1064386 w 1795780"/>
              <a:gd name="connsiteY2" fmla="*/ 389002 h 2561350"/>
              <a:gd name="connsiteX3" fmla="*/ 1795780 w 1795780"/>
              <a:gd name="connsiteY3" fmla="*/ 389002 h 2561350"/>
              <a:gd name="connsiteX4" fmla="*/ 1795780 w 1795780"/>
              <a:gd name="connsiteY4" fmla="*/ 1063389 h 2561350"/>
              <a:gd name="connsiteX5" fmla="*/ 1706462 w 1795780"/>
              <a:gd name="connsiteY5" fmla="*/ 1037347 h 2561350"/>
              <a:gd name="connsiteX6" fmla="*/ 1704082 w 1795780"/>
              <a:gd name="connsiteY6" fmla="*/ 1487403 h 2561350"/>
              <a:gd name="connsiteX7" fmla="*/ 1795780 w 1795780"/>
              <a:gd name="connsiteY7" fmla="*/ 1449629 h 2561350"/>
              <a:gd name="connsiteX8" fmla="*/ 1795780 w 1795780"/>
              <a:gd name="connsiteY8" fmla="*/ 2167002 h 2561350"/>
              <a:gd name="connsiteX9" fmla="*/ 1066649 w 1795780"/>
              <a:gd name="connsiteY9" fmla="*/ 2167002 h 2561350"/>
              <a:gd name="connsiteX10" fmla="*/ 1086522 w 1795780"/>
              <a:gd name="connsiteY10" fmla="*/ 2275300 h 2561350"/>
              <a:gd name="connsiteX11" fmla="*/ 636466 w 1795780"/>
              <a:gd name="connsiteY11" fmla="*/ 2277680 h 2561350"/>
              <a:gd name="connsiteX12" fmla="*/ 666399 w 1795780"/>
              <a:gd name="connsiteY12" fmla="*/ 2167002 h 2561350"/>
              <a:gd name="connsiteX13" fmla="*/ 0 w 1795780"/>
              <a:gd name="connsiteY13" fmla="*/ 2167002 h 2561350"/>
              <a:gd name="connsiteX14" fmla="*/ 0 w 1795780"/>
              <a:gd name="connsiteY14" fmla="*/ 1458174 h 2561350"/>
              <a:gd name="connsiteX15" fmla="*/ 94999 w 1795780"/>
              <a:gd name="connsiteY15" fmla="*/ 1495354 h 2561350"/>
              <a:gd name="connsiteX16" fmla="*/ 92619 w 1795780"/>
              <a:gd name="connsiteY16" fmla="*/ 1045298 h 2561350"/>
              <a:gd name="connsiteX17" fmla="*/ 0 w 1795780"/>
              <a:gd name="connsiteY17" fmla="*/ 1071146 h 2561350"/>
              <a:gd name="connsiteX18" fmla="*/ 0 w 1795780"/>
              <a:gd name="connsiteY18" fmla="*/ 389002 h 2561350"/>
              <a:gd name="connsiteX19" fmla="*/ 671370 w 1795780"/>
              <a:gd name="connsiteY19" fmla="*/ 389002 h 2561350"/>
              <a:gd name="connsiteX20" fmla="*/ 636466 w 1795780"/>
              <a:gd name="connsiteY20" fmla="*/ 283670 h 2561350"/>
              <a:gd name="connsiteX21" fmla="*/ 872209 w 179578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42200"/>
              <a:gd name="connsiteY0" fmla="*/ 3 h 2561350"/>
              <a:gd name="connsiteX1" fmla="*/ 1132942 w 1842200"/>
              <a:gd name="connsiteY1" fmla="*/ 286050 h 2561350"/>
              <a:gd name="connsiteX2" fmla="*/ 1110806 w 1842200"/>
              <a:gd name="connsiteY2" fmla="*/ 389002 h 2561350"/>
              <a:gd name="connsiteX3" fmla="*/ 1842200 w 1842200"/>
              <a:gd name="connsiteY3" fmla="*/ 389002 h 2561350"/>
              <a:gd name="connsiteX4" fmla="*/ 1842200 w 1842200"/>
              <a:gd name="connsiteY4" fmla="*/ 1063389 h 2561350"/>
              <a:gd name="connsiteX5" fmla="*/ 1752882 w 1842200"/>
              <a:gd name="connsiteY5" fmla="*/ 1037347 h 2561350"/>
              <a:gd name="connsiteX6" fmla="*/ 1750502 w 1842200"/>
              <a:gd name="connsiteY6" fmla="*/ 1487403 h 2561350"/>
              <a:gd name="connsiteX7" fmla="*/ 1842200 w 1842200"/>
              <a:gd name="connsiteY7" fmla="*/ 1449629 h 2561350"/>
              <a:gd name="connsiteX8" fmla="*/ 1842200 w 1842200"/>
              <a:gd name="connsiteY8" fmla="*/ 2167002 h 2561350"/>
              <a:gd name="connsiteX9" fmla="*/ 1113069 w 1842200"/>
              <a:gd name="connsiteY9" fmla="*/ 2167002 h 2561350"/>
              <a:gd name="connsiteX10" fmla="*/ 1132942 w 1842200"/>
              <a:gd name="connsiteY10" fmla="*/ 2275300 h 2561350"/>
              <a:gd name="connsiteX11" fmla="*/ 682886 w 1842200"/>
              <a:gd name="connsiteY11" fmla="*/ 2277680 h 2561350"/>
              <a:gd name="connsiteX12" fmla="*/ 712819 w 1842200"/>
              <a:gd name="connsiteY12" fmla="*/ 2167002 h 2561350"/>
              <a:gd name="connsiteX13" fmla="*/ 46420 w 1842200"/>
              <a:gd name="connsiteY13" fmla="*/ 2167002 h 2561350"/>
              <a:gd name="connsiteX14" fmla="*/ 46420 w 1842200"/>
              <a:gd name="connsiteY14" fmla="*/ 1458174 h 2561350"/>
              <a:gd name="connsiteX15" fmla="*/ 141419 w 1842200"/>
              <a:gd name="connsiteY15" fmla="*/ 1495354 h 2561350"/>
              <a:gd name="connsiteX16" fmla="*/ 139039 w 1842200"/>
              <a:gd name="connsiteY16" fmla="*/ 1045298 h 2561350"/>
              <a:gd name="connsiteX17" fmla="*/ 46420 w 1842200"/>
              <a:gd name="connsiteY17" fmla="*/ 1071146 h 2561350"/>
              <a:gd name="connsiteX18" fmla="*/ 0 w 1842200"/>
              <a:gd name="connsiteY18" fmla="*/ 382371 h 2561350"/>
              <a:gd name="connsiteX19" fmla="*/ 717790 w 1842200"/>
              <a:gd name="connsiteY19" fmla="*/ 389002 h 2561350"/>
              <a:gd name="connsiteX20" fmla="*/ 682886 w 1842200"/>
              <a:gd name="connsiteY20" fmla="*/ 283670 h 2561350"/>
              <a:gd name="connsiteX21" fmla="*/ 918629 w 1842200"/>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862094"/>
              <a:gd name="connsiteY0" fmla="*/ 3 h 2561350"/>
              <a:gd name="connsiteX1" fmla="*/ 1132942 w 1862094"/>
              <a:gd name="connsiteY1" fmla="*/ 286050 h 2561350"/>
              <a:gd name="connsiteX2" fmla="*/ 1110806 w 1862094"/>
              <a:gd name="connsiteY2" fmla="*/ 389002 h 2561350"/>
              <a:gd name="connsiteX3" fmla="*/ 1862094 w 1862094"/>
              <a:gd name="connsiteY3" fmla="*/ 369108 h 2561350"/>
              <a:gd name="connsiteX4" fmla="*/ 1842200 w 1862094"/>
              <a:gd name="connsiteY4" fmla="*/ 1063389 h 2561350"/>
              <a:gd name="connsiteX5" fmla="*/ 1752882 w 1862094"/>
              <a:gd name="connsiteY5" fmla="*/ 1037347 h 2561350"/>
              <a:gd name="connsiteX6" fmla="*/ 1750502 w 1862094"/>
              <a:gd name="connsiteY6" fmla="*/ 1487403 h 2561350"/>
              <a:gd name="connsiteX7" fmla="*/ 1842200 w 1862094"/>
              <a:gd name="connsiteY7" fmla="*/ 1449629 h 2561350"/>
              <a:gd name="connsiteX8" fmla="*/ 1842200 w 1862094"/>
              <a:gd name="connsiteY8" fmla="*/ 2167002 h 2561350"/>
              <a:gd name="connsiteX9" fmla="*/ 1113069 w 1862094"/>
              <a:gd name="connsiteY9" fmla="*/ 2167002 h 2561350"/>
              <a:gd name="connsiteX10" fmla="*/ 1132942 w 1862094"/>
              <a:gd name="connsiteY10" fmla="*/ 2275300 h 2561350"/>
              <a:gd name="connsiteX11" fmla="*/ 682886 w 1862094"/>
              <a:gd name="connsiteY11" fmla="*/ 2277680 h 2561350"/>
              <a:gd name="connsiteX12" fmla="*/ 712819 w 1862094"/>
              <a:gd name="connsiteY12" fmla="*/ 2167002 h 2561350"/>
              <a:gd name="connsiteX13" fmla="*/ 46420 w 1862094"/>
              <a:gd name="connsiteY13" fmla="*/ 2167002 h 2561350"/>
              <a:gd name="connsiteX14" fmla="*/ 46420 w 1862094"/>
              <a:gd name="connsiteY14" fmla="*/ 1458174 h 2561350"/>
              <a:gd name="connsiteX15" fmla="*/ 141419 w 1862094"/>
              <a:gd name="connsiteY15" fmla="*/ 1495354 h 2561350"/>
              <a:gd name="connsiteX16" fmla="*/ 139039 w 1862094"/>
              <a:gd name="connsiteY16" fmla="*/ 1045298 h 2561350"/>
              <a:gd name="connsiteX17" fmla="*/ 46420 w 1862094"/>
              <a:gd name="connsiteY17" fmla="*/ 1071146 h 2561350"/>
              <a:gd name="connsiteX18" fmla="*/ 0 w 1862094"/>
              <a:gd name="connsiteY18" fmla="*/ 382371 h 2561350"/>
              <a:gd name="connsiteX19" fmla="*/ 717790 w 1862094"/>
              <a:gd name="connsiteY19" fmla="*/ 389002 h 2561350"/>
              <a:gd name="connsiteX20" fmla="*/ 682886 w 1862094"/>
              <a:gd name="connsiteY20" fmla="*/ 283670 h 2561350"/>
              <a:gd name="connsiteX21" fmla="*/ 918629 w 1862094"/>
              <a:gd name="connsiteY21" fmla="*/ 3 h 2561350"/>
              <a:gd name="connsiteX0" fmla="*/ 918629 w 1949187"/>
              <a:gd name="connsiteY0" fmla="*/ 3 h 2561350"/>
              <a:gd name="connsiteX1" fmla="*/ 1132942 w 1949187"/>
              <a:gd name="connsiteY1" fmla="*/ 286050 h 2561350"/>
              <a:gd name="connsiteX2" fmla="*/ 1110806 w 1949187"/>
              <a:gd name="connsiteY2" fmla="*/ 389002 h 2561350"/>
              <a:gd name="connsiteX3" fmla="*/ 1862094 w 1949187"/>
              <a:gd name="connsiteY3" fmla="*/ 369108 h 2561350"/>
              <a:gd name="connsiteX4" fmla="*/ 1842200 w 1949187"/>
              <a:gd name="connsiteY4" fmla="*/ 1063389 h 2561350"/>
              <a:gd name="connsiteX5" fmla="*/ 1752882 w 1949187"/>
              <a:gd name="connsiteY5" fmla="*/ 1037347 h 2561350"/>
              <a:gd name="connsiteX6" fmla="*/ 1750502 w 1949187"/>
              <a:gd name="connsiteY6" fmla="*/ 1487403 h 2561350"/>
              <a:gd name="connsiteX7" fmla="*/ 1842200 w 1949187"/>
              <a:gd name="connsiteY7" fmla="*/ 1449629 h 2561350"/>
              <a:gd name="connsiteX8" fmla="*/ 1842200 w 1949187"/>
              <a:gd name="connsiteY8" fmla="*/ 2167002 h 2561350"/>
              <a:gd name="connsiteX9" fmla="*/ 1113069 w 1949187"/>
              <a:gd name="connsiteY9" fmla="*/ 2167002 h 2561350"/>
              <a:gd name="connsiteX10" fmla="*/ 1132942 w 1949187"/>
              <a:gd name="connsiteY10" fmla="*/ 2275300 h 2561350"/>
              <a:gd name="connsiteX11" fmla="*/ 682886 w 1949187"/>
              <a:gd name="connsiteY11" fmla="*/ 2277680 h 2561350"/>
              <a:gd name="connsiteX12" fmla="*/ 712819 w 1949187"/>
              <a:gd name="connsiteY12" fmla="*/ 2167002 h 2561350"/>
              <a:gd name="connsiteX13" fmla="*/ 46420 w 1949187"/>
              <a:gd name="connsiteY13" fmla="*/ 2167002 h 2561350"/>
              <a:gd name="connsiteX14" fmla="*/ 46420 w 1949187"/>
              <a:gd name="connsiteY14" fmla="*/ 1458174 h 2561350"/>
              <a:gd name="connsiteX15" fmla="*/ 141419 w 1949187"/>
              <a:gd name="connsiteY15" fmla="*/ 1495354 h 2561350"/>
              <a:gd name="connsiteX16" fmla="*/ 139039 w 1949187"/>
              <a:gd name="connsiteY16" fmla="*/ 1045298 h 2561350"/>
              <a:gd name="connsiteX17" fmla="*/ 46420 w 1949187"/>
              <a:gd name="connsiteY17" fmla="*/ 1071146 h 2561350"/>
              <a:gd name="connsiteX18" fmla="*/ 0 w 1949187"/>
              <a:gd name="connsiteY18" fmla="*/ 382371 h 2561350"/>
              <a:gd name="connsiteX19" fmla="*/ 717790 w 1949187"/>
              <a:gd name="connsiteY19" fmla="*/ 389002 h 2561350"/>
              <a:gd name="connsiteX20" fmla="*/ 682886 w 1949187"/>
              <a:gd name="connsiteY20" fmla="*/ 283670 h 2561350"/>
              <a:gd name="connsiteX21" fmla="*/ 918629 w 1949187"/>
              <a:gd name="connsiteY21" fmla="*/ 3 h 2561350"/>
              <a:gd name="connsiteX0" fmla="*/ 918629 w 1966660"/>
              <a:gd name="connsiteY0" fmla="*/ 3 h 2561350"/>
              <a:gd name="connsiteX1" fmla="*/ 1132942 w 1966660"/>
              <a:gd name="connsiteY1" fmla="*/ 286050 h 2561350"/>
              <a:gd name="connsiteX2" fmla="*/ 1110806 w 1966660"/>
              <a:gd name="connsiteY2" fmla="*/ 389002 h 2561350"/>
              <a:gd name="connsiteX3" fmla="*/ 1862094 w 1966660"/>
              <a:gd name="connsiteY3" fmla="*/ 369108 h 2561350"/>
              <a:gd name="connsiteX4" fmla="*/ 1842200 w 1966660"/>
              <a:gd name="connsiteY4" fmla="*/ 1063389 h 2561350"/>
              <a:gd name="connsiteX5" fmla="*/ 1752882 w 1966660"/>
              <a:gd name="connsiteY5" fmla="*/ 1037347 h 2561350"/>
              <a:gd name="connsiteX6" fmla="*/ 1750502 w 1966660"/>
              <a:gd name="connsiteY6" fmla="*/ 1487403 h 2561350"/>
              <a:gd name="connsiteX7" fmla="*/ 1842200 w 1966660"/>
              <a:gd name="connsiteY7" fmla="*/ 1449629 h 2561350"/>
              <a:gd name="connsiteX8" fmla="*/ 1842200 w 1966660"/>
              <a:gd name="connsiteY8" fmla="*/ 2167002 h 2561350"/>
              <a:gd name="connsiteX9" fmla="*/ 1113069 w 1966660"/>
              <a:gd name="connsiteY9" fmla="*/ 2167002 h 2561350"/>
              <a:gd name="connsiteX10" fmla="*/ 1132942 w 1966660"/>
              <a:gd name="connsiteY10" fmla="*/ 2275300 h 2561350"/>
              <a:gd name="connsiteX11" fmla="*/ 682886 w 1966660"/>
              <a:gd name="connsiteY11" fmla="*/ 2277680 h 2561350"/>
              <a:gd name="connsiteX12" fmla="*/ 712819 w 1966660"/>
              <a:gd name="connsiteY12" fmla="*/ 2167002 h 2561350"/>
              <a:gd name="connsiteX13" fmla="*/ 46420 w 1966660"/>
              <a:gd name="connsiteY13" fmla="*/ 2167002 h 2561350"/>
              <a:gd name="connsiteX14" fmla="*/ 46420 w 1966660"/>
              <a:gd name="connsiteY14" fmla="*/ 1458174 h 2561350"/>
              <a:gd name="connsiteX15" fmla="*/ 141419 w 1966660"/>
              <a:gd name="connsiteY15" fmla="*/ 1495354 h 2561350"/>
              <a:gd name="connsiteX16" fmla="*/ 139039 w 1966660"/>
              <a:gd name="connsiteY16" fmla="*/ 1045298 h 2561350"/>
              <a:gd name="connsiteX17" fmla="*/ 46420 w 1966660"/>
              <a:gd name="connsiteY17" fmla="*/ 1071146 h 2561350"/>
              <a:gd name="connsiteX18" fmla="*/ 0 w 1966660"/>
              <a:gd name="connsiteY18" fmla="*/ 382371 h 2561350"/>
              <a:gd name="connsiteX19" fmla="*/ 717790 w 1966660"/>
              <a:gd name="connsiteY19" fmla="*/ 389002 h 2561350"/>
              <a:gd name="connsiteX20" fmla="*/ 682886 w 1966660"/>
              <a:gd name="connsiteY20" fmla="*/ 283670 h 2561350"/>
              <a:gd name="connsiteX21" fmla="*/ 918629 w 1966660"/>
              <a:gd name="connsiteY21" fmla="*/ 3 h 2561350"/>
              <a:gd name="connsiteX0" fmla="*/ 1023861 w 2071892"/>
              <a:gd name="connsiteY0" fmla="*/ 3 h 2561350"/>
              <a:gd name="connsiteX1" fmla="*/ 1238174 w 2071892"/>
              <a:gd name="connsiteY1" fmla="*/ 286050 h 2561350"/>
              <a:gd name="connsiteX2" fmla="*/ 1216038 w 2071892"/>
              <a:gd name="connsiteY2" fmla="*/ 389002 h 2561350"/>
              <a:gd name="connsiteX3" fmla="*/ 1967326 w 2071892"/>
              <a:gd name="connsiteY3" fmla="*/ 369108 h 2561350"/>
              <a:gd name="connsiteX4" fmla="*/ 1947432 w 2071892"/>
              <a:gd name="connsiteY4" fmla="*/ 1063389 h 2561350"/>
              <a:gd name="connsiteX5" fmla="*/ 1858114 w 2071892"/>
              <a:gd name="connsiteY5" fmla="*/ 1037347 h 2561350"/>
              <a:gd name="connsiteX6" fmla="*/ 1855734 w 2071892"/>
              <a:gd name="connsiteY6" fmla="*/ 1487403 h 2561350"/>
              <a:gd name="connsiteX7" fmla="*/ 1947432 w 2071892"/>
              <a:gd name="connsiteY7" fmla="*/ 1449629 h 2561350"/>
              <a:gd name="connsiteX8" fmla="*/ 1947432 w 2071892"/>
              <a:gd name="connsiteY8" fmla="*/ 2167002 h 2561350"/>
              <a:gd name="connsiteX9" fmla="*/ 1218301 w 2071892"/>
              <a:gd name="connsiteY9" fmla="*/ 2167002 h 2561350"/>
              <a:gd name="connsiteX10" fmla="*/ 1238174 w 2071892"/>
              <a:gd name="connsiteY10" fmla="*/ 2275300 h 2561350"/>
              <a:gd name="connsiteX11" fmla="*/ 788118 w 2071892"/>
              <a:gd name="connsiteY11" fmla="*/ 2277680 h 2561350"/>
              <a:gd name="connsiteX12" fmla="*/ 818051 w 2071892"/>
              <a:gd name="connsiteY12" fmla="*/ 2167002 h 2561350"/>
              <a:gd name="connsiteX13" fmla="*/ 151652 w 2071892"/>
              <a:gd name="connsiteY13" fmla="*/ 2167002 h 2561350"/>
              <a:gd name="connsiteX14" fmla="*/ 151652 w 2071892"/>
              <a:gd name="connsiteY14" fmla="*/ 1458174 h 2561350"/>
              <a:gd name="connsiteX15" fmla="*/ 246651 w 2071892"/>
              <a:gd name="connsiteY15" fmla="*/ 1495354 h 2561350"/>
              <a:gd name="connsiteX16" fmla="*/ 244271 w 2071892"/>
              <a:gd name="connsiteY16" fmla="*/ 1045298 h 2561350"/>
              <a:gd name="connsiteX17" fmla="*/ 151652 w 2071892"/>
              <a:gd name="connsiteY17" fmla="*/ 1071146 h 2561350"/>
              <a:gd name="connsiteX18" fmla="*/ 105232 w 2071892"/>
              <a:gd name="connsiteY18" fmla="*/ 382371 h 2561350"/>
              <a:gd name="connsiteX19" fmla="*/ 823022 w 2071892"/>
              <a:gd name="connsiteY19" fmla="*/ 389002 h 2561350"/>
              <a:gd name="connsiteX20" fmla="*/ 788118 w 2071892"/>
              <a:gd name="connsiteY20" fmla="*/ 283670 h 2561350"/>
              <a:gd name="connsiteX21" fmla="*/ 1023861 w 2071892"/>
              <a:gd name="connsiteY21" fmla="*/ 3 h 2561350"/>
              <a:gd name="connsiteX0" fmla="*/ 1039756 w 2087787"/>
              <a:gd name="connsiteY0" fmla="*/ 3 h 2561350"/>
              <a:gd name="connsiteX1" fmla="*/ 1254069 w 2087787"/>
              <a:gd name="connsiteY1" fmla="*/ 286050 h 2561350"/>
              <a:gd name="connsiteX2" fmla="*/ 1231933 w 2087787"/>
              <a:gd name="connsiteY2" fmla="*/ 389002 h 2561350"/>
              <a:gd name="connsiteX3" fmla="*/ 1983221 w 2087787"/>
              <a:gd name="connsiteY3" fmla="*/ 369108 h 2561350"/>
              <a:gd name="connsiteX4" fmla="*/ 1963327 w 2087787"/>
              <a:gd name="connsiteY4" fmla="*/ 1063389 h 2561350"/>
              <a:gd name="connsiteX5" fmla="*/ 1874009 w 2087787"/>
              <a:gd name="connsiteY5" fmla="*/ 1037347 h 2561350"/>
              <a:gd name="connsiteX6" fmla="*/ 1871629 w 2087787"/>
              <a:gd name="connsiteY6" fmla="*/ 1487403 h 2561350"/>
              <a:gd name="connsiteX7" fmla="*/ 1963327 w 2087787"/>
              <a:gd name="connsiteY7" fmla="*/ 1449629 h 2561350"/>
              <a:gd name="connsiteX8" fmla="*/ 1963327 w 2087787"/>
              <a:gd name="connsiteY8" fmla="*/ 2167002 h 2561350"/>
              <a:gd name="connsiteX9" fmla="*/ 1234196 w 2087787"/>
              <a:gd name="connsiteY9" fmla="*/ 2167002 h 2561350"/>
              <a:gd name="connsiteX10" fmla="*/ 1254069 w 2087787"/>
              <a:gd name="connsiteY10" fmla="*/ 2275300 h 2561350"/>
              <a:gd name="connsiteX11" fmla="*/ 804013 w 2087787"/>
              <a:gd name="connsiteY11" fmla="*/ 2277680 h 2561350"/>
              <a:gd name="connsiteX12" fmla="*/ 833946 w 2087787"/>
              <a:gd name="connsiteY12" fmla="*/ 2167002 h 2561350"/>
              <a:gd name="connsiteX13" fmla="*/ 167547 w 2087787"/>
              <a:gd name="connsiteY13" fmla="*/ 2167002 h 2561350"/>
              <a:gd name="connsiteX14" fmla="*/ 167547 w 2087787"/>
              <a:gd name="connsiteY14" fmla="*/ 1458174 h 2561350"/>
              <a:gd name="connsiteX15" fmla="*/ 262546 w 2087787"/>
              <a:gd name="connsiteY15" fmla="*/ 1495354 h 2561350"/>
              <a:gd name="connsiteX16" fmla="*/ 260166 w 2087787"/>
              <a:gd name="connsiteY16" fmla="*/ 1045298 h 2561350"/>
              <a:gd name="connsiteX17" fmla="*/ 167547 w 2087787"/>
              <a:gd name="connsiteY17" fmla="*/ 1071146 h 2561350"/>
              <a:gd name="connsiteX18" fmla="*/ 121127 w 2087787"/>
              <a:gd name="connsiteY18" fmla="*/ 382371 h 2561350"/>
              <a:gd name="connsiteX19" fmla="*/ 838917 w 2087787"/>
              <a:gd name="connsiteY19" fmla="*/ 389002 h 2561350"/>
              <a:gd name="connsiteX20" fmla="*/ 804013 w 2087787"/>
              <a:gd name="connsiteY20" fmla="*/ 283670 h 2561350"/>
              <a:gd name="connsiteX21" fmla="*/ 1039756 w 2087787"/>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88885"/>
              <a:gd name="connsiteY0" fmla="*/ 3 h 2561350"/>
              <a:gd name="connsiteX1" fmla="*/ 1239747 w 2088885"/>
              <a:gd name="connsiteY1" fmla="*/ 286050 h 2561350"/>
              <a:gd name="connsiteX2" fmla="*/ 1217611 w 2088885"/>
              <a:gd name="connsiteY2" fmla="*/ 389002 h 2561350"/>
              <a:gd name="connsiteX3" fmla="*/ 1968899 w 2088885"/>
              <a:gd name="connsiteY3" fmla="*/ 369108 h 2561350"/>
              <a:gd name="connsiteX4" fmla="*/ 1949005 w 2088885"/>
              <a:gd name="connsiteY4" fmla="*/ 1063389 h 2561350"/>
              <a:gd name="connsiteX5" fmla="*/ 1859687 w 2088885"/>
              <a:gd name="connsiteY5" fmla="*/ 1037347 h 2561350"/>
              <a:gd name="connsiteX6" fmla="*/ 1857307 w 2088885"/>
              <a:gd name="connsiteY6" fmla="*/ 1487403 h 2561350"/>
              <a:gd name="connsiteX7" fmla="*/ 1949005 w 2088885"/>
              <a:gd name="connsiteY7" fmla="*/ 1449629 h 2561350"/>
              <a:gd name="connsiteX8" fmla="*/ 1949005 w 2088885"/>
              <a:gd name="connsiteY8" fmla="*/ 2167002 h 2561350"/>
              <a:gd name="connsiteX9" fmla="*/ 1219874 w 2088885"/>
              <a:gd name="connsiteY9" fmla="*/ 2167002 h 2561350"/>
              <a:gd name="connsiteX10" fmla="*/ 1239747 w 2088885"/>
              <a:gd name="connsiteY10" fmla="*/ 2275300 h 2561350"/>
              <a:gd name="connsiteX11" fmla="*/ 789691 w 2088885"/>
              <a:gd name="connsiteY11" fmla="*/ 2277680 h 2561350"/>
              <a:gd name="connsiteX12" fmla="*/ 819624 w 2088885"/>
              <a:gd name="connsiteY12" fmla="*/ 2167002 h 2561350"/>
              <a:gd name="connsiteX13" fmla="*/ 153225 w 2088885"/>
              <a:gd name="connsiteY13" fmla="*/ 2167002 h 2561350"/>
              <a:gd name="connsiteX14" fmla="*/ 153225 w 2088885"/>
              <a:gd name="connsiteY14" fmla="*/ 1458174 h 2561350"/>
              <a:gd name="connsiteX15" fmla="*/ 248224 w 2088885"/>
              <a:gd name="connsiteY15" fmla="*/ 1495354 h 2561350"/>
              <a:gd name="connsiteX16" fmla="*/ 245844 w 2088885"/>
              <a:gd name="connsiteY16" fmla="*/ 1045298 h 2561350"/>
              <a:gd name="connsiteX17" fmla="*/ 153225 w 2088885"/>
              <a:gd name="connsiteY17" fmla="*/ 1071146 h 2561350"/>
              <a:gd name="connsiteX18" fmla="*/ 106805 w 2088885"/>
              <a:gd name="connsiteY18" fmla="*/ 382371 h 2561350"/>
              <a:gd name="connsiteX19" fmla="*/ 824595 w 2088885"/>
              <a:gd name="connsiteY19" fmla="*/ 389002 h 2561350"/>
              <a:gd name="connsiteX20" fmla="*/ 789691 w 2088885"/>
              <a:gd name="connsiteY20" fmla="*/ 283670 h 2561350"/>
              <a:gd name="connsiteX21" fmla="*/ 1025434 w 208888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073465"/>
              <a:gd name="connsiteY0" fmla="*/ 3 h 2561350"/>
              <a:gd name="connsiteX1" fmla="*/ 1239747 w 2073465"/>
              <a:gd name="connsiteY1" fmla="*/ 286050 h 2561350"/>
              <a:gd name="connsiteX2" fmla="*/ 1217611 w 2073465"/>
              <a:gd name="connsiteY2" fmla="*/ 389002 h 2561350"/>
              <a:gd name="connsiteX3" fmla="*/ 1968899 w 2073465"/>
              <a:gd name="connsiteY3" fmla="*/ 369108 h 2561350"/>
              <a:gd name="connsiteX4" fmla="*/ 1949005 w 2073465"/>
              <a:gd name="connsiteY4" fmla="*/ 1063389 h 2561350"/>
              <a:gd name="connsiteX5" fmla="*/ 1859687 w 2073465"/>
              <a:gd name="connsiteY5" fmla="*/ 1037347 h 2561350"/>
              <a:gd name="connsiteX6" fmla="*/ 1857307 w 2073465"/>
              <a:gd name="connsiteY6" fmla="*/ 1487403 h 2561350"/>
              <a:gd name="connsiteX7" fmla="*/ 1949005 w 2073465"/>
              <a:gd name="connsiteY7" fmla="*/ 1449629 h 2561350"/>
              <a:gd name="connsiteX8" fmla="*/ 1949005 w 2073465"/>
              <a:gd name="connsiteY8" fmla="*/ 2167002 h 2561350"/>
              <a:gd name="connsiteX9" fmla="*/ 1219874 w 2073465"/>
              <a:gd name="connsiteY9" fmla="*/ 2167002 h 2561350"/>
              <a:gd name="connsiteX10" fmla="*/ 1239747 w 2073465"/>
              <a:gd name="connsiteY10" fmla="*/ 2275300 h 2561350"/>
              <a:gd name="connsiteX11" fmla="*/ 789691 w 2073465"/>
              <a:gd name="connsiteY11" fmla="*/ 2277680 h 2561350"/>
              <a:gd name="connsiteX12" fmla="*/ 819624 w 2073465"/>
              <a:gd name="connsiteY12" fmla="*/ 2167002 h 2561350"/>
              <a:gd name="connsiteX13" fmla="*/ 153225 w 2073465"/>
              <a:gd name="connsiteY13" fmla="*/ 2167002 h 2561350"/>
              <a:gd name="connsiteX14" fmla="*/ 153225 w 2073465"/>
              <a:gd name="connsiteY14" fmla="*/ 1458174 h 2561350"/>
              <a:gd name="connsiteX15" fmla="*/ 248224 w 2073465"/>
              <a:gd name="connsiteY15" fmla="*/ 1495354 h 2561350"/>
              <a:gd name="connsiteX16" fmla="*/ 245844 w 2073465"/>
              <a:gd name="connsiteY16" fmla="*/ 1045298 h 2561350"/>
              <a:gd name="connsiteX17" fmla="*/ 153225 w 2073465"/>
              <a:gd name="connsiteY17" fmla="*/ 1071146 h 2561350"/>
              <a:gd name="connsiteX18" fmla="*/ 106805 w 2073465"/>
              <a:gd name="connsiteY18" fmla="*/ 382371 h 2561350"/>
              <a:gd name="connsiteX19" fmla="*/ 824595 w 2073465"/>
              <a:gd name="connsiteY19" fmla="*/ 389002 h 2561350"/>
              <a:gd name="connsiteX20" fmla="*/ 789691 w 2073465"/>
              <a:gd name="connsiteY20" fmla="*/ 283670 h 2561350"/>
              <a:gd name="connsiteX21" fmla="*/ 1025434 w 2073465"/>
              <a:gd name="connsiteY21" fmla="*/ 3 h 2561350"/>
              <a:gd name="connsiteX0" fmla="*/ 1025434 w 2102756"/>
              <a:gd name="connsiteY0" fmla="*/ 3 h 2561350"/>
              <a:gd name="connsiteX1" fmla="*/ 1239747 w 2102756"/>
              <a:gd name="connsiteY1" fmla="*/ 286050 h 2561350"/>
              <a:gd name="connsiteX2" fmla="*/ 1217611 w 2102756"/>
              <a:gd name="connsiteY2" fmla="*/ 389002 h 2561350"/>
              <a:gd name="connsiteX3" fmla="*/ 1968899 w 2102756"/>
              <a:gd name="connsiteY3" fmla="*/ 369108 h 2561350"/>
              <a:gd name="connsiteX4" fmla="*/ 1949005 w 2102756"/>
              <a:gd name="connsiteY4" fmla="*/ 1063389 h 2561350"/>
              <a:gd name="connsiteX5" fmla="*/ 1859687 w 2102756"/>
              <a:gd name="connsiteY5" fmla="*/ 1037347 h 2561350"/>
              <a:gd name="connsiteX6" fmla="*/ 1857307 w 2102756"/>
              <a:gd name="connsiteY6" fmla="*/ 1487403 h 2561350"/>
              <a:gd name="connsiteX7" fmla="*/ 1995425 w 2102756"/>
              <a:gd name="connsiteY7" fmla="*/ 1456260 h 2561350"/>
              <a:gd name="connsiteX8" fmla="*/ 1949005 w 2102756"/>
              <a:gd name="connsiteY8" fmla="*/ 2167002 h 2561350"/>
              <a:gd name="connsiteX9" fmla="*/ 1219874 w 2102756"/>
              <a:gd name="connsiteY9" fmla="*/ 2167002 h 2561350"/>
              <a:gd name="connsiteX10" fmla="*/ 1239747 w 2102756"/>
              <a:gd name="connsiteY10" fmla="*/ 2275300 h 2561350"/>
              <a:gd name="connsiteX11" fmla="*/ 789691 w 2102756"/>
              <a:gd name="connsiteY11" fmla="*/ 2277680 h 2561350"/>
              <a:gd name="connsiteX12" fmla="*/ 819624 w 2102756"/>
              <a:gd name="connsiteY12" fmla="*/ 2167002 h 2561350"/>
              <a:gd name="connsiteX13" fmla="*/ 153225 w 2102756"/>
              <a:gd name="connsiteY13" fmla="*/ 2167002 h 2561350"/>
              <a:gd name="connsiteX14" fmla="*/ 153225 w 2102756"/>
              <a:gd name="connsiteY14" fmla="*/ 1458174 h 2561350"/>
              <a:gd name="connsiteX15" fmla="*/ 248224 w 2102756"/>
              <a:gd name="connsiteY15" fmla="*/ 1495354 h 2561350"/>
              <a:gd name="connsiteX16" fmla="*/ 245844 w 2102756"/>
              <a:gd name="connsiteY16" fmla="*/ 1045298 h 2561350"/>
              <a:gd name="connsiteX17" fmla="*/ 153225 w 2102756"/>
              <a:gd name="connsiteY17" fmla="*/ 1071146 h 2561350"/>
              <a:gd name="connsiteX18" fmla="*/ 106805 w 2102756"/>
              <a:gd name="connsiteY18" fmla="*/ 382371 h 2561350"/>
              <a:gd name="connsiteX19" fmla="*/ 824595 w 2102756"/>
              <a:gd name="connsiteY19" fmla="*/ 389002 h 2561350"/>
              <a:gd name="connsiteX20" fmla="*/ 789691 w 2102756"/>
              <a:gd name="connsiteY20" fmla="*/ 283670 h 2561350"/>
              <a:gd name="connsiteX21" fmla="*/ 1025434 w 2102756"/>
              <a:gd name="connsiteY21" fmla="*/ 3 h 2561350"/>
              <a:gd name="connsiteX0" fmla="*/ 1025434 w 2076232"/>
              <a:gd name="connsiteY0" fmla="*/ 3 h 2561350"/>
              <a:gd name="connsiteX1" fmla="*/ 1239747 w 2076232"/>
              <a:gd name="connsiteY1" fmla="*/ 286050 h 2561350"/>
              <a:gd name="connsiteX2" fmla="*/ 1217611 w 2076232"/>
              <a:gd name="connsiteY2" fmla="*/ 389002 h 2561350"/>
              <a:gd name="connsiteX3" fmla="*/ 1968899 w 2076232"/>
              <a:gd name="connsiteY3" fmla="*/ 369108 h 2561350"/>
              <a:gd name="connsiteX4" fmla="*/ 1949005 w 2076232"/>
              <a:gd name="connsiteY4" fmla="*/ 1063389 h 2561350"/>
              <a:gd name="connsiteX5" fmla="*/ 1859687 w 2076232"/>
              <a:gd name="connsiteY5" fmla="*/ 1037347 h 2561350"/>
              <a:gd name="connsiteX6" fmla="*/ 1857307 w 2076232"/>
              <a:gd name="connsiteY6" fmla="*/ 1487403 h 2561350"/>
              <a:gd name="connsiteX7" fmla="*/ 1995425 w 2076232"/>
              <a:gd name="connsiteY7" fmla="*/ 1456260 h 2561350"/>
              <a:gd name="connsiteX8" fmla="*/ 1949005 w 2076232"/>
              <a:gd name="connsiteY8" fmla="*/ 2167002 h 2561350"/>
              <a:gd name="connsiteX9" fmla="*/ 1219874 w 2076232"/>
              <a:gd name="connsiteY9" fmla="*/ 2167002 h 2561350"/>
              <a:gd name="connsiteX10" fmla="*/ 1239747 w 2076232"/>
              <a:gd name="connsiteY10" fmla="*/ 2275300 h 2561350"/>
              <a:gd name="connsiteX11" fmla="*/ 789691 w 2076232"/>
              <a:gd name="connsiteY11" fmla="*/ 2277680 h 2561350"/>
              <a:gd name="connsiteX12" fmla="*/ 819624 w 2076232"/>
              <a:gd name="connsiteY12" fmla="*/ 2167002 h 2561350"/>
              <a:gd name="connsiteX13" fmla="*/ 153225 w 2076232"/>
              <a:gd name="connsiteY13" fmla="*/ 2167002 h 2561350"/>
              <a:gd name="connsiteX14" fmla="*/ 153225 w 2076232"/>
              <a:gd name="connsiteY14" fmla="*/ 1458174 h 2561350"/>
              <a:gd name="connsiteX15" fmla="*/ 248224 w 2076232"/>
              <a:gd name="connsiteY15" fmla="*/ 1495354 h 2561350"/>
              <a:gd name="connsiteX16" fmla="*/ 245844 w 2076232"/>
              <a:gd name="connsiteY16" fmla="*/ 1045298 h 2561350"/>
              <a:gd name="connsiteX17" fmla="*/ 153225 w 2076232"/>
              <a:gd name="connsiteY17" fmla="*/ 1071146 h 2561350"/>
              <a:gd name="connsiteX18" fmla="*/ 106805 w 2076232"/>
              <a:gd name="connsiteY18" fmla="*/ 382371 h 2561350"/>
              <a:gd name="connsiteX19" fmla="*/ 824595 w 2076232"/>
              <a:gd name="connsiteY19" fmla="*/ 389002 h 2561350"/>
              <a:gd name="connsiteX20" fmla="*/ 789691 w 2076232"/>
              <a:gd name="connsiteY20" fmla="*/ 283670 h 2561350"/>
              <a:gd name="connsiteX21" fmla="*/ 1025434 w 2076232"/>
              <a:gd name="connsiteY21" fmla="*/ 3 h 2561350"/>
              <a:gd name="connsiteX0" fmla="*/ 1025434 w 2077711"/>
              <a:gd name="connsiteY0" fmla="*/ 3 h 2561350"/>
              <a:gd name="connsiteX1" fmla="*/ 1239747 w 2077711"/>
              <a:gd name="connsiteY1" fmla="*/ 286050 h 2561350"/>
              <a:gd name="connsiteX2" fmla="*/ 1217611 w 2077711"/>
              <a:gd name="connsiteY2" fmla="*/ 389002 h 2561350"/>
              <a:gd name="connsiteX3" fmla="*/ 1968899 w 2077711"/>
              <a:gd name="connsiteY3" fmla="*/ 369108 h 2561350"/>
              <a:gd name="connsiteX4" fmla="*/ 1949005 w 2077711"/>
              <a:gd name="connsiteY4" fmla="*/ 1063389 h 2561350"/>
              <a:gd name="connsiteX5" fmla="*/ 1859687 w 2077711"/>
              <a:gd name="connsiteY5" fmla="*/ 1037347 h 2561350"/>
              <a:gd name="connsiteX6" fmla="*/ 1857307 w 2077711"/>
              <a:gd name="connsiteY6" fmla="*/ 1487403 h 2561350"/>
              <a:gd name="connsiteX7" fmla="*/ 1995425 w 2077711"/>
              <a:gd name="connsiteY7" fmla="*/ 1456260 h 2561350"/>
              <a:gd name="connsiteX8" fmla="*/ 1949005 w 2077711"/>
              <a:gd name="connsiteY8" fmla="*/ 2167002 h 2561350"/>
              <a:gd name="connsiteX9" fmla="*/ 1219874 w 2077711"/>
              <a:gd name="connsiteY9" fmla="*/ 2167002 h 2561350"/>
              <a:gd name="connsiteX10" fmla="*/ 1239747 w 2077711"/>
              <a:gd name="connsiteY10" fmla="*/ 2275300 h 2561350"/>
              <a:gd name="connsiteX11" fmla="*/ 789691 w 2077711"/>
              <a:gd name="connsiteY11" fmla="*/ 2277680 h 2561350"/>
              <a:gd name="connsiteX12" fmla="*/ 819624 w 2077711"/>
              <a:gd name="connsiteY12" fmla="*/ 2167002 h 2561350"/>
              <a:gd name="connsiteX13" fmla="*/ 153225 w 2077711"/>
              <a:gd name="connsiteY13" fmla="*/ 2167002 h 2561350"/>
              <a:gd name="connsiteX14" fmla="*/ 153225 w 2077711"/>
              <a:gd name="connsiteY14" fmla="*/ 1458174 h 2561350"/>
              <a:gd name="connsiteX15" fmla="*/ 248224 w 2077711"/>
              <a:gd name="connsiteY15" fmla="*/ 1495354 h 2561350"/>
              <a:gd name="connsiteX16" fmla="*/ 245844 w 2077711"/>
              <a:gd name="connsiteY16" fmla="*/ 1045298 h 2561350"/>
              <a:gd name="connsiteX17" fmla="*/ 153225 w 2077711"/>
              <a:gd name="connsiteY17" fmla="*/ 1071146 h 2561350"/>
              <a:gd name="connsiteX18" fmla="*/ 106805 w 2077711"/>
              <a:gd name="connsiteY18" fmla="*/ 382371 h 2561350"/>
              <a:gd name="connsiteX19" fmla="*/ 824595 w 2077711"/>
              <a:gd name="connsiteY19" fmla="*/ 389002 h 2561350"/>
              <a:gd name="connsiteX20" fmla="*/ 789691 w 2077711"/>
              <a:gd name="connsiteY20" fmla="*/ 283670 h 2561350"/>
              <a:gd name="connsiteX21" fmla="*/ 1025434 w 2077711"/>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57307 w 2082173"/>
              <a:gd name="connsiteY6" fmla="*/ 1487403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67002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53225 w 2082173"/>
              <a:gd name="connsiteY13" fmla="*/ 2167002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53225 w 2082173"/>
              <a:gd name="connsiteY14" fmla="*/ 1458174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1331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13436 w 2082173"/>
              <a:gd name="connsiteY14" fmla="*/ 1511225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48224 w 2082173"/>
              <a:gd name="connsiteY15" fmla="*/ 1495354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94643 w 2082173"/>
              <a:gd name="connsiteY15" fmla="*/ 1574931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25434 w 2082173"/>
              <a:gd name="connsiteY0" fmla="*/ 3 h 2561350"/>
              <a:gd name="connsiteX1" fmla="*/ 1239747 w 2082173"/>
              <a:gd name="connsiteY1" fmla="*/ 286050 h 2561350"/>
              <a:gd name="connsiteX2" fmla="*/ 1217611 w 2082173"/>
              <a:gd name="connsiteY2" fmla="*/ 389002 h 2561350"/>
              <a:gd name="connsiteX3" fmla="*/ 1968899 w 2082173"/>
              <a:gd name="connsiteY3" fmla="*/ 369108 h 2561350"/>
              <a:gd name="connsiteX4" fmla="*/ 1962267 w 2082173"/>
              <a:gd name="connsiteY4" fmla="*/ 1096546 h 2561350"/>
              <a:gd name="connsiteX5" fmla="*/ 1859687 w 2082173"/>
              <a:gd name="connsiteY5" fmla="*/ 1037347 h 2561350"/>
              <a:gd name="connsiteX6" fmla="*/ 1844045 w 2082173"/>
              <a:gd name="connsiteY6" fmla="*/ 1520560 h 2561350"/>
              <a:gd name="connsiteX7" fmla="*/ 1995425 w 2082173"/>
              <a:gd name="connsiteY7" fmla="*/ 1456260 h 2561350"/>
              <a:gd name="connsiteX8" fmla="*/ 1949005 w 2082173"/>
              <a:gd name="connsiteY8" fmla="*/ 2180265 h 2561350"/>
              <a:gd name="connsiteX9" fmla="*/ 1219874 w 2082173"/>
              <a:gd name="connsiteY9" fmla="*/ 2167002 h 2561350"/>
              <a:gd name="connsiteX10" fmla="*/ 1239747 w 2082173"/>
              <a:gd name="connsiteY10" fmla="*/ 2275300 h 2561350"/>
              <a:gd name="connsiteX11" fmla="*/ 789691 w 2082173"/>
              <a:gd name="connsiteY11" fmla="*/ 2277680 h 2561350"/>
              <a:gd name="connsiteX12" fmla="*/ 819624 w 2082173"/>
              <a:gd name="connsiteY12" fmla="*/ 2167002 h 2561350"/>
              <a:gd name="connsiteX13" fmla="*/ 126699 w 2082173"/>
              <a:gd name="connsiteY13" fmla="*/ 2200159 h 2561350"/>
              <a:gd name="connsiteX14" fmla="*/ 106805 w 2082173"/>
              <a:gd name="connsiteY14" fmla="*/ 1497962 h 2561350"/>
              <a:gd name="connsiteX15" fmla="*/ 268118 w 2082173"/>
              <a:gd name="connsiteY15" fmla="*/ 1561668 h 2561350"/>
              <a:gd name="connsiteX16" fmla="*/ 245844 w 2082173"/>
              <a:gd name="connsiteY16" fmla="*/ 1045298 h 2561350"/>
              <a:gd name="connsiteX17" fmla="*/ 153225 w 2082173"/>
              <a:gd name="connsiteY17" fmla="*/ 1071146 h 2561350"/>
              <a:gd name="connsiteX18" fmla="*/ 106805 w 2082173"/>
              <a:gd name="connsiteY18" fmla="*/ 382371 h 2561350"/>
              <a:gd name="connsiteX19" fmla="*/ 824595 w 2082173"/>
              <a:gd name="connsiteY19" fmla="*/ 389002 h 2561350"/>
              <a:gd name="connsiteX20" fmla="*/ 789691 w 2082173"/>
              <a:gd name="connsiteY20" fmla="*/ 283670 h 2561350"/>
              <a:gd name="connsiteX21" fmla="*/ 1025434 w 2082173"/>
              <a:gd name="connsiteY21" fmla="*/ 3 h 2561350"/>
              <a:gd name="connsiteX0" fmla="*/ 1038495 w 2095234"/>
              <a:gd name="connsiteY0" fmla="*/ 3 h 2561350"/>
              <a:gd name="connsiteX1" fmla="*/ 1252808 w 2095234"/>
              <a:gd name="connsiteY1" fmla="*/ 286050 h 2561350"/>
              <a:gd name="connsiteX2" fmla="*/ 1230672 w 2095234"/>
              <a:gd name="connsiteY2" fmla="*/ 389002 h 2561350"/>
              <a:gd name="connsiteX3" fmla="*/ 1981960 w 2095234"/>
              <a:gd name="connsiteY3" fmla="*/ 369108 h 2561350"/>
              <a:gd name="connsiteX4" fmla="*/ 1975328 w 2095234"/>
              <a:gd name="connsiteY4" fmla="*/ 1096546 h 2561350"/>
              <a:gd name="connsiteX5" fmla="*/ 1872748 w 2095234"/>
              <a:gd name="connsiteY5" fmla="*/ 1037347 h 2561350"/>
              <a:gd name="connsiteX6" fmla="*/ 1857106 w 2095234"/>
              <a:gd name="connsiteY6" fmla="*/ 1520560 h 2561350"/>
              <a:gd name="connsiteX7" fmla="*/ 2008486 w 2095234"/>
              <a:gd name="connsiteY7" fmla="*/ 1456260 h 2561350"/>
              <a:gd name="connsiteX8" fmla="*/ 1962066 w 2095234"/>
              <a:gd name="connsiteY8" fmla="*/ 2180265 h 2561350"/>
              <a:gd name="connsiteX9" fmla="*/ 1232935 w 2095234"/>
              <a:gd name="connsiteY9" fmla="*/ 2167002 h 2561350"/>
              <a:gd name="connsiteX10" fmla="*/ 1252808 w 2095234"/>
              <a:gd name="connsiteY10" fmla="*/ 2275300 h 2561350"/>
              <a:gd name="connsiteX11" fmla="*/ 802752 w 2095234"/>
              <a:gd name="connsiteY11" fmla="*/ 2277680 h 2561350"/>
              <a:gd name="connsiteX12" fmla="*/ 832685 w 2095234"/>
              <a:gd name="connsiteY12" fmla="*/ 2167002 h 2561350"/>
              <a:gd name="connsiteX13" fmla="*/ 139760 w 2095234"/>
              <a:gd name="connsiteY13" fmla="*/ 2200159 h 2561350"/>
              <a:gd name="connsiteX14" fmla="*/ 119866 w 2095234"/>
              <a:gd name="connsiteY14" fmla="*/ 1497962 h 2561350"/>
              <a:gd name="connsiteX15" fmla="*/ 281179 w 2095234"/>
              <a:gd name="connsiteY15" fmla="*/ 1561668 h 2561350"/>
              <a:gd name="connsiteX16" fmla="*/ 258905 w 2095234"/>
              <a:gd name="connsiteY16" fmla="*/ 1045298 h 2561350"/>
              <a:gd name="connsiteX17" fmla="*/ 146392 w 2095234"/>
              <a:gd name="connsiteY17" fmla="*/ 1091040 h 2561350"/>
              <a:gd name="connsiteX18" fmla="*/ 119866 w 2095234"/>
              <a:gd name="connsiteY18" fmla="*/ 382371 h 2561350"/>
              <a:gd name="connsiteX19" fmla="*/ 837656 w 2095234"/>
              <a:gd name="connsiteY19" fmla="*/ 389002 h 2561350"/>
              <a:gd name="connsiteX20" fmla="*/ 802752 w 2095234"/>
              <a:gd name="connsiteY20" fmla="*/ 283670 h 2561350"/>
              <a:gd name="connsiteX21" fmla="*/ 1038495 w 2095234"/>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29810 w 2086549"/>
              <a:gd name="connsiteY0" fmla="*/ 3 h 2561350"/>
              <a:gd name="connsiteX1" fmla="*/ 1244123 w 2086549"/>
              <a:gd name="connsiteY1" fmla="*/ 286050 h 2561350"/>
              <a:gd name="connsiteX2" fmla="*/ 1221987 w 2086549"/>
              <a:gd name="connsiteY2" fmla="*/ 389002 h 2561350"/>
              <a:gd name="connsiteX3" fmla="*/ 1973275 w 2086549"/>
              <a:gd name="connsiteY3" fmla="*/ 369108 h 2561350"/>
              <a:gd name="connsiteX4" fmla="*/ 1966643 w 2086549"/>
              <a:gd name="connsiteY4" fmla="*/ 1096546 h 2561350"/>
              <a:gd name="connsiteX5" fmla="*/ 1864063 w 2086549"/>
              <a:gd name="connsiteY5" fmla="*/ 1037347 h 2561350"/>
              <a:gd name="connsiteX6" fmla="*/ 1848421 w 2086549"/>
              <a:gd name="connsiteY6" fmla="*/ 1520560 h 2561350"/>
              <a:gd name="connsiteX7" fmla="*/ 1999801 w 2086549"/>
              <a:gd name="connsiteY7" fmla="*/ 1456260 h 2561350"/>
              <a:gd name="connsiteX8" fmla="*/ 1953381 w 2086549"/>
              <a:gd name="connsiteY8" fmla="*/ 2180265 h 2561350"/>
              <a:gd name="connsiteX9" fmla="*/ 1224250 w 2086549"/>
              <a:gd name="connsiteY9" fmla="*/ 2167002 h 2561350"/>
              <a:gd name="connsiteX10" fmla="*/ 1244123 w 2086549"/>
              <a:gd name="connsiteY10" fmla="*/ 2275300 h 2561350"/>
              <a:gd name="connsiteX11" fmla="*/ 794067 w 2086549"/>
              <a:gd name="connsiteY11" fmla="*/ 2277680 h 2561350"/>
              <a:gd name="connsiteX12" fmla="*/ 824000 w 2086549"/>
              <a:gd name="connsiteY12" fmla="*/ 2167002 h 2561350"/>
              <a:gd name="connsiteX13" fmla="*/ 131075 w 2086549"/>
              <a:gd name="connsiteY13" fmla="*/ 2200159 h 2561350"/>
              <a:gd name="connsiteX14" fmla="*/ 111181 w 2086549"/>
              <a:gd name="connsiteY14" fmla="*/ 1497962 h 2561350"/>
              <a:gd name="connsiteX15" fmla="*/ 272494 w 2086549"/>
              <a:gd name="connsiteY15" fmla="*/ 1561668 h 2561350"/>
              <a:gd name="connsiteX16" fmla="*/ 250220 w 2086549"/>
              <a:gd name="connsiteY16" fmla="*/ 1045298 h 2561350"/>
              <a:gd name="connsiteX17" fmla="*/ 137707 w 2086549"/>
              <a:gd name="connsiteY17" fmla="*/ 1091040 h 2561350"/>
              <a:gd name="connsiteX18" fmla="*/ 111181 w 2086549"/>
              <a:gd name="connsiteY18" fmla="*/ 382371 h 2561350"/>
              <a:gd name="connsiteX19" fmla="*/ 828971 w 2086549"/>
              <a:gd name="connsiteY19" fmla="*/ 389002 h 2561350"/>
              <a:gd name="connsiteX20" fmla="*/ 794067 w 2086549"/>
              <a:gd name="connsiteY20" fmla="*/ 283670 h 2561350"/>
              <a:gd name="connsiteX21" fmla="*/ 1029810 w 2086549"/>
              <a:gd name="connsiteY21"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01239 w 2076607"/>
              <a:gd name="connsiteY17" fmla="*/ 382371 h 2561350"/>
              <a:gd name="connsiteX18" fmla="*/ 819029 w 2076607"/>
              <a:gd name="connsiteY18" fmla="*/ 389002 h 2561350"/>
              <a:gd name="connsiteX19" fmla="*/ 784125 w 2076607"/>
              <a:gd name="connsiteY19" fmla="*/ 283670 h 2561350"/>
              <a:gd name="connsiteX20" fmla="*/ 1019868 w 2076607"/>
              <a:gd name="connsiteY20" fmla="*/ 3 h 2561350"/>
              <a:gd name="connsiteX0" fmla="*/ 1019868 w 2076607"/>
              <a:gd name="connsiteY0" fmla="*/ 3 h 2561350"/>
              <a:gd name="connsiteX1" fmla="*/ 1234181 w 2076607"/>
              <a:gd name="connsiteY1" fmla="*/ 286050 h 2561350"/>
              <a:gd name="connsiteX2" fmla="*/ 1212045 w 2076607"/>
              <a:gd name="connsiteY2" fmla="*/ 389002 h 2561350"/>
              <a:gd name="connsiteX3" fmla="*/ 1963333 w 2076607"/>
              <a:gd name="connsiteY3" fmla="*/ 369108 h 2561350"/>
              <a:gd name="connsiteX4" fmla="*/ 1956701 w 2076607"/>
              <a:gd name="connsiteY4" fmla="*/ 1096546 h 2561350"/>
              <a:gd name="connsiteX5" fmla="*/ 1854121 w 2076607"/>
              <a:gd name="connsiteY5" fmla="*/ 1037347 h 2561350"/>
              <a:gd name="connsiteX6" fmla="*/ 1838479 w 2076607"/>
              <a:gd name="connsiteY6" fmla="*/ 1520560 h 2561350"/>
              <a:gd name="connsiteX7" fmla="*/ 1989859 w 2076607"/>
              <a:gd name="connsiteY7" fmla="*/ 1456260 h 2561350"/>
              <a:gd name="connsiteX8" fmla="*/ 1943439 w 2076607"/>
              <a:gd name="connsiteY8" fmla="*/ 2180265 h 2561350"/>
              <a:gd name="connsiteX9" fmla="*/ 1214308 w 2076607"/>
              <a:gd name="connsiteY9" fmla="*/ 2167002 h 2561350"/>
              <a:gd name="connsiteX10" fmla="*/ 1234181 w 2076607"/>
              <a:gd name="connsiteY10" fmla="*/ 2275300 h 2561350"/>
              <a:gd name="connsiteX11" fmla="*/ 784125 w 2076607"/>
              <a:gd name="connsiteY11" fmla="*/ 2277680 h 2561350"/>
              <a:gd name="connsiteX12" fmla="*/ 814058 w 2076607"/>
              <a:gd name="connsiteY12" fmla="*/ 2167002 h 2561350"/>
              <a:gd name="connsiteX13" fmla="*/ 121133 w 2076607"/>
              <a:gd name="connsiteY13" fmla="*/ 2200159 h 2561350"/>
              <a:gd name="connsiteX14" fmla="*/ 101239 w 2076607"/>
              <a:gd name="connsiteY14" fmla="*/ 1497962 h 2561350"/>
              <a:gd name="connsiteX15" fmla="*/ 262552 w 2076607"/>
              <a:gd name="connsiteY15" fmla="*/ 1561668 h 2561350"/>
              <a:gd name="connsiteX16" fmla="*/ 240278 w 2076607"/>
              <a:gd name="connsiteY16" fmla="*/ 1045298 h 2561350"/>
              <a:gd name="connsiteX17" fmla="*/ 136388 w 2076607"/>
              <a:gd name="connsiteY17" fmla="*/ 727479 h 2561350"/>
              <a:gd name="connsiteX18" fmla="*/ 101239 w 2076607"/>
              <a:gd name="connsiteY18" fmla="*/ 382371 h 2561350"/>
              <a:gd name="connsiteX19" fmla="*/ 819029 w 2076607"/>
              <a:gd name="connsiteY19" fmla="*/ 389002 h 2561350"/>
              <a:gd name="connsiteX20" fmla="*/ 784125 w 2076607"/>
              <a:gd name="connsiteY20" fmla="*/ 283670 h 2561350"/>
              <a:gd name="connsiteX21" fmla="*/ 1019868 w 2076607"/>
              <a:gd name="connsiteY21" fmla="*/ 3 h 2561350"/>
              <a:gd name="connsiteX0" fmla="*/ 1030195 w 2086934"/>
              <a:gd name="connsiteY0" fmla="*/ 3 h 2561350"/>
              <a:gd name="connsiteX1" fmla="*/ 1244508 w 2086934"/>
              <a:gd name="connsiteY1" fmla="*/ 286050 h 2561350"/>
              <a:gd name="connsiteX2" fmla="*/ 1222372 w 2086934"/>
              <a:gd name="connsiteY2" fmla="*/ 389002 h 2561350"/>
              <a:gd name="connsiteX3" fmla="*/ 1973660 w 2086934"/>
              <a:gd name="connsiteY3" fmla="*/ 369108 h 2561350"/>
              <a:gd name="connsiteX4" fmla="*/ 1967028 w 2086934"/>
              <a:gd name="connsiteY4" fmla="*/ 1096546 h 2561350"/>
              <a:gd name="connsiteX5" fmla="*/ 1864448 w 2086934"/>
              <a:gd name="connsiteY5" fmla="*/ 1037347 h 2561350"/>
              <a:gd name="connsiteX6" fmla="*/ 1848806 w 2086934"/>
              <a:gd name="connsiteY6" fmla="*/ 1520560 h 2561350"/>
              <a:gd name="connsiteX7" fmla="*/ 2000186 w 2086934"/>
              <a:gd name="connsiteY7" fmla="*/ 1456260 h 2561350"/>
              <a:gd name="connsiteX8" fmla="*/ 1953766 w 2086934"/>
              <a:gd name="connsiteY8" fmla="*/ 2180265 h 2561350"/>
              <a:gd name="connsiteX9" fmla="*/ 1224635 w 2086934"/>
              <a:gd name="connsiteY9" fmla="*/ 2167002 h 2561350"/>
              <a:gd name="connsiteX10" fmla="*/ 1244508 w 2086934"/>
              <a:gd name="connsiteY10" fmla="*/ 2275300 h 2561350"/>
              <a:gd name="connsiteX11" fmla="*/ 794452 w 2086934"/>
              <a:gd name="connsiteY11" fmla="*/ 2277680 h 2561350"/>
              <a:gd name="connsiteX12" fmla="*/ 824385 w 2086934"/>
              <a:gd name="connsiteY12" fmla="*/ 2167002 h 2561350"/>
              <a:gd name="connsiteX13" fmla="*/ 131460 w 2086934"/>
              <a:gd name="connsiteY13" fmla="*/ 2200159 h 2561350"/>
              <a:gd name="connsiteX14" fmla="*/ 111566 w 2086934"/>
              <a:gd name="connsiteY14" fmla="*/ 1497962 h 2561350"/>
              <a:gd name="connsiteX15" fmla="*/ 272879 w 2086934"/>
              <a:gd name="connsiteY15" fmla="*/ 1561668 h 2561350"/>
              <a:gd name="connsiteX16" fmla="*/ 250605 w 2086934"/>
              <a:gd name="connsiteY16" fmla="*/ 1045298 h 2561350"/>
              <a:gd name="connsiteX17" fmla="*/ 9943 w 2086934"/>
              <a:gd name="connsiteY17" fmla="*/ 1018431 h 2561350"/>
              <a:gd name="connsiteX18" fmla="*/ 111566 w 2086934"/>
              <a:gd name="connsiteY18" fmla="*/ 382371 h 2561350"/>
              <a:gd name="connsiteX19" fmla="*/ 829356 w 2086934"/>
              <a:gd name="connsiteY19" fmla="*/ 389002 h 2561350"/>
              <a:gd name="connsiteX20" fmla="*/ 794452 w 2086934"/>
              <a:gd name="connsiteY20" fmla="*/ 283670 h 2561350"/>
              <a:gd name="connsiteX21" fmla="*/ 1030195 w 2086934"/>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09253 w 2084621"/>
              <a:gd name="connsiteY14" fmla="*/ 1497962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270566 w 2084621"/>
              <a:gd name="connsiteY14" fmla="*/ 1561668 h 2561350"/>
              <a:gd name="connsiteX15" fmla="*/ 248292 w 2084621"/>
              <a:gd name="connsiteY15" fmla="*/ 1045298 h 2561350"/>
              <a:gd name="connsiteX16" fmla="*/ 7630 w 2084621"/>
              <a:gd name="connsiteY16" fmla="*/ 1018431 h 2561350"/>
              <a:gd name="connsiteX17" fmla="*/ 109253 w 2084621"/>
              <a:gd name="connsiteY17" fmla="*/ 382371 h 2561350"/>
              <a:gd name="connsiteX18" fmla="*/ 827043 w 2084621"/>
              <a:gd name="connsiteY18" fmla="*/ 389002 h 2561350"/>
              <a:gd name="connsiteX19" fmla="*/ 792139 w 2084621"/>
              <a:gd name="connsiteY19" fmla="*/ 283670 h 2561350"/>
              <a:gd name="connsiteX20" fmla="*/ 1027882 w 2084621"/>
              <a:gd name="connsiteY20" fmla="*/ 3 h 2561350"/>
              <a:gd name="connsiteX0" fmla="*/ 1027882 w 2084621"/>
              <a:gd name="connsiteY0" fmla="*/ 3 h 2561350"/>
              <a:gd name="connsiteX1" fmla="*/ 1242195 w 2084621"/>
              <a:gd name="connsiteY1" fmla="*/ 286050 h 2561350"/>
              <a:gd name="connsiteX2" fmla="*/ 1220059 w 2084621"/>
              <a:gd name="connsiteY2" fmla="*/ 389002 h 2561350"/>
              <a:gd name="connsiteX3" fmla="*/ 1971347 w 2084621"/>
              <a:gd name="connsiteY3" fmla="*/ 369108 h 2561350"/>
              <a:gd name="connsiteX4" fmla="*/ 1964715 w 2084621"/>
              <a:gd name="connsiteY4" fmla="*/ 1096546 h 2561350"/>
              <a:gd name="connsiteX5" fmla="*/ 1862135 w 2084621"/>
              <a:gd name="connsiteY5" fmla="*/ 1037347 h 2561350"/>
              <a:gd name="connsiteX6" fmla="*/ 1846493 w 2084621"/>
              <a:gd name="connsiteY6" fmla="*/ 1520560 h 2561350"/>
              <a:gd name="connsiteX7" fmla="*/ 1997873 w 2084621"/>
              <a:gd name="connsiteY7" fmla="*/ 1456260 h 2561350"/>
              <a:gd name="connsiteX8" fmla="*/ 1951453 w 2084621"/>
              <a:gd name="connsiteY8" fmla="*/ 2180265 h 2561350"/>
              <a:gd name="connsiteX9" fmla="*/ 1222322 w 2084621"/>
              <a:gd name="connsiteY9" fmla="*/ 2167002 h 2561350"/>
              <a:gd name="connsiteX10" fmla="*/ 1242195 w 2084621"/>
              <a:gd name="connsiteY10" fmla="*/ 2275300 h 2561350"/>
              <a:gd name="connsiteX11" fmla="*/ 792139 w 2084621"/>
              <a:gd name="connsiteY11" fmla="*/ 2277680 h 2561350"/>
              <a:gd name="connsiteX12" fmla="*/ 822072 w 2084621"/>
              <a:gd name="connsiteY12" fmla="*/ 2167002 h 2561350"/>
              <a:gd name="connsiteX13" fmla="*/ 129147 w 2084621"/>
              <a:gd name="connsiteY13" fmla="*/ 2200159 h 2561350"/>
              <a:gd name="connsiteX14" fmla="*/ 176730 w 2084621"/>
              <a:gd name="connsiteY14" fmla="*/ 1866419 h 2561350"/>
              <a:gd name="connsiteX15" fmla="*/ 270566 w 2084621"/>
              <a:gd name="connsiteY15" fmla="*/ 1561668 h 2561350"/>
              <a:gd name="connsiteX16" fmla="*/ 248292 w 2084621"/>
              <a:gd name="connsiteY16" fmla="*/ 1045298 h 2561350"/>
              <a:gd name="connsiteX17" fmla="*/ 7630 w 2084621"/>
              <a:gd name="connsiteY17" fmla="*/ 1018431 h 2561350"/>
              <a:gd name="connsiteX18" fmla="*/ 109253 w 2084621"/>
              <a:gd name="connsiteY18" fmla="*/ 382371 h 2561350"/>
              <a:gd name="connsiteX19" fmla="*/ 827043 w 2084621"/>
              <a:gd name="connsiteY19" fmla="*/ 389002 h 2561350"/>
              <a:gd name="connsiteX20" fmla="*/ 792139 w 2084621"/>
              <a:gd name="connsiteY20" fmla="*/ 283670 h 2561350"/>
              <a:gd name="connsiteX21" fmla="*/ 1027882 w 2084621"/>
              <a:gd name="connsiteY21" fmla="*/ 3 h 2561350"/>
              <a:gd name="connsiteX0" fmla="*/ 1033820 w 2090559"/>
              <a:gd name="connsiteY0" fmla="*/ 3 h 2561350"/>
              <a:gd name="connsiteX1" fmla="*/ 1248133 w 2090559"/>
              <a:gd name="connsiteY1" fmla="*/ 286050 h 2561350"/>
              <a:gd name="connsiteX2" fmla="*/ 1225997 w 2090559"/>
              <a:gd name="connsiteY2" fmla="*/ 389002 h 2561350"/>
              <a:gd name="connsiteX3" fmla="*/ 1977285 w 2090559"/>
              <a:gd name="connsiteY3" fmla="*/ 369108 h 2561350"/>
              <a:gd name="connsiteX4" fmla="*/ 1970653 w 2090559"/>
              <a:gd name="connsiteY4" fmla="*/ 1096546 h 2561350"/>
              <a:gd name="connsiteX5" fmla="*/ 1868073 w 2090559"/>
              <a:gd name="connsiteY5" fmla="*/ 1037347 h 2561350"/>
              <a:gd name="connsiteX6" fmla="*/ 1852431 w 2090559"/>
              <a:gd name="connsiteY6" fmla="*/ 1520560 h 2561350"/>
              <a:gd name="connsiteX7" fmla="*/ 2003811 w 2090559"/>
              <a:gd name="connsiteY7" fmla="*/ 1456260 h 2561350"/>
              <a:gd name="connsiteX8" fmla="*/ 1957391 w 2090559"/>
              <a:gd name="connsiteY8" fmla="*/ 2180265 h 2561350"/>
              <a:gd name="connsiteX9" fmla="*/ 1228260 w 2090559"/>
              <a:gd name="connsiteY9" fmla="*/ 2167002 h 2561350"/>
              <a:gd name="connsiteX10" fmla="*/ 1248133 w 2090559"/>
              <a:gd name="connsiteY10" fmla="*/ 2275300 h 2561350"/>
              <a:gd name="connsiteX11" fmla="*/ 798077 w 2090559"/>
              <a:gd name="connsiteY11" fmla="*/ 2277680 h 2561350"/>
              <a:gd name="connsiteX12" fmla="*/ 828010 w 2090559"/>
              <a:gd name="connsiteY12" fmla="*/ 2167002 h 2561350"/>
              <a:gd name="connsiteX13" fmla="*/ 135085 w 2090559"/>
              <a:gd name="connsiteY13" fmla="*/ 2200159 h 2561350"/>
              <a:gd name="connsiteX14" fmla="*/ 6108 w 2090559"/>
              <a:gd name="connsiteY14" fmla="*/ 1657531 h 2561350"/>
              <a:gd name="connsiteX15" fmla="*/ 276504 w 2090559"/>
              <a:gd name="connsiteY15" fmla="*/ 1561668 h 2561350"/>
              <a:gd name="connsiteX16" fmla="*/ 254230 w 2090559"/>
              <a:gd name="connsiteY16" fmla="*/ 1045298 h 2561350"/>
              <a:gd name="connsiteX17" fmla="*/ 13568 w 2090559"/>
              <a:gd name="connsiteY17" fmla="*/ 1018431 h 2561350"/>
              <a:gd name="connsiteX18" fmla="*/ 115191 w 2090559"/>
              <a:gd name="connsiteY18" fmla="*/ 382371 h 2561350"/>
              <a:gd name="connsiteX19" fmla="*/ 832981 w 2090559"/>
              <a:gd name="connsiteY19" fmla="*/ 389002 h 2561350"/>
              <a:gd name="connsiteX20" fmla="*/ 798077 w 2090559"/>
              <a:gd name="connsiteY20" fmla="*/ 283670 h 2561350"/>
              <a:gd name="connsiteX21" fmla="*/ 1033820 w 2090559"/>
              <a:gd name="connsiteY21" fmla="*/ 3 h 2561350"/>
              <a:gd name="connsiteX0" fmla="*/ 1032856 w 2089595"/>
              <a:gd name="connsiteY0" fmla="*/ 3 h 2561350"/>
              <a:gd name="connsiteX1" fmla="*/ 1247169 w 2089595"/>
              <a:gd name="connsiteY1" fmla="*/ 286050 h 2561350"/>
              <a:gd name="connsiteX2" fmla="*/ 1225033 w 2089595"/>
              <a:gd name="connsiteY2" fmla="*/ 389002 h 2561350"/>
              <a:gd name="connsiteX3" fmla="*/ 1976321 w 2089595"/>
              <a:gd name="connsiteY3" fmla="*/ 369108 h 2561350"/>
              <a:gd name="connsiteX4" fmla="*/ 1969689 w 2089595"/>
              <a:gd name="connsiteY4" fmla="*/ 1096546 h 2561350"/>
              <a:gd name="connsiteX5" fmla="*/ 1867109 w 2089595"/>
              <a:gd name="connsiteY5" fmla="*/ 1037347 h 2561350"/>
              <a:gd name="connsiteX6" fmla="*/ 1851467 w 2089595"/>
              <a:gd name="connsiteY6" fmla="*/ 1520560 h 2561350"/>
              <a:gd name="connsiteX7" fmla="*/ 2002847 w 2089595"/>
              <a:gd name="connsiteY7" fmla="*/ 1456260 h 2561350"/>
              <a:gd name="connsiteX8" fmla="*/ 1956427 w 2089595"/>
              <a:gd name="connsiteY8" fmla="*/ 2180265 h 2561350"/>
              <a:gd name="connsiteX9" fmla="*/ 1227296 w 2089595"/>
              <a:gd name="connsiteY9" fmla="*/ 2167002 h 2561350"/>
              <a:gd name="connsiteX10" fmla="*/ 1247169 w 2089595"/>
              <a:gd name="connsiteY10" fmla="*/ 2275300 h 2561350"/>
              <a:gd name="connsiteX11" fmla="*/ 797113 w 2089595"/>
              <a:gd name="connsiteY11" fmla="*/ 2277680 h 2561350"/>
              <a:gd name="connsiteX12" fmla="*/ 827046 w 2089595"/>
              <a:gd name="connsiteY12" fmla="*/ 2167002 h 2561350"/>
              <a:gd name="connsiteX13" fmla="*/ 134121 w 2089595"/>
              <a:gd name="connsiteY13" fmla="*/ 2200159 h 2561350"/>
              <a:gd name="connsiteX14" fmla="*/ 5144 w 2089595"/>
              <a:gd name="connsiteY14" fmla="*/ 1657531 h 2561350"/>
              <a:gd name="connsiteX15" fmla="*/ 275540 w 2089595"/>
              <a:gd name="connsiteY15" fmla="*/ 1561668 h 2561350"/>
              <a:gd name="connsiteX16" fmla="*/ 253266 w 2089595"/>
              <a:gd name="connsiteY16" fmla="*/ 1045298 h 2561350"/>
              <a:gd name="connsiteX17" fmla="*/ 12604 w 2089595"/>
              <a:gd name="connsiteY17" fmla="*/ 1018431 h 2561350"/>
              <a:gd name="connsiteX18" fmla="*/ 114227 w 2089595"/>
              <a:gd name="connsiteY18" fmla="*/ 382371 h 2561350"/>
              <a:gd name="connsiteX19" fmla="*/ 832017 w 2089595"/>
              <a:gd name="connsiteY19" fmla="*/ 389002 h 2561350"/>
              <a:gd name="connsiteX20" fmla="*/ 797113 w 2089595"/>
              <a:gd name="connsiteY20" fmla="*/ 283670 h 2561350"/>
              <a:gd name="connsiteX21" fmla="*/ 1032856 w 2089595"/>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5501"/>
              <a:gd name="connsiteY0" fmla="*/ 3 h 2561350"/>
              <a:gd name="connsiteX1" fmla="*/ 1243075 w 2085501"/>
              <a:gd name="connsiteY1" fmla="*/ 286050 h 2561350"/>
              <a:gd name="connsiteX2" fmla="*/ 1220939 w 2085501"/>
              <a:gd name="connsiteY2" fmla="*/ 389002 h 2561350"/>
              <a:gd name="connsiteX3" fmla="*/ 1972227 w 2085501"/>
              <a:gd name="connsiteY3" fmla="*/ 369108 h 2561350"/>
              <a:gd name="connsiteX4" fmla="*/ 1965595 w 2085501"/>
              <a:gd name="connsiteY4" fmla="*/ 1096546 h 2561350"/>
              <a:gd name="connsiteX5" fmla="*/ 1863015 w 2085501"/>
              <a:gd name="connsiteY5" fmla="*/ 1037347 h 2561350"/>
              <a:gd name="connsiteX6" fmla="*/ 1847373 w 2085501"/>
              <a:gd name="connsiteY6" fmla="*/ 1520560 h 2561350"/>
              <a:gd name="connsiteX7" fmla="*/ 1998753 w 2085501"/>
              <a:gd name="connsiteY7" fmla="*/ 1456260 h 2561350"/>
              <a:gd name="connsiteX8" fmla="*/ 1952333 w 2085501"/>
              <a:gd name="connsiteY8" fmla="*/ 2180265 h 2561350"/>
              <a:gd name="connsiteX9" fmla="*/ 1223202 w 2085501"/>
              <a:gd name="connsiteY9" fmla="*/ 2167002 h 2561350"/>
              <a:gd name="connsiteX10" fmla="*/ 1243075 w 2085501"/>
              <a:gd name="connsiteY10" fmla="*/ 2275300 h 2561350"/>
              <a:gd name="connsiteX11" fmla="*/ 793019 w 2085501"/>
              <a:gd name="connsiteY11" fmla="*/ 2277680 h 2561350"/>
              <a:gd name="connsiteX12" fmla="*/ 822952 w 2085501"/>
              <a:gd name="connsiteY12" fmla="*/ 2167002 h 2561350"/>
              <a:gd name="connsiteX13" fmla="*/ 130027 w 2085501"/>
              <a:gd name="connsiteY13" fmla="*/ 2200159 h 2561350"/>
              <a:gd name="connsiteX14" fmla="*/ 1050 w 2085501"/>
              <a:gd name="connsiteY14" fmla="*/ 1657531 h 2561350"/>
              <a:gd name="connsiteX15" fmla="*/ 271446 w 2085501"/>
              <a:gd name="connsiteY15" fmla="*/ 1561668 h 2561350"/>
              <a:gd name="connsiteX16" fmla="*/ 249172 w 2085501"/>
              <a:gd name="connsiteY16" fmla="*/ 1045298 h 2561350"/>
              <a:gd name="connsiteX17" fmla="*/ 8510 w 2085501"/>
              <a:gd name="connsiteY17" fmla="*/ 1018431 h 2561350"/>
              <a:gd name="connsiteX18" fmla="*/ 110133 w 2085501"/>
              <a:gd name="connsiteY18" fmla="*/ 382371 h 2561350"/>
              <a:gd name="connsiteX19" fmla="*/ 827923 w 2085501"/>
              <a:gd name="connsiteY19" fmla="*/ 389002 h 2561350"/>
              <a:gd name="connsiteX20" fmla="*/ 793019 w 2085501"/>
              <a:gd name="connsiteY20" fmla="*/ 283670 h 2561350"/>
              <a:gd name="connsiteX21" fmla="*/ 1028762 w 2085501"/>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863015 w 2081039"/>
              <a:gd name="connsiteY4" fmla="*/ 1037347 h 2561350"/>
              <a:gd name="connsiteX5" fmla="*/ 1847373 w 2081039"/>
              <a:gd name="connsiteY5" fmla="*/ 1520560 h 2561350"/>
              <a:gd name="connsiteX6" fmla="*/ 1998753 w 2081039"/>
              <a:gd name="connsiteY6" fmla="*/ 1456260 h 2561350"/>
              <a:gd name="connsiteX7" fmla="*/ 1952333 w 2081039"/>
              <a:gd name="connsiteY7" fmla="*/ 2180265 h 2561350"/>
              <a:gd name="connsiteX8" fmla="*/ 1223202 w 2081039"/>
              <a:gd name="connsiteY8" fmla="*/ 2167002 h 2561350"/>
              <a:gd name="connsiteX9" fmla="*/ 1243075 w 2081039"/>
              <a:gd name="connsiteY9" fmla="*/ 2275300 h 2561350"/>
              <a:gd name="connsiteX10" fmla="*/ 793019 w 2081039"/>
              <a:gd name="connsiteY10" fmla="*/ 2277680 h 2561350"/>
              <a:gd name="connsiteX11" fmla="*/ 822952 w 2081039"/>
              <a:gd name="connsiteY11" fmla="*/ 2167002 h 2561350"/>
              <a:gd name="connsiteX12" fmla="*/ 130027 w 2081039"/>
              <a:gd name="connsiteY12" fmla="*/ 2200159 h 2561350"/>
              <a:gd name="connsiteX13" fmla="*/ 1050 w 2081039"/>
              <a:gd name="connsiteY13" fmla="*/ 1657531 h 2561350"/>
              <a:gd name="connsiteX14" fmla="*/ 271446 w 2081039"/>
              <a:gd name="connsiteY14" fmla="*/ 1561668 h 2561350"/>
              <a:gd name="connsiteX15" fmla="*/ 249172 w 2081039"/>
              <a:gd name="connsiteY15" fmla="*/ 1045298 h 2561350"/>
              <a:gd name="connsiteX16" fmla="*/ 8510 w 2081039"/>
              <a:gd name="connsiteY16" fmla="*/ 1018431 h 2561350"/>
              <a:gd name="connsiteX17" fmla="*/ 110133 w 2081039"/>
              <a:gd name="connsiteY17" fmla="*/ 382371 h 2561350"/>
              <a:gd name="connsiteX18" fmla="*/ 827923 w 2081039"/>
              <a:gd name="connsiteY18" fmla="*/ 389002 h 2561350"/>
              <a:gd name="connsiteX19" fmla="*/ 793019 w 2081039"/>
              <a:gd name="connsiteY19" fmla="*/ 283670 h 2561350"/>
              <a:gd name="connsiteX20" fmla="*/ 1028762 w 2081039"/>
              <a:gd name="connsiteY20"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1933270 w 2081039"/>
              <a:gd name="connsiteY4" fmla="*/ 764780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72227 w 2081039"/>
              <a:gd name="connsiteY3" fmla="*/ 36910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7307 w 2081039"/>
              <a:gd name="connsiteY3" fmla="*/ 371595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81039"/>
              <a:gd name="connsiteY0" fmla="*/ 3 h 2561350"/>
              <a:gd name="connsiteX1" fmla="*/ 1243075 w 2081039"/>
              <a:gd name="connsiteY1" fmla="*/ 286050 h 2561350"/>
              <a:gd name="connsiteX2" fmla="*/ 1220939 w 2081039"/>
              <a:gd name="connsiteY2" fmla="*/ 389002 h 2561350"/>
              <a:gd name="connsiteX3" fmla="*/ 1959793 w 2081039"/>
              <a:gd name="connsiteY3" fmla="*/ 361648 h 2561350"/>
              <a:gd name="connsiteX4" fmla="*/ 2067556 w 2081039"/>
              <a:gd name="connsiteY4" fmla="*/ 961234 h 2561350"/>
              <a:gd name="connsiteX5" fmla="*/ 1863015 w 2081039"/>
              <a:gd name="connsiteY5" fmla="*/ 1037347 h 2561350"/>
              <a:gd name="connsiteX6" fmla="*/ 1847373 w 2081039"/>
              <a:gd name="connsiteY6" fmla="*/ 1520560 h 2561350"/>
              <a:gd name="connsiteX7" fmla="*/ 1998753 w 2081039"/>
              <a:gd name="connsiteY7" fmla="*/ 1456260 h 2561350"/>
              <a:gd name="connsiteX8" fmla="*/ 1952333 w 2081039"/>
              <a:gd name="connsiteY8" fmla="*/ 2180265 h 2561350"/>
              <a:gd name="connsiteX9" fmla="*/ 1223202 w 2081039"/>
              <a:gd name="connsiteY9" fmla="*/ 2167002 h 2561350"/>
              <a:gd name="connsiteX10" fmla="*/ 1243075 w 2081039"/>
              <a:gd name="connsiteY10" fmla="*/ 2275300 h 2561350"/>
              <a:gd name="connsiteX11" fmla="*/ 793019 w 2081039"/>
              <a:gd name="connsiteY11" fmla="*/ 2277680 h 2561350"/>
              <a:gd name="connsiteX12" fmla="*/ 822952 w 2081039"/>
              <a:gd name="connsiteY12" fmla="*/ 2167002 h 2561350"/>
              <a:gd name="connsiteX13" fmla="*/ 130027 w 2081039"/>
              <a:gd name="connsiteY13" fmla="*/ 2200159 h 2561350"/>
              <a:gd name="connsiteX14" fmla="*/ 1050 w 2081039"/>
              <a:gd name="connsiteY14" fmla="*/ 1657531 h 2561350"/>
              <a:gd name="connsiteX15" fmla="*/ 271446 w 2081039"/>
              <a:gd name="connsiteY15" fmla="*/ 1561668 h 2561350"/>
              <a:gd name="connsiteX16" fmla="*/ 249172 w 2081039"/>
              <a:gd name="connsiteY16" fmla="*/ 1045298 h 2561350"/>
              <a:gd name="connsiteX17" fmla="*/ 8510 w 2081039"/>
              <a:gd name="connsiteY17" fmla="*/ 1018431 h 2561350"/>
              <a:gd name="connsiteX18" fmla="*/ 110133 w 2081039"/>
              <a:gd name="connsiteY18" fmla="*/ 382371 h 2561350"/>
              <a:gd name="connsiteX19" fmla="*/ 827923 w 2081039"/>
              <a:gd name="connsiteY19" fmla="*/ 389002 h 2561350"/>
              <a:gd name="connsiteX20" fmla="*/ 793019 w 2081039"/>
              <a:gd name="connsiteY20" fmla="*/ 283670 h 2561350"/>
              <a:gd name="connsiteX21" fmla="*/ 1028762 w 208103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1890996 w 2072429"/>
              <a:gd name="connsiteY7" fmla="*/ 1722186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20560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63015 w 2072429"/>
              <a:gd name="connsiteY5" fmla="*/ 1037347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47373 w 2072429"/>
              <a:gd name="connsiteY5" fmla="*/ 1535481 h 2561350"/>
              <a:gd name="connsiteX6" fmla="*/ 2065070 w 2072429"/>
              <a:gd name="connsiteY6" fmla="*/ 1597847 h 2561350"/>
              <a:gd name="connsiteX7" fmla="*/ 1952333 w 2072429"/>
              <a:gd name="connsiteY7" fmla="*/ 2180265 h 2561350"/>
              <a:gd name="connsiteX8" fmla="*/ 1223202 w 2072429"/>
              <a:gd name="connsiteY8" fmla="*/ 2167002 h 2561350"/>
              <a:gd name="connsiteX9" fmla="*/ 1243075 w 2072429"/>
              <a:gd name="connsiteY9" fmla="*/ 2275300 h 2561350"/>
              <a:gd name="connsiteX10" fmla="*/ 793019 w 2072429"/>
              <a:gd name="connsiteY10" fmla="*/ 2277680 h 2561350"/>
              <a:gd name="connsiteX11" fmla="*/ 822952 w 2072429"/>
              <a:gd name="connsiteY11" fmla="*/ 2167002 h 2561350"/>
              <a:gd name="connsiteX12" fmla="*/ 130027 w 2072429"/>
              <a:gd name="connsiteY12" fmla="*/ 2200159 h 2561350"/>
              <a:gd name="connsiteX13" fmla="*/ 1050 w 2072429"/>
              <a:gd name="connsiteY13" fmla="*/ 1657531 h 2561350"/>
              <a:gd name="connsiteX14" fmla="*/ 271446 w 2072429"/>
              <a:gd name="connsiteY14" fmla="*/ 1561668 h 2561350"/>
              <a:gd name="connsiteX15" fmla="*/ 249172 w 2072429"/>
              <a:gd name="connsiteY15" fmla="*/ 1045298 h 2561350"/>
              <a:gd name="connsiteX16" fmla="*/ 8510 w 2072429"/>
              <a:gd name="connsiteY16" fmla="*/ 1018431 h 2561350"/>
              <a:gd name="connsiteX17" fmla="*/ 110133 w 2072429"/>
              <a:gd name="connsiteY17" fmla="*/ 382371 h 2561350"/>
              <a:gd name="connsiteX18" fmla="*/ 827923 w 2072429"/>
              <a:gd name="connsiteY18" fmla="*/ 389002 h 2561350"/>
              <a:gd name="connsiteX19" fmla="*/ 793019 w 2072429"/>
              <a:gd name="connsiteY19" fmla="*/ 283670 h 2561350"/>
              <a:gd name="connsiteX20" fmla="*/ 1028762 w 2072429"/>
              <a:gd name="connsiteY20"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997927 w 2072429"/>
              <a:gd name="connsiteY5" fmla="*/ 118007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3536 w 2072429"/>
              <a:gd name="connsiteY5" fmla="*/ 1025891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72429"/>
              <a:gd name="connsiteY0" fmla="*/ 3 h 2561350"/>
              <a:gd name="connsiteX1" fmla="*/ 1243075 w 2072429"/>
              <a:gd name="connsiteY1" fmla="*/ 286050 h 2561350"/>
              <a:gd name="connsiteX2" fmla="*/ 1220939 w 2072429"/>
              <a:gd name="connsiteY2" fmla="*/ 389002 h 2561350"/>
              <a:gd name="connsiteX3" fmla="*/ 1959793 w 2072429"/>
              <a:gd name="connsiteY3" fmla="*/ 361648 h 2561350"/>
              <a:gd name="connsiteX4" fmla="*/ 2067556 w 2072429"/>
              <a:gd name="connsiteY4" fmla="*/ 961234 h 2561350"/>
              <a:gd name="connsiteX5" fmla="*/ 1881048 w 2072429"/>
              <a:gd name="connsiteY5" fmla="*/ 1030865 h 2561350"/>
              <a:gd name="connsiteX6" fmla="*/ 1847373 w 2072429"/>
              <a:gd name="connsiteY6" fmla="*/ 1535481 h 2561350"/>
              <a:gd name="connsiteX7" fmla="*/ 2065070 w 2072429"/>
              <a:gd name="connsiteY7" fmla="*/ 1597847 h 2561350"/>
              <a:gd name="connsiteX8" fmla="*/ 1952333 w 2072429"/>
              <a:gd name="connsiteY8" fmla="*/ 2180265 h 2561350"/>
              <a:gd name="connsiteX9" fmla="*/ 1223202 w 2072429"/>
              <a:gd name="connsiteY9" fmla="*/ 2167002 h 2561350"/>
              <a:gd name="connsiteX10" fmla="*/ 1243075 w 2072429"/>
              <a:gd name="connsiteY10" fmla="*/ 2275300 h 2561350"/>
              <a:gd name="connsiteX11" fmla="*/ 793019 w 2072429"/>
              <a:gd name="connsiteY11" fmla="*/ 2277680 h 2561350"/>
              <a:gd name="connsiteX12" fmla="*/ 822952 w 2072429"/>
              <a:gd name="connsiteY12" fmla="*/ 2167002 h 2561350"/>
              <a:gd name="connsiteX13" fmla="*/ 130027 w 2072429"/>
              <a:gd name="connsiteY13" fmla="*/ 2200159 h 2561350"/>
              <a:gd name="connsiteX14" fmla="*/ 1050 w 2072429"/>
              <a:gd name="connsiteY14" fmla="*/ 1657531 h 2561350"/>
              <a:gd name="connsiteX15" fmla="*/ 271446 w 2072429"/>
              <a:gd name="connsiteY15" fmla="*/ 1561668 h 2561350"/>
              <a:gd name="connsiteX16" fmla="*/ 249172 w 2072429"/>
              <a:gd name="connsiteY16" fmla="*/ 1045298 h 2561350"/>
              <a:gd name="connsiteX17" fmla="*/ 8510 w 2072429"/>
              <a:gd name="connsiteY17" fmla="*/ 1018431 h 2561350"/>
              <a:gd name="connsiteX18" fmla="*/ 110133 w 2072429"/>
              <a:gd name="connsiteY18" fmla="*/ 382371 h 2561350"/>
              <a:gd name="connsiteX19" fmla="*/ 827923 w 2072429"/>
              <a:gd name="connsiteY19" fmla="*/ 389002 h 2561350"/>
              <a:gd name="connsiteX20" fmla="*/ 793019 w 2072429"/>
              <a:gd name="connsiteY20" fmla="*/ 283670 h 2561350"/>
              <a:gd name="connsiteX21" fmla="*/ 1028762 w 2072429"/>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 name="connsiteX0" fmla="*/ 1028762 w 2069564"/>
              <a:gd name="connsiteY0" fmla="*/ 3 h 2561350"/>
              <a:gd name="connsiteX1" fmla="*/ 1243075 w 2069564"/>
              <a:gd name="connsiteY1" fmla="*/ 286050 h 2561350"/>
              <a:gd name="connsiteX2" fmla="*/ 1220939 w 2069564"/>
              <a:gd name="connsiteY2" fmla="*/ 389002 h 2561350"/>
              <a:gd name="connsiteX3" fmla="*/ 1959793 w 2069564"/>
              <a:gd name="connsiteY3" fmla="*/ 361648 h 2561350"/>
              <a:gd name="connsiteX4" fmla="*/ 2067556 w 2069564"/>
              <a:gd name="connsiteY4" fmla="*/ 961234 h 2561350"/>
              <a:gd name="connsiteX5" fmla="*/ 1881048 w 2069564"/>
              <a:gd name="connsiteY5" fmla="*/ 1030865 h 2561350"/>
              <a:gd name="connsiteX6" fmla="*/ 1847373 w 2069564"/>
              <a:gd name="connsiteY6" fmla="*/ 1535481 h 2561350"/>
              <a:gd name="connsiteX7" fmla="*/ 2065070 w 2069564"/>
              <a:gd name="connsiteY7" fmla="*/ 1597847 h 2561350"/>
              <a:gd name="connsiteX8" fmla="*/ 1952333 w 2069564"/>
              <a:gd name="connsiteY8" fmla="*/ 2180265 h 2561350"/>
              <a:gd name="connsiteX9" fmla="*/ 1223202 w 2069564"/>
              <a:gd name="connsiteY9" fmla="*/ 2167002 h 2561350"/>
              <a:gd name="connsiteX10" fmla="*/ 1243075 w 2069564"/>
              <a:gd name="connsiteY10" fmla="*/ 2275300 h 2561350"/>
              <a:gd name="connsiteX11" fmla="*/ 793019 w 2069564"/>
              <a:gd name="connsiteY11" fmla="*/ 2277680 h 2561350"/>
              <a:gd name="connsiteX12" fmla="*/ 822952 w 2069564"/>
              <a:gd name="connsiteY12" fmla="*/ 2167002 h 2561350"/>
              <a:gd name="connsiteX13" fmla="*/ 130027 w 2069564"/>
              <a:gd name="connsiteY13" fmla="*/ 2200159 h 2561350"/>
              <a:gd name="connsiteX14" fmla="*/ 1050 w 2069564"/>
              <a:gd name="connsiteY14" fmla="*/ 1657531 h 2561350"/>
              <a:gd name="connsiteX15" fmla="*/ 271446 w 2069564"/>
              <a:gd name="connsiteY15" fmla="*/ 1561668 h 2561350"/>
              <a:gd name="connsiteX16" fmla="*/ 249172 w 2069564"/>
              <a:gd name="connsiteY16" fmla="*/ 1045298 h 2561350"/>
              <a:gd name="connsiteX17" fmla="*/ 8510 w 2069564"/>
              <a:gd name="connsiteY17" fmla="*/ 1018431 h 2561350"/>
              <a:gd name="connsiteX18" fmla="*/ 110133 w 2069564"/>
              <a:gd name="connsiteY18" fmla="*/ 382371 h 2561350"/>
              <a:gd name="connsiteX19" fmla="*/ 827923 w 2069564"/>
              <a:gd name="connsiteY19" fmla="*/ 389002 h 2561350"/>
              <a:gd name="connsiteX20" fmla="*/ 793019 w 2069564"/>
              <a:gd name="connsiteY20" fmla="*/ 283670 h 2561350"/>
              <a:gd name="connsiteX21" fmla="*/ 1028762 w 2069564"/>
              <a:gd name="connsiteY21" fmla="*/ 3 h 256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564" h="2561350">
                <a:moveTo>
                  <a:pt x="1028762" y="3"/>
                </a:moveTo>
                <a:cubicBezTo>
                  <a:pt x="1197831" y="-691"/>
                  <a:pt x="1365814" y="120921"/>
                  <a:pt x="1243075" y="286050"/>
                </a:cubicBezTo>
                <a:cubicBezTo>
                  <a:pt x="1226965" y="315682"/>
                  <a:pt x="1215183" y="348101"/>
                  <a:pt x="1220939" y="389002"/>
                </a:cubicBezTo>
                <a:cubicBezTo>
                  <a:pt x="1226007" y="528261"/>
                  <a:pt x="1696102" y="461119"/>
                  <a:pt x="1959793" y="361648"/>
                </a:cubicBezTo>
                <a:cubicBezTo>
                  <a:pt x="2053648" y="496394"/>
                  <a:pt x="2070837" y="822506"/>
                  <a:pt x="2067556" y="961234"/>
                </a:cubicBezTo>
                <a:cubicBezTo>
                  <a:pt x="2071425" y="1080232"/>
                  <a:pt x="2014728" y="1106744"/>
                  <a:pt x="1881048" y="1030865"/>
                </a:cubicBezTo>
                <a:cubicBezTo>
                  <a:pt x="1483772" y="845572"/>
                  <a:pt x="1585020" y="1699608"/>
                  <a:pt x="1847373" y="1535481"/>
                </a:cubicBezTo>
                <a:cubicBezTo>
                  <a:pt x="1929125" y="1495441"/>
                  <a:pt x="2055039" y="1373504"/>
                  <a:pt x="2065070" y="1597847"/>
                </a:cubicBezTo>
                <a:cubicBezTo>
                  <a:pt x="2080077" y="1677957"/>
                  <a:pt x="2061145" y="2086235"/>
                  <a:pt x="1952333" y="2180265"/>
                </a:cubicBezTo>
                <a:cubicBezTo>
                  <a:pt x="1755709" y="2153739"/>
                  <a:pt x="1373407" y="2007849"/>
                  <a:pt x="1223202" y="2167002"/>
                </a:cubicBezTo>
                <a:cubicBezTo>
                  <a:pt x="1209721" y="2193452"/>
                  <a:pt x="1212523" y="2230274"/>
                  <a:pt x="1243075" y="2275300"/>
                </a:cubicBezTo>
                <a:cubicBezTo>
                  <a:pt x="1483581" y="2660267"/>
                  <a:pt x="581086" y="2652331"/>
                  <a:pt x="793019" y="2277680"/>
                </a:cubicBezTo>
                <a:cubicBezTo>
                  <a:pt x="831994" y="2223379"/>
                  <a:pt x="839802" y="2190096"/>
                  <a:pt x="822952" y="2167002"/>
                </a:cubicBezTo>
                <a:cubicBezTo>
                  <a:pt x="720184" y="2021111"/>
                  <a:pt x="378685" y="2147108"/>
                  <a:pt x="130027" y="2200159"/>
                </a:cubicBezTo>
                <a:cubicBezTo>
                  <a:pt x="37391" y="2130168"/>
                  <a:pt x="-7600" y="1771407"/>
                  <a:pt x="1050" y="1657531"/>
                </a:cubicBezTo>
                <a:cubicBezTo>
                  <a:pt x="24620" y="1416831"/>
                  <a:pt x="117773" y="1502066"/>
                  <a:pt x="271446" y="1561668"/>
                </a:cubicBezTo>
                <a:cubicBezTo>
                  <a:pt x="483628" y="1635999"/>
                  <a:pt x="591036" y="1022800"/>
                  <a:pt x="249172" y="1045298"/>
                </a:cubicBezTo>
                <a:cubicBezTo>
                  <a:pt x="168463" y="1050498"/>
                  <a:pt x="31683" y="1183628"/>
                  <a:pt x="8510" y="1018431"/>
                </a:cubicBezTo>
                <a:cubicBezTo>
                  <a:pt x="-14663" y="907943"/>
                  <a:pt x="13766" y="478572"/>
                  <a:pt x="110133" y="382371"/>
                </a:cubicBezTo>
                <a:cubicBezTo>
                  <a:pt x="506339" y="514999"/>
                  <a:pt x="789812" y="488473"/>
                  <a:pt x="827923" y="389002"/>
                </a:cubicBezTo>
                <a:cubicBezTo>
                  <a:pt x="838244" y="365427"/>
                  <a:pt x="828672" y="333342"/>
                  <a:pt x="793019" y="283670"/>
                </a:cubicBezTo>
                <a:cubicBezTo>
                  <a:pt x="687053" y="96344"/>
                  <a:pt x="859693" y="698"/>
                  <a:pt x="1028762" y="3"/>
                </a:cubicBezTo>
                <a:close/>
              </a:path>
            </a:pathLst>
          </a:custGeom>
          <a:gradFill flip="none" rotWithShape="1">
            <a:gsLst>
              <a:gs pos="94000">
                <a:srgbClr val="9BBB59">
                  <a:lumMod val="75000"/>
                </a:srgbClr>
              </a:gs>
              <a:gs pos="0">
                <a:srgbClr val="9BBB59">
                  <a:lumMod val="40000"/>
                  <a:lumOff val="60000"/>
                </a:srgbClr>
              </a:gs>
            </a:gsLst>
            <a:lin ang="5400000" scaled="1"/>
            <a:tileRect/>
          </a:gradFill>
          <a:ln w="25400" cap="flat" cmpd="sng" algn="ctr">
            <a:noFill/>
            <a:prstDash val="solid"/>
          </a:ln>
          <a:effectLst/>
          <a:scene3d>
            <a:camera prst="orthographicFront"/>
            <a:lightRig rig="threePt" dir="t"/>
          </a:scene3d>
          <a:sp3d prstMaterial="dkEdge">
            <a:bevelT w="50800" h="25400"/>
          </a:sp3d>
        </p:spPr>
        <p:txBody>
          <a:bodyPr rtlCol="0" anchor="ctr"/>
          <a:lstStyle/>
          <a:p>
            <a:pPr algn="ctr"/>
            <a:endParaRPr lang="en-US" kern="0">
              <a:solidFill>
                <a:prstClr val="white"/>
              </a:solidFill>
              <a:latin typeface="Calibri"/>
            </a:endParaRPr>
          </a:p>
        </p:txBody>
      </p:sp>
      <p:sp>
        <p:nvSpPr>
          <p:cNvPr id="29" name="TextBox 28"/>
          <p:cNvSpPr txBox="1"/>
          <p:nvPr/>
        </p:nvSpPr>
        <p:spPr>
          <a:xfrm>
            <a:off x="9329664" y="2063454"/>
            <a:ext cx="367037" cy="584775"/>
          </a:xfrm>
          <a:prstGeom prst="rect">
            <a:avLst/>
          </a:prstGeom>
          <a:noFill/>
        </p:spPr>
        <p:txBody>
          <a:bodyPr wrap="square" rtlCol="0">
            <a:spAutoFit/>
          </a:bodyPr>
          <a:lstStyle/>
          <a:p>
            <a:pPr algn="ctr"/>
            <a:r>
              <a:rPr lang="en-US" sz="3200" b="1" dirty="0">
                <a:solidFill>
                  <a:prstClr val="white"/>
                </a:solidFill>
                <a:effectLst>
                  <a:outerShdw blurRad="38100" dist="38100" dir="2700000" algn="tl">
                    <a:srgbClr val="000000">
                      <a:alpha val="43137"/>
                    </a:srgbClr>
                  </a:outerShdw>
                </a:effectLst>
                <a:latin typeface="Calibri"/>
              </a:rPr>
              <a:t>1</a:t>
            </a:r>
          </a:p>
        </p:txBody>
      </p:sp>
      <p:sp>
        <p:nvSpPr>
          <p:cNvPr id="30" name="TextBox 29"/>
          <p:cNvSpPr txBox="1"/>
          <p:nvPr/>
        </p:nvSpPr>
        <p:spPr>
          <a:xfrm>
            <a:off x="9329664" y="3264004"/>
            <a:ext cx="367037" cy="584775"/>
          </a:xfrm>
          <a:prstGeom prst="rect">
            <a:avLst/>
          </a:prstGeom>
          <a:noFill/>
        </p:spPr>
        <p:txBody>
          <a:bodyPr wrap="square" rtlCol="0">
            <a:spAutoFit/>
          </a:bodyPr>
          <a:lstStyle/>
          <a:p>
            <a:pPr algn="ctr"/>
            <a:r>
              <a:rPr lang="en-US" sz="3200" b="1" dirty="0">
                <a:solidFill>
                  <a:prstClr val="white"/>
                </a:solidFill>
                <a:effectLst>
                  <a:outerShdw blurRad="38100" dist="38100" dir="2700000" algn="tl">
                    <a:srgbClr val="000000">
                      <a:alpha val="43137"/>
                    </a:srgbClr>
                  </a:outerShdw>
                </a:effectLst>
                <a:latin typeface="Calibri"/>
              </a:rPr>
              <a:t>2</a:t>
            </a:r>
          </a:p>
        </p:txBody>
      </p:sp>
      <p:sp>
        <p:nvSpPr>
          <p:cNvPr id="44" name="TextBox 43"/>
          <p:cNvSpPr txBox="1"/>
          <p:nvPr/>
        </p:nvSpPr>
        <p:spPr>
          <a:xfrm>
            <a:off x="9323047" y="4425698"/>
            <a:ext cx="367037" cy="584775"/>
          </a:xfrm>
          <a:prstGeom prst="rect">
            <a:avLst/>
          </a:prstGeom>
          <a:noFill/>
        </p:spPr>
        <p:txBody>
          <a:bodyPr wrap="square" rtlCol="0">
            <a:spAutoFit/>
          </a:bodyPr>
          <a:lstStyle/>
          <a:p>
            <a:pPr algn="ctr"/>
            <a:r>
              <a:rPr lang="en-US" sz="3200" b="1" dirty="0">
                <a:solidFill>
                  <a:prstClr val="white"/>
                </a:solidFill>
                <a:effectLst>
                  <a:outerShdw blurRad="38100" dist="38100" dir="2700000" algn="tl">
                    <a:srgbClr val="000000">
                      <a:alpha val="43137"/>
                    </a:srgbClr>
                  </a:outerShdw>
                </a:effectLst>
                <a:latin typeface="Calibri"/>
              </a:rPr>
              <a:t>3</a:t>
            </a:r>
          </a:p>
        </p:txBody>
      </p:sp>
      <p:sp>
        <p:nvSpPr>
          <p:cNvPr id="26" name="TextBox 25"/>
          <p:cNvSpPr txBox="1"/>
          <p:nvPr/>
        </p:nvSpPr>
        <p:spPr>
          <a:xfrm>
            <a:off x="2450225" y="6039475"/>
            <a:ext cx="7701108" cy="307777"/>
          </a:xfrm>
          <a:prstGeom prst="rect">
            <a:avLst/>
          </a:prstGeom>
          <a:noFill/>
        </p:spPr>
        <p:txBody>
          <a:bodyPr wrap="square" rtlCol="0">
            <a:spAutoFit/>
          </a:bodyPr>
          <a:lstStyle/>
          <a:p>
            <a:r>
              <a:rPr lang="en-CA" sz="1400" i="1" dirty="0">
                <a:solidFill>
                  <a:prstClr val="black"/>
                </a:solidFill>
                <a:latin typeface="Calibri"/>
                <a:cs typeface="Arial" pitchFamily="34" charset="0"/>
              </a:rPr>
              <a:t>The injection of standards and governance continues to make a difference for departmental projects.   </a:t>
            </a:r>
            <a:endParaRPr lang="fr-CA" sz="1400" i="1" dirty="0">
              <a:solidFill>
                <a:prstClr val="black"/>
              </a:solidFill>
              <a:latin typeface="Calibri"/>
              <a:cs typeface="Arial" pitchFamily="34" charset="0"/>
            </a:endParaRPr>
          </a:p>
        </p:txBody>
      </p:sp>
    </p:spTree>
    <p:extLst>
      <p:ext uri="{BB962C8B-B14F-4D97-AF65-F5344CB8AC3E}">
        <p14:creationId xmlns:p14="http://schemas.microsoft.com/office/powerpoint/2010/main" val="218425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7CD4A0-D46F-430E-87D0-BE456759BF14}"/>
              </a:ext>
            </a:extLst>
          </p:cNvPr>
          <p:cNvGrpSpPr/>
          <p:nvPr/>
        </p:nvGrpSpPr>
        <p:grpSpPr>
          <a:xfrm>
            <a:off x="6477000" y="3292041"/>
            <a:ext cx="5029200" cy="3148324"/>
            <a:chOff x="7035032" y="3535438"/>
            <a:chExt cx="4101528" cy="2482242"/>
          </a:xfrm>
        </p:grpSpPr>
        <p:sp>
          <p:nvSpPr>
            <p:cNvPr id="21" name="Rectangle 20"/>
            <p:cNvSpPr/>
            <p:nvPr/>
          </p:nvSpPr>
          <p:spPr>
            <a:xfrm>
              <a:off x="7041356" y="3535438"/>
              <a:ext cx="4095204" cy="2482242"/>
            </a:xfrm>
            <a:prstGeom prst="rect">
              <a:avLst/>
            </a:prstGeom>
            <a:solidFill>
              <a:schemeClr val="bg1">
                <a:lumMod val="8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Rounded Rectangle 22"/>
            <p:cNvSpPr/>
            <p:nvPr/>
          </p:nvSpPr>
          <p:spPr>
            <a:xfrm>
              <a:off x="7035032" y="3535439"/>
              <a:ext cx="4095204" cy="28742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bg1"/>
                  </a:solidFill>
                </a:rPr>
                <a:t>Defined… </a:t>
              </a:r>
            </a:p>
          </p:txBody>
        </p:sp>
      </p:grpSp>
      <p:sp>
        <p:nvSpPr>
          <p:cNvPr id="2" name="Slide Number Placeholder 1"/>
          <p:cNvSpPr>
            <a:spLocks noGrp="1"/>
          </p:cNvSpPr>
          <p:nvPr>
            <p:ph type="sldNum" sz="quarter" idx="12"/>
          </p:nvPr>
        </p:nvSpPr>
        <p:spPr>
          <a:xfrm>
            <a:off x="11602144" y="6520259"/>
            <a:ext cx="589856" cy="365125"/>
          </a:xfrm>
        </p:spPr>
        <p:txBody>
          <a:bodyPr/>
          <a:lstStyle/>
          <a:p>
            <a:fld id="{32D4B517-E49B-41B6-9DBC-23634E0F1CDC}" type="slidenum">
              <a:rPr lang="en-CA" smtClean="0"/>
              <a:pPr/>
              <a:t>11</a:t>
            </a:fld>
            <a:endParaRPr lang="en-CA" dirty="0"/>
          </a:p>
        </p:txBody>
      </p:sp>
      <p:sp>
        <p:nvSpPr>
          <p:cNvPr id="4" name="Title 3"/>
          <p:cNvSpPr>
            <a:spLocks noGrp="1"/>
          </p:cNvSpPr>
          <p:nvPr>
            <p:ph type="title"/>
          </p:nvPr>
        </p:nvSpPr>
        <p:spPr>
          <a:xfrm>
            <a:off x="551384" y="111262"/>
            <a:ext cx="7413202" cy="554634"/>
          </a:xfrm>
        </p:spPr>
        <p:txBody>
          <a:bodyPr/>
          <a:lstStyle/>
          <a:p>
            <a:r>
              <a:rPr lang="en-CA" b="1" dirty="0">
                <a:latin typeface="+mn-lt"/>
              </a:rPr>
              <a:t>Business Drivers &amp; the GC </a:t>
            </a:r>
            <a:r>
              <a:rPr lang="en-CA" b="1" dirty="0"/>
              <a:t>B</a:t>
            </a:r>
            <a:r>
              <a:rPr lang="en-CA" sz="1800" dirty="0"/>
              <a:t>usiness</a:t>
            </a:r>
            <a:r>
              <a:rPr lang="en-CA" dirty="0"/>
              <a:t> </a:t>
            </a:r>
            <a:r>
              <a:rPr lang="en-CA" b="1" dirty="0"/>
              <a:t>C</a:t>
            </a:r>
            <a:r>
              <a:rPr lang="en-CA" sz="1800" dirty="0"/>
              <a:t>apability</a:t>
            </a:r>
            <a:r>
              <a:rPr lang="en-CA" dirty="0"/>
              <a:t> </a:t>
            </a:r>
            <a:r>
              <a:rPr lang="en-CA" b="1" dirty="0"/>
              <a:t>M</a:t>
            </a:r>
            <a:r>
              <a:rPr lang="en-CA" sz="1800" dirty="0"/>
              <a:t>odel …</a:t>
            </a:r>
          </a:p>
        </p:txBody>
      </p:sp>
      <p:pic>
        <p:nvPicPr>
          <p:cNvPr id="10" name="Picture 9"/>
          <p:cNvPicPr>
            <a:picLocks noChangeAspect="1"/>
          </p:cNvPicPr>
          <p:nvPr/>
        </p:nvPicPr>
        <p:blipFill>
          <a:blip r:embed="rId4"/>
          <a:stretch>
            <a:fillRect/>
          </a:stretch>
        </p:blipFill>
        <p:spPr>
          <a:xfrm>
            <a:off x="1011671" y="3263686"/>
            <a:ext cx="4864692" cy="3148325"/>
          </a:xfrm>
          <a:prstGeom prst="rect">
            <a:avLst/>
          </a:prstGeom>
        </p:spPr>
      </p:pic>
      <p:sp>
        <p:nvSpPr>
          <p:cNvPr id="13" name="Rounded Rectangle 12"/>
          <p:cNvSpPr/>
          <p:nvPr>
            <p:custDataLst>
              <p:tags r:id="rId1"/>
            </p:custDataLst>
          </p:nvPr>
        </p:nvSpPr>
        <p:spPr>
          <a:xfrm>
            <a:off x="728937" y="1182475"/>
            <a:ext cx="10873207" cy="1828800"/>
          </a:xfrm>
          <a:prstGeom prst="round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1199456" y="1274521"/>
            <a:ext cx="10153128" cy="1523494"/>
          </a:xfrm>
          <a:prstGeom prst="rect">
            <a:avLst/>
          </a:prstGeom>
        </p:spPr>
        <p:txBody>
          <a:bodyPr wrap="square">
            <a:spAutoFit/>
          </a:bodyPr>
          <a:lstStyle/>
          <a:p>
            <a:pPr>
              <a:spcAft>
                <a:spcPts val="600"/>
              </a:spcAft>
            </a:pPr>
            <a:r>
              <a:rPr lang="en-CA" b="1" dirty="0"/>
              <a:t>Business Architecture… </a:t>
            </a:r>
            <a:r>
              <a:rPr lang="en-CA" sz="1400" dirty="0"/>
              <a:t>represents holistic, multidimensional business views of: </a:t>
            </a:r>
          </a:p>
          <a:p>
            <a:r>
              <a:rPr lang="en-CA" sz="1400" dirty="0"/>
              <a:t>capabilities, end-to-end value delivery, information, and organizational structure; and the relationships among these business views and strategies, products, policies, initiatives, and stakeholders. </a:t>
            </a:r>
          </a:p>
          <a:p>
            <a:endParaRPr lang="en-CA" sz="1400" dirty="0"/>
          </a:p>
          <a:p>
            <a:r>
              <a:rPr lang="en-CA" sz="1400" dirty="0"/>
              <a:t>It gives us a way to look at our organizations differently so that we can </a:t>
            </a:r>
            <a:r>
              <a:rPr lang="en-CA" sz="1400" b="1" dirty="0"/>
              <a:t>see what is common </a:t>
            </a:r>
            <a:r>
              <a:rPr lang="en-CA" sz="1400" dirty="0"/>
              <a:t>versus what is different or unique.  This enables us to work as a cohesive enterprise. </a:t>
            </a:r>
          </a:p>
        </p:txBody>
      </p:sp>
      <p:sp>
        <p:nvSpPr>
          <p:cNvPr id="20" name="Oval 19"/>
          <p:cNvSpPr/>
          <p:nvPr/>
        </p:nvSpPr>
        <p:spPr>
          <a:xfrm>
            <a:off x="1199456" y="1676400"/>
            <a:ext cx="986408" cy="228600"/>
          </a:xfrm>
          <a:prstGeom prst="ellipse">
            <a:avLst/>
          </a:prstGeom>
          <a:noFill/>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CA"/>
          </a:p>
        </p:txBody>
      </p:sp>
      <p:sp>
        <p:nvSpPr>
          <p:cNvPr id="22" name="Rectangle 21"/>
          <p:cNvSpPr/>
          <p:nvPr/>
        </p:nvSpPr>
        <p:spPr>
          <a:xfrm>
            <a:off x="6705600" y="3798374"/>
            <a:ext cx="4646984" cy="2031325"/>
          </a:xfrm>
          <a:prstGeom prst="rect">
            <a:avLst/>
          </a:prstGeom>
          <a:noFill/>
        </p:spPr>
        <p:txBody>
          <a:bodyPr wrap="square">
            <a:spAutoFit/>
          </a:bodyPr>
          <a:lstStyle/>
          <a:p>
            <a:pPr marL="174625" indent="-174625">
              <a:buFont typeface="Wingdings" panose="05000000000000000000" pitchFamily="2" charset="2"/>
              <a:buChar char="§"/>
              <a:defRPr/>
            </a:pPr>
            <a:r>
              <a:rPr lang="en-CA" sz="1400" dirty="0"/>
              <a:t>The </a:t>
            </a:r>
            <a:r>
              <a:rPr lang="en-CA" sz="1400" b="1" dirty="0"/>
              <a:t>Capability concept </a:t>
            </a:r>
            <a:r>
              <a:rPr lang="en-CA" sz="1400" dirty="0"/>
              <a:t>is a top- down view of an organization.  </a:t>
            </a:r>
          </a:p>
          <a:p>
            <a:pPr marL="174625" indent="-174625">
              <a:buFont typeface="Wingdings" panose="05000000000000000000" pitchFamily="2" charset="2"/>
              <a:buChar char="§"/>
              <a:defRPr/>
            </a:pPr>
            <a:endParaRPr lang="en-CA" sz="1400" dirty="0"/>
          </a:p>
          <a:p>
            <a:pPr marL="174625" indent="-174625">
              <a:buFont typeface="Wingdings" panose="05000000000000000000" pitchFamily="2" charset="2"/>
              <a:buChar char="§"/>
              <a:defRPr/>
            </a:pPr>
            <a:r>
              <a:rPr lang="en-CA" sz="1400" dirty="0"/>
              <a:t>It looks at the major components of an organization in a holistic manner that includes:  people, processes, information and technology.</a:t>
            </a:r>
          </a:p>
          <a:p>
            <a:pPr marL="174625" indent="-174625">
              <a:buFont typeface="Wingdings" panose="05000000000000000000" pitchFamily="2" charset="2"/>
              <a:buChar char="§"/>
              <a:defRPr/>
            </a:pPr>
            <a:endParaRPr lang="en-CA" sz="1400" dirty="0"/>
          </a:p>
          <a:p>
            <a:pPr marL="174625" indent="-174625">
              <a:buFont typeface="Wingdings" panose="05000000000000000000" pitchFamily="2" charset="2"/>
              <a:buChar char="§"/>
              <a:defRPr/>
            </a:pPr>
            <a:r>
              <a:rPr lang="en-CA" sz="1400" dirty="0"/>
              <a:t>It is the </a:t>
            </a:r>
            <a:r>
              <a:rPr lang="en-CA" sz="1400" b="1" dirty="0"/>
              <a:t>“what” </a:t>
            </a:r>
            <a:r>
              <a:rPr lang="en-CA" sz="1400" dirty="0"/>
              <a:t>and the “why”… not the “how”, “who”, or “where”.</a:t>
            </a:r>
          </a:p>
        </p:txBody>
      </p:sp>
      <p:sp>
        <p:nvSpPr>
          <p:cNvPr id="14" name="TextBox 13">
            <a:extLst>
              <a:ext uri="{FF2B5EF4-FFF2-40B4-BE49-F238E27FC236}">
                <a16:creationId xmlns:a16="http://schemas.microsoft.com/office/drawing/2014/main" id="{BCC08FD9-3DBE-4218-A7DC-4CD33AE6EF6A}"/>
              </a:ext>
            </a:extLst>
          </p:cNvPr>
          <p:cNvSpPr txBox="1"/>
          <p:nvPr/>
        </p:nvSpPr>
        <p:spPr>
          <a:xfrm>
            <a:off x="1002708" y="6337756"/>
            <a:ext cx="3416892" cy="215444"/>
          </a:xfrm>
          <a:prstGeom prst="rect">
            <a:avLst/>
          </a:prstGeom>
          <a:noFill/>
        </p:spPr>
        <p:txBody>
          <a:bodyPr wrap="square">
            <a:spAutoFit/>
          </a:bodyPr>
          <a:lstStyle/>
          <a:p>
            <a:r>
              <a:rPr lang="en-US" sz="800" dirty="0">
                <a:hlinkClick r:id="rId5"/>
              </a:rPr>
              <a:t>GC Enterprise Architecture/Business Capability Model - wiki (gccollab.ca)</a:t>
            </a:r>
            <a:endParaRPr lang="en-CA" sz="800" dirty="0"/>
          </a:p>
        </p:txBody>
      </p:sp>
      <p:sp>
        <p:nvSpPr>
          <p:cNvPr id="19" name="Freeform: Shape 18">
            <a:extLst>
              <a:ext uri="{FF2B5EF4-FFF2-40B4-BE49-F238E27FC236}">
                <a16:creationId xmlns:a16="http://schemas.microsoft.com/office/drawing/2014/main" id="{84A7EF4E-C5E7-42D1-A14C-D6898FF7A566}"/>
              </a:ext>
            </a:extLst>
          </p:cNvPr>
          <p:cNvSpPr/>
          <p:nvPr/>
        </p:nvSpPr>
        <p:spPr>
          <a:xfrm>
            <a:off x="228600" y="1818167"/>
            <a:ext cx="986408" cy="1828800"/>
          </a:xfrm>
          <a:custGeom>
            <a:avLst/>
            <a:gdLst>
              <a:gd name="connsiteX0" fmla="*/ 831607 w 831607"/>
              <a:gd name="connsiteY0" fmla="*/ 0 h 1828800"/>
              <a:gd name="connsiteX1" fmla="*/ 97961 w 831607"/>
              <a:gd name="connsiteY1" fmla="*/ 404038 h 1828800"/>
              <a:gd name="connsiteX2" fmla="*/ 23533 w 831607"/>
              <a:gd name="connsiteY2" fmla="*/ 1318438 h 1828800"/>
              <a:gd name="connsiteX3" fmla="*/ 246817 w 831607"/>
              <a:gd name="connsiteY3" fmla="*/ 1679945 h 1828800"/>
              <a:gd name="connsiteX4" fmla="*/ 640221 w 831607"/>
              <a:gd name="connsiteY4" fmla="*/ 182880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607" h="1828800">
                <a:moveTo>
                  <a:pt x="831607" y="0"/>
                </a:moveTo>
                <a:cubicBezTo>
                  <a:pt x="532123" y="92149"/>
                  <a:pt x="232640" y="184298"/>
                  <a:pt x="97961" y="404038"/>
                </a:cubicBezTo>
                <a:cubicBezTo>
                  <a:pt x="-36718" y="623778"/>
                  <a:pt x="-1276" y="1105787"/>
                  <a:pt x="23533" y="1318438"/>
                </a:cubicBezTo>
                <a:cubicBezTo>
                  <a:pt x="48342" y="1531089"/>
                  <a:pt x="144036" y="1594885"/>
                  <a:pt x="246817" y="1679945"/>
                </a:cubicBezTo>
                <a:cubicBezTo>
                  <a:pt x="349598" y="1765005"/>
                  <a:pt x="494909" y="1796902"/>
                  <a:pt x="640221" y="1828800"/>
                </a:cubicBez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4" name="Group 23">
            <a:extLst>
              <a:ext uri="{FF2B5EF4-FFF2-40B4-BE49-F238E27FC236}">
                <a16:creationId xmlns:a16="http://schemas.microsoft.com/office/drawing/2014/main" id="{068F5301-85CE-447E-8A60-2F8AFA322450}"/>
              </a:ext>
            </a:extLst>
          </p:cNvPr>
          <p:cNvGrpSpPr/>
          <p:nvPr/>
        </p:nvGrpSpPr>
        <p:grpSpPr>
          <a:xfrm>
            <a:off x="10384799" y="121158"/>
            <a:ext cx="1861803" cy="633950"/>
            <a:chOff x="9347725" y="574305"/>
            <a:chExt cx="1861803" cy="2139966"/>
          </a:xfrm>
        </p:grpSpPr>
        <p:grpSp>
          <p:nvGrpSpPr>
            <p:cNvPr id="25" name="Group 24">
              <a:extLst>
                <a:ext uri="{FF2B5EF4-FFF2-40B4-BE49-F238E27FC236}">
                  <a16:creationId xmlns:a16="http://schemas.microsoft.com/office/drawing/2014/main" id="{EC709CE7-4EE8-4888-B026-72C5DE3F169A}"/>
                </a:ext>
              </a:extLst>
            </p:cNvPr>
            <p:cNvGrpSpPr/>
            <p:nvPr/>
          </p:nvGrpSpPr>
          <p:grpSpPr>
            <a:xfrm>
              <a:off x="9347725" y="709978"/>
              <a:ext cx="1861803" cy="2004293"/>
              <a:chOff x="3360738" y="1493838"/>
              <a:chExt cx="2544762" cy="2739520"/>
            </a:xfrm>
          </p:grpSpPr>
          <p:pic>
            <p:nvPicPr>
              <p:cNvPr id="27" name="Picture 26">
                <a:extLst>
                  <a:ext uri="{FF2B5EF4-FFF2-40B4-BE49-F238E27FC236}">
                    <a16:creationId xmlns:a16="http://schemas.microsoft.com/office/drawing/2014/main" id="{B3E8D4F5-1F60-49EB-A4F5-95778EA9AA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17">
                <a:extLst>
                  <a:ext uri="{FF2B5EF4-FFF2-40B4-BE49-F238E27FC236}">
                    <a16:creationId xmlns:a16="http://schemas.microsoft.com/office/drawing/2014/main" id="{546E6FD9-561F-416B-9603-A04BEC2D294E}"/>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000000"/>
                    </a:solidFill>
                    <a:latin typeface="Comic Sans MS" panose="030F0702030302020204" pitchFamily="66" charset="0"/>
                  </a:rPr>
                  <a:t>Where to start</a:t>
                </a:r>
              </a:p>
            </p:txBody>
          </p:sp>
        </p:grpSp>
        <p:sp>
          <p:nvSpPr>
            <p:cNvPr id="26" name="Freeform 15">
              <a:extLst>
                <a:ext uri="{FF2B5EF4-FFF2-40B4-BE49-F238E27FC236}">
                  <a16:creationId xmlns:a16="http://schemas.microsoft.com/office/drawing/2014/main" id="{8BDD8FDD-B2C2-44EA-B7F1-EAB8D31B6AA0}"/>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2372705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749608" y="6519447"/>
            <a:ext cx="442392" cy="338553"/>
          </a:xfrm>
        </p:spPr>
        <p:txBody>
          <a:bodyPr/>
          <a:lstStyle/>
          <a:p>
            <a:fld id="{32D4B517-E49B-41B6-9DBC-23634E0F1CDC}" type="slidenum">
              <a:rPr lang="en-CA" smtClean="0">
                <a:solidFill>
                  <a:prstClr val="black">
                    <a:tint val="75000"/>
                  </a:prstClr>
                </a:solidFill>
              </a:rPr>
              <a:pPr/>
              <a:t>12</a:t>
            </a:fld>
            <a:endParaRPr lang="en-CA" dirty="0">
              <a:solidFill>
                <a:prstClr val="black">
                  <a:tint val="75000"/>
                </a:prstClr>
              </a:solidFill>
            </a:endParaRPr>
          </a:p>
        </p:txBody>
      </p:sp>
      <p:sp>
        <p:nvSpPr>
          <p:cNvPr id="6" name="Title 5"/>
          <p:cNvSpPr txBox="1">
            <a:spLocks/>
          </p:cNvSpPr>
          <p:nvPr/>
        </p:nvSpPr>
        <p:spPr>
          <a:xfrm>
            <a:off x="562024" y="149573"/>
            <a:ext cx="5432982"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2800" b="1" dirty="0">
                <a:solidFill>
                  <a:schemeClr val="accent1"/>
                </a:solidFill>
                <a:latin typeface="Calibri" panose="020F0502020204030204" pitchFamily="34" charset="0"/>
                <a:ea typeface="+mn-ea"/>
                <a:cs typeface="+mn-cs"/>
              </a:rPr>
              <a:t>High-level Conceptual Timeline</a:t>
            </a:r>
          </a:p>
        </p:txBody>
      </p:sp>
      <p:grpSp>
        <p:nvGrpSpPr>
          <p:cNvPr id="9" name="Group 8"/>
          <p:cNvGrpSpPr/>
          <p:nvPr/>
        </p:nvGrpSpPr>
        <p:grpSpPr>
          <a:xfrm>
            <a:off x="743713" y="1323455"/>
            <a:ext cx="2146714" cy="1116219"/>
            <a:chOff x="564317" y="1271522"/>
            <a:chExt cx="2146714" cy="1116219"/>
          </a:xfrm>
        </p:grpSpPr>
        <p:sp>
          <p:nvSpPr>
            <p:cNvPr id="49" name="Rounded Rectangle 48"/>
            <p:cNvSpPr/>
            <p:nvPr/>
          </p:nvSpPr>
          <p:spPr>
            <a:xfrm>
              <a:off x="564317" y="1271522"/>
              <a:ext cx="2146714" cy="1116219"/>
            </a:xfrm>
            <a:prstGeom prst="roundRect">
              <a:avLst/>
            </a:prstGeom>
            <a:solidFill>
              <a:schemeClr val="accent6"/>
            </a:solidFill>
            <a:ln w="12700">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50" name="Rounded Rectangle 4"/>
            <p:cNvSpPr/>
            <p:nvPr/>
          </p:nvSpPr>
          <p:spPr>
            <a:xfrm>
              <a:off x="618806" y="1326011"/>
              <a:ext cx="2037736" cy="1007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en-CA" sz="2000" dirty="0">
                  <a:solidFill>
                    <a:srgbClr val="005172"/>
                  </a:solidFill>
                  <a:latin typeface="+mj-lt"/>
                </a:rPr>
                <a:t>Concept Case</a:t>
              </a:r>
              <a:endParaRPr lang="en-CA" sz="2000" dirty="0">
                <a:solidFill>
                  <a:schemeClr val="tx2"/>
                </a:solidFill>
              </a:endParaRPr>
            </a:p>
            <a:p>
              <a:pPr algn="ctr" defTabSz="1066800">
                <a:lnSpc>
                  <a:spcPct val="90000"/>
                </a:lnSpc>
                <a:spcBef>
                  <a:spcPct val="0"/>
                </a:spcBef>
                <a:spcAft>
                  <a:spcPct val="35000"/>
                </a:spcAft>
              </a:pPr>
              <a:r>
                <a:rPr lang="en-CA" sz="1200" dirty="0">
                  <a:solidFill>
                    <a:srgbClr val="005172"/>
                  </a:solidFill>
                  <a:ea typeface="Calibri"/>
                  <a:cs typeface="Times New Roman"/>
                </a:rPr>
                <a:t>Identifies and defines strategic needs by the business</a:t>
              </a:r>
            </a:p>
          </p:txBody>
        </p:sp>
      </p:grpSp>
      <p:sp>
        <p:nvSpPr>
          <p:cNvPr id="22" name="TextBox 21"/>
          <p:cNvSpPr txBox="1"/>
          <p:nvPr/>
        </p:nvSpPr>
        <p:spPr>
          <a:xfrm>
            <a:off x="1459440" y="1083818"/>
            <a:ext cx="941283" cy="246221"/>
          </a:xfrm>
          <a:prstGeom prst="rect">
            <a:avLst/>
          </a:prstGeom>
          <a:noFill/>
        </p:spPr>
        <p:txBody>
          <a:bodyPr wrap="none" rtlCol="0">
            <a:spAutoFit/>
          </a:bodyPr>
          <a:lstStyle/>
          <a:p>
            <a:r>
              <a:rPr lang="en-CA" sz="1000" dirty="0">
                <a:sym typeface="Symbol" panose="05050102010706020507" pitchFamily="18" charset="2"/>
              </a:rPr>
              <a:t>$$$  $2.5 M*</a:t>
            </a:r>
            <a:endParaRPr lang="en-CA" sz="1000" dirty="0"/>
          </a:p>
        </p:txBody>
      </p:sp>
      <p:pic>
        <p:nvPicPr>
          <p:cNvPr id="53" name="Picture 52"/>
          <p:cNvPicPr>
            <a:picLocks noChangeAspect="1"/>
          </p:cNvPicPr>
          <p:nvPr/>
        </p:nvPicPr>
        <p:blipFill>
          <a:blip r:embed="rId11"/>
          <a:stretch>
            <a:fillRect/>
          </a:stretch>
        </p:blipFill>
        <p:spPr>
          <a:xfrm flipH="1">
            <a:off x="2988720" y="1538609"/>
            <a:ext cx="766571" cy="643706"/>
          </a:xfrm>
          <a:prstGeom prst="rect">
            <a:avLst/>
          </a:prstGeom>
        </p:spPr>
      </p:pic>
      <p:grpSp>
        <p:nvGrpSpPr>
          <p:cNvPr id="60" name="Group 59"/>
          <p:cNvGrpSpPr/>
          <p:nvPr/>
        </p:nvGrpSpPr>
        <p:grpSpPr>
          <a:xfrm>
            <a:off x="6168008" y="3429001"/>
            <a:ext cx="2146714" cy="1116219"/>
            <a:chOff x="564317" y="1271522"/>
            <a:chExt cx="2146714" cy="1116219"/>
          </a:xfrm>
        </p:grpSpPr>
        <p:sp>
          <p:nvSpPr>
            <p:cNvPr id="61" name="Rounded Rectangle 60"/>
            <p:cNvSpPr/>
            <p:nvPr/>
          </p:nvSpPr>
          <p:spPr>
            <a:xfrm>
              <a:off x="564317" y="1271522"/>
              <a:ext cx="2146714" cy="1116219"/>
            </a:xfrm>
            <a:prstGeom prst="roundRect">
              <a:avLst/>
            </a:prstGeom>
            <a:solidFill>
              <a:schemeClr val="accent6"/>
            </a:solidFill>
            <a:ln w="12700">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62" name="Rounded Rectangle 4"/>
            <p:cNvSpPr/>
            <p:nvPr/>
          </p:nvSpPr>
          <p:spPr>
            <a:xfrm>
              <a:off x="618806" y="1326011"/>
              <a:ext cx="2037736" cy="1007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en-CA" sz="2000" dirty="0">
                  <a:solidFill>
                    <a:srgbClr val="005172"/>
                  </a:solidFill>
                  <a:latin typeface="+mj-lt"/>
                </a:rPr>
                <a:t>GC EARB Engagement</a:t>
              </a:r>
            </a:p>
          </p:txBody>
        </p:sp>
      </p:grpSp>
      <p:sp>
        <p:nvSpPr>
          <p:cNvPr id="64" name="Freeform 63"/>
          <p:cNvSpPr/>
          <p:nvPr/>
        </p:nvSpPr>
        <p:spPr>
          <a:xfrm>
            <a:off x="2839536" y="2309357"/>
            <a:ext cx="1400175" cy="248828"/>
          </a:xfrm>
          <a:custGeom>
            <a:avLst/>
            <a:gdLst>
              <a:gd name="connsiteX0" fmla="*/ 0 w 1400175"/>
              <a:gd name="connsiteY0" fmla="*/ 76200 h 248828"/>
              <a:gd name="connsiteX1" fmla="*/ 742950 w 1400175"/>
              <a:gd name="connsiteY1" fmla="*/ 247650 h 248828"/>
              <a:gd name="connsiteX2" fmla="*/ 1400175 w 1400175"/>
              <a:gd name="connsiteY2" fmla="*/ 0 h 248828"/>
            </a:gdLst>
            <a:ahLst/>
            <a:cxnLst>
              <a:cxn ang="0">
                <a:pos x="connsiteX0" y="connsiteY0"/>
              </a:cxn>
              <a:cxn ang="0">
                <a:pos x="connsiteX1" y="connsiteY1"/>
              </a:cxn>
              <a:cxn ang="0">
                <a:pos x="connsiteX2" y="connsiteY2"/>
              </a:cxn>
            </a:cxnLst>
            <a:rect l="l" t="t" r="r" b="b"/>
            <a:pathLst>
              <a:path w="1400175" h="248828">
                <a:moveTo>
                  <a:pt x="0" y="76200"/>
                </a:moveTo>
                <a:cubicBezTo>
                  <a:pt x="254794" y="168275"/>
                  <a:pt x="509588" y="260350"/>
                  <a:pt x="742950" y="247650"/>
                </a:cubicBezTo>
                <a:cubicBezTo>
                  <a:pt x="976312" y="234950"/>
                  <a:pt x="1188243" y="117475"/>
                  <a:pt x="1400175" y="0"/>
                </a:cubicBezTo>
              </a:path>
            </a:pathLst>
          </a:custGeom>
          <a:noFill/>
          <a:ln>
            <a:solidFill>
              <a:schemeClr val="accent5">
                <a:lumMod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Freeform 64"/>
          <p:cNvSpPr/>
          <p:nvPr/>
        </p:nvSpPr>
        <p:spPr>
          <a:xfrm flipH="1">
            <a:off x="6944186" y="2689232"/>
            <a:ext cx="45719" cy="731520"/>
          </a:xfrm>
          <a:custGeom>
            <a:avLst/>
            <a:gdLst>
              <a:gd name="connsiteX0" fmla="*/ 0 w 108674"/>
              <a:gd name="connsiteY0" fmla="*/ 0 h 409575"/>
              <a:gd name="connsiteX1" fmla="*/ 104775 w 108674"/>
              <a:gd name="connsiteY1" fmla="*/ 152400 h 409575"/>
              <a:gd name="connsiteX2" fmla="*/ 76200 w 108674"/>
              <a:gd name="connsiteY2" fmla="*/ 409575 h 409575"/>
            </a:gdLst>
            <a:ahLst/>
            <a:cxnLst>
              <a:cxn ang="0">
                <a:pos x="connsiteX0" y="connsiteY0"/>
              </a:cxn>
              <a:cxn ang="0">
                <a:pos x="connsiteX1" y="connsiteY1"/>
              </a:cxn>
              <a:cxn ang="0">
                <a:pos x="connsiteX2" y="connsiteY2"/>
              </a:cxn>
            </a:cxnLst>
            <a:rect l="l" t="t" r="r" b="b"/>
            <a:pathLst>
              <a:path w="108674" h="409575">
                <a:moveTo>
                  <a:pt x="0" y="0"/>
                </a:moveTo>
                <a:cubicBezTo>
                  <a:pt x="46037" y="42068"/>
                  <a:pt x="92075" y="84137"/>
                  <a:pt x="104775" y="152400"/>
                </a:cubicBezTo>
                <a:cubicBezTo>
                  <a:pt x="117475" y="220663"/>
                  <a:pt x="96837" y="315119"/>
                  <a:pt x="76200" y="409575"/>
                </a:cubicBezTo>
              </a:path>
            </a:pathLst>
          </a:custGeom>
          <a:noFill/>
          <a:ln>
            <a:solidFill>
              <a:schemeClr val="accent5">
                <a:lumMod val="5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7" name="Picture 66"/>
          <p:cNvPicPr>
            <a:picLocks noChangeAspect="1"/>
          </p:cNvPicPr>
          <p:nvPr/>
        </p:nvPicPr>
        <p:blipFill>
          <a:blip r:embed="rId12"/>
          <a:stretch>
            <a:fillRect/>
          </a:stretch>
        </p:blipFill>
        <p:spPr>
          <a:xfrm>
            <a:off x="6422569" y="4626845"/>
            <a:ext cx="1691680" cy="1232631"/>
          </a:xfrm>
          <a:prstGeom prst="rect">
            <a:avLst/>
          </a:prstGeom>
          <a:ln>
            <a:solidFill>
              <a:schemeClr val="bg1">
                <a:lumMod val="50000"/>
              </a:schemeClr>
            </a:solidFill>
          </a:ln>
        </p:spPr>
      </p:pic>
      <p:pic>
        <p:nvPicPr>
          <p:cNvPr id="68" name="Picture 67"/>
          <p:cNvPicPr>
            <a:picLocks noChangeAspect="1"/>
          </p:cNvPicPr>
          <p:nvPr/>
        </p:nvPicPr>
        <p:blipFill>
          <a:blip r:embed="rId13"/>
          <a:stretch>
            <a:fillRect/>
          </a:stretch>
        </p:blipFill>
        <p:spPr>
          <a:xfrm>
            <a:off x="8260233" y="4626845"/>
            <a:ext cx="1691640" cy="1232631"/>
          </a:xfrm>
          <a:prstGeom prst="rect">
            <a:avLst/>
          </a:prstGeom>
          <a:ln>
            <a:solidFill>
              <a:schemeClr val="bg1">
                <a:lumMod val="50000"/>
              </a:schemeClr>
            </a:solidFill>
          </a:ln>
        </p:spPr>
      </p:pic>
      <p:pic>
        <p:nvPicPr>
          <p:cNvPr id="72" name="Picture 71"/>
          <p:cNvPicPr>
            <a:picLocks noChangeAspect="1"/>
          </p:cNvPicPr>
          <p:nvPr/>
        </p:nvPicPr>
        <p:blipFill>
          <a:blip r:embed="rId14"/>
          <a:stretch>
            <a:fillRect/>
          </a:stretch>
        </p:blipFill>
        <p:spPr>
          <a:xfrm>
            <a:off x="1016981" y="2583205"/>
            <a:ext cx="1691640" cy="976575"/>
          </a:xfrm>
          <a:prstGeom prst="rect">
            <a:avLst/>
          </a:prstGeom>
          <a:ln>
            <a:solidFill>
              <a:schemeClr val="bg1">
                <a:lumMod val="50000"/>
              </a:schemeClr>
            </a:solidFill>
          </a:ln>
        </p:spPr>
      </p:pic>
      <p:pic>
        <p:nvPicPr>
          <p:cNvPr id="27" name="Picture 2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550968" y="3482600"/>
            <a:ext cx="792088" cy="1057479"/>
          </a:xfrm>
          <a:prstGeom prst="rect">
            <a:avLst/>
          </a:prstGeom>
        </p:spPr>
      </p:pic>
      <p:sp>
        <p:nvSpPr>
          <p:cNvPr id="24" name="TextBox 23">
            <a:extLst>
              <a:ext uri="{FF2B5EF4-FFF2-40B4-BE49-F238E27FC236}">
                <a16:creationId xmlns:a16="http://schemas.microsoft.com/office/drawing/2014/main" id="{C29CBDF6-F5A2-4024-B5D5-069308792073}"/>
              </a:ext>
            </a:extLst>
          </p:cNvPr>
          <p:cNvSpPr txBox="1"/>
          <p:nvPr/>
        </p:nvSpPr>
        <p:spPr>
          <a:xfrm>
            <a:off x="562024" y="6035854"/>
            <a:ext cx="4655610" cy="338554"/>
          </a:xfrm>
          <a:prstGeom prst="rect">
            <a:avLst/>
          </a:prstGeom>
          <a:noFill/>
        </p:spPr>
        <p:txBody>
          <a:bodyPr wrap="square">
            <a:spAutoFit/>
          </a:bodyPr>
          <a:lstStyle/>
          <a:p>
            <a:r>
              <a:rPr lang="en-US" sz="800" i="0" dirty="0">
                <a:solidFill>
                  <a:srgbClr val="333333"/>
                </a:solidFill>
                <a:effectLst/>
                <a:latin typeface="Helvetica" panose="020B0604020202020204" pitchFamily="34" charset="0"/>
              </a:rPr>
              <a:t>Appendix B: Mandatory Procedures for Concept Cases for Digitally Enabled Projects</a:t>
            </a:r>
          </a:p>
          <a:p>
            <a:pPr>
              <a:tabLst>
                <a:tab pos="169863" algn="l"/>
              </a:tabLst>
            </a:pPr>
            <a:r>
              <a:rPr lang="en-US" sz="800" i="0" dirty="0">
                <a:solidFill>
                  <a:srgbClr val="333333"/>
                </a:solidFill>
                <a:effectLst/>
                <a:latin typeface="Helvetica" panose="020B0604020202020204" pitchFamily="34" charset="0"/>
              </a:rPr>
              <a:t>(</a:t>
            </a:r>
            <a:r>
              <a:rPr lang="en-CA" sz="800" dirty="0">
                <a:hlinkClick r:id="rId16"/>
              </a:rPr>
              <a:t>https://www.tbs-sct.gc.ca/pol/doc-eng.aspx?id=32593&amp;section=procedure&amp;p=B</a:t>
            </a:r>
            <a:r>
              <a:rPr lang="en-CA" sz="800" dirty="0"/>
              <a:t>)</a:t>
            </a:r>
          </a:p>
        </p:txBody>
      </p:sp>
      <p:sp>
        <p:nvSpPr>
          <p:cNvPr id="26" name="TextBox 25">
            <a:extLst>
              <a:ext uri="{FF2B5EF4-FFF2-40B4-BE49-F238E27FC236}">
                <a16:creationId xmlns:a16="http://schemas.microsoft.com/office/drawing/2014/main" id="{8B988349-1380-4A5F-B676-86B0094523F9}"/>
              </a:ext>
            </a:extLst>
          </p:cNvPr>
          <p:cNvSpPr txBox="1"/>
          <p:nvPr/>
        </p:nvSpPr>
        <p:spPr>
          <a:xfrm>
            <a:off x="562024" y="6411725"/>
            <a:ext cx="3733487" cy="215444"/>
          </a:xfrm>
          <a:prstGeom prst="rect">
            <a:avLst/>
          </a:prstGeom>
          <a:noFill/>
        </p:spPr>
        <p:txBody>
          <a:bodyPr wrap="square">
            <a:spAutoFit/>
          </a:bodyPr>
          <a:lstStyle/>
          <a:p>
            <a:pPr>
              <a:tabLst>
                <a:tab pos="233363" algn="l"/>
              </a:tabLst>
            </a:pPr>
            <a:r>
              <a:rPr lang="en-US" sz="800" dirty="0">
                <a:hlinkClick r:id="rId17"/>
              </a:rPr>
              <a:t>GC Enterprise Architecture/Board - wiki (gccollab.ca)</a:t>
            </a:r>
            <a:endParaRPr lang="en-CA" sz="800" dirty="0"/>
          </a:p>
        </p:txBody>
      </p:sp>
      <p:grpSp>
        <p:nvGrpSpPr>
          <p:cNvPr id="43" name="Group 42">
            <a:extLst>
              <a:ext uri="{FF2B5EF4-FFF2-40B4-BE49-F238E27FC236}">
                <a16:creationId xmlns:a16="http://schemas.microsoft.com/office/drawing/2014/main" id="{8876F637-B489-4524-ABB7-6990E92D7A21}"/>
              </a:ext>
            </a:extLst>
          </p:cNvPr>
          <p:cNvGrpSpPr/>
          <p:nvPr/>
        </p:nvGrpSpPr>
        <p:grpSpPr>
          <a:xfrm>
            <a:off x="4348939" y="1371600"/>
            <a:ext cx="7414753" cy="1409515"/>
            <a:chOff x="4348939" y="3482968"/>
            <a:chExt cx="7414753" cy="1409515"/>
          </a:xfrm>
        </p:grpSpPr>
        <p:cxnSp>
          <p:nvCxnSpPr>
            <p:cNvPr id="44" name="Straight Connector 43">
              <a:extLst>
                <a:ext uri="{FF2B5EF4-FFF2-40B4-BE49-F238E27FC236}">
                  <a16:creationId xmlns:a16="http://schemas.microsoft.com/office/drawing/2014/main" id="{7957D71F-7F4E-48FD-BC19-73ADBF523C95}"/>
                </a:ext>
              </a:extLst>
            </p:cNvPr>
            <p:cNvCxnSpPr>
              <a:cxnSpLocks/>
            </p:cNvCxnSpPr>
            <p:nvPr>
              <p:custDataLst>
                <p:tags r:id="rId1"/>
              </p:custDataLst>
            </p:nvPr>
          </p:nvCxnSpPr>
          <p:spPr>
            <a:xfrm>
              <a:off x="4530745" y="4734010"/>
              <a:ext cx="7068536" cy="2164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B26918A2-ACBE-4DBF-8762-113FF2D75E97}"/>
                </a:ext>
              </a:extLst>
            </p:cNvPr>
            <p:cNvSpPr/>
            <p:nvPr/>
          </p:nvSpPr>
          <p:spPr>
            <a:xfrm>
              <a:off x="11296698"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46" name="Rectangle 45">
              <a:extLst>
                <a:ext uri="{FF2B5EF4-FFF2-40B4-BE49-F238E27FC236}">
                  <a16:creationId xmlns:a16="http://schemas.microsoft.com/office/drawing/2014/main" id="{7EE19461-534D-4A13-AAA2-F2A8402F1E2A}"/>
                </a:ext>
              </a:extLst>
            </p:cNvPr>
            <p:cNvSpPr/>
            <p:nvPr/>
          </p:nvSpPr>
          <p:spPr>
            <a:xfrm>
              <a:off x="10308502"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47" name="Rectangle 46">
              <a:extLst>
                <a:ext uri="{FF2B5EF4-FFF2-40B4-BE49-F238E27FC236}">
                  <a16:creationId xmlns:a16="http://schemas.microsoft.com/office/drawing/2014/main" id="{841C655E-F5C5-43C4-A21C-334F06E42734}"/>
                </a:ext>
              </a:extLst>
            </p:cNvPr>
            <p:cNvSpPr/>
            <p:nvPr/>
          </p:nvSpPr>
          <p:spPr>
            <a:xfrm>
              <a:off x="9331115"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48" name="Rectangle 47">
              <a:extLst>
                <a:ext uri="{FF2B5EF4-FFF2-40B4-BE49-F238E27FC236}">
                  <a16:creationId xmlns:a16="http://schemas.microsoft.com/office/drawing/2014/main" id="{3E9D4067-FE2E-42DF-BB5F-E12E7C6BFDC7}"/>
                </a:ext>
              </a:extLst>
            </p:cNvPr>
            <p:cNvSpPr/>
            <p:nvPr/>
          </p:nvSpPr>
          <p:spPr>
            <a:xfrm>
              <a:off x="8322241"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51" name="Rectangle 50">
              <a:extLst>
                <a:ext uri="{FF2B5EF4-FFF2-40B4-BE49-F238E27FC236}">
                  <a16:creationId xmlns:a16="http://schemas.microsoft.com/office/drawing/2014/main" id="{087B5A8D-7959-4E1F-B42E-785ACBAB3D10}"/>
                </a:ext>
              </a:extLst>
            </p:cNvPr>
            <p:cNvSpPr/>
            <p:nvPr/>
          </p:nvSpPr>
          <p:spPr>
            <a:xfrm>
              <a:off x="7290829"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52" name="Rectangle 51">
              <a:extLst>
                <a:ext uri="{FF2B5EF4-FFF2-40B4-BE49-F238E27FC236}">
                  <a16:creationId xmlns:a16="http://schemas.microsoft.com/office/drawing/2014/main" id="{22E579D9-DD5D-4A6C-ADEC-A8D19C7C23FD}"/>
                </a:ext>
              </a:extLst>
            </p:cNvPr>
            <p:cNvSpPr/>
            <p:nvPr/>
          </p:nvSpPr>
          <p:spPr>
            <a:xfrm>
              <a:off x="6258988"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54" name="Rectangle 53">
              <a:extLst>
                <a:ext uri="{FF2B5EF4-FFF2-40B4-BE49-F238E27FC236}">
                  <a16:creationId xmlns:a16="http://schemas.microsoft.com/office/drawing/2014/main" id="{CEC8866E-9D8D-429C-834D-099C7AA80C55}"/>
                </a:ext>
              </a:extLst>
            </p:cNvPr>
            <p:cNvSpPr/>
            <p:nvPr/>
          </p:nvSpPr>
          <p:spPr>
            <a:xfrm>
              <a:off x="5217634" y="4584706"/>
              <a:ext cx="344966" cy="307777"/>
            </a:xfrm>
            <a:prstGeom prst="rect">
              <a:avLst/>
            </a:prstGeom>
            <a:solidFill>
              <a:schemeClr val="bg2"/>
            </a:solidFill>
          </p:spPr>
          <p:txBody>
            <a:bodyPr wrap="none">
              <a:spAutoFit/>
            </a:bodyPr>
            <a:lstStyle/>
            <a:p>
              <a:r>
                <a:rPr lang="en-CA" sz="1400" dirty="0">
                  <a:sym typeface="Wingdings" panose="05000000000000000000" pitchFamily="2" charset="2"/>
                </a:rPr>
                <a:t></a:t>
              </a:r>
              <a:endParaRPr lang="en-CA" sz="1400" dirty="0"/>
            </a:p>
          </p:txBody>
        </p:sp>
        <p:sp>
          <p:nvSpPr>
            <p:cNvPr id="57" name="Chevron 8">
              <a:extLst>
                <a:ext uri="{FF2B5EF4-FFF2-40B4-BE49-F238E27FC236}">
                  <a16:creationId xmlns:a16="http://schemas.microsoft.com/office/drawing/2014/main" id="{31151424-A1C2-4F1F-93A6-7432BAE466A4}"/>
                </a:ext>
              </a:extLst>
            </p:cNvPr>
            <p:cNvSpPr/>
            <p:nvPr>
              <p:custDataLst>
                <p:tags r:id="rId2"/>
              </p:custDataLst>
            </p:nvPr>
          </p:nvSpPr>
          <p:spPr>
            <a:xfrm>
              <a:off x="5452732"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58" name="Rounded Rectangle 54">
              <a:extLst>
                <a:ext uri="{FF2B5EF4-FFF2-40B4-BE49-F238E27FC236}">
                  <a16:creationId xmlns:a16="http://schemas.microsoft.com/office/drawing/2014/main" id="{AD6CA085-F74D-4D9A-BBF5-089E4F645E3E}"/>
                </a:ext>
              </a:extLst>
            </p:cNvPr>
            <p:cNvSpPr/>
            <p:nvPr/>
          </p:nvSpPr>
          <p:spPr>
            <a:xfrm>
              <a:off x="4454104" y="3518720"/>
              <a:ext cx="7148516" cy="440470"/>
            </a:xfrm>
            <a:prstGeom prst="roundRect">
              <a:avLst/>
            </a:prstGeom>
            <a:gradFill rotWithShape="0">
              <a:gsLst>
                <a:gs pos="99722">
                  <a:srgbClr val="0070C0"/>
                </a:gs>
                <a:gs pos="100000">
                  <a:srgbClr val="70A5C5"/>
                </a:gs>
                <a:gs pos="0">
                  <a:srgbClr val="1EC0E6"/>
                </a:gs>
              </a:gsLst>
              <a:lin ang="16200000" scaled="0"/>
            </a:gra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59" name="Rounded Rectangle 4">
              <a:extLst>
                <a:ext uri="{FF2B5EF4-FFF2-40B4-BE49-F238E27FC236}">
                  <a16:creationId xmlns:a16="http://schemas.microsoft.com/office/drawing/2014/main" id="{2C4DC006-92F8-4301-BB5A-C0D8D2A79F9E}"/>
                </a:ext>
              </a:extLst>
            </p:cNvPr>
            <p:cNvSpPr/>
            <p:nvPr/>
          </p:nvSpPr>
          <p:spPr>
            <a:xfrm>
              <a:off x="6908137" y="3539214"/>
              <a:ext cx="2037736" cy="413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defTabSz="1066800">
                <a:spcBef>
                  <a:spcPct val="0"/>
                </a:spcBef>
              </a:pPr>
              <a:r>
                <a:rPr lang="en-CA" sz="2000" dirty="0">
                  <a:solidFill>
                    <a:srgbClr val="FFFF00"/>
                  </a:solidFill>
                </a:rPr>
                <a:t>Project Gating</a:t>
              </a:r>
            </a:p>
          </p:txBody>
        </p:sp>
        <p:sp>
          <p:nvSpPr>
            <p:cNvPr id="66" name="Rounded Rectangle 69">
              <a:extLst>
                <a:ext uri="{FF2B5EF4-FFF2-40B4-BE49-F238E27FC236}">
                  <a16:creationId xmlns:a16="http://schemas.microsoft.com/office/drawing/2014/main" id="{2C9E3B6D-0A3B-4959-BAF7-81A4F1B7F883}"/>
                </a:ext>
              </a:extLst>
            </p:cNvPr>
            <p:cNvSpPr/>
            <p:nvPr/>
          </p:nvSpPr>
          <p:spPr>
            <a:xfrm>
              <a:off x="4348939" y="3482968"/>
              <a:ext cx="7414753" cy="1384177"/>
            </a:xfrm>
            <a:prstGeom prst="roundRect">
              <a:avLst/>
            </a:prstGeom>
            <a:noFill/>
            <a:ln w="19050">
              <a:solidFill>
                <a:schemeClr val="bg1">
                  <a:lumMod val="50000"/>
                </a:schemeClr>
              </a:solidFill>
              <a:prstDash val="dash"/>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CA"/>
            </a:p>
          </p:txBody>
        </p:sp>
        <p:sp>
          <p:nvSpPr>
            <p:cNvPr id="69" name="TextBox 68">
              <a:extLst>
                <a:ext uri="{FF2B5EF4-FFF2-40B4-BE49-F238E27FC236}">
                  <a16:creationId xmlns:a16="http://schemas.microsoft.com/office/drawing/2014/main" id="{E3B7EFBF-C66A-4D77-92EC-13415D0A7502}"/>
                </a:ext>
              </a:extLst>
            </p:cNvPr>
            <p:cNvSpPr txBox="1"/>
            <p:nvPr/>
          </p:nvSpPr>
          <p:spPr>
            <a:xfrm>
              <a:off x="4448788" y="4002686"/>
              <a:ext cx="1061045" cy="627384"/>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Business Concept Development</a:t>
              </a:r>
            </a:p>
          </p:txBody>
        </p:sp>
        <p:sp>
          <p:nvSpPr>
            <p:cNvPr id="71" name="TextBox 70">
              <a:extLst>
                <a:ext uri="{FF2B5EF4-FFF2-40B4-BE49-F238E27FC236}">
                  <a16:creationId xmlns:a16="http://schemas.microsoft.com/office/drawing/2014/main" id="{8757BF01-901B-4F3C-B705-7222BC1B7B93}"/>
                </a:ext>
              </a:extLst>
            </p:cNvPr>
            <p:cNvSpPr txBox="1"/>
            <p:nvPr/>
          </p:nvSpPr>
          <p:spPr>
            <a:xfrm>
              <a:off x="5547048" y="4113380"/>
              <a:ext cx="848689" cy="416382"/>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Project Approach </a:t>
              </a:r>
            </a:p>
          </p:txBody>
        </p:sp>
        <p:sp>
          <p:nvSpPr>
            <p:cNvPr id="73" name="TextBox 72">
              <a:extLst>
                <a:ext uri="{FF2B5EF4-FFF2-40B4-BE49-F238E27FC236}">
                  <a16:creationId xmlns:a16="http://schemas.microsoft.com/office/drawing/2014/main" id="{72F77C08-938A-4B52-9F4E-F735FDD266DD}"/>
                </a:ext>
              </a:extLst>
            </p:cNvPr>
            <p:cNvSpPr txBox="1"/>
            <p:nvPr/>
          </p:nvSpPr>
          <p:spPr>
            <a:xfrm>
              <a:off x="6420060" y="4056324"/>
              <a:ext cx="1193707" cy="538564"/>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Business Case Development</a:t>
              </a:r>
            </a:p>
          </p:txBody>
        </p:sp>
        <p:sp>
          <p:nvSpPr>
            <p:cNvPr id="74" name="TextBox 73">
              <a:extLst>
                <a:ext uri="{FF2B5EF4-FFF2-40B4-BE49-F238E27FC236}">
                  <a16:creationId xmlns:a16="http://schemas.microsoft.com/office/drawing/2014/main" id="{DA837E9D-DB56-4F23-901E-8410A73B23BB}"/>
                </a:ext>
              </a:extLst>
            </p:cNvPr>
            <p:cNvSpPr txBox="1"/>
            <p:nvPr/>
          </p:nvSpPr>
          <p:spPr>
            <a:xfrm>
              <a:off x="7496041" y="4100034"/>
              <a:ext cx="1145762" cy="461364"/>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Project Charter Development </a:t>
              </a:r>
            </a:p>
          </p:txBody>
        </p:sp>
        <p:sp>
          <p:nvSpPr>
            <p:cNvPr id="75" name="TextBox 74">
              <a:extLst>
                <a:ext uri="{FF2B5EF4-FFF2-40B4-BE49-F238E27FC236}">
                  <a16:creationId xmlns:a16="http://schemas.microsoft.com/office/drawing/2014/main" id="{4DBD1944-25C4-48D5-AFED-0BE3EE8AC9B1}"/>
                </a:ext>
              </a:extLst>
            </p:cNvPr>
            <p:cNvSpPr txBox="1"/>
            <p:nvPr/>
          </p:nvSpPr>
          <p:spPr>
            <a:xfrm>
              <a:off x="8565052" y="4002686"/>
              <a:ext cx="972465" cy="659027"/>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Project Detailed Planning</a:t>
              </a:r>
            </a:p>
          </p:txBody>
        </p:sp>
        <p:sp>
          <p:nvSpPr>
            <p:cNvPr id="76" name="TextBox 75">
              <a:extLst>
                <a:ext uri="{FF2B5EF4-FFF2-40B4-BE49-F238E27FC236}">
                  <a16:creationId xmlns:a16="http://schemas.microsoft.com/office/drawing/2014/main" id="{665AE2B6-B135-4D8C-9911-41F35CD7E31F}"/>
                </a:ext>
              </a:extLst>
            </p:cNvPr>
            <p:cNvSpPr txBox="1"/>
            <p:nvPr/>
          </p:nvSpPr>
          <p:spPr>
            <a:xfrm>
              <a:off x="9564011" y="4088605"/>
              <a:ext cx="1129238" cy="464434"/>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Build/Configure, Integrate &amp; Test </a:t>
              </a:r>
            </a:p>
          </p:txBody>
        </p:sp>
        <p:sp>
          <p:nvSpPr>
            <p:cNvPr id="77" name="TextBox 76">
              <a:extLst>
                <a:ext uri="{FF2B5EF4-FFF2-40B4-BE49-F238E27FC236}">
                  <a16:creationId xmlns:a16="http://schemas.microsoft.com/office/drawing/2014/main" id="{D1078917-92E7-416A-9226-350F41FE216A}"/>
                </a:ext>
              </a:extLst>
            </p:cNvPr>
            <p:cNvSpPr txBox="1"/>
            <p:nvPr/>
          </p:nvSpPr>
          <p:spPr>
            <a:xfrm>
              <a:off x="10690172" y="4098499"/>
              <a:ext cx="867662" cy="464434"/>
            </a:xfrm>
            <a:prstGeom prst="rect">
              <a:avLst/>
            </a:prstGeom>
            <a:noFill/>
          </p:spPr>
          <p:txBody>
            <a:bodyPr wrap="square" rtlCol="0">
              <a:noAutofit/>
            </a:bodyPr>
            <a:lstStyle/>
            <a:p>
              <a:pPr algn="ctr"/>
              <a:r>
                <a:rPr lang="en-US" sz="1000" b="1" dirty="0">
                  <a:solidFill>
                    <a:schemeClr val="tx1">
                      <a:lumMod val="65000"/>
                      <a:lumOff val="35000"/>
                    </a:schemeClr>
                  </a:solidFill>
                  <a:cs typeface="Arial" pitchFamily="34" charset="0"/>
                </a:rPr>
                <a:t>Release &amp; Close </a:t>
              </a:r>
            </a:p>
          </p:txBody>
        </p:sp>
        <p:sp>
          <p:nvSpPr>
            <p:cNvPr id="78" name="Rectangle 77">
              <a:extLst>
                <a:ext uri="{FF2B5EF4-FFF2-40B4-BE49-F238E27FC236}">
                  <a16:creationId xmlns:a16="http://schemas.microsoft.com/office/drawing/2014/main" id="{71B80DE5-9940-4CA7-BDAD-CFEDCE735764}"/>
                </a:ext>
              </a:extLst>
            </p:cNvPr>
            <p:cNvSpPr/>
            <p:nvPr/>
          </p:nvSpPr>
          <p:spPr>
            <a:xfrm>
              <a:off x="4530745" y="4009148"/>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79" name="Rectangle 78">
              <a:extLst>
                <a:ext uri="{FF2B5EF4-FFF2-40B4-BE49-F238E27FC236}">
                  <a16:creationId xmlns:a16="http://schemas.microsoft.com/office/drawing/2014/main" id="{323658A5-95F6-42F4-A0B0-531BCE8DA219}"/>
                </a:ext>
              </a:extLst>
            </p:cNvPr>
            <p:cNvSpPr/>
            <p:nvPr/>
          </p:nvSpPr>
          <p:spPr>
            <a:xfrm>
              <a:off x="5558478" y="4014341"/>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0" name="Rectangle 79">
              <a:extLst>
                <a:ext uri="{FF2B5EF4-FFF2-40B4-BE49-F238E27FC236}">
                  <a16:creationId xmlns:a16="http://schemas.microsoft.com/office/drawing/2014/main" id="{D6F88238-7187-45F8-AD6A-C13359FE93B0}"/>
                </a:ext>
              </a:extLst>
            </p:cNvPr>
            <p:cNvSpPr/>
            <p:nvPr/>
          </p:nvSpPr>
          <p:spPr>
            <a:xfrm>
              <a:off x="6589890" y="4018376"/>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1" name="Rectangle 80">
              <a:extLst>
                <a:ext uri="{FF2B5EF4-FFF2-40B4-BE49-F238E27FC236}">
                  <a16:creationId xmlns:a16="http://schemas.microsoft.com/office/drawing/2014/main" id="{3545C34C-3B85-4001-BC59-976678EB72C1}"/>
                </a:ext>
              </a:extLst>
            </p:cNvPr>
            <p:cNvSpPr/>
            <p:nvPr/>
          </p:nvSpPr>
          <p:spPr>
            <a:xfrm>
              <a:off x="7630810" y="4023486"/>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2" name="Rectangle 81">
              <a:extLst>
                <a:ext uri="{FF2B5EF4-FFF2-40B4-BE49-F238E27FC236}">
                  <a16:creationId xmlns:a16="http://schemas.microsoft.com/office/drawing/2014/main" id="{FEE35716-63BF-49A2-B622-DB964E8D5B19}"/>
                </a:ext>
              </a:extLst>
            </p:cNvPr>
            <p:cNvSpPr/>
            <p:nvPr/>
          </p:nvSpPr>
          <p:spPr>
            <a:xfrm>
              <a:off x="8651380" y="4024969"/>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3" name="Rectangle 82">
              <a:extLst>
                <a:ext uri="{FF2B5EF4-FFF2-40B4-BE49-F238E27FC236}">
                  <a16:creationId xmlns:a16="http://schemas.microsoft.com/office/drawing/2014/main" id="{7BEE8C0F-2B8F-4D95-AD44-372DD6B94150}"/>
                </a:ext>
              </a:extLst>
            </p:cNvPr>
            <p:cNvSpPr/>
            <p:nvPr/>
          </p:nvSpPr>
          <p:spPr>
            <a:xfrm>
              <a:off x="9649589" y="4013592"/>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4" name="Rectangle 83">
              <a:extLst>
                <a:ext uri="{FF2B5EF4-FFF2-40B4-BE49-F238E27FC236}">
                  <a16:creationId xmlns:a16="http://schemas.microsoft.com/office/drawing/2014/main" id="{0CAB984A-D032-471E-9A02-D3C14ED69F4B}"/>
                </a:ext>
              </a:extLst>
            </p:cNvPr>
            <p:cNvSpPr/>
            <p:nvPr/>
          </p:nvSpPr>
          <p:spPr>
            <a:xfrm>
              <a:off x="10656844" y="4023486"/>
              <a:ext cx="945776" cy="61446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5" name="Chevron 8">
              <a:extLst>
                <a:ext uri="{FF2B5EF4-FFF2-40B4-BE49-F238E27FC236}">
                  <a16:creationId xmlns:a16="http://schemas.microsoft.com/office/drawing/2014/main" id="{849F338E-6051-4030-BE25-6194BE3B51E1}"/>
                </a:ext>
              </a:extLst>
            </p:cNvPr>
            <p:cNvSpPr/>
            <p:nvPr>
              <p:custDataLst>
                <p:tags r:id="rId3"/>
              </p:custDataLst>
            </p:nvPr>
          </p:nvSpPr>
          <p:spPr>
            <a:xfrm>
              <a:off x="6490471"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86" name="Chevron 8">
              <a:extLst>
                <a:ext uri="{FF2B5EF4-FFF2-40B4-BE49-F238E27FC236}">
                  <a16:creationId xmlns:a16="http://schemas.microsoft.com/office/drawing/2014/main" id="{33994E36-A65B-47B4-AF38-8C7A6CAE6BA6}"/>
                </a:ext>
              </a:extLst>
            </p:cNvPr>
            <p:cNvSpPr/>
            <p:nvPr>
              <p:custDataLst>
                <p:tags r:id="rId4"/>
              </p:custDataLst>
            </p:nvPr>
          </p:nvSpPr>
          <p:spPr>
            <a:xfrm>
              <a:off x="7523252"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87" name="Chevron 8">
              <a:extLst>
                <a:ext uri="{FF2B5EF4-FFF2-40B4-BE49-F238E27FC236}">
                  <a16:creationId xmlns:a16="http://schemas.microsoft.com/office/drawing/2014/main" id="{59BEA930-11A0-4171-BF7E-DC64E69F7F52}"/>
                </a:ext>
              </a:extLst>
            </p:cNvPr>
            <p:cNvSpPr/>
            <p:nvPr>
              <p:custDataLst>
                <p:tags r:id="rId5"/>
              </p:custDataLst>
            </p:nvPr>
          </p:nvSpPr>
          <p:spPr>
            <a:xfrm>
              <a:off x="8561534"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88" name="Chevron 8">
              <a:extLst>
                <a:ext uri="{FF2B5EF4-FFF2-40B4-BE49-F238E27FC236}">
                  <a16:creationId xmlns:a16="http://schemas.microsoft.com/office/drawing/2014/main" id="{0534566C-4A19-4EE8-A2D6-F4730309771B}"/>
                </a:ext>
              </a:extLst>
            </p:cNvPr>
            <p:cNvSpPr/>
            <p:nvPr>
              <p:custDataLst>
                <p:tags r:id="rId6"/>
              </p:custDataLst>
            </p:nvPr>
          </p:nvSpPr>
          <p:spPr>
            <a:xfrm>
              <a:off x="9560489"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89" name="Chevron 8">
              <a:extLst>
                <a:ext uri="{FF2B5EF4-FFF2-40B4-BE49-F238E27FC236}">
                  <a16:creationId xmlns:a16="http://schemas.microsoft.com/office/drawing/2014/main" id="{E04058E6-D9D9-42B7-AB17-0903A58FA9DD}"/>
                </a:ext>
              </a:extLst>
            </p:cNvPr>
            <p:cNvSpPr/>
            <p:nvPr>
              <p:custDataLst>
                <p:tags r:id="rId7"/>
              </p:custDataLst>
            </p:nvPr>
          </p:nvSpPr>
          <p:spPr>
            <a:xfrm>
              <a:off x="10553012"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90" name="Chevron 8">
              <a:extLst>
                <a:ext uri="{FF2B5EF4-FFF2-40B4-BE49-F238E27FC236}">
                  <a16:creationId xmlns:a16="http://schemas.microsoft.com/office/drawing/2014/main" id="{8CC85902-7433-4A39-85C2-54A78A2B8B1F}"/>
                </a:ext>
              </a:extLst>
            </p:cNvPr>
            <p:cNvSpPr/>
            <p:nvPr>
              <p:custDataLst>
                <p:tags r:id="rId8"/>
              </p:custDataLst>
            </p:nvPr>
          </p:nvSpPr>
          <p:spPr>
            <a:xfrm>
              <a:off x="11530701" y="4663440"/>
              <a:ext cx="137160" cy="13716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grpSp>
      <p:sp>
        <p:nvSpPr>
          <p:cNvPr id="91" name="Oval 90">
            <a:extLst>
              <a:ext uri="{FF2B5EF4-FFF2-40B4-BE49-F238E27FC236}">
                <a16:creationId xmlns:a16="http://schemas.microsoft.com/office/drawing/2014/main" id="{FF3CE5F0-6C30-4C57-80A6-CADACEAF00B4}"/>
              </a:ext>
            </a:extLst>
          </p:cNvPr>
          <p:cNvSpPr/>
          <p:nvPr/>
        </p:nvSpPr>
        <p:spPr>
          <a:xfrm>
            <a:off x="818323" y="1374464"/>
            <a:ext cx="228600" cy="23684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2"/>
              </a:solidFill>
            </a:endParaRPr>
          </a:p>
        </p:txBody>
      </p:sp>
      <p:sp>
        <p:nvSpPr>
          <p:cNvPr id="92" name="TextBox 91">
            <a:extLst>
              <a:ext uri="{FF2B5EF4-FFF2-40B4-BE49-F238E27FC236}">
                <a16:creationId xmlns:a16="http://schemas.microsoft.com/office/drawing/2014/main" id="{A27A6D43-013C-4EE0-A00F-4D806ADDD783}"/>
              </a:ext>
            </a:extLst>
          </p:cNvPr>
          <p:cNvSpPr txBox="1"/>
          <p:nvPr/>
        </p:nvSpPr>
        <p:spPr>
          <a:xfrm>
            <a:off x="805237" y="1369777"/>
            <a:ext cx="250390" cy="246221"/>
          </a:xfrm>
          <a:prstGeom prst="rect">
            <a:avLst/>
          </a:prstGeom>
          <a:noFill/>
        </p:spPr>
        <p:txBody>
          <a:bodyPr wrap="none" rtlCol="0">
            <a:spAutoFit/>
          </a:bodyPr>
          <a:lstStyle/>
          <a:p>
            <a:r>
              <a:rPr lang="en-US" sz="1000" dirty="0">
                <a:solidFill>
                  <a:schemeClr val="bg2"/>
                </a:solidFill>
                <a:latin typeface="Franklin Gothic Demi Cond" panose="020B0706030402020204" pitchFamily="34" charset="0"/>
                <a:cs typeface="Aharoni" panose="02010803020104030203" pitchFamily="2" charset="-79"/>
              </a:rPr>
              <a:t>A</a:t>
            </a:r>
            <a:endParaRPr lang="en-CA" sz="1000" dirty="0">
              <a:solidFill>
                <a:schemeClr val="bg2"/>
              </a:solidFill>
              <a:latin typeface="Franklin Gothic Demi Cond" panose="020B0706030402020204" pitchFamily="34" charset="0"/>
              <a:cs typeface="Aharoni" panose="02010803020104030203" pitchFamily="2" charset="-79"/>
            </a:endParaRPr>
          </a:p>
        </p:txBody>
      </p:sp>
      <p:sp>
        <p:nvSpPr>
          <p:cNvPr id="93" name="Oval 92">
            <a:extLst>
              <a:ext uri="{FF2B5EF4-FFF2-40B4-BE49-F238E27FC236}">
                <a16:creationId xmlns:a16="http://schemas.microsoft.com/office/drawing/2014/main" id="{AB61CBFC-64B2-4856-A11E-F16F43B05028}"/>
              </a:ext>
            </a:extLst>
          </p:cNvPr>
          <p:cNvSpPr/>
          <p:nvPr/>
        </p:nvSpPr>
        <p:spPr>
          <a:xfrm>
            <a:off x="6258988" y="3556248"/>
            <a:ext cx="228600" cy="236847"/>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2"/>
              </a:solidFill>
            </a:endParaRPr>
          </a:p>
        </p:txBody>
      </p:sp>
      <p:sp>
        <p:nvSpPr>
          <p:cNvPr id="94" name="TextBox 93">
            <a:extLst>
              <a:ext uri="{FF2B5EF4-FFF2-40B4-BE49-F238E27FC236}">
                <a16:creationId xmlns:a16="http://schemas.microsoft.com/office/drawing/2014/main" id="{0AD6040E-BC54-45DD-8FAE-C39CE6D60092}"/>
              </a:ext>
            </a:extLst>
          </p:cNvPr>
          <p:cNvSpPr txBox="1"/>
          <p:nvPr/>
        </p:nvSpPr>
        <p:spPr>
          <a:xfrm>
            <a:off x="6241681" y="3551561"/>
            <a:ext cx="263214" cy="246221"/>
          </a:xfrm>
          <a:prstGeom prst="rect">
            <a:avLst/>
          </a:prstGeom>
          <a:noFill/>
        </p:spPr>
        <p:txBody>
          <a:bodyPr wrap="none" rtlCol="0">
            <a:spAutoFit/>
          </a:bodyPr>
          <a:lstStyle/>
          <a:p>
            <a:r>
              <a:rPr lang="en-US" sz="1000" dirty="0">
                <a:solidFill>
                  <a:schemeClr val="bg2"/>
                </a:solidFill>
                <a:latin typeface="Franklin Gothic Demi Cond" panose="020B0706030402020204" pitchFamily="34" charset="0"/>
                <a:cs typeface="Aharoni" panose="02010803020104030203" pitchFamily="2" charset="-79"/>
              </a:rPr>
              <a:t>B</a:t>
            </a:r>
            <a:endParaRPr lang="en-CA" sz="1000" dirty="0">
              <a:solidFill>
                <a:schemeClr val="bg2"/>
              </a:solidFill>
              <a:latin typeface="Franklin Gothic Demi Cond" panose="020B0706030402020204" pitchFamily="34" charset="0"/>
              <a:cs typeface="Aharoni" panose="02010803020104030203" pitchFamily="2" charset="-79"/>
            </a:endParaRPr>
          </a:p>
        </p:txBody>
      </p:sp>
      <p:grpSp>
        <p:nvGrpSpPr>
          <p:cNvPr id="8" name="Group 7">
            <a:extLst>
              <a:ext uri="{FF2B5EF4-FFF2-40B4-BE49-F238E27FC236}">
                <a16:creationId xmlns:a16="http://schemas.microsoft.com/office/drawing/2014/main" id="{2F01175B-5D6E-4479-96AA-037DE56B8FF2}"/>
              </a:ext>
            </a:extLst>
          </p:cNvPr>
          <p:cNvGrpSpPr/>
          <p:nvPr/>
        </p:nvGrpSpPr>
        <p:grpSpPr>
          <a:xfrm>
            <a:off x="367241" y="6050349"/>
            <a:ext cx="243978" cy="215444"/>
            <a:chOff x="678691" y="4408967"/>
            <a:chExt cx="243978" cy="215444"/>
          </a:xfrm>
        </p:grpSpPr>
        <p:sp>
          <p:nvSpPr>
            <p:cNvPr id="95" name="Oval 94">
              <a:extLst>
                <a:ext uri="{FF2B5EF4-FFF2-40B4-BE49-F238E27FC236}">
                  <a16:creationId xmlns:a16="http://schemas.microsoft.com/office/drawing/2014/main" id="{E2AAEF95-A684-4D41-A22A-CAEF43E21023}"/>
                </a:ext>
              </a:extLst>
            </p:cNvPr>
            <p:cNvSpPr/>
            <p:nvPr/>
          </p:nvSpPr>
          <p:spPr>
            <a:xfrm>
              <a:off x="732100" y="4448109"/>
              <a:ext cx="137160" cy="13716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2"/>
                </a:solidFill>
              </a:endParaRPr>
            </a:p>
          </p:txBody>
        </p:sp>
        <p:sp>
          <p:nvSpPr>
            <p:cNvPr id="96" name="TextBox 95">
              <a:extLst>
                <a:ext uri="{FF2B5EF4-FFF2-40B4-BE49-F238E27FC236}">
                  <a16:creationId xmlns:a16="http://schemas.microsoft.com/office/drawing/2014/main" id="{7A2BFA0F-7875-47A0-9229-6A3E27BF3FB8}"/>
                </a:ext>
              </a:extLst>
            </p:cNvPr>
            <p:cNvSpPr txBox="1"/>
            <p:nvPr/>
          </p:nvSpPr>
          <p:spPr>
            <a:xfrm>
              <a:off x="678691" y="4408967"/>
              <a:ext cx="243978" cy="215444"/>
            </a:xfrm>
            <a:prstGeom prst="rect">
              <a:avLst/>
            </a:prstGeom>
            <a:noFill/>
          </p:spPr>
          <p:txBody>
            <a:bodyPr wrap="none" rtlCol="0">
              <a:spAutoFit/>
            </a:bodyPr>
            <a:lstStyle/>
            <a:p>
              <a:r>
                <a:rPr lang="en-US" sz="800" dirty="0">
                  <a:solidFill>
                    <a:schemeClr val="bg2"/>
                  </a:solidFill>
                  <a:cs typeface="Aharoni" panose="02010803020104030203" pitchFamily="2" charset="-79"/>
                </a:rPr>
                <a:t>A</a:t>
              </a:r>
              <a:endParaRPr lang="en-CA" sz="800" dirty="0">
                <a:solidFill>
                  <a:schemeClr val="bg2"/>
                </a:solidFill>
                <a:cs typeface="Aharoni" panose="02010803020104030203" pitchFamily="2" charset="-79"/>
              </a:endParaRPr>
            </a:p>
          </p:txBody>
        </p:sp>
      </p:grpSp>
      <p:grpSp>
        <p:nvGrpSpPr>
          <p:cNvPr id="10" name="Group 9">
            <a:extLst>
              <a:ext uri="{FF2B5EF4-FFF2-40B4-BE49-F238E27FC236}">
                <a16:creationId xmlns:a16="http://schemas.microsoft.com/office/drawing/2014/main" id="{A6058C33-8B11-4154-BBE1-51FC072E8D5E}"/>
              </a:ext>
            </a:extLst>
          </p:cNvPr>
          <p:cNvGrpSpPr/>
          <p:nvPr/>
        </p:nvGrpSpPr>
        <p:grpSpPr>
          <a:xfrm>
            <a:off x="367241" y="6388903"/>
            <a:ext cx="242374" cy="215444"/>
            <a:chOff x="1149666" y="4461206"/>
            <a:chExt cx="242374" cy="215444"/>
          </a:xfrm>
        </p:grpSpPr>
        <p:sp>
          <p:nvSpPr>
            <p:cNvPr id="97" name="Oval 96">
              <a:extLst>
                <a:ext uri="{FF2B5EF4-FFF2-40B4-BE49-F238E27FC236}">
                  <a16:creationId xmlns:a16="http://schemas.microsoft.com/office/drawing/2014/main" id="{AB2CE2E6-4FCB-4AEA-800D-A611C8AE45AC}"/>
                </a:ext>
              </a:extLst>
            </p:cNvPr>
            <p:cNvSpPr/>
            <p:nvPr/>
          </p:nvSpPr>
          <p:spPr>
            <a:xfrm>
              <a:off x="1202273" y="4500348"/>
              <a:ext cx="137160" cy="13716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2"/>
                </a:solidFill>
              </a:endParaRPr>
            </a:p>
          </p:txBody>
        </p:sp>
        <p:sp>
          <p:nvSpPr>
            <p:cNvPr id="98" name="TextBox 97">
              <a:extLst>
                <a:ext uri="{FF2B5EF4-FFF2-40B4-BE49-F238E27FC236}">
                  <a16:creationId xmlns:a16="http://schemas.microsoft.com/office/drawing/2014/main" id="{101BBAF6-B151-4511-8C99-6404478A81F9}"/>
                </a:ext>
              </a:extLst>
            </p:cNvPr>
            <p:cNvSpPr txBox="1"/>
            <p:nvPr/>
          </p:nvSpPr>
          <p:spPr>
            <a:xfrm>
              <a:off x="1149666" y="4461206"/>
              <a:ext cx="242374" cy="215444"/>
            </a:xfrm>
            <a:prstGeom prst="rect">
              <a:avLst/>
            </a:prstGeom>
            <a:noFill/>
          </p:spPr>
          <p:txBody>
            <a:bodyPr wrap="none" rtlCol="0">
              <a:spAutoFit/>
            </a:bodyPr>
            <a:lstStyle/>
            <a:p>
              <a:r>
                <a:rPr lang="en-US" sz="800" dirty="0">
                  <a:solidFill>
                    <a:schemeClr val="bg2"/>
                  </a:solidFill>
                  <a:cs typeface="Aharoni" panose="02010803020104030203" pitchFamily="2" charset="-79"/>
                </a:rPr>
                <a:t>B</a:t>
              </a:r>
              <a:endParaRPr lang="en-CA" sz="800" dirty="0">
                <a:solidFill>
                  <a:schemeClr val="bg2"/>
                </a:solidFill>
                <a:cs typeface="Aharoni" panose="02010803020104030203" pitchFamily="2" charset="-79"/>
              </a:endParaRPr>
            </a:p>
          </p:txBody>
        </p:sp>
      </p:grpSp>
    </p:spTree>
    <p:extLst>
      <p:ext uri="{BB962C8B-B14F-4D97-AF65-F5344CB8AC3E}">
        <p14:creationId xmlns:p14="http://schemas.microsoft.com/office/powerpoint/2010/main" val="101042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2D4B517-E49B-41B6-9DBC-23634E0F1CDC}" type="slidenum">
              <a:rPr lang="en-CA" smtClean="0"/>
              <a:pPr/>
              <a:t>13</a:t>
            </a:fld>
            <a:endParaRPr lang="en-CA"/>
          </a:p>
        </p:txBody>
      </p:sp>
      <p:sp>
        <p:nvSpPr>
          <p:cNvPr id="6" name="Title 5"/>
          <p:cNvSpPr>
            <a:spLocks noGrp="1"/>
          </p:cNvSpPr>
          <p:nvPr>
            <p:ph type="title"/>
          </p:nvPr>
        </p:nvSpPr>
        <p:spPr>
          <a:xfrm>
            <a:off x="593651" y="203174"/>
            <a:ext cx="5432982" cy="482626"/>
          </a:xfrm>
        </p:spPr>
        <p:txBody>
          <a:bodyPr>
            <a:normAutofit fontScale="90000"/>
          </a:bodyPr>
          <a:lstStyle/>
          <a:p>
            <a:pPr marL="0" indent="0"/>
            <a:r>
              <a:rPr lang="en-CA" sz="3100" b="1" dirty="0"/>
              <a:t>When to come to GC EARB?</a:t>
            </a:r>
            <a:br>
              <a:rPr lang="en-CA" sz="3100" b="1" dirty="0"/>
            </a:br>
            <a:r>
              <a:rPr lang="en-US" sz="1100" dirty="0">
                <a:hlinkClick r:id="rId3"/>
              </a:rPr>
              <a:t>GC Enterprise Architecture/Board/When to come - wiki (gccollab.ca)</a:t>
            </a:r>
            <a:endParaRPr lang="en-CA" sz="1100" dirty="0"/>
          </a:p>
        </p:txBody>
      </p:sp>
      <p:sp>
        <p:nvSpPr>
          <p:cNvPr id="4" name="Rectangle 3"/>
          <p:cNvSpPr/>
          <p:nvPr/>
        </p:nvSpPr>
        <p:spPr>
          <a:xfrm>
            <a:off x="1538110" y="3586877"/>
            <a:ext cx="8539108" cy="2585323"/>
          </a:xfrm>
          <a:prstGeom prst="rect">
            <a:avLst/>
          </a:prstGeom>
        </p:spPr>
        <p:txBody>
          <a:bodyPr wrap="square">
            <a:spAutoFit/>
          </a:bodyPr>
          <a:lstStyle/>
          <a:p>
            <a:pPr marL="171450" indent="-171450">
              <a:buSzPts val="1000"/>
              <a:buFont typeface="Wingdings" panose="05000000000000000000" pitchFamily="2" charset="2"/>
              <a:buChar char="Ø"/>
              <a:tabLst>
                <a:tab pos="914400" algn="l"/>
              </a:tabLst>
            </a:pPr>
            <a:r>
              <a:rPr lang="en-CA" sz="1200" dirty="0">
                <a:solidFill>
                  <a:schemeClr val="tx2"/>
                </a:solidFill>
              </a:rPr>
              <a:t>Proposals concerned with the design, development, installation and implementation of digital services or solutions, information systems and applications (“digital initiatives”) where the department is willing to invest a minimum of the following amounts in order to address the problem or take advantage of the opportunity:</a:t>
            </a:r>
          </a:p>
          <a:p>
            <a:pPr>
              <a:buSzPts val="1000"/>
              <a:tabLst>
                <a:tab pos="914400" algn="l"/>
              </a:tabLst>
            </a:pPr>
            <a:endParaRPr lang="en-CA" sz="1200" dirty="0">
              <a:solidFill>
                <a:schemeClr val="tx2"/>
              </a:solidFill>
            </a:endParaRPr>
          </a:p>
          <a:p>
            <a:pPr>
              <a:buSzPts val="1000"/>
              <a:tabLst>
                <a:tab pos="914400" algn="l"/>
              </a:tabLst>
            </a:pPr>
            <a:endParaRPr lang="en-CA" sz="1200" dirty="0">
              <a:solidFill>
                <a:schemeClr val="tx2"/>
              </a:solidFill>
            </a:endParaRPr>
          </a:p>
          <a:p>
            <a:pPr>
              <a:spcBef>
                <a:spcPts val="400"/>
              </a:spcBef>
              <a:spcAft>
                <a:spcPts val="400"/>
              </a:spcAft>
              <a:buSzPts val="1000"/>
              <a:tabLst>
                <a:tab pos="914400" algn="l"/>
              </a:tabLst>
            </a:pPr>
            <a:endParaRPr lang="en-CA" sz="1200" dirty="0">
              <a:solidFill>
                <a:schemeClr val="tx2"/>
              </a:solidFill>
            </a:endParaRPr>
          </a:p>
          <a:p>
            <a:pPr marL="171450" indent="-171450">
              <a:spcBef>
                <a:spcPts val="400"/>
              </a:spcBef>
              <a:spcAft>
                <a:spcPts val="400"/>
              </a:spcAft>
              <a:buSzPts val="1000"/>
              <a:buFont typeface="Wingdings" panose="05000000000000000000" pitchFamily="2" charset="2"/>
              <a:buChar char="Ø"/>
              <a:tabLst>
                <a:tab pos="914400" algn="l"/>
              </a:tabLst>
            </a:pPr>
            <a:r>
              <a:rPr lang="en-CA" sz="1200" dirty="0">
                <a:solidFill>
                  <a:schemeClr val="tx2"/>
                </a:solidFill>
              </a:rPr>
              <a:t>That involve emerging technologies</a:t>
            </a:r>
          </a:p>
          <a:p>
            <a:pPr marL="171450" indent="-171450">
              <a:spcBef>
                <a:spcPts val="400"/>
              </a:spcBef>
              <a:spcAft>
                <a:spcPts val="400"/>
              </a:spcAft>
              <a:buSzPts val="1000"/>
              <a:buFont typeface="Wingdings" panose="05000000000000000000" pitchFamily="2" charset="2"/>
              <a:buChar char="Ø"/>
              <a:tabLst>
                <a:tab pos="914400" algn="l"/>
              </a:tabLst>
            </a:pPr>
            <a:r>
              <a:rPr lang="en-CA" sz="1200" dirty="0">
                <a:solidFill>
                  <a:schemeClr val="tx2"/>
                </a:solidFill>
              </a:rPr>
              <a:t>That </a:t>
            </a:r>
            <a:r>
              <a:rPr lang="en-US" sz="1200" dirty="0">
                <a:solidFill>
                  <a:schemeClr val="tx2"/>
                </a:solidFill>
              </a:rPr>
              <a:t>require an exception under this directive or other directives under the policy</a:t>
            </a:r>
          </a:p>
          <a:p>
            <a:pPr marL="171450" indent="-171450">
              <a:spcBef>
                <a:spcPts val="400"/>
              </a:spcBef>
              <a:spcAft>
                <a:spcPts val="400"/>
              </a:spcAft>
              <a:buSzPts val="1000"/>
              <a:buFont typeface="Wingdings" panose="05000000000000000000" pitchFamily="2" charset="2"/>
              <a:buChar char="Ø"/>
              <a:tabLst>
                <a:tab pos="914400" algn="l"/>
              </a:tabLst>
            </a:pPr>
            <a:r>
              <a:rPr lang="en-CA" sz="1200" dirty="0">
                <a:solidFill>
                  <a:schemeClr val="tx2"/>
                </a:solidFill>
              </a:rPr>
              <a:t>That are categorized at the protected B level or below‎ using a deployment model other than public cloud for application hosting (including infrastructure), application deployment, or application development </a:t>
            </a:r>
          </a:p>
          <a:p>
            <a:pPr marL="171450" indent="-171450">
              <a:spcBef>
                <a:spcPts val="400"/>
              </a:spcBef>
              <a:spcAft>
                <a:spcPts val="400"/>
              </a:spcAft>
              <a:buSzPts val="1000"/>
              <a:buFont typeface="Wingdings" panose="05000000000000000000" pitchFamily="2" charset="2"/>
              <a:buChar char="Ø"/>
              <a:tabLst>
                <a:tab pos="914400" algn="l"/>
              </a:tabLst>
            </a:pPr>
            <a:r>
              <a:rPr lang="en-CA" sz="1200" dirty="0">
                <a:solidFill>
                  <a:schemeClr val="tx2"/>
                </a:solidFill>
              </a:rPr>
              <a:t>As directed by the Chief Information Officer of Canada.</a:t>
            </a:r>
            <a:endParaRPr lang="en-US" sz="1200" dirty="0">
              <a:solidFill>
                <a:schemeClr val="tx2"/>
              </a:solidFill>
            </a:endParaRPr>
          </a:p>
        </p:txBody>
      </p:sp>
      <p:sp>
        <p:nvSpPr>
          <p:cNvPr id="20" name="Freeform 19"/>
          <p:cNvSpPr>
            <a:spLocks noEditPoints="1"/>
          </p:cNvSpPr>
          <p:nvPr/>
        </p:nvSpPr>
        <p:spPr bwMode="auto">
          <a:xfrm>
            <a:off x="533400" y="3033656"/>
            <a:ext cx="1969864" cy="404018"/>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dirty="0">
                <a:latin typeface="Aharoni" panose="02010803020104030203" pitchFamily="2" charset="-79"/>
                <a:cs typeface="Aharoni" panose="02010803020104030203" pitchFamily="2" charset="-79"/>
              </a:rPr>
              <a:t>“The Criteria”</a:t>
            </a:r>
          </a:p>
        </p:txBody>
      </p:sp>
      <p:graphicFrame>
        <p:nvGraphicFramePr>
          <p:cNvPr id="12" name="Table 11"/>
          <p:cNvGraphicFramePr>
            <a:graphicFrameLocks noGrp="1"/>
          </p:cNvGraphicFramePr>
          <p:nvPr>
            <p:extLst>
              <p:ext uri="{D42A27DB-BD31-4B8C-83A1-F6EECF244321}">
                <p14:modId xmlns:p14="http://schemas.microsoft.com/office/powerpoint/2010/main" val="2369034419"/>
              </p:ext>
            </p:extLst>
          </p:nvPr>
        </p:nvGraphicFramePr>
        <p:xfrm>
          <a:off x="1752600" y="4279230"/>
          <a:ext cx="8304027" cy="387461"/>
        </p:xfrm>
        <a:graphic>
          <a:graphicData uri="http://schemas.openxmlformats.org/drawingml/2006/table">
            <a:tbl>
              <a:tblPr>
                <a:tableStyleId>{5C22544A-7EE6-4342-B048-85BDC9FD1C3A}</a:tableStyleId>
              </a:tblPr>
              <a:tblGrid>
                <a:gridCol w="2651400">
                  <a:extLst>
                    <a:ext uri="{9D8B030D-6E8A-4147-A177-3AD203B41FA5}">
                      <a16:colId xmlns:a16="http://schemas.microsoft.com/office/drawing/2014/main" val="20000"/>
                    </a:ext>
                  </a:extLst>
                </a:gridCol>
                <a:gridCol w="2884618">
                  <a:extLst>
                    <a:ext uri="{9D8B030D-6E8A-4147-A177-3AD203B41FA5}">
                      <a16:colId xmlns:a16="http://schemas.microsoft.com/office/drawing/2014/main" val="20001"/>
                    </a:ext>
                  </a:extLst>
                </a:gridCol>
                <a:gridCol w="2768009">
                  <a:extLst>
                    <a:ext uri="{9D8B030D-6E8A-4147-A177-3AD203B41FA5}">
                      <a16:colId xmlns:a16="http://schemas.microsoft.com/office/drawing/2014/main" val="20002"/>
                    </a:ext>
                  </a:extLst>
                </a:gridCol>
              </a:tblGrid>
              <a:tr h="38746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09625" algn="l"/>
                        </a:tabLst>
                        <a:defRPr/>
                      </a:pPr>
                      <a:r>
                        <a:rPr lang="en-CA" sz="900" dirty="0">
                          <a:solidFill>
                            <a:schemeClr val="tx2"/>
                          </a:solidFill>
                        </a:rPr>
                        <a:t>$2.5 million	+ OPMCA of 0 or 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809625" algn="l"/>
                        </a:tabLst>
                        <a:defRPr/>
                      </a:pPr>
                      <a:r>
                        <a:rPr lang="en-CA" sz="900" dirty="0">
                          <a:solidFill>
                            <a:schemeClr val="tx2"/>
                          </a:solidFill>
                        </a:rPr>
                        <a:t>$5 million 	+ OPMCA of 2</a:t>
                      </a:r>
                      <a:endParaRPr lang="en-CA" sz="20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buSzPts val="1000"/>
                        <a:buFont typeface="Arial" panose="020B0604020202020204" pitchFamily="34" charset="0"/>
                        <a:buChar char="•"/>
                        <a:tabLst>
                          <a:tab pos="809625" algn="l"/>
                          <a:tab pos="1485900" algn="l"/>
                        </a:tabLst>
                      </a:pPr>
                      <a:r>
                        <a:rPr lang="en-CA" sz="900" dirty="0">
                          <a:solidFill>
                            <a:schemeClr val="tx2"/>
                          </a:solidFill>
                        </a:rPr>
                        <a:t>$10 million	+ OPMCA of 3</a:t>
                      </a:r>
                    </a:p>
                    <a:p>
                      <a:pPr marL="90488" indent="-90488">
                        <a:buSzPts val="1000"/>
                        <a:buFont typeface="Arial" panose="020B0604020202020204" pitchFamily="34" charset="0"/>
                        <a:buChar char="•"/>
                        <a:tabLst>
                          <a:tab pos="809625" algn="l"/>
                          <a:tab pos="1485900" algn="l"/>
                        </a:tabLst>
                      </a:pPr>
                      <a:r>
                        <a:rPr lang="en-CA" sz="900" dirty="0">
                          <a:solidFill>
                            <a:schemeClr val="tx2"/>
                          </a:solidFill>
                        </a:rPr>
                        <a:t>$15 million	Department of National Defence</a:t>
                      </a:r>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900" dirty="0">
                          <a:solidFill>
                            <a:schemeClr val="tx2"/>
                          </a:solidFill>
                        </a:rPr>
                        <a:t>$25 million	+ OPMCA of 4</a:t>
                      </a:r>
                    </a:p>
                    <a:p>
                      <a:endParaRPr lang="en-CA" sz="900" dirty="0"/>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Rectangle 17">
            <a:extLst>
              <a:ext uri="{FF2B5EF4-FFF2-40B4-BE49-F238E27FC236}">
                <a16:creationId xmlns:a16="http://schemas.microsoft.com/office/drawing/2014/main" id="{4C3E921E-BB51-4324-BB56-E8C1DFCF357C}"/>
              </a:ext>
            </a:extLst>
          </p:cNvPr>
          <p:cNvSpPr/>
          <p:nvPr/>
        </p:nvSpPr>
        <p:spPr>
          <a:xfrm>
            <a:off x="533400" y="1143000"/>
            <a:ext cx="3657600" cy="1231106"/>
          </a:xfrm>
          <a:prstGeom prst="rect">
            <a:avLst/>
          </a:prstGeom>
          <a:ln>
            <a:solidFill>
              <a:schemeClr val="tx2"/>
            </a:solidFill>
            <a:prstDash val="sysDash"/>
          </a:ln>
        </p:spPr>
        <p:txBody>
          <a:bodyPr wrap="square">
            <a:spAutoFit/>
          </a:bodyPr>
          <a:lstStyle/>
          <a:p>
            <a:pPr marL="266700" indent="-266700">
              <a:buSzPts val="1000"/>
              <a:tabLst>
                <a:tab pos="266700" algn="l"/>
              </a:tabLst>
            </a:pPr>
            <a:r>
              <a:rPr lang="en-CA" sz="1400" dirty="0">
                <a:solidFill>
                  <a:schemeClr val="tx2"/>
                </a:solidFill>
                <a:sym typeface="Wingdings" panose="05000000000000000000" pitchFamily="2" charset="2"/>
              </a:rPr>
              <a:t>	</a:t>
            </a:r>
            <a:r>
              <a:rPr lang="en-CA" sz="1200" dirty="0">
                <a:solidFill>
                  <a:schemeClr val="tx2"/>
                </a:solidFill>
              </a:rPr>
              <a:t>Please ensure that all proposals submitted for review by the Government of Canada Enterprise Architecture Review Board have </a:t>
            </a:r>
            <a:r>
              <a:rPr lang="en-CA" sz="1200" b="1" dirty="0">
                <a:solidFill>
                  <a:schemeClr val="tx2"/>
                </a:solidFill>
              </a:rPr>
              <a:t>first been assessed </a:t>
            </a:r>
            <a:r>
              <a:rPr lang="en-CA" sz="1200" dirty="0">
                <a:solidFill>
                  <a:schemeClr val="tx2"/>
                </a:solidFill>
              </a:rPr>
              <a:t>by the departmental architecture review board where one has been established.</a:t>
            </a:r>
          </a:p>
          <a:p>
            <a:pPr>
              <a:buSzPts val="1000"/>
              <a:tabLst>
                <a:tab pos="228600" algn="l"/>
              </a:tabLst>
            </a:pPr>
            <a:endParaRPr lang="en-US" sz="1200" dirty="0">
              <a:solidFill>
                <a:schemeClr val="tx2"/>
              </a:solidFill>
            </a:endParaRPr>
          </a:p>
        </p:txBody>
      </p:sp>
      <p:sp>
        <p:nvSpPr>
          <p:cNvPr id="19" name="Rectangle 18">
            <a:extLst>
              <a:ext uri="{FF2B5EF4-FFF2-40B4-BE49-F238E27FC236}">
                <a16:creationId xmlns:a16="http://schemas.microsoft.com/office/drawing/2014/main" id="{086AB0F9-C526-46A1-B4FD-4B8B1AB8D4C9}"/>
              </a:ext>
            </a:extLst>
          </p:cNvPr>
          <p:cNvSpPr/>
          <p:nvPr/>
        </p:nvSpPr>
        <p:spPr>
          <a:xfrm>
            <a:off x="4337640" y="1143000"/>
            <a:ext cx="3657600" cy="1231106"/>
          </a:xfrm>
          <a:prstGeom prst="rect">
            <a:avLst/>
          </a:prstGeom>
          <a:ln>
            <a:solidFill>
              <a:schemeClr val="tx2"/>
            </a:solidFill>
            <a:prstDash val="sysDash"/>
          </a:ln>
        </p:spPr>
        <p:txBody>
          <a:bodyPr wrap="square">
            <a:spAutoFit/>
          </a:bodyPr>
          <a:lstStyle/>
          <a:p>
            <a:pPr marL="228600" indent="-228600">
              <a:buSzPts val="1000"/>
              <a:tabLst>
                <a:tab pos="1371600" algn="l"/>
              </a:tabLst>
            </a:pPr>
            <a:r>
              <a:rPr lang="en-CA" sz="1400" dirty="0">
                <a:solidFill>
                  <a:schemeClr val="tx2"/>
                </a:solidFill>
                <a:sym typeface="Wingdings 2" panose="05020102010507070707" pitchFamily="18" charset="2"/>
              </a:rPr>
              <a:t>	</a:t>
            </a:r>
            <a:r>
              <a:rPr lang="en-CA" sz="1200" dirty="0">
                <a:solidFill>
                  <a:schemeClr val="tx2"/>
                </a:solidFill>
              </a:rPr>
              <a:t>Ensure that proposals are submitted to the Government of Canada Enterprise Architecture Review Board following review of </a:t>
            </a:r>
            <a:r>
              <a:rPr lang="en-CA" sz="1200" b="1" dirty="0">
                <a:solidFill>
                  <a:schemeClr val="tx2"/>
                </a:solidFill>
              </a:rPr>
              <a:t>concept cases</a:t>
            </a:r>
            <a:r>
              <a:rPr lang="en-CA" sz="1200" b="1" baseline="30000" dirty="0">
                <a:solidFill>
                  <a:schemeClr val="tx2"/>
                </a:solidFill>
              </a:rPr>
              <a:t>1</a:t>
            </a:r>
            <a:r>
              <a:rPr lang="en-CA" sz="1200" b="1" dirty="0">
                <a:solidFill>
                  <a:schemeClr val="tx2"/>
                </a:solidFill>
              </a:rPr>
              <a:t> </a:t>
            </a:r>
            <a:r>
              <a:rPr lang="en-CA" sz="1200" dirty="0">
                <a:solidFill>
                  <a:schemeClr val="tx2"/>
                </a:solidFill>
              </a:rPr>
              <a:t>for digital projects and</a:t>
            </a:r>
            <a:r>
              <a:rPr lang="en-CA" sz="1200" b="1" dirty="0">
                <a:solidFill>
                  <a:schemeClr val="tx2"/>
                </a:solidFill>
              </a:rPr>
              <a:t> before </a:t>
            </a:r>
            <a:r>
              <a:rPr lang="en-CA" sz="1200" dirty="0">
                <a:solidFill>
                  <a:schemeClr val="tx2"/>
                </a:solidFill>
              </a:rPr>
              <a:t>the development of a Treasury Board Submission or Departmental Business Case.</a:t>
            </a:r>
            <a:endParaRPr lang="en-US" sz="1200" dirty="0">
              <a:solidFill>
                <a:schemeClr val="tx2"/>
              </a:solidFill>
            </a:endParaRPr>
          </a:p>
        </p:txBody>
      </p:sp>
      <p:sp>
        <p:nvSpPr>
          <p:cNvPr id="21" name="Rectangle 20">
            <a:extLst>
              <a:ext uri="{FF2B5EF4-FFF2-40B4-BE49-F238E27FC236}">
                <a16:creationId xmlns:a16="http://schemas.microsoft.com/office/drawing/2014/main" id="{E48E9AA0-AB63-4ADA-AF3B-47AF001FF5F5}"/>
              </a:ext>
            </a:extLst>
          </p:cNvPr>
          <p:cNvSpPr/>
          <p:nvPr/>
        </p:nvSpPr>
        <p:spPr>
          <a:xfrm>
            <a:off x="8120739" y="1161810"/>
            <a:ext cx="3657600" cy="1200329"/>
          </a:xfrm>
          <a:prstGeom prst="rect">
            <a:avLst/>
          </a:prstGeom>
          <a:ln>
            <a:solidFill>
              <a:schemeClr val="tx2"/>
            </a:solidFill>
            <a:prstDash val="sysDash"/>
          </a:ln>
        </p:spPr>
        <p:txBody>
          <a:bodyPr wrap="square">
            <a:spAutoFit/>
          </a:bodyPr>
          <a:lstStyle/>
          <a:p>
            <a:pPr marL="228600" indent="-228600">
              <a:buSzPts val="1000"/>
            </a:pPr>
            <a:r>
              <a:rPr lang="en-CA" sz="1200" dirty="0">
                <a:solidFill>
                  <a:schemeClr val="tx2"/>
                </a:solidFill>
                <a:sym typeface="Wingdings" panose="05000000000000000000" pitchFamily="2" charset="2"/>
              </a:rPr>
              <a:t>	</a:t>
            </a:r>
            <a:r>
              <a:rPr lang="en-US" sz="1200" b="1" dirty="0">
                <a:solidFill>
                  <a:schemeClr val="tx2"/>
                </a:solidFill>
              </a:rPr>
              <a:t>Self-assess</a:t>
            </a:r>
            <a:r>
              <a:rPr lang="en-US" sz="1200" dirty="0">
                <a:solidFill>
                  <a:schemeClr val="tx2"/>
                </a:solidFill>
              </a:rPr>
              <a:t> against the of your initiative against the "Criteria" in the  </a:t>
            </a:r>
            <a:r>
              <a:rPr lang="en-US" sz="1200" dirty="0">
                <a:solidFill>
                  <a:schemeClr val="tx2"/>
                </a:solidFill>
                <a:hlinkClick r:id="rId4">
                  <a:extLst>
                    <a:ext uri="{A12FA001-AC4F-418D-AE19-62706E023703}">
                      <ahyp:hlinkClr xmlns:ahyp="http://schemas.microsoft.com/office/drawing/2018/hyperlinkcolor" val="tx"/>
                    </a:ext>
                  </a:extLst>
                </a:hlinkClick>
              </a:rPr>
              <a:t>Directive on Service and Digital</a:t>
            </a:r>
            <a:r>
              <a:rPr lang="en-US" sz="1200" dirty="0">
                <a:solidFill>
                  <a:schemeClr val="tx2"/>
                </a:solidFill>
              </a:rPr>
              <a:t> to determine if the initiative should be presenting to the GC EARB.</a:t>
            </a:r>
          </a:p>
          <a:p>
            <a:pPr>
              <a:buSzPts val="1000"/>
            </a:pPr>
            <a:endParaRPr lang="en-US" sz="1200" dirty="0">
              <a:solidFill>
                <a:schemeClr val="tx2"/>
              </a:solidFill>
            </a:endParaRPr>
          </a:p>
          <a:p>
            <a:pPr>
              <a:buSzPts val="1000"/>
            </a:pPr>
            <a:endParaRPr lang="en-CA" sz="1200" dirty="0">
              <a:solidFill>
                <a:schemeClr val="tx2"/>
              </a:solidFill>
            </a:endParaRPr>
          </a:p>
        </p:txBody>
      </p:sp>
      <p:sp>
        <p:nvSpPr>
          <p:cNvPr id="51" name="Rectangle 50">
            <a:extLst>
              <a:ext uri="{FF2B5EF4-FFF2-40B4-BE49-F238E27FC236}">
                <a16:creationId xmlns:a16="http://schemas.microsoft.com/office/drawing/2014/main" id="{68398DD6-5A68-4152-9509-95467367D4D7}"/>
              </a:ext>
            </a:extLst>
          </p:cNvPr>
          <p:cNvSpPr/>
          <p:nvPr/>
        </p:nvSpPr>
        <p:spPr>
          <a:xfrm>
            <a:off x="533400" y="2514600"/>
            <a:ext cx="1124493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82237FD9-B46B-4D59-BEEA-1F062B3C4EBC}"/>
              </a:ext>
            </a:extLst>
          </p:cNvPr>
          <p:cNvSpPr txBox="1"/>
          <p:nvPr/>
        </p:nvSpPr>
        <p:spPr>
          <a:xfrm>
            <a:off x="565298" y="6456883"/>
            <a:ext cx="8539108" cy="215444"/>
          </a:xfrm>
          <a:prstGeom prst="rect">
            <a:avLst/>
          </a:prstGeom>
          <a:noFill/>
        </p:spPr>
        <p:txBody>
          <a:bodyPr wrap="square">
            <a:spAutoFit/>
          </a:bodyPr>
          <a:lstStyle/>
          <a:p>
            <a:pPr marL="117475" indent="-117475">
              <a:buAutoNum type="arabicPlain"/>
            </a:pPr>
            <a:r>
              <a:rPr lang="en-US" sz="800" i="0" dirty="0">
                <a:solidFill>
                  <a:srgbClr val="333333"/>
                </a:solidFill>
                <a:effectLst/>
                <a:latin typeface="Helvetica" panose="020B0604020202020204" pitchFamily="34" charset="0"/>
              </a:rPr>
              <a:t>Appendix B: Mandatory Procedures for Concept Cases for Digitally Enabled Projects  (</a:t>
            </a:r>
            <a:r>
              <a:rPr lang="en-CA" sz="800" dirty="0">
                <a:hlinkClick r:id="rId5"/>
              </a:rPr>
              <a:t>https://www.tbs-sct.gc.ca/pol/doc-eng.aspx?id=32593&amp;section=procedure&amp;p=B</a:t>
            </a:r>
            <a:r>
              <a:rPr lang="en-CA" sz="800" dirty="0"/>
              <a:t>)</a:t>
            </a:r>
          </a:p>
        </p:txBody>
      </p:sp>
      <p:grpSp>
        <p:nvGrpSpPr>
          <p:cNvPr id="15" name="Group 14">
            <a:extLst>
              <a:ext uri="{FF2B5EF4-FFF2-40B4-BE49-F238E27FC236}">
                <a16:creationId xmlns:a16="http://schemas.microsoft.com/office/drawing/2014/main" id="{616449E7-CCD7-4CA5-9B60-5B566DE8EEF8}"/>
              </a:ext>
            </a:extLst>
          </p:cNvPr>
          <p:cNvGrpSpPr/>
          <p:nvPr/>
        </p:nvGrpSpPr>
        <p:grpSpPr>
          <a:xfrm>
            <a:off x="10384799" y="121158"/>
            <a:ext cx="1861803" cy="633950"/>
            <a:chOff x="9347725" y="574305"/>
            <a:chExt cx="1861803" cy="2139966"/>
          </a:xfrm>
        </p:grpSpPr>
        <p:grpSp>
          <p:nvGrpSpPr>
            <p:cNvPr id="16" name="Group 15">
              <a:extLst>
                <a:ext uri="{FF2B5EF4-FFF2-40B4-BE49-F238E27FC236}">
                  <a16:creationId xmlns:a16="http://schemas.microsoft.com/office/drawing/2014/main" id="{51CDA950-54E9-4287-AF2A-3345BB4BCB92}"/>
                </a:ext>
              </a:extLst>
            </p:cNvPr>
            <p:cNvGrpSpPr/>
            <p:nvPr/>
          </p:nvGrpSpPr>
          <p:grpSpPr>
            <a:xfrm>
              <a:off x="9347725" y="709978"/>
              <a:ext cx="1861803" cy="2004293"/>
              <a:chOff x="3360738" y="1493838"/>
              <a:chExt cx="2544762" cy="2739520"/>
            </a:xfrm>
          </p:grpSpPr>
          <p:pic>
            <p:nvPicPr>
              <p:cNvPr id="22" name="Picture 21">
                <a:extLst>
                  <a:ext uri="{FF2B5EF4-FFF2-40B4-BE49-F238E27FC236}">
                    <a16:creationId xmlns:a16="http://schemas.microsoft.com/office/drawing/2014/main" id="{7FC9768C-D7F2-46C7-84C2-7B965F736B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Freeform 17">
                <a:extLst>
                  <a:ext uri="{FF2B5EF4-FFF2-40B4-BE49-F238E27FC236}">
                    <a16:creationId xmlns:a16="http://schemas.microsoft.com/office/drawing/2014/main" id="{EB59B56B-EA90-4C43-B116-3299AB7E5D9E}"/>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000000"/>
                    </a:solidFill>
                    <a:latin typeface="Comic Sans MS" panose="030F0702030302020204" pitchFamily="66" charset="0"/>
                  </a:rPr>
                  <a:t>The Process </a:t>
                </a:r>
              </a:p>
            </p:txBody>
          </p:sp>
        </p:grpSp>
        <p:sp>
          <p:nvSpPr>
            <p:cNvPr id="17" name="Freeform 15">
              <a:extLst>
                <a:ext uri="{FF2B5EF4-FFF2-40B4-BE49-F238E27FC236}">
                  <a16:creationId xmlns:a16="http://schemas.microsoft.com/office/drawing/2014/main" id="{D0B2DA4D-FE33-4F8E-A93A-01D03AD72598}"/>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1958745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11749608" y="6580336"/>
            <a:ext cx="442392" cy="26813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D4B517-E49B-41B6-9DBC-23634E0F1CDC}" type="slidenum">
              <a:rPr kumimoji="0" lang="en-CA"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itle 5"/>
          <p:cNvSpPr txBox="1">
            <a:spLocks/>
          </p:cNvSpPr>
          <p:nvPr/>
        </p:nvSpPr>
        <p:spPr>
          <a:xfrm>
            <a:off x="491133" y="176574"/>
            <a:ext cx="9888016" cy="62664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z="2800" b="1" dirty="0">
                <a:solidFill>
                  <a:schemeClr val="accent1"/>
                </a:solidFill>
                <a:latin typeface="Calibri" panose="020F0502020204030204" pitchFamily="34" charset="0"/>
                <a:ea typeface="+mn-ea"/>
                <a:cs typeface="+mn-cs"/>
              </a:rPr>
              <a:t>Main Tool = GC EARB Template</a:t>
            </a:r>
          </a:p>
        </p:txBody>
      </p:sp>
      <p:pic>
        <p:nvPicPr>
          <p:cNvPr id="11" name="Picture 10">
            <a:extLst>
              <a:ext uri="{FF2B5EF4-FFF2-40B4-BE49-F238E27FC236}">
                <a16:creationId xmlns:a16="http://schemas.microsoft.com/office/drawing/2014/main" id="{6A395DD4-2BDD-4133-BD11-7F847B58CE0D}"/>
              </a:ext>
            </a:extLst>
          </p:cNvPr>
          <p:cNvPicPr>
            <a:picLocks noChangeAspect="1"/>
          </p:cNvPicPr>
          <p:nvPr/>
        </p:nvPicPr>
        <p:blipFill>
          <a:blip r:embed="rId4"/>
          <a:stretch>
            <a:fillRect/>
          </a:stretch>
        </p:blipFill>
        <p:spPr>
          <a:xfrm>
            <a:off x="1258276" y="1536995"/>
            <a:ext cx="4114800" cy="309690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Picture 11">
            <a:extLst>
              <a:ext uri="{FF2B5EF4-FFF2-40B4-BE49-F238E27FC236}">
                <a16:creationId xmlns:a16="http://schemas.microsoft.com/office/drawing/2014/main" id="{E1680A0B-23B2-467D-B79B-4682C5C16C0F}"/>
              </a:ext>
            </a:extLst>
          </p:cNvPr>
          <p:cNvPicPr>
            <a:picLocks noChangeAspect="1"/>
          </p:cNvPicPr>
          <p:nvPr/>
        </p:nvPicPr>
        <p:blipFill>
          <a:blip r:embed="rId5"/>
          <a:stretch>
            <a:fillRect/>
          </a:stretch>
        </p:blipFill>
        <p:spPr>
          <a:xfrm>
            <a:off x="838200" y="2398462"/>
            <a:ext cx="4139699" cy="28334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8">
            <a:extLst>
              <a:ext uri="{FF2B5EF4-FFF2-40B4-BE49-F238E27FC236}">
                <a16:creationId xmlns:a16="http://schemas.microsoft.com/office/drawing/2014/main" id="{0F647B32-51DE-45B6-A242-F96BC21EEBD8}"/>
              </a:ext>
            </a:extLst>
          </p:cNvPr>
          <p:cNvPicPr>
            <a:picLocks noChangeAspect="1"/>
          </p:cNvPicPr>
          <p:nvPr/>
        </p:nvPicPr>
        <p:blipFill>
          <a:blip r:embed="rId6"/>
          <a:stretch>
            <a:fillRect/>
          </a:stretch>
        </p:blipFill>
        <p:spPr>
          <a:xfrm>
            <a:off x="551384" y="3388830"/>
            <a:ext cx="4114800" cy="3088170"/>
          </a:xfrm>
          <a:prstGeom prst="rect">
            <a:avLst/>
          </a:prstGeom>
          <a:ln>
            <a:solidFill>
              <a:schemeClr val="tx2"/>
            </a:solidFill>
          </a:ln>
        </p:spPr>
      </p:pic>
      <p:pic>
        <p:nvPicPr>
          <p:cNvPr id="13" name="Picture 12">
            <a:extLst>
              <a:ext uri="{FF2B5EF4-FFF2-40B4-BE49-F238E27FC236}">
                <a16:creationId xmlns:a16="http://schemas.microsoft.com/office/drawing/2014/main" id="{D49B8F89-4DDF-4DEE-B62B-937CF2B13F1C}"/>
              </a:ext>
            </a:extLst>
          </p:cNvPr>
          <p:cNvPicPr>
            <a:picLocks noChangeAspect="1"/>
          </p:cNvPicPr>
          <p:nvPr/>
        </p:nvPicPr>
        <p:blipFill>
          <a:blip r:embed="rId7"/>
          <a:stretch>
            <a:fillRect/>
          </a:stretch>
        </p:blipFill>
        <p:spPr>
          <a:xfrm>
            <a:off x="8350999" y="1720530"/>
            <a:ext cx="3543352" cy="2009449"/>
          </a:xfrm>
          <a:prstGeom prst="rect">
            <a:avLst/>
          </a:prstGeom>
          <a:ln>
            <a:solidFill>
              <a:schemeClr val="tx2"/>
            </a:solidFill>
          </a:ln>
        </p:spPr>
      </p:pic>
      <p:pic>
        <p:nvPicPr>
          <p:cNvPr id="14" name="Picture 13">
            <a:extLst>
              <a:ext uri="{FF2B5EF4-FFF2-40B4-BE49-F238E27FC236}">
                <a16:creationId xmlns:a16="http://schemas.microsoft.com/office/drawing/2014/main" id="{243C7AD3-A5B8-498F-A168-93BBDAE619CE}"/>
              </a:ext>
            </a:extLst>
          </p:cNvPr>
          <p:cNvPicPr>
            <a:picLocks noChangeAspect="1"/>
          </p:cNvPicPr>
          <p:nvPr/>
        </p:nvPicPr>
        <p:blipFill>
          <a:blip r:embed="rId8"/>
          <a:stretch>
            <a:fillRect/>
          </a:stretch>
        </p:blipFill>
        <p:spPr>
          <a:xfrm>
            <a:off x="7807019" y="2173291"/>
            <a:ext cx="3546781" cy="1794930"/>
          </a:xfrm>
          <a:prstGeom prst="rect">
            <a:avLst/>
          </a:prstGeom>
          <a:ln>
            <a:solidFill>
              <a:schemeClr val="tx2"/>
            </a:solidFill>
          </a:ln>
        </p:spPr>
      </p:pic>
      <p:pic>
        <p:nvPicPr>
          <p:cNvPr id="15" name="Picture 14">
            <a:extLst>
              <a:ext uri="{FF2B5EF4-FFF2-40B4-BE49-F238E27FC236}">
                <a16:creationId xmlns:a16="http://schemas.microsoft.com/office/drawing/2014/main" id="{B9918DC8-3B96-4566-A2F3-AA733FAD933D}"/>
              </a:ext>
            </a:extLst>
          </p:cNvPr>
          <p:cNvPicPr>
            <a:picLocks noChangeAspect="1"/>
          </p:cNvPicPr>
          <p:nvPr/>
        </p:nvPicPr>
        <p:blipFill>
          <a:blip r:embed="rId9"/>
          <a:stretch>
            <a:fillRect/>
          </a:stretch>
        </p:blipFill>
        <p:spPr>
          <a:xfrm>
            <a:off x="7149304" y="2725254"/>
            <a:ext cx="3412183" cy="2288534"/>
          </a:xfrm>
          <a:prstGeom prst="rect">
            <a:avLst/>
          </a:prstGeom>
          <a:ln>
            <a:solidFill>
              <a:schemeClr val="tx2"/>
            </a:solidFill>
          </a:ln>
        </p:spPr>
      </p:pic>
      <p:pic>
        <p:nvPicPr>
          <p:cNvPr id="16" name="Picture 15">
            <a:extLst>
              <a:ext uri="{FF2B5EF4-FFF2-40B4-BE49-F238E27FC236}">
                <a16:creationId xmlns:a16="http://schemas.microsoft.com/office/drawing/2014/main" id="{4D7490C4-6849-4D0A-85A2-8A9934883F17}"/>
              </a:ext>
            </a:extLst>
          </p:cNvPr>
          <p:cNvPicPr>
            <a:picLocks noChangeAspect="1"/>
          </p:cNvPicPr>
          <p:nvPr/>
        </p:nvPicPr>
        <p:blipFill>
          <a:blip r:embed="rId10"/>
          <a:stretch>
            <a:fillRect/>
          </a:stretch>
        </p:blipFill>
        <p:spPr>
          <a:xfrm>
            <a:off x="6505801" y="3228866"/>
            <a:ext cx="3412183" cy="2165424"/>
          </a:xfrm>
          <a:prstGeom prst="rect">
            <a:avLst/>
          </a:prstGeom>
          <a:ln>
            <a:solidFill>
              <a:schemeClr val="tx2"/>
            </a:solidFill>
          </a:ln>
        </p:spPr>
      </p:pic>
      <p:pic>
        <p:nvPicPr>
          <p:cNvPr id="17" name="Picture 16">
            <a:extLst>
              <a:ext uri="{FF2B5EF4-FFF2-40B4-BE49-F238E27FC236}">
                <a16:creationId xmlns:a16="http://schemas.microsoft.com/office/drawing/2014/main" id="{841F2C3A-B3F7-4CE6-ACF6-4D6FD167A1CF}"/>
              </a:ext>
            </a:extLst>
          </p:cNvPr>
          <p:cNvPicPr>
            <a:picLocks noChangeAspect="1"/>
          </p:cNvPicPr>
          <p:nvPr/>
        </p:nvPicPr>
        <p:blipFill>
          <a:blip r:embed="rId11"/>
          <a:stretch>
            <a:fillRect/>
          </a:stretch>
        </p:blipFill>
        <p:spPr>
          <a:xfrm>
            <a:off x="5965250" y="3816568"/>
            <a:ext cx="3466073" cy="2165424"/>
          </a:xfrm>
          <a:prstGeom prst="rect">
            <a:avLst/>
          </a:prstGeom>
          <a:ln>
            <a:solidFill>
              <a:schemeClr val="tx2"/>
            </a:solidFill>
          </a:ln>
        </p:spPr>
      </p:pic>
      <p:sp>
        <p:nvSpPr>
          <p:cNvPr id="19" name="Google Shape;109;p16">
            <a:extLst>
              <a:ext uri="{FF2B5EF4-FFF2-40B4-BE49-F238E27FC236}">
                <a16:creationId xmlns:a16="http://schemas.microsoft.com/office/drawing/2014/main" id="{85EE4741-F7B7-49AB-9F03-2FB9A274BAAF}"/>
              </a:ext>
            </a:extLst>
          </p:cNvPr>
          <p:cNvSpPr/>
          <p:nvPr/>
        </p:nvSpPr>
        <p:spPr>
          <a:xfrm>
            <a:off x="551384" y="990600"/>
            <a:ext cx="11017224" cy="243000"/>
          </a:xfrm>
          <a:prstGeom prst="rect">
            <a:avLst/>
          </a:prstGeom>
          <a:solidFill>
            <a:srgbClr val="0144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75" b="1" dirty="0">
                <a:solidFill>
                  <a:srgbClr val="FFFFFF"/>
                </a:solidFill>
                <a:latin typeface="Verdana"/>
                <a:ea typeface="Verdana"/>
                <a:cs typeface="Verdana"/>
                <a:sym typeface="Verdana"/>
              </a:rPr>
              <a:t>Using the EA </a:t>
            </a:r>
            <a:r>
              <a:rPr kumimoji="0" lang="en-US" sz="975" b="1" i="0" u="none" strike="noStrike" kern="1200" cap="none" spc="0" normalizeH="0" baseline="0" noProof="0" dirty="0">
                <a:ln>
                  <a:noFill/>
                </a:ln>
                <a:solidFill>
                  <a:srgbClr val="FFFFFF"/>
                </a:solidFill>
                <a:effectLst/>
                <a:uLnTx/>
                <a:uFillTx/>
                <a:latin typeface="Verdana"/>
                <a:ea typeface="Verdana"/>
                <a:cs typeface="Verdana"/>
                <a:sym typeface="Verdana"/>
              </a:rPr>
              <a:t>Framework </a:t>
            </a:r>
          </a:p>
        </p:txBody>
      </p:sp>
      <p:sp>
        <p:nvSpPr>
          <p:cNvPr id="22" name="Rounded Rectangle 41">
            <a:extLst>
              <a:ext uri="{FF2B5EF4-FFF2-40B4-BE49-F238E27FC236}">
                <a16:creationId xmlns:a16="http://schemas.microsoft.com/office/drawing/2014/main" id="{A2A0896B-E050-4468-BCDD-6828998CC140}"/>
              </a:ext>
            </a:extLst>
          </p:cNvPr>
          <p:cNvSpPr/>
          <p:nvPr>
            <p:custDataLst>
              <p:tags r:id="rId1"/>
            </p:custDataLst>
          </p:nvPr>
        </p:nvSpPr>
        <p:spPr>
          <a:xfrm>
            <a:off x="7396623" y="241080"/>
            <a:ext cx="4114801" cy="531223"/>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2267E84C-7F45-46D7-ACAB-1B4059CB00C2}"/>
              </a:ext>
            </a:extLst>
          </p:cNvPr>
          <p:cNvSpPr txBox="1"/>
          <p:nvPr/>
        </p:nvSpPr>
        <p:spPr>
          <a:xfrm>
            <a:off x="7467600" y="279808"/>
            <a:ext cx="4114800" cy="46166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CA" sz="800" dirty="0">
                <a:solidFill>
                  <a:schemeClr val="accent1"/>
                </a:solidFill>
                <a:latin typeface="Calibri" panose="020F0502020204030204" pitchFamily="34" charset="0"/>
                <a:ea typeface="+mn-ea"/>
                <a:cs typeface="+mn-cs"/>
                <a:hlinkClick r:id="rId12"/>
              </a:rPr>
              <a:t>https://wiki.gccollab.ca/images/b/bb/2020-12-15-GC_EARB_Presenter_GENERAL.pptx</a:t>
            </a:r>
            <a:endParaRPr lang="en-CA" sz="800" dirty="0">
              <a:solidFill>
                <a:schemeClr val="accent1"/>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CA" sz="800" dirty="0">
              <a:solidFill>
                <a:schemeClr val="accent1"/>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CA" sz="800" dirty="0">
                <a:solidFill>
                  <a:schemeClr val="accent1"/>
                </a:solidFill>
                <a:latin typeface="Calibri" panose="020F0502020204030204" pitchFamily="34" charset="0"/>
                <a:ea typeface="+mn-ea"/>
                <a:cs typeface="+mn-cs"/>
                <a:hlinkClick r:id="rId13"/>
              </a:rPr>
              <a:t>https://wiki.gccollab.ca/images/c/c5/2021-03-11_GC_EARB_Presenter_GENERAL_FR.pptx</a:t>
            </a:r>
            <a:r>
              <a:rPr lang="en-CA" sz="800" dirty="0">
                <a:solidFill>
                  <a:schemeClr val="accent1"/>
                </a:solidFill>
                <a:latin typeface="Calibri" panose="020F0502020204030204" pitchFamily="34" charset="0"/>
                <a:ea typeface="+mn-ea"/>
                <a:cs typeface="+mn-cs"/>
              </a:rPr>
              <a:t> </a:t>
            </a:r>
          </a:p>
        </p:txBody>
      </p:sp>
    </p:spTree>
    <p:extLst>
      <p:ext uri="{BB962C8B-B14F-4D97-AF65-F5344CB8AC3E}">
        <p14:creationId xmlns:p14="http://schemas.microsoft.com/office/powerpoint/2010/main" val="301870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23A77A-EB9A-4313-B9BE-DC7E589F8AAA}"/>
              </a:ext>
            </a:extLst>
          </p:cNvPr>
          <p:cNvSpPr>
            <a:spLocks noGrp="1"/>
          </p:cNvSpPr>
          <p:nvPr>
            <p:ph type="sldNum" sz="quarter" idx="12"/>
          </p:nvPr>
        </p:nvSpPr>
        <p:spPr>
          <a:xfrm>
            <a:off x="11743795" y="6492875"/>
            <a:ext cx="438680" cy="365125"/>
          </a:xfrm>
        </p:spPr>
        <p:txBody>
          <a:bodyPr/>
          <a:lstStyle/>
          <a:p>
            <a:fld id="{32D4B517-E49B-41B6-9DBC-23634E0F1CDC}" type="slidenum">
              <a:rPr lang="en-CA" sz="800" smtClean="0"/>
              <a:t>15</a:t>
            </a:fld>
            <a:endParaRPr lang="en-CA" sz="800" dirty="0"/>
          </a:p>
        </p:txBody>
      </p:sp>
      <p:sp>
        <p:nvSpPr>
          <p:cNvPr id="3" name="Text Placeholder 2">
            <a:extLst>
              <a:ext uri="{FF2B5EF4-FFF2-40B4-BE49-F238E27FC236}">
                <a16:creationId xmlns:a16="http://schemas.microsoft.com/office/drawing/2014/main" id="{4AED2CBE-7493-44BF-82C0-85C7BF575F74}"/>
              </a:ext>
            </a:extLst>
          </p:cNvPr>
          <p:cNvSpPr>
            <a:spLocks noGrp="1"/>
          </p:cNvSpPr>
          <p:nvPr>
            <p:ph type="body" sz="quarter" idx="11"/>
          </p:nvPr>
        </p:nvSpPr>
        <p:spPr>
          <a:xfrm>
            <a:off x="609600" y="155164"/>
            <a:ext cx="7243976" cy="623938"/>
          </a:xfrm>
        </p:spPr>
        <p:txBody>
          <a:bodyPr/>
          <a:lstStyle/>
          <a:p>
            <a:r>
              <a:rPr lang="en-CA" b="1" dirty="0"/>
              <a:t>References</a:t>
            </a:r>
          </a:p>
          <a:p>
            <a:endParaRPr lang="en-CA" dirty="0"/>
          </a:p>
        </p:txBody>
      </p:sp>
      <p:sp>
        <p:nvSpPr>
          <p:cNvPr id="4" name="Content Placeholder 3">
            <a:extLst>
              <a:ext uri="{FF2B5EF4-FFF2-40B4-BE49-F238E27FC236}">
                <a16:creationId xmlns:a16="http://schemas.microsoft.com/office/drawing/2014/main" id="{AB013769-8085-45F9-B180-60476EA59C13}"/>
              </a:ext>
            </a:extLst>
          </p:cNvPr>
          <p:cNvSpPr>
            <a:spLocks noGrp="1"/>
          </p:cNvSpPr>
          <p:nvPr>
            <p:ph idx="10"/>
          </p:nvPr>
        </p:nvSpPr>
        <p:spPr>
          <a:xfrm>
            <a:off x="1048280" y="1124743"/>
            <a:ext cx="4971520" cy="3874191"/>
          </a:xfrm>
        </p:spPr>
        <p:txBody>
          <a:bodyPr/>
          <a:lstStyle/>
          <a:p>
            <a:pPr>
              <a:lnSpc>
                <a:spcPct val="150000"/>
              </a:lnSpc>
            </a:pPr>
            <a:r>
              <a:rPr lang="en-CA" sz="1200" dirty="0">
                <a:solidFill>
                  <a:srgbClr val="3366FF"/>
                </a:solidFill>
                <a:hlinkClick r:id="rId3">
                  <a:extLst>
                    <a:ext uri="{A12FA001-AC4F-418D-AE19-62706E023703}">
                      <ahyp:hlinkClr xmlns:ahyp="http://schemas.microsoft.com/office/drawing/2018/hyperlinkcolor" val="tx"/>
                    </a:ext>
                  </a:extLst>
                </a:hlinkClick>
              </a:rPr>
              <a:t>GC Enterprise Architecture</a:t>
            </a:r>
            <a:endParaRPr lang="en-CA" sz="1200" dirty="0">
              <a:solidFill>
                <a:srgbClr val="3366FF"/>
              </a:solidFill>
            </a:endParaRPr>
          </a:p>
          <a:p>
            <a:pPr lvl="0">
              <a:lnSpc>
                <a:spcPct val="150000"/>
              </a:lnSpc>
            </a:pPr>
            <a:r>
              <a:rPr lang="en-US" sz="1200" dirty="0">
                <a:hlinkClick r:id="rId4"/>
              </a:rPr>
              <a:t>GC Enterprise Architecture Review Board, GC EARB</a:t>
            </a:r>
            <a:endParaRPr lang="en-CA" sz="1200" dirty="0"/>
          </a:p>
          <a:p>
            <a:pPr lvl="0">
              <a:lnSpc>
                <a:spcPct val="150000"/>
              </a:lnSpc>
            </a:pPr>
            <a:r>
              <a:rPr lang="en-CA" sz="1200" dirty="0">
                <a:hlinkClick r:id="rId5"/>
              </a:rPr>
              <a:t>GC Service &amp; Digital Target Enterprise Architecture</a:t>
            </a:r>
            <a:endParaRPr lang="en-CA" sz="1200" dirty="0"/>
          </a:p>
          <a:p>
            <a:pPr lvl="0">
              <a:lnSpc>
                <a:spcPct val="150000"/>
              </a:lnSpc>
            </a:pPr>
            <a:r>
              <a:rPr lang="en-US" sz="1200" dirty="0">
                <a:hlinkClick r:id="rId6"/>
              </a:rPr>
              <a:t>Government of Canada Enterprise Architecture Framework - Canada.ca</a:t>
            </a:r>
            <a:endParaRPr lang="en-CA" sz="1200" dirty="0"/>
          </a:p>
          <a:p>
            <a:pPr lvl="0">
              <a:lnSpc>
                <a:spcPct val="150000"/>
              </a:lnSpc>
            </a:pPr>
            <a:r>
              <a:rPr lang="en-US" sz="1200" dirty="0">
                <a:hlinkClick r:id="rId7"/>
              </a:rPr>
              <a:t>GC Enterprise Architecture/Business Capability Model - wiki (gccollab.ca)</a:t>
            </a:r>
            <a:endParaRPr lang="en-CA" sz="1200" dirty="0"/>
          </a:p>
          <a:p>
            <a:pPr lvl="0">
              <a:lnSpc>
                <a:spcPct val="150000"/>
              </a:lnSpc>
            </a:pPr>
            <a:r>
              <a:rPr lang="en-CA" sz="1200" dirty="0">
                <a:hlinkClick r:id="rId8"/>
              </a:rPr>
              <a:t>GC Enterprise Architecture/Enterprise Solutions - wiki (gccollab.ca)</a:t>
            </a:r>
            <a:r>
              <a:rPr lang="en-CA" sz="1200" dirty="0"/>
              <a:t> </a:t>
            </a:r>
          </a:p>
          <a:p>
            <a:pPr lvl="0">
              <a:lnSpc>
                <a:spcPct val="150000"/>
              </a:lnSpc>
            </a:pPr>
            <a:r>
              <a:rPr lang="en-US" sz="1200" dirty="0">
                <a:hlinkClick r:id="rId9"/>
              </a:rPr>
              <a:t>GC Enterprise Architecture/Board/Past Sessions - wiki (gccollab.ca)</a:t>
            </a:r>
            <a:endParaRPr lang="en-CA" sz="1200" dirty="0"/>
          </a:p>
          <a:p>
            <a:pPr lvl="0">
              <a:lnSpc>
                <a:spcPct val="150000"/>
              </a:lnSpc>
            </a:pPr>
            <a:r>
              <a:rPr lang="en-US" sz="1200" dirty="0">
                <a:hlinkClick r:id="rId10"/>
              </a:rPr>
              <a:t>GC Enterprise Architecture/Board/Forward Agenda - wiki (gccollab.ca)</a:t>
            </a:r>
            <a:endParaRPr lang="en-CA" sz="1200" dirty="0"/>
          </a:p>
          <a:p>
            <a:pPr lvl="0">
              <a:lnSpc>
                <a:spcPct val="150000"/>
              </a:lnSpc>
            </a:pPr>
            <a:r>
              <a:rPr lang="en-US" sz="1200" dirty="0">
                <a:hlinkClick r:id="rId11"/>
              </a:rPr>
              <a:t>Policy on Service and Digital</a:t>
            </a:r>
            <a:endParaRPr lang="en-CA" sz="1200" dirty="0"/>
          </a:p>
          <a:p>
            <a:pPr lvl="0">
              <a:lnSpc>
                <a:spcPct val="150000"/>
              </a:lnSpc>
            </a:pPr>
            <a:r>
              <a:rPr lang="en-US" sz="1200" dirty="0">
                <a:hlinkClick r:id="rId12"/>
              </a:rPr>
              <a:t>Directive on Service and Digital</a:t>
            </a:r>
            <a:endParaRPr lang="en-CA" sz="1200" dirty="0"/>
          </a:p>
          <a:p>
            <a:pPr lvl="0">
              <a:lnSpc>
                <a:spcPct val="150000"/>
              </a:lnSpc>
            </a:pPr>
            <a:r>
              <a:rPr lang="en-US" sz="1200" dirty="0">
                <a:hlinkClick r:id="rId13"/>
              </a:rPr>
              <a:t>Digital Operations Strategic Plan: 2021–2024 - Canada.ca</a:t>
            </a:r>
            <a:endParaRPr lang="en-US" sz="1200" dirty="0"/>
          </a:p>
          <a:p>
            <a:pPr lvl="0">
              <a:lnSpc>
                <a:spcPct val="150000"/>
              </a:lnSpc>
            </a:pPr>
            <a:r>
              <a:rPr lang="en-US" sz="1050" dirty="0">
                <a:hlinkClick r:id="rId14"/>
              </a:rPr>
              <a:t>Enterprise Architecture Community of Practice : </a:t>
            </a:r>
            <a:r>
              <a:rPr lang="en-US" sz="1050" dirty="0" err="1">
                <a:hlinkClick r:id="rId14"/>
              </a:rPr>
              <a:t>GCcollab</a:t>
            </a:r>
            <a:endParaRPr lang="en-CA" sz="1200" dirty="0"/>
          </a:p>
          <a:p>
            <a:endParaRPr lang="en-CA" dirty="0"/>
          </a:p>
        </p:txBody>
      </p:sp>
      <p:graphicFrame>
        <p:nvGraphicFramePr>
          <p:cNvPr id="5" name="Table 5">
            <a:extLst>
              <a:ext uri="{FF2B5EF4-FFF2-40B4-BE49-F238E27FC236}">
                <a16:creationId xmlns:a16="http://schemas.microsoft.com/office/drawing/2014/main" id="{42B94CE4-F8E4-43A8-9A5A-6318C9371209}"/>
              </a:ext>
            </a:extLst>
          </p:cNvPr>
          <p:cNvGraphicFramePr>
            <a:graphicFrameLocks noGrp="1"/>
          </p:cNvGraphicFramePr>
          <p:nvPr>
            <p:extLst>
              <p:ext uri="{D42A27DB-BD31-4B8C-83A1-F6EECF244321}">
                <p14:modId xmlns:p14="http://schemas.microsoft.com/office/powerpoint/2010/main" val="466257600"/>
              </p:ext>
            </p:extLst>
          </p:nvPr>
        </p:nvGraphicFramePr>
        <p:xfrm>
          <a:off x="1048280" y="5173265"/>
          <a:ext cx="10229320" cy="370840"/>
        </p:xfrm>
        <a:graphic>
          <a:graphicData uri="http://schemas.openxmlformats.org/drawingml/2006/table">
            <a:tbl>
              <a:tblPr firstRow="1" bandRow="1">
                <a:tableStyleId>{5C22544A-7EE6-4342-B048-85BDC9FD1C3A}</a:tableStyleId>
              </a:tblPr>
              <a:tblGrid>
                <a:gridCol w="10229320">
                  <a:extLst>
                    <a:ext uri="{9D8B030D-6E8A-4147-A177-3AD203B41FA5}">
                      <a16:colId xmlns:a16="http://schemas.microsoft.com/office/drawing/2014/main" val="3073448449"/>
                    </a:ext>
                  </a:extLst>
                </a:gridCol>
              </a:tblGrid>
              <a:tr h="370840">
                <a:tc>
                  <a:txBody>
                    <a:bodyPr/>
                    <a:lstStyle/>
                    <a:p>
                      <a:pPr algn="l">
                        <a:tabLst>
                          <a:tab pos="2743200" algn="l"/>
                        </a:tabLst>
                      </a:pPr>
                      <a:r>
                        <a:rPr kumimoji="0" lang="en-CA" sz="16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Contact Us…  </a:t>
                      </a:r>
                      <a:r>
                        <a:rPr kumimoji="0" lang="en-CA" sz="12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Enterprise Architecture / Architecture d’enterprise </a:t>
                      </a:r>
                      <a:endParaRPr lang="en-CA" sz="1200" b="0" dirty="0">
                        <a:solidFill>
                          <a:schemeClr val="bg1"/>
                        </a:solidFill>
                      </a:endParaRPr>
                    </a:p>
                  </a:txBody>
                  <a:tcPr/>
                </a:tc>
                <a:extLst>
                  <a:ext uri="{0D108BD9-81ED-4DB2-BD59-A6C34878D82A}">
                    <a16:rowId xmlns:a16="http://schemas.microsoft.com/office/drawing/2014/main" val="2795634373"/>
                  </a:ext>
                </a:extLst>
              </a:tr>
            </a:tbl>
          </a:graphicData>
        </a:graphic>
      </p:graphicFrame>
      <p:grpSp>
        <p:nvGrpSpPr>
          <p:cNvPr id="6" name="Group 5">
            <a:extLst>
              <a:ext uri="{FF2B5EF4-FFF2-40B4-BE49-F238E27FC236}">
                <a16:creationId xmlns:a16="http://schemas.microsoft.com/office/drawing/2014/main" id="{2615EFC5-2367-4592-B092-33576397928C}"/>
              </a:ext>
            </a:extLst>
          </p:cNvPr>
          <p:cNvGrpSpPr/>
          <p:nvPr/>
        </p:nvGrpSpPr>
        <p:grpSpPr>
          <a:xfrm>
            <a:off x="1048280" y="5651157"/>
            <a:ext cx="10229320" cy="531223"/>
            <a:chOff x="888270" y="1287396"/>
            <a:chExt cx="9982520" cy="531223"/>
          </a:xfrm>
        </p:grpSpPr>
        <p:sp>
          <p:nvSpPr>
            <p:cNvPr id="7" name="Rectangle 6">
              <a:extLst>
                <a:ext uri="{FF2B5EF4-FFF2-40B4-BE49-F238E27FC236}">
                  <a16:creationId xmlns:a16="http://schemas.microsoft.com/office/drawing/2014/main" id="{28D1FCD4-7C35-4DC0-823D-CC19EE7F07B0}"/>
                </a:ext>
              </a:extLst>
            </p:cNvPr>
            <p:cNvSpPr/>
            <p:nvPr/>
          </p:nvSpPr>
          <p:spPr>
            <a:xfrm>
              <a:off x="1071163" y="1287396"/>
              <a:ext cx="243840" cy="531223"/>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41">
              <a:extLst>
                <a:ext uri="{FF2B5EF4-FFF2-40B4-BE49-F238E27FC236}">
                  <a16:creationId xmlns:a16="http://schemas.microsoft.com/office/drawing/2014/main" id="{B8240399-F6C6-49ED-BE78-3277C6BAF5CD}"/>
                </a:ext>
              </a:extLst>
            </p:cNvPr>
            <p:cNvSpPr/>
            <p:nvPr>
              <p:custDataLst>
                <p:tags r:id="rId1"/>
              </p:custDataLst>
            </p:nvPr>
          </p:nvSpPr>
          <p:spPr>
            <a:xfrm>
              <a:off x="1141176" y="1287396"/>
              <a:ext cx="9729614" cy="531223"/>
            </a:xfrm>
            <a:prstGeom prst="round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row: Chevron 8">
              <a:extLst>
                <a:ext uri="{FF2B5EF4-FFF2-40B4-BE49-F238E27FC236}">
                  <a16:creationId xmlns:a16="http://schemas.microsoft.com/office/drawing/2014/main" id="{C11342BE-79C0-4314-A4C4-8A2BF5B3B322}"/>
                </a:ext>
              </a:extLst>
            </p:cNvPr>
            <p:cNvSpPr/>
            <p:nvPr/>
          </p:nvSpPr>
          <p:spPr>
            <a:xfrm>
              <a:off x="888270" y="1287396"/>
              <a:ext cx="374824" cy="531223"/>
            </a:xfrm>
            <a:prstGeom prst="chevron">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Rectangle 9">
            <a:extLst>
              <a:ext uri="{FF2B5EF4-FFF2-40B4-BE49-F238E27FC236}">
                <a16:creationId xmlns:a16="http://schemas.microsoft.com/office/drawing/2014/main" id="{E601A480-FF0C-4ED2-8430-878208C897D6}"/>
              </a:ext>
            </a:extLst>
          </p:cNvPr>
          <p:cNvSpPr/>
          <p:nvPr/>
        </p:nvSpPr>
        <p:spPr>
          <a:xfrm>
            <a:off x="2019643" y="5733256"/>
            <a:ext cx="3542957" cy="33855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rPr>
              <a:t>EA.AE@tbs-sct.gc.ca</a:t>
            </a:r>
          </a:p>
        </p:txBody>
      </p:sp>
      <p:sp>
        <p:nvSpPr>
          <p:cNvPr id="15" name="Freeform 22" descr="Envelope Outline Icon">
            <a:extLst>
              <a:ext uri="{FF2B5EF4-FFF2-40B4-BE49-F238E27FC236}">
                <a16:creationId xmlns:a16="http://schemas.microsoft.com/office/drawing/2014/main" id="{60265FA7-F930-4C55-8DBF-9CF47F1A08C3}"/>
              </a:ext>
            </a:extLst>
          </p:cNvPr>
          <p:cNvSpPr>
            <a:spLocks noEditPoints="1"/>
          </p:cNvSpPr>
          <p:nvPr/>
        </p:nvSpPr>
        <p:spPr bwMode="auto">
          <a:xfrm>
            <a:off x="1603837" y="5825488"/>
            <a:ext cx="304800" cy="182562"/>
          </a:xfrm>
          <a:custGeom>
            <a:avLst/>
            <a:gdLst>
              <a:gd name="T0" fmla="*/ 138 w 142"/>
              <a:gd name="T1" fmla="*/ 4 h 112"/>
              <a:gd name="T2" fmla="*/ 129 w 142"/>
              <a:gd name="T3" fmla="*/ 0 h 112"/>
              <a:gd name="T4" fmla="*/ 12 w 142"/>
              <a:gd name="T5" fmla="*/ 0 h 112"/>
              <a:gd name="T6" fmla="*/ 3 w 142"/>
              <a:gd name="T7" fmla="*/ 4 h 112"/>
              <a:gd name="T8" fmla="*/ 0 w 142"/>
              <a:gd name="T9" fmla="*/ 13 h 112"/>
              <a:gd name="T10" fmla="*/ 0 w 142"/>
              <a:gd name="T11" fmla="*/ 99 h 112"/>
              <a:gd name="T12" fmla="*/ 3 w 142"/>
              <a:gd name="T13" fmla="*/ 108 h 112"/>
              <a:gd name="T14" fmla="*/ 12 w 142"/>
              <a:gd name="T15" fmla="*/ 112 h 112"/>
              <a:gd name="T16" fmla="*/ 129 w 142"/>
              <a:gd name="T17" fmla="*/ 112 h 112"/>
              <a:gd name="T18" fmla="*/ 138 w 142"/>
              <a:gd name="T19" fmla="*/ 108 h 112"/>
              <a:gd name="T20" fmla="*/ 142 w 142"/>
              <a:gd name="T21" fmla="*/ 99 h 112"/>
              <a:gd name="T22" fmla="*/ 142 w 142"/>
              <a:gd name="T23" fmla="*/ 13 h 112"/>
              <a:gd name="T24" fmla="*/ 138 w 142"/>
              <a:gd name="T25" fmla="*/ 4 h 112"/>
              <a:gd name="T26" fmla="*/ 128 w 142"/>
              <a:gd name="T27" fmla="*/ 26 h 112"/>
              <a:gd name="T28" fmla="*/ 120 w 142"/>
              <a:gd name="T29" fmla="*/ 35 h 112"/>
              <a:gd name="T30" fmla="*/ 88 w 142"/>
              <a:gd name="T31" fmla="*/ 60 h 112"/>
              <a:gd name="T32" fmla="*/ 86 w 142"/>
              <a:gd name="T33" fmla="*/ 63 h 112"/>
              <a:gd name="T34" fmla="*/ 82 w 142"/>
              <a:gd name="T35" fmla="*/ 66 h 112"/>
              <a:gd name="T36" fmla="*/ 78 w 142"/>
              <a:gd name="T37" fmla="*/ 68 h 112"/>
              <a:gd name="T38" fmla="*/ 74 w 142"/>
              <a:gd name="T39" fmla="*/ 70 h 112"/>
              <a:gd name="T40" fmla="*/ 71 w 142"/>
              <a:gd name="T41" fmla="*/ 71 h 112"/>
              <a:gd name="T42" fmla="*/ 71 w 142"/>
              <a:gd name="T43" fmla="*/ 71 h 112"/>
              <a:gd name="T44" fmla="*/ 71 w 142"/>
              <a:gd name="T45" fmla="*/ 71 h 112"/>
              <a:gd name="T46" fmla="*/ 67 w 142"/>
              <a:gd name="T47" fmla="*/ 70 h 112"/>
              <a:gd name="T48" fmla="*/ 63 w 142"/>
              <a:gd name="T49" fmla="*/ 68 h 112"/>
              <a:gd name="T50" fmla="*/ 60 w 142"/>
              <a:gd name="T51" fmla="*/ 66 h 112"/>
              <a:gd name="T52" fmla="*/ 56 w 142"/>
              <a:gd name="T53" fmla="*/ 63 h 112"/>
              <a:gd name="T54" fmla="*/ 53 w 142"/>
              <a:gd name="T55" fmla="*/ 60 h 112"/>
              <a:gd name="T56" fmla="*/ 21 w 142"/>
              <a:gd name="T57" fmla="*/ 35 h 112"/>
              <a:gd name="T58" fmla="*/ 10 w 142"/>
              <a:gd name="T59" fmla="*/ 13 h 112"/>
              <a:gd name="T60" fmla="*/ 11 w 142"/>
              <a:gd name="T61" fmla="*/ 11 h 112"/>
              <a:gd name="T62" fmla="*/ 12 w 142"/>
              <a:gd name="T63" fmla="*/ 10 h 112"/>
              <a:gd name="T64" fmla="*/ 129 w 142"/>
              <a:gd name="T65" fmla="*/ 10 h 112"/>
              <a:gd name="T66" fmla="*/ 131 w 142"/>
              <a:gd name="T67" fmla="*/ 10 h 112"/>
              <a:gd name="T68" fmla="*/ 131 w 142"/>
              <a:gd name="T69" fmla="*/ 11 h 112"/>
              <a:gd name="T70" fmla="*/ 132 w 142"/>
              <a:gd name="T71" fmla="*/ 11 h 112"/>
              <a:gd name="T72" fmla="*/ 132 w 142"/>
              <a:gd name="T73" fmla="*/ 12 h 112"/>
              <a:gd name="T74" fmla="*/ 132 w 142"/>
              <a:gd name="T75" fmla="*/ 14 h 112"/>
              <a:gd name="T76" fmla="*/ 132 w 142"/>
              <a:gd name="T77" fmla="*/ 15 h 112"/>
              <a:gd name="T78" fmla="*/ 132 w 142"/>
              <a:gd name="T79" fmla="*/ 15 h 112"/>
              <a:gd name="T80" fmla="*/ 128 w 142"/>
              <a:gd name="T81" fmla="*/ 26 h 112"/>
              <a:gd name="T82" fmla="*/ 131 w 142"/>
              <a:gd name="T83" fmla="*/ 101 h 112"/>
              <a:gd name="T84" fmla="*/ 129 w 142"/>
              <a:gd name="T85" fmla="*/ 102 h 112"/>
              <a:gd name="T86" fmla="*/ 12 w 142"/>
              <a:gd name="T87" fmla="*/ 102 h 112"/>
              <a:gd name="T88" fmla="*/ 11 w 142"/>
              <a:gd name="T89" fmla="*/ 101 h 112"/>
              <a:gd name="T90" fmla="*/ 10 w 142"/>
              <a:gd name="T91" fmla="*/ 99 h 112"/>
              <a:gd name="T92" fmla="*/ 10 w 142"/>
              <a:gd name="T93" fmla="*/ 38 h 112"/>
              <a:gd name="T94" fmla="*/ 15 w 142"/>
              <a:gd name="T95" fmla="*/ 43 h 112"/>
              <a:gd name="T96" fmla="*/ 49 w 142"/>
              <a:gd name="T97" fmla="*/ 70 h 112"/>
              <a:gd name="T98" fmla="*/ 56 w 142"/>
              <a:gd name="T99" fmla="*/ 75 h 112"/>
              <a:gd name="T100" fmla="*/ 63 w 142"/>
              <a:gd name="T101" fmla="*/ 79 h 112"/>
              <a:gd name="T102" fmla="*/ 71 w 142"/>
              <a:gd name="T103" fmla="*/ 81 h 112"/>
              <a:gd name="T104" fmla="*/ 71 w 142"/>
              <a:gd name="T105" fmla="*/ 81 h 112"/>
              <a:gd name="T106" fmla="*/ 71 w 142"/>
              <a:gd name="T107" fmla="*/ 81 h 112"/>
              <a:gd name="T108" fmla="*/ 79 w 142"/>
              <a:gd name="T109" fmla="*/ 79 h 112"/>
              <a:gd name="T110" fmla="*/ 86 w 142"/>
              <a:gd name="T111" fmla="*/ 75 h 112"/>
              <a:gd name="T112" fmla="*/ 93 w 142"/>
              <a:gd name="T113" fmla="*/ 70 h 112"/>
              <a:gd name="T114" fmla="*/ 126 w 142"/>
              <a:gd name="T115" fmla="*/ 43 h 112"/>
              <a:gd name="T116" fmla="*/ 132 w 142"/>
              <a:gd name="T117" fmla="*/ 38 h 112"/>
              <a:gd name="T118" fmla="*/ 132 w 142"/>
              <a:gd name="T119" fmla="*/ 99 h 112"/>
              <a:gd name="T120" fmla="*/ 131 w 142"/>
              <a:gd name="T121" fmla="*/ 10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38" y="4"/>
                </a:moveTo>
                <a:cubicBezTo>
                  <a:pt x="136" y="1"/>
                  <a:pt x="133" y="0"/>
                  <a:pt x="129" y="0"/>
                </a:cubicBezTo>
                <a:cubicBezTo>
                  <a:pt x="12" y="0"/>
                  <a:pt x="12" y="0"/>
                  <a:pt x="12" y="0"/>
                </a:cubicBezTo>
                <a:cubicBezTo>
                  <a:pt x="9" y="0"/>
                  <a:pt x="6" y="1"/>
                  <a:pt x="3" y="4"/>
                </a:cubicBezTo>
                <a:cubicBezTo>
                  <a:pt x="1" y="6"/>
                  <a:pt x="0" y="9"/>
                  <a:pt x="0" y="13"/>
                </a:cubicBezTo>
                <a:cubicBezTo>
                  <a:pt x="0" y="99"/>
                  <a:pt x="0" y="99"/>
                  <a:pt x="0" y="99"/>
                </a:cubicBezTo>
                <a:cubicBezTo>
                  <a:pt x="0" y="103"/>
                  <a:pt x="1" y="106"/>
                  <a:pt x="3" y="108"/>
                </a:cubicBezTo>
                <a:cubicBezTo>
                  <a:pt x="6" y="111"/>
                  <a:pt x="9" y="112"/>
                  <a:pt x="12" y="112"/>
                </a:cubicBezTo>
                <a:cubicBezTo>
                  <a:pt x="129" y="112"/>
                  <a:pt x="129" y="112"/>
                  <a:pt x="129" y="112"/>
                </a:cubicBezTo>
                <a:cubicBezTo>
                  <a:pt x="133" y="112"/>
                  <a:pt x="136" y="111"/>
                  <a:pt x="138" y="108"/>
                </a:cubicBezTo>
                <a:cubicBezTo>
                  <a:pt x="141" y="106"/>
                  <a:pt x="142" y="103"/>
                  <a:pt x="142" y="99"/>
                </a:cubicBezTo>
                <a:cubicBezTo>
                  <a:pt x="142" y="13"/>
                  <a:pt x="142" y="13"/>
                  <a:pt x="142" y="13"/>
                </a:cubicBezTo>
                <a:cubicBezTo>
                  <a:pt x="142" y="9"/>
                  <a:pt x="141" y="6"/>
                  <a:pt x="138" y="4"/>
                </a:cubicBezTo>
                <a:close/>
                <a:moveTo>
                  <a:pt x="128" y="26"/>
                </a:moveTo>
                <a:cubicBezTo>
                  <a:pt x="126" y="30"/>
                  <a:pt x="123" y="33"/>
                  <a:pt x="120" y="35"/>
                </a:cubicBezTo>
                <a:cubicBezTo>
                  <a:pt x="110" y="43"/>
                  <a:pt x="99" y="52"/>
                  <a:pt x="88" y="60"/>
                </a:cubicBezTo>
                <a:cubicBezTo>
                  <a:pt x="88" y="61"/>
                  <a:pt x="87" y="61"/>
                  <a:pt x="86" y="63"/>
                </a:cubicBezTo>
                <a:cubicBezTo>
                  <a:pt x="84" y="64"/>
                  <a:pt x="83" y="65"/>
                  <a:pt x="82" y="66"/>
                </a:cubicBezTo>
                <a:cubicBezTo>
                  <a:pt x="81" y="66"/>
                  <a:pt x="80" y="67"/>
                  <a:pt x="78" y="68"/>
                </a:cubicBezTo>
                <a:cubicBezTo>
                  <a:pt x="77" y="69"/>
                  <a:pt x="76" y="70"/>
                  <a:pt x="74" y="70"/>
                </a:cubicBezTo>
                <a:cubicBezTo>
                  <a:pt x="73" y="71"/>
                  <a:pt x="72" y="71"/>
                  <a:pt x="71" y="71"/>
                </a:cubicBezTo>
                <a:cubicBezTo>
                  <a:pt x="71" y="71"/>
                  <a:pt x="71" y="71"/>
                  <a:pt x="71" y="71"/>
                </a:cubicBezTo>
                <a:cubicBezTo>
                  <a:pt x="71" y="71"/>
                  <a:pt x="71" y="71"/>
                  <a:pt x="71" y="71"/>
                </a:cubicBezTo>
                <a:cubicBezTo>
                  <a:pt x="70" y="71"/>
                  <a:pt x="69" y="71"/>
                  <a:pt x="67" y="70"/>
                </a:cubicBezTo>
                <a:cubicBezTo>
                  <a:pt x="66" y="70"/>
                  <a:pt x="65" y="69"/>
                  <a:pt x="63" y="68"/>
                </a:cubicBezTo>
                <a:cubicBezTo>
                  <a:pt x="62" y="67"/>
                  <a:pt x="61" y="66"/>
                  <a:pt x="60" y="66"/>
                </a:cubicBezTo>
                <a:cubicBezTo>
                  <a:pt x="59" y="65"/>
                  <a:pt x="58" y="64"/>
                  <a:pt x="56" y="63"/>
                </a:cubicBezTo>
                <a:cubicBezTo>
                  <a:pt x="55" y="61"/>
                  <a:pt x="54" y="61"/>
                  <a:pt x="53" y="60"/>
                </a:cubicBezTo>
                <a:cubicBezTo>
                  <a:pt x="42" y="52"/>
                  <a:pt x="32" y="43"/>
                  <a:pt x="21" y="35"/>
                </a:cubicBezTo>
                <a:cubicBezTo>
                  <a:pt x="14" y="29"/>
                  <a:pt x="10" y="21"/>
                  <a:pt x="10" y="13"/>
                </a:cubicBezTo>
                <a:cubicBezTo>
                  <a:pt x="11" y="11"/>
                  <a:pt x="11" y="11"/>
                  <a:pt x="11" y="11"/>
                </a:cubicBezTo>
                <a:cubicBezTo>
                  <a:pt x="12" y="10"/>
                  <a:pt x="12" y="10"/>
                  <a:pt x="12" y="10"/>
                </a:cubicBezTo>
                <a:cubicBezTo>
                  <a:pt x="129" y="10"/>
                  <a:pt x="129" y="10"/>
                  <a:pt x="129" y="10"/>
                </a:cubicBezTo>
                <a:cubicBezTo>
                  <a:pt x="131" y="10"/>
                  <a:pt x="131" y="10"/>
                  <a:pt x="131" y="10"/>
                </a:cubicBezTo>
                <a:cubicBezTo>
                  <a:pt x="131" y="11"/>
                  <a:pt x="131" y="11"/>
                  <a:pt x="131" y="11"/>
                </a:cubicBezTo>
                <a:cubicBezTo>
                  <a:pt x="132" y="11"/>
                  <a:pt x="132" y="11"/>
                  <a:pt x="132" y="11"/>
                </a:cubicBezTo>
                <a:cubicBezTo>
                  <a:pt x="132" y="12"/>
                  <a:pt x="132" y="12"/>
                  <a:pt x="132" y="12"/>
                </a:cubicBezTo>
                <a:cubicBezTo>
                  <a:pt x="132" y="14"/>
                  <a:pt x="132" y="14"/>
                  <a:pt x="132" y="14"/>
                </a:cubicBezTo>
                <a:cubicBezTo>
                  <a:pt x="132" y="15"/>
                  <a:pt x="132" y="15"/>
                  <a:pt x="132" y="15"/>
                </a:cubicBezTo>
                <a:cubicBezTo>
                  <a:pt x="132" y="15"/>
                  <a:pt x="132" y="15"/>
                  <a:pt x="132" y="15"/>
                </a:cubicBezTo>
                <a:cubicBezTo>
                  <a:pt x="132" y="19"/>
                  <a:pt x="131" y="22"/>
                  <a:pt x="128" y="26"/>
                </a:cubicBezTo>
                <a:close/>
                <a:moveTo>
                  <a:pt x="131" y="101"/>
                </a:moveTo>
                <a:cubicBezTo>
                  <a:pt x="129" y="102"/>
                  <a:pt x="129" y="102"/>
                  <a:pt x="129" y="102"/>
                </a:cubicBezTo>
                <a:cubicBezTo>
                  <a:pt x="12" y="102"/>
                  <a:pt x="12" y="102"/>
                  <a:pt x="12" y="102"/>
                </a:cubicBezTo>
                <a:cubicBezTo>
                  <a:pt x="11" y="101"/>
                  <a:pt x="11" y="101"/>
                  <a:pt x="11" y="101"/>
                </a:cubicBezTo>
                <a:cubicBezTo>
                  <a:pt x="10" y="99"/>
                  <a:pt x="10" y="99"/>
                  <a:pt x="10" y="99"/>
                </a:cubicBezTo>
                <a:cubicBezTo>
                  <a:pt x="10" y="38"/>
                  <a:pt x="10" y="38"/>
                  <a:pt x="10" y="38"/>
                </a:cubicBezTo>
                <a:cubicBezTo>
                  <a:pt x="11" y="40"/>
                  <a:pt x="13" y="42"/>
                  <a:pt x="15" y="43"/>
                </a:cubicBezTo>
                <a:cubicBezTo>
                  <a:pt x="29" y="54"/>
                  <a:pt x="41" y="63"/>
                  <a:pt x="49" y="70"/>
                </a:cubicBezTo>
                <a:cubicBezTo>
                  <a:pt x="52" y="72"/>
                  <a:pt x="54" y="74"/>
                  <a:pt x="56" y="75"/>
                </a:cubicBezTo>
                <a:cubicBezTo>
                  <a:pt x="57" y="77"/>
                  <a:pt x="60" y="78"/>
                  <a:pt x="63" y="79"/>
                </a:cubicBezTo>
                <a:cubicBezTo>
                  <a:pt x="66" y="81"/>
                  <a:pt x="68" y="81"/>
                  <a:pt x="71" y="81"/>
                </a:cubicBezTo>
                <a:cubicBezTo>
                  <a:pt x="71" y="81"/>
                  <a:pt x="71" y="81"/>
                  <a:pt x="71" y="81"/>
                </a:cubicBezTo>
                <a:cubicBezTo>
                  <a:pt x="71" y="81"/>
                  <a:pt x="71" y="81"/>
                  <a:pt x="71" y="81"/>
                </a:cubicBezTo>
                <a:cubicBezTo>
                  <a:pt x="74" y="81"/>
                  <a:pt x="76" y="81"/>
                  <a:pt x="79" y="79"/>
                </a:cubicBezTo>
                <a:cubicBezTo>
                  <a:pt x="82" y="78"/>
                  <a:pt x="84" y="77"/>
                  <a:pt x="86" y="75"/>
                </a:cubicBezTo>
                <a:cubicBezTo>
                  <a:pt x="88" y="74"/>
                  <a:pt x="90" y="72"/>
                  <a:pt x="93" y="70"/>
                </a:cubicBezTo>
                <a:cubicBezTo>
                  <a:pt x="101" y="63"/>
                  <a:pt x="112" y="54"/>
                  <a:pt x="126" y="43"/>
                </a:cubicBezTo>
                <a:cubicBezTo>
                  <a:pt x="128" y="42"/>
                  <a:pt x="130" y="40"/>
                  <a:pt x="132" y="38"/>
                </a:cubicBezTo>
                <a:cubicBezTo>
                  <a:pt x="132" y="99"/>
                  <a:pt x="132" y="99"/>
                  <a:pt x="132" y="99"/>
                </a:cubicBezTo>
                <a:lnTo>
                  <a:pt x="131" y="101"/>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solidFill>
                <a:schemeClr val="tx2"/>
              </a:solidFill>
            </a:endParaRPr>
          </a:p>
        </p:txBody>
      </p:sp>
      <p:sp>
        <p:nvSpPr>
          <p:cNvPr id="12" name="Rectangle 11">
            <a:extLst>
              <a:ext uri="{FF2B5EF4-FFF2-40B4-BE49-F238E27FC236}">
                <a16:creationId xmlns:a16="http://schemas.microsoft.com/office/drawing/2014/main" id="{E6201962-1FCB-45F6-834A-072346C34992}"/>
              </a:ext>
            </a:extLst>
          </p:cNvPr>
          <p:cNvSpPr/>
          <p:nvPr/>
        </p:nvSpPr>
        <p:spPr>
          <a:xfrm>
            <a:off x="6400800" y="1184033"/>
            <a:ext cx="4875652" cy="1406767"/>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3" name="Rectangle 12">
            <a:extLst>
              <a:ext uri="{FF2B5EF4-FFF2-40B4-BE49-F238E27FC236}">
                <a16:creationId xmlns:a16="http://schemas.microsoft.com/office/drawing/2014/main" id="{9BC445EC-074F-4628-8A43-00B8ED5C03DB}"/>
              </a:ext>
            </a:extLst>
          </p:cNvPr>
          <p:cNvSpPr/>
          <p:nvPr/>
        </p:nvSpPr>
        <p:spPr>
          <a:xfrm>
            <a:off x="6400800" y="1204196"/>
            <a:ext cx="4875652" cy="33009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2"/>
                </a:solidFill>
                <a:latin typeface="Aharoni" panose="02010803020104030203" pitchFamily="2" charset="-79"/>
                <a:ea typeface="Segoe UI Black" panose="020B0A02040204020203" pitchFamily="34" charset="0"/>
                <a:cs typeface="Aharoni" panose="02010803020104030203" pitchFamily="2" charset="-79"/>
              </a:rPr>
              <a:t>General Information Sources … </a:t>
            </a:r>
          </a:p>
        </p:txBody>
      </p:sp>
      <p:sp>
        <p:nvSpPr>
          <p:cNvPr id="16" name="TextBox 15">
            <a:extLst>
              <a:ext uri="{FF2B5EF4-FFF2-40B4-BE49-F238E27FC236}">
                <a16:creationId xmlns:a16="http://schemas.microsoft.com/office/drawing/2014/main" id="{34CD3716-2EB5-42D7-BD56-FE4F937F9B2E}"/>
              </a:ext>
            </a:extLst>
          </p:cNvPr>
          <p:cNvSpPr txBox="1"/>
          <p:nvPr/>
        </p:nvSpPr>
        <p:spPr>
          <a:xfrm>
            <a:off x="6553200" y="1569885"/>
            <a:ext cx="4590520" cy="276999"/>
          </a:xfrm>
          <a:prstGeom prst="rect">
            <a:avLst/>
          </a:prstGeom>
          <a:noFill/>
        </p:spPr>
        <p:txBody>
          <a:bodyPr wrap="square">
            <a:spAutoFit/>
          </a:bodyPr>
          <a:lstStyle/>
          <a:p>
            <a:r>
              <a:rPr lang="en-US" sz="1200" dirty="0">
                <a:solidFill>
                  <a:srgbClr val="004D71"/>
                </a:solidFill>
                <a:latin typeface="Calibri" panose="020F0502020204030204" pitchFamily="34" charset="0"/>
                <a:hlinkClick r:id="rId15">
                  <a:extLst>
                    <a:ext uri="{A12FA001-AC4F-418D-AE19-62706E023703}">
                      <ahyp:hlinkClr xmlns:ahyp="http://schemas.microsoft.com/office/drawing/2018/hyperlinkcolor" val="tx"/>
                    </a:ext>
                  </a:extLst>
                </a:hlinkClick>
              </a:rPr>
              <a:t>TOGAF | The Open Group Website</a:t>
            </a:r>
            <a:endParaRPr lang="en-CA" sz="1200" dirty="0">
              <a:solidFill>
                <a:srgbClr val="004D71"/>
              </a:solidFill>
              <a:latin typeface="Calibri" panose="020F0502020204030204" pitchFamily="34" charset="0"/>
            </a:endParaRPr>
          </a:p>
        </p:txBody>
      </p:sp>
      <p:sp>
        <p:nvSpPr>
          <p:cNvPr id="17" name="TextBox 16">
            <a:extLst>
              <a:ext uri="{FF2B5EF4-FFF2-40B4-BE49-F238E27FC236}">
                <a16:creationId xmlns:a16="http://schemas.microsoft.com/office/drawing/2014/main" id="{7F038CD7-8013-427A-B48C-555C7133CB6F}"/>
              </a:ext>
            </a:extLst>
          </p:cNvPr>
          <p:cNvSpPr txBox="1"/>
          <p:nvPr/>
        </p:nvSpPr>
        <p:spPr>
          <a:xfrm>
            <a:off x="6553200" y="1935372"/>
            <a:ext cx="4723252" cy="276999"/>
          </a:xfrm>
          <a:prstGeom prst="rect">
            <a:avLst/>
          </a:prstGeom>
          <a:noFill/>
        </p:spPr>
        <p:txBody>
          <a:bodyPr wrap="square">
            <a:spAutoFit/>
          </a:bodyPr>
          <a:lstStyle/>
          <a:p>
            <a:r>
              <a:rPr lang="en-CA" sz="1200" dirty="0">
                <a:solidFill>
                  <a:srgbClr val="004D71"/>
                </a:solidFill>
                <a:latin typeface="Calibri" panose="020F0502020204030204" pitchFamily="34" charset="0"/>
                <a:hlinkClick r:id="rId16">
                  <a:extLst>
                    <a:ext uri="{A12FA001-AC4F-418D-AE19-62706E023703}">
                      <ahyp:hlinkClr xmlns:ahyp="http://schemas.microsoft.com/office/drawing/2018/hyperlinkcolor" val="tx"/>
                    </a:ext>
                  </a:extLst>
                </a:hlinkClick>
              </a:rPr>
              <a:t>Business Architecture Guild</a:t>
            </a:r>
            <a:endParaRPr lang="en-CA" sz="1200" dirty="0">
              <a:solidFill>
                <a:srgbClr val="004D71"/>
              </a:solidFill>
              <a:latin typeface="Calibri" panose="020F0502020204030204" pitchFamily="34" charset="0"/>
            </a:endParaRPr>
          </a:p>
        </p:txBody>
      </p:sp>
    </p:spTree>
    <p:extLst>
      <p:ext uri="{BB962C8B-B14F-4D97-AF65-F5344CB8AC3E}">
        <p14:creationId xmlns:p14="http://schemas.microsoft.com/office/powerpoint/2010/main" val="2518120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F4D8B1-BF31-4E0E-8D7E-8B03EE8ED600}"/>
              </a:ext>
            </a:extLst>
          </p:cNvPr>
          <p:cNvSpPr>
            <a:spLocks noGrp="1"/>
          </p:cNvSpPr>
          <p:nvPr>
            <p:ph type="sldNum" sz="quarter" idx="12"/>
          </p:nvPr>
        </p:nvSpPr>
        <p:spPr>
          <a:xfrm>
            <a:off x="8387498" y="6416849"/>
            <a:ext cx="2133600" cy="365125"/>
          </a:xfrm>
        </p:spPr>
        <p:txBody>
          <a:bodyPr/>
          <a:lstStyle/>
          <a:p>
            <a:fld id="{32D4B517-E49B-41B6-9DBC-23634E0F1CDC}" type="slidenum">
              <a:rPr lang="en-CA" smtClean="0"/>
              <a:t>16</a:t>
            </a:fld>
            <a:endParaRPr lang="en-CA" dirty="0"/>
          </a:p>
        </p:txBody>
      </p:sp>
      <p:pic>
        <p:nvPicPr>
          <p:cNvPr id="34" name="Picture 33">
            <a:extLst>
              <a:ext uri="{FF2B5EF4-FFF2-40B4-BE49-F238E27FC236}">
                <a16:creationId xmlns:a16="http://schemas.microsoft.com/office/drawing/2014/main" id="{4D030577-6626-48D5-9FD5-57C40AE7E72C}"/>
              </a:ext>
            </a:extLst>
          </p:cNvPr>
          <p:cNvPicPr>
            <a:picLocks noChangeAspect="1"/>
          </p:cNvPicPr>
          <p:nvPr/>
        </p:nvPicPr>
        <p:blipFill>
          <a:blip r:embed="rId3"/>
          <a:stretch>
            <a:fillRect/>
          </a:stretch>
        </p:blipFill>
        <p:spPr>
          <a:xfrm>
            <a:off x="1524000" y="974928"/>
            <a:ext cx="9144000" cy="5883072"/>
          </a:xfrm>
          <a:prstGeom prst="rect">
            <a:avLst/>
          </a:prstGeom>
        </p:spPr>
      </p:pic>
      <p:sp>
        <p:nvSpPr>
          <p:cNvPr id="40" name="Text Placeholder 2">
            <a:extLst>
              <a:ext uri="{FF2B5EF4-FFF2-40B4-BE49-F238E27FC236}">
                <a16:creationId xmlns:a16="http://schemas.microsoft.com/office/drawing/2014/main" id="{DA632B59-5EED-407A-9194-31D67690A462}"/>
              </a:ext>
            </a:extLst>
          </p:cNvPr>
          <p:cNvSpPr>
            <a:spLocks noGrp="1"/>
          </p:cNvSpPr>
          <p:nvPr>
            <p:ph type="body" sz="quarter" idx="11"/>
          </p:nvPr>
        </p:nvSpPr>
        <p:spPr>
          <a:xfrm>
            <a:off x="609600" y="76026"/>
            <a:ext cx="8166339" cy="613238"/>
          </a:xfrm>
        </p:spPr>
        <p:txBody>
          <a:bodyPr/>
          <a:lstStyle/>
          <a:p>
            <a:r>
              <a:rPr lang="en-CA" b="1" dirty="0"/>
              <a:t>Government of Canada Business Capability Model</a:t>
            </a:r>
          </a:p>
        </p:txBody>
      </p:sp>
      <p:sp>
        <p:nvSpPr>
          <p:cNvPr id="6" name="TextBox 5">
            <a:extLst>
              <a:ext uri="{FF2B5EF4-FFF2-40B4-BE49-F238E27FC236}">
                <a16:creationId xmlns:a16="http://schemas.microsoft.com/office/drawing/2014/main" id="{54758E7F-4BAF-4AD7-A07B-33E286133155}"/>
              </a:ext>
            </a:extLst>
          </p:cNvPr>
          <p:cNvSpPr txBox="1"/>
          <p:nvPr/>
        </p:nvSpPr>
        <p:spPr>
          <a:xfrm>
            <a:off x="590006" y="508930"/>
            <a:ext cx="3296194" cy="215444"/>
          </a:xfrm>
          <a:prstGeom prst="rect">
            <a:avLst/>
          </a:prstGeom>
          <a:noFill/>
        </p:spPr>
        <p:txBody>
          <a:bodyPr wrap="square">
            <a:spAutoFit/>
          </a:bodyPr>
          <a:lstStyle/>
          <a:p>
            <a:r>
              <a:rPr lang="en-US" sz="800" dirty="0">
                <a:hlinkClick r:id="rId4"/>
              </a:rPr>
              <a:t>GC Enterprise Architecture/Business Capability Model - wiki (gccollab.ca)</a:t>
            </a:r>
            <a:endParaRPr lang="en-CA" sz="800" dirty="0"/>
          </a:p>
        </p:txBody>
      </p:sp>
      <p:sp>
        <p:nvSpPr>
          <p:cNvPr id="7" name="Slide Number Placeholder 1">
            <a:extLst>
              <a:ext uri="{FF2B5EF4-FFF2-40B4-BE49-F238E27FC236}">
                <a16:creationId xmlns:a16="http://schemas.microsoft.com/office/drawing/2014/main" id="{8C7D5ECB-8571-4632-A407-25BFEB6C08D9}"/>
              </a:ext>
            </a:extLst>
          </p:cNvPr>
          <p:cNvSpPr txBox="1">
            <a:spLocks/>
          </p:cNvSpPr>
          <p:nvPr/>
        </p:nvSpPr>
        <p:spPr>
          <a:xfrm>
            <a:off x="11743795" y="6492875"/>
            <a:ext cx="4386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z="800" smtClean="0"/>
              <a:pPr/>
              <a:t>16</a:t>
            </a:fld>
            <a:endParaRPr lang="en-CA" sz="800" dirty="0"/>
          </a:p>
        </p:txBody>
      </p:sp>
    </p:spTree>
    <p:extLst>
      <p:ext uri="{BB962C8B-B14F-4D97-AF65-F5344CB8AC3E}">
        <p14:creationId xmlns:p14="http://schemas.microsoft.com/office/powerpoint/2010/main" val="1288277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custDataLst>
              <p:tags r:id="rId1"/>
            </p:custDataLst>
          </p:nvPr>
        </p:nvCxnSpPr>
        <p:spPr>
          <a:xfrm flipV="1">
            <a:off x="1711077" y="1935984"/>
            <a:ext cx="8748972" cy="1659"/>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46143" y="1149127"/>
            <a:ext cx="1238250" cy="627384"/>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Business Concept Development</a:t>
            </a:r>
          </a:p>
        </p:txBody>
      </p:sp>
      <p:sp>
        <p:nvSpPr>
          <p:cNvPr id="32" name="TextBox 31"/>
          <p:cNvSpPr txBox="1"/>
          <p:nvPr/>
        </p:nvSpPr>
        <p:spPr>
          <a:xfrm>
            <a:off x="3020608" y="1156609"/>
            <a:ext cx="1238250" cy="416382"/>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Project Approach </a:t>
            </a:r>
          </a:p>
        </p:txBody>
      </p:sp>
      <p:sp>
        <p:nvSpPr>
          <p:cNvPr id="34" name="TextBox 33"/>
          <p:cNvSpPr txBox="1"/>
          <p:nvPr/>
        </p:nvSpPr>
        <p:spPr>
          <a:xfrm>
            <a:off x="4251616" y="1150722"/>
            <a:ext cx="1193707" cy="538564"/>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Business Case Development</a:t>
            </a:r>
          </a:p>
        </p:txBody>
      </p:sp>
      <p:sp>
        <p:nvSpPr>
          <p:cNvPr id="36" name="TextBox 35"/>
          <p:cNvSpPr txBox="1"/>
          <p:nvPr/>
        </p:nvSpPr>
        <p:spPr>
          <a:xfrm>
            <a:off x="5503060" y="1143794"/>
            <a:ext cx="1145762" cy="461364"/>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Project Charter Development </a:t>
            </a:r>
          </a:p>
        </p:txBody>
      </p:sp>
      <p:sp>
        <p:nvSpPr>
          <p:cNvPr id="38" name="TextBox 37"/>
          <p:cNvSpPr txBox="1"/>
          <p:nvPr/>
        </p:nvSpPr>
        <p:spPr>
          <a:xfrm>
            <a:off x="6753598" y="1155782"/>
            <a:ext cx="1179195" cy="659027"/>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Project Detailed Planning</a:t>
            </a:r>
          </a:p>
        </p:txBody>
      </p:sp>
      <p:sp>
        <p:nvSpPr>
          <p:cNvPr id="31" name="TextBox 30"/>
          <p:cNvSpPr txBox="1"/>
          <p:nvPr/>
        </p:nvSpPr>
        <p:spPr>
          <a:xfrm>
            <a:off x="8026484" y="1140724"/>
            <a:ext cx="1235612" cy="464434"/>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Build/Configure, Integrate &amp; Test </a:t>
            </a:r>
          </a:p>
        </p:txBody>
      </p:sp>
      <p:sp>
        <p:nvSpPr>
          <p:cNvPr id="7" name="Slide Number Placeholder 6"/>
          <p:cNvSpPr>
            <a:spLocks noGrp="1"/>
          </p:cNvSpPr>
          <p:nvPr>
            <p:ph type="sldNum" sz="quarter" idx="4"/>
          </p:nvPr>
        </p:nvSpPr>
        <p:spPr>
          <a:xfrm>
            <a:off x="11586195" y="6516951"/>
            <a:ext cx="589856" cy="268139"/>
          </a:xfrm>
        </p:spPr>
        <p:txBody>
          <a:bodyPr/>
          <a:lstStyle/>
          <a:p>
            <a:fld id="{32D4B517-E49B-41B6-9DBC-23634E0F1CDC}" type="slidenum">
              <a:rPr lang="en-CA" smtClean="0">
                <a:solidFill>
                  <a:prstClr val="black">
                    <a:tint val="75000"/>
                  </a:prstClr>
                </a:solidFill>
              </a:rPr>
              <a:pPr/>
              <a:t>17</a:t>
            </a:fld>
            <a:endParaRPr lang="en-CA" dirty="0">
              <a:solidFill>
                <a:prstClr val="black">
                  <a:tint val="75000"/>
                </a:prstClr>
              </a:solidFill>
            </a:endParaRPr>
          </a:p>
        </p:txBody>
      </p:sp>
      <p:sp>
        <p:nvSpPr>
          <p:cNvPr id="26" name="Text Placeholder 1"/>
          <p:cNvSpPr>
            <a:spLocks noGrp="1"/>
          </p:cNvSpPr>
          <p:nvPr>
            <p:ph type="body" sz="quarter" idx="11"/>
          </p:nvPr>
        </p:nvSpPr>
        <p:spPr>
          <a:xfrm>
            <a:off x="638410" y="202483"/>
            <a:ext cx="6882731" cy="410618"/>
          </a:xfrm>
        </p:spPr>
        <p:txBody>
          <a:bodyPr/>
          <a:lstStyle/>
          <a:p>
            <a:r>
              <a:rPr lang="en-CA" b="1" dirty="0"/>
              <a:t>Project Management Gating Model</a:t>
            </a:r>
          </a:p>
        </p:txBody>
      </p:sp>
      <p:sp>
        <p:nvSpPr>
          <p:cNvPr id="28" name="Rectangle 27"/>
          <p:cNvSpPr/>
          <p:nvPr/>
        </p:nvSpPr>
        <p:spPr>
          <a:xfrm>
            <a:off x="2956223"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0" name="Rectangle 29"/>
          <p:cNvSpPr/>
          <p:nvPr/>
        </p:nvSpPr>
        <p:spPr>
          <a:xfrm>
            <a:off x="4223792"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3" name="Rectangle 32"/>
          <p:cNvSpPr/>
          <p:nvPr/>
        </p:nvSpPr>
        <p:spPr>
          <a:xfrm>
            <a:off x="5482804" y="1129379"/>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5" name="Rectangle 34"/>
          <p:cNvSpPr/>
          <p:nvPr/>
        </p:nvSpPr>
        <p:spPr>
          <a:xfrm>
            <a:off x="6744072"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7" name="Rectangle 36"/>
          <p:cNvSpPr/>
          <p:nvPr/>
        </p:nvSpPr>
        <p:spPr>
          <a:xfrm>
            <a:off x="8022674" y="1135828"/>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9" name="Rectangle 38"/>
          <p:cNvSpPr/>
          <p:nvPr/>
        </p:nvSpPr>
        <p:spPr>
          <a:xfrm>
            <a:off x="9283402" y="1135828"/>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40" name="TextBox 39"/>
          <p:cNvSpPr txBox="1"/>
          <p:nvPr/>
        </p:nvSpPr>
        <p:spPr>
          <a:xfrm>
            <a:off x="9283403" y="1140724"/>
            <a:ext cx="1178517" cy="464434"/>
          </a:xfrm>
          <a:prstGeom prst="rect">
            <a:avLst/>
          </a:prstGeom>
          <a:noFill/>
        </p:spPr>
        <p:txBody>
          <a:bodyPr wrap="square" rtlCol="0">
            <a:noAutofit/>
          </a:bodyPr>
          <a:lstStyle/>
          <a:p>
            <a:pPr algn="ctr"/>
            <a:r>
              <a:rPr lang="en-US" sz="1200" b="1" dirty="0">
                <a:solidFill>
                  <a:schemeClr val="tx1">
                    <a:lumMod val="65000"/>
                    <a:lumOff val="35000"/>
                  </a:schemeClr>
                </a:solidFill>
                <a:cs typeface="Arial" pitchFamily="34" charset="0"/>
              </a:rPr>
              <a:t>Release &amp; Close </a:t>
            </a:r>
          </a:p>
        </p:txBody>
      </p:sp>
      <p:sp>
        <p:nvSpPr>
          <p:cNvPr id="42" name="TextBox 41"/>
          <p:cNvSpPr txBox="1"/>
          <p:nvPr/>
        </p:nvSpPr>
        <p:spPr>
          <a:xfrm>
            <a:off x="10122016" y="1751317"/>
            <a:ext cx="389850" cy="369332"/>
          </a:xfrm>
          <a:prstGeom prst="rect">
            <a:avLst/>
          </a:prstGeom>
          <a:solidFill>
            <a:schemeClr val="bg2"/>
          </a:solidFill>
        </p:spPr>
        <p:txBody>
          <a:bodyPr wrap="none" rtlCol="0">
            <a:spAutoFit/>
          </a:bodyPr>
          <a:lstStyle/>
          <a:p>
            <a:r>
              <a:rPr lang="en-CA" dirty="0">
                <a:sym typeface="Wingdings" panose="05000000000000000000" pitchFamily="2" charset="2"/>
              </a:rPr>
              <a:t></a:t>
            </a:r>
            <a:endParaRPr lang="en-CA" dirty="0"/>
          </a:p>
        </p:txBody>
      </p:sp>
      <p:sp>
        <p:nvSpPr>
          <p:cNvPr id="13" name="Rectangle 12"/>
          <p:cNvSpPr/>
          <p:nvPr/>
        </p:nvSpPr>
        <p:spPr>
          <a:xfrm>
            <a:off x="2596732" y="1751317"/>
            <a:ext cx="389850" cy="369332"/>
          </a:xfrm>
          <a:prstGeom prst="rect">
            <a:avLst/>
          </a:prstGeom>
          <a:solidFill>
            <a:schemeClr val="bg2"/>
          </a:solidFill>
        </p:spPr>
        <p:txBody>
          <a:bodyPr wrap="none">
            <a:spAutoFit/>
          </a:bodyPr>
          <a:lstStyle/>
          <a:p>
            <a:r>
              <a:rPr lang="en-CA" dirty="0">
                <a:sym typeface="Wingdings" panose="05000000000000000000" pitchFamily="2" charset="2"/>
              </a:rPr>
              <a:t></a:t>
            </a:r>
            <a:endParaRPr lang="en-CA" dirty="0"/>
          </a:p>
        </p:txBody>
      </p:sp>
      <p:sp>
        <p:nvSpPr>
          <p:cNvPr id="9" name="Chevron 8"/>
          <p:cNvSpPr/>
          <p:nvPr>
            <p:custDataLst>
              <p:tags r:id="rId2"/>
            </p:custDataLst>
          </p:nvPr>
        </p:nvSpPr>
        <p:spPr>
          <a:xfrm>
            <a:off x="2843064"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14" name="Rectangle 13"/>
          <p:cNvSpPr/>
          <p:nvPr/>
        </p:nvSpPr>
        <p:spPr>
          <a:xfrm>
            <a:off x="3843120" y="1751317"/>
            <a:ext cx="389850" cy="369332"/>
          </a:xfrm>
          <a:prstGeom prst="rect">
            <a:avLst/>
          </a:prstGeom>
          <a:solidFill>
            <a:schemeClr val="bg2"/>
          </a:solidFill>
        </p:spPr>
        <p:txBody>
          <a:bodyPr wrap="none">
            <a:spAutoFit/>
          </a:bodyPr>
          <a:lstStyle/>
          <a:p>
            <a:r>
              <a:rPr lang="en-CA" dirty="0">
                <a:sym typeface="Wingdings" panose="05000000000000000000" pitchFamily="2" charset="2"/>
              </a:rPr>
              <a:t></a:t>
            </a:r>
            <a:endParaRPr lang="en-CA" dirty="0"/>
          </a:p>
        </p:txBody>
      </p:sp>
      <p:sp>
        <p:nvSpPr>
          <p:cNvPr id="15" name="Rectangle 14"/>
          <p:cNvSpPr/>
          <p:nvPr/>
        </p:nvSpPr>
        <p:spPr>
          <a:xfrm>
            <a:off x="5119867" y="1751317"/>
            <a:ext cx="389850" cy="369332"/>
          </a:xfrm>
          <a:prstGeom prst="rect">
            <a:avLst/>
          </a:prstGeom>
          <a:solidFill>
            <a:schemeClr val="bg2"/>
          </a:solidFill>
        </p:spPr>
        <p:txBody>
          <a:bodyPr wrap="none">
            <a:spAutoFit/>
          </a:bodyPr>
          <a:lstStyle/>
          <a:p>
            <a:r>
              <a:rPr lang="en-CA" dirty="0">
                <a:sym typeface="Wingdings" panose="05000000000000000000" pitchFamily="2" charset="2"/>
              </a:rPr>
              <a:t></a:t>
            </a:r>
            <a:endParaRPr lang="en-CA" dirty="0"/>
          </a:p>
        </p:txBody>
      </p:sp>
      <p:sp>
        <p:nvSpPr>
          <p:cNvPr id="16" name="Rectangle 15"/>
          <p:cNvSpPr/>
          <p:nvPr/>
        </p:nvSpPr>
        <p:spPr>
          <a:xfrm>
            <a:off x="6367399" y="1751317"/>
            <a:ext cx="389850" cy="369332"/>
          </a:xfrm>
          <a:prstGeom prst="rect">
            <a:avLst/>
          </a:prstGeom>
          <a:solidFill>
            <a:schemeClr val="bg2"/>
          </a:solidFill>
        </p:spPr>
        <p:txBody>
          <a:bodyPr wrap="none">
            <a:spAutoFit/>
          </a:bodyPr>
          <a:lstStyle/>
          <a:p>
            <a:r>
              <a:rPr lang="en-CA" dirty="0">
                <a:sym typeface="Wingdings" panose="05000000000000000000" pitchFamily="2" charset="2"/>
              </a:rPr>
              <a:t></a:t>
            </a:r>
            <a:endParaRPr lang="en-CA" dirty="0"/>
          </a:p>
        </p:txBody>
      </p:sp>
      <p:sp>
        <p:nvSpPr>
          <p:cNvPr id="17" name="Rectangle 16"/>
          <p:cNvSpPr/>
          <p:nvPr/>
        </p:nvSpPr>
        <p:spPr>
          <a:xfrm>
            <a:off x="7655146" y="1751317"/>
            <a:ext cx="389850" cy="369332"/>
          </a:xfrm>
          <a:prstGeom prst="rect">
            <a:avLst/>
          </a:prstGeom>
          <a:solidFill>
            <a:schemeClr val="bg2"/>
          </a:solidFill>
        </p:spPr>
        <p:txBody>
          <a:bodyPr wrap="none">
            <a:spAutoFit/>
          </a:bodyPr>
          <a:lstStyle/>
          <a:p>
            <a:r>
              <a:rPr lang="en-CA" dirty="0">
                <a:sym typeface="Wingdings" panose="05000000000000000000" pitchFamily="2" charset="2"/>
              </a:rPr>
              <a:t></a:t>
            </a:r>
            <a:endParaRPr lang="en-CA" dirty="0"/>
          </a:p>
        </p:txBody>
      </p:sp>
      <p:sp>
        <p:nvSpPr>
          <p:cNvPr id="18" name="Rectangle 17"/>
          <p:cNvSpPr/>
          <p:nvPr/>
        </p:nvSpPr>
        <p:spPr>
          <a:xfrm>
            <a:off x="8913306" y="1751317"/>
            <a:ext cx="389850" cy="369332"/>
          </a:xfrm>
          <a:prstGeom prst="rect">
            <a:avLst/>
          </a:prstGeom>
          <a:solidFill>
            <a:schemeClr val="bg2"/>
          </a:solidFill>
        </p:spPr>
        <p:txBody>
          <a:bodyPr wrap="none">
            <a:spAutoFit/>
          </a:bodyPr>
          <a:lstStyle/>
          <a:p>
            <a:r>
              <a:rPr lang="en-CA" dirty="0">
                <a:sym typeface="Wingdings" panose="05000000000000000000" pitchFamily="2" charset="2"/>
              </a:rPr>
              <a:t></a:t>
            </a:r>
            <a:endParaRPr lang="en-CA" dirty="0"/>
          </a:p>
        </p:txBody>
      </p:sp>
      <p:sp>
        <p:nvSpPr>
          <p:cNvPr id="56" name="Chevron 55"/>
          <p:cNvSpPr/>
          <p:nvPr>
            <p:custDataLst>
              <p:tags r:id="rId3"/>
            </p:custDataLst>
          </p:nvPr>
        </p:nvSpPr>
        <p:spPr>
          <a:xfrm>
            <a:off x="4079776"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57" name="Chevron 56"/>
          <p:cNvSpPr/>
          <p:nvPr>
            <p:custDataLst>
              <p:tags r:id="rId4"/>
            </p:custDataLst>
          </p:nvPr>
        </p:nvSpPr>
        <p:spPr>
          <a:xfrm>
            <a:off x="5363344"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58" name="Chevron 57"/>
          <p:cNvSpPr/>
          <p:nvPr>
            <p:custDataLst>
              <p:tags r:id="rId5"/>
            </p:custDataLst>
          </p:nvPr>
        </p:nvSpPr>
        <p:spPr>
          <a:xfrm>
            <a:off x="6600056"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59" name="Chevron 58"/>
          <p:cNvSpPr/>
          <p:nvPr>
            <p:custDataLst>
              <p:tags r:id="rId6"/>
            </p:custDataLst>
          </p:nvPr>
        </p:nvSpPr>
        <p:spPr>
          <a:xfrm>
            <a:off x="7896200"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60" name="Chevron 59"/>
          <p:cNvSpPr/>
          <p:nvPr>
            <p:custDataLst>
              <p:tags r:id="rId7"/>
            </p:custDataLst>
          </p:nvPr>
        </p:nvSpPr>
        <p:spPr>
          <a:xfrm>
            <a:off x="9148911" y="1824136"/>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41" name="Chevron 40"/>
          <p:cNvSpPr/>
          <p:nvPr>
            <p:custDataLst>
              <p:tags r:id="rId8"/>
            </p:custDataLst>
          </p:nvPr>
        </p:nvSpPr>
        <p:spPr>
          <a:xfrm>
            <a:off x="10351082" y="1814808"/>
            <a:ext cx="228600" cy="228600"/>
          </a:xfrm>
          <a:prstGeom prst="chevron">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lumMod val="65000"/>
                  <a:lumOff val="35000"/>
                </a:schemeClr>
              </a:solidFill>
              <a:cs typeface="Arial" pitchFamily="34" charset="0"/>
            </a:endParaRPr>
          </a:p>
        </p:txBody>
      </p:sp>
      <p:sp>
        <p:nvSpPr>
          <p:cNvPr id="137" name="Freeform 6"/>
          <p:cNvSpPr>
            <a:spLocks/>
          </p:cNvSpPr>
          <p:nvPr/>
        </p:nvSpPr>
        <p:spPr bwMode="auto">
          <a:xfrm>
            <a:off x="1707639"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eliminate ideas that do not make sense or will prove to be impossible to execute.</a:t>
            </a:r>
          </a:p>
        </p:txBody>
      </p:sp>
      <p:sp>
        <p:nvSpPr>
          <p:cNvPr id="138" name="Freeform 6"/>
          <p:cNvSpPr>
            <a:spLocks/>
          </p:cNvSpPr>
          <p:nvPr/>
        </p:nvSpPr>
        <p:spPr bwMode="auto">
          <a:xfrm>
            <a:off x="3000509"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validate the wisdom and feasibility of the proposed approach to the project.</a:t>
            </a:r>
          </a:p>
        </p:txBody>
      </p:sp>
      <p:sp>
        <p:nvSpPr>
          <p:cNvPr id="139" name="Freeform 6"/>
          <p:cNvSpPr>
            <a:spLocks/>
          </p:cNvSpPr>
          <p:nvPr/>
        </p:nvSpPr>
        <p:spPr bwMode="auto">
          <a:xfrm>
            <a:off x="4265822"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confirm a compelling  business case; and to identify that any shortcomings risks can be managed</a:t>
            </a:r>
          </a:p>
        </p:txBody>
      </p:sp>
      <p:sp>
        <p:nvSpPr>
          <p:cNvPr id="140" name="Freeform 6"/>
          <p:cNvSpPr>
            <a:spLocks/>
          </p:cNvSpPr>
          <p:nvPr/>
        </p:nvSpPr>
        <p:spPr bwMode="auto">
          <a:xfrm>
            <a:off x="5513346" y="4493435"/>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ensure all necessary ingredients for a successful execution are in place prior to starting the project. </a:t>
            </a:r>
          </a:p>
        </p:txBody>
      </p:sp>
      <p:sp>
        <p:nvSpPr>
          <p:cNvPr id="141" name="Freeform 6"/>
          <p:cNvSpPr>
            <a:spLocks/>
          </p:cNvSpPr>
          <p:nvPr/>
        </p:nvSpPr>
        <p:spPr bwMode="auto">
          <a:xfrm>
            <a:off x="6788358" y="4477763"/>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ensure the project is ready to proceed with minimal risks caused by inattention to essential details. </a:t>
            </a:r>
          </a:p>
        </p:txBody>
      </p:sp>
      <p:sp>
        <p:nvSpPr>
          <p:cNvPr id="142" name="Freeform 6"/>
          <p:cNvSpPr>
            <a:spLocks/>
          </p:cNvSpPr>
          <p:nvPr/>
        </p:nvSpPr>
        <p:spPr bwMode="auto">
          <a:xfrm>
            <a:off x="8063370" y="4477763"/>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ensure the project is ready to deploy and that migration plans and on-going support are in place.</a:t>
            </a:r>
          </a:p>
        </p:txBody>
      </p:sp>
      <p:sp>
        <p:nvSpPr>
          <p:cNvPr id="143" name="Freeform 6"/>
          <p:cNvSpPr>
            <a:spLocks/>
          </p:cNvSpPr>
          <p:nvPr/>
        </p:nvSpPr>
        <p:spPr bwMode="auto">
          <a:xfrm>
            <a:off x="9318244" y="4470540"/>
            <a:ext cx="1144434" cy="1599861"/>
          </a:xfrm>
          <a:custGeom>
            <a:avLst/>
            <a:gdLst>
              <a:gd name="T0" fmla="*/ 121 w 2478"/>
              <a:gd name="T1" fmla="*/ 873 h 873"/>
              <a:gd name="T2" fmla="*/ 2357 w 2478"/>
              <a:gd name="T3" fmla="*/ 873 h 873"/>
              <a:gd name="T4" fmla="*/ 2478 w 2478"/>
              <a:gd name="T5" fmla="*/ 752 h 873"/>
              <a:gd name="T6" fmla="*/ 2478 w 2478"/>
              <a:gd name="T7" fmla="*/ 752 h 873"/>
              <a:gd name="T8" fmla="*/ 2478 w 2478"/>
              <a:gd name="T9" fmla="*/ 752 h 873"/>
              <a:gd name="T10" fmla="*/ 2478 w 2478"/>
              <a:gd name="T11" fmla="*/ 121 h 873"/>
              <a:gd name="T12" fmla="*/ 2357 w 2478"/>
              <a:gd name="T13" fmla="*/ 0 h 873"/>
              <a:gd name="T14" fmla="*/ 2357 w 2478"/>
              <a:gd name="T15" fmla="*/ 0 h 873"/>
              <a:gd name="T16" fmla="*/ 121 w 2478"/>
              <a:gd name="T17" fmla="*/ 0 h 873"/>
              <a:gd name="T18" fmla="*/ 0 w 2478"/>
              <a:gd name="T19" fmla="*/ 121 h 873"/>
              <a:gd name="T20" fmla="*/ 0 w 2478"/>
              <a:gd name="T21" fmla="*/ 121 h 873"/>
              <a:gd name="T22" fmla="*/ 0 w 2478"/>
              <a:gd name="T23" fmla="*/ 752 h 873"/>
              <a:gd name="T24" fmla="*/ 121 w 2478"/>
              <a:gd name="T25" fmla="*/ 873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8" h="873">
                <a:moveTo>
                  <a:pt x="121" y="873"/>
                </a:moveTo>
                <a:lnTo>
                  <a:pt x="2357" y="873"/>
                </a:lnTo>
                <a:cubicBezTo>
                  <a:pt x="2423" y="873"/>
                  <a:pt x="2478" y="818"/>
                  <a:pt x="2478" y="752"/>
                </a:cubicBezTo>
                <a:cubicBezTo>
                  <a:pt x="2478" y="752"/>
                  <a:pt x="2478" y="752"/>
                  <a:pt x="2478" y="752"/>
                </a:cubicBezTo>
                <a:lnTo>
                  <a:pt x="2478" y="752"/>
                </a:lnTo>
                <a:lnTo>
                  <a:pt x="2478" y="121"/>
                </a:lnTo>
                <a:cubicBezTo>
                  <a:pt x="2478" y="54"/>
                  <a:pt x="2423" y="0"/>
                  <a:pt x="2357" y="0"/>
                </a:cubicBezTo>
                <a:lnTo>
                  <a:pt x="2357" y="0"/>
                </a:lnTo>
                <a:lnTo>
                  <a:pt x="121" y="0"/>
                </a:lnTo>
                <a:cubicBezTo>
                  <a:pt x="54" y="0"/>
                  <a:pt x="0" y="54"/>
                  <a:pt x="0" y="121"/>
                </a:cubicBezTo>
                <a:lnTo>
                  <a:pt x="0" y="121"/>
                </a:lnTo>
                <a:lnTo>
                  <a:pt x="0" y="752"/>
                </a:lnTo>
                <a:cubicBezTo>
                  <a:pt x="0" y="818"/>
                  <a:pt x="54" y="873"/>
                  <a:pt x="121" y="873"/>
                </a:cubicBezTo>
                <a:close/>
              </a:path>
            </a:pathLst>
          </a:custGeom>
          <a:gradFill flip="none" rotWithShape="1">
            <a:gsLst>
              <a:gs pos="0">
                <a:srgbClr val="AECCCE"/>
              </a:gs>
              <a:gs pos="50000">
                <a:schemeClr val="accent2">
                  <a:lumMod val="20000"/>
                  <a:lumOff val="80000"/>
                </a:schemeClr>
              </a:gs>
              <a:gs pos="100000">
                <a:schemeClr val="bg2"/>
              </a:gs>
            </a:gsLst>
            <a:lin ang="13500000" scaled="1"/>
            <a:tileRect/>
          </a:gradFill>
          <a:ln w="317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r>
              <a:rPr lang="en-CA" sz="1200" dirty="0"/>
              <a:t>To confirm success of project delivery from a business perspective &amp; review lessons learned.</a:t>
            </a:r>
          </a:p>
        </p:txBody>
      </p:sp>
      <p:sp>
        <p:nvSpPr>
          <p:cNvPr id="27" name="Rectangle 26"/>
          <p:cNvSpPr/>
          <p:nvPr/>
        </p:nvSpPr>
        <p:spPr>
          <a:xfrm>
            <a:off x="1703512" y="1142896"/>
            <a:ext cx="1188720" cy="3150201"/>
          </a:xfrm>
          <a:prstGeom prst="rect">
            <a:avLst/>
          </a:prstGeom>
          <a:noFill/>
          <a:ln w="127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61" name="TextBox 60"/>
          <p:cNvSpPr txBox="1"/>
          <p:nvPr/>
        </p:nvSpPr>
        <p:spPr>
          <a:xfrm>
            <a:off x="1728422" y="2023209"/>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Business Concept Document (BCD)</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endParaRP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High-level ARB discussion</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GATE 1 Presentation deck </a:t>
            </a:r>
          </a:p>
        </p:txBody>
      </p:sp>
      <p:sp>
        <p:nvSpPr>
          <p:cNvPr id="1035" name="Freeform 1034"/>
          <p:cNvSpPr/>
          <p:nvPr/>
        </p:nvSpPr>
        <p:spPr>
          <a:xfrm>
            <a:off x="2733676"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0" name="Freeform 149"/>
          <p:cNvSpPr/>
          <p:nvPr/>
        </p:nvSpPr>
        <p:spPr>
          <a:xfrm>
            <a:off x="4002712"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1" name="Freeform 150"/>
          <p:cNvSpPr/>
          <p:nvPr/>
        </p:nvSpPr>
        <p:spPr>
          <a:xfrm>
            <a:off x="5261784"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2" name="Freeform 151"/>
          <p:cNvSpPr/>
          <p:nvPr/>
        </p:nvSpPr>
        <p:spPr>
          <a:xfrm>
            <a:off x="6520956"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 name="Freeform 152"/>
          <p:cNvSpPr/>
          <p:nvPr/>
        </p:nvSpPr>
        <p:spPr>
          <a:xfrm>
            <a:off x="7785600"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4" name="Freeform 153"/>
          <p:cNvSpPr/>
          <p:nvPr/>
        </p:nvSpPr>
        <p:spPr>
          <a:xfrm>
            <a:off x="9069611"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5" name="Freeform 154"/>
          <p:cNvSpPr/>
          <p:nvPr/>
        </p:nvSpPr>
        <p:spPr>
          <a:xfrm>
            <a:off x="10312057" y="4284386"/>
            <a:ext cx="128943" cy="285750"/>
          </a:xfrm>
          <a:custGeom>
            <a:avLst/>
            <a:gdLst>
              <a:gd name="connsiteX0" fmla="*/ 123825 w 128943"/>
              <a:gd name="connsiteY0" fmla="*/ 0 h 285750"/>
              <a:gd name="connsiteX1" fmla="*/ 114300 w 128943"/>
              <a:gd name="connsiteY1" fmla="*/ 142875 h 285750"/>
              <a:gd name="connsiteX2" fmla="*/ 0 w 128943"/>
              <a:gd name="connsiteY2" fmla="*/ 285750 h 285750"/>
            </a:gdLst>
            <a:ahLst/>
            <a:cxnLst>
              <a:cxn ang="0">
                <a:pos x="connsiteX0" y="connsiteY0"/>
              </a:cxn>
              <a:cxn ang="0">
                <a:pos x="connsiteX1" y="connsiteY1"/>
              </a:cxn>
              <a:cxn ang="0">
                <a:pos x="connsiteX2" y="connsiteY2"/>
              </a:cxn>
            </a:cxnLst>
            <a:rect l="l" t="t" r="r" b="b"/>
            <a:pathLst>
              <a:path w="128943" h="285750">
                <a:moveTo>
                  <a:pt x="123825" y="0"/>
                </a:moveTo>
                <a:cubicBezTo>
                  <a:pt x="129381" y="47625"/>
                  <a:pt x="134938" y="95250"/>
                  <a:pt x="114300" y="142875"/>
                </a:cubicBezTo>
                <a:cubicBezTo>
                  <a:pt x="93662" y="190500"/>
                  <a:pt x="46831" y="238125"/>
                  <a:pt x="0" y="285750"/>
                </a:cubicBezTo>
              </a:path>
            </a:pathLst>
          </a:custGeom>
          <a:noFill/>
          <a:ln w="3810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6" name="TextBox 155"/>
          <p:cNvSpPr txBox="1"/>
          <p:nvPr/>
        </p:nvSpPr>
        <p:spPr>
          <a:xfrm>
            <a:off x="2958473" y="2031164"/>
            <a:ext cx="1207776" cy="2256371"/>
          </a:xfrm>
          <a:prstGeom prst="rect">
            <a:avLst/>
          </a:prstGeom>
          <a:noFill/>
        </p:spPr>
        <p:txBody>
          <a:bodyPr wrap="square" rtlCol="0">
            <a:noAutofit/>
          </a:bodyPr>
          <a:lstStyle/>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Business Requirements Document (BRD)</a:t>
            </a: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Options Analysis (OA) &amp; </a:t>
            </a:r>
            <a:r>
              <a:rPr lang="en-US" sz="900" dirty="0" err="1">
                <a:solidFill>
                  <a:schemeClr val="tx1">
                    <a:lumMod val="65000"/>
                    <a:lumOff val="35000"/>
                  </a:schemeClr>
                </a:solidFill>
                <a:cs typeface="Arial" pitchFamily="34" charset="0"/>
              </a:rPr>
              <a:t>Recom’n</a:t>
            </a: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Statement of Sensitivity (SOS)</a:t>
            </a: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Security Control Template Matrix (CSTM)</a:t>
            </a: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Architecture Review Board (ARB)</a:t>
            </a:r>
          </a:p>
        </p:txBody>
      </p:sp>
      <p:sp>
        <p:nvSpPr>
          <p:cNvPr id="157" name="TextBox 156"/>
          <p:cNvSpPr txBox="1"/>
          <p:nvPr/>
        </p:nvSpPr>
        <p:spPr>
          <a:xfrm>
            <a:off x="4223474" y="2031164"/>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Detailed Cost Estimates (</a:t>
            </a:r>
            <a:r>
              <a:rPr lang="en-US" sz="900" dirty="0">
                <a:solidFill>
                  <a:schemeClr val="tx1">
                    <a:lumMod val="65000"/>
                    <a:lumOff val="35000"/>
                  </a:schemeClr>
                </a:solidFill>
                <a:cs typeface="Arial" pitchFamily="34" charset="0"/>
                <a:sym typeface="Symbol" panose="05050102010706020507" pitchFamily="18" charset="2"/>
              </a:rPr>
              <a:t> 25%)</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sym typeface="Symbol" panose="05050102010706020507" pitchFamily="18" charset="2"/>
            </a:endParaRP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sym typeface="Symbol" panose="05050102010706020507" pitchFamily="18" charset="2"/>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sym typeface="Symbol" panose="05050102010706020507" pitchFamily="18" charset="2"/>
              </a:rPr>
              <a:t>Business Case Document (BC)</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sym typeface="Symbol" panose="05050102010706020507" pitchFamily="18" charset="2"/>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sym typeface="Symbol" panose="05050102010706020507" pitchFamily="18" charset="2"/>
              </a:rPr>
              <a:t>GATE 3 Presentation deck</a:t>
            </a:r>
            <a:endParaRPr lang="en-US" sz="900" dirty="0">
              <a:solidFill>
                <a:schemeClr val="tx1">
                  <a:lumMod val="65000"/>
                  <a:lumOff val="35000"/>
                </a:schemeClr>
              </a:solidFill>
              <a:cs typeface="Arial" pitchFamily="34" charset="0"/>
            </a:endParaRPr>
          </a:p>
        </p:txBody>
      </p:sp>
      <p:sp>
        <p:nvSpPr>
          <p:cNvPr id="158" name="TextBox 157"/>
          <p:cNvSpPr txBox="1"/>
          <p:nvPr/>
        </p:nvSpPr>
        <p:spPr>
          <a:xfrm>
            <a:off x="5491361" y="2008445"/>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Project Charter Document (PCD) </a:t>
            </a:r>
          </a:p>
          <a:p>
            <a:pPr marL="114300"/>
            <a:r>
              <a:rPr lang="en-US" sz="900" dirty="0">
                <a:solidFill>
                  <a:schemeClr val="tx1">
                    <a:lumMod val="65000"/>
                    <a:lumOff val="35000"/>
                  </a:schemeClr>
                </a:solidFill>
                <a:cs typeface="Arial" pitchFamily="34" charset="0"/>
              </a:rPr>
              <a:t>(</a:t>
            </a:r>
            <a:r>
              <a:rPr lang="en-US" sz="900" dirty="0">
                <a:solidFill>
                  <a:schemeClr val="tx1">
                    <a:lumMod val="65000"/>
                    <a:lumOff val="35000"/>
                  </a:schemeClr>
                </a:solidFill>
                <a:cs typeface="Arial" pitchFamily="34" charset="0"/>
                <a:sym typeface="Symbol" panose="05050102010706020507" pitchFamily="18" charset="2"/>
              </a:rPr>
              <a:t> 15% estimate)</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sym typeface="Symbol" panose="05050102010706020507" pitchFamily="18" charset="2"/>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sym typeface="Symbol" panose="05050102010706020507" pitchFamily="18" charset="2"/>
              </a:rPr>
              <a:t>Project Complexity &amp; Risk Assessment (PCRA)</a:t>
            </a:r>
          </a:p>
          <a:p>
            <a:r>
              <a:rPr lang="en-US" sz="900" dirty="0">
                <a:solidFill>
                  <a:schemeClr val="tx1">
                    <a:lumMod val="65000"/>
                    <a:lumOff val="35000"/>
                  </a:schemeClr>
                </a:solidFill>
                <a:cs typeface="Arial" pitchFamily="34" charset="0"/>
                <a:sym typeface="Symbol" panose="05050102010706020507" pitchFamily="18" charset="2"/>
              </a:rPr>
              <a:t>(IF required  $2.5M)</a:t>
            </a:r>
            <a:endParaRPr lang="en-US" sz="900" dirty="0">
              <a:solidFill>
                <a:schemeClr val="tx1">
                  <a:lumMod val="65000"/>
                  <a:lumOff val="35000"/>
                </a:schemeClr>
              </a:solidFill>
              <a:cs typeface="Arial" pitchFamily="34" charset="0"/>
            </a:endParaRPr>
          </a:p>
        </p:txBody>
      </p:sp>
      <p:sp>
        <p:nvSpPr>
          <p:cNvPr id="159" name="TextBox 158"/>
          <p:cNvSpPr txBox="1"/>
          <p:nvPr/>
        </p:nvSpPr>
        <p:spPr>
          <a:xfrm>
            <a:off x="6765508" y="2031164"/>
            <a:ext cx="1163810" cy="2256371"/>
          </a:xfrm>
          <a:prstGeom prst="rect">
            <a:avLst/>
          </a:prstGeom>
          <a:noFill/>
        </p:spPr>
        <p:txBody>
          <a:bodyPr wrap="square" rtlCol="0">
            <a:noAutofit/>
          </a:bodyPr>
          <a:lstStyle/>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Project Management Plan (PMP)</a:t>
            </a: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Architecture Update (ARB)</a:t>
            </a: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Solution Requirements Specification (SRS)</a:t>
            </a:r>
          </a:p>
          <a:p>
            <a:pPr marL="57150" indent="-57150">
              <a:buFont typeface="Arial" panose="020B0604020202020204" pitchFamily="34" charset="0"/>
              <a:buChar char="•"/>
            </a:pPr>
            <a:endParaRPr lang="en-US" sz="900" dirty="0">
              <a:solidFill>
                <a:schemeClr val="tx1">
                  <a:lumMod val="65000"/>
                  <a:lumOff val="35000"/>
                </a:schemeClr>
              </a:solidFill>
              <a:cs typeface="Arial" pitchFamily="34" charset="0"/>
            </a:endParaRP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Requirements Traceability Matrix (RTM)</a:t>
            </a:r>
          </a:p>
        </p:txBody>
      </p:sp>
      <p:sp>
        <p:nvSpPr>
          <p:cNvPr id="160" name="TextBox 159"/>
          <p:cNvSpPr txBox="1"/>
          <p:nvPr/>
        </p:nvSpPr>
        <p:spPr>
          <a:xfrm>
            <a:off x="9277189" y="2023209"/>
            <a:ext cx="1163810" cy="2256371"/>
          </a:xfrm>
          <a:prstGeom prst="rect">
            <a:avLst/>
          </a:prstGeom>
          <a:noFill/>
        </p:spPr>
        <p:txBody>
          <a:bodyPr wrap="square" rtlCol="0">
            <a:noAutofit/>
          </a:bodyPr>
          <a:lstStyle/>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Project Close-Out Report (PCR)</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endParaRP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System Acceptance Sign-off </a:t>
            </a:r>
          </a:p>
          <a:p>
            <a:pPr marL="114300" indent="-114300">
              <a:buFont typeface="Arial" panose="020B0604020202020204" pitchFamily="34" charset="0"/>
              <a:buChar char="•"/>
            </a:pPr>
            <a:endParaRPr lang="en-US" sz="900" dirty="0">
              <a:solidFill>
                <a:schemeClr val="tx1">
                  <a:lumMod val="65000"/>
                  <a:lumOff val="35000"/>
                </a:schemeClr>
              </a:solidFill>
              <a:cs typeface="Arial" pitchFamily="34" charset="0"/>
            </a:endParaRPr>
          </a:p>
          <a:p>
            <a:pPr marL="114300" indent="-114300">
              <a:buFont typeface="Arial" panose="020B0604020202020204" pitchFamily="34" charset="0"/>
              <a:buChar char="•"/>
            </a:pPr>
            <a:r>
              <a:rPr lang="en-US" sz="900" dirty="0">
                <a:solidFill>
                  <a:schemeClr val="tx1">
                    <a:lumMod val="65000"/>
                    <a:lumOff val="35000"/>
                  </a:schemeClr>
                </a:solidFill>
                <a:cs typeface="Arial" pitchFamily="34" charset="0"/>
              </a:rPr>
              <a:t>GATE 7 Presentation deck </a:t>
            </a:r>
          </a:p>
        </p:txBody>
      </p:sp>
      <p:sp>
        <p:nvSpPr>
          <p:cNvPr id="161" name="TextBox 160"/>
          <p:cNvSpPr txBox="1"/>
          <p:nvPr/>
        </p:nvSpPr>
        <p:spPr>
          <a:xfrm>
            <a:off x="8025535" y="2023208"/>
            <a:ext cx="1258407" cy="2256371"/>
          </a:xfrm>
          <a:prstGeom prst="rect">
            <a:avLst/>
          </a:prstGeom>
          <a:noFill/>
        </p:spPr>
        <p:txBody>
          <a:bodyPr wrap="square" rtlCol="0">
            <a:noAutofit/>
          </a:bodyPr>
          <a:lstStyle/>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System Design (SDD)</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Final Concept of Operations (CONOP)</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Security Assessment &amp; Authorization (SA&amp;A)</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Vulnerability Assessment Report (VA)</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Install/</a:t>
            </a:r>
            <a:r>
              <a:rPr lang="en-US" sz="900" dirty="0" err="1">
                <a:solidFill>
                  <a:schemeClr val="tx1">
                    <a:lumMod val="65000"/>
                    <a:lumOff val="35000"/>
                  </a:schemeClr>
                </a:solidFill>
                <a:cs typeface="Arial" pitchFamily="34" charset="0"/>
              </a:rPr>
              <a:t>Config</a:t>
            </a:r>
            <a:r>
              <a:rPr lang="en-US" sz="900" dirty="0">
                <a:solidFill>
                  <a:schemeClr val="tx1">
                    <a:lumMod val="65000"/>
                    <a:lumOff val="35000"/>
                  </a:schemeClr>
                </a:solidFill>
                <a:cs typeface="Arial" pitchFamily="34" charset="0"/>
              </a:rPr>
              <a:t> Manual</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User Acceptance Testing Sign-off (UAT)</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Transition to Operations (TOD)</a:t>
            </a:r>
          </a:p>
          <a:p>
            <a:pPr marL="57150" indent="-57150">
              <a:buFont typeface="Arial" panose="020B0604020202020204" pitchFamily="34" charset="0"/>
              <a:buChar char="•"/>
            </a:pPr>
            <a:r>
              <a:rPr lang="en-US" sz="900" dirty="0">
                <a:solidFill>
                  <a:schemeClr val="tx1">
                    <a:lumMod val="65000"/>
                    <a:lumOff val="35000"/>
                  </a:schemeClr>
                </a:solidFill>
                <a:cs typeface="Arial" pitchFamily="34" charset="0"/>
              </a:rPr>
              <a:t>Authority to Operate (ATO)</a:t>
            </a:r>
          </a:p>
        </p:txBody>
      </p:sp>
      <p:sp>
        <p:nvSpPr>
          <p:cNvPr id="2" name="Rectangle 1"/>
          <p:cNvSpPr/>
          <p:nvPr/>
        </p:nvSpPr>
        <p:spPr>
          <a:xfrm>
            <a:off x="383365" y="6543238"/>
            <a:ext cx="8064896" cy="215444"/>
          </a:xfrm>
          <a:prstGeom prst="rect">
            <a:avLst/>
          </a:prstGeom>
        </p:spPr>
        <p:txBody>
          <a:bodyPr wrap="square">
            <a:spAutoFit/>
          </a:bodyPr>
          <a:lstStyle/>
          <a:p>
            <a:r>
              <a:rPr lang="en-CA" sz="800" dirty="0"/>
              <a:t>https://www.canada.ca/en/treasury-board-secretariat/services/information-technology-project-management/project-management/guide-project-gating-it-enabled-projects.html</a:t>
            </a:r>
          </a:p>
        </p:txBody>
      </p:sp>
    </p:spTree>
    <p:extLst>
      <p:ext uri="{BB962C8B-B14F-4D97-AF65-F5344CB8AC3E}">
        <p14:creationId xmlns:p14="http://schemas.microsoft.com/office/powerpoint/2010/main" val="3715259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6D6ADF-AE14-4A81-852D-D39FEB89A2B9}"/>
              </a:ext>
            </a:extLst>
          </p:cNvPr>
          <p:cNvSpPr>
            <a:spLocks noGrp="1"/>
          </p:cNvSpPr>
          <p:nvPr>
            <p:ph type="sldNum" sz="quarter" idx="12"/>
          </p:nvPr>
        </p:nvSpPr>
        <p:spPr>
          <a:xfrm>
            <a:off x="11652381" y="6356353"/>
            <a:ext cx="517848" cy="501647"/>
          </a:xfrm>
        </p:spPr>
        <p:txBody>
          <a:bodyPr/>
          <a:lstStyle/>
          <a:p>
            <a:fld id="{32D4B517-E49B-41B6-9DBC-23634E0F1CDC}" type="slidenum">
              <a:rPr lang="en-CA" smtClean="0"/>
              <a:pPr/>
              <a:t>2</a:t>
            </a:fld>
            <a:endParaRPr lang="en-CA" dirty="0"/>
          </a:p>
        </p:txBody>
      </p:sp>
      <p:sp>
        <p:nvSpPr>
          <p:cNvPr id="4" name="Title 3">
            <a:extLst>
              <a:ext uri="{FF2B5EF4-FFF2-40B4-BE49-F238E27FC236}">
                <a16:creationId xmlns:a16="http://schemas.microsoft.com/office/drawing/2014/main" id="{F6A5E861-FB74-470B-92D2-D533E6D5BBD4}"/>
              </a:ext>
            </a:extLst>
          </p:cNvPr>
          <p:cNvSpPr>
            <a:spLocks noGrp="1"/>
          </p:cNvSpPr>
          <p:nvPr>
            <p:ph type="title"/>
          </p:nvPr>
        </p:nvSpPr>
        <p:spPr>
          <a:xfrm>
            <a:off x="609600" y="76200"/>
            <a:ext cx="7243976" cy="700138"/>
          </a:xfrm>
        </p:spPr>
        <p:txBody>
          <a:bodyPr>
            <a:normAutofit/>
          </a:bodyPr>
          <a:lstStyle/>
          <a:p>
            <a:r>
              <a:rPr lang="en-CA" b="1" dirty="0"/>
              <a:t>GC EA:  Overview</a:t>
            </a:r>
          </a:p>
        </p:txBody>
      </p:sp>
      <p:sp>
        <p:nvSpPr>
          <p:cNvPr id="7" name="Rectangle 6">
            <a:extLst>
              <a:ext uri="{FF2B5EF4-FFF2-40B4-BE49-F238E27FC236}">
                <a16:creationId xmlns:a16="http://schemas.microsoft.com/office/drawing/2014/main" id="{0086B7F0-4964-44E0-9D1C-F461DB063F12}"/>
              </a:ext>
            </a:extLst>
          </p:cNvPr>
          <p:cNvSpPr/>
          <p:nvPr/>
        </p:nvSpPr>
        <p:spPr>
          <a:xfrm>
            <a:off x="685800" y="1066800"/>
            <a:ext cx="10668000" cy="999530"/>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F4A81E1-E810-4B95-AEB7-009FE6AC172B}"/>
              </a:ext>
            </a:extLst>
          </p:cNvPr>
          <p:cNvSpPr txBox="1"/>
          <p:nvPr/>
        </p:nvSpPr>
        <p:spPr>
          <a:xfrm>
            <a:off x="838200" y="1116873"/>
            <a:ext cx="10439400" cy="923330"/>
          </a:xfrm>
          <a:prstGeom prst="rect">
            <a:avLst/>
          </a:prstGeom>
          <a:noFill/>
        </p:spPr>
        <p:txBody>
          <a:bodyPr wrap="square">
            <a:spAutoFit/>
          </a:bodyPr>
          <a:lstStyle/>
          <a:p>
            <a:r>
              <a:rPr lang="en-US" b="1" dirty="0">
                <a:solidFill>
                  <a:prstClr val="black"/>
                </a:solidFill>
                <a:latin typeface="Aharoni" panose="02010803020104030203" pitchFamily="2" charset="-79"/>
                <a:cs typeface="Aharoni" panose="02010803020104030203" pitchFamily="2" charset="-79"/>
              </a:rPr>
              <a:t>Enterprise Architecture (EA) </a:t>
            </a:r>
            <a:r>
              <a:rPr lang="en-US" sz="1800" dirty="0"/>
              <a:t>is a conceptual blueprint that defines the structure and operation of an organization considering and aligning business, information/data, application, technology, and security domains to support strategic outcomes.</a:t>
            </a:r>
          </a:p>
        </p:txBody>
      </p:sp>
      <p:sp>
        <p:nvSpPr>
          <p:cNvPr id="12" name="Cube 11">
            <a:extLst>
              <a:ext uri="{FF2B5EF4-FFF2-40B4-BE49-F238E27FC236}">
                <a16:creationId xmlns:a16="http://schemas.microsoft.com/office/drawing/2014/main" id="{581F2B63-3AF9-4B2A-8F9C-17BD396EBF2F}"/>
              </a:ext>
            </a:extLst>
          </p:cNvPr>
          <p:cNvSpPr/>
          <p:nvPr/>
        </p:nvSpPr>
        <p:spPr>
          <a:xfrm>
            <a:off x="1256468" y="5626608"/>
            <a:ext cx="6698333" cy="850392"/>
          </a:xfrm>
          <a:prstGeom prst="cube">
            <a:avLst/>
          </a:prstGeom>
          <a:solidFill>
            <a:schemeClr val="accent2">
              <a:lumMod val="75000"/>
            </a:schemeClr>
          </a:solidFill>
          <a:ln w="9525" cap="flat" cmpd="sng" algn="ctr">
            <a:solidFill>
              <a:schemeClr val="accent2">
                <a:lumMod val="75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en-US" kern="0">
              <a:solidFill>
                <a:sysClr val="window" lastClr="FFFFFF"/>
              </a:solidFill>
              <a:latin typeface="Calibri"/>
            </a:endParaRPr>
          </a:p>
        </p:txBody>
      </p:sp>
      <p:sp>
        <p:nvSpPr>
          <p:cNvPr id="13" name="Cube 12">
            <a:extLst>
              <a:ext uri="{FF2B5EF4-FFF2-40B4-BE49-F238E27FC236}">
                <a16:creationId xmlns:a16="http://schemas.microsoft.com/office/drawing/2014/main" id="{E3600980-6783-4C54-A687-8A56FFCBDD75}"/>
              </a:ext>
            </a:extLst>
          </p:cNvPr>
          <p:cNvSpPr/>
          <p:nvPr/>
        </p:nvSpPr>
        <p:spPr>
          <a:xfrm>
            <a:off x="1271708" y="4835291"/>
            <a:ext cx="6698333" cy="850392"/>
          </a:xfrm>
          <a:prstGeom prst="cube">
            <a:avLst/>
          </a:prstGeom>
          <a:solidFill>
            <a:schemeClr val="accent6">
              <a:lumMod val="50000"/>
            </a:schemeClr>
          </a:solidFill>
          <a:ln w="9525" cap="flat" cmpd="sng" algn="ctr">
            <a:solidFill>
              <a:schemeClr val="accent6">
                <a:lumMod val="5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en-US" kern="0">
              <a:solidFill>
                <a:sysClr val="window" lastClr="FFFFFF"/>
              </a:solidFill>
              <a:latin typeface="Calibri"/>
            </a:endParaRPr>
          </a:p>
        </p:txBody>
      </p:sp>
      <p:sp>
        <p:nvSpPr>
          <p:cNvPr id="17" name="Cube 16">
            <a:extLst>
              <a:ext uri="{FF2B5EF4-FFF2-40B4-BE49-F238E27FC236}">
                <a16:creationId xmlns:a16="http://schemas.microsoft.com/office/drawing/2014/main" id="{22FEE4E3-0D72-428D-8211-81D2DE221D06}"/>
              </a:ext>
            </a:extLst>
          </p:cNvPr>
          <p:cNvSpPr/>
          <p:nvPr/>
        </p:nvSpPr>
        <p:spPr>
          <a:xfrm>
            <a:off x="1271708" y="4026408"/>
            <a:ext cx="6698333" cy="850392"/>
          </a:xfrm>
          <a:prstGeom prst="cube">
            <a:avLst/>
          </a:prstGeom>
          <a:solidFill>
            <a:schemeClr val="accent5">
              <a:lumMod val="50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en-US" kern="0">
              <a:solidFill>
                <a:sysClr val="window" lastClr="FFFFFF"/>
              </a:solidFill>
              <a:latin typeface="Calibri"/>
            </a:endParaRPr>
          </a:p>
        </p:txBody>
      </p:sp>
      <p:sp>
        <p:nvSpPr>
          <p:cNvPr id="21" name="Cube 20">
            <a:extLst>
              <a:ext uri="{FF2B5EF4-FFF2-40B4-BE49-F238E27FC236}">
                <a16:creationId xmlns:a16="http://schemas.microsoft.com/office/drawing/2014/main" id="{5A66F95B-1A2A-40B6-A852-0BD569720E89}"/>
              </a:ext>
            </a:extLst>
          </p:cNvPr>
          <p:cNvSpPr/>
          <p:nvPr/>
        </p:nvSpPr>
        <p:spPr>
          <a:xfrm>
            <a:off x="1295400" y="3188208"/>
            <a:ext cx="6694714" cy="850392"/>
          </a:xfrm>
          <a:prstGeom prst="cube">
            <a:avLst/>
          </a:prstGeom>
          <a:solidFill>
            <a:schemeClr val="accent4">
              <a:lumMod val="50000"/>
            </a:schemeClr>
          </a:solidFill>
          <a:ln w="9525" cap="flat" cmpd="sng" algn="ctr">
            <a:solidFill>
              <a:schemeClr val="accent4">
                <a:lumMod val="5000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endParaRPr lang="en-US" kern="0">
              <a:solidFill>
                <a:sysClr val="window" lastClr="FFFFFF"/>
              </a:solidFill>
              <a:latin typeface="Calibri"/>
            </a:endParaRPr>
          </a:p>
        </p:txBody>
      </p:sp>
      <p:sp>
        <p:nvSpPr>
          <p:cNvPr id="25" name="Cube 24">
            <a:extLst>
              <a:ext uri="{FF2B5EF4-FFF2-40B4-BE49-F238E27FC236}">
                <a16:creationId xmlns:a16="http://schemas.microsoft.com/office/drawing/2014/main" id="{86D8F8CB-CF66-4080-AA23-8569A3275BEA}"/>
              </a:ext>
            </a:extLst>
          </p:cNvPr>
          <p:cNvSpPr/>
          <p:nvPr/>
        </p:nvSpPr>
        <p:spPr>
          <a:xfrm>
            <a:off x="1270625" y="2378022"/>
            <a:ext cx="6694714" cy="853407"/>
          </a:xfrm>
          <a:prstGeom prst="cube">
            <a:avLst/>
          </a:prstGeom>
          <a:solidFill>
            <a:schemeClr val="accent2"/>
          </a:solidFill>
          <a:ln w="9525" cap="flat" cmpd="sng" algn="ctr">
            <a:solidFill>
              <a:schemeClr val="accent2"/>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algn="ctr"/>
            <a:endParaRPr lang="en-CA" sz="2800" b="1" dirty="0">
              <a:solidFill>
                <a:schemeClr val="bg1"/>
              </a:solidFill>
              <a:latin typeface="Arial" panose="020B0604020202020204" pitchFamily="34" charset="0"/>
            </a:endParaRPr>
          </a:p>
        </p:txBody>
      </p:sp>
      <p:sp>
        <p:nvSpPr>
          <p:cNvPr id="26" name="TextBox 25">
            <a:extLst>
              <a:ext uri="{FF2B5EF4-FFF2-40B4-BE49-F238E27FC236}">
                <a16:creationId xmlns:a16="http://schemas.microsoft.com/office/drawing/2014/main" id="{3F1710AB-FC04-4B25-A5A4-D54B7D5E56C4}"/>
              </a:ext>
            </a:extLst>
          </p:cNvPr>
          <p:cNvSpPr txBox="1"/>
          <p:nvPr/>
        </p:nvSpPr>
        <p:spPr>
          <a:xfrm>
            <a:off x="1447800" y="2595812"/>
            <a:ext cx="6405776" cy="615553"/>
          </a:xfrm>
          <a:prstGeom prst="rect">
            <a:avLst/>
          </a:prstGeom>
          <a:noFill/>
        </p:spPr>
        <p:txBody>
          <a:bodyPr wrap="square">
            <a:spAutoFit/>
          </a:bodyPr>
          <a:lstStyle/>
          <a:p>
            <a:r>
              <a:rPr lang="en-CA" sz="1400" b="1" dirty="0">
                <a:solidFill>
                  <a:schemeClr val="bg2">
                    <a:lumMod val="85000"/>
                  </a:schemeClr>
                </a:solidFill>
                <a:latin typeface="Arial" panose="020B0604020202020204" pitchFamily="34" charset="0"/>
              </a:rPr>
              <a:t>Business architecture </a:t>
            </a:r>
            <a:r>
              <a:rPr lang="en-CA" sz="1400" b="1" dirty="0">
                <a:solidFill>
                  <a:schemeClr val="bg1"/>
                </a:solidFill>
                <a:latin typeface="Arial" panose="020B0604020202020204" pitchFamily="34" charset="0"/>
              </a:rPr>
              <a:t>- </a:t>
            </a:r>
            <a:r>
              <a:rPr lang="en-US" sz="1000" dirty="0">
                <a:solidFill>
                  <a:schemeClr val="bg1"/>
                </a:solidFill>
                <a:latin typeface="Arial" panose="020B0604020202020204" pitchFamily="34" charset="0"/>
              </a:rPr>
              <a:t>advocates a whole‑of‑government approach driven by user and stakeholder needs where IT is aligned to common business capabilities to deliver a cohesive digital user experience</a:t>
            </a:r>
            <a:endParaRPr lang="en-CA" sz="800" b="1" dirty="0">
              <a:solidFill>
                <a:schemeClr val="bg1"/>
              </a:solidFill>
              <a:latin typeface="Arial" panose="020B0604020202020204" pitchFamily="34" charset="0"/>
            </a:endParaRPr>
          </a:p>
        </p:txBody>
      </p:sp>
      <p:sp>
        <p:nvSpPr>
          <p:cNvPr id="27" name="TextBox 26">
            <a:extLst>
              <a:ext uri="{FF2B5EF4-FFF2-40B4-BE49-F238E27FC236}">
                <a16:creationId xmlns:a16="http://schemas.microsoft.com/office/drawing/2014/main" id="{A6124CF9-687A-413F-879F-7539FBDDF6A1}"/>
              </a:ext>
            </a:extLst>
          </p:cNvPr>
          <p:cNvSpPr txBox="1"/>
          <p:nvPr/>
        </p:nvSpPr>
        <p:spPr>
          <a:xfrm>
            <a:off x="1447800" y="3414316"/>
            <a:ext cx="6269560" cy="584775"/>
          </a:xfrm>
          <a:prstGeom prst="rect">
            <a:avLst/>
          </a:prstGeom>
          <a:noFill/>
        </p:spPr>
        <p:txBody>
          <a:bodyPr wrap="square">
            <a:spAutoFit/>
          </a:bodyPr>
          <a:lstStyle/>
          <a:p>
            <a:r>
              <a:rPr lang="en-CA" sz="1400" b="1" dirty="0">
                <a:solidFill>
                  <a:schemeClr val="bg2">
                    <a:lumMod val="85000"/>
                  </a:schemeClr>
                </a:solidFill>
                <a:latin typeface="Arial" panose="020B0604020202020204" pitchFamily="34" charset="0"/>
              </a:rPr>
              <a:t>Information architecture </a:t>
            </a:r>
            <a:r>
              <a:rPr lang="en-CA" sz="1400" b="1" dirty="0">
                <a:solidFill>
                  <a:schemeClr val="bg1"/>
                </a:solidFill>
                <a:latin typeface="Arial" panose="020B0604020202020204" pitchFamily="34" charset="0"/>
              </a:rPr>
              <a:t>- </a:t>
            </a:r>
            <a:r>
              <a:rPr lang="en-US" sz="900" dirty="0">
                <a:solidFill>
                  <a:schemeClr val="bg1"/>
                </a:solidFill>
                <a:latin typeface="Arial" panose="020B0604020202020204" pitchFamily="34" charset="0"/>
              </a:rPr>
              <a:t>includes both structured and unstructured data. It facilitates effective sharing of data and information across government and the adoption of federal and international standards. Personal information must respect the requirements of the Privacy Act </a:t>
            </a:r>
            <a:endParaRPr lang="en-CA" sz="800" dirty="0">
              <a:solidFill>
                <a:schemeClr val="bg1"/>
              </a:solidFill>
              <a:latin typeface="Arial" panose="020B0604020202020204" pitchFamily="34" charset="0"/>
            </a:endParaRPr>
          </a:p>
        </p:txBody>
      </p:sp>
      <p:sp>
        <p:nvSpPr>
          <p:cNvPr id="29" name="TextBox 28">
            <a:extLst>
              <a:ext uri="{FF2B5EF4-FFF2-40B4-BE49-F238E27FC236}">
                <a16:creationId xmlns:a16="http://schemas.microsoft.com/office/drawing/2014/main" id="{7599EEEA-9DEC-4712-A7AC-B346244F334C}"/>
              </a:ext>
            </a:extLst>
          </p:cNvPr>
          <p:cNvSpPr txBox="1"/>
          <p:nvPr/>
        </p:nvSpPr>
        <p:spPr>
          <a:xfrm>
            <a:off x="1447800" y="4331208"/>
            <a:ext cx="6269560" cy="461665"/>
          </a:xfrm>
          <a:prstGeom prst="rect">
            <a:avLst/>
          </a:prstGeom>
          <a:noFill/>
        </p:spPr>
        <p:txBody>
          <a:bodyPr wrap="square">
            <a:spAutoFit/>
          </a:bodyPr>
          <a:lstStyle/>
          <a:p>
            <a:r>
              <a:rPr lang="en-CA" sz="1400" b="1" dirty="0">
                <a:solidFill>
                  <a:schemeClr val="bg2">
                    <a:lumMod val="85000"/>
                  </a:schemeClr>
                </a:solidFill>
                <a:latin typeface="Arial" panose="020B0604020202020204" pitchFamily="34" charset="0"/>
              </a:rPr>
              <a:t>Application architecture </a:t>
            </a:r>
            <a:r>
              <a:rPr lang="en-CA" sz="1400" b="1" dirty="0">
                <a:solidFill>
                  <a:schemeClr val="bg1"/>
                </a:solidFill>
                <a:latin typeface="Arial" panose="020B0604020202020204" pitchFamily="34" charset="0"/>
              </a:rPr>
              <a:t>- </a:t>
            </a:r>
            <a:r>
              <a:rPr lang="en-US" sz="1000" dirty="0">
                <a:solidFill>
                  <a:schemeClr val="bg1"/>
                </a:solidFill>
                <a:latin typeface="Arial" panose="020B0604020202020204" pitchFamily="34" charset="0"/>
              </a:rPr>
              <a:t>focuses on digitizing business services developed via open source or SaaS re‑useable business capabilities that enable interoperability through API’s.</a:t>
            </a:r>
            <a:endParaRPr lang="en-CA" sz="800" dirty="0"/>
          </a:p>
        </p:txBody>
      </p:sp>
      <p:sp>
        <p:nvSpPr>
          <p:cNvPr id="31" name="TextBox 30">
            <a:extLst>
              <a:ext uri="{FF2B5EF4-FFF2-40B4-BE49-F238E27FC236}">
                <a16:creationId xmlns:a16="http://schemas.microsoft.com/office/drawing/2014/main" id="{41FE7E3F-C6F1-4D2B-A43B-B429FD093D22}"/>
              </a:ext>
            </a:extLst>
          </p:cNvPr>
          <p:cNvSpPr txBox="1"/>
          <p:nvPr/>
        </p:nvSpPr>
        <p:spPr>
          <a:xfrm>
            <a:off x="1447800" y="5151302"/>
            <a:ext cx="6309535" cy="461665"/>
          </a:xfrm>
          <a:prstGeom prst="rect">
            <a:avLst/>
          </a:prstGeom>
          <a:noFill/>
        </p:spPr>
        <p:txBody>
          <a:bodyPr wrap="square">
            <a:spAutoFit/>
          </a:bodyPr>
          <a:lstStyle/>
          <a:p>
            <a:r>
              <a:rPr lang="en-CA" sz="1400" b="1" dirty="0">
                <a:solidFill>
                  <a:schemeClr val="bg2">
                    <a:lumMod val="85000"/>
                  </a:schemeClr>
                </a:solidFill>
                <a:latin typeface="Arial" panose="020B0604020202020204" pitchFamily="34" charset="0"/>
                <a:cs typeface="Arial" panose="020B0604020202020204" pitchFamily="34" charset="0"/>
              </a:rPr>
              <a:t>Technology architecture </a:t>
            </a:r>
            <a:r>
              <a:rPr lang="en-CA" sz="1400" b="1" dirty="0">
                <a:solidFill>
                  <a:schemeClr val="bg1"/>
                </a:solidFill>
                <a:latin typeface="Arial" panose="020B0604020202020204" pitchFamily="34" charset="0"/>
                <a:cs typeface="Arial" panose="020B0604020202020204" pitchFamily="34" charset="0"/>
              </a:rPr>
              <a:t>- </a:t>
            </a:r>
            <a:r>
              <a:rPr lang="en-US" sz="1000" dirty="0">
                <a:solidFill>
                  <a:schemeClr val="bg1"/>
                </a:solidFill>
                <a:latin typeface="Arial" panose="020B0604020202020204" pitchFamily="34" charset="0"/>
                <a:cs typeface="Arial" panose="020B0604020202020204" pitchFamily="34" charset="0"/>
              </a:rPr>
              <a:t>is an important enabler of highly available and adaptable infrastructure solutions that are aligned with the chosen application architecture.</a:t>
            </a:r>
            <a:endParaRPr lang="en-CA" sz="8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328AD4A-5051-4429-AD43-88DDFD4DFFB8}"/>
              </a:ext>
            </a:extLst>
          </p:cNvPr>
          <p:cNvSpPr txBox="1"/>
          <p:nvPr/>
        </p:nvSpPr>
        <p:spPr>
          <a:xfrm>
            <a:off x="1447799" y="5931408"/>
            <a:ext cx="6307037" cy="461665"/>
          </a:xfrm>
          <a:prstGeom prst="rect">
            <a:avLst/>
          </a:prstGeom>
          <a:noFill/>
        </p:spPr>
        <p:txBody>
          <a:bodyPr wrap="square">
            <a:spAutoFit/>
          </a:bodyPr>
          <a:lstStyle/>
          <a:p>
            <a:r>
              <a:rPr lang="en-CA" sz="1400" b="1" dirty="0">
                <a:solidFill>
                  <a:schemeClr val="bg2">
                    <a:lumMod val="85000"/>
                  </a:schemeClr>
                </a:solidFill>
                <a:latin typeface="Arial" panose="020B0604020202020204" pitchFamily="34" charset="0"/>
                <a:cs typeface="Arial" panose="020B0604020202020204" pitchFamily="34" charset="0"/>
              </a:rPr>
              <a:t>Security architecture </a:t>
            </a:r>
            <a:r>
              <a:rPr lang="en-CA" sz="1400" b="1" dirty="0">
                <a:solidFill>
                  <a:schemeClr val="bg1"/>
                </a:solidFill>
                <a:latin typeface="Arial" panose="020B0604020202020204" pitchFamily="34" charset="0"/>
                <a:cs typeface="Arial" panose="020B0604020202020204" pitchFamily="34" charset="0"/>
              </a:rPr>
              <a:t>- </a:t>
            </a:r>
            <a:r>
              <a:rPr lang="en-US" sz="1000" b="1" dirty="0">
                <a:solidFill>
                  <a:schemeClr val="bg1"/>
                </a:solidFill>
                <a:latin typeface="Arial" panose="020B0604020202020204" pitchFamily="34" charset="0"/>
                <a:cs typeface="Arial" panose="020B0604020202020204" pitchFamily="34" charset="0"/>
              </a:rPr>
              <a:t>st</a:t>
            </a:r>
            <a:r>
              <a:rPr lang="en-US" sz="1000" dirty="0">
                <a:solidFill>
                  <a:schemeClr val="bg1"/>
                </a:solidFill>
                <a:latin typeface="Arial" panose="020B0604020202020204" pitchFamily="34" charset="0"/>
                <a:cs typeface="Arial" panose="020B0604020202020204" pitchFamily="34" charset="0"/>
              </a:rPr>
              <a:t>andardized approach to developing IT security architecture, ensuring that basic security blocks are implemented across the enterprise as the infrastructure is being renewed</a:t>
            </a:r>
            <a:r>
              <a:rPr lang="en-US" sz="800" dirty="0">
                <a:solidFill>
                  <a:schemeClr val="bg1"/>
                </a:solidFill>
                <a:latin typeface="Arial" panose="020B0604020202020204" pitchFamily="34" charset="0"/>
                <a:cs typeface="Arial" panose="020B0604020202020204" pitchFamily="34" charset="0"/>
              </a:rPr>
              <a:t>.</a:t>
            </a:r>
            <a:endParaRPr lang="en-CA" sz="800"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8DAC9109-3381-4508-B648-8309599171EC}"/>
              </a:ext>
            </a:extLst>
          </p:cNvPr>
          <p:cNvSpPr txBox="1"/>
          <p:nvPr/>
        </p:nvSpPr>
        <p:spPr>
          <a:xfrm>
            <a:off x="9245329" y="5584564"/>
            <a:ext cx="2015207" cy="646331"/>
          </a:xfrm>
          <a:prstGeom prst="rect">
            <a:avLst/>
          </a:prstGeom>
          <a:noFill/>
        </p:spPr>
        <p:txBody>
          <a:bodyPr wrap="square">
            <a:spAutoFit/>
          </a:bodyPr>
          <a:lstStyle/>
          <a:p>
            <a:r>
              <a:rPr lang="en-CA" sz="1200" dirty="0"/>
              <a:t>Digital service modernization </a:t>
            </a:r>
          </a:p>
          <a:p>
            <a:r>
              <a:rPr lang="en-CA" sz="1200" dirty="0"/>
              <a:t>drives new technology adoption </a:t>
            </a:r>
          </a:p>
        </p:txBody>
      </p:sp>
      <p:sp>
        <p:nvSpPr>
          <p:cNvPr id="30" name="Rectangle 29">
            <a:extLst>
              <a:ext uri="{FF2B5EF4-FFF2-40B4-BE49-F238E27FC236}">
                <a16:creationId xmlns:a16="http://schemas.microsoft.com/office/drawing/2014/main" id="{FE00EF7A-B9FB-4CC8-A59E-5835B2D52F4B}"/>
              </a:ext>
            </a:extLst>
          </p:cNvPr>
          <p:cNvSpPr/>
          <p:nvPr/>
        </p:nvSpPr>
        <p:spPr>
          <a:xfrm>
            <a:off x="9191418" y="2671944"/>
            <a:ext cx="2162382" cy="3697303"/>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32" name="Rectangle 31">
            <a:extLst>
              <a:ext uri="{FF2B5EF4-FFF2-40B4-BE49-F238E27FC236}">
                <a16:creationId xmlns:a16="http://schemas.microsoft.com/office/drawing/2014/main" id="{48FCDD12-3335-4CBE-96F1-1C70E354372E}"/>
              </a:ext>
            </a:extLst>
          </p:cNvPr>
          <p:cNvSpPr/>
          <p:nvPr/>
        </p:nvSpPr>
        <p:spPr>
          <a:xfrm>
            <a:off x="9217026" y="2199134"/>
            <a:ext cx="2136774" cy="357776"/>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TextBox 33">
            <a:extLst>
              <a:ext uri="{FF2B5EF4-FFF2-40B4-BE49-F238E27FC236}">
                <a16:creationId xmlns:a16="http://schemas.microsoft.com/office/drawing/2014/main" id="{61D0B56C-6DA6-4683-B940-0F8274079E29}"/>
              </a:ext>
            </a:extLst>
          </p:cNvPr>
          <p:cNvSpPr txBox="1"/>
          <p:nvPr/>
        </p:nvSpPr>
        <p:spPr>
          <a:xfrm>
            <a:off x="9252888" y="2830944"/>
            <a:ext cx="2088198" cy="2569934"/>
          </a:xfrm>
          <a:prstGeom prst="rect">
            <a:avLst/>
          </a:prstGeom>
          <a:noFill/>
        </p:spPr>
        <p:txBody>
          <a:bodyPr wrap="square" rtlCol="0">
            <a:spAutoFit/>
          </a:bodyPr>
          <a:lstStyle/>
          <a:p>
            <a:r>
              <a:rPr lang="en-CA" sz="1200" b="1" dirty="0">
                <a:solidFill>
                  <a:srgbClr val="4B4747"/>
                </a:solidFill>
                <a:cs typeface="Segoe UI" panose="020B0502040204020203" pitchFamily="34" charset="0"/>
              </a:rPr>
              <a:t>Internal </a:t>
            </a:r>
          </a:p>
          <a:p>
            <a:pPr marL="171450" indent="-171450">
              <a:buFont typeface="Arial" panose="020B0604020202020204" pitchFamily="34" charset="0"/>
              <a:buChar char="•"/>
            </a:pPr>
            <a:r>
              <a:rPr lang="en-CA" sz="1200" dirty="0">
                <a:solidFill>
                  <a:srgbClr val="4B4747"/>
                </a:solidFill>
                <a:cs typeface="Segoe UI" panose="020B0502040204020203" pitchFamily="34" charset="0"/>
              </a:rPr>
              <a:t>Policy </a:t>
            </a:r>
          </a:p>
          <a:p>
            <a:pPr marL="171450" indent="-171450">
              <a:buFont typeface="Arial" panose="020B0604020202020204" pitchFamily="34" charset="0"/>
              <a:buChar char="•"/>
            </a:pPr>
            <a:r>
              <a:rPr lang="en-CA" sz="1200" dirty="0">
                <a:solidFill>
                  <a:srgbClr val="4B4747"/>
                </a:solidFill>
                <a:cs typeface="Segoe UI" panose="020B0502040204020203" pitchFamily="34" charset="0"/>
              </a:rPr>
              <a:t>Strategies</a:t>
            </a:r>
          </a:p>
          <a:p>
            <a:pPr marL="171450" indent="-171450">
              <a:buFont typeface="Arial" panose="020B0604020202020204" pitchFamily="34" charset="0"/>
              <a:buChar char="•"/>
            </a:pPr>
            <a:r>
              <a:rPr lang="en-CA" sz="1200" dirty="0">
                <a:solidFill>
                  <a:srgbClr val="4B4747"/>
                </a:solidFill>
                <a:cs typeface="Segoe UI" panose="020B0502040204020203" pitchFamily="34" charset="0"/>
              </a:rPr>
              <a:t>Mandates</a:t>
            </a:r>
          </a:p>
          <a:p>
            <a:pPr marL="171450" indent="-171450">
              <a:buFont typeface="Arial" panose="020B0604020202020204" pitchFamily="34" charset="0"/>
              <a:buChar char="•"/>
            </a:pPr>
            <a:r>
              <a:rPr lang="en-CA" sz="1200" dirty="0">
                <a:solidFill>
                  <a:srgbClr val="4B4747"/>
                </a:solidFill>
                <a:cs typeface="Segoe UI" panose="020B0502040204020203" pitchFamily="34" charset="0"/>
              </a:rPr>
              <a:t>Digital</a:t>
            </a:r>
          </a:p>
          <a:p>
            <a:pPr marL="171450" indent="-171450">
              <a:buFont typeface="Arial" panose="020B0604020202020204" pitchFamily="34" charset="0"/>
              <a:buChar char="•"/>
            </a:pPr>
            <a:r>
              <a:rPr lang="en-CA" sz="1200" dirty="0">
                <a:solidFill>
                  <a:srgbClr val="4B4747"/>
                </a:solidFill>
                <a:cs typeface="Segoe UI" panose="020B0502040204020203" pitchFamily="34" charset="0"/>
              </a:rPr>
              <a:t>Tech Debt</a:t>
            </a:r>
          </a:p>
          <a:p>
            <a:pPr marR="0" lvl="0" fontAlgn="auto">
              <a:spcBef>
                <a:spcPts val="0"/>
              </a:spcBef>
              <a:spcAft>
                <a:spcPts val="600"/>
              </a:spcAft>
              <a:buClrTx/>
              <a:buSzTx/>
              <a:tabLst/>
              <a:defRPr/>
            </a:pPr>
            <a:endParaRPr lang="en-GB" sz="1200" dirty="0">
              <a:solidFill>
                <a:srgbClr val="4B4747"/>
              </a:solidFill>
              <a:cs typeface="Segoe UI" panose="020B0502040204020203" pitchFamily="34" charset="0"/>
            </a:endParaRPr>
          </a:p>
          <a:p>
            <a:r>
              <a:rPr lang="en-CA" sz="1200" b="1" dirty="0"/>
              <a:t>External</a:t>
            </a:r>
          </a:p>
          <a:p>
            <a:pPr marL="171450" indent="-171450">
              <a:buFont typeface="Arial" panose="020B0604020202020204" pitchFamily="34" charset="0"/>
              <a:buChar char="•"/>
            </a:pPr>
            <a:r>
              <a:rPr lang="en-CA" sz="1200" dirty="0"/>
              <a:t>Technology</a:t>
            </a:r>
          </a:p>
          <a:p>
            <a:pPr marL="171450" indent="-171450">
              <a:buFont typeface="Arial" panose="020B0604020202020204" pitchFamily="34" charset="0"/>
              <a:buChar char="•"/>
            </a:pPr>
            <a:r>
              <a:rPr lang="en-CA" sz="1200" dirty="0"/>
              <a:t>Regulatory</a:t>
            </a:r>
          </a:p>
          <a:p>
            <a:pPr marL="171450" indent="-171450">
              <a:buFont typeface="Arial" panose="020B0604020202020204" pitchFamily="34" charset="0"/>
              <a:buChar char="•"/>
            </a:pPr>
            <a:r>
              <a:rPr lang="en-CA" sz="1200" dirty="0"/>
              <a:t>Cyber threats</a:t>
            </a:r>
          </a:p>
          <a:p>
            <a:pPr marL="171450" indent="-171450">
              <a:buFont typeface="Arial" panose="020B0604020202020204" pitchFamily="34" charset="0"/>
              <a:buChar char="•"/>
            </a:pPr>
            <a:r>
              <a:rPr lang="en-CA" sz="1200" dirty="0"/>
              <a:t>Economic</a:t>
            </a:r>
          </a:p>
          <a:p>
            <a:pPr marL="171450" indent="-171450">
              <a:buFont typeface="Arial" panose="020B0604020202020204" pitchFamily="34" charset="0"/>
              <a:buChar char="•"/>
            </a:pPr>
            <a:r>
              <a:rPr lang="en-CA" sz="1200" dirty="0"/>
              <a:t>Competition </a:t>
            </a:r>
            <a:endParaRPr kumimoji="0" lang="en-GB" sz="1200" b="0" i="0" u="none" strike="noStrike" kern="1200" cap="none" spc="0" normalizeH="0" baseline="0" noProof="0" dirty="0">
              <a:ln>
                <a:noFill/>
              </a:ln>
              <a:solidFill>
                <a:srgbClr val="4B4747"/>
              </a:solidFill>
              <a:effectLst/>
              <a:uLnTx/>
              <a:uFillTx/>
              <a:latin typeface="Segoe UI" panose="020B0502040204020203" pitchFamily="34" charset="0"/>
              <a:ea typeface="+mn-ea"/>
              <a:cs typeface="Segoe UI" panose="020B0502040204020203" pitchFamily="34" charset="0"/>
            </a:endParaRPr>
          </a:p>
        </p:txBody>
      </p:sp>
      <p:sp>
        <p:nvSpPr>
          <p:cNvPr id="35" name="TextBox 34">
            <a:extLst>
              <a:ext uri="{FF2B5EF4-FFF2-40B4-BE49-F238E27FC236}">
                <a16:creationId xmlns:a16="http://schemas.microsoft.com/office/drawing/2014/main" id="{47185E48-0A70-40BA-B397-731DA5680B97}"/>
              </a:ext>
            </a:extLst>
          </p:cNvPr>
          <p:cNvSpPr txBox="1"/>
          <p:nvPr/>
        </p:nvSpPr>
        <p:spPr>
          <a:xfrm>
            <a:off x="9128281" y="2199134"/>
            <a:ext cx="2200744" cy="325552"/>
          </a:xfrm>
          <a:prstGeom prst="rect">
            <a:avLst/>
          </a:prstGeom>
          <a:noFill/>
          <a:ln>
            <a:noFill/>
          </a:ln>
        </p:spPr>
        <p:txBody>
          <a:bodyPr wrap="square" lIns="0" tIns="72000" rIns="0" bIns="72000"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lang="en-US" b="1" dirty="0">
                <a:solidFill>
                  <a:prstClr val="black"/>
                </a:solidFill>
                <a:latin typeface="Aharoni" panose="02010803020104030203" pitchFamily="2" charset="-79"/>
                <a:cs typeface="Aharoni" panose="02010803020104030203" pitchFamily="2" charset="-79"/>
              </a:rPr>
              <a:t>Drivers</a:t>
            </a:r>
          </a:p>
        </p:txBody>
      </p:sp>
      <p:grpSp>
        <p:nvGrpSpPr>
          <p:cNvPr id="22" name="Group 21">
            <a:extLst>
              <a:ext uri="{FF2B5EF4-FFF2-40B4-BE49-F238E27FC236}">
                <a16:creationId xmlns:a16="http://schemas.microsoft.com/office/drawing/2014/main" id="{4B7E6F3B-5296-422D-84E4-83410C45CCC2}"/>
              </a:ext>
            </a:extLst>
          </p:cNvPr>
          <p:cNvGrpSpPr/>
          <p:nvPr/>
        </p:nvGrpSpPr>
        <p:grpSpPr>
          <a:xfrm>
            <a:off x="10384799" y="121158"/>
            <a:ext cx="1861803" cy="633950"/>
            <a:chOff x="9347725" y="574305"/>
            <a:chExt cx="1861803" cy="2139966"/>
          </a:xfrm>
        </p:grpSpPr>
        <p:grpSp>
          <p:nvGrpSpPr>
            <p:cNvPr id="23" name="Group 22">
              <a:extLst>
                <a:ext uri="{FF2B5EF4-FFF2-40B4-BE49-F238E27FC236}">
                  <a16:creationId xmlns:a16="http://schemas.microsoft.com/office/drawing/2014/main" id="{BBECD4CE-EBC6-4102-81E3-7BA6ECC00356}"/>
                </a:ext>
              </a:extLst>
            </p:cNvPr>
            <p:cNvGrpSpPr/>
            <p:nvPr/>
          </p:nvGrpSpPr>
          <p:grpSpPr>
            <a:xfrm>
              <a:off x="9347725" y="709978"/>
              <a:ext cx="1861803" cy="2004293"/>
              <a:chOff x="3360738" y="1493838"/>
              <a:chExt cx="2544762" cy="2739520"/>
            </a:xfrm>
          </p:grpSpPr>
          <p:pic>
            <p:nvPicPr>
              <p:cNvPr id="36" name="Picture 35">
                <a:extLst>
                  <a:ext uri="{FF2B5EF4-FFF2-40B4-BE49-F238E27FC236}">
                    <a16:creationId xmlns:a16="http://schemas.microsoft.com/office/drawing/2014/main" id="{0437DFDF-E42E-4247-963B-3D5B6B627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Freeform 17">
                <a:extLst>
                  <a:ext uri="{FF2B5EF4-FFF2-40B4-BE49-F238E27FC236}">
                    <a16:creationId xmlns:a16="http://schemas.microsoft.com/office/drawing/2014/main" id="{EA778811-97DC-42BF-A143-2AA040EBD23E}"/>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000000"/>
                    </a:solidFill>
                    <a:latin typeface="Comic Sans MS" panose="030F0702030302020204" pitchFamily="66" charset="0"/>
                  </a:rPr>
                  <a:t>The “WHAT” </a:t>
                </a:r>
              </a:p>
            </p:txBody>
          </p:sp>
        </p:grpSp>
        <p:sp>
          <p:nvSpPr>
            <p:cNvPr id="24" name="Freeform 15">
              <a:extLst>
                <a:ext uri="{FF2B5EF4-FFF2-40B4-BE49-F238E27FC236}">
                  <a16:creationId xmlns:a16="http://schemas.microsoft.com/office/drawing/2014/main" id="{80F4F47A-09D1-4676-904E-4C232887147C}"/>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102789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985196-84E5-49A6-BEFF-9EA4985A1749}"/>
              </a:ext>
            </a:extLst>
          </p:cNvPr>
          <p:cNvSpPr>
            <a:spLocks noGrp="1"/>
          </p:cNvSpPr>
          <p:nvPr>
            <p:ph type="sldNum" sz="quarter" idx="12"/>
          </p:nvPr>
        </p:nvSpPr>
        <p:spPr>
          <a:xfrm>
            <a:off x="11734800" y="6492875"/>
            <a:ext cx="406400" cy="365125"/>
          </a:xfrm>
        </p:spPr>
        <p:txBody>
          <a:bodyPr/>
          <a:lstStyle/>
          <a:p>
            <a:fld id="{32D4B517-E49B-41B6-9DBC-23634E0F1CDC}" type="slidenum">
              <a:rPr lang="en-CA" sz="800" smtClean="0"/>
              <a:pPr/>
              <a:t>3</a:t>
            </a:fld>
            <a:endParaRPr lang="en-CA" sz="800" dirty="0"/>
          </a:p>
        </p:txBody>
      </p:sp>
      <p:sp>
        <p:nvSpPr>
          <p:cNvPr id="3" name="Text Placeholder 2">
            <a:extLst>
              <a:ext uri="{FF2B5EF4-FFF2-40B4-BE49-F238E27FC236}">
                <a16:creationId xmlns:a16="http://schemas.microsoft.com/office/drawing/2014/main" id="{1BC18AE9-87A3-411F-BCDD-ACB92AEB29D5}"/>
              </a:ext>
            </a:extLst>
          </p:cNvPr>
          <p:cNvSpPr>
            <a:spLocks noGrp="1"/>
          </p:cNvSpPr>
          <p:nvPr>
            <p:ph type="body" sz="quarter" idx="11"/>
          </p:nvPr>
        </p:nvSpPr>
        <p:spPr>
          <a:xfrm>
            <a:off x="609599" y="162646"/>
            <a:ext cx="6621487" cy="547686"/>
          </a:xfrm>
        </p:spPr>
        <p:txBody>
          <a:bodyPr/>
          <a:lstStyle/>
          <a:p>
            <a:r>
              <a:rPr lang="en-US" b="1" dirty="0"/>
              <a:t>GC EA: Policy Requirements</a:t>
            </a:r>
            <a:endParaRPr lang="en-CA" b="1" dirty="0"/>
          </a:p>
        </p:txBody>
      </p:sp>
      <p:sp>
        <p:nvSpPr>
          <p:cNvPr id="6" name="Rectangle 5">
            <a:extLst>
              <a:ext uri="{FF2B5EF4-FFF2-40B4-BE49-F238E27FC236}">
                <a16:creationId xmlns:a16="http://schemas.microsoft.com/office/drawing/2014/main" id="{67305560-CA59-437E-AA43-AF75C0E38EBE}"/>
              </a:ext>
            </a:extLst>
          </p:cNvPr>
          <p:cNvSpPr/>
          <p:nvPr/>
        </p:nvSpPr>
        <p:spPr>
          <a:xfrm>
            <a:off x="594360" y="1600200"/>
            <a:ext cx="4892040" cy="3077766"/>
          </a:xfrm>
          <a:prstGeom prst="rect">
            <a:avLst/>
          </a:prstGeom>
        </p:spPr>
        <p:txBody>
          <a:bodyPr wrap="square">
            <a:spAutoFit/>
          </a:bodyPr>
          <a:lstStyle/>
          <a:p>
            <a:pPr>
              <a:spcBef>
                <a:spcPts val="600"/>
              </a:spcBef>
              <a:spcAft>
                <a:spcPts val="800"/>
              </a:spcAft>
            </a:pPr>
            <a:r>
              <a:rPr lang="en-US" dirty="0">
                <a:ea typeface="Verdana" panose="020B0604030504040204" pitchFamily="34" charset="0"/>
                <a:cs typeface="Segoe UI" panose="020B0502040204020203" pitchFamily="34" charset="0"/>
              </a:rPr>
              <a:t>The Chief Information Officer (CIO) of Canada is responsible for: </a:t>
            </a:r>
          </a:p>
          <a:p>
            <a:pPr marL="285750" indent="-285750">
              <a:spcAft>
                <a:spcPts val="800"/>
              </a:spcAft>
              <a:buFont typeface="Arial" panose="020B0604020202020204" pitchFamily="34" charset="0"/>
              <a:buChar char="•"/>
            </a:pPr>
            <a:r>
              <a:rPr lang="en-US" dirty="0">
                <a:ea typeface="Verdana" panose="020B0604030504040204" pitchFamily="34" charset="0"/>
                <a:cs typeface="Segoe UI" panose="020B0502040204020203" pitchFamily="34" charset="0"/>
              </a:rPr>
              <a:t>Prescribing expectations with regard to </a:t>
            </a:r>
            <a:r>
              <a:rPr lang="en-US" dirty="0">
                <a:solidFill>
                  <a:schemeClr val="tx2"/>
                </a:solidFill>
                <a:ea typeface="Verdana" panose="020B0604030504040204" pitchFamily="34" charset="0"/>
                <a:cs typeface="Segoe UI" panose="020B0502040204020203" pitchFamily="34" charset="0"/>
              </a:rPr>
              <a:t>enterprise architecture</a:t>
            </a:r>
            <a:r>
              <a:rPr lang="en-US" dirty="0">
                <a:ea typeface="Verdana" panose="020B0604030504040204" pitchFamily="34" charset="0"/>
                <a:cs typeface="Segoe UI" panose="020B0502040204020203" pitchFamily="34" charset="0"/>
              </a:rPr>
              <a:t>.</a:t>
            </a:r>
          </a:p>
          <a:p>
            <a:pPr marL="285750" indent="-285750">
              <a:spcAft>
                <a:spcPts val="800"/>
              </a:spcAft>
              <a:buFont typeface="Arial" panose="020B0604020202020204" pitchFamily="34" charset="0"/>
              <a:buChar char="•"/>
            </a:pPr>
            <a:r>
              <a:rPr lang="en-US" dirty="0">
                <a:ea typeface="Verdana" panose="020B0604030504040204" pitchFamily="34" charset="0"/>
                <a:cs typeface="Segoe UI" panose="020B0502040204020203" pitchFamily="34" charset="0"/>
              </a:rPr>
              <a:t>Establishing and chairing an enterprise architecture </a:t>
            </a:r>
            <a:r>
              <a:rPr lang="en-US" dirty="0">
                <a:solidFill>
                  <a:schemeClr val="tx2"/>
                </a:solidFill>
                <a:ea typeface="Verdana" panose="020B0604030504040204" pitchFamily="34" charset="0"/>
                <a:cs typeface="Segoe UI" panose="020B0502040204020203" pitchFamily="34" charset="0"/>
              </a:rPr>
              <a:t>review board </a:t>
            </a:r>
            <a:r>
              <a:rPr lang="en-US" dirty="0">
                <a:ea typeface="Verdana" panose="020B0604030504040204" pitchFamily="34" charset="0"/>
                <a:cs typeface="Segoe UI" panose="020B0502040204020203" pitchFamily="34" charset="0"/>
              </a:rPr>
              <a:t>that is mandated to define current and target architecture </a:t>
            </a:r>
            <a:r>
              <a:rPr lang="en-US" dirty="0">
                <a:solidFill>
                  <a:schemeClr val="tx2"/>
                </a:solidFill>
                <a:ea typeface="Verdana" panose="020B0604030504040204" pitchFamily="34" charset="0"/>
                <a:cs typeface="Segoe UI" panose="020B0502040204020203" pitchFamily="34" charset="0"/>
              </a:rPr>
              <a:t>standards </a:t>
            </a:r>
            <a:r>
              <a:rPr lang="en-US" dirty="0">
                <a:ea typeface="Verdana" panose="020B0604030504040204" pitchFamily="34" charset="0"/>
                <a:cs typeface="Segoe UI" panose="020B0502040204020203" pitchFamily="34" charset="0"/>
              </a:rPr>
              <a:t>for the Government of Canada and review departmental proposals for </a:t>
            </a:r>
            <a:r>
              <a:rPr lang="en-US" dirty="0">
                <a:solidFill>
                  <a:schemeClr val="tx2"/>
                </a:solidFill>
                <a:ea typeface="Verdana" panose="020B0604030504040204" pitchFamily="34" charset="0"/>
                <a:cs typeface="Segoe UI" panose="020B0502040204020203" pitchFamily="34" charset="0"/>
              </a:rPr>
              <a:t>alignment. </a:t>
            </a:r>
          </a:p>
          <a:p>
            <a:pPr marL="128588" indent="-128588">
              <a:buFont typeface="Arial" panose="020B0604020202020204" pitchFamily="34" charset="0"/>
              <a:buChar char="•"/>
            </a:pPr>
            <a:endParaRPr lang="en-US" sz="1200" dirty="0">
              <a:latin typeface="Segoe UI" panose="020B0502040204020203" pitchFamily="34" charset="0"/>
              <a:ea typeface="Verdana" panose="020B0604030504040204" pitchFamily="34" charset="0"/>
              <a:cs typeface="Segoe UI" panose="020B0502040204020203" pitchFamily="34" charset="0"/>
            </a:endParaRPr>
          </a:p>
        </p:txBody>
      </p:sp>
      <p:sp>
        <p:nvSpPr>
          <p:cNvPr id="7" name="Rectangle 6">
            <a:extLst>
              <a:ext uri="{FF2B5EF4-FFF2-40B4-BE49-F238E27FC236}">
                <a16:creationId xmlns:a16="http://schemas.microsoft.com/office/drawing/2014/main" id="{C932FD37-DB99-4D98-BD9F-5BB9D69A0000}"/>
              </a:ext>
            </a:extLst>
          </p:cNvPr>
          <p:cNvSpPr/>
          <p:nvPr/>
        </p:nvSpPr>
        <p:spPr>
          <a:xfrm>
            <a:off x="597064" y="1596571"/>
            <a:ext cx="4953000" cy="4575629"/>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8" name="Rectangle 7">
            <a:extLst>
              <a:ext uri="{FF2B5EF4-FFF2-40B4-BE49-F238E27FC236}">
                <a16:creationId xmlns:a16="http://schemas.microsoft.com/office/drawing/2014/main" id="{6C399FEF-FCEC-400E-AB8D-ED51926369DF}"/>
              </a:ext>
            </a:extLst>
          </p:cNvPr>
          <p:cNvSpPr/>
          <p:nvPr/>
        </p:nvSpPr>
        <p:spPr>
          <a:xfrm>
            <a:off x="597064" y="1204196"/>
            <a:ext cx="4953000" cy="33009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2"/>
                </a:solidFill>
                <a:latin typeface="Aharoni" panose="02010803020104030203" pitchFamily="2" charset="-79"/>
                <a:ea typeface="Segoe UI Black" panose="020B0A02040204020203" pitchFamily="34" charset="0"/>
                <a:cs typeface="Aharoni" panose="02010803020104030203" pitchFamily="2" charset="-79"/>
              </a:rPr>
              <a:t>Policy on Service and Digital </a:t>
            </a:r>
          </a:p>
        </p:txBody>
      </p:sp>
      <p:sp>
        <p:nvSpPr>
          <p:cNvPr id="9" name="Rectangle 8">
            <a:extLst>
              <a:ext uri="{FF2B5EF4-FFF2-40B4-BE49-F238E27FC236}">
                <a16:creationId xmlns:a16="http://schemas.microsoft.com/office/drawing/2014/main" id="{BC65D0EB-EF25-469A-BEB6-7C1D5B5A3DAC}"/>
              </a:ext>
            </a:extLst>
          </p:cNvPr>
          <p:cNvSpPr/>
          <p:nvPr/>
        </p:nvSpPr>
        <p:spPr>
          <a:xfrm>
            <a:off x="6398096" y="1600200"/>
            <a:ext cx="4879504" cy="4755148"/>
          </a:xfrm>
          <a:prstGeom prst="rect">
            <a:avLst/>
          </a:prstGeom>
        </p:spPr>
        <p:txBody>
          <a:bodyPr wrap="square">
            <a:spAutoFit/>
          </a:bodyPr>
          <a:lstStyle/>
          <a:p>
            <a:pPr>
              <a:spcAft>
                <a:spcPts val="800"/>
              </a:spcAft>
            </a:pPr>
            <a:r>
              <a:rPr lang="en-US" dirty="0">
                <a:ea typeface="Verdana" panose="020B0604030504040204" pitchFamily="34" charset="0"/>
                <a:cs typeface="Segoe UI" panose="020B0502040204020203" pitchFamily="34" charset="0"/>
              </a:rPr>
              <a:t>The departmental Chief Information Officer (CIO) is responsible for: </a:t>
            </a:r>
          </a:p>
          <a:p>
            <a:pPr marL="285750" indent="-285750">
              <a:spcAft>
                <a:spcPts val="800"/>
              </a:spcAft>
              <a:buFont typeface="Arial" panose="020B0604020202020204" pitchFamily="34" charset="0"/>
              <a:buChar char="•"/>
            </a:pPr>
            <a:r>
              <a:rPr lang="en-US" dirty="0">
                <a:ea typeface="Verdana" panose="020B0604030504040204" pitchFamily="34" charset="0"/>
                <a:cs typeface="Segoe UI" panose="020B0502040204020203" pitchFamily="34" charset="0"/>
              </a:rPr>
              <a:t>Chairing a departmental architecture review board that is mandated to review and approve the </a:t>
            </a:r>
            <a:r>
              <a:rPr lang="en-US" dirty="0">
                <a:solidFill>
                  <a:schemeClr val="tx2"/>
                </a:solidFill>
                <a:ea typeface="Verdana" panose="020B0604030504040204" pitchFamily="34" charset="0"/>
                <a:cs typeface="Segoe UI" panose="020B0502040204020203" pitchFamily="34" charset="0"/>
              </a:rPr>
              <a:t>architecture </a:t>
            </a:r>
            <a:r>
              <a:rPr lang="en-US" dirty="0">
                <a:ea typeface="Verdana" panose="020B0604030504040204" pitchFamily="34" charset="0"/>
                <a:cs typeface="Segoe UI" panose="020B0502040204020203" pitchFamily="34" charset="0"/>
              </a:rPr>
              <a:t>of all departmental digital initiatives and ensure their alignment with </a:t>
            </a:r>
            <a:r>
              <a:rPr lang="en-US" dirty="0">
                <a:solidFill>
                  <a:schemeClr val="tx2"/>
                </a:solidFill>
                <a:ea typeface="Verdana" panose="020B0604030504040204" pitchFamily="34" charset="0"/>
                <a:cs typeface="Segoe UI" panose="020B0502040204020203" pitchFamily="34" charset="0"/>
              </a:rPr>
              <a:t>enterprise architectures.</a:t>
            </a:r>
          </a:p>
          <a:p>
            <a:pPr marL="285750" indent="-285750">
              <a:spcAft>
                <a:spcPts val="800"/>
              </a:spcAft>
              <a:buFont typeface="Arial" panose="020B0604020202020204" pitchFamily="34" charset="0"/>
              <a:buChar char="•"/>
            </a:pPr>
            <a:r>
              <a:rPr lang="en-US" dirty="0">
                <a:ea typeface="Verdana" panose="020B0604030504040204" pitchFamily="34" charset="0"/>
                <a:cs typeface="Segoe UI" panose="020B0502040204020203" pitchFamily="34" charset="0"/>
              </a:rPr>
              <a:t>Submitting to the Government of Canada enterprise architecture review board proposals concerned with the </a:t>
            </a:r>
            <a:r>
              <a:rPr lang="en-US" dirty="0">
                <a:solidFill>
                  <a:schemeClr val="tx2"/>
                </a:solidFill>
                <a:ea typeface="Verdana" panose="020B0604030504040204" pitchFamily="34" charset="0"/>
                <a:cs typeface="Segoe UI" panose="020B0502040204020203" pitchFamily="34" charset="0"/>
              </a:rPr>
              <a:t>design, development, installation and implementation of digital initiatives </a:t>
            </a:r>
            <a:r>
              <a:rPr lang="en-US" dirty="0">
                <a:ea typeface="Verdana" panose="020B0604030504040204" pitchFamily="34" charset="0"/>
                <a:cs typeface="Segoe UI" panose="020B0502040204020203" pitchFamily="34" charset="0"/>
              </a:rPr>
              <a:t>that:</a:t>
            </a:r>
          </a:p>
          <a:p>
            <a:pPr marL="628650" lvl="1" indent="-171450">
              <a:buFont typeface="Arial" panose="020B0604020202020204" pitchFamily="34" charset="0"/>
              <a:buChar char="•"/>
            </a:pPr>
            <a:r>
              <a:rPr lang="en-US" sz="1100" dirty="0">
                <a:ea typeface="Verdana" panose="020B0604030504040204" pitchFamily="34" charset="0"/>
                <a:cs typeface="Segoe UI" panose="020B0502040204020203" pitchFamily="34" charset="0"/>
              </a:rPr>
              <a:t>Exceed certain Investment and OPMC thresholds</a:t>
            </a:r>
          </a:p>
          <a:p>
            <a:pPr marL="628650" lvl="1" indent="-171450">
              <a:buFont typeface="Arial" panose="020B0604020202020204" pitchFamily="34" charset="0"/>
              <a:buChar char="•"/>
            </a:pPr>
            <a:r>
              <a:rPr lang="en-US" sz="1100" dirty="0">
                <a:ea typeface="Verdana" panose="020B0604030504040204" pitchFamily="34" charset="0"/>
                <a:cs typeface="Segoe UI" panose="020B0502040204020203" pitchFamily="34" charset="0"/>
              </a:rPr>
              <a:t>Involve Emerging technologies</a:t>
            </a:r>
          </a:p>
          <a:p>
            <a:pPr marL="628650" lvl="1" indent="-171450">
              <a:buFont typeface="Arial" panose="020B0604020202020204" pitchFamily="34" charset="0"/>
              <a:buChar char="•"/>
            </a:pPr>
            <a:r>
              <a:rPr lang="en-US" sz="1100" dirty="0">
                <a:ea typeface="Verdana" panose="020B0604030504040204" pitchFamily="34" charset="0"/>
                <a:cs typeface="Segoe UI" panose="020B0502040204020203" pitchFamily="34" charset="0"/>
              </a:rPr>
              <a:t>Require an exception</a:t>
            </a:r>
          </a:p>
          <a:p>
            <a:pPr marL="628650" lvl="1" indent="-171450">
              <a:buFont typeface="Arial" panose="020B0604020202020204" pitchFamily="34" charset="0"/>
              <a:buChar char="•"/>
            </a:pPr>
            <a:r>
              <a:rPr lang="en-US" sz="1100" dirty="0">
                <a:ea typeface="Verdana" panose="020B0604030504040204" pitchFamily="34" charset="0"/>
                <a:cs typeface="Segoe UI" panose="020B0502040204020203" pitchFamily="34" charset="0"/>
              </a:rPr>
              <a:t>Have a deployment model other than public cloud</a:t>
            </a:r>
          </a:p>
          <a:p>
            <a:pPr marL="628650" lvl="1" indent="-171450">
              <a:buFont typeface="Arial" panose="020B0604020202020204" pitchFamily="34" charset="0"/>
              <a:buChar char="•"/>
            </a:pPr>
            <a:r>
              <a:rPr lang="en-US" sz="1100" dirty="0">
                <a:ea typeface="Verdana" panose="020B0604030504040204" pitchFamily="34" charset="0"/>
                <a:cs typeface="Segoe UI" panose="020B0502040204020203" pitchFamily="34" charset="0"/>
              </a:rPr>
              <a:t>are </a:t>
            </a:r>
            <a:r>
              <a:rPr lang="en-US" sz="1100" u="sng" dirty="0">
                <a:ea typeface="Verdana" panose="020B0604030504040204" pitchFamily="34" charset="0"/>
                <a:cs typeface="Segoe UI" panose="020B0502040204020203" pitchFamily="34" charset="0"/>
              </a:rPr>
              <a:t>directed by the CIO of Canada</a:t>
            </a:r>
          </a:p>
          <a:p>
            <a:pPr marL="128588" indent="-128588">
              <a:buFont typeface="Arial" panose="020B0604020202020204" pitchFamily="34" charset="0"/>
              <a:buChar char="•"/>
            </a:pPr>
            <a:endParaRPr lang="en-US" sz="1200" dirty="0">
              <a:latin typeface="Segoe UI" panose="020B0502040204020203" pitchFamily="34" charset="0"/>
              <a:ea typeface="Verdana" panose="020B0604030504040204"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8E9347E1-28D7-4698-AF63-7271528913AF}"/>
              </a:ext>
            </a:extLst>
          </p:cNvPr>
          <p:cNvSpPr/>
          <p:nvPr/>
        </p:nvSpPr>
        <p:spPr>
          <a:xfrm>
            <a:off x="6400800" y="1596571"/>
            <a:ext cx="4953000" cy="4575629"/>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a:extLst>
              <a:ext uri="{FF2B5EF4-FFF2-40B4-BE49-F238E27FC236}">
                <a16:creationId xmlns:a16="http://schemas.microsoft.com/office/drawing/2014/main" id="{074FA8F0-1EE4-4B30-9C3E-B66EAC5413BF}"/>
              </a:ext>
            </a:extLst>
          </p:cNvPr>
          <p:cNvSpPr/>
          <p:nvPr/>
        </p:nvSpPr>
        <p:spPr>
          <a:xfrm>
            <a:off x="6400800" y="1204196"/>
            <a:ext cx="4953000" cy="33009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2"/>
                </a:solidFill>
                <a:latin typeface="Aharoni" panose="02010803020104030203" pitchFamily="2" charset="-79"/>
                <a:ea typeface="Segoe UI Black" panose="020B0A02040204020203" pitchFamily="34" charset="0"/>
                <a:cs typeface="Aharoni" panose="02010803020104030203" pitchFamily="2" charset="-79"/>
              </a:rPr>
              <a:t>Directive on Service and Digital </a:t>
            </a:r>
          </a:p>
        </p:txBody>
      </p:sp>
      <p:sp>
        <p:nvSpPr>
          <p:cNvPr id="4" name="TextBox 3">
            <a:extLst>
              <a:ext uri="{FF2B5EF4-FFF2-40B4-BE49-F238E27FC236}">
                <a16:creationId xmlns:a16="http://schemas.microsoft.com/office/drawing/2014/main" id="{92B45626-3A23-4296-963A-75DAFD7A7E97}"/>
              </a:ext>
            </a:extLst>
          </p:cNvPr>
          <p:cNvSpPr txBox="1"/>
          <p:nvPr/>
        </p:nvSpPr>
        <p:spPr>
          <a:xfrm>
            <a:off x="504023" y="6262042"/>
            <a:ext cx="3416320" cy="461665"/>
          </a:xfrm>
          <a:prstGeom prst="rect">
            <a:avLst/>
          </a:prstGeom>
          <a:noFill/>
        </p:spPr>
        <p:txBody>
          <a:bodyPr wrap="none" rtlCol="0">
            <a:spAutoFit/>
          </a:bodyPr>
          <a:lstStyle/>
          <a:p>
            <a:r>
              <a:rPr lang="en-US" sz="800" dirty="0"/>
              <a:t>_______________________________________________________________</a:t>
            </a:r>
          </a:p>
          <a:p>
            <a:pPr>
              <a:tabLst>
                <a:tab pos="461963" algn="l"/>
              </a:tabLst>
            </a:pPr>
            <a:r>
              <a:rPr lang="en-US" sz="800" dirty="0"/>
              <a:t>Policy: 	</a:t>
            </a:r>
            <a:r>
              <a:rPr lang="en-US" sz="800" dirty="0">
                <a:hlinkClick r:id="rId3"/>
              </a:rPr>
              <a:t>Policy on Service and Digital- Canada.ca (tbs-sct.gc.ca)</a:t>
            </a:r>
            <a:endParaRPr lang="en-US" sz="800" dirty="0"/>
          </a:p>
          <a:p>
            <a:pPr>
              <a:tabLst>
                <a:tab pos="461963" algn="l"/>
              </a:tabLst>
            </a:pPr>
            <a:r>
              <a:rPr lang="en-US" sz="800" dirty="0"/>
              <a:t>Directive: 	</a:t>
            </a:r>
            <a:r>
              <a:rPr lang="en-US" sz="800" dirty="0">
                <a:hlinkClick r:id="rId4"/>
              </a:rPr>
              <a:t>Directive on Service and Digital- Canada.ca (tbs-sct.gc.ca)</a:t>
            </a:r>
            <a:endParaRPr lang="en-CA" sz="800" dirty="0"/>
          </a:p>
        </p:txBody>
      </p:sp>
      <p:grpSp>
        <p:nvGrpSpPr>
          <p:cNvPr id="12" name="Group 11">
            <a:extLst>
              <a:ext uri="{FF2B5EF4-FFF2-40B4-BE49-F238E27FC236}">
                <a16:creationId xmlns:a16="http://schemas.microsoft.com/office/drawing/2014/main" id="{7C4D4D7D-0DF6-4C3F-8FAE-771ECD15D20A}"/>
              </a:ext>
            </a:extLst>
          </p:cNvPr>
          <p:cNvGrpSpPr/>
          <p:nvPr/>
        </p:nvGrpSpPr>
        <p:grpSpPr>
          <a:xfrm>
            <a:off x="10384799" y="121158"/>
            <a:ext cx="1861803" cy="633950"/>
            <a:chOff x="9347725" y="574305"/>
            <a:chExt cx="1861803" cy="2139966"/>
          </a:xfrm>
        </p:grpSpPr>
        <p:grpSp>
          <p:nvGrpSpPr>
            <p:cNvPr id="13" name="Group 12">
              <a:extLst>
                <a:ext uri="{FF2B5EF4-FFF2-40B4-BE49-F238E27FC236}">
                  <a16:creationId xmlns:a16="http://schemas.microsoft.com/office/drawing/2014/main" id="{C033C420-B1C8-429F-A7AD-00CD809AA50B}"/>
                </a:ext>
              </a:extLst>
            </p:cNvPr>
            <p:cNvGrpSpPr/>
            <p:nvPr/>
          </p:nvGrpSpPr>
          <p:grpSpPr>
            <a:xfrm>
              <a:off x="9347725" y="709978"/>
              <a:ext cx="1861803" cy="2004293"/>
              <a:chOff x="3360738" y="1493838"/>
              <a:chExt cx="2544762" cy="2739520"/>
            </a:xfrm>
          </p:grpSpPr>
          <p:pic>
            <p:nvPicPr>
              <p:cNvPr id="15" name="Picture 14">
                <a:extLst>
                  <a:ext uri="{FF2B5EF4-FFF2-40B4-BE49-F238E27FC236}">
                    <a16:creationId xmlns:a16="http://schemas.microsoft.com/office/drawing/2014/main" id="{301A0D5D-6931-4652-BBBF-68DF89207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17">
                <a:extLst>
                  <a:ext uri="{FF2B5EF4-FFF2-40B4-BE49-F238E27FC236}">
                    <a16:creationId xmlns:a16="http://schemas.microsoft.com/office/drawing/2014/main" id="{E78FFB3B-CA73-4278-8DD7-726E5E37FE70}"/>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000000"/>
                    </a:solidFill>
                    <a:latin typeface="Comic Sans MS" panose="030F0702030302020204" pitchFamily="66" charset="0"/>
                  </a:rPr>
                  <a:t>The “WHY” </a:t>
                </a:r>
              </a:p>
            </p:txBody>
          </p:sp>
        </p:grpSp>
        <p:sp>
          <p:nvSpPr>
            <p:cNvPr id="14" name="Freeform 15">
              <a:extLst>
                <a:ext uri="{FF2B5EF4-FFF2-40B4-BE49-F238E27FC236}">
                  <a16:creationId xmlns:a16="http://schemas.microsoft.com/office/drawing/2014/main" id="{F4AAF203-F9DE-4B06-906C-1B65B15C51C5}"/>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13781915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FC7E07-180C-45FF-97B6-FC9178DBAC22}"/>
              </a:ext>
            </a:extLst>
          </p:cNvPr>
          <p:cNvSpPr>
            <a:spLocks noGrp="1"/>
          </p:cNvSpPr>
          <p:nvPr>
            <p:ph type="sldNum" sz="quarter" idx="12"/>
          </p:nvPr>
        </p:nvSpPr>
        <p:spPr>
          <a:xfrm>
            <a:off x="9448800" y="6492875"/>
            <a:ext cx="2743200" cy="365125"/>
          </a:xfrm>
        </p:spPr>
        <p:txBody>
          <a:bodyPr/>
          <a:lstStyle/>
          <a:p>
            <a:fld id="{32D4B517-E49B-41B6-9DBC-23634E0F1CDC}" type="slidenum">
              <a:rPr lang="en-CA" smtClean="0"/>
              <a:t>4</a:t>
            </a:fld>
            <a:endParaRPr lang="en-CA"/>
          </a:p>
        </p:txBody>
      </p:sp>
      <p:sp>
        <p:nvSpPr>
          <p:cNvPr id="56" name="Rounded Rectangle 123">
            <a:extLst>
              <a:ext uri="{FF2B5EF4-FFF2-40B4-BE49-F238E27FC236}">
                <a16:creationId xmlns:a16="http://schemas.microsoft.com/office/drawing/2014/main" id="{16F1B4F8-9E00-4C4A-AB6A-AC110DF80970}"/>
              </a:ext>
            </a:extLst>
          </p:cNvPr>
          <p:cNvSpPr/>
          <p:nvPr/>
        </p:nvSpPr>
        <p:spPr>
          <a:xfrm>
            <a:off x="1110948" y="4207222"/>
            <a:ext cx="2045899" cy="480151"/>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Graphik" panose="020B0503030202060203" pitchFamily="34" charset="0"/>
                <a:cs typeface="Arial" panose="020B0604020202020204" pitchFamily="34" charset="0"/>
              </a:rPr>
              <a:t>Application Architecture</a:t>
            </a:r>
            <a:endParaRPr lang="en-CA" sz="1200" b="1" dirty="0">
              <a:solidFill>
                <a:prstClr val="white"/>
              </a:solidFill>
              <a:latin typeface="Graphik" panose="020B0503030202060203" pitchFamily="34" charset="0"/>
              <a:cs typeface="Arial" panose="020B0604020202020204" pitchFamily="34" charset="0"/>
            </a:endParaRPr>
          </a:p>
        </p:txBody>
      </p:sp>
      <p:sp>
        <p:nvSpPr>
          <p:cNvPr id="57" name="Rounded Rectangle 124">
            <a:extLst>
              <a:ext uri="{FF2B5EF4-FFF2-40B4-BE49-F238E27FC236}">
                <a16:creationId xmlns:a16="http://schemas.microsoft.com/office/drawing/2014/main" id="{21A6B829-0CBD-407C-93F2-5A5ADB108346}"/>
              </a:ext>
            </a:extLst>
          </p:cNvPr>
          <p:cNvSpPr/>
          <p:nvPr/>
        </p:nvSpPr>
        <p:spPr>
          <a:xfrm>
            <a:off x="1112741" y="5023835"/>
            <a:ext cx="2045899" cy="480151"/>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Graphik" panose="020B0503030202060203" pitchFamily="34" charset="0"/>
                <a:cs typeface="Arial" panose="020B0604020202020204" pitchFamily="34" charset="0"/>
              </a:rPr>
              <a:t>Technology Architecture</a:t>
            </a:r>
            <a:endParaRPr lang="en-CA" sz="1200" b="1" dirty="0">
              <a:solidFill>
                <a:prstClr val="white"/>
              </a:solidFill>
              <a:latin typeface="Graphik" panose="020B0503030202060203" pitchFamily="34" charset="0"/>
              <a:cs typeface="Arial" panose="020B0604020202020204" pitchFamily="34" charset="0"/>
            </a:endParaRPr>
          </a:p>
        </p:txBody>
      </p:sp>
      <p:sp>
        <p:nvSpPr>
          <p:cNvPr id="58" name="Rounded Rectangle 125">
            <a:extLst>
              <a:ext uri="{FF2B5EF4-FFF2-40B4-BE49-F238E27FC236}">
                <a16:creationId xmlns:a16="http://schemas.microsoft.com/office/drawing/2014/main" id="{9DF15A10-91F8-473D-9C42-F009828AB122}"/>
              </a:ext>
            </a:extLst>
          </p:cNvPr>
          <p:cNvSpPr/>
          <p:nvPr/>
        </p:nvSpPr>
        <p:spPr>
          <a:xfrm>
            <a:off x="1107720" y="5854603"/>
            <a:ext cx="2049409" cy="480151"/>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Graphik" panose="020B0503030202060203" pitchFamily="34" charset="0"/>
                <a:cs typeface="Arial" panose="020B0604020202020204" pitchFamily="34" charset="0"/>
              </a:rPr>
              <a:t>Security Architecture </a:t>
            </a:r>
            <a:endParaRPr lang="en-CA" sz="1200" b="1" dirty="0">
              <a:solidFill>
                <a:prstClr val="white"/>
              </a:solidFill>
              <a:latin typeface="Graphik" panose="020B0503030202060203" pitchFamily="34" charset="0"/>
              <a:cs typeface="Arial" panose="020B0604020202020204" pitchFamily="34" charset="0"/>
            </a:endParaRPr>
          </a:p>
        </p:txBody>
      </p:sp>
      <p:sp>
        <p:nvSpPr>
          <p:cNvPr id="63" name="Oval 62">
            <a:extLst>
              <a:ext uri="{FF2B5EF4-FFF2-40B4-BE49-F238E27FC236}">
                <a16:creationId xmlns:a16="http://schemas.microsoft.com/office/drawing/2014/main" id="{9DAD8573-CF2C-49E3-B845-7B21339D4986}"/>
              </a:ext>
            </a:extLst>
          </p:cNvPr>
          <p:cNvSpPr/>
          <p:nvPr/>
        </p:nvSpPr>
        <p:spPr>
          <a:xfrm>
            <a:off x="673032" y="4126711"/>
            <a:ext cx="597689" cy="597689"/>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a:solidFill>
                <a:prstClr val="white"/>
              </a:solidFill>
            </a:endParaRPr>
          </a:p>
        </p:txBody>
      </p:sp>
      <p:sp>
        <p:nvSpPr>
          <p:cNvPr id="65" name="Oval 64">
            <a:extLst>
              <a:ext uri="{FF2B5EF4-FFF2-40B4-BE49-F238E27FC236}">
                <a16:creationId xmlns:a16="http://schemas.microsoft.com/office/drawing/2014/main" id="{13B6EB83-B383-4A93-9400-C0F8B67D4A05}"/>
              </a:ext>
            </a:extLst>
          </p:cNvPr>
          <p:cNvSpPr/>
          <p:nvPr/>
        </p:nvSpPr>
        <p:spPr>
          <a:xfrm>
            <a:off x="673032" y="4964911"/>
            <a:ext cx="597689" cy="597689"/>
          </a:xfrm>
          <a:prstGeom prst="ellipse">
            <a:avLst/>
          </a:prstGeom>
          <a:solidFill>
            <a:schemeClr val="accent6">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a:solidFill>
                <a:prstClr val="white"/>
              </a:solidFill>
            </a:endParaRPr>
          </a:p>
        </p:txBody>
      </p:sp>
      <p:sp>
        <p:nvSpPr>
          <p:cNvPr id="67" name="Oval 66">
            <a:extLst>
              <a:ext uri="{FF2B5EF4-FFF2-40B4-BE49-F238E27FC236}">
                <a16:creationId xmlns:a16="http://schemas.microsoft.com/office/drawing/2014/main" id="{692937D6-511E-4185-85D5-B8E27A9EA300}"/>
              </a:ext>
            </a:extLst>
          </p:cNvPr>
          <p:cNvSpPr/>
          <p:nvPr/>
        </p:nvSpPr>
        <p:spPr>
          <a:xfrm>
            <a:off x="672233" y="5803111"/>
            <a:ext cx="597689" cy="597689"/>
          </a:xfrm>
          <a:prstGeom prst="ellipse">
            <a:avLst/>
          </a:prstGeom>
          <a:solidFill>
            <a:schemeClr val="accent2">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a:solidFill>
                <a:prstClr val="white"/>
              </a:solidFill>
            </a:endParaRPr>
          </a:p>
        </p:txBody>
      </p:sp>
      <p:sp>
        <p:nvSpPr>
          <p:cNvPr id="3" name="TextBox 2">
            <a:extLst>
              <a:ext uri="{FF2B5EF4-FFF2-40B4-BE49-F238E27FC236}">
                <a16:creationId xmlns:a16="http://schemas.microsoft.com/office/drawing/2014/main" id="{80321461-1401-4C6A-B2BE-C143FD96C1A3}"/>
              </a:ext>
            </a:extLst>
          </p:cNvPr>
          <p:cNvSpPr txBox="1"/>
          <p:nvPr/>
        </p:nvSpPr>
        <p:spPr>
          <a:xfrm>
            <a:off x="775348" y="4119268"/>
            <a:ext cx="393056" cy="584775"/>
          </a:xfrm>
          <a:prstGeom prst="rect">
            <a:avLst/>
          </a:prstGeom>
          <a:noFill/>
        </p:spPr>
        <p:txBody>
          <a:bodyPr wrap="none" rtlCol="0">
            <a:spAutoFit/>
          </a:bodyPr>
          <a:lstStyle/>
          <a:p>
            <a:r>
              <a:rPr lang="en-US" sz="3200" dirty="0">
                <a:solidFill>
                  <a:schemeClr val="bg1"/>
                </a:solidFill>
                <a:latin typeface="Graphik" panose="020B0503030202060203" pitchFamily="34" charset="0"/>
                <a:cs typeface="Arial" panose="020B0604020202020204" pitchFamily="34" charset="0"/>
              </a:rPr>
              <a:t>3</a:t>
            </a:r>
            <a:endParaRPr lang="en-CA" sz="3200" dirty="0">
              <a:solidFill>
                <a:schemeClr val="bg1"/>
              </a:solidFill>
              <a:latin typeface="Graphik" panose="020B0503030202060203" pitchFamily="34" charset="0"/>
              <a:cs typeface="Arial" panose="020B0604020202020204" pitchFamily="34" charset="0"/>
            </a:endParaRPr>
          </a:p>
        </p:txBody>
      </p:sp>
      <p:sp>
        <p:nvSpPr>
          <p:cNvPr id="70" name="TextBox 69">
            <a:extLst>
              <a:ext uri="{FF2B5EF4-FFF2-40B4-BE49-F238E27FC236}">
                <a16:creationId xmlns:a16="http://schemas.microsoft.com/office/drawing/2014/main" id="{E8C5F02C-F8E2-481D-9A7D-B5B0F027CD4C}"/>
              </a:ext>
            </a:extLst>
          </p:cNvPr>
          <p:cNvSpPr txBox="1"/>
          <p:nvPr/>
        </p:nvSpPr>
        <p:spPr>
          <a:xfrm>
            <a:off x="775348" y="4964911"/>
            <a:ext cx="393056" cy="584775"/>
          </a:xfrm>
          <a:prstGeom prst="rect">
            <a:avLst/>
          </a:prstGeom>
          <a:noFill/>
        </p:spPr>
        <p:txBody>
          <a:bodyPr wrap="none" rtlCol="0">
            <a:spAutoFit/>
          </a:bodyPr>
          <a:lstStyle/>
          <a:p>
            <a:r>
              <a:rPr lang="en-US" sz="3200" dirty="0">
                <a:solidFill>
                  <a:schemeClr val="bg1"/>
                </a:solidFill>
                <a:latin typeface="Graphik" panose="020B0503030202060203" pitchFamily="34" charset="0"/>
                <a:cs typeface="Arial" panose="020B0604020202020204" pitchFamily="34" charset="0"/>
              </a:rPr>
              <a:t>4</a:t>
            </a:r>
            <a:endParaRPr lang="en-CA" sz="3200" dirty="0">
              <a:solidFill>
                <a:schemeClr val="bg1"/>
              </a:solidFill>
              <a:latin typeface="Graphik" panose="020B0503030202060203" pitchFamily="34" charset="0"/>
              <a:cs typeface="Arial" panose="020B0604020202020204" pitchFamily="34" charset="0"/>
            </a:endParaRPr>
          </a:p>
        </p:txBody>
      </p:sp>
      <p:sp>
        <p:nvSpPr>
          <p:cNvPr id="71" name="TextBox 70">
            <a:extLst>
              <a:ext uri="{FF2B5EF4-FFF2-40B4-BE49-F238E27FC236}">
                <a16:creationId xmlns:a16="http://schemas.microsoft.com/office/drawing/2014/main" id="{C39B04A3-1C29-4728-8A8D-13F0035B8FA5}"/>
              </a:ext>
            </a:extLst>
          </p:cNvPr>
          <p:cNvSpPr txBox="1"/>
          <p:nvPr/>
        </p:nvSpPr>
        <p:spPr>
          <a:xfrm>
            <a:off x="775348" y="5782754"/>
            <a:ext cx="393056" cy="584775"/>
          </a:xfrm>
          <a:prstGeom prst="rect">
            <a:avLst/>
          </a:prstGeom>
          <a:noFill/>
        </p:spPr>
        <p:txBody>
          <a:bodyPr wrap="none" rtlCol="0">
            <a:spAutoFit/>
          </a:bodyPr>
          <a:lstStyle/>
          <a:p>
            <a:r>
              <a:rPr lang="en-US" sz="3200" dirty="0">
                <a:solidFill>
                  <a:schemeClr val="bg1"/>
                </a:solidFill>
                <a:latin typeface="Graphik" panose="020B0503030202060203" pitchFamily="34" charset="0"/>
                <a:cs typeface="Arial" panose="020B0604020202020204" pitchFamily="34" charset="0"/>
              </a:rPr>
              <a:t>5</a:t>
            </a:r>
            <a:endParaRPr lang="en-CA" sz="3200" dirty="0">
              <a:solidFill>
                <a:schemeClr val="bg1"/>
              </a:solidFill>
              <a:latin typeface="Graphik" panose="020B0503030202060203" pitchFamily="34" charset="0"/>
              <a:cs typeface="Arial" panose="020B0604020202020204" pitchFamily="34" charset="0"/>
            </a:endParaRPr>
          </a:p>
        </p:txBody>
      </p:sp>
      <p:sp>
        <p:nvSpPr>
          <p:cNvPr id="16" name="Rounded Rectangle 123">
            <a:extLst>
              <a:ext uri="{FF2B5EF4-FFF2-40B4-BE49-F238E27FC236}">
                <a16:creationId xmlns:a16="http://schemas.microsoft.com/office/drawing/2014/main" id="{6280CAE9-AEAD-4FEF-A89E-1F00A55249A8}"/>
              </a:ext>
            </a:extLst>
          </p:cNvPr>
          <p:cNvSpPr/>
          <p:nvPr/>
        </p:nvSpPr>
        <p:spPr>
          <a:xfrm>
            <a:off x="1109155" y="2602350"/>
            <a:ext cx="2045899" cy="48015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white"/>
                </a:solidFill>
                <a:latin typeface="Graphik" panose="020B0503030202060203" pitchFamily="34" charset="0"/>
                <a:cs typeface="Arial" panose="020B0604020202020204" pitchFamily="34" charset="0"/>
              </a:rPr>
              <a:t>Business Architecture</a:t>
            </a:r>
            <a:endParaRPr lang="en-CA" sz="1200" b="1" dirty="0">
              <a:solidFill>
                <a:prstClr val="white"/>
              </a:solidFill>
              <a:latin typeface="Graphik" panose="020B0503030202060203" pitchFamily="34" charset="0"/>
              <a:cs typeface="Arial" panose="020B0604020202020204" pitchFamily="34" charset="0"/>
            </a:endParaRPr>
          </a:p>
        </p:txBody>
      </p:sp>
      <p:sp>
        <p:nvSpPr>
          <p:cNvPr id="17" name="Rounded Rectangle 124">
            <a:extLst>
              <a:ext uri="{FF2B5EF4-FFF2-40B4-BE49-F238E27FC236}">
                <a16:creationId xmlns:a16="http://schemas.microsoft.com/office/drawing/2014/main" id="{5B023043-BB7C-48CB-9C22-7A70014DC3A9}"/>
              </a:ext>
            </a:extLst>
          </p:cNvPr>
          <p:cNvSpPr/>
          <p:nvPr/>
        </p:nvSpPr>
        <p:spPr>
          <a:xfrm>
            <a:off x="1110948" y="3418963"/>
            <a:ext cx="2045899" cy="480151"/>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white"/>
                </a:solidFill>
                <a:latin typeface="Graphik" panose="020B0503030202060203" pitchFamily="34" charset="0"/>
                <a:cs typeface="Arial" panose="020B0604020202020204" pitchFamily="34" charset="0"/>
              </a:rPr>
              <a:t>Information Architecture</a:t>
            </a:r>
            <a:endParaRPr lang="en-CA" sz="1200" b="1" dirty="0">
              <a:solidFill>
                <a:prstClr val="white"/>
              </a:solidFill>
              <a:latin typeface="Graphik" panose="020B0503030202060203" pitchFamily="34" charset="0"/>
              <a:cs typeface="Arial" panose="020B0604020202020204" pitchFamily="34" charset="0"/>
            </a:endParaRPr>
          </a:p>
        </p:txBody>
      </p:sp>
      <p:sp>
        <p:nvSpPr>
          <p:cNvPr id="18" name="Oval 17">
            <a:extLst>
              <a:ext uri="{FF2B5EF4-FFF2-40B4-BE49-F238E27FC236}">
                <a16:creationId xmlns:a16="http://schemas.microsoft.com/office/drawing/2014/main" id="{BCF525D6-C8E3-4476-B091-441AA6F73F6F}"/>
              </a:ext>
            </a:extLst>
          </p:cNvPr>
          <p:cNvSpPr/>
          <p:nvPr/>
        </p:nvSpPr>
        <p:spPr>
          <a:xfrm>
            <a:off x="671239" y="2521839"/>
            <a:ext cx="597689" cy="597689"/>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a:solidFill>
                <a:prstClr val="white"/>
              </a:solidFill>
            </a:endParaRPr>
          </a:p>
        </p:txBody>
      </p:sp>
      <p:sp>
        <p:nvSpPr>
          <p:cNvPr id="19" name="Oval 18">
            <a:extLst>
              <a:ext uri="{FF2B5EF4-FFF2-40B4-BE49-F238E27FC236}">
                <a16:creationId xmlns:a16="http://schemas.microsoft.com/office/drawing/2014/main" id="{1EB5569E-1504-4C4D-8F2E-54F78F0CB32A}"/>
              </a:ext>
            </a:extLst>
          </p:cNvPr>
          <p:cNvSpPr/>
          <p:nvPr/>
        </p:nvSpPr>
        <p:spPr>
          <a:xfrm>
            <a:off x="671239" y="3360039"/>
            <a:ext cx="597689" cy="597689"/>
          </a:xfrm>
          <a:prstGeom prst="ellipse">
            <a:avLst/>
          </a:prstGeom>
          <a:solidFill>
            <a:schemeClr val="accent4">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b="1">
              <a:solidFill>
                <a:prstClr val="white"/>
              </a:solidFill>
            </a:endParaRPr>
          </a:p>
        </p:txBody>
      </p:sp>
      <p:sp>
        <p:nvSpPr>
          <p:cNvPr id="20" name="TextBox 19">
            <a:extLst>
              <a:ext uri="{FF2B5EF4-FFF2-40B4-BE49-F238E27FC236}">
                <a16:creationId xmlns:a16="http://schemas.microsoft.com/office/drawing/2014/main" id="{A781E5EA-915D-43BE-9B08-D45FD038DD41}"/>
              </a:ext>
            </a:extLst>
          </p:cNvPr>
          <p:cNvSpPr txBox="1"/>
          <p:nvPr/>
        </p:nvSpPr>
        <p:spPr>
          <a:xfrm>
            <a:off x="773555" y="2514396"/>
            <a:ext cx="393056" cy="584775"/>
          </a:xfrm>
          <a:prstGeom prst="rect">
            <a:avLst/>
          </a:prstGeom>
          <a:noFill/>
        </p:spPr>
        <p:txBody>
          <a:bodyPr wrap="none" rtlCol="0">
            <a:spAutoFit/>
          </a:bodyPr>
          <a:lstStyle/>
          <a:p>
            <a:r>
              <a:rPr lang="en-US" sz="3200" dirty="0">
                <a:solidFill>
                  <a:schemeClr val="bg1"/>
                </a:solidFill>
                <a:latin typeface="Graphik" panose="020B0503030202060203" pitchFamily="34" charset="0"/>
                <a:cs typeface="Arial" panose="020B0604020202020204" pitchFamily="34" charset="0"/>
              </a:rPr>
              <a:t>1</a:t>
            </a:r>
            <a:endParaRPr lang="en-CA" sz="3200" dirty="0">
              <a:solidFill>
                <a:schemeClr val="bg1"/>
              </a:solidFill>
              <a:latin typeface="Graphik" panose="020B0503030202060203" pitchFamily="34" charset="0"/>
              <a:cs typeface="Arial" panose="020B0604020202020204" pitchFamily="34" charset="0"/>
            </a:endParaRPr>
          </a:p>
        </p:txBody>
      </p:sp>
      <p:sp>
        <p:nvSpPr>
          <p:cNvPr id="21" name="TextBox 20">
            <a:extLst>
              <a:ext uri="{FF2B5EF4-FFF2-40B4-BE49-F238E27FC236}">
                <a16:creationId xmlns:a16="http://schemas.microsoft.com/office/drawing/2014/main" id="{B183D670-3106-446B-9E89-384BBFADC35A}"/>
              </a:ext>
            </a:extLst>
          </p:cNvPr>
          <p:cNvSpPr txBox="1"/>
          <p:nvPr/>
        </p:nvSpPr>
        <p:spPr>
          <a:xfrm>
            <a:off x="773555" y="3360039"/>
            <a:ext cx="393056" cy="584775"/>
          </a:xfrm>
          <a:prstGeom prst="rect">
            <a:avLst/>
          </a:prstGeom>
          <a:noFill/>
        </p:spPr>
        <p:txBody>
          <a:bodyPr wrap="none" rtlCol="0">
            <a:spAutoFit/>
          </a:bodyPr>
          <a:lstStyle/>
          <a:p>
            <a:r>
              <a:rPr lang="en-US" sz="3200" dirty="0">
                <a:solidFill>
                  <a:schemeClr val="bg1"/>
                </a:solidFill>
                <a:latin typeface="Graphik" panose="020B0503030202060203" pitchFamily="34" charset="0"/>
                <a:cs typeface="Arial" panose="020B0604020202020204" pitchFamily="34" charset="0"/>
              </a:rPr>
              <a:t>2</a:t>
            </a:r>
            <a:endParaRPr lang="en-CA" sz="3200" dirty="0">
              <a:solidFill>
                <a:schemeClr val="bg1"/>
              </a:solidFill>
              <a:latin typeface="Graphik" panose="020B0503030202060203" pitchFamily="34" charset="0"/>
              <a:cs typeface="Arial" panose="020B0604020202020204" pitchFamily="34" charset="0"/>
            </a:endParaRPr>
          </a:p>
        </p:txBody>
      </p:sp>
      <p:sp>
        <p:nvSpPr>
          <p:cNvPr id="24" name="Rectangle 23">
            <a:extLst>
              <a:ext uri="{FF2B5EF4-FFF2-40B4-BE49-F238E27FC236}">
                <a16:creationId xmlns:a16="http://schemas.microsoft.com/office/drawing/2014/main" id="{5946D9FD-0379-4596-A3DE-739B076E7FE1}"/>
              </a:ext>
            </a:extLst>
          </p:cNvPr>
          <p:cNvSpPr/>
          <p:nvPr/>
        </p:nvSpPr>
        <p:spPr>
          <a:xfrm>
            <a:off x="461897" y="1070308"/>
            <a:ext cx="11349104" cy="1139492"/>
          </a:xfrm>
          <a:prstGeom prst="rect">
            <a:avLst/>
          </a:prstGeom>
          <a:gradFill flip="none" rotWithShape="1">
            <a:gsLst>
              <a:gs pos="75000">
                <a:schemeClr val="bg1">
                  <a:lumMod val="85000"/>
                </a:schemeClr>
              </a:gs>
              <a:gs pos="0">
                <a:schemeClr val="bg1"/>
              </a:gs>
            </a:gsLst>
            <a:path path="circle">
              <a:fillToRect l="50000" t="50000" r="50000" b="5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a:extLst>
              <a:ext uri="{FF2B5EF4-FFF2-40B4-BE49-F238E27FC236}">
                <a16:creationId xmlns:a16="http://schemas.microsoft.com/office/drawing/2014/main" id="{11EB1FDE-CA25-4890-9694-9502DCDDBCFB}"/>
              </a:ext>
            </a:extLst>
          </p:cNvPr>
          <p:cNvSpPr txBox="1"/>
          <p:nvPr/>
        </p:nvSpPr>
        <p:spPr>
          <a:xfrm>
            <a:off x="481490" y="1066800"/>
            <a:ext cx="11349104" cy="1200329"/>
          </a:xfrm>
          <a:prstGeom prst="rect">
            <a:avLst/>
          </a:prstGeom>
          <a:noFill/>
        </p:spPr>
        <p:txBody>
          <a:bodyPr wrap="square">
            <a:spAutoFit/>
          </a:bodyPr>
          <a:lstStyle/>
          <a:p>
            <a:r>
              <a:rPr lang="en-US" sz="1800" dirty="0"/>
              <a:t>The Enterprise Architecture Framework is the </a:t>
            </a:r>
            <a:r>
              <a:rPr lang="en-US" b="1" dirty="0">
                <a:solidFill>
                  <a:prstClr val="black"/>
                </a:solidFill>
                <a:latin typeface="Aharoni" panose="02010803020104030203" pitchFamily="2" charset="-79"/>
                <a:cs typeface="Aharoni" panose="02010803020104030203" pitchFamily="2" charset="-79"/>
              </a:rPr>
              <a:t>criteria</a:t>
            </a:r>
            <a:r>
              <a:rPr lang="en-US" sz="1800" dirty="0"/>
              <a:t> used by the Government of Canada enterprise architecture review board and departmental architecture review boards when reviewing digital initiatives to ensure their alignment with enterprise architectures across business, information, application, technology and security domains to support strategic outcomes. </a:t>
            </a:r>
            <a:endParaRPr lang="en-CA" sz="1800" dirty="0"/>
          </a:p>
        </p:txBody>
      </p:sp>
      <p:sp>
        <p:nvSpPr>
          <p:cNvPr id="29" name="Title 14">
            <a:extLst>
              <a:ext uri="{FF2B5EF4-FFF2-40B4-BE49-F238E27FC236}">
                <a16:creationId xmlns:a16="http://schemas.microsoft.com/office/drawing/2014/main" id="{6E80D8E0-8B1E-4B75-AAF0-0995F0CE6F60}"/>
              </a:ext>
            </a:extLst>
          </p:cNvPr>
          <p:cNvSpPr>
            <a:spLocks noGrp="1"/>
          </p:cNvSpPr>
          <p:nvPr>
            <p:ph type="title"/>
          </p:nvPr>
        </p:nvSpPr>
        <p:spPr>
          <a:xfrm>
            <a:off x="643524" y="89320"/>
            <a:ext cx="5833475" cy="598328"/>
          </a:xfrm>
        </p:spPr>
        <p:txBody>
          <a:bodyPr vert="horz" wrap="none" lIns="0" tIns="0" rIns="0" bIns="0" rtlCol="0" anchor="ctr" anchorCtr="0">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0" indent="0"/>
            <a:r>
              <a:rPr lang="en-CA" b="1" dirty="0"/>
              <a:t>GC Enterprise Architecture Framework</a:t>
            </a:r>
            <a:br>
              <a:rPr lang="en-CA" b="1" dirty="0"/>
            </a:br>
            <a:r>
              <a:rPr lang="en-US" sz="900" dirty="0">
                <a:hlinkClick r:id="rId3"/>
              </a:rPr>
              <a:t>Government of Canada Enterprise Architecture Framework - Canada.ca</a:t>
            </a:r>
            <a:endParaRPr lang="en-CA" sz="900" b="1" dirty="0"/>
          </a:p>
        </p:txBody>
      </p:sp>
      <p:sp>
        <p:nvSpPr>
          <p:cNvPr id="31" name="TextBox 30">
            <a:extLst>
              <a:ext uri="{FF2B5EF4-FFF2-40B4-BE49-F238E27FC236}">
                <a16:creationId xmlns:a16="http://schemas.microsoft.com/office/drawing/2014/main" id="{38F6CB90-65B7-4D9A-878A-FA184BE98FB6}"/>
              </a:ext>
            </a:extLst>
          </p:cNvPr>
          <p:cNvSpPr txBox="1"/>
          <p:nvPr/>
        </p:nvSpPr>
        <p:spPr>
          <a:xfrm>
            <a:off x="3182974" y="2544388"/>
            <a:ext cx="8628026" cy="646331"/>
          </a:xfrm>
          <a:prstGeom prst="rect">
            <a:avLst/>
          </a:prstGeom>
          <a:noFill/>
        </p:spPr>
        <p:txBody>
          <a:bodyPr wrap="square">
            <a:spAutoFit/>
          </a:bodyPr>
          <a:lstStyle/>
          <a:p>
            <a:pPr marL="171450" indent="-171450">
              <a:buFont typeface="Arial" panose="020B0604020202020204" pitchFamily="34" charset="0"/>
              <a:buChar char="•"/>
            </a:pPr>
            <a:r>
              <a:rPr lang="en-US" sz="1200" dirty="0"/>
              <a:t>Design services digitally from end‑to‑end to meet Government of Canada users and other stakeholders’ needs </a:t>
            </a:r>
          </a:p>
          <a:p>
            <a:pPr marL="171450" indent="-171450">
              <a:buFont typeface="Arial" panose="020B0604020202020204" pitchFamily="34" charset="0"/>
              <a:buChar char="•"/>
            </a:pPr>
            <a:r>
              <a:rPr lang="en-US" sz="1200" dirty="0"/>
              <a:t>Architect to be outcome‑driven and strategically aligned to the department and to the Government of Canada </a:t>
            </a:r>
          </a:p>
          <a:p>
            <a:pPr marL="171450" indent="-171450">
              <a:buFont typeface="Arial" panose="020B0604020202020204" pitchFamily="34" charset="0"/>
              <a:buChar char="•"/>
            </a:pPr>
            <a:r>
              <a:rPr lang="en-US" sz="1200" dirty="0"/>
              <a:t>Promote horizontal enablement of the enterprise</a:t>
            </a:r>
          </a:p>
        </p:txBody>
      </p:sp>
      <p:sp>
        <p:nvSpPr>
          <p:cNvPr id="33" name="TextBox 32">
            <a:extLst>
              <a:ext uri="{FF2B5EF4-FFF2-40B4-BE49-F238E27FC236}">
                <a16:creationId xmlns:a16="http://schemas.microsoft.com/office/drawing/2014/main" id="{84493C93-1A9F-4DE7-8D53-7B12D6240D46}"/>
              </a:ext>
            </a:extLst>
          </p:cNvPr>
          <p:cNvSpPr txBox="1"/>
          <p:nvPr/>
        </p:nvSpPr>
        <p:spPr>
          <a:xfrm>
            <a:off x="3156847" y="3272949"/>
            <a:ext cx="8553661" cy="830997"/>
          </a:xfrm>
          <a:prstGeom prst="rect">
            <a:avLst/>
          </a:prstGeom>
          <a:noFill/>
        </p:spPr>
        <p:txBody>
          <a:bodyPr wrap="square">
            <a:spAutoFit/>
          </a:bodyPr>
          <a:lstStyle/>
          <a:p>
            <a:pPr marL="171450" indent="-171450">
              <a:buFont typeface="Arial" panose="020B0604020202020204" pitchFamily="34" charset="0"/>
              <a:buChar char="•"/>
            </a:pPr>
            <a:r>
              <a:rPr lang="en-US" sz="1200" dirty="0"/>
              <a:t>Collect data to address the needs of users and other stakeholders</a:t>
            </a:r>
          </a:p>
          <a:p>
            <a:pPr marL="171450" indent="-171450">
              <a:buFont typeface="Arial" panose="020B0604020202020204" pitchFamily="34" charset="0"/>
              <a:buChar char="•"/>
            </a:pPr>
            <a:r>
              <a:rPr lang="en-US" sz="1200" dirty="0"/>
              <a:t>Manage and reuse data strategically and responsibly</a:t>
            </a:r>
          </a:p>
          <a:p>
            <a:pPr marL="171450" indent="-171450">
              <a:buFont typeface="Arial" panose="020B0604020202020204" pitchFamily="34" charset="0"/>
              <a:buChar char="•"/>
            </a:pPr>
            <a:r>
              <a:rPr lang="en-US" sz="1200" dirty="0"/>
              <a:t>Use and share data openly in an ethical and secure manner </a:t>
            </a:r>
          </a:p>
          <a:p>
            <a:pPr marL="171450" indent="-171450">
              <a:buFont typeface="Arial" panose="020B0604020202020204" pitchFamily="34" charset="0"/>
              <a:buChar char="•"/>
            </a:pPr>
            <a:r>
              <a:rPr lang="en-US" sz="1200" dirty="0"/>
              <a:t>Design with privacy in mind for the collection, use and management of personal Information</a:t>
            </a:r>
            <a:endParaRPr lang="en-CA" sz="1200" dirty="0"/>
          </a:p>
        </p:txBody>
      </p:sp>
      <p:sp>
        <p:nvSpPr>
          <p:cNvPr id="35" name="TextBox 34">
            <a:extLst>
              <a:ext uri="{FF2B5EF4-FFF2-40B4-BE49-F238E27FC236}">
                <a16:creationId xmlns:a16="http://schemas.microsoft.com/office/drawing/2014/main" id="{AA880D08-1711-4C8B-9902-EFC1AC448564}"/>
              </a:ext>
            </a:extLst>
          </p:cNvPr>
          <p:cNvSpPr txBox="1"/>
          <p:nvPr/>
        </p:nvSpPr>
        <p:spPr>
          <a:xfrm>
            <a:off x="3165557" y="4173618"/>
            <a:ext cx="8251096" cy="646331"/>
          </a:xfrm>
          <a:prstGeom prst="rect">
            <a:avLst/>
          </a:prstGeom>
          <a:noFill/>
        </p:spPr>
        <p:txBody>
          <a:bodyPr wrap="square">
            <a:spAutoFit/>
          </a:bodyPr>
          <a:lstStyle/>
          <a:p>
            <a:pPr marL="171450" indent="-171450">
              <a:buFont typeface="Arial" panose="020B0604020202020204" pitchFamily="34" charset="0"/>
              <a:buChar char="•"/>
            </a:pPr>
            <a:r>
              <a:rPr lang="en-US" sz="1200" dirty="0"/>
              <a:t>Use open-source solutions hosted in public cloud</a:t>
            </a:r>
          </a:p>
          <a:p>
            <a:pPr marL="171450" indent="-171450">
              <a:buFont typeface="Arial" panose="020B0604020202020204" pitchFamily="34" charset="0"/>
              <a:buChar char="•"/>
            </a:pPr>
            <a:r>
              <a:rPr lang="en-US" sz="1200" dirty="0"/>
              <a:t>Use software as a service (SaaS) hosted in public cloud</a:t>
            </a:r>
          </a:p>
          <a:p>
            <a:pPr marL="171450" indent="-171450">
              <a:buFont typeface="Arial" panose="020B0604020202020204" pitchFamily="34" charset="0"/>
              <a:buChar char="•"/>
            </a:pPr>
            <a:r>
              <a:rPr lang="en-CA" sz="1200" dirty="0"/>
              <a:t>Design for Interoperability</a:t>
            </a:r>
          </a:p>
        </p:txBody>
      </p:sp>
      <p:sp>
        <p:nvSpPr>
          <p:cNvPr id="37" name="TextBox 36">
            <a:extLst>
              <a:ext uri="{FF2B5EF4-FFF2-40B4-BE49-F238E27FC236}">
                <a16:creationId xmlns:a16="http://schemas.microsoft.com/office/drawing/2014/main" id="{61CFFA06-4E67-42A2-B89F-388212D2314E}"/>
              </a:ext>
            </a:extLst>
          </p:cNvPr>
          <p:cNvSpPr txBox="1"/>
          <p:nvPr/>
        </p:nvSpPr>
        <p:spPr>
          <a:xfrm>
            <a:off x="3165556" y="4964911"/>
            <a:ext cx="8353412" cy="646331"/>
          </a:xfrm>
          <a:prstGeom prst="rect">
            <a:avLst/>
          </a:prstGeom>
          <a:noFill/>
        </p:spPr>
        <p:txBody>
          <a:bodyPr wrap="square">
            <a:spAutoFit/>
          </a:bodyPr>
          <a:lstStyle/>
          <a:p>
            <a:pPr marL="171450" indent="-171450">
              <a:buFont typeface="Arial" panose="020B0604020202020204" pitchFamily="34" charset="0"/>
              <a:buChar char="•"/>
            </a:pPr>
            <a:r>
              <a:rPr lang="en-US" sz="1200" dirty="0"/>
              <a:t>Use cloud first </a:t>
            </a:r>
          </a:p>
          <a:p>
            <a:pPr marL="171450" indent="-171450">
              <a:buFont typeface="Arial" panose="020B0604020202020204" pitchFamily="34" charset="0"/>
              <a:buChar char="•"/>
            </a:pPr>
            <a:r>
              <a:rPr lang="en-US" sz="1200" dirty="0"/>
              <a:t>Design for performance, availability and scalability</a:t>
            </a:r>
          </a:p>
          <a:p>
            <a:pPr marL="171450" indent="-171450">
              <a:buFont typeface="Arial" panose="020B0604020202020204" pitchFamily="34" charset="0"/>
              <a:buChar char="•"/>
            </a:pPr>
            <a:r>
              <a:rPr lang="en-CA" sz="1200" dirty="0"/>
              <a:t>Follow DevSecOps principles</a:t>
            </a:r>
          </a:p>
        </p:txBody>
      </p:sp>
      <p:sp>
        <p:nvSpPr>
          <p:cNvPr id="39" name="TextBox 38">
            <a:extLst>
              <a:ext uri="{FF2B5EF4-FFF2-40B4-BE49-F238E27FC236}">
                <a16:creationId xmlns:a16="http://schemas.microsoft.com/office/drawing/2014/main" id="{72769C77-B014-4BBA-AA84-56F684A99439}"/>
              </a:ext>
            </a:extLst>
          </p:cNvPr>
          <p:cNvSpPr txBox="1"/>
          <p:nvPr/>
        </p:nvSpPr>
        <p:spPr>
          <a:xfrm>
            <a:off x="3155054" y="5802848"/>
            <a:ext cx="8198746" cy="646331"/>
          </a:xfrm>
          <a:prstGeom prst="rect">
            <a:avLst/>
          </a:prstGeom>
          <a:noFill/>
        </p:spPr>
        <p:txBody>
          <a:bodyPr wrap="square">
            <a:spAutoFit/>
          </a:bodyPr>
          <a:lstStyle/>
          <a:p>
            <a:pPr marL="171450" indent="-171450">
              <a:buFont typeface="Arial" panose="020B0604020202020204" pitchFamily="34" charset="0"/>
              <a:buChar char="•"/>
            </a:pPr>
            <a:r>
              <a:rPr lang="en-US" sz="1200" dirty="0"/>
              <a:t>Build security into the system life cycle across all architectural layers</a:t>
            </a:r>
          </a:p>
          <a:p>
            <a:pPr marL="171450" indent="-171450">
              <a:buFont typeface="Arial" panose="020B0604020202020204" pitchFamily="34" charset="0"/>
              <a:buChar char="•"/>
            </a:pPr>
            <a:r>
              <a:rPr lang="en-US" sz="1200" dirty="0"/>
              <a:t>Ensure secure access to systems and services</a:t>
            </a:r>
          </a:p>
          <a:p>
            <a:pPr marL="171450" indent="-171450">
              <a:buFont typeface="Arial" panose="020B0604020202020204" pitchFamily="34" charset="0"/>
              <a:buChar char="•"/>
            </a:pPr>
            <a:r>
              <a:rPr lang="en-CA" sz="1200" dirty="0"/>
              <a:t>Maintain secure operations</a:t>
            </a:r>
          </a:p>
        </p:txBody>
      </p:sp>
      <p:grpSp>
        <p:nvGrpSpPr>
          <p:cNvPr id="27" name="Group 26">
            <a:extLst>
              <a:ext uri="{FF2B5EF4-FFF2-40B4-BE49-F238E27FC236}">
                <a16:creationId xmlns:a16="http://schemas.microsoft.com/office/drawing/2014/main" id="{FE7304B6-74C5-4AB0-9D64-FBF176C54C15}"/>
              </a:ext>
            </a:extLst>
          </p:cNvPr>
          <p:cNvGrpSpPr/>
          <p:nvPr/>
        </p:nvGrpSpPr>
        <p:grpSpPr>
          <a:xfrm>
            <a:off x="10384799" y="121158"/>
            <a:ext cx="1861803" cy="633950"/>
            <a:chOff x="9347725" y="574305"/>
            <a:chExt cx="1861803" cy="2139966"/>
          </a:xfrm>
        </p:grpSpPr>
        <p:grpSp>
          <p:nvGrpSpPr>
            <p:cNvPr id="28" name="Group 27">
              <a:extLst>
                <a:ext uri="{FF2B5EF4-FFF2-40B4-BE49-F238E27FC236}">
                  <a16:creationId xmlns:a16="http://schemas.microsoft.com/office/drawing/2014/main" id="{5BF1B5C1-DF75-4445-B58F-4B25B6C20160}"/>
                </a:ext>
              </a:extLst>
            </p:cNvPr>
            <p:cNvGrpSpPr/>
            <p:nvPr/>
          </p:nvGrpSpPr>
          <p:grpSpPr>
            <a:xfrm>
              <a:off x="9347725" y="709978"/>
              <a:ext cx="1861803" cy="2004293"/>
              <a:chOff x="3360738" y="1493838"/>
              <a:chExt cx="2544762" cy="2739520"/>
            </a:xfrm>
          </p:grpSpPr>
          <p:pic>
            <p:nvPicPr>
              <p:cNvPr id="32" name="Picture 31">
                <a:extLst>
                  <a:ext uri="{FF2B5EF4-FFF2-40B4-BE49-F238E27FC236}">
                    <a16:creationId xmlns:a16="http://schemas.microsoft.com/office/drawing/2014/main" id="{B5C9A6B0-CF91-4D52-8AB4-783AC05465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Freeform 17">
                <a:extLst>
                  <a:ext uri="{FF2B5EF4-FFF2-40B4-BE49-F238E27FC236}">
                    <a16:creationId xmlns:a16="http://schemas.microsoft.com/office/drawing/2014/main" id="{CF4D2075-5705-48CF-93FA-E11578A552E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000000"/>
                    </a:solidFill>
                    <a:latin typeface="Comic Sans MS" panose="030F0702030302020204" pitchFamily="66" charset="0"/>
                  </a:rPr>
                  <a:t>The “HOW” </a:t>
                </a:r>
              </a:p>
            </p:txBody>
          </p:sp>
        </p:grpSp>
        <p:sp>
          <p:nvSpPr>
            <p:cNvPr id="30" name="Freeform 15">
              <a:extLst>
                <a:ext uri="{FF2B5EF4-FFF2-40B4-BE49-F238E27FC236}">
                  <a16:creationId xmlns:a16="http://schemas.microsoft.com/office/drawing/2014/main" id="{7CDBD5DC-A6F0-4F30-8574-21D45732D6A6}"/>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369159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290C41-70C8-46C1-A7FC-E3E22F310E29}"/>
              </a:ext>
            </a:extLst>
          </p:cNvPr>
          <p:cNvSpPr>
            <a:spLocks noGrp="1"/>
          </p:cNvSpPr>
          <p:nvPr>
            <p:ph type="sldNum" sz="quarter" idx="12"/>
          </p:nvPr>
        </p:nvSpPr>
        <p:spPr>
          <a:xfrm>
            <a:off x="11734800" y="6492875"/>
            <a:ext cx="381000" cy="365125"/>
          </a:xfrm>
        </p:spPr>
        <p:txBody>
          <a:bodyPr/>
          <a:lstStyle/>
          <a:p>
            <a:fld id="{32D4B517-E49B-41B6-9DBC-23634E0F1CDC}" type="slidenum">
              <a:rPr lang="en-CA" sz="800" smtClean="0"/>
              <a:pPr/>
              <a:t>5</a:t>
            </a:fld>
            <a:endParaRPr lang="en-CA" sz="800" dirty="0"/>
          </a:p>
        </p:txBody>
      </p:sp>
      <p:sp>
        <p:nvSpPr>
          <p:cNvPr id="3" name="Text Placeholder 2">
            <a:extLst>
              <a:ext uri="{FF2B5EF4-FFF2-40B4-BE49-F238E27FC236}">
                <a16:creationId xmlns:a16="http://schemas.microsoft.com/office/drawing/2014/main" id="{B24E4401-C787-43D0-8545-CCD2708B7E04}"/>
              </a:ext>
            </a:extLst>
          </p:cNvPr>
          <p:cNvSpPr>
            <a:spLocks noGrp="1"/>
          </p:cNvSpPr>
          <p:nvPr>
            <p:ph type="body" sz="quarter" idx="11"/>
          </p:nvPr>
        </p:nvSpPr>
        <p:spPr>
          <a:xfrm>
            <a:off x="630725" y="84872"/>
            <a:ext cx="8097651" cy="553955"/>
          </a:xfrm>
        </p:spPr>
        <p:txBody>
          <a:bodyPr/>
          <a:lstStyle/>
          <a:p>
            <a:r>
              <a:rPr lang="en-US" b="1" dirty="0"/>
              <a:t>Service and Digital Target State Enterprise Architecture</a:t>
            </a:r>
            <a:endParaRPr lang="en-CA" b="1" dirty="0"/>
          </a:p>
        </p:txBody>
      </p:sp>
      <p:sp>
        <p:nvSpPr>
          <p:cNvPr id="4" name="Content Placeholder 3">
            <a:extLst>
              <a:ext uri="{FF2B5EF4-FFF2-40B4-BE49-F238E27FC236}">
                <a16:creationId xmlns:a16="http://schemas.microsoft.com/office/drawing/2014/main" id="{6BADF7B7-58A3-444C-B9A7-496CB1D43312}"/>
              </a:ext>
            </a:extLst>
          </p:cNvPr>
          <p:cNvSpPr>
            <a:spLocks noGrp="1"/>
          </p:cNvSpPr>
          <p:nvPr>
            <p:ph idx="10"/>
          </p:nvPr>
        </p:nvSpPr>
        <p:spPr>
          <a:xfrm>
            <a:off x="609600" y="2061283"/>
            <a:ext cx="3581400" cy="3882317"/>
          </a:xfrm>
        </p:spPr>
        <p:txBody>
          <a:bodyPr/>
          <a:lstStyle/>
          <a:p>
            <a:pPr marL="0" lvl="1" indent="0">
              <a:spcBef>
                <a:spcPts val="0"/>
              </a:spcBef>
              <a:spcAft>
                <a:spcPts val="1800"/>
              </a:spcAft>
              <a:buNone/>
            </a:pPr>
            <a:r>
              <a:rPr lang="en-US" sz="1800" dirty="0">
                <a:solidFill>
                  <a:schemeClr val="tx1">
                    <a:lumMod val="65000"/>
                    <a:lumOff val="35000"/>
                  </a:schemeClr>
                </a:solidFill>
                <a:latin typeface="Calibri"/>
                <a:cs typeface="Arial" pitchFamily="34" charset="0"/>
              </a:rPr>
              <a:t>Promotes a whole‑of‑government approach and a cohesive user experience</a:t>
            </a:r>
          </a:p>
          <a:p>
            <a:pPr marL="0" lvl="1" indent="0">
              <a:spcBef>
                <a:spcPts val="0"/>
              </a:spcBef>
              <a:spcAft>
                <a:spcPts val="1800"/>
              </a:spcAft>
              <a:buNone/>
            </a:pPr>
            <a:r>
              <a:rPr lang="en-US" sz="1800" dirty="0">
                <a:solidFill>
                  <a:schemeClr val="tx1">
                    <a:lumMod val="65000"/>
                    <a:lumOff val="35000"/>
                  </a:schemeClr>
                </a:solidFill>
                <a:latin typeface="Calibri"/>
                <a:cs typeface="Arial" pitchFamily="34" charset="0"/>
              </a:rPr>
              <a:t>Aligns IT with business services</a:t>
            </a:r>
          </a:p>
          <a:p>
            <a:pPr marL="0" lvl="1" indent="0">
              <a:spcBef>
                <a:spcPts val="0"/>
              </a:spcBef>
              <a:spcAft>
                <a:spcPts val="1800"/>
              </a:spcAft>
              <a:buNone/>
            </a:pPr>
            <a:r>
              <a:rPr lang="en-US" sz="1800" dirty="0">
                <a:solidFill>
                  <a:schemeClr val="tx1">
                    <a:lumMod val="65000"/>
                    <a:lumOff val="35000"/>
                  </a:schemeClr>
                </a:solidFill>
                <a:latin typeface="Calibri"/>
                <a:cs typeface="Arial" pitchFamily="34" charset="0"/>
              </a:rPr>
              <a:t>Advocates solutions that are based on reusable components to reduce redundancy</a:t>
            </a:r>
          </a:p>
          <a:p>
            <a:pPr marL="0" lvl="1" indent="0">
              <a:spcBef>
                <a:spcPts val="0"/>
              </a:spcBef>
              <a:spcAft>
                <a:spcPts val="1800"/>
              </a:spcAft>
              <a:buNone/>
            </a:pPr>
            <a:r>
              <a:rPr lang="en-US" sz="1800" dirty="0">
                <a:solidFill>
                  <a:schemeClr val="tx1">
                    <a:lumMod val="65000"/>
                    <a:lumOff val="35000"/>
                  </a:schemeClr>
                </a:solidFill>
                <a:latin typeface="Calibri"/>
                <a:cs typeface="Arial" pitchFamily="34" charset="0"/>
              </a:rPr>
              <a:t>Adopts modern and innovative technology and reduces technical debt</a:t>
            </a:r>
          </a:p>
        </p:txBody>
      </p:sp>
      <p:sp>
        <p:nvSpPr>
          <p:cNvPr id="7" name="TextBox 6">
            <a:extLst>
              <a:ext uri="{FF2B5EF4-FFF2-40B4-BE49-F238E27FC236}">
                <a16:creationId xmlns:a16="http://schemas.microsoft.com/office/drawing/2014/main" id="{EFA1AAE3-0BDD-472C-BA2F-D1DD7A52C7C2}"/>
              </a:ext>
            </a:extLst>
          </p:cNvPr>
          <p:cNvSpPr txBox="1"/>
          <p:nvPr/>
        </p:nvSpPr>
        <p:spPr>
          <a:xfrm>
            <a:off x="533400" y="570225"/>
            <a:ext cx="3304475" cy="215444"/>
          </a:xfrm>
          <a:prstGeom prst="rect">
            <a:avLst/>
          </a:prstGeom>
          <a:noFill/>
        </p:spPr>
        <p:txBody>
          <a:bodyPr wrap="square">
            <a:spAutoFit/>
          </a:bodyPr>
          <a:lstStyle/>
          <a:p>
            <a:r>
              <a:rPr lang="en-US" sz="800" dirty="0">
                <a:hlinkClick r:id="rId3"/>
              </a:rPr>
              <a:t>Service and Digital Target Enterprise Architecture White Paper - Canada.ca</a:t>
            </a:r>
            <a:endParaRPr lang="en-CA" sz="800" dirty="0"/>
          </a:p>
        </p:txBody>
      </p:sp>
      <p:sp>
        <p:nvSpPr>
          <p:cNvPr id="9" name="Rectangle 8">
            <a:extLst>
              <a:ext uri="{FF2B5EF4-FFF2-40B4-BE49-F238E27FC236}">
                <a16:creationId xmlns:a16="http://schemas.microsoft.com/office/drawing/2014/main" id="{2202D221-64BC-40E7-B393-15C6B15537E7}"/>
              </a:ext>
            </a:extLst>
          </p:cNvPr>
          <p:cNvSpPr/>
          <p:nvPr/>
        </p:nvSpPr>
        <p:spPr>
          <a:xfrm>
            <a:off x="268736" y="1148374"/>
            <a:ext cx="11049000" cy="369332"/>
          </a:xfrm>
          <a:prstGeom prst="rect">
            <a:avLst/>
          </a:prstGeom>
        </p:spPr>
        <p:txBody>
          <a:bodyPr wrap="square">
            <a:spAutoFit/>
          </a:bodyPr>
          <a:lstStyle/>
          <a:p>
            <a:pPr marL="342900" indent="-342900">
              <a:defRPr/>
            </a:pPr>
            <a:r>
              <a:rPr lang="en-US" b="1" dirty="0">
                <a:solidFill>
                  <a:prstClr val="black"/>
                </a:solidFill>
                <a:latin typeface="Aharoni" panose="02010803020104030203" pitchFamily="2" charset="-79"/>
                <a:cs typeface="Aharoni" panose="02010803020104030203" pitchFamily="2" charset="-79"/>
              </a:rPr>
              <a:t>Defines a strategic model for the digital enablement of GC services that:</a:t>
            </a:r>
          </a:p>
        </p:txBody>
      </p:sp>
      <p:sp>
        <p:nvSpPr>
          <p:cNvPr id="11" name="TextBox 10">
            <a:extLst>
              <a:ext uri="{FF2B5EF4-FFF2-40B4-BE49-F238E27FC236}">
                <a16:creationId xmlns:a16="http://schemas.microsoft.com/office/drawing/2014/main" id="{7B46602C-9792-419A-A233-B105F0C153F8}"/>
              </a:ext>
            </a:extLst>
          </p:cNvPr>
          <p:cNvSpPr txBox="1"/>
          <p:nvPr/>
        </p:nvSpPr>
        <p:spPr>
          <a:xfrm>
            <a:off x="219750" y="3083359"/>
            <a:ext cx="389850" cy="369332"/>
          </a:xfrm>
          <a:prstGeom prst="rect">
            <a:avLst/>
          </a:prstGeom>
          <a:noFill/>
        </p:spPr>
        <p:txBody>
          <a:bodyPr wrap="none" rtlCol="0">
            <a:spAutoFit/>
          </a:bodyPr>
          <a:lstStyle/>
          <a:p>
            <a:pPr>
              <a:defRPr/>
            </a:pPr>
            <a:r>
              <a:rPr lang="en-CA" dirty="0">
                <a:solidFill>
                  <a:prstClr val="black"/>
                </a:solidFill>
                <a:latin typeface="Calibri"/>
                <a:sym typeface="Wingdings" panose="05000000000000000000" pitchFamily="2" charset="2"/>
              </a:rPr>
              <a:t></a:t>
            </a:r>
            <a:endParaRPr lang="en-CA" dirty="0">
              <a:solidFill>
                <a:prstClr val="black"/>
              </a:solidFill>
              <a:latin typeface="Calibri"/>
            </a:endParaRPr>
          </a:p>
        </p:txBody>
      </p:sp>
      <p:sp>
        <p:nvSpPr>
          <p:cNvPr id="12" name="TextBox 11">
            <a:extLst>
              <a:ext uri="{FF2B5EF4-FFF2-40B4-BE49-F238E27FC236}">
                <a16:creationId xmlns:a16="http://schemas.microsoft.com/office/drawing/2014/main" id="{F9CE2DB0-0C3D-4410-9A51-D9EE8B850B62}"/>
              </a:ext>
            </a:extLst>
          </p:cNvPr>
          <p:cNvSpPr txBox="1"/>
          <p:nvPr/>
        </p:nvSpPr>
        <p:spPr>
          <a:xfrm>
            <a:off x="219750" y="3578964"/>
            <a:ext cx="389850" cy="369332"/>
          </a:xfrm>
          <a:prstGeom prst="rect">
            <a:avLst/>
          </a:prstGeom>
          <a:noFill/>
        </p:spPr>
        <p:txBody>
          <a:bodyPr wrap="none" rtlCol="0">
            <a:spAutoFit/>
          </a:bodyPr>
          <a:lstStyle/>
          <a:p>
            <a:pPr>
              <a:defRPr/>
            </a:pPr>
            <a:r>
              <a:rPr lang="en-CA" dirty="0">
                <a:solidFill>
                  <a:prstClr val="black"/>
                </a:solidFill>
                <a:latin typeface="Calibri"/>
                <a:sym typeface="Wingdings" panose="05000000000000000000" pitchFamily="2" charset="2"/>
              </a:rPr>
              <a:t></a:t>
            </a:r>
            <a:endParaRPr lang="en-CA" dirty="0">
              <a:solidFill>
                <a:prstClr val="black"/>
              </a:solidFill>
              <a:latin typeface="Calibri"/>
            </a:endParaRPr>
          </a:p>
        </p:txBody>
      </p:sp>
      <p:sp>
        <p:nvSpPr>
          <p:cNvPr id="13" name="TextBox 12">
            <a:extLst>
              <a:ext uri="{FF2B5EF4-FFF2-40B4-BE49-F238E27FC236}">
                <a16:creationId xmlns:a16="http://schemas.microsoft.com/office/drawing/2014/main" id="{D5D903A6-86E6-4E77-9569-ED7927646B0B}"/>
              </a:ext>
            </a:extLst>
          </p:cNvPr>
          <p:cNvSpPr txBox="1"/>
          <p:nvPr/>
        </p:nvSpPr>
        <p:spPr>
          <a:xfrm>
            <a:off x="219750" y="2037663"/>
            <a:ext cx="389850" cy="369332"/>
          </a:xfrm>
          <a:prstGeom prst="rect">
            <a:avLst/>
          </a:prstGeom>
          <a:noFill/>
        </p:spPr>
        <p:txBody>
          <a:bodyPr wrap="none" rtlCol="0">
            <a:spAutoFit/>
          </a:bodyPr>
          <a:lstStyle/>
          <a:p>
            <a:pPr>
              <a:defRPr/>
            </a:pPr>
            <a:r>
              <a:rPr lang="en-CA" dirty="0">
                <a:solidFill>
                  <a:prstClr val="black"/>
                </a:solidFill>
                <a:latin typeface="Calibri"/>
                <a:sym typeface="Wingdings" panose="05000000000000000000" pitchFamily="2" charset="2"/>
              </a:rPr>
              <a:t></a:t>
            </a:r>
            <a:endParaRPr lang="en-CA" dirty="0">
              <a:solidFill>
                <a:prstClr val="black"/>
              </a:solidFill>
              <a:latin typeface="Calibri"/>
            </a:endParaRPr>
          </a:p>
        </p:txBody>
      </p:sp>
      <p:sp>
        <p:nvSpPr>
          <p:cNvPr id="14" name="TextBox 13">
            <a:extLst>
              <a:ext uri="{FF2B5EF4-FFF2-40B4-BE49-F238E27FC236}">
                <a16:creationId xmlns:a16="http://schemas.microsoft.com/office/drawing/2014/main" id="{65D4C6E0-473C-4745-8FA4-A30C0AFE5757}"/>
              </a:ext>
            </a:extLst>
          </p:cNvPr>
          <p:cNvSpPr txBox="1"/>
          <p:nvPr/>
        </p:nvSpPr>
        <p:spPr>
          <a:xfrm>
            <a:off x="219750" y="4637055"/>
            <a:ext cx="389850" cy="369332"/>
          </a:xfrm>
          <a:prstGeom prst="rect">
            <a:avLst/>
          </a:prstGeom>
          <a:noFill/>
        </p:spPr>
        <p:txBody>
          <a:bodyPr wrap="none" rtlCol="0">
            <a:spAutoFit/>
          </a:bodyPr>
          <a:lstStyle/>
          <a:p>
            <a:pPr>
              <a:defRPr/>
            </a:pPr>
            <a:r>
              <a:rPr lang="en-CA" dirty="0">
                <a:solidFill>
                  <a:prstClr val="black"/>
                </a:solidFill>
                <a:latin typeface="Calibri"/>
                <a:sym typeface="Wingdings" panose="05000000000000000000" pitchFamily="2" charset="2"/>
              </a:rPr>
              <a:t></a:t>
            </a:r>
            <a:endParaRPr lang="en-CA" dirty="0">
              <a:solidFill>
                <a:prstClr val="black"/>
              </a:solidFill>
              <a:latin typeface="Calibri"/>
            </a:endParaRPr>
          </a:p>
        </p:txBody>
      </p:sp>
      <p:pic>
        <p:nvPicPr>
          <p:cNvPr id="15" name="Picture 4">
            <a:extLst>
              <a:ext uri="{FF2B5EF4-FFF2-40B4-BE49-F238E27FC236}">
                <a16:creationId xmlns:a16="http://schemas.microsoft.com/office/drawing/2014/main" id="{5E88E16D-48F9-4ABF-92E1-F75F995E2F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9481" y="1785372"/>
            <a:ext cx="7847027" cy="4439837"/>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802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4E3175-44B0-4721-9A8A-08B09370DD14}"/>
              </a:ext>
            </a:extLst>
          </p:cNvPr>
          <p:cNvSpPr>
            <a:spLocks noGrp="1"/>
          </p:cNvSpPr>
          <p:nvPr>
            <p:ph type="sldNum" sz="quarter" idx="12"/>
          </p:nvPr>
        </p:nvSpPr>
        <p:spPr>
          <a:xfrm>
            <a:off x="11734800" y="6464300"/>
            <a:ext cx="457200" cy="365125"/>
          </a:xfrm>
        </p:spPr>
        <p:txBody>
          <a:bodyPr/>
          <a:lstStyle/>
          <a:p>
            <a:fld id="{32D4B517-E49B-41B6-9DBC-23634E0F1CDC}" type="slidenum">
              <a:rPr lang="en-CA" sz="800" smtClean="0"/>
              <a:t>6</a:t>
            </a:fld>
            <a:endParaRPr lang="en-CA" sz="800" dirty="0"/>
          </a:p>
        </p:txBody>
      </p:sp>
      <p:sp>
        <p:nvSpPr>
          <p:cNvPr id="3" name="Text Placeholder 2">
            <a:extLst>
              <a:ext uri="{FF2B5EF4-FFF2-40B4-BE49-F238E27FC236}">
                <a16:creationId xmlns:a16="http://schemas.microsoft.com/office/drawing/2014/main" id="{8FD2E175-CB9E-487A-917C-E2694562B7A6}"/>
              </a:ext>
            </a:extLst>
          </p:cNvPr>
          <p:cNvSpPr>
            <a:spLocks noGrp="1"/>
          </p:cNvSpPr>
          <p:nvPr>
            <p:ph type="body" sz="quarter" idx="11"/>
          </p:nvPr>
        </p:nvSpPr>
        <p:spPr>
          <a:xfrm>
            <a:off x="606289" y="148745"/>
            <a:ext cx="6765129" cy="608812"/>
          </a:xfrm>
        </p:spPr>
        <p:txBody>
          <a:bodyPr/>
          <a:lstStyle/>
          <a:p>
            <a:r>
              <a:rPr lang="en-CA" b="1" dirty="0"/>
              <a:t>Role of TBS GC </a:t>
            </a:r>
            <a:r>
              <a:rPr lang="en-US" b="1" dirty="0"/>
              <a:t>Enterprise Architecture</a:t>
            </a:r>
            <a:endParaRPr lang="en-CA" b="1" dirty="0"/>
          </a:p>
          <a:p>
            <a:endParaRPr lang="en-CA" dirty="0"/>
          </a:p>
        </p:txBody>
      </p:sp>
      <p:grpSp>
        <p:nvGrpSpPr>
          <p:cNvPr id="4" name="Group 3">
            <a:extLst>
              <a:ext uri="{FF2B5EF4-FFF2-40B4-BE49-F238E27FC236}">
                <a16:creationId xmlns:a16="http://schemas.microsoft.com/office/drawing/2014/main" id="{8D73E41A-ABD6-4F1A-A2C3-ED0B7AB5028C}"/>
              </a:ext>
            </a:extLst>
          </p:cNvPr>
          <p:cNvGrpSpPr/>
          <p:nvPr/>
        </p:nvGrpSpPr>
        <p:grpSpPr>
          <a:xfrm>
            <a:off x="591082" y="1983029"/>
            <a:ext cx="914400" cy="914400"/>
            <a:chOff x="231728" y="2710545"/>
            <a:chExt cx="1728192" cy="1872208"/>
          </a:xfrm>
        </p:grpSpPr>
        <p:sp>
          <p:nvSpPr>
            <p:cNvPr id="7" name="Rectangle 6">
              <a:extLst>
                <a:ext uri="{FF2B5EF4-FFF2-40B4-BE49-F238E27FC236}">
                  <a16:creationId xmlns:a16="http://schemas.microsoft.com/office/drawing/2014/main" id="{DE5C6F43-F8DF-402A-BAB9-28D3E1D87ECA}"/>
                </a:ext>
              </a:extLst>
            </p:cNvPr>
            <p:cNvSpPr/>
            <p:nvPr/>
          </p:nvSpPr>
          <p:spPr>
            <a:xfrm>
              <a:off x="231728" y="2710545"/>
              <a:ext cx="1728192" cy="1872208"/>
            </a:xfrm>
            <a:prstGeom prst="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a:p>
          </p:txBody>
        </p:sp>
        <p:grpSp>
          <p:nvGrpSpPr>
            <p:cNvPr id="8" name="Group 7">
              <a:extLst>
                <a:ext uri="{FF2B5EF4-FFF2-40B4-BE49-F238E27FC236}">
                  <a16:creationId xmlns:a16="http://schemas.microsoft.com/office/drawing/2014/main" id="{BD10D320-A2E3-45A9-925E-0BAE641D8689}"/>
                </a:ext>
              </a:extLst>
            </p:cNvPr>
            <p:cNvGrpSpPr/>
            <p:nvPr/>
          </p:nvGrpSpPr>
          <p:grpSpPr>
            <a:xfrm>
              <a:off x="332674" y="3019257"/>
              <a:ext cx="1402485" cy="1151877"/>
              <a:chOff x="3089893" y="1268760"/>
              <a:chExt cx="797360" cy="577193"/>
            </a:xfrm>
          </p:grpSpPr>
          <p:sp>
            <p:nvSpPr>
              <p:cNvPr id="9" name="Freeform 11">
                <a:extLst>
                  <a:ext uri="{FF2B5EF4-FFF2-40B4-BE49-F238E27FC236}">
                    <a16:creationId xmlns:a16="http://schemas.microsoft.com/office/drawing/2014/main" id="{E94E6940-5021-4A0E-86EF-82394EAB4F55}"/>
                  </a:ext>
                </a:extLst>
              </p:cNvPr>
              <p:cNvSpPr>
                <a:spLocks noEditPoints="1"/>
              </p:cNvSpPr>
              <p:nvPr/>
            </p:nvSpPr>
            <p:spPr bwMode="auto">
              <a:xfrm>
                <a:off x="3259277" y="1268760"/>
                <a:ext cx="627976" cy="577193"/>
              </a:xfrm>
              <a:custGeom>
                <a:avLst/>
                <a:gdLst>
                  <a:gd name="T0" fmla="*/ 68 w 215"/>
                  <a:gd name="T1" fmla="*/ 67 h 197"/>
                  <a:gd name="T2" fmla="*/ 149 w 215"/>
                  <a:gd name="T3" fmla="*/ 66 h 197"/>
                  <a:gd name="T4" fmla="*/ 152 w 215"/>
                  <a:gd name="T5" fmla="*/ 70 h 197"/>
                  <a:gd name="T6" fmla="*/ 147 w 215"/>
                  <a:gd name="T7" fmla="*/ 81 h 197"/>
                  <a:gd name="T8" fmla="*/ 66 w 215"/>
                  <a:gd name="T9" fmla="*/ 83 h 197"/>
                  <a:gd name="T10" fmla="*/ 63 w 215"/>
                  <a:gd name="T11" fmla="*/ 78 h 197"/>
                  <a:gd name="T12" fmla="*/ 77 w 215"/>
                  <a:gd name="T13" fmla="*/ 37 h 197"/>
                  <a:gd name="T14" fmla="*/ 82 w 215"/>
                  <a:gd name="T15" fmla="*/ 33 h 197"/>
                  <a:gd name="T16" fmla="*/ 163 w 215"/>
                  <a:gd name="T17" fmla="*/ 35 h 197"/>
                  <a:gd name="T18" fmla="*/ 160 w 215"/>
                  <a:gd name="T19" fmla="*/ 46 h 197"/>
                  <a:gd name="T20" fmla="*/ 155 w 215"/>
                  <a:gd name="T21" fmla="*/ 50 h 197"/>
                  <a:gd name="T22" fmla="*/ 74 w 215"/>
                  <a:gd name="T23" fmla="*/ 48 h 197"/>
                  <a:gd name="T24" fmla="*/ 77 w 215"/>
                  <a:gd name="T25" fmla="*/ 37 h 197"/>
                  <a:gd name="T26" fmla="*/ 202 w 215"/>
                  <a:gd name="T27" fmla="*/ 47 h 197"/>
                  <a:gd name="T28" fmla="*/ 159 w 215"/>
                  <a:gd name="T29" fmla="*/ 179 h 197"/>
                  <a:gd name="T30" fmla="*/ 34 w 215"/>
                  <a:gd name="T31" fmla="*/ 181 h 197"/>
                  <a:gd name="T32" fmla="*/ 15 w 215"/>
                  <a:gd name="T33" fmla="*/ 167 h 197"/>
                  <a:gd name="T34" fmla="*/ 132 w 215"/>
                  <a:gd name="T35" fmla="*/ 165 h 197"/>
                  <a:gd name="T36" fmla="*/ 157 w 215"/>
                  <a:gd name="T37" fmla="*/ 141 h 197"/>
                  <a:gd name="T38" fmla="*/ 190 w 215"/>
                  <a:gd name="T39" fmla="*/ 8 h 197"/>
                  <a:gd name="T40" fmla="*/ 78 w 215"/>
                  <a:gd name="T41" fmla="*/ 0 h 197"/>
                  <a:gd name="T42" fmla="*/ 71 w 215"/>
                  <a:gd name="T43" fmla="*/ 1 h 197"/>
                  <a:gd name="T44" fmla="*/ 61 w 215"/>
                  <a:gd name="T45" fmla="*/ 2 h 197"/>
                  <a:gd name="T46" fmla="*/ 55 w 215"/>
                  <a:gd name="T47" fmla="*/ 9 h 197"/>
                  <a:gd name="T48" fmla="*/ 51 w 215"/>
                  <a:gd name="T49" fmla="*/ 18 h 197"/>
                  <a:gd name="T50" fmla="*/ 47 w 215"/>
                  <a:gd name="T51" fmla="*/ 25 h 197"/>
                  <a:gd name="T52" fmla="*/ 43 w 215"/>
                  <a:gd name="T53" fmla="*/ 30 h 197"/>
                  <a:gd name="T54" fmla="*/ 44 w 215"/>
                  <a:gd name="T55" fmla="*/ 37 h 197"/>
                  <a:gd name="T56" fmla="*/ 35 w 215"/>
                  <a:gd name="T57" fmla="*/ 60 h 197"/>
                  <a:gd name="T58" fmla="*/ 29 w 215"/>
                  <a:gd name="T59" fmla="*/ 67 h 197"/>
                  <a:gd name="T60" fmla="*/ 29 w 215"/>
                  <a:gd name="T61" fmla="*/ 74 h 197"/>
                  <a:gd name="T62" fmla="*/ 21 w 215"/>
                  <a:gd name="T63" fmla="*/ 98 h 197"/>
                  <a:gd name="T64" fmla="*/ 16 w 215"/>
                  <a:gd name="T65" fmla="*/ 104 h 197"/>
                  <a:gd name="T66" fmla="*/ 16 w 215"/>
                  <a:gd name="T67" fmla="*/ 112 h 197"/>
                  <a:gd name="T68" fmla="*/ 7 w 215"/>
                  <a:gd name="T69" fmla="*/ 135 h 197"/>
                  <a:gd name="T70" fmla="*/ 3 w 215"/>
                  <a:gd name="T71" fmla="*/ 141 h 197"/>
                  <a:gd name="T72" fmla="*/ 2 w 215"/>
                  <a:gd name="T73" fmla="*/ 146 h 197"/>
                  <a:gd name="T74" fmla="*/ 2 w 215"/>
                  <a:gd name="T75" fmla="*/ 154 h 197"/>
                  <a:gd name="T76" fmla="*/ 2 w 215"/>
                  <a:gd name="T77" fmla="*/ 174 h 197"/>
                  <a:gd name="T78" fmla="*/ 34 w 215"/>
                  <a:gd name="T79" fmla="*/ 197 h 197"/>
                  <a:gd name="T80" fmla="*/ 168 w 215"/>
                  <a:gd name="T81" fmla="*/ 192 h 197"/>
                  <a:gd name="T82" fmla="*/ 213 w 215"/>
                  <a:gd name="T83" fmla="*/ 62 h 197"/>
                  <a:gd name="T84" fmla="*/ 203 w 215"/>
                  <a:gd name="T85" fmla="*/ 4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5" h="197">
                    <a:moveTo>
                      <a:pt x="66" y="70"/>
                    </a:moveTo>
                    <a:cubicBezTo>
                      <a:pt x="68" y="67"/>
                      <a:pt x="68" y="67"/>
                      <a:pt x="68" y="67"/>
                    </a:cubicBezTo>
                    <a:cubicBezTo>
                      <a:pt x="71" y="66"/>
                      <a:pt x="71" y="66"/>
                      <a:pt x="71" y="66"/>
                    </a:cubicBezTo>
                    <a:cubicBezTo>
                      <a:pt x="149" y="66"/>
                      <a:pt x="149" y="66"/>
                      <a:pt x="149" y="66"/>
                    </a:cubicBezTo>
                    <a:cubicBezTo>
                      <a:pt x="152" y="67"/>
                      <a:pt x="152" y="67"/>
                      <a:pt x="152" y="67"/>
                    </a:cubicBezTo>
                    <a:cubicBezTo>
                      <a:pt x="152" y="70"/>
                      <a:pt x="152" y="70"/>
                      <a:pt x="152" y="70"/>
                    </a:cubicBezTo>
                    <a:cubicBezTo>
                      <a:pt x="149" y="78"/>
                      <a:pt x="149" y="78"/>
                      <a:pt x="149" y="78"/>
                    </a:cubicBezTo>
                    <a:cubicBezTo>
                      <a:pt x="147" y="81"/>
                      <a:pt x="147" y="81"/>
                      <a:pt x="147" y="81"/>
                    </a:cubicBezTo>
                    <a:cubicBezTo>
                      <a:pt x="144" y="83"/>
                      <a:pt x="144" y="83"/>
                      <a:pt x="144" y="83"/>
                    </a:cubicBezTo>
                    <a:cubicBezTo>
                      <a:pt x="66" y="83"/>
                      <a:pt x="66" y="83"/>
                      <a:pt x="66" y="83"/>
                    </a:cubicBezTo>
                    <a:cubicBezTo>
                      <a:pt x="64" y="81"/>
                      <a:pt x="64" y="81"/>
                      <a:pt x="64" y="81"/>
                    </a:cubicBezTo>
                    <a:cubicBezTo>
                      <a:pt x="63" y="78"/>
                      <a:pt x="63" y="78"/>
                      <a:pt x="63" y="78"/>
                    </a:cubicBezTo>
                    <a:lnTo>
                      <a:pt x="66" y="70"/>
                    </a:lnTo>
                    <a:close/>
                    <a:moveTo>
                      <a:pt x="77" y="37"/>
                    </a:moveTo>
                    <a:cubicBezTo>
                      <a:pt x="79" y="35"/>
                      <a:pt x="79" y="35"/>
                      <a:pt x="79" y="35"/>
                    </a:cubicBezTo>
                    <a:cubicBezTo>
                      <a:pt x="82" y="33"/>
                      <a:pt x="82" y="33"/>
                      <a:pt x="82" y="33"/>
                    </a:cubicBezTo>
                    <a:cubicBezTo>
                      <a:pt x="160" y="33"/>
                      <a:pt x="160" y="33"/>
                      <a:pt x="160" y="33"/>
                    </a:cubicBezTo>
                    <a:cubicBezTo>
                      <a:pt x="163" y="35"/>
                      <a:pt x="163" y="35"/>
                      <a:pt x="163" y="35"/>
                    </a:cubicBezTo>
                    <a:cubicBezTo>
                      <a:pt x="163" y="37"/>
                      <a:pt x="163" y="37"/>
                      <a:pt x="163" y="37"/>
                    </a:cubicBezTo>
                    <a:cubicBezTo>
                      <a:pt x="160" y="46"/>
                      <a:pt x="160" y="46"/>
                      <a:pt x="160" y="46"/>
                    </a:cubicBezTo>
                    <a:cubicBezTo>
                      <a:pt x="158" y="48"/>
                      <a:pt x="158" y="48"/>
                      <a:pt x="158" y="48"/>
                    </a:cubicBezTo>
                    <a:cubicBezTo>
                      <a:pt x="155" y="50"/>
                      <a:pt x="155" y="50"/>
                      <a:pt x="155" y="50"/>
                    </a:cubicBezTo>
                    <a:cubicBezTo>
                      <a:pt x="77" y="50"/>
                      <a:pt x="77" y="50"/>
                      <a:pt x="77" y="50"/>
                    </a:cubicBezTo>
                    <a:cubicBezTo>
                      <a:pt x="74" y="48"/>
                      <a:pt x="74" y="48"/>
                      <a:pt x="74" y="48"/>
                    </a:cubicBezTo>
                    <a:cubicBezTo>
                      <a:pt x="74" y="46"/>
                      <a:pt x="74" y="46"/>
                      <a:pt x="74" y="46"/>
                    </a:cubicBezTo>
                    <a:lnTo>
                      <a:pt x="77" y="37"/>
                    </a:lnTo>
                    <a:close/>
                    <a:moveTo>
                      <a:pt x="203" y="40"/>
                    </a:moveTo>
                    <a:cubicBezTo>
                      <a:pt x="203" y="43"/>
                      <a:pt x="203" y="45"/>
                      <a:pt x="202" y="47"/>
                    </a:cubicBezTo>
                    <a:cubicBezTo>
                      <a:pt x="164" y="174"/>
                      <a:pt x="164" y="174"/>
                      <a:pt x="164" y="174"/>
                    </a:cubicBezTo>
                    <a:cubicBezTo>
                      <a:pt x="163" y="176"/>
                      <a:pt x="162" y="178"/>
                      <a:pt x="159" y="179"/>
                    </a:cubicBezTo>
                    <a:cubicBezTo>
                      <a:pt x="157" y="180"/>
                      <a:pt x="155" y="181"/>
                      <a:pt x="152" y="181"/>
                    </a:cubicBezTo>
                    <a:cubicBezTo>
                      <a:pt x="34" y="181"/>
                      <a:pt x="34" y="181"/>
                      <a:pt x="34" y="181"/>
                    </a:cubicBezTo>
                    <a:cubicBezTo>
                      <a:pt x="23" y="181"/>
                      <a:pt x="17" y="178"/>
                      <a:pt x="15" y="172"/>
                    </a:cubicBezTo>
                    <a:cubicBezTo>
                      <a:pt x="14" y="170"/>
                      <a:pt x="14" y="168"/>
                      <a:pt x="15" y="167"/>
                    </a:cubicBezTo>
                    <a:cubicBezTo>
                      <a:pt x="16" y="165"/>
                      <a:pt x="18" y="165"/>
                      <a:pt x="20" y="165"/>
                    </a:cubicBezTo>
                    <a:cubicBezTo>
                      <a:pt x="132" y="165"/>
                      <a:pt x="132" y="165"/>
                      <a:pt x="132" y="165"/>
                    </a:cubicBezTo>
                    <a:cubicBezTo>
                      <a:pt x="140" y="165"/>
                      <a:pt x="145" y="163"/>
                      <a:pt x="148" y="160"/>
                    </a:cubicBezTo>
                    <a:cubicBezTo>
                      <a:pt x="151" y="157"/>
                      <a:pt x="154" y="151"/>
                      <a:pt x="157" y="141"/>
                    </a:cubicBezTo>
                    <a:cubicBezTo>
                      <a:pt x="192" y="24"/>
                      <a:pt x="192" y="24"/>
                      <a:pt x="192" y="24"/>
                    </a:cubicBezTo>
                    <a:cubicBezTo>
                      <a:pt x="194" y="18"/>
                      <a:pt x="194" y="12"/>
                      <a:pt x="190" y="8"/>
                    </a:cubicBezTo>
                    <a:cubicBezTo>
                      <a:pt x="187" y="3"/>
                      <a:pt x="182" y="0"/>
                      <a:pt x="176" y="0"/>
                    </a:cubicBezTo>
                    <a:cubicBezTo>
                      <a:pt x="78" y="0"/>
                      <a:pt x="78" y="0"/>
                      <a:pt x="78" y="0"/>
                    </a:cubicBezTo>
                    <a:cubicBezTo>
                      <a:pt x="77" y="0"/>
                      <a:pt x="75" y="1"/>
                      <a:pt x="71" y="2"/>
                    </a:cubicBezTo>
                    <a:cubicBezTo>
                      <a:pt x="71" y="1"/>
                      <a:pt x="71" y="1"/>
                      <a:pt x="71" y="1"/>
                    </a:cubicBezTo>
                    <a:cubicBezTo>
                      <a:pt x="69" y="1"/>
                      <a:pt x="67" y="0"/>
                      <a:pt x="65" y="1"/>
                    </a:cubicBezTo>
                    <a:cubicBezTo>
                      <a:pt x="61" y="2"/>
                      <a:pt x="61" y="2"/>
                      <a:pt x="61" y="2"/>
                    </a:cubicBezTo>
                    <a:cubicBezTo>
                      <a:pt x="57" y="5"/>
                      <a:pt x="57" y="5"/>
                      <a:pt x="57" y="5"/>
                    </a:cubicBezTo>
                    <a:cubicBezTo>
                      <a:pt x="55" y="9"/>
                      <a:pt x="55" y="9"/>
                      <a:pt x="55" y="9"/>
                    </a:cubicBezTo>
                    <a:cubicBezTo>
                      <a:pt x="53" y="14"/>
                      <a:pt x="53" y="14"/>
                      <a:pt x="53" y="14"/>
                    </a:cubicBezTo>
                    <a:cubicBezTo>
                      <a:pt x="51" y="18"/>
                      <a:pt x="51" y="18"/>
                      <a:pt x="51" y="18"/>
                    </a:cubicBezTo>
                    <a:cubicBezTo>
                      <a:pt x="49" y="22"/>
                      <a:pt x="49" y="22"/>
                      <a:pt x="49" y="22"/>
                    </a:cubicBezTo>
                    <a:cubicBezTo>
                      <a:pt x="47" y="25"/>
                      <a:pt x="47" y="25"/>
                      <a:pt x="47" y="25"/>
                    </a:cubicBezTo>
                    <a:cubicBezTo>
                      <a:pt x="44" y="28"/>
                      <a:pt x="44" y="28"/>
                      <a:pt x="44" y="28"/>
                    </a:cubicBezTo>
                    <a:cubicBezTo>
                      <a:pt x="43" y="30"/>
                      <a:pt x="43" y="30"/>
                      <a:pt x="43" y="30"/>
                    </a:cubicBezTo>
                    <a:cubicBezTo>
                      <a:pt x="43" y="33"/>
                      <a:pt x="43" y="33"/>
                      <a:pt x="43" y="33"/>
                    </a:cubicBezTo>
                    <a:cubicBezTo>
                      <a:pt x="44" y="37"/>
                      <a:pt x="44" y="37"/>
                      <a:pt x="44" y="37"/>
                    </a:cubicBezTo>
                    <a:cubicBezTo>
                      <a:pt x="43" y="40"/>
                      <a:pt x="42" y="44"/>
                      <a:pt x="40" y="49"/>
                    </a:cubicBezTo>
                    <a:cubicBezTo>
                      <a:pt x="38" y="54"/>
                      <a:pt x="36" y="58"/>
                      <a:pt x="35" y="60"/>
                    </a:cubicBezTo>
                    <a:cubicBezTo>
                      <a:pt x="32" y="63"/>
                      <a:pt x="32" y="63"/>
                      <a:pt x="32" y="63"/>
                    </a:cubicBezTo>
                    <a:cubicBezTo>
                      <a:pt x="29" y="67"/>
                      <a:pt x="29" y="67"/>
                      <a:pt x="29" y="67"/>
                    </a:cubicBezTo>
                    <a:cubicBezTo>
                      <a:pt x="29" y="67"/>
                      <a:pt x="29" y="68"/>
                      <a:pt x="29" y="70"/>
                    </a:cubicBezTo>
                    <a:cubicBezTo>
                      <a:pt x="29" y="72"/>
                      <a:pt x="29" y="74"/>
                      <a:pt x="29" y="74"/>
                    </a:cubicBezTo>
                    <a:cubicBezTo>
                      <a:pt x="29" y="77"/>
                      <a:pt x="28" y="81"/>
                      <a:pt x="26" y="86"/>
                    </a:cubicBezTo>
                    <a:cubicBezTo>
                      <a:pt x="24" y="91"/>
                      <a:pt x="23" y="95"/>
                      <a:pt x="21" y="98"/>
                    </a:cubicBezTo>
                    <a:cubicBezTo>
                      <a:pt x="19" y="101"/>
                      <a:pt x="19" y="101"/>
                      <a:pt x="19" y="101"/>
                    </a:cubicBezTo>
                    <a:cubicBezTo>
                      <a:pt x="16" y="104"/>
                      <a:pt x="16" y="104"/>
                      <a:pt x="16" y="104"/>
                    </a:cubicBezTo>
                    <a:cubicBezTo>
                      <a:pt x="17" y="108"/>
                      <a:pt x="17" y="108"/>
                      <a:pt x="17" y="108"/>
                    </a:cubicBezTo>
                    <a:cubicBezTo>
                      <a:pt x="16" y="112"/>
                      <a:pt x="16" y="112"/>
                      <a:pt x="16" y="112"/>
                    </a:cubicBezTo>
                    <a:cubicBezTo>
                      <a:pt x="16" y="115"/>
                      <a:pt x="14" y="119"/>
                      <a:pt x="13" y="124"/>
                    </a:cubicBezTo>
                    <a:cubicBezTo>
                      <a:pt x="11" y="128"/>
                      <a:pt x="9" y="132"/>
                      <a:pt x="7" y="135"/>
                    </a:cubicBezTo>
                    <a:cubicBezTo>
                      <a:pt x="5" y="138"/>
                      <a:pt x="5" y="138"/>
                      <a:pt x="5" y="138"/>
                    </a:cubicBezTo>
                    <a:cubicBezTo>
                      <a:pt x="3" y="141"/>
                      <a:pt x="3" y="141"/>
                      <a:pt x="3" y="141"/>
                    </a:cubicBezTo>
                    <a:cubicBezTo>
                      <a:pt x="2" y="144"/>
                      <a:pt x="2" y="144"/>
                      <a:pt x="2" y="144"/>
                    </a:cubicBezTo>
                    <a:cubicBezTo>
                      <a:pt x="2" y="146"/>
                      <a:pt x="2" y="146"/>
                      <a:pt x="2" y="146"/>
                    </a:cubicBezTo>
                    <a:cubicBezTo>
                      <a:pt x="2" y="149"/>
                      <a:pt x="2" y="149"/>
                      <a:pt x="2" y="149"/>
                    </a:cubicBezTo>
                    <a:cubicBezTo>
                      <a:pt x="2" y="150"/>
                      <a:pt x="2" y="152"/>
                      <a:pt x="2" y="154"/>
                    </a:cubicBezTo>
                    <a:cubicBezTo>
                      <a:pt x="2" y="156"/>
                      <a:pt x="1" y="157"/>
                      <a:pt x="1" y="157"/>
                    </a:cubicBezTo>
                    <a:cubicBezTo>
                      <a:pt x="0" y="163"/>
                      <a:pt x="0" y="168"/>
                      <a:pt x="2" y="174"/>
                    </a:cubicBezTo>
                    <a:cubicBezTo>
                      <a:pt x="4" y="180"/>
                      <a:pt x="8" y="186"/>
                      <a:pt x="14" y="191"/>
                    </a:cubicBezTo>
                    <a:cubicBezTo>
                      <a:pt x="21" y="195"/>
                      <a:pt x="27" y="197"/>
                      <a:pt x="34" y="197"/>
                    </a:cubicBezTo>
                    <a:cubicBezTo>
                      <a:pt x="152" y="197"/>
                      <a:pt x="152" y="197"/>
                      <a:pt x="152" y="197"/>
                    </a:cubicBezTo>
                    <a:cubicBezTo>
                      <a:pt x="157" y="197"/>
                      <a:pt x="163" y="196"/>
                      <a:pt x="168" y="192"/>
                    </a:cubicBezTo>
                    <a:cubicBezTo>
                      <a:pt x="173" y="188"/>
                      <a:pt x="176" y="184"/>
                      <a:pt x="177" y="178"/>
                    </a:cubicBezTo>
                    <a:cubicBezTo>
                      <a:pt x="213" y="62"/>
                      <a:pt x="213" y="62"/>
                      <a:pt x="213" y="62"/>
                    </a:cubicBezTo>
                    <a:cubicBezTo>
                      <a:pt x="215" y="56"/>
                      <a:pt x="214" y="50"/>
                      <a:pt x="210" y="45"/>
                    </a:cubicBezTo>
                    <a:cubicBezTo>
                      <a:pt x="209" y="43"/>
                      <a:pt x="206" y="41"/>
                      <a:pt x="203" y="4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nvGrpSpPr>
              <p:cNvPr id="10" name="Group 9">
                <a:extLst>
                  <a:ext uri="{FF2B5EF4-FFF2-40B4-BE49-F238E27FC236}">
                    <a16:creationId xmlns:a16="http://schemas.microsoft.com/office/drawing/2014/main" id="{ED6AD0E5-9A50-4A56-ACE1-AA6B38584587}"/>
                  </a:ext>
                </a:extLst>
              </p:cNvPr>
              <p:cNvGrpSpPr/>
              <p:nvPr/>
            </p:nvGrpSpPr>
            <p:grpSpPr>
              <a:xfrm>
                <a:off x="3089893" y="1308608"/>
                <a:ext cx="381794" cy="381794"/>
                <a:chOff x="3520900" y="1568823"/>
                <a:chExt cx="381794" cy="381794"/>
              </a:xfrm>
            </p:grpSpPr>
            <p:sp>
              <p:nvSpPr>
                <p:cNvPr id="11" name="Oval 10">
                  <a:extLst>
                    <a:ext uri="{FF2B5EF4-FFF2-40B4-BE49-F238E27FC236}">
                      <a16:creationId xmlns:a16="http://schemas.microsoft.com/office/drawing/2014/main" id="{48CCD1B6-1B09-4B4C-95B9-FA04BF953E71}"/>
                    </a:ext>
                  </a:extLst>
                </p:cNvPr>
                <p:cNvSpPr/>
                <p:nvPr/>
              </p:nvSpPr>
              <p:spPr>
                <a:xfrm>
                  <a:off x="3520900" y="1568823"/>
                  <a:ext cx="381794" cy="381794"/>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2" name="Picture 11">
                  <a:extLst>
                    <a:ext uri="{FF2B5EF4-FFF2-40B4-BE49-F238E27FC236}">
                      <a16:creationId xmlns:a16="http://schemas.microsoft.com/office/drawing/2014/main" id="{E72AA60E-5964-499B-A779-CCB2DD34D0E7}"/>
                    </a:ext>
                  </a:extLst>
                </p:cNvPr>
                <p:cNvPicPr>
                  <a:picLocks noChangeAspect="1"/>
                </p:cNvPicPr>
                <p:nvPr/>
              </p:nvPicPr>
              <p:blipFill>
                <a:blip r:embed="rId3"/>
                <a:stretch>
                  <a:fillRect/>
                </a:stretch>
              </p:blipFill>
              <p:spPr>
                <a:xfrm>
                  <a:off x="3594256" y="1623018"/>
                  <a:ext cx="235082" cy="290111"/>
                </a:xfrm>
                <a:prstGeom prst="rect">
                  <a:avLst/>
                </a:prstGeom>
                <a:gradFill>
                  <a:gsLst>
                    <a:gs pos="100000">
                      <a:srgbClr val="679897"/>
                    </a:gs>
                    <a:gs pos="2000">
                      <a:srgbClr val="467EAC"/>
                    </a:gs>
                  </a:gsLst>
                  <a:lin ang="5400000" scaled="0"/>
                </a:gradFill>
                <a:ln>
                  <a:noFill/>
                </a:ln>
              </p:spPr>
            </p:pic>
          </p:grpSp>
        </p:grpSp>
      </p:grpSp>
      <p:grpSp>
        <p:nvGrpSpPr>
          <p:cNvPr id="5" name="Group 4">
            <a:extLst>
              <a:ext uri="{FF2B5EF4-FFF2-40B4-BE49-F238E27FC236}">
                <a16:creationId xmlns:a16="http://schemas.microsoft.com/office/drawing/2014/main" id="{953CB579-7B9B-4F10-900D-1839249F523B}"/>
              </a:ext>
            </a:extLst>
          </p:cNvPr>
          <p:cNvGrpSpPr/>
          <p:nvPr/>
        </p:nvGrpSpPr>
        <p:grpSpPr>
          <a:xfrm>
            <a:off x="3610378" y="1983029"/>
            <a:ext cx="914400" cy="914400"/>
            <a:chOff x="4009861" y="2168860"/>
            <a:chExt cx="1764196" cy="1836204"/>
          </a:xfrm>
        </p:grpSpPr>
        <p:sp>
          <p:nvSpPr>
            <p:cNvPr id="14" name="Rectangle 13">
              <a:extLst>
                <a:ext uri="{FF2B5EF4-FFF2-40B4-BE49-F238E27FC236}">
                  <a16:creationId xmlns:a16="http://schemas.microsoft.com/office/drawing/2014/main" id="{6BE596C3-7718-42ED-A566-41580B9C26F5}"/>
                </a:ext>
              </a:extLst>
            </p:cNvPr>
            <p:cNvSpPr/>
            <p:nvPr/>
          </p:nvSpPr>
          <p:spPr>
            <a:xfrm>
              <a:off x="4009861" y="2168860"/>
              <a:ext cx="1760342" cy="1836204"/>
            </a:xfrm>
            <a:prstGeom prst="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a:p>
          </p:txBody>
        </p:sp>
        <p:pic>
          <p:nvPicPr>
            <p:cNvPr id="15" name="Picture 14">
              <a:extLst>
                <a:ext uri="{FF2B5EF4-FFF2-40B4-BE49-F238E27FC236}">
                  <a16:creationId xmlns:a16="http://schemas.microsoft.com/office/drawing/2014/main" id="{A42EF222-1065-4F45-9016-7B51F1A78961}"/>
                </a:ext>
              </a:extLst>
            </p:cNvPr>
            <p:cNvPicPr>
              <a:picLocks noChangeAspect="1"/>
            </p:cNvPicPr>
            <p:nvPr/>
          </p:nvPicPr>
          <p:blipFill>
            <a:blip r:embed="rId4"/>
            <a:stretch>
              <a:fillRect/>
            </a:stretch>
          </p:blipFill>
          <p:spPr>
            <a:xfrm>
              <a:off x="4232782" y="2364824"/>
              <a:ext cx="1541275" cy="1444271"/>
            </a:xfrm>
            <a:prstGeom prst="rect">
              <a:avLst/>
            </a:prstGeom>
          </p:spPr>
        </p:pic>
      </p:grpSp>
      <p:grpSp>
        <p:nvGrpSpPr>
          <p:cNvPr id="31" name="Group 30">
            <a:extLst>
              <a:ext uri="{FF2B5EF4-FFF2-40B4-BE49-F238E27FC236}">
                <a16:creationId xmlns:a16="http://schemas.microsoft.com/office/drawing/2014/main" id="{A0B04590-3755-47CB-9C9B-56B1D965E688}"/>
              </a:ext>
            </a:extLst>
          </p:cNvPr>
          <p:cNvGrpSpPr/>
          <p:nvPr/>
        </p:nvGrpSpPr>
        <p:grpSpPr>
          <a:xfrm>
            <a:off x="9094202" y="1983029"/>
            <a:ext cx="914400" cy="914400"/>
            <a:chOff x="8512734" y="2168860"/>
            <a:chExt cx="914400" cy="914400"/>
          </a:xfrm>
        </p:grpSpPr>
        <p:sp>
          <p:nvSpPr>
            <p:cNvPr id="17" name="Rectangle 16">
              <a:extLst>
                <a:ext uri="{FF2B5EF4-FFF2-40B4-BE49-F238E27FC236}">
                  <a16:creationId xmlns:a16="http://schemas.microsoft.com/office/drawing/2014/main" id="{169CAFDE-EB02-4BF3-A49B-E1D4849DD49F}"/>
                </a:ext>
              </a:extLst>
            </p:cNvPr>
            <p:cNvSpPr/>
            <p:nvPr/>
          </p:nvSpPr>
          <p:spPr>
            <a:xfrm>
              <a:off x="8512734" y="2168860"/>
              <a:ext cx="914400" cy="914400"/>
            </a:xfrm>
            <a:prstGeom prst="rect">
              <a:avLst/>
            </a:prstGeom>
            <a:gradFill>
              <a:gsLst>
                <a:gs pos="100000">
                  <a:srgbClr val="679897"/>
                </a:gs>
                <a:gs pos="2000">
                  <a:srgbClr val="467EA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350"/>
            </a:p>
          </p:txBody>
        </p:sp>
        <p:pic>
          <p:nvPicPr>
            <p:cNvPr id="18" name="Picture 17">
              <a:extLst>
                <a:ext uri="{FF2B5EF4-FFF2-40B4-BE49-F238E27FC236}">
                  <a16:creationId xmlns:a16="http://schemas.microsoft.com/office/drawing/2014/main" id="{0D267CE5-51B3-4CA7-AB66-BF8619DF1AB0}"/>
                </a:ext>
              </a:extLst>
            </p:cNvPr>
            <p:cNvPicPr>
              <a:picLocks noChangeAspect="1"/>
            </p:cNvPicPr>
            <p:nvPr/>
          </p:nvPicPr>
          <p:blipFill>
            <a:blip r:embed="rId5"/>
            <a:stretch>
              <a:fillRect/>
            </a:stretch>
          </p:blipFill>
          <p:spPr>
            <a:xfrm>
              <a:off x="8616292" y="2341201"/>
              <a:ext cx="707283" cy="580265"/>
            </a:xfrm>
            <a:prstGeom prst="rect">
              <a:avLst/>
            </a:prstGeom>
          </p:spPr>
        </p:pic>
      </p:grpSp>
      <p:pic>
        <p:nvPicPr>
          <p:cNvPr id="21" name="Picture 20">
            <a:extLst>
              <a:ext uri="{FF2B5EF4-FFF2-40B4-BE49-F238E27FC236}">
                <a16:creationId xmlns:a16="http://schemas.microsoft.com/office/drawing/2014/main" id="{E7275079-239B-4DF1-BB53-9EEED8C54C76}"/>
              </a:ext>
            </a:extLst>
          </p:cNvPr>
          <p:cNvPicPr>
            <a:picLocks noChangeAspect="1"/>
          </p:cNvPicPr>
          <p:nvPr/>
        </p:nvPicPr>
        <p:blipFill>
          <a:blip r:embed="rId6"/>
          <a:stretch>
            <a:fillRect/>
          </a:stretch>
        </p:blipFill>
        <p:spPr>
          <a:xfrm>
            <a:off x="6320948" y="1999455"/>
            <a:ext cx="914400" cy="892169"/>
          </a:xfrm>
          <a:prstGeom prst="rect">
            <a:avLst/>
          </a:prstGeom>
          <a:gradFill>
            <a:gsLst>
              <a:gs pos="100000">
                <a:srgbClr val="679897"/>
              </a:gs>
              <a:gs pos="2000">
                <a:srgbClr val="467EAC"/>
              </a:gs>
            </a:gsLst>
            <a:lin ang="5400000" scaled="0"/>
          </a:gradFill>
          <a:ln>
            <a:noFill/>
          </a:ln>
        </p:spPr>
      </p:pic>
      <p:sp>
        <p:nvSpPr>
          <p:cNvPr id="22" name="TextBox 21">
            <a:extLst>
              <a:ext uri="{FF2B5EF4-FFF2-40B4-BE49-F238E27FC236}">
                <a16:creationId xmlns:a16="http://schemas.microsoft.com/office/drawing/2014/main" id="{33A9959F-FFAC-43CE-B6B1-56B27166D4BE}"/>
              </a:ext>
            </a:extLst>
          </p:cNvPr>
          <p:cNvSpPr txBox="1"/>
          <p:nvPr/>
        </p:nvSpPr>
        <p:spPr>
          <a:xfrm>
            <a:off x="3466785" y="2995016"/>
            <a:ext cx="1791015" cy="2739211"/>
          </a:xfrm>
          <a:prstGeom prst="rect">
            <a:avLst/>
          </a:prstGeom>
          <a:noFill/>
        </p:spPr>
        <p:txBody>
          <a:bodyPr wrap="square" rtlCol="0">
            <a:spAutoFit/>
          </a:bodyPr>
          <a:lstStyle/>
          <a:p>
            <a:r>
              <a:rPr lang="en-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Guide implementation</a:t>
            </a:r>
          </a:p>
          <a:p>
            <a:r>
              <a:rPr lang="en-CA" sz="1400" dirty="0">
                <a:solidFill>
                  <a:schemeClr val="dk1"/>
                </a:solidFill>
                <a:ea typeface="Verdana" panose="020B0604030504040204" pitchFamily="34" charset="0"/>
              </a:rPr>
              <a:t>of the Enterprise Architecture Framework as the criteria used by GC EARB  when reviewing </a:t>
            </a:r>
            <a:r>
              <a:rPr lang="en-US" sz="1400" dirty="0">
                <a:solidFill>
                  <a:schemeClr val="dk1"/>
                </a:solidFill>
                <a:ea typeface="Verdana" panose="020B0604030504040204" pitchFamily="34" charset="0"/>
              </a:rPr>
              <a:t>digital initiatives to ensure their alignment with enterprise architectures</a:t>
            </a:r>
            <a:endParaRPr lang="en-CA" sz="1400" dirty="0">
              <a:solidFill>
                <a:schemeClr val="dk1"/>
              </a:solidFill>
              <a:ea typeface="Verdana" panose="020B0604030504040204" pitchFamily="34" charset="0"/>
            </a:endParaRPr>
          </a:p>
        </p:txBody>
      </p:sp>
      <p:sp>
        <p:nvSpPr>
          <p:cNvPr id="23" name="TextBox 22">
            <a:extLst>
              <a:ext uri="{FF2B5EF4-FFF2-40B4-BE49-F238E27FC236}">
                <a16:creationId xmlns:a16="http://schemas.microsoft.com/office/drawing/2014/main" id="{C239E75F-5FBF-49D0-BEE6-A26A809AC64B}"/>
              </a:ext>
            </a:extLst>
          </p:cNvPr>
          <p:cNvSpPr txBox="1"/>
          <p:nvPr/>
        </p:nvSpPr>
        <p:spPr>
          <a:xfrm>
            <a:off x="6172816" y="3004691"/>
            <a:ext cx="2056784" cy="2523768"/>
          </a:xfrm>
          <a:prstGeom prst="rect">
            <a:avLst/>
          </a:prstGeom>
          <a:noFill/>
        </p:spPr>
        <p:txBody>
          <a:bodyPr wrap="square" rtlCol="0">
            <a:spAutoFit/>
          </a:bodyPr>
          <a:lstStyle/>
          <a:p>
            <a:r>
              <a:rPr lang="en-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Networks of expertise</a:t>
            </a:r>
          </a:p>
          <a:p>
            <a:r>
              <a:rPr lang="en-CA" sz="1400" dirty="0">
                <a:solidFill>
                  <a:schemeClr val="dk1"/>
                </a:solidFill>
                <a:ea typeface="Verdana" panose="020B0604030504040204" pitchFamily="34" charset="0"/>
              </a:rPr>
              <a:t>Leads Enterprise Architecture and Open Source</a:t>
            </a:r>
          </a:p>
          <a:p>
            <a:r>
              <a:rPr lang="en-CA" sz="1400" dirty="0">
                <a:solidFill>
                  <a:schemeClr val="dk1"/>
                </a:solidFill>
                <a:ea typeface="Verdana" panose="020B0604030504040204" pitchFamily="34" charset="0"/>
              </a:rPr>
              <a:t>Consolidates content from Data, Cloud, Digital workspace &amp; Cyber to develop enterprise solutions and share best practices</a:t>
            </a:r>
          </a:p>
        </p:txBody>
      </p:sp>
      <p:sp>
        <p:nvSpPr>
          <p:cNvPr id="24" name="TextBox 23">
            <a:extLst>
              <a:ext uri="{FF2B5EF4-FFF2-40B4-BE49-F238E27FC236}">
                <a16:creationId xmlns:a16="http://schemas.microsoft.com/office/drawing/2014/main" id="{6666D82C-9C8C-4155-A6BD-63867F974A68}"/>
              </a:ext>
            </a:extLst>
          </p:cNvPr>
          <p:cNvSpPr txBox="1"/>
          <p:nvPr/>
        </p:nvSpPr>
        <p:spPr>
          <a:xfrm>
            <a:off x="8985072" y="3004691"/>
            <a:ext cx="1828800" cy="2739211"/>
          </a:xfrm>
          <a:prstGeom prst="rect">
            <a:avLst/>
          </a:prstGeom>
          <a:noFill/>
        </p:spPr>
        <p:txBody>
          <a:bodyPr wrap="square" rtlCol="0">
            <a:spAutoFit/>
          </a:bodyPr>
          <a:lstStyle/>
          <a:p>
            <a:r>
              <a:rPr lang="en-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Early engagement </a:t>
            </a:r>
          </a:p>
          <a:p>
            <a:r>
              <a:rPr lang="en-CA" sz="1400" dirty="0">
                <a:solidFill>
                  <a:schemeClr val="dk1"/>
                </a:solidFill>
                <a:ea typeface="Verdana" panose="020B0604030504040204" pitchFamily="34" charset="0"/>
              </a:rPr>
              <a:t>pre-GC EARB date to co-architect proposals with Departments for alignment to the Enterprise Architecture Framework, Target State Architecture</a:t>
            </a:r>
          </a:p>
          <a:p>
            <a:r>
              <a:rPr lang="en-CA" sz="1400" dirty="0">
                <a:solidFill>
                  <a:schemeClr val="dk1"/>
                </a:solidFill>
                <a:ea typeface="Verdana" panose="020B0604030504040204" pitchFamily="34" charset="0"/>
              </a:rPr>
              <a:t>and Enterprise Solutions</a:t>
            </a:r>
          </a:p>
        </p:txBody>
      </p:sp>
      <p:sp>
        <p:nvSpPr>
          <p:cNvPr id="25" name="TextBox 24">
            <a:extLst>
              <a:ext uri="{FF2B5EF4-FFF2-40B4-BE49-F238E27FC236}">
                <a16:creationId xmlns:a16="http://schemas.microsoft.com/office/drawing/2014/main" id="{F2A10B1D-4A58-4420-AC6F-08381203ED08}"/>
              </a:ext>
            </a:extLst>
          </p:cNvPr>
          <p:cNvSpPr txBox="1"/>
          <p:nvPr/>
        </p:nvSpPr>
        <p:spPr>
          <a:xfrm>
            <a:off x="508290" y="983133"/>
            <a:ext cx="11074110" cy="646331"/>
          </a:xfrm>
          <a:prstGeom prst="rect">
            <a:avLst/>
          </a:prstGeom>
          <a:noFill/>
        </p:spPr>
        <p:txBody>
          <a:bodyPr wrap="square" rtlCol="0">
            <a:spAutoFit/>
          </a:bodyPr>
          <a:lstStyle/>
          <a:p>
            <a:r>
              <a:rPr lang="en-US" dirty="0"/>
              <a:t>To fulfill the GC EARB mandate, OCIO Enterprise Architecture collaborates with the extended EA team (SSC, CCCS, and Cyber) and departmental architects to:</a:t>
            </a:r>
          </a:p>
        </p:txBody>
      </p:sp>
      <p:sp>
        <p:nvSpPr>
          <p:cNvPr id="27" name="TextBox 26">
            <a:extLst>
              <a:ext uri="{FF2B5EF4-FFF2-40B4-BE49-F238E27FC236}">
                <a16:creationId xmlns:a16="http://schemas.microsoft.com/office/drawing/2014/main" id="{1FA3AA49-95C9-4EA8-85F3-939AC79721BA}"/>
              </a:ext>
            </a:extLst>
          </p:cNvPr>
          <p:cNvSpPr txBox="1"/>
          <p:nvPr/>
        </p:nvSpPr>
        <p:spPr>
          <a:xfrm>
            <a:off x="540732" y="3004691"/>
            <a:ext cx="2491251" cy="1877437"/>
          </a:xfrm>
          <a:prstGeom prst="rect">
            <a:avLst/>
          </a:prstGeom>
          <a:noFill/>
        </p:spPr>
        <p:txBody>
          <a:bodyPr wrap="square" rtlCol="0">
            <a:spAutoFit/>
          </a:bodyPr>
          <a:lstStyle/>
          <a:p>
            <a:r>
              <a:rPr lang="en-CA" sz="1600" dirty="0">
                <a:solidFill>
                  <a:schemeClr val="dk1"/>
                </a:solidFill>
                <a:latin typeface="Aharoni" panose="02010803020104030203" pitchFamily="2" charset="-79"/>
                <a:ea typeface="Segoe UI Black" panose="020B0A02040204020203" pitchFamily="34" charset="0"/>
                <a:cs typeface="Aharoni" panose="02010803020104030203" pitchFamily="2" charset="-79"/>
              </a:rPr>
              <a:t>Develop Target Architecture Standards</a:t>
            </a:r>
          </a:p>
          <a:p>
            <a:r>
              <a:rPr lang="en-CA" sz="1400" dirty="0">
                <a:solidFill>
                  <a:schemeClr val="dk1"/>
                </a:solidFill>
                <a:ea typeface="Verdana" panose="020B0604030504040204" pitchFamily="34" charset="0"/>
              </a:rPr>
              <a:t>Across the domains: </a:t>
            </a:r>
          </a:p>
          <a:p>
            <a:pPr marL="171450" lvl="1" indent="-171450">
              <a:buFont typeface="Arial" panose="020B0604020202020204" pitchFamily="34" charset="0"/>
              <a:buChar char="•"/>
            </a:pPr>
            <a:r>
              <a:rPr lang="en-US" sz="1400" b="1" dirty="0">
                <a:solidFill>
                  <a:schemeClr val="dk1"/>
                </a:solidFill>
                <a:ea typeface="Verdana" panose="020B0604030504040204" pitchFamily="34" charset="0"/>
              </a:rPr>
              <a:t>B</a:t>
            </a:r>
            <a:r>
              <a:rPr lang="en-US" sz="1400" dirty="0">
                <a:solidFill>
                  <a:schemeClr val="dk1"/>
                </a:solidFill>
                <a:ea typeface="Verdana" panose="020B0604030504040204" pitchFamily="34" charset="0"/>
              </a:rPr>
              <a:t>usiness</a:t>
            </a:r>
          </a:p>
          <a:p>
            <a:pPr marL="171450" lvl="1" indent="-171450">
              <a:buFont typeface="Arial" panose="020B0604020202020204" pitchFamily="34" charset="0"/>
              <a:buChar char="•"/>
            </a:pPr>
            <a:r>
              <a:rPr lang="en-US" sz="1400" b="1" dirty="0">
                <a:solidFill>
                  <a:schemeClr val="dk1"/>
                </a:solidFill>
                <a:ea typeface="Verdana" panose="020B0604030504040204" pitchFamily="34" charset="0"/>
              </a:rPr>
              <a:t>I</a:t>
            </a:r>
            <a:r>
              <a:rPr lang="en-US" sz="1400" dirty="0">
                <a:solidFill>
                  <a:schemeClr val="dk1"/>
                </a:solidFill>
                <a:ea typeface="Verdana" panose="020B0604030504040204" pitchFamily="34" charset="0"/>
              </a:rPr>
              <a:t>nformation</a:t>
            </a:r>
          </a:p>
          <a:p>
            <a:pPr marL="171450" lvl="1" indent="-171450">
              <a:buFont typeface="Arial" panose="020B0604020202020204" pitchFamily="34" charset="0"/>
              <a:buChar char="•"/>
            </a:pPr>
            <a:r>
              <a:rPr lang="en-US" sz="1400" b="1" dirty="0">
                <a:solidFill>
                  <a:schemeClr val="dk1"/>
                </a:solidFill>
                <a:ea typeface="Verdana" panose="020B0604030504040204" pitchFamily="34" charset="0"/>
              </a:rPr>
              <a:t>A</a:t>
            </a:r>
            <a:r>
              <a:rPr lang="en-US" sz="1400" dirty="0">
                <a:solidFill>
                  <a:schemeClr val="dk1"/>
                </a:solidFill>
                <a:ea typeface="Verdana" panose="020B0604030504040204" pitchFamily="34" charset="0"/>
              </a:rPr>
              <a:t>pplication</a:t>
            </a:r>
          </a:p>
          <a:p>
            <a:pPr marL="171450" lvl="1" indent="-171450">
              <a:buFont typeface="Arial" panose="020B0604020202020204" pitchFamily="34" charset="0"/>
              <a:buChar char="•"/>
            </a:pPr>
            <a:r>
              <a:rPr lang="en-US" sz="1400" b="1" dirty="0">
                <a:solidFill>
                  <a:schemeClr val="dk1"/>
                </a:solidFill>
                <a:ea typeface="Verdana" panose="020B0604030504040204" pitchFamily="34" charset="0"/>
              </a:rPr>
              <a:t>T</a:t>
            </a:r>
            <a:r>
              <a:rPr lang="en-US" sz="1400" dirty="0">
                <a:solidFill>
                  <a:schemeClr val="dk1"/>
                </a:solidFill>
                <a:ea typeface="Verdana" panose="020B0604030504040204" pitchFamily="34" charset="0"/>
              </a:rPr>
              <a:t>echnology</a:t>
            </a:r>
          </a:p>
          <a:p>
            <a:pPr marL="171450" lvl="1" indent="-171450">
              <a:buFont typeface="Arial" panose="020B0604020202020204" pitchFamily="34" charset="0"/>
              <a:buChar char="•"/>
            </a:pPr>
            <a:r>
              <a:rPr lang="en-US" sz="1400" b="1" dirty="0">
                <a:solidFill>
                  <a:schemeClr val="dk1"/>
                </a:solidFill>
                <a:ea typeface="Verdana" panose="020B0604030504040204" pitchFamily="34" charset="0"/>
              </a:rPr>
              <a:t>S</a:t>
            </a:r>
            <a:r>
              <a:rPr lang="en-US" sz="1400" dirty="0">
                <a:solidFill>
                  <a:schemeClr val="dk1"/>
                </a:solidFill>
                <a:ea typeface="Verdana" panose="020B0604030504040204" pitchFamily="34" charset="0"/>
              </a:rPr>
              <a:t>ecurity</a:t>
            </a:r>
          </a:p>
        </p:txBody>
      </p:sp>
      <p:cxnSp>
        <p:nvCxnSpPr>
          <p:cNvPr id="13" name="Straight Connector 12">
            <a:extLst>
              <a:ext uri="{FF2B5EF4-FFF2-40B4-BE49-F238E27FC236}">
                <a16:creationId xmlns:a16="http://schemas.microsoft.com/office/drawing/2014/main" id="{7B2E7DDC-DF67-448B-94F2-2FBC7292EB1E}"/>
              </a:ext>
            </a:extLst>
          </p:cNvPr>
          <p:cNvCxnSpPr>
            <a:cxnSpLocks/>
          </p:cNvCxnSpPr>
          <p:nvPr/>
        </p:nvCxnSpPr>
        <p:spPr>
          <a:xfrm>
            <a:off x="3031983" y="1792023"/>
            <a:ext cx="0" cy="41148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5C37096-4E2F-4521-A586-4903A2DD8CFC}"/>
              </a:ext>
            </a:extLst>
          </p:cNvPr>
          <p:cNvCxnSpPr>
            <a:cxnSpLocks/>
          </p:cNvCxnSpPr>
          <p:nvPr/>
        </p:nvCxnSpPr>
        <p:spPr>
          <a:xfrm>
            <a:off x="5715000" y="1792023"/>
            <a:ext cx="0" cy="41148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466B3D8-E1E0-403B-9FD7-19A03C2F2F4F}"/>
              </a:ext>
            </a:extLst>
          </p:cNvPr>
          <p:cNvCxnSpPr>
            <a:cxnSpLocks/>
          </p:cNvCxnSpPr>
          <p:nvPr/>
        </p:nvCxnSpPr>
        <p:spPr>
          <a:xfrm>
            <a:off x="8534400" y="1792023"/>
            <a:ext cx="0" cy="41148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188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55E7A2-F4E3-40F5-A5AC-4F9B1870E178}"/>
              </a:ext>
            </a:extLst>
          </p:cNvPr>
          <p:cNvSpPr/>
          <p:nvPr/>
        </p:nvSpPr>
        <p:spPr>
          <a:xfrm>
            <a:off x="838200" y="3284755"/>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1" name="Rectangle 10">
            <a:extLst>
              <a:ext uri="{FF2B5EF4-FFF2-40B4-BE49-F238E27FC236}">
                <a16:creationId xmlns:a16="http://schemas.microsoft.com/office/drawing/2014/main" id="{6A425564-7398-4129-A7DB-D6FB84B35433}"/>
              </a:ext>
            </a:extLst>
          </p:cNvPr>
          <p:cNvSpPr/>
          <p:nvPr/>
        </p:nvSpPr>
        <p:spPr>
          <a:xfrm>
            <a:off x="838201" y="3299499"/>
            <a:ext cx="1693699" cy="2277547"/>
          </a:xfrm>
          <a:prstGeom prst="rect">
            <a:avLst/>
          </a:prstGeom>
        </p:spPr>
        <p:txBody>
          <a:bodyPr wrap="square">
            <a:spAutoFit/>
          </a:bodyPr>
          <a:lstStyle/>
          <a:p>
            <a:pPr marL="85725"/>
            <a:r>
              <a:rPr lang="en-US" sz="1100" dirty="0"/>
              <a:t>What decision is being sought from cabinet, i.e., what is the problem to be solved?</a:t>
            </a:r>
          </a:p>
          <a:p>
            <a:pPr marL="85725"/>
            <a:endParaRPr lang="en-US" sz="1100" dirty="0"/>
          </a:p>
          <a:p>
            <a:pPr marL="85725"/>
            <a:r>
              <a:rPr lang="en-US" sz="1100" dirty="0"/>
              <a:t>What is the recommended option and its context?</a:t>
            </a:r>
          </a:p>
          <a:p>
            <a:pPr marL="85725"/>
            <a:endParaRPr lang="en-US" sz="1100" dirty="0"/>
          </a:p>
          <a:p>
            <a:pPr marL="85725"/>
            <a:r>
              <a:rPr lang="en-US" sz="1100" dirty="0"/>
              <a:t>Does the proposed solution have </a:t>
            </a:r>
            <a:r>
              <a:rPr lang="en-US" sz="1100" b="1" i="1" dirty="0"/>
              <a:t>implications for OCIO</a:t>
            </a:r>
            <a:r>
              <a:rPr lang="en-US" sz="1100" dirty="0"/>
              <a:t>?</a:t>
            </a:r>
          </a:p>
          <a:p>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A295E487-7366-4062-A97C-AE0E8DA097C0}"/>
              </a:ext>
            </a:extLst>
          </p:cNvPr>
          <p:cNvSpPr/>
          <p:nvPr/>
        </p:nvSpPr>
        <p:spPr>
          <a:xfrm>
            <a:off x="838200" y="2438400"/>
            <a:ext cx="1777921" cy="68571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prstClr val="white"/>
                </a:solidFill>
              </a:rPr>
              <a:t>MEMORANDUM TO CABINET</a:t>
            </a:r>
          </a:p>
        </p:txBody>
      </p:sp>
      <p:sp>
        <p:nvSpPr>
          <p:cNvPr id="13" name="Rectangle 12">
            <a:extLst>
              <a:ext uri="{FF2B5EF4-FFF2-40B4-BE49-F238E27FC236}">
                <a16:creationId xmlns:a16="http://schemas.microsoft.com/office/drawing/2014/main" id="{B7974885-C152-4B35-99AD-FA770ECABE4B}"/>
              </a:ext>
            </a:extLst>
          </p:cNvPr>
          <p:cNvSpPr/>
          <p:nvPr/>
        </p:nvSpPr>
        <p:spPr>
          <a:xfrm>
            <a:off x="2999871" y="3292771"/>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4" name="Rectangle 13">
            <a:extLst>
              <a:ext uri="{FF2B5EF4-FFF2-40B4-BE49-F238E27FC236}">
                <a16:creationId xmlns:a16="http://schemas.microsoft.com/office/drawing/2014/main" id="{19326713-9DB1-46E6-833C-DE77132124F3}"/>
              </a:ext>
            </a:extLst>
          </p:cNvPr>
          <p:cNvSpPr/>
          <p:nvPr/>
        </p:nvSpPr>
        <p:spPr>
          <a:xfrm>
            <a:off x="2999871" y="2446416"/>
            <a:ext cx="1777921" cy="685712"/>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prstClr val="white"/>
                </a:solidFill>
              </a:rPr>
              <a:t>CONCEPT CASE</a:t>
            </a:r>
          </a:p>
          <a:p>
            <a:pPr algn="ctr"/>
            <a:r>
              <a:rPr lang="en-CA" sz="1200" dirty="0">
                <a:solidFill>
                  <a:prstClr val="white"/>
                </a:solidFill>
              </a:rPr>
              <a:t>Mandatory Procedure</a:t>
            </a:r>
          </a:p>
        </p:txBody>
      </p:sp>
      <p:sp>
        <p:nvSpPr>
          <p:cNvPr id="15" name="Rectangle 14">
            <a:extLst>
              <a:ext uri="{FF2B5EF4-FFF2-40B4-BE49-F238E27FC236}">
                <a16:creationId xmlns:a16="http://schemas.microsoft.com/office/drawing/2014/main" id="{25418E27-F20C-4E7A-AAD7-D3A9FDA1DE48}"/>
              </a:ext>
            </a:extLst>
          </p:cNvPr>
          <p:cNvSpPr/>
          <p:nvPr/>
        </p:nvSpPr>
        <p:spPr>
          <a:xfrm>
            <a:off x="5161542" y="3300787"/>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6" name="Rectangle 15">
            <a:extLst>
              <a:ext uri="{FF2B5EF4-FFF2-40B4-BE49-F238E27FC236}">
                <a16:creationId xmlns:a16="http://schemas.microsoft.com/office/drawing/2014/main" id="{7C4CF3E6-20AC-4EFF-B99A-64A4E1AD6B44}"/>
              </a:ext>
            </a:extLst>
          </p:cNvPr>
          <p:cNvSpPr/>
          <p:nvPr/>
        </p:nvSpPr>
        <p:spPr>
          <a:xfrm>
            <a:off x="5161542" y="2454432"/>
            <a:ext cx="1777921" cy="685711"/>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prstClr val="white"/>
                </a:solidFill>
              </a:rPr>
              <a:t>GC EARB</a:t>
            </a:r>
          </a:p>
          <a:p>
            <a:pPr algn="ctr"/>
            <a:r>
              <a:rPr lang="en-CA" sz="1200" dirty="0">
                <a:solidFill>
                  <a:prstClr val="white"/>
                </a:solidFill>
              </a:rPr>
              <a:t>Directive</a:t>
            </a:r>
            <a:endParaRPr lang="en-CA" sz="1200" dirty="0">
              <a:solidFill>
                <a:schemeClr val="bg1"/>
              </a:solidFill>
              <a:latin typeface="Aharoni" panose="02010803020104030203" pitchFamily="2" charset="-79"/>
              <a:ea typeface="Segoe UI Black" panose="020B0A02040204020203" pitchFamily="34" charset="0"/>
              <a:cs typeface="Aharoni" panose="02010803020104030203" pitchFamily="2" charset="-79"/>
            </a:endParaRPr>
          </a:p>
        </p:txBody>
      </p:sp>
      <p:sp>
        <p:nvSpPr>
          <p:cNvPr id="17" name="Rectangle 16">
            <a:extLst>
              <a:ext uri="{FF2B5EF4-FFF2-40B4-BE49-F238E27FC236}">
                <a16:creationId xmlns:a16="http://schemas.microsoft.com/office/drawing/2014/main" id="{D750490E-339E-4A37-92A3-8AD92F514399}"/>
              </a:ext>
            </a:extLst>
          </p:cNvPr>
          <p:cNvSpPr/>
          <p:nvPr/>
        </p:nvSpPr>
        <p:spPr>
          <a:xfrm>
            <a:off x="7323213" y="3308803"/>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8" name="Rectangle 17">
            <a:extLst>
              <a:ext uri="{FF2B5EF4-FFF2-40B4-BE49-F238E27FC236}">
                <a16:creationId xmlns:a16="http://schemas.microsoft.com/office/drawing/2014/main" id="{5A14371E-2F64-4C23-94D8-3C39B0686324}"/>
              </a:ext>
            </a:extLst>
          </p:cNvPr>
          <p:cNvSpPr/>
          <p:nvPr/>
        </p:nvSpPr>
        <p:spPr>
          <a:xfrm>
            <a:off x="7323213" y="2462450"/>
            <a:ext cx="1777921" cy="68571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prstClr val="white"/>
                </a:solidFill>
              </a:rPr>
              <a:t>TB SUBMISSION</a:t>
            </a:r>
          </a:p>
          <a:p>
            <a:pPr algn="ctr"/>
            <a:r>
              <a:rPr lang="en-CA" sz="1100" dirty="0">
                <a:solidFill>
                  <a:prstClr val="white"/>
                </a:solidFill>
              </a:rPr>
              <a:t>Authorities</a:t>
            </a:r>
          </a:p>
        </p:txBody>
      </p:sp>
      <p:sp>
        <p:nvSpPr>
          <p:cNvPr id="19" name="Rectangle 18">
            <a:extLst>
              <a:ext uri="{FF2B5EF4-FFF2-40B4-BE49-F238E27FC236}">
                <a16:creationId xmlns:a16="http://schemas.microsoft.com/office/drawing/2014/main" id="{A20E192E-5908-494E-9191-E1F2D2C9D612}"/>
              </a:ext>
            </a:extLst>
          </p:cNvPr>
          <p:cNvSpPr/>
          <p:nvPr/>
        </p:nvSpPr>
        <p:spPr>
          <a:xfrm>
            <a:off x="9484884" y="3316819"/>
            <a:ext cx="1777921" cy="2456775"/>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20" name="Rectangle 19">
            <a:extLst>
              <a:ext uri="{FF2B5EF4-FFF2-40B4-BE49-F238E27FC236}">
                <a16:creationId xmlns:a16="http://schemas.microsoft.com/office/drawing/2014/main" id="{02C9F479-EC0A-4786-B558-441FDF66273A}"/>
              </a:ext>
            </a:extLst>
          </p:cNvPr>
          <p:cNvSpPr/>
          <p:nvPr/>
        </p:nvSpPr>
        <p:spPr>
          <a:xfrm>
            <a:off x="9484884" y="2470466"/>
            <a:ext cx="1777921" cy="685710"/>
          </a:xfrm>
          <a:prstGeom prst="rect">
            <a:avLst/>
          </a:prstGeom>
          <a:gradFill>
            <a:gsLst>
              <a:gs pos="100000">
                <a:srgbClr val="5B8686"/>
              </a:gs>
              <a:gs pos="2000">
                <a:srgbClr val="2F54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prstClr val="white"/>
                </a:solidFill>
              </a:rPr>
              <a:t>PROJECT OVERSIGHT</a:t>
            </a:r>
          </a:p>
          <a:p>
            <a:pPr algn="ctr"/>
            <a:r>
              <a:rPr lang="en-CA" sz="1200" dirty="0">
                <a:solidFill>
                  <a:prstClr val="white"/>
                </a:solidFill>
              </a:rPr>
              <a:t>Ongoing Project Monitoring</a:t>
            </a:r>
          </a:p>
        </p:txBody>
      </p:sp>
      <p:sp>
        <p:nvSpPr>
          <p:cNvPr id="21" name="Rectangle 20">
            <a:extLst>
              <a:ext uri="{FF2B5EF4-FFF2-40B4-BE49-F238E27FC236}">
                <a16:creationId xmlns:a16="http://schemas.microsoft.com/office/drawing/2014/main" id="{268A2183-4521-4664-AE2F-DD3470D521B3}"/>
              </a:ext>
            </a:extLst>
          </p:cNvPr>
          <p:cNvSpPr/>
          <p:nvPr/>
        </p:nvSpPr>
        <p:spPr>
          <a:xfrm>
            <a:off x="2999871" y="3313778"/>
            <a:ext cx="1693699" cy="2123658"/>
          </a:xfrm>
          <a:prstGeom prst="rect">
            <a:avLst/>
          </a:prstGeom>
        </p:spPr>
        <p:txBody>
          <a:bodyPr wrap="square">
            <a:spAutoFit/>
          </a:bodyPr>
          <a:lstStyle/>
          <a:p>
            <a:pPr marL="85725"/>
            <a:r>
              <a:rPr lang="en-CA" sz="1100" dirty="0"/>
              <a:t>Has the problem or   </a:t>
            </a:r>
            <a:br>
              <a:rPr lang="en-CA" sz="1100" dirty="0"/>
            </a:br>
            <a:r>
              <a:rPr lang="en-CA" sz="1100" dirty="0"/>
              <a:t>opportunity been well defined? </a:t>
            </a:r>
          </a:p>
          <a:p>
            <a:pPr marL="85725"/>
            <a:endParaRPr lang="en-CA" sz="1100" dirty="0"/>
          </a:p>
          <a:p>
            <a:pPr marL="85725"/>
            <a:r>
              <a:rPr lang="en-CA" sz="1100" dirty="0"/>
              <a:t> Is there a clear vision </a:t>
            </a:r>
            <a:br>
              <a:rPr lang="en-CA" sz="1100" dirty="0"/>
            </a:br>
            <a:r>
              <a:rPr lang="en-CA" sz="1100" dirty="0"/>
              <a:t> of the desired </a:t>
            </a:r>
            <a:br>
              <a:rPr lang="en-CA" sz="1100" dirty="0"/>
            </a:br>
            <a:r>
              <a:rPr lang="en-CA" sz="1100" dirty="0"/>
              <a:t> business outcomes </a:t>
            </a:r>
            <a:br>
              <a:rPr lang="en-CA" sz="1100" dirty="0"/>
            </a:br>
            <a:r>
              <a:rPr lang="en-CA" sz="1100" dirty="0"/>
              <a:t> and future state? </a:t>
            </a:r>
          </a:p>
          <a:p>
            <a:pPr marL="85725"/>
            <a:endParaRPr lang="en-CA" sz="1100" dirty="0"/>
          </a:p>
          <a:p>
            <a:pPr marL="85725"/>
            <a:r>
              <a:rPr lang="en-CA" sz="1100" dirty="0"/>
              <a:t>Is the opportunity applying the </a:t>
            </a:r>
            <a:r>
              <a:rPr lang="en-CA" sz="1100" b="1" i="1" dirty="0"/>
              <a:t>Digital Standards</a:t>
            </a:r>
            <a:r>
              <a:rPr lang="en-CA" sz="1100" dirty="0"/>
              <a:t>?</a:t>
            </a:r>
          </a:p>
        </p:txBody>
      </p:sp>
      <p:sp>
        <p:nvSpPr>
          <p:cNvPr id="22" name="Rectangle 21">
            <a:extLst>
              <a:ext uri="{FF2B5EF4-FFF2-40B4-BE49-F238E27FC236}">
                <a16:creationId xmlns:a16="http://schemas.microsoft.com/office/drawing/2014/main" id="{72B041B3-B312-4725-B9F5-2D819E61B94D}"/>
              </a:ext>
            </a:extLst>
          </p:cNvPr>
          <p:cNvSpPr/>
          <p:nvPr/>
        </p:nvSpPr>
        <p:spPr>
          <a:xfrm>
            <a:off x="5161542" y="3394373"/>
            <a:ext cx="1777921" cy="1769715"/>
          </a:xfrm>
          <a:prstGeom prst="rect">
            <a:avLst/>
          </a:prstGeom>
        </p:spPr>
        <p:txBody>
          <a:bodyPr wrap="square">
            <a:spAutoFit/>
          </a:bodyPr>
          <a:lstStyle/>
          <a:p>
            <a:pPr marL="85725"/>
            <a:r>
              <a:rPr lang="en-CA" sz="1100" dirty="0"/>
              <a:t>Is the initiative aligned to the </a:t>
            </a:r>
            <a:r>
              <a:rPr lang="en-CA" sz="1100" b="1" i="1" dirty="0"/>
              <a:t>EA framework?</a:t>
            </a:r>
          </a:p>
          <a:p>
            <a:pPr marL="85725"/>
            <a:endParaRPr lang="en-CA" sz="1100" dirty="0"/>
          </a:p>
          <a:p>
            <a:pPr marL="85725"/>
            <a:r>
              <a:rPr lang="en-CA" sz="1100" dirty="0"/>
              <a:t>Is the initiative defining a new </a:t>
            </a:r>
            <a:r>
              <a:rPr lang="en-CA" sz="1100" b="1" i="1" dirty="0"/>
              <a:t>target architecture standard</a:t>
            </a:r>
            <a:r>
              <a:rPr lang="en-CA" sz="1100" i="1" dirty="0"/>
              <a:t>?</a:t>
            </a:r>
          </a:p>
          <a:p>
            <a:pPr marL="85725"/>
            <a:endParaRPr lang="en-CA" sz="1100" dirty="0"/>
          </a:p>
          <a:p>
            <a:pPr marL="85725"/>
            <a:r>
              <a:rPr lang="en-CA" sz="1100" dirty="0"/>
              <a:t>Is the initiative aligned to </a:t>
            </a:r>
            <a:r>
              <a:rPr lang="en-CA" sz="1100" b="1" i="1" dirty="0"/>
              <a:t>enterprise solutions?</a:t>
            </a:r>
          </a:p>
          <a:p>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71861A7E-E094-454B-994C-33DC5E672DE2}"/>
              </a:ext>
            </a:extLst>
          </p:cNvPr>
          <p:cNvSpPr/>
          <p:nvPr/>
        </p:nvSpPr>
        <p:spPr>
          <a:xfrm>
            <a:off x="7323213" y="3379189"/>
            <a:ext cx="1777921" cy="1985159"/>
          </a:xfrm>
          <a:prstGeom prst="rect">
            <a:avLst/>
          </a:prstGeom>
        </p:spPr>
        <p:txBody>
          <a:bodyPr wrap="square">
            <a:spAutoFit/>
          </a:bodyPr>
          <a:lstStyle/>
          <a:p>
            <a:pPr marL="85725"/>
            <a:r>
              <a:rPr lang="en-CA" sz="1100" dirty="0"/>
              <a:t>Does the initiative and/or project   </a:t>
            </a:r>
            <a:br>
              <a:rPr lang="en-CA" sz="1100" dirty="0"/>
            </a:br>
            <a:r>
              <a:rPr lang="en-CA" sz="1100" dirty="0"/>
              <a:t>comply to </a:t>
            </a:r>
            <a:r>
              <a:rPr lang="en-CA" sz="1100" b="1" dirty="0"/>
              <a:t>TB policies</a:t>
            </a:r>
            <a:r>
              <a:rPr lang="en-CA" sz="1100" dirty="0"/>
              <a:t>? </a:t>
            </a:r>
            <a:br>
              <a:rPr lang="en-CA" sz="1100" dirty="0"/>
            </a:br>
            <a:r>
              <a:rPr lang="en-CA" sz="1100" dirty="0"/>
              <a:t> </a:t>
            </a:r>
          </a:p>
          <a:p>
            <a:pPr marL="85725"/>
            <a:r>
              <a:rPr lang="en-CA" sz="1100" dirty="0"/>
              <a:t>Is it aligned with </a:t>
            </a:r>
            <a:r>
              <a:rPr lang="en-CA" sz="1100" b="1" dirty="0"/>
              <a:t>GC</a:t>
            </a:r>
            <a:r>
              <a:rPr lang="en-CA" sz="1100" dirty="0"/>
              <a:t> </a:t>
            </a:r>
            <a:br>
              <a:rPr lang="en-CA" sz="1100" dirty="0"/>
            </a:br>
            <a:r>
              <a:rPr lang="en-CA" sz="1100" b="1" dirty="0"/>
              <a:t>Strategies</a:t>
            </a:r>
            <a:r>
              <a:rPr lang="en-CA" sz="1100" dirty="0"/>
              <a:t>? </a:t>
            </a:r>
            <a:br>
              <a:rPr lang="en-CA" sz="1100" dirty="0"/>
            </a:br>
            <a:r>
              <a:rPr lang="en-CA" sz="1100" dirty="0"/>
              <a:t> </a:t>
            </a:r>
          </a:p>
          <a:p>
            <a:pPr marL="85725"/>
            <a:r>
              <a:rPr lang="en-CA" sz="1100" dirty="0"/>
              <a:t>Has the project been to </a:t>
            </a:r>
            <a:r>
              <a:rPr lang="en-CA" sz="1100" b="1" dirty="0"/>
              <a:t>GC EARB</a:t>
            </a:r>
            <a:r>
              <a:rPr lang="en-CA" sz="1100" dirty="0"/>
              <a:t>?  </a:t>
            </a:r>
            <a:br>
              <a:rPr lang="en-CA" sz="1400" dirty="0"/>
            </a:br>
            <a:endParaRPr lang="en-CA" sz="1400" dirty="0"/>
          </a:p>
          <a:p>
            <a:endParaRPr lang="en-CA" sz="1000" dirty="0">
              <a:latin typeface="Verdana" panose="020B0604030504040204" pitchFamily="34" charset="0"/>
              <a:ea typeface="Verdana" panose="020B060403050404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A889C22-E2F2-458E-BE80-4D6E40686BB2}"/>
              </a:ext>
            </a:extLst>
          </p:cNvPr>
          <p:cNvSpPr/>
          <p:nvPr/>
        </p:nvSpPr>
        <p:spPr>
          <a:xfrm>
            <a:off x="9484883" y="3371860"/>
            <a:ext cx="1777921" cy="1154162"/>
          </a:xfrm>
          <a:prstGeom prst="rect">
            <a:avLst/>
          </a:prstGeom>
        </p:spPr>
        <p:txBody>
          <a:bodyPr wrap="square">
            <a:spAutoFit/>
          </a:bodyPr>
          <a:lstStyle/>
          <a:p>
            <a:pPr marL="85725"/>
            <a:r>
              <a:rPr lang="en-CA" sz="1100" dirty="0"/>
              <a:t>Is the project positioned for success? </a:t>
            </a:r>
            <a:br>
              <a:rPr lang="en-CA" sz="1100" dirty="0"/>
            </a:br>
            <a:r>
              <a:rPr lang="en-CA" sz="1100" dirty="0"/>
              <a:t> </a:t>
            </a:r>
          </a:p>
          <a:p>
            <a:pPr marL="85725"/>
            <a:r>
              <a:rPr lang="en-CA" sz="1100" dirty="0"/>
              <a:t>Are course corrections needed?</a:t>
            </a:r>
            <a:br>
              <a:rPr lang="en-CA" sz="1400" dirty="0"/>
            </a:br>
            <a:endParaRPr lang="en-CA" sz="1400" dirty="0"/>
          </a:p>
        </p:txBody>
      </p:sp>
      <p:sp>
        <p:nvSpPr>
          <p:cNvPr id="25" name="Arrow: Right 24">
            <a:extLst>
              <a:ext uri="{FF2B5EF4-FFF2-40B4-BE49-F238E27FC236}">
                <a16:creationId xmlns:a16="http://schemas.microsoft.com/office/drawing/2014/main" id="{F6484C09-A680-40E2-9138-D4C36BF9EEEF}"/>
              </a:ext>
            </a:extLst>
          </p:cNvPr>
          <p:cNvSpPr/>
          <p:nvPr/>
        </p:nvSpPr>
        <p:spPr>
          <a:xfrm>
            <a:off x="2723134" y="2621860"/>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Arrow: Right 25">
            <a:extLst>
              <a:ext uri="{FF2B5EF4-FFF2-40B4-BE49-F238E27FC236}">
                <a16:creationId xmlns:a16="http://schemas.microsoft.com/office/drawing/2014/main" id="{855BD5BB-3444-4A02-9854-144656696AB4}"/>
              </a:ext>
            </a:extLst>
          </p:cNvPr>
          <p:cNvSpPr/>
          <p:nvPr/>
        </p:nvSpPr>
        <p:spPr>
          <a:xfrm>
            <a:off x="4860753" y="2617844"/>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Arrow: Right 26">
            <a:extLst>
              <a:ext uri="{FF2B5EF4-FFF2-40B4-BE49-F238E27FC236}">
                <a16:creationId xmlns:a16="http://schemas.microsoft.com/office/drawing/2014/main" id="{CE25D58F-0742-436E-B223-2B62D5883456}"/>
              </a:ext>
            </a:extLst>
          </p:cNvPr>
          <p:cNvSpPr/>
          <p:nvPr/>
        </p:nvSpPr>
        <p:spPr>
          <a:xfrm>
            <a:off x="7034468" y="2613828"/>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Arrow: Right 27">
            <a:extLst>
              <a:ext uri="{FF2B5EF4-FFF2-40B4-BE49-F238E27FC236}">
                <a16:creationId xmlns:a16="http://schemas.microsoft.com/office/drawing/2014/main" id="{1D255E22-1FC9-478F-AD34-4C2B6F2490BF}"/>
              </a:ext>
            </a:extLst>
          </p:cNvPr>
          <p:cNvSpPr/>
          <p:nvPr/>
        </p:nvSpPr>
        <p:spPr>
          <a:xfrm>
            <a:off x="9208183" y="2609812"/>
            <a:ext cx="185996" cy="321868"/>
          </a:xfrm>
          <a:prstGeom prst="rightArrow">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0" name="Connector: Elbow 29">
            <a:extLst>
              <a:ext uri="{FF2B5EF4-FFF2-40B4-BE49-F238E27FC236}">
                <a16:creationId xmlns:a16="http://schemas.microsoft.com/office/drawing/2014/main" id="{D3EFA2EE-7A1E-44D0-8C21-DE6624EAFA24}"/>
              </a:ext>
            </a:extLst>
          </p:cNvPr>
          <p:cNvCxnSpPr>
            <a:cxnSpLocks/>
            <a:stCxn id="19" idx="2"/>
            <a:endCxn id="11" idx="2"/>
          </p:cNvCxnSpPr>
          <p:nvPr/>
        </p:nvCxnSpPr>
        <p:spPr>
          <a:xfrm rot="5400000" flipH="1">
            <a:off x="5931174" y="1330923"/>
            <a:ext cx="196548" cy="8688794"/>
          </a:xfrm>
          <a:prstGeom prst="bentConnector3">
            <a:avLst>
              <a:gd name="adj1" fmla="val -116307"/>
            </a:avLst>
          </a:prstGeom>
          <a:ln w="76200">
            <a:solidFill>
              <a:srgbClr val="C6CDD1"/>
            </a:solidFill>
            <a:tailEnd type="triangle"/>
          </a:ln>
        </p:spPr>
        <p:style>
          <a:lnRef idx="3">
            <a:schemeClr val="dk1"/>
          </a:lnRef>
          <a:fillRef idx="0">
            <a:schemeClr val="dk1"/>
          </a:fillRef>
          <a:effectRef idx="2">
            <a:schemeClr val="dk1"/>
          </a:effectRef>
          <a:fontRef idx="minor">
            <a:schemeClr val="tx1"/>
          </a:fontRef>
        </p:style>
      </p:cxnSp>
      <p:sp>
        <p:nvSpPr>
          <p:cNvPr id="31" name="Slide Number Placeholder 5">
            <a:extLst>
              <a:ext uri="{FF2B5EF4-FFF2-40B4-BE49-F238E27FC236}">
                <a16:creationId xmlns:a16="http://schemas.microsoft.com/office/drawing/2014/main" id="{8003D978-3904-4AA6-A84D-6F3D1F82064A}"/>
              </a:ext>
            </a:extLst>
          </p:cNvPr>
          <p:cNvSpPr>
            <a:spLocks noGrp="1"/>
          </p:cNvSpPr>
          <p:nvPr>
            <p:ph type="sldNum" sz="quarter" idx="4"/>
          </p:nvPr>
        </p:nvSpPr>
        <p:spPr>
          <a:xfrm>
            <a:off x="11602144" y="6589861"/>
            <a:ext cx="589856" cy="268139"/>
          </a:xfrm>
          <a:prstGeom prst="rect">
            <a:avLst/>
          </a:prstGeom>
        </p:spPr>
        <p:txBody>
          <a:bodyPr vert="horz" lIns="91440" tIns="45720" rIns="91440" bIns="45720" rtlCol="0" anchor="ctr"/>
          <a:lstStyle>
            <a:lvl1pPr algn="r">
              <a:defRPr sz="800">
                <a:solidFill>
                  <a:schemeClr val="tx1">
                    <a:tint val="75000"/>
                  </a:schemeClr>
                </a:solidFill>
              </a:defRPr>
            </a:lvl1pPr>
          </a:lstStyle>
          <a:p>
            <a:fld id="{32D4B517-E49B-41B6-9DBC-23634E0F1CDC}" type="slidenum">
              <a:rPr lang="en-CA" smtClean="0">
                <a:solidFill>
                  <a:prstClr val="black">
                    <a:tint val="75000"/>
                  </a:prstClr>
                </a:solidFill>
              </a:rPr>
              <a:pPr/>
              <a:t>7</a:t>
            </a:fld>
            <a:endParaRPr lang="en-CA" dirty="0">
              <a:solidFill>
                <a:prstClr val="black">
                  <a:tint val="75000"/>
                </a:prstClr>
              </a:solidFill>
            </a:endParaRPr>
          </a:p>
        </p:txBody>
      </p:sp>
      <p:sp>
        <p:nvSpPr>
          <p:cNvPr id="32" name="Text Placeholder 2">
            <a:extLst>
              <a:ext uri="{FF2B5EF4-FFF2-40B4-BE49-F238E27FC236}">
                <a16:creationId xmlns:a16="http://schemas.microsoft.com/office/drawing/2014/main" id="{E1ADD84B-79FA-4AAC-974F-AF8E44377DC3}"/>
              </a:ext>
            </a:extLst>
          </p:cNvPr>
          <p:cNvSpPr>
            <a:spLocks noGrp="1"/>
          </p:cNvSpPr>
          <p:nvPr>
            <p:ph type="body" sz="quarter" idx="11"/>
          </p:nvPr>
        </p:nvSpPr>
        <p:spPr>
          <a:xfrm>
            <a:off x="609600" y="176950"/>
            <a:ext cx="6909145" cy="565832"/>
          </a:xfrm>
        </p:spPr>
        <p:txBody>
          <a:bodyPr/>
          <a:lstStyle/>
          <a:p>
            <a:r>
              <a:rPr lang="en-CA" b="1" dirty="0"/>
              <a:t>Due Diligence and EA Points of Influence </a:t>
            </a:r>
          </a:p>
        </p:txBody>
      </p:sp>
      <p:pic>
        <p:nvPicPr>
          <p:cNvPr id="34" name="Picture 33">
            <a:extLst>
              <a:ext uri="{FF2B5EF4-FFF2-40B4-BE49-F238E27FC236}">
                <a16:creationId xmlns:a16="http://schemas.microsoft.com/office/drawing/2014/main" id="{6CEC6F95-2F6D-416F-93FF-7DF4557139EB}"/>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38200" y="872477"/>
            <a:ext cx="593400" cy="593400"/>
          </a:xfrm>
          <a:prstGeom prst="rect">
            <a:avLst/>
          </a:prstGeom>
        </p:spPr>
      </p:pic>
      <p:sp>
        <p:nvSpPr>
          <p:cNvPr id="3" name="TextBox 2">
            <a:extLst>
              <a:ext uri="{FF2B5EF4-FFF2-40B4-BE49-F238E27FC236}">
                <a16:creationId xmlns:a16="http://schemas.microsoft.com/office/drawing/2014/main" id="{7D8B3C20-00E4-4430-A418-FE4EB0BEB9F1}"/>
              </a:ext>
            </a:extLst>
          </p:cNvPr>
          <p:cNvSpPr txBox="1"/>
          <p:nvPr/>
        </p:nvSpPr>
        <p:spPr>
          <a:xfrm>
            <a:off x="5342401" y="6028977"/>
            <a:ext cx="1374094" cy="230832"/>
          </a:xfrm>
          <a:prstGeom prst="rect">
            <a:avLst/>
          </a:prstGeom>
          <a:noFill/>
        </p:spPr>
        <p:txBody>
          <a:bodyPr wrap="none" rtlCol="0">
            <a:spAutoFit/>
          </a:bodyPr>
          <a:lstStyle/>
          <a:p>
            <a:r>
              <a:rPr lang="en-US" sz="900" dirty="0"/>
              <a:t>APPLY LESSONS LEARNED</a:t>
            </a:r>
            <a:endParaRPr lang="en-CA" sz="900" dirty="0"/>
          </a:p>
        </p:txBody>
      </p:sp>
      <p:sp>
        <p:nvSpPr>
          <p:cNvPr id="4" name="Rectangle 3">
            <a:extLst>
              <a:ext uri="{FF2B5EF4-FFF2-40B4-BE49-F238E27FC236}">
                <a16:creationId xmlns:a16="http://schemas.microsoft.com/office/drawing/2014/main" id="{5544BC02-3A38-4114-9F9D-3073DBC9E275}"/>
              </a:ext>
            </a:extLst>
          </p:cNvPr>
          <p:cNvSpPr/>
          <p:nvPr/>
        </p:nvSpPr>
        <p:spPr>
          <a:xfrm>
            <a:off x="1431600" y="998420"/>
            <a:ext cx="7669534" cy="340023"/>
          </a:xfrm>
          <a:prstGeom prst="rect">
            <a:avLst/>
          </a:prstGeom>
          <a:solidFill>
            <a:srgbClr val="CC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latin typeface="Calibri"/>
            </a:endParaRPr>
          </a:p>
        </p:txBody>
      </p:sp>
      <p:sp>
        <p:nvSpPr>
          <p:cNvPr id="35" name="Content Placeholder 3">
            <a:extLst>
              <a:ext uri="{FF2B5EF4-FFF2-40B4-BE49-F238E27FC236}">
                <a16:creationId xmlns:a16="http://schemas.microsoft.com/office/drawing/2014/main" id="{592EDDC4-C968-45E7-A66B-AFACB23341B7}"/>
              </a:ext>
            </a:extLst>
          </p:cNvPr>
          <p:cNvSpPr>
            <a:spLocks noGrp="1"/>
          </p:cNvSpPr>
          <p:nvPr>
            <p:ph idx="10"/>
          </p:nvPr>
        </p:nvSpPr>
        <p:spPr>
          <a:xfrm>
            <a:off x="2201508" y="1041346"/>
            <a:ext cx="5791585" cy="254170"/>
          </a:xfrm>
        </p:spPr>
        <p:txBody>
          <a:bodyPr/>
          <a:lstStyle/>
          <a:p>
            <a:r>
              <a:rPr lang="en-CA" sz="1400" dirty="0">
                <a:solidFill>
                  <a:schemeClr val="tx1"/>
                </a:solidFill>
                <a:latin typeface="Aharoni" panose="02010803020104030203" pitchFamily="2" charset="-79"/>
                <a:cs typeface="Aharoni" panose="02010803020104030203" pitchFamily="2" charset="-79"/>
              </a:rPr>
              <a:t>EA focus is GC EARB but also reviews and inputs across all processes</a:t>
            </a:r>
          </a:p>
        </p:txBody>
      </p:sp>
      <p:sp>
        <p:nvSpPr>
          <p:cNvPr id="36" name="Rounded Rectangle 34">
            <a:extLst>
              <a:ext uri="{FF2B5EF4-FFF2-40B4-BE49-F238E27FC236}">
                <a16:creationId xmlns:a16="http://schemas.microsoft.com/office/drawing/2014/main" id="{E9B16B5D-BD25-4BF9-A21D-0D5827AC57E3}"/>
              </a:ext>
            </a:extLst>
          </p:cNvPr>
          <p:cNvSpPr/>
          <p:nvPr/>
        </p:nvSpPr>
        <p:spPr>
          <a:xfrm>
            <a:off x="2997015" y="1806200"/>
            <a:ext cx="1755704"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prstClr val="white"/>
                </a:solidFill>
              </a:rPr>
              <a:t>BUSINESS PROBLEM/</a:t>
            </a:r>
          </a:p>
          <a:p>
            <a:pPr algn="ctr"/>
            <a:r>
              <a:rPr lang="en-CA" sz="1100" b="1" dirty="0">
                <a:solidFill>
                  <a:prstClr val="white"/>
                </a:solidFill>
              </a:rPr>
              <a:t>IDEATION</a:t>
            </a:r>
          </a:p>
        </p:txBody>
      </p:sp>
      <p:sp>
        <p:nvSpPr>
          <p:cNvPr id="37" name="Rounded Rectangle 36">
            <a:extLst>
              <a:ext uri="{FF2B5EF4-FFF2-40B4-BE49-F238E27FC236}">
                <a16:creationId xmlns:a16="http://schemas.microsoft.com/office/drawing/2014/main" id="{E9489868-ED69-44E5-B637-D566BAF74EF9}"/>
              </a:ext>
            </a:extLst>
          </p:cNvPr>
          <p:cNvSpPr/>
          <p:nvPr/>
        </p:nvSpPr>
        <p:spPr>
          <a:xfrm>
            <a:off x="7307586" y="1800199"/>
            <a:ext cx="1770267"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prstClr val="white"/>
                </a:solidFill>
              </a:rPr>
              <a:t>TB AUTHORITIES</a:t>
            </a:r>
          </a:p>
        </p:txBody>
      </p:sp>
      <p:sp>
        <p:nvSpPr>
          <p:cNvPr id="38" name="Rounded Rectangle 37">
            <a:extLst>
              <a:ext uri="{FF2B5EF4-FFF2-40B4-BE49-F238E27FC236}">
                <a16:creationId xmlns:a16="http://schemas.microsoft.com/office/drawing/2014/main" id="{20736A4A-6FE0-4777-8A8F-860FCFBB9777}"/>
              </a:ext>
            </a:extLst>
          </p:cNvPr>
          <p:cNvSpPr/>
          <p:nvPr/>
        </p:nvSpPr>
        <p:spPr>
          <a:xfrm>
            <a:off x="9445457" y="1806200"/>
            <a:ext cx="1755943"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prstClr val="white"/>
                </a:solidFill>
              </a:rPr>
              <a:t>EXECUTION</a:t>
            </a:r>
          </a:p>
        </p:txBody>
      </p:sp>
      <p:sp>
        <p:nvSpPr>
          <p:cNvPr id="39" name="Rounded Rectangle 30">
            <a:extLst>
              <a:ext uri="{FF2B5EF4-FFF2-40B4-BE49-F238E27FC236}">
                <a16:creationId xmlns:a16="http://schemas.microsoft.com/office/drawing/2014/main" id="{44D1576A-6F34-4A0F-B45D-0F1B20E896D7}"/>
              </a:ext>
            </a:extLst>
          </p:cNvPr>
          <p:cNvSpPr/>
          <p:nvPr/>
        </p:nvSpPr>
        <p:spPr>
          <a:xfrm>
            <a:off x="5181600" y="1810405"/>
            <a:ext cx="1755704"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prstClr val="white"/>
                </a:solidFill>
              </a:rPr>
              <a:t>DESIGN</a:t>
            </a:r>
          </a:p>
        </p:txBody>
      </p:sp>
      <p:sp>
        <p:nvSpPr>
          <p:cNvPr id="40" name="Rounded Rectangle 34">
            <a:extLst>
              <a:ext uri="{FF2B5EF4-FFF2-40B4-BE49-F238E27FC236}">
                <a16:creationId xmlns:a16="http://schemas.microsoft.com/office/drawing/2014/main" id="{4A4BF9E7-3980-4858-A649-55340C99F9A5}"/>
              </a:ext>
            </a:extLst>
          </p:cNvPr>
          <p:cNvSpPr/>
          <p:nvPr/>
        </p:nvSpPr>
        <p:spPr>
          <a:xfrm>
            <a:off x="829959" y="1807694"/>
            <a:ext cx="1755704" cy="35272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prstClr val="white"/>
                </a:solidFill>
              </a:rPr>
              <a:t>DIRECTION</a:t>
            </a:r>
          </a:p>
        </p:txBody>
      </p:sp>
      <p:cxnSp>
        <p:nvCxnSpPr>
          <p:cNvPr id="6" name="Straight Arrow Connector 5">
            <a:extLst>
              <a:ext uri="{FF2B5EF4-FFF2-40B4-BE49-F238E27FC236}">
                <a16:creationId xmlns:a16="http://schemas.microsoft.com/office/drawing/2014/main" id="{1885C550-FC42-41A7-8398-08B50B3279B6}"/>
              </a:ext>
            </a:extLst>
          </p:cNvPr>
          <p:cNvCxnSpPr>
            <a:cxnSpLocks/>
          </p:cNvCxnSpPr>
          <p:nvPr/>
        </p:nvCxnSpPr>
        <p:spPr>
          <a:xfrm>
            <a:off x="1600200" y="215292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Arrow Connector 40">
            <a:extLst>
              <a:ext uri="{FF2B5EF4-FFF2-40B4-BE49-F238E27FC236}">
                <a16:creationId xmlns:a16="http://schemas.microsoft.com/office/drawing/2014/main" id="{4F56D948-8D60-4FD6-A8E4-CD26587C5D4B}"/>
              </a:ext>
            </a:extLst>
          </p:cNvPr>
          <p:cNvCxnSpPr>
            <a:cxnSpLocks/>
          </p:cNvCxnSpPr>
          <p:nvPr/>
        </p:nvCxnSpPr>
        <p:spPr>
          <a:xfrm>
            <a:off x="3844543" y="215292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a:extLst>
              <a:ext uri="{FF2B5EF4-FFF2-40B4-BE49-F238E27FC236}">
                <a16:creationId xmlns:a16="http://schemas.microsoft.com/office/drawing/2014/main" id="{FC3E8B27-7602-408D-9AAC-F39975A0AE1B}"/>
              </a:ext>
            </a:extLst>
          </p:cNvPr>
          <p:cNvCxnSpPr>
            <a:cxnSpLocks/>
          </p:cNvCxnSpPr>
          <p:nvPr/>
        </p:nvCxnSpPr>
        <p:spPr>
          <a:xfrm>
            <a:off x="6045856" y="215292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3" name="Straight Arrow Connector 42">
            <a:extLst>
              <a:ext uri="{FF2B5EF4-FFF2-40B4-BE49-F238E27FC236}">
                <a16:creationId xmlns:a16="http://schemas.microsoft.com/office/drawing/2014/main" id="{E3CA4B55-49E9-40BA-8B9C-E1F7D9CEEA40}"/>
              </a:ext>
            </a:extLst>
          </p:cNvPr>
          <p:cNvCxnSpPr>
            <a:cxnSpLocks/>
          </p:cNvCxnSpPr>
          <p:nvPr/>
        </p:nvCxnSpPr>
        <p:spPr>
          <a:xfrm>
            <a:off x="8153400" y="2175934"/>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4" name="Straight Arrow Connector 43">
            <a:extLst>
              <a:ext uri="{FF2B5EF4-FFF2-40B4-BE49-F238E27FC236}">
                <a16:creationId xmlns:a16="http://schemas.microsoft.com/office/drawing/2014/main" id="{65ADBC3A-B8D8-4F04-BD27-36BF6956F4F0}"/>
              </a:ext>
            </a:extLst>
          </p:cNvPr>
          <p:cNvCxnSpPr>
            <a:cxnSpLocks/>
          </p:cNvCxnSpPr>
          <p:nvPr/>
        </p:nvCxnSpPr>
        <p:spPr>
          <a:xfrm>
            <a:off x="10343022" y="2191968"/>
            <a:ext cx="0" cy="270482"/>
          </a:xfrm>
          <a:prstGeom prst="straightConnector1">
            <a:avLst/>
          </a:pr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89452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74152" y="6475458"/>
            <a:ext cx="517848" cy="365125"/>
          </a:xfrm>
        </p:spPr>
        <p:txBody>
          <a:bodyPr/>
          <a:lstStyle/>
          <a:p>
            <a:fld id="{32D4B517-E49B-41B6-9DBC-23634E0F1CDC}" type="slidenum">
              <a:rPr lang="en-CA" smtClean="0"/>
              <a:pPr/>
              <a:t>8</a:t>
            </a:fld>
            <a:endParaRPr lang="en-CA" dirty="0"/>
          </a:p>
        </p:txBody>
      </p:sp>
      <p:sp>
        <p:nvSpPr>
          <p:cNvPr id="6" name="Title 5"/>
          <p:cNvSpPr>
            <a:spLocks noGrp="1"/>
          </p:cNvSpPr>
          <p:nvPr>
            <p:ph type="title"/>
          </p:nvPr>
        </p:nvSpPr>
        <p:spPr>
          <a:xfrm>
            <a:off x="604561" y="76781"/>
            <a:ext cx="7243976" cy="676712"/>
          </a:xfrm>
        </p:spPr>
        <p:txBody>
          <a:bodyPr/>
          <a:lstStyle/>
          <a:p>
            <a:r>
              <a:rPr lang="en-CA" dirty="0"/>
              <a:t>Governance Overview </a:t>
            </a:r>
          </a:p>
        </p:txBody>
      </p:sp>
      <p:sp>
        <p:nvSpPr>
          <p:cNvPr id="48" name="Freeform 109">
            <a:extLst>
              <a:ext uri="{FF2B5EF4-FFF2-40B4-BE49-F238E27FC236}">
                <a16:creationId xmlns:a16="http://schemas.microsoft.com/office/drawing/2014/main" id="{955B426F-5E35-4097-B49A-03E0B25F2BCE}"/>
              </a:ext>
            </a:extLst>
          </p:cNvPr>
          <p:cNvSpPr>
            <a:spLocks noEditPoints="1"/>
          </p:cNvSpPr>
          <p:nvPr/>
        </p:nvSpPr>
        <p:spPr bwMode="auto">
          <a:xfrm>
            <a:off x="1234207" y="1591147"/>
            <a:ext cx="685800" cy="632237"/>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ysClr val="windowText" lastClr="000000"/>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black"/>
              </a:solidFill>
              <a:effectLst/>
              <a:uLnTx/>
              <a:uFillTx/>
            </a:endParaRPr>
          </a:p>
        </p:txBody>
      </p:sp>
      <p:sp>
        <p:nvSpPr>
          <p:cNvPr id="49" name="object 3">
            <a:extLst>
              <a:ext uri="{FF2B5EF4-FFF2-40B4-BE49-F238E27FC236}">
                <a16:creationId xmlns:a16="http://schemas.microsoft.com/office/drawing/2014/main" id="{F4758C79-EA27-4765-AA53-9717C0E59F8C}"/>
              </a:ext>
            </a:extLst>
          </p:cNvPr>
          <p:cNvSpPr/>
          <p:nvPr/>
        </p:nvSpPr>
        <p:spPr>
          <a:xfrm>
            <a:off x="1081807" y="1496248"/>
            <a:ext cx="2971799" cy="820549"/>
          </a:xfrm>
          <a:custGeom>
            <a:avLst/>
            <a:gdLst/>
            <a:ahLst/>
            <a:cxnLst/>
            <a:rect l="l" t="t" r="r" b="b"/>
            <a:pathLst>
              <a:path w="3959859" h="1045844">
                <a:moveTo>
                  <a:pt x="0" y="0"/>
                </a:moveTo>
                <a:lnTo>
                  <a:pt x="3959352" y="0"/>
                </a:lnTo>
                <a:lnTo>
                  <a:pt x="3959352" y="1045463"/>
                </a:lnTo>
                <a:lnTo>
                  <a:pt x="0" y="1045463"/>
                </a:lnTo>
                <a:lnTo>
                  <a:pt x="0" y="0"/>
                </a:lnTo>
                <a:close/>
              </a:path>
            </a:pathLst>
          </a:custGeom>
          <a:solidFill>
            <a:schemeClr val="accent2">
              <a:lumMod val="20000"/>
              <a:lumOff val="80000"/>
              <a:alpha val="59999"/>
            </a:schemeClr>
          </a:solidFill>
          <a:ln>
            <a:solidFill>
              <a:sysClr val="windowText" lastClr="000000"/>
            </a:solidFill>
            <a:prstDash val="solid"/>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0" name="Rounded Rectangle 49">
            <a:extLst>
              <a:ext uri="{FF2B5EF4-FFF2-40B4-BE49-F238E27FC236}">
                <a16:creationId xmlns:a16="http://schemas.microsoft.com/office/drawing/2014/main" id="{917DE5A5-3DE7-4229-B383-D9F6A3BBB4ED}"/>
              </a:ext>
            </a:extLst>
          </p:cNvPr>
          <p:cNvSpPr/>
          <p:nvPr/>
        </p:nvSpPr>
        <p:spPr>
          <a:xfrm>
            <a:off x="2058004" y="1567403"/>
            <a:ext cx="1868660" cy="675026"/>
          </a:xfrm>
          <a:prstGeom prst="roundRect">
            <a:avLst/>
          </a:prstGeom>
          <a:solidFill>
            <a:srgbClr val="F9FBFD"/>
          </a:solidFill>
          <a:ln w="19050" cap="flat" cmpd="sng" algn="ctr">
            <a:solidFill>
              <a:schemeClr val="accent1"/>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2173580D-4F0E-4DD2-9137-AD33090DF92D}"/>
              </a:ext>
            </a:extLst>
          </p:cNvPr>
          <p:cNvSpPr txBox="1"/>
          <p:nvPr/>
        </p:nvSpPr>
        <p:spPr>
          <a:xfrm>
            <a:off x="2058003" y="1643373"/>
            <a:ext cx="1784422" cy="46166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800" b="1" i="0" u="none" strike="noStrike" kern="0" cap="none" spc="0" normalizeH="0" baseline="0" noProof="0" dirty="0">
                <a:ln>
                  <a:noFill/>
                </a:ln>
                <a:effectLst/>
                <a:uLnTx/>
                <a:uFillTx/>
              </a:rPr>
              <a:t>Policy on Service and Digital </a:t>
            </a:r>
            <a:r>
              <a:rPr kumimoji="0" lang="en-CA" sz="800" b="1" i="0" u="none" strike="noStrike" kern="0" cap="none" spc="0" normalizeH="0" baseline="30000" noProof="0" dirty="0">
                <a:ln>
                  <a:noFill/>
                </a:ln>
                <a:effectLst/>
                <a:uLnTx/>
                <a:uFillTx/>
              </a:rPr>
              <a:t>1</a:t>
            </a:r>
            <a:r>
              <a:rPr kumimoji="0" lang="en-CA" sz="800" b="1" i="0" u="none" strike="noStrike" kern="0" cap="none" spc="0" normalizeH="0" baseline="0" noProof="0" dirty="0">
                <a:ln>
                  <a:noFill/>
                </a:ln>
                <a:effectLst/>
                <a:uLnTx/>
                <a:uFillTx/>
              </a:rPr>
              <a:t> </a:t>
            </a:r>
            <a:r>
              <a:rPr kumimoji="0" lang="en-CA" sz="800" b="0" i="0" u="none" strike="noStrike" kern="0" cap="none" spc="0" normalizeH="0" baseline="0" noProof="0" dirty="0">
                <a:ln>
                  <a:noFill/>
                </a:ln>
                <a:effectLst/>
                <a:uLnTx/>
                <a:uFillTx/>
              </a:rPr>
              <a:t>triggers Departments to seek GC EARB endorsement. </a:t>
            </a:r>
          </a:p>
        </p:txBody>
      </p:sp>
      <p:cxnSp>
        <p:nvCxnSpPr>
          <p:cNvPr id="52" name="Straight Arrow Connector 51">
            <a:extLst>
              <a:ext uri="{FF2B5EF4-FFF2-40B4-BE49-F238E27FC236}">
                <a16:creationId xmlns:a16="http://schemas.microsoft.com/office/drawing/2014/main" id="{91382227-2A46-4D24-9CAC-AFCD7096CC6B}"/>
              </a:ext>
            </a:extLst>
          </p:cNvPr>
          <p:cNvCxnSpPr>
            <a:cxnSpLocks/>
          </p:cNvCxnSpPr>
          <p:nvPr/>
        </p:nvCxnSpPr>
        <p:spPr>
          <a:xfrm>
            <a:off x="3163948" y="3265488"/>
            <a:ext cx="0" cy="228600"/>
          </a:xfrm>
          <a:prstGeom prst="straightConnector1">
            <a:avLst/>
          </a:prstGeom>
          <a:noFill/>
          <a:ln w="38100" cap="flat" cmpd="sng" algn="ctr">
            <a:solidFill>
              <a:srgbClr val="956251"/>
            </a:solidFill>
            <a:prstDash val="solid"/>
            <a:miter lim="800000"/>
            <a:tailEnd type="triangle"/>
          </a:ln>
          <a:effectLst/>
        </p:spPr>
      </p:cxnSp>
      <p:pic>
        <p:nvPicPr>
          <p:cNvPr id="53" name="Picture 2" descr="Office Building Icon – Free Download, PNG and Vector">
            <a:extLst>
              <a:ext uri="{FF2B5EF4-FFF2-40B4-BE49-F238E27FC236}">
                <a16:creationId xmlns:a16="http://schemas.microsoft.com/office/drawing/2014/main" id="{3B9FC4DA-D7DA-4BDE-A005-0C7DD010A0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3528" y="2477119"/>
            <a:ext cx="725188" cy="725188"/>
          </a:xfrm>
          <a:prstGeom prst="rect">
            <a:avLst/>
          </a:prstGeom>
          <a:noFill/>
          <a:extLst>
            <a:ext uri="{909E8E84-426E-40DD-AFC4-6F175D3DCCD1}">
              <a14:hiddenFill xmlns:a14="http://schemas.microsoft.com/office/drawing/2010/main">
                <a:solidFill>
                  <a:srgbClr val="FFFFFF"/>
                </a:solidFill>
              </a14:hiddenFill>
            </a:ext>
          </a:extLst>
        </p:spPr>
      </p:pic>
      <p:sp>
        <p:nvSpPr>
          <p:cNvPr id="54" name="object 3">
            <a:extLst>
              <a:ext uri="{FF2B5EF4-FFF2-40B4-BE49-F238E27FC236}">
                <a16:creationId xmlns:a16="http://schemas.microsoft.com/office/drawing/2014/main" id="{038E995A-BF18-41EE-9EC4-5E81CBCFE746}"/>
              </a:ext>
            </a:extLst>
          </p:cNvPr>
          <p:cNvSpPr/>
          <p:nvPr/>
        </p:nvSpPr>
        <p:spPr>
          <a:xfrm>
            <a:off x="1081806" y="2453648"/>
            <a:ext cx="2971799" cy="820549"/>
          </a:xfrm>
          <a:custGeom>
            <a:avLst/>
            <a:gdLst/>
            <a:ahLst/>
            <a:cxnLst/>
            <a:rect l="l" t="t" r="r" b="b"/>
            <a:pathLst>
              <a:path w="3959859" h="1045844">
                <a:moveTo>
                  <a:pt x="0" y="0"/>
                </a:moveTo>
                <a:lnTo>
                  <a:pt x="3959352" y="0"/>
                </a:lnTo>
                <a:lnTo>
                  <a:pt x="3959352" y="1045463"/>
                </a:lnTo>
                <a:lnTo>
                  <a:pt x="0" y="1045463"/>
                </a:lnTo>
                <a:lnTo>
                  <a:pt x="0" y="0"/>
                </a:lnTo>
                <a:close/>
              </a:path>
            </a:pathLst>
          </a:custGeom>
          <a:solidFill>
            <a:schemeClr val="accent2">
              <a:lumMod val="20000"/>
              <a:lumOff val="80000"/>
              <a:alpha val="59999"/>
            </a:schemeClr>
          </a:solidFill>
          <a:ln>
            <a:solidFill>
              <a:sysClr val="windowText" lastClr="000000"/>
            </a:solidFill>
            <a:prstDash val="solid"/>
          </a:ln>
        </p:spPr>
        <p:txBody>
          <a:bodyPr wrap="square" lIns="0" tIns="0" rIns="0" bIns="0" rtlCol="0"/>
          <a:lstStyle/>
          <a:p>
            <a:pPr marL="0" marR="0" lvl="0" indent="0" defTabSz="4572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55" name="Rounded Rectangle 49">
            <a:extLst>
              <a:ext uri="{FF2B5EF4-FFF2-40B4-BE49-F238E27FC236}">
                <a16:creationId xmlns:a16="http://schemas.microsoft.com/office/drawing/2014/main" id="{772C0B16-7600-42FA-9F42-1EB9A3A4C58A}"/>
              </a:ext>
            </a:extLst>
          </p:cNvPr>
          <p:cNvSpPr/>
          <p:nvPr/>
        </p:nvSpPr>
        <p:spPr>
          <a:xfrm>
            <a:off x="2063028" y="2525098"/>
            <a:ext cx="1868660" cy="675026"/>
          </a:xfrm>
          <a:prstGeom prst="roundRect">
            <a:avLst/>
          </a:prstGeom>
          <a:solidFill>
            <a:srgbClr val="F9FBFD"/>
          </a:solidFill>
          <a:ln w="19050" cap="flat" cmpd="sng" algn="ctr">
            <a:solidFill>
              <a:schemeClr val="tx2"/>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7E07AF6D-F21E-49CB-A80D-8F88511F2E3E}"/>
              </a:ext>
            </a:extLst>
          </p:cNvPr>
          <p:cNvSpPr txBox="1"/>
          <p:nvPr/>
        </p:nvSpPr>
        <p:spPr>
          <a:xfrm>
            <a:off x="2050438" y="2535650"/>
            <a:ext cx="1876226" cy="707886"/>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CA" sz="800" b="0" i="0" u="none" strike="noStrike" kern="0" cap="none" spc="0" normalizeH="0" baseline="0" noProof="0" dirty="0">
                <a:ln>
                  <a:noFill/>
                </a:ln>
                <a:effectLst/>
                <a:uLnTx/>
                <a:uFillTx/>
              </a:rPr>
              <a:t>Departments Digital Journey:</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800" b="0" i="0" u="none" strike="noStrike" kern="0" cap="none" spc="0" normalizeH="0" baseline="0" noProof="0" dirty="0" err="1">
                <a:ln>
                  <a:noFill/>
                </a:ln>
                <a:effectLst/>
                <a:uLnTx/>
                <a:uFillTx/>
              </a:rPr>
              <a:t>Dept’l</a:t>
            </a:r>
            <a:r>
              <a:rPr kumimoji="0" lang="en-CA" sz="800" b="0" i="0" u="none" strike="noStrike" kern="0" cap="none" spc="0" normalizeH="0" baseline="0" noProof="0" dirty="0">
                <a:ln>
                  <a:noFill/>
                </a:ln>
                <a:effectLst/>
                <a:uLnTx/>
                <a:uFillTx/>
              </a:rPr>
              <a:t> Plan for Service &amp; Digital</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800" b="0" i="0" u="none" strike="noStrike" kern="0" cap="none" spc="0" normalizeH="0" baseline="0" noProof="0" dirty="0">
                <a:ln>
                  <a:noFill/>
                </a:ln>
                <a:effectLst/>
                <a:uLnTx/>
                <a:uFillTx/>
              </a:rPr>
              <a:t>Concept Case</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800" b="0" i="0" u="none" strike="noStrike" kern="0" cap="none" spc="0" normalizeH="0" baseline="0" noProof="0" dirty="0">
                <a:ln>
                  <a:noFill/>
                </a:ln>
                <a:effectLst/>
                <a:uLnTx/>
                <a:uFillTx/>
              </a:rPr>
              <a:t>GC EARB submission</a:t>
            </a:r>
          </a:p>
          <a:p>
            <a:pPr marL="171450" marR="0" lvl="0" indent="-1714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800" b="0" i="0" u="none" strike="noStrike" kern="0" cap="none" spc="0" normalizeH="0" baseline="0" noProof="0" dirty="0">
                <a:ln>
                  <a:noFill/>
                </a:ln>
                <a:effectLst/>
                <a:uLnTx/>
                <a:uFillTx/>
              </a:rPr>
              <a:t>TB Submission</a:t>
            </a:r>
          </a:p>
        </p:txBody>
      </p:sp>
      <p:cxnSp>
        <p:nvCxnSpPr>
          <p:cNvPr id="57" name="Straight Arrow Connector 56">
            <a:extLst>
              <a:ext uri="{FF2B5EF4-FFF2-40B4-BE49-F238E27FC236}">
                <a16:creationId xmlns:a16="http://schemas.microsoft.com/office/drawing/2014/main" id="{A7B20A7A-7BF3-49EC-A8C9-3E7B88A1C4EF}"/>
              </a:ext>
            </a:extLst>
          </p:cNvPr>
          <p:cNvCxnSpPr>
            <a:cxnSpLocks/>
          </p:cNvCxnSpPr>
          <p:nvPr/>
        </p:nvCxnSpPr>
        <p:spPr>
          <a:xfrm>
            <a:off x="1555958" y="3265488"/>
            <a:ext cx="0" cy="228600"/>
          </a:xfrm>
          <a:prstGeom prst="straightConnector1">
            <a:avLst/>
          </a:prstGeom>
          <a:noFill/>
          <a:ln w="25400" cap="flat" cmpd="sng" algn="ctr">
            <a:solidFill>
              <a:srgbClr val="956251"/>
            </a:solidFill>
            <a:prstDash val="sysDash"/>
            <a:miter lim="800000"/>
            <a:tailEnd type="triangle"/>
          </a:ln>
          <a:effectLst/>
        </p:spPr>
      </p:cxnSp>
      <p:pic>
        <p:nvPicPr>
          <p:cNvPr id="58" name="Graphic 57" descr="Bubbles">
            <a:extLst>
              <a:ext uri="{FF2B5EF4-FFF2-40B4-BE49-F238E27FC236}">
                <a16:creationId xmlns:a16="http://schemas.microsoft.com/office/drawing/2014/main" id="{0FE429A9-A3FF-46BA-B438-BB65FDCEF9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4507" y="3584872"/>
            <a:ext cx="267026" cy="243066"/>
          </a:xfrm>
          <a:prstGeom prst="rect">
            <a:avLst/>
          </a:prstGeom>
        </p:spPr>
      </p:pic>
      <p:sp>
        <p:nvSpPr>
          <p:cNvPr id="59" name="Round Same Side Corner Rectangle 27">
            <a:extLst>
              <a:ext uri="{FF2B5EF4-FFF2-40B4-BE49-F238E27FC236}">
                <a16:creationId xmlns:a16="http://schemas.microsoft.com/office/drawing/2014/main" id="{5BF13A4F-3BF6-4591-8F97-853B0DBA3E81}"/>
              </a:ext>
            </a:extLst>
          </p:cNvPr>
          <p:cNvSpPr/>
          <p:nvPr/>
        </p:nvSpPr>
        <p:spPr>
          <a:xfrm>
            <a:off x="1121409" y="3552467"/>
            <a:ext cx="1103391" cy="712038"/>
          </a:xfrm>
          <a:prstGeom prst="round2SameRect">
            <a:avLst/>
          </a:prstGeom>
          <a:noFill/>
          <a:ln w="38100" cap="flat" cmpd="sng" algn="ctr">
            <a:solidFill>
              <a:schemeClr val="tx2"/>
            </a:solidFill>
            <a:prstDash val="sysDash"/>
            <a:miter lim="800000"/>
          </a:ln>
          <a:effectLst/>
        </p:spPr>
        <p:txBody>
          <a:bodyPr spcFirstLastPara="0" vert="horz" wrap="square" lIns="35635" tIns="28491" rIns="35635" bIns="28491" numCol="1" spcCol="1270" anchor="ctr" anchorCtr="0">
            <a:normAutofit/>
          </a:bodyPr>
          <a:lstStyle/>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800" b="1" i="0" u="none" strike="noStrike" kern="0" cap="none" spc="0" normalizeH="0" baseline="0" noProof="0" dirty="0">
                <a:ln>
                  <a:noFill/>
                </a:ln>
                <a:solidFill>
                  <a:schemeClr val="tx2"/>
                </a:solidFill>
                <a:effectLst/>
                <a:uLnTx/>
                <a:uFillTx/>
                <a:latin typeface="Calibri" panose="020F0502020204030204"/>
                <a:ea typeface="+mn-ea"/>
                <a:cs typeface="+mn-cs"/>
              </a:rPr>
              <a:t>Enterprise Architecture Community of Practice</a:t>
            </a:r>
          </a:p>
        </p:txBody>
      </p:sp>
      <p:cxnSp>
        <p:nvCxnSpPr>
          <p:cNvPr id="60" name="Straight Arrow Connector 59">
            <a:extLst>
              <a:ext uri="{FF2B5EF4-FFF2-40B4-BE49-F238E27FC236}">
                <a16:creationId xmlns:a16="http://schemas.microsoft.com/office/drawing/2014/main" id="{BEE28FE5-8F18-403E-B01E-6A9483F8B5C8}"/>
              </a:ext>
            </a:extLst>
          </p:cNvPr>
          <p:cNvCxnSpPr>
            <a:cxnSpLocks/>
          </p:cNvCxnSpPr>
          <p:nvPr/>
        </p:nvCxnSpPr>
        <p:spPr>
          <a:xfrm rot="5400000" flipH="1" flipV="1">
            <a:off x="2348292" y="3782616"/>
            <a:ext cx="0" cy="246888"/>
          </a:xfrm>
          <a:prstGeom prst="straightConnector1">
            <a:avLst/>
          </a:prstGeom>
          <a:noFill/>
          <a:ln w="25400" cap="flat" cmpd="sng" algn="ctr">
            <a:solidFill>
              <a:srgbClr val="956251"/>
            </a:solidFill>
            <a:prstDash val="sysDash"/>
            <a:miter lim="800000"/>
            <a:tailEnd type="triangle"/>
          </a:ln>
          <a:effectLst/>
        </p:spPr>
      </p:cxnSp>
      <p:sp>
        <p:nvSpPr>
          <p:cNvPr id="61" name="Rectangle 60">
            <a:extLst>
              <a:ext uri="{FF2B5EF4-FFF2-40B4-BE49-F238E27FC236}">
                <a16:creationId xmlns:a16="http://schemas.microsoft.com/office/drawing/2014/main" id="{C5DF71F2-6B71-4FEF-A8A2-CEA3B640F18E}"/>
              </a:ext>
            </a:extLst>
          </p:cNvPr>
          <p:cNvSpPr/>
          <p:nvPr/>
        </p:nvSpPr>
        <p:spPr>
          <a:xfrm>
            <a:off x="4106514" y="4236830"/>
            <a:ext cx="2964439" cy="203133"/>
          </a:xfrm>
          <a:prstGeom prst="rect">
            <a:avLst/>
          </a:prstGeom>
          <a:noFill/>
        </p:spPr>
        <p:txBody>
          <a:bodyPr wrap="square">
            <a:spAutoFit/>
          </a:bodyPr>
          <a:lstStyle/>
          <a:p>
            <a:pPr defTabSz="500063">
              <a:lnSpc>
                <a:spcPct val="90000"/>
              </a:lnSpc>
              <a:spcBef>
                <a:spcPct val="0"/>
              </a:spcBef>
              <a:spcAft>
                <a:spcPct val="35000"/>
              </a:spcAft>
            </a:pPr>
            <a:r>
              <a:rPr lang="en-CA" sz="800" dirty="0">
                <a:ea typeface="Verdana" panose="020B0604030504040204" pitchFamily="34" charset="0"/>
                <a:cs typeface="Arial" panose="020B0604020202020204" pitchFamily="34" charset="0"/>
              </a:rPr>
              <a:t>Updates provided by EARB (as required)</a:t>
            </a:r>
          </a:p>
        </p:txBody>
      </p:sp>
      <p:sp>
        <p:nvSpPr>
          <p:cNvPr id="62" name="Rectangle 61">
            <a:extLst>
              <a:ext uri="{FF2B5EF4-FFF2-40B4-BE49-F238E27FC236}">
                <a16:creationId xmlns:a16="http://schemas.microsoft.com/office/drawing/2014/main" id="{35726D0A-C2E0-4312-9082-33C54431CA15}"/>
              </a:ext>
            </a:extLst>
          </p:cNvPr>
          <p:cNvSpPr/>
          <p:nvPr/>
        </p:nvSpPr>
        <p:spPr>
          <a:xfrm>
            <a:off x="1081806" y="4998730"/>
            <a:ext cx="3056161" cy="1200329"/>
          </a:xfrm>
          <a:prstGeom prst="rect">
            <a:avLst/>
          </a:prstGeom>
          <a:noFill/>
          <a:ln w="12700">
            <a:solidFill>
              <a:sysClr val="windowText" lastClr="000000"/>
            </a:solidFill>
            <a:prstDash val="sysDash"/>
          </a:ln>
        </p:spPr>
        <p:txBody>
          <a:bodyPr wrap="square">
            <a:spAutoFit/>
          </a:bodyPr>
          <a:lstStyle/>
          <a:p>
            <a:pPr marL="0" marR="0" lvl="0" indent="0" defTabSz="500063" eaLnBrk="1" fontAlgn="auto" latinLnBrk="0" hangingPunct="1">
              <a:lnSpc>
                <a:spcPct val="90000"/>
              </a:lnSpc>
              <a:spcBef>
                <a:spcPct val="0"/>
              </a:spcBef>
              <a:spcAft>
                <a:spcPct val="35000"/>
              </a:spcAft>
              <a:buClrTx/>
              <a:buSzTx/>
              <a:buFontTx/>
              <a:buNone/>
              <a:tabLst/>
              <a:defRPr/>
            </a:pPr>
            <a:r>
              <a:rPr kumimoji="0" lang="en-US" sz="1000" b="0" i="0" u="none" strike="noStrike" kern="0" cap="none" spc="0" normalizeH="0" baseline="0" noProof="0" dirty="0">
                <a:ln>
                  <a:noFill/>
                </a:ln>
                <a:solidFill>
                  <a:schemeClr val="tx2"/>
                </a:solidFill>
                <a:effectLst/>
                <a:uLnTx/>
                <a:uFillTx/>
              </a:rPr>
              <a:t>The </a:t>
            </a:r>
            <a:r>
              <a:rPr kumimoji="0" lang="en-US" sz="1000" b="1" i="0" u="none" strike="noStrike" kern="0" cap="none" spc="0" normalizeH="0" baseline="0" noProof="0" dirty="0">
                <a:ln>
                  <a:noFill/>
                </a:ln>
                <a:solidFill>
                  <a:schemeClr val="tx2"/>
                </a:solidFill>
                <a:effectLst/>
                <a:uLnTx/>
                <a:uFillTx/>
              </a:rPr>
              <a:t>Enterprise Architecture Framework </a:t>
            </a:r>
            <a:r>
              <a:rPr kumimoji="0" lang="en-US" sz="1000" b="0" i="0" u="none" strike="noStrike" kern="0" cap="none" spc="0" normalizeH="0" baseline="0" noProof="0" dirty="0">
                <a:ln>
                  <a:noFill/>
                </a:ln>
                <a:solidFill>
                  <a:schemeClr val="tx2"/>
                </a:solidFill>
                <a:effectLst/>
                <a:uLnTx/>
                <a:uFillTx/>
              </a:rPr>
              <a:t>is the criteria used by the Government of Canada enterprise architecture review board and departmental architecture review boards when reviewing digital initiatives to ensure their alignment with enterprise architectures across: Business, Information, Application, Technology and Security domains to support strategic outcomes.</a:t>
            </a:r>
            <a:endParaRPr kumimoji="0" lang="en-CA" sz="1000" b="0" i="0" u="none" strike="noStrike" kern="0" cap="none" spc="0" normalizeH="0" baseline="0" noProof="0" dirty="0">
              <a:ln>
                <a:noFill/>
              </a:ln>
              <a:solidFill>
                <a:schemeClr val="tx2"/>
              </a:solidFill>
              <a:effectLst/>
              <a:uLnTx/>
              <a:uFillTx/>
            </a:endParaRPr>
          </a:p>
        </p:txBody>
      </p:sp>
      <p:sp>
        <p:nvSpPr>
          <p:cNvPr id="63" name="TextBox 62">
            <a:extLst>
              <a:ext uri="{FF2B5EF4-FFF2-40B4-BE49-F238E27FC236}">
                <a16:creationId xmlns:a16="http://schemas.microsoft.com/office/drawing/2014/main" id="{5F15F19E-61C9-48A8-84AC-3A4278DC6417}"/>
              </a:ext>
            </a:extLst>
          </p:cNvPr>
          <p:cNvSpPr txBox="1"/>
          <p:nvPr/>
        </p:nvSpPr>
        <p:spPr>
          <a:xfrm>
            <a:off x="4741805" y="2515409"/>
            <a:ext cx="1693858" cy="584775"/>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rPr>
              <a:t>NOTE:</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rPr>
              <a:t>CIOC and other committees can request (ad hoc) to receive GC EARB presentation’s  </a:t>
            </a:r>
            <a:endParaRPr kumimoji="0" lang="en-CA" sz="800" b="0" i="0" u="none" strike="noStrike" kern="0" cap="none" spc="0" normalizeH="0" baseline="0" noProof="0" dirty="0">
              <a:ln>
                <a:noFill/>
              </a:ln>
              <a:solidFill>
                <a:prstClr val="black"/>
              </a:solidFill>
              <a:effectLst/>
              <a:uLnTx/>
              <a:uFillTx/>
            </a:endParaRPr>
          </a:p>
        </p:txBody>
      </p:sp>
      <p:sp>
        <p:nvSpPr>
          <p:cNvPr id="64" name="Rectangle 63">
            <a:extLst>
              <a:ext uri="{FF2B5EF4-FFF2-40B4-BE49-F238E27FC236}">
                <a16:creationId xmlns:a16="http://schemas.microsoft.com/office/drawing/2014/main" id="{BBF5C3AC-5CBD-42C3-AF21-F75DD3903CEC}"/>
              </a:ext>
            </a:extLst>
          </p:cNvPr>
          <p:cNvSpPr/>
          <p:nvPr/>
        </p:nvSpPr>
        <p:spPr>
          <a:xfrm>
            <a:off x="142328" y="6310794"/>
            <a:ext cx="8603254" cy="497572"/>
          </a:xfrm>
          <a:prstGeom prst="rect">
            <a:avLst/>
          </a:prstGeom>
        </p:spPr>
        <p:txBody>
          <a:bodyPr wrap="square">
            <a:spAutoFit/>
          </a:bodyPr>
          <a:lstStyle/>
          <a:p>
            <a:pPr defTabSz="457200"/>
            <a:r>
              <a:rPr lang="en-US" sz="800" baseline="30000" dirty="0">
                <a:solidFill>
                  <a:prstClr val="black"/>
                </a:solidFill>
                <a:latin typeface="Segoe UI" panose="020B0502040204020203" pitchFamily="34" charset="0"/>
              </a:rPr>
              <a:t>___________________________</a:t>
            </a:r>
          </a:p>
          <a:p>
            <a:pPr defTabSz="457200">
              <a:tabLst>
                <a:tab pos="112713" algn="l"/>
              </a:tabLst>
            </a:pPr>
            <a:r>
              <a:rPr lang="en-US" sz="800" b="1" baseline="30000" dirty="0">
                <a:solidFill>
                  <a:prstClr val="black"/>
                </a:solidFill>
                <a:latin typeface="Segoe UI" panose="020B0502040204020203" pitchFamily="34" charset="0"/>
              </a:rPr>
              <a:t>1</a:t>
            </a:r>
            <a:r>
              <a:rPr lang="en-US" sz="800" baseline="30000" dirty="0">
                <a:solidFill>
                  <a:prstClr val="black"/>
                </a:solidFill>
                <a:latin typeface="Segoe UI" panose="020B0502040204020203" pitchFamily="34" charset="0"/>
              </a:rPr>
              <a:t>	</a:t>
            </a:r>
            <a:r>
              <a:rPr lang="en-US" sz="700" dirty="0">
                <a:solidFill>
                  <a:prstClr val="black"/>
                </a:solidFill>
                <a:latin typeface="Segoe UI" panose="020B0502040204020203" pitchFamily="34" charset="0"/>
              </a:rPr>
              <a:t>Section 4.1.2.3 of the </a:t>
            </a:r>
            <a:r>
              <a:rPr lang="en-US" sz="700" i="1" dirty="0">
                <a:solidFill>
                  <a:prstClr val="black"/>
                </a:solidFill>
                <a:latin typeface="Segoe UI" panose="020B0502040204020203" pitchFamily="34" charset="0"/>
              </a:rPr>
              <a:t>Policy on Service and Digital</a:t>
            </a:r>
            <a:r>
              <a:rPr lang="en-US" sz="700" dirty="0">
                <a:solidFill>
                  <a:prstClr val="black"/>
                </a:solidFill>
                <a:latin typeface="Segoe UI" panose="020B0502040204020203" pitchFamily="34" charset="0"/>
              </a:rPr>
              <a:t>. The Chief Information Officer (CIO) of Canada is responsible for: Prescribing expectations with regard to </a:t>
            </a:r>
            <a:r>
              <a:rPr lang="en-US" sz="700" b="1" dirty="0">
                <a:solidFill>
                  <a:prstClr val="black"/>
                </a:solidFill>
                <a:latin typeface="Segoe UI" panose="020B0502040204020203" pitchFamily="34" charset="0"/>
              </a:rPr>
              <a:t>enterprise architecture</a:t>
            </a:r>
            <a:r>
              <a:rPr lang="en-US" sz="700" dirty="0">
                <a:solidFill>
                  <a:prstClr val="black"/>
                </a:solidFill>
                <a:latin typeface="Segoe UI" panose="020B0502040204020203" pitchFamily="34" charset="0"/>
              </a:rPr>
              <a:t>.</a:t>
            </a:r>
          </a:p>
          <a:p>
            <a:pPr marL="112713" indent="-112713" defTabSz="457200">
              <a:tabLst>
                <a:tab pos="112713" algn="l"/>
              </a:tabLst>
            </a:pPr>
            <a:r>
              <a:rPr lang="en-US" sz="700" dirty="0">
                <a:solidFill>
                  <a:prstClr val="black"/>
                </a:solidFill>
                <a:latin typeface="Segoe UI" panose="020B0502040204020203" pitchFamily="34" charset="0"/>
              </a:rPr>
              <a:t>	Section 4.1.2.4 of the </a:t>
            </a:r>
            <a:r>
              <a:rPr lang="en-US" sz="700" i="1" dirty="0">
                <a:solidFill>
                  <a:prstClr val="black"/>
                </a:solidFill>
                <a:latin typeface="Segoe UI" panose="020B0502040204020203" pitchFamily="34" charset="0"/>
              </a:rPr>
              <a:t>Policy on Service and Digital</a:t>
            </a:r>
            <a:r>
              <a:rPr lang="en-US" sz="700" dirty="0">
                <a:solidFill>
                  <a:prstClr val="black"/>
                </a:solidFill>
                <a:latin typeface="Segoe UI" panose="020B0502040204020203" pitchFamily="34" charset="0"/>
              </a:rPr>
              <a:t>. The Chief Information Officer (CIO) of Canada is responsible for: Establishing and chairing an </a:t>
            </a:r>
            <a:r>
              <a:rPr lang="en-US" sz="700" b="1" dirty="0">
                <a:solidFill>
                  <a:prstClr val="black"/>
                </a:solidFill>
                <a:latin typeface="Segoe UI" panose="020B0502040204020203" pitchFamily="34" charset="0"/>
              </a:rPr>
              <a:t>enterprise architecture</a:t>
            </a:r>
            <a:r>
              <a:rPr lang="en-US" sz="700" dirty="0">
                <a:solidFill>
                  <a:prstClr val="black"/>
                </a:solidFill>
                <a:latin typeface="Segoe UI" panose="020B0502040204020203" pitchFamily="34" charset="0"/>
              </a:rPr>
              <a:t> review board that is mandated to </a:t>
            </a:r>
            <a:r>
              <a:rPr lang="en-US" sz="700" b="1" dirty="0">
                <a:solidFill>
                  <a:prstClr val="black"/>
                </a:solidFill>
                <a:latin typeface="Segoe UI" panose="020B0502040204020203" pitchFamily="34" charset="0"/>
              </a:rPr>
              <a:t>define current and target architecture standards</a:t>
            </a:r>
            <a:r>
              <a:rPr lang="en-US" sz="700" dirty="0">
                <a:solidFill>
                  <a:prstClr val="black"/>
                </a:solidFill>
                <a:latin typeface="Segoe UI" panose="020B0502040204020203" pitchFamily="34" charset="0"/>
              </a:rPr>
              <a:t> for the Government of Canada and review departmental proposals for </a:t>
            </a:r>
            <a:r>
              <a:rPr lang="en-US" sz="700" b="1" dirty="0">
                <a:solidFill>
                  <a:prstClr val="black"/>
                </a:solidFill>
                <a:latin typeface="Segoe UI" panose="020B0502040204020203" pitchFamily="34" charset="0"/>
              </a:rPr>
              <a:t>alignment</a:t>
            </a:r>
            <a:r>
              <a:rPr lang="en-US" sz="700" dirty="0">
                <a:solidFill>
                  <a:prstClr val="black"/>
                </a:solidFill>
                <a:latin typeface="Segoe UI" panose="020B0502040204020203" pitchFamily="34" charset="0"/>
              </a:rPr>
              <a:t>.</a:t>
            </a:r>
          </a:p>
        </p:txBody>
      </p:sp>
      <p:sp>
        <p:nvSpPr>
          <p:cNvPr id="65" name="Round Same Side Corner Rectangle 24">
            <a:extLst>
              <a:ext uri="{FF2B5EF4-FFF2-40B4-BE49-F238E27FC236}">
                <a16:creationId xmlns:a16="http://schemas.microsoft.com/office/drawing/2014/main" id="{AF330DC9-5962-49A7-86B9-7B69FAF42DE2}"/>
              </a:ext>
            </a:extLst>
          </p:cNvPr>
          <p:cNvSpPr/>
          <p:nvPr/>
        </p:nvSpPr>
        <p:spPr>
          <a:xfrm>
            <a:off x="2501550" y="3766146"/>
            <a:ext cx="1572820" cy="1049027"/>
          </a:xfrm>
          <a:prstGeom prst="round2SameRect">
            <a:avLst/>
          </a:prstGeom>
          <a:noFill/>
          <a:ln w="38100" cap="flat" cmpd="sng" algn="ctr">
            <a:solidFill>
              <a:schemeClr val="tx2"/>
            </a:solidFill>
            <a:prstDash val="solid"/>
            <a:miter lim="800000"/>
          </a:ln>
          <a:effectLst/>
        </p:spPr>
        <p:txBody>
          <a:bodyPr spcFirstLastPara="0" vert="horz" wrap="square" lIns="60747" tIns="60747" rIns="60747" bIns="453447" numCol="1" spcCol="1270" anchor="t" anchorCtr="0">
            <a:noAutofit/>
          </a:bodyPr>
          <a:lstStyle/>
          <a:p>
            <a:pPr marL="42863" marR="0" lvl="1" indent="-42863" defTabSz="366713" eaLnBrk="1" fontAlgn="auto" latinLnBrk="0" hangingPunct="1">
              <a:lnSpc>
                <a:spcPct val="90000"/>
              </a:lnSpc>
              <a:spcBef>
                <a:spcPct val="0"/>
              </a:spcBef>
              <a:spcAft>
                <a:spcPct val="15000"/>
              </a:spcAft>
              <a:buClrTx/>
              <a:buSzTx/>
              <a:buFontTx/>
              <a:buChar char="••"/>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42863" marR="0" lvl="1" indent="-42863" defTabSz="366713" eaLnBrk="1" fontAlgn="auto" latinLnBrk="0" hangingPunct="1">
              <a:lnSpc>
                <a:spcPct val="90000"/>
              </a:lnSpc>
              <a:spcBef>
                <a:spcPct val="0"/>
              </a:spcBef>
              <a:spcAft>
                <a:spcPct val="15000"/>
              </a:spcAft>
              <a:buClrTx/>
              <a:buSzTx/>
              <a:buFontTx/>
              <a:buChar char="••"/>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366713" eaLnBrk="1" fontAlgn="auto" latinLnBrk="0" hangingPunct="1">
              <a:lnSpc>
                <a:spcPct val="90000"/>
              </a:lnSpc>
              <a:spcBef>
                <a:spcPct val="0"/>
              </a:spcBef>
              <a:spcAft>
                <a:spcPct val="15000"/>
              </a:spcAft>
              <a:buClrTx/>
              <a:buSzTx/>
              <a:buFontTx/>
              <a:buNone/>
              <a:tabLst/>
              <a:defRPr/>
            </a:pPr>
            <a:endParaRPr kumimoji="0" lang="en-CA" sz="900" b="0" i="0" u="none" strike="noStrike" kern="0" cap="none" spc="0" normalizeH="0" baseline="0" noProof="0" dirty="0">
              <a:ln>
                <a:noFill/>
              </a:ln>
              <a:solidFill>
                <a:srgbClr val="696464"/>
              </a:solidFill>
              <a:effectLst/>
              <a:uLnTx/>
              <a:uFillTx/>
              <a:latin typeface="Arial" panose="020B0604020202020204" pitchFamily="34" charset="0"/>
              <a:ea typeface="Verdana" panose="020B0604030504040204" pitchFamily="34" charset="0"/>
              <a:cs typeface="Arial" panose="020B0604020202020204" pitchFamily="34" charset="0"/>
            </a:endParaRPr>
          </a:p>
          <a:p>
            <a:pPr marL="112713" marR="0" lvl="1" indent="-112713" defTabSz="366713" eaLnBrk="1" fontAlgn="auto" latinLnBrk="0" hangingPunct="1">
              <a:lnSpc>
                <a:spcPct val="90000"/>
              </a:lnSpc>
              <a:spcBef>
                <a:spcPct val="0"/>
              </a:spcBef>
              <a:spcAft>
                <a:spcPct val="15000"/>
              </a:spcAft>
              <a:buClrTx/>
              <a:buSzTx/>
              <a:buFont typeface="+mj-lt"/>
              <a:buAutoNum type="arabicPeriod"/>
              <a:tabLst/>
              <a:defRPr/>
            </a:pPr>
            <a:r>
              <a:rPr kumimoji="0" lang="en-US" sz="900" b="0" i="0" u="none" strike="noStrike" kern="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Defines new and target architecture standards </a:t>
            </a:r>
          </a:p>
          <a:p>
            <a:pPr marL="112713" marR="0" lvl="1" indent="-112713" defTabSz="366713" eaLnBrk="1" fontAlgn="auto" latinLnBrk="0" hangingPunct="1">
              <a:lnSpc>
                <a:spcPct val="90000"/>
              </a:lnSpc>
              <a:spcBef>
                <a:spcPct val="0"/>
              </a:spcBef>
              <a:spcAft>
                <a:spcPct val="15000"/>
              </a:spcAft>
              <a:buClrTx/>
              <a:buSzTx/>
              <a:buFont typeface="+mj-lt"/>
              <a:buAutoNum type="arabicPeriod"/>
              <a:tabLst/>
              <a:defRPr/>
            </a:pPr>
            <a:r>
              <a:rPr kumimoji="0" lang="en-US" sz="900" b="0" i="0" u="none" strike="noStrike" kern="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Ensures alignment</a:t>
            </a:r>
            <a:r>
              <a:rPr kumimoji="0" lang="en-CA" sz="900" b="0" i="0" u="none" strike="noStrike" kern="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a:t>
            </a:r>
          </a:p>
        </p:txBody>
      </p:sp>
      <p:sp>
        <p:nvSpPr>
          <p:cNvPr id="66" name="Round Same Side Corner Rectangle 27">
            <a:extLst>
              <a:ext uri="{FF2B5EF4-FFF2-40B4-BE49-F238E27FC236}">
                <a16:creationId xmlns:a16="http://schemas.microsoft.com/office/drawing/2014/main" id="{D5E34717-037A-4AA8-9740-5D0CB1608CDA}"/>
              </a:ext>
            </a:extLst>
          </p:cNvPr>
          <p:cNvSpPr/>
          <p:nvPr/>
        </p:nvSpPr>
        <p:spPr>
          <a:xfrm>
            <a:off x="2501549" y="3533300"/>
            <a:ext cx="1572820" cy="712038"/>
          </a:xfrm>
          <a:prstGeom prst="round2SameRect">
            <a:avLst/>
          </a:prstGeom>
          <a:solidFill>
            <a:schemeClr val="tx2"/>
          </a:solidFill>
          <a:ln w="38100" cap="flat" cmpd="sng" algn="ctr">
            <a:solidFill>
              <a:schemeClr val="tx2"/>
            </a:solidFill>
            <a:prstDash val="solid"/>
            <a:miter lim="800000"/>
          </a:ln>
          <a:effectLst/>
        </p:spPr>
        <p:txBody>
          <a:bodyPr spcFirstLastPara="0" vert="horz" wrap="square" lIns="35635" tIns="28491" rIns="35635" bIns="28491" numCol="1" spcCol="1270" anchor="ctr" anchorCtr="0">
            <a:normAutofit/>
          </a:bodyPr>
          <a:lstStyle/>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Government of Canada Enterprise Architecture Review Board</a:t>
            </a:r>
          </a:p>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t>(GC EARB)</a:t>
            </a:r>
          </a:p>
        </p:txBody>
      </p:sp>
      <p:cxnSp>
        <p:nvCxnSpPr>
          <p:cNvPr id="67" name="Straight Arrow Connector 66">
            <a:extLst>
              <a:ext uri="{FF2B5EF4-FFF2-40B4-BE49-F238E27FC236}">
                <a16:creationId xmlns:a16="http://schemas.microsoft.com/office/drawing/2014/main" id="{B1034DC9-8730-4ACD-9C5D-DE8A2C293B4D}"/>
              </a:ext>
            </a:extLst>
          </p:cNvPr>
          <p:cNvCxnSpPr>
            <a:cxnSpLocks/>
          </p:cNvCxnSpPr>
          <p:nvPr/>
        </p:nvCxnSpPr>
        <p:spPr>
          <a:xfrm flipH="1">
            <a:off x="3169302" y="4800902"/>
            <a:ext cx="1177" cy="182880"/>
          </a:xfrm>
          <a:prstGeom prst="straightConnector1">
            <a:avLst/>
          </a:prstGeom>
          <a:noFill/>
          <a:ln w="12700">
            <a:solidFill>
              <a:sysClr val="windowText" lastClr="000000"/>
            </a:solidFill>
            <a:prstDash val="sysDash"/>
            <a:tailEnd type="triangle"/>
          </a:ln>
        </p:spPr>
      </p:cxnSp>
      <p:cxnSp>
        <p:nvCxnSpPr>
          <p:cNvPr id="68" name="Connector: Elbow 158">
            <a:extLst>
              <a:ext uri="{FF2B5EF4-FFF2-40B4-BE49-F238E27FC236}">
                <a16:creationId xmlns:a16="http://schemas.microsoft.com/office/drawing/2014/main" id="{85453CE7-2069-4927-84B7-DE7E12A22C46}"/>
              </a:ext>
            </a:extLst>
          </p:cNvPr>
          <p:cNvCxnSpPr>
            <a:cxnSpLocks/>
          </p:cNvCxnSpPr>
          <p:nvPr/>
        </p:nvCxnSpPr>
        <p:spPr>
          <a:xfrm>
            <a:off x="8953406" y="2662992"/>
            <a:ext cx="653142" cy="0"/>
          </a:xfrm>
          <a:prstGeom prst="straightConnector1">
            <a:avLst/>
          </a:prstGeom>
          <a:noFill/>
          <a:ln w="38100" cap="sq" cmpd="sng" algn="ctr">
            <a:solidFill>
              <a:schemeClr val="tx1"/>
            </a:solidFill>
            <a:prstDash val="sysDot"/>
            <a:miter lim="800000"/>
            <a:headEnd type="oval" w="lg" len="lg"/>
            <a:tailEnd type="triangle" w="lg" len="lg"/>
          </a:ln>
          <a:effectLst/>
        </p:spPr>
      </p:cxnSp>
      <p:grpSp>
        <p:nvGrpSpPr>
          <p:cNvPr id="69" name="Group 68">
            <a:extLst>
              <a:ext uri="{FF2B5EF4-FFF2-40B4-BE49-F238E27FC236}">
                <a16:creationId xmlns:a16="http://schemas.microsoft.com/office/drawing/2014/main" id="{D61BAD4F-82C7-47D5-ACB7-4BE41E1CCF72}"/>
              </a:ext>
            </a:extLst>
          </p:cNvPr>
          <p:cNvGrpSpPr/>
          <p:nvPr/>
        </p:nvGrpSpPr>
        <p:grpSpPr>
          <a:xfrm>
            <a:off x="4726492" y="1880560"/>
            <a:ext cx="1761442" cy="1319564"/>
            <a:chOff x="4247511" y="1723798"/>
            <a:chExt cx="1761442" cy="1319564"/>
          </a:xfrm>
        </p:grpSpPr>
        <p:sp>
          <p:nvSpPr>
            <p:cNvPr id="70" name="Round Same Side Corner Rectangle 24">
              <a:extLst>
                <a:ext uri="{FF2B5EF4-FFF2-40B4-BE49-F238E27FC236}">
                  <a16:creationId xmlns:a16="http://schemas.microsoft.com/office/drawing/2014/main" id="{4A82FAF3-01FB-4F42-9F1C-5F18BF74DB68}"/>
                </a:ext>
              </a:extLst>
            </p:cNvPr>
            <p:cNvSpPr/>
            <p:nvPr/>
          </p:nvSpPr>
          <p:spPr>
            <a:xfrm>
              <a:off x="4247512" y="1835357"/>
              <a:ext cx="1761441" cy="1208005"/>
            </a:xfrm>
            <a:prstGeom prst="round2SameRect">
              <a:avLst>
                <a:gd name="adj1" fmla="val 28931"/>
                <a:gd name="adj2" fmla="val 0"/>
              </a:avLst>
            </a:prstGeom>
            <a:noFill/>
            <a:ln w="38100" cap="flat" cmpd="sng" algn="ctr">
              <a:solidFill>
                <a:schemeClr val="tx1">
                  <a:lumMod val="50000"/>
                  <a:lumOff val="50000"/>
                </a:schemeClr>
              </a:solidFill>
              <a:prstDash val="solid"/>
              <a:miter lim="800000"/>
            </a:ln>
            <a:effectLst/>
          </p:spPr>
          <p:txBody>
            <a:bodyPr spcFirstLastPara="0" vert="horz" wrap="square" lIns="60747" tIns="60747" rIns="60747" bIns="453447" numCol="1" spcCol="1270" anchor="t" anchorCtr="0">
              <a:noAutofit/>
            </a:bodyPr>
            <a:lstStyle/>
            <a:p>
              <a:pPr marL="42863" marR="0" lvl="1" indent="-42863" defTabSz="366713" eaLnBrk="1" fontAlgn="auto" latinLnBrk="0" hangingPunct="1">
                <a:lnSpc>
                  <a:spcPct val="90000"/>
                </a:lnSpc>
                <a:spcBef>
                  <a:spcPct val="0"/>
                </a:spcBef>
                <a:spcAft>
                  <a:spcPct val="15000"/>
                </a:spcAft>
                <a:buClrTx/>
                <a:buSzTx/>
                <a:buFontTx/>
                <a:buChar char="••"/>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366713" eaLnBrk="1" fontAlgn="auto" latinLnBrk="0" hangingPunct="1">
                <a:lnSpc>
                  <a:spcPct val="90000"/>
                </a:lnSpc>
                <a:spcBef>
                  <a:spcPct val="0"/>
                </a:spcBef>
                <a:spcAft>
                  <a:spcPct val="15000"/>
                </a:spcAft>
                <a:buClrTx/>
                <a:buSzTx/>
                <a:buFontTx/>
                <a:buNone/>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1" name="Round Same Side Corner Rectangle 27">
              <a:extLst>
                <a:ext uri="{FF2B5EF4-FFF2-40B4-BE49-F238E27FC236}">
                  <a16:creationId xmlns:a16="http://schemas.microsoft.com/office/drawing/2014/main" id="{C9F1D368-9B5B-4405-9DE0-FC941A89CFE8}"/>
                </a:ext>
              </a:extLst>
            </p:cNvPr>
            <p:cNvSpPr/>
            <p:nvPr/>
          </p:nvSpPr>
          <p:spPr>
            <a:xfrm>
              <a:off x="4247511" y="1723798"/>
              <a:ext cx="1761441" cy="547505"/>
            </a:xfrm>
            <a:prstGeom prst="round2SameRect">
              <a:avLst/>
            </a:prstGeom>
            <a:solidFill>
              <a:schemeClr val="tx1">
                <a:lumMod val="50000"/>
                <a:lumOff val="50000"/>
              </a:schemeClr>
            </a:solidFill>
            <a:ln w="38100" cap="flat" cmpd="sng" algn="ctr">
              <a:solidFill>
                <a:srgbClr val="918485">
                  <a:lumMod val="75000"/>
                </a:srgbClr>
              </a:solidFill>
              <a:prstDash val="solid"/>
              <a:miter lim="800000"/>
            </a:ln>
            <a:effectLst/>
          </p:spPr>
          <p:txBody>
            <a:bodyPr spcFirstLastPara="0" vert="horz" wrap="square" lIns="35635" tIns="28491" rIns="35635" bIns="28491" numCol="1" spcCol="1270" anchor="ctr" anchorCtr="0">
              <a:normAutofit lnSpcReduction="10000"/>
            </a:bodyPr>
            <a:lstStyle/>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Chief Information Officers Council </a:t>
              </a:r>
            </a:p>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(CIOC)</a:t>
              </a:r>
            </a:p>
          </p:txBody>
        </p:sp>
      </p:grpSp>
      <p:grpSp>
        <p:nvGrpSpPr>
          <p:cNvPr id="72" name="Group 71">
            <a:extLst>
              <a:ext uri="{FF2B5EF4-FFF2-40B4-BE49-F238E27FC236}">
                <a16:creationId xmlns:a16="http://schemas.microsoft.com/office/drawing/2014/main" id="{703CB164-37A6-4D5A-920A-EB43A3355018}"/>
              </a:ext>
            </a:extLst>
          </p:cNvPr>
          <p:cNvGrpSpPr/>
          <p:nvPr/>
        </p:nvGrpSpPr>
        <p:grpSpPr>
          <a:xfrm>
            <a:off x="9606548" y="1880560"/>
            <a:ext cx="1590508" cy="1319564"/>
            <a:chOff x="9127567" y="1723798"/>
            <a:chExt cx="1590508" cy="1319564"/>
          </a:xfrm>
        </p:grpSpPr>
        <p:sp>
          <p:nvSpPr>
            <p:cNvPr id="73" name="Round Same Side Corner Rectangle 34">
              <a:extLst>
                <a:ext uri="{FF2B5EF4-FFF2-40B4-BE49-F238E27FC236}">
                  <a16:creationId xmlns:a16="http://schemas.microsoft.com/office/drawing/2014/main" id="{B83F5791-136A-497C-A49F-129FA15D2D3A}"/>
                </a:ext>
              </a:extLst>
            </p:cNvPr>
            <p:cNvSpPr/>
            <p:nvPr/>
          </p:nvSpPr>
          <p:spPr>
            <a:xfrm>
              <a:off x="9127569" y="1909380"/>
              <a:ext cx="1590506" cy="1133982"/>
            </a:xfrm>
            <a:prstGeom prst="round2SameRect">
              <a:avLst/>
            </a:prstGeom>
            <a:noFill/>
            <a:ln w="28575" cap="flat" cmpd="sng" algn="ctr">
              <a:solidFill>
                <a:schemeClr val="accent4">
                  <a:lumMod val="50000"/>
                </a:schemeClr>
              </a:solidFill>
              <a:prstDash val="solid"/>
              <a:miter lim="800000"/>
            </a:ln>
            <a:effectLst/>
          </p:spPr>
          <p:txBody>
            <a:bodyPr spcFirstLastPara="0" vert="horz" wrap="square" lIns="57959" tIns="57959" rIns="57959" bIns="446729" numCol="1" spcCol="1270" anchor="t" anchorCtr="0">
              <a:noAutofit/>
            </a:bodyPr>
            <a:lstStyle/>
            <a:p>
              <a:pPr marL="0" marR="0" lvl="1" indent="0" defTabSz="400050" eaLnBrk="1" fontAlgn="auto" latinLnBrk="0" hangingPunct="1">
                <a:lnSpc>
                  <a:spcPct val="90000"/>
                </a:lnSpc>
                <a:spcBef>
                  <a:spcPct val="0"/>
                </a:spcBef>
                <a:spcAft>
                  <a:spcPct val="15000"/>
                </a:spcAft>
                <a:buClrTx/>
                <a:buSzTx/>
                <a:buFontTx/>
                <a:buNone/>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400050" eaLnBrk="1" fontAlgn="auto" latinLnBrk="0" hangingPunct="1">
                <a:lnSpc>
                  <a:spcPct val="90000"/>
                </a:lnSpc>
                <a:spcBef>
                  <a:spcPct val="0"/>
                </a:spcBef>
                <a:spcAft>
                  <a:spcPct val="15000"/>
                </a:spcAft>
                <a:buClrTx/>
                <a:buSzTx/>
                <a:buFontTx/>
                <a:buNone/>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1" indent="0" defTabSz="400050" eaLnBrk="1" fontAlgn="auto" latinLnBrk="0" hangingPunct="1">
                <a:lnSpc>
                  <a:spcPct val="90000"/>
                </a:lnSpc>
                <a:spcBef>
                  <a:spcPct val="0"/>
                </a:spcBef>
                <a:spcAft>
                  <a:spcPct val="15000"/>
                </a:spcAft>
                <a:buClrTx/>
                <a:buSzTx/>
                <a:buFontTx/>
                <a:buNone/>
                <a:tabLst/>
                <a:defRPr/>
              </a:pPr>
              <a:endParaRPr kumimoji="0" lang="en-CA" sz="900" b="0" i="0" u="none" strike="noStrike" kern="0" cap="none" spc="0" normalizeH="0" baseline="0" noProof="0" dirty="0">
                <a:ln>
                  <a:noFill/>
                </a:ln>
                <a:solidFill>
                  <a:prstClr val="black">
                    <a:hueOff val="0"/>
                    <a:satOff val="0"/>
                    <a:lumOff val="0"/>
                    <a:alphaOff val="0"/>
                  </a:prstClr>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4" name="Round Same Side Corner Rectangle 38">
              <a:extLst>
                <a:ext uri="{FF2B5EF4-FFF2-40B4-BE49-F238E27FC236}">
                  <a16:creationId xmlns:a16="http://schemas.microsoft.com/office/drawing/2014/main" id="{A0D5C0EA-7EB4-4D6D-B844-0C3A04F4F90F}"/>
                </a:ext>
              </a:extLst>
            </p:cNvPr>
            <p:cNvSpPr/>
            <p:nvPr/>
          </p:nvSpPr>
          <p:spPr>
            <a:xfrm>
              <a:off x="9127567" y="1723798"/>
              <a:ext cx="1590505" cy="547504"/>
            </a:xfrm>
            <a:prstGeom prst="round2SameRect">
              <a:avLst/>
            </a:prstGeom>
            <a:solidFill>
              <a:schemeClr val="accent4">
                <a:lumMod val="50000"/>
              </a:schemeClr>
            </a:solidFill>
            <a:ln w="28575" cap="flat" cmpd="sng" algn="ctr">
              <a:solidFill>
                <a:schemeClr val="accent4">
                  <a:lumMod val="50000"/>
                </a:schemeClr>
              </a:solidFill>
              <a:prstDash val="solid"/>
              <a:miter lim="800000"/>
            </a:ln>
            <a:effectLst/>
          </p:spPr>
          <p:txBody>
            <a:bodyPr spcFirstLastPara="0" vert="horz" wrap="square" lIns="34622" tIns="27478" rIns="34622" bIns="27478" numCol="1" spcCol="1270" anchor="ctr" anchorCtr="0">
              <a:noAutofit/>
            </a:bodyPr>
            <a:lstStyle/>
            <a:p>
              <a:pPr marL="0" marR="0" lvl="0" indent="0" algn="ctr" defTabSz="500063" eaLnBrk="1" fontAlgn="auto" latinLnBrk="0" hangingPunct="1">
                <a:lnSpc>
                  <a:spcPct val="90000"/>
                </a:lnSpc>
                <a:spcBef>
                  <a:spcPct val="0"/>
                </a:spcBef>
                <a:spcAft>
                  <a:spcPct val="35000"/>
                </a:spcAft>
                <a:buClrTx/>
                <a:buSzTx/>
                <a:buFontTx/>
                <a:buNone/>
                <a:tabLst/>
                <a:defRPr/>
              </a:pPr>
              <a:r>
                <a:rPr kumimoji="0" lang="en-CA"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DM Enterprise Priorities and Planning </a:t>
              </a:r>
            </a:p>
            <a:p>
              <a:pPr marL="0" marR="0" lvl="0" indent="0" algn="ctr" defTabSz="500063" eaLnBrk="1" fontAlgn="auto" latinLnBrk="0" hangingPunct="1">
                <a:lnSpc>
                  <a:spcPct val="90000"/>
                </a:lnSpc>
                <a:spcBef>
                  <a:spcPct val="0"/>
                </a:spcBef>
                <a:spcAft>
                  <a:spcPct val="35000"/>
                </a:spcAft>
                <a:buClrTx/>
                <a:buSzTx/>
                <a:buFontTx/>
                <a:buNone/>
                <a:tabLst/>
                <a:defRPr/>
              </a:pPr>
              <a:r>
                <a:rPr kumimoji="0" lang="en-CA"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(CEPP)</a:t>
              </a:r>
            </a:p>
          </p:txBody>
        </p:sp>
      </p:grpSp>
      <p:grpSp>
        <p:nvGrpSpPr>
          <p:cNvPr id="75" name="Group 74">
            <a:extLst>
              <a:ext uri="{FF2B5EF4-FFF2-40B4-BE49-F238E27FC236}">
                <a16:creationId xmlns:a16="http://schemas.microsoft.com/office/drawing/2014/main" id="{CD61B27A-79B5-4BF7-85C0-75129AE367F1}"/>
              </a:ext>
            </a:extLst>
          </p:cNvPr>
          <p:cNvGrpSpPr/>
          <p:nvPr/>
        </p:nvGrpSpPr>
        <p:grpSpPr>
          <a:xfrm>
            <a:off x="7085006" y="1880560"/>
            <a:ext cx="1761441" cy="1319564"/>
            <a:chOff x="6649570" y="1723798"/>
            <a:chExt cx="1761441" cy="1319564"/>
          </a:xfrm>
        </p:grpSpPr>
        <p:sp>
          <p:nvSpPr>
            <p:cNvPr id="76" name="Round Same Side Corner Rectangle 24">
              <a:extLst>
                <a:ext uri="{FF2B5EF4-FFF2-40B4-BE49-F238E27FC236}">
                  <a16:creationId xmlns:a16="http://schemas.microsoft.com/office/drawing/2014/main" id="{41C75969-77C3-4630-B051-BFC0875FDB07}"/>
                </a:ext>
              </a:extLst>
            </p:cNvPr>
            <p:cNvSpPr/>
            <p:nvPr/>
          </p:nvSpPr>
          <p:spPr>
            <a:xfrm>
              <a:off x="6649570" y="1835357"/>
              <a:ext cx="1761441" cy="1208005"/>
            </a:xfrm>
            <a:prstGeom prst="round2SameRect">
              <a:avLst>
                <a:gd name="adj1" fmla="val 28931"/>
                <a:gd name="adj2" fmla="val 0"/>
              </a:avLst>
            </a:prstGeom>
            <a:noFill/>
            <a:ln w="38100" cap="flat" cmpd="sng" algn="ctr">
              <a:solidFill>
                <a:schemeClr val="tx1"/>
              </a:solidFill>
              <a:prstDash val="solid"/>
              <a:miter lim="800000"/>
            </a:ln>
            <a:effectLst/>
          </p:spPr>
          <p:txBody>
            <a:bodyPr spcFirstLastPara="0" vert="horz" wrap="square" lIns="60747" tIns="60747" rIns="60747" bIns="453447" numCol="1" spcCol="1270" anchor="t" anchorCtr="0">
              <a:noAutofit/>
            </a:bodyPr>
            <a:lstStyle/>
            <a:p>
              <a:pPr marL="42863" marR="0" lvl="1" indent="-42863" defTabSz="366713" eaLnBrk="1" fontAlgn="auto" latinLnBrk="0" hangingPunct="1">
                <a:lnSpc>
                  <a:spcPct val="90000"/>
                </a:lnSpc>
                <a:spcBef>
                  <a:spcPct val="0"/>
                </a:spcBef>
                <a:spcAft>
                  <a:spcPct val="15000"/>
                </a:spcAft>
                <a:buClrTx/>
                <a:buSzTx/>
                <a:buFontTx/>
                <a:buChar char="••"/>
                <a:tabLst/>
                <a:defRPr/>
              </a:pPr>
              <a:endParaRPr kumimoji="0" lang="en-CA"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a:p>
              <a:pPr marL="42863" marR="0" lvl="1" indent="-42863" defTabSz="366713" eaLnBrk="1" fontAlgn="auto" latinLnBrk="0" hangingPunct="1">
                <a:lnSpc>
                  <a:spcPct val="90000"/>
                </a:lnSpc>
                <a:spcBef>
                  <a:spcPct val="0"/>
                </a:spcBef>
                <a:spcAft>
                  <a:spcPct val="15000"/>
                </a:spcAft>
                <a:buClrTx/>
                <a:buSzTx/>
                <a:buFontTx/>
                <a:buChar char="••"/>
                <a:tabLst/>
                <a:defRPr/>
              </a:pPr>
              <a:endParaRPr kumimoji="0" lang="en-CA" sz="9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77" name="Round Same Side Corner Rectangle 27">
              <a:extLst>
                <a:ext uri="{FF2B5EF4-FFF2-40B4-BE49-F238E27FC236}">
                  <a16:creationId xmlns:a16="http://schemas.microsoft.com/office/drawing/2014/main" id="{87292841-574E-42F5-8DA4-101978825A84}"/>
                </a:ext>
              </a:extLst>
            </p:cNvPr>
            <p:cNvSpPr/>
            <p:nvPr/>
          </p:nvSpPr>
          <p:spPr>
            <a:xfrm>
              <a:off x="6649570" y="1723798"/>
              <a:ext cx="1761441" cy="547505"/>
            </a:xfrm>
            <a:prstGeom prst="round2SameRect">
              <a:avLst/>
            </a:prstGeom>
            <a:solidFill>
              <a:schemeClr val="tx1"/>
            </a:solidFill>
            <a:ln w="38100" cap="flat" cmpd="sng" algn="ctr">
              <a:solidFill>
                <a:schemeClr val="tx1"/>
              </a:solidFill>
              <a:prstDash val="solid"/>
              <a:miter lim="800000"/>
            </a:ln>
            <a:effectLst/>
          </p:spPr>
          <p:txBody>
            <a:bodyPr spcFirstLastPara="0" vert="horz" wrap="square" lIns="35635" tIns="28491" rIns="35635" bIns="28491" numCol="1" spcCol="1270" anchor="ctr" anchorCtr="0">
              <a:normAutofit lnSpcReduction="10000"/>
            </a:bodyPr>
            <a:lstStyle/>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ADM Service and Enterprise Priorities </a:t>
              </a:r>
            </a:p>
            <a:p>
              <a:pPr marL="0" marR="0" lvl="0" indent="0" algn="ctr" defTabSz="500063" eaLnBrk="1" fontAlgn="auto" latinLnBrk="0" hangingPunct="1">
                <a:lnSpc>
                  <a:spcPct val="90000"/>
                </a:lnSpc>
                <a:spcBef>
                  <a:spcPct val="0"/>
                </a:spcBef>
                <a:spcAft>
                  <a:spcPct val="35000"/>
                </a:spcAft>
                <a:buClrTx/>
                <a:buSzTx/>
                <a:buFontTx/>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(SEP)</a:t>
              </a:r>
            </a:p>
          </p:txBody>
        </p:sp>
      </p:grpSp>
      <p:cxnSp>
        <p:nvCxnSpPr>
          <p:cNvPr id="78" name="Connector: Elbow 77">
            <a:extLst>
              <a:ext uri="{FF2B5EF4-FFF2-40B4-BE49-F238E27FC236}">
                <a16:creationId xmlns:a16="http://schemas.microsoft.com/office/drawing/2014/main" id="{6904AC38-AF5E-49F3-A16D-D35026E7ED20}"/>
              </a:ext>
            </a:extLst>
          </p:cNvPr>
          <p:cNvCxnSpPr>
            <a:cxnSpLocks/>
          </p:cNvCxnSpPr>
          <p:nvPr/>
        </p:nvCxnSpPr>
        <p:spPr>
          <a:xfrm flipV="1">
            <a:off x="4104741" y="3198844"/>
            <a:ext cx="1532845" cy="689195"/>
          </a:xfrm>
          <a:prstGeom prst="bentConnector2">
            <a:avLst/>
          </a:prstGeom>
          <a:noFill/>
          <a:ln w="38100" cap="flat" cmpd="sng" algn="ctr">
            <a:solidFill>
              <a:schemeClr val="tx2"/>
            </a:solidFill>
            <a:prstDash val="sysDash"/>
            <a:miter lim="800000"/>
            <a:tailEnd type="triangle"/>
          </a:ln>
          <a:effectLst/>
        </p:spPr>
      </p:cxnSp>
      <p:cxnSp>
        <p:nvCxnSpPr>
          <p:cNvPr id="79" name="Connector: Elbow 78">
            <a:extLst>
              <a:ext uri="{FF2B5EF4-FFF2-40B4-BE49-F238E27FC236}">
                <a16:creationId xmlns:a16="http://schemas.microsoft.com/office/drawing/2014/main" id="{7B752560-BCB3-42AE-98BF-EFB278718637}"/>
              </a:ext>
            </a:extLst>
          </p:cNvPr>
          <p:cNvCxnSpPr>
            <a:cxnSpLocks/>
          </p:cNvCxnSpPr>
          <p:nvPr/>
        </p:nvCxnSpPr>
        <p:spPr>
          <a:xfrm flipV="1">
            <a:off x="4062314" y="3198844"/>
            <a:ext cx="3595450" cy="991088"/>
          </a:xfrm>
          <a:prstGeom prst="bentConnector3">
            <a:avLst>
              <a:gd name="adj1" fmla="val 100138"/>
            </a:avLst>
          </a:prstGeom>
          <a:noFill/>
          <a:ln w="38100" cap="flat" cmpd="sng" algn="ctr">
            <a:solidFill>
              <a:schemeClr val="accent1"/>
            </a:solidFill>
            <a:prstDash val="solid"/>
            <a:miter lim="800000"/>
            <a:headEnd type="triangle" w="lg" len="med"/>
            <a:tailEnd type="triangle"/>
          </a:ln>
          <a:effectLst/>
        </p:spPr>
      </p:cxnSp>
      <p:sp>
        <p:nvSpPr>
          <p:cNvPr id="80" name="Rectangle 79">
            <a:extLst>
              <a:ext uri="{FF2B5EF4-FFF2-40B4-BE49-F238E27FC236}">
                <a16:creationId xmlns:a16="http://schemas.microsoft.com/office/drawing/2014/main" id="{BC4DD0FE-0C70-48B3-9D19-FC633F081F25}"/>
              </a:ext>
            </a:extLst>
          </p:cNvPr>
          <p:cNvSpPr/>
          <p:nvPr/>
        </p:nvSpPr>
        <p:spPr>
          <a:xfrm>
            <a:off x="8009272" y="1306723"/>
            <a:ext cx="2368579" cy="230832"/>
          </a:xfrm>
          <a:prstGeom prst="rect">
            <a:avLst/>
          </a:prstGeom>
          <a:noFill/>
        </p:spPr>
        <p:txBody>
          <a:bodyPr wrap="square">
            <a:spAutoFit/>
          </a:bodyPr>
          <a:lstStyle/>
          <a:p>
            <a:pPr marL="88900" algn="ctr" defTabSz="500063">
              <a:lnSpc>
                <a:spcPct val="90000"/>
              </a:lnSpc>
              <a:spcBef>
                <a:spcPct val="0"/>
              </a:spcBef>
              <a:spcAft>
                <a:spcPct val="35000"/>
              </a:spcAft>
            </a:pPr>
            <a:r>
              <a:rPr lang="en-CA" sz="1000" dirty="0">
                <a:solidFill>
                  <a:schemeClr val="accent4">
                    <a:lumMod val="50000"/>
                  </a:schemeClr>
                </a:solidFill>
                <a:ea typeface="Verdana" panose="020B0604030504040204" pitchFamily="34" charset="0"/>
                <a:cs typeface="Arial" panose="020B0604020202020204" pitchFamily="34" charset="0"/>
              </a:rPr>
              <a:t>Tasking from DM CEPP</a:t>
            </a:r>
          </a:p>
        </p:txBody>
      </p:sp>
      <p:cxnSp>
        <p:nvCxnSpPr>
          <p:cNvPr id="81" name="Connector: Elbow 80">
            <a:extLst>
              <a:ext uri="{FF2B5EF4-FFF2-40B4-BE49-F238E27FC236}">
                <a16:creationId xmlns:a16="http://schemas.microsoft.com/office/drawing/2014/main" id="{1E977A12-082E-4FC0-92E5-952E331C9A41}"/>
              </a:ext>
            </a:extLst>
          </p:cNvPr>
          <p:cNvCxnSpPr>
            <a:cxnSpLocks/>
          </p:cNvCxnSpPr>
          <p:nvPr/>
        </p:nvCxnSpPr>
        <p:spPr>
          <a:xfrm rot="16200000" flipV="1">
            <a:off x="9153017" y="599562"/>
            <a:ext cx="12700" cy="2392529"/>
          </a:xfrm>
          <a:prstGeom prst="bentConnector3">
            <a:avLst>
              <a:gd name="adj1" fmla="val 4337142"/>
            </a:avLst>
          </a:prstGeom>
          <a:noFill/>
          <a:ln w="38100" cap="sq" cmpd="sng" algn="ctr">
            <a:solidFill>
              <a:schemeClr val="accent4">
                <a:lumMod val="50000"/>
              </a:schemeClr>
            </a:solidFill>
            <a:prstDash val="sysDot"/>
            <a:miter lim="800000"/>
            <a:headEnd type="oval" w="lg" len="lg"/>
            <a:tailEnd type="triangle" w="lg" len="lg"/>
          </a:ln>
          <a:effectLst/>
        </p:spPr>
      </p:cxnSp>
      <p:sp>
        <p:nvSpPr>
          <p:cNvPr id="82" name="Rectangle 81">
            <a:extLst>
              <a:ext uri="{FF2B5EF4-FFF2-40B4-BE49-F238E27FC236}">
                <a16:creationId xmlns:a16="http://schemas.microsoft.com/office/drawing/2014/main" id="{9A04ED76-E86F-41C2-97CC-0CC51390CC2C}"/>
              </a:ext>
            </a:extLst>
          </p:cNvPr>
          <p:cNvSpPr/>
          <p:nvPr/>
        </p:nvSpPr>
        <p:spPr>
          <a:xfrm>
            <a:off x="8772694" y="2772543"/>
            <a:ext cx="903737" cy="369332"/>
          </a:xfrm>
          <a:prstGeom prst="rect">
            <a:avLst/>
          </a:prstGeom>
          <a:noFill/>
        </p:spPr>
        <p:txBody>
          <a:bodyPr wrap="square">
            <a:spAutoFit/>
          </a:bodyPr>
          <a:lstStyle/>
          <a:p>
            <a:pPr marL="88900" defTabSz="500063">
              <a:lnSpc>
                <a:spcPct val="90000"/>
              </a:lnSpc>
              <a:spcBef>
                <a:spcPct val="0"/>
              </a:spcBef>
              <a:spcAft>
                <a:spcPct val="35000"/>
              </a:spcAft>
            </a:pPr>
            <a:r>
              <a:rPr lang="en-CA" sz="1000" dirty="0">
                <a:ea typeface="Verdana" panose="020B0604030504040204" pitchFamily="34" charset="0"/>
                <a:cs typeface="Arial" panose="020B0604020202020204" pitchFamily="34" charset="0"/>
              </a:rPr>
              <a:t>Action item returned</a:t>
            </a:r>
          </a:p>
        </p:txBody>
      </p:sp>
      <p:grpSp>
        <p:nvGrpSpPr>
          <p:cNvPr id="3" name="Group 2">
            <a:extLst>
              <a:ext uri="{FF2B5EF4-FFF2-40B4-BE49-F238E27FC236}">
                <a16:creationId xmlns:a16="http://schemas.microsoft.com/office/drawing/2014/main" id="{30347585-4995-4A88-A08C-D26B8A5AF249}"/>
              </a:ext>
            </a:extLst>
          </p:cNvPr>
          <p:cNvGrpSpPr/>
          <p:nvPr/>
        </p:nvGrpSpPr>
        <p:grpSpPr>
          <a:xfrm>
            <a:off x="7408380" y="4395910"/>
            <a:ext cx="1201784" cy="1282776"/>
            <a:chOff x="7180216" y="4665852"/>
            <a:chExt cx="1666231" cy="1687879"/>
          </a:xfrm>
        </p:grpSpPr>
        <p:sp>
          <p:nvSpPr>
            <p:cNvPr id="46" name="Rectangle: Rounded Corners 45">
              <a:extLst>
                <a:ext uri="{FF2B5EF4-FFF2-40B4-BE49-F238E27FC236}">
                  <a16:creationId xmlns:a16="http://schemas.microsoft.com/office/drawing/2014/main" id="{BAF2C49D-9928-44F1-9717-D420BE408458}"/>
                </a:ext>
              </a:extLst>
            </p:cNvPr>
            <p:cNvSpPr/>
            <p:nvPr/>
          </p:nvSpPr>
          <p:spPr>
            <a:xfrm>
              <a:off x="7180216" y="4665852"/>
              <a:ext cx="1666231" cy="1687879"/>
            </a:xfrm>
            <a:prstGeom prst="roundRect">
              <a:avLst/>
            </a:prstGeom>
            <a:solidFill>
              <a:sysClr val="window" lastClr="FFFFFF">
                <a:lumMod val="95000"/>
              </a:sysClr>
            </a:solidFill>
            <a:ln w="12700" cap="flat" cmpd="sng" algn="ctr">
              <a:solidFill>
                <a:sysClr val="window" lastClr="FFFFFF">
                  <a:lumMod val="9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83" name="Graphic 82" descr="Bubbles">
              <a:extLst>
                <a:ext uri="{FF2B5EF4-FFF2-40B4-BE49-F238E27FC236}">
                  <a16:creationId xmlns:a16="http://schemas.microsoft.com/office/drawing/2014/main" id="{590C5C9F-1166-4E8C-A786-F834B137B7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49137" y="4708227"/>
              <a:ext cx="1329686" cy="1210374"/>
            </a:xfrm>
            <a:prstGeom prst="rect">
              <a:avLst/>
            </a:prstGeom>
          </p:spPr>
        </p:pic>
      </p:grpSp>
      <p:cxnSp>
        <p:nvCxnSpPr>
          <p:cNvPr id="84" name="Connector: Elbow 158">
            <a:extLst>
              <a:ext uri="{FF2B5EF4-FFF2-40B4-BE49-F238E27FC236}">
                <a16:creationId xmlns:a16="http://schemas.microsoft.com/office/drawing/2014/main" id="{A0101377-F72F-4AFB-B782-A3C800795C66}"/>
              </a:ext>
            </a:extLst>
          </p:cNvPr>
          <p:cNvCxnSpPr>
            <a:cxnSpLocks/>
          </p:cNvCxnSpPr>
          <p:nvPr/>
        </p:nvCxnSpPr>
        <p:spPr>
          <a:xfrm flipV="1">
            <a:off x="7963102" y="3198844"/>
            <a:ext cx="0" cy="1188720"/>
          </a:xfrm>
          <a:prstGeom prst="straightConnector1">
            <a:avLst/>
          </a:prstGeom>
          <a:noFill/>
          <a:ln w="38100" cap="flat" cmpd="sng" algn="ctr">
            <a:solidFill>
              <a:srgbClr val="696464"/>
            </a:solidFill>
            <a:prstDash val="sysDot"/>
            <a:miter lim="800000"/>
            <a:headEnd type="stealth" w="lg" len="lg"/>
            <a:tailEnd type="stealth" w="lg" len="lg"/>
          </a:ln>
          <a:effectLst/>
        </p:spPr>
      </p:cxnSp>
      <p:sp>
        <p:nvSpPr>
          <p:cNvPr id="85" name="Rectangle 84">
            <a:extLst>
              <a:ext uri="{FF2B5EF4-FFF2-40B4-BE49-F238E27FC236}">
                <a16:creationId xmlns:a16="http://schemas.microsoft.com/office/drawing/2014/main" id="{291CB26B-A069-4506-8E62-87642856E972}"/>
              </a:ext>
            </a:extLst>
          </p:cNvPr>
          <p:cNvSpPr/>
          <p:nvPr/>
        </p:nvSpPr>
        <p:spPr>
          <a:xfrm>
            <a:off x="7885548" y="3505200"/>
            <a:ext cx="1022223" cy="507831"/>
          </a:xfrm>
          <a:prstGeom prst="rect">
            <a:avLst/>
          </a:prstGeom>
          <a:noFill/>
        </p:spPr>
        <p:txBody>
          <a:bodyPr wrap="square">
            <a:spAutoFit/>
          </a:bodyPr>
          <a:lstStyle/>
          <a:p>
            <a:pPr algn="ctr" defTabSz="500063">
              <a:lnSpc>
                <a:spcPct val="90000"/>
              </a:lnSpc>
              <a:spcBef>
                <a:spcPct val="0"/>
              </a:spcBef>
              <a:spcAft>
                <a:spcPct val="35000"/>
              </a:spcAft>
            </a:pPr>
            <a:r>
              <a:rPr lang="en-CA" sz="1000" dirty="0">
                <a:solidFill>
                  <a:srgbClr val="696464"/>
                </a:solidFill>
                <a:ea typeface="Verdana" panose="020B0604030504040204" pitchFamily="34" charset="0"/>
                <a:cs typeface="Arial" panose="020B0604020202020204" pitchFamily="34" charset="0"/>
              </a:rPr>
              <a:t>Action item identified by WG</a:t>
            </a:r>
          </a:p>
        </p:txBody>
      </p:sp>
      <p:sp>
        <p:nvSpPr>
          <p:cNvPr id="47" name="Rectangle 46">
            <a:extLst>
              <a:ext uri="{FF2B5EF4-FFF2-40B4-BE49-F238E27FC236}">
                <a16:creationId xmlns:a16="http://schemas.microsoft.com/office/drawing/2014/main" id="{655EB027-BB5F-4323-A1DB-E3AEDF8CA897}"/>
              </a:ext>
            </a:extLst>
          </p:cNvPr>
          <p:cNvSpPr/>
          <p:nvPr/>
        </p:nvSpPr>
        <p:spPr>
          <a:xfrm>
            <a:off x="7408380" y="5342523"/>
            <a:ext cx="1201784" cy="341632"/>
          </a:xfrm>
          <a:prstGeom prst="rect">
            <a:avLst/>
          </a:prstGeom>
          <a:noFill/>
        </p:spPr>
        <p:txBody>
          <a:bodyPr wrap="square">
            <a:spAutoFit/>
          </a:bodyPr>
          <a:lstStyle/>
          <a:p>
            <a:pPr marL="88900" algn="ctr" defTabSz="500063">
              <a:lnSpc>
                <a:spcPct val="90000"/>
              </a:lnSpc>
              <a:spcBef>
                <a:spcPct val="0"/>
              </a:spcBef>
              <a:spcAft>
                <a:spcPct val="35000"/>
              </a:spcAft>
            </a:pPr>
            <a:r>
              <a:rPr lang="en-CA" sz="900" dirty="0">
                <a:solidFill>
                  <a:prstClr val="black"/>
                </a:solidFill>
                <a:ea typeface="Verdana" panose="020B0604030504040204" pitchFamily="34" charset="0"/>
                <a:cs typeface="Arial" panose="020B0604020202020204" pitchFamily="34" charset="0"/>
              </a:rPr>
              <a:t>Working Groups on specific topics</a:t>
            </a:r>
          </a:p>
        </p:txBody>
      </p:sp>
      <p:grpSp>
        <p:nvGrpSpPr>
          <p:cNvPr id="45" name="Group 44">
            <a:extLst>
              <a:ext uri="{FF2B5EF4-FFF2-40B4-BE49-F238E27FC236}">
                <a16:creationId xmlns:a16="http://schemas.microsoft.com/office/drawing/2014/main" id="{7F68274D-AC8C-474C-824B-1FE059D3B9E7}"/>
              </a:ext>
            </a:extLst>
          </p:cNvPr>
          <p:cNvGrpSpPr/>
          <p:nvPr/>
        </p:nvGrpSpPr>
        <p:grpSpPr>
          <a:xfrm>
            <a:off x="10384799" y="121158"/>
            <a:ext cx="1861803" cy="633950"/>
            <a:chOff x="9347725" y="574305"/>
            <a:chExt cx="1861803" cy="2139966"/>
          </a:xfrm>
        </p:grpSpPr>
        <p:grpSp>
          <p:nvGrpSpPr>
            <p:cNvPr id="86" name="Group 85">
              <a:extLst>
                <a:ext uri="{FF2B5EF4-FFF2-40B4-BE49-F238E27FC236}">
                  <a16:creationId xmlns:a16="http://schemas.microsoft.com/office/drawing/2014/main" id="{8252898F-0C96-49F3-961A-3B8BE70A162E}"/>
                </a:ext>
              </a:extLst>
            </p:cNvPr>
            <p:cNvGrpSpPr/>
            <p:nvPr/>
          </p:nvGrpSpPr>
          <p:grpSpPr>
            <a:xfrm>
              <a:off x="9347725" y="709978"/>
              <a:ext cx="1861803" cy="2004293"/>
              <a:chOff x="3360738" y="1493838"/>
              <a:chExt cx="2544762" cy="2739520"/>
            </a:xfrm>
          </p:grpSpPr>
          <p:pic>
            <p:nvPicPr>
              <p:cNvPr id="88" name="Picture 87">
                <a:extLst>
                  <a:ext uri="{FF2B5EF4-FFF2-40B4-BE49-F238E27FC236}">
                    <a16:creationId xmlns:a16="http://schemas.microsoft.com/office/drawing/2014/main" id="{F0CB9EBC-7E9D-48DB-847C-77EF6722DF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 name="Freeform 17">
                <a:extLst>
                  <a:ext uri="{FF2B5EF4-FFF2-40B4-BE49-F238E27FC236}">
                    <a16:creationId xmlns:a16="http://schemas.microsoft.com/office/drawing/2014/main" id="{60CBA677-90CF-4106-A1A2-60566ED04207}"/>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dirty="0">
                    <a:solidFill>
                      <a:srgbClr val="000000"/>
                    </a:solidFill>
                    <a:latin typeface="Comic Sans MS" panose="030F0702030302020204" pitchFamily="66" charset="0"/>
                  </a:rPr>
                  <a:t>The “WHO” </a:t>
                </a:r>
              </a:p>
            </p:txBody>
          </p:sp>
        </p:grpSp>
        <p:sp>
          <p:nvSpPr>
            <p:cNvPr id="87" name="Freeform 15">
              <a:extLst>
                <a:ext uri="{FF2B5EF4-FFF2-40B4-BE49-F238E27FC236}">
                  <a16:creationId xmlns:a16="http://schemas.microsoft.com/office/drawing/2014/main" id="{368CA07E-BE48-4A4D-B665-C295A18D9C9B}"/>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1540614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60361" y="254819"/>
            <a:ext cx="7542011" cy="435200"/>
          </a:xfrm>
        </p:spPr>
        <p:txBody>
          <a:bodyPr/>
          <a:lstStyle/>
          <a:p>
            <a:r>
              <a:rPr lang="en-CA" b="1" dirty="0"/>
              <a:t>GC Enterprise Architecture Review Board (GC EARB)</a:t>
            </a:r>
          </a:p>
          <a:p>
            <a:r>
              <a:rPr lang="en-US" sz="800" dirty="0">
                <a:hlinkClick r:id="rId51"/>
              </a:rPr>
              <a:t>Document Overview: GC EARB Past </a:t>
            </a:r>
            <a:r>
              <a:rPr lang="en-US" sz="800" dirty="0" err="1">
                <a:hlinkClick r:id="rId51"/>
              </a:rPr>
              <a:t>Meetings_FULL</a:t>
            </a:r>
            <a:r>
              <a:rPr lang="en-US" sz="800" dirty="0">
                <a:hlinkClick r:id="rId51"/>
              </a:rPr>
              <a:t> Summary (tbs-sct.gc.ca)</a:t>
            </a:r>
            <a:endParaRPr lang="en-CA" sz="800" dirty="0"/>
          </a:p>
        </p:txBody>
      </p:sp>
      <p:sp>
        <p:nvSpPr>
          <p:cNvPr id="3" name="Slide Number Placeholder 2"/>
          <p:cNvSpPr>
            <a:spLocks noGrp="1"/>
          </p:cNvSpPr>
          <p:nvPr>
            <p:ph type="sldNum" sz="quarter" idx="4"/>
          </p:nvPr>
        </p:nvSpPr>
        <p:spPr>
          <a:xfrm>
            <a:off x="11741433" y="6561697"/>
            <a:ext cx="442392" cy="268139"/>
          </a:xfrm>
        </p:spPr>
        <p:txBody>
          <a:bodyPr/>
          <a:lstStyle/>
          <a:p>
            <a:fld id="{32D4B517-E49B-41B6-9DBC-23634E0F1CDC}" type="slidenum">
              <a:rPr lang="en-CA" smtClean="0">
                <a:solidFill>
                  <a:prstClr val="black">
                    <a:tint val="75000"/>
                  </a:prstClr>
                </a:solidFill>
              </a:rPr>
              <a:pPr/>
              <a:t>9</a:t>
            </a:fld>
            <a:endParaRPr lang="en-CA" dirty="0">
              <a:solidFill>
                <a:prstClr val="black">
                  <a:tint val="75000"/>
                </a:prstClr>
              </a:solidFill>
            </a:endParaRPr>
          </a:p>
        </p:txBody>
      </p:sp>
      <p:grpSp>
        <p:nvGrpSpPr>
          <p:cNvPr id="965" name="Group 964" descr="This is an Engage Timeline infographic.  Use CTRL+SHIFT+D to access the raw data in Excel."/>
          <p:cNvGrpSpPr/>
          <p:nvPr>
            <p:custDataLst>
              <p:tags r:id="rId1"/>
            </p:custDataLst>
          </p:nvPr>
        </p:nvGrpSpPr>
        <p:grpSpPr>
          <a:xfrm>
            <a:off x="1619179" y="1183492"/>
            <a:ext cx="9138441" cy="4733061"/>
            <a:chOff x="234783" y="-2245285"/>
            <a:chExt cx="7370165" cy="4878253"/>
          </a:xfrm>
        </p:grpSpPr>
        <p:cxnSp>
          <p:nvCxnSpPr>
            <p:cNvPr id="962" name="Straight Connector 961"/>
            <p:cNvCxnSpPr>
              <a:cxnSpLocks/>
            </p:cNvCxnSpPr>
            <p:nvPr>
              <p:custDataLst>
                <p:tags r:id="rId11"/>
              </p:custDataLst>
            </p:nvPr>
          </p:nvCxnSpPr>
          <p:spPr>
            <a:xfrm flipV="1">
              <a:off x="5522155" y="-1319054"/>
              <a:ext cx="0" cy="116875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a:cxnSpLocks/>
            </p:cNvCxnSpPr>
            <p:nvPr>
              <p:custDataLst>
                <p:tags r:id="rId12"/>
              </p:custDataLst>
            </p:nvPr>
          </p:nvCxnSpPr>
          <p:spPr>
            <a:xfrm>
              <a:off x="5560221" y="299535"/>
              <a:ext cx="14419" cy="1396249"/>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a:cxnSpLocks/>
            </p:cNvCxnSpPr>
            <p:nvPr>
              <p:custDataLst>
                <p:tags r:id="rId13"/>
              </p:custDataLst>
            </p:nvPr>
          </p:nvCxnSpPr>
          <p:spPr>
            <a:xfrm flipV="1">
              <a:off x="3705750" y="-370007"/>
              <a:ext cx="1" cy="479600"/>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a:cxnSpLocks/>
              <a:stCxn id="954" idx="2"/>
            </p:cNvCxnSpPr>
            <p:nvPr>
              <p:custDataLst>
                <p:tags r:id="rId14"/>
              </p:custDataLst>
            </p:nvPr>
          </p:nvCxnSpPr>
          <p:spPr>
            <a:xfrm flipH="1">
              <a:off x="3075289" y="-1307047"/>
              <a:ext cx="269" cy="119226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a:cxnSpLocks/>
            </p:cNvCxnSpPr>
            <p:nvPr>
              <p:custDataLst>
                <p:tags r:id="rId15"/>
              </p:custDataLst>
            </p:nvPr>
          </p:nvCxnSpPr>
          <p:spPr>
            <a:xfrm flipV="1">
              <a:off x="2654818" y="180433"/>
              <a:ext cx="1" cy="455941"/>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a:cxnSpLocks/>
            </p:cNvCxnSpPr>
            <p:nvPr>
              <p:custDataLst>
                <p:tags r:id="rId16"/>
              </p:custDataLst>
            </p:nvPr>
          </p:nvCxnSpPr>
          <p:spPr>
            <a:xfrm flipV="1">
              <a:off x="2399636" y="-370622"/>
              <a:ext cx="0" cy="337830"/>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a:cxnSpLocks/>
            </p:cNvCxnSpPr>
            <p:nvPr>
              <p:custDataLst>
                <p:tags r:id="rId17"/>
              </p:custDataLst>
            </p:nvPr>
          </p:nvCxnSpPr>
          <p:spPr>
            <a:xfrm flipV="1">
              <a:off x="1906002" y="-1374747"/>
              <a:ext cx="0" cy="135130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a:cxnSpLocks/>
            </p:cNvCxnSpPr>
            <p:nvPr>
              <p:custDataLst>
                <p:tags r:id="rId18"/>
              </p:custDataLst>
            </p:nvPr>
          </p:nvCxnSpPr>
          <p:spPr>
            <a:xfrm flipH="1">
              <a:off x="1456952" y="197497"/>
              <a:ext cx="10177" cy="48701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a:cxnSpLocks/>
            </p:cNvCxnSpPr>
            <p:nvPr>
              <p:custDataLst>
                <p:tags r:id="rId19"/>
              </p:custDataLst>
            </p:nvPr>
          </p:nvCxnSpPr>
          <p:spPr>
            <a:xfrm flipH="1">
              <a:off x="970153" y="0"/>
              <a:ext cx="22637" cy="166342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a:cxnSpLocks/>
            </p:cNvCxnSpPr>
            <p:nvPr>
              <p:custDataLst>
                <p:tags r:id="rId20"/>
              </p:custDataLst>
            </p:nvPr>
          </p:nvCxnSpPr>
          <p:spPr>
            <a:xfrm flipV="1">
              <a:off x="654256" y="-879518"/>
              <a:ext cx="9736" cy="80351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custDataLst>
                <p:tags r:id="rId21"/>
              </p:custDataLst>
            </p:nvPr>
          </p:nvCxnSpPr>
          <p:spPr>
            <a:xfrm>
              <a:off x="509070" y="0"/>
              <a:ext cx="0" cy="628650"/>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924" name="Rectangle 923"/>
            <p:cNvSpPr/>
            <p:nvPr>
              <p:custDataLst>
                <p:tags r:id="rId22"/>
              </p:custDataLst>
            </p:nvPr>
          </p:nvSpPr>
          <p:spPr>
            <a:xfrm>
              <a:off x="234783" y="62865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Jul 2017</a:t>
              </a:r>
            </a:p>
          </p:txBody>
        </p:sp>
        <p:sp>
          <p:nvSpPr>
            <p:cNvPr id="925" name="Rectangle 924"/>
            <p:cNvSpPr/>
            <p:nvPr/>
          </p:nvSpPr>
          <p:spPr>
            <a:xfrm>
              <a:off x="234783" y="933450"/>
              <a:ext cx="775400" cy="31721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CA" sz="1000" dirty="0">
                  <a:solidFill>
                    <a:srgbClr val="696969"/>
                  </a:solidFill>
                </a:rPr>
                <a:t>GC Business Capability Model</a:t>
              </a:r>
            </a:p>
          </p:txBody>
        </p:sp>
        <p:sp>
          <p:nvSpPr>
            <p:cNvPr id="927" name="Rectangle 926"/>
            <p:cNvSpPr/>
            <p:nvPr>
              <p:custDataLst>
                <p:tags r:id="rId23"/>
              </p:custDataLst>
            </p:nvPr>
          </p:nvSpPr>
          <p:spPr>
            <a:xfrm>
              <a:off x="392921" y="-1209904"/>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a:solidFill>
                    <a:srgbClr val="005172"/>
                  </a:solidFill>
                </a:rPr>
                <a:t>Oct 2017</a:t>
              </a:r>
            </a:p>
          </p:txBody>
        </p:sp>
        <p:sp>
          <p:nvSpPr>
            <p:cNvPr id="928" name="Rectangle 927"/>
            <p:cNvSpPr/>
            <p:nvPr/>
          </p:nvSpPr>
          <p:spPr>
            <a:xfrm>
              <a:off x="392921" y="-1844339"/>
              <a:ext cx="800100"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First Department initiative presentation @  GC EARB (GAC)</a:t>
              </a:r>
            </a:p>
          </p:txBody>
        </p:sp>
        <p:sp>
          <p:nvSpPr>
            <p:cNvPr id="930" name="Rectangle 929"/>
            <p:cNvSpPr/>
            <p:nvPr>
              <p:custDataLst>
                <p:tags r:id="rId24"/>
              </p:custDataLst>
            </p:nvPr>
          </p:nvSpPr>
          <p:spPr>
            <a:xfrm>
              <a:off x="686437" y="1693737"/>
              <a:ext cx="761999"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Nov 2017</a:t>
              </a:r>
            </a:p>
          </p:txBody>
        </p:sp>
        <p:sp>
          <p:nvSpPr>
            <p:cNvPr id="931" name="Rectangle 930"/>
            <p:cNvSpPr/>
            <p:nvPr/>
          </p:nvSpPr>
          <p:spPr>
            <a:xfrm>
              <a:off x="686437" y="1998532"/>
              <a:ext cx="800099"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CA" sz="1000" dirty="0">
                  <a:solidFill>
                    <a:srgbClr val="696969"/>
                  </a:solidFill>
                </a:rPr>
                <a:t>Strategic Plan formally announces  GC EARB</a:t>
              </a:r>
            </a:p>
          </p:txBody>
        </p:sp>
        <p:sp>
          <p:nvSpPr>
            <p:cNvPr id="933" name="Rectangle 932"/>
            <p:cNvSpPr/>
            <p:nvPr>
              <p:custDataLst>
                <p:tags r:id="rId25"/>
              </p:custDataLst>
            </p:nvPr>
          </p:nvSpPr>
          <p:spPr>
            <a:xfrm>
              <a:off x="1058107" y="-59348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Dec 2017</a:t>
              </a:r>
            </a:p>
          </p:txBody>
        </p:sp>
        <p:sp>
          <p:nvSpPr>
            <p:cNvPr id="934" name="Rectangle 933"/>
            <p:cNvSpPr/>
            <p:nvPr/>
          </p:nvSpPr>
          <p:spPr>
            <a:xfrm>
              <a:off x="1053751" y="-984389"/>
              <a:ext cx="800100" cy="31721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TBS </a:t>
              </a:r>
              <a:r>
                <a:rPr lang="en-CA" sz="1000" dirty="0" err="1">
                  <a:solidFill>
                    <a:srgbClr val="696969"/>
                  </a:solidFill>
                </a:rPr>
                <a:t>OneGC</a:t>
              </a:r>
              <a:r>
                <a:rPr lang="en-CA" sz="1000" dirty="0">
                  <a:solidFill>
                    <a:srgbClr val="696969"/>
                  </a:solidFill>
                </a:rPr>
                <a:t> Vision &amp; Way Forward</a:t>
              </a:r>
            </a:p>
          </p:txBody>
        </p:sp>
        <p:sp>
          <p:nvSpPr>
            <p:cNvPr id="936" name="Rectangle 935"/>
            <p:cNvSpPr/>
            <p:nvPr>
              <p:custDataLst>
                <p:tags r:id="rId26"/>
              </p:custDataLst>
            </p:nvPr>
          </p:nvSpPr>
          <p:spPr>
            <a:xfrm>
              <a:off x="1202954" y="664488"/>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Feb 2018</a:t>
              </a:r>
            </a:p>
          </p:txBody>
        </p:sp>
        <p:sp>
          <p:nvSpPr>
            <p:cNvPr id="937" name="Rectangle 936"/>
            <p:cNvSpPr/>
            <p:nvPr/>
          </p:nvSpPr>
          <p:spPr>
            <a:xfrm>
              <a:off x="1202954" y="969288"/>
              <a:ext cx="800100"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CA" sz="1000" dirty="0">
                  <a:solidFill>
                    <a:srgbClr val="696969"/>
                  </a:solidFill>
                </a:rPr>
                <a:t>TBS Cloud Reference Architecture</a:t>
              </a:r>
            </a:p>
          </p:txBody>
        </p:sp>
        <p:sp>
          <p:nvSpPr>
            <p:cNvPr id="939" name="Rectangle 938"/>
            <p:cNvSpPr/>
            <p:nvPr>
              <p:custDataLst>
                <p:tags r:id="rId27"/>
              </p:custDataLst>
            </p:nvPr>
          </p:nvSpPr>
          <p:spPr>
            <a:xfrm>
              <a:off x="1626462" y="-159205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Apr-2018</a:t>
              </a:r>
            </a:p>
          </p:txBody>
        </p:sp>
        <p:sp>
          <p:nvSpPr>
            <p:cNvPr id="940" name="Rectangle 939"/>
            <p:cNvSpPr/>
            <p:nvPr/>
          </p:nvSpPr>
          <p:spPr>
            <a:xfrm>
              <a:off x="1580439" y="-1862316"/>
              <a:ext cx="800100" cy="31721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TBS Sign-in Canada concept</a:t>
              </a:r>
            </a:p>
          </p:txBody>
        </p:sp>
        <p:sp>
          <p:nvSpPr>
            <p:cNvPr id="942" name="Rectangle 941"/>
            <p:cNvSpPr/>
            <p:nvPr>
              <p:custDataLst>
                <p:tags r:id="rId28"/>
              </p:custDataLst>
            </p:nvPr>
          </p:nvSpPr>
          <p:spPr>
            <a:xfrm>
              <a:off x="1669126" y="170188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May 2018</a:t>
              </a:r>
            </a:p>
          </p:txBody>
        </p:sp>
        <p:sp>
          <p:nvSpPr>
            <p:cNvPr id="943" name="Rectangle 942"/>
            <p:cNvSpPr/>
            <p:nvPr/>
          </p:nvSpPr>
          <p:spPr>
            <a:xfrm>
              <a:off x="1667550" y="2025902"/>
              <a:ext cx="800100" cy="31721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CA" sz="1000" dirty="0">
                  <a:solidFill>
                    <a:srgbClr val="696969"/>
                  </a:solidFill>
                </a:rPr>
                <a:t>GC Enterprise Data Architecture</a:t>
              </a:r>
            </a:p>
          </p:txBody>
        </p:sp>
        <p:sp>
          <p:nvSpPr>
            <p:cNvPr id="945" name="Rectangle 944"/>
            <p:cNvSpPr/>
            <p:nvPr>
              <p:custDataLst>
                <p:tags r:id="rId29"/>
              </p:custDataLst>
            </p:nvPr>
          </p:nvSpPr>
          <p:spPr>
            <a:xfrm>
              <a:off x="2109263" y="-589189"/>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Jun-2018</a:t>
              </a:r>
            </a:p>
          </p:txBody>
        </p:sp>
        <p:sp>
          <p:nvSpPr>
            <p:cNvPr id="946" name="Rectangle 945"/>
            <p:cNvSpPr/>
            <p:nvPr/>
          </p:nvSpPr>
          <p:spPr>
            <a:xfrm>
              <a:off x="2109263" y="-1065014"/>
              <a:ext cx="800100"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SSC Network Reference Architecture</a:t>
              </a:r>
            </a:p>
          </p:txBody>
        </p:sp>
        <p:sp>
          <p:nvSpPr>
            <p:cNvPr id="951" name="Rectangle 950"/>
            <p:cNvSpPr/>
            <p:nvPr>
              <p:custDataLst>
                <p:tags r:id="rId30"/>
              </p:custDataLst>
            </p:nvPr>
          </p:nvSpPr>
          <p:spPr>
            <a:xfrm>
              <a:off x="2364842" y="623529"/>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Dec 2018</a:t>
              </a:r>
            </a:p>
          </p:txBody>
        </p:sp>
        <p:sp>
          <p:nvSpPr>
            <p:cNvPr id="952" name="Rectangle 951"/>
            <p:cNvSpPr/>
            <p:nvPr/>
          </p:nvSpPr>
          <p:spPr>
            <a:xfrm>
              <a:off x="2354729" y="893705"/>
              <a:ext cx="800100" cy="79304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TBS Digital Standards and Mandatory Procedures for EA Assessment</a:t>
              </a:r>
            </a:p>
          </p:txBody>
        </p:sp>
        <p:sp>
          <p:nvSpPr>
            <p:cNvPr id="954" name="Rectangle 953"/>
            <p:cNvSpPr/>
            <p:nvPr>
              <p:custDataLst>
                <p:tags r:id="rId31"/>
              </p:custDataLst>
            </p:nvPr>
          </p:nvSpPr>
          <p:spPr>
            <a:xfrm>
              <a:off x="2694558" y="-1611847"/>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Apr 2019</a:t>
              </a:r>
            </a:p>
          </p:txBody>
        </p:sp>
        <p:sp>
          <p:nvSpPr>
            <p:cNvPr id="955" name="Rectangle 954"/>
            <p:cNvSpPr/>
            <p:nvPr/>
          </p:nvSpPr>
          <p:spPr>
            <a:xfrm>
              <a:off x="2687316" y="-1888161"/>
              <a:ext cx="800100" cy="31721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CA" sz="1000" dirty="0">
                  <a:solidFill>
                    <a:srgbClr val="696969"/>
                  </a:solidFill>
                </a:rPr>
                <a:t>GC API standards and store</a:t>
              </a:r>
            </a:p>
          </p:txBody>
        </p:sp>
        <p:sp>
          <p:nvSpPr>
            <p:cNvPr id="957" name="Rectangle 956"/>
            <p:cNvSpPr/>
            <p:nvPr>
              <p:custDataLst>
                <p:tags r:id="rId32"/>
              </p:custDataLst>
            </p:nvPr>
          </p:nvSpPr>
          <p:spPr>
            <a:xfrm>
              <a:off x="3415941" y="-607086"/>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Jun 2019</a:t>
              </a:r>
            </a:p>
          </p:txBody>
        </p:sp>
        <p:sp>
          <p:nvSpPr>
            <p:cNvPr id="958" name="Rectangle 957"/>
            <p:cNvSpPr/>
            <p:nvPr/>
          </p:nvSpPr>
          <p:spPr>
            <a:xfrm>
              <a:off x="3415941" y="-1082911"/>
              <a:ext cx="800100"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SSC/TBS Mainframe Strategy</a:t>
              </a:r>
            </a:p>
          </p:txBody>
        </p:sp>
        <p:sp>
          <p:nvSpPr>
            <p:cNvPr id="960" name="Rectangle 959"/>
            <p:cNvSpPr/>
            <p:nvPr>
              <p:custDataLst>
                <p:tags r:id="rId33"/>
              </p:custDataLst>
            </p:nvPr>
          </p:nvSpPr>
          <p:spPr>
            <a:xfrm>
              <a:off x="5852740" y="656377"/>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Nov 2020</a:t>
              </a:r>
            </a:p>
          </p:txBody>
        </p:sp>
        <p:sp>
          <p:nvSpPr>
            <p:cNvPr id="961" name="Rectangle 960"/>
            <p:cNvSpPr/>
            <p:nvPr/>
          </p:nvSpPr>
          <p:spPr>
            <a:xfrm>
              <a:off x="6409072" y="1948603"/>
              <a:ext cx="821783"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CA" sz="1000" dirty="0">
                  <a:solidFill>
                    <a:schemeClr val="bg2">
                      <a:lumMod val="50000"/>
                    </a:schemeClr>
                  </a:solidFill>
                </a:rPr>
                <a:t>PHAC National Vaccine Management IT Platform</a:t>
              </a:r>
            </a:p>
          </p:txBody>
        </p:sp>
        <p:cxnSp>
          <p:nvCxnSpPr>
            <p:cNvPr id="66" name="Straight Connector 65"/>
            <p:cNvCxnSpPr>
              <a:cxnSpLocks/>
            </p:cNvCxnSpPr>
            <p:nvPr>
              <p:custDataLst>
                <p:tags r:id="rId34"/>
              </p:custDataLst>
            </p:nvPr>
          </p:nvCxnSpPr>
          <p:spPr>
            <a:xfrm flipV="1">
              <a:off x="7124723" y="256254"/>
              <a:ext cx="0" cy="40823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p:cNvCxnSpPr>
            <p:nvPr>
              <p:custDataLst>
                <p:tags r:id="rId35"/>
              </p:custDataLst>
            </p:nvPr>
          </p:nvCxnSpPr>
          <p:spPr>
            <a:xfrm flipV="1">
              <a:off x="4106681" y="-1229689"/>
              <a:ext cx="12675" cy="197780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custDataLst>
                <p:tags r:id="rId36"/>
              </p:custDataLst>
            </p:nvPr>
          </p:nvSpPr>
          <p:spPr>
            <a:xfrm>
              <a:off x="3671122" y="737578"/>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Oct 2019</a:t>
              </a:r>
            </a:p>
          </p:txBody>
        </p:sp>
        <p:sp>
          <p:nvSpPr>
            <p:cNvPr id="70" name="Rectangle 69"/>
            <p:cNvSpPr/>
            <p:nvPr/>
          </p:nvSpPr>
          <p:spPr>
            <a:xfrm>
              <a:off x="3671122" y="982177"/>
              <a:ext cx="800100"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TBS Open Source Policy and Whitepaper</a:t>
              </a:r>
            </a:p>
          </p:txBody>
        </p:sp>
        <p:sp>
          <p:nvSpPr>
            <p:cNvPr id="71" name="Rectangle 70"/>
            <p:cNvSpPr/>
            <p:nvPr>
              <p:custDataLst>
                <p:tags r:id="rId37"/>
              </p:custDataLst>
            </p:nvPr>
          </p:nvSpPr>
          <p:spPr>
            <a:xfrm>
              <a:off x="2998940" y="1695783"/>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Aug 2019</a:t>
              </a:r>
            </a:p>
          </p:txBody>
        </p:sp>
        <p:sp>
          <p:nvSpPr>
            <p:cNvPr id="72" name="Rectangle 71"/>
            <p:cNvSpPr/>
            <p:nvPr/>
          </p:nvSpPr>
          <p:spPr>
            <a:xfrm>
              <a:off x="2974228" y="1948602"/>
              <a:ext cx="800100"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PSPC GC Case roadmap to the Cloud </a:t>
              </a:r>
            </a:p>
          </p:txBody>
        </p:sp>
        <p:sp>
          <p:nvSpPr>
            <p:cNvPr id="92" name="Rectangle 91"/>
            <p:cNvSpPr/>
            <p:nvPr>
              <p:custDataLst>
                <p:tags r:id="rId38"/>
              </p:custDataLst>
            </p:nvPr>
          </p:nvSpPr>
          <p:spPr>
            <a:xfrm>
              <a:off x="4843328" y="69995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Jan 2020</a:t>
              </a:r>
            </a:p>
          </p:txBody>
        </p:sp>
        <p:sp>
          <p:nvSpPr>
            <p:cNvPr id="93" name="Rectangle 92"/>
            <p:cNvSpPr/>
            <p:nvPr/>
          </p:nvSpPr>
          <p:spPr>
            <a:xfrm>
              <a:off x="4774539" y="976579"/>
              <a:ext cx="800100"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r>
                <a:rPr lang="en-CA" sz="1000" dirty="0">
                  <a:solidFill>
                    <a:srgbClr val="696969"/>
                  </a:solidFill>
                </a:rPr>
                <a:t>TC Known Traveller Digital Identity Program</a:t>
              </a:r>
            </a:p>
          </p:txBody>
        </p:sp>
        <p:cxnSp>
          <p:nvCxnSpPr>
            <p:cNvPr id="97" name="Straight Connector 96"/>
            <p:cNvCxnSpPr>
              <a:cxnSpLocks/>
            </p:cNvCxnSpPr>
            <p:nvPr>
              <p:custDataLst>
                <p:tags r:id="rId39"/>
              </p:custDataLst>
            </p:nvPr>
          </p:nvCxnSpPr>
          <p:spPr>
            <a:xfrm flipH="1" flipV="1">
              <a:off x="5093949" y="192668"/>
              <a:ext cx="4889" cy="588382"/>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cxnSpLocks/>
            </p:cNvCxnSpPr>
            <p:nvPr>
              <p:custDataLst>
                <p:tags r:id="rId40"/>
              </p:custDataLst>
            </p:nvPr>
          </p:nvCxnSpPr>
          <p:spPr>
            <a:xfrm flipV="1">
              <a:off x="6142535" y="109594"/>
              <a:ext cx="3584" cy="62225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custDataLst>
                <p:tags r:id="rId41"/>
              </p:custDataLst>
            </p:nvPr>
          </p:nvSpPr>
          <p:spPr>
            <a:xfrm>
              <a:off x="6415604" y="1688635"/>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April 2021</a:t>
              </a:r>
            </a:p>
          </p:txBody>
        </p:sp>
        <p:sp>
          <p:nvSpPr>
            <p:cNvPr id="78" name="Rectangle 77"/>
            <p:cNvSpPr/>
            <p:nvPr/>
          </p:nvSpPr>
          <p:spPr>
            <a:xfrm>
              <a:off x="5838037" y="924370"/>
              <a:ext cx="804042" cy="79304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spAutoFit/>
            </a:bodyPr>
            <a:lstStyle/>
            <a:p>
              <a:r>
                <a:rPr lang="en-CA" sz="1000" dirty="0">
                  <a:solidFill>
                    <a:schemeClr val="bg2">
                      <a:lumMod val="50000"/>
                    </a:schemeClr>
                  </a:solidFill>
                </a:rPr>
                <a:t>TBS EA framework and </a:t>
              </a:r>
              <a:r>
                <a:rPr lang="en-US" sz="1000" dirty="0">
                  <a:solidFill>
                    <a:schemeClr val="bg2">
                      <a:lumMod val="50000"/>
                    </a:schemeClr>
                  </a:solidFill>
                </a:rPr>
                <a:t>Service &amp; Digital Target Enterprise Architecture</a:t>
              </a:r>
              <a:endParaRPr lang="en-CA" sz="1000" dirty="0">
                <a:solidFill>
                  <a:schemeClr val="bg2">
                    <a:lumMod val="50000"/>
                  </a:schemeClr>
                </a:solidFill>
              </a:endParaRPr>
            </a:p>
          </p:txBody>
        </p:sp>
        <p:sp>
          <p:nvSpPr>
            <p:cNvPr id="79" name="Rectangle 78">
              <a:extLst>
                <a:ext uri="{FF2B5EF4-FFF2-40B4-BE49-F238E27FC236}">
                  <a16:creationId xmlns:a16="http://schemas.microsoft.com/office/drawing/2014/main" id="{46FFA297-9CF9-43C9-838D-5DFB064564AE}"/>
                </a:ext>
              </a:extLst>
            </p:cNvPr>
            <p:cNvSpPr/>
            <p:nvPr>
              <p:custDataLst>
                <p:tags r:id="rId42"/>
              </p:custDataLst>
            </p:nvPr>
          </p:nvSpPr>
          <p:spPr>
            <a:xfrm>
              <a:off x="5223391" y="-1639022"/>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June 2020</a:t>
              </a:r>
            </a:p>
          </p:txBody>
        </p:sp>
        <p:sp>
          <p:nvSpPr>
            <p:cNvPr id="80" name="Rectangle 79">
              <a:extLst>
                <a:ext uri="{FF2B5EF4-FFF2-40B4-BE49-F238E27FC236}">
                  <a16:creationId xmlns:a16="http://schemas.microsoft.com/office/drawing/2014/main" id="{E34B9A89-D50D-421F-A816-577E13DE05FC}"/>
                </a:ext>
              </a:extLst>
            </p:cNvPr>
            <p:cNvSpPr/>
            <p:nvPr/>
          </p:nvSpPr>
          <p:spPr>
            <a:xfrm>
              <a:off x="5233477" y="-2245285"/>
              <a:ext cx="821783"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1000" dirty="0">
                  <a:solidFill>
                    <a:srgbClr val="696969"/>
                  </a:solidFill>
                </a:rPr>
                <a:t>TBS Decision making Framework for  Enterprise Solutions</a:t>
              </a:r>
              <a:endParaRPr lang="en-CA" sz="1000" dirty="0">
                <a:solidFill>
                  <a:srgbClr val="696969"/>
                </a:solidFill>
              </a:endParaRPr>
            </a:p>
          </p:txBody>
        </p:sp>
        <p:cxnSp>
          <p:nvCxnSpPr>
            <p:cNvPr id="90" name="Straight Connector 89">
              <a:extLst>
                <a:ext uri="{FF2B5EF4-FFF2-40B4-BE49-F238E27FC236}">
                  <a16:creationId xmlns:a16="http://schemas.microsoft.com/office/drawing/2014/main" id="{FF4CD42C-D6FF-4E44-B796-F8D0E244D83F}"/>
                </a:ext>
              </a:extLst>
            </p:cNvPr>
            <p:cNvCxnSpPr>
              <a:cxnSpLocks/>
            </p:cNvCxnSpPr>
            <p:nvPr>
              <p:custDataLst>
                <p:tags r:id="rId43"/>
              </p:custDataLst>
            </p:nvPr>
          </p:nvCxnSpPr>
          <p:spPr>
            <a:xfrm flipH="1" flipV="1">
              <a:off x="6923296" y="-1386901"/>
              <a:ext cx="1" cy="1328323"/>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D687BC0C-A458-4E5D-AC46-6CDC97AA3751}"/>
                </a:ext>
              </a:extLst>
            </p:cNvPr>
            <p:cNvSpPr/>
            <p:nvPr>
              <p:custDataLst>
                <p:tags r:id="rId44"/>
              </p:custDataLst>
            </p:nvPr>
          </p:nvSpPr>
          <p:spPr>
            <a:xfrm>
              <a:off x="6640320" y="-1751121"/>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May 2021</a:t>
              </a:r>
            </a:p>
          </p:txBody>
        </p:sp>
        <p:sp>
          <p:nvSpPr>
            <p:cNvPr id="113" name="Rectangle 112">
              <a:extLst>
                <a:ext uri="{FF2B5EF4-FFF2-40B4-BE49-F238E27FC236}">
                  <a16:creationId xmlns:a16="http://schemas.microsoft.com/office/drawing/2014/main" id="{863687AC-ED13-4198-87AC-2AFBA466E872}"/>
                </a:ext>
              </a:extLst>
            </p:cNvPr>
            <p:cNvSpPr/>
            <p:nvPr/>
          </p:nvSpPr>
          <p:spPr>
            <a:xfrm>
              <a:off x="6656752" y="-2218289"/>
              <a:ext cx="741315"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1000" dirty="0">
                  <a:solidFill>
                    <a:schemeClr val="bg2">
                      <a:lumMod val="50000"/>
                    </a:schemeClr>
                  </a:solidFill>
                </a:rPr>
                <a:t>SSC Next Generation HR Pay</a:t>
              </a:r>
              <a:endParaRPr lang="en-CA" sz="1000" dirty="0">
                <a:solidFill>
                  <a:schemeClr val="bg2">
                    <a:lumMod val="50000"/>
                  </a:schemeClr>
                </a:solidFill>
              </a:endParaRPr>
            </a:p>
          </p:txBody>
        </p:sp>
        <p:sp>
          <p:nvSpPr>
            <p:cNvPr id="114" name="Rectangle 113">
              <a:extLst>
                <a:ext uri="{FF2B5EF4-FFF2-40B4-BE49-F238E27FC236}">
                  <a16:creationId xmlns:a16="http://schemas.microsoft.com/office/drawing/2014/main" id="{1CC0BE1C-D4E3-4C81-8E20-9574EE72F914}"/>
                </a:ext>
              </a:extLst>
            </p:cNvPr>
            <p:cNvSpPr/>
            <p:nvPr>
              <p:custDataLst>
                <p:tags r:id="rId45"/>
              </p:custDataLst>
            </p:nvPr>
          </p:nvSpPr>
          <p:spPr>
            <a:xfrm>
              <a:off x="5993849" y="-613291"/>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March 2021</a:t>
              </a:r>
            </a:p>
          </p:txBody>
        </p:sp>
        <p:sp>
          <p:nvSpPr>
            <p:cNvPr id="115" name="Rectangle 114">
              <a:extLst>
                <a:ext uri="{FF2B5EF4-FFF2-40B4-BE49-F238E27FC236}">
                  <a16:creationId xmlns:a16="http://schemas.microsoft.com/office/drawing/2014/main" id="{828C3674-04E2-4A3E-872E-E1D62C207A73}"/>
                </a:ext>
              </a:extLst>
            </p:cNvPr>
            <p:cNvSpPr/>
            <p:nvPr/>
          </p:nvSpPr>
          <p:spPr>
            <a:xfrm>
              <a:off x="5985391" y="-1230753"/>
              <a:ext cx="741315" cy="634436"/>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1000" dirty="0">
                  <a:solidFill>
                    <a:schemeClr val="bg2">
                      <a:lumMod val="50000"/>
                    </a:schemeClr>
                  </a:solidFill>
                </a:rPr>
                <a:t>ESDC Benefits Delivery Modernization Update</a:t>
              </a:r>
              <a:endParaRPr lang="en-CA" sz="1000" dirty="0">
                <a:solidFill>
                  <a:schemeClr val="bg2">
                    <a:lumMod val="50000"/>
                  </a:schemeClr>
                </a:solidFill>
              </a:endParaRPr>
            </a:p>
          </p:txBody>
        </p:sp>
        <p:sp>
          <p:nvSpPr>
            <p:cNvPr id="116" name="Rectangle 115">
              <a:extLst>
                <a:ext uri="{FF2B5EF4-FFF2-40B4-BE49-F238E27FC236}">
                  <a16:creationId xmlns:a16="http://schemas.microsoft.com/office/drawing/2014/main" id="{2786959B-A0A9-4C10-AB34-39E881FE3A3B}"/>
                </a:ext>
              </a:extLst>
            </p:cNvPr>
            <p:cNvSpPr/>
            <p:nvPr>
              <p:custDataLst>
                <p:tags r:id="rId46"/>
              </p:custDataLst>
            </p:nvPr>
          </p:nvSpPr>
          <p:spPr>
            <a:xfrm>
              <a:off x="5297210" y="1738988"/>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Oct 2020</a:t>
              </a:r>
            </a:p>
          </p:txBody>
        </p:sp>
        <p:sp>
          <p:nvSpPr>
            <p:cNvPr id="117" name="Rectangle 116">
              <a:extLst>
                <a:ext uri="{FF2B5EF4-FFF2-40B4-BE49-F238E27FC236}">
                  <a16:creationId xmlns:a16="http://schemas.microsoft.com/office/drawing/2014/main" id="{3C86015F-9ACB-4FA3-8FBB-2606798E50A8}"/>
                </a:ext>
              </a:extLst>
            </p:cNvPr>
            <p:cNvSpPr/>
            <p:nvPr/>
          </p:nvSpPr>
          <p:spPr>
            <a:xfrm>
              <a:off x="5307018" y="2036277"/>
              <a:ext cx="821783" cy="475827"/>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CA" sz="1000" dirty="0">
                  <a:solidFill>
                    <a:schemeClr val="bg2">
                      <a:lumMod val="50000"/>
                    </a:schemeClr>
                  </a:solidFill>
                </a:rPr>
                <a:t>IRCC, Digital Platform Modernization</a:t>
              </a:r>
            </a:p>
          </p:txBody>
        </p:sp>
        <p:sp>
          <p:nvSpPr>
            <p:cNvPr id="128" name="Rectangle 127">
              <a:extLst>
                <a:ext uri="{FF2B5EF4-FFF2-40B4-BE49-F238E27FC236}">
                  <a16:creationId xmlns:a16="http://schemas.microsoft.com/office/drawing/2014/main" id="{5D86780A-0820-4580-B872-0CAC0066B534}"/>
                </a:ext>
              </a:extLst>
            </p:cNvPr>
            <p:cNvSpPr/>
            <p:nvPr>
              <p:custDataLst>
                <p:tags r:id="rId47"/>
              </p:custDataLst>
            </p:nvPr>
          </p:nvSpPr>
          <p:spPr>
            <a:xfrm>
              <a:off x="6842948" y="688820"/>
              <a:ext cx="762000" cy="3048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Aug 2021</a:t>
              </a:r>
            </a:p>
          </p:txBody>
        </p:sp>
        <p:sp>
          <p:nvSpPr>
            <p:cNvPr id="129" name="Rectangle 128">
              <a:extLst>
                <a:ext uri="{FF2B5EF4-FFF2-40B4-BE49-F238E27FC236}">
                  <a16:creationId xmlns:a16="http://schemas.microsoft.com/office/drawing/2014/main" id="{77513510-E3E4-4783-868C-9C19DC777579}"/>
                </a:ext>
              </a:extLst>
            </p:cNvPr>
            <p:cNvSpPr/>
            <p:nvPr/>
          </p:nvSpPr>
          <p:spPr>
            <a:xfrm>
              <a:off x="6843914" y="996802"/>
              <a:ext cx="741315" cy="31721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r>
                <a:rPr lang="en-US" sz="1000" dirty="0">
                  <a:solidFill>
                    <a:schemeClr val="bg2">
                      <a:lumMod val="50000"/>
                    </a:schemeClr>
                  </a:solidFill>
                </a:rPr>
                <a:t>PSPC GC</a:t>
              </a:r>
            </a:p>
            <a:p>
              <a:r>
                <a:rPr lang="en-US" sz="1000" dirty="0">
                  <a:solidFill>
                    <a:schemeClr val="bg2">
                      <a:lumMod val="50000"/>
                    </a:schemeClr>
                  </a:solidFill>
                </a:rPr>
                <a:t>eCommerce</a:t>
              </a:r>
              <a:endParaRPr lang="en-CA" sz="1000" dirty="0">
                <a:solidFill>
                  <a:schemeClr val="bg2">
                    <a:lumMod val="50000"/>
                  </a:schemeClr>
                </a:solidFill>
              </a:endParaRPr>
            </a:p>
          </p:txBody>
        </p:sp>
        <p:cxnSp>
          <p:nvCxnSpPr>
            <p:cNvPr id="132" name="Straight Connector 131">
              <a:extLst>
                <a:ext uri="{FF2B5EF4-FFF2-40B4-BE49-F238E27FC236}">
                  <a16:creationId xmlns:a16="http://schemas.microsoft.com/office/drawing/2014/main" id="{9358A4BC-8C72-458D-BC10-9050126EA02D}"/>
                </a:ext>
              </a:extLst>
            </p:cNvPr>
            <p:cNvCxnSpPr>
              <a:cxnSpLocks/>
            </p:cNvCxnSpPr>
            <p:nvPr>
              <p:custDataLst>
                <p:tags r:id="rId48"/>
              </p:custDataLst>
            </p:nvPr>
          </p:nvCxnSpPr>
          <p:spPr>
            <a:xfrm flipH="1" flipV="1">
              <a:off x="6686766" y="250051"/>
              <a:ext cx="13055" cy="1408257"/>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grpSp>
      <p:sp>
        <p:nvSpPr>
          <p:cNvPr id="54" name="Rectangle 53"/>
          <p:cNvSpPr/>
          <p:nvPr>
            <p:custDataLst>
              <p:tags r:id="rId2"/>
            </p:custDataLst>
          </p:nvPr>
        </p:nvSpPr>
        <p:spPr>
          <a:xfrm>
            <a:off x="6816081" y="2785443"/>
            <a:ext cx="906477" cy="28349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Dec 2019</a:t>
            </a:r>
          </a:p>
        </p:txBody>
      </p:sp>
      <p:sp>
        <p:nvSpPr>
          <p:cNvPr id="55" name="Rectangle 54"/>
          <p:cNvSpPr/>
          <p:nvPr/>
        </p:nvSpPr>
        <p:spPr>
          <a:xfrm>
            <a:off x="6835529" y="2348881"/>
            <a:ext cx="951801" cy="46166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TBS/SSC Cloud connection Patterns</a:t>
            </a:r>
          </a:p>
        </p:txBody>
      </p:sp>
      <p:cxnSp>
        <p:nvCxnSpPr>
          <p:cNvPr id="56" name="Straight Connector 55"/>
          <p:cNvCxnSpPr>
            <a:cxnSpLocks/>
          </p:cNvCxnSpPr>
          <p:nvPr>
            <p:custDataLst>
              <p:tags r:id="rId3"/>
            </p:custDataLst>
          </p:nvPr>
        </p:nvCxnSpPr>
        <p:spPr>
          <a:xfrm flipV="1">
            <a:off x="7032104" y="3049620"/>
            <a:ext cx="0" cy="192624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59" name="Rectangle 58"/>
          <p:cNvSpPr/>
          <p:nvPr>
            <p:custDataLst>
              <p:tags r:id="rId4"/>
            </p:custDataLst>
          </p:nvPr>
        </p:nvSpPr>
        <p:spPr>
          <a:xfrm>
            <a:off x="6582940" y="5002127"/>
            <a:ext cx="906477" cy="28349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Dec 2019</a:t>
            </a:r>
          </a:p>
        </p:txBody>
      </p:sp>
      <p:sp>
        <p:nvSpPr>
          <p:cNvPr id="60" name="Rectangle 59"/>
          <p:cNvSpPr/>
          <p:nvPr/>
        </p:nvSpPr>
        <p:spPr>
          <a:xfrm>
            <a:off x="6564053" y="5272155"/>
            <a:ext cx="951801" cy="46166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SSC Secure Cloud Enablement and Defense</a:t>
            </a:r>
          </a:p>
        </p:txBody>
      </p:sp>
      <p:sp>
        <p:nvSpPr>
          <p:cNvPr id="64" name="Rectangle 63"/>
          <p:cNvSpPr/>
          <p:nvPr>
            <p:custDataLst>
              <p:tags r:id="rId5"/>
            </p:custDataLst>
          </p:nvPr>
        </p:nvSpPr>
        <p:spPr>
          <a:xfrm>
            <a:off x="6132005" y="1880137"/>
            <a:ext cx="906477" cy="28349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r>
              <a:rPr lang="en-CA" sz="1400" b="1" dirty="0">
                <a:solidFill>
                  <a:srgbClr val="005172"/>
                </a:solidFill>
              </a:rPr>
              <a:t>Oct 2019</a:t>
            </a:r>
          </a:p>
        </p:txBody>
      </p:sp>
      <p:sp>
        <p:nvSpPr>
          <p:cNvPr id="65" name="Rectangle 64"/>
          <p:cNvSpPr/>
          <p:nvPr/>
        </p:nvSpPr>
        <p:spPr>
          <a:xfrm>
            <a:off x="6135819" y="1210241"/>
            <a:ext cx="951801" cy="61555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spAutoFit/>
          </a:bodyPr>
          <a:lstStyle/>
          <a:p>
            <a:r>
              <a:rPr lang="en-CA" sz="1000" dirty="0">
                <a:solidFill>
                  <a:srgbClr val="696969"/>
                </a:solidFill>
              </a:rPr>
              <a:t>TBS/SSC Digital Workspace and Supporting Standards</a:t>
            </a:r>
          </a:p>
        </p:txBody>
      </p:sp>
      <p:cxnSp>
        <p:nvCxnSpPr>
          <p:cNvPr id="84" name="Straight Connector 83"/>
          <p:cNvCxnSpPr/>
          <p:nvPr>
            <p:custDataLst>
              <p:tags r:id="rId6"/>
            </p:custDataLst>
          </p:nvPr>
        </p:nvCxnSpPr>
        <p:spPr>
          <a:xfrm flipV="1">
            <a:off x="6993825" y="3333828"/>
            <a:ext cx="0" cy="21646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custDataLst>
              <p:tags r:id="rId7"/>
            </p:custDataLst>
          </p:nvPr>
        </p:nvCxnSpPr>
        <p:spPr>
          <a:xfrm flipV="1">
            <a:off x="3042749" y="3049620"/>
            <a:ext cx="0" cy="21646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cxnSpLocks/>
            <a:stCxn id="942" idx="0"/>
          </p:cNvCxnSpPr>
          <p:nvPr>
            <p:custDataLst>
              <p:tags r:id="rId8"/>
            </p:custDataLst>
          </p:nvPr>
        </p:nvCxnSpPr>
        <p:spPr>
          <a:xfrm flipV="1">
            <a:off x="3870065" y="3674072"/>
            <a:ext cx="0" cy="1339104"/>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636531" y="3251962"/>
            <a:ext cx="8931265" cy="398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bg1"/>
                </a:solidFill>
                <a:latin typeface="Segoe UI" panose="020B0502040204020203" pitchFamily="34" charset="0"/>
                <a:cs typeface="Segoe UI" panose="020B0502040204020203" pitchFamily="34" charset="0"/>
              </a:rPr>
              <a:t>Bi-weekly meetings chaired by SSC and OCIO CTOs -- </a:t>
            </a:r>
            <a:r>
              <a:rPr lang="en-CA" sz="1400" b="1" dirty="0">
                <a:solidFill>
                  <a:srgbClr val="FFFF00"/>
                </a:solidFill>
                <a:latin typeface="Segoe UI" panose="020B0502040204020203" pitchFamily="34" charset="0"/>
                <a:cs typeface="Segoe UI" panose="020B0502040204020203" pitchFamily="34" charset="0"/>
              </a:rPr>
              <a:t>97</a:t>
            </a:r>
            <a:r>
              <a:rPr lang="en-CA" sz="1400" dirty="0">
                <a:solidFill>
                  <a:srgbClr val="FFFF00"/>
                </a:solidFill>
                <a:latin typeface="Segoe UI" panose="020B0502040204020203" pitchFamily="34" charset="0"/>
                <a:cs typeface="Segoe UI" panose="020B0502040204020203" pitchFamily="34" charset="0"/>
              </a:rPr>
              <a:t> meetings covering </a:t>
            </a:r>
            <a:r>
              <a:rPr lang="en-CA" sz="1400" b="1" dirty="0">
                <a:solidFill>
                  <a:srgbClr val="FFFF00"/>
                </a:solidFill>
                <a:latin typeface="Segoe UI" panose="020B0502040204020203" pitchFamily="34" charset="0"/>
                <a:cs typeface="Segoe UI" panose="020B0502040204020203" pitchFamily="34" charset="0"/>
              </a:rPr>
              <a:t>585 </a:t>
            </a:r>
            <a:r>
              <a:rPr lang="en-CA" sz="1400" dirty="0">
                <a:solidFill>
                  <a:srgbClr val="FFFF00"/>
                </a:solidFill>
                <a:latin typeface="Segoe UI" panose="020B0502040204020203" pitchFamily="34" charset="0"/>
                <a:cs typeface="Segoe UI" panose="020B0502040204020203" pitchFamily="34" charset="0"/>
              </a:rPr>
              <a:t>agenda items*</a:t>
            </a:r>
          </a:p>
        </p:txBody>
      </p:sp>
      <p:cxnSp>
        <p:nvCxnSpPr>
          <p:cNvPr id="81" name="Straight Connector 80">
            <a:extLst>
              <a:ext uri="{FF2B5EF4-FFF2-40B4-BE49-F238E27FC236}">
                <a16:creationId xmlns:a16="http://schemas.microsoft.com/office/drawing/2014/main" id="{F688CB71-29E8-40F5-84C4-28A03376A42F}"/>
              </a:ext>
            </a:extLst>
          </p:cNvPr>
          <p:cNvCxnSpPr/>
          <p:nvPr>
            <p:custDataLst>
              <p:tags r:id="rId9"/>
            </p:custDataLst>
          </p:nvPr>
        </p:nvCxnSpPr>
        <p:spPr>
          <a:xfrm flipV="1">
            <a:off x="9232392" y="3034118"/>
            <a:ext cx="0" cy="216465"/>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667CDF2E-06F7-4838-9913-E01245AEB5CD}"/>
              </a:ext>
            </a:extLst>
          </p:cNvPr>
          <p:cNvCxnSpPr>
            <a:cxnSpLocks/>
          </p:cNvCxnSpPr>
          <p:nvPr>
            <p:custDataLst>
              <p:tags r:id="rId10"/>
            </p:custDataLst>
          </p:nvPr>
        </p:nvCxnSpPr>
        <p:spPr>
          <a:xfrm flipV="1">
            <a:off x="5447929" y="3652570"/>
            <a:ext cx="7369" cy="1349557"/>
          </a:xfrm>
          <a:prstGeom prst="line">
            <a:avLst/>
          </a:prstGeom>
          <a:ln w="9525">
            <a:solidFill>
              <a:srgbClr val="93B5C3"/>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id="{BA1FDA92-19BE-49FC-98BE-978B77C9C9BE}"/>
              </a:ext>
            </a:extLst>
          </p:cNvPr>
          <p:cNvGrpSpPr/>
          <p:nvPr/>
        </p:nvGrpSpPr>
        <p:grpSpPr>
          <a:xfrm>
            <a:off x="80674" y="2660722"/>
            <a:ext cx="1489325" cy="1320277"/>
            <a:chOff x="7043212" y="366757"/>
            <a:chExt cx="1764196" cy="1586866"/>
          </a:xfrm>
        </p:grpSpPr>
        <p:sp>
          <p:nvSpPr>
            <p:cNvPr id="99" name="Oval 98">
              <a:extLst>
                <a:ext uri="{FF2B5EF4-FFF2-40B4-BE49-F238E27FC236}">
                  <a16:creationId xmlns:a16="http://schemas.microsoft.com/office/drawing/2014/main" id="{8541B38F-A371-4F7C-B03E-6F10D58CF1F9}"/>
                </a:ext>
              </a:extLst>
            </p:cNvPr>
            <p:cNvSpPr/>
            <p:nvPr/>
          </p:nvSpPr>
          <p:spPr>
            <a:xfrm>
              <a:off x="7131877" y="366757"/>
              <a:ext cx="1586866" cy="15868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0" name="Rectangle 99">
              <a:extLst>
                <a:ext uri="{FF2B5EF4-FFF2-40B4-BE49-F238E27FC236}">
                  <a16:creationId xmlns:a16="http://schemas.microsoft.com/office/drawing/2014/main" id="{5B7CA60C-932C-474C-AABF-F3DF158902ED}"/>
                </a:ext>
              </a:extLst>
            </p:cNvPr>
            <p:cNvSpPr/>
            <p:nvPr/>
          </p:nvSpPr>
          <p:spPr>
            <a:xfrm>
              <a:off x="7043212" y="690793"/>
              <a:ext cx="1764196" cy="324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1" name="TextBox 100">
              <a:extLst>
                <a:ext uri="{FF2B5EF4-FFF2-40B4-BE49-F238E27FC236}">
                  <a16:creationId xmlns:a16="http://schemas.microsoft.com/office/drawing/2014/main" id="{C4F6E746-D50E-4053-AE08-D3E4F53E99E5}"/>
                </a:ext>
              </a:extLst>
            </p:cNvPr>
            <p:cNvSpPr txBox="1"/>
            <p:nvPr/>
          </p:nvSpPr>
          <p:spPr>
            <a:xfrm>
              <a:off x="7237943" y="668145"/>
              <a:ext cx="1413369" cy="369923"/>
            </a:xfrm>
            <a:prstGeom prst="rect">
              <a:avLst/>
            </a:prstGeom>
            <a:noFill/>
          </p:spPr>
          <p:txBody>
            <a:bodyPr wrap="square" rtlCol="0">
              <a:spAutoFit/>
            </a:bodyPr>
            <a:lstStyle/>
            <a:p>
              <a:pPr algn="ctr"/>
              <a:r>
                <a:rPr lang="en-CA" sz="1400" dirty="0">
                  <a:solidFill>
                    <a:schemeClr val="tx2"/>
                  </a:solidFill>
                  <a:latin typeface="Century Gothic" panose="020B0502020202020204" pitchFamily="34" charset="0"/>
                </a:rPr>
                <a:t>LAUNCHED</a:t>
              </a:r>
            </a:p>
          </p:txBody>
        </p:sp>
        <p:pic>
          <p:nvPicPr>
            <p:cNvPr id="102" name="Picture 101">
              <a:extLst>
                <a:ext uri="{FF2B5EF4-FFF2-40B4-BE49-F238E27FC236}">
                  <a16:creationId xmlns:a16="http://schemas.microsoft.com/office/drawing/2014/main" id="{D09A9B31-DC53-4FE4-94D2-76C39A6BF601}"/>
                </a:ext>
              </a:extLst>
            </p:cNvPr>
            <p:cNvPicPr>
              <a:picLocks noChangeAspect="1"/>
            </p:cNvPicPr>
            <p:nvPr/>
          </p:nvPicPr>
          <p:blipFill>
            <a:blip r:embed="rId52"/>
            <a:stretch>
              <a:fillRect/>
            </a:stretch>
          </p:blipFill>
          <p:spPr>
            <a:xfrm rot="21199111">
              <a:off x="7295235" y="1094311"/>
              <a:ext cx="495051" cy="493390"/>
            </a:xfrm>
            <a:prstGeom prst="rect">
              <a:avLst/>
            </a:prstGeom>
          </p:spPr>
        </p:pic>
        <p:sp>
          <p:nvSpPr>
            <p:cNvPr id="103" name="TextBox 102">
              <a:extLst>
                <a:ext uri="{FF2B5EF4-FFF2-40B4-BE49-F238E27FC236}">
                  <a16:creationId xmlns:a16="http://schemas.microsoft.com/office/drawing/2014/main" id="{961B53AB-E1F4-4458-A0F9-776528229F2B}"/>
                </a:ext>
              </a:extLst>
            </p:cNvPr>
            <p:cNvSpPr txBox="1"/>
            <p:nvPr/>
          </p:nvSpPr>
          <p:spPr>
            <a:xfrm>
              <a:off x="7511702" y="1317229"/>
              <a:ext cx="1181866" cy="499395"/>
            </a:xfrm>
            <a:prstGeom prst="rect">
              <a:avLst/>
            </a:prstGeom>
            <a:noFill/>
          </p:spPr>
          <p:txBody>
            <a:bodyPr wrap="square" rtlCol="0">
              <a:spAutoFit/>
            </a:bodyPr>
            <a:lstStyle/>
            <a:p>
              <a:pPr algn="ctr"/>
              <a:r>
                <a:rPr lang="en-CA" sz="1050" b="1" dirty="0">
                  <a:solidFill>
                    <a:srgbClr val="FFC000"/>
                  </a:solidFill>
                </a:rPr>
                <a:t>March 17, 2017</a:t>
              </a:r>
            </a:p>
          </p:txBody>
        </p:sp>
      </p:grpSp>
      <p:sp>
        <p:nvSpPr>
          <p:cNvPr id="4" name="TextBox 3">
            <a:extLst>
              <a:ext uri="{FF2B5EF4-FFF2-40B4-BE49-F238E27FC236}">
                <a16:creationId xmlns:a16="http://schemas.microsoft.com/office/drawing/2014/main" id="{3A0770F9-ADA0-4366-B090-B4D0A5A41364}"/>
              </a:ext>
            </a:extLst>
          </p:cNvPr>
          <p:cNvSpPr txBox="1"/>
          <p:nvPr/>
        </p:nvSpPr>
        <p:spPr>
          <a:xfrm>
            <a:off x="124491" y="6503265"/>
            <a:ext cx="1504738" cy="276999"/>
          </a:xfrm>
          <a:prstGeom prst="rect">
            <a:avLst/>
          </a:prstGeom>
          <a:noFill/>
        </p:spPr>
        <p:txBody>
          <a:bodyPr wrap="square" rtlCol="0">
            <a:spAutoFit/>
          </a:bodyPr>
          <a:lstStyle/>
          <a:p>
            <a:r>
              <a:rPr lang="en-US" sz="1200" dirty="0"/>
              <a:t>*</a:t>
            </a:r>
            <a:r>
              <a:rPr lang="en-US" sz="900" dirty="0"/>
              <a:t>as @ April  21, 2022</a:t>
            </a:r>
            <a:endParaRPr lang="en-CA" sz="900" dirty="0"/>
          </a:p>
        </p:txBody>
      </p:sp>
    </p:spTree>
    <p:extLst>
      <p:ext uri="{BB962C8B-B14F-4D97-AF65-F5344CB8AC3E}">
        <p14:creationId xmlns:p14="http://schemas.microsoft.com/office/powerpoint/2010/main" val="36137501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Conseil du Trésor&quot;,&quot;Id&quot;:&quot;626808a74436303224a5877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xml><?xml version="1.0" encoding="utf-8"?>
<p:tagLst xmlns:a="http://schemas.openxmlformats.org/drawingml/2006/main" xmlns:r="http://schemas.openxmlformats.org/officeDocument/2006/relationships" xmlns:p="http://schemas.openxmlformats.org/presentationml/2006/main">
  <p:tag name="ENGAGEINFOG" val="timelineevent"/>
  <p:tag name="ENGAGETIMELINEEVENTS" val="{&quot;Values&quot;:[{&quot;EventDate&quot;:42856,&quot;EventDateOnScreenValue&quot;:&quot;May 2017&quot;,&quot;EventDateCellFormat&quot;:&quot;mmm yyyy&quot;,&quot;EventText&quot;:&quot;First GC EARB meeting&quot;},{&quot;EventDate&quot;:42917,&quot;EventDateOnScreenValue&quot;:&quot;Jul 2017&quot;,&quot;EventDateCellFormat&quot;:&quot;mmm yyyy&quot;,&quot;EventText&quot;:&quot;Endorses of Business Capability Model&quot;},{&quot;EventDate&quot;:43009,&quot;EventDateOnScreenValue&quot;:&quot;Oct 2017&quot;,&quot;EventDateCellFormat&quot;:&quot;mmm yyyy&quot;,&quot;EventText&quot;:&quot;First Department initiative presentation @ GC EARB (GAC)&quot;},{&quot;EventDate&quot;:43040,&quot;EventDateOnScreenValue&quot;:&quot;Nov 2017&quot;,&quot;EventDateCellFormat&quot;:&quot;mmm yyyy&quot;,&quot;EventText&quot;:&quot;Strategic Plan formally announces GC EARB&quot;},{&quot;EventDate&quot;:43070,&quot;EventDateOnScreenValue&quot;:&quot;Dec 2017&quot;,&quot;EventDateCellFormat&quot;:&quot;mmm yyyy&quot;,&quot;EventText&quot;:&quot;Endorses OneGC Vision &amp; Way Forward&quot;},{&quot;EventDate&quot;:43132,&quot;EventDateOnScreenValue&quot;:&quot;Feb 2018&quot;,&quot;EventDateCellFormat&quot;:&quot;mmm yyyy&quot;,&quot;EventText&quot;:&quot;Endorses Cloud Reference Architecture&quot;},{&quot;EventDate&quot;:43191,&quot;EventDateOnScreenValue&quot;:&quot;Apr-2018&quot;,&quot;EventDateCellFormat&quot;:&quot;mmm/yyyy&quot;,&quot;EventText&quot;:&quot;Endorses Sign-in Canada&quot;},{&quot;EventDate&quot;:43221,&quot;EventDateOnScreenValue&quot;:&quot;May-2018&quot;,&quot;EventDateCellFormat&quot;:&quot;mmm/yyyy&quot;,&quot;EventText&quot;:&quot;Endorses GC Enterprise Data Architecture&quot;},{&quot;EventDate&quot;:43252,&quot;EventDateOnScreenValue&quot;:&quot;Jun-2018&quot;,&quot;EventDateCellFormat&quot;:&quot;mmm/yyyy&quot;,&quot;EventText&quot;:&quot;Endorses Network Reference Architecture&quot;},{&quot;EventDate&quot;:43344,&quot;EventDateOnScreenValue&quot;:&quot;Sep 2018&quot;,&quot;EventDateCellFormat&quot;:&quot;mmm yyyy&quot;,&quot;EventText&quot;:&quot;Introduction of Digital Standards&quot;},{&quot;EventDate&quot;:43435,&quot;EventDateOnScreenValue&quot;:&quot;Dec 2018&quot;,&quot;EventDateCellFormat&quot;:&quot;mmm yyyy&quot;,&quot;EventText&quot;:&quot;Mandatory Procedures for EA Assesement published&quot;},{&quot;EventDate&quot;:43556,&quot;EventDateOnScreenValue&quot;:&quot;Apr 2019&quot;,&quot;EventDateCellFormat&quot;:&quot;mmm yyyy&quot;,&quot;EventText&quot;:&quot;Endorses GC API Store&quot;},{&quot;EventDate&quot;:43617,&quot;EventDateOnScreenValue&quot;:&quot;Jun 2019&quot;,&quot;EventDateCellFormat&quot;:&quot;mmm yyyy&quot;,&quot;EventText&quot;:&quot;Endorses Mainframe Strategy&quot;},{&quot;EventDate&quot;:43891,&quot;EventDateOnScreenValue&quot;:&quot;Mar 2020&quot;,&quot;EventDateCellFormat&quot;:&quot;mmm yyyy&quot;,&quot;EventText&quot;:&quot;Mandatory Procedures for EA Assesement - updated&quot;},{&quot;EventDate&quot;:43922,&quot;EventDateOnScreenValue&quot;:&quot;Apr-2020&quot;,&quot;EventDateCellFormat&quot;:&quot;mmm/yyyy&quot;,&quot;EventText&quot;:&quot;Service and Digital Target Enterprise Architecture White Paper&quot;}],&quot;TimelineColor&quot;:{&quot;SmartColorIndex&quot;:1,&quot;SmartColorModifier&quot;:0,&quot;BrightnessModifier&quot;:0},&quot;TimelineThickness&quot;:5,&quot;TimelineEndPadding&quot;:20,&quot;DateRange&quot;:{&quot;RangeMax&quot;:&quot;\/Date(1585713600000-0000)\/&quot;,&quot;RangeMin&quot;:&quot;\/Date(1493611200000-0000)\/&quot;,&quot;RangeTypeMax&quot;:1,&quot;RangeTypeMin&quot;:1},&quot;EventLineColor&quot;:{&quot;SmartColorIndex&quot;:1,&quot;SmartColorModifier&quot;:1,&quot;BrightnessModifier&quot;:0.3},&quot;EventLineThickness&quot;:1,&quot;EventLineLength&quot;:200,&quot;EventTextWidth&quot;:84,&quot;EventLabelTagData&quot;:{&quot;Size&quot;:10,&quot;Color&quot;:{&quot;Color&quot;:&quot;-9868951&quot;,&quot;SmartColorIndex&quot;:-1,&quot;SmartColorModifier&quot;:0,&quot;BrightnessModifier&quot;:0},&quot;AutoAdjustColorForAccessibility&quot;:false},&quot;DateLabelTagData&quot;:{&quot;Size&quot;:14,&quot;Color&quot;:{&quot;SmartColorIndex&quot;:1,&quot;SmartColorModifier&quot;:0,&quot;BrightnessModifier&quot;:0},&quot;AutoAdjustColorForAccessibility&quot;:false},&quot;EventDateWidth&quot;:80,&quot;EventTextHorizontalAlign&quot;:1,&quot;EventTextHeightType&quot;:0,&quot;AltText&quot;:&quot;This is an Engage Timeline infographic.  Use CTRL+SHIFT+D to access the raw data in Excel.&quot;}"/>
</p:tagLst>
</file>

<file path=ppt/tags/tag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2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4.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6.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8.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2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3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8.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4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42.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3.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4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6.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7.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8.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4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5.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5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5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5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9.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TextColor&quot;:{&quot;ColorIndex&quot;:1,&quot;ColorModifier&quot;:0,&quot;BrightnessModifier&quot;:0}}"/>
</p:tagLst>
</file>

<file path=ppt/tags/tag60.xml><?xml version="1.0" encoding="utf-8"?>
<p:tagLst xmlns:a="http://schemas.openxmlformats.org/drawingml/2006/main" xmlns:r="http://schemas.openxmlformats.org/officeDocument/2006/relationships" xmlns:p="http://schemas.openxmlformats.org/presentationml/2006/main">
  <p:tag name="ENGAGECOLOR" val="{&quot;FillColor&quot;:{&quot;ColorIndex&quot;:5,&quot;ColorModifier&quot;:0,&quot;BrightnessModifier&quot;:0}}"/>
</p:tagLst>
</file>

<file path=ppt/tags/tag6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1,&quot;BrightnessModifier&quot;:0.3}}"/>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id="{798B9833-14EE-4CA8-AE3A-D3BA06800105}" vid="{4CDAFB3B-148B-4140-8B5F-A68AC7474A68}"/>
    </a:ext>
  </a:extLst>
</a:theme>
</file>

<file path=ppt/theme/theme2.xml><?xml version="1.0" encoding="utf-8"?>
<a:theme xmlns:a="http://schemas.openxmlformats.org/drawingml/2006/main" name="1_blank">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VERVIEW_Gov of Digital Solns_APR15.pptx" id="{3F0E1028-9C76-47D8-AE53-6E130FFCBA72}" vid="{EDCA7BEA-B625-4647-B6DD-A39FAA7CED7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3186</TotalTime>
  <Words>3428</Words>
  <Application>Microsoft Office PowerPoint</Application>
  <PresentationFormat>Widescreen</PresentationFormat>
  <Paragraphs>471</Paragraphs>
  <Slides>17</Slides>
  <Notes>15</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17</vt:i4>
      </vt:variant>
    </vt:vector>
  </HeadingPairs>
  <TitlesOfParts>
    <vt:vector size="33" baseType="lpstr">
      <vt:lpstr>Aharoni</vt:lpstr>
      <vt:lpstr>arial</vt:lpstr>
      <vt:lpstr>arial</vt:lpstr>
      <vt:lpstr>Calibri</vt:lpstr>
      <vt:lpstr>Century Gothic</vt:lpstr>
      <vt:lpstr>Comic Sans MS</vt:lpstr>
      <vt:lpstr>Fira</vt:lpstr>
      <vt:lpstr>Franklin Gothic Demi Cond</vt:lpstr>
      <vt:lpstr>Graphik</vt:lpstr>
      <vt:lpstr>Helvetica</vt:lpstr>
      <vt:lpstr>Segoe UI</vt:lpstr>
      <vt:lpstr>Times New Roman</vt:lpstr>
      <vt:lpstr>Verdana</vt:lpstr>
      <vt:lpstr>Wingdings</vt:lpstr>
      <vt:lpstr>Office Theme</vt:lpstr>
      <vt:lpstr>1_blank</vt:lpstr>
      <vt:lpstr>PowerPoint Presentation</vt:lpstr>
      <vt:lpstr>GC EA:  Overview</vt:lpstr>
      <vt:lpstr>PowerPoint Presentation</vt:lpstr>
      <vt:lpstr>GC Enterprise Architecture Framework Government of Canada Enterprise Architecture Framework - Canada.ca</vt:lpstr>
      <vt:lpstr>PowerPoint Presentation</vt:lpstr>
      <vt:lpstr>PowerPoint Presentation</vt:lpstr>
      <vt:lpstr>PowerPoint Presentation</vt:lpstr>
      <vt:lpstr>Governance Overview </vt:lpstr>
      <vt:lpstr>PowerPoint Presentation</vt:lpstr>
      <vt:lpstr>Why We Do This -- Early Influence</vt:lpstr>
      <vt:lpstr>Business Drivers &amp; the GC Business Capability Model …</vt:lpstr>
      <vt:lpstr>PowerPoint Presentation</vt:lpstr>
      <vt:lpstr>When to come to GC EARB? GC Enterprise Architecture/Board/When to come - wiki (gccollab.ca)</vt:lpstr>
      <vt:lpstr>PowerPoint Presentation</vt:lpstr>
      <vt:lpstr>PowerPoint Presentation</vt:lpstr>
      <vt:lpstr>PowerPoint Presentation</vt:lpstr>
      <vt:lpstr>PowerPoint Presentation</vt:lpstr>
    </vt:vector>
  </TitlesOfParts>
  <Company>TBS-SCT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Roberge, Nancy</dc:creator>
  <cp:lastModifiedBy>Roberge, Nancy</cp:lastModifiedBy>
  <cp:revision>109</cp:revision>
  <cp:lastPrinted>2015-12-14T14:59:28Z</cp:lastPrinted>
  <dcterms:created xsi:type="dcterms:W3CDTF">2021-11-15T18:53:43Z</dcterms:created>
  <dcterms:modified xsi:type="dcterms:W3CDTF">2022-04-26T14:58:47Z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0ae614d2-e518-4ef1-a5c0-a3bc3a01a186</vt:lpwstr>
  </property>
  <property fmtid="{D5CDD505-2E9C-101B-9397-08002B2CF9AE}" pid="3" name="TBSSCTCLASSIFICATION">
    <vt:lpwstr>No Classification Selected</vt:lpwstr>
  </property>
  <property fmtid="{D5CDD505-2E9C-101B-9397-08002B2CF9AE}" pid="4" name="SECCLASS">
    <vt:lpwstr>CLASSN</vt:lpwstr>
  </property>
  <property fmtid="{D5CDD505-2E9C-101B-9397-08002B2CF9AE}" pid="5" name="MSIP_Label_dd4203d7-225b-41a9-8c54-a31e0ceca5df_Enabled">
    <vt:lpwstr>True</vt:lpwstr>
  </property>
  <property fmtid="{D5CDD505-2E9C-101B-9397-08002B2CF9AE}" pid="6" name="MSIP_Label_dd4203d7-225b-41a9-8c54-a31e0ceca5df_SiteId">
    <vt:lpwstr>6397df10-4595-4047-9c4f-03311282152b</vt:lpwstr>
  </property>
  <property fmtid="{D5CDD505-2E9C-101B-9397-08002B2CF9AE}" pid="7" name="MSIP_Label_dd4203d7-225b-41a9-8c54-a31e0ceca5df_Owner">
    <vt:lpwstr>MYLAFLEU@tbs-sct.gc.ca</vt:lpwstr>
  </property>
  <property fmtid="{D5CDD505-2E9C-101B-9397-08002B2CF9AE}" pid="8" name="MSIP_Label_dd4203d7-225b-41a9-8c54-a31e0ceca5df_SetDate">
    <vt:lpwstr>2020-02-26T20:54:12.0218159Z</vt:lpwstr>
  </property>
  <property fmtid="{D5CDD505-2E9C-101B-9397-08002B2CF9AE}" pid="9" name="MSIP_Label_dd4203d7-225b-41a9-8c54-a31e0ceca5df_Name">
    <vt:lpwstr>NO MARKING VISIBLE</vt:lpwstr>
  </property>
  <property fmtid="{D5CDD505-2E9C-101B-9397-08002B2CF9AE}" pid="10" name="MSIP_Label_dd4203d7-225b-41a9-8c54-a31e0ceca5df_Application">
    <vt:lpwstr>Microsoft Azure Information Protection</vt:lpwstr>
  </property>
  <property fmtid="{D5CDD505-2E9C-101B-9397-08002B2CF9AE}" pid="11" name="MSIP_Label_dd4203d7-225b-41a9-8c54-a31e0ceca5df_ActionId">
    <vt:lpwstr>fc443f72-a4af-4966-9506-09020d56ec89</vt:lpwstr>
  </property>
  <property fmtid="{D5CDD505-2E9C-101B-9397-08002B2CF9AE}" pid="12" name="MSIP_Label_dd4203d7-225b-41a9-8c54-a31e0ceca5df_Extended_MSFT_Method">
    <vt:lpwstr>Manual</vt:lpwstr>
  </property>
  <property fmtid="{D5CDD505-2E9C-101B-9397-08002B2CF9AE}" pid="13" name="MSIP_Label_3515d617-256d-4284-aedb-1064be1c4b48_Enabled">
    <vt:lpwstr>true</vt:lpwstr>
  </property>
  <property fmtid="{D5CDD505-2E9C-101B-9397-08002B2CF9AE}" pid="14" name="MSIP_Label_3515d617-256d-4284-aedb-1064be1c4b48_SetDate">
    <vt:lpwstr>2021-10-05T19:53:08Z</vt:lpwstr>
  </property>
  <property fmtid="{D5CDD505-2E9C-101B-9397-08002B2CF9AE}" pid="15" name="MSIP_Label_3515d617-256d-4284-aedb-1064be1c4b48_Method">
    <vt:lpwstr>Privileged</vt:lpwstr>
  </property>
  <property fmtid="{D5CDD505-2E9C-101B-9397-08002B2CF9AE}" pid="16" name="MSIP_Label_3515d617-256d-4284-aedb-1064be1c4b48_Name">
    <vt:lpwstr>3515d617-256d-4284-aedb-1064be1c4b48</vt:lpwstr>
  </property>
  <property fmtid="{D5CDD505-2E9C-101B-9397-08002B2CF9AE}" pid="17" name="MSIP_Label_3515d617-256d-4284-aedb-1064be1c4b48_SiteId">
    <vt:lpwstr>6397df10-4595-4047-9c4f-03311282152b</vt:lpwstr>
  </property>
  <property fmtid="{D5CDD505-2E9C-101B-9397-08002B2CF9AE}" pid="18" name="MSIP_Label_3515d617-256d-4284-aedb-1064be1c4b48_ActionId">
    <vt:lpwstr>fc443f72-a4af-4966-9506-09020d56ec89</vt:lpwstr>
  </property>
  <property fmtid="{D5CDD505-2E9C-101B-9397-08002B2CF9AE}" pid="19" name="MSIP_Label_3515d617-256d-4284-aedb-1064be1c4b48_ContentBits">
    <vt:lpwstr>0</vt:lpwstr>
  </property>
</Properties>
</file>