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3" r:id="rId3"/>
    <p:sldMasterId id="2147483655" r:id="rId4"/>
    <p:sldMasterId id="2147483657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pcBjTaFVCW8mgHmqzhKFUQGUz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613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Add references</a:t>
            </a:r>
            <a:endParaRPr/>
          </a:p>
        </p:txBody>
      </p:sp>
      <p:sp>
        <p:nvSpPr>
          <p:cNvPr id="86" name="Google Shape;86;p1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76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need to have a maximum of 6 links per category.  Design is iterative - and will be built over time depending on the needs we are presented with. We will have a “focus on” section where we will add in items that support all areas.  But until we have a full lens of what is coming, we won’t have an accurate content map at this stage.  Will be built with partner intel through an inventory mechanism if possible.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9734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510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f3db6b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71f3db6bf3_0_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access, you need to join GCconnex group - Coronavirus Shared Files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Go into GCConnex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tab “Groups”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In the “Search for groups” box, enter coronavirus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“Coronavirus Shared Files”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the “Join Group” button</a:t>
            </a:r>
            <a:endParaRPr/>
          </a:p>
        </p:txBody>
      </p:sp>
      <p:sp>
        <p:nvSpPr>
          <p:cNvPr id="175" name="Google Shape;175;g71f3db6bf3_0_9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45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f3db6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1" name="Google Shape;181;g71f3db6bf3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71f3db6bf3_0_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245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626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1986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0711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339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f3db6bf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g71f3db6bf3_0_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71f3db6bf3_0_1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876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1f3db6bf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g71f3db6bf3_0_3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71f3db6bf3_0_3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00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04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f3db6bf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1" name="Google Shape;231;g71f3db6bf3_0_3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71f3db6bf3_0_3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276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5845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16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36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752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729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071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265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61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7515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473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2204812" y="2278884"/>
            <a:ext cx="7973229" cy="114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2214963" y="3687510"/>
            <a:ext cx="7963078" cy="168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710723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_9ijjo8f2lq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_9ijjo8f2lq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_9ijjo8f2lq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_9ijjo8f2lq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_9ijjo8f2lq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/>
        </p:nvSpPr>
        <p:spPr>
          <a:xfrm>
            <a:off x="-14287" y="1587"/>
            <a:ext cx="12192000" cy="5849937"/>
          </a:xfrm>
          <a:prstGeom prst="rect">
            <a:avLst/>
          </a:prstGeom>
          <a:solidFill>
            <a:srgbClr val="333132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9212" y="1587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31800" y="390525"/>
            <a:ext cx="4621212" cy="4338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1"/>
          <p:cNvCxnSpPr/>
          <p:nvPr/>
        </p:nvCxnSpPr>
        <p:spPr>
          <a:xfrm>
            <a:off x="2208212" y="3509962"/>
            <a:ext cx="5202237" cy="0"/>
          </a:xfrm>
          <a:prstGeom prst="straightConnector1">
            <a:avLst/>
          </a:prstGeom>
          <a:noFill/>
          <a:ln w="38100" cap="flat" cmpd="sng">
            <a:solidFill>
              <a:srgbClr val="BAD66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362" y="6240462"/>
            <a:ext cx="2640012" cy="2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012" y="7135812"/>
            <a:ext cx="2646362" cy="25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37762" y="6116637"/>
            <a:ext cx="1654175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710723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usiness" TargetMode="External"/><Relationship Id="rId13" Type="http://schemas.openxmlformats.org/officeDocument/2006/relationships/hyperlink" Target="https://www.canada.ca/en/public-health/services/diseases/2019-novel-coronavirus-infection/prevention-risks.html" TargetMode="External"/><Relationship Id="rId3" Type="http://schemas.openxmlformats.org/officeDocument/2006/relationships/hyperlink" Target="https://www.canada.ca/en/public-health/services/diseases/2019-novel-coronavirus-infection.html" TargetMode="External"/><Relationship Id="rId7" Type="http://schemas.openxmlformats.org/officeDocument/2006/relationships/hyperlink" Target="http://acb" TargetMode="External"/><Relationship Id="rId12" Type="http://schemas.openxmlformats.org/officeDocument/2006/relationships/hyperlink" Target="https://www.canada.ca/en/public-health/services/diseases/2019-novel-coronavirus-infection/symptom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nada.ca/en/public-health/services/diseases/2019-novel-coronavirus-infection/latest-travel-health-advice.html" TargetMode="External"/><Relationship Id="rId11" Type="http://schemas.openxmlformats.org/officeDocument/2006/relationships/hyperlink" Target="https://www.canada.ca/en/public-health/services/diseases/2019-novel-coronavirus-infection/being-prepared.html" TargetMode="External"/><Relationship Id="rId5" Type="http://schemas.openxmlformats.org/officeDocument/2006/relationships/hyperlink" Target="https://www.canada.ca/en/public-health/services/diseases/2019-novel-coronavirus-infection/canadas-reponse.html?topic=tilelink" TargetMode="External"/><Relationship Id="rId15" Type="http://schemas.openxmlformats.org/officeDocument/2006/relationships/hyperlink" Target="https://www.canada.ca/en/public-health/services/diseases/2019-novel-coronavirus-infection/awareness-resources.html" TargetMode="External"/><Relationship Id="rId10" Type="http://schemas.openxmlformats.org/officeDocument/2006/relationships/hyperlink" Target="https://travel.gc.ca/assistance/emergency-info/financial-assistance/covid-19-financial-help" TargetMode="External"/><Relationship Id="rId4" Type="http://schemas.openxmlformats.org/officeDocument/2006/relationships/hyperlink" Target="http://test.canada.ca/covid-19-guidance/current-situation/latest.html" TargetMode="External"/><Relationship Id="rId9" Type="http://schemas.openxmlformats.org/officeDocument/2006/relationships/hyperlink" Target="http://individual" TargetMode="External"/><Relationship Id="rId14" Type="http://schemas.openxmlformats.org/officeDocument/2006/relationships/hyperlink" Target="http://sel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vid_19_DTO-BT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cconnex.gc.ca/file/group/61785806/al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a.ca/coronavirus" TargetMode="External"/><Relationship Id="rId7" Type="http://schemas.openxmlformats.org/officeDocument/2006/relationships/hyperlink" Target="https://slack-redir.net/link?url=https://www.canada.ca/en/treasury-board-secretariat/services/government-communications/canada-content-information-architecture-specification/organizing-content.html#toc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nada.ca/coronavirus-business" TargetMode="External"/><Relationship Id="rId5" Type="http://schemas.openxmlformats.org/officeDocument/2006/relationships/hyperlink" Target="http://canada.ca/coronavirus-taxes" TargetMode="External"/><Relationship Id="rId4" Type="http://schemas.openxmlformats.org/officeDocument/2006/relationships/hyperlink" Target="http://canada.ca/le-coronavir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questform.portal.gc.ca/ticket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treasury-board-secretariat/services/government-communications/canada-content-style-guid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04862" y="1771650"/>
            <a:ext cx="10225087" cy="15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Presence</a:t>
            </a: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Canada’s Response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208212" y="3841750"/>
            <a:ext cx="7962900" cy="267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Canada.ca Theme Management Meeting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Deck modified March 27, 2020: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Approved web design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Vanity URL guidance added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Metadata clarifications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2208212" y="3614737"/>
            <a:ext cx="5202237" cy="0"/>
          </a:xfrm>
          <a:prstGeom prst="straightConnector1">
            <a:avLst/>
          </a:prstGeom>
          <a:noFill/>
          <a:ln w="38100" cap="flat" cmpd="sng">
            <a:solidFill>
              <a:srgbClr val="BAD66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>
              <a:srgbClr val="8D9B47"/>
            </a:outerShdw>
          </a:effectLst>
        </p:spPr>
      </p:cxnSp>
      <p:sp>
        <p:nvSpPr>
          <p:cNvPr id="91" name="Google Shape;91;p1"/>
          <p:cNvSpPr/>
          <p:nvPr/>
        </p:nvSpPr>
        <p:spPr>
          <a:xfrm rot="10800000">
            <a:off x="9493250" y="-22225"/>
            <a:ext cx="2774950" cy="1939925"/>
          </a:xfrm>
          <a:prstGeom prst="triangle">
            <a:avLst>
              <a:gd name="adj" fmla="val 50000"/>
            </a:avLst>
          </a:prstGeom>
          <a:solidFill>
            <a:srgbClr val="0F4E67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-5400000">
            <a:off x="9657556" y="1223168"/>
            <a:ext cx="3833812" cy="1387475"/>
          </a:xfrm>
          <a:prstGeom prst="triangle">
            <a:avLst>
              <a:gd name="adj" fmla="val 50000"/>
            </a:avLst>
          </a:prstGeom>
          <a:solidFill>
            <a:srgbClr val="105C80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64874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8D9B47"/>
                </a:solidFill>
              </a:rPr>
              <a:t>Initial Visualization -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 mapping </a:t>
            </a:r>
            <a:r>
              <a:rPr lang="en-US" sz="3600" b="1">
                <a:solidFill>
                  <a:srgbClr val="8D9B47"/>
                </a:solidFill>
              </a:rPr>
              <a:t>and scaling (TBC)</a:t>
            </a:r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153987" y="1595437"/>
            <a:ext cx="2782887" cy="5043487"/>
          </a:xfrm>
          <a:prstGeom prst="rect">
            <a:avLst/>
          </a:prstGeom>
          <a:solidFill>
            <a:srgbClr val="E2F0D9"/>
          </a:solidFill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situation: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Outbreak update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Latest announcements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Canada’s response 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8780449" y="1566850"/>
            <a:ext cx="3324900" cy="5072100"/>
          </a:xfrm>
          <a:prstGeom prst="rect">
            <a:avLst/>
          </a:prstGeom>
          <a:solidFill>
            <a:srgbClr val="DAE3F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and security: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Travel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Airports and border measures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Securing medical supplies (DND/PHAC)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Charter Rights (JUS)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Workplace health and safety (ESDC)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research (PHAC)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shortage reporting  (HC)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Quarantine measures (PS/RCMP/PHAC)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5830887" y="1566862"/>
            <a:ext cx="2806700" cy="5072062"/>
          </a:xfrm>
          <a:prstGeom prst="rect">
            <a:avLst/>
          </a:prstGeom>
          <a:solidFill>
            <a:srgbClr val="FBE5D6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support: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For businesses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For individuals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For Canadians abroad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 (CRA)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3081337" y="1609725"/>
            <a:ext cx="2605087" cy="502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Your health: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Be prepared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Symptoms and treatment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Prevention and risks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How to self-isolate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Awareness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(PHAC)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diagnosis (mobile tests) (PHAC)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 inventory val</a:t>
            </a:r>
            <a:r>
              <a:rPr lang="en-US" sz="3600" b="1">
                <a:solidFill>
                  <a:srgbClr val="8D9B47"/>
                </a:solidFill>
              </a:rPr>
              <a:t>idation and mapping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41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request included access to content inventory</a:t>
            </a:r>
            <a:r>
              <a:rPr lang="en-US"/>
              <a:t>, which is accessible outside the GC network: </a:t>
            </a:r>
            <a:r>
              <a:rPr lang="en-US" sz="2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https://wiki.gccollab.ca/Covid_19_DTO-BTN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theme partners to contribute to the list:</a:t>
            </a:r>
            <a:r>
              <a:rPr lang="en-US"/>
              <a:t>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lang="en-US"/>
              <a:t> content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anticipated content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NEXT STEP - </a:t>
            </a:r>
            <a:r>
              <a:rPr lang="en-US"/>
              <a:t>PHAC/HC &amp; Partners to validate content mapping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f3db6bf3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solidFill>
                  <a:srgbClr val="8D9B47"/>
                </a:solidFill>
              </a:rPr>
              <a:t>Branding and accessibility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178" name="Google Shape;178;g71f3db6bf3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Through work of our Creative Services, Strategic and Digital Comms teams, we have updated the branding elements for all of Government to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access</a:t>
            </a:r>
            <a:r>
              <a:rPr lang="en-US"/>
              <a:t>: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https://gcconnex.gc.ca/file/group/61785806/all#</a:t>
            </a:r>
            <a:endParaRPr sz="2400" b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Check accessibility against WCAG during content development and publishing.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f3db6bf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solidFill>
                  <a:srgbClr val="8D9B47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</a:ext>
                </a:extLst>
              </a:rPr>
              <a:t>Vanity URLs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185" name="Google Shape;185;g71f3db6bf3_0_0"/>
          <p:cNvSpPr txBox="1">
            <a:spLocks noGrp="1"/>
          </p:cNvSpPr>
          <p:nvPr>
            <p:ph type="body" idx="1"/>
          </p:nvPr>
        </p:nvSpPr>
        <p:spPr>
          <a:xfrm>
            <a:off x="838200" y="1432155"/>
            <a:ext cx="10515600" cy="542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Use main URLs for promotion: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Canada.ca/coronavirus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Canada.ca/le-coronavirus</a:t>
            </a:r>
            <a:endParaRPr sz="24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Strictly limit creation of new vanity URLs related to COVID-19 and only create if it’s absolutely necessary.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Use task or topic keywords in vanity URLs, instead of department acronym: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canada.ca/coronavirus-taxes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r>
              <a:rPr lang="en-US" sz="2400">
                <a:solidFill>
                  <a:srgbClr val="1D1C1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canada.ca/coronavirus-business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URL guidance: </a:t>
            </a:r>
            <a:r>
              <a:rPr lang="en-US"/>
              <a:t>design.canada.ca &gt; Content and Information Architecture Specification &gt; Organizing content &gt;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URL model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body" idx="1"/>
          </p:nvPr>
        </p:nvSpPr>
        <p:spPr>
          <a:xfrm>
            <a:off x="838200" y="1625600"/>
            <a:ext cx="1117917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OVERARCHING CONSIDERATIONS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Unique titles should be used for each page across Canada.ca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Frontload important terms in metatitle noting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search display limited to 600 pixels </a:t>
            </a:r>
            <a:r>
              <a:rPr lang="en-US"/>
              <a:t>(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70 characters)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quality metatitle before web page goes live to ensure easier collection and interpretation of performance measurement results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Include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words</a:t>
            </a:r>
            <a:r>
              <a:rPr lang="en-US"/>
              <a:t> that are commonly used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(check through Adobe Experience Cloud and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Trends)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are available through </a:t>
            </a:r>
            <a:r>
              <a:rPr lang="en-US"/>
              <a:t>Principal Publisher to help relevant content rank more highly in Canada.ca search results</a:t>
            </a:r>
            <a:endParaRPr/>
          </a:p>
          <a:p>
            <a:pPr marL="457200" lvl="1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http://requestform.portal.gc.ca/tickets.html</a:t>
            </a:r>
            <a:r>
              <a:rPr lang="en-US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submit requests</a:t>
            </a:r>
            <a:endParaRPr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Performance Measurement approach</a:t>
            </a:r>
            <a:endParaRPr/>
          </a:p>
        </p:txBody>
      </p:sp>
      <p:sp>
        <p:nvSpPr>
          <p:cNvPr id="197" name="Google Shape;197;p12"/>
          <p:cNvSpPr txBox="1"/>
          <p:nvPr/>
        </p:nvSpPr>
        <p:spPr>
          <a:xfrm>
            <a:off x="981075" y="2713025"/>
            <a:ext cx="58509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launch (to March 24, 2020):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visits: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42.7M visits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Canadians able to find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they need?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Canadians able to use the information easily?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improvements to be made?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building content out from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landing page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effectively?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7286700" y="2717850"/>
            <a:ext cx="49053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KPI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success 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•% of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visits to a priority page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•% of visits with onsite searches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Daily status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report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comprehensive report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2"/>
          <p:cNvCxnSpPr/>
          <p:nvPr/>
        </p:nvCxnSpPr>
        <p:spPr>
          <a:xfrm>
            <a:off x="6960012" y="3060400"/>
            <a:ext cx="0" cy="315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838200" y="1370000"/>
            <a:ext cx="109647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Align UX and Analytics to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measure, </a:t>
            </a:r>
            <a:r>
              <a:rPr lang="en-US"/>
              <a:t>report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improve online tasks</a:t>
            </a:r>
            <a:r>
              <a:rPr lang="en-US"/>
              <a:t> to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Canadians can easily find and use content</a:t>
            </a:r>
            <a:r>
              <a:rPr lang="en-US"/>
              <a:t>.  Data aims to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 </a:t>
            </a:r>
            <a:r>
              <a:rPr lang="en-US"/>
              <a:t>evidence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-driven decisions.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116965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UTM Guidance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/>
              <a:t>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no need to tag Canada.ca pages linking within Canada.ca. </a:t>
            </a:r>
            <a:b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tracked automatically.</a:t>
            </a:r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UNIQUE TAGS TO: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076825" cy="426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pages residing outside Canada.ca each linking to the main COVID-19 landing page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messages to stakeholder groups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social media posts vs. tracking channel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Never use the Vanity URL as the hyperlink embedded in the content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TO: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60198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covid-1920 for the campaign name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target link (if you have one) after the utm code, and at the very end of the href (or it will not work)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language (en for English and fr for French)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underscores for spaces (there are no spaces or capital letters in UTM codes)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UTM Guidance and contact</a:t>
            </a:r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UTM generator guide is available from Health Canada, complete with examples, to help you create your link.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send your completed UTM codes and/or questions, to Health Canada’s performance measurement team: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hc.healthwebanalytics-analysewebdelasante.sc@canada.ca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1f3db6bf3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solidFill>
                  <a:srgbClr val="8D9B47"/>
                </a:solidFill>
              </a:rPr>
              <a:t>Action items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222" name="Google Shape;222;g71f3db6bf3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Given how quickly the communications are moving on this file, we are seeking help from Theme Leads to prioritize: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Contributions to content inventory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Application of UTM tagging (especially out large outreach efforts)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 of the main Vanity URL rather than creating new ones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 of approved branding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1f3db6bf3_0_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8D9B47"/>
                </a:solidFill>
              </a:rPr>
              <a:t>Annex</a:t>
            </a:r>
            <a:endParaRPr sz="7200" b="1">
              <a:solidFill>
                <a:srgbClr val="8D9B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493825"/>
            <a:ext cx="11353800" cy="5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r>
              <a:rPr lang="en-US" sz="3000"/>
              <a:t>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Current web space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Digital Communications Strategy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W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 design for all of Government presence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(overview a</a:t>
            </a:r>
            <a:r>
              <a:rPr lang="en-US" sz="3000"/>
              <a:t>nd tools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measurement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Action items</a:t>
            </a:r>
            <a:endParaRPr sz="3000"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1f3db6bf3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solidFill>
                  <a:srgbClr val="8D9B47"/>
                </a:solidFill>
              </a:rPr>
              <a:t>How to join GCconnex group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235" name="Google Shape;235;g71f3db6bf3_0_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To access the files, you need to join GCconnex group - Coronavirus Shared Files: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Go into GCConnex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tab “Groups”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In the “Search for groups” box, enter coronavirus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“Coronavirus Shared Files”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the “Join Group” button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410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Crisis communications content design checklist</a:t>
            </a: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body" idx="1"/>
          </p:nvPr>
        </p:nvSpPr>
        <p:spPr>
          <a:xfrm>
            <a:off x="838200" y="2097087"/>
            <a:ext cx="51816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mobile-first style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duplicate content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a news-based page structure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date and timestamp when information changes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guidance for alerts and warnings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information as directions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headings as answers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bulleted lists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bold text sparingly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 txBox="1">
            <a:spLocks noGrp="1"/>
          </p:cNvSpPr>
          <p:nvPr>
            <p:ph type="body" idx="2"/>
          </p:nvPr>
        </p:nvSpPr>
        <p:spPr>
          <a:xfrm>
            <a:off x="6019800" y="2097087"/>
            <a:ext cx="5989637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 links out of paragraphs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sentences short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words to avoid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track of common wording and terms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pages with emergency-related content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web content, not documents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accurate, relevant metadata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8D9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9B47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https://design.canada.ca/crisis/content.html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8D9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1006475" y="1298575"/>
            <a:ext cx="104965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 developed by TBS and being shared with all Government Departments.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Impacting external search result ranking (i.e. Google)</a:t>
            </a:r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METATITLE</a:t>
            </a: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(appears in search results as title)</a:t>
            </a:r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157787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accurately summarize the page content = your elevator pitch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u</a:t>
            </a:r>
            <a:r>
              <a:rPr lang="en-US" sz="2800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nique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 </a:t>
            </a:r>
            <a:r>
              <a:rPr lang="en-US" sz="2800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information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to distinguish your content from similar pages on Canada.ca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load by putting the most important, relevant and used terms at the beginning of the title</a:t>
            </a:r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</a:t>
            </a: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(title </a:t>
            </a:r>
            <a:r>
              <a:rPr lang="en-US"/>
              <a:t>appearing on web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page)</a:t>
            </a:r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22925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unique titles</a:t>
            </a:r>
            <a:r>
              <a:rPr lang="en-US"/>
              <a:t>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relation to all of Government approach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hort, yet meaningful titles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principles found in the </a:t>
            </a:r>
            <a:r>
              <a:rPr lang="en-US" sz="28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Canada.ca Content Style Guide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impacting internal search result ranking (Canada.ca)</a:t>
            </a:r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/>
          </a:p>
        </p:txBody>
      </p:sp>
      <p:sp>
        <p:nvSpPr>
          <p:cNvPr id="259" name="Google Shape;259;p17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157787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factor in search results  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users an accurate description of what they will find on a page - or task they can complete (should add context to title)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simpl</a:t>
            </a:r>
            <a:r>
              <a:rPr lang="en-US" sz="2800" b="0"/>
              <a:t>y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the title in this field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KEYWORDS </a:t>
            </a:r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853112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ranking factor in search results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keywords from title and text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common search terms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to add variants of terms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9775" y="1460475"/>
            <a:ext cx="54531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PHAC/HC-CPAB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website direction, strategy, implementation, communications and measurement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optimization advice, testing, research, and coordination with theme partners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</a:t>
            </a:r>
            <a:r>
              <a:rPr lang="en-US" sz="2800"/>
              <a:t>rincipal Publisher (PP)</a:t>
            </a:r>
            <a:endParaRPr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24x7 Management of web content system, including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analytics, </a:t>
            </a:r>
            <a:r>
              <a:rPr lang="en-US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metadata, redirects</a:t>
            </a:r>
            <a:r>
              <a:rPr lang="en-US" b="0"/>
              <a:t>/Vanity, SEO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2"/>
          </p:nvPr>
        </p:nvSpPr>
        <p:spPr>
          <a:xfrm>
            <a:off x="6370800" y="1385450"/>
            <a:ext cx="57309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CPAB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/TBS/PCO/PP – Together: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Support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communications on digital implementation plan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(when approved)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web standards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 LEADS: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Review/advis</a:t>
            </a:r>
            <a:r>
              <a:rPr lang="en-US" sz="2400"/>
              <a:t>e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theme-space content requests, assess for duplication of content across Canada.ca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theme-space content inventory (existing and anticipated) to contribute to content mapping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apply Content, UTM, Vanity URL, Metadata Guidance where possible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216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8D9B47"/>
                </a:solidFill>
              </a:rPr>
              <a:t>Current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COVID-19 web space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880225" cy="575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numbers* at PHAC/HC-CPAB: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453 requests since launch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2246 pages (mostly updates)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15-20 web publishing staff**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8 digital comms advisors** with O/T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8 digital transformation staff** (strategic, ux, SEO/metadata, analytics)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/>
              <a:t>*as of March 24, 2020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/>
              <a:t>**includes management</a:t>
            </a: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Main PHAC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Landing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page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Partner </a:t>
            </a: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landing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pages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Many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Vanity URLs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Increasing c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ontent pages 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Increasing navigation structure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Interactive components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16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Virtual Assistant</a:t>
            </a:r>
            <a:endParaRPr/>
          </a:p>
          <a:p>
            <a:pPr marL="137160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16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Self-Assessment tool </a:t>
            </a:r>
            <a:endParaRPr sz="16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18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COVID-19 Digital Communications Strategy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overarching digital strategy aims t</a:t>
            </a:r>
            <a:r>
              <a:rPr lang="en-US"/>
              <a:t>o guide online efforts to provide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 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 of Government digital presence </a:t>
            </a:r>
            <a:r>
              <a:rPr lang="en-US"/>
              <a:t>that supports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public education</a:t>
            </a:r>
            <a:r>
              <a:rPr lang="en-US"/>
              <a:t>, safety/security of Canadians and enables financial support requests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lexib</a:t>
            </a:r>
            <a:r>
              <a:rPr lang="en-US"/>
              <a:t>ility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responsiveness to audience needs throughout the duration of the pandemic.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Cohesive messaging on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COVID-19</a:t>
            </a:r>
            <a:r>
              <a:rPr lang="en-US"/>
              <a:t>, its health, safety, security, social and economic impacts, and what the Government’s response is.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Map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what should be published where, why, and how we define success and improvement over time.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9774" y="365125"/>
            <a:ext cx="112008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COVID-19 web presence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39787" y="137318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STRUCTURE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839787" y="2333625"/>
            <a:ext cx="492760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Grouping pages by task categories (similar to WHO) to enable scalability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Mobile-first design approach to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see more links without scrolling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(70% of visitors are accessing by phone)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bullets/tasks vs paragraph writing style (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easier to read</a:t>
            </a:r>
            <a:r>
              <a:rPr lang="en-US" b="0"/>
              <a:t>/scroll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quicker to update)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tagging for higher search results placement, and back-end content management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6172200" y="1373187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USABILITY TESTING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6172200" y="2333625"/>
            <a:ext cx="51831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TBS-DTO recently performed usability testing on a prototype with mobile users</a:t>
            </a:r>
            <a:r>
              <a:rPr lang="en-US" sz="2400"/>
              <a:t> indicating: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 design enable users to succeed at finding the right answers</a:t>
            </a:r>
            <a:endParaRPr sz="240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that there was difficulty on reading/accessing print based content such as .pdfs, large tables, complex images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-10636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Desktop view (current vs. future)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4062412" y="1741473"/>
            <a:ext cx="3696133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/>
              <a:t>APPROACH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Task-based, can add or remove links as needed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is scalable, easy to scroll through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Iterative/adaptable approach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consider 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feeds</a:t>
            </a:r>
            <a:endParaRPr/>
          </a:p>
          <a:p>
            <a:pPr marL="685800" marR="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collaboration to reduce duplication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5" y="1044575"/>
            <a:ext cx="2976562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6227762" y="1519237"/>
            <a:ext cx="1444625" cy="222250"/>
          </a:xfrm>
          <a:prstGeom prst="rightArrow">
            <a:avLst>
              <a:gd name="adj1" fmla="val 19938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772" y="126725"/>
            <a:ext cx="3423375" cy="657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774700" y="714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Mobile view (current vs. future)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3735387" y="1995487"/>
            <a:ext cx="4816475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OPTIMIZED </a:t>
            </a:r>
            <a:r>
              <a:rPr lang="en-US" b="1"/>
              <a:t>APPROACH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Usability testing on a prototype with mobile users, users had a 90% success rate finding the answers they were seeking on COVID-19.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research also supports</a:t>
            </a:r>
            <a:b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 design.</a:t>
            </a:r>
            <a:endParaRPr/>
          </a:p>
        </p:txBody>
      </p:sp>
      <p:pic>
        <p:nvPicPr>
          <p:cNvPr id="144" name="Google Shape;144;p8" descr="https://lh3.googleusercontent.com/kTsI6WaM4b2AVKPVAzKI8pf9SV-TkHj-AWJQtNdmmqGptEnQ5XLx6ELickDw71YjO_i2tErw5SjJxn44W4yWWWtJTEWW_nlpVR6xEYD8KjQut5W-y9NjzUrK4G13cN4-cvjdlICt5y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93825"/>
            <a:ext cx="2725737" cy="54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 descr="https://lh4.googleusercontent.com/7QoNhS20uW4T65P86tM4x6WAMke_unJ-o7ZHWeqe4D_DeQ3-bIz3hWLGZadC3bjlWUQJ5qsbgHf-Bn9UowwbtkuHBsxwVCrcj--rBjLe53eJRgPMXlytmuP6mRtuq7oBhD-3Q-Plv1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1062" y="242887"/>
            <a:ext cx="3141662" cy="637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3386137" y="1393825"/>
            <a:ext cx="6096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6970712" y="1816100"/>
            <a:ext cx="1444625" cy="223837"/>
          </a:xfrm>
          <a:prstGeom prst="rightArrow">
            <a:avLst>
              <a:gd name="adj1" fmla="val 19927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839775" y="365125"/>
            <a:ext cx="114606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Implementation: Phased approach</a:t>
            </a:r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"/>
          </p:nvPr>
        </p:nvSpPr>
        <p:spPr>
          <a:xfrm>
            <a:off x="839787" y="119221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I – with capacity (ASAP)</a:t>
            </a:r>
            <a:endParaRPr/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839775" y="2028825"/>
            <a:ext cx="5256300" cy="4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task-based structure with existing links to content 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Validate content map with PHAC/HC-CPAB and OGDs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ability to reduce paragraph format with minimal edits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content against Crisis communications checklist (Annex A)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product development and 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branding use</a:t>
            </a:r>
            <a:endParaRPr sz="2600"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6172200" y="119221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Phase 2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with capacity  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2"/>
          </p:nvPr>
        </p:nvSpPr>
        <p:spPr>
          <a:xfrm>
            <a:off x="6172200" y="2028825"/>
            <a:ext cx="5183187" cy="482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content map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 new content aiming to follow the crisis communications checklist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 and encourage reduction of duplicated content between OGDs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additional web editing where approved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user testing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1663</Words>
  <Application>Microsoft Office PowerPoint</Application>
  <PresentationFormat>Widescreen</PresentationFormat>
  <Paragraphs>270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1_34-18-2067-Cannabis-PPT-EN-01</vt:lpstr>
      <vt:lpstr>2_34-18-2067-Cannabis-PPT-EN-01</vt:lpstr>
      <vt:lpstr>5_34-18-2067-Cannabis-PPT-EN-01</vt:lpstr>
      <vt:lpstr>8_34-18-2067-Cannabis-PPT-EN-01</vt:lpstr>
      <vt:lpstr>4_34-18-2067-Cannabis-PPT-EN-01</vt:lpstr>
      <vt:lpstr>Digital Presence COVID-19 Canada’s Response</vt:lpstr>
      <vt:lpstr>Contents</vt:lpstr>
      <vt:lpstr>Roles</vt:lpstr>
      <vt:lpstr>Current COVID-19 web space</vt:lpstr>
      <vt:lpstr>COVID-19 Digital Communications Strategy</vt:lpstr>
      <vt:lpstr>COVID-19 web presence</vt:lpstr>
      <vt:lpstr>Desktop view (current vs. future)</vt:lpstr>
      <vt:lpstr>Mobile view (current vs. future)</vt:lpstr>
      <vt:lpstr>Implementation: Phased approach</vt:lpstr>
      <vt:lpstr>Initial Visualization - Content mapping and scaling (TBC)</vt:lpstr>
      <vt:lpstr>Content inventory validation and mapping</vt:lpstr>
      <vt:lpstr>Branding and accessibility</vt:lpstr>
      <vt:lpstr>Vanity URLs</vt:lpstr>
      <vt:lpstr>Metadata guidance</vt:lpstr>
      <vt:lpstr>Performance Measurement approach</vt:lpstr>
      <vt:lpstr>UTM Guidance There is no need to tag Canada.ca pages linking within Canada.ca.  These are tracked automatically.</vt:lpstr>
      <vt:lpstr>UTM Guidance and contact</vt:lpstr>
      <vt:lpstr>Action items</vt:lpstr>
      <vt:lpstr>PowerPoint Presentation</vt:lpstr>
      <vt:lpstr>How to join GCconnex group</vt:lpstr>
      <vt:lpstr>Crisis communications content design checklist</vt:lpstr>
      <vt:lpstr>Metadata guidance Impacting external search result ranking (i.e. Google)</vt:lpstr>
      <vt:lpstr>Metadata guidance Mostly impacting internal search result ranking (Canada.ca)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Presence COVID-19 Canada’s Response</dc:title>
  <dc:creator>Marc Duhaime</dc:creator>
  <cp:lastModifiedBy>Timothy Piper</cp:lastModifiedBy>
  <cp:revision>1</cp:revision>
  <dcterms:created xsi:type="dcterms:W3CDTF">2018-06-19T14:46:25Z</dcterms:created>
  <dcterms:modified xsi:type="dcterms:W3CDTF">2020-03-30T12:30:23Z</dcterms:modified>
</cp:coreProperties>
</file>