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C29"/>
    <a:srgbClr val="343E48"/>
    <a:srgbClr val="000000"/>
    <a:srgbClr val="004F6E"/>
    <a:srgbClr val="2F323A"/>
    <a:srgbClr val="4F5C72"/>
    <a:srgbClr val="7A7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0" autoAdjust="0"/>
    <p:restoredTop sz="94641" autoAdjust="0"/>
  </p:normalViewPr>
  <p:slideViewPr>
    <p:cSldViewPr snapToGrid="0">
      <p:cViewPr varScale="1">
        <p:scale>
          <a:sx n="94" d="100"/>
          <a:sy n="94" d="100"/>
        </p:scale>
        <p:origin x="4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5CAFE-238C-482F-A97E-73F54DBAD0BB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C1AF0-4C84-4640-B36F-868EC184C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713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C1AF0-4C84-4640-B36F-868EC184C26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35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8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92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08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5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4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92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02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05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31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3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96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731E-5322-49CC-9348-0E339FDCA178}" type="datetimeFigureOut">
              <a:rPr lang="en-CA" smtClean="0"/>
              <a:t>2021-02-02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0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hyperlink" Target="https://www.linkedin.com/company/tbs-sct" TargetMode="External"/><Relationship Id="rId26" Type="http://schemas.openxmlformats.org/officeDocument/2006/relationships/hyperlink" Target="https://wiki.gccollab.ca/images/2/23/Non-Imperative_Staffing_Tool.docx" TargetMode="External"/><Relationship Id="rId3" Type="http://schemas.openxmlformats.org/officeDocument/2006/relationships/image" Target="../media/image1.jpg"/><Relationship Id="rId21" Type="http://schemas.openxmlformats.org/officeDocument/2006/relationships/image" Target="../media/image9.PNG"/><Relationship Id="rId34" Type="http://schemas.openxmlformats.org/officeDocument/2006/relationships/hyperlink" Target="https://www.tbs-sct.gc.ca/lp-pl/index.aspx?Lang=EN" TargetMode="External"/><Relationship Id="rId7" Type="http://schemas.openxmlformats.org/officeDocument/2006/relationships/image" Target="../media/image2.png"/><Relationship Id="rId12" Type="http://schemas.openxmlformats.org/officeDocument/2006/relationships/hyperlink" Target="https://wiki.gccollab.ca/Community_of_Official_Languages/Newsletter" TargetMode="External"/><Relationship Id="rId17" Type="http://schemas.openxmlformats.org/officeDocument/2006/relationships/image" Target="../media/image7.PNG"/><Relationship Id="rId25" Type="http://schemas.openxmlformats.org/officeDocument/2006/relationships/hyperlink" Target="https://teams.microsoft.com/l/meetup-join/19%3ameeting_NTU2MDRlODEtZGVkMS00ZDA0LWE4Y2YtNTQyM2U1YzFkYjAz%40thread.v2/0?context=%7b%22Tid%22%3a%226397df10-4595-4047-9c4f-03311282152b%22%2c%22Oid%22%3a%22de8869a4-e7fe-4e44-96dc-e2f8eac17067%22%7d" TargetMode="External"/><Relationship Id="rId3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iki.gccollab.ca/images/4/4b/Communications_Between_Regions_Final_Version_Sent_to_Institutions.pdf" TargetMode="External"/><Relationship Id="rId20" Type="http://schemas.openxmlformats.org/officeDocument/2006/relationships/hyperlink" Target="https://www.youtube.com/channel/UCV7uvs-FoatgAuyzjpJTS3g" TargetMode="External"/><Relationship Id="rId2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LCEInformationCELO@tbs-sct.gc.ca?subject=Question" TargetMode="External"/><Relationship Id="rId11" Type="http://schemas.openxmlformats.org/officeDocument/2006/relationships/image" Target="../media/image4.PNG"/><Relationship Id="rId24" Type="http://schemas.openxmlformats.org/officeDocument/2006/relationships/hyperlink" Target="https://teams.microsoft.com/l/meetup-join/19%3ameeting_ZTFiOWMwNTktYjFiYS00MmY1LWJkNzgtMjc0MWRkMDFkNTVi%40thread.v2/0?context=%7b%22Tid%22%3a%226397df10-4595-4047-9c4f-03311282152b%22%2c%22Oid%22%3a%22de8869a4-e7fe-4e44-96dc-e2f8eac17067%22%7d" TargetMode="External"/><Relationship Id="rId32" Type="http://schemas.openxmlformats.org/officeDocument/2006/relationships/hyperlink" Target="https://wiki.gccollab.ca/File:Eligibility_BB_and_OL_Proficiency_Table_-_PDF_VERSION_Bilingual.pdf" TargetMode="External"/><Relationship Id="rId5" Type="http://schemas.openxmlformats.org/officeDocument/2006/relationships/hyperlink" Target="mailto:OLCEInformationCELO@tbs-sct.gc.ca?subject=The%20OL%20Connection%20-%20Subscribe" TargetMode="External"/><Relationship Id="rId15" Type="http://schemas.openxmlformats.org/officeDocument/2006/relationships/image" Target="../media/image6.PNG"/><Relationship Id="rId23" Type="http://schemas.openxmlformats.org/officeDocument/2006/relationships/image" Target="../media/image10.PNG"/><Relationship Id="rId28" Type="http://schemas.openxmlformats.org/officeDocument/2006/relationships/hyperlink" Target="https://wiki.gccollab.ca/images/0/04/MS_Teams_Bilingual_Meeting_-Template_Mod%C3%A8le_-_MS_Teams_invitation_bilingue.pdf" TargetMode="External"/><Relationship Id="rId10" Type="http://schemas.openxmlformats.org/officeDocument/2006/relationships/hyperlink" Target="https://wiki.gccollab.ca/images/4/40/Generic_OL_Backgrounds_-_Arri%C3%A8re-plans_g%C3%A9n%C3%A9riques_LO.zip" TargetMode="External"/><Relationship Id="rId19" Type="http://schemas.openxmlformats.org/officeDocument/2006/relationships/image" Target="../media/image8.PNG"/><Relationship Id="rId31" Type="http://schemas.openxmlformats.org/officeDocument/2006/relationships/image" Target="../media/image12.jpg"/><Relationship Id="rId4" Type="http://schemas.openxmlformats.org/officeDocument/2006/relationships/hyperlink" Target="https://www.canada.ca/en/treasury-board-secretariat/services/values-ethics/official-languages/reports/annual-report-official-languages-2018-2019.html" TargetMode="External"/><Relationship Id="rId9" Type="http://schemas.openxmlformats.org/officeDocument/2006/relationships/image" Target="../media/image3.PNG"/><Relationship Id="rId14" Type="http://schemas.openxmlformats.org/officeDocument/2006/relationships/hyperlink" Target="https://wiki.gccollab.ca/images/3/30/2018-19-Official_Languages_Infographic_EN.pdf" TargetMode="External"/><Relationship Id="rId22" Type="http://schemas.openxmlformats.org/officeDocument/2006/relationships/hyperlink" Target="https://twitter.com/TBS_Canada" TargetMode="External"/><Relationship Id="rId27" Type="http://schemas.openxmlformats.org/officeDocument/2006/relationships/hyperlink" Target="https://www.canada.ca/en/government/publicservice/covid-19/working-remotely.html#toc06" TargetMode="External"/><Relationship Id="rId30" Type="http://schemas.openxmlformats.org/officeDocument/2006/relationships/hyperlink" Target="https://wiki.gccollab.ca/images/3/35/Supervision_OL_6_scenarios.pdf" TargetMode="External"/><Relationship Id="rId35" Type="http://schemas.openxmlformats.org/officeDocument/2006/relationships/image" Target="../media/image14.png"/><Relationship Id="rId8" Type="http://schemas.openxmlformats.org/officeDocument/2006/relationships/hyperlink" Target="https://wiki.gccollab.ca/Community_of_Official_Languag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20986C9-A8E3-4443-A090-1061FD85C61F}"/>
              </a:ext>
            </a:extLst>
          </p:cNvPr>
          <p:cNvSpPr txBox="1"/>
          <p:nvPr/>
        </p:nvSpPr>
        <p:spPr>
          <a:xfrm>
            <a:off x="4730386" y="3955499"/>
            <a:ext cx="1846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MS TEAMS BACKGROUNDS</a:t>
            </a:r>
            <a:endParaRPr lang="en-CA" sz="12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sp>
        <p:nvSpPr>
          <p:cNvPr id="47" name="TextBox 46" descr="Text box linking to the French version">
            <a:extLst>
              <a:ext uri="{FF2B5EF4-FFF2-40B4-BE49-F238E27FC236}">
                <a16:creationId xmlns:a16="http://schemas.microsoft.com/office/drawing/2014/main" id="{EA7A41A4-0114-4148-9F31-A0D4CD55B15D}"/>
              </a:ext>
            </a:extLst>
          </p:cNvPr>
          <p:cNvSpPr txBox="1"/>
          <p:nvPr/>
        </p:nvSpPr>
        <p:spPr>
          <a:xfrm>
            <a:off x="9951971" y="142414"/>
            <a:ext cx="1596699" cy="307777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F323A"/>
                </a:solidFill>
                <a:latin typeface="Impact" panose="020B0806030902050204" pitchFamily="34" charset="0"/>
              </a:rPr>
              <a:t>ENGLISH</a:t>
            </a:r>
            <a:endParaRPr lang="en-CA" sz="14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B493BB0-D500-4412-9F28-A20C52D11F41}"/>
              </a:ext>
            </a:extLst>
          </p:cNvPr>
          <p:cNvSpPr txBox="1"/>
          <p:nvPr/>
        </p:nvSpPr>
        <p:spPr>
          <a:xfrm>
            <a:off x="9627618" y="1421495"/>
            <a:ext cx="2037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Impact" panose="020B080603090205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ANNUAL REPORT</a:t>
            </a:r>
            <a:endParaRPr lang="en-CA" sz="1200" dirty="0">
              <a:latin typeface="Impact" panose="020B0806030902050204" pitchFamily="34" charset="0"/>
            </a:endParaRPr>
          </a:p>
        </p:txBody>
      </p:sp>
      <p:sp>
        <p:nvSpPr>
          <p:cNvPr id="52" name="Freeform 21" descr="Envelope Icon">
            <a:hlinkClick r:id="rId5"/>
            <a:extLst>
              <a:ext uri="{FF2B5EF4-FFF2-40B4-BE49-F238E27FC236}">
                <a16:creationId xmlns:a16="http://schemas.microsoft.com/office/drawing/2014/main" id="{90D602E2-E285-4E12-8941-662F6FBDA46D}"/>
              </a:ext>
            </a:extLst>
          </p:cNvPr>
          <p:cNvSpPr>
            <a:spLocks noEditPoints="1"/>
          </p:cNvSpPr>
          <p:nvPr/>
        </p:nvSpPr>
        <p:spPr bwMode="auto">
          <a:xfrm>
            <a:off x="3273694" y="4051907"/>
            <a:ext cx="487099" cy="381521"/>
          </a:xfrm>
          <a:custGeom>
            <a:avLst/>
            <a:gdLst>
              <a:gd name="T0" fmla="*/ 139 w 143"/>
              <a:gd name="T1" fmla="*/ 4 h 112"/>
              <a:gd name="T2" fmla="*/ 130 w 143"/>
              <a:gd name="T3" fmla="*/ 0 h 112"/>
              <a:gd name="T4" fmla="*/ 13 w 143"/>
              <a:gd name="T5" fmla="*/ 0 h 112"/>
              <a:gd name="T6" fmla="*/ 3 w 143"/>
              <a:gd name="T7" fmla="*/ 4 h 112"/>
              <a:gd name="T8" fmla="*/ 0 w 143"/>
              <a:gd name="T9" fmla="*/ 14 h 112"/>
              <a:gd name="T10" fmla="*/ 4 w 143"/>
              <a:gd name="T11" fmla="*/ 25 h 112"/>
              <a:gd name="T12" fmla="*/ 14 w 143"/>
              <a:gd name="T13" fmla="*/ 34 h 112"/>
              <a:gd name="T14" fmla="*/ 30 w 143"/>
              <a:gd name="T15" fmla="*/ 46 h 112"/>
              <a:gd name="T16" fmla="*/ 51 w 143"/>
              <a:gd name="T17" fmla="*/ 60 h 112"/>
              <a:gd name="T18" fmla="*/ 54 w 143"/>
              <a:gd name="T19" fmla="*/ 63 h 112"/>
              <a:gd name="T20" fmla="*/ 59 w 143"/>
              <a:gd name="T21" fmla="*/ 66 h 112"/>
              <a:gd name="T22" fmla="*/ 63 w 143"/>
              <a:gd name="T23" fmla="*/ 68 h 112"/>
              <a:gd name="T24" fmla="*/ 67 w 143"/>
              <a:gd name="T25" fmla="*/ 70 h 112"/>
              <a:gd name="T26" fmla="*/ 71 w 143"/>
              <a:gd name="T27" fmla="*/ 71 h 112"/>
              <a:gd name="T28" fmla="*/ 71 w 143"/>
              <a:gd name="T29" fmla="*/ 71 h 112"/>
              <a:gd name="T30" fmla="*/ 71 w 143"/>
              <a:gd name="T31" fmla="*/ 71 h 112"/>
              <a:gd name="T32" fmla="*/ 75 w 143"/>
              <a:gd name="T33" fmla="*/ 70 h 112"/>
              <a:gd name="T34" fmla="*/ 80 w 143"/>
              <a:gd name="T35" fmla="*/ 68 h 112"/>
              <a:gd name="T36" fmla="*/ 84 w 143"/>
              <a:gd name="T37" fmla="*/ 66 h 112"/>
              <a:gd name="T38" fmla="*/ 88 w 143"/>
              <a:gd name="T39" fmla="*/ 63 h 112"/>
              <a:gd name="T40" fmla="*/ 92 w 143"/>
              <a:gd name="T41" fmla="*/ 60 h 112"/>
              <a:gd name="T42" fmla="*/ 129 w 143"/>
              <a:gd name="T43" fmla="*/ 34 h 112"/>
              <a:gd name="T44" fmla="*/ 139 w 143"/>
              <a:gd name="T45" fmla="*/ 25 h 112"/>
              <a:gd name="T46" fmla="*/ 143 w 143"/>
              <a:gd name="T47" fmla="*/ 13 h 112"/>
              <a:gd name="T48" fmla="*/ 139 w 143"/>
              <a:gd name="T49" fmla="*/ 4 h 112"/>
              <a:gd name="T50" fmla="*/ 135 w 143"/>
              <a:gd name="T51" fmla="*/ 43 h 112"/>
              <a:gd name="T52" fmla="*/ 95 w 143"/>
              <a:gd name="T53" fmla="*/ 70 h 112"/>
              <a:gd name="T54" fmla="*/ 88 w 143"/>
              <a:gd name="T55" fmla="*/ 76 h 112"/>
              <a:gd name="T56" fmla="*/ 80 w 143"/>
              <a:gd name="T57" fmla="*/ 79 h 112"/>
              <a:gd name="T58" fmla="*/ 71 w 143"/>
              <a:gd name="T59" fmla="*/ 81 h 112"/>
              <a:gd name="T60" fmla="*/ 71 w 143"/>
              <a:gd name="T61" fmla="*/ 81 h 112"/>
              <a:gd name="T62" fmla="*/ 71 w 143"/>
              <a:gd name="T63" fmla="*/ 81 h 112"/>
              <a:gd name="T64" fmla="*/ 63 w 143"/>
              <a:gd name="T65" fmla="*/ 79 h 112"/>
              <a:gd name="T66" fmla="*/ 55 w 143"/>
              <a:gd name="T67" fmla="*/ 76 h 112"/>
              <a:gd name="T68" fmla="*/ 48 w 143"/>
              <a:gd name="T69" fmla="*/ 70 h 112"/>
              <a:gd name="T70" fmla="*/ 8 w 143"/>
              <a:gd name="T71" fmla="*/ 43 h 112"/>
              <a:gd name="T72" fmla="*/ 0 w 143"/>
              <a:gd name="T73" fmla="*/ 36 h 112"/>
              <a:gd name="T74" fmla="*/ 0 w 143"/>
              <a:gd name="T75" fmla="*/ 99 h 112"/>
              <a:gd name="T76" fmla="*/ 4 w 143"/>
              <a:gd name="T77" fmla="*/ 108 h 112"/>
              <a:gd name="T78" fmla="*/ 13 w 143"/>
              <a:gd name="T79" fmla="*/ 112 h 112"/>
              <a:gd name="T80" fmla="*/ 130 w 143"/>
              <a:gd name="T81" fmla="*/ 112 h 112"/>
              <a:gd name="T82" fmla="*/ 139 w 143"/>
              <a:gd name="T83" fmla="*/ 108 h 112"/>
              <a:gd name="T84" fmla="*/ 143 w 143"/>
              <a:gd name="T85" fmla="*/ 99 h 112"/>
              <a:gd name="T86" fmla="*/ 143 w 143"/>
              <a:gd name="T87" fmla="*/ 36 h 112"/>
              <a:gd name="T88" fmla="*/ 135 w 143"/>
              <a:gd name="T89" fmla="*/ 4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3" h="112">
                <a:moveTo>
                  <a:pt x="139" y="4"/>
                </a:moveTo>
                <a:cubicBezTo>
                  <a:pt x="136" y="1"/>
                  <a:pt x="133" y="0"/>
                  <a:pt x="130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9" y="0"/>
                  <a:pt x="6" y="1"/>
                  <a:pt x="3" y="4"/>
                </a:cubicBezTo>
                <a:cubicBezTo>
                  <a:pt x="1" y="7"/>
                  <a:pt x="0" y="10"/>
                  <a:pt x="0" y="14"/>
                </a:cubicBezTo>
                <a:cubicBezTo>
                  <a:pt x="0" y="18"/>
                  <a:pt x="2" y="21"/>
                  <a:pt x="4" y="25"/>
                </a:cubicBezTo>
                <a:cubicBezTo>
                  <a:pt x="7" y="29"/>
                  <a:pt x="10" y="32"/>
                  <a:pt x="14" y="34"/>
                </a:cubicBezTo>
                <a:cubicBezTo>
                  <a:pt x="16" y="36"/>
                  <a:pt x="21" y="39"/>
                  <a:pt x="30" y="46"/>
                </a:cubicBezTo>
                <a:cubicBezTo>
                  <a:pt x="39" y="52"/>
                  <a:pt x="46" y="57"/>
                  <a:pt x="51" y="60"/>
                </a:cubicBezTo>
                <a:cubicBezTo>
                  <a:pt x="51" y="61"/>
                  <a:pt x="53" y="61"/>
                  <a:pt x="54" y="63"/>
                </a:cubicBezTo>
                <a:cubicBezTo>
                  <a:pt x="56" y="64"/>
                  <a:pt x="57" y="65"/>
                  <a:pt x="59" y="66"/>
                </a:cubicBezTo>
                <a:cubicBezTo>
                  <a:pt x="60" y="66"/>
                  <a:pt x="61" y="67"/>
                  <a:pt x="63" y="68"/>
                </a:cubicBezTo>
                <a:cubicBezTo>
                  <a:pt x="64" y="69"/>
                  <a:pt x="66" y="70"/>
                  <a:pt x="67" y="70"/>
                </a:cubicBezTo>
                <a:cubicBezTo>
                  <a:pt x="69" y="71"/>
                  <a:pt x="70" y="71"/>
                  <a:pt x="71" y="71"/>
                </a:cubicBezTo>
                <a:cubicBezTo>
                  <a:pt x="71" y="71"/>
                  <a:pt x="71" y="71"/>
                  <a:pt x="71" y="71"/>
                </a:cubicBezTo>
                <a:cubicBezTo>
                  <a:pt x="71" y="71"/>
                  <a:pt x="71" y="71"/>
                  <a:pt x="71" y="71"/>
                </a:cubicBezTo>
                <a:cubicBezTo>
                  <a:pt x="73" y="71"/>
                  <a:pt x="74" y="71"/>
                  <a:pt x="75" y="70"/>
                </a:cubicBezTo>
                <a:cubicBezTo>
                  <a:pt x="77" y="70"/>
                  <a:pt x="78" y="69"/>
                  <a:pt x="80" y="68"/>
                </a:cubicBezTo>
                <a:cubicBezTo>
                  <a:pt x="82" y="67"/>
                  <a:pt x="83" y="66"/>
                  <a:pt x="84" y="66"/>
                </a:cubicBezTo>
                <a:cubicBezTo>
                  <a:pt x="85" y="65"/>
                  <a:pt x="87" y="64"/>
                  <a:pt x="88" y="63"/>
                </a:cubicBezTo>
                <a:cubicBezTo>
                  <a:pt x="90" y="61"/>
                  <a:pt x="91" y="61"/>
                  <a:pt x="92" y="60"/>
                </a:cubicBezTo>
                <a:cubicBezTo>
                  <a:pt x="97" y="57"/>
                  <a:pt x="109" y="48"/>
                  <a:pt x="129" y="34"/>
                </a:cubicBezTo>
                <a:cubicBezTo>
                  <a:pt x="133" y="32"/>
                  <a:pt x="136" y="28"/>
                  <a:pt x="139" y="25"/>
                </a:cubicBezTo>
                <a:cubicBezTo>
                  <a:pt x="141" y="21"/>
                  <a:pt x="143" y="17"/>
                  <a:pt x="143" y="13"/>
                </a:cubicBezTo>
                <a:cubicBezTo>
                  <a:pt x="143" y="9"/>
                  <a:pt x="141" y="6"/>
                  <a:pt x="139" y="4"/>
                </a:cubicBezTo>
                <a:close/>
                <a:moveTo>
                  <a:pt x="135" y="43"/>
                </a:moveTo>
                <a:cubicBezTo>
                  <a:pt x="117" y="55"/>
                  <a:pt x="104" y="64"/>
                  <a:pt x="95" y="70"/>
                </a:cubicBezTo>
                <a:cubicBezTo>
                  <a:pt x="92" y="73"/>
                  <a:pt x="90" y="74"/>
                  <a:pt x="88" y="76"/>
                </a:cubicBezTo>
                <a:cubicBezTo>
                  <a:pt x="86" y="77"/>
                  <a:pt x="83" y="78"/>
                  <a:pt x="80" y="79"/>
                </a:cubicBezTo>
                <a:cubicBezTo>
                  <a:pt x="77" y="81"/>
                  <a:pt x="74" y="81"/>
                  <a:pt x="71" y="81"/>
                </a:cubicBezTo>
                <a:cubicBezTo>
                  <a:pt x="71" y="81"/>
                  <a:pt x="71" y="81"/>
                  <a:pt x="71" y="81"/>
                </a:cubicBezTo>
                <a:cubicBezTo>
                  <a:pt x="71" y="81"/>
                  <a:pt x="71" y="81"/>
                  <a:pt x="71" y="81"/>
                </a:cubicBezTo>
                <a:cubicBezTo>
                  <a:pt x="69" y="81"/>
                  <a:pt x="66" y="81"/>
                  <a:pt x="63" y="79"/>
                </a:cubicBezTo>
                <a:cubicBezTo>
                  <a:pt x="59" y="78"/>
                  <a:pt x="57" y="77"/>
                  <a:pt x="55" y="76"/>
                </a:cubicBezTo>
                <a:cubicBezTo>
                  <a:pt x="53" y="74"/>
                  <a:pt x="51" y="73"/>
                  <a:pt x="48" y="70"/>
                </a:cubicBezTo>
                <a:cubicBezTo>
                  <a:pt x="40" y="65"/>
                  <a:pt x="27" y="56"/>
                  <a:pt x="8" y="43"/>
                </a:cubicBezTo>
                <a:cubicBezTo>
                  <a:pt x="5" y="41"/>
                  <a:pt x="2" y="39"/>
                  <a:pt x="0" y="3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03"/>
                  <a:pt x="1" y="106"/>
                  <a:pt x="4" y="108"/>
                </a:cubicBezTo>
                <a:cubicBezTo>
                  <a:pt x="6" y="111"/>
                  <a:pt x="9" y="112"/>
                  <a:pt x="13" y="112"/>
                </a:cubicBezTo>
                <a:cubicBezTo>
                  <a:pt x="130" y="112"/>
                  <a:pt x="130" y="112"/>
                  <a:pt x="130" y="112"/>
                </a:cubicBezTo>
                <a:cubicBezTo>
                  <a:pt x="133" y="112"/>
                  <a:pt x="136" y="111"/>
                  <a:pt x="139" y="108"/>
                </a:cubicBezTo>
                <a:cubicBezTo>
                  <a:pt x="141" y="106"/>
                  <a:pt x="143" y="103"/>
                  <a:pt x="143" y="99"/>
                </a:cubicBezTo>
                <a:cubicBezTo>
                  <a:pt x="143" y="36"/>
                  <a:pt x="143" y="36"/>
                  <a:pt x="143" y="36"/>
                </a:cubicBezTo>
                <a:cubicBezTo>
                  <a:pt x="140" y="38"/>
                  <a:pt x="138" y="41"/>
                  <a:pt x="135" y="43"/>
                </a:cubicBezTo>
                <a:close/>
              </a:path>
            </a:pathLst>
          </a:custGeom>
          <a:solidFill>
            <a:srgbClr val="CDDC29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CDDC29"/>
              </a:solidFill>
            </a:endParaRPr>
          </a:p>
        </p:txBody>
      </p:sp>
      <p:sp>
        <p:nvSpPr>
          <p:cNvPr id="54" name="TextBox 53">
            <a:hlinkClick r:id="rId5"/>
            <a:extLst>
              <a:ext uri="{FF2B5EF4-FFF2-40B4-BE49-F238E27FC236}">
                <a16:creationId xmlns:a16="http://schemas.microsoft.com/office/drawing/2014/main" id="{5F5EC084-B70B-478D-97C7-08610E9D2FC8}"/>
              </a:ext>
            </a:extLst>
          </p:cNvPr>
          <p:cNvSpPr txBox="1"/>
          <p:nvPr/>
        </p:nvSpPr>
        <p:spPr>
          <a:xfrm>
            <a:off x="2608995" y="4535723"/>
            <a:ext cx="1859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SUBSCRIBE TO </a:t>
            </a:r>
            <a:b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</a:br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OUR NEWSLETTER!</a:t>
            </a:r>
            <a:endParaRPr lang="en-CA" sz="12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04A1833-BD25-4A10-A7CF-8C7AED4440C0}"/>
              </a:ext>
            </a:extLst>
          </p:cNvPr>
          <p:cNvSpPr txBox="1"/>
          <p:nvPr/>
        </p:nvSpPr>
        <p:spPr>
          <a:xfrm>
            <a:off x="1083961" y="4809752"/>
            <a:ext cx="208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THE OL CONNECTION</a:t>
            </a:r>
            <a:endParaRPr lang="en-CA" sz="12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sp>
        <p:nvSpPr>
          <p:cNvPr id="65" name="Rectangle: Rounded Corners 64" descr="Question mark icon">
            <a:hlinkClick r:id="rId6"/>
            <a:extLst>
              <a:ext uri="{FF2B5EF4-FFF2-40B4-BE49-F238E27FC236}">
                <a16:creationId xmlns:a16="http://schemas.microsoft.com/office/drawing/2014/main" id="{E4022715-030D-48B8-A75E-B3E440318A97}"/>
              </a:ext>
            </a:extLst>
          </p:cNvPr>
          <p:cNvSpPr/>
          <p:nvPr/>
        </p:nvSpPr>
        <p:spPr>
          <a:xfrm>
            <a:off x="1782726" y="5755907"/>
            <a:ext cx="677512" cy="627142"/>
          </a:xfrm>
          <a:prstGeom prst="roundRect">
            <a:avLst/>
          </a:prstGeom>
          <a:solidFill>
            <a:srgbClr val="CDDC2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TextBox 67">
            <a:hlinkClick r:id="rId6"/>
            <a:extLst>
              <a:ext uri="{FF2B5EF4-FFF2-40B4-BE49-F238E27FC236}">
                <a16:creationId xmlns:a16="http://schemas.microsoft.com/office/drawing/2014/main" id="{9D15F150-8989-480E-BBA4-6607E0575208}"/>
              </a:ext>
            </a:extLst>
          </p:cNvPr>
          <p:cNvSpPr txBox="1"/>
          <p:nvPr/>
        </p:nvSpPr>
        <p:spPr>
          <a:xfrm>
            <a:off x="1978079" y="5725469"/>
            <a:ext cx="286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CA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1" name="TextBox 70">
            <a:hlinkClick r:id="rId6"/>
            <a:extLst>
              <a:ext uri="{FF2B5EF4-FFF2-40B4-BE49-F238E27FC236}">
                <a16:creationId xmlns:a16="http://schemas.microsoft.com/office/drawing/2014/main" id="{A190A9B9-8C07-4A2B-AE93-D734BCE33784}"/>
              </a:ext>
            </a:extLst>
          </p:cNvPr>
          <p:cNvSpPr txBox="1"/>
          <p:nvPr/>
        </p:nvSpPr>
        <p:spPr>
          <a:xfrm>
            <a:off x="655937" y="5755773"/>
            <a:ext cx="1250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Impact" panose="020B0806030902050204" pitchFamily="34" charset="0"/>
              </a:rPr>
              <a:t>QUESTIONS?</a:t>
            </a:r>
            <a:endParaRPr lang="en-CA" sz="1200" dirty="0">
              <a:latin typeface="Impact" panose="020B080603090205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D40465-99F4-4F72-829A-FE11510F5B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8553" y="690728"/>
            <a:ext cx="7191375" cy="704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con&#10;&#10;Description automatically generated">
            <a:hlinkClick r:id="rId8"/>
            <a:extLst>
              <a:ext uri="{FF2B5EF4-FFF2-40B4-BE49-F238E27FC236}">
                <a16:creationId xmlns:a16="http://schemas.microsoft.com/office/drawing/2014/main" id="{0B921C3C-FACE-4B87-A978-BAAF1FE6C2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462" y="5814842"/>
            <a:ext cx="567762" cy="627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hlinkClick r:id="rId10"/>
            <a:extLst>
              <a:ext uri="{FF2B5EF4-FFF2-40B4-BE49-F238E27FC236}">
                <a16:creationId xmlns:a16="http://schemas.microsoft.com/office/drawing/2014/main" id="{AF035D65-0F07-4E30-AABC-C97A682E91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864" y="4257381"/>
            <a:ext cx="1283114" cy="719663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>
            <a:hlinkClick r:id="rId12"/>
            <a:extLst>
              <a:ext uri="{FF2B5EF4-FFF2-40B4-BE49-F238E27FC236}">
                <a16:creationId xmlns:a16="http://schemas.microsoft.com/office/drawing/2014/main" id="{BCB55FE3-C594-4D46-BCB6-1CDEB26F5D4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765" y="3003867"/>
            <a:ext cx="1240909" cy="17626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 descr="Graphical user interface, text&#10;&#10;Description automatically generated">
            <a:hlinkClick r:id="rId14"/>
            <a:extLst>
              <a:ext uri="{FF2B5EF4-FFF2-40B4-BE49-F238E27FC236}">
                <a16:creationId xmlns:a16="http://schemas.microsoft.com/office/drawing/2014/main" id="{53FB482C-4809-4649-8287-BC463F43E4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196" y="1754280"/>
            <a:ext cx="1409925" cy="31005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586ED56-F915-441F-9BA4-51D317E58EE4}"/>
              </a:ext>
            </a:extLst>
          </p:cNvPr>
          <p:cNvSpPr txBox="1"/>
          <p:nvPr/>
        </p:nvSpPr>
        <p:spPr>
          <a:xfrm>
            <a:off x="3255575" y="2988495"/>
            <a:ext cx="1240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F323A"/>
                </a:solidFill>
                <a:latin typeface="Impact" panose="020B0806030902050204" pitchFamily="34" charset="0"/>
              </a:rPr>
              <a:t>TOOLS &amp; </a:t>
            </a:r>
          </a:p>
          <a:p>
            <a:pPr algn="ctr"/>
            <a:r>
              <a:rPr lang="en-US" dirty="0">
                <a:solidFill>
                  <a:srgbClr val="2F323A"/>
                </a:solidFill>
                <a:latin typeface="Impact" panose="020B0806030902050204" pitchFamily="34" charset="0"/>
              </a:rPr>
              <a:t>VISUAL</a:t>
            </a:r>
          </a:p>
          <a:p>
            <a:pPr algn="ctr"/>
            <a:r>
              <a:rPr lang="en-US" dirty="0">
                <a:solidFill>
                  <a:srgbClr val="2F323A"/>
                </a:solidFill>
                <a:latin typeface="Impact" panose="020B0806030902050204" pitchFamily="34" charset="0"/>
              </a:rPr>
              <a:t> AIDS</a:t>
            </a:r>
            <a:endParaRPr lang="en-CA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5FC99B-23AC-4209-88F9-83AFC715CD40}"/>
              </a:ext>
            </a:extLst>
          </p:cNvPr>
          <p:cNvSpPr txBox="1"/>
          <p:nvPr/>
        </p:nvSpPr>
        <p:spPr>
          <a:xfrm>
            <a:off x="3450340" y="182153"/>
            <a:ext cx="5027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F323A"/>
                </a:solidFill>
                <a:latin typeface="Impact" panose="020B0806030902050204" pitchFamily="34" charset="0"/>
              </a:rPr>
              <a:t>THE OFFICIAL LANGUAGES CENTRE OF EXCELLENCE </a:t>
            </a:r>
            <a:endParaRPr lang="en-CA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DA7F1617-A70D-4657-9022-AD6902F93399}"/>
              </a:ext>
            </a:extLst>
          </p:cNvPr>
          <p:cNvSpPr/>
          <p:nvPr/>
        </p:nvSpPr>
        <p:spPr>
          <a:xfrm>
            <a:off x="4321264" y="1705294"/>
            <a:ext cx="371097" cy="331608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B5B5A880-2EF0-416C-955F-EE6DF70A50DE}"/>
              </a:ext>
            </a:extLst>
          </p:cNvPr>
          <p:cNvSpPr/>
          <p:nvPr/>
        </p:nvSpPr>
        <p:spPr>
          <a:xfrm rot="10800000">
            <a:off x="9717436" y="1657058"/>
            <a:ext cx="371097" cy="331608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 descr="Communications between regions&#10;">
            <a:hlinkClick r:id="rId16"/>
            <a:extLst>
              <a:ext uri="{FF2B5EF4-FFF2-40B4-BE49-F238E27FC236}">
                <a16:creationId xmlns:a16="http://schemas.microsoft.com/office/drawing/2014/main" id="{C7C47F93-F834-4897-A721-18C1BF1717D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41" y="2067307"/>
            <a:ext cx="1722485" cy="64633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61F07D-8B81-4372-AA1F-261DFF503FE5}"/>
              </a:ext>
            </a:extLst>
          </p:cNvPr>
          <p:cNvSpPr txBox="1"/>
          <p:nvPr/>
        </p:nvSpPr>
        <p:spPr>
          <a:xfrm>
            <a:off x="8222688" y="1617066"/>
            <a:ext cx="12914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Impact" panose="020B0806030902050204" pitchFamily="34" charset="0"/>
              </a:rPr>
              <a:t>COMMUNICATIONS BETWEEN REGIONS</a:t>
            </a:r>
            <a:endParaRPr lang="en-CA" sz="1100" dirty="0">
              <a:latin typeface="Impact" panose="020B0806030902050204" pitchFamily="34" charset="0"/>
            </a:endParaRPr>
          </a:p>
        </p:txBody>
      </p:sp>
      <p:pic>
        <p:nvPicPr>
          <p:cNvPr id="30" name="Picture 29">
            <a:hlinkClick r:id="rId18"/>
            <a:extLst>
              <a:ext uri="{FF2B5EF4-FFF2-40B4-BE49-F238E27FC236}">
                <a16:creationId xmlns:a16="http://schemas.microsoft.com/office/drawing/2014/main" id="{395826FA-59FC-4E1C-8E8F-99D3F37BFD78}"/>
              </a:ext>
            </a:extLst>
          </p:cNvPr>
          <p:cNvPicPr>
            <a:picLocks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9227" b="589"/>
          <a:stretch/>
        </p:blipFill>
        <p:spPr>
          <a:xfrm>
            <a:off x="8965185" y="5761095"/>
            <a:ext cx="424800" cy="60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2" name="Picture 31">
            <a:hlinkClick r:id="rId20"/>
            <a:extLst>
              <a:ext uri="{FF2B5EF4-FFF2-40B4-BE49-F238E27FC236}">
                <a16:creationId xmlns:a16="http://schemas.microsoft.com/office/drawing/2014/main" id="{0C57858C-8C2D-45FA-995D-26CAEE3ECCCA}"/>
              </a:ext>
            </a:extLst>
          </p:cNvPr>
          <p:cNvPicPr>
            <a:picLocks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436"/>
          <a:stretch/>
        </p:blipFill>
        <p:spPr>
          <a:xfrm>
            <a:off x="9601801" y="5761095"/>
            <a:ext cx="424898" cy="60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6" name="Picture 35">
            <a:hlinkClick r:id="rId22"/>
            <a:extLst>
              <a:ext uri="{FF2B5EF4-FFF2-40B4-BE49-F238E27FC236}">
                <a16:creationId xmlns:a16="http://schemas.microsoft.com/office/drawing/2014/main" id="{4F5770C4-63F2-4E8F-A8C7-43840F62349C}"/>
              </a:ext>
            </a:extLst>
          </p:cNvPr>
          <p:cNvPicPr>
            <a:picLocks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94" r="4694" b="589"/>
          <a:stretch/>
        </p:blipFill>
        <p:spPr>
          <a:xfrm>
            <a:off x="10246896" y="5758378"/>
            <a:ext cx="424800" cy="60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EC8F30-AE3D-474B-9E82-7C9D04158A74}"/>
              </a:ext>
            </a:extLst>
          </p:cNvPr>
          <p:cNvSpPr txBox="1"/>
          <p:nvPr/>
        </p:nvSpPr>
        <p:spPr>
          <a:xfrm>
            <a:off x="807922" y="1570466"/>
            <a:ext cx="3341635" cy="1200329"/>
          </a:xfrm>
          <a:prstGeom prst="rect">
            <a:avLst/>
          </a:prstGeom>
          <a:solidFill>
            <a:schemeClr val="bg1"/>
          </a:solidFill>
          <a:ln w="76200">
            <a:solidFill>
              <a:srgbClr val="CDDC2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4F6E"/>
                </a:solidFill>
                <a:latin typeface="Impact" panose="020B0806030902050204" pitchFamily="34" charset="0"/>
              </a:rPr>
              <a:t>CLICK BELOW TO JOIN US FOR A CHAT ON MS TEAMS!</a:t>
            </a:r>
          </a:p>
          <a:p>
            <a:pPr algn="ctr"/>
            <a:r>
              <a:rPr lang="en-US" dirty="0">
                <a:latin typeface="Impact" panose="020B0806030902050204" pitchFamily="34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March 1 / 10:30AM – 11:30AM EST</a:t>
            </a:r>
            <a:endParaRPr lang="en-US" dirty="0">
              <a:latin typeface="Impact" panose="020B0806030902050204" pitchFamily="34" charset="0"/>
            </a:endParaRPr>
          </a:p>
          <a:p>
            <a:pPr algn="ctr"/>
            <a:r>
              <a:rPr lang="en-US" dirty="0">
                <a:latin typeface="Impact" panose="020B0806030902050204" pitchFamily="34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March 1 / 2:00PM – 3:00PM EST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F8D4C0-E5F8-45DD-9D57-E911B4B9E6A5}"/>
              </a:ext>
            </a:extLst>
          </p:cNvPr>
          <p:cNvSpPr txBox="1"/>
          <p:nvPr/>
        </p:nvSpPr>
        <p:spPr>
          <a:xfrm>
            <a:off x="7847885" y="5789454"/>
            <a:ext cx="10726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Impact" panose="020B0806030902050204" pitchFamily="34" charset="0"/>
              </a:rPr>
              <a:t>FOLLOW</a:t>
            </a:r>
            <a:r>
              <a:rPr lang="en-US" sz="900" dirty="0">
                <a:latin typeface="Impact" panose="020B0806030902050204" pitchFamily="34" charset="0"/>
              </a:rPr>
              <a:t> </a:t>
            </a:r>
            <a:r>
              <a:rPr lang="en-US" sz="1050" dirty="0">
                <a:latin typeface="Impact" panose="020B0806030902050204" pitchFamily="34" charset="0"/>
              </a:rPr>
              <a:t>@TBS</a:t>
            </a:r>
            <a:endParaRPr lang="en-CA" sz="900" dirty="0">
              <a:latin typeface="Impact" panose="020B080603090205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8A5B6CF-FA79-43C0-B618-52AD087108E7}"/>
              </a:ext>
            </a:extLst>
          </p:cNvPr>
          <p:cNvSpPr txBox="1"/>
          <p:nvPr/>
        </p:nvSpPr>
        <p:spPr>
          <a:xfrm>
            <a:off x="4262336" y="5670513"/>
            <a:ext cx="1387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Impact" panose="020B0806030902050204" pitchFamily="34" charset="0"/>
              </a:rPr>
              <a:t>COMMUNITY OF </a:t>
            </a:r>
          </a:p>
          <a:p>
            <a:pPr algn="ctr"/>
            <a:r>
              <a:rPr lang="en-US" sz="1050" dirty="0">
                <a:latin typeface="Impact" panose="020B0806030902050204" pitchFamily="34" charset="0"/>
              </a:rPr>
              <a:t>OFFICIAL LANGUAGES </a:t>
            </a:r>
            <a:endParaRPr lang="en-CA" sz="1050" dirty="0">
              <a:latin typeface="Impact" panose="020B0806030902050204" pitchFamily="34" charset="0"/>
            </a:endParaRPr>
          </a:p>
        </p:txBody>
      </p:sp>
      <p:sp>
        <p:nvSpPr>
          <p:cNvPr id="11" name="TextBox 10">
            <a:hlinkClick r:id="rId26"/>
            <a:extLst>
              <a:ext uri="{FF2B5EF4-FFF2-40B4-BE49-F238E27FC236}">
                <a16:creationId xmlns:a16="http://schemas.microsoft.com/office/drawing/2014/main" id="{5AD6039B-CC58-4168-B1E3-21EC477FCC17}"/>
              </a:ext>
            </a:extLst>
          </p:cNvPr>
          <p:cNvSpPr txBox="1"/>
          <p:nvPr/>
        </p:nvSpPr>
        <p:spPr>
          <a:xfrm>
            <a:off x="7097092" y="4552063"/>
            <a:ext cx="2339287" cy="276999"/>
          </a:xfrm>
          <a:prstGeom prst="rect">
            <a:avLst/>
          </a:prstGeom>
          <a:noFill/>
          <a:ln w="19050">
            <a:solidFill>
              <a:srgbClr val="CDDC2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Impact" panose="020B0806030902050204" pitchFamily="34" charset="0"/>
              </a:rPr>
              <a:t>GUIDE: NON-IMPERATIVE STAFFING</a:t>
            </a:r>
            <a:endParaRPr lang="en-CA" sz="1200" dirty="0">
              <a:latin typeface="Impact" panose="020B0806030902050204" pitchFamily="34" charset="0"/>
            </a:endParaRPr>
          </a:p>
        </p:txBody>
      </p:sp>
      <p:sp>
        <p:nvSpPr>
          <p:cNvPr id="40" name="TextBox 39">
            <a:hlinkClick r:id="rId27"/>
            <a:extLst>
              <a:ext uri="{FF2B5EF4-FFF2-40B4-BE49-F238E27FC236}">
                <a16:creationId xmlns:a16="http://schemas.microsoft.com/office/drawing/2014/main" id="{D462E2BC-9574-4AB6-B924-62A0B7CBC2BE}"/>
              </a:ext>
            </a:extLst>
          </p:cNvPr>
          <p:cNvSpPr txBox="1"/>
          <p:nvPr/>
        </p:nvSpPr>
        <p:spPr>
          <a:xfrm>
            <a:off x="4711761" y="1849626"/>
            <a:ext cx="1643460" cy="646331"/>
          </a:xfrm>
          <a:prstGeom prst="rect">
            <a:avLst/>
          </a:prstGeom>
          <a:noFill/>
          <a:ln w="19050">
            <a:solidFill>
              <a:srgbClr val="CDDC2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Impact" panose="020B0806030902050204" pitchFamily="34" charset="0"/>
              </a:rPr>
              <a:t>WORKING REMOTELY: ENSURING LINGUISTIC DUALITY</a:t>
            </a:r>
            <a:endParaRPr lang="en-CA" sz="1200" dirty="0">
              <a:latin typeface="Impact" panose="020B0806030902050204" pitchFamily="34" charset="0"/>
            </a:endParaRPr>
          </a:p>
        </p:txBody>
      </p:sp>
      <p:pic>
        <p:nvPicPr>
          <p:cNvPr id="14" name="Picture 13" descr="Graphical user interface, text, application, chat or text message&#10;&#10;Description automatically generated">
            <a:hlinkClick r:id="rId28"/>
            <a:extLst>
              <a:ext uri="{FF2B5EF4-FFF2-40B4-BE49-F238E27FC236}">
                <a16:creationId xmlns:a16="http://schemas.microsoft.com/office/drawing/2014/main" id="{DCCC7ADC-EEA4-4F54-8646-B395264FC3C4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063" y="3130043"/>
            <a:ext cx="1728649" cy="660864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3EC6D13-3CAD-4C7C-BCF2-7CDB43FE1F42}"/>
              </a:ext>
            </a:extLst>
          </p:cNvPr>
          <p:cNvSpPr txBox="1"/>
          <p:nvPr/>
        </p:nvSpPr>
        <p:spPr>
          <a:xfrm>
            <a:off x="4790052" y="2642736"/>
            <a:ext cx="1725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Impact" panose="020B0806030902050204" pitchFamily="34" charset="0"/>
              </a:rPr>
              <a:t>TEMPLATE: BILINGUAL MS TEAMS INVITATION</a:t>
            </a:r>
            <a:endParaRPr lang="en-CA" sz="1200" dirty="0">
              <a:latin typeface="Impact" panose="020B0806030902050204" pitchFamily="34" charset="0"/>
            </a:endParaRPr>
          </a:p>
        </p:txBody>
      </p:sp>
      <p:pic>
        <p:nvPicPr>
          <p:cNvPr id="42" name="Picture 41">
            <a:hlinkClick r:id="rId30"/>
            <a:extLst>
              <a:ext uri="{FF2B5EF4-FFF2-40B4-BE49-F238E27FC236}">
                <a16:creationId xmlns:a16="http://schemas.microsoft.com/office/drawing/2014/main" id="{DD1737DB-7128-47E4-9C10-B1D4CC7F92EC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205" y="3318788"/>
            <a:ext cx="1424199" cy="854519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>
            <a:hlinkClick r:id="rId30"/>
            <a:extLst>
              <a:ext uri="{FF2B5EF4-FFF2-40B4-BE49-F238E27FC236}">
                <a16:creationId xmlns:a16="http://schemas.microsoft.com/office/drawing/2014/main" id="{C3358117-8FDA-42D8-91EB-CCE46BABEB66}"/>
              </a:ext>
            </a:extLst>
          </p:cNvPr>
          <p:cNvSpPr txBox="1"/>
          <p:nvPr/>
        </p:nvSpPr>
        <p:spPr>
          <a:xfrm>
            <a:off x="6543163" y="2833320"/>
            <a:ext cx="1813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Impact" panose="020B0806030902050204" pitchFamily="34" charset="0"/>
              </a:rPr>
              <a:t>SUPERVISING IN BOTH OL’S: 6 SCENARIOS</a:t>
            </a:r>
            <a:endParaRPr lang="en-CA" sz="1200" dirty="0">
              <a:latin typeface="Impact" panose="020B0806030902050204" pitchFamily="34" charset="0"/>
            </a:endParaRPr>
          </a:p>
        </p:txBody>
      </p:sp>
      <p:pic>
        <p:nvPicPr>
          <p:cNvPr id="17" name="Picture 16" descr="A picture containing graphical user interface&#10;&#10;Description automatically generated">
            <a:hlinkClick r:id="rId32"/>
            <a:extLst>
              <a:ext uri="{FF2B5EF4-FFF2-40B4-BE49-F238E27FC236}">
                <a16:creationId xmlns:a16="http://schemas.microsoft.com/office/drawing/2014/main" id="{C9DBBF1C-FA70-4DBE-925F-4A058B90EA0D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231" y="3544133"/>
            <a:ext cx="1394784" cy="767617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315B3C1-C982-4547-97C8-A9105E94D70B}"/>
              </a:ext>
            </a:extLst>
          </p:cNvPr>
          <p:cNvSpPr txBox="1"/>
          <p:nvPr/>
        </p:nvSpPr>
        <p:spPr>
          <a:xfrm>
            <a:off x="8391928" y="3087955"/>
            <a:ext cx="1308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Impact" panose="020B0806030902050204" pitchFamily="34" charset="0"/>
              </a:rPr>
              <a:t>BILINGUALISM BONUS</a:t>
            </a:r>
            <a:endParaRPr lang="en-CA" sz="1200" dirty="0">
              <a:latin typeface="Impact" panose="020B0806030902050204" pitchFamily="34" charset="0"/>
            </a:endParaRPr>
          </a:p>
        </p:txBody>
      </p:sp>
      <p:pic>
        <p:nvPicPr>
          <p:cNvPr id="20" name="Picture 19">
            <a:hlinkClick r:id="rId34"/>
            <a:extLst>
              <a:ext uri="{FF2B5EF4-FFF2-40B4-BE49-F238E27FC236}">
                <a16:creationId xmlns:a16="http://schemas.microsoft.com/office/drawing/2014/main" id="{D5E68B3F-19B0-43D2-B453-B2EF7EF4D169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440" y="2047111"/>
            <a:ext cx="948711" cy="51804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3C961F7-FB0A-4558-9FD1-2B851A3BDB60}"/>
              </a:ext>
            </a:extLst>
          </p:cNvPr>
          <p:cNvSpPr txBox="1"/>
          <p:nvPr/>
        </p:nvSpPr>
        <p:spPr>
          <a:xfrm>
            <a:off x="6439035" y="1779093"/>
            <a:ext cx="151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Impact" panose="020B0806030902050204" pitchFamily="34" charset="0"/>
              </a:rPr>
              <a:t>LINGUISTIC PROFILES</a:t>
            </a:r>
            <a:endParaRPr lang="en-CA" sz="1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24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019a3783737352a88a4772a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5499</TotalTime>
  <Words>93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Gill Sans MT</vt:lpstr>
      <vt:lpstr>Impact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Sauvé, Anik</dc:creator>
  <cp:lastModifiedBy>Ladouceur, Mélanie</cp:lastModifiedBy>
  <cp:revision>59</cp:revision>
  <dcterms:created xsi:type="dcterms:W3CDTF">2020-11-26T13:21:57Z</dcterms:created>
  <dcterms:modified xsi:type="dcterms:W3CDTF">2021-02-02T19:09:45Z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4203d7-225b-41a9-8c54-a31e0ceca5df_Enabled">
    <vt:lpwstr>True</vt:lpwstr>
  </property>
  <property fmtid="{D5CDD505-2E9C-101B-9397-08002B2CF9AE}" pid="3" name="MSIP_Label_dd4203d7-225b-41a9-8c54-a31e0ceca5df_SiteId">
    <vt:lpwstr>6397df10-4595-4047-9c4f-03311282152b</vt:lpwstr>
  </property>
  <property fmtid="{D5CDD505-2E9C-101B-9397-08002B2CF9AE}" pid="4" name="MSIP_Label_dd4203d7-225b-41a9-8c54-a31e0ceca5df_Owner">
    <vt:lpwstr>ANSAUVE@tbs-sct.gc.ca</vt:lpwstr>
  </property>
  <property fmtid="{D5CDD505-2E9C-101B-9397-08002B2CF9AE}" pid="5" name="MSIP_Label_dd4203d7-225b-41a9-8c54-a31e0ceca5df_SetDate">
    <vt:lpwstr>2020-11-26T13:59:41.6745659Z</vt:lpwstr>
  </property>
  <property fmtid="{D5CDD505-2E9C-101B-9397-08002B2CF9AE}" pid="6" name="MSIP_Label_dd4203d7-225b-41a9-8c54-a31e0ceca5df_Name">
    <vt:lpwstr>NO MARKING VISIBLE</vt:lpwstr>
  </property>
  <property fmtid="{D5CDD505-2E9C-101B-9397-08002B2CF9AE}" pid="7" name="MSIP_Label_dd4203d7-225b-41a9-8c54-a31e0ceca5df_Application">
    <vt:lpwstr>Microsoft Azure Information Protection</vt:lpwstr>
  </property>
  <property fmtid="{D5CDD505-2E9C-101B-9397-08002B2CF9AE}" pid="8" name="MSIP_Label_dd4203d7-225b-41a9-8c54-a31e0ceca5df_ActionId">
    <vt:lpwstr>a93065fb-99eb-4cad-a27d-bcd47c54e203</vt:lpwstr>
  </property>
  <property fmtid="{D5CDD505-2E9C-101B-9397-08002B2CF9AE}" pid="9" name="MSIP_Label_dd4203d7-225b-41a9-8c54-a31e0ceca5df_Extended_MSFT_Method">
    <vt:lpwstr>Manual</vt:lpwstr>
  </property>
  <property fmtid="{D5CDD505-2E9C-101B-9397-08002B2CF9AE}" pid="10" name="MSIP_Label_3515d617-256d-4284-aedb-1064be1c4b48_Enabled">
    <vt:lpwstr>True</vt:lpwstr>
  </property>
  <property fmtid="{D5CDD505-2E9C-101B-9397-08002B2CF9AE}" pid="11" name="MSIP_Label_3515d617-256d-4284-aedb-1064be1c4b48_SiteId">
    <vt:lpwstr>6397df10-4595-4047-9c4f-03311282152b</vt:lpwstr>
  </property>
  <property fmtid="{D5CDD505-2E9C-101B-9397-08002B2CF9AE}" pid="12" name="MSIP_Label_3515d617-256d-4284-aedb-1064be1c4b48_Owner">
    <vt:lpwstr>ANSAUVE@tbs-sct.gc.ca</vt:lpwstr>
  </property>
  <property fmtid="{D5CDD505-2E9C-101B-9397-08002B2CF9AE}" pid="13" name="MSIP_Label_3515d617-256d-4284-aedb-1064be1c4b48_SetDate">
    <vt:lpwstr>2020-11-26T13:59:41.6745659Z</vt:lpwstr>
  </property>
  <property fmtid="{D5CDD505-2E9C-101B-9397-08002B2CF9AE}" pid="14" name="MSIP_Label_3515d617-256d-4284-aedb-1064be1c4b48_Name">
    <vt:lpwstr>UNCLASSIFIED</vt:lpwstr>
  </property>
  <property fmtid="{D5CDD505-2E9C-101B-9397-08002B2CF9AE}" pid="15" name="MSIP_Label_3515d617-256d-4284-aedb-1064be1c4b48_Application">
    <vt:lpwstr>Microsoft Azure Information Protection</vt:lpwstr>
  </property>
  <property fmtid="{D5CDD505-2E9C-101B-9397-08002B2CF9AE}" pid="16" name="MSIP_Label_3515d617-256d-4284-aedb-1064be1c4b48_ActionId">
    <vt:lpwstr>a93065fb-99eb-4cad-a27d-bcd47c54e203</vt:lpwstr>
  </property>
  <property fmtid="{D5CDD505-2E9C-101B-9397-08002B2CF9AE}" pid="17" name="MSIP_Label_3515d617-256d-4284-aedb-1064be1c4b48_Parent">
    <vt:lpwstr>dd4203d7-225b-41a9-8c54-a31e0ceca5df</vt:lpwstr>
  </property>
  <property fmtid="{D5CDD505-2E9C-101B-9397-08002B2CF9AE}" pid="18" name="MSIP_Label_3515d617-256d-4284-aedb-1064be1c4b48_Extended_MSFT_Method">
    <vt:lpwstr>Manual</vt:lpwstr>
  </property>
  <property fmtid="{D5CDD505-2E9C-101B-9397-08002B2CF9AE}" pid="19" name="Sensitivity">
    <vt:lpwstr>NO MARKING VISIBLE UNCLASSIFIED</vt:lpwstr>
  </property>
</Properties>
</file>