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3"/>
  </p:notesMasterIdLst>
  <p:sldIdLst>
    <p:sldId id="268" r:id="rId5"/>
    <p:sldId id="271" r:id="rId6"/>
    <p:sldId id="269" r:id="rId7"/>
    <p:sldId id="262" r:id="rId8"/>
    <p:sldId id="263" r:id="rId9"/>
    <p:sldId id="264" r:id="rId10"/>
    <p:sldId id="265" r:id="rId11"/>
    <p:sldId id="27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493" autoAdjust="0"/>
  </p:normalViewPr>
  <p:slideViewPr>
    <p:cSldViewPr snapToGrid="0">
      <p:cViewPr varScale="1">
        <p:scale>
          <a:sx n="74" d="100"/>
          <a:sy n="74" d="100"/>
        </p:scale>
        <p:origin x="164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679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52341ddf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52341ddf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Mute and unmute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(phone and computer audio)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/>
              <a:t>Find your name in the participant panel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/>
              <a:t>Click on the “microphone icon” to the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right of your name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If you’ve called in, follow the steps above</a:t>
            </a:r>
            <a:endParaRPr sz="12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(you do not need to dial *6 to mute yourself)</a:t>
            </a:r>
            <a:endParaRPr sz="12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70725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52341ddfb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52341ddfb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Chat with others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Use the chat panel to interact with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the course instructor and other learners.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52341ddf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52341ddf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Ask a question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 the participant panel, raise your hand if you’d like to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unmute and ask a question or share a comment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2341ddfb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52341ddfb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Set a status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☕️ [coffee mug emoji]  if you need to step away or while we’re on break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👏 [clapping hands emoji] to show your support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🙂 [smile emoji] 😃 [grin emoji] 😎 [sunglasses emoji] 😴 [sleepy emoji] 💡[light bulb emoji] to tell us how you’re feeling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513f0aaa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513f0aaa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52341ddfb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52341ddfb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741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image">
  <p:cSld name="Title, content and imag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20908" y="878417"/>
            <a:ext cx="3932700" cy="13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420070" y="4850858"/>
            <a:ext cx="3039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20040" y="2446867"/>
            <a:ext cx="39336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5047593" y="228601"/>
            <a:ext cx="3915600" cy="4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content and image">
  <p:cSld name="3_Title, content and im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20908" y="878417"/>
            <a:ext cx="3932700" cy="13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420070" y="4850858"/>
            <a:ext cx="3039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20040" y="2446867"/>
            <a:ext cx="39336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>
            <a:spLocks noGrp="1"/>
          </p:cNvSpPr>
          <p:nvPr>
            <p:ph type="pic" idx="2"/>
          </p:nvPr>
        </p:nvSpPr>
        <p:spPr>
          <a:xfrm>
            <a:off x="5047593" y="228600"/>
            <a:ext cx="3915600" cy="4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20909" y="142876"/>
            <a:ext cx="8502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20040" y="1200153"/>
            <a:ext cx="8503800" cy="3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4420070" y="4850859"/>
            <a:ext cx="3039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s">
  <p:cSld name="Title and 2 conten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20908" y="142876"/>
            <a:ext cx="8502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20040" y="1200152"/>
            <a:ext cx="4114200" cy="3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4420070" y="4850858"/>
            <a:ext cx="3039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708828" y="1200152"/>
            <a:ext cx="4114200" cy="3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322285" y="726948"/>
            <a:ext cx="51429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u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322284" y="3539205"/>
            <a:ext cx="51429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3">
  <p:cSld name="Cov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ctrTitle"/>
          </p:nvPr>
        </p:nvSpPr>
        <p:spPr>
          <a:xfrm>
            <a:off x="322285" y="728383"/>
            <a:ext cx="5142900" cy="2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u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322284" y="3539205"/>
            <a:ext cx="51429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>
  <p:cSld name="Section Break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322285" y="826240"/>
            <a:ext cx="6514200" cy="25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eorgia"/>
              <a:buNone/>
              <a:defRPr sz="2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22284" y="3541223"/>
            <a:ext cx="65142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4420070" y="4850858"/>
            <a:ext cx="3039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4420070" y="4850858"/>
            <a:ext cx="3039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12"/>
          <p:cNvSpPr>
            <a:spLocks noGrp="1"/>
          </p:cNvSpPr>
          <p:nvPr>
            <p:ph type="pic" idx="2"/>
          </p:nvPr>
        </p:nvSpPr>
        <p:spPr>
          <a:xfrm>
            <a:off x="23" y="0"/>
            <a:ext cx="9144000" cy="4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420070" y="4850858"/>
            <a:ext cx="3039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894876" y="315786"/>
            <a:ext cx="7354200" cy="25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Font typeface="Arial"/>
              <a:buNone/>
              <a:defRPr sz="1800" b="0" i="1">
                <a:solidFill>
                  <a:srgbClr val="3F2A5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 sz="1800" b="0" i="1">
                <a:solidFill>
                  <a:srgbClr val="3F2A56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 sz="1800" b="0" i="1">
                <a:solidFill>
                  <a:srgbClr val="3F2A56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None/>
              <a:defRPr sz="1800" b="0" i="1">
                <a:solidFill>
                  <a:srgbClr val="3F2A56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A56"/>
              </a:buClr>
              <a:buSzPts val="1800"/>
              <a:buFont typeface="Arial"/>
              <a:buNone/>
              <a:defRPr sz="1800" b="0" i="1">
                <a:solidFill>
                  <a:srgbClr val="3F2A56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894362" y="3330822"/>
            <a:ext cx="73554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erriweather Sans"/>
              <a:buChar char="—"/>
              <a:defRPr sz="1200" b="0" i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0908" y="142876"/>
            <a:ext cx="85023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" y="1200152"/>
            <a:ext cx="8503800" cy="3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420070" y="4850858"/>
            <a:ext cx="303900" cy="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thenounproject.com/search/?q=mute&amp;i=112671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henounproject.com/raphaelbuquet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s://thenounproject.com/search/?q=chat&amp;i=849822" TargetMode="External"/><Relationship Id="rId4" Type="http://schemas.openxmlformats.org/officeDocument/2006/relationships/hyperlink" Target="https://thenounproject.com/grega.cresna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s://thenounproject.com/search/?q=waving%20hand&amp;i=1808220" TargetMode="External"/><Relationship Id="rId4" Type="http://schemas.openxmlformats.org/officeDocument/2006/relationships/hyperlink" Target="https://thenounproject.com/savannah8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044" y="922020"/>
            <a:ext cx="7434876" cy="3581399"/>
          </a:xfrm>
        </p:spPr>
        <p:txBody>
          <a:bodyPr/>
          <a:lstStyle/>
          <a:p>
            <a:r>
              <a:rPr lang="en-US" sz="4800" dirty="0" smtClean="0"/>
              <a:t>Ho</a:t>
            </a:r>
            <a:r>
              <a:rPr lang="en-CA" sz="4800" dirty="0" smtClean="0"/>
              <a:t>w </a:t>
            </a:r>
            <a:r>
              <a:rPr lang="en-CA" sz="4800" dirty="0"/>
              <a:t>to </a:t>
            </a:r>
            <a:r>
              <a:rPr lang="en-CA" sz="4800" dirty="0" smtClean="0"/>
              <a:t>Navigate in WebEx</a:t>
            </a:r>
            <a:r>
              <a:rPr lang="en-CA" sz="32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/>
            </a:r>
            <a:br>
              <a:rPr lang="en-CA" sz="32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</a:br>
            <a:r>
              <a:rPr lang="en-CA" sz="3200" b="1" dirty="0" smtClean="0">
                <a:solidFill>
                  <a:srgbClr val="DA797A"/>
                </a:solidFill>
                <a:ea typeface="Arial"/>
                <a:cs typeface="Arial"/>
                <a:sym typeface="Arial"/>
              </a:rPr>
              <a:t/>
            </a:r>
            <a:br>
              <a:rPr lang="en-CA" sz="3200" b="1" dirty="0" smtClean="0">
                <a:solidFill>
                  <a:srgbClr val="DA797A"/>
                </a:solidFill>
                <a:ea typeface="Arial"/>
                <a:cs typeface="Arial"/>
                <a:sym typeface="Arial"/>
              </a:rPr>
            </a:br>
            <a:r>
              <a:rPr lang="en-CA" sz="3200" b="1" dirty="0" smtClean="0">
                <a:solidFill>
                  <a:srgbClr val="DA797A"/>
                </a:solidFill>
                <a:ea typeface="Arial"/>
                <a:cs typeface="Arial"/>
                <a:sym typeface="Arial"/>
              </a:rPr>
              <a:t/>
            </a:r>
            <a:br>
              <a:rPr lang="en-CA" sz="3200" b="1" dirty="0" smtClean="0">
                <a:solidFill>
                  <a:srgbClr val="DA797A"/>
                </a:solidFill>
                <a:ea typeface="Arial"/>
                <a:cs typeface="Arial"/>
                <a:sym typeface="Arial"/>
              </a:rPr>
            </a:br>
            <a:r>
              <a:rPr lang="en-CA" sz="3200" b="1" dirty="0">
                <a:solidFill>
                  <a:srgbClr val="DA797A"/>
                </a:solidFill>
                <a:ea typeface="Arial"/>
                <a:cs typeface="Arial"/>
                <a:sym typeface="Arial"/>
              </a:rPr>
              <a:t/>
            </a:r>
            <a:br>
              <a:rPr lang="en-CA" sz="3200" b="1" dirty="0">
                <a:solidFill>
                  <a:srgbClr val="DA797A"/>
                </a:solidFill>
                <a:ea typeface="Arial"/>
                <a:cs typeface="Arial"/>
                <a:sym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0206" y="767246"/>
            <a:ext cx="7523857" cy="2572500"/>
          </a:xfrm>
        </p:spPr>
        <p:txBody>
          <a:bodyPr/>
          <a:lstStyle/>
          <a:p>
            <a:r>
              <a:rPr lang="en" sz="4800" dirty="0">
                <a:solidFill>
                  <a:schemeClr val="accent2">
                    <a:lumMod val="75000"/>
                  </a:schemeClr>
                </a:solidFill>
              </a:rPr>
              <a:t>Before your course begins, please familiarize yourself with </a:t>
            </a:r>
            <a:r>
              <a:rPr lang="en" sz="4000" b="1" dirty="0">
                <a:solidFill>
                  <a:srgbClr val="DA797A"/>
                </a:solidFill>
                <a:ea typeface="Arial"/>
                <a:cs typeface="Arial"/>
                <a:sym typeface="Arial"/>
              </a:rPr>
              <a:t>WebEx’s virtual classroom tools</a:t>
            </a:r>
            <a:endParaRPr lang="en-CA" sz="4000" b="1" dirty="0">
              <a:solidFill>
                <a:srgbClr val="DA797A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6" name="Google Shape;72;p15"/>
          <p:cNvCxnSpPr/>
          <p:nvPr/>
        </p:nvCxnSpPr>
        <p:spPr>
          <a:xfrm flipH="1">
            <a:off x="757993" y="914400"/>
            <a:ext cx="28588" cy="2425346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72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l="73099" t="14214"/>
          <a:stretch/>
        </p:blipFill>
        <p:spPr>
          <a:xfrm>
            <a:off x="6288803" y="314975"/>
            <a:ext cx="2564252" cy="398422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sm" len="sm"/>
            <a:tailEnd type="none" w="sm" len="sm"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86313" y="663225"/>
            <a:ext cx="4838700" cy="77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Mute and unmute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/>
              <a:t>(phone and computer audio)</a:t>
            </a:r>
            <a:endParaRPr sz="2500" b="1" dirty="0"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313" y="701812"/>
            <a:ext cx="601175" cy="6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538313" y="1724188"/>
            <a:ext cx="47313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 dirty="0">
                <a:solidFill>
                  <a:schemeClr val="dk1"/>
                </a:solidFill>
              </a:rPr>
              <a:t>Find your name in the participant panel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500" dirty="0">
                <a:solidFill>
                  <a:schemeClr val="dk1"/>
                </a:solidFill>
              </a:rPr>
              <a:t>Click on the </a:t>
            </a:r>
            <a:r>
              <a:rPr lang="en" sz="1500" b="1" dirty="0">
                <a:solidFill>
                  <a:schemeClr val="dk1"/>
                </a:solidFill>
              </a:rPr>
              <a:t>“</a:t>
            </a:r>
            <a:r>
              <a:rPr lang="en" sz="1500" b="1" dirty="0">
                <a:solidFill>
                  <a:schemeClr val="bg2"/>
                </a:solidFill>
              </a:rPr>
              <a:t>microphone icon</a:t>
            </a:r>
            <a:r>
              <a:rPr lang="en" sz="1500" b="1" dirty="0">
                <a:solidFill>
                  <a:schemeClr val="dk1"/>
                </a:solidFill>
              </a:rPr>
              <a:t>”</a:t>
            </a:r>
            <a:r>
              <a:rPr lang="en" sz="1500" dirty="0">
                <a:solidFill>
                  <a:schemeClr val="dk1"/>
                </a:solidFill>
              </a:rPr>
              <a:t> to the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</a:rPr>
              <a:t>right of your name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</p:txBody>
      </p:sp>
      <p:sp>
        <p:nvSpPr>
          <p:cNvPr id="128" name="Google Shape;128;p19"/>
          <p:cNvSpPr txBox="1"/>
          <p:nvPr/>
        </p:nvSpPr>
        <p:spPr>
          <a:xfrm>
            <a:off x="1469088" y="2760275"/>
            <a:ext cx="40515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 dirty="0">
                <a:solidFill>
                  <a:schemeClr val="dk1"/>
                </a:solidFill>
              </a:rPr>
              <a:t>If you’ve called in, follow the steps above</a:t>
            </a:r>
            <a:endParaRPr sz="13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 dirty="0">
                <a:solidFill>
                  <a:schemeClr val="dk1"/>
                </a:solidFill>
              </a:rPr>
              <a:t>(you do not need to dial *6 to mute yourself)</a:t>
            </a:r>
            <a:endParaRPr sz="1300" i="1" dirty="0"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0020">
            <a:off x="1058918" y="2873238"/>
            <a:ext cx="366883" cy="382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/>
          <p:nvPr/>
        </p:nvSpPr>
        <p:spPr>
          <a:xfrm>
            <a:off x="6202500" y="953725"/>
            <a:ext cx="2704200" cy="559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6288803" y="4468443"/>
            <a:ext cx="27042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Source: </a:t>
            </a:r>
            <a:r>
              <a:rPr lang="en" sz="1000">
                <a:uFill>
                  <a:noFill/>
                </a:uFill>
                <a:hlinkClick r:id="rId6"/>
              </a:rPr>
              <a:t>Raphaël Buquet</a:t>
            </a:r>
            <a:r>
              <a:rPr lang="en" sz="1000"/>
              <a:t>, </a:t>
            </a:r>
            <a:r>
              <a:rPr lang="en" sz="1000" u="sng">
                <a:hlinkClick r:id="rId7"/>
              </a:rPr>
              <a:t>The Noun Project </a:t>
            </a: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6076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24;p19"/>
          <p:cNvPicPr preferRelativeResize="0"/>
          <p:nvPr/>
        </p:nvPicPr>
        <p:blipFill rotWithShape="1">
          <a:blip r:embed="rId3">
            <a:alphaModFix/>
          </a:blip>
          <a:srcRect l="73099" t="14214"/>
          <a:stretch/>
        </p:blipFill>
        <p:spPr>
          <a:xfrm>
            <a:off x="6288803" y="314975"/>
            <a:ext cx="2564252" cy="398422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sm" len="sm"/>
            <a:tailEnd type="none" w="sm" len="sm"/>
          </a:ln>
        </p:spPr>
      </p:pic>
      <p:sp>
        <p:nvSpPr>
          <p:cNvPr id="136" name="Google Shape;136;p20"/>
          <p:cNvSpPr txBox="1"/>
          <p:nvPr/>
        </p:nvSpPr>
        <p:spPr>
          <a:xfrm>
            <a:off x="855432" y="1544875"/>
            <a:ext cx="53772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Use the </a:t>
            </a:r>
            <a:r>
              <a:rPr lang="en" sz="1500" b="1" dirty="0">
                <a:solidFill>
                  <a:schemeClr val="bg2"/>
                </a:solidFill>
              </a:rPr>
              <a:t>chat panel</a:t>
            </a:r>
            <a:r>
              <a:rPr lang="en" sz="1500" dirty="0">
                <a:solidFill>
                  <a:schemeClr val="bg2"/>
                </a:solidFill>
              </a:rPr>
              <a:t> </a:t>
            </a:r>
            <a:r>
              <a:rPr lang="en" sz="1500" dirty="0"/>
              <a:t>to interact with</a:t>
            </a: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the course instructor and other learners.</a:t>
            </a:r>
            <a:endParaRPr sz="1500" dirty="0"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1498582" y="769550"/>
            <a:ext cx="3306900" cy="46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Chat with others</a:t>
            </a:r>
            <a:endParaRPr sz="3000"/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l="73099" t="14214"/>
          <a:stretch/>
        </p:blipFill>
        <p:spPr>
          <a:xfrm>
            <a:off x="6288504" y="331304"/>
            <a:ext cx="2564252" cy="398422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sm" len="sm"/>
            <a:tailEnd type="none" w="sm" len="sm"/>
          </a:ln>
        </p:spPr>
      </p:pic>
      <p:sp>
        <p:nvSpPr>
          <p:cNvPr id="139" name="Google Shape;139;p20"/>
          <p:cNvSpPr/>
          <p:nvPr/>
        </p:nvSpPr>
        <p:spPr>
          <a:xfrm>
            <a:off x="6232632" y="3914929"/>
            <a:ext cx="2676000" cy="584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6247992" y="4427257"/>
            <a:ext cx="27042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/>
              <a:t>Source: </a:t>
            </a:r>
            <a:r>
              <a:rPr lang="en" sz="1000" dirty="0">
                <a:uFill>
                  <a:noFill/>
                </a:uFill>
                <a:hlinkClick r:id="rId4"/>
              </a:rPr>
              <a:t>Gregor Cresnar</a:t>
            </a:r>
            <a:r>
              <a:rPr lang="en" sz="1000" dirty="0"/>
              <a:t>, </a:t>
            </a:r>
            <a:r>
              <a:rPr lang="en" sz="1000" u="sng" dirty="0">
                <a:hlinkClick r:id="rId5"/>
              </a:rPr>
              <a:t>The Noun Project </a:t>
            </a:r>
            <a:endParaRPr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7" y="666056"/>
            <a:ext cx="671688" cy="671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38;p20"/>
          <p:cNvPicPr preferRelativeResize="0"/>
          <p:nvPr/>
        </p:nvPicPr>
        <p:blipFill rotWithShape="1">
          <a:blip r:embed="rId3">
            <a:alphaModFix/>
          </a:blip>
          <a:srcRect l="73099" t="14214"/>
          <a:stretch/>
        </p:blipFill>
        <p:spPr>
          <a:xfrm>
            <a:off x="6288504" y="331304"/>
            <a:ext cx="2564252" cy="398422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sm" len="sm"/>
            <a:tailEnd type="none" w="sm" len="sm"/>
          </a:ln>
        </p:spPr>
      </p:pic>
      <p:sp>
        <p:nvSpPr>
          <p:cNvPr id="146" name="Google Shape;146;p21"/>
          <p:cNvSpPr txBox="1"/>
          <p:nvPr/>
        </p:nvSpPr>
        <p:spPr>
          <a:xfrm>
            <a:off x="692144" y="1544875"/>
            <a:ext cx="53772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In the participant panel, </a:t>
            </a:r>
            <a:r>
              <a:rPr lang="en" sz="1500" b="1" dirty="0">
                <a:solidFill>
                  <a:schemeClr val="bg2"/>
                </a:solidFill>
              </a:rPr>
              <a:t>raise your </a:t>
            </a:r>
            <a:r>
              <a:rPr lang="en" sz="1500" b="1" dirty="0" smtClean="0">
                <a:solidFill>
                  <a:schemeClr val="bg2"/>
                </a:solidFill>
              </a:rPr>
              <a:t>virtual hand</a:t>
            </a:r>
            <a:r>
              <a:rPr lang="en" sz="1500" dirty="0" smtClean="0">
                <a:solidFill>
                  <a:schemeClr val="bg2"/>
                </a:solidFill>
              </a:rPr>
              <a:t> </a:t>
            </a:r>
            <a:r>
              <a:rPr lang="en" sz="1500" dirty="0"/>
              <a:t>if you’d like </a:t>
            </a:r>
            <a:r>
              <a:rPr lang="en" sz="1500" dirty="0" smtClean="0"/>
              <a:t>to unmute </a:t>
            </a:r>
            <a:r>
              <a:rPr lang="en" sz="1500" dirty="0"/>
              <a:t>and ask a question or share a comment</a:t>
            </a: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1335294" y="769538"/>
            <a:ext cx="2501400" cy="46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Ask a question</a:t>
            </a:r>
            <a:endParaRPr sz="3000"/>
          </a:p>
        </p:txBody>
      </p:sp>
      <p:sp>
        <p:nvSpPr>
          <p:cNvPr id="150" name="Google Shape;150;p21"/>
          <p:cNvSpPr/>
          <p:nvPr/>
        </p:nvSpPr>
        <p:spPr>
          <a:xfrm>
            <a:off x="6164375" y="3454746"/>
            <a:ext cx="520800" cy="559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6393400" y="4215350"/>
            <a:ext cx="27042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Source: </a:t>
            </a:r>
            <a:r>
              <a:rPr lang="en" sz="1000">
                <a:uFill>
                  <a:noFill/>
                </a:uFill>
                <a:hlinkClick r:id="rId4"/>
              </a:rPr>
              <a:t>Savannah Vize</a:t>
            </a:r>
            <a:r>
              <a:rPr lang="en" sz="1000"/>
              <a:t>, </a:t>
            </a:r>
            <a:r>
              <a:rPr lang="en" sz="1000" u="sng">
                <a:hlinkClick r:id="rId5"/>
              </a:rPr>
              <a:t>The Noun Project </a:t>
            </a:r>
            <a:endParaRPr sz="1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098" y="698136"/>
            <a:ext cx="549608" cy="536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 descr="[coffee cup emoji] if you need to step away or while we’re on break&#10;&#10;[clapping hands emoji] to show your support&#10;&#10;🙂[smile emoji] &#10;😃[grinning emoji]&#10;😎[sunglasses emoji]&#10;😴[sleeping emoji]&#10;💡[lightbulb emoji]  to tell us how you’re feeling" title="Set a status"/>
          <p:cNvSpPr txBox="1"/>
          <p:nvPr/>
        </p:nvSpPr>
        <p:spPr>
          <a:xfrm>
            <a:off x="667979" y="1544875"/>
            <a:ext cx="5142600" cy="17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chemeClr val="dk1"/>
                </a:solidFill>
              </a:rPr>
              <a:t>☕ </a:t>
            </a:r>
            <a:r>
              <a:rPr lang="en" sz="1500" dirty="0"/>
              <a:t>if you need to </a:t>
            </a:r>
            <a:r>
              <a:rPr lang="en" sz="1500" b="1" dirty="0"/>
              <a:t>step away or while we’re on break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</a:rPr>
              <a:t>👏 </a:t>
            </a:r>
            <a:r>
              <a:rPr lang="en" sz="1500" dirty="0">
                <a:solidFill>
                  <a:schemeClr val="dk1"/>
                </a:solidFill>
              </a:rPr>
              <a:t>to show your </a:t>
            </a:r>
            <a:r>
              <a:rPr lang="en" sz="1500" b="1" dirty="0">
                <a:solidFill>
                  <a:schemeClr val="dk1"/>
                </a:solidFill>
              </a:rPr>
              <a:t>support</a:t>
            </a:r>
            <a:endParaRPr sz="15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</a:rPr>
              <a:t>🙂 😃 😎 😴 💡 </a:t>
            </a:r>
            <a:r>
              <a:rPr lang="en" sz="1500" dirty="0"/>
              <a:t>to tell us how you’re</a:t>
            </a:r>
            <a:r>
              <a:rPr lang="en" sz="1500" b="1" dirty="0"/>
              <a:t> feeling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1270779" y="769550"/>
            <a:ext cx="1997100" cy="46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Set a status</a:t>
            </a:r>
            <a:endParaRPr sz="3000"/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l="73095" t="5526" r="-701" b="23976"/>
          <a:stretch/>
        </p:blipFill>
        <p:spPr>
          <a:xfrm>
            <a:off x="5838158" y="536835"/>
            <a:ext cx="2970823" cy="3493374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sm" len="sm"/>
            <a:tailEnd type="none" w="sm" len="sm"/>
          </a:ln>
        </p:spPr>
      </p:pic>
      <p:sp>
        <p:nvSpPr>
          <p:cNvPr id="159" name="Google Shape;159;p22"/>
          <p:cNvSpPr/>
          <p:nvPr/>
        </p:nvSpPr>
        <p:spPr>
          <a:xfrm>
            <a:off x="6512708" y="3094250"/>
            <a:ext cx="1075800" cy="852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564354" y="724850"/>
            <a:ext cx="64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8" y="605477"/>
            <a:ext cx="806436" cy="806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r="64117" b="87363"/>
          <a:stretch/>
        </p:blipFill>
        <p:spPr>
          <a:xfrm>
            <a:off x="1615450" y="1777825"/>
            <a:ext cx="6958801" cy="1143562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dot"/>
            <a:round/>
            <a:headEnd type="none" w="sm" len="sm"/>
            <a:tailEnd type="none" w="sm" len="sm"/>
          </a:ln>
        </p:spPr>
      </p:pic>
      <p:sp>
        <p:nvSpPr>
          <p:cNvPr id="166" name="Google Shape;166;p23"/>
          <p:cNvSpPr txBox="1"/>
          <p:nvPr/>
        </p:nvSpPr>
        <p:spPr>
          <a:xfrm>
            <a:off x="317650" y="1071150"/>
            <a:ext cx="80346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At the top left of your screen, use annotation tools to interact with the slide or whiteboard: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790975" y="361125"/>
            <a:ext cx="3089100" cy="464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Annotation Tools</a:t>
            </a:r>
            <a:endParaRPr sz="3000"/>
          </a:p>
        </p:txBody>
      </p:sp>
      <p:sp>
        <p:nvSpPr>
          <p:cNvPr id="168" name="Google Shape;168;p23"/>
          <p:cNvSpPr/>
          <p:nvPr/>
        </p:nvSpPr>
        <p:spPr>
          <a:xfrm>
            <a:off x="1517210" y="2442343"/>
            <a:ext cx="4300200" cy="568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 txBox="1"/>
          <p:nvPr/>
        </p:nvSpPr>
        <p:spPr>
          <a:xfrm>
            <a:off x="317650" y="2518150"/>
            <a:ext cx="8700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Pointer</a:t>
            </a:r>
            <a:endParaRPr sz="1500" b="1">
              <a:solidFill>
                <a:schemeClr val="dk1"/>
              </a:solidFill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1739175" y="3102650"/>
            <a:ext cx="628468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dk1"/>
                </a:solidFill>
              </a:rPr>
              <a:t>Write</a:t>
            </a:r>
            <a:endParaRPr sz="1300" b="1" dirty="0"/>
          </a:p>
        </p:txBody>
      </p:sp>
      <p:sp>
        <p:nvSpPr>
          <p:cNvPr id="171" name="Google Shape;171;p23"/>
          <p:cNvSpPr txBox="1"/>
          <p:nvPr/>
        </p:nvSpPr>
        <p:spPr>
          <a:xfrm>
            <a:off x="3620150" y="3222675"/>
            <a:ext cx="9267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Draw/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highlight</a:t>
            </a:r>
            <a:endParaRPr sz="1300" b="1">
              <a:solidFill>
                <a:schemeClr val="dk1"/>
              </a:solidFill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2807700" y="3222675"/>
            <a:ext cx="7800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Shapes</a:t>
            </a:r>
            <a:endParaRPr sz="1300" b="1"/>
          </a:p>
        </p:txBody>
      </p:sp>
      <p:sp>
        <p:nvSpPr>
          <p:cNvPr id="173" name="Google Shape;173;p23"/>
          <p:cNvSpPr txBox="1"/>
          <p:nvPr/>
        </p:nvSpPr>
        <p:spPr>
          <a:xfrm>
            <a:off x="4969288" y="3090950"/>
            <a:ext cx="15264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Change colour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of text or shape</a:t>
            </a:r>
            <a:endParaRPr sz="1300"/>
          </a:p>
        </p:txBody>
      </p:sp>
      <p:sp>
        <p:nvSpPr>
          <p:cNvPr id="174" name="Google Shape;174;p23"/>
          <p:cNvSpPr/>
          <p:nvPr/>
        </p:nvSpPr>
        <p:spPr>
          <a:xfrm>
            <a:off x="5858300" y="2518150"/>
            <a:ext cx="2557200" cy="36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6087250" y="2442350"/>
            <a:ext cx="24870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Erase</a:t>
            </a:r>
            <a:r>
              <a:rPr lang="en" sz="1300">
                <a:solidFill>
                  <a:schemeClr val="dk1"/>
                </a:solidFill>
              </a:rPr>
              <a:t> anything you’ve added on the whiteboard or slides</a:t>
            </a:r>
            <a:endParaRPr sz="1300"/>
          </a:p>
        </p:txBody>
      </p:sp>
      <p:cxnSp>
        <p:nvCxnSpPr>
          <p:cNvPr id="176" name="Google Shape;176;p23"/>
          <p:cNvCxnSpPr/>
          <p:nvPr/>
        </p:nvCxnSpPr>
        <p:spPr>
          <a:xfrm rot="10800000">
            <a:off x="3197700" y="2975600"/>
            <a:ext cx="0" cy="3090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7" name="Google Shape;177;p23"/>
          <p:cNvCxnSpPr/>
          <p:nvPr/>
        </p:nvCxnSpPr>
        <p:spPr>
          <a:xfrm rot="10800000">
            <a:off x="4854025" y="2975600"/>
            <a:ext cx="164700" cy="2181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" name="Google Shape;178;p23"/>
          <p:cNvCxnSpPr/>
          <p:nvPr/>
        </p:nvCxnSpPr>
        <p:spPr>
          <a:xfrm rot="10800000">
            <a:off x="4083500" y="2975600"/>
            <a:ext cx="0" cy="3090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" name="Google Shape;179;p23"/>
          <p:cNvCxnSpPr/>
          <p:nvPr/>
        </p:nvCxnSpPr>
        <p:spPr>
          <a:xfrm>
            <a:off x="1260250" y="2726600"/>
            <a:ext cx="282600" cy="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" name="Google Shape;180;p23"/>
          <p:cNvCxnSpPr/>
          <p:nvPr/>
        </p:nvCxnSpPr>
        <p:spPr>
          <a:xfrm rot="10800000">
            <a:off x="5759500" y="2726600"/>
            <a:ext cx="266700" cy="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1" name="Google Shape;181;p23"/>
          <p:cNvCxnSpPr/>
          <p:nvPr/>
        </p:nvCxnSpPr>
        <p:spPr>
          <a:xfrm rot="10800000" flipH="1">
            <a:off x="2331625" y="2972775"/>
            <a:ext cx="142800" cy="2499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2" name="Google Shape;182;p23"/>
          <p:cNvSpPr/>
          <p:nvPr/>
        </p:nvSpPr>
        <p:spPr>
          <a:xfrm>
            <a:off x="317650" y="381525"/>
            <a:ext cx="423900" cy="423900"/>
          </a:xfrm>
          <a:prstGeom prst="mathPlus">
            <a:avLst>
              <a:gd name="adj1" fmla="val 2352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/>
          <p:nvPr/>
        </p:nvSpPr>
        <p:spPr>
          <a:xfrm>
            <a:off x="0" y="0"/>
            <a:ext cx="9144000" cy="452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1001450" y="905400"/>
            <a:ext cx="7592100" cy="22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If you experience any technical difficulties during the session</a:t>
            </a:r>
            <a:r>
              <a:rPr lang="en" sz="28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,</a:t>
            </a:r>
            <a:endParaRPr sz="28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send a private </a:t>
            </a:r>
            <a:r>
              <a:rPr lang="en" sz="2800" b="1" dirty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chat</a:t>
            </a:r>
            <a:r>
              <a:rPr lang="en" sz="2800" dirty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message </a:t>
            </a:r>
            <a:r>
              <a:rPr lang="en" sz="28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to</a:t>
            </a:r>
            <a:endParaRPr sz="28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" sz="28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session host at any time.</a:t>
            </a:r>
            <a:endParaRPr sz="28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" sz="28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Enjoy your session!</a:t>
            </a:r>
            <a:endParaRPr sz="28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89" name="Google Shape;189;p24"/>
          <p:cNvCxnSpPr/>
          <p:nvPr/>
        </p:nvCxnSpPr>
        <p:spPr>
          <a:xfrm>
            <a:off x="540225" y="858850"/>
            <a:ext cx="0" cy="28083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8089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theme/theme1.xml><?xml version="1.0" encoding="utf-8"?>
<a:theme xmlns:a="http://schemas.openxmlformats.org/drawingml/2006/main" name="Canada School of Public Service">
  <a:themeElements>
    <a:clrScheme name="Canada School of Public Service">
      <a:dk1>
        <a:srgbClr val="000000"/>
      </a:dk1>
      <a:lt1>
        <a:srgbClr val="FFFFFF"/>
      </a:lt1>
      <a:dk2>
        <a:srgbClr val="3F2A56"/>
      </a:dk2>
      <a:lt2>
        <a:srgbClr val="E6E6E6"/>
      </a:lt2>
      <a:accent1>
        <a:srgbClr val="3F2A56"/>
      </a:accent1>
      <a:accent2>
        <a:srgbClr val="4E5B73"/>
      </a:accent2>
      <a:accent3>
        <a:srgbClr val="DA797A"/>
      </a:accent3>
      <a:accent4>
        <a:srgbClr val="D9D9D9"/>
      </a:accent4>
      <a:accent5>
        <a:srgbClr val="BFBFBF"/>
      </a:accent5>
      <a:accent6>
        <a:srgbClr val="A6A6A6"/>
      </a:accent6>
      <a:hlink>
        <a:srgbClr val="4E5B7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521B1F7D84CD4AA0412A643B2A9333" ma:contentTypeVersion="8" ma:contentTypeDescription="Create a new document." ma:contentTypeScope="" ma:versionID="85e5df684618359fc50d1116c9d189e3">
  <xsd:schema xmlns:xsd="http://www.w3.org/2001/XMLSchema" xmlns:xs="http://www.w3.org/2001/XMLSchema" xmlns:p="http://schemas.microsoft.com/office/2006/metadata/properties" xmlns:ns2="a38c54ab-02c0-49f7-b90e-4874203929ba" targetNamespace="http://schemas.microsoft.com/office/2006/metadata/properties" ma:root="true" ma:fieldsID="fda0288aed5a3ce9ebab775ea5e9cc16" ns2:_="">
    <xsd:import namespace="a38c54ab-02c0-49f7-b90e-4874203929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c54ab-02c0-49f7-b90e-4874203929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0B0782-5752-40D2-A6E5-90DF9E6A4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8c54ab-02c0-49f7-b90e-4874203929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692562-22D2-45FB-8847-B7C0F449CD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3B4EC4-A1D9-4876-9A1D-E063F15A86DE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a38c54ab-02c0-49f7-b90e-4874203929b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395</Words>
  <Application>Microsoft Office PowerPoint</Application>
  <PresentationFormat>On-screen Show (16:9)</PresentationFormat>
  <Paragraphs>78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Merriweather Sans</vt:lpstr>
      <vt:lpstr>Canada School of Public Service</vt:lpstr>
      <vt:lpstr>How to Navigate in WebEx    </vt:lpstr>
      <vt:lpstr>Before your course begins, please familiarize yourself with WebEx’s virtual classroom tools</vt:lpstr>
      <vt:lpstr>Mute and unmute (phone and computer audio)</vt:lpstr>
      <vt:lpstr>Chat with others</vt:lpstr>
      <vt:lpstr>Ask a question</vt:lpstr>
      <vt:lpstr>Set a status</vt:lpstr>
      <vt:lpstr>Annotation Tools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We will be starting soon.</dc:title>
  <dc:creator>Genevieve Lemieux</dc:creator>
  <cp:lastModifiedBy>John Ryan</cp:lastModifiedBy>
  <cp:revision>16</cp:revision>
  <dcterms:modified xsi:type="dcterms:W3CDTF">2020-09-14T13:40:33Z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0x01010053521B1F7D84CD4AA0412A643B2A9333</vt:lpwstr>
  </property>
</Properties>
</file>