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63" r:id="rId6"/>
    <p:sldId id="264" r:id="rId7"/>
    <p:sldId id="265" r:id="rId8"/>
    <p:sldId id="266" r:id="rId9"/>
    <p:sldId id="268" r:id="rId10"/>
    <p:sldId id="267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4AB270B-0C47-0B3C-B7B7-1CFEEBD4DD77}" name="Krewski, Julie" initials="KJ" userId="S::jkrewski@tbs-sct.gc.ca::f17a7dcb-f746-4d8b-94f1-9a39005bc845" providerId="AD"/>
  <p188:author id="{D8659C1E-E47F-1CF1-E09A-8C0BF7CFAA27}" name="Rankin, Amy" initials="RA" userId="S::arankin@tbs-sct.gc.ca::9dea0bea-bbee-4806-b648-f3a21bedcbe5" providerId="AD"/>
  <p188:author id="{77FEB0F3-0F03-DA62-66E3-4D54E22907F2}" name="Krewski, Julie" initials="JK" userId="S::JKREWSKI@tbs-sct.gc.ca::f17a7dcb-f746-4d8b-94f1-9a39005bc84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93526-6835-091C-D27F-0FD059545E0A}" v="2" dt="2024-04-04T21:37:53.923"/>
    <p1510:client id="{BABBA661-AAC0-4BCC-ABB7-4F6FE4BEE7F8}" v="35" dt="2024-04-05T19:36:03.317"/>
    <p1510:client id="{E5F1D257-3CA9-BD82-EBB3-84D5E49B0876}" v="19" dt="2024-04-05T18:49:19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510" y="48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340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Section title</a:t>
            </a:r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  <a:endParaRPr lang="en-CA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Photo Caption</a:t>
            </a:r>
            <a:endParaRPr lang="en-CA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CA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/>
              <a:t>This is</a:t>
            </a:r>
            <a:r>
              <a:rPr lang="en-CA" sz="1200" baseline="0"/>
              <a:t> the sample</a:t>
            </a:r>
            <a:br>
              <a:rPr lang="en-CA" sz="1200" baseline="0"/>
            </a:br>
            <a:r>
              <a:rPr lang="en-CA" sz="1200" baseline="0"/>
              <a:t>icon page.</a:t>
            </a:r>
          </a:p>
          <a:p>
            <a:endParaRPr lang="en-CA" sz="1200"/>
          </a:p>
          <a:p>
            <a:r>
              <a:rPr lang="en-CA" sz="1200"/>
              <a:t>It features a </a:t>
            </a:r>
            <a:br>
              <a:rPr lang="en-CA" sz="1200" baseline="0"/>
            </a:br>
            <a:r>
              <a:rPr lang="en-CA" sz="1200" baseline="0"/>
              <a:t>selection of symbols</a:t>
            </a:r>
            <a:br>
              <a:rPr lang="en-CA" sz="1200" baseline="0"/>
            </a:br>
            <a:r>
              <a:rPr lang="en-CA" sz="1200" baseline="0"/>
              <a:t>for use in your presentation.</a:t>
            </a:r>
          </a:p>
          <a:p>
            <a:endParaRPr lang="en-CA" sz="1200" baseline="0"/>
          </a:p>
          <a:p>
            <a:r>
              <a:rPr lang="en-CA" sz="1200" baseline="0"/>
              <a:t>To use a particular symbol, simply go to the </a:t>
            </a:r>
            <a:r>
              <a:rPr lang="en-CA" sz="1200" b="1" baseline="0"/>
              <a:t>(1) View </a:t>
            </a:r>
            <a:r>
              <a:rPr lang="en-CA" sz="1200" baseline="0"/>
              <a:t>Tab and select </a:t>
            </a:r>
            <a:r>
              <a:rPr lang="en-CA" sz="1200" b="1" baseline="0"/>
              <a:t>Slide Master (2)</a:t>
            </a:r>
            <a:r>
              <a:rPr lang="en-CA" sz="1200" baseline="0"/>
              <a:t>. Navigate to the last layout and select the icon(s) you would like to use. Copy them, return to </a:t>
            </a:r>
            <a:r>
              <a:rPr lang="en-CA" sz="1200" b="1" baseline="0"/>
              <a:t>(3) Normal</a:t>
            </a:r>
            <a:r>
              <a:rPr lang="en-CA" sz="1200" baseline="0"/>
              <a:t> view and paste them on the correct slide. Change the colour by choosing a new shape fill if you wish.</a:t>
            </a:r>
            <a:endParaRPr lang="en-CA" sz="120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>
                  <a:solidFill>
                    <a:schemeClr val="bg2"/>
                  </a:solidFill>
                </a:rPr>
                <a:t>3</a:t>
              </a: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hr"/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en-CA" sz="850" b="0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aws-lois.justice.gc.ca/eng/acts/h-6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bs-sct.canada.ca/pol/doc-eng.aspx?id=32621&amp;section=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bs-sct.canada.ca/pol/doc-eng.aspx?id=32634&amp;section=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ada.ca/en/government/publicservice/staffing/common-hybrid-work-model-federal-public-service.html#:~:text=Are%20there%20exceptions%3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bs-sct.canada.ca/pol/doc-eng.aspx?id=32634&amp;section=html#:~:text=Appendix%3A%20Mandatory%20Procedures%20for%20the%20Duty%20to%20Accommodate" TargetMode="External"/><Relationship Id="rId2" Type="http://schemas.openxmlformats.org/officeDocument/2006/relationships/hyperlink" Target="https://www.tbs-sct.canada.ca/pol/doc-eng.aspx?id=32634&amp;section=htm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wpp-ppt@tbs-sct.gc.ca" TargetMode="External"/><Relationship Id="rId5" Type="http://schemas.openxmlformats.org/officeDocument/2006/relationships/hyperlink" Target="https://www.canada.ca/en/government/publicservice/wellness-inclusion-diversity-public-service/diversity-inclusion-public-service/accessibility-public-service/government-canada-workplace-accessibility-passport/gc-workplace-accessibility-passport-guidance-managers.html" TargetMode="External"/><Relationship Id="rId4" Type="http://schemas.openxmlformats.org/officeDocument/2006/relationships/hyperlink" Target="https://www.canada.ca/en/government/publicservice/wellness-inclusion-diversity-public-service/diversity-inclusion-public-service/working-government-canada-duty-accommodate-right-non-discrimination/duty-accommodate-general-process-manage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564" y="2204864"/>
            <a:ext cx="7702550" cy="850373"/>
          </a:xfrm>
        </p:spPr>
        <p:txBody>
          <a:bodyPr>
            <a:normAutofit fontScale="90000"/>
          </a:bodyPr>
          <a:lstStyle/>
          <a:p>
            <a:pPr algn="ctr"/>
            <a:r>
              <a:rPr lang="en-CA">
                <a:latin typeface="Arial" panose="020B0604020202020204" pitchFamily="34" charset="0"/>
                <a:cs typeface="Arial" panose="020B0604020202020204" pitchFamily="34" charset="0"/>
              </a:rPr>
              <a:t>Duty to Accommodate </a:t>
            </a:r>
            <a:br>
              <a:rPr lang="en-CA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>
                <a:latin typeface="Arial" panose="020B0604020202020204" pitchFamily="34" charset="0"/>
                <a:cs typeface="Arial" panose="020B0604020202020204" pitchFamily="34" charset="0"/>
              </a:rPr>
              <a:t>Guidance and Resources</a:t>
            </a:r>
          </a:p>
        </p:txBody>
      </p:sp>
      <p:sp>
        <p:nvSpPr>
          <p:cNvPr id="5" name="Subtitle 5">
            <a:extLst>
              <a:ext uri="{FF2B5EF4-FFF2-40B4-BE49-F238E27FC236}">
                <a16:creationId xmlns:a16="http://schemas.microsoft.com/office/drawing/2014/main" id="{BA77DD83-87BE-571C-09D0-05A54642C6AD}"/>
              </a:ext>
            </a:extLst>
          </p:cNvPr>
          <p:cNvSpPr txBox="1">
            <a:spLocks/>
          </p:cNvSpPr>
          <p:nvPr/>
        </p:nvSpPr>
        <p:spPr>
          <a:xfrm>
            <a:off x="1200542" y="4246284"/>
            <a:ext cx="4634650" cy="1190838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u="sng">
                <a:solidFill>
                  <a:srgbClr val="004D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by</a:t>
            </a:r>
          </a:p>
          <a:p>
            <a:r>
              <a:rPr lang="en-US" sz="1400">
                <a:solidFill>
                  <a:srgbClr val="004D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the Chief Human Resources Officer </a:t>
            </a:r>
          </a:p>
          <a:p>
            <a:r>
              <a:rPr lang="en-US" sz="1400">
                <a:solidFill>
                  <a:srgbClr val="004D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 Policies and Programs </a:t>
            </a:r>
          </a:p>
          <a:p>
            <a:r>
              <a:rPr lang="en-US" sz="1400">
                <a:solidFill>
                  <a:srgbClr val="004D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2024</a:t>
            </a:r>
          </a:p>
          <a:p>
            <a:endParaRPr lang="en-US" sz="1400">
              <a:solidFill>
                <a:srgbClr val="004D71"/>
              </a:solidFill>
              <a:latin typeface="Avenir Next LT Pro"/>
              <a:cs typeface="Calibri"/>
            </a:endParaRPr>
          </a:p>
          <a:p>
            <a:endParaRPr lang="en-US" sz="1400">
              <a:solidFill>
                <a:srgbClr val="004D71"/>
              </a:solidFill>
              <a:latin typeface="Avenir Next LT Pro"/>
              <a:cs typeface="Calibri"/>
            </a:endParaRPr>
          </a:p>
          <a:p>
            <a:endParaRPr lang="en-US">
              <a:solidFill>
                <a:srgbClr val="004D71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05871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59198" y="138062"/>
            <a:ext cx="5649005" cy="878670"/>
          </a:xfrm>
        </p:spPr>
        <p:txBody>
          <a:bodyPr/>
          <a:lstStyle/>
          <a:p>
            <a:r>
              <a:rPr lang="en-CA">
                <a:solidFill>
                  <a:srgbClr val="004D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Duty to Accommodate - Simplified</a:t>
            </a:r>
            <a:endParaRPr lang="en-CA">
              <a:solidFill>
                <a:srgbClr val="004D7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 lIns="0" tIns="0" rIns="0" bIns="0" anchor="t"/>
          <a:lstStyle/>
          <a:p>
            <a:r>
              <a:rPr lang="en-CA">
                <a:latin typeface="Arial"/>
                <a:cs typeface="Arial"/>
              </a:rPr>
              <a:t>What is the duty to accommodate (DTA)?</a:t>
            </a:r>
          </a:p>
          <a:p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CA">
                <a:latin typeface="Arial"/>
                <a:cs typeface="Arial"/>
              </a:rPr>
              <a:t>A legal obligation</a:t>
            </a:r>
          </a:p>
          <a:p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>
                <a:effectLst/>
                <a:latin typeface="Arial"/>
                <a:ea typeface="Calibri" panose="020F0502020204030204" pitchFamily="34" charset="0"/>
                <a:cs typeface="Arial"/>
              </a:rPr>
              <a:t>Prevent discrimination on the 13 prohibited grounds under the </a:t>
            </a:r>
            <a:r>
              <a:rPr lang="en-US" i="1">
                <a:latin typeface="Arial"/>
                <a:ea typeface="Calibri" panose="020F0502020204030204" pitchFamily="34" charset="0"/>
                <a:cs typeface="Arial"/>
                <a:hlinkClick r:id="rId2"/>
              </a:rPr>
              <a:t>Canadian Human Rights Act</a:t>
            </a:r>
            <a:r>
              <a:rPr lang="en-US" i="1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US">
                <a:latin typeface="Arial"/>
                <a:ea typeface="Calibri" panose="020F0502020204030204" pitchFamily="34" charset="0"/>
                <a:cs typeface="Arial"/>
              </a:rPr>
              <a:t>(CHRA)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>
                <a:effectLst/>
                <a:latin typeface="Arial"/>
                <a:ea typeface="Calibri" panose="020F0502020204030204" pitchFamily="34" charset="0"/>
                <a:cs typeface="Arial"/>
              </a:rPr>
              <a:t>Remove workplace barriers to support employees’ full participation in the workforce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>
                <a:latin typeface="Arial"/>
                <a:ea typeface="Calibri" panose="020F0502020204030204" pitchFamily="34" charset="0"/>
                <a:cs typeface="Arial"/>
              </a:rPr>
              <a:t>Workplace means </a:t>
            </a:r>
            <a:r>
              <a:rPr lang="en-US" i="1">
                <a:latin typeface="Arial"/>
                <a:ea typeface="Calibri" panose="020F0502020204030204" pitchFamily="34" charset="0"/>
                <a:cs typeface="Arial"/>
              </a:rPr>
              <a:t>wherever</a:t>
            </a:r>
            <a:r>
              <a:rPr lang="en-US">
                <a:latin typeface="Arial"/>
                <a:ea typeface="Calibri" panose="020F0502020204030204" pitchFamily="34" charset="0"/>
                <a:cs typeface="Arial"/>
              </a:rPr>
              <a:t> the employee performs work</a:t>
            </a:r>
            <a:endParaRPr lang="en-US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err="1">
                <a:effectLst/>
                <a:latin typeface="Arial"/>
                <a:ea typeface="Calibri" panose="020F0502020204030204" pitchFamily="34" charset="0"/>
                <a:cs typeface="Arial"/>
              </a:rPr>
              <a:t>Continuing</a:t>
            </a:r>
            <a:r>
              <a:rPr lang="fr-FR">
                <a:effectLst/>
                <a:latin typeface="Arial"/>
                <a:ea typeface="Calibri" panose="020F0502020204030204" pitchFamily="34" charset="0"/>
                <a:cs typeface="Arial"/>
              </a:rPr>
              <a:t> conversation </a:t>
            </a:r>
            <a:r>
              <a:rPr lang="fr-FR" err="1">
                <a:effectLst/>
                <a:latin typeface="Arial"/>
                <a:ea typeface="Calibri" panose="020F0502020204030204" pitchFamily="34" charset="0"/>
                <a:cs typeface="Arial"/>
              </a:rPr>
              <a:t>between</a:t>
            </a:r>
            <a:r>
              <a:rPr lang="fr-FR">
                <a:effectLst/>
                <a:latin typeface="Arial"/>
                <a:ea typeface="Calibri" panose="020F0502020204030204" pitchFamily="34" charset="0"/>
                <a:cs typeface="Arial"/>
              </a:rPr>
              <a:t> managers and </a:t>
            </a:r>
            <a:r>
              <a:rPr lang="fr-FR" err="1">
                <a:effectLst/>
                <a:latin typeface="Arial"/>
                <a:ea typeface="Calibri" panose="020F0502020204030204" pitchFamily="34" charset="0"/>
                <a:cs typeface="Arial"/>
              </a:rPr>
              <a:t>employees</a:t>
            </a:r>
            <a:endParaRPr lang="fr-FR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01283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7A816B-8943-D001-64B2-29079F2B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4D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1B39C-3A29-B0B6-3FA5-0928831C6F2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Policy on People Management</a:t>
            </a:r>
            <a:endParaRPr lang="en-US" sz="2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Deputy Head responsibilities: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measures in place to prevent discrimination under the </a:t>
            </a:r>
            <a:r>
              <a:rPr lang="en-US" sz="2400" i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CHRA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 measures established to create and maintain an accessible workplace that is barrier-free, diverse, and inclusive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barriers cannot be removed, processes are in place and made known so that individuals may request and be accommodated to the point of undue hardship</a:t>
            </a:r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A2D740-C1F1-7C10-0E8D-1F37309D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217008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F8E186-3C81-E1E4-056A-52FCF42C8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4D71"/>
                </a:solidFill>
              </a:rPr>
              <a:t>Framework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2A378-05D4-E3CC-E892-556E73CAAB7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 lIns="0" tIns="0" rIns="0" bIns="0" anchor="t"/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Directive on the Duty to Accommodate</a:t>
            </a:r>
            <a:endParaRPr lang="en-US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 &amp; supervisor responsibilities: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Addressing requests for accommodation on a </a:t>
            </a:r>
            <a:r>
              <a:rPr lang="en-US" sz="2400" b="1" i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case-by-case</a:t>
            </a: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basis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 to the point of undue hardship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consideration of the specifics of the situation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a timely manner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>
                <a:latin typeface="Arial"/>
                <a:ea typeface="Calibri"/>
                <a:cs typeface="Arial"/>
              </a:rPr>
              <a:t>informally where possible </a:t>
            </a:r>
            <a:endParaRPr lang="en-US" sz="2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maintaining the dignity and respect of the individual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ensuring privacy and confidentiality are maintained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0">
              <a:spcBef>
                <a:spcPts val="0"/>
              </a:spcBef>
              <a:buNone/>
            </a:pPr>
            <a:endParaRPr lang="en-US" sz="2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F8E731-A102-8DFA-314F-04A8BC9A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756629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AA1902-2303-9BFC-42BF-60E5A3EC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>
                <a:solidFill>
                  <a:srgbClr val="004D71"/>
                </a:solidFill>
                <a:latin typeface="Calibri"/>
                <a:ea typeface="Calibri"/>
                <a:cs typeface="Calibri"/>
              </a:rPr>
              <a:t>DTA – key considerations for addressing workplace barriers</a:t>
            </a:r>
            <a:endParaRPr lang="en-US" sz="2600">
              <a:solidFill>
                <a:srgbClr val="004D7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88C9D-CF90-A35A-E54E-90CF29EC800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79512" y="1124744"/>
            <a:ext cx="8748972" cy="55951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1. </a:t>
            </a:r>
            <a:r>
              <a:rPr lang="en-US" b="1"/>
              <a:t>EQUIP</a:t>
            </a:r>
            <a:r>
              <a:rPr lang="en-US"/>
              <a:t> employees for success</a:t>
            </a:r>
          </a:p>
          <a:p>
            <a:pPr>
              <a:spcBef>
                <a:spcPts val="0"/>
              </a:spcBef>
            </a:pPr>
            <a:endParaRPr lang="en-US"/>
          </a:p>
          <a:p>
            <a:pPr>
              <a:spcBef>
                <a:spcPts val="0"/>
              </a:spcBef>
            </a:pPr>
            <a:r>
              <a:rPr lang="en-US"/>
              <a:t>2. </a:t>
            </a:r>
            <a:r>
              <a:rPr lang="en-US" b="1"/>
              <a:t>REDUCE</a:t>
            </a:r>
            <a:r>
              <a:rPr lang="en-US"/>
              <a:t> DTA process burden and increase timeliness by:</a:t>
            </a:r>
          </a:p>
          <a:p>
            <a:pPr marL="108585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/>
              <a:t>implementing temporary accommodation measures</a:t>
            </a:r>
          </a:p>
          <a:p>
            <a:pPr marL="108585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/>
              <a:t>using acquisition cards to purchase accommodation-related items</a:t>
            </a:r>
          </a:p>
          <a:p>
            <a:pPr marL="108585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/>
              <a:t>managers having access to guidance from functional specialists</a:t>
            </a:r>
          </a:p>
          <a:p>
            <a:pPr lvl="1" indent="0">
              <a:spcBef>
                <a:spcPts val="0"/>
              </a:spcBef>
              <a:buNone/>
            </a:pPr>
            <a:endParaRPr lang="en-US"/>
          </a:p>
          <a:p>
            <a:pPr>
              <a:spcBef>
                <a:spcPts val="0"/>
              </a:spcBef>
            </a:pPr>
            <a:r>
              <a:rPr lang="en-US"/>
              <a:t>3.</a:t>
            </a:r>
            <a:r>
              <a:rPr lang="en-US" b="1"/>
              <a:t> ADDRESS </a:t>
            </a:r>
            <a:r>
              <a:rPr lang="en-US"/>
              <a:t>DTA requests related to the common hybrid work model under the DTA process and </a:t>
            </a:r>
            <a:r>
              <a:rPr lang="en-US" u="sng"/>
              <a:t>not</a:t>
            </a:r>
            <a:r>
              <a:rPr lang="en-US"/>
              <a:t> under the process for </a:t>
            </a:r>
            <a:r>
              <a:rPr lang="en-US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exceptions</a:t>
            </a:r>
            <a:r>
              <a:rPr lang="en-US"/>
              <a:t> to the Direction on prescribed presence in the workplace. </a:t>
            </a:r>
          </a:p>
          <a:p>
            <a:pPr>
              <a:spcBef>
                <a:spcPts val="0"/>
              </a:spcBef>
            </a:pPr>
            <a:endParaRPr lang="en-US"/>
          </a:p>
          <a:p>
            <a:pPr>
              <a:spcBef>
                <a:spcPts val="0"/>
              </a:spcBef>
            </a:pPr>
            <a:r>
              <a:rPr lang="en-US"/>
              <a:t>4. </a:t>
            </a:r>
            <a:r>
              <a:rPr lang="en-US" b="1"/>
              <a:t>UNDERSTAND</a:t>
            </a:r>
            <a:r>
              <a:rPr lang="en-US"/>
              <a:t> DTA extends beyond the traditional workplace - employees may need to be accommodated wherever they are required to perform work</a:t>
            </a:r>
          </a:p>
          <a:p>
            <a:pPr>
              <a:spcBef>
                <a:spcPts val="0"/>
              </a:spcBef>
            </a:pPr>
            <a:endParaRPr lang="en-US"/>
          </a:p>
          <a:p>
            <a:pPr>
              <a:spcBef>
                <a:spcPts val="0"/>
              </a:spcBef>
            </a:pPr>
            <a:r>
              <a:rPr lang="en-US"/>
              <a:t>5</a:t>
            </a:r>
            <a:r>
              <a:rPr lang="en-US" b="1"/>
              <a:t>. SUPPORT </a:t>
            </a:r>
            <a:r>
              <a:rPr lang="en-US"/>
              <a:t>employee mobility by allowing them to keep technical aids, equipment and support materials if they move to another position in the core public administration and still require that accommodation</a:t>
            </a:r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57C4CF-4564-8520-20BC-72029CB0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79074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ACA462-2CEF-FEB6-1AEA-27FB61E7B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38062"/>
            <a:ext cx="5940661" cy="878670"/>
          </a:xfrm>
        </p:spPr>
        <p:txBody>
          <a:bodyPr/>
          <a:lstStyle/>
          <a:p>
            <a:r>
              <a:rPr lang="en-US">
                <a:solidFill>
                  <a:srgbClr val="004D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can I find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045B5-520B-02D3-A566-D24CC11012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43508" y="1124744"/>
            <a:ext cx="8856984" cy="5544616"/>
          </a:xfrm>
        </p:spPr>
        <p:txBody>
          <a:bodyPr lIns="0" tIns="0" rIns="0" bIns="0" anchor="t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Arial"/>
                <a:cs typeface="Arial"/>
                <a:hlinkClick r:id="rId2"/>
              </a:rPr>
              <a:t>Directive on the Duty to Accommodate</a:t>
            </a:r>
            <a:r>
              <a:rPr lang="en-US">
                <a:latin typeface="Arial"/>
                <a:cs typeface="Arial"/>
              </a:rPr>
              <a:t> includes </a:t>
            </a:r>
            <a:r>
              <a:rPr lang="en-US">
                <a:latin typeface="Arial"/>
                <a:cs typeface="Arial"/>
                <a:hlinkClick r:id="rId3"/>
              </a:rPr>
              <a:t>Mandatory Procedures</a:t>
            </a:r>
            <a:r>
              <a:rPr lang="en-US">
                <a:latin typeface="Arial"/>
                <a:cs typeface="Arial"/>
              </a:rPr>
              <a:t> 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Arial"/>
                <a:cs typeface="Arial"/>
              </a:rPr>
              <a:t>Supported by the </a:t>
            </a:r>
            <a:r>
              <a:rPr lang="en-US">
                <a:latin typeface="Arial"/>
                <a:cs typeface="Arial"/>
                <a:hlinkClick r:id="rId4"/>
              </a:rPr>
              <a:t>Duty to Accommodate: A General Process for Managers</a:t>
            </a:r>
            <a:r>
              <a:rPr lang="en-US">
                <a:latin typeface="Arial"/>
                <a:cs typeface="Arial"/>
              </a:rPr>
              <a:t> (manual)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200">
                <a:latin typeface="Arial"/>
                <a:cs typeface="Arial"/>
              </a:rPr>
              <a:t>step-by-step process to informal, collaborative approach to DTA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200">
                <a:latin typeface="Arial"/>
                <a:cs typeface="Arial"/>
              </a:rPr>
              <a:t>includes guidance on the </a:t>
            </a:r>
            <a:r>
              <a:rPr lang="en-US" sz="2200">
                <a:latin typeface="Arial"/>
                <a:cs typeface="Arial"/>
                <a:hlinkClick r:id="rId5"/>
              </a:rPr>
              <a:t>GC Workplace Accessibility Passport</a:t>
            </a:r>
            <a:endParaRPr lang="en-US" sz="2200">
              <a:latin typeface="Arial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Arial"/>
                <a:cs typeface="Arial"/>
              </a:rPr>
              <a:t>Duty to Accommodate Managers’ Pocket Guide (guide)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>
                <a:latin typeface="Arial"/>
                <a:cs typeface="Arial"/>
              </a:rPr>
              <a:t>condensed version of the manual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US">
                <a:latin typeface="Arial"/>
                <a:cs typeface="Arial"/>
              </a:rPr>
              <a:t>we welcome your feedback on the guide at </a:t>
            </a:r>
            <a:r>
              <a:rPr lang="en-US">
                <a:latin typeface="Arial"/>
                <a:cs typeface="Arial"/>
                <a:hlinkClick r:id="rId6"/>
              </a:rPr>
              <a:t>wpp-ppt@tbs-sct.gc.ca</a:t>
            </a:r>
            <a:r>
              <a:rPr lang="en-US">
                <a:latin typeface="Arial"/>
                <a:cs typeface="Arial"/>
              </a:rPr>
              <a:t> 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Arial"/>
                <a:cs typeface="Arial"/>
              </a:rPr>
              <a:t>Your organizational functional specialists are there to support you</a:t>
            </a:r>
          </a:p>
          <a:p>
            <a:r>
              <a:rPr lang="en-US">
                <a:latin typeface="Arial"/>
                <a:cs typeface="Arial"/>
              </a:rPr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B89A4C-5E73-7F7E-75FA-F3840BAA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2279470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6478fe383939330e0887c41f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E860D1223E984692003B2F8D34E609" ma:contentTypeVersion="7" ma:contentTypeDescription="Create a new document." ma:contentTypeScope="" ma:versionID="4c9bcd0fea5e7ea33bc3fafe9f30499a">
  <xsd:schema xmlns:xsd="http://www.w3.org/2001/XMLSchema" xmlns:xs="http://www.w3.org/2001/XMLSchema" xmlns:p="http://schemas.microsoft.com/office/2006/metadata/properties" xmlns:ns2="f4760878-658a-4717-bbd4-0fd9c09fbb13" xmlns:ns3="0406129d-7949-4012-aa34-bff85346a4cf" targetNamespace="http://schemas.microsoft.com/office/2006/metadata/properties" ma:root="true" ma:fieldsID="81ec4f812919b282dd5e4e26516e8b72" ns2:_="" ns3:_="">
    <xsd:import namespace="f4760878-658a-4717-bbd4-0fd9c09fbb13"/>
    <xsd:import namespace="0406129d-7949-4012-aa34-bff85346a4c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60878-658a-4717-bbd4-0fd9c09fbb1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6129d-7949-4012-aa34-bff85346a4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4760878-658a-4717-bbd4-0fd9c09fbb13">NYDQE6PS2W7K-872766678-1365</_dlc_DocId>
    <_dlc_DocIdUrl xmlns="f4760878-658a-4717-bbd4-0fd9c09fbb13">
      <Url>https://056gc.sharepoint.com/sites/OCHRO-PC-PMCE_BDPRH-PC-GPEC/_layouts/15/DocIdRedir.aspx?ID=NYDQE6PS2W7K-872766678-1365</Url>
      <Description>NYDQE6PS2W7K-872766678-1365</Description>
    </_dlc_DocIdUrl>
  </documentManagement>
</p:properties>
</file>

<file path=customXml/itemProps1.xml><?xml version="1.0" encoding="utf-8"?>
<ds:datastoreItem xmlns:ds="http://schemas.openxmlformats.org/officeDocument/2006/customXml" ds:itemID="{77E72714-7240-407A-A014-82F105902C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760878-658a-4717-bbd4-0fd9c09fbb13"/>
    <ds:schemaRef ds:uri="0406129d-7949-4012-aa34-bff85346a4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DDE221-38EC-4B99-BDE2-4ACB2ABA378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2AE7AEE-3D2B-4B75-8387-965B52A6112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69A43D5-1B5D-4543-96E7-C391348297D1}">
  <ds:schemaRefs>
    <ds:schemaRef ds:uri="0a2405c0-e978-4e37-8b66-3d6c83e1f382"/>
    <ds:schemaRef ds:uri="1193c0df-4daf-4b82-8a80-096786605e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4760878-658a-4717-bbd4-0fd9c09fbb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</vt:lpstr>
      <vt:lpstr>Avenir Next LT Pro</vt:lpstr>
      <vt:lpstr>Calibri</vt:lpstr>
      <vt:lpstr>Wingdings</vt:lpstr>
      <vt:lpstr>Office Theme</vt:lpstr>
      <vt:lpstr>Duty to Accommodate  Guidance and Resources</vt:lpstr>
      <vt:lpstr>Duty to Accommodate - Simplified</vt:lpstr>
      <vt:lpstr>Framework</vt:lpstr>
      <vt:lpstr>Framework continued</vt:lpstr>
      <vt:lpstr>DTA – key considerations for addressing workplace barriers</vt:lpstr>
      <vt:lpstr>Where can I find help?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Krewski, Julie</cp:lastModifiedBy>
  <cp:revision>2</cp:revision>
  <cp:lastPrinted>2015-12-14T14:59:28Z</cp:lastPrinted>
  <dcterms:created xsi:type="dcterms:W3CDTF">2015-11-06T15:38:40Z</dcterms:created>
  <dcterms:modified xsi:type="dcterms:W3CDTF">2024-04-30T14:41:21Z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0ae614d2-e518-4ef1-a5c0-a3bc3a01a186</vt:lpwstr>
  </property>
  <property fmtid="{D5CDD505-2E9C-101B-9397-08002B2CF9AE}" pid="3" name="TBSSCTCLASSIFICATION">
    <vt:lpwstr>No Classification Selected</vt:lpwstr>
  </property>
  <property fmtid="{D5CDD505-2E9C-101B-9397-08002B2CF9AE}" pid="4" name="SECCLASS">
    <vt:lpwstr>CLASSN</vt:lpwstr>
  </property>
  <property fmtid="{D5CDD505-2E9C-101B-9397-08002B2CF9AE}" pid="5" name="MSIP_Label_3515d617-256d-4284-aedb-1064be1c4b48_Enabled">
    <vt:lpwstr>true</vt:lpwstr>
  </property>
  <property fmtid="{D5CDD505-2E9C-101B-9397-08002B2CF9AE}" pid="6" name="MSIP_Label_3515d617-256d-4284-aedb-1064be1c4b48_SetDate">
    <vt:lpwstr>2023-05-30T13:36:36Z</vt:lpwstr>
  </property>
  <property fmtid="{D5CDD505-2E9C-101B-9397-08002B2CF9AE}" pid="7" name="MSIP_Label_3515d617-256d-4284-aedb-1064be1c4b48_Method">
    <vt:lpwstr>Privileged</vt:lpwstr>
  </property>
  <property fmtid="{D5CDD505-2E9C-101B-9397-08002B2CF9AE}" pid="8" name="MSIP_Label_3515d617-256d-4284-aedb-1064be1c4b48_Name">
    <vt:lpwstr>3515d617-256d-4284-aedb-1064be1c4b48</vt:lpwstr>
  </property>
  <property fmtid="{D5CDD505-2E9C-101B-9397-08002B2CF9AE}" pid="9" name="MSIP_Label_3515d617-256d-4284-aedb-1064be1c4b48_SiteId">
    <vt:lpwstr>6397df10-4595-4047-9c4f-03311282152b</vt:lpwstr>
  </property>
  <property fmtid="{D5CDD505-2E9C-101B-9397-08002B2CF9AE}" pid="10" name="MSIP_Label_3515d617-256d-4284-aedb-1064be1c4b48_ActionId">
    <vt:lpwstr>d4875670-bcb4-4a35-9ed1-3e19be56b1ad</vt:lpwstr>
  </property>
  <property fmtid="{D5CDD505-2E9C-101B-9397-08002B2CF9AE}" pid="11" name="MSIP_Label_3515d617-256d-4284-aedb-1064be1c4b48_ContentBits">
    <vt:lpwstr>0</vt:lpwstr>
  </property>
  <property fmtid="{D5CDD505-2E9C-101B-9397-08002B2CF9AE}" pid="12" name="ContentTypeId">
    <vt:lpwstr>0x010100ADE860D1223E984692003B2F8D34E609</vt:lpwstr>
  </property>
  <property fmtid="{D5CDD505-2E9C-101B-9397-08002B2CF9AE}" pid="13" name="MediaServiceImageTags">
    <vt:lpwstr/>
  </property>
  <property fmtid="{D5CDD505-2E9C-101B-9397-08002B2CF9AE}" pid="14" name="xd_ProgID">
    <vt:lpwstr/>
  </property>
  <property fmtid="{D5CDD505-2E9C-101B-9397-08002B2CF9AE}" pid="15" name="_SourceUrl">
    <vt:lpwstr/>
  </property>
  <property fmtid="{D5CDD505-2E9C-101B-9397-08002B2CF9AE}" pid="16" name="_SharedFileIndex">
    <vt:lpwstr/>
  </property>
  <property fmtid="{D5CDD505-2E9C-101B-9397-08002B2CF9AE}" pid="17" name="ComplianceAssetId">
    <vt:lpwstr/>
  </property>
  <property fmtid="{D5CDD505-2E9C-101B-9397-08002B2CF9AE}" pid="18" name="TemplateUrl">
    <vt:lpwstr/>
  </property>
  <property fmtid="{D5CDD505-2E9C-101B-9397-08002B2CF9AE}" pid="19" name="_ExtendedDescription">
    <vt:lpwstr/>
  </property>
  <property fmtid="{D5CDD505-2E9C-101B-9397-08002B2CF9AE}" pid="20" name="TriggerFlowInfo">
    <vt:lpwstr/>
  </property>
  <property fmtid="{D5CDD505-2E9C-101B-9397-08002B2CF9AE}" pid="21" name="xd_Signature">
    <vt:bool>false</vt:bool>
  </property>
  <property fmtid="{D5CDD505-2E9C-101B-9397-08002B2CF9AE}" pid="22" name="_dlc_DocIdItemGuid">
    <vt:lpwstr>d31a96f1-a34d-403c-98fc-49a2bfb56366</vt:lpwstr>
  </property>
</Properties>
</file>