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3"/>
  </p:notesMasterIdLst>
  <p:handoutMasterIdLst>
    <p:handoutMasterId r:id="rId34"/>
  </p:handoutMasterIdLst>
  <p:sldIdLst>
    <p:sldId id="256" r:id="rId6"/>
    <p:sldId id="367" r:id="rId7"/>
    <p:sldId id="368" r:id="rId8"/>
    <p:sldId id="369" r:id="rId9"/>
    <p:sldId id="264" r:id="rId10"/>
    <p:sldId id="339" r:id="rId11"/>
    <p:sldId id="340" r:id="rId12"/>
    <p:sldId id="371" r:id="rId13"/>
    <p:sldId id="338" r:id="rId14"/>
    <p:sldId id="329" r:id="rId15"/>
    <p:sldId id="361" r:id="rId16"/>
    <p:sldId id="282" r:id="rId17"/>
    <p:sldId id="366" r:id="rId18"/>
    <p:sldId id="374" r:id="rId19"/>
    <p:sldId id="375" r:id="rId20"/>
    <p:sldId id="362" r:id="rId21"/>
    <p:sldId id="318" r:id="rId22"/>
    <p:sldId id="355" r:id="rId23"/>
    <p:sldId id="341" r:id="rId24"/>
    <p:sldId id="289" r:id="rId25"/>
    <p:sldId id="347" r:id="rId26"/>
    <p:sldId id="346" r:id="rId27"/>
    <p:sldId id="348" r:id="rId28"/>
    <p:sldId id="312" r:id="rId29"/>
    <p:sldId id="290" r:id="rId30"/>
    <p:sldId id="364" r:id="rId31"/>
    <p:sldId id="304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4C6"/>
    <a:srgbClr val="D1202C"/>
    <a:srgbClr val="0B1863"/>
    <a:srgbClr val="FBD20C"/>
    <a:srgbClr val="2F5597"/>
    <a:srgbClr val="3762AF"/>
    <a:srgbClr val="7597D5"/>
    <a:srgbClr val="98B2E0"/>
    <a:srgbClr val="5E8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4894-55E1-7847-F7B0-CDBD6CCD8DA2}" v="1272" dt="2023-01-16T02:52:48.025"/>
    <p1510:client id="{271782B6-9EFD-9C29-6117-70205888CDB8}" v="199" dt="2023-01-11T19:20:41.849"/>
    <p1510:client id="{322BA372-5D86-7F83-EF2B-7674988EC2AF}" v="13" dt="2023-01-30T20:34:15.413"/>
    <p1510:client id="{40B8D5D3-7927-A6DA-1CAC-DE2EB1CBA64B}" v="63" dt="2023-01-11T18:16:16.064"/>
    <p1510:client id="{4A88296B-8F4A-9883-D6C6-35B61187A27B}" v="11" dt="2023-02-15T15:57:22.549"/>
    <p1510:client id="{6A67F5E7-3A66-D88A-9844-85A2594DEB19}" v="629" dt="2023-02-14T14:52:18.023"/>
    <p1510:client id="{70634E6B-8A70-362F-CB5D-65471112378A}" v="9" dt="2023-02-14T14:54:49.713"/>
    <p1510:client id="{883DDEC2-593F-BC66-F197-CC719581061C}" v="5" dt="2023-01-11T19:20:13.839"/>
    <p1510:client id="{9C3E6ABC-8D38-C25E-456E-C1D207EA63D7}" v="87" dt="2023-02-14T16:52:55.756"/>
    <p1510:client id="{C506C0EA-9144-B8C4-13BA-219645E5248D}" v="6" dt="2023-02-15T15:12:58.729"/>
    <p1510:client id="{D7DEEDDC-8EC1-B76A-6606-5E44E59973CA}" v="663" dt="2023-02-14T02:11:14.304"/>
    <p1510:client id="{E638AE31-BCC3-71CD-32A5-0A29581D35BF}" v="1" dt="2023-01-26T20:12:54.630"/>
    <p1510:client id="{F9FAA42C-5B3D-AA7D-14F0-67557400FB9B}" v="732" dt="2023-01-13T19:03:37.783"/>
    <p1510:client id="{FEE38BED-5A2D-69A6-6EF1-163FC391D409}" v="1155" dt="2023-02-14T04:04:24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drelier, Clara CC [NC]" userId="S::clara.caudrelier@servicecanada.gc.ca::5b2d7a09-df89-4aaa-bdd5-36a14d75a9f3" providerId="AD" clId="Web-{4A88296B-8F4A-9883-D6C6-35B61187A27B}"/>
    <pc:docChg chg="modSld">
      <pc:chgData name="Caudrelier, Clara CC [NC]" userId="S::clara.caudrelier@servicecanada.gc.ca::5b2d7a09-df89-4aaa-bdd5-36a14d75a9f3" providerId="AD" clId="Web-{4A88296B-8F4A-9883-D6C6-35B61187A27B}" dt="2023-02-15T15:57:21.471" v="7" actId="20577"/>
      <pc:docMkLst>
        <pc:docMk/>
      </pc:docMkLst>
      <pc:sldChg chg="modSp">
        <pc:chgData name="Caudrelier, Clara CC [NC]" userId="S::clara.caudrelier@servicecanada.gc.ca::5b2d7a09-df89-4aaa-bdd5-36a14d75a9f3" providerId="AD" clId="Web-{4A88296B-8F4A-9883-D6C6-35B61187A27B}" dt="2023-02-15T15:57:21.471" v="7" actId="20577"/>
        <pc:sldMkLst>
          <pc:docMk/>
          <pc:sldMk cId="4202823126" sldId="374"/>
        </pc:sldMkLst>
        <pc:spChg chg="mod">
          <ac:chgData name="Caudrelier, Clara CC [NC]" userId="S::clara.caudrelier@servicecanada.gc.ca::5b2d7a09-df89-4aaa-bdd5-36a14d75a9f3" providerId="AD" clId="Web-{4A88296B-8F4A-9883-D6C6-35B61187A27B}" dt="2023-02-15T15:57:21.471" v="7" actId="20577"/>
          <ac:spMkLst>
            <pc:docMk/>
            <pc:sldMk cId="4202823126" sldId="374"/>
            <ac:spMk id="5" creationId="{00000000-0000-0000-0000-000000000000}"/>
          </ac:spMkLst>
        </pc:spChg>
      </pc:sldChg>
    </pc:docChg>
  </pc:docChgLst>
  <pc:docChgLst>
    <pc:chgData name="Caudrelier, Clara CC [NC]" userId="S::clara.caudrelier@servicecanada.gc.ca::5b2d7a09-df89-4aaa-bdd5-36a14d75a9f3" providerId="AD" clId="Web-{9C3E6ABC-8D38-C25E-456E-C1D207EA63D7}"/>
    <pc:docChg chg="modSld">
      <pc:chgData name="Caudrelier, Clara CC [NC]" userId="S::clara.caudrelier@servicecanada.gc.ca::5b2d7a09-df89-4aaa-bdd5-36a14d75a9f3" providerId="AD" clId="Web-{9C3E6ABC-8D38-C25E-456E-C1D207EA63D7}" dt="2023-02-14T16:52:55.756" v="85" actId="20577"/>
      <pc:docMkLst>
        <pc:docMk/>
      </pc:docMkLst>
      <pc:sldChg chg="addSp delSp">
        <pc:chgData name="Caudrelier, Clara CC [NC]" userId="S::clara.caudrelier@servicecanada.gc.ca::5b2d7a09-df89-4aaa-bdd5-36a14d75a9f3" providerId="AD" clId="Web-{9C3E6ABC-8D38-C25E-456E-C1D207EA63D7}" dt="2023-02-14T16:40:48.661" v="3"/>
        <pc:sldMkLst>
          <pc:docMk/>
          <pc:sldMk cId="1431006234" sldId="329"/>
        </pc:sldMkLst>
        <pc:spChg chg="add del">
          <ac:chgData name="Caudrelier, Clara CC [NC]" userId="S::clara.caudrelier@servicecanada.gc.ca::5b2d7a09-df89-4aaa-bdd5-36a14d75a9f3" providerId="AD" clId="Web-{9C3E6ABC-8D38-C25E-456E-C1D207EA63D7}" dt="2023-02-14T16:40:48.661" v="3"/>
          <ac:spMkLst>
            <pc:docMk/>
            <pc:sldMk cId="1431006234" sldId="329"/>
            <ac:spMk id="3" creationId="{2C39B363-4B0E-CB5A-9653-CF47792DA5BD}"/>
          </ac:spMkLst>
        </pc:spChg>
      </pc:sldChg>
      <pc:sldChg chg="modSp">
        <pc:chgData name="Caudrelier, Clara CC [NC]" userId="S::clara.caudrelier@servicecanada.gc.ca::5b2d7a09-df89-4aaa-bdd5-36a14d75a9f3" providerId="AD" clId="Web-{9C3E6ABC-8D38-C25E-456E-C1D207EA63D7}" dt="2023-02-14T16:52:55.756" v="85" actId="20577"/>
        <pc:sldMkLst>
          <pc:docMk/>
          <pc:sldMk cId="1638209867" sldId="361"/>
        </pc:sldMkLst>
        <pc:spChg chg="mod">
          <ac:chgData name="Caudrelier, Clara CC [NC]" userId="S::clara.caudrelier@servicecanada.gc.ca::5b2d7a09-df89-4aaa-bdd5-36a14d75a9f3" providerId="AD" clId="Web-{9C3E6ABC-8D38-C25E-456E-C1D207EA63D7}" dt="2023-02-14T16:52:55.756" v="85" actId="20577"/>
          <ac:spMkLst>
            <pc:docMk/>
            <pc:sldMk cId="1638209867" sldId="361"/>
            <ac:spMk id="3" creationId="{EC769ED1-9086-C482-4436-336CADEE8513}"/>
          </ac:spMkLst>
        </pc:spChg>
      </pc:sldChg>
      <pc:sldChg chg="addSp delSp">
        <pc:chgData name="Caudrelier, Clara CC [NC]" userId="S::clara.caudrelier@servicecanada.gc.ca::5b2d7a09-df89-4aaa-bdd5-36a14d75a9f3" providerId="AD" clId="Web-{9C3E6ABC-8D38-C25E-456E-C1D207EA63D7}" dt="2023-02-14T16:25:20.282" v="1"/>
        <pc:sldMkLst>
          <pc:docMk/>
          <pc:sldMk cId="1475780383" sldId="371"/>
        </pc:sldMkLst>
        <pc:picChg chg="add del">
          <ac:chgData name="Caudrelier, Clara CC [NC]" userId="S::clara.caudrelier@servicecanada.gc.ca::5b2d7a09-df89-4aaa-bdd5-36a14d75a9f3" providerId="AD" clId="Web-{9C3E6ABC-8D38-C25E-456E-C1D207EA63D7}" dt="2023-02-14T16:25:20.282" v="1"/>
          <ac:picMkLst>
            <pc:docMk/>
            <pc:sldMk cId="1475780383" sldId="371"/>
            <ac:picMk id="3" creationId="{D211FD55-AFE3-A86C-1B6F-75B1AF7289C0}"/>
          </ac:picMkLst>
        </pc:picChg>
      </pc:sldChg>
    </pc:docChg>
  </pc:docChgLst>
  <pc:docChgLst>
    <pc:chgData name="Pjontek, Nicolas N [NC]" userId="S::nicolas.pjontek@servicecanada.gc.ca::d0a189bf-613f-4f4e-a4e6-f528b6bd4a57" providerId="AD" clId="Web-{70634E6B-8A70-362F-CB5D-65471112378A}"/>
    <pc:docChg chg="delSld">
      <pc:chgData name="Pjontek, Nicolas N [NC]" userId="S::nicolas.pjontek@servicecanada.gc.ca::d0a189bf-613f-4f4e-a4e6-f528b6bd4a57" providerId="AD" clId="Web-{70634E6B-8A70-362F-CB5D-65471112378A}" dt="2023-02-14T14:54:49.713" v="8"/>
      <pc:docMkLst>
        <pc:docMk/>
      </pc:docMkLst>
      <pc:sldChg chg="del">
        <pc:chgData name="Pjontek, Nicolas N [NC]" userId="S::nicolas.pjontek@servicecanada.gc.ca::d0a189bf-613f-4f4e-a4e6-f528b6bd4a57" providerId="AD" clId="Web-{70634E6B-8A70-362F-CB5D-65471112378A}" dt="2023-02-14T14:54:37.916" v="5"/>
        <pc:sldMkLst>
          <pc:docMk/>
          <pc:sldMk cId="673031757" sldId="287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13.603" v="0"/>
        <pc:sldMkLst>
          <pc:docMk/>
          <pc:sldMk cId="1121298173" sldId="326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49.713" v="8"/>
        <pc:sldMkLst>
          <pc:docMk/>
          <pc:sldMk cId="299924084" sldId="344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48.072" v="7"/>
        <pc:sldMkLst>
          <pc:docMk/>
          <pc:sldMk cId="1717042044" sldId="345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34.650" v="4"/>
        <pc:sldMkLst>
          <pc:docMk/>
          <pc:sldMk cId="1009427004" sldId="359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32.869" v="3"/>
        <pc:sldMkLst>
          <pc:docMk/>
          <pc:sldMk cId="2926780602" sldId="360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45.213" v="6"/>
        <pc:sldMkLst>
          <pc:docMk/>
          <pc:sldMk cId="9227072" sldId="363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27.306" v="2"/>
        <pc:sldMkLst>
          <pc:docMk/>
          <pc:sldMk cId="2816891747" sldId="372"/>
        </pc:sldMkLst>
      </pc:sldChg>
      <pc:sldChg chg="del">
        <pc:chgData name="Pjontek, Nicolas N [NC]" userId="S::nicolas.pjontek@servicecanada.gc.ca::d0a189bf-613f-4f4e-a4e6-f528b6bd4a57" providerId="AD" clId="Web-{70634E6B-8A70-362F-CB5D-65471112378A}" dt="2023-02-14T14:54:24.072" v="1"/>
        <pc:sldMkLst>
          <pc:docMk/>
          <pc:sldMk cId="2981390106" sldId="376"/>
        </pc:sldMkLst>
      </pc:sldChg>
    </pc:docChg>
  </pc:docChgLst>
  <pc:docChgLst>
    <pc:chgData name="Bedford, Celena C [NC]" userId="S::celena.bedford@servicecanada.gc.ca::815a9917-5d03-49ab-8797-9e7af4714d55" providerId="AD" clId="Web-{C506C0EA-9144-B8C4-13BA-219645E5248D}"/>
    <pc:docChg chg="modSld">
      <pc:chgData name="Bedford, Celena C [NC]" userId="S::celena.bedford@servicecanada.gc.ca::815a9917-5d03-49ab-8797-9e7af4714d55" providerId="AD" clId="Web-{C506C0EA-9144-B8C4-13BA-219645E5248D}" dt="2023-02-15T15:12:58.729" v="4" actId="1076"/>
      <pc:docMkLst>
        <pc:docMk/>
      </pc:docMkLst>
      <pc:sldChg chg="addSp delSp modSp">
        <pc:chgData name="Bedford, Celena C [NC]" userId="S::celena.bedford@servicecanada.gc.ca::815a9917-5d03-49ab-8797-9e7af4714d55" providerId="AD" clId="Web-{C506C0EA-9144-B8C4-13BA-219645E5248D}" dt="2023-02-15T15:12:58.729" v="4" actId="1076"/>
        <pc:sldMkLst>
          <pc:docMk/>
          <pc:sldMk cId="1475780383" sldId="371"/>
        </pc:sldMkLst>
        <pc:picChg chg="add mod">
          <ac:chgData name="Bedford, Celena C [NC]" userId="S::celena.bedford@servicecanada.gc.ca::815a9917-5d03-49ab-8797-9e7af4714d55" providerId="AD" clId="Web-{C506C0EA-9144-B8C4-13BA-219645E5248D}" dt="2023-02-15T15:12:58.729" v="4" actId="1076"/>
          <ac:picMkLst>
            <pc:docMk/>
            <pc:sldMk cId="1475780383" sldId="371"/>
            <ac:picMk id="2" creationId="{E0802557-5D7F-3F8F-E943-F4AB13BC3577}"/>
          </ac:picMkLst>
        </pc:picChg>
        <pc:picChg chg="del">
          <ac:chgData name="Bedford, Celena C [NC]" userId="S::celena.bedford@servicecanada.gc.ca::815a9917-5d03-49ab-8797-9e7af4714d55" providerId="AD" clId="Web-{C506C0EA-9144-B8C4-13BA-219645E5248D}" dt="2023-02-15T15:12:12.245" v="0"/>
          <ac:picMkLst>
            <pc:docMk/>
            <pc:sldMk cId="1475780383" sldId="371"/>
            <ac:picMk id="3" creationId="{D211FD55-AFE3-A86C-1B6F-75B1AF7289C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F7DF-BF84-4087-B372-83190F422413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DB5A8B6-C845-4B20-A073-C17FB7B33A06}">
      <dgm:prSet phldr="0"/>
      <dgm:spPr/>
      <dgm:t>
        <a:bodyPr/>
        <a:lstStyle/>
        <a:p>
          <a:r>
            <a:rPr lang="en-US" b="0" u="none">
              <a:latin typeface="Calibri Light" panose="020F0302020204030204"/>
            </a:rPr>
            <a:t>Digital Standards</a:t>
          </a:r>
          <a:endParaRPr lang="en-US"/>
        </a:p>
      </dgm:t>
    </dgm:pt>
    <dgm:pt modelId="{6FFB8904-9F33-478D-8D97-73624E67908B}" type="parTrans" cxnId="{7CE9F3DC-B62D-4589-8597-E79DB5C671FC}">
      <dgm:prSet/>
      <dgm:spPr/>
    </dgm:pt>
    <dgm:pt modelId="{41289224-9C48-4807-9F1B-26E8ED71AAEE}" type="sibTrans" cxnId="{7CE9F3DC-B62D-4589-8597-E79DB5C671FC}">
      <dgm:prSet/>
      <dgm:spPr/>
    </dgm:pt>
    <dgm:pt modelId="{4BD83D5C-B726-45C8-86C0-F99578A4F185}">
      <dgm:prSet phldr="0"/>
      <dgm:spPr/>
      <dgm:t>
        <a:bodyPr/>
        <a:lstStyle/>
        <a:p>
          <a:r>
            <a:rPr lang="en-US" b="0" u="none">
              <a:latin typeface="Calibri Light" panose="020F0302020204030204"/>
            </a:rPr>
            <a:t>Policy on Service and Digital</a:t>
          </a:r>
          <a:endParaRPr lang="en-US"/>
        </a:p>
      </dgm:t>
    </dgm:pt>
    <dgm:pt modelId="{33E34D02-8E4F-42B5-A10F-58A8738A47C5}" type="parTrans" cxnId="{A087A4C9-952A-4C65-BDB7-7E86903C5F58}">
      <dgm:prSet/>
      <dgm:spPr/>
    </dgm:pt>
    <dgm:pt modelId="{DFDCDA2F-40E7-4E69-BE41-A1F000DF49EA}" type="sibTrans" cxnId="{A087A4C9-952A-4C65-BDB7-7E86903C5F58}">
      <dgm:prSet/>
      <dgm:spPr/>
    </dgm:pt>
    <dgm:pt modelId="{5D705232-C144-4597-8F28-565CFD44531B}">
      <dgm:prSet phldr="0"/>
      <dgm:spPr/>
      <dgm:t>
        <a:bodyPr/>
        <a:lstStyle/>
        <a:p>
          <a:pPr rtl="0"/>
          <a:r>
            <a:rPr lang="en-US" b="0" u="none">
              <a:latin typeface="Calibri Light" panose="020F0302020204030204"/>
            </a:rPr>
            <a:t>Canada's Digital Ambition 2022</a:t>
          </a:r>
        </a:p>
      </dgm:t>
    </dgm:pt>
    <dgm:pt modelId="{5E17ABB7-E0D0-4BE4-84BC-9F0B1EB622D3}" type="parTrans" cxnId="{3FAC613C-06F1-4969-8E5D-BEC8BD73BA6E}">
      <dgm:prSet/>
      <dgm:spPr/>
    </dgm:pt>
    <dgm:pt modelId="{91AEB2AF-2AB2-439E-9CCE-98C8E8FFC317}" type="sibTrans" cxnId="{3FAC613C-06F1-4969-8E5D-BEC8BD73BA6E}">
      <dgm:prSet/>
      <dgm:spPr/>
    </dgm:pt>
    <dgm:pt modelId="{C164A4E9-15A7-47C4-9510-0B2156B5A3B7}" type="pres">
      <dgm:prSet presAssocID="{8909F7DF-BF84-4087-B372-83190F422413}" presName="diagram" presStyleCnt="0">
        <dgm:presLayoutVars>
          <dgm:dir/>
          <dgm:resizeHandles val="exact"/>
        </dgm:presLayoutVars>
      </dgm:prSet>
      <dgm:spPr/>
    </dgm:pt>
    <dgm:pt modelId="{46EF167C-169C-415A-AC68-0BEC4DD97AA8}" type="pres">
      <dgm:prSet presAssocID="{5D705232-C144-4597-8F28-565CFD44531B}" presName="node" presStyleLbl="node1" presStyleIdx="0" presStyleCnt="3">
        <dgm:presLayoutVars>
          <dgm:bulletEnabled val="1"/>
        </dgm:presLayoutVars>
      </dgm:prSet>
      <dgm:spPr/>
    </dgm:pt>
    <dgm:pt modelId="{0F2067C1-2489-4888-AC8C-E26D64DFF7DB}" type="pres">
      <dgm:prSet presAssocID="{91AEB2AF-2AB2-439E-9CCE-98C8E8FFC317}" presName="sibTrans" presStyleCnt="0"/>
      <dgm:spPr/>
    </dgm:pt>
    <dgm:pt modelId="{83440CC9-D599-426F-9382-B5E919ABEFDF}" type="pres">
      <dgm:prSet presAssocID="{4BD83D5C-B726-45C8-86C0-F99578A4F185}" presName="node" presStyleLbl="node1" presStyleIdx="1" presStyleCnt="3">
        <dgm:presLayoutVars>
          <dgm:bulletEnabled val="1"/>
        </dgm:presLayoutVars>
      </dgm:prSet>
      <dgm:spPr/>
    </dgm:pt>
    <dgm:pt modelId="{27339008-105A-4BD3-B9B0-CE21334E491E}" type="pres">
      <dgm:prSet presAssocID="{DFDCDA2F-40E7-4E69-BE41-A1F000DF49EA}" presName="sibTrans" presStyleCnt="0"/>
      <dgm:spPr/>
    </dgm:pt>
    <dgm:pt modelId="{E7022CE1-796A-4EEE-A974-30373D745BDE}" type="pres">
      <dgm:prSet presAssocID="{BDB5A8B6-C845-4B20-A073-C17FB7B33A06}" presName="node" presStyleLbl="node1" presStyleIdx="2" presStyleCnt="3">
        <dgm:presLayoutVars>
          <dgm:bulletEnabled val="1"/>
        </dgm:presLayoutVars>
      </dgm:prSet>
      <dgm:spPr/>
    </dgm:pt>
  </dgm:ptLst>
  <dgm:cxnLst>
    <dgm:cxn modelId="{04FFA905-49AA-4530-AA2C-8FF22268EE72}" type="presOf" srcId="{4BD83D5C-B726-45C8-86C0-F99578A4F185}" destId="{83440CC9-D599-426F-9382-B5E919ABEFDF}" srcOrd="0" destOrd="0" presId="urn:microsoft.com/office/officeart/2005/8/layout/default"/>
    <dgm:cxn modelId="{3FAC613C-06F1-4969-8E5D-BEC8BD73BA6E}" srcId="{8909F7DF-BF84-4087-B372-83190F422413}" destId="{5D705232-C144-4597-8F28-565CFD44531B}" srcOrd="0" destOrd="0" parTransId="{5E17ABB7-E0D0-4BE4-84BC-9F0B1EB622D3}" sibTransId="{91AEB2AF-2AB2-439E-9CCE-98C8E8FFC317}"/>
    <dgm:cxn modelId="{296FD171-F3EF-4323-81C6-FE7198B49F24}" type="presOf" srcId="{5D705232-C144-4597-8F28-565CFD44531B}" destId="{46EF167C-169C-415A-AC68-0BEC4DD97AA8}" srcOrd="0" destOrd="0" presId="urn:microsoft.com/office/officeart/2005/8/layout/default"/>
    <dgm:cxn modelId="{A087A4C9-952A-4C65-BDB7-7E86903C5F58}" srcId="{8909F7DF-BF84-4087-B372-83190F422413}" destId="{4BD83D5C-B726-45C8-86C0-F99578A4F185}" srcOrd="1" destOrd="0" parTransId="{33E34D02-8E4F-42B5-A10F-58A8738A47C5}" sibTransId="{DFDCDA2F-40E7-4E69-BE41-A1F000DF49EA}"/>
    <dgm:cxn modelId="{8223E1CD-80B0-463E-ADF6-56CE8630C95A}" type="presOf" srcId="{8909F7DF-BF84-4087-B372-83190F422413}" destId="{C164A4E9-15A7-47C4-9510-0B2156B5A3B7}" srcOrd="0" destOrd="0" presId="urn:microsoft.com/office/officeart/2005/8/layout/default"/>
    <dgm:cxn modelId="{6667E9D3-4F6E-4F30-BE8E-ED3D6458499C}" type="presOf" srcId="{BDB5A8B6-C845-4B20-A073-C17FB7B33A06}" destId="{E7022CE1-796A-4EEE-A974-30373D745BDE}" srcOrd="0" destOrd="0" presId="urn:microsoft.com/office/officeart/2005/8/layout/default"/>
    <dgm:cxn modelId="{7CE9F3DC-B62D-4589-8597-E79DB5C671FC}" srcId="{8909F7DF-BF84-4087-B372-83190F422413}" destId="{BDB5A8B6-C845-4B20-A073-C17FB7B33A06}" srcOrd="2" destOrd="0" parTransId="{6FFB8904-9F33-478D-8D97-73624E67908B}" sibTransId="{41289224-9C48-4807-9F1B-26E8ED71AAEE}"/>
    <dgm:cxn modelId="{2EC682B4-9B95-4BB0-8D00-7D98291D0C18}" type="presParOf" srcId="{C164A4E9-15A7-47C4-9510-0B2156B5A3B7}" destId="{46EF167C-169C-415A-AC68-0BEC4DD97AA8}" srcOrd="0" destOrd="0" presId="urn:microsoft.com/office/officeart/2005/8/layout/default"/>
    <dgm:cxn modelId="{192AAEF6-0101-4DAC-8342-EEEDAF315A9C}" type="presParOf" srcId="{C164A4E9-15A7-47C4-9510-0B2156B5A3B7}" destId="{0F2067C1-2489-4888-AC8C-E26D64DFF7DB}" srcOrd="1" destOrd="0" presId="urn:microsoft.com/office/officeart/2005/8/layout/default"/>
    <dgm:cxn modelId="{2775CD97-5A32-42A5-9696-35061082B189}" type="presParOf" srcId="{C164A4E9-15A7-47C4-9510-0B2156B5A3B7}" destId="{83440CC9-D599-426F-9382-B5E919ABEFDF}" srcOrd="2" destOrd="0" presId="urn:microsoft.com/office/officeart/2005/8/layout/default"/>
    <dgm:cxn modelId="{DE5BE636-5750-4C8A-B115-F9AD6F772EC2}" type="presParOf" srcId="{C164A4E9-15A7-47C4-9510-0B2156B5A3B7}" destId="{27339008-105A-4BD3-B9B0-CE21334E491E}" srcOrd="3" destOrd="0" presId="urn:microsoft.com/office/officeart/2005/8/layout/default"/>
    <dgm:cxn modelId="{5A51801F-967E-4C27-9625-C061205498F9}" type="presParOf" srcId="{C164A4E9-15A7-47C4-9510-0B2156B5A3B7}" destId="{E7022CE1-796A-4EEE-A974-30373D745B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C1561-A732-476C-98E9-FE5B29D7BCF4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4AE25C9-7044-47AD-AADE-1709898BCA08}">
      <dgm:prSet phldr="0"/>
      <dgm:spPr/>
      <dgm:t>
        <a:bodyPr/>
        <a:lstStyle/>
        <a:p>
          <a:pPr>
            <a:spcAft>
              <a:spcPts val="0"/>
            </a:spcAft>
          </a:pPr>
          <a:r>
            <a:rPr lang="en-US" b="0">
              <a:latin typeface="Calibri"/>
              <a:cs typeface="Calibri"/>
            </a:rPr>
            <a:t>Mar</a:t>
          </a:r>
        </a:p>
      </dgm:t>
    </dgm:pt>
    <dgm:pt modelId="{453A438A-1465-4BA6-91A4-92CDE63611D8}" type="parTrans" cxnId="{F4262819-691D-44AA-BAB9-48391388AE31}">
      <dgm:prSet/>
      <dgm:spPr/>
    </dgm:pt>
    <dgm:pt modelId="{23129505-6F42-475A-8248-81D2FE9DA4ED}" type="sibTrans" cxnId="{F4262819-691D-44AA-BAB9-48391388AE31}">
      <dgm:prSet/>
      <dgm:spPr/>
    </dgm:pt>
    <dgm:pt modelId="{20639DF2-9BC2-49FC-AE9A-AC896B074690}">
      <dgm:prSet phldr="0"/>
      <dgm:spPr/>
      <dgm:t>
        <a:bodyPr/>
        <a:lstStyle/>
        <a:p>
          <a:pPr rtl="0">
            <a:spcAft>
              <a:spcPts val="0"/>
            </a:spcAft>
          </a:pPr>
          <a:r>
            <a:rPr lang="en-US" b="0">
              <a:latin typeface="Calibri"/>
              <a:cs typeface="Calibri"/>
            </a:rPr>
            <a:t>Mar 10: Confirmation of interest of institutions received</a:t>
          </a:r>
        </a:p>
      </dgm:t>
    </dgm:pt>
    <dgm:pt modelId="{6D5B893B-235A-4A32-AD9C-78458F61EFF3}" type="parTrans" cxnId="{8B4ADEF8-61FE-4358-B08D-7F1662D386D1}">
      <dgm:prSet/>
      <dgm:spPr/>
    </dgm:pt>
    <dgm:pt modelId="{690721E6-C072-4D58-A175-C04DED539DF3}" type="sibTrans" cxnId="{8B4ADEF8-61FE-4358-B08D-7F1662D386D1}">
      <dgm:prSet/>
      <dgm:spPr/>
    </dgm:pt>
    <dgm:pt modelId="{6A410C53-A79B-44A3-ADA8-28C45D901AC3}">
      <dgm:prSet phldr="0"/>
      <dgm:spPr/>
      <dgm:t>
        <a:bodyPr/>
        <a:lstStyle/>
        <a:p>
          <a:pPr>
            <a:spcAft>
              <a:spcPts val="0"/>
            </a:spcAft>
          </a:pPr>
          <a:r>
            <a:rPr lang="en-US" b="0">
              <a:latin typeface="Calibri"/>
              <a:cs typeface="Calibri"/>
            </a:rPr>
            <a:t>Institutions sign service agreements</a:t>
          </a:r>
        </a:p>
      </dgm:t>
    </dgm:pt>
    <dgm:pt modelId="{6A5E97FC-8421-4375-97B9-184475EA8679}" type="parTrans" cxnId="{C9C2D101-C4C1-43D9-88DE-F7C5366D77AF}">
      <dgm:prSet/>
      <dgm:spPr/>
    </dgm:pt>
    <dgm:pt modelId="{414647F2-BF36-4313-A2F9-094F3341E94A}" type="sibTrans" cxnId="{C9C2D101-C4C1-43D9-88DE-F7C5366D77AF}">
      <dgm:prSet/>
      <dgm:spPr/>
    </dgm:pt>
    <dgm:pt modelId="{041FC375-CB1F-4752-B883-8C67B1AEAC8D}">
      <dgm:prSet phldr="0"/>
      <dgm:spPr/>
      <dgm:t>
        <a:bodyPr/>
        <a:lstStyle/>
        <a:p>
          <a:pPr rtl="0">
            <a:spcAft>
              <a:spcPts val="0"/>
            </a:spcAft>
          </a:pPr>
          <a:r>
            <a:rPr lang="en-US" b="0">
              <a:latin typeface="Calibri"/>
              <a:cs typeface="Calibri"/>
            </a:rPr>
            <a:t>Feb </a:t>
          </a:r>
        </a:p>
      </dgm:t>
    </dgm:pt>
    <dgm:pt modelId="{CE2C634F-B2FE-4B70-95DD-84FF7E8513E4}" type="parTrans" cxnId="{B2C5B1C1-DFFD-4F99-BF71-EB730242EF81}">
      <dgm:prSet/>
      <dgm:spPr/>
    </dgm:pt>
    <dgm:pt modelId="{67191D9C-FCC4-4868-A689-6B7F707EB8F0}" type="sibTrans" cxnId="{B2C5B1C1-DFFD-4F99-BF71-EB730242EF81}">
      <dgm:prSet/>
      <dgm:spPr/>
    </dgm:pt>
    <dgm:pt modelId="{62F926AC-94BD-401A-955A-31812EED5BA7}">
      <dgm:prSet phldr="0"/>
      <dgm:spPr/>
      <dgm:t>
        <a:bodyPr/>
        <a:lstStyle/>
        <a:p>
          <a:pPr rtl="0">
            <a:spcAft>
              <a:spcPts val="0"/>
            </a:spcAft>
          </a:pPr>
          <a:r>
            <a:rPr lang="en-US" b="0">
              <a:latin typeface="Calibri"/>
              <a:cs typeface="Calibri"/>
            </a:rPr>
            <a:t>Email to institutions for 2023-24 fiscal year</a:t>
          </a:r>
        </a:p>
      </dgm:t>
    </dgm:pt>
    <dgm:pt modelId="{D9EEAEBD-80B7-411E-9E55-0FE8363E9AF1}" type="parTrans" cxnId="{A4E55B90-4264-4E43-BDF5-438DEE4A815F}">
      <dgm:prSet/>
      <dgm:spPr/>
    </dgm:pt>
    <dgm:pt modelId="{ECF9EA1E-E713-4F43-9B3F-AD8C0DAE5248}" type="sibTrans" cxnId="{A4E55B90-4264-4E43-BDF5-438DEE4A815F}">
      <dgm:prSet/>
      <dgm:spPr/>
    </dgm:pt>
    <dgm:pt modelId="{5BAA63D6-BF5F-42BF-A517-AA26131C2059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Apr</a:t>
          </a:r>
        </a:p>
      </dgm:t>
    </dgm:pt>
    <dgm:pt modelId="{E6397F26-6DD6-4D18-AA56-121E0B63A3D9}" type="parTrans" cxnId="{6EDD93FD-27BF-44EB-8E19-663E37E530D3}">
      <dgm:prSet/>
      <dgm:spPr/>
    </dgm:pt>
    <dgm:pt modelId="{733E9DC7-5CFC-48EB-BC18-EE33AF5CBFBD}" type="sibTrans" cxnId="{6EDD93FD-27BF-44EB-8E19-663E37E530D3}">
      <dgm:prSet/>
      <dgm:spPr/>
    </dgm:pt>
    <dgm:pt modelId="{FD734F80-F0B0-4013-82D5-462F94A99FA3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Onboarding (access to Adobe Target, training)</a:t>
          </a:r>
        </a:p>
      </dgm:t>
    </dgm:pt>
    <dgm:pt modelId="{47D86382-9C19-4DB6-A5B3-8AEA048581DA}" type="parTrans" cxnId="{5497059C-B89A-4182-8A9C-C32D5265427A}">
      <dgm:prSet/>
      <dgm:spPr/>
    </dgm:pt>
    <dgm:pt modelId="{354A568B-2A9E-41FC-ABFD-041FB331CD12}" type="sibTrans" cxnId="{5497059C-B89A-4182-8A9C-C32D5265427A}">
      <dgm:prSet/>
      <dgm:spPr/>
    </dgm:pt>
    <dgm:pt modelId="{F3FFBF91-E8FF-4413-9D89-E470BB38A43D}" type="pres">
      <dgm:prSet presAssocID="{ECFC1561-A732-476C-98E9-FE5B29D7BCF4}" presName="linearFlow" presStyleCnt="0">
        <dgm:presLayoutVars>
          <dgm:dir/>
          <dgm:animLvl val="lvl"/>
          <dgm:resizeHandles val="exact"/>
        </dgm:presLayoutVars>
      </dgm:prSet>
      <dgm:spPr/>
    </dgm:pt>
    <dgm:pt modelId="{F4994104-3B02-4E59-B39B-7A81A9277D2D}" type="pres">
      <dgm:prSet presAssocID="{041FC375-CB1F-4752-B883-8C67B1AEAC8D}" presName="composite" presStyleCnt="0"/>
      <dgm:spPr/>
    </dgm:pt>
    <dgm:pt modelId="{2B14B50D-D69F-4A9F-8F73-31D9284619C2}" type="pres">
      <dgm:prSet presAssocID="{041FC375-CB1F-4752-B883-8C67B1AEAC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AA9B37B-C555-424D-9BFF-23A555BFE7F6}" type="pres">
      <dgm:prSet presAssocID="{041FC375-CB1F-4752-B883-8C67B1AEAC8D}" presName="descendantText" presStyleLbl="alignAcc1" presStyleIdx="0" presStyleCnt="3">
        <dgm:presLayoutVars>
          <dgm:bulletEnabled val="1"/>
        </dgm:presLayoutVars>
      </dgm:prSet>
      <dgm:spPr/>
    </dgm:pt>
    <dgm:pt modelId="{7E54F67E-D0C1-4235-96F9-E70A5718067F}" type="pres">
      <dgm:prSet presAssocID="{67191D9C-FCC4-4868-A689-6B7F707EB8F0}" presName="sp" presStyleCnt="0"/>
      <dgm:spPr/>
    </dgm:pt>
    <dgm:pt modelId="{17646A36-6EBF-423B-A358-8176CFCEDD8E}" type="pres">
      <dgm:prSet presAssocID="{E4AE25C9-7044-47AD-AADE-1709898BCA08}" presName="composite" presStyleCnt="0"/>
      <dgm:spPr/>
    </dgm:pt>
    <dgm:pt modelId="{0783B3BE-1F36-4801-B804-7372DFA6FFA1}" type="pres">
      <dgm:prSet presAssocID="{E4AE25C9-7044-47AD-AADE-1709898BCA0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E30E72F-C91A-415C-902A-EBD74B3CB73D}" type="pres">
      <dgm:prSet presAssocID="{E4AE25C9-7044-47AD-AADE-1709898BCA08}" presName="descendantText" presStyleLbl="alignAcc1" presStyleIdx="1" presStyleCnt="3">
        <dgm:presLayoutVars>
          <dgm:bulletEnabled val="1"/>
        </dgm:presLayoutVars>
      </dgm:prSet>
      <dgm:spPr/>
    </dgm:pt>
    <dgm:pt modelId="{2A056968-2090-4BE6-B446-79BEFDCD1E62}" type="pres">
      <dgm:prSet presAssocID="{23129505-6F42-475A-8248-81D2FE9DA4ED}" presName="sp" presStyleCnt="0"/>
      <dgm:spPr/>
    </dgm:pt>
    <dgm:pt modelId="{4D4DAC7A-B700-4DAE-A8A7-749075F0C8A3}" type="pres">
      <dgm:prSet presAssocID="{5BAA63D6-BF5F-42BF-A517-AA26131C2059}" presName="composite" presStyleCnt="0"/>
      <dgm:spPr/>
    </dgm:pt>
    <dgm:pt modelId="{BDE53078-F35A-4897-BD62-1CAF52749288}" type="pres">
      <dgm:prSet presAssocID="{5BAA63D6-BF5F-42BF-A517-AA26131C205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BDDE76-5371-4150-8174-8F541B653562}" type="pres">
      <dgm:prSet presAssocID="{5BAA63D6-BF5F-42BF-A517-AA26131C205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9C2D101-C4C1-43D9-88DE-F7C5366D77AF}" srcId="{E4AE25C9-7044-47AD-AADE-1709898BCA08}" destId="{6A410C53-A79B-44A3-ADA8-28C45D901AC3}" srcOrd="1" destOrd="0" parTransId="{6A5E97FC-8421-4375-97B9-184475EA8679}" sibTransId="{414647F2-BF36-4313-A2F9-094F3341E94A}"/>
    <dgm:cxn modelId="{F4262819-691D-44AA-BAB9-48391388AE31}" srcId="{ECFC1561-A732-476C-98E9-FE5B29D7BCF4}" destId="{E4AE25C9-7044-47AD-AADE-1709898BCA08}" srcOrd="1" destOrd="0" parTransId="{453A438A-1465-4BA6-91A4-92CDE63611D8}" sibTransId="{23129505-6F42-475A-8248-81D2FE9DA4ED}"/>
    <dgm:cxn modelId="{4088E93B-0283-49BA-8DE7-39968F3CE7CC}" type="presOf" srcId="{5BAA63D6-BF5F-42BF-A517-AA26131C2059}" destId="{BDE53078-F35A-4897-BD62-1CAF52749288}" srcOrd="0" destOrd="0" presId="urn:microsoft.com/office/officeart/2005/8/layout/chevron2"/>
    <dgm:cxn modelId="{70CB984A-509B-4C5F-A2D3-5A1739E25B81}" type="presOf" srcId="{E4AE25C9-7044-47AD-AADE-1709898BCA08}" destId="{0783B3BE-1F36-4801-B804-7372DFA6FFA1}" srcOrd="0" destOrd="0" presId="urn:microsoft.com/office/officeart/2005/8/layout/chevron2"/>
    <dgm:cxn modelId="{82ACD686-E0A9-4EDA-93A3-335BC1B94BC4}" type="presOf" srcId="{20639DF2-9BC2-49FC-AE9A-AC896B074690}" destId="{2E30E72F-C91A-415C-902A-EBD74B3CB73D}" srcOrd="0" destOrd="0" presId="urn:microsoft.com/office/officeart/2005/8/layout/chevron2"/>
    <dgm:cxn modelId="{A4E55B90-4264-4E43-BDF5-438DEE4A815F}" srcId="{041FC375-CB1F-4752-B883-8C67B1AEAC8D}" destId="{62F926AC-94BD-401A-955A-31812EED5BA7}" srcOrd="0" destOrd="0" parTransId="{D9EEAEBD-80B7-411E-9E55-0FE8363E9AF1}" sibTransId="{ECF9EA1E-E713-4F43-9B3F-AD8C0DAE5248}"/>
    <dgm:cxn modelId="{5497059C-B89A-4182-8A9C-C32D5265427A}" srcId="{5BAA63D6-BF5F-42BF-A517-AA26131C2059}" destId="{FD734F80-F0B0-4013-82D5-462F94A99FA3}" srcOrd="0" destOrd="0" parTransId="{47D86382-9C19-4DB6-A5B3-8AEA048581DA}" sibTransId="{354A568B-2A9E-41FC-ABFD-041FB331CD12}"/>
    <dgm:cxn modelId="{44EC24A0-7F45-48BD-8352-F9CDEAE587BB}" type="presOf" srcId="{6A410C53-A79B-44A3-ADA8-28C45D901AC3}" destId="{2E30E72F-C91A-415C-902A-EBD74B3CB73D}" srcOrd="0" destOrd="1" presId="urn:microsoft.com/office/officeart/2005/8/layout/chevron2"/>
    <dgm:cxn modelId="{4F24CDA6-B94D-424E-8E8C-D9FFF91E0517}" type="presOf" srcId="{041FC375-CB1F-4752-B883-8C67B1AEAC8D}" destId="{2B14B50D-D69F-4A9F-8F73-31D9284619C2}" srcOrd="0" destOrd="0" presId="urn:microsoft.com/office/officeart/2005/8/layout/chevron2"/>
    <dgm:cxn modelId="{B2C5B1C1-DFFD-4F99-BF71-EB730242EF81}" srcId="{ECFC1561-A732-476C-98E9-FE5B29D7BCF4}" destId="{041FC375-CB1F-4752-B883-8C67B1AEAC8D}" srcOrd="0" destOrd="0" parTransId="{CE2C634F-B2FE-4B70-95DD-84FF7E8513E4}" sibTransId="{67191D9C-FCC4-4868-A689-6B7F707EB8F0}"/>
    <dgm:cxn modelId="{AB1E60C4-FB99-4BBC-931D-C66245049469}" type="presOf" srcId="{62F926AC-94BD-401A-955A-31812EED5BA7}" destId="{DAA9B37B-C555-424D-9BFF-23A555BFE7F6}" srcOrd="0" destOrd="0" presId="urn:microsoft.com/office/officeart/2005/8/layout/chevron2"/>
    <dgm:cxn modelId="{662BFEED-6E98-41F0-AC18-07BD638DB84C}" type="presOf" srcId="{FD734F80-F0B0-4013-82D5-462F94A99FA3}" destId="{D9BDDE76-5371-4150-8174-8F541B653562}" srcOrd="0" destOrd="0" presId="urn:microsoft.com/office/officeart/2005/8/layout/chevron2"/>
    <dgm:cxn modelId="{7EDBA1EE-3DAB-4B68-8B87-0D844B5F7848}" type="presOf" srcId="{ECFC1561-A732-476C-98E9-FE5B29D7BCF4}" destId="{F3FFBF91-E8FF-4413-9D89-E470BB38A43D}" srcOrd="0" destOrd="0" presId="urn:microsoft.com/office/officeart/2005/8/layout/chevron2"/>
    <dgm:cxn modelId="{8B4ADEF8-61FE-4358-B08D-7F1662D386D1}" srcId="{E4AE25C9-7044-47AD-AADE-1709898BCA08}" destId="{20639DF2-9BC2-49FC-AE9A-AC896B074690}" srcOrd="0" destOrd="0" parTransId="{6D5B893B-235A-4A32-AD9C-78458F61EFF3}" sibTransId="{690721E6-C072-4D58-A175-C04DED539DF3}"/>
    <dgm:cxn modelId="{6EDD93FD-27BF-44EB-8E19-663E37E530D3}" srcId="{ECFC1561-A732-476C-98E9-FE5B29D7BCF4}" destId="{5BAA63D6-BF5F-42BF-A517-AA26131C2059}" srcOrd="2" destOrd="0" parTransId="{E6397F26-6DD6-4D18-AA56-121E0B63A3D9}" sibTransId="{733E9DC7-5CFC-48EB-BC18-EE33AF5CBFBD}"/>
    <dgm:cxn modelId="{2E6EDCB7-4DD6-406B-8830-A488F44AAF55}" type="presParOf" srcId="{F3FFBF91-E8FF-4413-9D89-E470BB38A43D}" destId="{F4994104-3B02-4E59-B39B-7A81A9277D2D}" srcOrd="0" destOrd="0" presId="urn:microsoft.com/office/officeart/2005/8/layout/chevron2"/>
    <dgm:cxn modelId="{B3086C5E-C080-46A6-A154-04E5052C8425}" type="presParOf" srcId="{F4994104-3B02-4E59-B39B-7A81A9277D2D}" destId="{2B14B50D-D69F-4A9F-8F73-31D9284619C2}" srcOrd="0" destOrd="0" presId="urn:microsoft.com/office/officeart/2005/8/layout/chevron2"/>
    <dgm:cxn modelId="{917EB3A1-5CC8-45CA-908E-0FB33E0448E4}" type="presParOf" srcId="{F4994104-3B02-4E59-B39B-7A81A9277D2D}" destId="{DAA9B37B-C555-424D-9BFF-23A555BFE7F6}" srcOrd="1" destOrd="0" presId="urn:microsoft.com/office/officeart/2005/8/layout/chevron2"/>
    <dgm:cxn modelId="{CD8B8BDF-E890-4EDF-8786-895982E81EAD}" type="presParOf" srcId="{F3FFBF91-E8FF-4413-9D89-E470BB38A43D}" destId="{7E54F67E-D0C1-4235-96F9-E70A5718067F}" srcOrd="1" destOrd="0" presId="urn:microsoft.com/office/officeart/2005/8/layout/chevron2"/>
    <dgm:cxn modelId="{CF7CA85E-61A8-4A40-B226-F668EA6004A9}" type="presParOf" srcId="{F3FFBF91-E8FF-4413-9D89-E470BB38A43D}" destId="{17646A36-6EBF-423B-A358-8176CFCEDD8E}" srcOrd="2" destOrd="0" presId="urn:microsoft.com/office/officeart/2005/8/layout/chevron2"/>
    <dgm:cxn modelId="{CFD40EF2-6302-4D08-B1E3-11BE099757A0}" type="presParOf" srcId="{17646A36-6EBF-423B-A358-8176CFCEDD8E}" destId="{0783B3BE-1F36-4801-B804-7372DFA6FFA1}" srcOrd="0" destOrd="0" presId="urn:microsoft.com/office/officeart/2005/8/layout/chevron2"/>
    <dgm:cxn modelId="{F2EF6782-7310-409A-A72A-074AF1056C50}" type="presParOf" srcId="{17646A36-6EBF-423B-A358-8176CFCEDD8E}" destId="{2E30E72F-C91A-415C-902A-EBD74B3CB73D}" srcOrd="1" destOrd="0" presId="urn:microsoft.com/office/officeart/2005/8/layout/chevron2"/>
    <dgm:cxn modelId="{B7E2C52D-6164-41D0-A77D-ADD6B5622F6F}" type="presParOf" srcId="{F3FFBF91-E8FF-4413-9D89-E470BB38A43D}" destId="{2A056968-2090-4BE6-B446-79BEFDCD1E62}" srcOrd="3" destOrd="0" presId="urn:microsoft.com/office/officeart/2005/8/layout/chevron2"/>
    <dgm:cxn modelId="{43EA2FBD-0B3C-4093-8EEE-74AB4BEBF52B}" type="presParOf" srcId="{F3FFBF91-E8FF-4413-9D89-E470BB38A43D}" destId="{4D4DAC7A-B700-4DAE-A8A7-749075F0C8A3}" srcOrd="4" destOrd="0" presId="urn:microsoft.com/office/officeart/2005/8/layout/chevron2"/>
    <dgm:cxn modelId="{B02950C0-309A-49BE-8405-ADA9C420932E}" type="presParOf" srcId="{4D4DAC7A-B700-4DAE-A8A7-749075F0C8A3}" destId="{BDE53078-F35A-4897-BD62-1CAF52749288}" srcOrd="0" destOrd="0" presId="urn:microsoft.com/office/officeart/2005/8/layout/chevron2"/>
    <dgm:cxn modelId="{96304866-A4C7-440F-A14F-3480F2D85B2B}" type="presParOf" srcId="{4D4DAC7A-B700-4DAE-A8A7-749075F0C8A3}" destId="{D9BDDE76-5371-4150-8174-8F541B6535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167C-169C-415A-AC68-0BEC4DD97AA8}">
      <dsp:nvSpPr>
        <dsp:cNvPr id="0" name=""/>
        <dsp:cNvSpPr/>
      </dsp:nvSpPr>
      <dsp:spPr>
        <a:xfrm>
          <a:off x="0" y="29640"/>
          <a:ext cx="2836025" cy="1701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u="none" kern="1200">
              <a:latin typeface="Calibri Light" panose="020F0302020204030204"/>
            </a:rPr>
            <a:t>Canada's Digital Ambition 2022</a:t>
          </a:r>
        </a:p>
      </dsp:txBody>
      <dsp:txXfrm>
        <a:off x="0" y="29640"/>
        <a:ext cx="2836025" cy="1701615"/>
      </dsp:txXfrm>
    </dsp:sp>
    <dsp:sp modelId="{83440CC9-D599-426F-9382-B5E919ABEFDF}">
      <dsp:nvSpPr>
        <dsp:cNvPr id="0" name=""/>
        <dsp:cNvSpPr/>
      </dsp:nvSpPr>
      <dsp:spPr>
        <a:xfrm>
          <a:off x="3119627" y="29640"/>
          <a:ext cx="2836025" cy="1701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u="none" kern="1200">
              <a:latin typeface="Calibri Light" panose="020F0302020204030204"/>
            </a:rPr>
            <a:t>Policy on Service and Digital</a:t>
          </a:r>
          <a:endParaRPr lang="en-US" sz="3400" kern="1200"/>
        </a:p>
      </dsp:txBody>
      <dsp:txXfrm>
        <a:off x="3119627" y="29640"/>
        <a:ext cx="2836025" cy="1701615"/>
      </dsp:txXfrm>
    </dsp:sp>
    <dsp:sp modelId="{E7022CE1-796A-4EEE-A974-30373D745BDE}">
      <dsp:nvSpPr>
        <dsp:cNvPr id="0" name=""/>
        <dsp:cNvSpPr/>
      </dsp:nvSpPr>
      <dsp:spPr>
        <a:xfrm>
          <a:off x="6239255" y="29640"/>
          <a:ext cx="2836025" cy="1701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u="none" kern="1200">
              <a:latin typeface="Calibri Light" panose="020F0302020204030204"/>
            </a:rPr>
            <a:t>Digital Standards</a:t>
          </a:r>
          <a:endParaRPr lang="en-US" sz="3400" kern="1200"/>
        </a:p>
      </dsp:txBody>
      <dsp:txXfrm>
        <a:off x="6239255" y="29640"/>
        <a:ext cx="2836025" cy="1701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B50D-D69F-4A9F-8F73-31D9284619C2}">
      <dsp:nvSpPr>
        <dsp:cNvPr id="0" name=""/>
        <dsp:cNvSpPr/>
      </dsp:nvSpPr>
      <dsp:spPr>
        <a:xfrm rot="5400000">
          <a:off x="-225128" y="226629"/>
          <a:ext cx="1500856" cy="10505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b="0" kern="1200">
              <a:latin typeface="Calibri"/>
              <a:cs typeface="Calibri"/>
            </a:rPr>
            <a:t>Feb </a:t>
          </a:r>
        </a:p>
      </dsp:txBody>
      <dsp:txXfrm rot="-5400000">
        <a:off x="1" y="526801"/>
        <a:ext cx="1050599" cy="450257"/>
      </dsp:txXfrm>
    </dsp:sp>
    <dsp:sp modelId="{DAA9B37B-C555-424D-9BFF-23A555BFE7F6}">
      <dsp:nvSpPr>
        <dsp:cNvPr id="0" name=""/>
        <dsp:cNvSpPr/>
      </dsp:nvSpPr>
      <dsp:spPr>
        <a:xfrm rot="5400000">
          <a:off x="4761858" y="-3709757"/>
          <a:ext cx="975556" cy="8398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700" b="0" kern="1200">
              <a:latin typeface="Calibri"/>
              <a:cs typeface="Calibri"/>
            </a:rPr>
            <a:t>Email to institutions for 2023-24 fiscal year</a:t>
          </a:r>
        </a:p>
      </dsp:txBody>
      <dsp:txXfrm rot="-5400000">
        <a:off x="1050600" y="49124"/>
        <a:ext cx="8350451" cy="880310"/>
      </dsp:txXfrm>
    </dsp:sp>
    <dsp:sp modelId="{0783B3BE-1F36-4801-B804-7372DFA6FFA1}">
      <dsp:nvSpPr>
        <dsp:cNvPr id="0" name=""/>
        <dsp:cNvSpPr/>
      </dsp:nvSpPr>
      <dsp:spPr>
        <a:xfrm rot="5400000">
          <a:off x="-225128" y="1532099"/>
          <a:ext cx="1500856" cy="10505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b="0" kern="1200">
              <a:latin typeface="Calibri"/>
              <a:cs typeface="Calibri"/>
            </a:rPr>
            <a:t>Mar</a:t>
          </a:r>
        </a:p>
      </dsp:txBody>
      <dsp:txXfrm rot="-5400000">
        <a:off x="1" y="1832271"/>
        <a:ext cx="1050599" cy="450257"/>
      </dsp:txXfrm>
    </dsp:sp>
    <dsp:sp modelId="{2E30E72F-C91A-415C-902A-EBD74B3CB73D}">
      <dsp:nvSpPr>
        <dsp:cNvPr id="0" name=""/>
        <dsp:cNvSpPr/>
      </dsp:nvSpPr>
      <dsp:spPr>
        <a:xfrm rot="5400000">
          <a:off x="4761858" y="-2404287"/>
          <a:ext cx="975556" cy="8398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700" b="0" kern="1200">
              <a:latin typeface="Calibri"/>
              <a:cs typeface="Calibri"/>
            </a:rPr>
            <a:t>Mar 10: Confirmation of interest of institutions received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700" b="0" kern="1200">
              <a:latin typeface="Calibri"/>
              <a:cs typeface="Calibri"/>
            </a:rPr>
            <a:t>Institutions sign service agreements</a:t>
          </a:r>
        </a:p>
      </dsp:txBody>
      <dsp:txXfrm rot="-5400000">
        <a:off x="1050600" y="1354594"/>
        <a:ext cx="8350451" cy="880310"/>
      </dsp:txXfrm>
    </dsp:sp>
    <dsp:sp modelId="{BDE53078-F35A-4897-BD62-1CAF52749288}">
      <dsp:nvSpPr>
        <dsp:cNvPr id="0" name=""/>
        <dsp:cNvSpPr/>
      </dsp:nvSpPr>
      <dsp:spPr>
        <a:xfrm rot="5400000">
          <a:off x="-225128" y="2837569"/>
          <a:ext cx="1500856" cy="10505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>
              <a:latin typeface="Calibri"/>
              <a:cs typeface="Calibri"/>
            </a:rPr>
            <a:t>Apr</a:t>
          </a:r>
        </a:p>
      </dsp:txBody>
      <dsp:txXfrm rot="-5400000">
        <a:off x="1" y="3137741"/>
        <a:ext cx="1050599" cy="450257"/>
      </dsp:txXfrm>
    </dsp:sp>
    <dsp:sp modelId="{D9BDDE76-5371-4150-8174-8F541B653562}">
      <dsp:nvSpPr>
        <dsp:cNvPr id="0" name=""/>
        <dsp:cNvSpPr/>
      </dsp:nvSpPr>
      <dsp:spPr>
        <a:xfrm rot="5400000">
          <a:off x="4761858" y="-1098817"/>
          <a:ext cx="975556" cy="8398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>
              <a:latin typeface="Calibri"/>
              <a:cs typeface="Calibri"/>
            </a:rPr>
            <a:t>Onboarding (access to Adobe Target, training)</a:t>
          </a:r>
        </a:p>
      </dsp:txBody>
      <dsp:txXfrm rot="-5400000">
        <a:off x="1050600" y="2660064"/>
        <a:ext cx="8350451" cy="88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03EAE-A490-45DF-96CA-233EC8DAA26F}" type="datetimeFigureOut">
              <a:rPr lang="en-CA" smtClean="0"/>
              <a:t>2023-03-10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61F5-63DF-4AA1-BB61-BB6716310F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7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A746-5500-41B4-AB31-50C9AE604A75}" type="datetimeFigureOut">
              <a:rPr lang="en-CA" smtClean="0"/>
              <a:t>2023-03-10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D909-97A8-4041-9C06-7D5F7892DB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47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D909-97A8-4041-9C06-7D5F7892DBB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21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Should</a:t>
            </a:r>
            <a:r>
              <a:rPr lang="en-CA" baseline="0"/>
              <a:t> we include this example or the francophone immigration one? Just wondering cause the floods alert is similar to the COVID alert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ED909-97A8-4041-9C06-7D5F7892DB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6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D909-97A8-4041-9C06-7D5F7892DBB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0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3 step</a:t>
            </a:r>
            <a:r>
              <a:rPr lang="en-CA" baseline="0"/>
              <a:t> workflow</a:t>
            </a:r>
            <a:endParaRPr lang="en-CA"/>
          </a:p>
          <a:p>
            <a:r>
              <a:rPr lang="en-CA"/>
              <a:t>Just want you to see how it feels to set this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D909-97A8-4041-9C06-7D5F7892DBB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71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2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88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586914"/>
            <a:ext cx="10118361" cy="924033"/>
          </a:xfrm>
        </p:spPr>
        <p:txBody>
          <a:bodyPr>
            <a:normAutofit/>
          </a:bodyPr>
          <a:lstStyle>
            <a:lvl1pPr>
              <a:defRPr sz="4800"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65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48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91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160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47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155" y="634948"/>
            <a:ext cx="4676930" cy="1325563"/>
          </a:xfrm>
        </p:spPr>
        <p:txBody>
          <a:bodyPr>
            <a:normAutofit/>
          </a:bodyPr>
          <a:lstStyle>
            <a:lvl1pPr algn="ctr">
              <a:defRPr sz="3200"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8467" y="634947"/>
            <a:ext cx="467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HEADSHOT/TITLE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145396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07" y="120869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840610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30376" y="7967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9295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33094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565879" y="1915561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4291" y="70301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2332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istic/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7876" y="1234555"/>
            <a:ext cx="8057214" cy="1325563"/>
          </a:xfrm>
        </p:spPr>
        <p:txBody>
          <a:bodyPr/>
          <a:lstStyle>
            <a:lvl1pPr algn="ctr"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QUOTE/STATISTIC/CHART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25689" y="2982913"/>
            <a:ext cx="5081587" cy="3492500"/>
          </a:xfr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221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53154"/>
            <a:ext cx="10610850" cy="1068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D18-93EC-4D08-9C92-419904306A89}" type="datetimeFigureOut">
              <a:rPr lang="en-CA" smtClean="0"/>
              <a:t>2023-03-10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7D99-D461-4C49-83BD-86150019FC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8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16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55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5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26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89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esd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1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66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MSIPCMContentMarking" descr="{&quot;HashCode&quot;:-1880398799,&quot;Placement&quot;:&quot;Header&quot;,&quot;Top&quot;:0.0,&quot;Left&quot;:742.444458,&quot;SlideWidth&quot;:960,&quot;SlideHeight&quot;:540}">
            <a:extLst>
              <a:ext uri="{FF2B5EF4-FFF2-40B4-BE49-F238E27FC236}">
                <a16:creationId xmlns:a16="http://schemas.microsoft.com/office/drawing/2014/main" id="{55CCA46F-E45A-1399-5E97-1912B7885FCF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14282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pedia.gc.ca/wiki/A/B_Test_and_Personalization_use_case_library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pedia.gc.ca/wiki/GC_A/B_testing_tool:_Adobe_Target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etty.geraldes@servicecanada.gc.ca" TargetMode="External"/><Relationship Id="rId2" Type="http://schemas.openxmlformats.org/officeDocument/2006/relationships/hyperlink" Target="mailto:GC.ANALYTIQUE-ANALYTICS.GC@servicecanada.gc.ca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emily.gagnon@servicecanada.gc.ca" TargetMode="External"/><Relationship Id="rId5" Type="http://schemas.openxmlformats.org/officeDocument/2006/relationships/hyperlink" Target="mailto:celena.bedford@servicecanada.gc.ca" TargetMode="External"/><Relationship Id="rId4" Type="http://schemas.openxmlformats.org/officeDocument/2006/relationships/hyperlink" Target="mailto:nicolas.pjontek@servicecanada.gc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7426" y="1371028"/>
            <a:ext cx="7316406" cy="3034804"/>
          </a:xfrm>
        </p:spPr>
        <p:txBody>
          <a:bodyPr>
            <a:noAutofit/>
          </a:bodyPr>
          <a:lstStyle/>
          <a:p>
            <a:r>
              <a:rPr lang="en-CA" sz="4800" b="1">
                <a:latin typeface="Corbel"/>
              </a:rPr>
              <a:t>A/B testing and personalization service (Adobe Target)</a:t>
            </a:r>
            <a:endParaRPr lang="en-CA" sz="4800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07426" y="4607174"/>
            <a:ext cx="6541247" cy="478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b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</a:rPr>
              <a:t>Principal Publisher</a:t>
            </a:r>
            <a:endParaRPr lang="en-CA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72" y="485661"/>
            <a:ext cx="10118361" cy="924033"/>
          </a:xfrm>
        </p:spPr>
        <p:txBody>
          <a:bodyPr>
            <a:normAutofit fontScale="90000"/>
          </a:bodyPr>
          <a:lstStyle/>
          <a:p>
            <a:r>
              <a:rPr lang="en-CA" b="1">
                <a:latin typeface="Corbel"/>
              </a:rPr>
              <a:t>Personalization </a:t>
            </a:r>
            <a:r>
              <a:rPr lang="en-CA">
                <a:latin typeface="Corbel"/>
              </a:rPr>
              <a:t>example:</a:t>
            </a:r>
            <a:r>
              <a:rPr lang="en-CA" b="1">
                <a:latin typeface="Corbel"/>
              </a:rPr>
              <a:t> </a:t>
            </a:r>
            <a:br>
              <a:rPr lang="en-CA">
                <a:latin typeface="Corbel"/>
              </a:rPr>
            </a:br>
            <a:r>
              <a:rPr lang="en-CA">
                <a:latin typeface="Corbel"/>
              </a:rPr>
              <a:t>Hurricane Fiona</a:t>
            </a:r>
            <a:endParaRPr lang="en-CA" b="1">
              <a:latin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74243" y="1830585"/>
            <a:ext cx="4544810" cy="39086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4472C4"/>
                </a:solidFill>
                <a:latin typeface="Corbel"/>
              </a:rPr>
              <a:t>Without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/>
              </a:rPr>
              <a:t> alert</a:t>
            </a: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51947" y="1829965"/>
            <a:ext cx="4328304" cy="39086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4472C4"/>
                </a:solidFill>
                <a:latin typeface="Corbel"/>
              </a:rPr>
              <a:t>With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/>
              </a:rPr>
              <a:t> alert</a:t>
            </a:r>
            <a:endParaRPr kumimoji="0" lang="en-CA" sz="20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t="-137" b="7561"/>
          <a:stretch/>
        </p:blipFill>
        <p:spPr>
          <a:xfrm>
            <a:off x="6710302" y="2281407"/>
            <a:ext cx="4783983" cy="4226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2" y="2278348"/>
            <a:ext cx="5344413" cy="31437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9B363-4B0E-CB5A-9653-CF47792DA5BD}"/>
              </a:ext>
            </a:extLst>
          </p:cNvPr>
          <p:cNvSpPr txBox="1"/>
          <p:nvPr/>
        </p:nvSpPr>
        <p:spPr>
          <a:xfrm>
            <a:off x="7441870" y="5423065"/>
            <a:ext cx="442553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Providing important information, to impacted people, when they need it</a:t>
            </a:r>
          </a:p>
        </p:txBody>
      </p:sp>
    </p:spTree>
    <p:extLst>
      <p:ext uri="{BB962C8B-B14F-4D97-AF65-F5344CB8AC3E}">
        <p14:creationId xmlns:p14="http://schemas.microsoft.com/office/powerpoint/2010/main" val="14310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4892-7262-3BBF-75E3-2C39DAA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596810"/>
            <a:ext cx="10118361" cy="924033"/>
          </a:xfrm>
        </p:spPr>
        <p:txBody>
          <a:bodyPr>
            <a:normAutofit/>
          </a:bodyPr>
          <a:lstStyle/>
          <a:p>
            <a:r>
              <a:rPr lang="en-US">
                <a:latin typeface="Corbel"/>
              </a:rPr>
              <a:t>Other examples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D1-9086-C482-4436-336CADEE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1923834"/>
            <a:ext cx="10938565" cy="3943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sz="3200">
                <a:latin typeface="Corbel"/>
                <a:hlinkClick r:id="rId2"/>
              </a:rPr>
              <a:t>A/B Test and Personalization use case library</a:t>
            </a:r>
            <a:endParaRPr lang="en-CA" sz="3200">
              <a:latin typeface="Corbel"/>
            </a:endParaRPr>
          </a:p>
          <a:p>
            <a:r>
              <a:rPr lang="en-CA" sz="3200">
                <a:latin typeface="Corbel"/>
              </a:rPr>
              <a:t>Library provides a summary of A/B tests and </a:t>
            </a:r>
            <a:r>
              <a:rPr lang="en-CA" sz="3200" err="1">
                <a:latin typeface="Corbel"/>
              </a:rPr>
              <a:t>personalizations</a:t>
            </a:r>
            <a:r>
              <a:rPr lang="en-CA" sz="3200">
                <a:latin typeface="Corbel"/>
              </a:rPr>
              <a:t> undertaken with Adobe Target within the GC, including:</a:t>
            </a:r>
            <a:endParaRPr lang="en-CA" sz="3200"/>
          </a:p>
          <a:p>
            <a:pPr lvl="1"/>
            <a:r>
              <a:rPr lang="en-CA" sz="2800">
                <a:latin typeface="Corbel"/>
              </a:rPr>
              <a:t>The use case's research question or problem</a:t>
            </a:r>
          </a:p>
          <a:p>
            <a:pPr lvl="1"/>
            <a:r>
              <a:rPr lang="en-CA" sz="2800">
                <a:latin typeface="Corbel"/>
              </a:rPr>
              <a:t>The success metrics used</a:t>
            </a:r>
          </a:p>
          <a:p>
            <a:pPr lvl="1"/>
            <a:r>
              <a:rPr lang="en-CA" sz="2800">
                <a:latin typeface="Corbel"/>
              </a:rPr>
              <a:t>How the use case was designed and implemented</a:t>
            </a:r>
            <a:endParaRPr lang="en-CA" sz="2800"/>
          </a:p>
          <a:p>
            <a:pPr lvl="1"/>
            <a:r>
              <a:rPr lang="en-CA" sz="2800">
                <a:latin typeface="Corbel"/>
              </a:rPr>
              <a:t>The results of the use case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63820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3910" y="1232739"/>
            <a:ext cx="8057214" cy="4392522"/>
          </a:xfrm>
        </p:spPr>
        <p:txBody>
          <a:bodyPr>
            <a:normAutofit/>
          </a:bodyPr>
          <a:lstStyle/>
          <a:p>
            <a:r>
              <a:rPr lang="en-CA" sz="8000">
                <a:latin typeface="Corbel"/>
              </a:rPr>
              <a:t>Why should this matter to you?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>
                <a:latin typeface="Corbel"/>
              </a:rPr>
              <a:t>Supporting digital government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42723461"/>
              </p:ext>
            </p:extLst>
          </p:nvPr>
        </p:nvGraphicFramePr>
        <p:xfrm>
          <a:off x="1513980" y="2933711"/>
          <a:ext cx="9075280" cy="176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31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Canada's Digital Ambition 2022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4903115" cy="45526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CA" sz="3200">
                <a:latin typeface="Corbel"/>
                <a:ea typeface="Calibri"/>
                <a:cs typeface="Calibri"/>
              </a:rPr>
              <a:t>Digital government is about...</a:t>
            </a:r>
            <a:endParaRPr lang="en-US"/>
          </a:p>
          <a:p>
            <a:pPr lvl="1">
              <a:spcAft>
                <a:spcPts val="1200"/>
              </a:spcAft>
            </a:pPr>
            <a:r>
              <a:rPr lang="en-CA" sz="2800">
                <a:latin typeface="Corbel"/>
                <a:ea typeface="Calibri"/>
                <a:cs typeface="Calibri"/>
              </a:rPr>
              <a:t>putting the needs of the people we serve at the heart of the government policies, programs and services we deliver,</a:t>
            </a:r>
            <a:r>
              <a:rPr lang="en-CA" sz="2800">
                <a:solidFill>
                  <a:srgbClr val="0B1863"/>
                </a:solidFill>
                <a:latin typeface="Corbel"/>
                <a:ea typeface="Calibri"/>
                <a:cs typeface="Calibri"/>
              </a:rPr>
              <a:t> </a:t>
            </a:r>
            <a:r>
              <a:rPr lang="en-CA" sz="2800" b="1">
                <a:latin typeface="Corbel"/>
                <a:ea typeface="Calibri"/>
                <a:cs typeface="Calibri"/>
              </a:rPr>
              <a:t>through the use of modern technology and effective use of data</a:t>
            </a:r>
            <a:r>
              <a:rPr lang="en-CA" sz="2800">
                <a:latin typeface="Corbel"/>
                <a:ea typeface="Calibri"/>
                <a:cs typeface="Calibri"/>
              </a:rPr>
              <a:t>.</a:t>
            </a:r>
            <a:endParaRPr lang="en-CA" sz="2800"/>
          </a:p>
          <a:p>
            <a:pPr lvl="1">
              <a:spcAft>
                <a:spcPts val="1200"/>
              </a:spcAft>
            </a:pPr>
            <a:r>
              <a:rPr lang="en-CA" sz="2800" b="1">
                <a:latin typeface="Corbel"/>
                <a:ea typeface="Calibri"/>
                <a:cs typeface="Calibri"/>
              </a:rPr>
              <a:t>modernizing and adapting the way we work</a:t>
            </a:r>
            <a:r>
              <a:rPr lang="en-CA" sz="2800">
                <a:latin typeface="Corbel"/>
                <a:ea typeface="Calibri"/>
                <a:cs typeface="Calibri"/>
              </a:rPr>
              <a:t> so that we can compete in a fast‑changing world and ensure that government remains responsive, resilient, and most importantly, relevant. 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BB9AD-5715-673D-8B3C-3FB26AB36D58}"/>
              </a:ext>
            </a:extLst>
          </p:cNvPr>
          <p:cNvSpPr txBox="1"/>
          <p:nvPr/>
        </p:nvSpPr>
        <p:spPr>
          <a:xfrm>
            <a:off x="6812478" y="4041569"/>
            <a:ext cx="4000005" cy="218521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Lato"/>
                <a:ea typeface="Lato"/>
                <a:cs typeface="Lato"/>
              </a:rPr>
              <a:t>Priority 4.1: support fully digital delivery by managing a government-wide culture shift</a:t>
            </a:r>
          </a:p>
          <a:p>
            <a:pPr>
              <a:spcBef>
                <a:spcPts val="1200"/>
              </a:spcBef>
            </a:pPr>
            <a:r>
              <a:rPr lang="en-US">
                <a:ea typeface="+mn-lt"/>
                <a:cs typeface="+mn-lt"/>
              </a:rPr>
              <a:t>...adopting a responsible experimentation approach, where the objective is to learn fast in a safe manner in order to de-risk our efforts early.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48214-0749-C008-CD47-918B97B431D1}"/>
              </a:ext>
            </a:extLst>
          </p:cNvPr>
          <p:cNvSpPr txBox="1"/>
          <p:nvPr/>
        </p:nvSpPr>
        <p:spPr>
          <a:xfrm>
            <a:off x="6812478" y="1933698"/>
            <a:ext cx="4000005" cy="163121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Lato"/>
                <a:ea typeface="Lato"/>
                <a:cs typeface="Lato"/>
              </a:rPr>
              <a:t>Strategic theme 2: data-enabled digital services and programs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333333"/>
                </a:solidFill>
                <a:latin typeface="Lato"/>
                <a:ea typeface="Lato"/>
                <a:cs typeface="Lato"/>
              </a:rPr>
              <a:t>...</a:t>
            </a:r>
            <a:r>
              <a:rPr lang="en-US">
                <a:solidFill>
                  <a:srgbClr val="333333"/>
                </a:solidFill>
                <a:latin typeface="Lato"/>
                <a:ea typeface="Lato"/>
                <a:cs typeface="Lato"/>
              </a:rPr>
              <a:t>u</a:t>
            </a:r>
            <a:r>
              <a:rPr lang="en-US">
                <a:ea typeface="+mn-lt"/>
                <a:cs typeface="+mn-lt"/>
              </a:rPr>
              <a:t>nlocking the potential of data will help us improve services and support evidence-based decisions.</a:t>
            </a:r>
            <a:endParaRPr lang="en-US" b="1">
              <a:solidFill>
                <a:srgbClr val="333333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0282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Policy on Service and Digital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4903115" cy="45526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CA" sz="3200">
                <a:latin typeface="Corbel"/>
                <a:ea typeface="Calibri"/>
                <a:cs typeface="Calibri"/>
              </a:rPr>
              <a:t>The Policy on Service and Digital...</a:t>
            </a:r>
            <a:endParaRPr lang="en-US" sz="3200">
              <a:latin typeface="Corbel"/>
              <a:ea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CA" sz="2800">
                <a:latin typeface="Corbel"/>
                <a:ea typeface="Calibri"/>
                <a:cs typeface="Calibri"/>
              </a:rPr>
              <a:t>advances the delivery of services and the effectiveness of government operations </a:t>
            </a:r>
            <a:endParaRPr lang="en-US" sz="2800">
              <a:latin typeface="Corbel"/>
              <a:ea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CA" sz="2800">
                <a:latin typeface="Corbel"/>
                <a:ea typeface="Calibri"/>
                <a:cs typeface="Calibri"/>
              </a:rPr>
              <a:t>through the strategic management of government information and data and leveraging of information technology, </a:t>
            </a:r>
            <a:endParaRPr lang="en-US" sz="2800">
              <a:latin typeface="Corbel"/>
              <a:ea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CA" sz="2800">
                <a:latin typeface="Corbel"/>
                <a:ea typeface="Calibri"/>
                <a:cs typeface="Calibri"/>
              </a:rPr>
              <a:t>supporting the mandate of the Minister for Digital Government in leading the Government of Canada’s digital transition. </a:t>
            </a:r>
            <a:endParaRPr lang="en-US" sz="2800">
              <a:latin typeface="Corbel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48214-0749-C008-CD47-918B97B431D1}"/>
              </a:ext>
            </a:extLst>
          </p:cNvPr>
          <p:cNvSpPr txBox="1"/>
          <p:nvPr/>
        </p:nvSpPr>
        <p:spPr>
          <a:xfrm>
            <a:off x="6743205" y="2230581"/>
            <a:ext cx="4000005" cy="3847207"/>
          </a:xfrm>
          <a:prstGeom prst="rect">
            <a:avLst/>
          </a:prstGeom>
          <a:noFill/>
          <a:ln>
            <a:solidFill>
              <a:srgbClr val="D1202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Lato"/>
                <a:ea typeface="Lato"/>
                <a:cs typeface="Lato"/>
              </a:rPr>
              <a:t>Innovation and experimentation</a:t>
            </a:r>
            <a:endParaRPr lang="en-US"/>
          </a:p>
          <a:p>
            <a:endParaRPr lang="en-US" b="1">
              <a:solidFill>
                <a:srgbClr val="333333"/>
              </a:solidFill>
              <a:latin typeface="Lato"/>
              <a:ea typeface="Lato"/>
              <a:cs typeface="Lato"/>
            </a:endParaRPr>
          </a:p>
          <a:p>
            <a:r>
              <a:rPr lang="en-US">
                <a:ea typeface="+mn-lt"/>
                <a:cs typeface="+mn-lt"/>
              </a:rPr>
              <a:t>4.1.2.6     The Chief Information Officer (CIO) of Canada is responsible for facilitating innovation and experimentation in service design and delivery, information, data, IT and cyber security.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0000"/>
                </a:solidFill>
                <a:latin typeface="Calibri" panose="020F0502020204030204"/>
                <a:ea typeface="Lato"/>
                <a:cs typeface="Calibri" panose="020F0502020204030204"/>
              </a:rPr>
              <a:t>4.1.3.8     Deputy</a:t>
            </a:r>
            <a:r>
              <a:rPr lang="en-US">
                <a:ea typeface="+mn-lt"/>
                <a:cs typeface="+mn-lt"/>
              </a:rPr>
              <a:t> heads are responsible for providing support for innovation and experimentation in service design and delivery, information, data, IT and cyber security.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>
                <a:latin typeface="Corbel"/>
              </a:rPr>
              <a:t>Digital standards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337" y="3378024"/>
            <a:ext cx="312007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b="1"/>
              <a:t>Design with users</a:t>
            </a:r>
          </a:p>
          <a:p>
            <a:pPr algn="ctr"/>
            <a:endParaRPr lang="en-CA" b="1"/>
          </a:p>
          <a:p>
            <a:pPr algn="ctr"/>
            <a:r>
              <a:rPr lang="en-CA"/>
              <a:t>Conduct ongoing testing with users to guide design and development.</a:t>
            </a:r>
            <a:endParaRPr lang="en-CA"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6888" y="3378024"/>
            <a:ext cx="31002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b="1"/>
              <a:t>Empower staff to deliver better services</a:t>
            </a:r>
            <a:endParaRPr lang="en-US"/>
          </a:p>
          <a:p>
            <a:pPr algn="ctr"/>
            <a:endParaRPr lang="en-CA" b="1">
              <a:ea typeface="+mn-lt"/>
              <a:cs typeface="+mn-lt"/>
            </a:endParaRPr>
          </a:p>
          <a:p>
            <a:pPr algn="ctr"/>
            <a:r>
              <a:rPr lang="en-CA">
                <a:ea typeface="+mn-lt"/>
                <a:cs typeface="+mn-lt"/>
              </a:rPr>
              <a:t>Make sure that staff have access to the tools, training and technologies they need. Empower the team to make decisions throughout the design, build and operation of the service.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CE31B-F170-E6C1-C5C1-EDDFCDB4C439}"/>
              </a:ext>
            </a:extLst>
          </p:cNvPr>
          <p:cNvSpPr txBox="1"/>
          <p:nvPr/>
        </p:nvSpPr>
        <p:spPr>
          <a:xfrm>
            <a:off x="4308763" y="3378529"/>
            <a:ext cx="351509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b="1">
                <a:cs typeface="Segoe UI"/>
              </a:rPr>
              <a:t>Iterate and improve frequently</a:t>
            </a:r>
            <a:r>
              <a:rPr lang="en-US">
                <a:cs typeface="Segoe UI"/>
              </a:rPr>
              <a:t>​</a:t>
            </a:r>
          </a:p>
          <a:p>
            <a:pPr algn="ctr"/>
            <a:endParaRPr lang="en-US">
              <a:ea typeface="+mn-lt"/>
              <a:cs typeface="Segoe UI"/>
            </a:endParaRPr>
          </a:p>
          <a:p>
            <a:pPr algn="ctr"/>
            <a:r>
              <a:rPr lang="en-US">
                <a:ea typeface="+mn-lt"/>
                <a:cs typeface="Calibri"/>
              </a:rPr>
              <a:t>Develop services using agile, iterative and user centered  methods. Continuously improve in response to user needs. Try new things, start small and scale up.</a:t>
            </a:r>
            <a:endParaRPr lang="en-US"/>
          </a:p>
        </p:txBody>
      </p:sp>
      <p:sp>
        <p:nvSpPr>
          <p:cNvPr id="12" name="Freeform 11" descr="Refresh Icon"/>
          <p:cNvSpPr>
            <a:spLocks noEditPoints="1"/>
          </p:cNvSpPr>
          <p:nvPr/>
        </p:nvSpPr>
        <p:spPr bwMode="auto">
          <a:xfrm>
            <a:off x="5663346" y="2299854"/>
            <a:ext cx="896781" cy="885335"/>
          </a:xfrm>
          <a:custGeom>
            <a:avLst/>
            <a:gdLst>
              <a:gd name="T0" fmla="*/ 444 w 450"/>
              <a:gd name="T1" fmla="*/ 25 h 450"/>
              <a:gd name="T2" fmla="*/ 431 w 450"/>
              <a:gd name="T3" fmla="*/ 19 h 450"/>
              <a:gd name="T4" fmla="*/ 418 w 450"/>
              <a:gd name="T5" fmla="*/ 25 h 450"/>
              <a:gd name="T6" fmla="*/ 380 w 450"/>
              <a:gd name="T7" fmla="*/ 62 h 450"/>
              <a:gd name="T8" fmla="*/ 308 w 450"/>
              <a:gd name="T9" fmla="*/ 17 h 450"/>
              <a:gd name="T10" fmla="*/ 225 w 450"/>
              <a:gd name="T11" fmla="*/ 0 h 450"/>
              <a:gd name="T12" fmla="*/ 84 w 450"/>
              <a:gd name="T13" fmla="*/ 49 h 450"/>
              <a:gd name="T14" fmla="*/ 5 w 450"/>
              <a:gd name="T15" fmla="*/ 176 h 450"/>
              <a:gd name="T16" fmla="*/ 5 w 450"/>
              <a:gd name="T17" fmla="*/ 178 h 450"/>
              <a:gd name="T18" fmla="*/ 8 w 450"/>
              <a:gd name="T19" fmla="*/ 185 h 450"/>
              <a:gd name="T20" fmla="*/ 15 w 450"/>
              <a:gd name="T21" fmla="*/ 188 h 450"/>
              <a:gd name="T22" fmla="*/ 73 w 450"/>
              <a:gd name="T23" fmla="*/ 188 h 450"/>
              <a:gd name="T24" fmla="*/ 82 w 450"/>
              <a:gd name="T25" fmla="*/ 181 h 450"/>
              <a:gd name="T26" fmla="*/ 97 w 450"/>
              <a:gd name="T27" fmla="*/ 147 h 450"/>
              <a:gd name="T28" fmla="*/ 152 w 450"/>
              <a:gd name="T29" fmla="*/ 94 h 450"/>
              <a:gd name="T30" fmla="*/ 225 w 450"/>
              <a:gd name="T31" fmla="*/ 75 h 450"/>
              <a:gd name="T32" fmla="*/ 327 w 450"/>
              <a:gd name="T33" fmla="*/ 115 h 450"/>
              <a:gd name="T34" fmla="*/ 287 w 450"/>
              <a:gd name="T35" fmla="*/ 156 h 450"/>
              <a:gd name="T36" fmla="*/ 281 w 450"/>
              <a:gd name="T37" fmla="*/ 169 h 450"/>
              <a:gd name="T38" fmla="*/ 287 w 450"/>
              <a:gd name="T39" fmla="*/ 182 h 450"/>
              <a:gd name="T40" fmla="*/ 300 w 450"/>
              <a:gd name="T41" fmla="*/ 188 h 450"/>
              <a:gd name="T42" fmla="*/ 431 w 450"/>
              <a:gd name="T43" fmla="*/ 188 h 450"/>
              <a:gd name="T44" fmla="*/ 444 w 450"/>
              <a:gd name="T45" fmla="*/ 182 h 450"/>
              <a:gd name="T46" fmla="*/ 450 w 450"/>
              <a:gd name="T47" fmla="*/ 169 h 450"/>
              <a:gd name="T48" fmla="*/ 450 w 450"/>
              <a:gd name="T49" fmla="*/ 38 h 450"/>
              <a:gd name="T50" fmla="*/ 444 w 450"/>
              <a:gd name="T51" fmla="*/ 25 h 450"/>
              <a:gd name="T52" fmla="*/ 439 w 450"/>
              <a:gd name="T53" fmla="*/ 265 h 450"/>
              <a:gd name="T54" fmla="*/ 433 w 450"/>
              <a:gd name="T55" fmla="*/ 262 h 450"/>
              <a:gd name="T56" fmla="*/ 377 w 450"/>
              <a:gd name="T57" fmla="*/ 262 h 450"/>
              <a:gd name="T58" fmla="*/ 368 w 450"/>
              <a:gd name="T59" fmla="*/ 269 h 450"/>
              <a:gd name="T60" fmla="*/ 352 w 450"/>
              <a:gd name="T61" fmla="*/ 303 h 450"/>
              <a:gd name="T62" fmla="*/ 298 w 450"/>
              <a:gd name="T63" fmla="*/ 356 h 450"/>
              <a:gd name="T64" fmla="*/ 225 w 450"/>
              <a:gd name="T65" fmla="*/ 375 h 450"/>
              <a:gd name="T66" fmla="*/ 170 w 450"/>
              <a:gd name="T67" fmla="*/ 364 h 450"/>
              <a:gd name="T68" fmla="*/ 123 w 450"/>
              <a:gd name="T69" fmla="*/ 334 h 450"/>
              <a:gd name="T70" fmla="*/ 163 w 450"/>
              <a:gd name="T71" fmla="*/ 294 h 450"/>
              <a:gd name="T72" fmla="*/ 169 w 450"/>
              <a:gd name="T73" fmla="*/ 281 h 450"/>
              <a:gd name="T74" fmla="*/ 163 w 450"/>
              <a:gd name="T75" fmla="*/ 268 h 450"/>
              <a:gd name="T76" fmla="*/ 150 w 450"/>
              <a:gd name="T77" fmla="*/ 262 h 450"/>
              <a:gd name="T78" fmla="*/ 19 w 450"/>
              <a:gd name="T79" fmla="*/ 262 h 450"/>
              <a:gd name="T80" fmla="*/ 6 w 450"/>
              <a:gd name="T81" fmla="*/ 268 h 450"/>
              <a:gd name="T82" fmla="*/ 0 w 450"/>
              <a:gd name="T83" fmla="*/ 281 h 450"/>
              <a:gd name="T84" fmla="*/ 0 w 450"/>
              <a:gd name="T85" fmla="*/ 412 h 450"/>
              <a:gd name="T86" fmla="*/ 6 w 450"/>
              <a:gd name="T87" fmla="*/ 425 h 450"/>
              <a:gd name="T88" fmla="*/ 19 w 450"/>
              <a:gd name="T89" fmla="*/ 431 h 450"/>
              <a:gd name="T90" fmla="*/ 32 w 450"/>
              <a:gd name="T91" fmla="*/ 425 h 450"/>
              <a:gd name="T92" fmla="*/ 70 w 450"/>
              <a:gd name="T93" fmla="*/ 388 h 450"/>
              <a:gd name="T94" fmla="*/ 141 w 450"/>
              <a:gd name="T95" fmla="*/ 434 h 450"/>
              <a:gd name="T96" fmla="*/ 224 w 450"/>
              <a:gd name="T97" fmla="*/ 450 h 450"/>
              <a:gd name="T98" fmla="*/ 364 w 450"/>
              <a:gd name="T99" fmla="*/ 401 h 450"/>
              <a:gd name="T100" fmla="*/ 442 w 450"/>
              <a:gd name="T101" fmla="*/ 274 h 450"/>
              <a:gd name="T102" fmla="*/ 442 w 450"/>
              <a:gd name="T103" fmla="*/ 272 h 450"/>
              <a:gd name="T104" fmla="*/ 439 w 450"/>
              <a:gd name="T105" fmla="*/ 26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50">
                <a:moveTo>
                  <a:pt x="444" y="25"/>
                </a:moveTo>
                <a:cubicBezTo>
                  <a:pt x="440" y="21"/>
                  <a:pt x="436" y="19"/>
                  <a:pt x="431" y="19"/>
                </a:cubicBezTo>
                <a:cubicBezTo>
                  <a:pt x="426" y="19"/>
                  <a:pt x="421" y="21"/>
                  <a:pt x="418" y="25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59" y="43"/>
                  <a:pt x="335" y="27"/>
                  <a:pt x="308" y="17"/>
                </a:cubicBezTo>
                <a:cubicBezTo>
                  <a:pt x="281" y="6"/>
                  <a:pt x="253" y="0"/>
                  <a:pt x="225" y="0"/>
                </a:cubicBezTo>
                <a:cubicBezTo>
                  <a:pt x="171" y="0"/>
                  <a:pt x="124" y="17"/>
                  <a:pt x="84" y="49"/>
                </a:cubicBezTo>
                <a:cubicBezTo>
                  <a:pt x="44" y="81"/>
                  <a:pt x="18" y="124"/>
                  <a:pt x="5" y="176"/>
                </a:cubicBezTo>
                <a:cubicBezTo>
                  <a:pt x="5" y="178"/>
                  <a:pt x="5" y="178"/>
                  <a:pt x="5" y="178"/>
                </a:cubicBezTo>
                <a:cubicBezTo>
                  <a:pt x="8" y="185"/>
                  <a:pt x="8" y="185"/>
                  <a:pt x="8" y="185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73" y="188"/>
                  <a:pt x="73" y="188"/>
                  <a:pt x="73" y="188"/>
                </a:cubicBezTo>
                <a:cubicBezTo>
                  <a:pt x="77" y="188"/>
                  <a:pt x="80" y="185"/>
                  <a:pt x="82" y="181"/>
                </a:cubicBezTo>
                <a:cubicBezTo>
                  <a:pt x="90" y="161"/>
                  <a:pt x="95" y="150"/>
                  <a:pt x="97" y="147"/>
                </a:cubicBezTo>
                <a:cubicBezTo>
                  <a:pt x="111" y="124"/>
                  <a:pt x="129" y="107"/>
                  <a:pt x="152" y="94"/>
                </a:cubicBezTo>
                <a:cubicBezTo>
                  <a:pt x="174" y="82"/>
                  <a:pt x="199" y="75"/>
                  <a:pt x="225" y="75"/>
                </a:cubicBezTo>
                <a:cubicBezTo>
                  <a:pt x="264" y="75"/>
                  <a:pt x="298" y="89"/>
                  <a:pt x="327" y="115"/>
                </a:cubicBezTo>
                <a:cubicBezTo>
                  <a:pt x="287" y="156"/>
                  <a:pt x="287" y="156"/>
                  <a:pt x="287" y="156"/>
                </a:cubicBezTo>
                <a:cubicBezTo>
                  <a:pt x="283" y="159"/>
                  <a:pt x="281" y="164"/>
                  <a:pt x="281" y="169"/>
                </a:cubicBezTo>
                <a:cubicBezTo>
                  <a:pt x="281" y="174"/>
                  <a:pt x="283" y="178"/>
                  <a:pt x="287" y="182"/>
                </a:cubicBezTo>
                <a:cubicBezTo>
                  <a:pt x="290" y="186"/>
                  <a:pt x="295" y="188"/>
                  <a:pt x="300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6" y="188"/>
                  <a:pt x="440" y="186"/>
                  <a:pt x="444" y="182"/>
                </a:cubicBezTo>
                <a:cubicBezTo>
                  <a:pt x="448" y="178"/>
                  <a:pt x="450" y="174"/>
                  <a:pt x="450" y="169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3"/>
                  <a:pt x="448" y="28"/>
                  <a:pt x="444" y="25"/>
                </a:cubicBezTo>
                <a:close/>
                <a:moveTo>
                  <a:pt x="439" y="265"/>
                </a:moveTo>
                <a:cubicBezTo>
                  <a:pt x="433" y="262"/>
                  <a:pt x="433" y="262"/>
                  <a:pt x="433" y="262"/>
                </a:cubicBezTo>
                <a:cubicBezTo>
                  <a:pt x="377" y="262"/>
                  <a:pt x="377" y="262"/>
                  <a:pt x="377" y="262"/>
                </a:cubicBezTo>
                <a:cubicBezTo>
                  <a:pt x="372" y="262"/>
                  <a:pt x="369" y="265"/>
                  <a:pt x="368" y="269"/>
                </a:cubicBezTo>
                <a:cubicBezTo>
                  <a:pt x="360" y="289"/>
                  <a:pt x="355" y="300"/>
                  <a:pt x="352" y="303"/>
                </a:cubicBezTo>
                <a:cubicBezTo>
                  <a:pt x="339" y="326"/>
                  <a:pt x="321" y="343"/>
                  <a:pt x="298" y="356"/>
                </a:cubicBezTo>
                <a:cubicBezTo>
                  <a:pt x="275" y="368"/>
                  <a:pt x="251" y="375"/>
                  <a:pt x="225" y="375"/>
                </a:cubicBezTo>
                <a:cubicBezTo>
                  <a:pt x="206" y="375"/>
                  <a:pt x="188" y="371"/>
                  <a:pt x="170" y="364"/>
                </a:cubicBezTo>
                <a:cubicBezTo>
                  <a:pt x="153" y="357"/>
                  <a:pt x="137" y="347"/>
                  <a:pt x="123" y="334"/>
                </a:cubicBezTo>
                <a:cubicBezTo>
                  <a:pt x="163" y="294"/>
                  <a:pt x="163" y="294"/>
                  <a:pt x="163" y="294"/>
                </a:cubicBezTo>
                <a:cubicBezTo>
                  <a:pt x="167" y="291"/>
                  <a:pt x="169" y="286"/>
                  <a:pt x="169" y="281"/>
                </a:cubicBezTo>
                <a:cubicBezTo>
                  <a:pt x="169" y="276"/>
                  <a:pt x="167" y="272"/>
                  <a:pt x="163" y="268"/>
                </a:cubicBezTo>
                <a:cubicBezTo>
                  <a:pt x="159" y="264"/>
                  <a:pt x="155" y="262"/>
                  <a:pt x="150" y="262"/>
                </a:cubicBezTo>
                <a:cubicBezTo>
                  <a:pt x="19" y="262"/>
                  <a:pt x="19" y="262"/>
                  <a:pt x="19" y="262"/>
                </a:cubicBezTo>
                <a:cubicBezTo>
                  <a:pt x="14" y="262"/>
                  <a:pt x="9" y="264"/>
                  <a:pt x="6" y="268"/>
                </a:cubicBezTo>
                <a:cubicBezTo>
                  <a:pt x="2" y="272"/>
                  <a:pt x="0" y="276"/>
                  <a:pt x="0" y="281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17"/>
                  <a:pt x="2" y="422"/>
                  <a:pt x="6" y="425"/>
                </a:cubicBezTo>
                <a:cubicBezTo>
                  <a:pt x="9" y="429"/>
                  <a:pt x="14" y="431"/>
                  <a:pt x="19" y="431"/>
                </a:cubicBezTo>
                <a:cubicBezTo>
                  <a:pt x="24" y="431"/>
                  <a:pt x="28" y="429"/>
                  <a:pt x="32" y="425"/>
                </a:cubicBezTo>
                <a:cubicBezTo>
                  <a:pt x="70" y="388"/>
                  <a:pt x="70" y="388"/>
                  <a:pt x="70" y="388"/>
                </a:cubicBezTo>
                <a:cubicBezTo>
                  <a:pt x="91" y="407"/>
                  <a:pt x="114" y="423"/>
                  <a:pt x="141" y="434"/>
                </a:cubicBezTo>
                <a:cubicBezTo>
                  <a:pt x="168" y="444"/>
                  <a:pt x="195" y="450"/>
                  <a:pt x="224" y="450"/>
                </a:cubicBezTo>
                <a:cubicBezTo>
                  <a:pt x="277" y="450"/>
                  <a:pt x="324" y="433"/>
                  <a:pt x="364" y="401"/>
                </a:cubicBezTo>
                <a:cubicBezTo>
                  <a:pt x="403" y="368"/>
                  <a:pt x="429" y="326"/>
                  <a:pt x="442" y="274"/>
                </a:cubicBezTo>
                <a:cubicBezTo>
                  <a:pt x="442" y="272"/>
                  <a:pt x="442" y="272"/>
                  <a:pt x="442" y="272"/>
                </a:cubicBezTo>
                <a:lnTo>
                  <a:pt x="439" y="265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Freeform 12" descr="Users Icon"/>
          <p:cNvSpPr>
            <a:spLocks noEditPoints="1"/>
          </p:cNvSpPr>
          <p:nvPr/>
        </p:nvSpPr>
        <p:spPr bwMode="auto">
          <a:xfrm>
            <a:off x="9307796" y="2354438"/>
            <a:ext cx="826804" cy="830751"/>
          </a:xfrm>
          <a:custGeom>
            <a:avLst/>
            <a:gdLst>
              <a:gd name="T0" fmla="*/ 318 w 450"/>
              <a:gd name="T1" fmla="*/ 17 h 420"/>
              <a:gd name="T2" fmla="*/ 318 w 450"/>
              <a:gd name="T3" fmla="*/ 102 h 420"/>
              <a:gd name="T4" fmla="*/ 403 w 450"/>
              <a:gd name="T5" fmla="*/ 102 h 420"/>
              <a:gd name="T6" fmla="*/ 403 w 450"/>
              <a:gd name="T7" fmla="*/ 17 h 420"/>
              <a:gd name="T8" fmla="*/ 421 w 450"/>
              <a:gd name="T9" fmla="*/ 120 h 420"/>
              <a:gd name="T10" fmla="*/ 388 w 450"/>
              <a:gd name="T11" fmla="*/ 135 h 420"/>
              <a:gd name="T12" fmla="*/ 329 w 450"/>
              <a:gd name="T13" fmla="*/ 135 h 420"/>
              <a:gd name="T14" fmla="*/ 311 w 450"/>
              <a:gd name="T15" fmla="*/ 210 h 420"/>
              <a:gd name="T16" fmla="*/ 405 w 450"/>
              <a:gd name="T17" fmla="*/ 240 h 420"/>
              <a:gd name="T18" fmla="*/ 450 w 450"/>
              <a:gd name="T19" fmla="*/ 203 h 420"/>
              <a:gd name="T20" fmla="*/ 225 w 450"/>
              <a:gd name="T21" fmla="*/ 60 h 420"/>
              <a:gd name="T22" fmla="*/ 135 w 450"/>
              <a:gd name="T23" fmla="*/ 150 h 420"/>
              <a:gd name="T24" fmla="*/ 225 w 450"/>
              <a:gd name="T25" fmla="*/ 240 h 420"/>
              <a:gd name="T26" fmla="*/ 315 w 450"/>
              <a:gd name="T27" fmla="*/ 150 h 420"/>
              <a:gd name="T28" fmla="*/ 225 w 450"/>
              <a:gd name="T29" fmla="*/ 60 h 420"/>
              <a:gd name="T30" fmla="*/ 47 w 450"/>
              <a:gd name="T31" fmla="*/ 17 h 420"/>
              <a:gd name="T32" fmla="*/ 47 w 450"/>
              <a:gd name="T33" fmla="*/ 102 h 420"/>
              <a:gd name="T34" fmla="*/ 132 w 450"/>
              <a:gd name="T35" fmla="*/ 102 h 420"/>
              <a:gd name="T36" fmla="*/ 132 w 450"/>
              <a:gd name="T37" fmla="*/ 17 h 420"/>
              <a:gd name="T38" fmla="*/ 389 w 450"/>
              <a:gd name="T39" fmla="*/ 335 h 420"/>
              <a:gd name="T40" fmla="*/ 380 w 450"/>
              <a:gd name="T41" fmla="*/ 284 h 420"/>
              <a:gd name="T42" fmla="*/ 355 w 450"/>
              <a:gd name="T43" fmla="*/ 242 h 420"/>
              <a:gd name="T44" fmla="*/ 309 w 450"/>
              <a:gd name="T45" fmla="*/ 225 h 420"/>
              <a:gd name="T46" fmla="*/ 282 w 450"/>
              <a:gd name="T47" fmla="*/ 241 h 420"/>
              <a:gd name="T48" fmla="*/ 225 w 450"/>
              <a:gd name="T49" fmla="*/ 258 h 420"/>
              <a:gd name="T50" fmla="*/ 168 w 450"/>
              <a:gd name="T51" fmla="*/ 241 h 420"/>
              <a:gd name="T52" fmla="*/ 141 w 450"/>
              <a:gd name="T53" fmla="*/ 225 h 420"/>
              <a:gd name="T54" fmla="*/ 95 w 450"/>
              <a:gd name="T55" fmla="*/ 242 h 420"/>
              <a:gd name="T56" fmla="*/ 70 w 450"/>
              <a:gd name="T57" fmla="*/ 284 h 420"/>
              <a:gd name="T58" fmla="*/ 61 w 450"/>
              <a:gd name="T59" fmla="*/ 335 h 420"/>
              <a:gd name="T60" fmla="*/ 77 w 450"/>
              <a:gd name="T61" fmla="*/ 404 h 420"/>
              <a:gd name="T62" fmla="*/ 327 w 450"/>
              <a:gd name="T63" fmla="*/ 420 h 420"/>
              <a:gd name="T64" fmla="*/ 390 w 450"/>
              <a:gd name="T65" fmla="*/ 360 h 420"/>
              <a:gd name="T66" fmla="*/ 120 w 450"/>
              <a:gd name="T67" fmla="*/ 150 h 420"/>
              <a:gd name="T68" fmla="*/ 90 w 450"/>
              <a:gd name="T69" fmla="*/ 140 h 420"/>
              <a:gd name="T70" fmla="*/ 39 w 450"/>
              <a:gd name="T71" fmla="*/ 125 h 420"/>
              <a:gd name="T72" fmla="*/ 0 w 450"/>
              <a:gd name="T73" fmla="*/ 203 h 420"/>
              <a:gd name="T74" fmla="*/ 45 w 450"/>
              <a:gd name="T75" fmla="*/ 240 h 420"/>
              <a:gd name="T76" fmla="*/ 139 w 450"/>
              <a:gd name="T77" fmla="*/ 21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0" h="420">
                <a:moveTo>
                  <a:pt x="360" y="0"/>
                </a:moveTo>
                <a:cubicBezTo>
                  <a:pt x="343" y="0"/>
                  <a:pt x="329" y="6"/>
                  <a:pt x="318" y="17"/>
                </a:cubicBezTo>
                <a:cubicBezTo>
                  <a:pt x="306" y="29"/>
                  <a:pt x="300" y="43"/>
                  <a:pt x="300" y="60"/>
                </a:cubicBezTo>
                <a:cubicBezTo>
                  <a:pt x="300" y="77"/>
                  <a:pt x="306" y="91"/>
                  <a:pt x="318" y="102"/>
                </a:cubicBezTo>
                <a:cubicBezTo>
                  <a:pt x="329" y="114"/>
                  <a:pt x="343" y="120"/>
                  <a:pt x="360" y="120"/>
                </a:cubicBezTo>
                <a:cubicBezTo>
                  <a:pt x="377" y="120"/>
                  <a:pt x="391" y="114"/>
                  <a:pt x="403" y="102"/>
                </a:cubicBezTo>
                <a:cubicBezTo>
                  <a:pt x="414" y="91"/>
                  <a:pt x="420" y="77"/>
                  <a:pt x="420" y="60"/>
                </a:cubicBezTo>
                <a:cubicBezTo>
                  <a:pt x="420" y="43"/>
                  <a:pt x="414" y="29"/>
                  <a:pt x="403" y="17"/>
                </a:cubicBezTo>
                <a:cubicBezTo>
                  <a:pt x="391" y="6"/>
                  <a:pt x="377" y="0"/>
                  <a:pt x="360" y="0"/>
                </a:cubicBezTo>
                <a:close/>
                <a:moveTo>
                  <a:pt x="421" y="120"/>
                </a:moveTo>
                <a:cubicBezTo>
                  <a:pt x="420" y="120"/>
                  <a:pt x="417" y="122"/>
                  <a:pt x="411" y="125"/>
                </a:cubicBezTo>
                <a:cubicBezTo>
                  <a:pt x="405" y="128"/>
                  <a:pt x="397" y="132"/>
                  <a:pt x="388" y="135"/>
                </a:cubicBezTo>
                <a:cubicBezTo>
                  <a:pt x="379" y="138"/>
                  <a:pt x="369" y="140"/>
                  <a:pt x="360" y="140"/>
                </a:cubicBezTo>
                <a:cubicBezTo>
                  <a:pt x="350" y="140"/>
                  <a:pt x="339" y="138"/>
                  <a:pt x="329" y="135"/>
                </a:cubicBezTo>
                <a:cubicBezTo>
                  <a:pt x="330" y="140"/>
                  <a:pt x="330" y="146"/>
                  <a:pt x="330" y="150"/>
                </a:cubicBezTo>
                <a:cubicBezTo>
                  <a:pt x="330" y="172"/>
                  <a:pt x="324" y="192"/>
                  <a:pt x="311" y="210"/>
                </a:cubicBezTo>
                <a:cubicBezTo>
                  <a:pt x="336" y="211"/>
                  <a:pt x="357" y="221"/>
                  <a:pt x="373" y="240"/>
                </a:cubicBezTo>
                <a:cubicBezTo>
                  <a:pt x="405" y="240"/>
                  <a:pt x="405" y="240"/>
                  <a:pt x="405" y="240"/>
                </a:cubicBezTo>
                <a:cubicBezTo>
                  <a:pt x="417" y="240"/>
                  <a:pt x="428" y="237"/>
                  <a:pt x="437" y="231"/>
                </a:cubicBezTo>
                <a:cubicBezTo>
                  <a:pt x="446" y="224"/>
                  <a:pt x="450" y="215"/>
                  <a:pt x="450" y="203"/>
                </a:cubicBezTo>
                <a:cubicBezTo>
                  <a:pt x="450" y="148"/>
                  <a:pt x="440" y="120"/>
                  <a:pt x="421" y="120"/>
                </a:cubicBezTo>
                <a:close/>
                <a:moveTo>
                  <a:pt x="225" y="60"/>
                </a:moveTo>
                <a:cubicBezTo>
                  <a:pt x="200" y="60"/>
                  <a:pt x="179" y="69"/>
                  <a:pt x="161" y="86"/>
                </a:cubicBezTo>
                <a:cubicBezTo>
                  <a:pt x="144" y="104"/>
                  <a:pt x="135" y="125"/>
                  <a:pt x="135" y="150"/>
                </a:cubicBezTo>
                <a:cubicBezTo>
                  <a:pt x="135" y="175"/>
                  <a:pt x="144" y="196"/>
                  <a:pt x="161" y="214"/>
                </a:cubicBezTo>
                <a:cubicBezTo>
                  <a:pt x="179" y="231"/>
                  <a:pt x="200" y="240"/>
                  <a:pt x="225" y="240"/>
                </a:cubicBezTo>
                <a:cubicBezTo>
                  <a:pt x="250" y="240"/>
                  <a:pt x="271" y="231"/>
                  <a:pt x="289" y="214"/>
                </a:cubicBezTo>
                <a:cubicBezTo>
                  <a:pt x="306" y="196"/>
                  <a:pt x="315" y="175"/>
                  <a:pt x="315" y="150"/>
                </a:cubicBezTo>
                <a:cubicBezTo>
                  <a:pt x="315" y="125"/>
                  <a:pt x="306" y="104"/>
                  <a:pt x="289" y="86"/>
                </a:cubicBezTo>
                <a:cubicBezTo>
                  <a:pt x="271" y="69"/>
                  <a:pt x="250" y="60"/>
                  <a:pt x="225" y="60"/>
                </a:cubicBezTo>
                <a:close/>
                <a:moveTo>
                  <a:pt x="90" y="0"/>
                </a:moveTo>
                <a:cubicBezTo>
                  <a:pt x="73" y="0"/>
                  <a:pt x="59" y="6"/>
                  <a:pt x="47" y="17"/>
                </a:cubicBezTo>
                <a:cubicBezTo>
                  <a:pt x="36" y="29"/>
                  <a:pt x="30" y="43"/>
                  <a:pt x="30" y="60"/>
                </a:cubicBezTo>
                <a:cubicBezTo>
                  <a:pt x="30" y="77"/>
                  <a:pt x="36" y="91"/>
                  <a:pt x="47" y="102"/>
                </a:cubicBezTo>
                <a:cubicBezTo>
                  <a:pt x="59" y="114"/>
                  <a:pt x="73" y="120"/>
                  <a:pt x="90" y="120"/>
                </a:cubicBezTo>
                <a:cubicBezTo>
                  <a:pt x="106" y="120"/>
                  <a:pt x="120" y="114"/>
                  <a:pt x="132" y="102"/>
                </a:cubicBezTo>
                <a:cubicBezTo>
                  <a:pt x="144" y="91"/>
                  <a:pt x="150" y="77"/>
                  <a:pt x="150" y="60"/>
                </a:cubicBezTo>
                <a:cubicBezTo>
                  <a:pt x="150" y="43"/>
                  <a:pt x="144" y="29"/>
                  <a:pt x="132" y="17"/>
                </a:cubicBezTo>
                <a:cubicBezTo>
                  <a:pt x="120" y="6"/>
                  <a:pt x="106" y="0"/>
                  <a:pt x="90" y="0"/>
                </a:cubicBezTo>
                <a:close/>
                <a:moveTo>
                  <a:pt x="389" y="335"/>
                </a:moveTo>
                <a:cubicBezTo>
                  <a:pt x="389" y="327"/>
                  <a:pt x="388" y="319"/>
                  <a:pt x="386" y="310"/>
                </a:cubicBezTo>
                <a:cubicBezTo>
                  <a:pt x="384" y="301"/>
                  <a:pt x="382" y="292"/>
                  <a:pt x="380" y="284"/>
                </a:cubicBezTo>
                <a:cubicBezTo>
                  <a:pt x="377" y="276"/>
                  <a:pt x="374" y="269"/>
                  <a:pt x="370" y="261"/>
                </a:cubicBezTo>
                <a:cubicBezTo>
                  <a:pt x="365" y="254"/>
                  <a:pt x="361" y="248"/>
                  <a:pt x="355" y="242"/>
                </a:cubicBezTo>
                <a:cubicBezTo>
                  <a:pt x="350" y="237"/>
                  <a:pt x="343" y="233"/>
                  <a:pt x="335" y="230"/>
                </a:cubicBezTo>
                <a:cubicBezTo>
                  <a:pt x="327" y="227"/>
                  <a:pt x="318" y="225"/>
                  <a:pt x="309" y="225"/>
                </a:cubicBezTo>
                <a:cubicBezTo>
                  <a:pt x="307" y="225"/>
                  <a:pt x="304" y="227"/>
                  <a:pt x="299" y="230"/>
                </a:cubicBezTo>
                <a:cubicBezTo>
                  <a:pt x="294" y="234"/>
                  <a:pt x="288" y="237"/>
                  <a:pt x="282" y="241"/>
                </a:cubicBezTo>
                <a:cubicBezTo>
                  <a:pt x="275" y="246"/>
                  <a:pt x="267" y="249"/>
                  <a:pt x="257" y="253"/>
                </a:cubicBezTo>
                <a:cubicBezTo>
                  <a:pt x="246" y="256"/>
                  <a:pt x="236" y="258"/>
                  <a:pt x="225" y="258"/>
                </a:cubicBezTo>
                <a:cubicBezTo>
                  <a:pt x="214" y="258"/>
                  <a:pt x="204" y="256"/>
                  <a:pt x="193" y="253"/>
                </a:cubicBezTo>
                <a:cubicBezTo>
                  <a:pt x="183" y="249"/>
                  <a:pt x="174" y="246"/>
                  <a:pt x="168" y="241"/>
                </a:cubicBezTo>
                <a:cubicBezTo>
                  <a:pt x="162" y="237"/>
                  <a:pt x="156" y="234"/>
                  <a:pt x="151" y="230"/>
                </a:cubicBezTo>
                <a:cubicBezTo>
                  <a:pt x="146" y="227"/>
                  <a:pt x="142" y="225"/>
                  <a:pt x="141" y="225"/>
                </a:cubicBezTo>
                <a:cubicBezTo>
                  <a:pt x="131" y="225"/>
                  <a:pt x="123" y="227"/>
                  <a:pt x="115" y="230"/>
                </a:cubicBezTo>
                <a:cubicBezTo>
                  <a:pt x="107" y="233"/>
                  <a:pt x="100" y="237"/>
                  <a:pt x="95" y="242"/>
                </a:cubicBezTo>
                <a:cubicBezTo>
                  <a:pt x="89" y="248"/>
                  <a:pt x="84" y="254"/>
                  <a:pt x="80" y="261"/>
                </a:cubicBezTo>
                <a:cubicBezTo>
                  <a:pt x="76" y="269"/>
                  <a:pt x="73" y="276"/>
                  <a:pt x="70" y="284"/>
                </a:cubicBezTo>
                <a:cubicBezTo>
                  <a:pt x="68" y="292"/>
                  <a:pt x="65" y="301"/>
                  <a:pt x="64" y="310"/>
                </a:cubicBezTo>
                <a:cubicBezTo>
                  <a:pt x="62" y="319"/>
                  <a:pt x="61" y="327"/>
                  <a:pt x="61" y="335"/>
                </a:cubicBezTo>
                <a:cubicBezTo>
                  <a:pt x="60" y="343"/>
                  <a:pt x="60" y="351"/>
                  <a:pt x="60" y="360"/>
                </a:cubicBezTo>
                <a:cubicBezTo>
                  <a:pt x="60" y="378"/>
                  <a:pt x="65" y="393"/>
                  <a:pt x="77" y="404"/>
                </a:cubicBezTo>
                <a:cubicBezTo>
                  <a:pt x="88" y="415"/>
                  <a:pt x="103" y="420"/>
                  <a:pt x="122" y="420"/>
                </a:cubicBezTo>
                <a:cubicBezTo>
                  <a:pt x="327" y="420"/>
                  <a:pt x="327" y="420"/>
                  <a:pt x="327" y="420"/>
                </a:cubicBezTo>
                <a:cubicBezTo>
                  <a:pt x="346" y="420"/>
                  <a:pt x="362" y="415"/>
                  <a:pt x="373" y="404"/>
                </a:cubicBezTo>
                <a:cubicBezTo>
                  <a:pt x="384" y="393"/>
                  <a:pt x="390" y="378"/>
                  <a:pt x="390" y="360"/>
                </a:cubicBezTo>
                <a:cubicBezTo>
                  <a:pt x="390" y="351"/>
                  <a:pt x="390" y="343"/>
                  <a:pt x="389" y="335"/>
                </a:cubicBezTo>
                <a:close/>
                <a:moveTo>
                  <a:pt x="120" y="150"/>
                </a:moveTo>
                <a:cubicBezTo>
                  <a:pt x="120" y="146"/>
                  <a:pt x="120" y="140"/>
                  <a:pt x="121" y="135"/>
                </a:cubicBezTo>
                <a:cubicBezTo>
                  <a:pt x="111" y="138"/>
                  <a:pt x="100" y="140"/>
                  <a:pt x="90" y="140"/>
                </a:cubicBezTo>
                <a:cubicBezTo>
                  <a:pt x="80" y="140"/>
                  <a:pt x="71" y="138"/>
                  <a:pt x="62" y="135"/>
                </a:cubicBezTo>
                <a:cubicBezTo>
                  <a:pt x="52" y="132"/>
                  <a:pt x="45" y="128"/>
                  <a:pt x="39" y="125"/>
                </a:cubicBezTo>
                <a:cubicBezTo>
                  <a:pt x="33" y="122"/>
                  <a:pt x="30" y="120"/>
                  <a:pt x="29" y="120"/>
                </a:cubicBezTo>
                <a:cubicBezTo>
                  <a:pt x="9" y="120"/>
                  <a:pt x="0" y="148"/>
                  <a:pt x="0" y="203"/>
                </a:cubicBezTo>
                <a:cubicBezTo>
                  <a:pt x="0" y="215"/>
                  <a:pt x="4" y="224"/>
                  <a:pt x="13" y="231"/>
                </a:cubicBezTo>
                <a:cubicBezTo>
                  <a:pt x="22" y="237"/>
                  <a:pt x="32" y="240"/>
                  <a:pt x="45" y="240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93" y="221"/>
                  <a:pt x="113" y="211"/>
                  <a:pt x="139" y="210"/>
                </a:cubicBezTo>
                <a:cubicBezTo>
                  <a:pt x="126" y="192"/>
                  <a:pt x="120" y="172"/>
                  <a:pt x="120" y="150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5" name="Freeform 14" descr="User2 Icon"/>
          <p:cNvSpPr>
            <a:spLocks noEditPoints="1"/>
          </p:cNvSpPr>
          <p:nvPr/>
        </p:nvSpPr>
        <p:spPr bwMode="auto">
          <a:xfrm>
            <a:off x="2149622" y="2459182"/>
            <a:ext cx="793499" cy="778190"/>
          </a:xfrm>
          <a:custGeom>
            <a:avLst/>
            <a:gdLst>
              <a:gd name="T0" fmla="*/ 52 w 1272"/>
              <a:gd name="T1" fmla="*/ 1198 h 1198"/>
              <a:gd name="T2" fmla="*/ 1219 w 1272"/>
              <a:gd name="T3" fmla="*/ 1198 h 1198"/>
              <a:gd name="T4" fmla="*/ 1259 w 1272"/>
              <a:gd name="T5" fmla="*/ 1180 h 1198"/>
              <a:gd name="T6" fmla="*/ 1270 w 1272"/>
              <a:gd name="T7" fmla="*/ 1146 h 1198"/>
              <a:gd name="T8" fmla="*/ 932 w 1272"/>
              <a:gd name="T9" fmla="*/ 660 h 1198"/>
              <a:gd name="T10" fmla="*/ 636 w 1272"/>
              <a:gd name="T11" fmla="*/ 783 h 1198"/>
              <a:gd name="T12" fmla="*/ 339 w 1272"/>
              <a:gd name="T13" fmla="*/ 660 h 1198"/>
              <a:gd name="T14" fmla="*/ 1 w 1272"/>
              <a:gd name="T15" fmla="*/ 1146 h 1198"/>
              <a:gd name="T16" fmla="*/ 12 w 1272"/>
              <a:gd name="T17" fmla="*/ 1180 h 1198"/>
              <a:gd name="T18" fmla="*/ 52 w 1272"/>
              <a:gd name="T19" fmla="*/ 1198 h 1198"/>
              <a:gd name="T20" fmla="*/ 52 w 1272"/>
              <a:gd name="T21" fmla="*/ 1198 h 1198"/>
              <a:gd name="T22" fmla="*/ 52 w 1272"/>
              <a:gd name="T23" fmla="*/ 1198 h 1198"/>
              <a:gd name="T24" fmla="*/ 373 w 1272"/>
              <a:gd name="T25" fmla="*/ 614 h 1198"/>
              <a:gd name="T26" fmla="*/ 394 w 1272"/>
              <a:gd name="T27" fmla="*/ 634 h 1198"/>
              <a:gd name="T28" fmla="*/ 636 w 1272"/>
              <a:gd name="T29" fmla="*/ 727 h 1198"/>
              <a:gd name="T30" fmla="*/ 878 w 1272"/>
              <a:gd name="T31" fmla="*/ 634 h 1198"/>
              <a:gd name="T32" fmla="*/ 899 w 1272"/>
              <a:gd name="T33" fmla="*/ 614 h 1198"/>
              <a:gd name="T34" fmla="*/ 918 w 1272"/>
              <a:gd name="T35" fmla="*/ 592 h 1198"/>
              <a:gd name="T36" fmla="*/ 999 w 1272"/>
              <a:gd name="T37" fmla="*/ 364 h 1198"/>
              <a:gd name="T38" fmla="*/ 636 w 1272"/>
              <a:gd name="T39" fmla="*/ 0 h 1198"/>
              <a:gd name="T40" fmla="*/ 272 w 1272"/>
              <a:gd name="T41" fmla="*/ 364 h 1198"/>
              <a:gd name="T42" fmla="*/ 353 w 1272"/>
              <a:gd name="T43" fmla="*/ 592 h 1198"/>
              <a:gd name="T44" fmla="*/ 373 w 1272"/>
              <a:gd name="T45" fmla="*/ 614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72" h="1198">
                <a:moveTo>
                  <a:pt x="52" y="1198"/>
                </a:moveTo>
                <a:cubicBezTo>
                  <a:pt x="1219" y="1198"/>
                  <a:pt x="1219" y="1198"/>
                  <a:pt x="1219" y="1198"/>
                </a:cubicBezTo>
                <a:cubicBezTo>
                  <a:pt x="1235" y="1198"/>
                  <a:pt x="1250" y="1191"/>
                  <a:pt x="1259" y="1180"/>
                </a:cubicBezTo>
                <a:cubicBezTo>
                  <a:pt x="1268" y="1171"/>
                  <a:pt x="1272" y="1158"/>
                  <a:pt x="1270" y="1146"/>
                </a:cubicBezTo>
                <a:cubicBezTo>
                  <a:pt x="1243" y="933"/>
                  <a:pt x="1112" y="755"/>
                  <a:pt x="932" y="660"/>
                </a:cubicBezTo>
                <a:cubicBezTo>
                  <a:pt x="856" y="736"/>
                  <a:pt x="751" y="783"/>
                  <a:pt x="636" y="783"/>
                </a:cubicBezTo>
                <a:cubicBezTo>
                  <a:pt x="520" y="783"/>
                  <a:pt x="415" y="736"/>
                  <a:pt x="339" y="660"/>
                </a:cubicBezTo>
                <a:cubicBezTo>
                  <a:pt x="160" y="755"/>
                  <a:pt x="29" y="933"/>
                  <a:pt x="1" y="1146"/>
                </a:cubicBezTo>
                <a:cubicBezTo>
                  <a:pt x="0" y="1158"/>
                  <a:pt x="4" y="1171"/>
                  <a:pt x="12" y="1180"/>
                </a:cubicBezTo>
                <a:cubicBezTo>
                  <a:pt x="22" y="1191"/>
                  <a:pt x="36" y="1198"/>
                  <a:pt x="52" y="1198"/>
                </a:cubicBezTo>
                <a:close/>
                <a:moveTo>
                  <a:pt x="52" y="1198"/>
                </a:moveTo>
                <a:cubicBezTo>
                  <a:pt x="52" y="1198"/>
                  <a:pt x="52" y="1198"/>
                  <a:pt x="52" y="1198"/>
                </a:cubicBezTo>
                <a:moveTo>
                  <a:pt x="373" y="614"/>
                </a:moveTo>
                <a:cubicBezTo>
                  <a:pt x="380" y="621"/>
                  <a:pt x="387" y="628"/>
                  <a:pt x="394" y="634"/>
                </a:cubicBezTo>
                <a:cubicBezTo>
                  <a:pt x="458" y="692"/>
                  <a:pt x="543" y="727"/>
                  <a:pt x="636" y="727"/>
                </a:cubicBezTo>
                <a:cubicBezTo>
                  <a:pt x="729" y="727"/>
                  <a:pt x="813" y="692"/>
                  <a:pt x="878" y="634"/>
                </a:cubicBezTo>
                <a:cubicBezTo>
                  <a:pt x="885" y="628"/>
                  <a:pt x="892" y="621"/>
                  <a:pt x="899" y="614"/>
                </a:cubicBezTo>
                <a:cubicBezTo>
                  <a:pt x="906" y="607"/>
                  <a:pt x="912" y="600"/>
                  <a:pt x="918" y="592"/>
                </a:cubicBezTo>
                <a:cubicBezTo>
                  <a:pt x="969" y="529"/>
                  <a:pt x="999" y="450"/>
                  <a:pt x="999" y="364"/>
                </a:cubicBezTo>
                <a:cubicBezTo>
                  <a:pt x="999" y="163"/>
                  <a:pt x="836" y="0"/>
                  <a:pt x="636" y="0"/>
                </a:cubicBezTo>
                <a:cubicBezTo>
                  <a:pt x="435" y="0"/>
                  <a:pt x="272" y="163"/>
                  <a:pt x="272" y="364"/>
                </a:cubicBezTo>
                <a:cubicBezTo>
                  <a:pt x="272" y="450"/>
                  <a:pt x="303" y="529"/>
                  <a:pt x="353" y="592"/>
                </a:cubicBezTo>
                <a:cubicBezTo>
                  <a:pt x="359" y="600"/>
                  <a:pt x="366" y="607"/>
                  <a:pt x="373" y="614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48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72" y="586914"/>
            <a:ext cx="10118361" cy="924033"/>
          </a:xfrm>
        </p:spPr>
        <p:txBody>
          <a:bodyPr anchor="ctr">
            <a:normAutofit/>
          </a:bodyPr>
          <a:lstStyle/>
          <a:p>
            <a:r>
              <a:rPr lang="en-CA" sz="4000">
                <a:latin typeface="+mn-lt"/>
              </a:rPr>
              <a:t>A tool in your web optimization toolbox</a:t>
            </a:r>
          </a:p>
        </p:txBody>
      </p:sp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19536E2F-65D3-2FCD-5D9B-CD8EB4D6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931" y="1313025"/>
            <a:ext cx="3742581" cy="3742581"/>
          </a:xfrm>
          <a:noFill/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97DAC70-4B54-464F-4AAE-9C8AD4CE318F}"/>
              </a:ext>
            </a:extLst>
          </p:cNvPr>
          <p:cNvSpPr txBox="1">
            <a:spLocks/>
          </p:cNvSpPr>
          <p:nvPr/>
        </p:nvSpPr>
        <p:spPr>
          <a:xfrm>
            <a:off x="996032" y="1867045"/>
            <a:ext cx="3362904" cy="160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>
                <a:latin typeface="DM Sans"/>
              </a:rPr>
              <a:t>A/B testing is </a:t>
            </a:r>
            <a:r>
              <a:rPr lang="en-US" sz="2200" b="1">
                <a:solidFill>
                  <a:srgbClr val="2F5597"/>
                </a:solidFill>
                <a:latin typeface="DM Sans"/>
              </a:rPr>
              <a:t>one of many tools</a:t>
            </a:r>
            <a:r>
              <a:rPr lang="en-US" sz="2200">
                <a:solidFill>
                  <a:srgbClr val="2F5597"/>
                </a:solidFill>
                <a:latin typeface="DM Sans"/>
              </a:rPr>
              <a:t> </a:t>
            </a:r>
            <a:r>
              <a:rPr lang="en-US" sz="2200">
                <a:latin typeface="DM Sans"/>
              </a:rPr>
              <a:t>in your web optimization toolbox.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DAC70-4B54-464F-4AAE-9C8AD4CE318F}"/>
              </a:ext>
            </a:extLst>
          </p:cNvPr>
          <p:cNvSpPr txBox="1">
            <a:spLocks/>
          </p:cNvSpPr>
          <p:nvPr/>
        </p:nvSpPr>
        <p:spPr>
          <a:xfrm>
            <a:off x="7868752" y="1867045"/>
            <a:ext cx="3220995" cy="160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00">
              <a:latin typeface="DM Sans" panose="020B0604020202020204" charset="0"/>
            </a:endParaRPr>
          </a:p>
          <a:p>
            <a:pPr marL="0" indent="0" algn="ctr">
              <a:buNone/>
            </a:pPr>
            <a:r>
              <a:rPr lang="en-US" sz="2200">
                <a:latin typeface="DM Sans" panose="020B0604020202020204" charset="0"/>
              </a:rPr>
              <a:t>When you use</a:t>
            </a:r>
            <a:r>
              <a:rPr lang="en-US" sz="2200">
                <a:solidFill>
                  <a:srgbClr val="2F5597"/>
                </a:solidFill>
                <a:latin typeface="DM Sans" panose="020B0604020202020204" charset="0"/>
              </a:rPr>
              <a:t> </a:t>
            </a:r>
            <a:r>
              <a:rPr lang="en-US" sz="2200" b="1">
                <a:solidFill>
                  <a:srgbClr val="2F5597"/>
                </a:solidFill>
                <a:latin typeface="DM Sans" panose="020B0604020202020204" charset="0"/>
              </a:rPr>
              <a:t>all</a:t>
            </a:r>
            <a:r>
              <a:rPr lang="en-US" sz="2200">
                <a:solidFill>
                  <a:srgbClr val="2F5597"/>
                </a:solidFill>
                <a:latin typeface="DM Sans" panose="020B0604020202020204" charset="0"/>
              </a:rPr>
              <a:t> </a:t>
            </a:r>
            <a:r>
              <a:rPr lang="en-US" sz="2200">
                <a:latin typeface="DM Sans" panose="020B0604020202020204" charset="0"/>
              </a:rPr>
              <a:t>of the tools available to you, </a:t>
            </a:r>
            <a:r>
              <a:rPr lang="en-US" sz="2200" b="1">
                <a:solidFill>
                  <a:srgbClr val="2F5597"/>
                </a:solidFill>
                <a:latin typeface="DM Sans" panose="020B0604020202020204" charset="0"/>
              </a:rPr>
              <a:t>you can build a better house.</a:t>
            </a:r>
            <a:endParaRPr lang="en-US" sz="2200" b="1">
              <a:solidFill>
                <a:srgbClr val="2F5597"/>
              </a:solidFill>
            </a:endParaRPr>
          </a:p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4971" y="4749483"/>
            <a:ext cx="746070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>
                <a:latin typeface="DM Sans"/>
              </a:rPr>
              <a:t>A/B testing can be used </a:t>
            </a:r>
            <a:r>
              <a:rPr lang="en-US" sz="2200" b="1">
                <a:solidFill>
                  <a:srgbClr val="2F5597"/>
                </a:solidFill>
                <a:latin typeface="DM Sans"/>
              </a:rPr>
              <a:t>alongside</a:t>
            </a:r>
            <a:r>
              <a:rPr lang="en-US" sz="2200">
                <a:latin typeface="DM Sans"/>
              </a:rPr>
              <a:t> your</a:t>
            </a:r>
            <a:r>
              <a:rPr lang="en-US" sz="2200" b="1">
                <a:latin typeface="DM Sans"/>
              </a:rPr>
              <a:t> </a:t>
            </a:r>
            <a:r>
              <a:rPr lang="en-US" sz="2200" b="1">
                <a:solidFill>
                  <a:srgbClr val="2F5597"/>
                </a:solidFill>
                <a:latin typeface="DM Sans"/>
              </a:rPr>
              <a:t>web analytics reporting, your survey data, </a:t>
            </a:r>
            <a:r>
              <a:rPr lang="en-US" sz="2200">
                <a:latin typeface="DM Sans"/>
              </a:rPr>
              <a:t>and </a:t>
            </a:r>
            <a:r>
              <a:rPr lang="en-US" sz="2200" b="1">
                <a:solidFill>
                  <a:srgbClr val="2F5597"/>
                </a:solidFill>
                <a:latin typeface="DM Sans"/>
              </a:rPr>
              <a:t>usability testing</a:t>
            </a:r>
            <a:r>
              <a:rPr lang="en-US" sz="2200">
                <a:latin typeface="DM Sans"/>
              </a:rPr>
              <a:t>, to help you better understand and optimize the experience of your visitor.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23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72" y="755148"/>
            <a:ext cx="10118361" cy="924033"/>
          </a:xfrm>
        </p:spPr>
        <p:txBody>
          <a:bodyPr>
            <a:normAutofit fontScale="90000"/>
          </a:bodyPr>
          <a:lstStyle/>
          <a:p>
            <a:r>
              <a:rPr lang="en-CA">
                <a:latin typeface="Corbel"/>
              </a:rPr>
              <a:t>An opportunity for web and </a:t>
            </a:r>
            <a:br>
              <a:rPr lang="en-CA">
                <a:latin typeface="Corbel"/>
              </a:rPr>
            </a:br>
            <a:r>
              <a:rPr lang="en-CA">
                <a:latin typeface="Corbel"/>
              </a:rPr>
              <a:t>communications professionals</a:t>
            </a:r>
            <a:endParaRPr lang="en-US">
              <a:latin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082172"/>
            <a:ext cx="10118361" cy="39434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CA">
                <a:latin typeface="Corbel"/>
              </a:rPr>
              <a:t>Among other examples, you can use Adobe Target when:</a:t>
            </a:r>
            <a:br>
              <a:rPr lang="en-CA">
                <a:latin typeface="Corbel"/>
              </a:rPr>
            </a:br>
            <a:r>
              <a:rPr lang="en-CA" sz="1200">
                <a:latin typeface="Corbel"/>
              </a:rPr>
              <a:t> </a:t>
            </a:r>
            <a:r>
              <a:rPr lang="en-CA" sz="1800">
                <a:latin typeface="Corbel"/>
              </a:rPr>
              <a:t> </a:t>
            </a:r>
            <a:endParaRPr lang="en-US"/>
          </a:p>
          <a:p>
            <a:pPr marL="514350" indent="-514350">
              <a:buAutoNum type="arabicParenR"/>
            </a:pPr>
            <a:r>
              <a:rPr lang="en-CA">
                <a:latin typeface="Corbel"/>
              </a:rPr>
              <a:t>You want to display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customized web experiences</a:t>
            </a:r>
            <a:r>
              <a:rPr lang="en-CA">
                <a:latin typeface="Corbel"/>
              </a:rPr>
              <a:t> to specific groups of visitors.</a:t>
            </a:r>
          </a:p>
          <a:p>
            <a:pPr marL="514350" indent="-514350">
              <a:buAutoNum type="arabicParenR"/>
            </a:pPr>
            <a:r>
              <a:rPr lang="en-CA">
                <a:latin typeface="Corbel"/>
              </a:rPr>
              <a:t>You are looking to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improve </a:t>
            </a:r>
            <a:r>
              <a:rPr lang="en-CA">
                <a:latin typeface="Corbel"/>
              </a:rPr>
              <a:t>the current online client experience and have identified priority content to work on</a:t>
            </a:r>
            <a:endParaRPr lang="en-CA"/>
          </a:p>
          <a:p>
            <a:pPr marL="514350" indent="-514350">
              <a:buAutoNum type="arabicParenR"/>
            </a:pPr>
            <a:r>
              <a:rPr lang="en-CA">
                <a:latin typeface="Corbel"/>
              </a:rPr>
              <a:t>You are working on a web request to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make a change </a:t>
            </a:r>
            <a:r>
              <a:rPr lang="en-CA">
                <a:latin typeface="Corbel"/>
              </a:rPr>
              <a:t>to a page and want to make sure that change will not negatively impact things​</a:t>
            </a:r>
          </a:p>
          <a:p>
            <a:pPr marL="514350" indent="-514350">
              <a:buAutoNum type="arabicParenR"/>
            </a:pPr>
            <a:r>
              <a:rPr lang="en-CA">
                <a:latin typeface="Corbel"/>
              </a:rPr>
              <a:t>You are working on new content and, during the process of developing the new content, there was a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difference in opinion</a:t>
            </a:r>
            <a:r>
              <a:rPr lang="en-CA">
                <a:latin typeface="Corbel"/>
              </a:rPr>
              <a:t> or possible ways to go about things. You can test the options to see which performs best.​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41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761D-FAF8-5A26-EE5F-F8B51544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latin typeface="Corbel"/>
              </a:rPr>
              <a:t>Make sure you are in fact improving things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65C0-CF84-4D94-7876-ACF7E904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440" y="1617055"/>
            <a:ext cx="6991193" cy="45965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Corbel"/>
              </a:rPr>
              <a:t>"After running tests on websites for nearly 14 years, it would be very easy for me to go around telling people that I know what will work on their website.</a:t>
            </a:r>
            <a:br>
              <a:rPr lang="en-US"/>
            </a:br>
            <a:br>
              <a:rPr lang="en-US"/>
            </a:br>
            <a:r>
              <a:rPr lang="en-US">
                <a:latin typeface="Corbel"/>
              </a:rPr>
              <a:t>I have hundreds of examples of tests that seem totally obvious, no-brainers or follow the best of all best practices, and yet they have a very detrimental effect on the site.</a:t>
            </a:r>
            <a:br>
              <a:rPr lang="en-US"/>
            </a:br>
            <a:br>
              <a:rPr lang="en-US"/>
            </a:b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Everything you do to your website carries a risk.</a:t>
            </a:r>
            <a:r>
              <a:rPr lang="en-US">
                <a:latin typeface="Corbel"/>
              </a:rPr>
              <a:t> #testeverything"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BC045D-4BD6-C80D-313E-F9BB178C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" y="1780309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BAAE7031-F1A8-AF82-BA81-9E0FF413D52C}"/>
              </a:ext>
            </a:extLst>
          </p:cNvPr>
          <p:cNvSpPr txBox="1"/>
          <p:nvPr/>
        </p:nvSpPr>
        <p:spPr>
          <a:xfrm>
            <a:off x="294870" y="4575986"/>
            <a:ext cx="3875612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8"/>
              </a:lnSpc>
            </a:pPr>
            <a:r>
              <a:rPr lang="en-US" sz="2800" b="1">
                <a:ea typeface="+mn-lt"/>
                <a:cs typeface="+mn-lt"/>
              </a:rPr>
              <a:t>Jonny Longden</a:t>
            </a:r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AAC288-C313-F6FC-4309-3B7B37221181}"/>
              </a:ext>
            </a:extLst>
          </p:cNvPr>
          <p:cNvSpPr txBox="1"/>
          <p:nvPr/>
        </p:nvSpPr>
        <p:spPr>
          <a:xfrm>
            <a:off x="-556404" y="5140243"/>
            <a:ext cx="5578161" cy="64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7"/>
              </a:lnSpc>
            </a:pPr>
            <a:r>
              <a:rPr lang="en-CA" b="1">
                <a:solidFill>
                  <a:srgbClr val="1B3059"/>
                </a:solidFill>
                <a:latin typeface="DM Sans"/>
              </a:rPr>
              <a:t>A top experimentation expert </a:t>
            </a:r>
            <a:endParaRPr lang="en-US">
              <a:solidFill>
                <a:srgbClr val="1B3059"/>
              </a:solidFill>
              <a:latin typeface="DM Sans Bold"/>
            </a:endParaRPr>
          </a:p>
          <a:p>
            <a:pPr algn="ctr">
              <a:lnSpc>
                <a:spcPts val="2607"/>
              </a:lnSpc>
            </a:pPr>
            <a:r>
              <a:rPr lang="en-CA" b="1">
                <a:solidFill>
                  <a:srgbClr val="1B3059"/>
                </a:solidFill>
                <a:latin typeface="DM Sans"/>
              </a:rPr>
              <a:t>to follow on LinkedIn</a:t>
            </a:r>
            <a:endParaRPr lang="en-US">
              <a:solidFill>
                <a:srgbClr val="1B3059"/>
              </a:solidFill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2175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Overview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>
                <a:latin typeface="Calibri"/>
                <a:ea typeface="Calibri"/>
                <a:cs typeface="Calibri"/>
              </a:rPr>
              <a:t>Principal Publisher Analytics Services team offers an A/B testing and personalization service 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With the end of fiscal being near, it is time to confirm which institutions want to use the service in 2023-24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Institutions are asked to confirm interest by March 10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Email will be sent by end of week to all institutions formally asking for confirmation  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61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9125" y="1214266"/>
            <a:ext cx="8038397" cy="4392522"/>
          </a:xfrm>
        </p:spPr>
        <p:txBody>
          <a:bodyPr>
            <a:normAutofit/>
          </a:bodyPr>
          <a:lstStyle/>
          <a:p>
            <a:r>
              <a:rPr lang="en-CA" sz="8000">
                <a:latin typeface="Corbel"/>
              </a:rPr>
              <a:t>About</a:t>
            </a:r>
            <a:br>
              <a:rPr lang="en-CA" sz="8000">
                <a:latin typeface="Corbel"/>
              </a:rPr>
            </a:br>
            <a:r>
              <a:rPr lang="en-CA" sz="8000">
                <a:latin typeface="Corbel"/>
              </a:rPr>
              <a:t> Adobe Target </a:t>
            </a:r>
          </a:p>
        </p:txBody>
      </p:sp>
    </p:spTree>
    <p:extLst>
      <p:ext uri="{BB962C8B-B14F-4D97-AF65-F5344CB8AC3E}">
        <p14:creationId xmlns:p14="http://schemas.microsoft.com/office/powerpoint/2010/main" val="334441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2A22-A4A2-08E4-4587-CCBCC0C7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586914"/>
            <a:ext cx="7852155" cy="924033"/>
          </a:xfrm>
        </p:spPr>
        <p:txBody>
          <a:bodyPr>
            <a:noAutofit/>
          </a:bodyPr>
          <a:lstStyle/>
          <a:p>
            <a:r>
              <a:rPr lang="en-US" sz="4000">
                <a:latin typeface="Corbel"/>
              </a:rPr>
              <a:t>Adobe Target: the GC's tool for  </a:t>
            </a:r>
            <a:br>
              <a:rPr lang="en-US" sz="4000">
                <a:latin typeface="Corbel"/>
              </a:rPr>
            </a:br>
            <a:r>
              <a:rPr lang="en-US" sz="4000">
                <a:latin typeface="Corbel"/>
              </a:rPr>
              <a:t>A/B testing and personalization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AE87-407D-1602-526C-4C5D3694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2210821"/>
            <a:ext cx="5279167" cy="37652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3200">
                <a:latin typeface="Corbel"/>
              </a:rPr>
              <a:t>Procured and ready for use</a:t>
            </a:r>
            <a:endParaRPr lang="en-US" sz="3200"/>
          </a:p>
          <a:p>
            <a:pPr>
              <a:lnSpc>
                <a:spcPct val="170000"/>
              </a:lnSpc>
            </a:pPr>
            <a:r>
              <a:rPr lang="en-US" sz="3200">
                <a:latin typeface="Corbel"/>
              </a:rPr>
              <a:t>Assessed for compliance </a:t>
            </a:r>
            <a:endParaRPr lang="en-US" sz="3200"/>
          </a:p>
          <a:p>
            <a:pPr>
              <a:lnSpc>
                <a:spcPct val="170000"/>
              </a:lnSpc>
            </a:pPr>
            <a:r>
              <a:rPr lang="en-US" sz="3200">
                <a:latin typeface="Corbel"/>
              </a:rPr>
              <a:t>Enterprise solution</a:t>
            </a:r>
          </a:p>
          <a:p>
            <a:pPr>
              <a:lnSpc>
                <a:spcPct val="170000"/>
              </a:lnSpc>
            </a:pPr>
            <a:r>
              <a:rPr lang="en-US" sz="3200">
                <a:latin typeface="Corbel"/>
              </a:rPr>
              <a:t>Managed service</a:t>
            </a:r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E89E572-3164-01A7-73CC-604EEB0A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0" r="28159" b="667"/>
          <a:stretch/>
        </p:blipFill>
        <p:spPr>
          <a:xfrm>
            <a:off x="7416141" y="2265573"/>
            <a:ext cx="2959795" cy="36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Editing content in Adobe Target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93" y="1792838"/>
            <a:ext cx="7042557" cy="462371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9687" y="2113016"/>
            <a:ext cx="3441123" cy="28244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CA" sz="2400">
                <a:latin typeface="Calibri"/>
                <a:cs typeface="Calibri"/>
              </a:rPr>
              <a:t>Easy-to-use interface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en-CA" sz="2400">
                <a:latin typeface="Calibri"/>
                <a:cs typeface="Calibri"/>
              </a:rPr>
              <a:t>Does not modify original page</a:t>
            </a:r>
            <a:endParaRPr lang="en-CA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CA" sz="2400">
                <a:latin typeface="Calibri"/>
                <a:cs typeface="Calibri"/>
              </a:rPr>
              <a:t>Preview links for reviewing before launch</a:t>
            </a:r>
          </a:p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CA" sz="2400">
                <a:latin typeface="Calibri"/>
                <a:cs typeface="Calibri"/>
              </a:rPr>
              <a:t>Can test &amp; personalize any part of content or entire user journeys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</a:pPr>
            <a:endParaRPr lang="en-CA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3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A759CFE-2592-E076-73FC-CE8736C4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512" y="1518974"/>
            <a:ext cx="4958789" cy="4351338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F30AA8-AF22-5D34-27E9-0569E1DC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Reporting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89B8-B17A-1731-9EE8-9CD2DE5B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1913938"/>
            <a:ext cx="4982284" cy="39434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CA">
                <a:latin typeface="Corbel"/>
              </a:rPr>
              <a:t>Data integrates with Adobe Analytics</a:t>
            </a:r>
            <a:endParaRPr lang="en-US" sz="2400"/>
          </a:p>
          <a:p>
            <a:pPr>
              <a:spcAft>
                <a:spcPts val="1200"/>
              </a:spcAft>
            </a:pPr>
            <a:r>
              <a:rPr lang="en-CA">
                <a:latin typeface="Corbel"/>
              </a:rPr>
              <a:t>Analyze data in Workspace</a:t>
            </a:r>
            <a:endParaRPr lang="en-US">
              <a:latin typeface="Corbel"/>
            </a:endParaRPr>
          </a:p>
          <a:p>
            <a:pPr>
              <a:spcAft>
                <a:spcPts val="1200"/>
              </a:spcAft>
            </a:pPr>
            <a:r>
              <a:rPr lang="en-CA">
                <a:latin typeface="Corbel"/>
              </a:rPr>
              <a:t>Can make use of any dimension, metric or segment to analyze results</a:t>
            </a:r>
            <a:endParaRPr lang="en-US">
              <a:latin typeface="Corbel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440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9125" y="1214266"/>
            <a:ext cx="8038397" cy="4392522"/>
          </a:xfrm>
        </p:spPr>
        <p:txBody>
          <a:bodyPr>
            <a:normAutofit/>
          </a:bodyPr>
          <a:lstStyle/>
          <a:p>
            <a:r>
              <a:rPr lang="en-CA" sz="8000"/>
              <a:t>Getting access to Adobe Target</a:t>
            </a:r>
          </a:p>
        </p:txBody>
      </p:sp>
    </p:spTree>
    <p:extLst>
      <p:ext uri="{BB962C8B-B14F-4D97-AF65-F5344CB8AC3E}">
        <p14:creationId xmlns:p14="http://schemas.microsoft.com/office/powerpoint/2010/main" val="107017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About the service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04129"/>
            <a:ext cx="9673037" cy="42732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Cost-recovered</a:t>
            </a:r>
            <a:r>
              <a:rPr lang="en-CA">
                <a:latin typeface="Corbel"/>
              </a:rPr>
              <a:t> service</a:t>
            </a:r>
          </a:p>
          <a:p>
            <a:r>
              <a:rPr lang="en-CA">
                <a:latin typeface="Corbel"/>
              </a:rPr>
              <a:t>Institutions will have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access to Adobe Target</a:t>
            </a:r>
            <a:r>
              <a:rPr lang="en-CA">
                <a:latin typeface="Corbel"/>
              </a:rPr>
              <a:t> to create and manage your own tests and </a:t>
            </a:r>
            <a:r>
              <a:rPr lang="en-CA" err="1">
                <a:latin typeface="Corbel"/>
              </a:rPr>
              <a:t>personalizations</a:t>
            </a:r>
            <a:endParaRPr lang="en-CA" err="1"/>
          </a:p>
          <a:p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Unlimited</a:t>
            </a:r>
            <a:r>
              <a:rPr lang="en-CA">
                <a:solidFill>
                  <a:srgbClr val="000000"/>
                </a:solidFill>
                <a:latin typeface="Corbel"/>
              </a:rPr>
              <a:t> tests and </a:t>
            </a:r>
            <a:r>
              <a:rPr lang="en-CA" err="1">
                <a:solidFill>
                  <a:srgbClr val="000000"/>
                </a:solidFill>
                <a:latin typeface="Corbel"/>
              </a:rPr>
              <a:t>personalizations</a:t>
            </a:r>
            <a:endParaRPr lang="en-CA">
              <a:solidFill>
                <a:srgbClr val="000000"/>
              </a:solidFill>
              <a:latin typeface="Corbel"/>
            </a:endParaRPr>
          </a:p>
          <a:p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Training, support and resources</a:t>
            </a:r>
            <a:r>
              <a:rPr lang="en-CA">
                <a:latin typeface="Corbel"/>
              </a:rPr>
              <a:t> from Principal Publisher</a:t>
            </a:r>
          </a:p>
          <a:p>
            <a:r>
              <a:rPr lang="en-CA">
                <a:latin typeface="Corbel"/>
              </a:rPr>
              <a:t>A/B Testing and Personalization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Working Group</a:t>
            </a:r>
          </a:p>
          <a:p>
            <a:r>
              <a:rPr lang="en-CA" b="1">
                <a:latin typeface="Corbel"/>
              </a:rPr>
              <a:t>Note: </a:t>
            </a:r>
            <a:r>
              <a:rPr lang="en-CA">
                <a:latin typeface="Corbel"/>
              </a:rPr>
              <a:t>It is strongly recommended that your institution have 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Adobe Analytics</a:t>
            </a:r>
            <a:r>
              <a:rPr lang="en-CA" b="1">
                <a:latin typeface="Corbel"/>
              </a:rPr>
              <a:t> </a:t>
            </a:r>
            <a:r>
              <a:rPr lang="en-CA">
                <a:latin typeface="Corbel"/>
              </a:rPr>
              <a:t>implemented.</a:t>
            </a:r>
          </a:p>
          <a:p>
            <a:r>
              <a:rPr lang="en-CA">
                <a:latin typeface="Corbel"/>
              </a:rPr>
              <a:t>Learn more about the service via </a:t>
            </a:r>
            <a:r>
              <a:rPr lang="en-CA">
                <a:latin typeface="Corbel"/>
                <a:hlinkClick r:id="rId2"/>
              </a:rPr>
              <a:t>Adobe Target GCpedia page</a:t>
            </a:r>
          </a:p>
          <a:p>
            <a:endParaRPr lang="en-CA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4288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Key dates</a:t>
            </a:r>
            <a:endParaRPr lang="en-CA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6619418"/>
              </p:ext>
            </p:extLst>
          </p:nvPr>
        </p:nvGraphicFramePr>
        <p:xfrm>
          <a:off x="1225179" y="1906621"/>
          <a:ext cx="9448674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66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Contact us!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939637"/>
            <a:ext cx="10288401" cy="206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3400">
                <a:latin typeface="Corbel"/>
              </a:rPr>
              <a:t>If you’d like to </a:t>
            </a:r>
            <a:r>
              <a:rPr lang="en-CA" sz="3400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learn more </a:t>
            </a:r>
            <a:r>
              <a:rPr lang="en-CA" sz="3400">
                <a:latin typeface="Corbel"/>
              </a:rPr>
              <a:t>or if you are </a:t>
            </a:r>
            <a:r>
              <a:rPr lang="en-CA" sz="3400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interested in getting access</a:t>
            </a:r>
            <a:r>
              <a:rPr lang="en-CA" sz="3400">
                <a:latin typeface="Corbel"/>
              </a:rPr>
              <a:t> to Target, email us at:</a:t>
            </a:r>
          </a:p>
          <a:p>
            <a:pPr marL="0" indent="0">
              <a:buNone/>
            </a:pPr>
            <a:r>
              <a:rPr lang="en-CA" sz="3400">
                <a:latin typeface="Corbel"/>
                <a:hlinkClick r:id="rId2"/>
              </a:rPr>
              <a:t>gc.analytique-analytics.gc@servicecanada.gc.ca</a:t>
            </a:r>
            <a:endParaRPr lang="en-CA" sz="3400">
              <a:latin typeface="Corbe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14379"/>
              </p:ext>
            </p:extLst>
          </p:nvPr>
        </p:nvGraphicFramePr>
        <p:xfrm>
          <a:off x="1197428" y="4314701"/>
          <a:ext cx="975186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753">
                  <a:extLst>
                    <a:ext uri="{9D8B030D-6E8A-4147-A177-3AD203B41FA5}">
                      <a16:colId xmlns:a16="http://schemas.microsoft.com/office/drawing/2014/main" val="831872014"/>
                    </a:ext>
                  </a:extLst>
                </a:gridCol>
                <a:gridCol w="1957417">
                  <a:extLst>
                    <a:ext uri="{9D8B030D-6E8A-4147-A177-3AD203B41FA5}">
                      <a16:colId xmlns:a16="http://schemas.microsoft.com/office/drawing/2014/main" val="324379689"/>
                    </a:ext>
                  </a:extLst>
                </a:gridCol>
                <a:gridCol w="5345696">
                  <a:extLst>
                    <a:ext uri="{9D8B030D-6E8A-4147-A177-3AD203B41FA5}">
                      <a16:colId xmlns:a16="http://schemas.microsoft.com/office/drawing/2014/main" val="105915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Betty Geraldes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Director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3"/>
                        </a:rPr>
                        <a:t>betty.geraldes@servicecanada.gc.ca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3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Nicolas </a:t>
                      </a:r>
                      <a:r>
                        <a:rPr lang="en-CA" sz="2400" b="1" err="1"/>
                        <a:t>Pjontek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Manager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4"/>
                        </a:rPr>
                        <a:t>nicolas.pjontek@servicecanada.gc.ca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30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 err="1"/>
                        <a:t>Celena</a:t>
                      </a:r>
                      <a:r>
                        <a:rPr lang="en-CA" sz="2400" b="1"/>
                        <a:t> Bedford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Team Lead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5"/>
                        </a:rPr>
                        <a:t>celena.bedford@servicecanada.gc.ca</a:t>
                      </a:r>
                      <a:r>
                        <a:rPr lang="en-CA" sz="2400" baseline="0"/>
                        <a:t> </a:t>
                      </a:r>
                      <a:endParaRPr lang="en-CA" sz="2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52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Emily Gagnon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Coordinator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6"/>
                        </a:rPr>
                        <a:t>emily.gagnon@servicecanada.gc.ca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9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86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Purpose of today's presentation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4764570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200" b="1">
                <a:solidFill>
                  <a:srgbClr val="4674C6"/>
                </a:solidFill>
                <a:latin typeface="Calibri"/>
                <a:ea typeface="Calibri"/>
                <a:cs typeface="Calibri"/>
              </a:rPr>
              <a:t>Existing client institutions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Reminder to renew for the 2023-24 fiscal year</a:t>
            </a:r>
            <a:endParaRPr lang="en-CA">
              <a:ea typeface="Calibri"/>
              <a:cs typeface="Calibri"/>
            </a:endParaRPr>
          </a:p>
          <a:p>
            <a:r>
              <a:rPr lang="en-CA" sz="3200">
                <a:latin typeface="Calibri"/>
                <a:ea typeface="Calibri"/>
                <a:cs typeface="Calibri"/>
              </a:rPr>
              <a:t>Our current service agreement with you is ending on March 10 </a:t>
            </a:r>
            <a:endParaRPr lang="en-CA"/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146FEC9-8DC4-50E7-5266-1611031B3A84}"/>
              </a:ext>
            </a:extLst>
          </p:cNvPr>
          <p:cNvSpPr txBox="1">
            <a:spLocks/>
          </p:cNvSpPr>
          <p:nvPr/>
        </p:nvSpPr>
        <p:spPr>
          <a:xfrm>
            <a:off x="6100867" y="1882634"/>
            <a:ext cx="4982284" cy="3978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>
                <a:solidFill>
                  <a:srgbClr val="4674C6"/>
                </a:solidFill>
                <a:latin typeface="Calibri"/>
                <a:ea typeface="Calibri"/>
                <a:cs typeface="Calibri"/>
              </a:rPr>
              <a:t>New client institutions</a:t>
            </a:r>
            <a:endParaRPr lang="en-US">
              <a:solidFill>
                <a:srgbClr val="4674C6"/>
              </a:solidFill>
            </a:endParaRPr>
          </a:p>
          <a:p>
            <a:r>
              <a:rPr lang="en-CA" sz="3200">
                <a:latin typeface="Calibri"/>
                <a:ea typeface="Calibri"/>
                <a:cs typeface="Calibri"/>
              </a:rPr>
              <a:t>Introduce you to our service 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Answer any questions you might have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Invite you to take advantage of the service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3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Outline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>
                <a:latin typeface="Calibri"/>
                <a:ea typeface="Calibri"/>
                <a:cs typeface="Calibri"/>
              </a:rPr>
              <a:t>What is A/B testing and personalization?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Why should this matter to you?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About Adobe Target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Getting access to Adobe Target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8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5494" y="1232739"/>
            <a:ext cx="7849396" cy="4392522"/>
          </a:xfrm>
        </p:spPr>
        <p:txBody>
          <a:bodyPr>
            <a:normAutofit/>
          </a:bodyPr>
          <a:lstStyle/>
          <a:p>
            <a:r>
              <a:rPr lang="en-CA" sz="6600">
                <a:latin typeface="Corbel"/>
              </a:rPr>
              <a:t>What is A/B testing and personalization?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2050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A/B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>
                <a:latin typeface="Corbel"/>
                <a:cs typeface="Calibri"/>
              </a:rPr>
              <a:t>A/B testing is a method where </a:t>
            </a:r>
            <a:r>
              <a:rPr lang="en-CA" sz="3200" b="1">
                <a:solidFill>
                  <a:srgbClr val="2F5597"/>
                </a:solidFill>
                <a:latin typeface="Corbel"/>
                <a:cs typeface="Calibri"/>
              </a:rPr>
              <a:t>two or more variations </a:t>
            </a:r>
            <a:r>
              <a:rPr lang="en-CA" sz="3200">
                <a:latin typeface="Corbel"/>
                <a:cs typeface="Calibri"/>
              </a:rPr>
              <a:t>of content are randomly shown to visitors in order to </a:t>
            </a:r>
            <a:r>
              <a:rPr lang="en-CA" sz="3200" b="1">
                <a:solidFill>
                  <a:srgbClr val="2F5597"/>
                </a:solidFill>
                <a:latin typeface="Corbel"/>
                <a:cs typeface="Calibri"/>
              </a:rPr>
              <a:t>determine which variation performs best</a:t>
            </a:r>
            <a:endParaRPr lang="en-US"/>
          </a:p>
          <a:p>
            <a:endParaRPr lang="en-CA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3200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What can you test?</a:t>
            </a:r>
          </a:p>
          <a:p>
            <a:pPr lvl="1">
              <a:lnSpc>
                <a:spcPct val="110000"/>
              </a:lnSpc>
            </a:pPr>
            <a:r>
              <a:rPr lang="en-CA" sz="2800">
                <a:latin typeface="Calibri"/>
                <a:cs typeface="Calibri"/>
              </a:rPr>
              <a:t>Anything on a page! Design, layout, titles/headings, images, text, calls to action, buttons, links, etc.</a:t>
            </a:r>
          </a:p>
        </p:txBody>
      </p:sp>
    </p:spTree>
    <p:extLst>
      <p:ext uri="{BB962C8B-B14F-4D97-AF65-F5344CB8AC3E}">
        <p14:creationId xmlns:p14="http://schemas.microsoft.com/office/powerpoint/2010/main" val="21468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A/B testing works</a:t>
            </a:r>
          </a:p>
        </p:txBody>
      </p:sp>
      <p:pic>
        <p:nvPicPr>
          <p:cNvPr id="4" name="Picture 10" descr="https://cdn-icons.flaticon.com/png/512/2951/premium/2951262.png?token=exp=1644420635~hmac=755f109457087920319246757593ca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02" y="2269956"/>
            <a:ext cx="998179" cy="9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opl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4" y="2541768"/>
            <a:ext cx="2078179" cy="20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00895" y="2682126"/>
            <a:ext cx="2310938" cy="74377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https://cdn-icons.flaticon.com/png/512/2951/premium/2951262.png?token=exp=1644420635~hmac=755f109457087920319246757593ca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99" y="4135752"/>
            <a:ext cx="998179" cy="9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000895" y="3791374"/>
            <a:ext cx="2310938" cy="7613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4987" y="2378564"/>
            <a:ext cx="850808" cy="5350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1028" y="432192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 rot="20658806">
            <a:off x="3388959" y="2817287"/>
            <a:ext cx="146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>
                <a:solidFill>
                  <a:schemeClr val="accent5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 rot="997922">
            <a:off x="3441746" y="3910402"/>
            <a:ext cx="146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>
                <a:solidFill>
                  <a:schemeClr val="accent5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0433" y="2213268"/>
            <a:ext cx="454807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200"/>
              <a:t>Web traffic is </a:t>
            </a:r>
            <a:r>
              <a:rPr lang="en-CA" sz="3200" b="1">
                <a:solidFill>
                  <a:schemeClr val="accent5">
                    <a:lumMod val="75000"/>
                  </a:schemeClr>
                </a:solidFill>
              </a:rPr>
              <a:t>randomly allocated </a:t>
            </a:r>
            <a:r>
              <a:rPr lang="en-CA" sz="3200">
                <a:solidFill>
                  <a:srgbClr val="000000"/>
                </a:solidFill>
              </a:rPr>
              <a:t>between</a:t>
            </a:r>
            <a:r>
              <a:rPr lang="en-CA" sz="3200"/>
              <a:t> the variations during the same time period to </a:t>
            </a:r>
            <a:r>
              <a:rPr lang="en-CA" sz="3200" b="1">
                <a:solidFill>
                  <a:schemeClr val="accent5">
                    <a:lumMod val="75000"/>
                  </a:schemeClr>
                </a:solidFill>
              </a:rPr>
              <a:t>avoid the influence </a:t>
            </a:r>
            <a:r>
              <a:rPr lang="en-CA" sz="3200"/>
              <a:t>of external factors (e.g. media/news).</a:t>
            </a:r>
          </a:p>
          <a:p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381599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>
                <a:latin typeface="Corbel"/>
              </a:rPr>
              <a:t>A/B testing example: </a:t>
            </a:r>
            <a:br>
              <a:rPr lang="en-CA">
                <a:latin typeface="Corbel"/>
              </a:rPr>
            </a:br>
            <a:r>
              <a:rPr lang="en-CA">
                <a:latin typeface="Corbel"/>
              </a:rPr>
              <a:t>GC Task Success Survey 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4705193" cy="42557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CA" sz="3200">
                <a:latin typeface="Calibri"/>
                <a:cs typeface="Calibri"/>
              </a:rPr>
              <a:t>Ran 7  tests (some with several iterations) to improve the design of the survey 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Experimented with the invite, wording of questions, a progress bar, etc.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Some tests resulted in changes to the survey design, some didn't; in all tests, knowledge was gained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Large increase in participation and completion rate, increase in visitor comments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Similar experimentation can be explored for online processes / funnels across the GC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802557-5D7F-3F8F-E943-F4AB13BC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178" y="2301961"/>
            <a:ext cx="5328355" cy="30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personalization?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4328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CA">
                <a:latin typeface="+mn-lt"/>
              </a:rPr>
              <a:t>Displaying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customized</a:t>
            </a:r>
            <a:r>
              <a:rPr lang="en-CA">
                <a:latin typeface="+mn-lt"/>
              </a:rPr>
              <a:t> web content to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groups of visitors </a:t>
            </a:r>
            <a:r>
              <a:rPr lang="en-CA">
                <a:latin typeface="+mn-lt"/>
              </a:rPr>
              <a:t>based on pre-defined audience criteria</a:t>
            </a:r>
            <a:endParaRPr lang="en-US"/>
          </a:p>
          <a:p>
            <a:pPr>
              <a:buClr>
                <a:srgbClr val="000000"/>
              </a:buClr>
            </a:pPr>
            <a:endParaRPr lang="en-CA">
              <a:latin typeface="+mn-lt"/>
            </a:endParaRPr>
          </a:p>
          <a:p>
            <a:pPr>
              <a:buClr>
                <a:srgbClr val="000000"/>
              </a:buClr>
            </a:pP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Examples of audience criteria: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Geographic location</a:t>
            </a:r>
            <a:r>
              <a:rPr lang="en-US">
                <a:latin typeface="+mn-lt"/>
              </a:rPr>
              <a:t>​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Mobile </a:t>
            </a:r>
            <a:r>
              <a:rPr lang="en-US">
                <a:latin typeface="+mn-lt"/>
              </a:rPr>
              <a:t>vs. desktop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US">
                <a:latin typeface="+mn-lt"/>
              </a:rPr>
              <a:t>GC vs. public traffic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New vs. returning visitors</a:t>
            </a:r>
            <a:r>
              <a:rPr lang="en-US">
                <a:latin typeface="+mn-lt"/>
              </a:rPr>
              <a:t>​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Corbel"/>
              </a:rPr>
              <a:t>Previous page or landing page</a:t>
            </a:r>
            <a:r>
              <a:rPr lang="en-US">
                <a:latin typeface="Corbel"/>
              </a:rPr>
              <a:t>​</a:t>
            </a:r>
            <a:endParaRPr lang="en-US"/>
          </a:p>
        </p:txBody>
      </p:sp>
      <p:sp>
        <p:nvSpPr>
          <p:cNvPr id="4" name="AutoShape 2" descr="data:image/png;base64,%20iVBORw0KGgoAAAANSUhEUgAAAPoAAAD6CAYAAACI7Fo9AAAAAXNSR0IArs4c6QAAAARnQU1BAACxjwv8YQUAAAAJcEhZcwAADsMAAA7DAcdvqGQAAEtwSURBVHhe7Z0HmFXF+cZlKdsXREWxgAo2ysJWmgUsQTEaTRQ1dmPv0RSjMdFokn+iUaNiL9EYEzCJERS7WGi7sEVAEEWwIAgILGyF3YX/7707u3L3nmVvv+feO+/zzHPumXPuOTPffO/3fXPOnJldLCwsLCwsLCwsLCwsLCwsLCwsLCwsLCwsLCwsLCwsLCwsLCwskgrbt2/v8sknn6TOnz8/49FHH+1usi0SCF3M1iKJsGLFirTNmzfvvm3btt0bGhp6paWl7cHvPTmUyfZbiL82JSVlXWNj46bu3buvKygo2NilS5fmln9bxCMs0ZMI5eXlezQ3Nx8MaUexezRkHpudnZ0OueXVPYlju5C/C3nb6urqVrJ5k3NnpKamlm/ZsuWLwsLCOs/FLOIKluhJgBkzZvTaddddhzQ1NV0AiS/MyMhIwVvvwr4Ibc7yRdeuXXfp0aOHh/y1tbWfs30Awk8lChDhG81pFnEAS/QEx7x58wZA7ovx1lenp6dn4ZU9njtQEMJ7PD0kr2B799atW18eOXLkZnPYwuWwRE9glJWVFULqP+LBx0HMroTt5kjwoD8vQ/EtBuMhPP6k4cOHrzWHLFwMS/QERUVFxfcg9v2E3gcToncJxot3BHl3rreF8P8f7N5OGP9lyxELt8ISPQFRXl5eBBEn43EPCIcXd4L679xjO9d/lGjhltGjR28whyxciBSztUgQzJo1qz/8u4d+dP+dPWgLFTIg3KMLhD+HqOHy6dOnp5pDFi6EJXqCAdLdBvlGQPYUksmNDPTUnjA+q1u3bpf36dPnBJNt4UJYoicQ5s+fPx6iH8/P7pEmeSv0FD8tLW0/jMuZ7733Xl+TbeEyWKInCCB2NzbXNzY27hmpfnlHaGhoUCj//YyMjAkmy8JliJuHcRUVFb3oc/bUb5S6qrCwcJPngIUHJSUl309NTX2Mn32jTXQhMzNzl/r6+sm00Q0FBQWrTLaFS+BaopeWlh5I3y8fpc1jt0+XLl2y2eZ4Du6yy2b2N0P4NWwrCB3LBg8e/IU5lpQoLy9/Enmchzy6RSts3xG0lfrsX/HzUoj+WkuuhVvgOqKbV0On8zMPpT0EBdq3e/funvfArQpMviehWNu2bt26kqyPSWUpKSlT8vLyKj0nJRG+/PLL9G+//fYD+skFekAWC6g9NFyWPrs8+r0m28IlcA3RCc33gcgXE/p9H4XJg7SekVxKO/NQGryhd7oo+FZSBQr3En3GZ0ePHv21OSXhUVZWdgz1fgqZ9YtF2N4Khe91dXVP8/OX+fn561pyLdwAVzyMkxeH4JNQ1lsgeSGE7aqnufJOOyO5oI8zzMMg/tpjBNe4lb7qPZWVlQr5kwUDkVNmZ7KKNNRetON+lGN3k2XhEsSc6PTFT4akD+CZv89udxE3GIXVfwjjFUKmE+7/kOvcr9dN5nBCA4L1of49zG7MoDYg7Up7ZpksC5cgpkQvKSkZBTF/B8lHyIvjDcyR4KHQlet0w7sfzrVvmzdv3ghzKGFByK5JI1KDMZDhhNoPmfcmWaK7DDEj+ocffrgvCvp7vG+uFCScSqrrifAo3EjSzUQN+5lDCQnqmEZyy5iIHl27dtU7fQsXIWbKQZh9K578cH6G9cuqVuiaKL8e1J3A9lqTnZDAYOqDkphPBCF5g80Y2npPhoVrEBOil5eXHwsBx6MY3eV9IwVdm4ihO/c6kRB+nMlOROib8K2GaDGD7k/aiLxrTJaFSxATzYDo/2HzQ/2OdL9SyofH0wOrJwsKCi5hP7Yd2QgAeZ6HHO+inn0iaTg7gyalaGhoeIWf1yPrZS257oO6chijo/h5EHLTg0w949gD+SkSWYuOrCFvDfulq1evnjNhwoQt+l88I+pEnz9/vh6SPYWnPUivY6KBHj166DVcJY13JQo4x2QnDCoqKgZD8BejKVMnZGdna265u6uqqm4dN25cg8l2BRYuXLgf3cVT+KlI8hB0oRcpnf3u7Cvq83Qhm/Vwh24QeVvZryF9y/4sjk9Dxm/F61x5UQ/dsZLHILy9o+l5pPzcU7OfjjZZCYW8vLyPqN/XJJMTfShqqq6ubkbWi9xEcqKdPUg3Q/I32P095Twe0g5kuzspk6TXkl3M2xrVoyspjZSD4dwbJ5HL74s49gznvYKjOho5u+XBp9+IeoER2EiEp/nDTU7koXsRVmbQQLnx2Ej+gHq9j7LWoJQmJ7qAFCrDAozpUpMVU2hBCiKds2n7tyjXrcjlUFI2+11l+KUT5Pt0HVvzdFzk17nUKRXjsAeHj+UakzEckyF8v5Z/xAeiqhXqGyGo3RGcyYk6+tJICfmqDZn+E9lq4QWTE11oKDIEeR+vHvNvDRYtWtSbcvwWsj6BPHKRTZqIqxQMWonPdQSN+juVvHcqKyv11iguEFWtSE1N1Yog6RJctGEaKhvL3NtkJRToO+rDnml4oAbq2ZIZJYjk9M0/4ecrsQ7by8rK+jc0NDzEz18hhzTpWjj1zegRatR1AB7/f/PmzfuJOeRqRJXo9JPkzT3CjzZ0Txopu7GxsZfJSjhQvz9Tz1XR9uooveT7YlFRkVZ1iRn0aTObSXQjzpCxi5Se6bpK3GM3ZH0fxuVqc8i1iKrpRyAnI6D78QD91feJJuR1MDSf0DjXheN76ZKSkt0g1mH0/femTprsYTeuvZ5Dq9hfhbJ9lJeXV9VydvRA3/EqlO/3lKWnvE+koVdqyPU92vMaiL7QZEcdag8Mzm1EjVcH+71EMDAGpRpZn0b99cDPlYgq0VHCIxDM45DgkGgTXa/YUEh9xnp1fn7+bJMdEMwDGH18ozEAxSTPE1tBWxJtvn07u2KYBrDMZfs/7jtt5MiR+m4+KsCgPkgxLobwER3/LuMJqWQ8r0emr5rsqEOLRq5fv/5y2vhe6VUk69wRkIFm1RmLHD5tyXEXohrjoXjraYSo9yEFc0+N2ArYy1ZWVvaB5PdwjQ/ZfYB0NL+zSakkkV1LDWt8t97Jaj+NlIOVPw5P/yCGbWF5efmfuUZUPt/87LPPrmPzDvePmEtXuA7J11Pfu2JJcmHDhg0yunfFiuQCou7Lvf9udl2HqBIdhV/Npg7laMmIIsw9N2FsNADCb0DO6yGrXhv9lN1ebFNIflVA53E/na/BGT9nuxBve405HDFMnDixuU+fPj/ifv9iN+wDPERyZLKS698AyZ8w2THBggUL9qQcV9KFiMkUWq2gDNKJYejLBS057kJUiZ6bm6t1tj9VH6pFLtGB7oViytp/6u9aYYsWLcqClM/w3z+TNEQyZHCdvSjD3Vz3b3gAjcqKGPr161dfUFBwNve8k92wLXVsSF5J2H4OJH/WZMcMW7ZsKdDDN7pHJiemUCT3K3Qn5nMDtEd0H8+24F2UXeOIzW7kIeVEEb7mnvNM1k4BEfujQC9CEk22GLY50nUdyiAlOJ/uwDR9qttyJHKAjL/DqOi5wlzu72EDddLGb+h8I4MNhMcPYqhPwmi/5zkYQ8ybN68v8rxev8PVRqHAyLVfQ0OD676WjAXR36FRVgWqbKFAREchlkJ2PRzbKTStNOV7hP8cK+UJtwLtcL1jKM+TM2fO1Oy2EUVRUdEMvPso7q2wchHbOpLGcuvBoUdBnRKHt+k8DMVG/jcZzzm2sLDwmmg+WOwEfSnTcdF+sNsRkJXkprkBzjRZrkHUiY7CaVrm6TRObTS8uu6Bd5Ziv46CrjDZjuCcFJT6Ln5+j21LZgSBMTmavmXUZkyF8P9E/kP5qZl97qC+paR11LWKrabP1msifU+ufU3d/D/KeBFkOhSCnzls2LCYvT5rjxkzZohQR+rJP2U1ubGH9I1y7U/4PtBkuQLRc6s7QB8a0DivoEBFkbbGeq0G0d+sra09/6ijjtLDwA4xf/58PTD7Ncqdoz59pKFIg/vIW94JAe9pyY0uaIcuy5cvz1m/fv1elCc7NTV17bp169a67euz9tCbELoQz1Le8Xrm4xagP5KpHMstGMf7THbMEROiC/SDL2VzBxYwYt9QGyJ9jfBv7uzBEf1lfbr4NMZnlGagjRZQVD0/KOHeZ5hox8IPLFiw4EDkthj9iflcee1Bebahc6/Snno24grEoo/uAULQ8kHPQPL6SITwuqa6Bwj9MX+eDnPuBRiFYpTH5EQH8kbIYDjpcpNl4Qfq6uqygetILqB7UmhXfd0WM4/eCjz7czTWaeG0zJIzxNnC9snhw4dfjXXd6YUrKiqGc+9HCfOLo+nNWyGvjqEpxdBcgAFcYrL9AuXuUlJSkk1fNYv69mDbjW5K1A04927GSDZlZmbWZ2RkbDr44IMjJkjVmdD9uPT09Nepq8l1D6R/tOVKQnfXfCkZc6LTaN0gu/qn5xA276owPljCS8DqI0GaDWwf4zq/QdidduAg+lWcq0kJetJAJjd6UBdDZebnrZRXX175BcJXzaGuaOAH7B7Jdn+MRk/qEXWiE5lsoSwajLQY2U+jCO9A+mWRIPz8+fM1EvFsDMrT9fXum4dS4qctVlP/3EMPPTSgAVqRQsxC91agFE0o97UQ7U6UfQkCapLii7D+QufqP/ovyqYnw7fiGX/lD8kF/pMvgsSC5ILuSzTRGxkUmaxOoS+1iD4e4H+v4tmuw0jmyVBCuBRFJdFOQJMz7ENEcRwh9f0o+6ubNm26QAOPPAUOI6qrq7vS5pKXyXEfKFtXuhe7mt2YI+ZEb0VRUZHGkmvY5tMQdhmCqtOrE5TXQ2IlWUql1n0dI23n/FrIou+hH2N7eiBekWjiMK6pJY1MTmxg6nUgIekBJqtDQPJDkNNzEPxsSJYqr4aRlKEzZ0QfureSygERlbUfRugRlP3ar7/+OsNzUpiAIZFFrpKBdzG20Tabze+YwzVEF9Q/JV2KV9KspvfS53sX4i5Feb5m+y2KpPe81eyvI60kLeXcdyDI3TT6Ofz3quLi4oCmMoJgWissprOnCoYoe1CnnRKdsnajrjdR51F6cBhrA9URqIdnSzl/sXbt2rBOtU07c/mmqH93Hwhoo8ZRo0atMbsxh6tNokA/tBDLuD8/9eWXJvTbTtIgDxH/cyKBcs+JQYL+3kQ2fyF62LdVOWMBRScYrS+o040YK02H7QgikHMgz5+Qwd6cb3LdC/rRuxBxvEy6esyYMWF7fagHqEQ0FW58GKdIg3b8iMhyiMmKOVxP9EgD4lzG5k+QJ2Z9dIH7q6/+LekWiK5Xjz6YMmVKjwMPPPC5tLS0002/2PWQ0hvF/wGeeKrJDhnz5s0bgLH7mGvH9Ks1J1AevUd/jfqeaLJiDvfGPlECjaKvyHrEWlnM/Xvg2fUFlCMg+YkokJaYNjnuh+ql14fgzJKSkr08mWEA3rwWWcyVgXQTZNRIW2gjV60fEFWPrtdBCGB/Qs5eNJAmiYxKK2H5td76ipEjR2riCC/gGTQTizx671h7dLoOa5HPr/DoT5lsL1DWxyHNxepixNowBQLkq2hlK3Ucn5eX967JDgmzZ89Op1twFdHNXW4K30V02kavd4/Iz89fbLJjjqgQnX5wTyp+JD/Ho8ha4bQvSV+JRWXVTfrfPSDH3wilLjRZbSgtLdWT/nt69OjRzwV99BXI5KdFRUUvmew2IMOjIYzm2xsc7dF74UBmZqZGsz1APX+reQlMdkign16MTEpkoF1m+MrRtQLz2xWIeOhuwrXrUNAnsrKyZIE1UcDeNFAGFl5L7EY8AVnaPfQJakupvgPlWk9ZNnPc5MQGuj+phqQJJn1A/vGkwfHwAM4JegWIkT+Xn5qpNSzgml8jj/fVvm6A2hBdasDoaGYfVyHSRKfuXa6kIW5i26empkYfcHgGiNDoUUvG4uthm08fkbzllE2ztpqc2ACDpM0ayqHxAF6YM2fO/ihQrvq6LvNcfkPtkJOT04uo6fszZswIyyAaumNaDPFRRWIiWayhtkGfvqBcWr7JVYgo0elTTkA5z0JJ02MZbkrJaIQ9aIT+JqsNhYWFX3Jc7+pjpiy6r+TDdonTVFfI8CDKGPUpssMNQne1wyXZ2dlhmVln3LhxEsgMZPO/9PSIzszVKdSGGOkGdOwvY8aM8Wu6smgiYkTXvFkQ/HQ81cBYvwpC+GqI/kQWuSbLCxyrgERrjVeNOnRflHU1JOhoqquDSPupHvEMlZ+++j7I+zitjWayQ0JRUZHmGJiEEamLVfsJ6Pp2uhGlFONpk+UqRIzo9J+0IN1ohTOxhjw6Fl8rxAwl+dQZBXwL5VsYq/AdOcnTLe3evbvjAgCU/1C8elQXpowUGho881lcWVVV1ceTEQYQDZUiG80M5JFltKF7QvIv+flLE2W4DhGTCpX/Hukgtzw8MiQ56MMPPxzmydgBxcXFX+HRp6OEm6PtFXQ/ZLQRWf0vNzfXZ8hkeXn5MI7lmd24h7x6WlraodT7KIxbWCzryJEj1W6TkOPjGEtPGB0tiOToVhXbG+gGdjonYawQEaLTNx+DsI+UErvBowsyOJRlGIo21mR5gbJq8v2SaHt1KQrlKkNeHT3AUVRU5BaDGQ6I7NT3qrlz5+5mskJGfn7+Oq55J8b6Pxp2K7lGGtIVSN5IfX5ZUFDwX5PtSkRKGt9D6HmxfADXHvLoeBI9sTnGaZplKQqbRzjvi2i9rpH3AV+gKA84rdM2a9asPpB8LN2OVBORJARktDCsI6l/EfULmw7qwSpdnF/W1NQ8p/1IGm3pCFGgnqtc9corr8R0EQt/EHai482HIuCxbnwVZLziERDreE9GO8gqY5wmQaoNkfbs5vrrud99dB0cx4CjTCewOd5NBjNcwBFoc+XChQt7ejLChKFDh36GbG+EhJrldoOexpt7hQWKUjX4hzbR+n0XYVyeuP32211vhcNOdIR8DEQ53I0fXShkxABpTbRTO/ruu0+fPg+iJM8R+tVHiuxSFlItYeazOTk5D5tsLxDWHsA5P0JRozIjbbSBjEXAEyDMYAgZ1k61XlFmZWXdhdyuqqurm6PIKdQoTcZCRoNr1hIxPEjWFUSBr7ONi4ENYSW6Zuak0Y5FIJof3eS6C/LqNJqmCD7HZHlBSxlx/E4M1T0QrcqE12GDjAepqr6+/m5k9XunqZZ++9vfpnDOaRw/wY0GMxygbq0fu1z60UcfZXoyw4jDDjusmnv8B2JegAyvxqguVN9dZFUb+OPldY7aXx4cNGM0NJnpDzEavyH603p8cTN6KayWtKKi4kIE8RDeMM2tRBdk3fEkn6MI1xB6vWyyvYBHzeE8jQO4k8beS6+FpJzBQkojxUbp1qJ8v2D738MPP9wzFUt70P05ERk+wv33TcSwvRWSCTJtpK554COTHXZosYdevXoNQCdHkDQJxtGQd29FVoqW1K7SV5VHSQ/ydKy2VhMXNZeSN4Nz3sc5VI4cOXIt+3FD8FaEjegopz5UuQereabGNbsVakg1Ig2vKY/+MGTIkFvMIR9o0A8NXAjJr8QTaE30dEUEgRgx3U+Ghes0QO4pGI2HuUYZBsbxMbqecaSlpT2IHI/UlExSxESGjB/yvWe33Xa75YADDojoohGaVJK26I38tWimVlLRFGJa+FLv9DWpST2/NaptHduV7Ovrs1Xo85oxY8boO4S4I3grwkb08vJyhZpPQKKYTuCwMygMo4zb8JKVlPMFsv5DP6vTheu1sgybQup1KY0/ARL2UB3Vz+R6bUmkVpJHUFKISH9OhJ6GcXiM+5ebp/sdQpMpUr6R/JzANU9GMQfoXolKeMmLelZTz8FDhw7VMlBRgbpH48ePT8WAp2JoNLGlpsrexv4WyrPlm2++qXfr4JdgEBaif/DBB7timf+YlZV1mRu9uUgnr0qDfoRi/YH0HuXcMHr06IAKCwn3wiv34XojUIbxpEPJ1lJGvSF/F/pwIqS+PvuGpHu9yTmlGIS1I0aMUJ5f4D8pn376aRbl3Z37/QDZXo8S9tP1ExFqG+qpyOqujiIdi9AQFqITEo1n8xTKuLe8nJugMB3UUa6/Q6C78LBfhGqpFdKDnoTWGZBZj3O7c32965Y3aOTYVvLrli1btmnixIkhdbI1Jpz7DOG6N3PNUzEyXQLpOsQDqJeM2zfr1q0bfPzxx2t+e4swI2Sia6YPCP6bzMzMm9zmzUVySFFLehCy3Ob2hQN3BuTcGzlrJpyLIIZr32oEC3Vz6LJcgUd/nPr53U/ByWTwX/W5XQGisEYXLSvdhpCJTv91NJsnUMLD3PSEWOE6XkKrWj4kb5gIIaHeBKDUmv/+AlJX6mWOxD+MV/+Ubkr+kCFDaky2DzgnRd8rEEFdZbpQmqkohf+H7XlTKKAsWnN+C0nPG6bSXk+Fa0adUBCScKZMmdJ1wIABP0tPT/8/t3lzeQiU4ZXevXuf5s/T3KlTp2bst99+mt896h82o7CIr36NP88M9DwEeT8PIRJxxNxW6rb/oEGDHJe31oNKPOZDkOgkdjORW3fxG261nOASqEzNzc0qlNrza9JfCgoKHtWxWCEkouvLKjZanHDEFhcN7CC6EMk/I11eXFz8lsn2gcoPsc/np4bE6hWL5BF1z4BiSCm04oxe7UxHgZ/VgAzPQQdUVFSciHL/lTB+AHU0ufENdbMgx1/XrFnzywkTJvgo09KlS/eh+zUFWY1APp5oxm0Ebw8R3pB+I9uHadMOX+VGGiEpdVlZ2aVpaWmPiuRuEboES1kUpj+OYK9qyfXGkiVLsvGgv4BYWmlV0xpp9ZOWgzEE5ZYQ1T/dxM+HiUr+b/jw4Y5TnM6bN28SCn8Z5U6IEJ466LXnIUQ1y0xWG1asWJG2cePGyfw8WfvxVl9jxGTEtSag45z9kUbQQ2DxhgehZD+U0N0keAkVLIfET3oy2qGkpGS3mpqauznv1xClF3XwDGhvrUcsE6A4XWR0dlP5qMNfNIOuDjjgWf6zVF2UeIfajDr/HYfh8xCLOqasW7fudH6evIOc4gqQXF1JfYl4Jc7RZzqzaCBootMweTTQeDf1EymTQvZtCLS0o6WaKPOZnHcxJNqRYK7BjmWijHropplTfUD9SqjLPIXuqnc8Q+VvbGx8YNy4cT4h+xtvvJEOSe4wu3ELkR1o3MX1+hFtBEX00tJSzV92mryJm4iCh1Z5vqJcfzNZXiDcHcHmJ6mpqa5/PaXyUU599XEu0ZPjcsq0wT85b4U8YrxCZcdYaW02LY7ppUwavbbnnnv+kHbt7zaDHChU/h49eqSyHVtRUaG1BKOKoIhOgQdhhX/ktqe+IgflWki/9h2T5QWU6oj09HRXTYixM2hcfffu3YtRDsfVSAsLC/WZ5MJ4JoGcBe12/7vvvusz7O+2227rihG40e1G2V/Iq6Of+rjG8cvJSCJgouNd9qCgp0IYV3lFeQYU/hsE6Tglkz4WQdCefl68QGVVlEKdxuMFBptsL3DseQzC6nj06ioznnxuQ0PDfKfJG6izJhgdFs+GbEeILzjJbOpzgl6TmuyoIGCiQ5aDKeiP3fQ6TZAyoPSf5ufn/9tkeQHPMZJI+Ih4e/dsyns0SnK4J6MdqK9eOX1CMjnxA3lzyH4/Xtvnc12N0aBONyQKyVthvPrBOMqzTFZUEBDRNTILC3tiZmZmtpu8ubwe5dlA0gSPPsCb633zycbrm9z4gMqbluZZYPV4p74dSqP14idTPy0tZXLdD7UFnvwTyvy207cHAwcOzKfux5rdhIGIjlffnXY7WZ/NmuyIIyDNwCNqBpnzaCCT4yp8mZOT86z57QWEWkA6Md68eStM9KS11/T5qg9QHBm4zznekhEHkDenvA9kZGRsMlltQMe6kH4mI5eIENmp2xCM3GkmK+Lwm+gatEDDHJ2dnb2PCuoWGG+uSQEmO03LVFZWtjebk4hC4varL5UbQmjWnu9VVlb6LHxgxob/j3apjgevrjLiLNZioF5yarPy8vIBtOepZjfhYLz6PrRn1Orot1Zs3ry5PwX8iRu9OdZxdU1NjeMAGRRGw3RPdWkU4jfM6MOTGxsbHV+1gac4/hX1NbuxhymLhn96jeFHyXXsYerkuHIseqYn7fE/EqgTYPDyMGoTzG5E4RfRZ8yY0Q3Bj8rKyhpEX9Dkxh5SJJS7ge3UI4880mfmlgULFuzK8eMpd9wvZyQvQDS1GyHv0RrCa7LbUFBQsAo5vMl5kofJjS3Mq7NKktaU06SbHm9eB+hGTS4sLPR5pUab7Un//cecG39PFwOAeIQsNJXVKSYrovCL6PR9Fa5f6rYn7dIFBKUxxI+05HgDZdKEDWfEuzdvRX19veqr8QsdLdGkL6RWuyl8pyypJE36sVwP4OTN2ddnzavMKV6gra6hXcM+K6zbgDw8DySp64iFCxfqU++IolONoEAyrsPpI47SAI5AICJGCro2ZdMMou/izXw+hHj99df1GePRGKk95Q0TAfICRCcaJXaU02qkyGEJcplFfZsiKfsAkUpZ9AVhmdoBIuPgtz2PN/d5CDdz5sxslP8i6he/Q/0CgPhEXYey/YHJihg6JTrWRoPxLwuULIaICs30EX5LZpiBwlSR7je7Xujdu/chHDtHXjCRoOiEtjhD00uZLC9Q50lstA5ZS4YLgIHqShj/DIZXs6u+QNk+M4e8kJmZ+ROO7W52Ex7IQm+yqHKXw0tLSx3bM1zolOiE64NopBMC9eYmRHuPn4vUVws3UGjPxyt4sTKT1Qa9n8QzHI43H+imZwrhgNoBQmiUnBZf9Gk/PKVW9KyQfFpyYg/aIlXDkjFQ6qs/TRm/bTnyHTQPH8cvpU5Re7fsBqg9qXcBXNFkGhHDTomuecrYXKy+hKyPv5A3kZ5RgVf434JwE13XBzUI515PRjtwb73vPz9R+ubtIeOFDM4qLy8/xGR5gT68vLqW8m3JiDHksrSlX/4rjJTWLPMBCq/FMg4wpyYNxBNkkopsjsJB9TPZYcdONUEDZFCWiYEONJE3RxnlVd6j4cL+FJjryuosxJu/3ZLzHeTlMCwjMjIy8gONQuIFag9kPAo5OL5qGzVq1HRkvtjIyTXIzc1doKWSzG4baLMuOIWrSPq6y+QmD/SQG76Mou4nmqywo0Oia34uNuempaV1C0T4raRGyaYXFxcv4r+e8Zvhgq6P5a9HKf5qsrwwd+7cftzzwkQL2XdEa3tg0M7s6JNHjNwjyEoDiUyOe1FWVvY96jIUp5Jc7twAXdaAKE38efTixYvDtmb8juiQ6IS9+6Ik5wf6Sk1hOh7nMxpN/XMRM6zxo5QcwSzDiDh+vEIUMowwaGyievNWmCjrBOShAUE+qKysnIKxXdFqFFyO6zDMGXFS1ohAPEOvj6ytrdUaCWGHIwnNcNfT8OY9AxW++vMU+HWUbJbJChvknTAgeoqvmUB9ClZSUrIXm/MCfaYQj1D9MGraTpw3b15fk92Gyy67TJbuKeTlGajiVmhSDdprJCmsDiHeIK9OX70PbXUsRjrs4wgchbt+/Xq9Urs8GG/Of75Bud5xGvUUKqTcpK/r6+ufN1leoN96GAbm1EDLHa9QPZHHj1COw0yWFyDPMxxfJbnFEClEVx1aGhT8etrMVV9DxgomCj0amRztyQgjfIiuV1MojhYS1KB7k+sfCJmleG+jgDNMVliBAWlCCH9zWm5Ybwgo71lYRX35ZHITG2qf7OxsjTw7RcN9TXYb8vLyNM7gn7SnlogyudGDuWe92s2T0Q54roM5R5NLJPy4dn8goqenp2vyyKPD/QmrD9H1UACiXB+oV1S4jKfVNMVvjR49OiLrZ6G06wlXHafL1RsCNj9O1FdqHUELLyKXc6m3lgH2Ae3yCMc3xsL4mbEUep3muCADRvtajgfcPUxkyHiD45BLWIfFehFds3rU1NQcS99co8pMrn9Qo2Kd9TrtDZMVVnDdbVR+cm5u7hqT1Qa9IeDYD/Hmcf/xSqBQffHqvYimTjRvSryAV/8a2fyPn1EdByzDX11dXUW7veo03HXx4sV9IfgEjiflK7WOIK9OWw6mXcearLDAi+h77LFHOkpxY6BPrPmPPIsGMb+jr6hMdliBMmixxAfMrhe4t7oZlyTacFd/oXrjHTWF9b4mywtNTU0aWOS4EESkQAiqZzZ68r/QZHmhtrb2CvRmT0tyb0geMpLI5vi5c+cWmOyQ0UZ0Ta2blZU1CmtSROOYXP+gp7/8bzbK9qrJCjekDdOcPl7RGwKEookldg+03IkC5K6PXfbZunXr+BkzZviMWyguLl6KAinSioqAZPiJDBu456v5+fk+nw9/9tlnWpTiFLx5Ur9S6wjqNiObkRjKI0xWyGgj+tixY3vQQAFP36NGxaM0EwW8P2LEiE9MdriBLjffbX57AeXeDaFclazevBXm2cQV+lrPk9EOtOtdbKIyikhz3KEX02gzx0U0NmzYcD5KHLHhnvEOcVDOExkeX1pa6jjMOVB4iM6Fu+ARctkeJ+8QCPSknVCjnD76yyYr7KBcb+KVKsxuG/RkEs8xHsXaP1m9eSvUboTLh2D0NGba54ltUVFRKXL8gBRRF8r9FZZvp7vwCn3zL012G/TxCgp8BsXomexttjOYV6eaHDMsD+U8RC8rK+uG8K/Dygb0DkaNqhFaNNjM3Nxcn6/IwgFFDBiSP5vd9pCyXJ/Iw10DgTHSV7J1HEZJ/l20cUTZJW+OXrxNKjFZXiDyOo32PEjtatExZAQzMjL0ee94rYxksoNGq7QHkE4NxpuDJYTtr3gywgwZEio8V/1/k9UGvSHg2JGEOEMt0Vugh6iQaATKUST5mOw2cOwdZOUTGYULai/TFlPx5h97MtuBMpxLu+0RqK4lI9Qdw6ufhFEsNFlBI4ULpdBAl9MA6SbPLxgS6udc+uY+X5G1gusHPVLDGJK7Bw8e7PMa4MADD9Qrteu4vsmxENQu4IpBgwb5rMIK+TQjzz20dUSEplesGBt9c+74KSqRo6as1jTHJsdiZxC/MjMzM/h5PN2xkCbkSJkzZ05fLnh+oBYWZVGjfoEFj5g3p1uwmFDvDX57KabeEEDwfMpwpPXm3jDyOIHtICcjCxn1kMzn7UU4IALTVtPy8/MdH8KBC7l3wCMukxny6sj0NGQ73GQFhRS85hmkXmbfb5hGLS8qKnrJZIUVxps/MGbMGJ/3vyeddFIaJL/aegZfKMLRE1uIftmsWbN8BtAMGTKklnMmyVCHE/LmKOUSrqtBUz4RA958FPkFtGvSDFEOB+SA09PTNbz7OKfZf/0FXEmZGIw337Jlyxr+O43GC7tL5Zq6vj7G+De/25v/Ltz/YCp+ivXmztADUtrmDAjv9K36dtr7OZLPCMNQIMNMm7xK22gqKx/QlheQtDaAybHwF0bPz6qurh7qyQgCcomOq3TuDN26dZMiLaJxXzBZYYWuj1I8oiGUJqsN06dP19xiV+BBrDvvAPKYyEfz5l04e/Zsn2cvxcXFGyHlYzLY4YDaq66u7kuu9w4Rg890RCUlJYMx2KM5L6BJTCxaoIesGRkZ+8G5o5wGRPkDkSWg1uZmCtGqaLDpZimgsELenIrVpKWl/c1p8b0DDjigL2U4V5W36Bjy6rTRJRB+D5PVBkVJcO5RDGZY2s8MkHmjtrb2fZPlBRzCeWwGWm8ePCQ7ZHxWz549gxpAI6Ivb/npHxSiccOPUaR/mKywQt4Bb/MUYacWZvCCVowhpNdklQG9IdgRMiRK8YBQymq8ehb/P0+DVEx2G6qqqtZwzt9C9er6f01Nzbe02TtOnw8vXLhQ74CPRG/SrDcPHjLcepUM4Uc5vTrtDCL6dHlpf6DzIFodjfrWqFGjwtrHawUV0ooRDzstvrfnnnv2VNgerGcw9ayh/JvdTnaVj3LqQaRmu23JDBAm6rlm8+bNPg/lFC1hVB9AliE9Apc3V8hOGR1fsdKeP2YzKNg2s/gOMpTI+qyBAwfqk+yAkIKVeJBG8GuguLwtDbqE/sJDJius0PWBIgWfoZNUMgUjcx737x2MZxBZIM4akh4WrQ2WPNGC8bRfUt4S2ieoqZslJ2Tah3SmoiGT3YZVq1Z9wTnPB+vVVSa8eS3lmzF8+HCfCGzFihV6m6OJH3OoR0umRdCQVydKOxJZdrQkV4dIGTx48Fc02OUi2c68nI6jFCvxEn8YNGiQ40QCoUL35x4PFhYW+hieOXPm6LtlTTtkcgIDAtL1S6nrNHY1i07LAXejK3XWOIJZKn8wkCclbL4+Ozvb5wInnHCCZp65L1ijZ2Q6k3s4zkGwfv3609kMsSQPD9AFD0cwzD/+8MMPHT9J7ggaFbedBvtXU1PTuVyoRoRWw+uCrUn9co5/CcmvLC4u/q/5b1ih+3L96b1799bQSS+XTbm6ECJOZBvUF0+qT319vaah0jvehaTgWBN96AOQMur9LtGMpy0ChVGOg/j5fX57MZr87SjNx1z7lUC9umTa0NCgeHwGOuHznMdMSXYiutVHxsYiPDB68AO8+yCT5Rc8Da9XIvTj/sWf1dm/k/QhSqG+rJ6ul0DAm/g9Mj8/P2JfqMmYcK/7DzzwQJ8HOkCDLH5mfgcMXRvhlKPMU7XbkhsX6ILcU0ivkearHsGA/2rzs48++sgnfH/xxRfrOX5voNc255cg19c8Ge1Ae/2A6+aZe1uECci1VZ9/PGvWrD4mu1O0WXg9nBk1atTnNMzvIPwoSLEXXnbfPfbYYxwXv6eoqGg1F4/IY1N5k9ra2hK8RDn38NEMwpQJlCHg9/0C1/P0bdjOwlB9Sv18ViF1Myh3Kh5zET/1iamnPoFC/0PGRcj4CH57XeD222/fxrH5dXV1s9UO/kBl0CAOrvUBMv3QZHsB3TkpNTW1nxnsYRFGGK9+Nu3l90M5n86ZPnwYPXp0/fDhw2uV+vXrV688czgiMH29BzZt2rTRZHmBCONGjgfVqVaXAHJ/hFJq3rS4Q2u9MYLTMVhLVJ9gILLz3xteeOEFnzYvKCioQWnu9ffa8igQeAE/Hb9zKC8vPxaZF5tdizBDbUlXlubqNpEuks/HS07wafRoQ16E/vNStu86DZApKSkZxebwlr3AII5IKKR5KLPjYI54AZ7zLeoxV33jYGDkcEL//v19hlEip2aI+S597sX+enUwBwfwgfndHiejhIdabx45KEpFFy6ivfx6KBdxoqNEOw33jTd/qKqqar3J8gIVuREFDer9j5QWZVuOQCLyADHaoB6vQMYv/PW87YGcu/DfnyJPn+gID7GZ/Ec6u7aOEzrq6zfH5zUVFRXy5KNlkGRcLCIDDLParCf6fQpeXZ+y7hQRJ7qTUrVCyoA3X4vyvIw395mQfebMmRru930paEtOYNDfuH8l3lyv1OIe9HlVj/kBeF0fII8zFy9e7PP2Qg9kkddLGJKNapeOYO49H5k6hu2NjY0ncY8CtibHIlIwXv1SSK+lyHaKmIbu8uYoxWMU1mewhZCRkXE9m6AeNUshUbbVGJG47Js7QWREXq9CxrXBkh0yd6+trb3O7Hqhurp6A9d/sqMn8Lon917F9mWu4+Ouy8rKDqMtNeuP9eZRgF5bwpF+tNexTsOcd0TMiC6vgdLUUcgpTh/HzJkzR3N+/xiFCqqMUkr+/1FdXZ3jqqvxij59+vwX2VV0FmLvBPrM9yItYWX220BUVQNJ/46n0DBkk/sddE/yK0gdGc8TSCOsN48e9AQej37F5s2bfT5e2hExI7q8OQX8GwVcabK8gAG4hk2nfQ8nyIggAD3Bf1lvEFpyEwP9+/fXJ6ZvUb/NqmcwwABm07+73Ox6oaamZiXX/1d7ry7DyT211NZrehvTkvsdNFILAzAOD5PK/02uRaQhr56ZmTkcAz1iZx+7xITo8hZ4cynPP4444gifV2ozZszIQhkv4mdQbktKCT7GA/3Tk+GNoPr7LsMU0sJgvTry1yCcK5y+Vde6eRiQp81uG2RUaJOFTU1NjhES+d/jmoer32gRXcirg6tzc3N9FtpsRUyIbvpw/6SAn5ksL2RlZV2CYvmElv5ACknoWIsyv+X0oUUioLCwUB+7vI/8tgTr1fnfXrSDvhP3gbo8EPaDVq9uZKplsGeMGDHiG0/mDqioqOjFOcfQbr3kYUIB9/bA7CY0TD1DDn8wsnoCP04z0HBJR0cWdaLLm6tgFOg5p09dye/KOZfxM6gRbEbxl9E1eMaTkaDAm+srP83R1pIRIJCzZnu52incI1/LKD3dem1tyVuMbB3XpeeYBsiMM54laEg3SF/xM+HDAtUVNCK79aRqsx80xCna55pPP/3UcV65qBNdfXO8w2tUTMM6fYB30NC+/YKpuP5DhfWaaObQoUMdo4VEQV5enkb7zcHzbgtWSVCMgwYMGHCK2W2DGQn5QX19/Qp1D2gvKaRnCHHLGd/BTG10DP3EvlK2UKB6cB+NnQ/6SWO8gHrqOVQP6qy5F2eLF6HAEP3UTZs2OS6fHVWim4bUz+cKCgpkuX3AcU0skW7OCwjG83zB/58yWQkNPSFnsyxYr44XlqJda3a9wDX1bcOTGRkZkqkipGfNIS8Qruv76GND7ZtLN2i3Ndx3Gb+TInSHmNrIoy+V/CSDUCA94JpXOA2giSrR5R0aGho053eZU2OWl5efQGH1LjbgGktIOJ5tCG1eUVFRR/OKJxRyc3PnsCmTNQ9GSSRn5F1QWlp6lMlqg56sc2z6ZsB584cNG+YjU82vz32PxhgMRPYmNzhISbmWZrw5lDaMeqQZC1BPbbR81lp+zwiHVwfn0l77eDJ2QFQFqorQmFMhvKM3xzNcQ2GzjQACApVT+hpFedJkJQWo89+RqWZgNTn+Q3JG3vo6QgOTfMC1V3HtO0iTTZYXTjzxxJFsjkfmLRlBguurHDXp6elP8TufFJprixMYufWj7fSpsGdsQihVV3vCMU3QctH06dO9nnFFjeiqQE1NzXaUZ5bTe1i8eREKV0SlgyqThEYFF4wcOfIdk5UUoN/8KiRZFCzZaJeutMnYysrKISarDUOHDtWkj49XVVU5zgdHWx1B92FYqN5cT/cpx9PUQ8Og1cdMCqIjWxEzB/n1RZbvEb4vaT9+IVCoLeDBJX379vVawilqRFfYTmNqVJXjNFRU+nKUtaesUqCQN+O6epWWFH3z9kC2egKv/m1LRgCQvJF7JukKk9UGZNpcWFi4yek7hLKyslyOn4iR8FwjWHANjdluYqvpp4dzrdA0Pc6gNiMdiBNcBQemSZ6hQG2Rlpa2G9c6Y8d5AqNGdKMQK+mj+3hzg8M5p3swSiPLiJJ8UlBQ8KLJSirgFTSIZWmwhINkIpfW4vYbKOdo/ndEqK/UjDf/9+rVq5fh0Yv4HTWddAPQW+nvfhkZGbvRfm/Bj5WhenXzYPQqrtn2rXpUiU4jrqUfpoEXXsA7DOS4z5TE/sBYwCqurafCwbuWOIb52EVk3+mXZx0B2Sn1Kikp6fQrKGHevHkDuN8EPEdI3lyQUqLoD02YMGELxqOY6wX3CiFOISeF7PciDSJ6mkH9Xw8mMtsRahO6VAcS6WlmJo9CRNt6NmK1fUYC4ZEyWwsUKFQphPU5PyOyoES8AIL/HVmsMLsBQ/JHjv4u4jeCc4/XMOZQoO4c932Ln5qtRr/zUPho62RMIaJT773ZHkbdm/j9dn19/YZQyW5e192watUqzxJOURMqFVClcri5zzuExsbGVShqI8dMjn8w56srMAVr6BMpdATKEhcPe6ifyulXWfPy8jSR58vIWMN/TW5AaMrOzu50Gm+8eV8IenxWVlZ3KWkoUDm51l/pcm2eO3euPorpE2TZ4xaSISG2WO1ZEJOw/W1I/raGiYcC8Q3ZDl+zZs1Y6Xs0iO5pOd2YRtyNPonPInH5+fnrqLBejZkc/8H/VmMknjC7SQ3k8BgbGc2WDD+B3PVZ6jKnz4Xbg3YsROY/wOuYnOAgb050N580l3tr2umRXDupwvZWiBu02d50YffW9xnI9+06EGg7tgey1ebnpOBeZQUDc9OhNLAGCDjheY75vfyQLD/nNiCkKTIUJjupgVf/mo3Wq6/31zPqPLyIWPu3lpyOoYkIaaOxeP6cYIzyjtADJ9rufn5u0j7lKGSTlKutyqtT731IA7SP0XsD3X4/HF6dNJYoLC9qRJdiEKKoMo6LMBC+P0OaTwU7HbttSL4dAS1C6e412RYAT3svctEHKB45dQaUahtyn8N/nD7p9QLXG0j7jQ+1b67+J+X8hDK+Y8bVSyHl0RN+jLsTxA1kuw/y8EzfjFdfQXvMwKk3qR1DgXQAo3pO1IjeCm48vry83Gc2jJEjR2pywpvw/GVYMs01bo54QxXv0aPHds7Tii6/OvTQQ79tOfIdZs6cma0n+WY3IVFRUbH/J598kmN223D44YevQo6/Rj6fICePvJyg/LS0tO1bt26dx/m/8OcZB223J+0y2ERnQUNP67nWpMzMTE/b6X0v5TmYlFwddAN5dCKl3WmHHedpf428knB4dQzJMVElut65UqmzuPlhJssLRUVFWvnjejzGcyjTFhTBoxSqrLbap9DNXOffCOFqTYFs/uqFnJycg9k4fmstyMrFO5DhuXhFx2V5CgoKXuP41Rx/kbo2Ekn5yJF2qEfOzyDHa/39NoD/7Kr/SnmChQxMbW3taqKI11pXzKV8GpWXqd/JCMnTELqflrLSD9pwAar+vp6FhKqv/L9/VIkuy4WiaM3uCysrKx2Xk4G8sznvJs65oKam5h7Cl//hdd5BKV+urq6+H0W5CGX9OeGN41BXBLU7SvQT/h/Q2lTxBmSUizE8Z9GiRY4TdEDeNwnZbkQWl0CsB5DfK0aOL7J/N6dcyO9f0q8vbflH51CUJaKGAhkdrvEYiq3nCR7Qnp7+ecteckJREoTfD8N7gMmSvKeTPlRkFiKi/85SFooKnYOinrZixQqfJ/CCln/Cov2Ln7dmZWX9FNLqU8qfpqen34IheHbw4MFfeE5sBw3kR4l+wPUvwhom1Fxx7UE99cDtJ5D3pFYv0B7q6yHLZzCut7B7veTI/24gIvoN8p08ZsyYgGbgoc02Y3iD9jAyEhiZTSj11B2/d2Bfc8EHNSoyUSAnCPZDFm1ER0YzMdSzZQSClbnBV1EnuhoTT9ONgv96/fr1x+5sQjv1Gw877LDPNckCirnT1z9ct2ufPn2O47q/w1uksg3tsbDLQX2bMXwylL9DSY5lv8O2RIbVkp/kSPo82Akzuc9aDMtnHT0/6QzqNlDO54gkvAb2kFfEJqnGuLcHjkkbTbjSRnSB/enIZxme3uQEBv4v+c6OOtEFrJQePvSlEPcNGDDgtM7mpO4MmuSwvLz8fDzGvYQ5e6OMoVrAuICeeWDT9JnjfdT/bKfJHsMJCPoJ93pZ4XegMN5cQ3Un7zghqOabY7N3MrTXziCPjlzT2fY3WR5goF9FZnPNbsCQ3MHTMSG6IDJCygE08N38vmnu3Lk+T5D9gaYZJkL4I9f5A9uBKKM5khxQfZHjwdT/T5D+dxq5Zg6FHSIoRnp6TU3NamRtcv0DXTAZ90kYioUmywPKre/PQ3u0nCBADiJmP2P8PCBPD5/1HcdS2rcl00+ojdRNWr58eWnMiC6I7DS+Fom7kUJNLSsrO9dfr6T+PV5MD5umIpzLUKA9/fHkWEyttZ4w7kP1NXJUhHQlaSp99p8jy/6h1LOj//bs2fM9ZHgfoeZ2f8JJrrNLdna2vPl7/Odxug5V5pAHtF8R54T8tCkRoPAdWfSnPT3DYVsxatSoNyH748h9g78GVg/wuM7nbH85ceLErTEluqAwHuXMoQKazkhe6d3S0tIHSGdC5NFS2JYzvYHiKH68hn6qPoRI0wOLZIbkCDKQXyHyuBmFmYr8/oWHv7aysvL7/B5G9HNISUnJcPLG4jWuRraTPH9uB73XJsLq/+677x5kstqgV2JcW9+O38auZoXp0LiqL5+Tk6O2epvzf5afn6+xD17gv+qf95BBSHaI6MijH47LR+fJf5jo7f849u3OZK5QXa9A0YcKZHrO0KFDl3ryPUdjDPVPpKgoRl8sUDHbS0j3kK/JD593emBHpfW1VU/1U62StEBykHensXshR00MMZF0G0bwYY5NRpFexAtP5vhTyO52jp1t/uqFsWPHbqO/OABP7DjFVGFh4Sau8xeuezYkfou22qbQvPVdvRRRBOf6X23atOkO7n0FJC9n36ehyBtKeZJyjHt7iOjIQg/kvDy6oAfTtOlDtO/5dXV1ryJrr3EmkrkiJ2S9gTb5A9uz+c/sVplHnOiyMP5CFZWiUrhUkR4vr5FCQ08//fSWE9qB82K69g9l7DBFGjRkh2F5q+EUKMuu6h6RDuH3YWwPJh3A795cw7Ggkiv/1yerP6IboHnhfKDXY5s3b57Oz/Pq6+uP4/fP2D6KAX4aRfwz+2dhhCfQhn+C5J86tRWRxgHk9ySZnOQG7eEhLJxxHCYumdP10VTpFyPj46qrq3+GvCch52cg991VVVXnco1xEP+PBQUFSzivzbC6wqO3hyos0ptwPLQJySIEKSdlXAEhlrVPlPtzNyiv5CjSt8pyx6R8He8IlL8ZD7EnP++YNWuW4+CmcePGNWnMw8iRI2csX75c3uZmIoGfc/3fQ/R/FxcXL9rxfXl7IKsCyqHJDE2OhdqFtL8+2zVZXqBdtkHiVXjrD5DfQxD+VozDjZD8TtrieY4tcHoN7UqixwP0UASveBah09EI/5gdE4p7YTS8ejRAPY6ijvc4javfAdvPOOOMeq3bNmjQoPX6bkFGwBzbGQpIjoOmkhUyyuhQf0VhJqtDaDyE3oRI5scdd9wm/tdhhJt0RBcBEYjZCx66BtZ05dChQ7/Cun65Y4IYjtNZB4pwlDMUyNOS9Jj3TMLEZxVqtxwJDwhRNfTVevQdIKIjD8nZMXwPFtajhwBCW0f50VgJ83BJJMTgqD4nEyq+WF5eflrLkdDAdfVu7kAMr+2g7wCF7nR/euuhnMkKCyzR4xTy9tHy+IbsXVC+XH4/NX/+/FdIR/M76GGret3HJqj17xMZkrV5gL3/l19+GbaRjhEnOhbKWuwEgBQQiO/ZpPGkaRUVFQtIkyD9BXo6r9B+yZIl++t9Pb+P59gt5B/quUA7oMz5bIJaYy/RofAd3gz49ttvO+2n+wvr0S0CgiGmlrbO4PchKOSl/H6Y9FZTU9OC2trahYT481HWqexfyDltc4vvCI4XcCyiY/PjFSI68jyArc8aasHCEt0iKBjCK1pTXzsNxczES2e1prS0tO70v/Wl2wad2B6cP5xjdkScA0R05HIgyXr0ZAAN3SVeuj4i7I5J/Uy2S7p16+Yz1RfhvKZNSrqpnf2FHshlZ2f3QIZheyBniR6ngCiuZol5jbk0Nze37ZPUVqDAeWwU+rdkWPhAZEd+A0pKSjqaNTkgWKJbRARSVOA4DbfCdjaW6DuBwncwIDU1NSyfHVuiW4QdCttramqkqY4zyzY1NenrLPtp6k4gQ4kh3BNZtX2bHgos0S3CDnlq+uZd8UqO79kxBPp+wbrzToAcmyB8WD7cskS3CDtEdH1CCdk7WiF3BqnaPozrGMhOzzk+REZBL5y5IyzRXQ491HJCK0nc2s81r4gOrays9JmvvaCgYCqb+TgrrfnWkmnhgeShNq+vr9dSVS/p68CWI6HBEt0iIqBvKbKP2bp1q+O7YML369jMxBhsUZ++sxRuiFBO92lNkTBAnd1TSUB2Wuf+D7vuuuvLnowwwBLdIiIwE4iMIw01WV7QZBQZGRknQvRJePaPMQor2XaUvuY6YZuXQITjmlu5p1Yu/WqH+7SmryiXlggLW7ika3Hdal17h/t4JcmA097Do5+bl5f35wMOOCBsM51aoltEBOIIRJaXOl0z9ZpsL2i++cLCwhsJ5Q/buHHjkNTU1GHtU/fu3XPpr46ECCtE0HBAcwlQrgUQ6oy99977sPb37N27t5b0epT7+b0q7c6ga+ha/HwCAzew/f2UVM+cnJyByGIsJH+l5Z/hgyW6RcSg8B0MxlN1OuhDEycMGTJkQ/ukATfffPPNRogS1tk/MURNXHNT3759a9vf03jSOnnhlrPDgu0YlzruubX9/ZRUz9a16CIBS3SLSGNbmAkTLnRpbGzcmbsOdyc9ptOMJx3RCQE9Anen7nlD5VR5za6FRdCwHt3CIgkQcaLTLwnVdTqODMrIyNB1wzJqyMIi0RFxojc3NzeEEiYTum584YUXzN53qKqq0kX1kKYlw8LCokNEnOgQ8ev6+vomPLvJ8R+GxB+ffvrpPpZi11131XvVpR1dl/+GGklYWCQMIk70bt26zYWMyzV2N1CY8b4aLulD2traWr0CmaZ3ok6I5RNOCwu3IeJEr6ure5/wu4zU6qH9gsb7NjY2fgXZpzl558LCwkbI/BrRwucdkd0iOMhISv5hgjW4LkDEia7VJFCaJ5qamj4WIf0hu5SMvn0j6bahQ4c6Tl5gsBoDchsGYUswEUOcw2P8AjGeDnB8mCnDilzDMkAFo9FEe9qHpjFGxIkuDB8+/B02t2/ZsmWF1m3uyFtIaVNTUzWiqpbffybk/zvbDpVEXh3j8W/O+T1GYb0ZcmmOJjxqkVPQzyH0gBS56QspR2A4q9QeocD8fxPtvtWTYREzRI0VBQUF/6Lhr2toaFAoXqvvlbVypIitpV9FUhkAlKIUst6MR7ldRDZ/7xBaxI9z/wLRf1lTUzND19YSvuQl9JpeEHUNSUMqTU5g4L/CJ2bXBxiRTcizIRTDqfbk//qeenNLjkWsEFX3B9mnoVw/RYluqK2tfZz+9atbt26dyfZtlOp5QvBfcdqVy5Ytm+QPyVvBuXWkp1GqSyH8z7nWQxDgfXM4IYEcP6S+64IlIiRs5r+vmV0fID95+/dD6RKJ6LT1/OnTp681WRYxQtTj3KKios8g/GN48hvwutegCNcSzl/N/tXk/4lUNnHiRM/MeIEAxdRyssvy8/O16P/1XPc5cyghQeTzDvVcHqxHR/Yb6fZMNrs+wGCu5fqTO+pmdQZ10TC4n2EoSm+//XbbR48xok70VgwZMqRGpC8uLq7Izc39WF/voLRhefetaEBL95pdL0hxgyVHtLGzch5++OH6tvl5zlkb6FsHzteHJvdpJViT5QPJELK/ScT1hrpCnG+OdA5FGeb8xzdt2rTQk2kRU8SM6BahY926dc/h2SdDdr3ZMLkdQ4ZDz0Mg7z/YndSS2zEwxCs59w91dXVLRHZ/IJLLmzc0NPyTrtg/xo0bF7bJEyyChyV6HGPChAlbIO4fINWjeOkakdgpChD59NBT/W3OfYhzb8Zjd/jEvRVcS99Qz8az/7S+vn5uTk6O5xpO0H31cJXzm2tra5/VPYiqVprDFjGGJXqcgy7QN5BQZL+O7WzI3ijvK9LpTUarJ+a4Bi5d3NTU9Jthw4b5TUCF8NXV1W8Til9eVVV1F176i9brtt5DBgBiN+L5Z3H8WgzDL/Ly8j43l7BwASzREwBHHnnkuvz8fL11uASynYNHvVNent9/5ffNkPsUPO7lEPypESNGrDd/8xuE301c/0O6CXdwnbO47kWbN2/+P7aPkR7CENxMiH8Wp14M6Z8cNWrUmpZ/WrgFlugJAoXZkHExHnjKpk2b/kTWrXjZ2+kv/4W+9ksFBQVLdE7L2cFBDwC5zhzu80xNTc3vMSy/xqv/Rvcg/z/c++NITodkETws0RMQeOAayLhObzII7cM+Kg2Dsa31HoMGDVofiXtYhBeW6BYWSQBLdAuLJIAluoVFEsAS3cIiCWCJbmGRBEg6ojc3N8d0Iv1AYMoZHwPzLVwN69EtLJIAlugWFkkAS3QLiySAJbqFRRLAEt3CIglgiW5hkQSwRLewSAJYoltYJAEs0S0skgCW6BYWSYBkJLpmWQnLtNK1tbWO12lubg7XPOZhK6tFciPpiJ6SkqJ13arZmpzgsGXLFk2QWGd2vdC9e/f1gcyD7gTKqFTbo0ePGpNlYRE0ko7ojY2NG9msE5GChf4Lkb9oaGhwXFGmV69eDU1NTWtCuYcMEffYgEHZYLIsLIJG0hG9a9eun0Kgj0JZU0z/hYivbQUmywubN2+WAXgt2OWMBBNxaKnppZ4MC4sQkHRE18IFeNrZ9fX1DcESEW8tIk55/fXXHWc8feGFF5owJs/rvGCgclE+hexztFpsS66FRfBIOqILkPT1bdu2vSRCBRpey5tD4hfYdrh4oPLpInzAtacFGjmoPCZsf5n++VSTbWEREpKS6Hl5eV9DqMeJvBf6S3adI9JC4CXs3qxFIluOOGP06NH1kPUGvPon+p8/9xDBVR7KVcHu47m5uXYhBIuwICmJLhQUFLwNqbSKSQUEa6Iv3Nov9oIIqmOg2Zx7fn5+/meeg51g6tSpy4kczuN/lZB+m67jRHjdt/UekLyM7W/oYryjDAuLcCBpiS7Q/32ZzSV46X9t2bLlcwi5RYTTgoRKWhUUgtZyfDnb58g7BZLPg6x+vTtTCF9UVFTCz1NIz0FiXUevzNqur4QxaNA9dA77l0JylcvCImxIaqILePYyiHU+BD8XAv8VMk5raGh4j/Qu5J9G3r2cdg4EvYRw/cuWfwUG7vEF/7+YdB6793Dtl3V97vUeBFc//D68+nl0KS4YNmxYuedPFhZhRPAvehMY8+fP7w45myF5uEa4+eC3v/1tykknndQVI9Nosiw6wOuvv565++67l9IegzCWJjd4KIrCyJYQSV1JxOVoWMvKym7nXjdigDNDvSflVmSowVX3oVe3tORGF0nv0Z0g8kWS5ILCektyi2jBEt3CIglgiW5hkQSwRLewSAJYoltYJAEs0S0skgCW6Baux2677bZdr6f0miocMK+79EFSh289OF7PZls47mmuoS8adc2YwBLdwvWA6NtSUlLCNu5fxON6VampqR1+GchxzVkQztef+qT525af0YcluoXrUVtbuw0PuxDymZzQoGHOXGsFaa3J8gH3WwzRwxJF6BokDaWO2dwClugWrsfgwYMbId508+FPSBDp6uvrPUTe2ReIU6dOLeGcsHhg3ZNrrc/KypplsqIOS3QL1wOiaAzqAghars94Q4E+Jtq2bdtsvOs8k+UIjVzkXi9ybm0okYT+29zcrHkKX8GwOM5IFA1YolvEBZYvX14Dae4IdCKPHSHSNTQ0yLv+t7i4WN/87xTc60HO1VeFQUPeHGOxAiP1gMmKCSzRLeICEydO1EdGb+KJ/5qdnW1y/YcIJ28O/pmWlva8J7MT4IE38L+bSOuDiSTMhCNrSTePGTOmw+cB0YAlukXcQPPnNTU1/am2tvbZzMxMj4f2ByKpSF5XV/cqHvp3gwYNWm0OdYr8/PzphN4/577VgTwj0Bdy/K+K/91UUFAwzWTHDJboFnGFoqKibwiDb4bsd7Bbn5GR4SGyE2QIZBA4Xg3JJ+FhryosLPzYHPYbGIfnuNaZW7duXUA0sF0kVoTgBBkDnUMZF0J0zWPwnDkUU4RnBIKFRZRRWVmZyWYEHvNsyDU+PT19H/rCIqWHhEoYg43kvUze5Jqamlnjxo2ravl3cCgvLz8I8p4M6U+H7EWkFN1TkFGhW7GtoaFhPr+ncM+X8OTLPAddAEt0i7gFZEopKyvrDdn2wlvvBwn3JzuHfL02+wpP/jmEX52Xl7eebVjmF5g9e3Y6UcRekHpvrrk/991T+dxzDUbnc4zOKqKHbzQ5qOcPLoElukVCAKJ1eeGFF7rvu+++XXNycpr17h0ihj4dzU4wZcqUrtyvh36vXLlyqx4Yeg5YWFhYWFhYWFhYWFhYWFhYWFhYWFhYWFhYWFhYWFhYWFhYWMQSu+zy/19nMjS1UaJo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2" descr="https://cac-powerpoint.officeapps.live.com/pods/GetClipboardImage.ashx?Id=000f11ee-56e5-488f-8688-320b7fba0b5e&amp;DC=CA3&amp;pkey=5d5891f4-c30f-4a52-aab6-dcb4d29c9dec&amp;wdwaccluster=CA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14" descr="https://cac-powerpoint.officeapps.live.com/pods/GetClipboardImage.ashx?Id=d5d5e26b-16ef-41b2-8971-d519e20186d2&amp;DC=CA3&amp;pkey=8420d7fe-354d-4e6d-a820-3d7a5cad5966&amp;wdwaccluster=CA3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809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5595|-2022598|-7453029|-14726787|-13009866|ESDC&quot;,&quot;Id&quot;:&quot;640b9af435323208ac62efb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Principal Publisher creative approa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al Publisher creative approach" id="{66DFEE90-A993-48DA-8147-6B2DEB6D47BF}" vid="{5A6E185C-131C-48CD-BEB6-AD5F3D3B7D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994A0B92FB0479DBA26C9996A8A09" ma:contentTypeVersion="31" ma:contentTypeDescription="Create a new document." ma:contentTypeScope="" ma:versionID="b552dc8f5bc71c1fb720dd43cd54df8d">
  <xsd:schema xmlns:xsd="http://www.w3.org/2001/XMLSchema" xmlns:xs="http://www.w3.org/2001/XMLSchema" xmlns:p="http://schemas.microsoft.com/office/2006/metadata/properties" xmlns:ns2="a522bf8f-c9fb-4a27-a743-a5b91f6ecc10" xmlns:ns3="16ae990d-cc4b-4634-8c8f-e8cf67732c6a" xmlns:ns4="f76aaf80-9812-406c-9dd3-ccb851cf3a75" targetNamespace="http://schemas.microsoft.com/office/2006/metadata/properties" ma:root="true" ma:fieldsID="c4c8e261be8c7db8eaf2b348912b21da" ns2:_="" ns3:_="" ns4:_="">
    <xsd:import namespace="a522bf8f-c9fb-4a27-a743-a5b91f6ecc10"/>
    <xsd:import namespace="16ae990d-cc4b-4634-8c8f-e8cf67732c6a"/>
    <xsd:import namespace="f76aaf80-9812-406c-9dd3-ccb851cf3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4:Email_x005f_x0020_To" minOccurs="0"/>
                <xsd:element ref="ns4:Email_x005f_x0020_From" minOccurs="0"/>
                <xsd:element ref="ns4:Email_x005f_x0020_Subject" minOccurs="0"/>
                <xsd:element ref="ns4:Email_x005f_x0020_Conversation_x005f_x0020_Topic" minOccurs="0"/>
                <xsd:element ref="ns4:Email_x005f_x0020_CC" minOccurs="0"/>
                <xsd:element ref="ns4:Email_x005f_x0020_Date" minOccurs="0"/>
                <xsd:element ref="ns4:Email_x005f_x0020_Attachme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2bf8f-c9fb-4a27-a743-a5b91f6ec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a6f064-5af2-4239-ab23-685642d59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990d-cc4b-4634-8c8f-e8cf67732c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af80-9812-406c-9dd3-ccb851cf3a7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5cb1838-5a46-483e-a98a-5f8ab89d7c02}" ma:internalName="TaxCatchAll" ma:showField="CatchAllData" ma:web="16ae990d-cc4b-4634-8c8f-e8cf67732c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ail_x005f_x0020_To" ma:index="23" nillable="true" ma:displayName="Email To" ma:description="Email To" ma:hidden="true" ma:internalName="Email_x0020_To" ma:readOnly="false">
      <xsd:simpleType>
        <xsd:restriction base="dms:Text">
          <xsd:maxLength value="255"/>
        </xsd:restriction>
      </xsd:simpleType>
    </xsd:element>
    <xsd:element name="Email_x005f_x0020_From" ma:index="24" nillable="true" ma:displayName="Email From" ma:description="Email From" ma:hidden="true" ma:internalName="Email_x0020_From" ma:readOnly="false">
      <xsd:simpleType>
        <xsd:restriction base="dms:Text">
          <xsd:maxLength value="255"/>
        </xsd:restriction>
      </xsd:simpleType>
    </xsd:element>
    <xsd:element name="Email_x005f_x0020_Subject" ma:index="25" nillable="true" ma:displayName="Email Subject" ma:description="Email Subject" ma:hidden="true" ma:internalName="Email_x0020_Subject" ma:readOnly="false">
      <xsd:simpleType>
        <xsd:restriction base="dms:Text">
          <xsd:maxLength value="255"/>
        </xsd:restriction>
      </xsd:simpleType>
    </xsd:element>
    <xsd:element name="Email_x005f_x0020_Conversation_x005f_x0020_Topic" ma:index="26" nillable="true" ma:displayName="Email Conversation Topic" ma:description="Email Conversation Topic" ma:hidden="true" ma:internalName="Email_x0020_Conversation_x0020_Topic" ma:readOnly="false">
      <xsd:simpleType>
        <xsd:restriction base="dms:Text">
          <xsd:maxLength value="255"/>
        </xsd:restriction>
      </xsd:simpleType>
    </xsd:element>
    <xsd:element name="Email_x005f_x0020_CC" ma:index="27" nillable="true" ma:displayName="Email CC" ma:description="Email CC" ma:hidden="true" ma:internalName="Email_x0020_CC" ma:readOnly="false">
      <xsd:simpleType>
        <xsd:restriction base="dms:Text">
          <xsd:maxLength value="255"/>
        </xsd:restriction>
      </xsd:simpleType>
    </xsd:element>
    <xsd:element name="Email_x005f_x0020_Date" ma:index="28" nillable="true" ma:displayName="Email Date" ma:description="Email Date" ma:format="DateOnly" ma:hidden="true" ma:internalName="Email_x0020_Date" ma:readOnly="false">
      <xsd:simpleType>
        <xsd:restriction base="dms:DateTime"/>
      </xsd:simpleType>
    </xsd:element>
    <xsd:element name="Email_x005f_x0020_Attachments" ma:index="29" nillable="true" ma:displayName="Email Attachments" ma:description="Email Attachments" ma:hidden="true" ma:internalName="Email_x0020_Attachment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22bf8f-c9fb-4a27-a743-a5b91f6ecc10">
      <Terms xmlns="http://schemas.microsoft.com/office/infopath/2007/PartnerControls"/>
    </lcf76f155ced4ddcb4097134ff3c332f>
    <TaxCatchAll xmlns="f76aaf80-9812-406c-9dd3-ccb851cf3a75" xsi:nil="true"/>
    <Email_x005f_x0020_Date xmlns="f76aaf80-9812-406c-9dd3-ccb851cf3a75" xsi:nil="true"/>
    <Email_x005f_x0020_Attachments xmlns="f76aaf80-9812-406c-9dd3-ccb851cf3a75" xsi:nil="true"/>
    <Email_x005f_x0020_From xmlns="f76aaf80-9812-406c-9dd3-ccb851cf3a75" xsi:nil="true"/>
    <Email_x005f_x0020_To xmlns="f76aaf80-9812-406c-9dd3-ccb851cf3a75" xsi:nil="true"/>
    <Email_x005f_x0020_Subject xmlns="f76aaf80-9812-406c-9dd3-ccb851cf3a75" xsi:nil="true"/>
    <Email_x005f_x0020_Conversation_x005f_x0020_Topic xmlns="f76aaf80-9812-406c-9dd3-ccb851cf3a75" xsi:nil="true"/>
    <Email_x005f_x0020_CC xmlns="f76aaf80-9812-406c-9dd3-ccb851cf3a75" xsi:nil="true"/>
    <_dlc_DocId xmlns="16ae990d-cc4b-4634-8c8f-e8cf67732c6a">U5XESX53V6WD-1278939039-26347</_dlc_DocId>
    <_dlc_DocIdUrl xmlns="16ae990d-cc4b-4634-8c8f-e8cf67732c6a">
      <Url>https://014gc.sharepoint.com/sites/BU7203758/_layouts/15/DocIdRedir.aspx?ID=U5XESX53V6WD-1278939039-26347</Url>
      <Description>U5XESX53V6WD-1278939039-26347</Description>
    </_dlc_DocIdUrl>
    <SharedWithUsers xmlns="16ae990d-cc4b-4634-8c8f-e8cf67732c6a">
      <UserInfo>
        <DisplayName>Bedford, Celena C [NC]</DisplayName>
        <AccountId>14</AccountId>
        <AccountType/>
      </UserInfo>
      <UserInfo>
        <DisplayName>Sabourin, Hayley H [NC]</DisplayName>
        <AccountId>241</AccountId>
        <AccountType/>
      </UserInfo>
    </SharedWithUsers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B54AF-6ACB-414D-AB8A-F9FBE0CB2660}">
  <ds:schemaRefs>
    <ds:schemaRef ds:uri="16ae990d-cc4b-4634-8c8f-e8cf67732c6a"/>
    <ds:schemaRef ds:uri="a522bf8f-c9fb-4a27-a743-a5b91f6ecc10"/>
    <ds:schemaRef ds:uri="f76aaf80-9812-406c-9dd3-ccb851cf3a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43CBBA-DD8E-4BF8-B628-63F6F2A1104B}">
  <ds:schemaRefs>
    <ds:schemaRef ds:uri="a522bf8f-c9fb-4a27-a743-a5b91f6ecc10"/>
    <ds:schemaRef ds:uri="http://purl.org/dc/elements/1.1/"/>
    <ds:schemaRef ds:uri="http://schemas.microsoft.com/office/2006/metadata/properties"/>
    <ds:schemaRef ds:uri="16ae990d-cc4b-4634-8c8f-e8cf67732c6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76aaf80-9812-406c-9dd3-ccb851cf3a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EB2A3A-7C23-4CD8-BC66-E3B554EA34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E5AB68-3ADC-4707-BDAA-B4C33B12B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Principal Publisher creative approach</Template>
  <TotalTime>0</TotalTime>
  <Words>1454</Words>
  <Application>Microsoft Office PowerPoint</Application>
  <PresentationFormat>Widescreen</PresentationFormat>
  <Paragraphs>167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Corbel Light</vt:lpstr>
      <vt:lpstr>DM Sans</vt:lpstr>
      <vt:lpstr>DM Sans Bold</vt:lpstr>
      <vt:lpstr>Lato</vt:lpstr>
      <vt:lpstr>Principal Publisher creative approach</vt:lpstr>
      <vt:lpstr>A/B testing and personalization service (Adobe Target)</vt:lpstr>
      <vt:lpstr>Overview</vt:lpstr>
      <vt:lpstr>Purpose of today's presentation</vt:lpstr>
      <vt:lpstr>Outline</vt:lpstr>
      <vt:lpstr>What is A/B testing and personalization?</vt:lpstr>
      <vt:lpstr>What is A/B testing?</vt:lpstr>
      <vt:lpstr>How A/B testing works</vt:lpstr>
      <vt:lpstr>A/B testing example:  GC Task Success Survey </vt:lpstr>
      <vt:lpstr>What is personalization?</vt:lpstr>
      <vt:lpstr>Personalization example:  Hurricane Fiona</vt:lpstr>
      <vt:lpstr>Other examples </vt:lpstr>
      <vt:lpstr>Why should this matter to you?</vt:lpstr>
      <vt:lpstr>Supporting digital government</vt:lpstr>
      <vt:lpstr>Canada's Digital Ambition 2022</vt:lpstr>
      <vt:lpstr>Policy on Service and Digital</vt:lpstr>
      <vt:lpstr>Digital standards</vt:lpstr>
      <vt:lpstr>A tool in your web optimization toolbox</vt:lpstr>
      <vt:lpstr>An opportunity for web and  communications professionals</vt:lpstr>
      <vt:lpstr>Make sure you are in fact improving things</vt:lpstr>
      <vt:lpstr>About  Adobe Target </vt:lpstr>
      <vt:lpstr>Adobe Target: the GC's tool for   A/B testing and personalization</vt:lpstr>
      <vt:lpstr>Editing content in Adobe Target</vt:lpstr>
      <vt:lpstr>Reporting</vt:lpstr>
      <vt:lpstr>Getting access to Adobe Target</vt:lpstr>
      <vt:lpstr>About the service </vt:lpstr>
      <vt:lpstr>Key dates</vt:lpstr>
      <vt:lpstr>Contact us!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Couture-Benitez, Marianne MCB [NC]</dc:creator>
  <cp:lastModifiedBy>Gilliam, Marcus</cp:lastModifiedBy>
  <cp:revision>3</cp:revision>
  <dcterms:created xsi:type="dcterms:W3CDTF">2022-01-26T20:09:22Z</dcterms:created>
  <dcterms:modified xsi:type="dcterms:W3CDTF">2023-03-10T21:02:53Z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0x010100C5B994A0B92FB0479DBA26C9996A8A09</vt:lpwstr>
  </property>
  <property fmtid="{D5CDD505-2E9C-101B-9397-08002B2CF9AE}" pid="3" name="_dlc_DocIdItemGuid">
    <vt:lpwstr>30f02019-fff8-4f28-a93e-ad9cfca799b5</vt:lpwstr>
  </property>
  <property fmtid="{D5CDD505-2E9C-101B-9397-08002B2CF9AE}" pid="4" name="MediaServiceImageTags">
    <vt:lpwstr/>
  </property>
  <property fmtid="{D5CDD505-2E9C-101B-9397-08002B2CF9AE}" pid="5" name="MSIP_Label_3d0ca00b-3f0e-465a-aac7-1a6a22fcea40_Enabled">
    <vt:lpwstr>true</vt:lpwstr>
  </property>
  <property fmtid="{D5CDD505-2E9C-101B-9397-08002B2CF9AE}" pid="6" name="MSIP_Label_3d0ca00b-3f0e-465a-aac7-1a6a22fcea40_SetDate">
    <vt:lpwstr>2023-03-10T21:02:47Z</vt:lpwstr>
  </property>
  <property fmtid="{D5CDD505-2E9C-101B-9397-08002B2CF9AE}" pid="7" name="MSIP_Label_3d0ca00b-3f0e-465a-aac7-1a6a22fcea40_Method">
    <vt:lpwstr>Privileged</vt:lpwstr>
  </property>
  <property fmtid="{D5CDD505-2E9C-101B-9397-08002B2CF9AE}" pid="8" name="MSIP_Label_3d0ca00b-3f0e-465a-aac7-1a6a22fcea40_Name">
    <vt:lpwstr>3d0ca00b-3f0e-465a-aac7-1a6a22fcea40</vt:lpwstr>
  </property>
  <property fmtid="{D5CDD505-2E9C-101B-9397-08002B2CF9AE}" pid="9" name="MSIP_Label_3d0ca00b-3f0e-465a-aac7-1a6a22fcea40_SiteId">
    <vt:lpwstr>6397df10-4595-4047-9c4f-03311282152b</vt:lpwstr>
  </property>
  <property fmtid="{D5CDD505-2E9C-101B-9397-08002B2CF9AE}" pid="10" name="MSIP_Label_3d0ca00b-3f0e-465a-aac7-1a6a22fcea40_ActionId">
    <vt:lpwstr>1b9dedb3-7dce-4810-8db0-000c73606314</vt:lpwstr>
  </property>
  <property fmtid="{D5CDD505-2E9C-101B-9397-08002B2CF9AE}" pid="11" name="MSIP_Label_3d0ca00b-3f0e-465a-aac7-1a6a22fcea40_ContentBits">
    <vt:lpwstr>1</vt:lpwstr>
  </property>
</Properties>
</file>