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58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9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85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05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55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96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2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5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2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32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54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8950-48BD-4C48-BF16-01ED7574D7CE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1D86-A2D7-49AE-8699-E2493E2C5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92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hyperlink" Target="https://www.google.ca/url?sa=i&amp;rct=j&amp;q=&amp;esrc=s&amp;source=images&amp;cd=&amp;cad=rja&amp;uact=8&amp;ved=0ahUKEwi67daY56HSAhUm1oMKHaUaA0IQjRwIBw&amp;url=https://www.pinterest.com/amyjstevenson/private-workspace/&amp;psig=AFQjCNGFgfV28MdsBQm-zcwEqStvmsnNdQ&amp;ust=1487787672539933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s://www.google.ca/url?sa=i&amp;rct=j&amp;q=&amp;esrc=s&amp;source=images&amp;cd=&amp;cad=rja&amp;uact=8&amp;ved=0ahUKEwi_7u-Qq5XSAhUE24MKHV0YDioQjRwIBw&amp;url=https://www.pinterest.com/ofwny/office-privacy-pods-phone-booth-design/&amp;psig=AFQjCNFkjkAg4kVIxK7nn_5CLYnZOMPWsw&amp;ust=1487359128914960" TargetMode="External"/><Relationship Id="rId12" Type="http://schemas.openxmlformats.org/officeDocument/2006/relationships/hyperlink" Target="https://www.google.ca/url?sa=i&amp;rct=j&amp;q=&amp;esrc=s&amp;source=images&amp;cd=&amp;cad=rja&amp;uact=8&amp;ved=0ahUKEwjWivznvKTSAhWD3YMKHa1cCgYQjRwIBw&amp;url=https://www.pinterest.com/simonsdwu/office-quiet-room/&amp;bvm=bv.147448319,d.amc&amp;psig=AFQjCNFoA1Kv_iiJOhruowVTvOdNaHKw4Q&amp;ust=1487879283175099" TargetMode="External"/><Relationship Id="rId17" Type="http://schemas.openxmlformats.org/officeDocument/2006/relationships/image" Target="../media/image13.emf"/><Relationship Id="rId2" Type="http://schemas.openxmlformats.org/officeDocument/2006/relationships/image" Target="../media/image1.jpeg"/><Relationship Id="rId16" Type="http://schemas.openxmlformats.org/officeDocument/2006/relationships/image" Target="../media/image12.jpeg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image" Target="../media/image15.emf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9.emf"/><Relationship Id="rId3" Type="http://schemas.openxmlformats.org/officeDocument/2006/relationships/hyperlink" Target="https://www.google.ca/url?sa=i&amp;rct=j&amp;q=&amp;esrc=s&amp;source=images&amp;cd=&amp;cad=rja&amp;uact=8&amp;ved=0ahUKEwi67daY56HSAhUm1oMKHaUaA0IQjRwIBw&amp;url=https://www.pinterest.com/amyjstevenson/private-workspace/&amp;psig=AFQjCNGFgfV28MdsBQm-zcwEqStvmsnNdQ&amp;ust=1487787672539933" TargetMode="External"/><Relationship Id="rId21" Type="http://schemas.openxmlformats.org/officeDocument/2006/relationships/image" Target="../media/image15.emf"/><Relationship Id="rId7" Type="http://schemas.openxmlformats.org/officeDocument/2006/relationships/hyperlink" Target="https://www.google.ca/url?sa=i&amp;rct=j&amp;q=&amp;esrc=s&amp;source=images&amp;cd=&amp;cad=rja&amp;uact=8&amp;ved=0ahUKEwi_7u-Qq5XSAhUE24MKHV0YDioQjRwIBw&amp;url=https://www.pinterest.com/ofwny/office-privacy-pods-phone-booth-design/&amp;psig=AFQjCNFkjkAg4kVIxK7nn_5CLYnZOMPWsw&amp;ust=1487359128914960" TargetMode="External"/><Relationship Id="rId12" Type="http://schemas.openxmlformats.org/officeDocument/2006/relationships/hyperlink" Target="https://www.google.ca/url?sa=i&amp;rct=j&amp;q=&amp;esrc=s&amp;source=images&amp;cd=&amp;cad=rja&amp;uact=8&amp;ved=0ahUKEwjWivznvKTSAhWD3YMKHa1cCgYQjRwIBw&amp;url=https://www.pinterest.com/simonsdwu/office-quiet-room/&amp;bvm=bv.147448319,d.amc&amp;psig=AFQjCNFoA1Kv_iiJOhruowVTvOdNaHKw4Q&amp;ust=1487879283175099" TargetMode="External"/><Relationship Id="rId17" Type="http://schemas.openxmlformats.org/officeDocument/2006/relationships/image" Target="../media/image13.emf"/><Relationship Id="rId2" Type="http://schemas.openxmlformats.org/officeDocument/2006/relationships/image" Target="../media/image1.jpeg"/><Relationship Id="rId16" Type="http://schemas.openxmlformats.org/officeDocument/2006/relationships/image" Target="../media/image12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0.jpeg"/><Relationship Id="rId2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 bwMode="auto">
          <a:xfrm>
            <a:off x="123784" y="587133"/>
            <a:ext cx="11968306" cy="818572"/>
          </a:xfrm>
          <a:prstGeom prst="roundRect">
            <a:avLst/>
          </a:prstGeom>
          <a:solidFill>
            <a:schemeClr val="accent4"/>
          </a:solidFill>
          <a:ln w="381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lIns="68652" tIns="34326" rIns="68652" bIns="343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CA" sz="3600" kern="0" dirty="0" smtClean="0"/>
              <a:t>Example </a:t>
            </a:r>
            <a:r>
              <a:rPr lang="en-CA" sz="3600" kern="0" dirty="0" smtClean="0"/>
              <a:t>of </a:t>
            </a:r>
            <a:r>
              <a:rPr lang="en-CA" sz="3600" kern="0" dirty="0" err="1" smtClean="0"/>
              <a:t>GCworkplace</a:t>
            </a:r>
            <a:r>
              <a:rPr lang="en-CA" sz="3600" kern="0" dirty="0" smtClean="0"/>
              <a:t> </a:t>
            </a:r>
            <a:r>
              <a:rPr lang="en-CA" sz="3600" kern="0" dirty="0" err="1"/>
              <a:t>w</a:t>
            </a:r>
            <a:r>
              <a:rPr lang="en-CA" sz="3600" kern="0" dirty="0" err="1" smtClean="0"/>
              <a:t>orkpoints</a:t>
            </a:r>
            <a:endParaRPr lang="en-CA" sz="3600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0374" y="3423435"/>
            <a:ext cx="1193252" cy="2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Workstation</a:t>
            </a:r>
          </a:p>
          <a:p>
            <a:pPr eaLnBrk="1" hangingPunct="1">
              <a:defRPr/>
            </a:pPr>
            <a:endParaRPr lang="en-US" sz="1000" kern="0" dirty="0"/>
          </a:p>
        </p:txBody>
      </p:sp>
      <p:pic>
        <p:nvPicPr>
          <p:cNvPr id="6" name="Picture 15855" descr="DSC_0470-1-700x467[1]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71" y="2532460"/>
            <a:ext cx="1185927" cy="777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18778" y="3432083"/>
            <a:ext cx="113256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52" tIns="34326" rIns="68652" bIns="3432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Touchdown</a:t>
            </a:r>
            <a:r>
              <a:rPr lang="en-US" altLang="en-US" sz="1000" dirty="0">
                <a:solidFill>
                  <a:schemeClr val="tx2"/>
                </a:solidFill>
              </a:rPr>
              <a:t/>
            </a:r>
            <a:br>
              <a:rPr lang="en-US" altLang="en-US" sz="1000" dirty="0">
                <a:solidFill>
                  <a:schemeClr val="tx2"/>
                </a:solidFill>
              </a:rPr>
            </a:br>
            <a:endParaRPr lang="en-US" altLang="en-US" sz="1000" dirty="0">
              <a:solidFill>
                <a:schemeClr val="tx2"/>
              </a:solidFill>
            </a:endParaRPr>
          </a:p>
        </p:txBody>
      </p:sp>
      <p:pic>
        <p:nvPicPr>
          <p:cNvPr id="8" name="irc_mi" descr="Image result for office design private workspace">
            <a:hlinkClick r:id="rId3"/>
          </p:cNvPr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6281"/>
          <a:stretch/>
        </p:blipFill>
        <p:spPr bwMode="auto">
          <a:xfrm>
            <a:off x="7076396" y="2581258"/>
            <a:ext cx="1185927" cy="813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08636" y="3472449"/>
            <a:ext cx="11536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Focus</a:t>
            </a:r>
            <a:r>
              <a:rPr lang="en-US" sz="1000" kern="0" dirty="0"/>
              <a:t> </a:t>
            </a:r>
            <a:r>
              <a:rPr lang="en-US" sz="1000" b="1" kern="0" dirty="0"/>
              <a:t>Pod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669013" y="3471415"/>
            <a:ext cx="124002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Reflection Point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pic>
        <p:nvPicPr>
          <p:cNvPr id="11" name="Picture 11408" descr="d2aa4267608a080024d04f705a879a3c[1]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0"/>
          <a:stretch/>
        </p:blipFill>
        <p:spPr bwMode="auto">
          <a:xfrm>
            <a:off x="2305126" y="4610723"/>
            <a:ext cx="1185927" cy="89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96587" y="6099902"/>
            <a:ext cx="2425663" cy="11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dirty="0"/>
              <a:t>Collaborative</a:t>
            </a:r>
            <a:r>
              <a:rPr lang="en-US" sz="1400" b="1" kern="0" dirty="0"/>
              <a:t> </a:t>
            </a:r>
            <a:r>
              <a:rPr lang="en-US" sz="1400" b="1" dirty="0"/>
              <a:t>Workpoints</a:t>
            </a:r>
            <a:r>
              <a:rPr lang="en-US" sz="1400" kern="0" dirty="0"/>
              <a:t/>
            </a:r>
            <a:br>
              <a:rPr lang="en-US" sz="1400" kern="0" dirty="0"/>
            </a:br>
            <a:endParaRPr lang="en-US" sz="1400" kern="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46814" y="5592308"/>
            <a:ext cx="124176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Chat</a:t>
            </a:r>
            <a:r>
              <a:rPr lang="en-US" sz="1000" kern="0" dirty="0"/>
              <a:t> </a:t>
            </a:r>
            <a:r>
              <a:rPr lang="en-US" sz="1000" b="1" kern="0" dirty="0"/>
              <a:t>Point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pic>
        <p:nvPicPr>
          <p:cNvPr id="15" name="Picture 15009" descr="15-0013714"/>
          <p:cNvPicPr preferRelativeResize="0"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2775" r="11354" b="10895"/>
          <a:stretch/>
        </p:blipFill>
        <p:spPr bwMode="auto">
          <a:xfrm>
            <a:off x="6233361" y="4643744"/>
            <a:ext cx="1185927" cy="85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226152" y="5620179"/>
            <a:ext cx="1221126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Enclave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605387" y="5601909"/>
            <a:ext cx="123417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Teaming</a:t>
            </a:r>
            <a:r>
              <a:rPr lang="en-US" sz="1000" kern="0" dirty="0"/>
              <a:t> </a:t>
            </a:r>
            <a:r>
              <a:rPr lang="en-US" sz="1000" b="1" kern="0" dirty="0"/>
              <a:t>Area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b="1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908526" y="5601909"/>
            <a:ext cx="120242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Lounge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9773186" y="3488197"/>
            <a:ext cx="120448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kern="0" dirty="0"/>
              <a:t>Focus Room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pic>
        <p:nvPicPr>
          <p:cNvPr id="20" name="Picture 11437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90" y="2581258"/>
            <a:ext cx="1185927" cy="798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321650" y="3455277"/>
            <a:ext cx="122043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/>
              <a:t>Study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0375430" y="5601309"/>
            <a:ext cx="124301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 smtClean="0"/>
              <a:t>Meeting Room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910373" y="5620179"/>
            <a:ext cx="1232224" cy="2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 smtClean="0"/>
              <a:t>Project Room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sp>
        <p:nvSpPr>
          <p:cNvPr id="25" name="Left-Right Arrow 24"/>
          <p:cNvSpPr/>
          <p:nvPr/>
        </p:nvSpPr>
        <p:spPr>
          <a:xfrm>
            <a:off x="183303" y="3867676"/>
            <a:ext cx="11871251" cy="441717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1802">
              <a:solidFill>
                <a:srgbClr val="FFFFFF"/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79043" y="3974941"/>
            <a:ext cx="110308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kern="0" dirty="0"/>
              <a:t>OPEN</a:t>
            </a:r>
            <a:r>
              <a:rPr lang="en-US" sz="1000" i="1" kern="0" dirty="0">
                <a:solidFill>
                  <a:srgbClr val="FFFFFF">
                    <a:lumMod val="50000"/>
                  </a:srgbClr>
                </a:solidFill>
              </a:rPr>
              <a:t/>
            </a:r>
            <a:br>
              <a:rPr lang="en-US" sz="1000" i="1" kern="0" dirty="0">
                <a:solidFill>
                  <a:srgbClr val="FFFFFF">
                    <a:lumMod val="50000"/>
                  </a:srgbClr>
                </a:solidFill>
              </a:rPr>
            </a:br>
            <a:endParaRPr lang="en-US" sz="1000" i="1" kern="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594959" y="3996671"/>
            <a:ext cx="201878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kern="0" dirty="0">
                <a:solidFill>
                  <a:srgbClr val="FFFFFF"/>
                </a:solidFill>
              </a:rPr>
              <a:t>SEMI-ENCLOSED</a:t>
            </a:r>
            <a:r>
              <a:rPr lang="en-US" sz="1000" kern="0" dirty="0">
                <a:solidFill>
                  <a:srgbClr val="5B1A51"/>
                </a:solidFill>
              </a:rPr>
              <a:t/>
            </a:r>
            <a:br>
              <a:rPr lang="en-US" sz="1000" kern="0" dirty="0">
                <a:solidFill>
                  <a:srgbClr val="5B1A51"/>
                </a:solidFill>
              </a:rPr>
            </a:br>
            <a:endParaRPr lang="en-US" sz="1000" kern="0" dirty="0">
              <a:solidFill>
                <a:srgbClr val="5B1A5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0820031" y="3993876"/>
            <a:ext cx="101309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kern="0" dirty="0">
                <a:solidFill>
                  <a:srgbClr val="FFFFFF"/>
                </a:solidFill>
              </a:rPr>
              <a:t>ENCLOSED</a:t>
            </a:r>
            <a:r>
              <a:rPr lang="en-US" sz="1000" kern="0" dirty="0">
                <a:solidFill>
                  <a:srgbClr val="5B1A51"/>
                </a:solidFill>
              </a:rPr>
              <a:t/>
            </a:r>
            <a:br>
              <a:rPr lang="en-US" sz="1000" kern="0" dirty="0">
                <a:solidFill>
                  <a:srgbClr val="5B1A51"/>
                </a:solidFill>
              </a:rPr>
            </a:br>
            <a:endParaRPr lang="en-US" sz="1000" kern="0" dirty="0">
              <a:solidFill>
                <a:srgbClr val="5B1A51"/>
              </a:solidFill>
            </a:endParaRPr>
          </a:p>
        </p:txBody>
      </p:sp>
      <p:pic>
        <p:nvPicPr>
          <p:cNvPr id="29" name="Picture 28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/>
          <a:stretch/>
        </p:blipFill>
        <p:spPr>
          <a:xfrm>
            <a:off x="5723106" y="2532460"/>
            <a:ext cx="1185927" cy="888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87" y="2581258"/>
            <a:ext cx="1185927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6" y="2532460"/>
            <a:ext cx="1185927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irc_mi" descr="Image result for quiet room office design ideas">
            <a:hlinkClick r:id="rId12"/>
          </p:cNvPr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/>
          <a:stretch/>
        </p:blipFill>
        <p:spPr bwMode="auto">
          <a:xfrm>
            <a:off x="9619891" y="2581258"/>
            <a:ext cx="1185927" cy="80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 preferRelativeResize="0"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0" y="4636218"/>
            <a:ext cx="1185927" cy="878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 preferRelativeResize="0"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10" y="4610723"/>
            <a:ext cx="1185927" cy="9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869729" y="1839201"/>
            <a:ext cx="2576859" cy="3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dirty="0"/>
              <a:t>Individual Workpoints</a:t>
            </a:r>
            <a:r>
              <a:rPr lang="en-US" sz="1400" kern="0" dirty="0">
                <a:solidFill>
                  <a:schemeClr val="tx1"/>
                </a:solidFill>
              </a:rPr>
              <a:t/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817" y="6596821"/>
            <a:ext cx="659958" cy="1563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3784" y="6449282"/>
            <a:ext cx="83639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CA" sz="8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ABW WORKSHOP</a:t>
            </a:r>
          </a:p>
          <a:p>
            <a:pPr>
              <a:lnSpc>
                <a:spcPts val="700"/>
              </a:lnSpc>
            </a:pPr>
            <a:r>
              <a:rPr lang="fr-CA" sz="8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ATELIER MTAA</a:t>
            </a:r>
            <a:endParaRPr lang="en-CA" sz="800" dirty="0" smtClean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ts val="700"/>
              </a:lnSpc>
            </a:pPr>
            <a:endParaRPr lang="en-CA" sz="8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8323243" y="3488090"/>
            <a:ext cx="1206074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52" tIns="34326" rIns="68652" bIns="3432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Phonebooth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83" y="4636218"/>
            <a:ext cx="1364074" cy="895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831677" y="5605037"/>
            <a:ext cx="1364074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 smtClean="0"/>
              <a:t>Café/Kitchenette</a:t>
            </a:r>
            <a:r>
              <a:rPr lang="en-US" sz="1000" b="1" kern="0" dirty="0"/>
              <a:t/>
            </a:r>
            <a:br>
              <a:rPr lang="en-US" sz="1000" b="1" kern="0" dirty="0"/>
            </a:br>
            <a:endParaRPr lang="en-US" sz="1000" b="1" kern="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8461" y="4566942"/>
            <a:ext cx="1556977" cy="11228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4594" t="35469" r="27027"/>
          <a:stretch/>
        </p:blipFill>
        <p:spPr>
          <a:xfrm>
            <a:off x="818768" y="2490315"/>
            <a:ext cx="740415" cy="86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5011" t="34113"/>
          <a:stretch/>
        </p:blipFill>
        <p:spPr>
          <a:xfrm>
            <a:off x="10924155" y="2581258"/>
            <a:ext cx="986407" cy="811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55741" y="4644324"/>
            <a:ext cx="1184852" cy="903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69492" y="4636219"/>
            <a:ext cx="1292470" cy="92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7549103" y="5627195"/>
            <a:ext cx="1221126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00" b="1" kern="0" dirty="0" smtClean="0"/>
              <a:t>Workroom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779042" y="3429829"/>
            <a:ext cx="806439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52" tIns="34326" rIns="68652" bIns="3432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chemeClr val="tx2"/>
                </a:solidFill>
              </a:rPr>
              <a:t>Coffee Shop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1205074" y="3483094"/>
            <a:ext cx="5162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kern="0" dirty="0" smtClean="0"/>
              <a:t>Home</a:t>
            </a:r>
            <a:r>
              <a:rPr lang="en-US" sz="1000" kern="0" dirty="0"/>
              <a:t/>
            </a:r>
            <a:br>
              <a:rPr lang="en-US" sz="1000" kern="0" dirty="0"/>
            </a:br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34683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 bwMode="auto">
          <a:xfrm>
            <a:off x="198890" y="271611"/>
            <a:ext cx="11872112" cy="904669"/>
          </a:xfrm>
          <a:prstGeom prst="roundRect">
            <a:avLst/>
          </a:prstGeom>
          <a:solidFill>
            <a:schemeClr val="accent4"/>
          </a:solidFill>
          <a:ln w="381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6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lIns="68652" tIns="34326" rIns="68652" bIns="343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CA" sz="3600" kern="0" dirty="0" smtClean="0"/>
              <a:t>Exemples de points </a:t>
            </a:r>
            <a:r>
              <a:rPr lang="en-CA" sz="3600" kern="0" dirty="0" smtClean="0"/>
              <a:t>de travail de Milieu de travail GC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56473" y="2994167"/>
            <a:ext cx="1278193" cy="3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Poste de </a:t>
            </a:r>
            <a:r>
              <a:rPr lang="en-US" sz="1050" b="1" kern="0" dirty="0" smtClean="0"/>
              <a:t>travail</a:t>
            </a:r>
            <a:endParaRPr lang="en-US" sz="1050" b="1" kern="0" dirty="0"/>
          </a:p>
        </p:txBody>
      </p:sp>
      <p:pic>
        <p:nvPicPr>
          <p:cNvPr id="6" name="Picture 15855" descr="DSC_0470-1-700x467[1]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75" y="2182049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1705" y="2987819"/>
            <a:ext cx="1281186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52" tIns="34326" rIns="68652" bIns="3432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50" b="1" dirty="0" smtClean="0">
                <a:solidFill>
                  <a:schemeClr val="tx2"/>
                </a:solidFill>
              </a:rPr>
              <a:t>Bureau de passage</a:t>
            </a:r>
            <a:r>
              <a:rPr lang="en-US" altLang="en-US" sz="1050" dirty="0">
                <a:solidFill>
                  <a:schemeClr val="tx2"/>
                </a:solidFill>
              </a:rPr>
              <a:t/>
            </a:r>
            <a:br>
              <a:rPr lang="en-US" altLang="en-US" sz="1050" dirty="0">
                <a:solidFill>
                  <a:schemeClr val="tx2"/>
                </a:solidFill>
              </a:rPr>
            </a:br>
            <a:endParaRPr lang="en-US" altLang="en-US" sz="1050" dirty="0">
              <a:solidFill>
                <a:schemeClr val="tx2"/>
              </a:solidFill>
            </a:endParaRPr>
          </a:p>
        </p:txBody>
      </p:sp>
      <p:pic>
        <p:nvPicPr>
          <p:cNvPr id="8" name="irc_mi" descr="Image result for office design private workspace">
            <a:hlinkClick r:id="rId3"/>
          </p:cNvPr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6281"/>
          <a:stretch/>
        </p:blipFill>
        <p:spPr bwMode="auto">
          <a:xfrm>
            <a:off x="7002073" y="2223720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940572" y="3010473"/>
            <a:ext cx="122315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Cabine de travail individuelle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kern="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693191" y="3030103"/>
            <a:ext cx="126752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Point de réflexion</a:t>
            </a:r>
            <a:r>
              <a:rPr lang="en-US" sz="1600" kern="0" dirty="0"/>
              <a:t/>
            </a:r>
            <a:br>
              <a:rPr lang="en-US" sz="1600" kern="0" dirty="0"/>
            </a:br>
            <a:endParaRPr lang="en-US" sz="1600" kern="0" dirty="0"/>
          </a:p>
        </p:txBody>
      </p:sp>
      <p:pic>
        <p:nvPicPr>
          <p:cNvPr id="11" name="Picture 11408" descr="d2aa4267608a080024d04f705a879a3c[1]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0"/>
          <a:stretch/>
        </p:blipFill>
        <p:spPr bwMode="auto">
          <a:xfrm>
            <a:off x="2207687" y="4466724"/>
            <a:ext cx="1210835" cy="91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07991" y="5990726"/>
            <a:ext cx="3877180" cy="33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800" b="1" dirty="0" smtClean="0"/>
              <a:t>Points de travail de collaboration</a:t>
            </a:r>
            <a:r>
              <a:rPr lang="en-US" sz="2400" kern="0" dirty="0"/>
              <a:t/>
            </a:r>
            <a:br>
              <a:rPr lang="en-US" sz="2400" kern="0" dirty="0"/>
            </a:br>
            <a:endParaRPr lang="en-US" sz="2400" kern="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56491" y="5402313"/>
            <a:ext cx="117588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/>
              <a:t>Coin bavardage</a:t>
            </a:r>
            <a:br>
              <a:rPr lang="en-US" sz="1050" b="1" kern="0" dirty="0"/>
            </a:br>
            <a:endParaRPr lang="en-US" sz="1050" b="1" kern="0" dirty="0"/>
          </a:p>
        </p:txBody>
      </p:sp>
      <p:pic>
        <p:nvPicPr>
          <p:cNvPr id="15" name="Picture 15009" descr="15-0013714"/>
          <p:cNvPicPr preferRelativeResize="0"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2775" r="11354" b="10895"/>
          <a:stretch/>
        </p:blipFill>
        <p:spPr bwMode="auto">
          <a:xfrm>
            <a:off x="6134946" y="4450175"/>
            <a:ext cx="1210835" cy="917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048123" y="5422951"/>
            <a:ext cx="1300064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/>
              <a:t>Enclave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kern="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489469" y="5422951"/>
            <a:ext cx="1362479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Salle de travail en équipe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b="1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762248" y="5430888"/>
            <a:ext cx="136081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Coin lounge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kern="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9482158" y="3039049"/>
            <a:ext cx="127728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Salle de concentration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kern="0" dirty="0"/>
          </a:p>
        </p:txBody>
      </p:sp>
      <p:pic>
        <p:nvPicPr>
          <p:cNvPr id="20" name="Picture 11437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67" y="2208762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185171" y="3042224"/>
            <a:ext cx="129875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52" tIns="34326" rIns="68652" bIns="3432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50" b="1" dirty="0" smtClean="0">
                <a:solidFill>
                  <a:schemeClr val="tx2"/>
                </a:solidFill>
              </a:rPr>
              <a:t>Cabine téléphonique</a:t>
            </a:r>
            <a:endParaRPr lang="en-US" altLang="en-US" sz="1050" b="1" dirty="0">
              <a:solidFill>
                <a:schemeClr val="tx2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153097" y="2994676"/>
            <a:ext cx="1293996" cy="31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Salle d’étude</a:t>
            </a:r>
            <a:endParaRPr lang="en-US" sz="1050" b="1" kern="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0226525" y="5424971"/>
            <a:ext cx="136081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Salle de réunion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kern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903734" y="5413427"/>
            <a:ext cx="123236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Salle de </a:t>
            </a:r>
            <a:r>
              <a:rPr lang="en-US" sz="1050" b="1" kern="0" dirty="0" smtClean="0"/>
              <a:t>projet</a:t>
            </a:r>
            <a:endParaRPr lang="en-US" sz="1050" kern="0" dirty="0"/>
          </a:p>
        </p:txBody>
      </p:sp>
      <p:sp>
        <p:nvSpPr>
          <p:cNvPr id="25" name="Left-Right Arrow 24"/>
          <p:cNvSpPr/>
          <p:nvPr/>
        </p:nvSpPr>
        <p:spPr>
          <a:xfrm>
            <a:off x="82232" y="3594722"/>
            <a:ext cx="11963859" cy="441717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26617" y="3672733"/>
            <a:ext cx="1126251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kern="0" dirty="0" smtClean="0"/>
              <a:t>OUVERT</a:t>
            </a:r>
            <a:r>
              <a:rPr lang="en-US" sz="2000" i="1" kern="0" dirty="0">
                <a:solidFill>
                  <a:srgbClr val="FFFFFF">
                    <a:lumMod val="50000"/>
                  </a:srgbClr>
                </a:solidFill>
              </a:rPr>
              <a:t/>
            </a:r>
            <a:br>
              <a:rPr lang="en-US" sz="2000" i="1" kern="0" dirty="0">
                <a:solidFill>
                  <a:srgbClr val="FFFFFF">
                    <a:lumMod val="50000"/>
                  </a:srgbClr>
                </a:solidFill>
              </a:rPr>
            </a:br>
            <a:endParaRPr lang="en-US" sz="2000" i="1" kern="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305344" y="3696347"/>
            <a:ext cx="1156459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kern="0" dirty="0" smtClean="0">
                <a:solidFill>
                  <a:srgbClr val="FFFFFF"/>
                </a:solidFill>
              </a:rPr>
              <a:t>SEMI-FERMÉ</a:t>
            </a:r>
            <a:r>
              <a:rPr lang="en-US" sz="2000" kern="0" dirty="0">
                <a:solidFill>
                  <a:srgbClr val="5B1A51"/>
                </a:solidFill>
              </a:rPr>
              <a:t/>
            </a:r>
            <a:br>
              <a:rPr lang="en-US" sz="2000" kern="0" dirty="0">
                <a:solidFill>
                  <a:srgbClr val="5B1A51"/>
                </a:solidFill>
              </a:rPr>
            </a:br>
            <a:endParaRPr lang="en-US" sz="2000" kern="0" dirty="0">
              <a:solidFill>
                <a:srgbClr val="5B1A5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272140" y="3113065"/>
            <a:ext cx="1239591" cy="14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endParaRPr lang="en-US" sz="2000" kern="0" dirty="0">
              <a:solidFill>
                <a:srgbClr val="5B1A51"/>
              </a:solidFill>
            </a:endParaRPr>
          </a:p>
        </p:txBody>
      </p:sp>
      <p:pic>
        <p:nvPicPr>
          <p:cNvPr id="29" name="Picture 28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/>
          <a:stretch/>
        </p:blipFill>
        <p:spPr>
          <a:xfrm>
            <a:off x="5742815" y="2216024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9" y="2198656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10" y="2174762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irc_mi" descr="Image result for quiet room office design ideas">
            <a:hlinkClick r:id="rId12"/>
          </p:cNvPr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/>
          <a:stretch/>
        </p:blipFill>
        <p:spPr bwMode="auto">
          <a:xfrm>
            <a:off x="9584484" y="2205267"/>
            <a:ext cx="1210835" cy="77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 preferRelativeResize="0"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00" y="4466724"/>
            <a:ext cx="1210835" cy="916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 preferRelativeResize="0"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50" y="4466724"/>
            <a:ext cx="1210835" cy="9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432568" y="1630209"/>
            <a:ext cx="3228648" cy="29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800" b="1" dirty="0"/>
              <a:t>Points de travail individuels</a:t>
            </a:r>
            <a:r>
              <a:rPr lang="en-US" sz="2400" kern="0" dirty="0">
                <a:solidFill>
                  <a:schemeClr val="tx1"/>
                </a:solidFill>
              </a:rPr>
              <a:t/>
            </a:r>
            <a:br>
              <a:rPr lang="en-US" sz="2400" kern="0" dirty="0">
                <a:solidFill>
                  <a:schemeClr val="tx1"/>
                </a:solidFill>
              </a:rPr>
            </a:b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837" y="6498550"/>
            <a:ext cx="98644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CA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 WORKSHOP</a:t>
            </a:r>
          </a:p>
          <a:p>
            <a:pPr>
              <a:lnSpc>
                <a:spcPts val="700"/>
              </a:lnSpc>
            </a:pPr>
            <a:r>
              <a:rPr lang="fr-CA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MTAA</a:t>
            </a:r>
            <a:endParaRPr lang="en-CA" sz="7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endParaRPr lang="en-CA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49" y="6293114"/>
            <a:ext cx="659958" cy="156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730" y="4450175"/>
            <a:ext cx="1243434" cy="957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97736" y="4526201"/>
            <a:ext cx="1227843" cy="84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745511" y="5442001"/>
            <a:ext cx="1364074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Café/Cuisine</a:t>
            </a:r>
            <a:r>
              <a:rPr lang="en-US" sz="1050" b="1" kern="0" dirty="0"/>
              <a:t/>
            </a:r>
            <a:br>
              <a:rPr lang="en-US" sz="1050" b="1" kern="0" dirty="0"/>
            </a:br>
            <a:endParaRPr lang="en-US" sz="1050" b="1" kern="0" dirty="0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046575" y="3691191"/>
            <a:ext cx="75529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kern="0" dirty="0" smtClean="0">
                <a:solidFill>
                  <a:srgbClr val="FFFFFF"/>
                </a:solidFill>
              </a:rPr>
              <a:t>FERMÉ</a:t>
            </a:r>
            <a:r>
              <a:rPr lang="en-US" sz="2000" kern="0" dirty="0">
                <a:solidFill>
                  <a:srgbClr val="5B1A51"/>
                </a:solidFill>
              </a:rPr>
              <a:t/>
            </a:r>
            <a:br>
              <a:rPr lang="en-US" sz="2000" kern="0" dirty="0">
                <a:solidFill>
                  <a:srgbClr val="5B1A51"/>
                </a:solidFill>
              </a:rPr>
            </a:br>
            <a:endParaRPr lang="en-US" sz="2000" kern="0" dirty="0">
              <a:solidFill>
                <a:srgbClr val="5B1A51"/>
              </a:solidFill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7370075" y="5439049"/>
            <a:ext cx="1300064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Salle de travail</a:t>
            </a:r>
            <a:r>
              <a:rPr lang="en-US" sz="1050" kern="0" dirty="0"/>
              <a:t/>
            </a:r>
            <a:br>
              <a:rPr lang="en-US" sz="1050" kern="0" dirty="0"/>
            </a:br>
            <a:endParaRPr lang="en-US" sz="1050" kern="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3541" y="4395058"/>
            <a:ext cx="1475360" cy="11034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75812" y="4395058"/>
            <a:ext cx="1371719" cy="10851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4594" t="35469" r="27027"/>
          <a:stretch/>
        </p:blipFill>
        <p:spPr>
          <a:xfrm>
            <a:off x="652190" y="2177230"/>
            <a:ext cx="740415" cy="86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5011" t="34113"/>
          <a:stretch/>
        </p:blipFill>
        <p:spPr>
          <a:xfrm>
            <a:off x="10912104" y="2174762"/>
            <a:ext cx="986407" cy="811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365190" y="3054827"/>
            <a:ext cx="1293996" cy="31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Café du coin</a:t>
            </a:r>
            <a:endParaRPr lang="en-US" sz="1050" b="1" kern="0" dirty="0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0754950" y="3051519"/>
            <a:ext cx="1293996" cy="31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2" tIns="34326" rIns="68652" bIns="3432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96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6739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6pPr>
            <a:lvl7pPr marL="913477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7pPr>
            <a:lvl8pPr marL="1370215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8pPr>
            <a:lvl9pPr marL="1826954" algn="ctr" rtl="0" fontAlgn="base">
              <a:spcBef>
                <a:spcPct val="0"/>
              </a:spcBef>
              <a:spcAft>
                <a:spcPct val="0"/>
              </a:spcAft>
              <a:defRPr sz="4396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050" b="1" kern="0" dirty="0" smtClean="0"/>
              <a:t>Maison</a:t>
            </a:r>
            <a:endParaRPr lang="en-US" sz="1050" b="1" kern="0" dirty="0"/>
          </a:p>
        </p:txBody>
      </p:sp>
    </p:spTree>
    <p:extLst>
      <p:ext uri="{BB962C8B-B14F-4D97-AF65-F5344CB8AC3E}">
        <p14:creationId xmlns:p14="http://schemas.microsoft.com/office/powerpoint/2010/main" val="2655944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3737390|-5389529|-10807215|-8355712|-16724839|PSPC&quot;,&quot;Id&quot;:&quot;5c61c5823942374ebc69e77c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8840</TotalTime>
  <Words>110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</vt:vector>
  </TitlesOfParts>
  <Company>Government of Canada/Gouvernement du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Lascelle</dc:creator>
  <cp:lastModifiedBy>Chantal Bemeur</cp:lastModifiedBy>
  <cp:revision>25</cp:revision>
  <dcterms:created xsi:type="dcterms:W3CDTF">2017-11-24T17:49:24Z</dcterms:created>
  <dcterms:modified xsi:type="dcterms:W3CDTF">2019-02-11T18:57:06Z</dcterms:modified>
</cp:coreProperties>
</file>