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39"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4" autoAdjust="0"/>
    <p:restoredTop sz="60959" autoAdjust="0"/>
  </p:normalViewPr>
  <p:slideViewPr>
    <p:cSldViewPr snapToObjects="1" showGuides="1">
      <p:cViewPr varScale="1">
        <p:scale>
          <a:sx n="60" d="100"/>
          <a:sy n="60" d="100"/>
        </p:scale>
        <p:origin x="145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y.happify.com/hd/why-you-should-treat-yourself-like-someone-you-love/"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7YGaumwvKy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youtube.com/watch?v=qHboKCw5PcQ" TargetMode="External"/><Relationship Id="rId4" Type="http://schemas.openxmlformats.org/officeDocument/2006/relationships/hyperlink" Target="https://www.youtube.com/watch?v=dW8cAINxJn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ndtools.com/pages/article/SCARF.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hildcareta.acf.hhs.gov/systemsbuilding/systems-guides/leadership/scarf-mode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Leanne: </a:t>
            </a:r>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SCARF Model </a:t>
            </a:r>
            <a:r>
              <a:rPr lang="en-CA" dirty="0">
                <a:hlinkClick r:id="rId3"/>
              </a:rPr>
              <a:t>https://www.youtube.com/watch?v=hNAcCc1oWR4</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Self-compassion</a:t>
            </a:r>
            <a:r>
              <a:rPr lang="fr-CA" sz="1200" baseline="0" dirty="0"/>
              <a:t> break, 5 </a:t>
            </a:r>
            <a:r>
              <a:rPr lang="fr-CA" sz="1200" baseline="0" dirty="0" err="1"/>
              <a:t>mins</a:t>
            </a:r>
            <a:r>
              <a:rPr lang="fr-CA" sz="1200" baseline="0" dirty="0"/>
              <a:t>: </a:t>
            </a:r>
            <a:r>
              <a:rPr lang="en-US" sz="1200" u="sng" dirty="0">
                <a:hlinkClick r:id="rId4"/>
              </a:rPr>
              <a:t>https://self-compassion.org/wp-content/uploads/2020/08/self-compassion.break__01-cleanedbydan.mp3</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https://my.happify.com/hd/why-you-should-treat-yourself-like-someone-you-love/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Casey-Marie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This slide </a:t>
            </a:r>
            <a:r>
              <a:rPr lang="fr-FR" dirty="0" err="1"/>
              <a:t>is</a:t>
            </a:r>
            <a:r>
              <a:rPr lang="fr-FR" dirty="0"/>
              <a:t> about </a:t>
            </a:r>
            <a:r>
              <a:rPr lang="fr-FR" dirty="0" err="1"/>
              <a:t>treating</a:t>
            </a:r>
            <a:r>
              <a:rPr lang="fr-FR" dirty="0"/>
              <a:t> </a:t>
            </a:r>
            <a:r>
              <a:rPr lang="fr-FR" dirty="0" err="1"/>
              <a:t>yourself</a:t>
            </a:r>
            <a:r>
              <a:rPr lang="fr-FR" dirty="0"/>
              <a:t> as if </a:t>
            </a:r>
            <a:r>
              <a:rPr lang="fr-FR" dirty="0" err="1"/>
              <a:t>you</a:t>
            </a:r>
            <a:r>
              <a:rPr lang="fr-FR" dirty="0"/>
              <a:t> are </a:t>
            </a:r>
            <a:r>
              <a:rPr lang="fr-FR" dirty="0" err="1"/>
              <a:t>worthy</a:t>
            </a:r>
            <a:r>
              <a:rPr lang="fr-FR" dirty="0"/>
              <a:t> of love </a:t>
            </a:r>
            <a:r>
              <a:rPr lang="fr-FR" dirty="0" err="1"/>
              <a:t>because</a:t>
            </a:r>
            <a:r>
              <a:rPr lang="fr-FR" dirty="0"/>
              <a:t> </a:t>
            </a:r>
            <a:r>
              <a:rPr lang="fr-FR" dirty="0" err="1"/>
              <a:t>you</a:t>
            </a:r>
            <a:r>
              <a:rPr lang="fr-FR" dirty="0"/>
              <a:t> are. You have </a:t>
            </a:r>
            <a:r>
              <a:rPr lang="fr-FR" dirty="0" err="1"/>
              <a:t>here</a:t>
            </a:r>
            <a:r>
              <a:rPr lang="fr-FR" dirty="0"/>
              <a:t> the Rock, as a </a:t>
            </a:r>
            <a:r>
              <a:rPr lang="fr-FR" dirty="0" err="1"/>
              <a:t>child</a:t>
            </a:r>
            <a:r>
              <a:rPr lang="fr-FR" dirty="0"/>
              <a:t> </a:t>
            </a:r>
            <a:r>
              <a:rPr lang="fr-FR" dirty="0" err="1"/>
              <a:t>he</a:t>
            </a:r>
            <a:r>
              <a:rPr lang="fr-FR" dirty="0"/>
              <a:t> </a:t>
            </a:r>
            <a:r>
              <a:rPr lang="fr-FR" dirty="0" err="1"/>
              <a:t>used</a:t>
            </a:r>
            <a:r>
              <a:rPr lang="fr-FR" dirty="0"/>
              <a:t> to </a:t>
            </a:r>
            <a:r>
              <a:rPr lang="fr-FR" dirty="0" err="1"/>
              <a:t>get</a:t>
            </a:r>
            <a:r>
              <a:rPr lang="fr-FR" dirty="0"/>
              <a:t> </a:t>
            </a:r>
            <a:r>
              <a:rPr lang="fr-FR" dirty="0" err="1"/>
              <a:t>attacked</a:t>
            </a:r>
            <a:r>
              <a:rPr lang="fr-FR" dirty="0"/>
              <a:t>.  He </a:t>
            </a:r>
            <a:r>
              <a:rPr lang="fr-FR" dirty="0" err="1"/>
              <a:t>did</a:t>
            </a:r>
            <a:r>
              <a:rPr lang="fr-FR" dirty="0"/>
              <a:t> not know how to deal </a:t>
            </a:r>
            <a:r>
              <a:rPr lang="fr-FR" dirty="0" err="1"/>
              <a:t>with</a:t>
            </a:r>
            <a:r>
              <a:rPr lang="fr-FR" dirty="0"/>
              <a:t> </a:t>
            </a:r>
            <a:r>
              <a:rPr lang="fr-FR" dirty="0" err="1"/>
              <a:t>his</a:t>
            </a:r>
            <a:r>
              <a:rPr lang="fr-FR" dirty="0"/>
              <a:t> life, </a:t>
            </a:r>
            <a:r>
              <a:rPr lang="fr-FR" dirty="0" err="1"/>
              <a:t>he</a:t>
            </a:r>
            <a:r>
              <a:rPr lang="fr-FR" dirty="0"/>
              <a:t> </a:t>
            </a:r>
            <a:r>
              <a:rPr lang="fr-FR" dirty="0" err="1"/>
              <a:t>became</a:t>
            </a:r>
            <a:r>
              <a:rPr lang="fr-FR" dirty="0"/>
              <a:t> a rock in </a:t>
            </a:r>
            <a:r>
              <a:rPr lang="fr-FR" dirty="0" err="1"/>
              <a:t>order</a:t>
            </a:r>
            <a:r>
              <a:rPr lang="fr-FR" dirty="0"/>
              <a:t> to </a:t>
            </a:r>
            <a:r>
              <a:rPr lang="fr-FR" dirty="0" err="1"/>
              <a:t>protect</a:t>
            </a:r>
            <a:r>
              <a:rPr lang="fr-FR" dirty="0"/>
              <a:t> </a:t>
            </a:r>
            <a:r>
              <a:rPr lang="fr-FR" dirty="0" err="1"/>
              <a:t>his</a:t>
            </a:r>
            <a:r>
              <a:rPr lang="fr-FR" dirty="0"/>
              <a:t> </a:t>
            </a:r>
            <a:r>
              <a:rPr lang="fr-FR" dirty="0" err="1"/>
              <a:t>heart</a:t>
            </a:r>
            <a:r>
              <a:rPr lang="fr-FR" dirty="0"/>
              <a:t> </a:t>
            </a:r>
            <a:r>
              <a:rPr lang="fr-FR" dirty="0" err="1"/>
              <a:t>because</a:t>
            </a:r>
            <a:r>
              <a:rPr lang="fr-FR" dirty="0"/>
              <a:t> </a:t>
            </a:r>
            <a:r>
              <a:rPr lang="fr-FR" dirty="0" err="1"/>
              <a:t>other</a:t>
            </a:r>
            <a:r>
              <a:rPr lang="fr-FR" dirty="0"/>
              <a:t> </a:t>
            </a:r>
            <a:r>
              <a:rPr lang="fr-FR" dirty="0" err="1"/>
              <a:t>were</a:t>
            </a:r>
            <a:r>
              <a:rPr lang="fr-FR" dirty="0"/>
              <a:t> a </a:t>
            </a:r>
            <a:r>
              <a:rPr lang="fr-FR" dirty="0" err="1"/>
              <a:t>threat</a:t>
            </a:r>
            <a:r>
              <a:rPr lang="fr-FR" dirty="0"/>
              <a:t> to </a:t>
            </a:r>
            <a:r>
              <a:rPr lang="fr-FR" dirty="0" err="1"/>
              <a:t>himself</a:t>
            </a:r>
            <a:r>
              <a:rPr lang="fr-FR" dirty="0"/>
              <a:t> </a:t>
            </a:r>
            <a:r>
              <a:rPr lang="fr-FR" dirty="0" err="1"/>
              <a:t>so</a:t>
            </a:r>
            <a:r>
              <a:rPr lang="fr-FR" dirty="0"/>
              <a:t> </a:t>
            </a:r>
            <a:r>
              <a:rPr lang="fr-FR" dirty="0" err="1"/>
              <a:t>he</a:t>
            </a:r>
            <a:r>
              <a:rPr lang="fr-FR" dirty="0"/>
              <a:t> </a:t>
            </a:r>
            <a:r>
              <a:rPr lang="fr-FR" dirty="0" err="1"/>
              <a:t>became</a:t>
            </a:r>
            <a:r>
              <a:rPr lang="fr-FR" dirty="0"/>
              <a:t> a rock.  But as </a:t>
            </a:r>
            <a:r>
              <a:rPr lang="fr-FR" dirty="0" err="1"/>
              <a:t>he</a:t>
            </a:r>
            <a:r>
              <a:rPr lang="fr-FR" dirty="0"/>
              <a:t> </a:t>
            </a:r>
            <a:r>
              <a:rPr lang="fr-FR" dirty="0" err="1"/>
              <a:t>grew</a:t>
            </a:r>
            <a:r>
              <a:rPr lang="fr-FR" dirty="0"/>
              <a:t> up, </a:t>
            </a:r>
            <a:r>
              <a:rPr lang="fr-FR" dirty="0" err="1"/>
              <a:t>he</a:t>
            </a:r>
            <a:r>
              <a:rPr lang="fr-FR" dirty="0"/>
              <a:t> </a:t>
            </a:r>
            <a:r>
              <a:rPr lang="fr-FR" dirty="0" err="1"/>
              <a:t>learned</a:t>
            </a:r>
            <a:r>
              <a:rPr lang="fr-FR" dirty="0"/>
              <a:t> how to </a:t>
            </a:r>
            <a:r>
              <a:rPr lang="fr-FR" dirty="0" err="1"/>
              <a:t>be</a:t>
            </a:r>
            <a:r>
              <a:rPr lang="fr-FR" dirty="0"/>
              <a:t> </a:t>
            </a:r>
            <a:r>
              <a:rPr lang="fr-FR" dirty="0" err="1"/>
              <a:t>himself</a:t>
            </a:r>
            <a:r>
              <a:rPr lang="fr-FR" dirty="0"/>
              <a:t> and </a:t>
            </a:r>
            <a:r>
              <a:rPr lang="fr-FR" dirty="0" err="1"/>
              <a:t>be</a:t>
            </a:r>
            <a:r>
              <a:rPr lang="fr-FR" dirty="0"/>
              <a:t> </a:t>
            </a:r>
            <a:r>
              <a:rPr lang="fr-FR" dirty="0" err="1"/>
              <a:t>gentle</a:t>
            </a:r>
            <a:r>
              <a:rPr lang="fr-FR" dirty="0"/>
              <a:t>, </a:t>
            </a:r>
            <a:r>
              <a:rPr lang="fr-FR" dirty="0" err="1"/>
              <a:t>vulnerable</a:t>
            </a:r>
            <a:r>
              <a:rPr lang="fr-FR" dirty="0"/>
              <a:t>.  Don’t </a:t>
            </a:r>
            <a:r>
              <a:rPr lang="fr-FR" dirty="0" err="1"/>
              <a:t>be</a:t>
            </a:r>
            <a:r>
              <a:rPr lang="fr-FR" dirty="0"/>
              <a:t> </a:t>
            </a:r>
            <a:r>
              <a:rPr lang="fr-FR" dirty="0" err="1"/>
              <a:t>ashamed</a:t>
            </a:r>
            <a:r>
              <a:rPr lang="fr-FR" dirty="0"/>
              <a:t> of </a:t>
            </a:r>
            <a:r>
              <a:rPr lang="fr-FR" dirty="0" err="1"/>
              <a:t>who</a:t>
            </a:r>
            <a:r>
              <a:rPr lang="fr-FR" dirty="0"/>
              <a:t> </a:t>
            </a:r>
            <a:r>
              <a:rPr lang="fr-FR" dirty="0" err="1"/>
              <a:t>you</a:t>
            </a:r>
            <a:r>
              <a:rPr lang="fr-FR" dirty="0"/>
              <a:t> are, </a:t>
            </a:r>
            <a:r>
              <a:rPr lang="fr-FR" dirty="0" err="1"/>
              <a:t>be</a:t>
            </a:r>
            <a:r>
              <a:rPr lang="fr-FR" dirty="0"/>
              <a:t> </a:t>
            </a:r>
            <a:r>
              <a:rPr lang="fr-FR" dirty="0" err="1"/>
              <a:t>yourself</a:t>
            </a:r>
            <a:r>
              <a:rPr lang="fr-FR" dirty="0"/>
              <a:t>.</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Roboto" panose="02000000000000000000" pitchFamily="2" charset="0"/>
              </a:rPr>
              <a:t>Self Love Practice: </a:t>
            </a:r>
            <a:r>
              <a:rPr lang="en-US" sz="1200" dirty="0" smtClean="0">
                <a:latin typeface="Roboto" panose="02000000000000000000" pitchFamily="2" charset="0"/>
              </a:rPr>
              <a:t>https://www.youtube.com/watch?v=cFeCUfw657g;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effectLst/>
                <a:latin typeface="Roboto" panose="02000000000000000000" pitchFamily="2" charset="0"/>
              </a:rPr>
              <a:t>Self-Love </a:t>
            </a:r>
            <a:r>
              <a:rPr lang="en-US" b="0" i="0" dirty="0">
                <a:effectLst/>
                <a:latin typeface="Roboto" panose="02000000000000000000" pitchFamily="2" charset="0"/>
              </a:rPr>
              <a:t>Exercise - </a:t>
            </a:r>
            <a:r>
              <a:rPr lang="en-CA" dirty="0" smtClean="0"/>
              <a:t>https://www.youtube.com/watch?v=ZsTKyYOuK84; https://www.youtube.com/watch?v=BWP3NSDpF6U</a:t>
            </a:r>
            <a:endParaRPr lang="en-CA" dirty="0"/>
          </a:p>
          <a:p>
            <a:endParaRPr lang="en-CA" dirty="0"/>
          </a:p>
          <a:p>
            <a:r>
              <a:rPr lang="en-CA" dirty="0"/>
              <a:t>Resources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en-CA" dirty="0"/>
              <a:t>https://my.happify.com/hd/why-you-should-treat-yourself-like-someone-you-love/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had us in the first half not </a:t>
            </a:r>
            <a:r>
              <a:rPr lang="en-US" dirty="0" err="1"/>
              <a:t>gonna</a:t>
            </a:r>
            <a:r>
              <a:rPr lang="en-US" dirty="0"/>
              <a:t> lie" https://www.youtube.com/watch?v=xaqdK6JPpcg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How To Let Your Light Shine Bright - https://www.youtube.com/watch?v=CWpiCOmbVuY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l’éstime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aware</a:t>
            </a:r>
            <a:r>
              <a:rPr lang="fr-CA" dirty="0"/>
              <a:t>:</a:t>
            </a:r>
            <a:r>
              <a:rPr lang="fr-CA" baseline="0" dirty="0"/>
              <a:t> </a:t>
            </a:r>
            <a:r>
              <a:rPr lang="fr-CA" baseline="0" dirty="0" err="1"/>
              <a:t>next</a:t>
            </a:r>
            <a:r>
              <a:rPr lang="fr-CA" baseline="0" dirty="0"/>
              <a:t> </a:t>
            </a:r>
            <a:r>
              <a:rPr lang="fr-CA" baseline="0" dirty="0" err="1"/>
              <a:t>week</a:t>
            </a:r>
            <a:r>
              <a:rPr lang="fr-CA" baseline="0" dirty="0"/>
              <a:t> </a:t>
            </a:r>
            <a:r>
              <a:rPr lang="fr-CA" baseline="0" dirty="0" err="1"/>
              <a:t>we’ll</a:t>
            </a:r>
            <a:r>
              <a:rPr lang="fr-CA" baseline="0" dirty="0"/>
              <a:t> do a </a:t>
            </a:r>
            <a:r>
              <a:rPr lang="fr-CA" baseline="0" dirty="0" err="1"/>
              <a:t>Mindful</a:t>
            </a:r>
            <a:r>
              <a:rPr lang="fr-CA" baseline="0" dirty="0"/>
              <a:t> </a:t>
            </a:r>
            <a:r>
              <a:rPr lang="fr-CA" baseline="0" dirty="0" err="1"/>
              <a:t>Eating</a:t>
            </a:r>
            <a:r>
              <a:rPr lang="fr-CA" baseline="0" dirty="0"/>
              <a:t> </a:t>
            </a:r>
            <a:r>
              <a:rPr lang="fr-CA" baseline="0" dirty="0" err="1"/>
              <a:t>exercise</a:t>
            </a:r>
            <a:r>
              <a:rPr lang="fr-CA" baseline="0" dirty="0"/>
              <a:t>, </a:t>
            </a:r>
            <a:r>
              <a:rPr lang="fr-CA" baseline="0" dirty="0" err="1"/>
              <a:t>you’ll</a:t>
            </a:r>
            <a:r>
              <a:rPr lang="fr-CA" baseline="0" dirty="0"/>
              <a:t> </a:t>
            </a:r>
            <a:r>
              <a:rPr lang="fr-CA" baseline="0" dirty="0" err="1"/>
              <a:t>need</a:t>
            </a:r>
            <a:r>
              <a:rPr lang="fr-CA" baseline="0" dirty="0"/>
              <a:t> a </a:t>
            </a:r>
            <a:r>
              <a:rPr lang="fr-CA" baseline="0" dirty="0" err="1"/>
              <a:t>small</a:t>
            </a:r>
            <a:r>
              <a:rPr lang="fr-CA" baseline="0" dirty="0"/>
              <a:t> fruit or a </a:t>
            </a:r>
            <a:r>
              <a:rPr lang="fr-CA" baseline="0" dirty="0" err="1"/>
              <a:t>veggie</a:t>
            </a:r>
            <a:r>
              <a:rPr lang="fr-CA" baseline="0" dirty="0"/>
              <a:t> for </a:t>
            </a:r>
            <a:r>
              <a:rPr lang="fr-CA" baseline="0" dirty="0" err="1"/>
              <a:t>this</a:t>
            </a:r>
            <a:r>
              <a:rPr lang="fr-CA" baseline="0" dirty="0"/>
              <a:t>, </a:t>
            </a:r>
            <a:r>
              <a:rPr lang="fr-CA" baseline="0" dirty="0" err="1"/>
              <a:t>something</a:t>
            </a:r>
            <a:r>
              <a:rPr lang="fr-CA" baseline="0" dirty="0"/>
              <a:t> </a:t>
            </a:r>
            <a:r>
              <a:rPr lang="fr-CA" baseline="0" dirty="0" err="1"/>
              <a:t>like</a:t>
            </a:r>
            <a:r>
              <a:rPr lang="fr-CA" baseline="0" dirty="0"/>
              <a:t> a </a:t>
            </a:r>
            <a:r>
              <a:rPr lang="fr-CA" baseline="0" dirty="0" err="1"/>
              <a:t>grape</a:t>
            </a:r>
            <a:r>
              <a:rPr lang="fr-CA" baseline="0" dirty="0"/>
              <a:t>, </a:t>
            </a:r>
            <a:r>
              <a:rPr lang="fr-CA" baseline="0" dirty="0" err="1"/>
              <a:t>blueberry</a:t>
            </a:r>
            <a:r>
              <a:rPr lang="fr-CA" baseline="0" dirty="0"/>
              <a:t> or a slice of an orange or mandarin, a </a:t>
            </a:r>
            <a:r>
              <a:rPr lang="fr-CA" baseline="0" dirty="0" err="1"/>
              <a:t>piece</a:t>
            </a:r>
            <a:r>
              <a:rPr lang="fr-CA" baseline="0" dirty="0"/>
              <a:t> of a </a:t>
            </a:r>
            <a:r>
              <a:rPr lang="fr-CA" baseline="0" dirty="0" err="1"/>
              <a:t>carrot</a:t>
            </a:r>
            <a:r>
              <a:rPr lang="fr-CA" baseline="0" dirty="0"/>
              <a:t>, </a:t>
            </a:r>
            <a:r>
              <a:rPr lang="fr-CA" baseline="0" dirty="0" err="1"/>
              <a:t>cucumber</a:t>
            </a:r>
            <a:r>
              <a:rPr lang="fr-CA" baseline="0" dirty="0"/>
              <a:t> or </a:t>
            </a:r>
            <a:r>
              <a:rPr lang="fr-CA" baseline="0" dirty="0" err="1"/>
              <a:t>any</a:t>
            </a:r>
            <a:r>
              <a:rPr lang="fr-CA" baseline="0" dirty="0"/>
              <a:t> </a:t>
            </a:r>
            <a:r>
              <a:rPr lang="fr-CA" baseline="0" dirty="0" err="1"/>
              <a:t>veggie</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Casey-Marie: </a:t>
            </a:r>
          </a:p>
          <a:p>
            <a:endParaRPr lang="fr-CA"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a:t>
            </a:r>
            <a:r>
              <a:rPr lang="fr-CA" dirty="0" err="1"/>
              <a:t>debrief</a:t>
            </a:r>
            <a:r>
              <a:rPr lang="fr-CA" dirty="0"/>
              <a:t>, </a:t>
            </a:r>
            <a:r>
              <a:rPr lang="fr-CA" dirty="0" err="1"/>
              <a:t>let’s</a:t>
            </a:r>
            <a:r>
              <a:rPr lang="fr-CA" dirty="0"/>
              <a:t> do a </a:t>
            </a:r>
            <a:r>
              <a:rPr lang="fr-CA" dirty="0" err="1"/>
              <a:t>plenary</a:t>
            </a:r>
            <a:r>
              <a:rPr lang="fr-CA" dirty="0"/>
              <a:t> </a:t>
            </a:r>
            <a:r>
              <a:rPr lang="fr-CA" dirty="0" err="1"/>
              <a:t>debrief</a:t>
            </a:r>
            <a:r>
              <a:rPr lang="fr-CA" dirty="0"/>
              <a:t>,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r>
              <a:rPr lang="fr-CA" baseline="0" dirty="0"/>
              <a:t> in </a:t>
            </a:r>
            <a:r>
              <a:rPr lang="fr-CA" baseline="0" dirty="0" err="1"/>
              <a:t>plenary</a:t>
            </a:r>
            <a:endParaRPr lang="fr-CA" baseline="0" dirty="0"/>
          </a:p>
          <a:p>
            <a:pPr marL="171450" indent="-171450">
              <a:buFont typeface="Arial" panose="020B0604020202020204" pitchFamily="34" charset="0"/>
              <a:buChar char="•"/>
            </a:pPr>
            <a:r>
              <a:rPr lang="fr-CA" baseline="0" dirty="0" err="1"/>
              <a:t>Give</a:t>
            </a:r>
            <a:r>
              <a:rPr lang="fr-CA" baseline="0" dirty="0"/>
              <a:t> the </a:t>
            </a:r>
            <a:r>
              <a:rPr lang="fr-CA" baseline="0" dirty="0" err="1"/>
              <a:t>voice</a:t>
            </a:r>
            <a:r>
              <a:rPr lang="fr-CA" baseline="0" dirty="0"/>
              <a:t> to 2-4</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6</a:t>
            </a:r>
            <a:endParaRPr lang="fr-CA" dirty="0"/>
          </a:p>
          <a:p>
            <a:endParaRPr lang="fr-CA" dirty="0"/>
          </a:p>
          <a:p>
            <a:r>
              <a:rPr lang="fr-CA" dirty="0"/>
              <a:t>As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to do </a:t>
            </a:r>
            <a:r>
              <a:rPr lang="fr-CA" baseline="0" dirty="0" err="1"/>
              <a:t>your</a:t>
            </a:r>
            <a:r>
              <a:rPr lang="fr-CA" baseline="0" dirty="0"/>
              <a:t> </a:t>
            </a:r>
            <a:r>
              <a:rPr lang="fr-CA" baseline="0" dirty="0" err="1"/>
              <a:t>debriefs</a:t>
            </a:r>
            <a:r>
              <a:rPr lang="fr-CA" baseline="0" dirty="0"/>
              <a:t>,</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pPr marL="171450" indent="-171450">
              <a:buFont typeface="Arial" panose="020B0604020202020204" pitchFamily="34" charset="0"/>
              <a:buChar char="•"/>
            </a:pPr>
            <a:r>
              <a:rPr lang="fr-CA" baseline="0" dirty="0"/>
              <a:t>About the SCARF model, </a:t>
            </a:r>
          </a:p>
          <a:p>
            <a:pPr marL="171450" indent="-171450">
              <a:buFont typeface="Arial" panose="020B0604020202020204" pitchFamily="34" charset="0"/>
              <a:buChar char="•"/>
            </a:pPr>
            <a:r>
              <a:rPr lang="fr-CA" baseline="0" dirty="0" smtClean="0"/>
              <a:t>The </a:t>
            </a:r>
            <a:r>
              <a:rPr lang="en-CA" dirty="0" smtClean="0"/>
              <a:t>SBN-RR technique</a:t>
            </a:r>
            <a:endParaRPr lang="en-CA" dirty="0"/>
          </a:p>
          <a:p>
            <a:pPr marL="171450" indent="-171450">
              <a:buFont typeface="Arial" panose="020B0604020202020204" pitchFamily="34" charset="0"/>
              <a:buChar char="•"/>
            </a:pPr>
            <a:r>
              <a:rPr lang="fr-CA" baseline="0" dirty="0" err="1"/>
              <a:t>etc</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CA" dirty="0"/>
              <a:t>Leanne:</a:t>
            </a:r>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 pausing between each phrase:</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p>
          <a:p>
            <a:pPr marL="457200" lvl="1" indent="0">
              <a:spcBef>
                <a:spcPts val="600"/>
              </a:spcBef>
              <a:buFont typeface="Arial" panose="020B0604020202020204" pitchFamily="34" charset="0"/>
              <a:buNone/>
            </a:pPr>
            <a:r>
              <a:rPr lang="en-CA" sz="2400" dirty="0" smtClean="0">
                <a:hlinkClick r:id="rId3"/>
              </a:rPr>
              <a:t>https://www.youtube.com/watch?v=7YGaumwvKyM</a:t>
            </a:r>
            <a:r>
              <a:rPr lang="en-CA" sz="2400" dirty="0" smtClean="0"/>
              <a:t> – very sweet song that reflects the may I be happy</a:t>
            </a:r>
            <a:r>
              <a:rPr lang="en-CA" sz="2400" baseline="0" dirty="0" smtClean="0"/>
              <a:t> mantra – with children </a:t>
            </a:r>
          </a:p>
          <a:p>
            <a:pPr marL="457200" lvl="1" indent="0">
              <a:spcBef>
                <a:spcPts val="600"/>
              </a:spcBef>
              <a:buFont typeface="Arial" panose="020B0604020202020204" pitchFamily="34" charset="0"/>
              <a:buNone/>
            </a:pPr>
            <a:endParaRPr lang="en-US" sz="2400" dirty="0"/>
          </a:p>
          <a:p>
            <a:pPr marL="457200" lvl="1" indent="0">
              <a:spcBef>
                <a:spcPts val="600"/>
              </a:spcBef>
              <a:buFont typeface="Arial" panose="020B0604020202020204" pitchFamily="34" charset="0"/>
              <a:buNone/>
            </a:pPr>
            <a:r>
              <a:rPr lang="en-CA" sz="2400" dirty="0" smtClean="0">
                <a:hlinkClick r:id="rId4"/>
              </a:rPr>
              <a:t>https://www.youtube.com/watch?v=dW8cAINxJn4</a:t>
            </a:r>
            <a:r>
              <a:rPr lang="en-CA" sz="2400" dirty="0" smtClean="0"/>
              <a:t> - may</a:t>
            </a:r>
            <a:r>
              <a:rPr lang="en-CA" sz="2400" baseline="0" dirty="0" smtClean="0"/>
              <a:t> I be happy meditation 10 minutes</a:t>
            </a:r>
          </a:p>
          <a:p>
            <a:pPr marL="457200" lvl="1" indent="0">
              <a:spcBef>
                <a:spcPts val="600"/>
              </a:spcBef>
              <a:buFont typeface="Arial" panose="020B0604020202020204" pitchFamily="34" charset="0"/>
              <a:buNone/>
            </a:pPr>
            <a:endParaRPr lang="en-CA" sz="2400" baseline="0" dirty="0" smtClean="0"/>
          </a:p>
          <a:p>
            <a:pPr marL="457200" lvl="1" indent="0">
              <a:spcBef>
                <a:spcPts val="600"/>
              </a:spcBef>
              <a:buFont typeface="Arial" panose="020B0604020202020204" pitchFamily="34" charset="0"/>
              <a:buNone/>
            </a:pPr>
            <a:r>
              <a:rPr lang="en-CA" sz="2400" dirty="0" smtClean="0">
                <a:hlinkClick r:id="rId5"/>
              </a:rPr>
              <a:t>https://www.youtube.com/watch?v=qHboKCw5PcQ</a:t>
            </a:r>
            <a:r>
              <a:rPr lang="en-CA" sz="2400" dirty="0" smtClean="0"/>
              <a:t>  - loving kindness meditation</a:t>
            </a:r>
            <a:endParaRPr lang="en-CA" sz="2400" baseline="0" dirty="0" smtClean="0"/>
          </a:p>
          <a:p>
            <a:pPr marL="457200" lvl="1" indent="0">
              <a:spcBef>
                <a:spcPts val="600"/>
              </a:spcBef>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L</a:t>
            </a:r>
            <a:r>
              <a:rPr lang="fr-CA" baseline="0" dirty="0" err="1"/>
              <a:t>et’s</a:t>
            </a:r>
            <a:r>
              <a:rPr lang="fr-CA" baseline="0" dirty="0"/>
              <a:t> have a few </a:t>
            </a:r>
            <a:r>
              <a:rPr lang="fr-CA" dirty="0"/>
              <a:t>people </a:t>
            </a:r>
            <a:r>
              <a:rPr lang="fr-CA" dirty="0" err="1"/>
              <a:t>share</a:t>
            </a:r>
            <a:r>
              <a:rPr lang="fr-CA" dirty="0"/>
              <a:t> </a:t>
            </a:r>
            <a:r>
              <a:rPr lang="fr-CA" dirty="0" err="1"/>
              <a:t>some</a:t>
            </a:r>
            <a:r>
              <a:rPr lang="fr-CA" dirty="0"/>
              <a:t> </a:t>
            </a:r>
            <a:r>
              <a:rPr lang="fr-CA" baseline="0" dirty="0"/>
              <a:t>insights, challenges or surprises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 </a:t>
            </a:r>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a:t>
            </a:r>
            <a:r>
              <a:rPr lang="fr-CA" baseline="0" dirty="0" err="1"/>
              <a:t>gratitud</a:t>
            </a:r>
            <a:r>
              <a:rPr lang="fr-CA" baseline="0" dirty="0"/>
              <a:t>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err="1"/>
              <a:t>Mindful</a:t>
            </a:r>
            <a:r>
              <a:rPr lang="fr-CA" baseline="0" dirty="0"/>
              <a:t> Water </a:t>
            </a:r>
            <a:r>
              <a:rPr lang="fr-CA" baseline="0" dirty="0" err="1"/>
              <a:t>Drinking</a:t>
            </a:r>
            <a:endParaRPr lang="fr-CA" baseline="0" dirty="0"/>
          </a:p>
          <a:p>
            <a:pPr marL="171450" indent="-171450">
              <a:buFont typeface="Arial" panose="020B0604020202020204" pitchFamily="34" charset="0"/>
              <a:buChar char="•"/>
            </a:pPr>
            <a:r>
              <a:rPr lang="fr-CA" baseline="0" dirty="0"/>
              <a:t>Self-Compassion</a:t>
            </a:r>
          </a:p>
          <a:p>
            <a:pPr marL="171450" indent="-171450">
              <a:buFont typeface="Arial" panose="020B0604020202020204" pitchFamily="34" charset="0"/>
              <a:buChar char="•"/>
            </a:pPr>
            <a:r>
              <a:rPr lang="fr-CA" baseline="0" dirty="0" err="1"/>
              <a:t>Cleaning</a:t>
            </a:r>
            <a:r>
              <a:rPr lang="fr-CA" baseline="0" dirty="0"/>
              <a:t> up </a:t>
            </a:r>
            <a:r>
              <a:rPr lang="fr-CA" baseline="0" dirty="0" err="1"/>
              <a:t>your</a:t>
            </a:r>
            <a:r>
              <a:rPr lang="fr-CA" baseline="0" dirty="0"/>
              <a:t> e-</a:t>
            </a:r>
            <a:r>
              <a:rPr lang="fr-CA" baseline="0" dirty="0" err="1"/>
              <a:t>environment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Feel</a:t>
            </a:r>
            <a:r>
              <a:rPr lang="fr-CA" baseline="0" dirty="0"/>
              <a:t> free to </a:t>
            </a:r>
            <a:r>
              <a:rPr lang="en-US" dirty="0"/>
              <a:t>raise your hand to speak or type in your comments and question in the chat.  We would love to hear from some of the people that we haven’t heard from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friendly reminder that if you are joining by telephone, press *6 to </a:t>
            </a:r>
            <a:r>
              <a:rPr lang="en-US" dirty="0" err="1"/>
              <a:t>to</a:t>
            </a:r>
            <a:r>
              <a:rPr lang="en-US" dirty="0"/>
              <a:t> unmute yourself and then press *6 again to mute. If you don’t bridge your telephone to </a:t>
            </a:r>
            <a:r>
              <a:rPr lang="en-US" dirty="0" err="1"/>
              <a:t>webex</a:t>
            </a:r>
            <a:r>
              <a:rPr lang="en-US" dirty="0"/>
              <a:t>, the breakout rooms will likely not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Leanne: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Casey-Marie: </a:t>
            </a:r>
          </a:p>
          <a:p>
            <a:r>
              <a:rPr lang="en-CA" dirty="0"/>
              <a:t>It is a very interesting</a:t>
            </a:r>
            <a:r>
              <a:rPr lang="en-CA" baseline="0" dirty="0"/>
              <a:t> model, it is not easy to grasp at once but once understood all of it or the intention of it, it is really valuable.  </a:t>
            </a:r>
          </a:p>
          <a:p>
            <a:r>
              <a:rPr lang="en-CA" baseline="0" dirty="0"/>
              <a:t>(state what each letter signifies for SCARF)  </a:t>
            </a:r>
          </a:p>
          <a:p>
            <a:endParaRPr lang="en-CA" baseline="0" dirty="0"/>
          </a:p>
          <a:p>
            <a:r>
              <a:rPr lang="en-CA" baseline="0" dirty="0"/>
              <a:t>We have prepared 2 more slides in order for us to share with you and explain what this model means.  The thing is to identify what we walk away from as a threat response because we feel as though something is threatening us. So we change this from a threat response to a reward response.  I will explain from the slides and there is also a short video. (Read what the slide states for each letter). </a:t>
            </a:r>
          </a:p>
          <a:p>
            <a:endParaRPr lang="en-CA" baseline="0" dirty="0"/>
          </a:p>
          <a:p>
            <a:r>
              <a:rPr lang="en-CA" baseline="0" dirty="0"/>
              <a:t>Resources in English:</a:t>
            </a:r>
            <a:endParaRPr lang="en-CA" dirty="0"/>
          </a:p>
          <a:p>
            <a:pPr marL="171450" indent="-171450">
              <a:buFont typeface="Arial" panose="020B0604020202020204" pitchFamily="34" charset="0"/>
              <a:buChar char="•"/>
            </a:pPr>
            <a:r>
              <a:rPr lang="en-CA" dirty="0"/>
              <a:t>http://www.edbatista.com/2010/03/scarf.html</a:t>
            </a:r>
          </a:p>
          <a:p>
            <a:pPr marL="171450" indent="-171450">
              <a:buFont typeface="Arial" panose="020B0604020202020204" pitchFamily="34" charset="0"/>
              <a:buChar char="•"/>
            </a:pPr>
            <a:r>
              <a:rPr lang="en-CA" dirty="0" smtClean="0"/>
              <a:t>https</a:t>
            </a:r>
            <a:r>
              <a:rPr lang="en-CA" dirty="0"/>
              <a:t>://jvrafricagroup.co.za/blog/when-leaders-use-their-brain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Casey-Marie:</a:t>
            </a:r>
          </a:p>
          <a:p>
            <a:r>
              <a:rPr lang="en-CA" dirty="0"/>
              <a:t>“In explaining</a:t>
            </a:r>
            <a:r>
              <a:rPr lang="en-CA" baseline="0" dirty="0"/>
              <a:t> this we can identify what is a threat or a reward – what we see as a threat or a reward the way something is presented.”  </a:t>
            </a:r>
          </a:p>
          <a:p>
            <a:r>
              <a:rPr lang="en-CA" baseline="0" dirty="0"/>
              <a:t>(explains what is perceived as a threat and what is perceived as a reward based on the slide)  </a:t>
            </a:r>
            <a:endParaRPr lang="en-CA" dirty="0"/>
          </a:p>
          <a:p>
            <a:r>
              <a:rPr lang="en-CA" dirty="0"/>
              <a:t>Have a minute to think and reflect about a situation</a:t>
            </a:r>
            <a:r>
              <a:rPr lang="en-CA" baseline="0" dirty="0"/>
              <a:t> when we chose one or the other, </a:t>
            </a:r>
            <a:r>
              <a:rPr lang="en-CA" b="1" baseline="0" dirty="0"/>
              <a:t>Threat or Reward response</a:t>
            </a:r>
            <a:endParaRPr lang="en-CA" b="1" dirty="0"/>
          </a:p>
          <a:p>
            <a:endParaRPr lang="en-CA" dirty="0"/>
          </a:p>
          <a:p>
            <a:endParaRPr lang="fr-CA" dirty="0"/>
          </a:p>
          <a:p>
            <a:r>
              <a:rPr lang="en-CA" dirty="0">
                <a:hlinkClick r:id="rId3"/>
              </a:rPr>
              <a:t>https://www.mindtools.com/pages/article/SCARF.htm</a:t>
            </a:r>
            <a:r>
              <a:rPr lang="en-CA" dirty="0"/>
              <a:t>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hlinkClick r:id="rId4"/>
              </a:rPr>
              <a:t>https://childcareta.acf.hhs.gov/systemsbuilding/systems-guides/leadership/scarf-model</a:t>
            </a:r>
            <a:r>
              <a:rPr lang="en-CA" sz="1200" dirty="0" smtClean="0"/>
              <a:t> </a:t>
            </a:r>
          </a:p>
          <a:p>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8289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Michelle: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https://www.youtube.com/watch?v=hNAcCc1oWR4</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Michelle:</a:t>
            </a:r>
          </a:p>
          <a:p>
            <a:pPr>
              <a:buNone/>
            </a:pPr>
            <a:r>
              <a:rPr lang="en-US" dirty="0"/>
              <a:t>The following technique is used for helping regulating our reactions and emotions, called SBNRR tool for “Stop / Breathe / Notice / Reflect / Respond”. Or in French: “</a:t>
            </a:r>
            <a:r>
              <a:rPr lang="fr-FR" b="0" i="0" dirty="0">
                <a:solidFill>
                  <a:srgbClr val="07355A"/>
                </a:solidFill>
                <a:effectLst/>
                <a:latin typeface="Montserrat" panose="00000500000000000000" pitchFamily="2" charset="0"/>
              </a:rPr>
              <a:t>Stop / Respire / Constate / Réfléchis / Réponds</a:t>
            </a:r>
            <a:r>
              <a:rPr lang="en-US" dirty="0"/>
              <a:t>”. When an external event triggers a sudden surge of emotions in me, following this sequence allows me to give the neocortex time to do its work of distancing, analyzing and regulating emotions, for a more effective response.</a:t>
            </a:r>
            <a:endParaRPr lang="en-CA" dirty="0"/>
          </a:p>
          <a:p>
            <a:pPr>
              <a:buNone/>
            </a:pPr>
            <a:endParaRPr lang="en-CA" dirty="0"/>
          </a:p>
          <a:p>
            <a:pPr>
              <a:buNone/>
            </a:pPr>
            <a:r>
              <a:rPr lang="en-CA" dirty="0"/>
              <a:t>(read the slide) </a:t>
            </a:r>
          </a:p>
          <a:p>
            <a:pPr>
              <a:buNone/>
            </a:pPr>
            <a:endParaRPr lang="en-CA" dirty="0"/>
          </a:p>
          <a:p>
            <a:pPr>
              <a:buNone/>
            </a:pPr>
            <a:r>
              <a:rPr lang="en-CA" dirty="0"/>
              <a:t>Think about it for a minute and come up with real examples on when this technique could have been used for good.</a:t>
            </a:r>
          </a:p>
          <a:p>
            <a:pPr>
              <a:buNone/>
            </a:pPr>
            <a:r>
              <a:rPr lang="en-CA" dirty="0"/>
              <a:t>Come up</a:t>
            </a:r>
            <a:r>
              <a:rPr lang="en-CA" baseline="0" dirty="0"/>
              <a:t> with real examples</a:t>
            </a:r>
            <a:endParaRPr lang="en-US"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SBN-RR : https://www.aureliendaudet.com/muscler-intelligence-emotionnelle-2-jours-4-semaines/</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2023-06-02</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rSlideMaster.Title SlideHeader" descr=" ">
            <a:extLst>
              <a:ext uri="{FF2B5EF4-FFF2-40B4-BE49-F238E27FC236}">
                <a16:creationId xmlns:a16="http://schemas.microsoft.com/office/drawing/2014/main" id="{73E370C9-296F-46FB-B65C-50664DD236C1}"/>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0504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2023-06-02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7" name="hrSlideMaster.Title and Vertical TextHeader" descr=" ">
            <a:extLst>
              <a:ext uri="{FF2B5EF4-FFF2-40B4-BE49-F238E27FC236}">
                <a16:creationId xmlns:a16="http://schemas.microsoft.com/office/drawing/2014/main" id="{992AB98B-F5AE-4F94-BB2E-718950E7513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15786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2023-06-02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925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2023-06-02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
        <p:nvSpPr>
          <p:cNvPr id="7" name="hrSlideMaster.Title and ContentHeader" descr=" ">
            <a:extLst>
              <a:ext uri="{FF2B5EF4-FFF2-40B4-BE49-F238E27FC236}">
                <a16:creationId xmlns:a16="http://schemas.microsoft.com/office/drawing/2014/main" id="{70214809-58FC-46E1-9E65-076605BCF600}"/>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80587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2023-06-02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7" name="hrSlideMaster.Section HeaderHeader" descr=" ">
            <a:extLst>
              <a:ext uri="{FF2B5EF4-FFF2-40B4-BE49-F238E27FC236}">
                <a16:creationId xmlns:a16="http://schemas.microsoft.com/office/drawing/2014/main" id="{71BDD521-93E6-45A4-A045-3C1AC71A290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677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2023-06-02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Two ContentHeader" descr=" ">
            <a:extLst>
              <a:ext uri="{FF2B5EF4-FFF2-40B4-BE49-F238E27FC236}">
                <a16:creationId xmlns:a16="http://schemas.microsoft.com/office/drawing/2014/main" id="{B0016CD1-0C1A-4E3D-8B5A-F25C0E85C3FB}"/>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1128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2023-06-02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10" name="hrSlideMaster.ComparisonHeader" descr=" ">
            <a:extLst>
              <a:ext uri="{FF2B5EF4-FFF2-40B4-BE49-F238E27FC236}">
                <a16:creationId xmlns:a16="http://schemas.microsoft.com/office/drawing/2014/main" id="{B7293DD3-14D7-48B0-BE1A-0C7AC2527EAD}"/>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6198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2023-06-02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6" name="hrSlideMaster.Title OnlyHeader" descr=" ">
            <a:extLst>
              <a:ext uri="{FF2B5EF4-FFF2-40B4-BE49-F238E27FC236}">
                <a16:creationId xmlns:a16="http://schemas.microsoft.com/office/drawing/2014/main" id="{7AF7A166-FFB7-4505-A183-8C3CBBDA85F3}"/>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2112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2023-06-02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hrSlideMaster.BlankHeader" descr=" ">
            <a:extLst>
              <a:ext uri="{FF2B5EF4-FFF2-40B4-BE49-F238E27FC236}">
                <a16:creationId xmlns:a16="http://schemas.microsoft.com/office/drawing/2014/main" id="{DFE1D4B7-02DD-4F2B-8ACA-5D83CF577709}"/>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99610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2023-06-02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Content with CaptionHeader" descr=" ">
            <a:extLst>
              <a:ext uri="{FF2B5EF4-FFF2-40B4-BE49-F238E27FC236}">
                <a16:creationId xmlns:a16="http://schemas.microsoft.com/office/drawing/2014/main" id="{C3EF4792-572E-4F9E-A90E-1D6ADE55DDCA}"/>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58129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2023-06-02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
        <p:nvSpPr>
          <p:cNvPr id="8" name="hrSlideMaster.Picture with CaptionHeader" descr=" ">
            <a:extLst>
              <a:ext uri="{FF2B5EF4-FFF2-40B4-BE49-F238E27FC236}">
                <a16:creationId xmlns:a16="http://schemas.microsoft.com/office/drawing/2014/main" id="{44448C57-4AD1-48A1-B379-16606D402B8E}"/>
              </a:ext>
            </a:extLst>
          </p:cNvPr>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1767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2023-06-02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370486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my.happify.com/hd/why-you-should-treat-yourself-like-someone-you-love/" TargetMode="External"/><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2.wdp"/><Relationship Id="rId4" Type="http://schemas.openxmlformats.org/officeDocument/2006/relationships/image" Target="../media/image30.jpe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35.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36.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4.jp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jpeg"/><Relationship Id="rId10" Type="http://schemas.microsoft.com/office/2007/relationships/hdphoto" Target="../media/hdphoto2.wdp"/><Relationship Id="rId4" Type="http://schemas.openxmlformats.org/officeDocument/2006/relationships/image" Target="../media/image25.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5f6OQPQSxe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edbatista.com/2010/03/scarf.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jvrafricagroup.co.za/blog/when-leaders-use-their-bra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hNAcCc1oWR4"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s://siyli.org/take-the-railroad-to-avoid-trigg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96" y="6017590"/>
            <a:ext cx="5956580" cy="430887"/>
          </a:xfrm>
          <a:prstGeom prst="rect">
            <a:avLst/>
          </a:prstGeom>
        </p:spPr>
        <p:txBody>
          <a:bodyPr wrap="square">
            <a:spAutoFit/>
          </a:bodyPr>
          <a:lstStyle/>
          <a:p>
            <a:r>
              <a:rPr lang="en-CA" sz="1100" u="sng" dirty="0">
                <a:solidFill>
                  <a:srgbClr val="0000FF"/>
                </a:solidFill>
                <a:ea typeface="Calibri" panose="020F0502020204030204" pitchFamily="34" charset="0"/>
                <a:hlinkClick r:id="rId3"/>
              </a:rPr>
              <a:t>https://my.happify.com/hd/why-you-should-treat-yourself-like-someone-you-love/</a:t>
            </a:r>
            <a:endParaRPr lang="en-CA" sz="1100" u="sng" dirty="0">
              <a:solidFill>
                <a:srgbClr val="0000FF"/>
              </a:solidFill>
              <a:ea typeface="Calibri" panose="020F0502020204030204" pitchFamily="34" charset="0"/>
            </a:endParaRPr>
          </a:p>
          <a:p>
            <a:r>
              <a:rPr lang="en-CA" sz="1100" u="sng" dirty="0" smtClean="0">
                <a:solidFill>
                  <a:srgbClr val="0000FF"/>
                </a:solidFill>
                <a:ea typeface="Calibri" panose="020F0502020204030204" pitchFamily="34" charset="0"/>
              </a:rPr>
              <a:t>https</a:t>
            </a:r>
            <a:r>
              <a:rPr lang="en-CA" sz="1100" u="sng" dirty="0">
                <a:solidFill>
                  <a:srgbClr val="0000FF"/>
                </a:solidFill>
                <a:ea typeface="Calibri" panose="020F0502020204030204" pitchFamily="34" charset="0"/>
              </a:rPr>
              <a:t>://www.youtube.com/watch?v=ZsTKyYOuK84</a:t>
            </a:r>
          </a:p>
        </p:txBody>
      </p:sp>
      <p:sp>
        <p:nvSpPr>
          <p:cNvPr id="17" name="Title 16"/>
          <p:cNvSpPr>
            <a:spLocks noGrp="1"/>
          </p:cNvSpPr>
          <p:nvPr>
            <p:ph type="title"/>
          </p:nvPr>
        </p:nvSpPr>
        <p:spPr/>
        <p:txBody>
          <a:bodyPr>
            <a:noAutofit/>
          </a:bodyPr>
          <a:lstStyle/>
          <a:p>
            <a:r>
              <a:rPr lang="en-US" sz="3200" dirty="0">
                <a:solidFill>
                  <a:srgbClr val="7030A0"/>
                </a:solidFill>
              </a:rPr>
              <a:t>Treat yourself as if you were worthy </a:t>
            </a:r>
            <a:br>
              <a:rPr lang="en-US" sz="3200" dirty="0">
                <a:solidFill>
                  <a:srgbClr val="7030A0"/>
                </a:solidFill>
              </a:rPr>
            </a:br>
            <a:r>
              <a:rPr lang="en-US" sz="3200" dirty="0">
                <a:solidFill>
                  <a:srgbClr val="7030A0"/>
                </a:solidFill>
              </a:rPr>
              <a:t>of love… because you are</a:t>
            </a:r>
            <a:endParaRPr lang="en-CA" sz="3200" dirty="0">
              <a:solidFill>
                <a:srgbClr val="7030A0"/>
              </a:solidFill>
            </a:endParaRPr>
          </a:p>
        </p:txBody>
      </p:sp>
      <p:pic>
        <p:nvPicPr>
          <p:cNvPr id="1028" name="Picture 4" descr="love yourself | Dwayne &amp;quot;The Rock&amp;quot; Johnson | Know Your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83" y="1988840"/>
            <a:ext cx="3380765" cy="367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3620686" y="1199998"/>
            <a:ext cx="755273" cy="1225403"/>
          </a:xfrm>
          <a:prstGeom prst="rect">
            <a:avLst/>
          </a:prstGeom>
        </p:spPr>
      </p:pic>
      <p:pic>
        <p:nvPicPr>
          <p:cNvPr id="7" name="Picture 6"/>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91366" y="1565350"/>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35C3F6-1794-EAAE-8776-5696C29202C1}"/>
              </a:ext>
            </a:extLst>
          </p:cNvPr>
          <p:cNvPicPr>
            <a:picLocks noChangeAspect="1"/>
          </p:cNvPicPr>
          <p:nvPr/>
        </p:nvPicPr>
        <p:blipFill>
          <a:blip r:embed="rId8"/>
          <a:stretch>
            <a:fillRect/>
          </a:stretch>
        </p:blipFill>
        <p:spPr>
          <a:xfrm>
            <a:off x="4600776" y="2609779"/>
            <a:ext cx="3643783" cy="2738910"/>
          </a:xfrm>
          <a:prstGeom prst="rect">
            <a:avLst/>
          </a:prstGeom>
        </p:spPr>
      </p:pic>
      <p:pic>
        <p:nvPicPr>
          <p:cNvPr id="11" name="Picture 10">
            <a:extLst>
              <a:ext uri="{FF2B5EF4-FFF2-40B4-BE49-F238E27FC236}">
                <a16:creationId xmlns:a16="http://schemas.microsoft.com/office/drawing/2014/main" id="{AFE94D8F-6D45-3CD9-3BFF-E584B5254AB2}"/>
              </a:ext>
            </a:extLst>
          </p:cNvPr>
          <p:cNvPicPr>
            <a:picLocks noChangeAspect="1"/>
          </p:cNvPicPr>
          <p:nvPr/>
        </p:nvPicPr>
        <p:blipFill>
          <a:blip r:embed="rId9">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42" y="2070474"/>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Buddy System</a:t>
            </a:r>
            <a:endParaRPr lang="en-CA" sz="2000" dirty="0"/>
          </a:p>
          <a:p>
            <a:pPr>
              <a:spcBef>
                <a:spcPts val="0"/>
              </a:spcBef>
            </a:pPr>
            <a:r>
              <a:rPr lang="en-CA" sz="2400" dirty="0"/>
              <a:t>Gratitude Journaling – daily</a:t>
            </a:r>
          </a:p>
          <a:p>
            <a:pPr>
              <a:spcBef>
                <a:spcPts val="0"/>
              </a:spcBef>
            </a:pPr>
            <a:r>
              <a:rPr lang="en-CA" sz="2400" dirty="0"/>
              <a:t>Practice up to 15 mins… chose one - 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6"/>
              </a:rPr>
              <a:t>https://soundcloud.com/breathworks-mindfulness/mindfulness-for-women-track-5-self-compassion-meditation</a:t>
            </a:r>
            <a:r>
              <a:rPr lang="en-CA" sz="1200" dirty="0"/>
              <a:t/>
            </a:r>
            <a:br>
              <a:rPr lang="en-CA" sz="1200" dirty="0"/>
            </a:br>
            <a:r>
              <a:rPr lang="en-CA" sz="1200" dirty="0"/>
              <a:t>10 </a:t>
            </a:r>
            <a:r>
              <a:rPr lang="en-CA" sz="1200" dirty="0" err="1"/>
              <a:t>mins</a:t>
            </a:r>
            <a:r>
              <a:rPr lang="en-CA" sz="1200" dirty="0"/>
              <a:t> – </a:t>
            </a:r>
            <a:r>
              <a:rPr lang="en-CA" sz="1200" dirty="0">
                <a:hlinkClick r:id="rId7"/>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8"/>
              </a:rPr>
              <a:t>https://soundcloud.com/mindfullivingcoach/self-compassion-meditation</a:t>
            </a:r>
            <a:r>
              <a:rPr lang="en-CA" sz="1200" dirty="0"/>
              <a:t/>
            </a:r>
            <a:br>
              <a:rPr lang="en-CA" sz="1200" dirty="0"/>
            </a:br>
            <a:r>
              <a:rPr lang="en-CA" sz="1200" dirty="0"/>
              <a:t>15 </a:t>
            </a:r>
            <a:r>
              <a:rPr lang="en-CA" sz="1200" dirty="0" err="1"/>
              <a:t>mins</a:t>
            </a:r>
            <a:r>
              <a:rPr lang="en-CA" sz="1200" dirty="0"/>
              <a:t> – </a:t>
            </a:r>
            <a:r>
              <a:rPr lang="en-CA" sz="1200" dirty="0">
                <a:hlinkClick r:id="rId9"/>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10"/>
              </a:rPr>
              <a:t>http://self-compassion.org/wp-content/uploads/meditations/LKM.self-compassion.MP3 </a:t>
            </a:r>
            <a:endParaRPr lang="en-CA" sz="1200" dirty="0"/>
          </a:p>
          <a:p>
            <a:pPr>
              <a:spcBef>
                <a:spcPts val="0"/>
              </a:spcBef>
            </a:pPr>
            <a:r>
              <a:rPr lang="en-CA" sz="2400" dirty="0"/>
              <a:t>Apply the SCARF Model – as needed </a:t>
            </a:r>
          </a:p>
          <a:p>
            <a:pPr>
              <a:spcBef>
                <a:spcPts val="0"/>
              </a:spcBef>
            </a:pPr>
            <a:r>
              <a:rPr lang="en-CA" sz="2400" dirty="0" smtClean="0"/>
              <a:t>Technique </a:t>
            </a:r>
            <a:r>
              <a:rPr lang="en-CA" sz="2400" smtClean="0"/>
              <a:t>- </a:t>
            </a:r>
            <a:r>
              <a:rPr lang="en-CA" sz="2400" smtClean="0"/>
              <a:t>SBN-RR</a:t>
            </a:r>
            <a:endParaRPr lang="en-CA" sz="2400" dirty="0" smtClean="0"/>
          </a:p>
          <a:p>
            <a:pPr>
              <a:spcBef>
                <a:spcPts val="0"/>
              </a:spcBef>
            </a:pPr>
            <a:r>
              <a:rPr lang="en-CA" sz="2400" dirty="0" smtClean="0"/>
              <a:t>Reminder</a:t>
            </a:r>
            <a:r>
              <a:rPr lang="en-CA" sz="2400" dirty="0"/>
              <a:t>… Mindful Cleaning Your Environment</a:t>
            </a:r>
          </a:p>
          <a:p>
            <a:pPr>
              <a:spcBef>
                <a:spcPts val="0"/>
              </a:spcBef>
            </a:pPr>
            <a:r>
              <a:rPr lang="en-CA" sz="2400" dirty="0"/>
              <a:t>Reminder… Mindful – self-compassion</a:t>
            </a:r>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34799" y="1759657"/>
            <a:ext cx="2210986" cy="1537496"/>
            <a:chOff x="1126261" y="1342299"/>
            <a:chExt cx="2900521" cy="1625441"/>
          </a:xfrm>
        </p:grpSpPr>
        <p:pic>
          <p:nvPicPr>
            <p:cNvPr id="14" name="Picture 13"/>
            <p:cNvPicPr>
              <a:picLocks noChangeAspect="1"/>
            </p:cNvPicPr>
            <p:nvPr/>
          </p:nvPicPr>
          <p:blipFill>
            <a:blip r:embed="rId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160779" y="1796668"/>
            <a:ext cx="3118033" cy="461665"/>
          </a:xfrm>
          <a:prstGeom prst="rect">
            <a:avLst/>
          </a:prstGeom>
        </p:spPr>
        <p:txBody>
          <a:bodyPr wrap="none">
            <a:spAutoFit/>
          </a:bodyPr>
          <a:lstStyle/>
          <a:p>
            <a:r>
              <a:rPr lang="fr-CA" sz="2400" dirty="0" err="1"/>
              <a:t>Plenary</a:t>
            </a:r>
            <a:r>
              <a:rPr lang="fr-CA" sz="2400" dirty="0"/>
              <a:t> &amp; Small Groups</a:t>
            </a:r>
            <a:endParaRPr lang="en-CA" sz="2400" dirty="0"/>
          </a:p>
        </p:txBody>
      </p:sp>
      <p:grpSp>
        <p:nvGrpSpPr>
          <p:cNvPr id="10" name="Group 9"/>
          <p:cNvGrpSpPr/>
          <p:nvPr/>
        </p:nvGrpSpPr>
        <p:grpSpPr>
          <a:xfrm>
            <a:off x="829640" y="5274149"/>
            <a:ext cx="1058590" cy="1100825"/>
            <a:chOff x="1281162" y="4286773"/>
            <a:chExt cx="1342242" cy="1436914"/>
          </a:xfrm>
        </p:grpSpPr>
        <p:pic>
          <p:nvPicPr>
            <p:cNvPr id="24" name="Picture 23"/>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CAAFF9AD-51D8-CFE1-696A-018FF36E6E95}"/>
              </a:ext>
            </a:extLst>
          </p:cNvPr>
          <p:cNvGrpSpPr/>
          <p:nvPr/>
        </p:nvGrpSpPr>
        <p:grpSpPr>
          <a:xfrm>
            <a:off x="1282845" y="3760356"/>
            <a:ext cx="1122636" cy="1143000"/>
            <a:chOff x="6660233" y="980728"/>
            <a:chExt cx="1296144" cy="1224135"/>
          </a:xfrm>
        </p:grpSpPr>
        <p:pic>
          <p:nvPicPr>
            <p:cNvPr id="23" name="Picture 2" descr="Blank stop sign | Free SVG">
              <a:extLst>
                <a:ext uri="{FF2B5EF4-FFF2-40B4-BE49-F238E27FC236}">
                  <a16:creationId xmlns:a16="http://schemas.microsoft.com/office/drawing/2014/main" id="{26B7DDF3-2E05-FECB-702B-5C5A7D7B8E8D}"/>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7DD52E-5DA5-5210-BFF7-6A7F4B676B5E}"/>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27" name="Picture 26">
            <a:extLst>
              <a:ext uri="{FF2B5EF4-FFF2-40B4-BE49-F238E27FC236}">
                <a16:creationId xmlns:a16="http://schemas.microsoft.com/office/drawing/2014/main" id="{507676EA-B017-1FCB-73E5-D4A685A7AD8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flipH="1">
            <a:off x="2265370" y="4921682"/>
            <a:ext cx="1220523" cy="1643719"/>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endParaRPr lang="en-CA"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5 (of 8)</a:t>
            </a:r>
          </a:p>
          <a:p>
            <a:r>
              <a:rPr lang="en-US" dirty="0"/>
              <a:t>5 June 2023</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smtClean="0"/>
              <a:t>Mindful </a:t>
            </a:r>
            <a:r>
              <a:rPr lang="en-CA" sz="1400" dirty="0"/>
              <a:t>breathing </a:t>
            </a:r>
            <a:r>
              <a:rPr lang="en-CA" sz="1400" dirty="0">
                <a:hlinkClick r:id="rId8"/>
              </a:rPr>
              <a:t>https://</a:t>
            </a:r>
            <a:r>
              <a:rPr lang="en-CA" sz="1400" dirty="0" smtClean="0">
                <a:hlinkClick r:id="rId8"/>
              </a:rPr>
              <a:t>www.youtube.com/watch?v=5f6OQPQSxek</a:t>
            </a:r>
            <a:r>
              <a:rPr lang="en-CA" sz="1400" dirty="0" smtClean="0"/>
              <a:t> </a:t>
            </a:r>
            <a:endParaRPr lang="en-CA" sz="1400" dirty="0"/>
          </a:p>
        </p:txBody>
      </p:sp>
      <p:sp>
        <p:nvSpPr>
          <p:cNvPr id="4" name="TextBox 3"/>
          <p:cNvSpPr txBox="1"/>
          <p:nvPr/>
        </p:nvSpPr>
        <p:spPr>
          <a:xfrm>
            <a:off x="9324528" y="4737141"/>
            <a:ext cx="3096344" cy="1200329"/>
          </a:xfrm>
          <a:prstGeom prst="rect">
            <a:avLst/>
          </a:prstGeom>
          <a:noFill/>
        </p:spPr>
        <p:txBody>
          <a:bodyPr wrap="square" rtlCol="0">
            <a:spAutoFit/>
          </a:bodyPr>
          <a:lstStyle/>
          <a:p>
            <a:r>
              <a:rPr lang="en-CA" dirty="0" smtClean="0">
                <a:solidFill>
                  <a:srgbClr val="FF0000"/>
                </a:solidFill>
              </a:rPr>
              <a:t>I recommend the </a:t>
            </a:r>
            <a:r>
              <a:rPr lang="en-CA" dirty="0" err="1" smtClean="0">
                <a:solidFill>
                  <a:srgbClr val="FF0000"/>
                </a:solidFill>
              </a:rPr>
              <a:t>youtube</a:t>
            </a:r>
            <a:r>
              <a:rPr lang="en-CA" dirty="0" smtClean="0">
                <a:solidFill>
                  <a:srgbClr val="FF0000"/>
                </a:solidFill>
              </a:rPr>
              <a:t> for this exercise it’s 5 minutes but amazing! – up to you if you want to use it.</a:t>
            </a:r>
            <a:endParaRPr lang="en-CA" dirty="0">
              <a:solidFill>
                <a:srgbClr val="FF0000"/>
              </a:solidFill>
            </a:endParaRPr>
          </a:p>
        </p:txBody>
      </p:sp>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Insights from last week</a:t>
            </a:r>
            <a:r>
              <a:rPr lang="en-US" sz="3600" dirty="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a:latin typeface="Bradley Hand ITC" panose="03070402050302030203" pitchFamily="66" charset="0"/>
              </a:rPr>
              <a:t>Buddy System </a:t>
            </a:r>
            <a:endParaRPr lang="en-US" dirty="0"/>
          </a:p>
          <a:p>
            <a:pPr lvl="0"/>
            <a:endParaRPr lang="en-US" dirty="0"/>
          </a:p>
          <a:p>
            <a:pPr lvl="0"/>
            <a:r>
              <a:rPr lang="en-US" dirty="0"/>
              <a:t>Your 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4" name="Picture 23"/>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4516" y="5350842"/>
            <a:ext cx="1155546" cy="1155546"/>
          </a:xfrm>
          <a:prstGeom prst="rect">
            <a:avLst/>
          </a:prstGeom>
        </p:spPr>
      </p:pic>
      <p:pic>
        <p:nvPicPr>
          <p:cNvPr id="25" name="Picture 24"/>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50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6500"/>
                            </p:stCondLst>
                            <p:childTnLst>
                              <p:par>
                                <p:cTn id="39" presetID="10" presetClass="entr" presetSubtype="0" fill="hold" nodeType="after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7500"/>
                            </p:stCondLst>
                            <p:childTnLst>
                              <p:par>
                                <p:cTn id="43" presetID="10" presetClass="entr" presetSubtype="0" fill="hold" nodeType="afterEffect">
                                  <p:stCondLst>
                                    <p:cond delay="5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8500"/>
                            </p:stCondLst>
                            <p:childTnLst>
                              <p:par>
                                <p:cTn id="47" presetID="10" presetClass="entr" presetSubtype="0"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5</a:t>
            </a:r>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4</a:t>
            </a:r>
          </a:p>
          <a:p>
            <a:r>
              <a:rPr lang="en-US" dirty="0"/>
              <a:t>Today’s session intentions:</a:t>
            </a:r>
            <a:br>
              <a:rPr lang="en-US" dirty="0"/>
            </a:br>
            <a:r>
              <a:rPr lang="en-CA" dirty="0"/>
              <a:t>Compassion, Clarity, Creativity</a:t>
            </a:r>
            <a:endParaRPr lang="en-US" dirty="0"/>
          </a:p>
          <a:p>
            <a:r>
              <a:rPr lang="en-US" dirty="0"/>
              <a:t>The SCARF model</a:t>
            </a:r>
          </a:p>
          <a:p>
            <a:r>
              <a:rPr lang="en-CA" dirty="0"/>
              <a:t>Technique – SBN </a:t>
            </a:r>
            <a:r>
              <a:rPr lang="en-CA" dirty="0" err="1"/>
              <a:t>RailRoad</a:t>
            </a:r>
            <a:endParaRPr lang="en-US" dirty="0"/>
          </a:p>
          <a:p>
            <a:r>
              <a:rPr lang="en-US" dirty="0"/>
              <a:t>Your take away </a:t>
            </a:r>
            <a:r>
              <a:rPr lang="en-US" dirty="0" smtClean="0"/>
              <a:t>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a:t>SCARF</a:t>
            </a:r>
            <a:br>
              <a:rPr lang="en-CA" dirty="0"/>
            </a:br>
            <a:r>
              <a:rPr lang="en-CA" dirty="0"/>
              <a:t>Model</a:t>
            </a:r>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importance to others.</a:t>
            </a:r>
          </a:p>
          <a:p>
            <a:pPr fontAlgn="base"/>
            <a:r>
              <a:rPr lang="en-US" sz="2400" b="1" dirty="0"/>
              <a:t>Certainty</a:t>
            </a:r>
            <a:r>
              <a:rPr lang="en-US" sz="2400" dirty="0"/>
              <a:t> concerns being able to predict the future.</a:t>
            </a:r>
          </a:p>
          <a:p>
            <a:pPr fontAlgn="base"/>
            <a:r>
              <a:rPr lang="en-US" sz="2400" b="1" dirty="0"/>
              <a:t>Autonomy</a:t>
            </a:r>
            <a:r>
              <a:rPr lang="en-US" sz="2400" dirty="0"/>
              <a:t> provides a sense of 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http://www.edbatista.com/2010/03/scarf.html</a:t>
            </a:r>
            <a:r>
              <a:rPr lang="en-CA" sz="1200" dirty="0"/>
              <a:t> </a:t>
            </a:r>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SCARF Model – Some Examples of Actions</a:t>
            </a:r>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a:solidFill>
                  <a:srgbClr val="303030"/>
                </a:solidFill>
                <a:latin typeface="Oswald"/>
              </a:rPr>
              <a:t>That 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a:t>
            </a:r>
            <a:r>
              <a:rPr lang="en-CA" sz="1200" dirty="0" smtClean="0">
                <a:hlinkClick r:id="rId4"/>
              </a:rPr>
              <a:t>jvrafricagroup.co.za/blog/when-leaders-use-their-brain</a:t>
            </a:r>
            <a:r>
              <a:rPr lang="en-CA" sz="1200" dirty="0" smtClean="0"/>
              <a:t> </a:t>
            </a:r>
            <a:endParaRPr lang="en-CA" sz="1200" dirty="0"/>
          </a:p>
        </p:txBody>
      </p:sp>
    </p:spTree>
    <p:extLst>
      <p:ext uri="{BB962C8B-B14F-4D97-AF65-F5344CB8AC3E}">
        <p14:creationId xmlns:p14="http://schemas.microsoft.com/office/powerpoint/2010/main" val="295220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4776"/>
          <a:stretch/>
        </p:blipFill>
        <p:spPr>
          <a:xfrm>
            <a:off x="179512" y="476672"/>
            <a:ext cx="8787417" cy="5154888"/>
          </a:xfrm>
          <a:prstGeom prst="rect">
            <a:avLst/>
          </a:prstGeom>
        </p:spPr>
      </p:pic>
      <p:pic>
        <p:nvPicPr>
          <p:cNvPr id="5" name="Picture 4" descr="C:\Users\GonzalA1\AppData\Local\Microsoft\Windows\Temporary Internet Files\Content.IE5\3XXIV14Y\Movie-icon-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7284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36532" y="6411833"/>
            <a:ext cx="4572000" cy="276999"/>
          </a:xfrm>
          <a:prstGeom prst="rect">
            <a:avLst/>
          </a:prstGeom>
        </p:spPr>
        <p:txBody>
          <a:bodyPr>
            <a:spAutoFit/>
          </a:bodyPr>
          <a:lstStyle/>
          <a:p>
            <a:pPr lvl="0" defTabSz="914400">
              <a:defRPr/>
            </a:pPr>
            <a:r>
              <a:rPr lang="en-CA" sz="1200" dirty="0">
                <a:hlinkClick r:id="rId5"/>
              </a:rPr>
              <a:t>https://</a:t>
            </a:r>
            <a:r>
              <a:rPr lang="en-CA" sz="1200" dirty="0" smtClean="0">
                <a:hlinkClick r:id="rId5"/>
              </a:rPr>
              <a:t>www.youtube.com/watch?v=hNAcCc1oWR4</a:t>
            </a:r>
            <a:r>
              <a:rPr lang="en-CA" sz="1200" dirty="0" smtClean="0"/>
              <a:t> </a:t>
            </a:r>
            <a:endParaRPr lang="en-CA" sz="1200" dirty="0"/>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a:t>Technique – SBN-RR</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a:t>Stop</a:t>
            </a:r>
            <a:r>
              <a:rPr lang="en-CA" dirty="0"/>
              <a:t> – whenever you feel a trigger coming</a:t>
            </a:r>
          </a:p>
          <a:p>
            <a:pPr>
              <a:lnSpc>
                <a:spcPct val="150000"/>
              </a:lnSpc>
            </a:pPr>
            <a:r>
              <a:rPr lang="en-CA" b="1" dirty="0"/>
              <a:t>Breathe</a:t>
            </a:r>
            <a:r>
              <a:rPr lang="en-CA" dirty="0"/>
              <a:t> – focus your mind on your breath</a:t>
            </a:r>
          </a:p>
          <a:p>
            <a:pPr>
              <a:lnSpc>
                <a:spcPct val="150000"/>
              </a:lnSpc>
            </a:pPr>
            <a:r>
              <a:rPr lang="en-CA" b="1" dirty="0"/>
              <a:t>Notice</a:t>
            </a:r>
            <a:r>
              <a:rPr lang="en-CA" dirty="0"/>
              <a:t> – experience how you feel, notice your emotions</a:t>
            </a:r>
          </a:p>
          <a:p>
            <a:pPr>
              <a:lnSpc>
                <a:spcPct val="150000"/>
              </a:lnSpc>
            </a:pPr>
            <a:r>
              <a:rPr lang="en-CA" b="1" dirty="0"/>
              <a:t>Reflect</a:t>
            </a:r>
            <a:r>
              <a:rPr lang="en-CA" dirty="0"/>
              <a:t> – where is that coming from? Is there any judgment?</a:t>
            </a:r>
          </a:p>
          <a:p>
            <a:pPr>
              <a:lnSpc>
                <a:spcPct val="150000"/>
              </a:lnSpc>
            </a:pPr>
            <a:r>
              <a:rPr lang="en-CA" b="1" dirty="0"/>
              <a:t>Respond</a:t>
            </a:r>
            <a:r>
              <a:rPr lang="en-CA" dirty="0"/>
              <a:t> – take the opportunity to respond with a positive and compassionate outcome in mind.</a:t>
            </a:r>
          </a:p>
          <a:p>
            <a:pPr>
              <a:lnSpc>
                <a:spcPct val="150000"/>
              </a:lnSpc>
            </a:pPr>
            <a:endParaRPr lang="en-CA" dirty="0"/>
          </a:p>
          <a:p>
            <a:pPr>
              <a:lnSpc>
                <a:spcPct val="150000"/>
              </a:lnSpc>
              <a:buNone/>
            </a:pPr>
            <a:r>
              <a:rPr lang="en-CA" dirty="0"/>
              <a:t>	This is a technique that could be used in  your everyday work.</a:t>
            </a:r>
          </a:p>
        </p:txBody>
      </p:sp>
      <p:sp>
        <p:nvSpPr>
          <p:cNvPr id="4" name="Rectangle 3"/>
          <p:cNvSpPr/>
          <p:nvPr/>
        </p:nvSpPr>
        <p:spPr>
          <a:xfrm>
            <a:off x="1907704" y="6308501"/>
            <a:ext cx="6276528" cy="276999"/>
          </a:xfrm>
          <a:prstGeom prst="rect">
            <a:avLst/>
          </a:prstGeom>
        </p:spPr>
        <p:txBody>
          <a:bodyPr wrap="square">
            <a:spAutoFit/>
          </a:bodyPr>
          <a:lstStyle/>
          <a:p>
            <a:r>
              <a:rPr lang="en-US" sz="1200" dirty="0">
                <a:hlinkClick r:id="rId3"/>
              </a:rPr>
              <a:t>https://siyli.org/take-the-railroad-to-avoid-triggers/</a:t>
            </a:r>
            <a:r>
              <a:rPr lang="en-US" sz="1200" dirty="0"/>
              <a:t> </a:t>
            </a:r>
          </a:p>
        </p:txBody>
      </p:sp>
      <p:grpSp>
        <p:nvGrpSpPr>
          <p:cNvPr id="6" name="Group 5">
            <a:extLst>
              <a:ext uri="{FF2B5EF4-FFF2-40B4-BE49-F238E27FC236}">
                <a16:creationId xmlns:a16="http://schemas.microsoft.com/office/drawing/2014/main" id="{E2931D28-8A34-85A8-148B-E3137CB0FE50}"/>
              </a:ext>
            </a:extLst>
          </p:cNvPr>
          <p:cNvGrpSpPr/>
          <p:nvPr/>
        </p:nvGrpSpPr>
        <p:grpSpPr>
          <a:xfrm>
            <a:off x="6156176" y="158587"/>
            <a:ext cx="2668859" cy="2518101"/>
            <a:chOff x="6660233" y="980728"/>
            <a:chExt cx="1296144" cy="1224135"/>
          </a:xfrm>
        </p:grpSpPr>
        <p:pic>
          <p:nvPicPr>
            <p:cNvPr id="1026" name="Picture 2" descr="Blank stop sign | Free SVG">
              <a:extLst>
                <a:ext uri="{FF2B5EF4-FFF2-40B4-BE49-F238E27FC236}">
                  <a16:creationId xmlns:a16="http://schemas.microsoft.com/office/drawing/2014/main" id="{BC99380E-ECD3-9C3B-3F31-CC009638D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2DF17-BD3F-FD40-8E98-2170E34A45D6}"/>
                </a:ext>
              </a:extLst>
            </p:cNvPr>
            <p:cNvSpPr txBox="1"/>
            <p:nvPr/>
          </p:nvSpPr>
          <p:spPr>
            <a:xfrm>
              <a:off x="6671282" y="1397124"/>
              <a:ext cx="1247908" cy="448862"/>
            </a:xfrm>
            <a:prstGeom prst="rect">
              <a:avLst/>
            </a:prstGeom>
            <a:noFill/>
          </p:spPr>
          <p:txBody>
            <a:bodyPr wrap="square">
              <a:spAutoFit/>
            </a:bodyPr>
            <a:lstStyle/>
            <a:p>
              <a:pPr algn="ctr"/>
              <a:r>
                <a:rPr lang="en-CA" sz="5400" dirty="0">
                  <a:solidFill>
                    <a:schemeClr val="bg1"/>
                  </a:solidFill>
                </a:rPr>
                <a:t>SBN-RR</a:t>
              </a:r>
              <a:endParaRPr lang="en-US" sz="5400" dirty="0">
                <a:solidFill>
                  <a:schemeClr val="bg1"/>
                </a:solidFill>
              </a:endParaRPr>
            </a:p>
          </p:txBody>
        </p:sp>
      </p:grpSp>
    </p:spTree>
    <p:extLst>
      <p:ext uri="{BB962C8B-B14F-4D97-AF65-F5344CB8AC3E}">
        <p14:creationId xmlns:p14="http://schemas.microsoft.com/office/powerpoint/2010/main" val="100865860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3471</TotalTime>
  <Words>1560</Words>
  <Application>Microsoft Office PowerPoint</Application>
  <PresentationFormat>On-screen Show (4:3)</PresentationFormat>
  <Paragraphs>189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Bradley Hand ITC</vt:lpstr>
      <vt:lpstr>Calibri</vt:lpstr>
      <vt:lpstr>Microsoft Sans Serif</vt:lpstr>
      <vt:lpstr>Montserrat</vt:lpstr>
      <vt:lpstr>Oswald</vt:lpstr>
      <vt:lpstr>Roboto</vt:lpstr>
      <vt:lpstr>2_Office Theme</vt:lpstr>
      <vt:lpstr>PowerPoint Presentation</vt:lpstr>
      <vt:lpstr>Mindful Change Leadership Development Program</vt:lpstr>
      <vt:lpstr>Mindful Self-Compassion Exercise – Centering</vt:lpstr>
      <vt:lpstr>Insights from last week (4)</vt:lpstr>
      <vt:lpstr>Agenda – week 5</vt:lpstr>
      <vt:lpstr>SCARF Model</vt:lpstr>
      <vt:lpstr>SCARF Model – Some Examples of Actions</vt:lpstr>
      <vt:lpstr>PowerPoint Presentation</vt:lpstr>
      <vt:lpstr>Technique – SBN-RR</vt:lpstr>
      <vt:lpstr>Treat yourself as if you were worthy  of love… because you are</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keywords>SecurityClassificationLevel - UNCLASSIFIED, Creator - Feltrin, Leanne, EventDateandTime - 2023-05-30 at 04:20:56 PM, EventDateandTime - 2023-05-30 at 04:39:10 PM</cp:keywords>
  <cp:lastModifiedBy>Gonzalez.Alejandro</cp:lastModifiedBy>
  <cp:revision>373</cp:revision>
  <cp:lastPrinted>2016-05-02T17:15:08Z</cp:lastPrinted>
  <dcterms:created xsi:type="dcterms:W3CDTF">2015-04-14T20:39:51Z</dcterms:created>
  <dcterms:modified xsi:type="dcterms:W3CDTF">2023-06-02T12:49:34Z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38985cb8-4193-449d-9c0d-213108096d9e</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