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2" r:id="rId4"/>
    <p:sldMasterId id="2147483677" r:id="rId5"/>
  </p:sldMasterIdLst>
  <p:notesMasterIdLst>
    <p:notesMasterId r:id="rId22"/>
  </p:notesMasterIdLst>
  <p:handoutMasterIdLst>
    <p:handoutMasterId r:id="rId23"/>
  </p:handoutMasterIdLst>
  <p:sldIdLst>
    <p:sldId id="267" r:id="rId6"/>
    <p:sldId id="350" r:id="rId7"/>
    <p:sldId id="352" r:id="rId8"/>
    <p:sldId id="444" r:id="rId9"/>
    <p:sldId id="464" r:id="rId10"/>
    <p:sldId id="456" r:id="rId11"/>
    <p:sldId id="361" r:id="rId12"/>
    <p:sldId id="453" r:id="rId13"/>
    <p:sldId id="432" r:id="rId14"/>
    <p:sldId id="354" r:id="rId15"/>
    <p:sldId id="463" r:id="rId16"/>
    <p:sldId id="457" r:id="rId17"/>
    <p:sldId id="458" r:id="rId18"/>
    <p:sldId id="459" r:id="rId19"/>
    <p:sldId id="461" r:id="rId20"/>
    <p:sldId id="442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gus, Mary M [NC]" initials="AMM[" lastIdx="1" clrIdx="7">
    <p:extLst>
      <p:ext uri="{19B8F6BF-5375-455C-9EA6-DF929625EA0E}">
        <p15:presenceInfo xmlns:p15="http://schemas.microsoft.com/office/powerpoint/2012/main" userId="S-1-5-21-2836628367-1582996139-4062659285-500098" providerId="AD"/>
      </p:ext>
    </p:extLst>
  </p:cmAuthor>
  <p:cmAuthor id="1" name="Larocque, Casey CS [NC]" initials="LCC[" lastIdx="0" clrIdx="0">
    <p:extLst>
      <p:ext uri="{19B8F6BF-5375-455C-9EA6-DF929625EA0E}">
        <p15:presenceInfo xmlns:p15="http://schemas.microsoft.com/office/powerpoint/2012/main" userId="S-1-5-21-2836628367-1582996139-4062659285-101680" providerId="AD"/>
      </p:ext>
    </p:extLst>
  </p:cmAuthor>
  <p:cmAuthor id="8" name="Drolet, Keven K [NC]" initials="DKK[" lastIdx="28" clrIdx="8">
    <p:extLst>
      <p:ext uri="{19B8F6BF-5375-455C-9EA6-DF929625EA0E}">
        <p15:presenceInfo xmlns:p15="http://schemas.microsoft.com/office/powerpoint/2012/main" userId="S-1-5-21-2836628367-1582996139-4062659285-274591" providerId="AD"/>
      </p:ext>
    </p:extLst>
  </p:cmAuthor>
  <p:cmAuthor id="2" name="Beaulieu, Nathalie N [NC]" initials="BNN[" lastIdx="2" clrIdx="1">
    <p:extLst>
      <p:ext uri="{19B8F6BF-5375-455C-9EA6-DF929625EA0E}">
        <p15:presenceInfo xmlns:p15="http://schemas.microsoft.com/office/powerpoint/2012/main" userId="S-1-5-21-2836628367-1582996139-4062659285-63419" providerId="AD"/>
      </p:ext>
    </p:extLst>
  </p:cmAuthor>
  <p:cmAuthor id="9" name="Julien, Benoit B [NC]" initials="JBB[" lastIdx="1" clrIdx="9">
    <p:extLst>
      <p:ext uri="{19B8F6BF-5375-455C-9EA6-DF929625EA0E}">
        <p15:presenceInfo xmlns:p15="http://schemas.microsoft.com/office/powerpoint/2012/main" userId="Julien, Benoit B [NC]" providerId="None"/>
      </p:ext>
    </p:extLst>
  </p:cmAuthor>
  <p:cmAuthor id="3" name="Moczulski, Victoria V [NC]" initials="MVV[" lastIdx="13" clrIdx="2">
    <p:extLst>
      <p:ext uri="{19B8F6BF-5375-455C-9EA6-DF929625EA0E}">
        <p15:presenceInfo xmlns:p15="http://schemas.microsoft.com/office/powerpoint/2012/main" userId="S-1-5-21-2836628367-1582996139-4062659285-368314" providerId="AD"/>
      </p:ext>
    </p:extLst>
  </p:cmAuthor>
  <p:cmAuthor id="10" name="Delion, Maren E [NC]" initials="DME[" lastIdx="5" clrIdx="11">
    <p:extLst>
      <p:ext uri="{19B8F6BF-5375-455C-9EA6-DF929625EA0E}">
        <p15:presenceInfo xmlns:p15="http://schemas.microsoft.com/office/powerpoint/2012/main" userId="S-1-5-21-2836628367-1582996139-4062659285-265413" providerId="AD"/>
      </p:ext>
    </p:extLst>
  </p:cmAuthor>
  <p:cmAuthor id="4" name="Hull, Jill JH [NC]" initials="HJJ[" lastIdx="8" clrIdx="5">
    <p:extLst>
      <p:ext uri="{19B8F6BF-5375-455C-9EA6-DF929625EA0E}">
        <p15:presenceInfo xmlns:p15="http://schemas.microsoft.com/office/powerpoint/2012/main" userId="S-1-5-21-2836628367-1582996139-4062659285-633496" providerId="AD"/>
      </p:ext>
    </p:extLst>
  </p:cmAuthor>
  <p:cmAuthor id="11" name="Lefebvre, Guillaume G [NC]" initials="LGG[" lastIdx="3" clrIdx="12">
    <p:extLst>
      <p:ext uri="{19B8F6BF-5375-455C-9EA6-DF929625EA0E}">
        <p15:presenceInfo xmlns:p15="http://schemas.microsoft.com/office/powerpoint/2012/main" userId="S-1-5-21-2836628367-1582996139-4062659285-618484" providerId="AD"/>
      </p:ext>
    </p:extLst>
  </p:cmAuthor>
  <p:cmAuthor id="5" name="Chauret, Celine CJ [NC]" initials="CCC[" lastIdx="1" clrIdx="4">
    <p:extLst>
      <p:ext uri="{19B8F6BF-5375-455C-9EA6-DF929625EA0E}">
        <p15:presenceInfo xmlns:p15="http://schemas.microsoft.com/office/powerpoint/2012/main" userId="S-1-5-21-2836628367-1582996139-4062659285-95896" providerId="AD"/>
      </p:ext>
    </p:extLst>
  </p:cmAuthor>
  <p:cmAuthor id="6" name="Raghubir, Jaya JC [NC]" initials="RJJ[" lastIdx="24" clrIdx="6">
    <p:extLst>
      <p:ext uri="{19B8F6BF-5375-455C-9EA6-DF929625EA0E}">
        <p15:presenceInfo xmlns:p15="http://schemas.microsoft.com/office/powerpoint/2012/main" userId="S-1-5-21-2836628367-1582996139-4062659285-516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76C"/>
    <a:srgbClr val="559282"/>
    <a:srgbClr val="01A4B5"/>
    <a:srgbClr val="EC6168"/>
    <a:srgbClr val="63B9AE"/>
    <a:srgbClr val="CCE7E2"/>
    <a:srgbClr val="4CA28D"/>
    <a:srgbClr val="75CED6"/>
    <a:srgbClr val="DE5372"/>
    <a:srgbClr val="F18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06B2B-4EC6-4B62-81A6-4C7B00920284}" v="1" dt="2022-09-21T14:00:33.316"/>
    <p1510:client id="{DB40C814-2727-21B4-8B6B-0ED523B89ECD}" v="20" dt="2022-09-26T12:31:38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98" autoAdjust="0"/>
  </p:normalViewPr>
  <p:slideViewPr>
    <p:cSldViewPr snapToGrid="0">
      <p:cViewPr varScale="1">
        <p:scale>
          <a:sx n="93" d="100"/>
          <a:sy n="93" d="100"/>
        </p:scale>
        <p:origin x="618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, Isabelle IR [NC]" userId="S::isabelle.rodrigue@servicecanada.gc.ca::0927272e-35a5-481e-85d0-4db001c8262e" providerId="AD" clId="Web-{D5206B2B-4EC6-4B62-81A6-4C7B00920284}"/>
    <pc:docChg chg="modSld">
      <pc:chgData name="Rodrigue, Isabelle IR [NC]" userId="S::isabelle.rodrigue@servicecanada.gc.ca::0927272e-35a5-481e-85d0-4db001c8262e" providerId="AD" clId="Web-{D5206B2B-4EC6-4B62-81A6-4C7B00920284}" dt="2022-09-21T14:00:33.316" v="0" actId="1076"/>
      <pc:docMkLst>
        <pc:docMk/>
      </pc:docMkLst>
      <pc:sldChg chg="modSp">
        <pc:chgData name="Rodrigue, Isabelle IR [NC]" userId="S::isabelle.rodrigue@servicecanada.gc.ca::0927272e-35a5-481e-85d0-4db001c8262e" providerId="AD" clId="Web-{D5206B2B-4EC6-4B62-81A6-4C7B00920284}" dt="2022-09-21T14:00:33.316" v="0" actId="1076"/>
        <pc:sldMkLst>
          <pc:docMk/>
          <pc:sldMk cId="4015604474" sldId="453"/>
        </pc:sldMkLst>
        <pc:picChg chg="mod">
          <ac:chgData name="Rodrigue, Isabelle IR [NC]" userId="S::isabelle.rodrigue@servicecanada.gc.ca::0927272e-35a5-481e-85d0-4db001c8262e" providerId="AD" clId="Web-{D5206B2B-4EC6-4B62-81A6-4C7B00920284}" dt="2022-09-21T14:00:33.316" v="0" actId="1076"/>
          <ac:picMkLst>
            <pc:docMk/>
            <pc:sldMk cId="4015604474" sldId="453"/>
            <ac:picMk id="65" creationId="{00000000-0000-0000-0000-000000000000}"/>
          </ac:picMkLst>
        </pc:picChg>
      </pc:sldChg>
    </pc:docChg>
  </pc:docChgLst>
  <pc:docChgLst>
    <pc:chgData name="Rodrigue, Isabelle IR [NC]" userId="S::isabelle.rodrigue@servicecanada.gc.ca::0927272e-35a5-481e-85d0-4db001c8262e" providerId="AD" clId="Web-{DB40C814-2727-21B4-8B6B-0ED523B89ECD}"/>
    <pc:docChg chg="modSld">
      <pc:chgData name="Rodrigue, Isabelle IR [NC]" userId="S::isabelle.rodrigue@servicecanada.gc.ca::0927272e-35a5-481e-85d0-4db001c8262e" providerId="AD" clId="Web-{DB40C814-2727-21B4-8B6B-0ED523B89ECD}" dt="2022-09-26T12:31:38.737" v="7" actId="20577"/>
      <pc:docMkLst>
        <pc:docMk/>
      </pc:docMkLst>
      <pc:sldChg chg="modSp">
        <pc:chgData name="Rodrigue, Isabelle IR [NC]" userId="S::isabelle.rodrigue@servicecanada.gc.ca::0927272e-35a5-481e-85d0-4db001c8262e" providerId="AD" clId="Web-{DB40C814-2727-21B4-8B6B-0ED523B89ECD}" dt="2022-09-26T12:31:38.737" v="7" actId="20577"/>
        <pc:sldMkLst>
          <pc:docMk/>
          <pc:sldMk cId="4271079130" sldId="350"/>
        </pc:sldMkLst>
        <pc:spChg chg="mod">
          <ac:chgData name="Rodrigue, Isabelle IR [NC]" userId="S::isabelle.rodrigue@servicecanada.gc.ca::0927272e-35a5-481e-85d0-4db001c8262e" providerId="AD" clId="Web-{DB40C814-2727-21B4-8B6B-0ED523B89ECD}" dt="2022-09-26T12:31:25.738" v="5" actId="20577"/>
          <ac:spMkLst>
            <pc:docMk/>
            <pc:sldMk cId="4271079130" sldId="350"/>
            <ac:spMk id="45" creationId="{E141462C-88DF-024E-8D41-19307DF90C4B}"/>
          </ac:spMkLst>
        </pc:spChg>
        <pc:spChg chg="mod">
          <ac:chgData name="Rodrigue, Isabelle IR [NC]" userId="S::isabelle.rodrigue@servicecanada.gc.ca::0927272e-35a5-481e-85d0-4db001c8262e" providerId="AD" clId="Web-{DB40C814-2727-21B4-8B6B-0ED523B89ECD}" dt="2022-09-26T12:31:38.737" v="7" actId="20577"/>
          <ac:spMkLst>
            <pc:docMk/>
            <pc:sldMk cId="4271079130" sldId="350"/>
            <ac:spMk id="52" creationId="{03C17D00-26F9-1F4B-87C2-EBF50DB8765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E0172-D99F-4640-BDD3-4112202630D8}" type="datetimeFigureOut">
              <a:rPr lang="en-CA" smtClean="0"/>
              <a:t>2022-09-27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C898E-E703-46F1-AA42-3F1B631130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4830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33CA089-63BD-4F9C-9304-FC6A21AE2339}" type="datetimeFigureOut">
              <a:rPr lang="en-CA" smtClean="0"/>
              <a:t>2022-09-27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38916A-E27F-49AC-B948-6B77F7661B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117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970939" y="882997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8" tIns="46584" rIns="93168" bIns="4658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53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16A-E27F-49AC-B948-6B77F7661B8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58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16A-E27F-49AC-B948-6B77F7661B8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86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16A-E27F-49AC-B948-6B77F7661B8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58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16A-E27F-49AC-B948-6B77F7661B8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83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916A-E27F-49AC-B948-6B77F7661B8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99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1530" y="2130426"/>
            <a:ext cx="5417204" cy="1470025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1531" y="3886200"/>
            <a:ext cx="541720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5BF1-261E-40A7-8513-B006754BC0F4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9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0548-CFF8-4440-97A7-171FCA0554C2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C9C1-6919-4F4C-840A-DD1D6D0F529A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008629" y="2397952"/>
            <a:ext cx="5331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377" marR="0" lvl="1" indent="-22859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008629" y="4712152"/>
            <a:ext cx="50093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377" marR="0" lvl="1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3"/>
          </p:nvPr>
        </p:nvSpPr>
        <p:spPr>
          <a:xfrm>
            <a:off x="6021341" y="4128571"/>
            <a:ext cx="5318688" cy="35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377" marR="0" lvl="1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654540" y="127871"/>
            <a:ext cx="2004041" cy="919798"/>
            <a:chOff x="9654540" y="127871"/>
            <a:chExt cx="2004041" cy="919798"/>
          </a:xfrm>
        </p:grpSpPr>
        <p:sp>
          <p:nvSpPr>
            <p:cNvPr id="9" name="Rectangle 8"/>
            <p:cNvSpPr/>
            <p:nvPr userDrawn="1"/>
          </p:nvSpPr>
          <p:spPr>
            <a:xfrm>
              <a:off x="9654540" y="127871"/>
              <a:ext cx="2004041" cy="706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Image result for service canada logo 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3257" y="131887"/>
              <a:ext cx="1635324" cy="91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587850" y="353102"/>
            <a:ext cx="4810991" cy="488804"/>
            <a:chOff x="587850" y="353102"/>
            <a:chExt cx="4810991" cy="4888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587850" y="353102"/>
              <a:ext cx="4810991" cy="467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 descr="Image result for esdc logo &quot;png&quot; employment and socia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50" y="467647"/>
              <a:ext cx="4102391" cy="37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620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black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1" y="1705670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1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722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2AA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7A8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A82AA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A82AA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A82AA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A82AA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A82AA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A82AA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marR="0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A82AA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A82AA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A82AA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A82AA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1" marR="0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7237"/>
            <a:ext cx="10972800" cy="496124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D9F0-DC05-4BBB-9D4C-23D6FA87A3AF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B571-62F7-4FF8-B81B-E83861DD932E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5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0F76-8740-4E1A-9DB5-98C8D8818E6C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A8E7-478B-4C0B-824C-F4F3E6861FC4}" type="datetime1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3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4BD-6777-478C-AF2E-C68B8322F588}" type="datetime1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5516-B8F3-44A6-B604-8C714A1C4957}" type="datetime1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9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40BD-162D-45BE-B47D-3AA9D5CD8D68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6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6FB-BF63-4183-B0AE-6A82AAB3EC40}" type="datetime1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2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288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BE23-21F5-4859-B637-13696262336C}" type="datetime1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818" r:id="rId12"/>
    <p:sldLayoutId id="214748381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119" y="1591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" name="Shape 11"/>
          <p:cNvSpPr/>
          <p:nvPr/>
        </p:nvSpPr>
        <p:spPr>
          <a:xfrm>
            <a:off x="2119" y="1591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" name="Shape 12"/>
          <p:cNvSpPr txBox="1"/>
          <p:nvPr/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014gc.sharepoint.com/sites/DGPSI-DOS-AO-BISB-SDD-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702010institute.com/702010-mode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30.svg"/><Relationship Id="rId3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sv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211350" y="3950897"/>
            <a:ext cx="5555079" cy="226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CA" sz="360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Learning Hub</a:t>
            </a:r>
          </a:p>
          <a:p>
            <a:pPr marL="0" indent="0">
              <a:spcBef>
                <a:spcPts val="0"/>
              </a:spcBef>
            </a:pPr>
            <a:r>
              <a:rPr lang="en-CA" sz="2000" b="0" i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 Skills-based, Professional Development Framework</a:t>
            </a:r>
          </a:p>
          <a:p>
            <a:pPr marL="0" indent="0">
              <a:spcBef>
                <a:spcPts val="0"/>
              </a:spcBef>
            </a:pPr>
            <a:r>
              <a:rPr lang="en-CA" sz="2000" b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DRAFT</a:t>
            </a:r>
          </a:p>
          <a:p>
            <a:pPr marL="0" indent="0">
              <a:spcBef>
                <a:spcPts val="0"/>
              </a:spcBef>
            </a:pPr>
            <a:endParaRPr lang="en-CA" sz="2000" b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indent="0">
              <a:spcBef>
                <a:spcPts val="0"/>
              </a:spcBef>
            </a:pPr>
            <a:r>
              <a:rPr lang="en-CA" sz="1800" b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Research &amp; Analytics</a:t>
            </a:r>
          </a:p>
          <a:p>
            <a:pPr marL="0" indent="0">
              <a:spcBef>
                <a:spcPts val="0"/>
              </a:spcBef>
            </a:pPr>
            <a:r>
              <a:rPr lang="en-CA" sz="1800" b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407161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10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Project Steps/Timeline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5984" y="1184447"/>
            <a:ext cx="1151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Using a design-thinking-inspired approach, </a:t>
            </a:r>
            <a:r>
              <a:rPr lang="en-CA" b="1" dirty="0"/>
              <a:t>building the framework includes these </a:t>
            </a:r>
            <a:r>
              <a:rPr lang="en-CA" b="1" dirty="0" smtClean="0"/>
              <a:t>steps</a:t>
            </a:r>
            <a:r>
              <a:rPr lang="en-CA" b="1" dirty="0"/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5864" y="3665907"/>
            <a:ext cx="10800272" cy="604178"/>
            <a:chOff x="695864" y="5435138"/>
            <a:chExt cx="10800272" cy="604178"/>
          </a:xfrm>
        </p:grpSpPr>
        <p:sp>
          <p:nvSpPr>
            <p:cNvPr id="2" name="Right Arrow 1"/>
            <p:cNvSpPr/>
            <p:nvPr/>
          </p:nvSpPr>
          <p:spPr>
            <a:xfrm>
              <a:off x="695864" y="5435138"/>
              <a:ext cx="10800272" cy="604178"/>
            </a:xfrm>
            <a:prstGeom prst="rightArrow">
              <a:avLst/>
            </a:prstGeom>
            <a:solidFill>
              <a:srgbClr val="F189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181334-E59B-BC46-905D-77D39C10A2F2}"/>
                </a:ext>
              </a:extLst>
            </p:cNvPr>
            <p:cNvSpPr/>
            <p:nvPr/>
          </p:nvSpPr>
          <p:spPr>
            <a:xfrm>
              <a:off x="1248394" y="5589924"/>
              <a:ext cx="13580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Mar-May 2022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181334-E59B-BC46-905D-77D39C10A2F2}"/>
                </a:ext>
              </a:extLst>
            </p:cNvPr>
            <p:cNvSpPr/>
            <p:nvPr/>
          </p:nvSpPr>
          <p:spPr>
            <a:xfrm>
              <a:off x="3803305" y="5589923"/>
              <a:ext cx="13564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May-Jun 2022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181334-E59B-BC46-905D-77D39C10A2F2}"/>
                </a:ext>
              </a:extLst>
            </p:cNvPr>
            <p:cNvSpPr/>
            <p:nvPr/>
          </p:nvSpPr>
          <p:spPr>
            <a:xfrm>
              <a:off x="6567834" y="5592323"/>
              <a:ext cx="14558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June-Aug 2022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181334-E59B-BC46-905D-77D39C10A2F2}"/>
                </a:ext>
              </a:extLst>
            </p:cNvPr>
            <p:cNvSpPr/>
            <p:nvPr/>
          </p:nvSpPr>
          <p:spPr>
            <a:xfrm>
              <a:off x="9209125" y="5589922"/>
              <a:ext cx="18341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Sept 2022</a:t>
              </a:r>
              <a:r>
                <a:rPr lang="en-US" sz="1400" b="1">
                  <a:solidFill>
                    <a:schemeClr val="bg1"/>
                  </a:solidFill>
                  <a:latin typeface="+mj-lt"/>
                </a:rPr>
                <a:t>-Jan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2023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621992" y="1118772"/>
            <a:ext cx="1258972" cy="47641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/>
              <a:t>In progress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CA" sz="1200"/>
              <a:t>Completed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7139" y="1708563"/>
            <a:ext cx="10838383" cy="2092086"/>
            <a:chOff x="879851" y="2146225"/>
            <a:chExt cx="10838383" cy="2202078"/>
          </a:xfrm>
        </p:grpSpPr>
        <p:sp>
          <p:nvSpPr>
            <p:cNvPr id="49" name="TextBox 48"/>
            <p:cNvSpPr txBox="1"/>
            <p:nvPr/>
          </p:nvSpPr>
          <p:spPr>
            <a:xfrm>
              <a:off x="1102380" y="2781549"/>
              <a:ext cx="2137293" cy="15627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CA" sz="1300"/>
                <a:t>Consultations to understand landscape and employee needs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CA" sz="1300"/>
                <a:t>Explore commonalities between skills of AS, PM and EC classifications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879851" y="2146225"/>
              <a:ext cx="10838383" cy="2202078"/>
              <a:chOff x="879851" y="2146225"/>
              <a:chExt cx="10838383" cy="220207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438399" y="2781549"/>
                <a:ext cx="2491695" cy="156675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CA" sz="1400" dirty="0"/>
                  <a:t>Create an easy-to navigate skills catalogue 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CA" sz="1400" dirty="0"/>
                  <a:t>Articulate the different </a:t>
                </a:r>
                <a:r>
                  <a:rPr lang="en-CA" sz="1400" dirty="0" smtClean="0"/>
                  <a:t>components needed</a:t>
                </a:r>
                <a:endParaRPr lang="en-CA" sz="1400" dirty="0"/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CA" sz="1400" dirty="0"/>
                  <a:t>First iteration of self-assessments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064275" y="2781549"/>
                <a:ext cx="2653959" cy="14078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400"/>
                  <a:t>Workshops on professional development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400"/>
                  <a:t>Test micro-mission program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400"/>
                  <a:t>Test, refine app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CA" sz="1400"/>
                  <a:t>Building of the resource catalogue with partners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99670" y="2781549"/>
                <a:ext cx="2645792" cy="14607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CA" sz="1400"/>
                  <a:t>Test, refine and finalize first iteration of self-assessments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CA" sz="1400"/>
                  <a:t>Develop micro-mission program components &amp; flow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CA" sz="1400"/>
                  <a:t>Build and iterate on a learning hub prototype app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endParaRPr lang="en-CA" sz="1400"/>
              </a:p>
            </p:txBody>
          </p:sp>
          <p:sp>
            <p:nvSpPr>
              <p:cNvPr id="21" name="TextBox 85">
                <a:extLst>
                  <a:ext uri="{FF2B5EF4-FFF2-40B4-BE49-F238E27FC236}">
                    <a16:creationId xmlns:a16="http://schemas.microsoft.com/office/drawing/2014/main" id="{A682FDBE-F1C5-EB4E-9F75-9F8C9FA4A801}"/>
                  </a:ext>
                </a:extLst>
              </p:cNvPr>
              <p:cNvSpPr txBox="1"/>
              <p:nvPr/>
            </p:nvSpPr>
            <p:spPr>
              <a:xfrm>
                <a:off x="879851" y="2361668"/>
                <a:ext cx="2359822" cy="36933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DD5B49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Identify</a:t>
                </a:r>
                <a:r>
                  <a:rPr kumimoji="0" lang="en-US" sz="1600" b="1" i="0" u="none" strike="noStrike" kern="1200" cap="none" spc="0" normalizeH="0" noProof="0">
                    <a:ln>
                      <a:noFill/>
                    </a:ln>
                    <a:solidFill>
                      <a:srgbClr val="DD5B49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DD5B49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Need</a:t>
                </a:r>
              </a:p>
            </p:txBody>
          </p:sp>
          <p:sp>
            <p:nvSpPr>
              <p:cNvPr id="22" name="TextBox 88">
                <a:extLst>
                  <a:ext uri="{FF2B5EF4-FFF2-40B4-BE49-F238E27FC236}">
                    <a16:creationId xmlns:a16="http://schemas.microsoft.com/office/drawing/2014/main" id="{7978C96C-7A41-9F4A-B0C6-4E486D7A99EB}"/>
                  </a:ext>
                </a:extLst>
              </p:cNvPr>
              <p:cNvSpPr txBox="1"/>
              <p:nvPr/>
            </p:nvSpPr>
            <p:spPr>
              <a:xfrm>
                <a:off x="3576879" y="2146225"/>
                <a:ext cx="2136803" cy="5847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A4B5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Understand and Define The Problem</a:t>
                </a:r>
              </a:p>
            </p:txBody>
          </p:sp>
          <p:sp>
            <p:nvSpPr>
              <p:cNvPr id="23" name="TextBox 91">
                <a:extLst>
                  <a:ext uri="{FF2B5EF4-FFF2-40B4-BE49-F238E27FC236}">
                    <a16:creationId xmlns:a16="http://schemas.microsoft.com/office/drawing/2014/main" id="{9FCD1F8C-8099-294F-A0C0-3C5FC876E044}"/>
                  </a:ext>
                </a:extLst>
              </p:cNvPr>
              <p:cNvSpPr txBox="1"/>
              <p:nvPr/>
            </p:nvSpPr>
            <p:spPr>
              <a:xfrm>
                <a:off x="6425754" y="2146225"/>
                <a:ext cx="2193624" cy="5847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4CA28D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Explore and Develop Potential Options</a:t>
                </a:r>
              </a:p>
            </p:txBody>
          </p:sp>
          <p:sp>
            <p:nvSpPr>
              <p:cNvPr id="24" name="TextBox 94">
                <a:extLst>
                  <a:ext uri="{FF2B5EF4-FFF2-40B4-BE49-F238E27FC236}">
                    <a16:creationId xmlns:a16="http://schemas.microsoft.com/office/drawing/2014/main" id="{1A2CEEB4-7848-4A41-92D5-3C6621FC56DE}"/>
                  </a:ext>
                </a:extLst>
              </p:cNvPr>
              <p:cNvSpPr txBox="1"/>
              <p:nvPr/>
            </p:nvSpPr>
            <p:spPr>
              <a:xfrm>
                <a:off x="9329136" y="2392446"/>
                <a:ext cx="1894541" cy="338554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E99586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Test and Refine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83" y="4868817"/>
            <a:ext cx="1748242" cy="449002"/>
          </a:xfrm>
          <a:prstGeom prst="rect">
            <a:avLst/>
          </a:prstGeom>
        </p:spPr>
      </p:pic>
      <p:sp>
        <p:nvSpPr>
          <p:cNvPr id="29" name="TextBox 85">
            <a:extLst>
              <a:ext uri="{FF2B5EF4-FFF2-40B4-BE49-F238E27FC236}">
                <a16:creationId xmlns:a16="http://schemas.microsoft.com/office/drawing/2014/main" id="{A682FDBE-F1C5-EB4E-9F75-9F8C9FA4A801}"/>
              </a:ext>
            </a:extLst>
          </p:cNvPr>
          <p:cNvSpPr txBox="1"/>
          <p:nvPr/>
        </p:nvSpPr>
        <p:spPr>
          <a:xfrm rot="16200000">
            <a:off x="-455798" y="4969151"/>
            <a:ext cx="1931479" cy="338554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Consultations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77" y="5027006"/>
            <a:ext cx="2474009" cy="46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978" y="4357097"/>
            <a:ext cx="1833359" cy="4038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6424" y="4536274"/>
            <a:ext cx="2228850" cy="4667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089169" y="4219757"/>
            <a:ext cx="1620802" cy="1620802"/>
            <a:chOff x="7121327" y="4167974"/>
            <a:chExt cx="1620802" cy="162080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327" y="4167974"/>
              <a:ext cx="1620802" cy="162080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513684" y="5299586"/>
              <a:ext cx="836088" cy="2480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fr-CA" sz="1400" b="1"/>
                <a:t>OCIO</a:t>
              </a:r>
              <a:endParaRPr lang="en-CA" sz="1400" b="1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483" y="4344804"/>
            <a:ext cx="2563314" cy="37336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222945" y="4467446"/>
            <a:ext cx="45719" cy="15367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0" name="Group 29"/>
          <p:cNvGrpSpPr/>
          <p:nvPr/>
        </p:nvGrpSpPr>
        <p:grpSpPr>
          <a:xfrm>
            <a:off x="942939" y="5353088"/>
            <a:ext cx="2808750" cy="848476"/>
            <a:chOff x="983263" y="5421544"/>
            <a:chExt cx="2808750" cy="848476"/>
          </a:xfrm>
        </p:grpSpPr>
        <p:sp>
          <p:nvSpPr>
            <p:cNvPr id="37" name="TextBox 36"/>
            <p:cNvSpPr txBox="1"/>
            <p:nvPr/>
          </p:nvSpPr>
          <p:spPr>
            <a:xfrm>
              <a:off x="983263" y="5421544"/>
              <a:ext cx="1834749" cy="3610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CA" sz="1400" b="1" dirty="0"/>
                <a:t>HR Innovations</a:t>
              </a:r>
              <a:endParaRPr lang="en-CA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3263" y="5908934"/>
              <a:ext cx="2808750" cy="3610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CA" sz="1400" b="1"/>
                <a:t>IITB </a:t>
              </a:r>
              <a:r>
                <a:rPr lang="fr-CA" sz="1400" b="1" err="1"/>
                <a:t>Research</a:t>
              </a:r>
              <a:r>
                <a:rPr lang="fr-CA" sz="1400" b="1"/>
                <a:t> &amp; </a:t>
              </a:r>
              <a:r>
                <a:rPr lang="fr-CA" sz="1400" b="1" err="1"/>
                <a:t>Prototyping</a:t>
              </a:r>
              <a:endParaRPr lang="en-CA" sz="1400" b="1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3263" y="5689088"/>
              <a:ext cx="2808750" cy="3610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fr-CA" sz="1400" b="1" dirty="0"/>
                <a:t>Talent Marketplace</a:t>
              </a:r>
              <a:endParaRPr lang="en-CA" sz="14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78133" y="5494602"/>
            <a:ext cx="2391122" cy="37973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324275" y="5684468"/>
            <a:ext cx="2281363" cy="3610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CA" sz="1400" b="1" dirty="0"/>
              <a:t>Free Agent Program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75197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11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1045" y="1740260"/>
            <a:ext cx="4050163" cy="1514143"/>
            <a:chOff x="316758" y="1661641"/>
            <a:chExt cx="4050163" cy="1514143"/>
          </a:xfrm>
        </p:grpSpPr>
        <p:sp>
          <p:nvSpPr>
            <p:cNvPr id="9" name="TextBox 8"/>
            <p:cNvSpPr txBox="1"/>
            <p:nvPr/>
          </p:nvSpPr>
          <p:spPr>
            <a:xfrm>
              <a:off x="2094774" y="1953035"/>
              <a:ext cx="227214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Testing/Piloting</a:t>
              </a:r>
            </a:p>
            <a:p>
              <a:endParaRPr lang="en-CA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/>
                <a:t>App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/>
                <a:t>Micro-missions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6758" y="1661641"/>
              <a:ext cx="1587841" cy="151414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11580" y="3924184"/>
            <a:ext cx="5297989" cy="1846659"/>
            <a:chOff x="1926729" y="3843076"/>
            <a:chExt cx="5297989" cy="1846659"/>
          </a:xfrm>
        </p:grpSpPr>
        <p:sp>
          <p:nvSpPr>
            <p:cNvPr id="17" name="TextBox 16"/>
            <p:cNvSpPr txBox="1"/>
            <p:nvPr/>
          </p:nvSpPr>
          <p:spPr>
            <a:xfrm>
              <a:off x="3844210" y="3843076"/>
              <a:ext cx="338050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New functionalities</a:t>
              </a:r>
            </a:p>
            <a:p>
              <a:endParaRPr lang="en-CA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/>
                <a:t>Employee self-identification for future micro-mission opportunities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 smtClean="0"/>
                <a:t>Coaching/mentoring self-identification </a:t>
              </a:r>
              <a:r>
                <a:rPr lang="en-CA" sz="1600" dirty="0"/>
                <a:t>module</a:t>
              </a:r>
            </a:p>
          </p:txBody>
        </p:sp>
        <p:pic>
          <p:nvPicPr>
            <p:cNvPr id="18" name="Picture 2" descr="See the source imag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729" y="3941448"/>
              <a:ext cx="1306397" cy="130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7495335" y="1968180"/>
            <a:ext cx="3981110" cy="1497158"/>
            <a:chOff x="9187023" y="2364356"/>
            <a:chExt cx="3981110" cy="1497158"/>
          </a:xfrm>
        </p:grpSpPr>
        <p:sp>
          <p:nvSpPr>
            <p:cNvPr id="22" name="TextBox 21"/>
            <p:cNvSpPr txBox="1"/>
            <p:nvPr/>
          </p:nvSpPr>
          <p:spPr>
            <a:xfrm>
              <a:off x="9187023" y="2364356"/>
              <a:ext cx="22937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Packaging</a:t>
              </a:r>
            </a:p>
            <a:p>
              <a:endParaRPr lang="en-CA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/>
                <a:t>Privacy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/>
                <a:t>Official languages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600" dirty="0"/>
                <a:t>Accessibility</a:t>
              </a:r>
            </a:p>
          </p:txBody>
        </p:sp>
        <p:pic>
          <p:nvPicPr>
            <p:cNvPr id="1030" name="Picture 6" descr="See the source image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975" y="2364356"/>
              <a:ext cx="1497158" cy="14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95335" y="3924184"/>
            <a:ext cx="4037572" cy="1354217"/>
            <a:chOff x="7987661" y="3999183"/>
            <a:chExt cx="4037572" cy="1354217"/>
          </a:xfrm>
        </p:grpSpPr>
        <p:sp>
          <p:nvSpPr>
            <p:cNvPr id="6" name="TextBox 5"/>
            <p:cNvSpPr txBox="1"/>
            <p:nvPr/>
          </p:nvSpPr>
          <p:spPr>
            <a:xfrm>
              <a:off x="7987661" y="3999183"/>
              <a:ext cx="279117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Create synergies</a:t>
              </a:r>
            </a:p>
            <a:p>
              <a:endParaRPr lang="en-CA" sz="1600" dirty="0"/>
            </a:p>
            <a:p>
              <a:r>
                <a:rPr lang="en-CA" sz="1600" dirty="0"/>
                <a:t>Link project with other initiatives across the department and beyond</a:t>
              </a:r>
              <a:endParaRPr lang="en-CA" sz="1400" dirty="0"/>
            </a:p>
          </p:txBody>
        </p:sp>
        <p:pic>
          <p:nvPicPr>
            <p:cNvPr id="1036" name="Picture 12" descr="See the source image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8836" y="4097555"/>
              <a:ext cx="1246397" cy="1248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835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Prototype App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119123" y="5606654"/>
            <a:ext cx="548878" cy="39409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2696054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13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Prototype App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5984" y="1184447"/>
            <a:ext cx="1151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/>
              <a:t>The Learning Hub App will be accessible from the </a:t>
            </a:r>
            <a:r>
              <a:rPr lang="en-CA" b="1">
                <a:hlinkClick r:id="rId2"/>
              </a:rPr>
              <a:t>BA </a:t>
            </a:r>
            <a:r>
              <a:rPr lang="en-CA" b="1" err="1">
                <a:hlinkClick r:id="rId2"/>
              </a:rPr>
              <a:t>Sharepoint</a:t>
            </a:r>
            <a:r>
              <a:rPr lang="en-CA" b="1">
                <a:hlinkClick r:id="rId2"/>
              </a:rPr>
              <a:t> Site</a:t>
            </a:r>
            <a:r>
              <a:rPr lang="en-CA" b="1"/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92" y="1837925"/>
            <a:ext cx="7357643" cy="42342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966740" y="3647968"/>
            <a:ext cx="187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Prototype only – layout will likely change</a:t>
            </a:r>
          </a:p>
        </p:txBody>
      </p:sp>
    </p:spTree>
    <p:extLst>
      <p:ext uri="{BB962C8B-B14F-4D97-AF65-F5344CB8AC3E}">
        <p14:creationId xmlns:p14="http://schemas.microsoft.com/office/powerpoint/2010/main" val="367449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14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Prototype App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5984" y="1184447"/>
            <a:ext cx="11514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/>
              <a:t>A few snapshots from the Learning Hub App: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08" y="1096192"/>
            <a:ext cx="1798708" cy="895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84" y="1729821"/>
            <a:ext cx="8371616" cy="4714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475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324" y="2626232"/>
            <a:ext cx="6008021" cy="33726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15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Prototype App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99" y="1076650"/>
            <a:ext cx="2393546" cy="1192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94" y="1365889"/>
            <a:ext cx="5962644" cy="3366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2687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119123" y="5606654"/>
            <a:ext cx="548878" cy="39409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469901" y="3484019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 sz="2400">
                <a:solidFill>
                  <a:schemeClr val="bg1"/>
                </a:solidFill>
              </a:rPr>
              <a:t>Isabelle.Rodrigue@servicecanada.gc.ca</a:t>
            </a:r>
          </a:p>
        </p:txBody>
      </p:sp>
    </p:spTree>
    <p:extLst>
      <p:ext uri="{BB962C8B-B14F-4D97-AF65-F5344CB8AC3E}">
        <p14:creationId xmlns:p14="http://schemas.microsoft.com/office/powerpoint/2010/main" val="42434685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Table of Contents</a:t>
            </a:r>
          </a:p>
        </p:txBody>
      </p:sp>
      <p:sp>
        <p:nvSpPr>
          <p:cNvPr id="54" name="TextBox 23">
            <a:extLst>
              <a:ext uri="{FF2B5EF4-FFF2-40B4-BE49-F238E27FC236}">
                <a16:creationId xmlns:a16="http://schemas.microsoft.com/office/drawing/2014/main" id="{4AEEB936-1E1C-E345-BB79-8F8D095C5022}"/>
              </a:ext>
            </a:extLst>
          </p:cNvPr>
          <p:cNvSpPr txBox="1"/>
          <p:nvPr/>
        </p:nvSpPr>
        <p:spPr>
          <a:xfrm>
            <a:off x="691863" y="2113568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1</a:t>
            </a:r>
          </a:p>
        </p:txBody>
      </p:sp>
      <p:sp>
        <p:nvSpPr>
          <p:cNvPr id="55" name="Rectangle: Rounded Corners 28">
            <a:extLst>
              <a:ext uri="{FF2B5EF4-FFF2-40B4-BE49-F238E27FC236}">
                <a16:creationId xmlns:a16="http://schemas.microsoft.com/office/drawing/2014/main" id="{FED06DD1-A077-5046-ADB4-40F99D53E03C}"/>
              </a:ext>
            </a:extLst>
          </p:cNvPr>
          <p:cNvSpPr/>
          <p:nvPr/>
        </p:nvSpPr>
        <p:spPr>
          <a:xfrm>
            <a:off x="1156477" y="2194609"/>
            <a:ext cx="4556268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>
                <a:solidFill>
                  <a:prstClr val="black"/>
                </a:solidFill>
                <a:latin typeface="+mj-lt"/>
              </a:rPr>
              <a:t>CONTEXT</a:t>
            </a:r>
          </a:p>
        </p:txBody>
      </p:sp>
      <p:sp>
        <p:nvSpPr>
          <p:cNvPr id="52" name="Rectangle: Rounded Corners 28">
            <a:extLst>
              <a:ext uri="{FF2B5EF4-FFF2-40B4-BE49-F238E27FC236}">
                <a16:creationId xmlns:a16="http://schemas.microsoft.com/office/drawing/2014/main" id="{03C17D00-26F9-1F4B-87C2-EBF50DB87654}"/>
              </a:ext>
            </a:extLst>
          </p:cNvPr>
          <p:cNvSpPr/>
          <p:nvPr/>
        </p:nvSpPr>
        <p:spPr>
          <a:xfrm>
            <a:off x="4638154" y="2163372"/>
            <a:ext cx="1087841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 dirty="0">
                <a:solidFill>
                  <a:prstClr val="black"/>
                </a:solidFill>
                <a:latin typeface="+mj-lt"/>
              </a:rPr>
              <a:t>P. 4</a:t>
            </a:r>
            <a:r>
              <a:rPr lang="da-DK" sz="1600" b="1" cap="all" dirty="0" smtClean="0">
                <a:solidFill>
                  <a:prstClr val="black"/>
                </a:solidFill>
                <a:latin typeface="+mj-lt"/>
              </a:rPr>
              <a:t>-5</a:t>
            </a:r>
            <a:endParaRPr lang="da-DK" sz="1600" b="1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7" name="TextBox 23">
            <a:extLst>
              <a:ext uri="{FF2B5EF4-FFF2-40B4-BE49-F238E27FC236}">
                <a16:creationId xmlns:a16="http://schemas.microsoft.com/office/drawing/2014/main" id="{120C01FC-9A72-914A-9A19-85D73FADFF1F}"/>
              </a:ext>
            </a:extLst>
          </p:cNvPr>
          <p:cNvSpPr txBox="1"/>
          <p:nvPr/>
        </p:nvSpPr>
        <p:spPr>
          <a:xfrm>
            <a:off x="691862" y="2815824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2</a:t>
            </a:r>
          </a:p>
        </p:txBody>
      </p:sp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5FBB99C2-1FF3-C141-9A13-0173B7AA275F}"/>
              </a:ext>
            </a:extLst>
          </p:cNvPr>
          <p:cNvSpPr/>
          <p:nvPr/>
        </p:nvSpPr>
        <p:spPr>
          <a:xfrm>
            <a:off x="1807105" y="2885326"/>
            <a:ext cx="4825721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342900"/>
            <a:endParaRPr lang="en-CA" sz="1400" b="1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: Rounded Corners 28">
            <a:extLst>
              <a:ext uri="{FF2B5EF4-FFF2-40B4-BE49-F238E27FC236}">
                <a16:creationId xmlns:a16="http://schemas.microsoft.com/office/drawing/2014/main" id="{E141462C-88DF-024E-8D41-19307DF90C4B}"/>
              </a:ext>
            </a:extLst>
          </p:cNvPr>
          <p:cNvSpPr/>
          <p:nvPr/>
        </p:nvSpPr>
        <p:spPr>
          <a:xfrm>
            <a:off x="4638154" y="2885326"/>
            <a:ext cx="1087841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 dirty="0">
                <a:solidFill>
                  <a:prstClr val="black"/>
                </a:solidFill>
                <a:latin typeface="+mj-lt"/>
              </a:rPr>
              <a:t>P. 6</a:t>
            </a:r>
          </a:p>
        </p:txBody>
      </p:sp>
      <p:sp>
        <p:nvSpPr>
          <p:cNvPr id="40" name="TextBox 23">
            <a:extLst>
              <a:ext uri="{FF2B5EF4-FFF2-40B4-BE49-F238E27FC236}">
                <a16:creationId xmlns:a16="http://schemas.microsoft.com/office/drawing/2014/main" id="{AF1CAF86-197E-5248-B6E3-CA92B8C154F6}"/>
              </a:ext>
            </a:extLst>
          </p:cNvPr>
          <p:cNvSpPr txBox="1"/>
          <p:nvPr/>
        </p:nvSpPr>
        <p:spPr>
          <a:xfrm>
            <a:off x="691862" y="3518080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3</a:t>
            </a:r>
          </a:p>
        </p:txBody>
      </p:sp>
      <p:sp>
        <p:nvSpPr>
          <p:cNvPr id="41" name="Rectangle: Rounded Corners 28">
            <a:extLst>
              <a:ext uri="{FF2B5EF4-FFF2-40B4-BE49-F238E27FC236}">
                <a16:creationId xmlns:a16="http://schemas.microsoft.com/office/drawing/2014/main" id="{DF2F959F-4FD0-F643-9233-26B0F57CB640}"/>
              </a:ext>
            </a:extLst>
          </p:cNvPr>
          <p:cNvSpPr/>
          <p:nvPr/>
        </p:nvSpPr>
        <p:spPr>
          <a:xfrm>
            <a:off x="1807105" y="3587582"/>
            <a:ext cx="4825721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342900"/>
            <a:endParaRPr lang="en-CA" sz="1400" b="1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Rectangle: Rounded Corners 28">
            <a:extLst>
              <a:ext uri="{FF2B5EF4-FFF2-40B4-BE49-F238E27FC236}">
                <a16:creationId xmlns:a16="http://schemas.microsoft.com/office/drawing/2014/main" id="{1258EE76-272A-B748-99E9-DBA7D6F36D34}"/>
              </a:ext>
            </a:extLst>
          </p:cNvPr>
          <p:cNvSpPr/>
          <p:nvPr/>
        </p:nvSpPr>
        <p:spPr>
          <a:xfrm>
            <a:off x="4638154" y="3587582"/>
            <a:ext cx="1087841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 dirty="0">
                <a:solidFill>
                  <a:prstClr val="black"/>
                </a:solidFill>
                <a:latin typeface="+mj-lt"/>
              </a:rPr>
              <a:t>P. </a:t>
            </a:r>
            <a:r>
              <a:rPr lang="da-DK" sz="1600" b="1" cap="all" dirty="0" smtClean="0">
                <a:solidFill>
                  <a:prstClr val="black"/>
                </a:solidFill>
                <a:latin typeface="+mj-lt"/>
              </a:rPr>
              <a:t>8</a:t>
            </a:r>
            <a:endParaRPr lang="da-DK" sz="1600" b="1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C6988D8B-88F6-8949-904B-6A8BD746354B}"/>
              </a:ext>
            </a:extLst>
          </p:cNvPr>
          <p:cNvSpPr txBox="1"/>
          <p:nvPr/>
        </p:nvSpPr>
        <p:spPr>
          <a:xfrm>
            <a:off x="691859" y="4220336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4</a:t>
            </a:r>
          </a:p>
        </p:txBody>
      </p:sp>
      <p:sp>
        <p:nvSpPr>
          <p:cNvPr id="18" name="Rectangle: Rounded Corners 28">
            <a:extLst>
              <a:ext uri="{FF2B5EF4-FFF2-40B4-BE49-F238E27FC236}">
                <a16:creationId xmlns:a16="http://schemas.microsoft.com/office/drawing/2014/main" id="{02907F90-B943-554D-B734-7FB67608AA69}"/>
              </a:ext>
            </a:extLst>
          </p:cNvPr>
          <p:cNvSpPr/>
          <p:nvPr/>
        </p:nvSpPr>
        <p:spPr>
          <a:xfrm>
            <a:off x="1807102" y="4289838"/>
            <a:ext cx="4825721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342900"/>
            <a:endParaRPr lang="en-CA" sz="1400" b="1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: Rounded Corners 28">
            <a:extLst>
              <a:ext uri="{FF2B5EF4-FFF2-40B4-BE49-F238E27FC236}">
                <a16:creationId xmlns:a16="http://schemas.microsoft.com/office/drawing/2014/main" id="{DD7B0A5A-7FF2-B34B-AC99-DDD9C11ADA02}"/>
              </a:ext>
            </a:extLst>
          </p:cNvPr>
          <p:cNvSpPr/>
          <p:nvPr/>
        </p:nvSpPr>
        <p:spPr>
          <a:xfrm>
            <a:off x="4638154" y="4289838"/>
            <a:ext cx="1087841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>
                <a:solidFill>
                  <a:prstClr val="black"/>
                </a:solidFill>
                <a:latin typeface="+mj-lt"/>
              </a:rPr>
              <a:t>P. 9</a:t>
            </a:r>
          </a:p>
        </p:txBody>
      </p:sp>
      <p:sp>
        <p:nvSpPr>
          <p:cNvPr id="64" name="Rectangle: Rounded Corners 28">
            <a:extLst>
              <a:ext uri="{FF2B5EF4-FFF2-40B4-BE49-F238E27FC236}">
                <a16:creationId xmlns:a16="http://schemas.microsoft.com/office/drawing/2014/main" id="{FED06DD1-A077-5046-ADB4-40F99D53E03C}"/>
              </a:ext>
            </a:extLst>
          </p:cNvPr>
          <p:cNvSpPr/>
          <p:nvPr/>
        </p:nvSpPr>
        <p:spPr>
          <a:xfrm>
            <a:off x="1154121" y="2797063"/>
            <a:ext cx="3737396" cy="548521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 smtClean="0">
                <a:solidFill>
                  <a:prstClr val="black"/>
                </a:solidFill>
                <a:latin typeface="+mj-lt"/>
              </a:rPr>
              <a:t>70-20-10 MODEL FOR better </a:t>
            </a:r>
            <a:r>
              <a:rPr lang="en-CA" sz="1400" b="1" cap="all" dirty="0">
                <a:solidFill>
                  <a:prstClr val="black"/>
                </a:solidFill>
                <a:latin typeface="+mj-lt"/>
              </a:rPr>
              <a:t>learning</a:t>
            </a:r>
          </a:p>
        </p:txBody>
      </p:sp>
      <p:sp>
        <p:nvSpPr>
          <p:cNvPr id="66" name="Rectangle: Rounded Corners 28">
            <a:extLst>
              <a:ext uri="{FF2B5EF4-FFF2-40B4-BE49-F238E27FC236}">
                <a16:creationId xmlns:a16="http://schemas.microsoft.com/office/drawing/2014/main" id="{FED06DD1-A077-5046-ADB4-40F99D53E03C}"/>
              </a:ext>
            </a:extLst>
          </p:cNvPr>
          <p:cNvSpPr/>
          <p:nvPr/>
        </p:nvSpPr>
        <p:spPr>
          <a:xfrm>
            <a:off x="1147720" y="3490783"/>
            <a:ext cx="3275717" cy="548521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>
                <a:solidFill>
                  <a:prstClr val="black"/>
                </a:solidFill>
                <a:latin typeface="+mj-lt"/>
              </a:rPr>
              <a:t>SKILLS-BASED PROFESSIONAL DEVELOPMENT FRAMEWORK</a:t>
            </a:r>
          </a:p>
        </p:txBody>
      </p:sp>
      <p:sp>
        <p:nvSpPr>
          <p:cNvPr id="34" name="Rectangle: Rounded Corners 28">
            <a:extLst>
              <a:ext uri="{FF2B5EF4-FFF2-40B4-BE49-F238E27FC236}">
                <a16:creationId xmlns:a16="http://schemas.microsoft.com/office/drawing/2014/main" id="{B67EBBAE-F5C0-3141-9143-F1B2D7849285}"/>
              </a:ext>
            </a:extLst>
          </p:cNvPr>
          <p:cNvSpPr/>
          <p:nvPr/>
        </p:nvSpPr>
        <p:spPr>
          <a:xfrm>
            <a:off x="7695737" y="2187746"/>
            <a:ext cx="4825721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342900"/>
            <a:endParaRPr lang="en-CA" sz="1400" b="1" cap="all">
              <a:solidFill>
                <a:prstClr val="black"/>
              </a:solidFill>
              <a:latin typeface="+mj-lt"/>
            </a:endParaRPr>
          </a:p>
        </p:txBody>
      </p:sp>
      <p:sp>
        <p:nvSpPr>
          <p:cNvPr id="27" name="Rectangle: Rounded Corners 28">
            <a:extLst>
              <a:ext uri="{FF2B5EF4-FFF2-40B4-BE49-F238E27FC236}">
                <a16:creationId xmlns:a16="http://schemas.microsoft.com/office/drawing/2014/main" id="{B042CB22-EB13-5C44-B3F8-831D677C098D}"/>
              </a:ext>
            </a:extLst>
          </p:cNvPr>
          <p:cNvSpPr/>
          <p:nvPr/>
        </p:nvSpPr>
        <p:spPr>
          <a:xfrm>
            <a:off x="7695737" y="2890002"/>
            <a:ext cx="4825721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defTabSz="342900"/>
            <a:endParaRPr lang="en-CA" sz="1400" b="1" cap="all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TextBox 23">
            <a:extLst>
              <a:ext uri="{FF2B5EF4-FFF2-40B4-BE49-F238E27FC236}">
                <a16:creationId xmlns:a16="http://schemas.microsoft.com/office/drawing/2014/main" id="{FADC0F2D-0242-5F45-A145-0A5BD1CB3E0D}"/>
              </a:ext>
            </a:extLst>
          </p:cNvPr>
          <p:cNvSpPr txBox="1"/>
          <p:nvPr/>
        </p:nvSpPr>
        <p:spPr>
          <a:xfrm>
            <a:off x="691859" y="4843099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5</a:t>
            </a:r>
          </a:p>
        </p:txBody>
      </p:sp>
      <p:sp>
        <p:nvSpPr>
          <p:cNvPr id="31" name="Rectangle: Rounded Corners 28">
            <a:extLst>
              <a:ext uri="{FF2B5EF4-FFF2-40B4-BE49-F238E27FC236}">
                <a16:creationId xmlns:a16="http://schemas.microsoft.com/office/drawing/2014/main" id="{3811D2B4-45BF-D549-82B4-0E4AB86157FF}"/>
              </a:ext>
            </a:extLst>
          </p:cNvPr>
          <p:cNvSpPr/>
          <p:nvPr/>
        </p:nvSpPr>
        <p:spPr>
          <a:xfrm>
            <a:off x="4238356" y="4902895"/>
            <a:ext cx="1447731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>
                <a:solidFill>
                  <a:prstClr val="black"/>
                </a:solidFill>
                <a:latin typeface="+mj-lt"/>
              </a:rPr>
              <a:t>P. 10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418CA62C-652A-DF4C-9FBF-23591B4248FA}"/>
              </a:ext>
            </a:extLst>
          </p:cNvPr>
          <p:cNvSpPr txBox="1"/>
          <p:nvPr/>
        </p:nvSpPr>
        <p:spPr>
          <a:xfrm>
            <a:off x="6590369" y="2102659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6</a:t>
            </a:r>
          </a:p>
        </p:txBody>
      </p:sp>
      <p:sp>
        <p:nvSpPr>
          <p:cNvPr id="24" name="Rectangle: Rounded Corners 28">
            <a:extLst>
              <a:ext uri="{FF2B5EF4-FFF2-40B4-BE49-F238E27FC236}">
                <a16:creationId xmlns:a16="http://schemas.microsoft.com/office/drawing/2014/main" id="{FC3E455A-F551-3041-9152-66010778FD8D}"/>
              </a:ext>
            </a:extLst>
          </p:cNvPr>
          <p:cNvSpPr/>
          <p:nvPr/>
        </p:nvSpPr>
        <p:spPr>
          <a:xfrm>
            <a:off x="10368087" y="2162513"/>
            <a:ext cx="917188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 dirty="0">
                <a:solidFill>
                  <a:prstClr val="black"/>
                </a:solidFill>
                <a:latin typeface="+mj-lt"/>
              </a:rPr>
              <a:t>P. </a:t>
            </a:r>
            <a:r>
              <a:rPr lang="da-DK" sz="1600" b="1" cap="all" dirty="0" smtClean="0">
                <a:solidFill>
                  <a:prstClr val="black"/>
                </a:solidFill>
                <a:latin typeface="+mj-lt"/>
              </a:rPr>
              <a:t>11</a:t>
            </a:r>
            <a:endParaRPr lang="da-DK" sz="1600" b="1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0" name="TextBox 23">
            <a:extLst>
              <a:ext uri="{FF2B5EF4-FFF2-40B4-BE49-F238E27FC236}">
                <a16:creationId xmlns:a16="http://schemas.microsoft.com/office/drawing/2014/main" id="{C100B226-057B-4347-88E7-EFAA6E69D648}"/>
              </a:ext>
            </a:extLst>
          </p:cNvPr>
          <p:cNvSpPr txBox="1"/>
          <p:nvPr/>
        </p:nvSpPr>
        <p:spPr>
          <a:xfrm>
            <a:off x="6590368" y="2798798"/>
            <a:ext cx="356188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defTabSz="342900"/>
            <a:r>
              <a:rPr lang="en-US" sz="2400" b="1">
                <a:solidFill>
                  <a:prstClr val="black"/>
                </a:solidFill>
                <a:latin typeface="+mj-lt"/>
              </a:rPr>
              <a:t>7</a:t>
            </a:r>
          </a:p>
        </p:txBody>
      </p:sp>
      <p:sp>
        <p:nvSpPr>
          <p:cNvPr id="61" name="Rectangle: Rounded Corners 28">
            <a:extLst>
              <a:ext uri="{FF2B5EF4-FFF2-40B4-BE49-F238E27FC236}">
                <a16:creationId xmlns:a16="http://schemas.microsoft.com/office/drawing/2014/main" id="{BAAE919C-B8E9-9F48-B7F7-B85E586BF1A5}"/>
              </a:ext>
            </a:extLst>
          </p:cNvPr>
          <p:cNvSpPr/>
          <p:nvPr/>
        </p:nvSpPr>
        <p:spPr>
          <a:xfrm>
            <a:off x="7105858" y="2194609"/>
            <a:ext cx="2889849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 smtClean="0">
                <a:solidFill>
                  <a:prstClr val="black"/>
                </a:solidFill>
                <a:latin typeface="+mj-lt"/>
              </a:rPr>
              <a:t>NEXT STEPS</a:t>
            </a:r>
            <a:endParaRPr lang="en-CA" sz="1400" b="1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2" name="Rectangle: Rounded Corners 28">
            <a:extLst>
              <a:ext uri="{FF2B5EF4-FFF2-40B4-BE49-F238E27FC236}">
                <a16:creationId xmlns:a16="http://schemas.microsoft.com/office/drawing/2014/main" id="{09488045-57A4-0343-9936-5012EE122DF9}"/>
              </a:ext>
            </a:extLst>
          </p:cNvPr>
          <p:cNvSpPr/>
          <p:nvPr/>
        </p:nvSpPr>
        <p:spPr>
          <a:xfrm>
            <a:off x="10326808" y="2868300"/>
            <a:ext cx="958467" cy="354925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 defTabSz="342900"/>
            <a:r>
              <a:rPr lang="da-DK" sz="1600" b="1" cap="all" dirty="0">
                <a:solidFill>
                  <a:prstClr val="black"/>
                </a:solidFill>
                <a:latin typeface="+mj-lt"/>
              </a:rPr>
              <a:t>P. </a:t>
            </a:r>
            <a:r>
              <a:rPr lang="da-DK" sz="1600" b="1" cap="all" dirty="0" smtClean="0">
                <a:solidFill>
                  <a:prstClr val="black"/>
                </a:solidFill>
                <a:latin typeface="+mj-lt"/>
              </a:rPr>
              <a:t>13-15</a:t>
            </a:r>
            <a:endParaRPr lang="da-DK" sz="1600" b="1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7" name="Rectangle: Rounded Corners 28">
            <a:extLst>
              <a:ext uri="{FF2B5EF4-FFF2-40B4-BE49-F238E27FC236}">
                <a16:creationId xmlns:a16="http://schemas.microsoft.com/office/drawing/2014/main" id="{FED06DD1-A077-5046-ADB4-40F99D53E03C}"/>
              </a:ext>
            </a:extLst>
          </p:cNvPr>
          <p:cNvSpPr/>
          <p:nvPr/>
        </p:nvSpPr>
        <p:spPr>
          <a:xfrm>
            <a:off x="1164407" y="4275419"/>
            <a:ext cx="2731686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>
                <a:solidFill>
                  <a:prstClr val="black"/>
                </a:solidFill>
                <a:latin typeface="+mj-lt"/>
              </a:rPr>
              <a:t>Project outcomes</a:t>
            </a:r>
          </a:p>
        </p:txBody>
      </p:sp>
      <p:sp>
        <p:nvSpPr>
          <p:cNvPr id="68" name="Rectangle: Rounded Corners 28">
            <a:extLst>
              <a:ext uri="{FF2B5EF4-FFF2-40B4-BE49-F238E27FC236}">
                <a16:creationId xmlns:a16="http://schemas.microsoft.com/office/drawing/2014/main" id="{FED06DD1-A077-5046-ADB4-40F99D53E03C}"/>
              </a:ext>
            </a:extLst>
          </p:cNvPr>
          <p:cNvSpPr/>
          <p:nvPr/>
        </p:nvSpPr>
        <p:spPr>
          <a:xfrm>
            <a:off x="1161426" y="4930533"/>
            <a:ext cx="2858799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>
                <a:solidFill>
                  <a:prstClr val="black"/>
                </a:solidFill>
                <a:latin typeface="+mj-lt"/>
              </a:rPr>
              <a:t>Project steps/timeline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100434" y="2024005"/>
            <a:ext cx="75588" cy="2988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: Rounded Corners 28">
            <a:extLst>
              <a:ext uri="{FF2B5EF4-FFF2-40B4-BE49-F238E27FC236}">
                <a16:creationId xmlns:a16="http://schemas.microsoft.com/office/drawing/2014/main" id="{FED06DD1-A077-5046-ADB4-40F99D53E03C}"/>
              </a:ext>
            </a:extLst>
          </p:cNvPr>
          <p:cNvSpPr/>
          <p:nvPr/>
        </p:nvSpPr>
        <p:spPr>
          <a:xfrm>
            <a:off x="7096138" y="2881212"/>
            <a:ext cx="3262229" cy="322659"/>
          </a:xfrm>
          <a:prstGeom prst="roundRect">
            <a:avLst>
              <a:gd name="adj" fmla="val 943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defTabSz="342900"/>
            <a:r>
              <a:rPr lang="en-CA" sz="1400" b="1" cap="all" dirty="0">
                <a:solidFill>
                  <a:prstClr val="black"/>
                </a:solidFill>
                <a:latin typeface="+mj-lt"/>
              </a:rPr>
              <a:t>Prototype app</a:t>
            </a:r>
          </a:p>
        </p:txBody>
      </p:sp>
    </p:spTree>
    <p:extLst>
      <p:ext uri="{BB962C8B-B14F-4D97-AF65-F5344CB8AC3E}">
        <p14:creationId xmlns:p14="http://schemas.microsoft.com/office/powerpoint/2010/main" val="427107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Context &amp;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119123" y="5606654"/>
            <a:ext cx="548878" cy="39409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2398170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4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3" y="154410"/>
            <a:ext cx="9575835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Context – Changing Work Environment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21651" y="1607936"/>
            <a:ext cx="4352601" cy="2067255"/>
            <a:chOff x="1317202" y="1779403"/>
            <a:chExt cx="2690018" cy="12776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463" y="1779403"/>
              <a:ext cx="1034320" cy="92986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17202" y="2809741"/>
              <a:ext cx="2690018" cy="24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>
                  <a:solidFill>
                    <a:srgbClr val="4CA28D"/>
                  </a:solidFill>
                </a:rPr>
                <a:t>Changing Work Environment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954713" y="1643080"/>
            <a:ext cx="56765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 dirty="0"/>
              <a:t>Virtual collaboration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 dirty="0"/>
              <a:t>Flexible work models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 dirty="0"/>
              <a:t>More complex projects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 dirty="0"/>
              <a:t>Explosion of new technical tools, making public service employees more equipped – but needing more training – than ever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 dirty="0"/>
              <a:t>Increasing speed of technological disruption - departments need to think about how this will impact their business (e.g., Artificial Intelligence) and what skills will be required to perform these advanced tasks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21651" y="4201064"/>
            <a:ext cx="4766673" cy="1535444"/>
            <a:chOff x="1958733" y="1761394"/>
            <a:chExt cx="8060074" cy="1252490"/>
          </a:xfrm>
        </p:grpSpPr>
        <p:sp>
          <p:nvSpPr>
            <p:cNvPr id="33" name="Rectangle 32"/>
            <p:cNvSpPr/>
            <p:nvPr/>
          </p:nvSpPr>
          <p:spPr>
            <a:xfrm>
              <a:off x="1959428" y="1761394"/>
              <a:ext cx="8059379" cy="1252490"/>
            </a:xfrm>
            <a:prstGeom prst="rect">
              <a:avLst/>
            </a:prstGeom>
            <a:solidFill>
              <a:srgbClr val="CCE7E2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80139" y="1821467"/>
              <a:ext cx="6072073" cy="753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/>
                <a:t>of the core skills required to perform existing jobs will change in the next couple of years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9375" y="2762825"/>
              <a:ext cx="3682837" cy="25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/>
                <a:t>World Economic Forum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58733" y="2007537"/>
              <a:ext cx="1906063" cy="5272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spc="50">
                  <a:ln w="0"/>
                  <a:solidFill>
                    <a:schemeClr val="accent3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42%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89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5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94235" y="1533651"/>
            <a:ext cx="2807432" cy="2141540"/>
            <a:chOff x="7776117" y="1442567"/>
            <a:chExt cx="2042522" cy="15580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110" y="1442567"/>
              <a:ext cx="1205367" cy="121274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76117" y="2709529"/>
              <a:ext cx="2042522" cy="29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>
                  <a:solidFill>
                    <a:srgbClr val="4CA28D"/>
                  </a:solidFill>
                </a:rPr>
                <a:t>Changing Workforce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849472" y="2013197"/>
            <a:ext cx="55057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/>
              <a:t>Labour shortage and turnover – difficult to retain employees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/>
              <a:t>Shifting employee expectations – how/where they work, mobility across jobs/departments, professional development support – organizational culture is changing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/>
              <a:t>Currently there is limited support and tools for employees who want to learn and grow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CA" sz="2000"/>
              <a:t>Hands-on learning too infrequent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3" y="154410"/>
            <a:ext cx="9575835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Context – Changing Workforce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10636" y="4035890"/>
            <a:ext cx="4485732" cy="1117847"/>
            <a:chOff x="2433784" y="1884286"/>
            <a:chExt cx="7585023" cy="911848"/>
          </a:xfrm>
        </p:grpSpPr>
        <p:sp>
          <p:nvSpPr>
            <p:cNvPr id="34" name="Rectangle 33"/>
            <p:cNvSpPr/>
            <p:nvPr/>
          </p:nvSpPr>
          <p:spPr>
            <a:xfrm>
              <a:off x="2433784" y="1884286"/>
              <a:ext cx="7585023" cy="911848"/>
            </a:xfrm>
            <a:prstGeom prst="rect">
              <a:avLst/>
            </a:prstGeom>
            <a:solidFill>
              <a:srgbClr val="CCE7E2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0202" y="2535130"/>
              <a:ext cx="3682837" cy="251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400" i="1"/>
                <a:t>Manpower Group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06390" y="1933543"/>
              <a:ext cx="5780880" cy="6402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CA" sz="1500"/>
                <a:t>Millennials say the opportunity to learn new skills is a top factor when considering a new job</a:t>
              </a:r>
              <a:endParaRPr lang="en-US" sz="1500" b="1" spc="5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31836" y="4173219"/>
            <a:ext cx="829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spc="5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 out</a:t>
            </a:r>
          </a:p>
          <a:p>
            <a:pPr algn="ctr"/>
            <a:r>
              <a:rPr lang="en-US" sz="2000" b="1" spc="5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of 5</a:t>
            </a:r>
          </a:p>
        </p:txBody>
      </p:sp>
    </p:spTree>
    <p:extLst>
      <p:ext uri="{BB962C8B-B14F-4D97-AF65-F5344CB8AC3E}">
        <p14:creationId xmlns:p14="http://schemas.microsoft.com/office/powerpoint/2010/main" val="23034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6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 dirty="0" smtClean="0">
                <a:solidFill>
                  <a:schemeClr val="bg1"/>
                </a:solidFill>
              </a:rPr>
              <a:t>70-20-10 Model for Better Learning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094" y="1232205"/>
            <a:ext cx="1154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Learning is like a </a:t>
            </a:r>
            <a:r>
              <a:rPr lang="en-CA" dirty="0" smtClean="0"/>
              <a:t>pie</a:t>
            </a:r>
            <a:r>
              <a:rPr lang="en-CA" dirty="0"/>
              <a:t>. To make it tasty, you need to </a:t>
            </a:r>
            <a:r>
              <a:rPr lang="en-CA" dirty="0" smtClean="0"/>
              <a:t>use the right ingredients in the right proportions</a:t>
            </a:r>
            <a:r>
              <a:rPr lang="en-CA" dirty="0"/>
              <a:t>. </a:t>
            </a:r>
          </a:p>
          <a:p>
            <a:r>
              <a:rPr lang="en-CA" b="1" dirty="0"/>
              <a:t>Studies show that the </a:t>
            </a:r>
            <a:r>
              <a:rPr lang="en-CA" b="1" i="1" dirty="0"/>
              <a:t>70-20-10 Model </a:t>
            </a:r>
            <a:r>
              <a:rPr lang="en-CA" b="1" dirty="0"/>
              <a:t>is a magic recipe for corporate learning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0159" y="6471087"/>
            <a:ext cx="82117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>
                <a:hlinkClick r:id="rId3"/>
              </a:rPr>
              <a:t>The 70:20:10 Model - A different view of work, performance and learning (702010institute.com)</a:t>
            </a:r>
            <a:endParaRPr lang="en-CA" sz="12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038" name="Group 1037"/>
          <p:cNvGrpSpPr/>
          <p:nvPr/>
        </p:nvGrpSpPr>
        <p:grpSpPr>
          <a:xfrm>
            <a:off x="9346949" y="2661773"/>
            <a:ext cx="2502214" cy="2862092"/>
            <a:chOff x="9159448" y="2803417"/>
            <a:chExt cx="2502214" cy="2862092"/>
          </a:xfrm>
        </p:grpSpPr>
        <p:sp>
          <p:nvSpPr>
            <p:cNvPr id="1037" name="Rectangle 1036"/>
            <p:cNvSpPr/>
            <p:nvPr/>
          </p:nvSpPr>
          <p:spPr>
            <a:xfrm>
              <a:off x="9159448" y="2803417"/>
              <a:ext cx="2502214" cy="28620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3B9A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04476" y="3446559"/>
              <a:ext cx="229648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63B9AE"/>
                </a:buClr>
                <a:buFont typeface="Wingdings" panose="05000000000000000000" pitchFamily="2" charset="2"/>
                <a:buChar char="v"/>
              </a:pPr>
              <a:r>
                <a:rPr lang="en-CA"/>
                <a:t>More engaged learners</a:t>
              </a:r>
            </a:p>
            <a:p>
              <a:pPr marL="285750" indent="-285750">
                <a:buClr>
                  <a:srgbClr val="63B9AE"/>
                </a:buClr>
                <a:buFont typeface="Wingdings" panose="05000000000000000000" pitchFamily="2" charset="2"/>
                <a:buChar char="v"/>
              </a:pPr>
              <a:r>
                <a:rPr lang="en-CA"/>
                <a:t>Leads to higher retention rates</a:t>
              </a:r>
            </a:p>
            <a:p>
              <a:pPr marL="285750" indent="-285750">
                <a:buClr>
                  <a:srgbClr val="63B9AE"/>
                </a:buClr>
                <a:buFont typeface="Wingdings" panose="05000000000000000000" pitchFamily="2" charset="2"/>
                <a:buChar char="v"/>
              </a:pPr>
              <a:r>
                <a:rPr lang="en-CA"/>
                <a:t>Achieves desired learning outcomes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304476" y="2871738"/>
              <a:ext cx="2212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 i="1">
                  <a:solidFill>
                    <a:srgbClr val="01A4B5"/>
                  </a:solidFill>
                </a:rPr>
                <a:t>Benefits</a:t>
              </a:r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525707" y="2102336"/>
            <a:ext cx="8462018" cy="3721743"/>
            <a:chOff x="637235" y="2210672"/>
            <a:chExt cx="8462018" cy="3721743"/>
          </a:xfrm>
        </p:grpSpPr>
        <p:sp>
          <p:nvSpPr>
            <p:cNvPr id="32" name="TextBox 31"/>
            <p:cNvSpPr txBox="1"/>
            <p:nvPr/>
          </p:nvSpPr>
          <p:spPr>
            <a:xfrm>
              <a:off x="1833705" y="2210672"/>
              <a:ext cx="621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b="1">
                  <a:solidFill>
                    <a:srgbClr val="01A4B5"/>
                  </a:solidFill>
                </a:rPr>
                <a:t>70-20-10 Approach To Learning</a:t>
              </a:r>
            </a:p>
          </p:txBody>
        </p:sp>
        <p:grpSp>
          <p:nvGrpSpPr>
            <p:cNvPr id="1033" name="Group 1032"/>
            <p:cNvGrpSpPr/>
            <p:nvPr/>
          </p:nvGrpSpPr>
          <p:grpSpPr>
            <a:xfrm>
              <a:off x="637235" y="2814885"/>
              <a:ext cx="2643235" cy="3108121"/>
              <a:chOff x="771825" y="2814885"/>
              <a:chExt cx="2643235" cy="3108121"/>
            </a:xfrm>
          </p:grpSpPr>
          <p:grpSp>
            <p:nvGrpSpPr>
              <p:cNvPr id="1027" name="Group 1026"/>
              <p:cNvGrpSpPr/>
              <p:nvPr/>
            </p:nvGrpSpPr>
            <p:grpSpPr>
              <a:xfrm>
                <a:off x="956118" y="2814885"/>
                <a:ext cx="2274652" cy="2445093"/>
                <a:chOff x="1107105" y="2784016"/>
                <a:chExt cx="2274652" cy="2445093"/>
              </a:xfrm>
            </p:grpSpPr>
            <p:grpSp>
              <p:nvGrpSpPr>
                <p:cNvPr id="1025" name="Group 1024"/>
                <p:cNvGrpSpPr/>
                <p:nvPr/>
              </p:nvGrpSpPr>
              <p:grpSpPr>
                <a:xfrm>
                  <a:off x="1107105" y="4349524"/>
                  <a:ext cx="2274652" cy="879585"/>
                  <a:chOff x="1233695" y="4896527"/>
                  <a:chExt cx="2274652" cy="879585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233696" y="4896527"/>
                    <a:ext cx="227465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200" b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LEARN AND DEVELOP</a:t>
                    </a: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233695" y="5252892"/>
                    <a:ext cx="227465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400" b="1">
                        <a:solidFill>
                          <a:schemeClr val="accent5"/>
                        </a:solidFill>
                      </a:rPr>
                      <a:t>THROUGH HANDS-ON</a:t>
                    </a:r>
                  </a:p>
                  <a:p>
                    <a:pPr algn="ctr"/>
                    <a:r>
                      <a:rPr lang="en-CA" sz="1400" b="1">
                        <a:solidFill>
                          <a:schemeClr val="accent5"/>
                        </a:solidFill>
                      </a:rPr>
                      <a:t>EXPERIENCES</a:t>
                    </a:r>
                  </a:p>
                </p:txBody>
              </p:sp>
            </p:grpSp>
            <p:grpSp>
              <p:nvGrpSpPr>
                <p:cNvPr id="1024" name="Group 1023"/>
                <p:cNvGrpSpPr/>
                <p:nvPr/>
              </p:nvGrpSpPr>
              <p:grpSpPr>
                <a:xfrm>
                  <a:off x="1495851" y="2784016"/>
                  <a:ext cx="1497161" cy="1497161"/>
                  <a:chOff x="1407765" y="2825144"/>
                  <a:chExt cx="1926516" cy="1926516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407765" y="2825144"/>
                    <a:ext cx="1926516" cy="1926516"/>
                    <a:chOff x="1147313" y="2475781"/>
                    <a:chExt cx="3036498" cy="3036498"/>
                  </a:xfrm>
                </p:grpSpPr>
                <p:sp>
                  <p:nvSpPr>
                    <p:cNvPr id="3" name="Donut 2"/>
                    <p:cNvSpPr/>
                    <p:nvPr/>
                  </p:nvSpPr>
                  <p:spPr>
                    <a:xfrm>
                      <a:off x="1147313" y="2475781"/>
                      <a:ext cx="3036498" cy="3036498"/>
                    </a:xfrm>
                    <a:prstGeom prst="donut">
                      <a:avLst>
                        <a:gd name="adj" fmla="val 15732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" name="Block Arc 27"/>
                    <p:cNvSpPr/>
                    <p:nvPr/>
                  </p:nvSpPr>
                  <p:spPr>
                    <a:xfrm rot="5400000">
                      <a:off x="1147313" y="2475781"/>
                      <a:ext cx="3036498" cy="3036498"/>
                    </a:xfrm>
                    <a:prstGeom prst="blockArc">
                      <a:avLst>
                        <a:gd name="adj1" fmla="val 10737524"/>
                        <a:gd name="adj2" fmla="val 4228271"/>
                        <a:gd name="adj3" fmla="val 14731"/>
                      </a:avLst>
                    </a:prstGeom>
                    <a:solidFill>
                      <a:srgbClr val="F1896E"/>
                    </a:solidFill>
                    <a:ln w="28575" cap="rnd">
                      <a:solidFill>
                        <a:schemeClr val="accent5"/>
                      </a:solidFill>
                    </a:ln>
                    <a:effectLst>
                      <a:outerShdw blurRad="40000" dir="5400000" rotWithShape="0">
                        <a:srgbClr val="000000">
                          <a:alpha val="35000"/>
                        </a:srgb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47" name="Rectangle 46"/>
                  <p:cNvSpPr/>
                  <p:nvPr/>
                </p:nvSpPr>
                <p:spPr>
                  <a:xfrm>
                    <a:off x="1931247" y="3430240"/>
                    <a:ext cx="1046207" cy="67326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">
                        <a:rot lat="0" lon="0" rev="15600000"/>
                      </a:lightRig>
                    </a:scene3d>
                    <a:sp3d extrusionH="57150" prstMaterial="softEdge">
                      <a:bevelT w="25400" h="38100"/>
                    </a:sp3d>
                  </a:bodyPr>
                  <a:lstStyle/>
                  <a:p>
                    <a:pPr algn="ctr"/>
                    <a:r>
                      <a:rPr lang="en-US" sz="2800" b="1" cap="none" spc="0">
                        <a:ln/>
                        <a:solidFill>
                          <a:srgbClr val="F1896E"/>
                        </a:solidFill>
                        <a:effectLst/>
                      </a:rPr>
                      <a:t>70</a:t>
                    </a:r>
                    <a:r>
                      <a:rPr lang="en-US" sz="2000" b="1" cap="none" spc="0">
                        <a:ln/>
                        <a:solidFill>
                          <a:srgbClr val="F1896E"/>
                        </a:solidFill>
                        <a:effectLst/>
                      </a:rPr>
                      <a:t>%</a:t>
                    </a:r>
                    <a:endParaRPr lang="en-US" sz="2800" b="1" cap="none" spc="0">
                      <a:ln/>
                      <a:solidFill>
                        <a:srgbClr val="F1896E"/>
                      </a:solidFill>
                      <a:effectLst/>
                    </a:endParaRPr>
                  </a:p>
                </p:txBody>
              </p:sp>
            </p:grpSp>
          </p:grpSp>
          <p:sp>
            <p:nvSpPr>
              <p:cNvPr id="84" name="TextBox 83"/>
              <p:cNvSpPr txBox="1"/>
              <p:nvPr/>
            </p:nvSpPr>
            <p:spPr>
              <a:xfrm>
                <a:off x="771825" y="5322842"/>
                <a:ext cx="264323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100" b="1">
                    <a:solidFill>
                      <a:schemeClr val="bg1">
                        <a:lumMod val="65000"/>
                      </a:schemeClr>
                    </a:solidFill>
                  </a:rPr>
                  <a:t>Micro-missions ● On the job training ● Gamification ● Online simulations ● Scenario-based learning</a:t>
                </a:r>
              </a:p>
            </p:txBody>
          </p:sp>
        </p:grpSp>
        <p:grpSp>
          <p:nvGrpSpPr>
            <p:cNvPr id="1035" name="Group 1034"/>
            <p:cNvGrpSpPr/>
            <p:nvPr/>
          </p:nvGrpSpPr>
          <p:grpSpPr>
            <a:xfrm>
              <a:off x="6489377" y="2814885"/>
              <a:ext cx="2609876" cy="3108121"/>
              <a:chOff x="6127724" y="2814885"/>
              <a:chExt cx="2609876" cy="3108121"/>
            </a:xfrm>
          </p:grpSpPr>
          <p:grpSp>
            <p:nvGrpSpPr>
              <p:cNvPr id="1029" name="Group 1028"/>
              <p:cNvGrpSpPr/>
              <p:nvPr/>
            </p:nvGrpSpPr>
            <p:grpSpPr>
              <a:xfrm>
                <a:off x="6127724" y="2814885"/>
                <a:ext cx="2609876" cy="2445093"/>
                <a:chOff x="5770410" y="2784016"/>
                <a:chExt cx="2609876" cy="2445093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5770410" y="4349524"/>
                  <a:ext cx="2609876" cy="879585"/>
                  <a:chOff x="1062639" y="4947541"/>
                  <a:chExt cx="2609876" cy="879585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173574" y="4947541"/>
                    <a:ext cx="227465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200" b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LEARN AND DEVELOP</a:t>
                    </a: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062639" y="5303906"/>
                    <a:ext cx="26098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400" b="1">
                        <a:solidFill>
                          <a:srgbClr val="63B9AE"/>
                        </a:solidFill>
                      </a:rPr>
                      <a:t>THROUGH STRUCTURED TRAINING AND PROGRAMS</a:t>
                    </a:r>
                  </a:p>
                </p:txBody>
              </p: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6273155" y="2784016"/>
                  <a:ext cx="1497161" cy="1497161"/>
                  <a:chOff x="1407765" y="2825144"/>
                  <a:chExt cx="1926516" cy="1926516"/>
                </a:xfrm>
              </p:grpSpPr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1407765" y="2825144"/>
                    <a:ext cx="1926516" cy="1926516"/>
                    <a:chOff x="1147313" y="2475781"/>
                    <a:chExt cx="3036498" cy="3036498"/>
                  </a:xfrm>
                </p:grpSpPr>
                <p:sp>
                  <p:nvSpPr>
                    <p:cNvPr id="74" name="Donut 73"/>
                    <p:cNvSpPr/>
                    <p:nvPr/>
                  </p:nvSpPr>
                  <p:spPr>
                    <a:xfrm>
                      <a:off x="1147313" y="2475781"/>
                      <a:ext cx="3036498" cy="3036498"/>
                    </a:xfrm>
                    <a:prstGeom prst="donut">
                      <a:avLst>
                        <a:gd name="adj" fmla="val 15732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Block Arc 74"/>
                    <p:cNvSpPr/>
                    <p:nvPr/>
                  </p:nvSpPr>
                  <p:spPr>
                    <a:xfrm rot="5400000">
                      <a:off x="1147313" y="2475781"/>
                      <a:ext cx="3036498" cy="3036498"/>
                    </a:xfrm>
                    <a:prstGeom prst="blockArc">
                      <a:avLst>
                        <a:gd name="adj1" fmla="val 10737524"/>
                        <a:gd name="adj2" fmla="val 13024359"/>
                        <a:gd name="adj3" fmla="val 14271"/>
                      </a:avLst>
                    </a:prstGeom>
                    <a:solidFill>
                      <a:srgbClr val="A0D3CC"/>
                    </a:solidFill>
                    <a:ln w="28575" cap="rnd">
                      <a:solidFill>
                        <a:srgbClr val="63B9AE"/>
                      </a:solidFill>
                    </a:ln>
                    <a:effectLst>
                      <a:outerShdw blurRad="40000" dir="5400000" rotWithShape="0">
                        <a:srgbClr val="000000">
                          <a:alpha val="35000"/>
                        </a:srgb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3" name="Rectangle 72"/>
                  <p:cNvSpPr/>
                  <p:nvPr/>
                </p:nvSpPr>
                <p:spPr>
                  <a:xfrm>
                    <a:off x="1931247" y="3430240"/>
                    <a:ext cx="1046207" cy="67326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">
                        <a:rot lat="0" lon="0" rev="15600000"/>
                      </a:lightRig>
                    </a:scene3d>
                    <a:sp3d extrusionH="57150" prstMaterial="softEdge">
                      <a:bevelT w="25400" h="38100"/>
                    </a:sp3d>
                  </a:bodyPr>
                  <a:lstStyle/>
                  <a:p>
                    <a:pPr algn="ctr"/>
                    <a:r>
                      <a:rPr lang="en-US" sz="2800" b="1" cap="none" spc="0">
                        <a:ln/>
                        <a:solidFill>
                          <a:srgbClr val="63B9AE"/>
                        </a:solidFill>
                        <a:effectLst/>
                      </a:rPr>
                      <a:t>10</a:t>
                    </a:r>
                    <a:r>
                      <a:rPr lang="en-US" sz="2000" b="1" cap="none" spc="0">
                        <a:ln/>
                        <a:solidFill>
                          <a:srgbClr val="63B9AE"/>
                        </a:solidFill>
                        <a:effectLst/>
                      </a:rPr>
                      <a:t>%</a:t>
                    </a:r>
                    <a:endParaRPr lang="en-US" sz="2800" b="1" cap="none" spc="0">
                      <a:ln/>
                      <a:solidFill>
                        <a:srgbClr val="63B9AE"/>
                      </a:solidFill>
                      <a:effectLst/>
                    </a:endParaRPr>
                  </a:p>
                </p:txBody>
              </p:sp>
            </p:grpSp>
          </p:grpSp>
          <p:sp>
            <p:nvSpPr>
              <p:cNvPr id="85" name="TextBox 84"/>
              <p:cNvSpPr txBox="1"/>
              <p:nvPr/>
            </p:nvSpPr>
            <p:spPr>
              <a:xfrm>
                <a:off x="6160732" y="5322842"/>
                <a:ext cx="2531973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100" b="1">
                    <a:solidFill>
                      <a:schemeClr val="bg1">
                        <a:lumMod val="65000"/>
                      </a:schemeClr>
                    </a:solidFill>
                  </a:rPr>
                  <a:t>Onboarding courses ● Instructional videos ● Lectures ● Textbooks ● Knowledge base</a:t>
                </a:r>
              </a:p>
            </p:txBody>
          </p:sp>
        </p:grpSp>
        <p:grpSp>
          <p:nvGrpSpPr>
            <p:cNvPr id="1034" name="Group 1033"/>
            <p:cNvGrpSpPr/>
            <p:nvPr/>
          </p:nvGrpSpPr>
          <p:grpSpPr>
            <a:xfrm>
              <a:off x="3610828" y="2814885"/>
              <a:ext cx="2552333" cy="3117530"/>
              <a:chOff x="3768808" y="2814885"/>
              <a:chExt cx="2552333" cy="3117530"/>
            </a:xfrm>
          </p:grpSpPr>
          <p:grpSp>
            <p:nvGrpSpPr>
              <p:cNvPr id="1028" name="Group 1027"/>
              <p:cNvGrpSpPr/>
              <p:nvPr/>
            </p:nvGrpSpPr>
            <p:grpSpPr>
              <a:xfrm>
                <a:off x="3768808" y="2814885"/>
                <a:ext cx="2457866" cy="2450104"/>
                <a:chOff x="3411494" y="2784016"/>
                <a:chExt cx="2457866" cy="245010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3411494" y="4354535"/>
                  <a:ext cx="2457866" cy="879585"/>
                  <a:chOff x="1089310" y="4947541"/>
                  <a:chExt cx="2457866" cy="879585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1173574" y="4947541"/>
                    <a:ext cx="2274651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200" b="1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LEARN AND DEVELOP</a:t>
                    </a: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089310" y="5303906"/>
                    <a:ext cx="245786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CA" sz="1400" b="1">
                        <a:solidFill>
                          <a:srgbClr val="01A4B5"/>
                        </a:solidFill>
                      </a:rPr>
                      <a:t>THROUGH INTERACTION WITH OTHERS</a:t>
                    </a:r>
                  </a:p>
                </p:txBody>
              </p: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3884503" y="2784016"/>
                  <a:ext cx="1497161" cy="1497161"/>
                  <a:chOff x="1407765" y="2825144"/>
                  <a:chExt cx="1926516" cy="1926516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1407765" y="2825144"/>
                    <a:ext cx="1926516" cy="1926516"/>
                    <a:chOff x="1147313" y="2475781"/>
                    <a:chExt cx="3036498" cy="3036498"/>
                  </a:xfrm>
                </p:grpSpPr>
                <p:sp>
                  <p:nvSpPr>
                    <p:cNvPr id="69" name="Donut 68"/>
                    <p:cNvSpPr/>
                    <p:nvPr/>
                  </p:nvSpPr>
                  <p:spPr>
                    <a:xfrm>
                      <a:off x="1147313" y="2475781"/>
                      <a:ext cx="3036498" cy="3036498"/>
                    </a:xfrm>
                    <a:prstGeom prst="donut">
                      <a:avLst>
                        <a:gd name="adj" fmla="val 15732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0" name="Block Arc 69"/>
                    <p:cNvSpPr/>
                    <p:nvPr/>
                  </p:nvSpPr>
                  <p:spPr>
                    <a:xfrm rot="5400000">
                      <a:off x="1147313" y="2475781"/>
                      <a:ext cx="3036498" cy="3036498"/>
                    </a:xfrm>
                    <a:prstGeom prst="blockArc">
                      <a:avLst>
                        <a:gd name="adj1" fmla="val 10737524"/>
                        <a:gd name="adj2" fmla="val 14789461"/>
                        <a:gd name="adj3" fmla="val 14839"/>
                      </a:avLst>
                    </a:prstGeom>
                    <a:solidFill>
                      <a:srgbClr val="75CED6"/>
                    </a:solidFill>
                    <a:ln w="28575" cap="rnd">
                      <a:solidFill>
                        <a:srgbClr val="01A4B5"/>
                      </a:solidFill>
                    </a:ln>
                    <a:effectLst>
                      <a:outerShdw blurRad="40000" dir="5400000" rotWithShape="0">
                        <a:srgbClr val="000000">
                          <a:alpha val="35000"/>
                        </a:srgbClr>
                      </a:outerShdw>
                      <a:softEdge rad="0"/>
                    </a:effectLst>
                    <a:scene3d>
                      <a:camera prst="orthographicFront"/>
                      <a:lightRig rig="threePt" dir="t"/>
                    </a:scene3d>
                    <a:sp3d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68" name="Rectangle 67"/>
                  <p:cNvSpPr/>
                  <p:nvPr/>
                </p:nvSpPr>
                <p:spPr>
                  <a:xfrm>
                    <a:off x="1931247" y="3430240"/>
                    <a:ext cx="1046207" cy="67326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">
                        <a:rot lat="0" lon="0" rev="15600000"/>
                      </a:lightRig>
                    </a:scene3d>
                    <a:sp3d extrusionH="57150" prstMaterial="softEdge">
                      <a:bevelT w="25400" h="38100"/>
                    </a:sp3d>
                  </a:bodyPr>
                  <a:lstStyle/>
                  <a:p>
                    <a:pPr algn="ctr"/>
                    <a:r>
                      <a:rPr lang="en-US" sz="2800" b="1" cap="none" spc="0">
                        <a:ln/>
                        <a:solidFill>
                          <a:srgbClr val="01A4B5"/>
                        </a:solidFill>
                        <a:effectLst/>
                      </a:rPr>
                      <a:t>20</a:t>
                    </a:r>
                    <a:r>
                      <a:rPr lang="en-US" sz="2000" b="1" cap="none" spc="0">
                        <a:ln/>
                        <a:solidFill>
                          <a:srgbClr val="01A4B5"/>
                        </a:solidFill>
                        <a:effectLst/>
                      </a:rPr>
                      <a:t>%</a:t>
                    </a:r>
                    <a:endParaRPr lang="en-US" sz="2800" b="1" cap="none" spc="0">
                      <a:ln/>
                      <a:solidFill>
                        <a:srgbClr val="01A4B5"/>
                      </a:solidFill>
                      <a:effectLst/>
                    </a:endParaRPr>
                  </a:p>
                </p:txBody>
              </p:sp>
            </p:grpSp>
          </p:grpSp>
          <p:sp>
            <p:nvSpPr>
              <p:cNvPr id="86" name="TextBox 85"/>
              <p:cNvSpPr txBox="1"/>
              <p:nvPr/>
            </p:nvSpPr>
            <p:spPr>
              <a:xfrm>
                <a:off x="3768809" y="5332251"/>
                <a:ext cx="255233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100" b="1">
                    <a:solidFill>
                      <a:schemeClr val="bg1">
                        <a:lumMod val="65000"/>
                      </a:schemeClr>
                    </a:solidFill>
                  </a:rPr>
                  <a:t>Coaching ● Mentorship ● Discussion boards ● Webinars ● Social media </a:t>
                </a: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9071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Skills-Based Professional Development Framework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119123" y="5606654"/>
            <a:ext cx="548878" cy="394097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992017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8</a:t>
            </a:fld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3" y="154410"/>
            <a:ext cx="11503349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 sz="3200">
                <a:solidFill>
                  <a:schemeClr val="bg1"/>
                </a:solidFill>
              </a:rPr>
              <a:t>Skills-Based Professional Development Framework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00030" y="3089819"/>
            <a:ext cx="2748880" cy="2176017"/>
            <a:chOff x="11294669" y="1495388"/>
            <a:chExt cx="2914084" cy="2176017"/>
          </a:xfrm>
        </p:grpSpPr>
        <p:pic>
          <p:nvPicPr>
            <p:cNvPr id="11" name="Graphic 4" descr="Users">
              <a:extLst>
                <a:ext uri="{FF2B5EF4-FFF2-40B4-BE49-F238E27FC236}">
                  <a16:creationId xmlns:a16="http://schemas.microsoft.com/office/drawing/2014/main" id="{F9DB2316-EABA-469D-B9F5-28B159ED0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207506" y="1495388"/>
              <a:ext cx="631538" cy="631538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4C64DF-4371-456C-8C0E-4ED827E2C8DE}"/>
                </a:ext>
              </a:extLst>
            </p:cNvPr>
            <p:cNvGrpSpPr/>
            <p:nvPr/>
          </p:nvGrpSpPr>
          <p:grpSpPr>
            <a:xfrm>
              <a:off x="11294669" y="1519479"/>
              <a:ext cx="2914084" cy="2151926"/>
              <a:chOff x="-13485" y="4529228"/>
              <a:chExt cx="3295562" cy="2151926"/>
            </a:xfrm>
          </p:grpSpPr>
          <p:sp>
            <p:nvSpPr>
              <p:cNvPr id="38" name="TextBox 52">
                <a:extLst>
                  <a:ext uri="{FF2B5EF4-FFF2-40B4-BE49-F238E27FC236}">
                    <a16:creationId xmlns:a16="http://schemas.microsoft.com/office/drawing/2014/main" id="{9861F816-E4DC-4560-87D2-76579B958E39}"/>
                  </a:ext>
                </a:extLst>
              </p:cNvPr>
              <p:cNvSpPr txBox="1"/>
              <p:nvPr/>
            </p:nvSpPr>
            <p:spPr>
              <a:xfrm>
                <a:off x="-13485" y="4529228"/>
                <a:ext cx="2625363" cy="5847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cap="all" noProof="1">
                    <a:solidFill>
                      <a:srgbClr val="E99586"/>
                    </a:solidFill>
                  </a:rPr>
                  <a:t>micro-mission assignments</a:t>
                </a:r>
              </a:p>
            </p:txBody>
          </p:sp>
          <p:sp>
            <p:nvSpPr>
              <p:cNvPr id="39" name="TextBox 53">
                <a:extLst>
                  <a:ext uri="{FF2B5EF4-FFF2-40B4-BE49-F238E27FC236}">
                    <a16:creationId xmlns:a16="http://schemas.microsoft.com/office/drawing/2014/main" id="{46FF79CF-2048-45DD-AE2A-DC4F9B8C9660}"/>
                  </a:ext>
                </a:extLst>
              </p:cNvPr>
              <p:cNvSpPr txBox="1"/>
              <p:nvPr/>
            </p:nvSpPr>
            <p:spPr>
              <a:xfrm>
                <a:off x="-13485" y="5111494"/>
                <a:ext cx="3295562" cy="1569660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 framework and tools for a micro-mission program based on matching of skills, and providing internal opportunities to employees to </a:t>
                </a: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further their skills in different contexts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giving </a:t>
                </a: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them space to integrate their learning into their daily work (aftercare)</a:t>
                </a:r>
                <a:endParaRPr lang="en-US" sz="12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53098" y="3381019"/>
            <a:ext cx="3065169" cy="2165980"/>
            <a:chOff x="102501" y="3523932"/>
            <a:chExt cx="3065169" cy="21659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18266DC-7107-4747-BE1F-54F54C3F90A4}"/>
                </a:ext>
              </a:extLst>
            </p:cNvPr>
            <p:cNvGrpSpPr/>
            <p:nvPr/>
          </p:nvGrpSpPr>
          <p:grpSpPr>
            <a:xfrm>
              <a:off x="102501" y="3523932"/>
              <a:ext cx="3065169" cy="2165980"/>
              <a:chOff x="-7561" y="4515174"/>
              <a:chExt cx="3466426" cy="2165980"/>
            </a:xfrm>
          </p:grpSpPr>
          <p:sp>
            <p:nvSpPr>
              <p:cNvPr id="32" name="TextBox 64">
                <a:extLst>
                  <a:ext uri="{FF2B5EF4-FFF2-40B4-BE49-F238E27FC236}">
                    <a16:creationId xmlns:a16="http://schemas.microsoft.com/office/drawing/2014/main" id="{D37E3CDC-3F49-4AB4-93C5-1B3B028A4BB5}"/>
                  </a:ext>
                </a:extLst>
              </p:cNvPr>
              <p:cNvSpPr txBox="1"/>
              <p:nvPr/>
            </p:nvSpPr>
            <p:spPr>
              <a:xfrm>
                <a:off x="658877" y="4515174"/>
                <a:ext cx="2799988" cy="5847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cap="all" noProof="1" smtClean="0">
                    <a:solidFill>
                      <a:schemeClr val="accent5"/>
                    </a:solidFill>
                  </a:rPr>
                  <a:t>SELF-ASSESSMENT </a:t>
                </a:r>
                <a:r>
                  <a:rPr lang="en-US" sz="1600" b="1" cap="all" noProof="1">
                    <a:solidFill>
                      <a:schemeClr val="accent5"/>
                    </a:solidFill>
                  </a:rPr>
                  <a:t>toolkit</a:t>
                </a:r>
              </a:p>
            </p:txBody>
          </p:sp>
          <p:sp>
            <p:nvSpPr>
              <p:cNvPr id="33" name="TextBox 66">
                <a:extLst>
                  <a:ext uri="{FF2B5EF4-FFF2-40B4-BE49-F238E27FC236}">
                    <a16:creationId xmlns:a16="http://schemas.microsoft.com/office/drawing/2014/main" id="{039123AA-9BC9-420D-A2F6-5A326A228676}"/>
                  </a:ext>
                </a:extLst>
              </p:cNvPr>
              <p:cNvSpPr txBox="1"/>
              <p:nvPr/>
            </p:nvSpPr>
            <p:spPr>
              <a:xfrm>
                <a:off x="-7561" y="5111494"/>
                <a:ext cx="3458085" cy="15696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noProof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 set of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reflection tools for employees to </a:t>
                </a: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take stock of their career goals as well as self-assess against </a:t>
                </a:r>
                <a:r>
                  <a:rPr lang="en-US" sz="1200" b="1" noProof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tools</a:t>
                </a: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techniques and</a:t>
                </a:r>
              </a:p>
              <a:p>
                <a:pPr algn="r"/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skills they have acquired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to determine learning </a:t>
                </a:r>
                <a:r>
                  <a:rPr lang="en-US" sz="1200" noProof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objectives,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and also to help understand our workforce’s skillset and learning needs to inform current and future learning offerings</a:t>
                </a:r>
              </a:p>
            </p:txBody>
          </p:sp>
        </p:grpSp>
        <p:pic>
          <p:nvPicPr>
            <p:cNvPr id="61" name="Graphic 40" descr="Tools">
              <a:extLst>
                <a:ext uri="{FF2B5EF4-FFF2-40B4-BE49-F238E27FC236}">
                  <a16:creationId xmlns:a16="http://schemas.microsoft.com/office/drawing/2014/main" id="{F00874F6-A27E-4164-A57A-713D83DEF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67505" y="3577746"/>
              <a:ext cx="343429" cy="343429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7614134" y="1531871"/>
            <a:ext cx="3570580" cy="1261783"/>
            <a:chOff x="7557902" y="1372963"/>
            <a:chExt cx="3570580" cy="126178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D14FB4-A122-4E37-A3E1-1EDE99F1895D}"/>
                </a:ext>
              </a:extLst>
            </p:cNvPr>
            <p:cNvGrpSpPr/>
            <p:nvPr/>
          </p:nvGrpSpPr>
          <p:grpSpPr>
            <a:xfrm>
              <a:off x="7557902" y="1414725"/>
              <a:ext cx="3570580" cy="1220021"/>
              <a:chOff x="-151353" y="4537804"/>
              <a:chExt cx="4037999" cy="1220021"/>
            </a:xfrm>
          </p:grpSpPr>
          <p:sp>
            <p:nvSpPr>
              <p:cNvPr id="42" name="TextBox 49">
                <a:extLst>
                  <a:ext uri="{FF2B5EF4-FFF2-40B4-BE49-F238E27FC236}">
                    <a16:creationId xmlns:a16="http://schemas.microsoft.com/office/drawing/2014/main" id="{01052D65-33B8-435D-A792-4B7DB287E51F}"/>
                  </a:ext>
                </a:extLst>
              </p:cNvPr>
              <p:cNvSpPr txBox="1"/>
              <p:nvPr/>
            </p:nvSpPr>
            <p:spPr>
              <a:xfrm>
                <a:off x="-151353" y="4537804"/>
                <a:ext cx="3316484" cy="5847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cap="all" noProof="1">
                    <a:solidFill>
                      <a:srgbClr val="01A4B5"/>
                    </a:solidFill>
                  </a:rPr>
                  <a:t>Curated learning  resources</a:t>
                </a:r>
              </a:p>
            </p:txBody>
          </p:sp>
          <p:sp>
            <p:nvSpPr>
              <p:cNvPr id="43" name="TextBox 50">
                <a:extLst>
                  <a:ext uri="{FF2B5EF4-FFF2-40B4-BE49-F238E27FC236}">
                    <a16:creationId xmlns:a16="http://schemas.microsoft.com/office/drawing/2014/main" id="{DD64B006-D21C-4617-8BD9-1B65BB7A3940}"/>
                  </a:ext>
                </a:extLst>
              </p:cNvPr>
              <p:cNvSpPr txBox="1"/>
              <p:nvPr/>
            </p:nvSpPr>
            <p:spPr>
              <a:xfrm>
                <a:off x="-151353" y="5111494"/>
                <a:ext cx="4037999" cy="646331"/>
              </a:xfrm>
              <a:prstGeom prst="rect">
                <a:avLst/>
              </a:prstGeom>
              <a:noFill/>
            </p:spPr>
            <p:txBody>
              <a:bodyPr wrap="square" lIns="0" tIns="45720" rIns="0" bIns="4572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 curated set of existing articles, courses, videos, and other </a:t>
                </a:r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learning materials organized by skills and with a rating mechanism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1407" y="1372963"/>
              <a:ext cx="466490" cy="564231"/>
            </a:xfrm>
            <a:prstGeom prst="rect">
              <a:avLst/>
            </a:prstGeom>
          </p:spPr>
        </p:pic>
      </p:grpSp>
      <p:sp>
        <p:nvSpPr>
          <p:cNvPr id="63" name="TextBox 56">
            <a:extLst>
              <a:ext uri="{FF2B5EF4-FFF2-40B4-BE49-F238E27FC236}">
                <a16:creationId xmlns:a16="http://schemas.microsoft.com/office/drawing/2014/main" id="{F55C4862-52FF-41E4-979A-015C067F60D4}"/>
              </a:ext>
            </a:extLst>
          </p:cNvPr>
          <p:cNvSpPr txBox="1"/>
          <p:nvPr/>
        </p:nvSpPr>
        <p:spPr>
          <a:xfrm>
            <a:off x="404987" y="1083827"/>
            <a:ext cx="11632747" cy="36933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smtClean="0"/>
              <a:t>The components to the learning </a:t>
            </a:r>
            <a:r>
              <a:rPr lang="en-CA" b="1" dirty="0"/>
              <a:t>h</a:t>
            </a:r>
            <a:r>
              <a:rPr lang="en-CA" b="1" dirty="0" smtClean="0"/>
              <a:t>ub framework include:</a:t>
            </a:r>
            <a:endParaRPr lang="en-CA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39512" y="5603883"/>
            <a:ext cx="1090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From our </a:t>
            </a:r>
            <a:r>
              <a:rPr lang="en-CA" sz="1600" b="1" dirty="0" smtClean="0"/>
              <a:t>consultations, </a:t>
            </a:r>
            <a:r>
              <a:rPr lang="en-CA" sz="1600" b="1" dirty="0"/>
              <a:t>the demand is high for these types of </a:t>
            </a:r>
            <a:r>
              <a:rPr lang="en-CA" sz="1600" b="1" dirty="0" smtClean="0"/>
              <a:t>tools - they could </a:t>
            </a:r>
            <a:r>
              <a:rPr lang="en-CA" sz="1600" b="1" dirty="0"/>
              <a:t>potentially</a:t>
            </a:r>
          </a:p>
          <a:p>
            <a:pPr algn="ctr"/>
            <a:r>
              <a:rPr lang="en-CA" sz="1600" b="1" dirty="0"/>
              <a:t>be scaled to other branches and </a:t>
            </a:r>
            <a:r>
              <a:rPr lang="en-CA" sz="1600" b="1" dirty="0" smtClean="0"/>
              <a:t>organizations </a:t>
            </a:r>
            <a:r>
              <a:rPr lang="en-CA" sz="1600" b="1" dirty="0"/>
              <a:t>to develop their own employees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695505" y="337706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44284" y="2488244"/>
            <a:ext cx="5078966" cy="2964701"/>
            <a:chOff x="3544284" y="2488244"/>
            <a:chExt cx="5078966" cy="2964701"/>
          </a:xfrm>
        </p:grpSpPr>
        <p:grpSp>
          <p:nvGrpSpPr>
            <p:cNvPr id="6" name="Group 5"/>
            <p:cNvGrpSpPr/>
            <p:nvPr/>
          </p:nvGrpSpPr>
          <p:grpSpPr>
            <a:xfrm>
              <a:off x="3544284" y="2488244"/>
              <a:ext cx="5078966" cy="2964701"/>
              <a:chOff x="3428035" y="2328345"/>
              <a:chExt cx="5535074" cy="32309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18919AA-3563-4A4D-B3C7-A12DD89105C7}"/>
                  </a:ext>
                </a:extLst>
              </p:cNvPr>
              <p:cNvGrpSpPr/>
              <p:nvPr/>
            </p:nvGrpSpPr>
            <p:grpSpPr>
              <a:xfrm>
                <a:off x="3428035" y="2328345"/>
                <a:ext cx="5535074" cy="3230944"/>
                <a:chOff x="3328463" y="1813528"/>
                <a:chExt cx="5535074" cy="3230944"/>
              </a:xfrm>
            </p:grpSpPr>
            <p:sp>
              <p:nvSpPr>
                <p:cNvPr id="44" name="Freeform: Shape 24">
                  <a:extLst>
                    <a:ext uri="{FF2B5EF4-FFF2-40B4-BE49-F238E27FC236}">
                      <a16:creationId xmlns:a16="http://schemas.microsoft.com/office/drawing/2014/main" id="{942E200C-A644-4702-A65A-497DC48B3FE4}"/>
                    </a:ext>
                  </a:extLst>
                </p:cNvPr>
                <p:cNvSpPr/>
                <p:nvPr/>
              </p:nvSpPr>
              <p:spPr>
                <a:xfrm>
                  <a:off x="3328463" y="3946890"/>
                  <a:ext cx="2724840" cy="1097582"/>
                </a:xfrm>
                <a:custGeom>
                  <a:avLst/>
                  <a:gdLst>
                    <a:gd name="connsiteX0" fmla="*/ 610400 w 2219341"/>
                    <a:gd name="connsiteY0" fmla="*/ 0 h 893964"/>
                    <a:gd name="connsiteX1" fmla="*/ 1171726 w 2219341"/>
                    <a:gd name="connsiteY1" fmla="*/ 458495 h 893964"/>
                    <a:gd name="connsiteX2" fmla="*/ 1817996 w 2219341"/>
                    <a:gd name="connsiteY2" fmla="*/ 643146 h 893964"/>
                    <a:gd name="connsiteX3" fmla="*/ 1866204 w 2219341"/>
                    <a:gd name="connsiteY3" fmla="*/ 640813 h 893964"/>
                    <a:gd name="connsiteX4" fmla="*/ 2201293 w 2219341"/>
                    <a:gd name="connsiteY4" fmla="*/ 482832 h 893964"/>
                    <a:gd name="connsiteX5" fmla="*/ 2212562 w 2219341"/>
                    <a:gd name="connsiteY5" fmla="*/ 469798 h 893964"/>
                    <a:gd name="connsiteX6" fmla="*/ 2219341 w 2219341"/>
                    <a:gd name="connsiteY6" fmla="*/ 470021 h 893964"/>
                    <a:gd name="connsiteX7" fmla="*/ 2208705 w 2219341"/>
                    <a:gd name="connsiteY7" fmla="*/ 507568 h 893964"/>
                    <a:gd name="connsiteX8" fmla="*/ 1318837 w 2219341"/>
                    <a:gd name="connsiteY8" fmla="*/ 893811 h 893964"/>
                    <a:gd name="connsiteX9" fmla="*/ 0 w 2219341"/>
                    <a:gd name="connsiteY9" fmla="*/ 358847 h 893964"/>
                    <a:gd name="connsiteX10" fmla="*/ 610400 w 2219341"/>
                    <a:gd name="connsiteY10" fmla="*/ 0 h 89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19341" h="893964">
                      <a:moveTo>
                        <a:pt x="610400" y="0"/>
                      </a:moveTo>
                      <a:cubicBezTo>
                        <a:pt x="754821" y="169528"/>
                        <a:pt x="940819" y="339054"/>
                        <a:pt x="1171726" y="458495"/>
                      </a:cubicBezTo>
                      <a:cubicBezTo>
                        <a:pt x="1412271" y="583056"/>
                        <a:pt x="1634500" y="646349"/>
                        <a:pt x="1817996" y="643146"/>
                      </a:cubicBezTo>
                      <a:cubicBezTo>
                        <a:pt x="1834416" y="642860"/>
                        <a:pt x="1850417" y="642069"/>
                        <a:pt x="1866204" y="640813"/>
                      </a:cubicBezTo>
                      <a:cubicBezTo>
                        <a:pt x="2009097" y="628638"/>
                        <a:pt x="2123023" y="574403"/>
                        <a:pt x="2201293" y="482832"/>
                      </a:cubicBezTo>
                      <a:cubicBezTo>
                        <a:pt x="2205118" y="478543"/>
                        <a:pt x="2208736" y="474088"/>
                        <a:pt x="2212562" y="469798"/>
                      </a:cubicBezTo>
                      <a:cubicBezTo>
                        <a:pt x="2214821" y="469759"/>
                        <a:pt x="2217184" y="469888"/>
                        <a:pt x="2219341" y="470021"/>
                      </a:cubicBezTo>
                      <a:cubicBezTo>
                        <a:pt x="2216378" y="482569"/>
                        <a:pt x="2212800" y="495171"/>
                        <a:pt x="2208705" y="507568"/>
                      </a:cubicBezTo>
                      <a:cubicBezTo>
                        <a:pt x="2132278" y="734092"/>
                        <a:pt x="1842903" y="899719"/>
                        <a:pt x="1318837" y="893811"/>
                      </a:cubicBezTo>
                      <a:cubicBezTo>
                        <a:pt x="548244" y="885254"/>
                        <a:pt x="0" y="358847"/>
                        <a:pt x="0" y="358847"/>
                      </a:cubicBezTo>
                      <a:cubicBezTo>
                        <a:pt x="0" y="358847"/>
                        <a:pt x="243338" y="149368"/>
                        <a:pt x="6104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  <p:sp>
              <p:nvSpPr>
                <p:cNvPr id="45" name="Freeform: Shape 19">
                  <a:extLst>
                    <a:ext uri="{FF2B5EF4-FFF2-40B4-BE49-F238E27FC236}">
                      <a16:creationId xmlns:a16="http://schemas.microsoft.com/office/drawing/2014/main" id="{B492EE1D-49AF-47D3-84BE-6631E9460AC3}"/>
                    </a:ext>
                  </a:extLst>
                </p:cNvPr>
                <p:cNvSpPr/>
                <p:nvPr/>
              </p:nvSpPr>
              <p:spPr>
                <a:xfrm>
                  <a:off x="4709678" y="2086365"/>
                  <a:ext cx="859447" cy="1232902"/>
                </a:xfrm>
                <a:custGeom>
                  <a:avLst/>
                  <a:gdLst>
                    <a:gd name="connsiteX0" fmla="*/ 34381 w 700007"/>
                    <a:gd name="connsiteY0" fmla="*/ 0 h 1004180"/>
                    <a:gd name="connsiteX1" fmla="*/ 700007 w 700007"/>
                    <a:gd name="connsiteY1" fmla="*/ 408327 h 1004180"/>
                    <a:gd name="connsiteX2" fmla="*/ 574894 w 700007"/>
                    <a:gd name="connsiteY2" fmla="*/ 1004180 h 1004180"/>
                    <a:gd name="connsiteX3" fmla="*/ 553890 w 700007"/>
                    <a:gd name="connsiteY3" fmla="*/ 993049 h 1004180"/>
                    <a:gd name="connsiteX4" fmla="*/ 41263 w 700007"/>
                    <a:gd name="connsiteY4" fmla="*/ 819594 h 1004180"/>
                    <a:gd name="connsiteX5" fmla="*/ 34381 w 700007"/>
                    <a:gd name="connsiteY5" fmla="*/ 0 h 100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007" h="1004180">
                      <a:moveTo>
                        <a:pt x="34381" y="0"/>
                      </a:moveTo>
                      <a:cubicBezTo>
                        <a:pt x="132714" y="39579"/>
                        <a:pt x="424634" y="169162"/>
                        <a:pt x="700007" y="408327"/>
                      </a:cubicBezTo>
                      <a:cubicBezTo>
                        <a:pt x="633515" y="583211"/>
                        <a:pt x="583730" y="784597"/>
                        <a:pt x="574894" y="1004180"/>
                      </a:cubicBezTo>
                      <a:cubicBezTo>
                        <a:pt x="567884" y="1000594"/>
                        <a:pt x="561041" y="996820"/>
                        <a:pt x="553890" y="993049"/>
                      </a:cubicBezTo>
                      <a:cubicBezTo>
                        <a:pt x="382464" y="904347"/>
                        <a:pt x="207423" y="850527"/>
                        <a:pt x="41263" y="819594"/>
                      </a:cubicBezTo>
                      <a:cubicBezTo>
                        <a:pt x="-35118" y="437725"/>
                        <a:pt x="14108" y="106783"/>
                        <a:pt x="34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  <p:sp>
              <p:nvSpPr>
                <p:cNvPr id="46" name="Freeform: Shape 20">
                  <a:extLst>
                    <a:ext uri="{FF2B5EF4-FFF2-40B4-BE49-F238E27FC236}">
                      <a16:creationId xmlns:a16="http://schemas.microsoft.com/office/drawing/2014/main" id="{6245CB1A-88BC-4042-BF12-3B0497992E36}"/>
                    </a:ext>
                  </a:extLst>
                </p:cNvPr>
                <p:cNvSpPr/>
                <p:nvPr/>
              </p:nvSpPr>
              <p:spPr>
                <a:xfrm>
                  <a:off x="3681560" y="3133997"/>
                  <a:ext cx="2261340" cy="1531344"/>
                </a:xfrm>
                <a:custGeom>
                  <a:avLst/>
                  <a:gdLst>
                    <a:gd name="connsiteX0" fmla="*/ 419075 w 1841827"/>
                    <a:gd name="connsiteY0" fmla="*/ 597 h 1247256"/>
                    <a:gd name="connsiteX1" fmla="*/ 819300 w 1841827"/>
                    <a:gd name="connsiteY1" fmla="*/ 27787 h 1247256"/>
                    <a:gd name="connsiteX2" fmla="*/ 853080 w 1841827"/>
                    <a:gd name="connsiteY2" fmla="*/ 33820 h 1247256"/>
                    <a:gd name="connsiteX3" fmla="*/ 888562 w 1841827"/>
                    <a:gd name="connsiteY3" fmla="*/ 40611 h 1247256"/>
                    <a:gd name="connsiteX4" fmla="*/ 1356517 w 1841827"/>
                    <a:gd name="connsiteY4" fmla="*/ 202856 h 1247256"/>
                    <a:gd name="connsiteX5" fmla="*/ 1405338 w 1841827"/>
                    <a:gd name="connsiteY5" fmla="*/ 229222 h 1247256"/>
                    <a:gd name="connsiteX6" fmla="*/ 1433755 w 1841827"/>
                    <a:gd name="connsiteY6" fmla="*/ 566269 h 1247256"/>
                    <a:gd name="connsiteX7" fmla="*/ 1709849 w 1841827"/>
                    <a:gd name="connsiteY7" fmla="*/ 1070560 h 1247256"/>
                    <a:gd name="connsiteX8" fmla="*/ 1768477 w 1841827"/>
                    <a:gd name="connsiteY8" fmla="*/ 1102708 h 1247256"/>
                    <a:gd name="connsiteX9" fmla="*/ 1835554 w 1841827"/>
                    <a:gd name="connsiteY9" fmla="*/ 1125717 h 1247256"/>
                    <a:gd name="connsiteX10" fmla="*/ 1841827 w 1841827"/>
                    <a:gd name="connsiteY10" fmla="*/ 1127309 h 1247256"/>
                    <a:gd name="connsiteX11" fmla="*/ 1567051 w 1841827"/>
                    <a:gd name="connsiteY11" fmla="*/ 1244924 h 1247256"/>
                    <a:gd name="connsiteX12" fmla="*/ 907706 w 1841827"/>
                    <a:gd name="connsiteY12" fmla="*/ 1069678 h 1247256"/>
                    <a:gd name="connsiteX13" fmla="*/ 380373 w 1841827"/>
                    <a:gd name="connsiteY13" fmla="*/ 643707 h 1247256"/>
                    <a:gd name="connsiteX14" fmla="*/ 0 w 1841827"/>
                    <a:gd name="connsiteY14" fmla="*/ 49743 h 1247256"/>
                    <a:gd name="connsiteX15" fmla="*/ 419075 w 1841827"/>
                    <a:gd name="connsiteY15" fmla="*/ 597 h 124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827" h="1247256">
                      <a:moveTo>
                        <a:pt x="419075" y="597"/>
                      </a:moveTo>
                      <a:cubicBezTo>
                        <a:pt x="538785" y="-2134"/>
                        <a:pt x="675135" y="4104"/>
                        <a:pt x="819300" y="27787"/>
                      </a:cubicBezTo>
                      <a:cubicBezTo>
                        <a:pt x="830558" y="29655"/>
                        <a:pt x="841905" y="31827"/>
                        <a:pt x="853080" y="33820"/>
                      </a:cubicBezTo>
                      <a:cubicBezTo>
                        <a:pt x="865018" y="35980"/>
                        <a:pt x="876706" y="38328"/>
                        <a:pt x="888562" y="40611"/>
                      </a:cubicBezTo>
                      <a:cubicBezTo>
                        <a:pt x="1041097" y="71121"/>
                        <a:pt x="1200317" y="121987"/>
                        <a:pt x="1356517" y="202856"/>
                      </a:cubicBezTo>
                      <a:cubicBezTo>
                        <a:pt x="1373294" y="211494"/>
                        <a:pt x="1389481" y="220202"/>
                        <a:pt x="1405338" y="229222"/>
                      </a:cubicBezTo>
                      <a:cubicBezTo>
                        <a:pt x="1405291" y="352247"/>
                        <a:pt x="1414940" y="465079"/>
                        <a:pt x="1433755" y="566269"/>
                      </a:cubicBezTo>
                      <a:cubicBezTo>
                        <a:pt x="1478374" y="806436"/>
                        <a:pt x="1574009" y="981073"/>
                        <a:pt x="1709849" y="1070560"/>
                      </a:cubicBezTo>
                      <a:cubicBezTo>
                        <a:pt x="1728549" y="1082932"/>
                        <a:pt x="1748147" y="1093586"/>
                        <a:pt x="1768477" y="1102708"/>
                      </a:cubicBezTo>
                      <a:cubicBezTo>
                        <a:pt x="1789997" y="1112296"/>
                        <a:pt x="1812411" y="1119864"/>
                        <a:pt x="1835554" y="1125717"/>
                      </a:cubicBezTo>
                      <a:cubicBezTo>
                        <a:pt x="1837756" y="1126165"/>
                        <a:pt x="1839794" y="1126858"/>
                        <a:pt x="1841827" y="1127309"/>
                      </a:cubicBezTo>
                      <a:cubicBezTo>
                        <a:pt x="1774980" y="1194818"/>
                        <a:pt x="1682001" y="1235140"/>
                        <a:pt x="1567051" y="1244924"/>
                      </a:cubicBezTo>
                      <a:cubicBezTo>
                        <a:pt x="1386959" y="1260278"/>
                        <a:pt x="1159035" y="1199616"/>
                        <a:pt x="907706" y="1069678"/>
                      </a:cubicBezTo>
                      <a:cubicBezTo>
                        <a:pt x="692659" y="958547"/>
                        <a:pt x="517838" y="802061"/>
                        <a:pt x="380373" y="643707"/>
                      </a:cubicBezTo>
                      <a:cubicBezTo>
                        <a:pt x="163668" y="394028"/>
                        <a:pt x="39972" y="139688"/>
                        <a:pt x="0" y="49743"/>
                      </a:cubicBezTo>
                      <a:cubicBezTo>
                        <a:pt x="66253" y="34613"/>
                        <a:pt x="219556" y="5149"/>
                        <a:pt x="419075" y="597"/>
                      </a:cubicBezTo>
                      <a:close/>
                    </a:path>
                  </a:pathLst>
                </a:custGeom>
                <a:solidFill>
                  <a:srgbClr val="4CA2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  <p:sp>
              <p:nvSpPr>
                <p:cNvPr id="47" name="Freeform: Shape 71">
                  <a:extLst>
                    <a:ext uri="{FF2B5EF4-FFF2-40B4-BE49-F238E27FC236}">
                      <a16:creationId xmlns:a16="http://schemas.microsoft.com/office/drawing/2014/main" id="{9B43E26A-006C-41D7-8520-32A3350FA39F}"/>
                    </a:ext>
                  </a:extLst>
                </p:cNvPr>
                <p:cNvSpPr/>
                <p:nvPr/>
              </p:nvSpPr>
              <p:spPr>
                <a:xfrm flipH="1">
                  <a:off x="6620198" y="2086365"/>
                  <a:ext cx="860474" cy="1232902"/>
                </a:xfrm>
                <a:custGeom>
                  <a:avLst/>
                  <a:gdLst>
                    <a:gd name="connsiteX0" fmla="*/ 34381 w 700007"/>
                    <a:gd name="connsiteY0" fmla="*/ 0 h 1004180"/>
                    <a:gd name="connsiteX1" fmla="*/ 700007 w 700007"/>
                    <a:gd name="connsiteY1" fmla="*/ 408327 h 1004180"/>
                    <a:gd name="connsiteX2" fmla="*/ 574894 w 700007"/>
                    <a:gd name="connsiteY2" fmla="*/ 1004180 h 1004180"/>
                    <a:gd name="connsiteX3" fmla="*/ 553890 w 700007"/>
                    <a:gd name="connsiteY3" fmla="*/ 993049 h 1004180"/>
                    <a:gd name="connsiteX4" fmla="*/ 41263 w 700007"/>
                    <a:gd name="connsiteY4" fmla="*/ 819594 h 1004180"/>
                    <a:gd name="connsiteX5" fmla="*/ 34381 w 700007"/>
                    <a:gd name="connsiteY5" fmla="*/ 0 h 100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0007" h="1004180">
                      <a:moveTo>
                        <a:pt x="34381" y="0"/>
                      </a:moveTo>
                      <a:cubicBezTo>
                        <a:pt x="132714" y="39579"/>
                        <a:pt x="424634" y="169162"/>
                        <a:pt x="700007" y="408327"/>
                      </a:cubicBezTo>
                      <a:cubicBezTo>
                        <a:pt x="633515" y="583211"/>
                        <a:pt x="583730" y="784597"/>
                        <a:pt x="574894" y="1004180"/>
                      </a:cubicBezTo>
                      <a:cubicBezTo>
                        <a:pt x="567884" y="1000594"/>
                        <a:pt x="561041" y="996820"/>
                        <a:pt x="553890" y="993049"/>
                      </a:cubicBezTo>
                      <a:cubicBezTo>
                        <a:pt x="382464" y="904347"/>
                        <a:pt x="207423" y="850527"/>
                        <a:pt x="41263" y="819594"/>
                      </a:cubicBezTo>
                      <a:cubicBezTo>
                        <a:pt x="-35118" y="437725"/>
                        <a:pt x="14108" y="106783"/>
                        <a:pt x="34381" y="0"/>
                      </a:cubicBezTo>
                      <a:close/>
                    </a:path>
                  </a:pathLst>
                </a:custGeom>
                <a:solidFill>
                  <a:srgbClr val="01A4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  <p:sp>
              <p:nvSpPr>
                <p:cNvPr id="48" name="Freeform: Shape 72">
                  <a:extLst>
                    <a:ext uri="{FF2B5EF4-FFF2-40B4-BE49-F238E27FC236}">
                      <a16:creationId xmlns:a16="http://schemas.microsoft.com/office/drawing/2014/main" id="{193DAA89-2D61-4E6E-9876-110537FD5CC2}"/>
                    </a:ext>
                  </a:extLst>
                </p:cNvPr>
                <p:cNvSpPr/>
                <p:nvPr/>
              </p:nvSpPr>
              <p:spPr>
                <a:xfrm flipH="1">
                  <a:off x="6245977" y="3133997"/>
                  <a:ext cx="2264041" cy="1531344"/>
                </a:xfrm>
                <a:custGeom>
                  <a:avLst/>
                  <a:gdLst>
                    <a:gd name="connsiteX0" fmla="*/ 419075 w 1841827"/>
                    <a:gd name="connsiteY0" fmla="*/ 597 h 1247256"/>
                    <a:gd name="connsiteX1" fmla="*/ 819300 w 1841827"/>
                    <a:gd name="connsiteY1" fmla="*/ 27787 h 1247256"/>
                    <a:gd name="connsiteX2" fmla="*/ 853080 w 1841827"/>
                    <a:gd name="connsiteY2" fmla="*/ 33820 h 1247256"/>
                    <a:gd name="connsiteX3" fmla="*/ 888562 w 1841827"/>
                    <a:gd name="connsiteY3" fmla="*/ 40611 h 1247256"/>
                    <a:gd name="connsiteX4" fmla="*/ 1356517 w 1841827"/>
                    <a:gd name="connsiteY4" fmla="*/ 202856 h 1247256"/>
                    <a:gd name="connsiteX5" fmla="*/ 1405338 w 1841827"/>
                    <a:gd name="connsiteY5" fmla="*/ 229222 h 1247256"/>
                    <a:gd name="connsiteX6" fmla="*/ 1433755 w 1841827"/>
                    <a:gd name="connsiteY6" fmla="*/ 566269 h 1247256"/>
                    <a:gd name="connsiteX7" fmla="*/ 1709849 w 1841827"/>
                    <a:gd name="connsiteY7" fmla="*/ 1070560 h 1247256"/>
                    <a:gd name="connsiteX8" fmla="*/ 1768477 w 1841827"/>
                    <a:gd name="connsiteY8" fmla="*/ 1102708 h 1247256"/>
                    <a:gd name="connsiteX9" fmla="*/ 1835554 w 1841827"/>
                    <a:gd name="connsiteY9" fmla="*/ 1125717 h 1247256"/>
                    <a:gd name="connsiteX10" fmla="*/ 1841827 w 1841827"/>
                    <a:gd name="connsiteY10" fmla="*/ 1127309 h 1247256"/>
                    <a:gd name="connsiteX11" fmla="*/ 1567051 w 1841827"/>
                    <a:gd name="connsiteY11" fmla="*/ 1244924 h 1247256"/>
                    <a:gd name="connsiteX12" fmla="*/ 907706 w 1841827"/>
                    <a:gd name="connsiteY12" fmla="*/ 1069678 h 1247256"/>
                    <a:gd name="connsiteX13" fmla="*/ 380373 w 1841827"/>
                    <a:gd name="connsiteY13" fmla="*/ 643707 h 1247256"/>
                    <a:gd name="connsiteX14" fmla="*/ 0 w 1841827"/>
                    <a:gd name="connsiteY14" fmla="*/ 49743 h 1247256"/>
                    <a:gd name="connsiteX15" fmla="*/ 419075 w 1841827"/>
                    <a:gd name="connsiteY15" fmla="*/ 597 h 124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41827" h="1247256">
                      <a:moveTo>
                        <a:pt x="419075" y="597"/>
                      </a:moveTo>
                      <a:cubicBezTo>
                        <a:pt x="538785" y="-2134"/>
                        <a:pt x="675135" y="4104"/>
                        <a:pt x="819300" y="27787"/>
                      </a:cubicBezTo>
                      <a:cubicBezTo>
                        <a:pt x="830558" y="29655"/>
                        <a:pt x="841905" y="31827"/>
                        <a:pt x="853080" y="33820"/>
                      </a:cubicBezTo>
                      <a:cubicBezTo>
                        <a:pt x="865018" y="35980"/>
                        <a:pt x="876706" y="38328"/>
                        <a:pt x="888562" y="40611"/>
                      </a:cubicBezTo>
                      <a:cubicBezTo>
                        <a:pt x="1041097" y="71121"/>
                        <a:pt x="1200317" y="121987"/>
                        <a:pt x="1356517" y="202856"/>
                      </a:cubicBezTo>
                      <a:cubicBezTo>
                        <a:pt x="1373294" y="211494"/>
                        <a:pt x="1389481" y="220202"/>
                        <a:pt x="1405338" y="229222"/>
                      </a:cubicBezTo>
                      <a:cubicBezTo>
                        <a:pt x="1405291" y="352247"/>
                        <a:pt x="1414940" y="465079"/>
                        <a:pt x="1433755" y="566269"/>
                      </a:cubicBezTo>
                      <a:cubicBezTo>
                        <a:pt x="1478374" y="806436"/>
                        <a:pt x="1574009" y="981073"/>
                        <a:pt x="1709849" y="1070560"/>
                      </a:cubicBezTo>
                      <a:cubicBezTo>
                        <a:pt x="1728549" y="1082932"/>
                        <a:pt x="1748147" y="1093586"/>
                        <a:pt x="1768477" y="1102708"/>
                      </a:cubicBezTo>
                      <a:cubicBezTo>
                        <a:pt x="1789997" y="1112296"/>
                        <a:pt x="1812411" y="1119864"/>
                        <a:pt x="1835554" y="1125717"/>
                      </a:cubicBezTo>
                      <a:cubicBezTo>
                        <a:pt x="1837756" y="1126165"/>
                        <a:pt x="1839794" y="1126858"/>
                        <a:pt x="1841827" y="1127309"/>
                      </a:cubicBezTo>
                      <a:cubicBezTo>
                        <a:pt x="1774980" y="1194818"/>
                        <a:pt x="1682001" y="1235140"/>
                        <a:pt x="1567051" y="1244924"/>
                      </a:cubicBezTo>
                      <a:cubicBezTo>
                        <a:pt x="1386959" y="1260278"/>
                        <a:pt x="1159035" y="1199616"/>
                        <a:pt x="907706" y="1069678"/>
                      </a:cubicBezTo>
                      <a:cubicBezTo>
                        <a:pt x="692659" y="958547"/>
                        <a:pt x="517838" y="802061"/>
                        <a:pt x="380373" y="643707"/>
                      </a:cubicBezTo>
                      <a:cubicBezTo>
                        <a:pt x="163668" y="394028"/>
                        <a:pt x="39972" y="139688"/>
                        <a:pt x="0" y="49743"/>
                      </a:cubicBezTo>
                      <a:cubicBezTo>
                        <a:pt x="66253" y="34613"/>
                        <a:pt x="219556" y="5149"/>
                        <a:pt x="419075" y="5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  <p:sp>
              <p:nvSpPr>
                <p:cNvPr id="49" name="Freeform: Shape 73">
                  <a:extLst>
                    <a:ext uri="{FF2B5EF4-FFF2-40B4-BE49-F238E27FC236}">
                      <a16:creationId xmlns:a16="http://schemas.microsoft.com/office/drawing/2014/main" id="{C67B2545-48A0-4472-9E82-19706F389716}"/>
                    </a:ext>
                  </a:extLst>
                </p:cNvPr>
                <p:cNvSpPr/>
                <p:nvPr/>
              </p:nvSpPr>
              <p:spPr>
                <a:xfrm flipH="1">
                  <a:off x="6135442" y="3946890"/>
                  <a:ext cx="2728095" cy="1097582"/>
                </a:xfrm>
                <a:custGeom>
                  <a:avLst/>
                  <a:gdLst>
                    <a:gd name="connsiteX0" fmla="*/ 610400 w 2219341"/>
                    <a:gd name="connsiteY0" fmla="*/ 0 h 893964"/>
                    <a:gd name="connsiteX1" fmla="*/ 1171726 w 2219341"/>
                    <a:gd name="connsiteY1" fmla="*/ 458495 h 893964"/>
                    <a:gd name="connsiteX2" fmla="*/ 1817996 w 2219341"/>
                    <a:gd name="connsiteY2" fmla="*/ 643146 h 893964"/>
                    <a:gd name="connsiteX3" fmla="*/ 1866204 w 2219341"/>
                    <a:gd name="connsiteY3" fmla="*/ 640813 h 893964"/>
                    <a:gd name="connsiteX4" fmla="*/ 2201293 w 2219341"/>
                    <a:gd name="connsiteY4" fmla="*/ 482832 h 893964"/>
                    <a:gd name="connsiteX5" fmla="*/ 2212562 w 2219341"/>
                    <a:gd name="connsiteY5" fmla="*/ 469798 h 893964"/>
                    <a:gd name="connsiteX6" fmla="*/ 2219341 w 2219341"/>
                    <a:gd name="connsiteY6" fmla="*/ 470021 h 893964"/>
                    <a:gd name="connsiteX7" fmla="*/ 2208705 w 2219341"/>
                    <a:gd name="connsiteY7" fmla="*/ 507568 h 893964"/>
                    <a:gd name="connsiteX8" fmla="*/ 1318837 w 2219341"/>
                    <a:gd name="connsiteY8" fmla="*/ 893811 h 893964"/>
                    <a:gd name="connsiteX9" fmla="*/ 0 w 2219341"/>
                    <a:gd name="connsiteY9" fmla="*/ 358847 h 893964"/>
                    <a:gd name="connsiteX10" fmla="*/ 610400 w 2219341"/>
                    <a:gd name="connsiteY10" fmla="*/ 0 h 89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19341" h="893964">
                      <a:moveTo>
                        <a:pt x="610400" y="0"/>
                      </a:moveTo>
                      <a:cubicBezTo>
                        <a:pt x="754821" y="169528"/>
                        <a:pt x="940819" y="339054"/>
                        <a:pt x="1171726" y="458495"/>
                      </a:cubicBezTo>
                      <a:cubicBezTo>
                        <a:pt x="1412271" y="583056"/>
                        <a:pt x="1634500" y="646349"/>
                        <a:pt x="1817996" y="643146"/>
                      </a:cubicBezTo>
                      <a:cubicBezTo>
                        <a:pt x="1834416" y="642860"/>
                        <a:pt x="1850417" y="642069"/>
                        <a:pt x="1866204" y="640813"/>
                      </a:cubicBezTo>
                      <a:cubicBezTo>
                        <a:pt x="2009097" y="628638"/>
                        <a:pt x="2123023" y="574403"/>
                        <a:pt x="2201293" y="482832"/>
                      </a:cubicBezTo>
                      <a:cubicBezTo>
                        <a:pt x="2205118" y="478543"/>
                        <a:pt x="2208736" y="474088"/>
                        <a:pt x="2212562" y="469798"/>
                      </a:cubicBezTo>
                      <a:cubicBezTo>
                        <a:pt x="2214821" y="469759"/>
                        <a:pt x="2217184" y="469888"/>
                        <a:pt x="2219341" y="470021"/>
                      </a:cubicBezTo>
                      <a:cubicBezTo>
                        <a:pt x="2216378" y="482569"/>
                        <a:pt x="2212800" y="495171"/>
                        <a:pt x="2208705" y="507568"/>
                      </a:cubicBezTo>
                      <a:cubicBezTo>
                        <a:pt x="2132278" y="734092"/>
                        <a:pt x="1842903" y="899719"/>
                        <a:pt x="1318837" y="893811"/>
                      </a:cubicBezTo>
                      <a:cubicBezTo>
                        <a:pt x="548244" y="885254"/>
                        <a:pt x="0" y="358847"/>
                        <a:pt x="0" y="358847"/>
                      </a:cubicBezTo>
                      <a:cubicBezTo>
                        <a:pt x="0" y="358847"/>
                        <a:pt x="243338" y="149368"/>
                        <a:pt x="610400" y="0"/>
                      </a:cubicBezTo>
                      <a:close/>
                    </a:path>
                  </a:pathLst>
                </a:custGeom>
                <a:solidFill>
                  <a:srgbClr val="EB1E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BDAA297-7249-4F80-8657-908AA8A84279}"/>
                    </a:ext>
                  </a:extLst>
                </p:cNvPr>
                <p:cNvGrpSpPr/>
                <p:nvPr/>
              </p:nvGrpSpPr>
              <p:grpSpPr>
                <a:xfrm>
                  <a:off x="3879126" y="2488474"/>
                  <a:ext cx="2174177" cy="2416122"/>
                  <a:chOff x="3481864" y="2390418"/>
                  <a:chExt cx="2174177" cy="2416122"/>
                </a:xfrm>
              </p:grpSpPr>
              <p:sp>
                <p:nvSpPr>
                  <p:cNvPr id="56" name="Freeform: Shape 14">
                    <a:extLst>
                      <a:ext uri="{FF2B5EF4-FFF2-40B4-BE49-F238E27FC236}">
                        <a16:creationId xmlns:a16="http://schemas.microsoft.com/office/drawing/2014/main" id="{B93C6B6A-932A-44F7-9458-C7658D7F8369}"/>
                      </a:ext>
                    </a:extLst>
                  </p:cNvPr>
                  <p:cNvSpPr/>
                  <p:nvPr/>
                </p:nvSpPr>
                <p:spPr>
                  <a:xfrm>
                    <a:off x="4841821" y="3237616"/>
                    <a:ext cx="703817" cy="1277422"/>
                  </a:xfrm>
                  <a:custGeom>
                    <a:avLst/>
                    <a:gdLst>
                      <a:gd name="connsiteX0" fmla="*/ 7005 w 703817"/>
                      <a:gd name="connsiteY0" fmla="*/ 0 h 1277422"/>
                      <a:gd name="connsiteX1" fmla="*/ 107968 w 703817"/>
                      <a:gd name="connsiteY1" fmla="*/ 47386 h 1277422"/>
                      <a:gd name="connsiteX2" fmla="*/ 167909 w 703817"/>
                      <a:gd name="connsiteY2" fmla="*/ 79757 h 1277422"/>
                      <a:gd name="connsiteX3" fmla="*/ 202799 w 703817"/>
                      <a:gd name="connsiteY3" fmla="*/ 493573 h 1277422"/>
                      <a:gd name="connsiteX4" fmla="*/ 541778 w 703817"/>
                      <a:gd name="connsiteY4" fmla="*/ 1112727 h 1277422"/>
                      <a:gd name="connsiteX5" fmla="*/ 613760 w 703817"/>
                      <a:gd name="connsiteY5" fmla="*/ 1152197 h 1277422"/>
                      <a:gd name="connsiteX6" fmla="*/ 696115 w 703817"/>
                      <a:gd name="connsiteY6" fmla="*/ 1180447 h 1277422"/>
                      <a:gd name="connsiteX7" fmla="*/ 703817 w 703817"/>
                      <a:gd name="connsiteY7" fmla="*/ 1182402 h 1277422"/>
                      <a:gd name="connsiteX8" fmla="*/ 636326 w 703817"/>
                      <a:gd name="connsiteY8" fmla="*/ 1238243 h 1277422"/>
                      <a:gd name="connsiteX9" fmla="*/ 564203 w 703817"/>
                      <a:gd name="connsiteY9" fmla="*/ 1277422 h 1277422"/>
                      <a:gd name="connsiteX10" fmla="*/ 550049 w 703817"/>
                      <a:gd name="connsiteY10" fmla="*/ 1275850 h 1277422"/>
                      <a:gd name="connsiteX11" fmla="*/ 522760 w 703817"/>
                      <a:gd name="connsiteY11" fmla="*/ 1271756 h 1277422"/>
                      <a:gd name="connsiteX12" fmla="*/ 500469 w 703817"/>
                      <a:gd name="connsiteY12" fmla="*/ 1267304 h 1277422"/>
                      <a:gd name="connsiteX13" fmla="*/ 427327 w 703817"/>
                      <a:gd name="connsiteY13" fmla="*/ 1242630 h 1277422"/>
                      <a:gd name="connsiteX14" fmla="*/ 38382 w 703817"/>
                      <a:gd name="connsiteY14" fmla="*/ 603768 h 1277422"/>
                      <a:gd name="connsiteX15" fmla="*/ 57 w 703817"/>
                      <a:gd name="connsiteY15" fmla="*/ 179936 h 1277422"/>
                      <a:gd name="connsiteX16" fmla="*/ 111 w 703817"/>
                      <a:gd name="connsiteY16" fmla="*/ 131288 h 1277422"/>
                      <a:gd name="connsiteX17" fmla="*/ 79 w 703817"/>
                      <a:gd name="connsiteY17" fmla="*/ 118931 h 1277422"/>
                      <a:gd name="connsiteX18" fmla="*/ 1146 w 703817"/>
                      <a:gd name="connsiteY18" fmla="*/ 83542 h 1277422"/>
                      <a:gd name="connsiteX19" fmla="*/ 7005 w 703817"/>
                      <a:gd name="connsiteY19" fmla="*/ 0 h 1277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03817" h="1277422">
                        <a:moveTo>
                          <a:pt x="7005" y="0"/>
                        </a:moveTo>
                        <a:lnTo>
                          <a:pt x="107968" y="47386"/>
                        </a:lnTo>
                        <a:cubicBezTo>
                          <a:pt x="128566" y="57991"/>
                          <a:pt x="148440" y="68683"/>
                          <a:pt x="167909" y="79757"/>
                        </a:cubicBezTo>
                        <a:cubicBezTo>
                          <a:pt x="167851" y="230804"/>
                          <a:pt x="179698" y="369335"/>
                          <a:pt x="202799" y="493573"/>
                        </a:cubicBezTo>
                        <a:cubicBezTo>
                          <a:pt x="257580" y="788443"/>
                          <a:pt x="374998" y="1002858"/>
                          <a:pt x="541778" y="1112727"/>
                        </a:cubicBezTo>
                        <a:cubicBezTo>
                          <a:pt x="564738" y="1127917"/>
                          <a:pt x="588800" y="1140998"/>
                          <a:pt x="613760" y="1152197"/>
                        </a:cubicBezTo>
                        <a:cubicBezTo>
                          <a:pt x="640182" y="1163969"/>
                          <a:pt x="667701" y="1173261"/>
                          <a:pt x="696115" y="1180447"/>
                        </a:cubicBezTo>
                        <a:cubicBezTo>
                          <a:pt x="698819" y="1180997"/>
                          <a:pt x="701321" y="1181848"/>
                          <a:pt x="703817" y="1182402"/>
                        </a:cubicBezTo>
                        <a:cubicBezTo>
                          <a:pt x="683299" y="1203123"/>
                          <a:pt x="660776" y="1221759"/>
                          <a:pt x="636326" y="1238243"/>
                        </a:cubicBezTo>
                        <a:lnTo>
                          <a:pt x="564203" y="1277422"/>
                        </a:lnTo>
                        <a:lnTo>
                          <a:pt x="550049" y="1275850"/>
                        </a:lnTo>
                        <a:cubicBezTo>
                          <a:pt x="540881" y="1274705"/>
                          <a:pt x="531708" y="1273299"/>
                          <a:pt x="522760" y="1271756"/>
                        </a:cubicBezTo>
                        <a:cubicBezTo>
                          <a:pt x="515240" y="1270580"/>
                          <a:pt x="507715" y="1269142"/>
                          <a:pt x="500469" y="1267304"/>
                        </a:cubicBezTo>
                        <a:cubicBezTo>
                          <a:pt x="475197" y="1261331"/>
                          <a:pt x="450967" y="1252973"/>
                          <a:pt x="427327" y="1242630"/>
                        </a:cubicBezTo>
                        <a:cubicBezTo>
                          <a:pt x="236320" y="1158612"/>
                          <a:pt x="100687" y="934198"/>
                          <a:pt x="38382" y="603768"/>
                        </a:cubicBezTo>
                        <a:cubicBezTo>
                          <a:pt x="14486" y="477466"/>
                          <a:pt x="1358" y="335452"/>
                          <a:pt x="57" y="179936"/>
                        </a:cubicBezTo>
                        <a:cubicBezTo>
                          <a:pt x="19" y="163765"/>
                          <a:pt x="-73" y="147726"/>
                          <a:pt x="111" y="131288"/>
                        </a:cubicBezTo>
                        <a:cubicBezTo>
                          <a:pt x="42" y="127083"/>
                          <a:pt x="-23" y="123139"/>
                          <a:pt x="79" y="118931"/>
                        </a:cubicBezTo>
                        <a:cubicBezTo>
                          <a:pt x="337" y="106961"/>
                          <a:pt x="940" y="95249"/>
                          <a:pt x="1146" y="83542"/>
                        </a:cubicBezTo>
                        <a:lnTo>
                          <a:pt x="7005" y="0"/>
                        </a:lnTo>
                        <a:close/>
                      </a:path>
                    </a:pathLst>
                  </a:custGeom>
                  <a:solidFill>
                    <a:srgbClr val="333333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noProof="1"/>
                  </a:p>
                </p:txBody>
              </p:sp>
              <p:sp>
                <p:nvSpPr>
                  <p:cNvPr id="57" name="Freeform: Shape 27">
                    <a:extLst>
                      <a:ext uri="{FF2B5EF4-FFF2-40B4-BE49-F238E27FC236}">
                        <a16:creationId xmlns:a16="http://schemas.microsoft.com/office/drawing/2014/main" id="{8117821D-EF4E-47DD-A5B6-01A3BFA757A8}"/>
                      </a:ext>
                    </a:extLst>
                  </p:cNvPr>
                  <p:cNvSpPr/>
                  <p:nvPr/>
                </p:nvSpPr>
                <p:spPr>
                  <a:xfrm>
                    <a:off x="4338552" y="2390418"/>
                    <a:ext cx="833310" cy="830792"/>
                  </a:xfrm>
                  <a:custGeom>
                    <a:avLst/>
                    <a:gdLst>
                      <a:gd name="connsiteX0" fmla="*/ 711752 w 833310"/>
                      <a:gd name="connsiteY0" fmla="*/ 0 h 830792"/>
                      <a:gd name="connsiteX1" fmla="*/ 833310 w 833310"/>
                      <a:gd name="connsiteY1" fmla="*/ 99222 h 830792"/>
                      <a:gd name="connsiteX2" fmla="*/ 696799 w 833310"/>
                      <a:gd name="connsiteY2" fmla="*/ 632943 h 830792"/>
                      <a:gd name="connsiteX3" fmla="*/ 691925 w 833310"/>
                      <a:gd name="connsiteY3" fmla="*/ 689341 h 830792"/>
                      <a:gd name="connsiteX4" fmla="*/ 691925 w 833310"/>
                      <a:gd name="connsiteY4" fmla="*/ 689341 h 830792"/>
                      <a:gd name="connsiteX5" fmla="*/ 679701 w 833310"/>
                      <a:gd name="connsiteY5" fmla="*/ 830792 h 830792"/>
                      <a:gd name="connsiteX6" fmla="*/ 679700 w 833310"/>
                      <a:gd name="connsiteY6" fmla="*/ 830792 h 830792"/>
                      <a:gd name="connsiteX7" fmla="*/ 679700 w 833310"/>
                      <a:gd name="connsiteY7" fmla="*/ 830792 h 830792"/>
                      <a:gd name="connsiteX8" fmla="*/ 653912 w 833310"/>
                      <a:gd name="connsiteY8" fmla="*/ 817126 h 830792"/>
                      <a:gd name="connsiteX9" fmla="*/ 516864 w 833310"/>
                      <a:gd name="connsiteY9" fmla="*/ 753224 h 830792"/>
                      <a:gd name="connsiteX10" fmla="*/ 516864 w 833310"/>
                      <a:gd name="connsiteY10" fmla="*/ 753224 h 830792"/>
                      <a:gd name="connsiteX11" fmla="*/ 495467 w 833310"/>
                      <a:gd name="connsiteY11" fmla="*/ 743247 h 830792"/>
                      <a:gd name="connsiteX12" fmla="*/ 24526 w 833310"/>
                      <a:gd name="connsiteY12" fmla="*/ 604163 h 830792"/>
                      <a:gd name="connsiteX13" fmla="*/ 0 w 833310"/>
                      <a:gd name="connsiteY13" fmla="*/ 454739 h 830792"/>
                      <a:gd name="connsiteX14" fmla="*/ 176312 w 833310"/>
                      <a:gd name="connsiteY14" fmla="*/ 495725 h 830792"/>
                      <a:gd name="connsiteX15" fmla="*/ 365009 w 833310"/>
                      <a:gd name="connsiteY15" fmla="*/ 552750 h 830792"/>
                      <a:gd name="connsiteX16" fmla="*/ 534348 w 833310"/>
                      <a:gd name="connsiteY16" fmla="*/ 617201 h 830792"/>
                      <a:gd name="connsiteX17" fmla="*/ 540632 w 833310"/>
                      <a:gd name="connsiteY17" fmla="*/ 573878 h 830792"/>
                      <a:gd name="connsiteX18" fmla="*/ 648476 w 833310"/>
                      <a:gd name="connsiteY18" fmla="*/ 162599 h 830792"/>
                      <a:gd name="connsiteX19" fmla="*/ 663740 w 833310"/>
                      <a:gd name="connsiteY19" fmla="*/ 119718 h 830792"/>
                      <a:gd name="connsiteX20" fmla="*/ 678868 w 833310"/>
                      <a:gd name="connsiteY20" fmla="*/ 78942 h 83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3310" h="830792">
                        <a:moveTo>
                          <a:pt x="711752" y="0"/>
                        </a:moveTo>
                        <a:lnTo>
                          <a:pt x="833310" y="99222"/>
                        </a:lnTo>
                        <a:cubicBezTo>
                          <a:pt x="772082" y="260260"/>
                          <a:pt x="722393" y="439601"/>
                          <a:pt x="696799" y="632943"/>
                        </a:cubicBezTo>
                        <a:lnTo>
                          <a:pt x="691925" y="689341"/>
                        </a:lnTo>
                        <a:lnTo>
                          <a:pt x="691925" y="689341"/>
                        </a:lnTo>
                        <a:lnTo>
                          <a:pt x="679701" y="830792"/>
                        </a:lnTo>
                        <a:lnTo>
                          <a:pt x="679700" y="830792"/>
                        </a:lnTo>
                        <a:lnTo>
                          <a:pt x="679700" y="830792"/>
                        </a:lnTo>
                        <a:cubicBezTo>
                          <a:pt x="671094" y="826389"/>
                          <a:pt x="662692" y="821756"/>
                          <a:pt x="653912" y="817126"/>
                        </a:cubicBezTo>
                        <a:lnTo>
                          <a:pt x="516864" y="753224"/>
                        </a:lnTo>
                        <a:lnTo>
                          <a:pt x="516864" y="753224"/>
                        </a:lnTo>
                        <a:lnTo>
                          <a:pt x="495467" y="743247"/>
                        </a:lnTo>
                        <a:cubicBezTo>
                          <a:pt x="336669" y="676937"/>
                          <a:pt x="177531" y="632647"/>
                          <a:pt x="24526" y="604163"/>
                        </a:cubicBezTo>
                        <a:lnTo>
                          <a:pt x="0" y="454739"/>
                        </a:lnTo>
                        <a:lnTo>
                          <a:pt x="176312" y="495725"/>
                        </a:lnTo>
                        <a:cubicBezTo>
                          <a:pt x="238864" y="512360"/>
                          <a:pt x="301844" y="531287"/>
                          <a:pt x="365009" y="552750"/>
                        </a:cubicBezTo>
                        <a:lnTo>
                          <a:pt x="534348" y="617201"/>
                        </a:lnTo>
                        <a:lnTo>
                          <a:pt x="540632" y="573878"/>
                        </a:lnTo>
                        <a:cubicBezTo>
                          <a:pt x="566451" y="427384"/>
                          <a:pt x="604148" y="289665"/>
                          <a:pt x="648476" y="162599"/>
                        </a:cubicBezTo>
                        <a:cubicBezTo>
                          <a:pt x="653410" y="148177"/>
                          <a:pt x="658575" y="133881"/>
                          <a:pt x="663740" y="119718"/>
                        </a:cubicBezTo>
                        <a:cubicBezTo>
                          <a:pt x="668744" y="106083"/>
                          <a:pt x="673690" y="92318"/>
                          <a:pt x="678868" y="78942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noProof="1"/>
                  </a:p>
                </p:txBody>
              </p:sp>
              <p:sp>
                <p:nvSpPr>
                  <p:cNvPr id="60" name="Freeform: Shape 26">
                    <a:extLst>
                      <a:ext uri="{FF2B5EF4-FFF2-40B4-BE49-F238E27FC236}">
                        <a16:creationId xmlns:a16="http://schemas.microsoft.com/office/drawing/2014/main" id="{423E9B02-4FAF-4067-801A-A18A9FB0F503}"/>
                      </a:ext>
                    </a:extLst>
                  </p:cNvPr>
                  <p:cNvSpPr/>
                  <p:nvPr/>
                </p:nvSpPr>
                <p:spPr>
                  <a:xfrm>
                    <a:off x="3481864" y="3848834"/>
                    <a:ext cx="2174177" cy="957706"/>
                  </a:xfrm>
                  <a:custGeom>
                    <a:avLst/>
                    <a:gdLst>
                      <a:gd name="connsiteX0" fmla="*/ 198768 w 2174177"/>
                      <a:gd name="connsiteY0" fmla="*/ 0 h 957706"/>
                      <a:gd name="connsiteX1" fmla="*/ 887947 w 2174177"/>
                      <a:gd name="connsiteY1" fmla="*/ 562927 h 957706"/>
                      <a:gd name="connsiteX2" fmla="*/ 1681418 w 2174177"/>
                      <a:gd name="connsiteY2" fmla="*/ 789635 h 957706"/>
                      <a:gd name="connsiteX3" fmla="*/ 1740606 w 2174177"/>
                      <a:gd name="connsiteY3" fmla="*/ 786771 h 957706"/>
                      <a:gd name="connsiteX4" fmla="*/ 2152018 w 2174177"/>
                      <a:gd name="connsiteY4" fmla="*/ 592807 h 957706"/>
                      <a:gd name="connsiteX5" fmla="*/ 2165854 w 2174177"/>
                      <a:gd name="connsiteY5" fmla="*/ 576804 h 957706"/>
                      <a:gd name="connsiteX6" fmla="*/ 2174177 w 2174177"/>
                      <a:gd name="connsiteY6" fmla="*/ 577078 h 957706"/>
                      <a:gd name="connsiteX7" fmla="*/ 2161119 w 2174177"/>
                      <a:gd name="connsiteY7" fmla="*/ 623177 h 957706"/>
                      <a:gd name="connsiteX8" fmla="*/ 1943847 w 2174177"/>
                      <a:gd name="connsiteY8" fmla="*/ 897355 h 957706"/>
                      <a:gd name="connsiteX9" fmla="*/ 1856335 w 2174177"/>
                      <a:gd name="connsiteY9" fmla="*/ 947158 h 957706"/>
                      <a:gd name="connsiteX10" fmla="*/ 1813536 w 2174177"/>
                      <a:gd name="connsiteY10" fmla="*/ 953947 h 957706"/>
                      <a:gd name="connsiteX11" fmla="*/ 751055 w 2174177"/>
                      <a:gd name="connsiteY11" fmla="*/ 671552 h 957706"/>
                      <a:gd name="connsiteX12" fmla="*/ 78795 w 2174177"/>
                      <a:gd name="connsiteY12" fmla="*/ 174856 h 957706"/>
                      <a:gd name="connsiteX13" fmla="*/ 0 w 2174177"/>
                      <a:gd name="connsiteY13" fmla="*/ 90633 h 957706"/>
                      <a:gd name="connsiteX14" fmla="*/ 37175 w 2174177"/>
                      <a:gd name="connsiteY14" fmla="*/ 71584 h 957706"/>
                      <a:gd name="connsiteX15" fmla="*/ 198768 w 2174177"/>
                      <a:gd name="connsiteY15" fmla="*/ 0 h 95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74177" h="957706">
                        <a:moveTo>
                          <a:pt x="198768" y="0"/>
                        </a:moveTo>
                        <a:cubicBezTo>
                          <a:pt x="376084" y="208141"/>
                          <a:pt x="604446" y="416280"/>
                          <a:pt x="887947" y="562927"/>
                        </a:cubicBezTo>
                        <a:cubicBezTo>
                          <a:pt x="1183281" y="715859"/>
                          <a:pt x="1456127" y="793568"/>
                          <a:pt x="1681418" y="789635"/>
                        </a:cubicBezTo>
                        <a:cubicBezTo>
                          <a:pt x="1701578" y="789284"/>
                          <a:pt x="1721223" y="788313"/>
                          <a:pt x="1740606" y="786771"/>
                        </a:cubicBezTo>
                        <a:cubicBezTo>
                          <a:pt x="1916046" y="771823"/>
                          <a:pt x="2055921" y="705235"/>
                          <a:pt x="2152018" y="592807"/>
                        </a:cubicBezTo>
                        <a:cubicBezTo>
                          <a:pt x="2156715" y="587541"/>
                          <a:pt x="2161157" y="582071"/>
                          <a:pt x="2165854" y="576804"/>
                        </a:cubicBezTo>
                        <a:cubicBezTo>
                          <a:pt x="2168628" y="576756"/>
                          <a:pt x="2171529" y="576915"/>
                          <a:pt x="2174177" y="577078"/>
                        </a:cubicBezTo>
                        <a:cubicBezTo>
                          <a:pt x="2170539" y="592484"/>
                          <a:pt x="2166146" y="607956"/>
                          <a:pt x="2161119" y="623177"/>
                        </a:cubicBezTo>
                        <a:cubicBezTo>
                          <a:pt x="2125931" y="727472"/>
                          <a:pt x="2053976" y="821252"/>
                          <a:pt x="1943847" y="897355"/>
                        </a:cubicBezTo>
                        <a:lnTo>
                          <a:pt x="1856335" y="947158"/>
                        </a:lnTo>
                        <a:lnTo>
                          <a:pt x="1813536" y="953947"/>
                        </a:lnTo>
                        <a:cubicBezTo>
                          <a:pt x="1523333" y="978689"/>
                          <a:pt x="1156052" y="880937"/>
                          <a:pt x="751055" y="671552"/>
                        </a:cubicBezTo>
                        <a:cubicBezTo>
                          <a:pt x="491157" y="537243"/>
                          <a:pt x="267720" y="361824"/>
                          <a:pt x="78795" y="174856"/>
                        </a:cubicBezTo>
                        <a:lnTo>
                          <a:pt x="0" y="90633"/>
                        </a:lnTo>
                        <a:lnTo>
                          <a:pt x="37175" y="71584"/>
                        </a:lnTo>
                        <a:cubicBezTo>
                          <a:pt x="88474" y="47001"/>
                          <a:pt x="142434" y="22924"/>
                          <a:pt x="198768" y="0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noProof="1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871F7448-6F5E-4E7C-9CFA-3E08D3600C6F}"/>
                    </a:ext>
                  </a:extLst>
                </p:cNvPr>
                <p:cNvGrpSpPr/>
                <p:nvPr/>
              </p:nvGrpSpPr>
              <p:grpSpPr>
                <a:xfrm flipH="1">
                  <a:off x="6135442" y="2488474"/>
                  <a:ext cx="2176272" cy="2416122"/>
                  <a:chOff x="3481864" y="2390418"/>
                  <a:chExt cx="2174177" cy="2416122"/>
                </a:xfrm>
              </p:grpSpPr>
              <p:sp>
                <p:nvSpPr>
                  <p:cNvPr id="53" name="Freeform: Shape 30">
                    <a:extLst>
                      <a:ext uri="{FF2B5EF4-FFF2-40B4-BE49-F238E27FC236}">
                        <a16:creationId xmlns:a16="http://schemas.microsoft.com/office/drawing/2014/main" id="{DDC2DCB7-BD79-40E7-8672-8532C20C7EC1}"/>
                      </a:ext>
                    </a:extLst>
                  </p:cNvPr>
                  <p:cNvSpPr/>
                  <p:nvPr/>
                </p:nvSpPr>
                <p:spPr>
                  <a:xfrm>
                    <a:off x="4841821" y="3237616"/>
                    <a:ext cx="703817" cy="1277422"/>
                  </a:xfrm>
                  <a:custGeom>
                    <a:avLst/>
                    <a:gdLst>
                      <a:gd name="connsiteX0" fmla="*/ 7005 w 703817"/>
                      <a:gd name="connsiteY0" fmla="*/ 0 h 1277422"/>
                      <a:gd name="connsiteX1" fmla="*/ 107968 w 703817"/>
                      <a:gd name="connsiteY1" fmla="*/ 47386 h 1277422"/>
                      <a:gd name="connsiteX2" fmla="*/ 167909 w 703817"/>
                      <a:gd name="connsiteY2" fmla="*/ 79757 h 1277422"/>
                      <a:gd name="connsiteX3" fmla="*/ 202799 w 703817"/>
                      <a:gd name="connsiteY3" fmla="*/ 493573 h 1277422"/>
                      <a:gd name="connsiteX4" fmla="*/ 541778 w 703817"/>
                      <a:gd name="connsiteY4" fmla="*/ 1112727 h 1277422"/>
                      <a:gd name="connsiteX5" fmla="*/ 613760 w 703817"/>
                      <a:gd name="connsiteY5" fmla="*/ 1152197 h 1277422"/>
                      <a:gd name="connsiteX6" fmla="*/ 696115 w 703817"/>
                      <a:gd name="connsiteY6" fmla="*/ 1180447 h 1277422"/>
                      <a:gd name="connsiteX7" fmla="*/ 703817 w 703817"/>
                      <a:gd name="connsiteY7" fmla="*/ 1182402 h 1277422"/>
                      <a:gd name="connsiteX8" fmla="*/ 636326 w 703817"/>
                      <a:gd name="connsiteY8" fmla="*/ 1238243 h 1277422"/>
                      <a:gd name="connsiteX9" fmla="*/ 564203 w 703817"/>
                      <a:gd name="connsiteY9" fmla="*/ 1277422 h 1277422"/>
                      <a:gd name="connsiteX10" fmla="*/ 550049 w 703817"/>
                      <a:gd name="connsiteY10" fmla="*/ 1275850 h 1277422"/>
                      <a:gd name="connsiteX11" fmla="*/ 522760 w 703817"/>
                      <a:gd name="connsiteY11" fmla="*/ 1271756 h 1277422"/>
                      <a:gd name="connsiteX12" fmla="*/ 500469 w 703817"/>
                      <a:gd name="connsiteY12" fmla="*/ 1267304 h 1277422"/>
                      <a:gd name="connsiteX13" fmla="*/ 427327 w 703817"/>
                      <a:gd name="connsiteY13" fmla="*/ 1242630 h 1277422"/>
                      <a:gd name="connsiteX14" fmla="*/ 38382 w 703817"/>
                      <a:gd name="connsiteY14" fmla="*/ 603768 h 1277422"/>
                      <a:gd name="connsiteX15" fmla="*/ 57 w 703817"/>
                      <a:gd name="connsiteY15" fmla="*/ 179936 h 1277422"/>
                      <a:gd name="connsiteX16" fmla="*/ 111 w 703817"/>
                      <a:gd name="connsiteY16" fmla="*/ 131288 h 1277422"/>
                      <a:gd name="connsiteX17" fmla="*/ 79 w 703817"/>
                      <a:gd name="connsiteY17" fmla="*/ 118931 h 1277422"/>
                      <a:gd name="connsiteX18" fmla="*/ 1146 w 703817"/>
                      <a:gd name="connsiteY18" fmla="*/ 83542 h 1277422"/>
                      <a:gd name="connsiteX19" fmla="*/ 7005 w 703817"/>
                      <a:gd name="connsiteY19" fmla="*/ 0 h 1277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03817" h="1277422">
                        <a:moveTo>
                          <a:pt x="7005" y="0"/>
                        </a:moveTo>
                        <a:lnTo>
                          <a:pt x="107968" y="47386"/>
                        </a:lnTo>
                        <a:cubicBezTo>
                          <a:pt x="128566" y="57991"/>
                          <a:pt x="148440" y="68683"/>
                          <a:pt x="167909" y="79757"/>
                        </a:cubicBezTo>
                        <a:cubicBezTo>
                          <a:pt x="167851" y="230804"/>
                          <a:pt x="179698" y="369335"/>
                          <a:pt x="202799" y="493573"/>
                        </a:cubicBezTo>
                        <a:cubicBezTo>
                          <a:pt x="257580" y="788443"/>
                          <a:pt x="374998" y="1002858"/>
                          <a:pt x="541778" y="1112727"/>
                        </a:cubicBezTo>
                        <a:cubicBezTo>
                          <a:pt x="564738" y="1127917"/>
                          <a:pt x="588800" y="1140998"/>
                          <a:pt x="613760" y="1152197"/>
                        </a:cubicBezTo>
                        <a:cubicBezTo>
                          <a:pt x="640182" y="1163969"/>
                          <a:pt x="667701" y="1173261"/>
                          <a:pt x="696115" y="1180447"/>
                        </a:cubicBezTo>
                        <a:cubicBezTo>
                          <a:pt x="698819" y="1180997"/>
                          <a:pt x="701321" y="1181848"/>
                          <a:pt x="703817" y="1182402"/>
                        </a:cubicBezTo>
                        <a:cubicBezTo>
                          <a:pt x="683299" y="1203123"/>
                          <a:pt x="660776" y="1221759"/>
                          <a:pt x="636326" y="1238243"/>
                        </a:cubicBezTo>
                        <a:lnTo>
                          <a:pt x="564203" y="1277422"/>
                        </a:lnTo>
                        <a:lnTo>
                          <a:pt x="550049" y="1275850"/>
                        </a:lnTo>
                        <a:cubicBezTo>
                          <a:pt x="540881" y="1274705"/>
                          <a:pt x="531708" y="1273299"/>
                          <a:pt x="522760" y="1271756"/>
                        </a:cubicBezTo>
                        <a:cubicBezTo>
                          <a:pt x="515240" y="1270580"/>
                          <a:pt x="507715" y="1269142"/>
                          <a:pt x="500469" y="1267304"/>
                        </a:cubicBezTo>
                        <a:cubicBezTo>
                          <a:pt x="475197" y="1261331"/>
                          <a:pt x="450967" y="1252973"/>
                          <a:pt x="427327" y="1242630"/>
                        </a:cubicBezTo>
                        <a:cubicBezTo>
                          <a:pt x="236320" y="1158612"/>
                          <a:pt x="100687" y="934198"/>
                          <a:pt x="38382" y="603768"/>
                        </a:cubicBezTo>
                        <a:cubicBezTo>
                          <a:pt x="14486" y="477466"/>
                          <a:pt x="1358" y="335452"/>
                          <a:pt x="57" y="179936"/>
                        </a:cubicBezTo>
                        <a:cubicBezTo>
                          <a:pt x="19" y="163765"/>
                          <a:pt x="-73" y="147726"/>
                          <a:pt x="111" y="131288"/>
                        </a:cubicBezTo>
                        <a:cubicBezTo>
                          <a:pt x="42" y="127083"/>
                          <a:pt x="-23" y="123139"/>
                          <a:pt x="79" y="118931"/>
                        </a:cubicBezTo>
                        <a:cubicBezTo>
                          <a:pt x="337" y="106961"/>
                          <a:pt x="940" y="95249"/>
                          <a:pt x="1146" y="83542"/>
                        </a:cubicBezTo>
                        <a:lnTo>
                          <a:pt x="7005" y="0"/>
                        </a:lnTo>
                        <a:close/>
                      </a:path>
                    </a:pathLst>
                  </a:custGeom>
                  <a:solidFill>
                    <a:srgbClr val="333333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noProof="1"/>
                  </a:p>
                </p:txBody>
              </p:sp>
              <p:sp>
                <p:nvSpPr>
                  <p:cNvPr id="54" name="Freeform: Shape 31">
                    <a:extLst>
                      <a:ext uri="{FF2B5EF4-FFF2-40B4-BE49-F238E27FC236}">
                        <a16:creationId xmlns:a16="http://schemas.microsoft.com/office/drawing/2014/main" id="{21185C29-49B9-49C5-92F4-95AE3D1BDE4B}"/>
                      </a:ext>
                    </a:extLst>
                  </p:cNvPr>
                  <p:cNvSpPr/>
                  <p:nvPr/>
                </p:nvSpPr>
                <p:spPr>
                  <a:xfrm>
                    <a:off x="4338552" y="2390418"/>
                    <a:ext cx="833310" cy="830792"/>
                  </a:xfrm>
                  <a:custGeom>
                    <a:avLst/>
                    <a:gdLst>
                      <a:gd name="connsiteX0" fmla="*/ 711752 w 833310"/>
                      <a:gd name="connsiteY0" fmla="*/ 0 h 830792"/>
                      <a:gd name="connsiteX1" fmla="*/ 833310 w 833310"/>
                      <a:gd name="connsiteY1" fmla="*/ 99222 h 830792"/>
                      <a:gd name="connsiteX2" fmla="*/ 696799 w 833310"/>
                      <a:gd name="connsiteY2" fmla="*/ 632943 h 830792"/>
                      <a:gd name="connsiteX3" fmla="*/ 691925 w 833310"/>
                      <a:gd name="connsiteY3" fmla="*/ 689341 h 830792"/>
                      <a:gd name="connsiteX4" fmla="*/ 691925 w 833310"/>
                      <a:gd name="connsiteY4" fmla="*/ 689341 h 830792"/>
                      <a:gd name="connsiteX5" fmla="*/ 679701 w 833310"/>
                      <a:gd name="connsiteY5" fmla="*/ 830792 h 830792"/>
                      <a:gd name="connsiteX6" fmla="*/ 679700 w 833310"/>
                      <a:gd name="connsiteY6" fmla="*/ 830792 h 830792"/>
                      <a:gd name="connsiteX7" fmla="*/ 679700 w 833310"/>
                      <a:gd name="connsiteY7" fmla="*/ 830792 h 830792"/>
                      <a:gd name="connsiteX8" fmla="*/ 653912 w 833310"/>
                      <a:gd name="connsiteY8" fmla="*/ 817126 h 830792"/>
                      <a:gd name="connsiteX9" fmla="*/ 516864 w 833310"/>
                      <a:gd name="connsiteY9" fmla="*/ 753224 h 830792"/>
                      <a:gd name="connsiteX10" fmla="*/ 516864 w 833310"/>
                      <a:gd name="connsiteY10" fmla="*/ 753224 h 830792"/>
                      <a:gd name="connsiteX11" fmla="*/ 495467 w 833310"/>
                      <a:gd name="connsiteY11" fmla="*/ 743247 h 830792"/>
                      <a:gd name="connsiteX12" fmla="*/ 24526 w 833310"/>
                      <a:gd name="connsiteY12" fmla="*/ 604163 h 830792"/>
                      <a:gd name="connsiteX13" fmla="*/ 0 w 833310"/>
                      <a:gd name="connsiteY13" fmla="*/ 454739 h 830792"/>
                      <a:gd name="connsiteX14" fmla="*/ 176312 w 833310"/>
                      <a:gd name="connsiteY14" fmla="*/ 495725 h 830792"/>
                      <a:gd name="connsiteX15" fmla="*/ 365009 w 833310"/>
                      <a:gd name="connsiteY15" fmla="*/ 552750 h 830792"/>
                      <a:gd name="connsiteX16" fmla="*/ 534348 w 833310"/>
                      <a:gd name="connsiteY16" fmla="*/ 617201 h 830792"/>
                      <a:gd name="connsiteX17" fmla="*/ 540632 w 833310"/>
                      <a:gd name="connsiteY17" fmla="*/ 573878 h 830792"/>
                      <a:gd name="connsiteX18" fmla="*/ 648476 w 833310"/>
                      <a:gd name="connsiteY18" fmla="*/ 162599 h 830792"/>
                      <a:gd name="connsiteX19" fmla="*/ 663740 w 833310"/>
                      <a:gd name="connsiteY19" fmla="*/ 119718 h 830792"/>
                      <a:gd name="connsiteX20" fmla="*/ 678868 w 833310"/>
                      <a:gd name="connsiteY20" fmla="*/ 78942 h 830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833310" h="830792">
                        <a:moveTo>
                          <a:pt x="711752" y="0"/>
                        </a:moveTo>
                        <a:lnTo>
                          <a:pt x="833310" y="99222"/>
                        </a:lnTo>
                        <a:cubicBezTo>
                          <a:pt x="772082" y="260260"/>
                          <a:pt x="722393" y="439601"/>
                          <a:pt x="696799" y="632943"/>
                        </a:cubicBezTo>
                        <a:lnTo>
                          <a:pt x="691925" y="689341"/>
                        </a:lnTo>
                        <a:lnTo>
                          <a:pt x="691925" y="689341"/>
                        </a:lnTo>
                        <a:lnTo>
                          <a:pt x="679701" y="830792"/>
                        </a:lnTo>
                        <a:lnTo>
                          <a:pt x="679700" y="830792"/>
                        </a:lnTo>
                        <a:lnTo>
                          <a:pt x="679700" y="830792"/>
                        </a:lnTo>
                        <a:cubicBezTo>
                          <a:pt x="671094" y="826389"/>
                          <a:pt x="662692" y="821756"/>
                          <a:pt x="653912" y="817126"/>
                        </a:cubicBezTo>
                        <a:lnTo>
                          <a:pt x="516864" y="753224"/>
                        </a:lnTo>
                        <a:lnTo>
                          <a:pt x="516864" y="753224"/>
                        </a:lnTo>
                        <a:lnTo>
                          <a:pt x="495467" y="743247"/>
                        </a:lnTo>
                        <a:cubicBezTo>
                          <a:pt x="336669" y="676937"/>
                          <a:pt x="177531" y="632647"/>
                          <a:pt x="24526" y="604163"/>
                        </a:cubicBezTo>
                        <a:lnTo>
                          <a:pt x="0" y="454739"/>
                        </a:lnTo>
                        <a:lnTo>
                          <a:pt x="176312" y="495725"/>
                        </a:lnTo>
                        <a:cubicBezTo>
                          <a:pt x="238864" y="512360"/>
                          <a:pt x="301844" y="531287"/>
                          <a:pt x="365009" y="552750"/>
                        </a:cubicBezTo>
                        <a:lnTo>
                          <a:pt x="534348" y="617201"/>
                        </a:lnTo>
                        <a:lnTo>
                          <a:pt x="540632" y="573878"/>
                        </a:lnTo>
                        <a:cubicBezTo>
                          <a:pt x="566451" y="427384"/>
                          <a:pt x="604148" y="289665"/>
                          <a:pt x="648476" y="162599"/>
                        </a:cubicBezTo>
                        <a:cubicBezTo>
                          <a:pt x="653410" y="148177"/>
                          <a:pt x="658575" y="133881"/>
                          <a:pt x="663740" y="119718"/>
                        </a:cubicBezTo>
                        <a:cubicBezTo>
                          <a:pt x="668744" y="106083"/>
                          <a:pt x="673690" y="92318"/>
                          <a:pt x="678868" y="78942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noProof="1"/>
                  </a:p>
                </p:txBody>
              </p:sp>
              <p:sp>
                <p:nvSpPr>
                  <p:cNvPr id="55" name="Freeform: Shape 32">
                    <a:extLst>
                      <a:ext uri="{FF2B5EF4-FFF2-40B4-BE49-F238E27FC236}">
                        <a16:creationId xmlns:a16="http://schemas.microsoft.com/office/drawing/2014/main" id="{45129DF4-9D21-4E75-BF52-26D32E7D80CB}"/>
                      </a:ext>
                    </a:extLst>
                  </p:cNvPr>
                  <p:cNvSpPr/>
                  <p:nvPr/>
                </p:nvSpPr>
                <p:spPr>
                  <a:xfrm>
                    <a:off x="3481864" y="3848834"/>
                    <a:ext cx="2174177" cy="957706"/>
                  </a:xfrm>
                  <a:custGeom>
                    <a:avLst/>
                    <a:gdLst>
                      <a:gd name="connsiteX0" fmla="*/ 198768 w 2174177"/>
                      <a:gd name="connsiteY0" fmla="*/ 0 h 957706"/>
                      <a:gd name="connsiteX1" fmla="*/ 887947 w 2174177"/>
                      <a:gd name="connsiteY1" fmla="*/ 562927 h 957706"/>
                      <a:gd name="connsiteX2" fmla="*/ 1681418 w 2174177"/>
                      <a:gd name="connsiteY2" fmla="*/ 789635 h 957706"/>
                      <a:gd name="connsiteX3" fmla="*/ 1740606 w 2174177"/>
                      <a:gd name="connsiteY3" fmla="*/ 786771 h 957706"/>
                      <a:gd name="connsiteX4" fmla="*/ 2152018 w 2174177"/>
                      <a:gd name="connsiteY4" fmla="*/ 592807 h 957706"/>
                      <a:gd name="connsiteX5" fmla="*/ 2165854 w 2174177"/>
                      <a:gd name="connsiteY5" fmla="*/ 576804 h 957706"/>
                      <a:gd name="connsiteX6" fmla="*/ 2174177 w 2174177"/>
                      <a:gd name="connsiteY6" fmla="*/ 577078 h 957706"/>
                      <a:gd name="connsiteX7" fmla="*/ 2161119 w 2174177"/>
                      <a:gd name="connsiteY7" fmla="*/ 623177 h 957706"/>
                      <a:gd name="connsiteX8" fmla="*/ 1943847 w 2174177"/>
                      <a:gd name="connsiteY8" fmla="*/ 897355 h 957706"/>
                      <a:gd name="connsiteX9" fmla="*/ 1856335 w 2174177"/>
                      <a:gd name="connsiteY9" fmla="*/ 947158 h 957706"/>
                      <a:gd name="connsiteX10" fmla="*/ 1813536 w 2174177"/>
                      <a:gd name="connsiteY10" fmla="*/ 953947 h 957706"/>
                      <a:gd name="connsiteX11" fmla="*/ 751055 w 2174177"/>
                      <a:gd name="connsiteY11" fmla="*/ 671552 h 957706"/>
                      <a:gd name="connsiteX12" fmla="*/ 78795 w 2174177"/>
                      <a:gd name="connsiteY12" fmla="*/ 174856 h 957706"/>
                      <a:gd name="connsiteX13" fmla="*/ 0 w 2174177"/>
                      <a:gd name="connsiteY13" fmla="*/ 90633 h 957706"/>
                      <a:gd name="connsiteX14" fmla="*/ 37175 w 2174177"/>
                      <a:gd name="connsiteY14" fmla="*/ 71584 h 957706"/>
                      <a:gd name="connsiteX15" fmla="*/ 198768 w 2174177"/>
                      <a:gd name="connsiteY15" fmla="*/ 0 h 95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74177" h="957706">
                        <a:moveTo>
                          <a:pt x="198768" y="0"/>
                        </a:moveTo>
                        <a:cubicBezTo>
                          <a:pt x="376084" y="208141"/>
                          <a:pt x="604446" y="416280"/>
                          <a:pt x="887947" y="562927"/>
                        </a:cubicBezTo>
                        <a:cubicBezTo>
                          <a:pt x="1183281" y="715859"/>
                          <a:pt x="1456127" y="793568"/>
                          <a:pt x="1681418" y="789635"/>
                        </a:cubicBezTo>
                        <a:cubicBezTo>
                          <a:pt x="1701578" y="789284"/>
                          <a:pt x="1721223" y="788313"/>
                          <a:pt x="1740606" y="786771"/>
                        </a:cubicBezTo>
                        <a:cubicBezTo>
                          <a:pt x="1916046" y="771823"/>
                          <a:pt x="2055921" y="705235"/>
                          <a:pt x="2152018" y="592807"/>
                        </a:cubicBezTo>
                        <a:cubicBezTo>
                          <a:pt x="2156715" y="587541"/>
                          <a:pt x="2161157" y="582071"/>
                          <a:pt x="2165854" y="576804"/>
                        </a:cubicBezTo>
                        <a:cubicBezTo>
                          <a:pt x="2168628" y="576756"/>
                          <a:pt x="2171529" y="576915"/>
                          <a:pt x="2174177" y="577078"/>
                        </a:cubicBezTo>
                        <a:cubicBezTo>
                          <a:pt x="2170539" y="592484"/>
                          <a:pt x="2166146" y="607956"/>
                          <a:pt x="2161119" y="623177"/>
                        </a:cubicBezTo>
                        <a:cubicBezTo>
                          <a:pt x="2125931" y="727472"/>
                          <a:pt x="2053976" y="821252"/>
                          <a:pt x="1943847" y="897355"/>
                        </a:cubicBezTo>
                        <a:lnTo>
                          <a:pt x="1856335" y="947158"/>
                        </a:lnTo>
                        <a:lnTo>
                          <a:pt x="1813536" y="953947"/>
                        </a:lnTo>
                        <a:cubicBezTo>
                          <a:pt x="1523333" y="978689"/>
                          <a:pt x="1156052" y="880937"/>
                          <a:pt x="751055" y="671552"/>
                        </a:cubicBezTo>
                        <a:cubicBezTo>
                          <a:pt x="491157" y="537243"/>
                          <a:pt x="267720" y="361824"/>
                          <a:pt x="78795" y="174856"/>
                        </a:cubicBezTo>
                        <a:lnTo>
                          <a:pt x="0" y="90633"/>
                        </a:lnTo>
                        <a:lnTo>
                          <a:pt x="37175" y="71584"/>
                        </a:lnTo>
                        <a:cubicBezTo>
                          <a:pt x="88474" y="47001"/>
                          <a:pt x="142434" y="22924"/>
                          <a:pt x="198768" y="0"/>
                        </a:cubicBezTo>
                        <a:close/>
                      </a:path>
                    </a:pathLst>
                  </a:custGeom>
                  <a:solidFill>
                    <a:srgbClr val="333333">
                      <a:alpha val="22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noProof="1"/>
                  </a:p>
                </p:txBody>
              </p:sp>
            </p:grpSp>
            <p:sp>
              <p:nvSpPr>
                <p:cNvPr id="52" name="Freeform: Shape 33">
                  <a:extLst>
                    <a:ext uri="{FF2B5EF4-FFF2-40B4-BE49-F238E27FC236}">
                      <a16:creationId xmlns:a16="http://schemas.microsoft.com/office/drawing/2014/main" id="{8669E3B5-3FBC-46FA-854A-5DBD25D87DB6}"/>
                    </a:ext>
                  </a:extLst>
                </p:cNvPr>
                <p:cNvSpPr/>
                <p:nvPr/>
              </p:nvSpPr>
              <p:spPr>
                <a:xfrm>
                  <a:off x="5487836" y="1813528"/>
                  <a:ext cx="1224891" cy="2670553"/>
                </a:xfrm>
                <a:custGeom>
                  <a:avLst/>
                  <a:gdLst>
                    <a:gd name="connsiteX0" fmla="*/ 512747 w 997655"/>
                    <a:gd name="connsiteY0" fmla="*/ 0 h 2175125"/>
                    <a:gd name="connsiteX1" fmla="*/ 862176 w 997655"/>
                    <a:gd name="connsiteY1" fmla="*/ 611735 h 2175125"/>
                    <a:gd name="connsiteX2" fmla="*/ 874200 w 997655"/>
                    <a:gd name="connsiteY2" fmla="*/ 643040 h 2175125"/>
                    <a:gd name="connsiteX3" fmla="*/ 886443 w 997655"/>
                    <a:gd name="connsiteY3" fmla="*/ 676156 h 2175125"/>
                    <a:gd name="connsiteX4" fmla="*/ 995949 w 997655"/>
                    <a:gd name="connsiteY4" fmla="*/ 1211728 h 2175125"/>
                    <a:gd name="connsiteX5" fmla="*/ 997281 w 997655"/>
                    <a:gd name="connsiteY5" fmla="*/ 1248255 h 2175125"/>
                    <a:gd name="connsiteX6" fmla="*/ 997604 w 997655"/>
                    <a:gd name="connsiteY6" fmla="*/ 1285303 h 2175125"/>
                    <a:gd name="connsiteX7" fmla="*/ 997626 w 997655"/>
                    <a:gd name="connsiteY7" fmla="*/ 1297184 h 2175125"/>
                    <a:gd name="connsiteX8" fmla="*/ 974528 w 997655"/>
                    <a:gd name="connsiteY8" fmla="*/ 1583446 h 2175125"/>
                    <a:gd name="connsiteX9" fmla="*/ 966358 w 997655"/>
                    <a:gd name="connsiteY9" fmla="*/ 1629805 h 2175125"/>
                    <a:gd name="connsiteX10" fmla="*/ 956229 w 997655"/>
                    <a:gd name="connsiteY10" fmla="*/ 1677911 h 2175125"/>
                    <a:gd name="connsiteX11" fmla="*/ 841172 w 997655"/>
                    <a:gd name="connsiteY11" fmla="*/ 1967188 h 2175125"/>
                    <a:gd name="connsiteX12" fmla="*/ 628953 w 997655"/>
                    <a:gd name="connsiteY12" fmla="*/ 2149718 h 2175125"/>
                    <a:gd name="connsiteX13" fmla="*/ 567203 w 997655"/>
                    <a:gd name="connsiteY13" fmla="*/ 2167913 h 2175125"/>
                    <a:gd name="connsiteX14" fmla="*/ 552665 w 997655"/>
                    <a:gd name="connsiteY14" fmla="*/ 2170281 h 2175125"/>
                    <a:gd name="connsiteX15" fmla="*/ 534798 w 997655"/>
                    <a:gd name="connsiteY15" fmla="*/ 2172809 h 2175125"/>
                    <a:gd name="connsiteX16" fmla="*/ 514833 w 997655"/>
                    <a:gd name="connsiteY16" fmla="*/ 2174566 h 2175125"/>
                    <a:gd name="connsiteX17" fmla="*/ 499613 w 997655"/>
                    <a:gd name="connsiteY17" fmla="*/ 2174933 h 2175125"/>
                    <a:gd name="connsiteX18" fmla="*/ 499289 w 997655"/>
                    <a:gd name="connsiteY18" fmla="*/ 2174939 h 2175125"/>
                    <a:gd name="connsiteX19" fmla="*/ 491700 w 997655"/>
                    <a:gd name="connsiteY19" fmla="*/ 2175072 h 2175125"/>
                    <a:gd name="connsiteX20" fmla="*/ 488647 w 997655"/>
                    <a:gd name="connsiteY20" fmla="*/ 2175125 h 2175125"/>
                    <a:gd name="connsiteX21" fmla="*/ 484385 w 997655"/>
                    <a:gd name="connsiteY21" fmla="*/ 2174897 h 2175125"/>
                    <a:gd name="connsiteX22" fmla="*/ 475770 w 997655"/>
                    <a:gd name="connsiteY22" fmla="*/ 2174543 h 2175125"/>
                    <a:gd name="connsiteX23" fmla="*/ 474424 w 997655"/>
                    <a:gd name="connsiteY23" fmla="*/ 2174366 h 2175125"/>
                    <a:gd name="connsiteX24" fmla="*/ 462056 w 997655"/>
                    <a:gd name="connsiteY24" fmla="*/ 2173776 h 2175125"/>
                    <a:gd name="connsiteX25" fmla="*/ 448007 w 997655"/>
                    <a:gd name="connsiteY25" fmla="*/ 2172309 h 2175125"/>
                    <a:gd name="connsiteX26" fmla="*/ 425781 w 997655"/>
                    <a:gd name="connsiteY26" fmla="*/ 2169174 h 2175125"/>
                    <a:gd name="connsiteX27" fmla="*/ 407625 w 997655"/>
                    <a:gd name="connsiteY27" fmla="*/ 2165764 h 2175125"/>
                    <a:gd name="connsiteX28" fmla="*/ 348052 w 997655"/>
                    <a:gd name="connsiteY28" fmla="*/ 2146868 h 2175125"/>
                    <a:gd name="connsiteX29" fmla="*/ 31262 w 997655"/>
                    <a:gd name="connsiteY29" fmla="*/ 1657607 h 2175125"/>
                    <a:gd name="connsiteX30" fmla="*/ 47 w 997655"/>
                    <a:gd name="connsiteY30" fmla="*/ 1333023 h 2175125"/>
                    <a:gd name="connsiteX31" fmla="*/ 91 w 997655"/>
                    <a:gd name="connsiteY31" fmla="*/ 1295767 h 2175125"/>
                    <a:gd name="connsiteX32" fmla="*/ 65 w 997655"/>
                    <a:gd name="connsiteY32" fmla="*/ 1286304 h 2175125"/>
                    <a:gd name="connsiteX33" fmla="*/ 934 w 997655"/>
                    <a:gd name="connsiteY33" fmla="*/ 1259202 h 2175125"/>
                    <a:gd name="connsiteX34" fmla="*/ 118270 w 997655"/>
                    <a:gd name="connsiteY34" fmla="*/ 670936 h 2175125"/>
                    <a:gd name="connsiteX35" fmla="*/ 130703 w 997655"/>
                    <a:gd name="connsiteY35" fmla="*/ 638096 h 2175125"/>
                    <a:gd name="connsiteX36" fmla="*/ 143024 w 997655"/>
                    <a:gd name="connsiteY36" fmla="*/ 606869 h 2175125"/>
                    <a:gd name="connsiteX37" fmla="*/ 512747 w 997655"/>
                    <a:gd name="connsiteY37" fmla="*/ 0 h 217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97655" h="2175125">
                      <a:moveTo>
                        <a:pt x="512747" y="0"/>
                      </a:moveTo>
                      <a:cubicBezTo>
                        <a:pt x="564986" y="65443"/>
                        <a:pt x="737701" y="295223"/>
                        <a:pt x="862176" y="611735"/>
                      </a:cubicBezTo>
                      <a:cubicBezTo>
                        <a:pt x="866248" y="622236"/>
                        <a:pt x="870313" y="632436"/>
                        <a:pt x="874200" y="643040"/>
                      </a:cubicBezTo>
                      <a:cubicBezTo>
                        <a:pt x="878279" y="653945"/>
                        <a:pt x="882546" y="665047"/>
                        <a:pt x="886443" y="676156"/>
                      </a:cubicBezTo>
                      <a:cubicBezTo>
                        <a:pt x="944248" y="837761"/>
                        <a:pt x="987550" y="1019556"/>
                        <a:pt x="995949" y="1211728"/>
                      </a:cubicBezTo>
                      <a:cubicBezTo>
                        <a:pt x="996532" y="1223902"/>
                        <a:pt x="997068" y="1236075"/>
                        <a:pt x="997281" y="1248255"/>
                      </a:cubicBezTo>
                      <a:cubicBezTo>
                        <a:pt x="997497" y="1260636"/>
                        <a:pt x="997711" y="1272917"/>
                        <a:pt x="997604" y="1285303"/>
                      </a:cubicBezTo>
                      <a:cubicBezTo>
                        <a:pt x="997487" y="1289232"/>
                        <a:pt x="997739" y="1293054"/>
                        <a:pt x="997626" y="1297184"/>
                      </a:cubicBezTo>
                      <a:cubicBezTo>
                        <a:pt x="996550" y="1399907"/>
                        <a:pt x="988735" y="1495800"/>
                        <a:pt x="974528" y="1583446"/>
                      </a:cubicBezTo>
                      <a:cubicBezTo>
                        <a:pt x="972117" y="1599096"/>
                        <a:pt x="969332" y="1614550"/>
                        <a:pt x="966358" y="1629805"/>
                      </a:cubicBezTo>
                      <a:cubicBezTo>
                        <a:pt x="963125" y="1646073"/>
                        <a:pt x="959844" y="1662241"/>
                        <a:pt x="956229" y="1677911"/>
                      </a:cubicBezTo>
                      <a:cubicBezTo>
                        <a:pt x="929804" y="1792051"/>
                        <a:pt x="891241" y="1889689"/>
                        <a:pt x="841172" y="1967188"/>
                      </a:cubicBezTo>
                      <a:cubicBezTo>
                        <a:pt x="783166" y="2056707"/>
                        <a:pt x="711154" y="2117976"/>
                        <a:pt x="628953" y="2149718"/>
                      </a:cubicBezTo>
                      <a:cubicBezTo>
                        <a:pt x="609141" y="2157515"/>
                        <a:pt x="588601" y="2163411"/>
                        <a:pt x="567203" y="2167913"/>
                      </a:cubicBezTo>
                      <a:cubicBezTo>
                        <a:pt x="562452" y="2168802"/>
                        <a:pt x="557559" y="2169592"/>
                        <a:pt x="552665" y="2170281"/>
                      </a:cubicBezTo>
                      <a:cubicBezTo>
                        <a:pt x="546758" y="2171290"/>
                        <a:pt x="540850" y="2172199"/>
                        <a:pt x="534798" y="2172809"/>
                      </a:cubicBezTo>
                      <a:cubicBezTo>
                        <a:pt x="528190" y="2173427"/>
                        <a:pt x="521628" y="2174046"/>
                        <a:pt x="514833" y="2174566"/>
                      </a:cubicBezTo>
                      <a:cubicBezTo>
                        <a:pt x="509795" y="2174957"/>
                        <a:pt x="504703" y="2174845"/>
                        <a:pt x="499613" y="2174933"/>
                      </a:cubicBezTo>
                      <a:cubicBezTo>
                        <a:pt x="499613" y="2174933"/>
                        <a:pt x="499474" y="2174936"/>
                        <a:pt x="499289" y="2174939"/>
                      </a:cubicBezTo>
                      <a:cubicBezTo>
                        <a:pt x="496744" y="2174983"/>
                        <a:pt x="494199" y="2175028"/>
                        <a:pt x="491700" y="2175072"/>
                      </a:cubicBezTo>
                      <a:cubicBezTo>
                        <a:pt x="490683" y="2175089"/>
                        <a:pt x="489664" y="2175107"/>
                        <a:pt x="488647" y="2175125"/>
                      </a:cubicBezTo>
                      <a:cubicBezTo>
                        <a:pt x="487304" y="2175047"/>
                        <a:pt x="485911" y="2174870"/>
                        <a:pt x="484385" y="2174897"/>
                      </a:cubicBezTo>
                      <a:cubicBezTo>
                        <a:pt x="481516" y="2174947"/>
                        <a:pt x="478642" y="2174695"/>
                        <a:pt x="475770" y="2174543"/>
                      </a:cubicBezTo>
                      <a:cubicBezTo>
                        <a:pt x="475258" y="2174351"/>
                        <a:pt x="474933" y="2174357"/>
                        <a:pt x="474424" y="2174366"/>
                      </a:cubicBezTo>
                      <a:cubicBezTo>
                        <a:pt x="470347" y="2174135"/>
                        <a:pt x="466133" y="2174007"/>
                        <a:pt x="462056" y="2173776"/>
                      </a:cubicBezTo>
                      <a:cubicBezTo>
                        <a:pt x="457329" y="2173456"/>
                        <a:pt x="452739" y="2172931"/>
                        <a:pt x="448007" y="2172309"/>
                      </a:cubicBezTo>
                      <a:cubicBezTo>
                        <a:pt x="440540" y="2171432"/>
                        <a:pt x="433069" y="2170355"/>
                        <a:pt x="425781" y="2169174"/>
                      </a:cubicBezTo>
                      <a:cubicBezTo>
                        <a:pt x="419656" y="2168273"/>
                        <a:pt x="413527" y="2167172"/>
                        <a:pt x="407625" y="2165764"/>
                      </a:cubicBezTo>
                      <a:cubicBezTo>
                        <a:pt x="387041" y="2161190"/>
                        <a:pt x="367306" y="2154789"/>
                        <a:pt x="348052" y="2146868"/>
                      </a:cubicBezTo>
                      <a:cubicBezTo>
                        <a:pt x="192480" y="2082524"/>
                        <a:pt x="82009" y="1910661"/>
                        <a:pt x="31262" y="1657607"/>
                      </a:cubicBezTo>
                      <a:cubicBezTo>
                        <a:pt x="11799" y="1560881"/>
                        <a:pt x="1107" y="1452122"/>
                        <a:pt x="47" y="1333023"/>
                      </a:cubicBezTo>
                      <a:cubicBezTo>
                        <a:pt x="16" y="1320639"/>
                        <a:pt x="-59" y="1308356"/>
                        <a:pt x="91" y="1295767"/>
                      </a:cubicBezTo>
                      <a:cubicBezTo>
                        <a:pt x="35" y="1292547"/>
                        <a:pt x="-18" y="1289526"/>
                        <a:pt x="65" y="1286304"/>
                      </a:cubicBezTo>
                      <a:cubicBezTo>
                        <a:pt x="275" y="1277137"/>
                        <a:pt x="766" y="1268167"/>
                        <a:pt x="934" y="1259202"/>
                      </a:cubicBezTo>
                      <a:cubicBezTo>
                        <a:pt x="6967" y="1042714"/>
                        <a:pt x="54085" y="843934"/>
                        <a:pt x="118270" y="670936"/>
                      </a:cubicBezTo>
                      <a:cubicBezTo>
                        <a:pt x="122289" y="659891"/>
                        <a:pt x="126496" y="648943"/>
                        <a:pt x="130703" y="638096"/>
                      </a:cubicBezTo>
                      <a:cubicBezTo>
                        <a:pt x="134778" y="627654"/>
                        <a:pt x="138807" y="617112"/>
                        <a:pt x="143024" y="606869"/>
                      </a:cubicBezTo>
                      <a:cubicBezTo>
                        <a:pt x="274586" y="284680"/>
                        <a:pt x="457513" y="62688"/>
                        <a:pt x="5127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noProof="1"/>
                </a:p>
              </p:txBody>
            </p:sp>
          </p:grpSp>
          <p:pic>
            <p:nvPicPr>
              <p:cNvPr id="19" name="Graphic 40" descr="Tools">
                <a:extLst>
                  <a:ext uri="{FF2B5EF4-FFF2-40B4-BE49-F238E27FC236}">
                    <a16:creationId xmlns:a16="http://schemas.microsoft.com/office/drawing/2014/main" id="{F00874F6-A27E-4164-A57A-713D83DEF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11802" y="2922349"/>
                <a:ext cx="343429" cy="343429"/>
              </a:xfrm>
              <a:prstGeom prst="rect">
                <a:avLst/>
              </a:prstGeom>
            </p:spPr>
          </p:pic>
          <p:pic>
            <p:nvPicPr>
              <p:cNvPr id="26" name="Graphic 74" descr="Users">
                <a:extLst>
                  <a:ext uri="{FF2B5EF4-FFF2-40B4-BE49-F238E27FC236}">
                    <a16:creationId xmlns:a16="http://schemas.microsoft.com/office/drawing/2014/main" id="{F14DFDFC-C98A-437B-BB1F-53D336162B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p:blipFill>
            <p:spPr>
              <a:xfrm>
                <a:off x="7830996" y="3678483"/>
                <a:ext cx="491174" cy="4911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26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216" y="3471738"/>
                <a:ext cx="731644" cy="731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652830" y="4177908"/>
                <a:ext cx="11217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/>
                  <a:t>SKILLS</a:t>
                </a:r>
              </a:p>
            </p:txBody>
          </p:sp>
        </p:grpSp>
        <p:pic>
          <p:nvPicPr>
            <p:cNvPr id="2052" name="Picture 4" descr="See the source imag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764" y="3051314"/>
              <a:ext cx="411882" cy="411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72308" y="1620037"/>
            <a:ext cx="3758198" cy="1597929"/>
            <a:chOff x="872308" y="1620037"/>
            <a:chExt cx="3758198" cy="159792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08EE5B-D166-46FD-9D31-90E52A346DDE}"/>
                </a:ext>
              </a:extLst>
            </p:cNvPr>
            <p:cNvGrpSpPr/>
            <p:nvPr/>
          </p:nvGrpSpPr>
          <p:grpSpPr>
            <a:xfrm>
              <a:off x="872308" y="1620037"/>
              <a:ext cx="3758198" cy="1597929"/>
              <a:chOff x="-1219889" y="4529228"/>
              <a:chExt cx="4250179" cy="1597929"/>
            </a:xfrm>
          </p:grpSpPr>
          <p:sp>
            <p:nvSpPr>
              <p:cNvPr id="34" name="TextBox 55">
                <a:extLst>
                  <a:ext uri="{FF2B5EF4-FFF2-40B4-BE49-F238E27FC236}">
                    <a16:creationId xmlns:a16="http://schemas.microsoft.com/office/drawing/2014/main" id="{DEE3D8E2-A556-40A5-97C2-724B02CC803B}"/>
                  </a:ext>
                </a:extLst>
              </p:cNvPr>
              <p:cNvSpPr txBox="1"/>
              <p:nvPr/>
            </p:nvSpPr>
            <p:spPr>
              <a:xfrm>
                <a:off x="-47427" y="4529228"/>
                <a:ext cx="3077717" cy="58477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cap="all" noProof="1">
                    <a:solidFill>
                      <a:schemeClr val="accent3"/>
                    </a:solidFill>
                  </a:rPr>
                  <a:t>SIMPLIFIED SKILLS/ COMPETENCY TAXONOMY</a:t>
                </a:r>
              </a:p>
            </p:txBody>
          </p:sp>
          <p:sp>
            <p:nvSpPr>
              <p:cNvPr id="35" name="TextBox 56">
                <a:extLst>
                  <a:ext uri="{FF2B5EF4-FFF2-40B4-BE49-F238E27FC236}">
                    <a16:creationId xmlns:a16="http://schemas.microsoft.com/office/drawing/2014/main" id="{F55C4862-52FF-41E4-979A-015C067F60D4}"/>
                  </a:ext>
                </a:extLst>
              </p:cNvPr>
              <p:cNvSpPr txBox="1"/>
              <p:nvPr/>
            </p:nvSpPr>
            <p:spPr>
              <a:xfrm>
                <a:off x="-1219889" y="5111494"/>
                <a:ext cx="4228041" cy="101566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200" b="1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 re-designed, easy to use and concrete taxonomy of </a:t>
                </a:r>
                <a:r>
                  <a:rPr lang="en-US" sz="1200" b="1" noProof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skills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(including transferable skills) that </a:t>
                </a:r>
                <a:r>
                  <a:rPr lang="en-US" sz="1200" noProof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powers the framework and acts as </a:t>
                </a:r>
                <a:r>
                  <a:rPr lang="en-US" sz="12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 reference across classifications and work contexts to ensure everyone is using the same language</a:t>
                </a:r>
                <a:endParaRPr lang="en-US" sz="1200" b="1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pic>
          <p:nvPicPr>
            <p:cNvPr id="65" name="Picture 2" descr="See the source image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265" y="1627996"/>
              <a:ext cx="536713" cy="536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60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551C19-4D84-5E41-ADC3-B38E5625AF74}"/>
              </a:ext>
            </a:extLst>
          </p:cNvPr>
          <p:cNvSpPr/>
          <p:nvPr/>
        </p:nvSpPr>
        <p:spPr>
          <a:xfrm>
            <a:off x="0" y="0"/>
            <a:ext cx="12192000" cy="10084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5620CB4-9BDA-354C-8C99-8BF509E74E15}"/>
              </a:ext>
            </a:extLst>
          </p:cNvPr>
          <p:cNvSpPr txBox="1">
            <a:spLocks/>
          </p:cNvSpPr>
          <p:nvPr/>
        </p:nvSpPr>
        <p:spPr>
          <a:xfrm>
            <a:off x="332094" y="154410"/>
            <a:ext cx="8229600" cy="699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r>
              <a:rPr lang="en-CA">
                <a:solidFill>
                  <a:schemeClr val="bg1"/>
                </a:solidFill>
              </a:rPr>
              <a:t>Project Outcomes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227" y="1153654"/>
            <a:ext cx="1154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Our intent is that this </a:t>
            </a:r>
            <a:r>
              <a:rPr lang="en-CA" b="1" dirty="0"/>
              <a:t>project drives towards the following outcomes </a:t>
            </a:r>
            <a:r>
              <a:rPr lang="en-CA" dirty="0"/>
              <a:t>for both employers and employees: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9863" y="1857440"/>
            <a:ext cx="6085005" cy="3938163"/>
            <a:chOff x="574587" y="2215392"/>
            <a:chExt cx="6085005" cy="3938163"/>
          </a:xfrm>
        </p:grpSpPr>
        <p:sp>
          <p:nvSpPr>
            <p:cNvPr id="9" name="TextBox 8"/>
            <p:cNvSpPr txBox="1"/>
            <p:nvPr/>
          </p:nvSpPr>
          <p:spPr>
            <a:xfrm>
              <a:off x="2005981" y="2215392"/>
              <a:ext cx="286819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CA" sz="2400" b="1">
                  <a:solidFill>
                    <a:schemeClr val="accent3"/>
                  </a:solidFill>
                  <a:ea typeface="+mn-lt"/>
                  <a:cs typeface="+mn-lt"/>
                </a:rPr>
                <a:t>EMPLOYERS</a:t>
              </a:r>
              <a:endParaRPr lang="en-CA" sz="2400" b="1">
                <a:solidFill>
                  <a:schemeClr val="accent3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587" y="2752624"/>
              <a:ext cx="6085005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Better understanding of individual and team skill sets and better identification of gaps/more targeted hiring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More productive and efficient employees that contribute more fully to the results of the organization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Better return on investment of training opportunities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More informed group learning offerings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Higher retention rates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Increased employee wellness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Decreased staffing expenses</a:t>
              </a:r>
            </a:p>
            <a:p>
              <a:pPr marL="450850" indent="-45085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Better management of change and risk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01295" y="1857440"/>
            <a:ext cx="4028706" cy="3984330"/>
            <a:chOff x="591840" y="2112829"/>
            <a:chExt cx="4028706" cy="3984330"/>
          </a:xfrm>
        </p:grpSpPr>
        <p:sp>
          <p:nvSpPr>
            <p:cNvPr id="12" name="TextBox 11"/>
            <p:cNvSpPr txBox="1"/>
            <p:nvPr/>
          </p:nvSpPr>
          <p:spPr>
            <a:xfrm>
              <a:off x="1065702" y="2112829"/>
              <a:ext cx="286819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CA" sz="2400" b="1">
                  <a:solidFill>
                    <a:schemeClr val="accent3"/>
                  </a:solidFill>
                  <a:ea typeface="+mn-lt"/>
                  <a:cs typeface="+mn-lt"/>
                </a:rPr>
                <a:t>EMPLOYEES</a:t>
              </a:r>
              <a:endParaRPr lang="en-CA" sz="2400" b="1">
                <a:solidFill>
                  <a:schemeClr val="accent3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1840" y="2650061"/>
              <a:ext cx="4028706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0850" indent="-4508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Better supported through a more integrated and concrete approach to learning and professional development</a:t>
              </a:r>
            </a:p>
            <a:p>
              <a:pPr marL="450850" indent="-4508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More time, space, and opportunities to learn by doing and to integrate learning into work </a:t>
              </a:r>
            </a:p>
            <a:p>
              <a:pPr marL="450850" indent="-45085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CA"/>
                <a:t>Better equipped to develop in their current position or to compete for their next position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21992" y="319535"/>
            <a:ext cx="10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>
                <a:solidFill>
                  <a:schemeClr val="bg1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96402038"/>
      </p:ext>
    </p:extLst>
  </p:cSld>
  <p:clrMapOvr>
    <a:masterClrMapping/>
  </p:clrMapOvr>
</p:sld>
</file>

<file path=ppt/theme/theme1.xml><?xml version="1.0" encoding="utf-8"?>
<a:theme xmlns:a="http://schemas.openxmlformats.org/drawingml/2006/main" name="SAC - ESDC template ">
  <a:themeElements>
    <a:clrScheme name="ESDC - Colour 1">
      <a:dk1>
        <a:srgbClr val="000000"/>
      </a:dk1>
      <a:lt1>
        <a:sysClr val="window" lastClr="FFFFFF"/>
      </a:lt1>
      <a:dk2>
        <a:srgbClr val="188394"/>
      </a:dk2>
      <a:lt2>
        <a:srgbClr val="96D9DC"/>
      </a:lt2>
      <a:accent1>
        <a:srgbClr val="C90031"/>
      </a:accent1>
      <a:accent2>
        <a:srgbClr val="DE5372"/>
      </a:accent2>
      <a:accent3>
        <a:srgbClr val="4CA28D"/>
      </a:accent3>
      <a:accent4>
        <a:srgbClr val="87C6B6"/>
      </a:accent4>
      <a:accent5>
        <a:srgbClr val="DD5B49"/>
      </a:accent5>
      <a:accent6>
        <a:srgbClr val="E99586"/>
      </a:accent6>
      <a:hlink>
        <a:srgbClr val="0000FF"/>
      </a:hlink>
      <a:folHlink>
        <a:srgbClr val="96D9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SC Palette 1">
  <a:themeElements>
    <a:clrScheme name="ESDC Pallet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1A4B5"/>
      </a:accent1>
      <a:accent2>
        <a:srgbClr val="63B9AE"/>
      </a:accent2>
      <a:accent3>
        <a:srgbClr val="E63D52"/>
      </a:accent3>
      <a:accent4>
        <a:srgbClr val="F18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CD907205F8AA4B9A6E9713DB2B342A" ma:contentTypeVersion="12" ma:contentTypeDescription="Create a new document." ma:contentTypeScope="" ma:versionID="ee99657170a7a215d855feaa3b330a1f">
  <xsd:schema xmlns:xsd="http://www.w3.org/2001/XMLSchema" xmlns:xs="http://www.w3.org/2001/XMLSchema" xmlns:p="http://schemas.microsoft.com/office/2006/metadata/properties" xmlns:ns2="2c042cc8-cc34-4cda-baaf-50b34099491b" xmlns:ns3="eacff5cd-de67-4460-835a-b3ce774ab734" targetNamespace="http://schemas.microsoft.com/office/2006/metadata/properties" ma:root="true" ma:fieldsID="737dc477d2a1af9b39c68867986b19f1" ns2:_="" ns3:_="">
    <xsd:import namespace="2c042cc8-cc34-4cda-baaf-50b34099491b"/>
    <xsd:import namespace="eacff5cd-de67-4460-835a-b3ce774ab7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42cc8-cc34-4cda-baaf-50b340994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ff5cd-de67-4460-835a-b3ce774ab7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C26E18-7016-4381-B074-2554ADC8D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41B38-717F-4D6D-918E-71416B2D001B}">
  <ds:schemaRefs>
    <ds:schemaRef ds:uri="2c042cc8-cc34-4cda-baaf-50b34099491b"/>
    <ds:schemaRef ds:uri="eacff5cd-de67-4460-835a-b3ce774ab7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3FE0F0-A173-457D-AF19-C62D9B18E3B0}">
  <ds:schemaRefs>
    <ds:schemaRef ds:uri="http://purl.org/dc/elements/1.1/"/>
    <ds:schemaRef ds:uri="http://schemas.openxmlformats.org/package/2006/metadata/core-properties"/>
    <ds:schemaRef ds:uri="2c042cc8-cc34-4cda-baaf-50b34099491b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eacff5cd-de67-4460-835a-b3ce774ab73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948</Words>
  <Application>Microsoft Office PowerPoint</Application>
  <PresentationFormat>Widescreen</PresentationFormat>
  <Paragraphs>192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Open Sans</vt:lpstr>
      <vt:lpstr>Segoe UI</vt:lpstr>
      <vt:lpstr>Verdana</vt:lpstr>
      <vt:lpstr>Wingdings</vt:lpstr>
      <vt:lpstr>SAC - ESDC template </vt:lpstr>
      <vt:lpstr>EDSC Palette 1</vt:lpstr>
      <vt:lpstr>PowerPoint Presentation</vt:lpstr>
      <vt:lpstr>PowerPoint Presentation</vt:lpstr>
      <vt:lpstr>Context &amp; Objectives</vt:lpstr>
      <vt:lpstr>PowerPoint Presentation</vt:lpstr>
      <vt:lpstr>PowerPoint Presentation</vt:lpstr>
      <vt:lpstr>PowerPoint Presentation</vt:lpstr>
      <vt:lpstr>Skills-Based Professional Development Framework</vt:lpstr>
      <vt:lpstr>PowerPoint Presentation</vt:lpstr>
      <vt:lpstr>PowerPoint Presentation</vt:lpstr>
      <vt:lpstr>PowerPoint Presentation</vt:lpstr>
      <vt:lpstr>PowerPoint Presentation</vt:lpstr>
      <vt:lpstr>Prototype App</vt:lpstr>
      <vt:lpstr>PowerPoint Presentation</vt:lpstr>
      <vt:lpstr>PowerPoint Presentation</vt:lpstr>
      <vt:lpstr>PowerPoint Presentation</vt:lpstr>
      <vt:lpstr>Questions?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Saunders, Kayla</dc:creator>
  <cp:lastModifiedBy>Lefebvre, Guillaume G [NC]</cp:lastModifiedBy>
  <cp:revision>24</cp:revision>
  <cp:lastPrinted>2019-09-19T18:49:55Z</cp:lastPrinted>
  <dcterms:created xsi:type="dcterms:W3CDTF">2019-04-10T11:10:47Z</dcterms:created>
  <dcterms:modified xsi:type="dcterms:W3CDTF">2022-09-27T18:42:19Z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0x0101002CCD907205F8AA4B9A6E9713DB2B342A</vt:lpwstr>
  </property>
</Properties>
</file>