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6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2" r:id="rId2"/>
    <p:sldId id="296" r:id="rId3"/>
    <p:sldId id="301" r:id="rId4"/>
    <p:sldId id="300" r:id="rId5"/>
    <p:sldId id="286" r:id="rId6"/>
    <p:sldId id="303" r:id="rId7"/>
    <p:sldId id="297" r:id="rId8"/>
    <p:sldId id="298" r:id="rId9"/>
    <p:sldId id="299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89426" autoAdjust="0"/>
  </p:normalViewPr>
  <p:slideViewPr>
    <p:cSldViewPr showGuides="1">
      <p:cViewPr varScale="1">
        <p:scale>
          <a:sx n="104" d="100"/>
          <a:sy n="104" d="100"/>
        </p:scale>
        <p:origin x="1788" y="102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FE0B0-427B-4A01-9063-DEE4928248A0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9F5A0A1F-1B5C-4329-9722-64565B6BD51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897684E2-9DDD-4028-8586-B216A0D14660}" type="parTrans" cxnId="{703D385D-DBC8-4473-8651-E520ECB7718E}">
      <dgm:prSet/>
      <dgm:spPr/>
      <dgm:t>
        <a:bodyPr/>
        <a:lstStyle/>
        <a:p>
          <a:endParaRPr lang="en-CA"/>
        </a:p>
      </dgm:t>
    </dgm:pt>
    <dgm:pt modelId="{62BB79C9-2C5B-4F97-9659-BAB2E73AD640}" type="sibTrans" cxnId="{703D385D-DBC8-4473-8651-E520ECB7718E}">
      <dgm:prSet/>
      <dgm:spPr/>
      <dgm:t>
        <a:bodyPr/>
        <a:lstStyle/>
        <a:p>
          <a:endParaRPr lang="en-CA"/>
        </a:p>
      </dgm:t>
    </dgm:pt>
    <dgm:pt modelId="{D5EA1721-9DB1-40C9-BCE7-0D0BAD774BF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endParaRPr lang="en-CA" dirty="0"/>
        </a:p>
      </dgm:t>
    </dgm:pt>
    <dgm:pt modelId="{0A1BB192-F9A4-44AC-98A7-E955FF543C54}" type="parTrans" cxnId="{8D2714A7-ADEE-46C2-B4A6-7AF2D8D6957C}">
      <dgm:prSet/>
      <dgm:spPr/>
      <dgm:t>
        <a:bodyPr/>
        <a:lstStyle/>
        <a:p>
          <a:endParaRPr lang="en-CA"/>
        </a:p>
      </dgm:t>
    </dgm:pt>
    <dgm:pt modelId="{7AEA34D4-33B5-47E2-B305-FCCF2D4E096F}" type="sibTrans" cxnId="{8D2714A7-ADEE-46C2-B4A6-7AF2D8D6957C}">
      <dgm:prSet/>
      <dgm:spPr/>
      <dgm:t>
        <a:bodyPr/>
        <a:lstStyle/>
        <a:p>
          <a:endParaRPr lang="en-CA"/>
        </a:p>
      </dgm:t>
    </dgm:pt>
    <dgm:pt modelId="{A1B26665-0715-4259-B7C4-B02DDA59388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520CE05B-5C84-4CC8-8F7D-F9080243B3AC}" type="parTrans" cxnId="{2F5553A3-1CE6-466A-AD96-C634024D4368}">
      <dgm:prSet/>
      <dgm:spPr/>
      <dgm:t>
        <a:bodyPr/>
        <a:lstStyle/>
        <a:p>
          <a:endParaRPr lang="en-CA"/>
        </a:p>
      </dgm:t>
    </dgm:pt>
    <dgm:pt modelId="{63BAD9EB-A662-4074-9E5C-10F3D14FF1C3}" type="sibTrans" cxnId="{2F5553A3-1CE6-466A-AD96-C634024D4368}">
      <dgm:prSet/>
      <dgm:spPr/>
      <dgm:t>
        <a:bodyPr/>
        <a:lstStyle/>
        <a:p>
          <a:endParaRPr lang="en-CA"/>
        </a:p>
      </dgm:t>
    </dgm:pt>
    <dgm:pt modelId="{56DAED77-DD05-4F30-B2D3-96A155CC59E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4DA094E9-1ED1-4EB6-B8CF-645333140427}" type="sibTrans" cxnId="{B78A1852-DE9C-4040-92DE-1B9930B24782}">
      <dgm:prSet/>
      <dgm:spPr/>
      <dgm:t>
        <a:bodyPr/>
        <a:lstStyle/>
        <a:p>
          <a:endParaRPr lang="en-CA"/>
        </a:p>
      </dgm:t>
    </dgm:pt>
    <dgm:pt modelId="{203F5E24-2CC6-4086-A2A5-CC763A661A32}" type="parTrans" cxnId="{B78A1852-DE9C-4040-92DE-1B9930B24782}">
      <dgm:prSet/>
      <dgm:spPr/>
      <dgm:t>
        <a:bodyPr/>
        <a:lstStyle/>
        <a:p>
          <a:endParaRPr lang="en-CA"/>
        </a:p>
      </dgm:t>
    </dgm:pt>
    <dgm:pt modelId="{FBE57016-DE95-456A-9D47-32D442508BFB}" type="pres">
      <dgm:prSet presAssocID="{435FE0B0-427B-4A01-9063-DEE4928248A0}" presName="Name0" presStyleCnt="0">
        <dgm:presLayoutVars>
          <dgm:dir/>
          <dgm:resizeHandles val="exact"/>
        </dgm:presLayoutVars>
      </dgm:prSet>
      <dgm:spPr/>
    </dgm:pt>
    <dgm:pt modelId="{FB6CA099-C281-4E6A-8D8B-6D837AA1F353}" type="pres">
      <dgm:prSet presAssocID="{435FE0B0-427B-4A01-9063-DEE4928248A0}" presName="fgShape" presStyleLbl="fgShp" presStyleIdx="0" presStyleCnt="1" custScaleX="81873" custScaleY="110912" custLinFactNeighborX="-26406" custLinFactNeighborY="-51719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bg1">
            <a:lumMod val="85000"/>
          </a:schemeClr>
        </a:solidFill>
        <a:ln>
          <a:solidFill>
            <a:schemeClr val="bg2"/>
          </a:solidFill>
        </a:ln>
      </dgm:spPr>
    </dgm:pt>
    <dgm:pt modelId="{CF3185F1-BB51-4860-9EDA-41F3350A9919}" type="pres">
      <dgm:prSet presAssocID="{435FE0B0-427B-4A01-9063-DEE4928248A0}" presName="linComp" presStyleCnt="0"/>
      <dgm:spPr/>
    </dgm:pt>
    <dgm:pt modelId="{2C2FC6CB-B1EF-4993-9C4E-9CB260D9911B}" type="pres">
      <dgm:prSet presAssocID="{9F5A0A1F-1B5C-4329-9722-64565B6BD518}" presName="compNode" presStyleCnt="0"/>
      <dgm:spPr/>
    </dgm:pt>
    <dgm:pt modelId="{4CF874C4-4175-4830-9DAC-7FE5E20F7028}" type="pres">
      <dgm:prSet presAssocID="{9F5A0A1F-1B5C-4329-9722-64565B6BD518}" presName="bkgdShape" presStyleLbl="node1" presStyleIdx="0" presStyleCnt="4"/>
      <dgm:spPr/>
      <dgm:t>
        <a:bodyPr/>
        <a:lstStyle/>
        <a:p>
          <a:endParaRPr lang="en-CA"/>
        </a:p>
      </dgm:t>
    </dgm:pt>
    <dgm:pt modelId="{D9D6AE98-DB4A-4485-B274-50E6754F2ADC}" type="pres">
      <dgm:prSet presAssocID="{9F5A0A1F-1B5C-4329-9722-64565B6BD518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0B79C0-0318-463B-BABC-C4EA6C58DABD}" type="pres">
      <dgm:prSet presAssocID="{9F5A0A1F-1B5C-4329-9722-64565B6BD518}" presName="invisiNode" presStyleLbl="node1" presStyleIdx="0" presStyleCnt="4"/>
      <dgm:spPr/>
    </dgm:pt>
    <dgm:pt modelId="{8378BA48-8B1B-432A-99D8-0A17B7A54FF9}" type="pres">
      <dgm:prSet presAssocID="{9F5A0A1F-1B5C-4329-9722-64565B6BD518}" presName="imagNode" presStyleLbl="fgImgPlace1" presStyleIdx="0" presStyleCnt="4" custScaleX="90391" custScaleY="90391" custLinFactNeighborX="-1835" custLinFactNeighborY="455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2FA990A-76CF-4342-B3F1-612C5BA9F31C}" type="pres">
      <dgm:prSet presAssocID="{62BB79C9-2C5B-4F97-9659-BAB2E73AD640}" presName="sibTrans" presStyleLbl="sibTrans2D1" presStyleIdx="0" presStyleCnt="0"/>
      <dgm:spPr/>
      <dgm:t>
        <a:bodyPr/>
        <a:lstStyle/>
        <a:p>
          <a:endParaRPr lang="en-CA"/>
        </a:p>
      </dgm:t>
    </dgm:pt>
    <dgm:pt modelId="{441173D0-F0EA-4860-8ABE-BA0C9A491809}" type="pres">
      <dgm:prSet presAssocID="{D5EA1721-9DB1-40C9-BCE7-0D0BAD774BFE}" presName="compNode" presStyleCnt="0"/>
      <dgm:spPr/>
    </dgm:pt>
    <dgm:pt modelId="{5B1B1DCA-03B7-4E06-99BB-E197FC483A2A}" type="pres">
      <dgm:prSet presAssocID="{D5EA1721-9DB1-40C9-BCE7-0D0BAD774BFE}" presName="bkgdShape" presStyleLbl="node1" presStyleIdx="1" presStyleCnt="4"/>
      <dgm:spPr/>
      <dgm:t>
        <a:bodyPr/>
        <a:lstStyle/>
        <a:p>
          <a:endParaRPr lang="en-CA"/>
        </a:p>
      </dgm:t>
    </dgm:pt>
    <dgm:pt modelId="{7A9AFFA0-32B9-41C0-B797-6D848D69B28F}" type="pres">
      <dgm:prSet presAssocID="{D5EA1721-9DB1-40C9-BCE7-0D0BAD774BF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966F17E-72A4-4CDE-9C19-18E495662A2D}" type="pres">
      <dgm:prSet presAssocID="{D5EA1721-9DB1-40C9-BCE7-0D0BAD774BFE}" presName="invisiNode" presStyleLbl="node1" presStyleIdx="1" presStyleCnt="4"/>
      <dgm:spPr/>
    </dgm:pt>
    <dgm:pt modelId="{83BDDDF5-31BE-4EB6-BB92-90201CDD76EA}" type="pres">
      <dgm:prSet presAssocID="{D5EA1721-9DB1-40C9-BCE7-0D0BAD774BFE}" presName="imagNode" presStyleLbl="fgImgPlace1" presStyleIdx="1" presStyleCnt="4" custScaleX="90391" custScaleY="90391" custLinFactNeighborX="553" custLinFactNeighborY="553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5F8A789-57D0-4D21-8E85-B5AA08A31DA2}" type="pres">
      <dgm:prSet presAssocID="{7AEA34D4-33B5-47E2-B305-FCCF2D4E096F}" presName="sibTrans" presStyleLbl="sibTrans2D1" presStyleIdx="0" presStyleCnt="0"/>
      <dgm:spPr/>
      <dgm:t>
        <a:bodyPr/>
        <a:lstStyle/>
        <a:p>
          <a:endParaRPr lang="en-CA"/>
        </a:p>
      </dgm:t>
    </dgm:pt>
    <dgm:pt modelId="{72C19D6E-88C6-4D9B-8772-A89C17E026AE}" type="pres">
      <dgm:prSet presAssocID="{56DAED77-DD05-4F30-B2D3-96A155CC59E2}" presName="compNode" presStyleCnt="0"/>
      <dgm:spPr/>
    </dgm:pt>
    <dgm:pt modelId="{574A8716-11A8-4DA7-90C6-530F82B065F6}" type="pres">
      <dgm:prSet presAssocID="{56DAED77-DD05-4F30-B2D3-96A155CC59E2}" presName="bkgdShape" presStyleLbl="node1" presStyleIdx="2" presStyleCnt="4"/>
      <dgm:spPr/>
      <dgm:t>
        <a:bodyPr/>
        <a:lstStyle/>
        <a:p>
          <a:endParaRPr lang="en-CA"/>
        </a:p>
      </dgm:t>
    </dgm:pt>
    <dgm:pt modelId="{FCF3262D-5D81-41CD-B3C9-B274DAF2DAEC}" type="pres">
      <dgm:prSet presAssocID="{56DAED77-DD05-4F30-B2D3-96A155CC59E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B1F31CA-400F-4533-8EDD-48CEE5BB8FAA}" type="pres">
      <dgm:prSet presAssocID="{56DAED77-DD05-4F30-B2D3-96A155CC59E2}" presName="invisiNode" presStyleLbl="node1" presStyleIdx="2" presStyleCnt="4"/>
      <dgm:spPr/>
    </dgm:pt>
    <dgm:pt modelId="{1C2F0ACD-AC16-4231-AC0B-791071296017}" type="pres">
      <dgm:prSet presAssocID="{56DAED77-DD05-4F30-B2D3-96A155CC59E2}" presName="imagNode" presStyleLbl="fgImgPlace1" presStyleIdx="2" presStyleCnt="4" custScaleX="90391" custScaleY="90391" custLinFactNeighborX="272" custLinFactNeighborY="644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D281BF90-0A56-4E29-8CF0-873F1B7BAD92}" type="pres">
      <dgm:prSet presAssocID="{4DA094E9-1ED1-4EB6-B8CF-645333140427}" presName="sibTrans" presStyleLbl="sibTrans2D1" presStyleIdx="0" presStyleCnt="0"/>
      <dgm:spPr/>
      <dgm:t>
        <a:bodyPr/>
        <a:lstStyle/>
        <a:p>
          <a:endParaRPr lang="en-CA"/>
        </a:p>
      </dgm:t>
    </dgm:pt>
    <dgm:pt modelId="{D4135C4C-D38D-4678-B712-664E2F535BC0}" type="pres">
      <dgm:prSet presAssocID="{A1B26665-0715-4259-B7C4-B02DDA593884}" presName="compNode" presStyleCnt="0"/>
      <dgm:spPr/>
    </dgm:pt>
    <dgm:pt modelId="{DA394B23-3366-44F6-AA16-32177ED4859D}" type="pres">
      <dgm:prSet presAssocID="{A1B26665-0715-4259-B7C4-B02DDA593884}" presName="bkgdShape" presStyleLbl="node1" presStyleIdx="3" presStyleCnt="4" custLinFactNeighborX="6138" custLinFactNeighborY="-833"/>
      <dgm:spPr/>
      <dgm:t>
        <a:bodyPr/>
        <a:lstStyle/>
        <a:p>
          <a:endParaRPr lang="en-CA"/>
        </a:p>
      </dgm:t>
    </dgm:pt>
    <dgm:pt modelId="{478198D1-2847-40DC-AB27-28E24E98C4D1}" type="pres">
      <dgm:prSet presAssocID="{A1B26665-0715-4259-B7C4-B02DDA593884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12C42F-3A0B-4832-8C85-1A3E682B36FA}" type="pres">
      <dgm:prSet presAssocID="{A1B26665-0715-4259-B7C4-B02DDA593884}" presName="invisiNode" presStyleLbl="node1" presStyleIdx="3" presStyleCnt="4"/>
      <dgm:spPr/>
    </dgm:pt>
    <dgm:pt modelId="{45131DF3-882A-49C3-A097-52C6B76C15F8}" type="pres">
      <dgm:prSet presAssocID="{A1B26665-0715-4259-B7C4-B02DDA593884}" presName="imagNode" presStyleLbl="fgImgPlace1" presStyleIdx="3" presStyleCnt="4"/>
      <dgm:spPr/>
    </dgm:pt>
  </dgm:ptLst>
  <dgm:cxnLst>
    <dgm:cxn modelId="{B70C4761-1A9B-48F6-86A4-574A6B4658D7}" type="presOf" srcId="{7AEA34D4-33B5-47E2-B305-FCCF2D4E096F}" destId="{75F8A789-57D0-4D21-8E85-B5AA08A31DA2}" srcOrd="0" destOrd="0" presId="urn:microsoft.com/office/officeart/2005/8/layout/hList7"/>
    <dgm:cxn modelId="{56943B00-A7BD-4C71-A471-6CB6721B1B10}" type="presOf" srcId="{435FE0B0-427B-4A01-9063-DEE4928248A0}" destId="{FBE57016-DE95-456A-9D47-32D442508BFB}" srcOrd="0" destOrd="0" presId="urn:microsoft.com/office/officeart/2005/8/layout/hList7"/>
    <dgm:cxn modelId="{10D41791-4BC3-46C9-B0F1-36DF3B0D4732}" type="presOf" srcId="{D5EA1721-9DB1-40C9-BCE7-0D0BAD774BFE}" destId="{5B1B1DCA-03B7-4E06-99BB-E197FC483A2A}" srcOrd="0" destOrd="0" presId="urn:microsoft.com/office/officeart/2005/8/layout/hList7"/>
    <dgm:cxn modelId="{2F5553A3-1CE6-466A-AD96-C634024D4368}" srcId="{435FE0B0-427B-4A01-9063-DEE4928248A0}" destId="{A1B26665-0715-4259-B7C4-B02DDA593884}" srcOrd="3" destOrd="0" parTransId="{520CE05B-5C84-4CC8-8F7D-F9080243B3AC}" sibTransId="{63BAD9EB-A662-4074-9E5C-10F3D14FF1C3}"/>
    <dgm:cxn modelId="{0BA9D25F-033A-4D9F-811F-E042581F1663}" type="presOf" srcId="{D5EA1721-9DB1-40C9-BCE7-0D0BAD774BFE}" destId="{7A9AFFA0-32B9-41C0-B797-6D848D69B28F}" srcOrd="1" destOrd="0" presId="urn:microsoft.com/office/officeart/2005/8/layout/hList7"/>
    <dgm:cxn modelId="{E1B537F6-23A4-4E09-8FFB-57776E9D7A10}" type="presOf" srcId="{A1B26665-0715-4259-B7C4-B02DDA593884}" destId="{DA394B23-3366-44F6-AA16-32177ED4859D}" srcOrd="0" destOrd="0" presId="urn:microsoft.com/office/officeart/2005/8/layout/hList7"/>
    <dgm:cxn modelId="{8D2714A7-ADEE-46C2-B4A6-7AF2D8D6957C}" srcId="{435FE0B0-427B-4A01-9063-DEE4928248A0}" destId="{D5EA1721-9DB1-40C9-BCE7-0D0BAD774BFE}" srcOrd="1" destOrd="0" parTransId="{0A1BB192-F9A4-44AC-98A7-E955FF543C54}" sibTransId="{7AEA34D4-33B5-47E2-B305-FCCF2D4E096F}"/>
    <dgm:cxn modelId="{703D385D-DBC8-4473-8651-E520ECB7718E}" srcId="{435FE0B0-427B-4A01-9063-DEE4928248A0}" destId="{9F5A0A1F-1B5C-4329-9722-64565B6BD518}" srcOrd="0" destOrd="0" parTransId="{897684E2-9DDD-4028-8586-B216A0D14660}" sibTransId="{62BB79C9-2C5B-4F97-9659-BAB2E73AD640}"/>
    <dgm:cxn modelId="{C3C86BE1-E92B-4089-BAC8-5EB98743F6A9}" type="presOf" srcId="{56DAED77-DD05-4F30-B2D3-96A155CC59E2}" destId="{574A8716-11A8-4DA7-90C6-530F82B065F6}" srcOrd="0" destOrd="0" presId="urn:microsoft.com/office/officeart/2005/8/layout/hList7"/>
    <dgm:cxn modelId="{B78A1852-DE9C-4040-92DE-1B9930B24782}" srcId="{435FE0B0-427B-4A01-9063-DEE4928248A0}" destId="{56DAED77-DD05-4F30-B2D3-96A155CC59E2}" srcOrd="2" destOrd="0" parTransId="{203F5E24-2CC6-4086-A2A5-CC763A661A32}" sibTransId="{4DA094E9-1ED1-4EB6-B8CF-645333140427}"/>
    <dgm:cxn modelId="{6D8AE8D2-EC26-4AAF-AFDD-16E64BA86234}" type="presOf" srcId="{56DAED77-DD05-4F30-B2D3-96A155CC59E2}" destId="{FCF3262D-5D81-41CD-B3C9-B274DAF2DAEC}" srcOrd="1" destOrd="0" presId="urn:microsoft.com/office/officeart/2005/8/layout/hList7"/>
    <dgm:cxn modelId="{7BF83DB9-7CE4-4A59-BAE9-7A91804ADEF0}" type="presOf" srcId="{A1B26665-0715-4259-B7C4-B02DDA593884}" destId="{478198D1-2847-40DC-AB27-28E24E98C4D1}" srcOrd="1" destOrd="0" presId="urn:microsoft.com/office/officeart/2005/8/layout/hList7"/>
    <dgm:cxn modelId="{D4B37B5E-1090-4271-8656-1B120B52AF99}" type="presOf" srcId="{4DA094E9-1ED1-4EB6-B8CF-645333140427}" destId="{D281BF90-0A56-4E29-8CF0-873F1B7BAD92}" srcOrd="0" destOrd="0" presId="urn:microsoft.com/office/officeart/2005/8/layout/hList7"/>
    <dgm:cxn modelId="{9B027957-0C7E-4D03-B49B-C7391A599447}" type="presOf" srcId="{62BB79C9-2C5B-4F97-9659-BAB2E73AD640}" destId="{02FA990A-76CF-4342-B3F1-612C5BA9F31C}" srcOrd="0" destOrd="0" presId="urn:microsoft.com/office/officeart/2005/8/layout/hList7"/>
    <dgm:cxn modelId="{9A3A590D-9EEC-4FFC-884A-5D79D82A4C0B}" type="presOf" srcId="{9F5A0A1F-1B5C-4329-9722-64565B6BD518}" destId="{4CF874C4-4175-4830-9DAC-7FE5E20F7028}" srcOrd="0" destOrd="0" presId="urn:microsoft.com/office/officeart/2005/8/layout/hList7"/>
    <dgm:cxn modelId="{6D21E9AA-B089-4C76-8298-9D8AC81FC05B}" type="presOf" srcId="{9F5A0A1F-1B5C-4329-9722-64565B6BD518}" destId="{D9D6AE98-DB4A-4485-B274-50E6754F2ADC}" srcOrd="1" destOrd="0" presId="urn:microsoft.com/office/officeart/2005/8/layout/hList7"/>
    <dgm:cxn modelId="{D8430A5A-1A2E-4DDB-8DD8-FE1092E7097E}" type="presParOf" srcId="{FBE57016-DE95-456A-9D47-32D442508BFB}" destId="{FB6CA099-C281-4E6A-8D8B-6D837AA1F353}" srcOrd="0" destOrd="0" presId="urn:microsoft.com/office/officeart/2005/8/layout/hList7"/>
    <dgm:cxn modelId="{0F295CA7-B80D-41B4-91F4-687307FCF414}" type="presParOf" srcId="{FBE57016-DE95-456A-9D47-32D442508BFB}" destId="{CF3185F1-BB51-4860-9EDA-41F3350A9919}" srcOrd="1" destOrd="0" presId="urn:microsoft.com/office/officeart/2005/8/layout/hList7"/>
    <dgm:cxn modelId="{9202F64E-ECAC-4077-AFA5-CD29FB9112EA}" type="presParOf" srcId="{CF3185F1-BB51-4860-9EDA-41F3350A9919}" destId="{2C2FC6CB-B1EF-4993-9C4E-9CB260D9911B}" srcOrd="0" destOrd="0" presId="urn:microsoft.com/office/officeart/2005/8/layout/hList7"/>
    <dgm:cxn modelId="{73A8A3C8-3EF2-4A69-B3D6-69FF596CC589}" type="presParOf" srcId="{2C2FC6CB-B1EF-4993-9C4E-9CB260D9911B}" destId="{4CF874C4-4175-4830-9DAC-7FE5E20F7028}" srcOrd="0" destOrd="0" presId="urn:microsoft.com/office/officeart/2005/8/layout/hList7"/>
    <dgm:cxn modelId="{2BA934F5-8CE5-4548-8BB4-1059B7FF74A9}" type="presParOf" srcId="{2C2FC6CB-B1EF-4993-9C4E-9CB260D9911B}" destId="{D9D6AE98-DB4A-4485-B274-50E6754F2ADC}" srcOrd="1" destOrd="0" presId="urn:microsoft.com/office/officeart/2005/8/layout/hList7"/>
    <dgm:cxn modelId="{BAFCE95A-9F72-4020-AA38-C15BEA00A116}" type="presParOf" srcId="{2C2FC6CB-B1EF-4993-9C4E-9CB260D9911B}" destId="{770B79C0-0318-463B-BABC-C4EA6C58DABD}" srcOrd="2" destOrd="0" presId="urn:microsoft.com/office/officeart/2005/8/layout/hList7"/>
    <dgm:cxn modelId="{24D84B7B-5F6F-451A-BD35-602CA832F87E}" type="presParOf" srcId="{2C2FC6CB-B1EF-4993-9C4E-9CB260D9911B}" destId="{8378BA48-8B1B-432A-99D8-0A17B7A54FF9}" srcOrd="3" destOrd="0" presId="urn:microsoft.com/office/officeart/2005/8/layout/hList7"/>
    <dgm:cxn modelId="{CFEE521C-0133-4464-8D95-4551DD8E7129}" type="presParOf" srcId="{CF3185F1-BB51-4860-9EDA-41F3350A9919}" destId="{02FA990A-76CF-4342-B3F1-612C5BA9F31C}" srcOrd="1" destOrd="0" presId="urn:microsoft.com/office/officeart/2005/8/layout/hList7"/>
    <dgm:cxn modelId="{2C9634F9-C4C7-4194-826C-5F1453E74811}" type="presParOf" srcId="{CF3185F1-BB51-4860-9EDA-41F3350A9919}" destId="{441173D0-F0EA-4860-8ABE-BA0C9A491809}" srcOrd="2" destOrd="0" presId="urn:microsoft.com/office/officeart/2005/8/layout/hList7"/>
    <dgm:cxn modelId="{98A6DCF2-3290-4BE0-835E-611A18A82913}" type="presParOf" srcId="{441173D0-F0EA-4860-8ABE-BA0C9A491809}" destId="{5B1B1DCA-03B7-4E06-99BB-E197FC483A2A}" srcOrd="0" destOrd="0" presId="urn:microsoft.com/office/officeart/2005/8/layout/hList7"/>
    <dgm:cxn modelId="{FE41510D-774D-4E8D-B85E-A25644E1835B}" type="presParOf" srcId="{441173D0-F0EA-4860-8ABE-BA0C9A491809}" destId="{7A9AFFA0-32B9-41C0-B797-6D848D69B28F}" srcOrd="1" destOrd="0" presId="urn:microsoft.com/office/officeart/2005/8/layout/hList7"/>
    <dgm:cxn modelId="{21102E74-2FEB-4B3A-AF8E-08D63196F0E1}" type="presParOf" srcId="{441173D0-F0EA-4860-8ABE-BA0C9A491809}" destId="{5966F17E-72A4-4CDE-9C19-18E495662A2D}" srcOrd="2" destOrd="0" presId="urn:microsoft.com/office/officeart/2005/8/layout/hList7"/>
    <dgm:cxn modelId="{200D472D-BF18-4FBB-B8E9-3400B2FDC1C1}" type="presParOf" srcId="{441173D0-F0EA-4860-8ABE-BA0C9A491809}" destId="{83BDDDF5-31BE-4EB6-BB92-90201CDD76EA}" srcOrd="3" destOrd="0" presId="urn:microsoft.com/office/officeart/2005/8/layout/hList7"/>
    <dgm:cxn modelId="{1A37CC9D-BA8F-47E8-9A18-944BBE5B735D}" type="presParOf" srcId="{CF3185F1-BB51-4860-9EDA-41F3350A9919}" destId="{75F8A789-57D0-4D21-8E85-B5AA08A31DA2}" srcOrd="3" destOrd="0" presId="urn:microsoft.com/office/officeart/2005/8/layout/hList7"/>
    <dgm:cxn modelId="{BAD93ACE-2F4C-40CB-AE84-80A6792532DF}" type="presParOf" srcId="{CF3185F1-BB51-4860-9EDA-41F3350A9919}" destId="{72C19D6E-88C6-4D9B-8772-A89C17E026AE}" srcOrd="4" destOrd="0" presId="urn:microsoft.com/office/officeart/2005/8/layout/hList7"/>
    <dgm:cxn modelId="{278D5BE5-0072-4FD7-B302-2A5433E94BCD}" type="presParOf" srcId="{72C19D6E-88C6-4D9B-8772-A89C17E026AE}" destId="{574A8716-11A8-4DA7-90C6-530F82B065F6}" srcOrd="0" destOrd="0" presId="urn:microsoft.com/office/officeart/2005/8/layout/hList7"/>
    <dgm:cxn modelId="{92D8793D-1BF8-42E9-BDE6-230A29E13802}" type="presParOf" srcId="{72C19D6E-88C6-4D9B-8772-A89C17E026AE}" destId="{FCF3262D-5D81-41CD-B3C9-B274DAF2DAEC}" srcOrd="1" destOrd="0" presId="urn:microsoft.com/office/officeart/2005/8/layout/hList7"/>
    <dgm:cxn modelId="{41A419B1-ADF0-4ECE-8F1C-198FB364398A}" type="presParOf" srcId="{72C19D6E-88C6-4D9B-8772-A89C17E026AE}" destId="{DB1F31CA-400F-4533-8EDD-48CEE5BB8FAA}" srcOrd="2" destOrd="0" presId="urn:microsoft.com/office/officeart/2005/8/layout/hList7"/>
    <dgm:cxn modelId="{40D2C14F-5179-45BC-A1ED-CC81A60E9851}" type="presParOf" srcId="{72C19D6E-88C6-4D9B-8772-A89C17E026AE}" destId="{1C2F0ACD-AC16-4231-AC0B-791071296017}" srcOrd="3" destOrd="0" presId="urn:microsoft.com/office/officeart/2005/8/layout/hList7"/>
    <dgm:cxn modelId="{161D814D-0BC9-41A2-ACDE-CBFE5D8B7E53}" type="presParOf" srcId="{CF3185F1-BB51-4860-9EDA-41F3350A9919}" destId="{D281BF90-0A56-4E29-8CF0-873F1B7BAD92}" srcOrd="5" destOrd="0" presId="urn:microsoft.com/office/officeart/2005/8/layout/hList7"/>
    <dgm:cxn modelId="{3978835A-4B3F-4A8D-8DCD-B132949851F8}" type="presParOf" srcId="{CF3185F1-BB51-4860-9EDA-41F3350A9919}" destId="{D4135C4C-D38D-4678-B712-664E2F535BC0}" srcOrd="6" destOrd="0" presId="urn:microsoft.com/office/officeart/2005/8/layout/hList7"/>
    <dgm:cxn modelId="{CF79C83A-6795-4254-86A7-B28DB98C8517}" type="presParOf" srcId="{D4135C4C-D38D-4678-B712-664E2F535BC0}" destId="{DA394B23-3366-44F6-AA16-32177ED4859D}" srcOrd="0" destOrd="0" presId="urn:microsoft.com/office/officeart/2005/8/layout/hList7"/>
    <dgm:cxn modelId="{8BB26300-3370-4F5A-B91A-11AEB208034F}" type="presParOf" srcId="{D4135C4C-D38D-4678-B712-664E2F535BC0}" destId="{478198D1-2847-40DC-AB27-28E24E98C4D1}" srcOrd="1" destOrd="0" presId="urn:microsoft.com/office/officeart/2005/8/layout/hList7"/>
    <dgm:cxn modelId="{894BABB9-FF2B-44B6-B165-078296EAD7A7}" type="presParOf" srcId="{D4135C4C-D38D-4678-B712-664E2F535BC0}" destId="{7312C42F-3A0B-4832-8C85-1A3E682B36FA}" srcOrd="2" destOrd="0" presId="urn:microsoft.com/office/officeart/2005/8/layout/hList7"/>
    <dgm:cxn modelId="{F98D4FEC-D500-4643-BF36-191976EDE542}" type="presParOf" srcId="{D4135C4C-D38D-4678-B712-664E2F535BC0}" destId="{45131DF3-882A-49C3-A097-52C6B76C15F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279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811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776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9386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2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225020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7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microsoft.com/office/2007/relationships/diagramDrawing" Target="../diagrams/drawing1.xml"/><Relationship Id="rId3" Type="http://schemas.openxmlformats.org/officeDocument/2006/relationships/tags" Target="../tags/tag6.xml"/><Relationship Id="rId21" Type="http://schemas.openxmlformats.org/officeDocument/2006/relationships/notesSlide" Target="../notesSlides/notesSlide2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diagramColors" Target="../diagrams/colors1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diagramQuickStyle" Target="../diagrams/quickStyle1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diagramLayout" Target="../diagrams/layout1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diagramData" Target="../diagrams/data1.xml"/><Relationship Id="rId27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Relationship Id="rId6" Type="http://schemas.openxmlformats.org/officeDocument/2006/relationships/image" Target="../media/image14.jpe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tags" Target="../tags/tag25.xml"/><Relationship Id="rId16" Type="http://schemas.openxmlformats.org/officeDocument/2006/relationships/image" Target="../media/image36.png"/><Relationship Id="rId1" Type="http://schemas.openxmlformats.org/officeDocument/2006/relationships/tags" Target="../tags/tag24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29.jpeg"/><Relationship Id="rId1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jpeg"/><Relationship Id="rId3" Type="http://schemas.openxmlformats.org/officeDocument/2006/relationships/tags" Target="../tags/tag28.xml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notesSlide" Target="../notesSlides/notesSlide6.xml"/><Relationship Id="rId10" Type="http://schemas.openxmlformats.org/officeDocument/2006/relationships/image" Target="../media/image41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4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tags" Target="../tags/tag31.xml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172908" cy="1116124"/>
          </a:xfrm>
        </p:spPr>
        <p:txBody>
          <a:bodyPr/>
          <a:lstStyle/>
          <a:p>
            <a:r>
              <a:rPr lang="en-US" sz="2800" dirty="0" smtClean="0"/>
              <a:t>Initiative de la prochaine génération des RH et </a:t>
            </a:r>
            <a:r>
              <a:rPr lang="en-US" sz="2800" dirty="0" err="1" smtClean="0"/>
              <a:t>paye</a:t>
            </a:r>
            <a:r>
              <a:rPr lang="en-US" dirty="0" smtClean="0"/>
              <a:t/>
            </a:r>
            <a:br>
              <a:rPr lang="en-US" dirty="0" smtClean="0"/>
            </a:b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03476339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fr-CA" b="1"/>
              <a:t>Adopter une approche agile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51367" y="62618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/>
              <a:t>2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16784" y="2060848"/>
            <a:ext cx="8727215" cy="4147276"/>
            <a:chOff x="601272" y="1297948"/>
            <a:chExt cx="8727215" cy="4147276"/>
          </a:xfrm>
        </p:grpSpPr>
        <p:grpSp>
          <p:nvGrpSpPr>
            <p:cNvPr id="25" name="Group 24"/>
            <p:cNvGrpSpPr/>
            <p:nvPr/>
          </p:nvGrpSpPr>
          <p:grpSpPr>
            <a:xfrm>
              <a:off x="604819" y="1297948"/>
              <a:ext cx="4327221" cy="4147276"/>
              <a:chOff x="604819" y="944724"/>
              <a:chExt cx="4327221" cy="41472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610054" y="1489896"/>
                <a:ext cx="424537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>
                    <a:solidFill>
                      <a:schemeClr val="accent3"/>
                    </a:solidFill>
                  </a:rPr>
                  <a:t>Sprints plus courts et plus rapides</a:t>
                </a: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604819" y="944724"/>
                <a:ext cx="4327221" cy="467009"/>
                <a:chOff x="4880803" y="944724"/>
                <a:chExt cx="4006853" cy="612068"/>
              </a:xfrm>
            </p:grpSpPr>
            <p:sp>
              <p:nvSpPr>
                <p:cNvPr id="54" name="Rectangle 53"/>
                <p:cNvSpPr/>
                <p:nvPr>
                  <p:custDataLst>
                    <p:tags r:id="rId2"/>
                  </p:custDataLst>
                </p:nvPr>
              </p:nvSpPr>
              <p:spPr>
                <a:xfrm>
                  <a:off x="4880803" y="944724"/>
                  <a:ext cx="4006853" cy="612068"/>
                </a:xfrm>
                <a:prstGeom prst="rect">
                  <a:avLst/>
                </a:prstGeom>
                <a:solidFill>
                  <a:srgbClr val="3742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" name="Content Placeholder 2"/>
                <p:cNvSpPr txBox="1">
                  <a:spLocks/>
                </p:cNvSpPr>
                <p:nvPr/>
              </p:nvSpPr>
              <p:spPr>
                <a:xfrm>
                  <a:off x="4897995" y="1060257"/>
                  <a:ext cx="3922477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CA" sz="1400" b="1">
                      <a:solidFill>
                        <a:schemeClr val="bg1"/>
                      </a:solidFill>
                    </a:rPr>
                    <a:t>AGILE</a:t>
                  </a:r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604819" y="2035874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 smtClean="0">
                    <a:solidFill>
                      <a:schemeClr val="accent3"/>
                    </a:solidFill>
                  </a:rPr>
                  <a:t>Une approche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par contrôles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04819" y="2592197"/>
                <a:ext cx="43177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Correction </a:t>
                </a:r>
                <a:r>
                  <a:rPr lang="fr-CA" sz="1600" dirty="0" smtClean="0">
                    <a:solidFill>
                      <a:schemeClr val="accent3"/>
                    </a:solidFill>
                  </a:rPr>
                  <a:t>de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tir au besoin tout au long du processus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04819" y="3449926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 smtClean="0">
                    <a:solidFill>
                      <a:schemeClr val="accent3"/>
                    </a:solidFill>
                  </a:rPr>
                  <a:t>La portée est souple et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adaptable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04819" y="3895468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Interaction continue avec les fournisseurs et les utilisateurs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4819" y="4507225"/>
                <a:ext cx="43177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Permet la rétroaction de </a:t>
                </a:r>
                <a:r>
                  <a:rPr lang="fr-CA" sz="1600" dirty="0" smtClean="0">
                    <a:solidFill>
                      <a:schemeClr val="accent3"/>
                    </a:solidFill>
                  </a:rPr>
                  <a:t>l’industrie et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les pratiques exemplaires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292080" y="1297948"/>
              <a:ext cx="4036407" cy="4147276"/>
              <a:chOff x="601273" y="944724"/>
              <a:chExt cx="4036407" cy="4147276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6408" y="1489896"/>
                <a:ext cx="403127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Exécution du processus dans son intégralité</a:t>
                </a: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601273" y="944724"/>
                <a:ext cx="3571341" cy="467009"/>
                <a:chOff x="673608" y="944724"/>
                <a:chExt cx="4006853" cy="612068"/>
              </a:xfrm>
            </p:grpSpPr>
            <p:sp>
              <p:nvSpPr>
                <p:cNvPr id="45" name="Rectangle 44"/>
                <p:cNvSpPr/>
                <p:nvPr>
                  <p:custDataLst>
                    <p:tags r:id="rId1"/>
                  </p:custDataLst>
                </p:nvPr>
              </p:nvSpPr>
              <p:spPr>
                <a:xfrm>
                  <a:off x="673608" y="944724"/>
                  <a:ext cx="4006853" cy="612068"/>
                </a:xfrm>
                <a:prstGeom prst="rect">
                  <a:avLst/>
                </a:prstGeom>
                <a:solidFill>
                  <a:srgbClr val="309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6" name="Content Placeholder 2"/>
                <p:cNvSpPr txBox="1">
                  <a:spLocks/>
                </p:cNvSpPr>
                <p:nvPr/>
              </p:nvSpPr>
              <p:spPr>
                <a:xfrm>
                  <a:off x="681874" y="1060257"/>
                  <a:ext cx="3860504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CA" sz="1400" b="1">
                      <a:solidFill>
                        <a:schemeClr val="bg1"/>
                      </a:solidFill>
                    </a:rPr>
                    <a:t>CASCADE TRADITIONNELLE</a:t>
                  </a: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606408" y="2597656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Corrections de tir sont seulement possibles à la fin du processus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8641" y="3426348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La portée est déterminée et fixée.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407" y="3895468"/>
                <a:ext cx="403127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Interactions limitées avec les fournisseurs</a:t>
                </a:r>
                <a:br>
                  <a:rPr lang="fr-CA" sz="1600" dirty="0">
                    <a:solidFill>
                      <a:schemeClr val="accent3"/>
                    </a:solidFill>
                  </a:rPr>
                </a:br>
                <a:r>
                  <a:rPr lang="fr-CA" sz="1600" dirty="0">
                    <a:solidFill>
                      <a:schemeClr val="accent3"/>
                    </a:solidFill>
                  </a:rPr>
                  <a:t>et utilisateurs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6408" y="4507225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Toutes les exigences doivent être</a:t>
                </a:r>
                <a:br>
                  <a:rPr lang="fr-CA" sz="1600" dirty="0">
                    <a:solidFill>
                      <a:schemeClr val="accent3"/>
                    </a:solidFill>
                  </a:rPr>
                </a:br>
                <a:r>
                  <a:rPr lang="fr-CA" sz="1600" dirty="0">
                    <a:solidFill>
                      <a:schemeClr val="accent3"/>
                    </a:solidFill>
                  </a:rPr>
                  <a:t>connues et documentées </a:t>
                </a:r>
                <a:r>
                  <a:rPr lang="fr-CA" sz="1600" dirty="0" smtClean="0">
                    <a:solidFill>
                      <a:schemeClr val="accent3"/>
                    </a:solidFill>
                  </a:rPr>
                  <a:t>au départ</a:t>
                </a:r>
                <a:endParaRPr lang="fr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06408" y="2035874"/>
                <a:ext cx="352179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>
                    <a:solidFill>
                      <a:schemeClr val="accent3"/>
                    </a:solidFill>
                  </a:rPr>
                  <a:t>Longues périodes d’interruption</a:t>
                </a: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601272" y="226574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1272" y="2823486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1272" y="367262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1272" y="4248692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1272" y="4835934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007301" y="4377390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007301" y="380873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007301" y="307957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007301" y="240128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07301" y="184037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07301" y="4989147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1087783" y="1162242"/>
            <a:ext cx="7906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/>
              <a:t>L’équipe de la prochaine génération a adopté une méthode agile pour soutenir une conversation itérative avec l’industrie et les intervenants.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01256" y="1168201"/>
            <a:ext cx="469900" cy="649288"/>
            <a:chOff x="6180138" y="1743075"/>
            <a:chExt cx="469900" cy="649288"/>
          </a:xfrm>
        </p:grpSpPr>
        <p:sp>
          <p:nvSpPr>
            <p:cNvPr id="58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795697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6851367" y="6261871"/>
            <a:ext cx="2133600" cy="365125"/>
          </a:xfrm>
        </p:spPr>
        <p:txBody>
          <a:bodyPr/>
          <a:lstStyle/>
          <a:p>
            <a:r>
              <a:rPr lang="fr-CA" dirty="0" smtClean="0"/>
              <a:t>3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  <p:custDataLst>
              <p:tags r:id="rId2"/>
            </p:custDataLst>
          </p:nvPr>
        </p:nvSpPr>
        <p:spPr>
          <a:xfrm>
            <a:off x="251520" y="260648"/>
            <a:ext cx="7572014" cy="410618"/>
          </a:xfrm>
        </p:spPr>
        <p:txBody>
          <a:bodyPr/>
          <a:lstStyle/>
          <a:p>
            <a:r>
              <a:rPr lang="fr-CA" b="1" dirty="0"/>
              <a:t>Travailler au moyen d’une approche par étapes</a:t>
            </a:r>
          </a:p>
        </p:txBody>
      </p:sp>
      <p:sp>
        <p:nvSpPr>
          <p:cNvPr id="10" name="Rounded Rectangle 4"/>
          <p:cNvSpPr/>
          <p:nvPr>
            <p:custDataLst>
              <p:tags r:id="rId3"/>
            </p:custDataLst>
          </p:nvPr>
        </p:nvSpPr>
        <p:spPr>
          <a:xfrm>
            <a:off x="3523504" y="2982758"/>
            <a:ext cx="2096992" cy="17849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3200" kern="1200" dirty="0"/>
              <a:t>Launch of Gate One</a:t>
            </a:r>
          </a:p>
        </p:txBody>
      </p:sp>
      <p:graphicFrame>
        <p:nvGraphicFramePr>
          <p:cNvPr id="11" name="Diagram 10"/>
          <p:cNvGraphicFramePr/>
          <p:nvPr>
            <p:custDataLst>
              <p:tags r:id="rId4"/>
            </p:custDataLst>
            <p:extLst/>
          </p:nvPr>
        </p:nvGraphicFramePr>
        <p:xfrm>
          <a:off x="197513" y="1088131"/>
          <a:ext cx="8748973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2" name="TextBox 11"/>
          <p:cNvSpPr txBox="1"/>
          <p:nvPr>
            <p:custDataLst>
              <p:tags r:id="rId5"/>
            </p:custDataLst>
          </p:nvPr>
        </p:nvSpPr>
        <p:spPr>
          <a:xfrm>
            <a:off x="-105149" y="2982758"/>
            <a:ext cx="28505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Point de contrôle </a:t>
            </a:r>
          </a:p>
          <a:p>
            <a:pPr algn="ctr"/>
            <a:r>
              <a:rPr lang="fr-CA" sz="2000" b="1" dirty="0">
                <a:solidFill>
                  <a:schemeClr val="bg1"/>
                </a:solidFill>
              </a:rPr>
              <a:t>n</a:t>
            </a:r>
            <a:r>
              <a:rPr lang="fr-CA" sz="2000" b="1" baseline="30000" dirty="0">
                <a:solidFill>
                  <a:schemeClr val="bg1"/>
                </a:solidFill>
              </a:rPr>
              <a:t>o</a:t>
            </a:r>
            <a:r>
              <a:rPr lang="fr-CA" sz="2000" b="1" dirty="0">
                <a:solidFill>
                  <a:schemeClr val="bg1"/>
                </a:solidFill>
              </a:rPr>
              <a:t> 1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1600" dirty="0">
                <a:solidFill>
                  <a:schemeClr val="bg1"/>
                </a:solidFill>
              </a:rPr>
              <a:t>« Montrez-nous »</a:t>
            </a:r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1894219" y="2985128"/>
            <a:ext cx="31714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Point de contrôle </a:t>
            </a:r>
          </a:p>
          <a:p>
            <a:pPr algn="ctr"/>
            <a:r>
              <a:rPr lang="fr-CA" sz="2000" b="1" dirty="0">
                <a:solidFill>
                  <a:schemeClr val="bg1"/>
                </a:solidFill>
              </a:rPr>
              <a:t>n</a:t>
            </a:r>
            <a:r>
              <a:rPr lang="fr-CA" sz="2000" b="1" baseline="30000" dirty="0">
                <a:solidFill>
                  <a:schemeClr val="bg1"/>
                </a:solidFill>
              </a:rPr>
              <a:t>o </a:t>
            </a:r>
            <a:r>
              <a:rPr lang="fr-CA" sz="2000" b="1" dirty="0">
                <a:solidFill>
                  <a:schemeClr val="bg1"/>
                </a:solidFill>
              </a:rPr>
              <a:t>2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1600" dirty="0">
                <a:solidFill>
                  <a:schemeClr val="bg1"/>
                </a:solidFill>
              </a:rPr>
              <a:t>« Laissez-nous faire »</a:t>
            </a:r>
            <a:endParaRPr lang="fr-CA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7"/>
            </p:custDataLst>
          </p:nvPr>
        </p:nvSpPr>
        <p:spPr>
          <a:xfrm>
            <a:off x="4259244" y="2987498"/>
            <a:ext cx="28505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Point de contrôle </a:t>
            </a:r>
          </a:p>
          <a:p>
            <a:pPr algn="ctr"/>
            <a:r>
              <a:rPr lang="fr-CA" sz="2000" b="1" dirty="0">
                <a:solidFill>
                  <a:schemeClr val="bg1"/>
                </a:solidFill>
              </a:rPr>
              <a:t>n</a:t>
            </a:r>
            <a:r>
              <a:rPr lang="fr-CA" sz="2000" b="1" baseline="30000" dirty="0">
                <a:solidFill>
                  <a:schemeClr val="bg1"/>
                </a:solidFill>
              </a:rPr>
              <a:t>o </a:t>
            </a:r>
            <a:r>
              <a:rPr lang="fr-CA" sz="2000" b="1" dirty="0">
                <a:solidFill>
                  <a:schemeClr val="bg1"/>
                </a:solidFill>
              </a:rPr>
              <a:t>3</a:t>
            </a:r>
            <a:r>
              <a:rPr lang="fr-CA" sz="2400" b="1" dirty="0">
                <a:solidFill>
                  <a:schemeClr val="bg1"/>
                </a:solidFill>
              </a:rPr>
              <a:t/>
            </a:r>
            <a:br>
              <a:rPr lang="fr-CA" sz="2400" b="1" dirty="0">
                <a:solidFill>
                  <a:schemeClr val="bg1"/>
                </a:solidFill>
              </a:rPr>
            </a:br>
            <a:r>
              <a:rPr lang="fr-CA" sz="1600" dirty="0">
                <a:solidFill>
                  <a:schemeClr val="bg1"/>
                </a:solidFill>
              </a:rPr>
              <a:t>« Convainquez-nous »</a:t>
            </a:r>
          </a:p>
        </p:txBody>
      </p:sp>
      <p:sp>
        <p:nvSpPr>
          <p:cNvPr id="19" name="TextBox 18"/>
          <p:cNvSpPr txBox="1"/>
          <p:nvPr>
            <p:custDataLst>
              <p:tags r:id="rId8"/>
            </p:custDataLst>
          </p:nvPr>
        </p:nvSpPr>
        <p:spPr>
          <a:xfrm>
            <a:off x="-139782" y="1132931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>
                <a:solidFill>
                  <a:schemeClr val="bg1">
                    <a:lumMod val="95000"/>
                  </a:schemeClr>
                </a:solidFill>
              </a:rPr>
              <a:t>Lancé le 1</a:t>
            </a:r>
            <a:r>
              <a:rPr lang="fr-CA" sz="1600" b="1" baseline="30000" dirty="0">
                <a:solidFill>
                  <a:schemeClr val="bg1">
                    <a:lumMod val="95000"/>
                  </a:schemeClr>
                </a:solidFill>
              </a:rPr>
              <a:t>er</a:t>
            </a:r>
            <a:r>
              <a:rPr lang="fr-CA" sz="1600" b="1" dirty="0">
                <a:solidFill>
                  <a:schemeClr val="bg1">
                    <a:lumMod val="95000"/>
                  </a:schemeClr>
                </a:solidFill>
              </a:rPr>
              <a:t> octobre</a:t>
            </a:r>
            <a:endParaRPr lang="fr-CA" sz="1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9"/>
            </p:custDataLst>
          </p:nvPr>
        </p:nvSpPr>
        <p:spPr>
          <a:xfrm>
            <a:off x="2030037" y="1143267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>
                <a:solidFill>
                  <a:schemeClr val="bg1">
                    <a:lumMod val="95000"/>
                  </a:schemeClr>
                </a:solidFill>
              </a:rPr>
              <a:t>Lancé le 23 novembre</a:t>
            </a:r>
            <a:endParaRPr lang="fr-CA" sz="1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TextBox 20"/>
          <p:cNvSpPr txBox="1"/>
          <p:nvPr>
            <p:custDataLst>
              <p:tags r:id="rId10"/>
            </p:custDataLst>
          </p:nvPr>
        </p:nvSpPr>
        <p:spPr>
          <a:xfrm>
            <a:off x="4259244" y="1148320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>
                <a:solidFill>
                  <a:schemeClr val="bg1">
                    <a:lumMod val="95000"/>
                  </a:schemeClr>
                </a:solidFill>
              </a:rPr>
              <a:t>P</a:t>
            </a:r>
            <a:r>
              <a:rPr lang="fr-CA" sz="1600" b="1" dirty="0" smtClean="0">
                <a:solidFill>
                  <a:schemeClr val="bg1">
                    <a:lumMod val="95000"/>
                  </a:schemeClr>
                </a:solidFill>
              </a:rPr>
              <a:t>rintemps</a:t>
            </a:r>
            <a:r>
              <a:rPr lang="fr-CA" sz="1600" b="1" dirty="0">
                <a:solidFill>
                  <a:schemeClr val="bg1">
                    <a:lumMod val="95000"/>
                  </a:schemeClr>
                </a:solidFill>
              </a:rPr>
              <a:t> 2019</a:t>
            </a:r>
            <a:endParaRPr lang="fr-CA" sz="11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945" y="1214115"/>
            <a:ext cx="1379178" cy="158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12"/>
            </p:custDataLst>
          </p:nvPr>
        </p:nvSpPr>
        <p:spPr>
          <a:xfrm>
            <a:off x="6968930" y="2855002"/>
            <a:ext cx="18984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Réalisations d’ici le printemps 2019</a:t>
            </a:r>
            <a:r>
              <a:rPr lang="fr-CA" b="1" dirty="0">
                <a:solidFill>
                  <a:schemeClr val="bg1"/>
                </a:solidFill>
              </a:rPr>
              <a:t/>
            </a:r>
            <a:br>
              <a:rPr lang="fr-CA" b="1" dirty="0">
                <a:solidFill>
                  <a:schemeClr val="bg1"/>
                </a:solidFill>
              </a:rPr>
            </a:b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3"/>
            </p:custDataLst>
          </p:nvPr>
        </p:nvSpPr>
        <p:spPr>
          <a:xfrm>
            <a:off x="6791931" y="3778332"/>
            <a:ext cx="2179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schemeClr val="bg1"/>
                </a:solidFill>
              </a:rPr>
              <a:t>Solutions sur le marché viables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200" dirty="0" smtClean="0">
                <a:solidFill>
                  <a:schemeClr val="bg1"/>
                </a:solidFill>
              </a:rPr>
              <a:t>Collaboration </a:t>
            </a:r>
            <a:r>
              <a:rPr lang="fr-CA" sz="1200" dirty="0">
                <a:solidFill>
                  <a:schemeClr val="bg1"/>
                </a:solidFill>
              </a:rPr>
              <a:t>avec les utilisateurs et les soumissionnaires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schemeClr val="bg1"/>
                </a:solidFill>
              </a:rPr>
              <a:t>Options </a:t>
            </a:r>
            <a:r>
              <a:rPr lang="fr-CA" sz="1200" dirty="0" smtClean="0">
                <a:solidFill>
                  <a:schemeClr val="bg1"/>
                </a:solidFill>
              </a:rPr>
              <a:t>recommandées</a:t>
            </a:r>
            <a:endParaRPr lang="fr-CA" sz="1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>
            <p:custDataLst>
              <p:tags r:id="rId14"/>
            </p:custDataLst>
          </p:nvPr>
        </p:nvSpPr>
        <p:spPr>
          <a:xfrm>
            <a:off x="251519" y="4280975"/>
            <a:ext cx="5648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/>
              <a:t>Diminution du nombre de soumissionnaires qualifiés</a:t>
            </a:r>
          </a:p>
        </p:txBody>
      </p: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122270" y="5635438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b="1" dirty="0">
                <a:solidFill>
                  <a:schemeClr val="tx1"/>
                </a:solidFill>
              </a:rPr>
              <a:t>ÉTAPES</a:t>
            </a:r>
          </a:p>
          <a:p>
            <a:pPr algn="ctr"/>
            <a:r>
              <a:rPr lang="fr-CA" sz="1600" dirty="0">
                <a:solidFill>
                  <a:schemeClr val="tx1"/>
                </a:solidFill>
              </a:rPr>
              <a:t>au sein de chaque point de contrôle</a:t>
            </a:r>
          </a:p>
        </p:txBody>
      </p:sp>
      <p:sp>
        <p:nvSpPr>
          <p:cNvPr id="30" name="Rectangle 29"/>
          <p:cNvSpPr/>
          <p:nvPr>
            <p:custDataLst>
              <p:tags r:id="rId16"/>
            </p:custDataLst>
          </p:nvPr>
        </p:nvSpPr>
        <p:spPr>
          <a:xfrm>
            <a:off x="2163342" y="5732529"/>
            <a:ext cx="1360162" cy="5664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/>
              <a:t>Étape 1 : </a:t>
            </a:r>
            <a:br>
              <a:rPr lang="fr-CA" sz="1050" dirty="0"/>
            </a:br>
            <a:r>
              <a:rPr lang="fr-CA" sz="1050" dirty="0"/>
              <a:t>Échange de renseignements</a:t>
            </a:r>
          </a:p>
        </p:txBody>
      </p:sp>
      <p:sp>
        <p:nvSpPr>
          <p:cNvPr id="31" name="Rectangle 30"/>
          <p:cNvSpPr/>
          <p:nvPr>
            <p:custDataLst>
              <p:tags r:id="rId17"/>
            </p:custDataLst>
          </p:nvPr>
        </p:nvSpPr>
        <p:spPr>
          <a:xfrm>
            <a:off x="3595513" y="5732529"/>
            <a:ext cx="1105561" cy="5777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/>
              <a:t>Étape 2 : </a:t>
            </a:r>
            <a:br>
              <a:rPr lang="fr-CA" sz="1050" dirty="0"/>
            </a:br>
            <a:r>
              <a:rPr lang="fr-CA" sz="1050" dirty="0"/>
              <a:t>Conception conjointe</a:t>
            </a:r>
          </a:p>
        </p:txBody>
      </p: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4773083" y="5734412"/>
            <a:ext cx="1054675" cy="5714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/>
              <a:t>Étape 3 : Élaboration</a:t>
            </a: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899767" y="5732912"/>
            <a:ext cx="1404156" cy="5669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/>
              <a:t>Étape 4 : Évaluation</a:t>
            </a:r>
          </a:p>
        </p:txBody>
      </p:sp>
    </p:spTree>
    <p:extLst>
      <p:ext uri="{BB962C8B-B14F-4D97-AF65-F5344CB8AC3E}">
        <p14:creationId xmlns:p14="http://schemas.microsoft.com/office/powerpoint/2010/main" val="56634923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fr-CA" b="1"/>
              <a:t>Mobilisation intégrée</a:t>
            </a:r>
          </a:p>
        </p:txBody>
      </p:sp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70355" y="6396603"/>
            <a:ext cx="2133600" cy="365125"/>
          </a:xfrm>
        </p:spPr>
        <p:txBody>
          <a:bodyPr/>
          <a:lstStyle/>
          <a:p>
            <a:r>
              <a:rPr lang="fr-CA" dirty="0" smtClean="0">
                <a:solidFill>
                  <a:prstClr val="black">
                    <a:tint val="75000"/>
                  </a:prstClr>
                </a:solidFill>
              </a:rPr>
              <a:t>4</a:t>
            </a:r>
            <a:endParaRPr lang="fr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0" y="1640160"/>
            <a:ext cx="6372200" cy="2671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0">
                <a:solidFill>
                  <a:prstClr val="white"/>
                </a:solidFill>
              </a:rPr>
              <a:t>MOBILISATION EXTERNE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1" y="2915385"/>
            <a:ext cx="6371759" cy="2594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0">
                <a:solidFill>
                  <a:prstClr val="white"/>
                </a:solidFill>
              </a:rPr>
              <a:t>MOBILISATION INTERNE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41853" y="1974133"/>
            <a:ext cx="2129899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ORGANISATIONS</a:t>
            </a:r>
          </a:p>
        </p:txBody>
      </p:sp>
      <p:pic>
        <p:nvPicPr>
          <p:cNvPr id="47" name="Picture 2" descr="Image result for vendors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/>
        </p:blipFill>
        <p:spPr bwMode="auto">
          <a:xfrm>
            <a:off x="145502" y="1997503"/>
            <a:ext cx="560636" cy="5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06138" y="1974928"/>
            <a:ext cx="122011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INDUSTRIE</a:t>
            </a:r>
          </a:p>
        </p:txBody>
      </p:sp>
      <p:pic>
        <p:nvPicPr>
          <p:cNvPr id="49" name="Picture 4" descr="Image result for organizations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9"/>
          <a:stretch/>
        </p:blipFill>
        <p:spPr bwMode="auto">
          <a:xfrm>
            <a:off x="2416009" y="1974133"/>
            <a:ext cx="685562" cy="5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719791" y="2207805"/>
            <a:ext cx="1220114" cy="42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Fournisseurs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Entreprises-conseils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68181" y="2194094"/>
            <a:ext cx="199726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Autres gouvernements (Alberta, Australie, Californie)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Grandes entreprises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02592" y="2193602"/>
            <a:ext cx="14173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Conseil consultatif sur le numérique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4735" y="3275518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MINISTÈRES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95634" y="5230383"/>
            <a:ext cx="1612003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SYNDICATS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288298" y="4168640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UTILISATEURS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54753" y="5263360"/>
            <a:ext cx="2350511" cy="52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COMMUNAUTÉS DE SPÉCIALISTES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6531" y="4193281"/>
            <a:ext cx="2700722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MINISTÈRES UNIQUES</a:t>
            </a:r>
          </a:p>
        </p:txBody>
      </p:sp>
      <p:pic>
        <p:nvPicPr>
          <p:cNvPr id="58" name="Picture 6" descr="Image result for department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t="12460" r="12783" b="19012"/>
          <a:stretch/>
        </p:blipFill>
        <p:spPr bwMode="auto">
          <a:xfrm>
            <a:off x="164562" y="3319465"/>
            <a:ext cx="557493" cy="5451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Image result for users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9" y="5305246"/>
            <a:ext cx="541572" cy="54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Image result for secur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2" y="4207825"/>
            <a:ext cx="683984" cy="68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2" descr="Image result for expe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933" y="4226596"/>
            <a:ext cx="604927" cy="60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4" descr="Image result for meeting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79" y="5218807"/>
            <a:ext cx="578039" cy="5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730465" y="3473495"/>
            <a:ext cx="2113343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Administration publique centrale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Organismes centraux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Organismes/Sociétés d’État </a:t>
            </a:r>
          </a:p>
          <a:p>
            <a:pPr defTabSz="914400"/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1866" y="4405609"/>
            <a:ext cx="2225958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Système de rémunération individuel</a:t>
            </a:r>
          </a:p>
          <a:p>
            <a:pPr defTabSz="914400"/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(MDN, GRC, ARC)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Environnements sécurisés</a:t>
            </a:r>
          </a:p>
          <a:p>
            <a:pPr defTabSz="914400"/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(CST, SCRS)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6472" y="5719464"/>
            <a:ext cx="1022620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DPF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DPI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Chefs des RH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Accessibilité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Sécurité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31734" y="3485103"/>
            <a:ext cx="20767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Sous-ministres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Ministres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Comités parlementaires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31734" y="5445028"/>
            <a:ext cx="1529199" cy="258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Agents négociateurs</a:t>
            </a: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11"/>
          <a:srcRect l="4762" t="3325" r="7931" b="3565"/>
          <a:stretch/>
        </p:blipFill>
        <p:spPr>
          <a:xfrm>
            <a:off x="3670006" y="5935238"/>
            <a:ext cx="570177" cy="580544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4331735" y="6171182"/>
            <a:ext cx="1529199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SPAC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SPC, CFP, EFPC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18996" y="5719463"/>
            <a:ext cx="1377819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Langues officielles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Conception d’IU/EU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Comité d’examen de l’architecture intégrée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95634" y="3267801"/>
            <a:ext cx="218683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HAUTS FONCTIONNAIRES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0828" y="4391370"/>
            <a:ext cx="2377672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Employés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Praticiens des RH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Conseillers en rémunération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Gestionnaires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6388044" y="1632519"/>
            <a:ext cx="6589" cy="4927867"/>
          </a:xfrm>
          <a:prstGeom prst="line">
            <a:avLst/>
          </a:prstGeom>
          <a:ln>
            <a:solidFill>
              <a:srgbClr val="333E4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394633" y="1640160"/>
            <a:ext cx="2749367" cy="2671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9">
                <a:solidFill>
                  <a:prstClr val="white"/>
                </a:solidFill>
              </a:rPr>
              <a:t>APPRENTISSAGES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501864" y="1939890"/>
            <a:ext cx="2617131" cy="299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Pratiques exemplaires de l’industrie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Leçons tirées d’initiatives semblables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Interopérabilité avec les systèmes existants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Exigences de compatibilité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Interface utilisateur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Fonctionnalité (p. ex., intégration, gestion des talents, recrutement)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Sécurité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Accessibilité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Milieux de travail complexes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Transformation opérationnelle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Migration des données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Connectivité des nuages</a:t>
            </a: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07849" y="5900543"/>
            <a:ext cx="216240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PARTENAIRES DU PROJET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410327" y="4769678"/>
            <a:ext cx="2733673" cy="26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9">
                <a:solidFill>
                  <a:prstClr val="white"/>
                </a:solidFill>
              </a:rPr>
              <a:t>MOBILISATION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491791" y="5166682"/>
            <a:ext cx="2760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Séances d’information parlementaires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Ateliers des RH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Journée </a:t>
            </a:r>
            <a:r>
              <a:rPr lang="fr-CA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 l’industrie</a:t>
            </a:r>
            <a:endParaRPr lang="fr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En ligne - #</a:t>
            </a:r>
            <a:r>
              <a:rPr lang="fr-CA" sz="1200" dirty="0" err="1">
                <a:solidFill>
                  <a:prstClr val="black"/>
                </a:solidFill>
                <a:latin typeface="Arial Narrow" panose="020B0606020202030204" pitchFamily="34" charset="0"/>
              </a:rPr>
              <a:t>PayeRHProchaineGénération</a:t>
            </a:r>
            <a:endParaRPr lang="fr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Freeform 7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748464" y="5998245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>
              <a:solidFill>
                <a:srgbClr val="00517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40504" y="895491"/>
            <a:ext cx="9003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fr-CA" sz="1600" dirty="0">
                <a:solidFill>
                  <a:prstClr val="black"/>
                </a:solidFill>
                <a:ea typeface="Calibri" panose="020F0502020204030204" pitchFamily="34" charset="0"/>
              </a:rPr>
              <a:t>L’équipe de la prochaine génération a lancé une vaste stratégie de mobilisation avec des intervenants externes et internes pour s’assurer que les investissements sont à la fois stratégiques et représentatifs.</a:t>
            </a:r>
          </a:p>
        </p:txBody>
      </p:sp>
      <p:pic>
        <p:nvPicPr>
          <p:cNvPr id="1026" name="Picture 2" descr="Image result for group icon circl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46" y="3337522"/>
            <a:ext cx="613749" cy="61374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954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2886" y="6510430"/>
            <a:ext cx="2224857" cy="371613"/>
          </a:xfrm>
        </p:spPr>
        <p:txBody>
          <a:bodyPr/>
          <a:lstStyle/>
          <a:p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224644"/>
            <a:ext cx="6264696" cy="518630"/>
          </a:xfrm>
        </p:spPr>
        <p:txBody>
          <a:bodyPr/>
          <a:lstStyle/>
          <a:p>
            <a:r>
              <a:rPr lang="fr-CA" b="1" dirty="0" smtClean="0"/>
              <a:t>Observations clés</a:t>
            </a:r>
            <a:endParaRPr lang="fr-CA" b="1" dirty="0"/>
          </a:p>
        </p:txBody>
      </p:sp>
      <p:sp>
        <p:nvSpPr>
          <p:cNvPr id="10" name="Rectangle 9"/>
          <p:cNvSpPr/>
          <p:nvPr/>
        </p:nvSpPr>
        <p:spPr>
          <a:xfrm>
            <a:off x="179512" y="1088740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4586270" y="1088739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77818" y="3719911"/>
            <a:ext cx="4298746" cy="284143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570864" y="3735347"/>
            <a:ext cx="4298746" cy="282600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87437" y="1125899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Transparence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97234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 b="1" spc="300" dirty="0" smtClean="0">
                <a:solidFill>
                  <a:schemeClr val="tx1"/>
                </a:solidFill>
                <a:latin typeface="+mn-lt"/>
              </a:rPr>
              <a:t>Rapidité</a:t>
            </a:r>
            <a:endParaRPr lang="fr-CA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01786" y="1151032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 b="1" spc="300" dirty="0" smtClean="0">
                <a:solidFill>
                  <a:schemeClr val="tx1"/>
                </a:solidFill>
                <a:latin typeface="+mn-lt"/>
              </a:rPr>
              <a:t>Mobilisation</a:t>
            </a:r>
            <a:endParaRPr lang="fr-CA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60640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Vendor Relationship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680012" y="4362705"/>
            <a:ext cx="4006788" cy="182703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L’interaction avec les fournisseurs est une discussion qui se poursuit tout au long du processus d’approvisionnement;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Établir un partenariat plutôt que d’acquérir un système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Nouvelles relations publiques/approches par les fournisseurs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" y="715085"/>
            <a:ext cx="881139" cy="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64" y="743274"/>
            <a:ext cx="815516" cy="81551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speed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9" t="11925" r="6817" b="15825"/>
          <a:stretch/>
        </p:blipFill>
        <p:spPr bwMode="auto">
          <a:xfrm>
            <a:off x="131220" y="3563227"/>
            <a:ext cx="719416" cy="726469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partnership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5" t="8262" r="8544" b="15976"/>
          <a:stretch/>
        </p:blipFill>
        <p:spPr bwMode="auto">
          <a:xfrm>
            <a:off x="4476564" y="3509692"/>
            <a:ext cx="792088" cy="7800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ontent Placeholder 2"/>
          <p:cNvSpPr txBox="1">
            <a:spLocks/>
          </p:cNvSpPr>
          <p:nvPr/>
        </p:nvSpPr>
        <p:spPr>
          <a:xfrm>
            <a:off x="427272" y="1543038"/>
            <a:ext cx="399644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La volonté de travailler ouvertement en partageant des documents en ligne s’est avérée bénéfique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Mise à jour régulière des fonctionnaires au moyen de blogues et de communications ministérielles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Informer régulièrement la collectivité des SM, ainsi que les syndicats, le DPB, le </a:t>
            </a:r>
            <a:r>
              <a:rPr lang="fr-CA" sz="1400" dirty="0" smtClean="0">
                <a:solidFill>
                  <a:schemeClr val="tx1"/>
                </a:solidFill>
                <a:latin typeface="+mn-lt"/>
              </a:rPr>
              <a:t>BCG</a:t>
            </a:r>
            <a:r>
              <a:rPr lang="fr-CA" sz="1400" dirty="0">
                <a:solidFill>
                  <a:schemeClr val="tx1"/>
                </a:solidFill>
                <a:latin typeface="+mn-lt"/>
              </a:rPr>
              <a:t>, le CPVP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716843" y="1574648"/>
            <a:ext cx="4006788" cy="166249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Tirer parti de la rétroaction, des leçons apprises et des pratiques exemplaires pour corriger le cours au besoin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Mettre l’utilisateur au centre au moyen de mobilisations en personne et numériques, comme quatorze expositions d’utilisateurs à l’échelle du pays. 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323797" y="4356871"/>
            <a:ext cx="4006788" cy="1733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Travailler dans des sprints plus courts et plus rapides que l’approche traditionnelle en cascade 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Le mandat donne 8 M$ sur un an au lieu de deux ans et 16 M$.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Flexibilité et adaptabilité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Le système actuel du GC ne s’est pas adapté aux nouvelles façons de travailler</a:t>
            </a: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134121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Annexe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11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8794340" cy="482626"/>
          </a:xfrm>
        </p:spPr>
        <p:txBody>
          <a:bodyPr/>
          <a:lstStyle/>
          <a:p>
            <a:r>
              <a:rPr lang="fr-CA" b="1" dirty="0"/>
              <a:t>Recourir à une approche par contrôles – point de contrôle 1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/>
              <a:t>7</a:t>
            </a:r>
            <a:endParaRPr lang="fr-CA" dirty="0"/>
          </a:p>
        </p:txBody>
      </p:sp>
      <p:sp>
        <p:nvSpPr>
          <p:cNvPr id="16" name="Rectangle 15"/>
          <p:cNvSpPr/>
          <p:nvPr/>
        </p:nvSpPr>
        <p:spPr>
          <a:xfrm>
            <a:off x="34435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57200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64302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Harmonisation avec les normes numériques du GC</a:t>
            </a:r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645831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dirty="0"/>
              <a:t>Démontrer les capacités organisationnelles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Expérience utilisateur – peut être utilisée sur une variété de plateformes (p. ex., mobile)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80778" y="249432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Nuage – peut être offerte par service comme logiciel (</a:t>
            </a:r>
            <a:r>
              <a:rPr lang="fr-CA" sz="1400" dirty="0" err="1">
                <a:solidFill>
                  <a:schemeClr val="tx1"/>
                </a:solidFill>
                <a:latin typeface="+mn-lt"/>
              </a:rPr>
              <a:t>SaaS</a:t>
            </a:r>
            <a:r>
              <a:rPr lang="fr-CA" sz="14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079613" y="315302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Interopérabilité – communication entre les autres solutions 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093342" y="38491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Accessibilité – Conformité aux lignes directrices sur l’accessibilité des sites Web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073623" y="4541329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Langues officielles – en français et en anglais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093342" y="524556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Certification de sécurité et résidence des données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079377" y="5908433"/>
            <a:ext cx="3312368" cy="375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Variété dimensionnelle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550198" y="1810244"/>
            <a:ext cx="317126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La PI doit appartenir au soumissionnaire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556616" y="2479026"/>
            <a:ext cx="3083836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Le propriétaire de la plateforme est l’entrepreneur principal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556381" y="3140968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Environnement de démonstration commerciale (bac à sable)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5556381" y="3904171"/>
            <a:ext cx="3084071" cy="40794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Modèle d’établissement des coûts 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5556381" y="4533224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Avantages sur le plan du développement socioéconomique – comment un partenariat avec le GC pourrait procurer des avantages aux Canadiens</a:t>
            </a:r>
          </a:p>
        </p:txBody>
      </p:sp>
      <p:pic>
        <p:nvPicPr>
          <p:cNvPr id="39" name="Picture 22" descr="Image result for cost circl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53" y="3905430"/>
            <a:ext cx="520613" cy="52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0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726" y="2481432"/>
            <a:ext cx="571355" cy="57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 descr="Image result for data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036" y="4707629"/>
            <a:ext cx="543045" cy="5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217" y="3207277"/>
            <a:ext cx="531649" cy="53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6" descr="Image result for checklist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t="10814" r="10801" b="11242"/>
          <a:stretch/>
        </p:blipFill>
        <p:spPr bwMode="auto">
          <a:xfrm>
            <a:off x="442500" y="5221754"/>
            <a:ext cx="561573" cy="5580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digital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11" y="1750450"/>
            <a:ext cx="611059" cy="61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nversation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73" y="4552303"/>
            <a:ext cx="560495" cy="56049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cale circle ic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8" y="5829297"/>
            <a:ext cx="704152" cy="70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employee badge circle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1" y="1806759"/>
            <a:ext cx="600001" cy="6000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communication circle ic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03" y="3193598"/>
            <a:ext cx="579516" cy="57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cloud circle ic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8" y="2428736"/>
            <a:ext cx="778541" cy="7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elated imag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3" y="3827460"/>
            <a:ext cx="780021" cy="78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073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9217024" cy="482626"/>
          </a:xfrm>
        </p:spPr>
        <p:txBody>
          <a:bodyPr/>
          <a:lstStyle/>
          <a:p>
            <a:r>
              <a:rPr lang="fr-CA" b="1" dirty="0"/>
              <a:t>Recourir à une approche par contrôles – point de contrôle 2 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/>
              <a:t>8</a:t>
            </a:r>
            <a:endParaRPr lang="fr-CA" dirty="0"/>
          </a:p>
        </p:txBody>
      </p:sp>
      <p:sp>
        <p:nvSpPr>
          <p:cNvPr id="18" name="Rectangle 17"/>
          <p:cNvSpPr/>
          <p:nvPr/>
        </p:nvSpPr>
        <p:spPr>
          <a:xfrm>
            <a:off x="344351" y="1564373"/>
            <a:ext cx="4155642" cy="4960971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400" dirty="0" smtClean="0"/>
              <a:t>Harmonisation </a:t>
            </a:r>
            <a:r>
              <a:rPr lang="fr-CA" sz="1400" dirty="0"/>
              <a:t>avec les capacités opérationnelles, les résultats et l’architecture des solutions du GC </a:t>
            </a:r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dirty="0"/>
              <a:t>Expérience pratique des utilisateurs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4329" y="1571628"/>
            <a:ext cx="4155642" cy="2181408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>
            <p:custDataLst>
              <p:tags r:id="rId3"/>
            </p:custDataLst>
          </p:nvPr>
        </p:nvSpPr>
        <p:spPr>
          <a:xfrm>
            <a:off x="4574329" y="382608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Mise en œuvre, appui au soutien et avantages socioéconomiques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64088" y="1771223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Permet aux utilisateurs d’effectuer les tâches et les buts de façon efficace et efficiente 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364088" y="27634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Permet aux utilisateurs d’accomplir des tâches dans des scénarios d’utilisation complexes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Permet au GC de produire, de maintenir et de faire évoluer numériquement les résultats requis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079613" y="2464144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Soutient l’intégration avec les produits ou services futurs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1079613" y="3134967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Comprend le cycle de vie de la gestion et les pratiques de soutien pour les interventions en cas d’incident de sécurité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1083908" y="412933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Protection des renseignements personnels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364088" y="4455114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Activités clés que le fournisseur appuiera pendant la mise en œuvre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364088" y="533021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Expliquer l’échec le plus important de la mise en œuvre et les leçons apprises</a:t>
            </a:r>
          </a:p>
        </p:txBody>
      </p:sp>
      <p:pic>
        <p:nvPicPr>
          <p:cNvPr id="53" name="Picture 2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97" y="1808065"/>
            <a:ext cx="518952" cy="51895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8" descr="Image result for integration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88" y="2496773"/>
            <a:ext cx="510231" cy="51023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0" descr="Image result for security circl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8" y="3189202"/>
            <a:ext cx="644977" cy="64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2" descr="Image result for privacy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6473" r="5642" b="5748"/>
          <a:stretch/>
        </p:blipFill>
        <p:spPr bwMode="auto">
          <a:xfrm>
            <a:off x="485420" y="4020812"/>
            <a:ext cx="509299" cy="50447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plan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4467922"/>
            <a:ext cx="595887" cy="5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Image result for dialogue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2774643"/>
            <a:ext cx="520569" cy="52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Content Placeholder 2"/>
          <p:cNvSpPr txBox="1">
            <a:spLocks/>
          </p:cNvSpPr>
          <p:nvPr/>
        </p:nvSpPr>
        <p:spPr>
          <a:xfrm>
            <a:off x="611560" y="4898979"/>
            <a:ext cx="3790167" cy="121528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 dirty="0" smtClean="0">
                <a:solidFill>
                  <a:schemeClr val="tx1"/>
                </a:solidFill>
                <a:latin typeface="+mn-lt"/>
              </a:rPr>
              <a:t>* Les </a:t>
            </a:r>
            <a:r>
              <a:rPr lang="fr-CA" sz="1600" dirty="0">
                <a:solidFill>
                  <a:schemeClr val="tx1"/>
                </a:solidFill>
                <a:latin typeface="+mn-lt"/>
              </a:rPr>
              <a:t>exigences du point de contrôle 1, comme l’interopérabilité, l’accessibilité et les langues officielles, </a:t>
            </a:r>
            <a:r>
              <a:rPr lang="fr-FR" sz="1600" dirty="0">
                <a:solidFill>
                  <a:schemeClr val="tx1"/>
                </a:solidFill>
                <a:latin typeface="+mn-lt"/>
              </a:rPr>
              <a:t>ont été mises à l’essai davantage au cours d</a:t>
            </a:r>
            <a:r>
              <a:rPr lang="fr-CA" sz="1600" dirty="0">
                <a:solidFill>
                  <a:schemeClr val="tx1"/>
                </a:solidFill>
                <a:latin typeface="+mn-lt"/>
              </a:rPr>
              <a:t>u point de contrôle 2. </a:t>
            </a:r>
          </a:p>
        </p:txBody>
      </p:sp>
      <p:sp>
        <p:nvSpPr>
          <p:cNvPr id="2" name="Rectangle 1"/>
          <p:cNvSpPr/>
          <p:nvPr/>
        </p:nvSpPr>
        <p:spPr>
          <a:xfrm>
            <a:off x="491821" y="4770652"/>
            <a:ext cx="3900160" cy="155520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80" y="1743505"/>
            <a:ext cx="585018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23" y="5341164"/>
            <a:ext cx="662168" cy="6621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987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8928484" cy="482626"/>
          </a:xfrm>
        </p:spPr>
        <p:txBody>
          <a:bodyPr/>
          <a:lstStyle/>
          <a:p>
            <a:r>
              <a:rPr lang="fr-CA" b="1" dirty="0"/>
              <a:t>Recourir à une approche par contrôles – point de contrôle 3 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mtClean="0"/>
              <a:t>9</a:t>
            </a:r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44351" y="1564373"/>
            <a:ext cx="4155642" cy="2728723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Solution	</a:t>
            </a:r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Partenariat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4329" y="1571627"/>
            <a:ext cx="4155642" cy="2388535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4574329" y="401707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Établissement des coûts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88806" y="1774372"/>
            <a:ext cx="3148353" cy="36163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Modalités contractuelles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488806" y="2410192"/>
            <a:ext cx="314835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Capacité et stratégie de gestion du changement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251796" y="1759769"/>
            <a:ext cx="312826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Modèles de déploiement potentiels et feuille de route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51796" y="2614819"/>
            <a:ext cx="3042337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Approche de nettoyage, de migration et de gouvernance des données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256968" y="3506886"/>
            <a:ext cx="2304255" cy="43542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Mise à l'essai des règles et de la charge de paye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493054" y="4760105"/>
            <a:ext cx="314522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Établissement des coûts de la solution, du pilote et de la mise en œuvre intégrée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88806" y="5644820"/>
            <a:ext cx="3057047" cy="32500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Coûts d’entretien et permanents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89889" y="4926827"/>
            <a:ext cx="3790167" cy="94765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800">
                <a:solidFill>
                  <a:schemeClr val="tx1"/>
                </a:solidFill>
                <a:latin typeface="+mn-lt"/>
              </a:rPr>
              <a:t>* Des cinq fournisseurs du point de contrôle 2, trois ont réussi à passer au point de contrôle 3.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44351" y="4797152"/>
            <a:ext cx="4155642" cy="1262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378" y="1690805"/>
            <a:ext cx="641964" cy="644282"/>
          </a:xfrm>
          <a:prstGeom prst="ellipse">
            <a:avLst/>
          </a:prstGeom>
        </p:spPr>
      </p:pic>
      <p:sp>
        <p:nvSpPr>
          <p:cNvPr id="35" name="Content Placeholder 2"/>
          <p:cNvSpPr txBox="1">
            <a:spLocks/>
          </p:cNvSpPr>
          <p:nvPr/>
        </p:nvSpPr>
        <p:spPr>
          <a:xfrm>
            <a:off x="5488806" y="3256286"/>
            <a:ext cx="3199175" cy="4410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Accord sur les niveaux de service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716" y="2535978"/>
            <a:ext cx="635626" cy="730970"/>
          </a:xfrm>
          <a:prstGeom prst="ellipse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378" y="3298895"/>
            <a:ext cx="688072" cy="778177"/>
          </a:xfrm>
          <a:prstGeom prst="ellipse">
            <a:avLst/>
          </a:prstGeom>
        </p:spPr>
      </p:pic>
      <p:pic>
        <p:nvPicPr>
          <p:cNvPr id="1034" name="Picture 10" descr="Image result for paper circle ic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8" r="17451"/>
          <a:stretch/>
        </p:blipFill>
        <p:spPr bwMode="auto">
          <a:xfrm>
            <a:off x="4690341" y="1726075"/>
            <a:ext cx="620231" cy="63336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org cha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65" y="2454757"/>
            <a:ext cx="615307" cy="61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ervice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421" y="3176822"/>
            <a:ext cx="600001" cy="6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computer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531" y="4777543"/>
            <a:ext cx="636005" cy="6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71" y="5539092"/>
            <a:ext cx="670780" cy="67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454221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d0ba34c46303929a0d774cc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3588</TotalTime>
  <Words>964</Words>
  <Application>Microsoft Office PowerPoint</Application>
  <PresentationFormat>On-screen Show (4:3)</PresentationFormat>
  <Paragraphs>173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Arial Narrow</vt:lpstr>
      <vt:lpstr>Calibri</vt:lpstr>
      <vt:lpstr>Wingdings</vt:lpstr>
      <vt:lpstr>Office Theme</vt:lpstr>
      <vt:lpstr>Initiative de la prochaine génération des RH et paye </vt:lpstr>
      <vt:lpstr>PowerPoint Presentation</vt:lpstr>
      <vt:lpstr>PowerPoint Presentation</vt:lpstr>
      <vt:lpstr>PowerPoint Presentation</vt:lpstr>
      <vt:lpstr>PowerPoint Presentation</vt:lpstr>
      <vt:lpstr>Annexe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Leblanc, Isabelle</cp:lastModifiedBy>
  <cp:revision>292</cp:revision>
  <cp:lastPrinted>2019-05-29T14:49:15Z</cp:lastPrinted>
  <dcterms:created xsi:type="dcterms:W3CDTF">2015-11-06T15:38:40Z</dcterms:created>
  <dcterms:modified xsi:type="dcterms:W3CDTF">2019-06-20T15:16:36Z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6e891e67-4892-4efc-a6e8-b9aae87a5c3c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