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8"/>
  </p:notesMasterIdLst>
  <p:sldIdLst>
    <p:sldId id="267" r:id="rId2"/>
    <p:sldId id="268" r:id="rId3"/>
    <p:sldId id="269" r:id="rId4"/>
    <p:sldId id="270" r:id="rId5"/>
    <p:sldId id="272" r:id="rId6"/>
    <p:sldId id="271" r:id="rId7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giatakis, Catherine" initials="PC" lastIdx="12" clrIdx="0">
    <p:extLst>
      <p:ext uri="{19B8F6BF-5375-455C-9EA6-DF929625EA0E}">
        <p15:presenceInfo xmlns:p15="http://schemas.microsoft.com/office/powerpoint/2012/main" userId="S-1-5-21-612801498-2769352452-3133719797-954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62" autoAdjust="0"/>
  </p:normalViewPr>
  <p:slideViewPr>
    <p:cSldViewPr snapToGrid="0">
      <p:cViewPr varScale="1">
        <p:scale>
          <a:sx n="146" d="100"/>
          <a:sy n="146" d="100"/>
        </p:scale>
        <p:origin x="65" y="7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2" d="100"/>
          <a:sy n="112" d="100"/>
        </p:scale>
        <p:origin x="2606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CA" sz="4400" b="0" strike="noStrike" spc="-1">
                <a:latin typeface="Arial"/>
              </a:rPr>
              <a:t>Cliquez pour déplacer la diapo</a:t>
            </a: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CA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28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CA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287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r-CA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288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fr-CA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289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A4B59A41-5ED9-4FCF-B4B1-6614CE4896EC}" type="slidenum">
              <a:rPr lang="fr-CA" sz="1400" b="0" strike="noStrike" spc="-1">
                <a:latin typeface="Times New Roman"/>
              </a:rPr>
              <a:t>‹#›</a:t>
            </a:fld>
            <a:endParaRPr lang="fr-CA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3225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w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25520" y="1631880"/>
            <a:ext cx="56419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CA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A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A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25520" y="1631880"/>
            <a:ext cx="56419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CA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A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A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A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A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25520" y="1631880"/>
            <a:ext cx="56419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CA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A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A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A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276120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A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276120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A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2761200"/>
            <a:ext cx="264960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A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- grey 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450" y="1597819"/>
            <a:ext cx="6477000" cy="1102519"/>
          </a:xfrm>
        </p:spPr>
        <p:txBody>
          <a:bodyPr lIns="0" tIns="0" rIns="0" bIns="0" anchor="b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450" y="2914650"/>
            <a:ext cx="6400800" cy="1314450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25449" y="189598"/>
            <a:ext cx="941877" cy="149844"/>
          </a:xfrm>
          <a:prstGeom prst="rect">
            <a:avLst/>
          </a:prstGeom>
        </p:spPr>
      </p:pic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7296414" y="187686"/>
            <a:ext cx="1411133" cy="103600"/>
            <a:chOff x="7339139" y="244639"/>
            <a:chExt cx="1370039" cy="100582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9139" y="244639"/>
              <a:ext cx="351141" cy="10058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black">
            <a:xfrm>
              <a:off x="7750384" y="251723"/>
              <a:ext cx="958794" cy="86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767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no curved lines - gre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1141111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45" y="256358"/>
            <a:ext cx="8184969" cy="753439"/>
          </a:xfrm>
        </p:spPr>
        <p:txBody>
          <a:bodyPr/>
          <a:lstStyle>
            <a:lvl1pPr>
              <a:defRPr>
                <a:solidFill>
                  <a:srgbClr val="22334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86800" y="4767263"/>
            <a:ext cx="457200" cy="273844"/>
          </a:xfrm>
          <a:prstGeom prst="rect">
            <a:avLst/>
          </a:prstGeom>
        </p:spPr>
        <p:txBody>
          <a:bodyPr/>
          <a:lstStyle/>
          <a:p>
            <a:fld id="{77E68ECE-59D7-452D-8595-BBB947F3BD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28264" y="1431925"/>
            <a:ext cx="8185913" cy="29733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21303F"/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5" y="4832472"/>
            <a:ext cx="493740" cy="14143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326750" y="4767263"/>
            <a:ext cx="5664200" cy="2746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NATIONAL RESEARCH COUNCIL CANADA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670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25520" y="1631880"/>
            <a:ext cx="56419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CA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25520" y="1631880"/>
            <a:ext cx="56419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CA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25520" y="1631880"/>
            <a:ext cx="56419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CA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A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25520" y="1631880"/>
            <a:ext cx="56419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CA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25520" y="1631880"/>
            <a:ext cx="5641920" cy="5795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CA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25520" y="1631880"/>
            <a:ext cx="56419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CA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A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A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A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25520" y="1631880"/>
            <a:ext cx="56419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CA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A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A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3880" y="276120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A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25520" y="1631880"/>
            <a:ext cx="564192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CA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A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44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A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2761200"/>
            <a:ext cx="8228880" cy="14223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CA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9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128800" y="4832640"/>
            <a:ext cx="492840" cy="14040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CA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CA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CA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CA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CA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CA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CA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CA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450" y="1387846"/>
            <a:ext cx="6477000" cy="1102519"/>
          </a:xfrm>
        </p:spPr>
        <p:txBody>
          <a:bodyPr/>
          <a:lstStyle/>
          <a:p>
            <a:r>
              <a:rPr lang="fr-CA" sz="3000" b="1" dirty="0" smtClean="0"/>
              <a:t>Monitorage</a:t>
            </a:r>
            <a:r>
              <a:rPr lang="fr-CA" sz="3000" b="1" dirty="0" smtClean="0"/>
              <a:t> sans contact et soins à distance pour les personnes âgées</a:t>
            </a:r>
            <a:endParaRPr lang="fr-CA" sz="3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450" y="3093056"/>
            <a:ext cx="6400800" cy="1136043"/>
          </a:xfrm>
        </p:spPr>
        <p:txBody>
          <a:bodyPr>
            <a:normAutofit fontScale="95500" lnSpcReduction="10000"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CA" sz="1800" dirty="0" smtClean="0"/>
              <a:t>CNRC Programme Défi Vieillir chez soi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CA" sz="1800" dirty="0" smtClean="0"/>
              <a:t>Di Jiang &amp; David Rivest-Hénault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CA" sz="1800" dirty="0" smtClean="0"/>
              <a:t>Centre de recherches sur les dispositifs médicaux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CA" sz="1800" dirty="0" smtClean="0"/>
              <a:t>12 janvier 2022</a:t>
            </a:r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25973602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2800" b="1" dirty="0" smtClean="0"/>
              <a:t>Aperçu du projet</a:t>
            </a:r>
            <a:endParaRPr lang="fr-CA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25301" y="1303231"/>
            <a:ext cx="8185913" cy="3464031"/>
          </a:xfrm>
        </p:spPr>
        <p:txBody>
          <a:bodyPr>
            <a:normAutofit fontScale="955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Innovations:</a:t>
            </a:r>
            <a:r>
              <a:rPr lang="fr-CA" sz="19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logiciel &amp; matériel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Domaines visés:</a:t>
            </a:r>
            <a:r>
              <a:rPr lang="fr-CA" sz="19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santé physiologique et cognitive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Cas d’application:</a:t>
            </a:r>
            <a:r>
              <a:rPr lang="fr-CA" sz="19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gestion et monitorage de l’état de santé en résidence (non-clinique), dans la communauté et/ou dans certain espaces publics. </a:t>
            </a:r>
            <a:endParaRPr lang="fr-CA" sz="11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Collaborateurs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CA" sz="1900" b="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Clinique:</a:t>
            </a:r>
            <a:r>
              <a:rPr lang="fr-CA" sz="19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Dr. Kendall Ho (UBC/Vancouver General </a:t>
            </a:r>
            <a:r>
              <a:rPr lang="fr-CA" sz="19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Hospital</a:t>
            </a:r>
            <a:r>
              <a:rPr lang="fr-CA" sz="19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CA" sz="1900" b="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Académique</a:t>
            </a:r>
            <a:r>
              <a:rPr lang="fr-CA" sz="19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:  Dr. </a:t>
            </a:r>
            <a:r>
              <a:rPr lang="fr-CA" sz="19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Weisong</a:t>
            </a:r>
            <a:r>
              <a:rPr lang="fr-CA" sz="19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A" sz="19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Shi</a:t>
            </a:r>
            <a:r>
              <a:rPr lang="fr-CA" sz="19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(Wayne State </a:t>
            </a:r>
            <a:r>
              <a:rPr lang="fr-CA" sz="19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fr-CA" sz="19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CA" sz="1900" b="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Équipes du CNRC</a:t>
            </a:r>
            <a:r>
              <a:rPr lang="fr-CA" sz="19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: Centre de recherches sur les dispositifs médicaux </a:t>
            </a:r>
            <a:r>
              <a:rPr lang="fr-CA" sz="1900" dirty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fr-CA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Centre </a:t>
            </a:r>
            <a:r>
              <a:rPr lang="fr-CA" sz="1900" dirty="0">
                <a:latin typeface="Calibri" panose="020F0502020204030204" pitchFamily="34" charset="0"/>
                <a:cs typeface="Calibri" panose="020F0502020204030204" pitchFamily="34" charset="0"/>
              </a:rPr>
              <a:t>de recherches en </a:t>
            </a:r>
            <a:r>
              <a:rPr lang="fr-CA" sz="19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technologies numériques</a:t>
            </a:r>
            <a:endParaRPr lang="fr-CA" sz="19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stomShape 12"/>
          <p:cNvSpPr/>
          <p:nvPr/>
        </p:nvSpPr>
        <p:spPr>
          <a:xfrm>
            <a:off x="8686800" y="4767480"/>
            <a:ext cx="4557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900" b="0" strike="noStrike" spc="-1" dirty="0" smtClean="0">
                <a:solidFill>
                  <a:srgbClr val="808080"/>
                </a:solidFill>
                <a:latin typeface="Arial"/>
                <a:ea typeface="DejaVu Sans"/>
              </a:rPr>
              <a:t>2</a:t>
            </a:r>
            <a:endParaRPr lang="en-US" sz="900" b="0" strike="noStrike" spc="-1" dirty="0">
              <a:solidFill>
                <a:srgbClr val="8080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3399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91_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9214920" cy="5163840"/>
          </a:xfrm>
          <a:prstGeom prst="rect">
            <a:avLst/>
          </a:prstGeom>
          <a:ln>
            <a:noFill/>
          </a:ln>
        </p:spPr>
      </p:pic>
      <p:sp>
        <p:nvSpPr>
          <p:cNvPr id="52" name="CustomShape 1"/>
          <p:cNvSpPr/>
          <p:nvPr/>
        </p:nvSpPr>
        <p:spPr>
          <a:xfrm>
            <a:off x="8686800" y="4767120"/>
            <a:ext cx="4557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9069D5E0-ABDA-4B34-B4F9-C58A0DDDAADA}" type="slidenum">
              <a:rPr lang="en-US" sz="900" b="0" strike="noStrike" spc="-1">
                <a:solidFill>
                  <a:srgbClr val="FFFFFF"/>
                </a:solidFill>
                <a:latin typeface="Arial"/>
                <a:ea typeface="DejaVu Sans"/>
              </a:rPr>
              <a:t>3</a:t>
            </a:fld>
            <a:endParaRPr lang="en-US" sz="900" b="0" strike="noStrike" spc="-1">
              <a:latin typeface="Arial"/>
            </a:endParaRPr>
          </a:p>
        </p:txBody>
      </p:sp>
      <p:pic>
        <p:nvPicPr>
          <p:cNvPr id="53" name="Picture 7_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128800" y="4832640"/>
            <a:ext cx="492480" cy="140040"/>
          </a:xfrm>
          <a:prstGeom prst="rect">
            <a:avLst/>
          </a:prstGeom>
          <a:ln>
            <a:noFill/>
          </a:ln>
        </p:spPr>
      </p:pic>
      <p:pic>
        <p:nvPicPr>
          <p:cNvPr id="54" name="Picture 5_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1280" y="542880"/>
            <a:ext cx="2415240" cy="2456280"/>
          </a:xfrm>
          <a:prstGeom prst="rect">
            <a:avLst/>
          </a:prstGeom>
          <a:ln>
            <a:noFill/>
          </a:ln>
        </p:spPr>
      </p:pic>
      <p:sp>
        <p:nvSpPr>
          <p:cNvPr id="55" name="CustomShape 2"/>
          <p:cNvSpPr/>
          <p:nvPr/>
        </p:nvSpPr>
        <p:spPr>
          <a:xfrm>
            <a:off x="763200" y="637560"/>
            <a:ext cx="1777680" cy="230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CA" sz="1800" b="1" strike="noStrike" spc="-1" dirty="0" smtClean="0">
                <a:solidFill>
                  <a:srgbClr val="FFFFFF"/>
                </a:solidFill>
                <a:latin typeface="Arial"/>
                <a:ea typeface="Calibri"/>
              </a:rPr>
              <a:t>Notre point de départ...</a:t>
            </a:r>
            <a:endParaRPr lang="fr-CA" sz="1800" b="0" strike="noStrike" spc="-1" dirty="0">
              <a:latin typeface="Arial"/>
            </a:endParaRPr>
          </a:p>
        </p:txBody>
      </p:sp>
      <p:sp>
        <p:nvSpPr>
          <p:cNvPr id="56" name="CustomShape 3"/>
          <p:cNvSpPr/>
          <p:nvPr/>
        </p:nvSpPr>
        <p:spPr>
          <a:xfrm>
            <a:off x="319490" y="3377110"/>
            <a:ext cx="700596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CA" sz="1800" b="1" strike="noStrike" spc="-1" dirty="0" smtClean="0">
                <a:solidFill>
                  <a:schemeClr val="tx2">
                    <a:lumMod val="50000"/>
                  </a:schemeClr>
                </a:solidFill>
                <a:latin typeface="Arial"/>
                <a:ea typeface="Calibri"/>
              </a:rPr>
              <a:t>PDRP: Diagnostic sans contact</a:t>
            </a:r>
            <a:endParaRPr lang="fr-CA" sz="1800" b="0" strike="noStrike" spc="-1" dirty="0" smtClean="0">
              <a:solidFill>
                <a:schemeClr val="tx2">
                  <a:lumMod val="50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CA" sz="1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“Sans toucher”</a:t>
            </a:r>
            <a:endParaRPr lang="fr-CA" sz="18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endParaRPr lang="fr-CA" sz="18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CA" sz="1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“Rythme cardiaque, rythme respiratoire,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sz="1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saturation en oxygène</a:t>
            </a:r>
            <a:r>
              <a:rPr lang="fr-CA" sz="1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, pression sanguine, température interne</a:t>
            </a:r>
            <a:r>
              <a:rPr lang="fr-CA" sz="18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”</a:t>
            </a:r>
            <a:endParaRPr lang="fr-CA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9072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1110960" y="3228480"/>
            <a:ext cx="7319160" cy="13885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  <p:grpSp>
        <p:nvGrpSpPr>
          <p:cNvPr id="58" name="Group 2"/>
          <p:cNvGrpSpPr/>
          <p:nvPr/>
        </p:nvGrpSpPr>
        <p:grpSpPr>
          <a:xfrm>
            <a:off x="1177560" y="3309120"/>
            <a:ext cx="7021080" cy="962640"/>
            <a:chOff x="1177560" y="3309120"/>
            <a:chExt cx="7021080" cy="962640"/>
          </a:xfrm>
        </p:grpSpPr>
        <p:grpSp>
          <p:nvGrpSpPr>
            <p:cNvPr id="59" name="Group 3"/>
            <p:cNvGrpSpPr/>
            <p:nvPr/>
          </p:nvGrpSpPr>
          <p:grpSpPr>
            <a:xfrm>
              <a:off x="1177560" y="3309120"/>
              <a:ext cx="752760" cy="495360"/>
              <a:chOff x="1177560" y="3309120"/>
              <a:chExt cx="752760" cy="495360"/>
            </a:xfrm>
          </p:grpSpPr>
          <p:sp>
            <p:nvSpPr>
              <p:cNvPr id="60" name="CustomShape 4"/>
              <p:cNvSpPr/>
              <p:nvPr/>
            </p:nvSpPr>
            <p:spPr>
              <a:xfrm rot="17359800">
                <a:off x="1595520" y="3463200"/>
                <a:ext cx="279720" cy="31464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903">
                    <a:moveTo>
                      <a:pt x="399" y="0"/>
                    </a:moveTo>
                    <a:lnTo>
                      <a:pt x="801" y="900"/>
                    </a:lnTo>
                    <a:lnTo>
                      <a:pt x="0" y="902"/>
                    </a:lnTo>
                    <a:lnTo>
                      <a:pt x="399" y="0"/>
                    </a:lnTo>
                  </a:path>
                </a:pathLst>
              </a:custGeom>
              <a:solidFill>
                <a:srgbClr val="000000"/>
              </a:solidFill>
              <a:ln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1" name="CustomShape 5"/>
              <p:cNvSpPr/>
              <p:nvPr/>
            </p:nvSpPr>
            <p:spPr>
              <a:xfrm rot="1159800">
                <a:off x="1209960" y="3382200"/>
                <a:ext cx="489600" cy="279720"/>
              </a:xfrm>
              <a:prstGeom prst="rect">
                <a:avLst/>
              </a:prstGeom>
              <a:solidFill>
                <a:srgbClr val="000000"/>
              </a:solidFill>
              <a:ln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pic>
          <p:nvPicPr>
            <p:cNvPr id="62" name="Picture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2057760" y="3317040"/>
              <a:ext cx="866880" cy="954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" name="Picture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6874920" y="3424680"/>
              <a:ext cx="480240" cy="480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7418880" y="3804840"/>
              <a:ext cx="357480" cy="357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8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7778880" y="3410640"/>
              <a:ext cx="419760" cy="419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66" name="CustomShape 6"/>
            <p:cNvSpPr/>
            <p:nvPr/>
          </p:nvSpPr>
          <p:spPr>
            <a:xfrm>
              <a:off x="3025080" y="3654720"/>
              <a:ext cx="579960" cy="279720"/>
            </a:xfrm>
            <a:custGeom>
              <a:avLst/>
              <a:gdLst/>
              <a:ahLst/>
              <a:cxnLst/>
              <a:rect l="l" t="t" r="r" b="b"/>
              <a:pathLst>
                <a:path w="3402" h="802">
                  <a:moveTo>
                    <a:pt x="0" y="200"/>
                  </a:moveTo>
                  <a:lnTo>
                    <a:pt x="2550" y="200"/>
                  </a:lnTo>
                  <a:lnTo>
                    <a:pt x="2550" y="0"/>
                  </a:lnTo>
                  <a:lnTo>
                    <a:pt x="3401" y="400"/>
                  </a:lnTo>
                  <a:lnTo>
                    <a:pt x="2550" y="801"/>
                  </a:lnTo>
                  <a:lnTo>
                    <a:pt x="2550" y="600"/>
                  </a:lnTo>
                  <a:lnTo>
                    <a:pt x="0" y="600"/>
                  </a:lnTo>
                  <a:lnTo>
                    <a:pt x="0" y="200"/>
                  </a:lnTo>
                </a:path>
              </a:pathLst>
            </a:custGeom>
            <a:solidFill>
              <a:srgbClr val="DCDCDC"/>
            </a:solidFill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" name="CustomShape 7"/>
            <p:cNvSpPr/>
            <p:nvPr/>
          </p:nvSpPr>
          <p:spPr>
            <a:xfrm>
              <a:off x="6089760" y="3664800"/>
              <a:ext cx="579960" cy="279720"/>
            </a:xfrm>
            <a:custGeom>
              <a:avLst/>
              <a:gdLst/>
              <a:ahLst/>
              <a:cxnLst/>
              <a:rect l="l" t="t" r="r" b="b"/>
              <a:pathLst>
                <a:path w="3402" h="802">
                  <a:moveTo>
                    <a:pt x="0" y="200"/>
                  </a:moveTo>
                  <a:lnTo>
                    <a:pt x="2550" y="200"/>
                  </a:lnTo>
                  <a:lnTo>
                    <a:pt x="2550" y="0"/>
                  </a:lnTo>
                  <a:lnTo>
                    <a:pt x="3401" y="400"/>
                  </a:lnTo>
                  <a:lnTo>
                    <a:pt x="2550" y="801"/>
                  </a:lnTo>
                  <a:lnTo>
                    <a:pt x="2550" y="600"/>
                  </a:lnTo>
                  <a:lnTo>
                    <a:pt x="0" y="600"/>
                  </a:lnTo>
                  <a:lnTo>
                    <a:pt x="0" y="200"/>
                  </a:lnTo>
                </a:path>
              </a:pathLst>
            </a:custGeom>
            <a:solidFill>
              <a:srgbClr val="DCDCDC"/>
            </a:solidFill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68" name="Picture 11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3858480" y="3398400"/>
              <a:ext cx="1860840" cy="597600"/>
            </a:xfrm>
            <a:prstGeom prst="rect">
              <a:avLst/>
            </a:prstGeom>
            <a:ln w="38160">
              <a:solidFill>
                <a:srgbClr val="0000FF"/>
              </a:solidFill>
              <a:round/>
            </a:ln>
          </p:spPr>
        </p:pic>
        <p:pic>
          <p:nvPicPr>
            <p:cNvPr id="69" name="Picture 12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3939120" y="3498840"/>
              <a:ext cx="1860840" cy="597600"/>
            </a:xfrm>
            <a:prstGeom prst="rect">
              <a:avLst/>
            </a:prstGeom>
            <a:ln w="38160">
              <a:solidFill>
                <a:srgbClr val="00B050"/>
              </a:solidFill>
              <a:round/>
            </a:ln>
          </p:spPr>
        </p:pic>
        <p:pic>
          <p:nvPicPr>
            <p:cNvPr id="70" name="Picture 13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>
            <a:xfrm>
              <a:off x="4018320" y="3598920"/>
              <a:ext cx="1860840" cy="597600"/>
            </a:xfrm>
            <a:prstGeom prst="rect">
              <a:avLst/>
            </a:prstGeom>
            <a:ln w="38160">
              <a:solidFill>
                <a:srgbClr val="FF0000"/>
              </a:solidFill>
              <a:round/>
            </a:ln>
          </p:spPr>
        </p:pic>
      </p:grpSp>
      <p:sp>
        <p:nvSpPr>
          <p:cNvPr id="71" name="CustomShape 8"/>
          <p:cNvSpPr/>
          <p:nvPr/>
        </p:nvSpPr>
        <p:spPr>
          <a:xfrm>
            <a:off x="865440" y="4208040"/>
            <a:ext cx="20124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CA" sz="18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Vidéo</a:t>
            </a:r>
            <a:r>
              <a:rPr lang="en-CA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CA" sz="18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couleur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72" name="CustomShape 9"/>
          <p:cNvSpPr/>
          <p:nvPr/>
        </p:nvSpPr>
        <p:spPr>
          <a:xfrm>
            <a:off x="3735000" y="4208040"/>
            <a:ext cx="2111760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CA" sz="18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Signaux</a:t>
            </a:r>
            <a:r>
              <a:rPr lang="en-CA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CA" spc="-1" dirty="0" smtClean="0">
                <a:solidFill>
                  <a:srgbClr val="000000"/>
                </a:solidFill>
                <a:latin typeface="Arial"/>
                <a:ea typeface="DejaVu Sans"/>
              </a:rPr>
              <a:t>par canal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73" name="CustomShape 10"/>
          <p:cNvSpPr/>
          <p:nvPr/>
        </p:nvSpPr>
        <p:spPr>
          <a:xfrm>
            <a:off x="6732104" y="4208040"/>
            <a:ext cx="1630018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CA" sz="18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Signes</a:t>
            </a:r>
            <a:r>
              <a:rPr lang="en-CA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CA" sz="18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vitaux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75" name="CustomShape 11"/>
          <p:cNvSpPr/>
          <p:nvPr/>
        </p:nvSpPr>
        <p:spPr>
          <a:xfrm>
            <a:off x="526364" y="637560"/>
            <a:ext cx="3011966" cy="230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CA" b="1" strike="noStrike" spc="-1" dirty="0" smtClean="0">
                <a:solidFill>
                  <a:schemeClr val="tx2">
                    <a:lumMod val="50000"/>
                  </a:schemeClr>
                </a:solidFill>
                <a:latin typeface="Arial"/>
                <a:ea typeface="Calibri"/>
              </a:rPr>
              <a:t>Mesure des signe vitaux à l’aide d’une camera</a:t>
            </a:r>
            <a:r>
              <a:rPr lang="fr-CA" dirty="0" smtClean="0"/>
              <a:t> </a:t>
            </a:r>
            <a:r>
              <a:rPr lang="fr-CA" b="1" strike="noStrike" spc="-1" dirty="0" smtClean="0">
                <a:solidFill>
                  <a:srgbClr val="C9211E"/>
                </a:solidFill>
                <a:latin typeface="Arial"/>
                <a:ea typeface="Calibri"/>
              </a:rPr>
              <a:t>R</a:t>
            </a:r>
            <a:r>
              <a:rPr lang="fr-CA" b="1" strike="noStrike" spc="-1" dirty="0" smtClean="0">
                <a:solidFill>
                  <a:srgbClr val="006400"/>
                </a:solidFill>
                <a:latin typeface="Arial"/>
                <a:ea typeface="Calibri"/>
              </a:rPr>
              <a:t>V</a:t>
            </a:r>
            <a:r>
              <a:rPr lang="fr-CA" b="1" strike="noStrike" spc="-1" dirty="0" smtClean="0">
                <a:solidFill>
                  <a:srgbClr val="0000CD"/>
                </a:solidFill>
                <a:latin typeface="Arial"/>
                <a:ea typeface="Calibri"/>
              </a:rPr>
              <a:t>B</a:t>
            </a:r>
            <a:endParaRPr lang="fr-CA" b="0" strike="noStrike" spc="-1" dirty="0">
              <a:solidFill>
                <a:schemeClr val="tx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76" name="CustomShape 12"/>
          <p:cNvSpPr/>
          <p:nvPr/>
        </p:nvSpPr>
        <p:spPr>
          <a:xfrm>
            <a:off x="8686800" y="4767480"/>
            <a:ext cx="4557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87622BEA-097C-4B6E-95A8-4EDE3960689E}" type="slidenum">
              <a:rPr lang="en-US" sz="900" b="0" strike="noStrike" spc="-1">
                <a:solidFill>
                  <a:srgbClr val="808080"/>
                </a:solidFill>
                <a:latin typeface="Arial"/>
                <a:ea typeface="DejaVu Sans"/>
              </a:rPr>
              <a:t>4</a:t>
            </a:fld>
            <a:endParaRPr lang="en-US" sz="900" b="0" strike="noStrike" spc="-1" dirty="0">
              <a:solidFill>
                <a:srgbClr val="808080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3"/>
          <a:stretch/>
        </p:blipFill>
        <p:spPr>
          <a:xfrm>
            <a:off x="5040000" y="524234"/>
            <a:ext cx="3456000" cy="220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3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0"/>
            <a:ext cx="9142920" cy="5142240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8686800" y="4767120"/>
            <a:ext cx="4557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fld id="{119CE537-746A-4586-8ACB-B4C90D9A50A4}" type="slidenum">
              <a:rPr lang="en-US" sz="900" b="0" strike="noStrike" spc="-1">
                <a:solidFill>
                  <a:srgbClr val="FFFFFF"/>
                </a:solidFill>
                <a:latin typeface="Arial"/>
                <a:ea typeface="DejaVu Sans"/>
              </a:rPr>
              <a:t>5</a:t>
            </a:fld>
            <a:endParaRPr lang="en-US" sz="900" b="0" strike="noStrike" spc="-1">
              <a:latin typeface="Arial"/>
            </a:endParaRPr>
          </a:p>
        </p:txBody>
      </p:sp>
      <p:pic>
        <p:nvPicPr>
          <p:cNvPr id="79" name="Picture 5_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1280" y="542880"/>
            <a:ext cx="2415240" cy="2456280"/>
          </a:xfrm>
          <a:prstGeom prst="rect">
            <a:avLst/>
          </a:prstGeom>
          <a:ln>
            <a:noFill/>
          </a:ln>
        </p:spPr>
      </p:pic>
      <p:sp>
        <p:nvSpPr>
          <p:cNvPr id="80" name="CustomShape 2"/>
          <p:cNvSpPr/>
          <p:nvPr/>
        </p:nvSpPr>
        <p:spPr>
          <a:xfrm>
            <a:off x="763200" y="637560"/>
            <a:ext cx="1777680" cy="230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 dirty="0" err="1" smtClean="0">
                <a:solidFill>
                  <a:srgbClr val="FFFFFF"/>
                </a:solidFill>
                <a:latin typeface="Arial"/>
                <a:ea typeface="Calibri"/>
              </a:rPr>
              <a:t>Démo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81" name="Picture 7_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128800" y="4832640"/>
            <a:ext cx="492480" cy="140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2789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Merci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7181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931D9C811F044AD3AE1CBF12DADE4" ma:contentTypeVersion="10" ma:contentTypeDescription="Crée un document." ma:contentTypeScope="" ma:versionID="6a54cb052738deec884a5741f2a3e3ad">
  <xsd:schema xmlns:xsd="http://www.w3.org/2001/XMLSchema" xmlns:xs="http://www.w3.org/2001/XMLSchema" xmlns:p="http://schemas.microsoft.com/office/2006/metadata/properties" xmlns:ns2="cd43451a-e32d-4f36-9892-ce0127258d42" xmlns:ns3="2749d03e-25ff-4184-814c-285269072d05" targetNamespace="http://schemas.microsoft.com/office/2006/metadata/properties" ma:root="true" ma:fieldsID="cd23dc91204720e338f6e87a2c26bbd6" ns2:_="" ns3:_="">
    <xsd:import namespace="cd43451a-e32d-4f36-9892-ce0127258d42"/>
    <xsd:import namespace="2749d03e-25ff-4184-814c-285269072d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43451a-e32d-4f36-9892-ce0127258d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49d03e-25ff-4184-814c-285269072d0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215713-D97F-4ABF-B0C6-39E8A41E8295}"/>
</file>

<file path=customXml/itemProps2.xml><?xml version="1.0" encoding="utf-8"?>
<ds:datastoreItem xmlns:ds="http://schemas.openxmlformats.org/officeDocument/2006/customXml" ds:itemID="{E257F37E-7359-404E-9358-2B296F6A38C4}"/>
</file>

<file path=customXml/itemProps3.xml><?xml version="1.0" encoding="utf-8"?>
<ds:datastoreItem xmlns:ds="http://schemas.openxmlformats.org/officeDocument/2006/customXml" ds:itemID="{BA0C08F2-EBD8-4634-AF34-7E5D50799BF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</TotalTime>
  <Words>155</Words>
  <Application>Microsoft Office PowerPoint</Application>
  <PresentationFormat>On-screen Show (16:9)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Monitorage sans contact et soins à distance pour les personnes âgées</vt:lpstr>
      <vt:lpstr>Aperçu du projet</vt:lpstr>
      <vt:lpstr>PowerPoint Presentation</vt:lpstr>
      <vt:lpstr>PowerPoint Presentation</vt:lpstr>
      <vt:lpstr>PowerPoint Presentation</vt:lpstr>
      <vt:lpstr>Merci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David Rivest-Hénault</dc:creator>
  <dc:description/>
  <cp:lastModifiedBy>Rivest-Hénault, David</cp:lastModifiedBy>
  <cp:revision>96</cp:revision>
  <dcterms:created xsi:type="dcterms:W3CDTF">2021-09-20T10:40:58Z</dcterms:created>
  <dcterms:modified xsi:type="dcterms:W3CDTF">2022-01-06T19:27:20Z</dcterms:modified>
  <dc:language>fr-CA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15</vt:i4>
  </property>
  <property fmtid="{D5CDD505-2E9C-101B-9397-08002B2CF9AE}" pid="8" name="PresentationFormat">
    <vt:lpwstr>On-screen Show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17</vt:i4>
  </property>
  <property fmtid="{D5CDD505-2E9C-101B-9397-08002B2CF9AE}" pid="12" name="ContentTypeId">
    <vt:lpwstr>0x010100E60931D9C811F044AD3AE1CBF12DADE4</vt:lpwstr>
  </property>
</Properties>
</file>