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3327" y="21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Opening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8416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Recruitment Criteria: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-CA"/>
              <a:t>18+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-CA"/>
              <a:t>Balanced Gender distribution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-CA"/>
              <a:t>Balanced Province/territory distribution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8416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8416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8416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8416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8416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8416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8416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1000">
                <a:solidFill>
                  <a:srgbClr val="284162"/>
                </a:solidFill>
                <a:highlight>
                  <a:srgbClr val="FFFFFF"/>
                </a:highlight>
              </a:rPr>
              <a:t>Topic tree mapping: structure, task target pages, templates and destination types, theme vs. institutional breadcrumbs, broken links, other issues</a:t>
            </a:r>
            <a:endParaRPr sz="1000">
              <a:solidFill>
                <a:srgbClr val="28416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>
              <a:solidFill>
                <a:srgbClr val="28416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Interior of presentation title slide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Recruitment Criteria: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-CA"/>
              <a:t>18+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-CA"/>
              <a:t>Balanced Gender distribution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-CA"/>
              <a:t>Balanced Province/territory distribution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2375" y="194300"/>
            <a:ext cx="844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674275"/>
            <a:ext cx="8520600" cy="3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powerbi.com/view?r=eyJrIjoiYzg0MWVjZTEtMjJiYi00NDFkLTg0MzAtNjM1YTI4ZWM5Mzg0IiwidCI6Ijc2MWNmZWY3LTFmMjctNGNhNS05ZTA1LWY0N2EwNWVhNTYwYyJ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powerbi.com/view?r=eyJrIjoiYTRkMDI1MDktZThjMC00NzNkLTljNGMtOTljNDIzNjAzNjJhIiwidCI6Ijc2MWNmZWY3LTFmMjctNGNhNS05ZTA1LWY0N2EwNWVhNTYwYyJ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powerbi.com/view?r=eyJrIjoiNzY3NGJkZGQtMmU3NC00YWFmLTg4ZmEtOGIxZDBmZjEwNTI4IiwidCI6Ijc2MWNmZWY3LTFmMjctNGNhNS05ZTA1LWY0N2EwNWVhNTYwYyJ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powerbi.com/view?r=eyJrIjoiNDE0N2FiMzUtZGQzNS00Zjc2LWI4YzItNTM3ZjMxZTdjODA3IiwidCI6Ijc2MWNmZWY3LTFmMjctNGNhNS05ZTA1LWY0N2EwNWVhNTYwYyJ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images/6/68/FINAL-7157779_1_Findability_plus_State_of_the_IA_-_GCWP_March_9-FR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wiki.gccollab.ca/images/9/97/GC_TSS_2022-23_mise_%C3%A0_jour_r%C3%A9sultats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ane.stewart@cds-snc.c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mindmanager.com/#publish/KfXyt2Hh9WYUTm9Zt79Cv3ms8D7Y3vUQrxLYsQj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01.safelinks.protection.outlook.com/?url=https%3A%2F%2Fjumpingelephants.sharepoint.com%2F%3Av%3A%2Fs%2FRAIone%2FEUPp6BQP3HRNvQCjaIHSeQYBV9peFWmKlwMajcaSf48K0w%3Fe%3D66DbLy&amp;data=05%7C01%7Cjane.stewart%40tbs-sct.gc.ca%7C737e4b8138c2490a16fe08dbf112c0ff%7C6397df10459540479c4f03311282152b%7C0%7C0%7C638368835115013722%7CUnknown%7CTWFpbGZsb3d8eyJWIjoiMC4wLjAwMDAiLCJQIjoiV2luMzIiLCJBTiI6Ik1haWwiLCJXVCI6Mn0%3D%7C3000%7C%7C%7C&amp;sdata=uy42aHvBpIYSTvcke0guL9KvIM8u8yrcK2nf3r7A6zc%3D&amp;reserved=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148025" y="-22200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311700" y="1481950"/>
            <a:ext cx="85206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 sz="3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Bilan de repérabilité de Canada.ca </a:t>
            </a:r>
            <a:endParaRPr sz="4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411879" y="234395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>
            <a:spLocks noGrp="1"/>
          </p:cNvSpPr>
          <p:nvPr>
            <p:ph type="subTitle" idx="1"/>
          </p:nvPr>
        </p:nvSpPr>
        <p:spPr>
          <a:xfrm>
            <a:off x="333300" y="4176700"/>
            <a:ext cx="85206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-CA" sz="167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Priorités Web du GC • 29 novembre 2023</a:t>
            </a:r>
            <a:endParaRPr sz="167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</a:t>
            </a:fld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311700" y="24680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Arial"/>
              <a:buNone/>
            </a:pPr>
            <a:r>
              <a:rPr lang="fr-CA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Résultats des tests de base sur la navigation</a:t>
            </a:r>
            <a:endParaRPr sz="2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3708250" y="1456275"/>
            <a:ext cx="5043600" cy="3252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000" b="1"/>
              <a:t>Principales causes d’échec de la repérabilité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fr-CA" sz="2000"/>
              <a:t>Mauvaises traces d’information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/>
              <a:t>Aimants sales</a:t>
            </a:r>
            <a:endParaRPr sz="20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r-CA" sz="1700"/>
              <a:t>Étiquettes attirantes, mais trompeuses</a:t>
            </a:r>
            <a:endParaRPr sz="17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/>
              <a:t>Cibles concurrentes </a:t>
            </a:r>
            <a:endParaRPr sz="20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r-CA" sz="1700"/>
              <a:t>Points d’entrée multiples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r-CA" sz="1700"/>
              <a:t>Contenu qui se chevauche</a:t>
            </a:r>
            <a:endParaRPr sz="17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/>
              <a:t>Formulation de la tâche </a:t>
            </a:r>
            <a:endParaRPr sz="20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fr-CA" sz="1700"/>
              <a:t>Générale vs spécifique</a:t>
            </a:r>
            <a:endParaRPr sz="2000"/>
          </a:p>
        </p:txBody>
      </p:sp>
      <p:sp>
        <p:nvSpPr>
          <p:cNvPr id="186" name="Google Shape;186;p34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317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261250" y="140875"/>
            <a:ext cx="57066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1960">
                <a:solidFill>
                  <a:schemeClr val="lt1"/>
                </a:solidFill>
              </a:rPr>
              <a:t>Tâches les plus fréquentes : résultats de base sur la repérabilité de la navigation</a:t>
            </a:r>
            <a:endParaRPr sz="19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34"/>
          <p:cNvSpPr/>
          <p:nvPr/>
        </p:nvSpPr>
        <p:spPr>
          <a:xfrm>
            <a:off x="366951" y="8252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10</a:t>
            </a:fld>
            <a:endParaRPr/>
          </a:p>
        </p:txBody>
      </p:sp>
      <p:grpSp>
        <p:nvGrpSpPr>
          <p:cNvPr id="190" name="Google Shape;190;p34"/>
          <p:cNvGrpSpPr/>
          <p:nvPr/>
        </p:nvGrpSpPr>
        <p:grpSpPr>
          <a:xfrm>
            <a:off x="334325" y="1560125"/>
            <a:ext cx="3205781" cy="3148150"/>
            <a:chOff x="420100" y="1823300"/>
            <a:chExt cx="3205781" cy="3148150"/>
          </a:xfrm>
        </p:grpSpPr>
        <p:pic>
          <p:nvPicPr>
            <p:cNvPr id="191" name="Google Shape;191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0100" y="1823300"/>
              <a:ext cx="3205781" cy="3148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34"/>
            <p:cNvSpPr txBox="1"/>
            <p:nvPr/>
          </p:nvSpPr>
          <p:spPr>
            <a:xfrm>
              <a:off x="831150" y="2521725"/>
              <a:ext cx="990300" cy="50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fr-CA" sz="2900" b="1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33 %</a:t>
              </a:r>
              <a:endParaRPr sz="2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CA" b="1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échec</a:t>
              </a:r>
              <a:endParaRPr sz="2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3" name="Google Shape;193;p34"/>
            <p:cNvSpPr txBox="1"/>
            <p:nvPr/>
          </p:nvSpPr>
          <p:spPr>
            <a:xfrm>
              <a:off x="2262175" y="2714625"/>
              <a:ext cx="940800" cy="7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fr-CA" sz="27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43 %</a:t>
              </a:r>
              <a:endParaRPr sz="2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fr-CA" sz="12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succès</a:t>
              </a:r>
              <a:endParaRPr sz="1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4" name="Google Shape;194;p34"/>
            <p:cNvSpPr txBox="1"/>
            <p:nvPr/>
          </p:nvSpPr>
          <p:spPr>
            <a:xfrm>
              <a:off x="831150" y="3686750"/>
              <a:ext cx="1740300" cy="11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fr-CA" sz="28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24 %</a:t>
              </a:r>
              <a:endParaRPr sz="2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fr-CA" sz="1300" b="1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succès partiel</a:t>
              </a:r>
              <a:endParaRPr sz="2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/>
          <p:nvPr/>
        </p:nvSpPr>
        <p:spPr>
          <a:xfrm>
            <a:off x="-43100" y="-51850"/>
            <a:ext cx="3706200" cy="5143500"/>
          </a:xfrm>
          <a:prstGeom prst="rect">
            <a:avLst/>
          </a:prstGeom>
          <a:solidFill>
            <a:srgbClr val="317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17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À propos des URL de réussite partielles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878150" y="288175"/>
            <a:ext cx="4947600" cy="4542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Tâches nécessitant une authentification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Environ 40 % des tâches les plus fréquentes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IRCC, ARC, EDSC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Cible = page de connexion pour le compte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Succès partiel = page de contenu « à propos »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Exemple :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Tâche : Trouver mon plafond de cotisation à un CELI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Cible : Ouverture de session dans Mon dossier de l’ARC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1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Partiel : À propos des cotisations à un CELI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Ancres et autres variantes légitimes d’URL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URL parente et enfant de la cible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</a:pPr>
            <a:r>
              <a:rPr lang="fr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Idéalement, les pages concurrentes devraient être éliminées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35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TESTS DE BASE SUR LA NAVIGATION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35"/>
          <p:cNvSpPr/>
          <p:nvPr/>
        </p:nvSpPr>
        <p:spPr>
          <a:xfrm>
            <a:off x="3923275" y="3703875"/>
            <a:ext cx="4947600" cy="837300"/>
          </a:xfrm>
          <a:prstGeom prst="flowChartAlternateProcess">
            <a:avLst/>
          </a:prstGeom>
          <a:solidFill>
            <a:srgbClr val="AF3C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Une cible unique et évidente est bonne pour les utilisateur·rice·s, bonne pour l’AI et idéale pour l’optimisation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317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6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2860">
                <a:solidFill>
                  <a:schemeClr val="lt1"/>
                </a:solidFill>
              </a:rPr>
              <a:t>Résultats des tests de repérabilité — par organisme</a:t>
            </a:r>
            <a:endParaRPr sz="28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36"/>
          <p:cNvSpPr/>
          <p:nvPr/>
        </p:nvSpPr>
        <p:spPr>
          <a:xfrm>
            <a:off x="449676" y="8328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12</a:t>
            </a:fld>
            <a:endParaRPr/>
          </a:p>
        </p:txBody>
      </p:sp>
      <p:pic>
        <p:nvPicPr>
          <p:cNvPr id="213" name="Google Shape;21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0475" y="1270650"/>
            <a:ext cx="6474143" cy="3682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317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>
                <a:solidFill>
                  <a:schemeClr val="lt1"/>
                </a:solidFill>
              </a:rPr>
              <a:t>Résultats des tests de repérabilité — par tâche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7"/>
          <p:cNvSpPr/>
          <p:nvPr/>
        </p:nvSpPr>
        <p:spPr>
          <a:xfrm>
            <a:off x="449676" y="8328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13</a:t>
            </a:fld>
            <a:endParaRPr/>
          </a:p>
        </p:txBody>
      </p:sp>
      <p:pic>
        <p:nvPicPr>
          <p:cNvPr id="222" name="Google Shape;22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875" y="1330075"/>
            <a:ext cx="7073850" cy="3682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317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274150" y="979225"/>
            <a:ext cx="3071700" cy="3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Prochaines étapes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3953150" y="218075"/>
            <a:ext cx="4927800" cy="4013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Partager les résultats propres à l’organisme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Valider et mettre à jour les données de l’URL cible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Analyse plus approfondie des causes de l’échec de la navigation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Mise à jour de l’AI et des lignes directrices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Principe d’une page cible définie pour chaque tâche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Améliorations du système de conception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fr-CA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Améliorer l’objectif des tâches figurant dans l’arborescence thématique de Canada.ca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Continuer à améliorer la méthodologie de test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38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TESTS DE BASE SUR LA NAVIGATION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166350" y="1411152"/>
            <a:ext cx="8520600" cy="3535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7547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2500"/>
              <a:t>Partager les données avec les organismes</a:t>
            </a:r>
            <a:endParaRPr sz="2500"/>
          </a:p>
          <a:p>
            <a:pPr marL="457200" lvl="0" indent="-37547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2500"/>
              <a:t>Conseils sur l’amélioration de la repérabilité des tâches</a:t>
            </a:r>
            <a:endParaRPr sz="2500"/>
          </a:p>
          <a:p>
            <a:pPr marL="457200" lvl="0" indent="-37547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r-CA" sz="2500"/>
              <a:t>Améliorer la méthodologie de test</a:t>
            </a:r>
            <a:endParaRPr sz="2500"/>
          </a:p>
          <a:p>
            <a:pPr marL="914400" lvl="1" indent="-37547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2500"/>
              <a:t>Répétabilité</a:t>
            </a:r>
            <a:endParaRPr sz="2500"/>
          </a:p>
          <a:p>
            <a:pPr marL="914400" lvl="1" indent="-37547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-CA" sz="2500"/>
              <a:t>Niveau d’effort</a:t>
            </a:r>
            <a:endParaRPr sz="2500"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7837"/>
              <a:buNone/>
            </a:pPr>
            <a:endParaRPr sz="25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77837"/>
              <a:buNone/>
            </a:pPr>
            <a:endParaRPr sz="2500"/>
          </a:p>
          <a:p>
            <a:pPr marL="457200" lvl="0" indent="0" algn="l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SzPct val="77837"/>
              <a:buNone/>
            </a:pPr>
            <a:endParaRPr sz="2500"/>
          </a:p>
        </p:txBody>
      </p:sp>
      <p:sp>
        <p:nvSpPr>
          <p:cNvPr id="237" name="Google Shape;237;p39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317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9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>
                <a:solidFill>
                  <a:schemeClr val="lt1"/>
                </a:solidFill>
              </a:rPr>
              <a:t>Résultats des tests de repérabilité : prochaines étapes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p39"/>
          <p:cNvSpPr/>
          <p:nvPr/>
        </p:nvSpPr>
        <p:spPr>
          <a:xfrm>
            <a:off x="449676" y="8328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15</a:t>
            </a:fld>
            <a:endParaRPr/>
          </a:p>
        </p:txBody>
      </p:sp>
      <p:sp>
        <p:nvSpPr>
          <p:cNvPr id="241" name="Google Shape;241;p39"/>
          <p:cNvSpPr/>
          <p:nvPr/>
        </p:nvSpPr>
        <p:spPr>
          <a:xfrm>
            <a:off x="7675" y="0"/>
            <a:ext cx="9144000" cy="5156400"/>
          </a:xfrm>
          <a:prstGeom prst="rect">
            <a:avLst/>
          </a:prstGeom>
          <a:solidFill>
            <a:srgbClr val="284162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 txBox="1"/>
          <p:nvPr/>
        </p:nvSpPr>
        <p:spPr>
          <a:xfrm>
            <a:off x="1278875" y="1890750"/>
            <a:ext cx="66777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fr-CA" sz="5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Graphiques</a:t>
            </a:r>
            <a:r>
              <a:rPr lang="fr-CA" sz="55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supplémentaires tirés des résultats de base sur la navigation</a:t>
            </a:r>
            <a:endParaRPr sz="55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411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>
                <a:solidFill>
                  <a:schemeClr val="lt1"/>
                </a:solidFill>
              </a:rPr>
              <a:t>Résultats des tests de repérabilité — Groupe 1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16</a:t>
            </a:fld>
            <a:endParaRPr/>
          </a:p>
        </p:txBody>
      </p:sp>
      <p:pic>
        <p:nvPicPr>
          <p:cNvPr id="249" name="Google Shape;24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875" y="227575"/>
            <a:ext cx="8123026" cy="4540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0"/>
          <p:cNvSpPr txBox="1"/>
          <p:nvPr/>
        </p:nvSpPr>
        <p:spPr>
          <a:xfrm>
            <a:off x="225600" y="4699825"/>
            <a:ext cx="15114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Consulter ce rapport</a:t>
            </a:r>
            <a:endParaRPr sz="12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>
                <a:solidFill>
                  <a:schemeClr val="lt1"/>
                </a:solidFill>
              </a:rPr>
              <a:t>Résultats des tests de repérabilité — Groupe 1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17</a:t>
            </a:fld>
            <a:endParaRPr/>
          </a:p>
        </p:txBody>
      </p:sp>
      <p:pic>
        <p:nvPicPr>
          <p:cNvPr id="257" name="Google Shape;25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75" y="194300"/>
            <a:ext cx="8288576" cy="46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 txBox="1"/>
          <p:nvPr/>
        </p:nvSpPr>
        <p:spPr>
          <a:xfrm>
            <a:off x="225600" y="4699825"/>
            <a:ext cx="15114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Consulter ce rapport</a:t>
            </a:r>
            <a:endParaRPr sz="12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18</a:t>
            </a:fld>
            <a:endParaRPr/>
          </a:p>
        </p:txBody>
      </p:sp>
      <p:pic>
        <p:nvPicPr>
          <p:cNvPr id="264" name="Google Shape;26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875" y="241925"/>
            <a:ext cx="7904949" cy="450980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2"/>
          <p:cNvSpPr txBox="1"/>
          <p:nvPr/>
        </p:nvSpPr>
        <p:spPr>
          <a:xfrm>
            <a:off x="225600" y="4699825"/>
            <a:ext cx="15114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Consulter ce rapport</a:t>
            </a:r>
            <a:endParaRPr sz="12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19</a:t>
            </a:fld>
            <a:endParaRPr/>
          </a:p>
        </p:txBody>
      </p:sp>
      <p:pic>
        <p:nvPicPr>
          <p:cNvPr id="271" name="Google Shape;27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875" y="137350"/>
            <a:ext cx="8167656" cy="469934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3"/>
          <p:cNvSpPr txBox="1"/>
          <p:nvPr/>
        </p:nvSpPr>
        <p:spPr>
          <a:xfrm>
            <a:off x="225600" y="4699825"/>
            <a:ext cx="15114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Consulter ce rapport</a:t>
            </a:r>
            <a:endParaRPr sz="12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379425" y="2479675"/>
            <a:ext cx="3071700" cy="22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Récapitulatif des travaux liés à la repérabilité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3975725" y="204875"/>
            <a:ext cx="4814700" cy="4577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Schématisation de l’arborescence des rubriques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</a:pPr>
            <a:r>
              <a:rPr lang="fr-CA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État de l’AI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Ensembles thématiques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Sondage orienté sur les thèmes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</a:pPr>
            <a:r>
              <a:rPr lang="fr-CA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Résultats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Projet pilote de transformation des thèmes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Thème des activités opérationnelles, en cours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Collaboration sur la recherche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Éditeur principal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Suspendu pour appel d’offres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Cadre de mesure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Tâches les plus fréquentes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○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Recherches les plus fréquentes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274150" y="656050"/>
            <a:ext cx="196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BILAN DE REPÉRABILITÉ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Google Shape;11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425" y="1113300"/>
            <a:ext cx="1308525" cy="13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/>
          <p:nvPr/>
        </p:nvSpPr>
        <p:spPr>
          <a:xfrm>
            <a:off x="-29400" y="-155975"/>
            <a:ext cx="9144000" cy="5143500"/>
          </a:xfrm>
          <a:prstGeom prst="rect">
            <a:avLst/>
          </a:prstGeom>
          <a:solidFill>
            <a:srgbClr val="2637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8472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fr-CA" sz="35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Merci, d’autres analyses suivront!</a:t>
            </a:r>
            <a:endParaRPr sz="35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44"/>
          <p:cNvSpPr/>
          <p:nvPr/>
        </p:nvSpPr>
        <p:spPr>
          <a:xfrm>
            <a:off x="449676" y="1158125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4"/>
          <p:cNvSpPr txBox="1"/>
          <p:nvPr/>
        </p:nvSpPr>
        <p:spPr>
          <a:xfrm>
            <a:off x="311700" y="1655055"/>
            <a:ext cx="4317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CA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Jane Stewart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jane.stewart@cds-snc.ca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CA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Consultante / Architecte de l’information 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44"/>
          <p:cNvSpPr txBox="1"/>
          <p:nvPr/>
        </p:nvSpPr>
        <p:spPr>
          <a:xfrm>
            <a:off x="311700" y="2881580"/>
            <a:ext cx="4317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28416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>
                <a:solidFill>
                  <a:schemeClr val="lt1"/>
                </a:solidFill>
              </a:rPr>
              <a:t>Schéma de l’arborescence des rubriques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411876" y="7670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3</a:t>
            </a:fld>
            <a:endParaRPr/>
          </a:p>
        </p:txBody>
      </p:sp>
      <p:pic>
        <p:nvPicPr>
          <p:cNvPr id="125" name="Google Shape;1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5525" y="1246250"/>
            <a:ext cx="4569099" cy="3490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26" name="Google Shape;126;p27"/>
          <p:cNvSpPr txBox="1"/>
          <p:nvPr/>
        </p:nvSpPr>
        <p:spPr>
          <a:xfrm>
            <a:off x="2071175" y="4791975"/>
            <a:ext cx="534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https://app.mindmanager.com/#publish/KfXyt2Hh9WYUTm9Zt79Cv3ms8D7Y3vUQrxLYsQjB</a:t>
            </a:r>
            <a:r>
              <a:rPr lang="fr-CA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Concentration sur la mesure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3975725" y="204875"/>
            <a:ext cx="4814700" cy="4577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fr-CA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Évolution des méthodes de mesure de la repérabilité qui sont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Répétables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Évolutives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Automatisées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fr-CA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Deux nouvelles méthodes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Navigation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Recherche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fr-CA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 deux utilisent des URL cibles pour déterminer la réussite ou l’échec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Cibles pour les tâches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fr-CA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Cibles pour les requêtes de recherche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274150" y="663575"/>
            <a:ext cx="196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BILAN DE REPÉRABILITÉ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28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Entre-temps… Quelques autres petites choses qui ont une incidence sur la repérabilité</a:t>
            </a:r>
            <a:endParaRPr sz="28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>
            <a:off x="3975725" y="204875"/>
            <a:ext cx="4822500" cy="4577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Dans le GC…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Norme sur les métadonnées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Ministre des Services aux citoyens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BTN au SNC à EDSC/Service Canada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Dans le monde…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Joyeux anniversaire, ChatGPT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Grand modèle de langage, IA générative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Recherche sémantique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L’évolution de Google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Open Sans"/>
              <a:buChar char="●"/>
            </a:pPr>
            <a:r>
              <a:rPr lang="fr-CA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 sémantique / graphiques des connaissances 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274150" y="663575"/>
            <a:ext cx="196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BILAN DE REPÉRABILITÉ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800" y="3585800"/>
            <a:ext cx="866725" cy="8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28416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503"/>
              <a:buNone/>
            </a:pPr>
            <a:r>
              <a:rPr lang="fr-CA" sz="3400">
                <a:solidFill>
                  <a:schemeClr val="lt1"/>
                </a:solidFill>
              </a:rPr>
              <a:t>Mises à jour multiples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30"/>
          <p:cNvSpPr/>
          <p:nvPr/>
        </p:nvSpPr>
        <p:spPr>
          <a:xfrm>
            <a:off x="449676" y="8328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xfrm>
            <a:off x="307950" y="1411150"/>
            <a:ext cx="4955100" cy="3535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1600" b="1"/>
              <a:t>Aujourd’hui</a:t>
            </a:r>
            <a:endParaRPr sz="1600" b="1"/>
          </a:p>
          <a:p>
            <a: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fr-CA" sz="1600"/>
              <a:t>Résultats des tests de base sur la navigation</a:t>
            </a:r>
            <a:endParaRPr sz="160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CA" sz="1600" b="1"/>
              <a:t>Dans un futur proche</a:t>
            </a:r>
            <a:endParaRPr sz="1600" b="1"/>
          </a:p>
          <a:p>
            <a: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fr-CA" sz="1600"/>
              <a:t>Repérabilité pour un Web en constante évolution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CA" sz="1600"/>
              <a:t>Activités pilotes sur le thème des activités opérationnelles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CA" sz="1600"/>
              <a:t>Outil d’évaluation de la recherche pour le GC</a:t>
            </a:r>
            <a:endParaRPr sz="1600"/>
          </a:p>
          <a:p>
            <a:pPr marL="45720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-CA" sz="1600"/>
              <a:t>Mise à jour de la recherche sur le site 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/>
          <p:nvPr/>
        </p:nvSpPr>
        <p:spPr>
          <a:xfrm>
            <a:off x="0" y="-62850"/>
            <a:ext cx="9144000" cy="5156400"/>
          </a:xfrm>
          <a:prstGeom prst="rect">
            <a:avLst/>
          </a:prstGeom>
          <a:solidFill>
            <a:srgbClr val="317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1053000" y="1870350"/>
            <a:ext cx="70380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5885"/>
              <a:buNone/>
            </a:pPr>
            <a:r>
              <a:rPr lang="fr-CA" sz="4722">
                <a:solidFill>
                  <a:schemeClr val="lt1"/>
                </a:solidFill>
              </a:rPr>
              <a:t>Résultats des tests de base sur la navigation</a:t>
            </a:r>
            <a:endParaRPr sz="4722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5885"/>
              <a:buNone/>
            </a:pPr>
            <a:endParaRPr sz="4722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038"/>
              <a:buNone/>
            </a:pPr>
            <a:endParaRPr sz="241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317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3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28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Objectif : une nouvelle méthode d’évaluation de la repérabilité grâce à la navigation sur site</a:t>
            </a:r>
            <a:endParaRPr sz="28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1"/>
          </p:nvPr>
        </p:nvSpPr>
        <p:spPr>
          <a:xfrm>
            <a:off x="3953150" y="218075"/>
            <a:ext cx="4927800" cy="4542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Question de recherche :		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CA"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À quel point les gens peuvent-ils facilement trouver les tâches les plus importantes sur Canada.ca?</a:t>
            </a:r>
            <a:endParaRPr sz="15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fr-CA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Il faut une méthode qui est…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</a:pPr>
            <a:r>
              <a:rPr lang="fr-CA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Répétable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■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Prend en charge la collecte de données comparables au fil du temps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</a:pPr>
            <a:r>
              <a:rPr lang="fr-CA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Évolutive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■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Plusieurs (15+) tâches par séance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</a:pPr>
            <a:r>
              <a:rPr lang="fr-CA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Automatisée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■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Résultats immédiats sur la réussite ou l’échec sans analyse vidéo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○"/>
            </a:pPr>
            <a:r>
              <a:rPr lang="fr-CA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Basée sur des preuves solides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■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Capture vidéo de tous les tests pour appuyer une analyse approfondie au besoin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TESTS DE BASE SUR LA NAVIGATION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31708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3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Détails des tests de base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1"/>
          </p:nvPr>
        </p:nvSpPr>
        <p:spPr>
          <a:xfrm>
            <a:off x="3953150" y="218075"/>
            <a:ext cx="4927800" cy="4542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Tâches les plus fréquentes du sondage sur la réussite des tâches de 2022-2023 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○"/>
            </a:pPr>
            <a:r>
              <a:rPr lang="fr-CA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Seules les tâches réussies &lt; 80 %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○"/>
            </a:pPr>
            <a:r>
              <a:rPr lang="fr-CA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Tâches visant la COVID et les activités opérationnelles exclues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298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○"/>
            </a:pPr>
            <a:r>
              <a:rPr lang="fr-CA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Cibles d’URL tirées de l’exercice de schématisation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Toutes les tâches ont commencé à la page d’accueil Canada.ca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Séances non modérées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15 à 16 tâches testées par séance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 utilisateur·rice·s ont été appelés à copier l’URL de la page où ils pouvaient trouver la réponse ou effectuer la tâche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18 participant·e·s (14 EN, </a:t>
            </a:r>
            <a:r>
              <a:rPr lang="fr-CA" sz="13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FR)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1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Équilibre entre le sexe, l’âge et l’emplacement dans un bassin entièrement canadien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●"/>
            </a:pPr>
            <a:r>
              <a:rPr lang="fr-CA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Tests effectués entre la mi-août et la fin septembre 2023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33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CA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TESTS DE BASE SUR LA NAVIGATION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5208975" y="4375950"/>
            <a:ext cx="27657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fr-CA" sz="1150" b="0" i="0" u="sng" strike="noStrike" cap="none">
                <a:solidFill>
                  <a:schemeClr val="hlink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Exemple de réalisation d’une tâche</a:t>
            </a: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CA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On-screen Show (16:9)</PresentationFormat>
  <Paragraphs>185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Open Sans</vt:lpstr>
      <vt:lpstr>Lato</vt:lpstr>
      <vt:lpstr>Arial</vt:lpstr>
      <vt:lpstr>Simple Light</vt:lpstr>
      <vt:lpstr>Simple Light</vt:lpstr>
      <vt:lpstr>Bilan de repérabilité de Canada.ca </vt:lpstr>
      <vt:lpstr>Récapitulatif des travaux liés à la repérabilité   </vt:lpstr>
      <vt:lpstr>Schéma de l’arborescence des rubriques</vt:lpstr>
      <vt:lpstr>Concentration sur la mesure </vt:lpstr>
      <vt:lpstr>Entre-temps… Quelques autres petites choses qui ont une incidence sur la repérabilité  </vt:lpstr>
      <vt:lpstr>Mises à jour multiples</vt:lpstr>
      <vt:lpstr>Résultats des tests de base sur la navigation  </vt:lpstr>
      <vt:lpstr>Objectif : une nouvelle méthode d’évaluation de la repérabilité grâce à la navigation sur site</vt:lpstr>
      <vt:lpstr>Détails des tests de base</vt:lpstr>
      <vt:lpstr>Tâches les plus fréquentes : résultats de base sur la repérabilité de la navigation</vt:lpstr>
      <vt:lpstr>À propos des URL de réussite partielles</vt:lpstr>
      <vt:lpstr>Résultats des tests de repérabilité — par organisme</vt:lpstr>
      <vt:lpstr>Résultats des tests de repérabilité — par tâche</vt:lpstr>
      <vt:lpstr>Prochaines étapes</vt:lpstr>
      <vt:lpstr>Résultats des tests de repérabilité : prochaines étapes</vt:lpstr>
      <vt:lpstr>Résultats des tests de repérabilité — Groupe 1</vt:lpstr>
      <vt:lpstr>Résultats des tests de repérabilité — Groupe 1</vt:lpstr>
      <vt:lpstr>PowerPoint Presentation</vt:lpstr>
      <vt:lpstr>PowerPoint Presentation</vt:lpstr>
      <vt:lpstr>Merci, d’autres analyses suivront!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 repérabilité de Canada.ca </dc:title>
  <cp:lastModifiedBy>Boudreau, Rob</cp:lastModifiedBy>
  <cp:revision>1</cp:revision>
  <dcterms:modified xsi:type="dcterms:W3CDTF">2024-01-24T20:09:12Z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15d617-256d-4284-aedb-1064be1c4b48_Enabled">
    <vt:lpwstr>true</vt:lpwstr>
  </property>
  <property fmtid="{D5CDD505-2E9C-101B-9397-08002B2CF9AE}" pid="3" name="MSIP_Label_3515d617-256d-4284-aedb-1064be1c4b48_SetDate">
    <vt:lpwstr>2024-01-24T20:09:10Z</vt:lpwstr>
  </property>
  <property fmtid="{D5CDD505-2E9C-101B-9397-08002B2CF9AE}" pid="4" name="MSIP_Label_3515d617-256d-4284-aedb-1064be1c4b48_Method">
    <vt:lpwstr>Privileged</vt:lpwstr>
  </property>
  <property fmtid="{D5CDD505-2E9C-101B-9397-08002B2CF9AE}" pid="5" name="MSIP_Label_3515d617-256d-4284-aedb-1064be1c4b48_Name">
    <vt:lpwstr>3515d617-256d-4284-aedb-1064be1c4b48</vt:lpwstr>
  </property>
  <property fmtid="{D5CDD505-2E9C-101B-9397-08002B2CF9AE}" pid="6" name="MSIP_Label_3515d617-256d-4284-aedb-1064be1c4b48_SiteId">
    <vt:lpwstr>6397df10-4595-4047-9c4f-03311282152b</vt:lpwstr>
  </property>
  <property fmtid="{D5CDD505-2E9C-101B-9397-08002B2CF9AE}" pid="7" name="MSIP_Label_3515d617-256d-4284-aedb-1064be1c4b48_ActionId">
    <vt:lpwstr>f7e6b19e-4e38-4162-8605-42b12887184a</vt:lpwstr>
  </property>
  <property fmtid="{D5CDD505-2E9C-101B-9397-08002B2CF9AE}" pid="8" name="MSIP_Label_3515d617-256d-4284-aedb-1064be1c4b48_ContentBits">
    <vt:lpwstr>0</vt:lpwstr>
  </property>
</Properties>
</file>