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0" r:id="rId4"/>
    <p:sldMasterId id="2147483741" r:id="rId5"/>
    <p:sldMasterId id="2147483742" r:id="rId6"/>
  </p:sldMasterIdLst>
  <p:notesMasterIdLst>
    <p:notesMasterId r:id="rId37"/>
  </p:notesMasterIdLst>
  <p:sldIdLst>
    <p:sldId id="256" r:id="rId7"/>
    <p:sldId id="287" r:id="rId8"/>
    <p:sldId id="258" r:id="rId9"/>
    <p:sldId id="259" r:id="rId10"/>
    <p:sldId id="260" r:id="rId11"/>
    <p:sldId id="261" r:id="rId12"/>
    <p:sldId id="262" r:id="rId13"/>
    <p:sldId id="263" r:id="rId14"/>
    <p:sldId id="264" r:id="rId15"/>
    <p:sldId id="265" r:id="rId16"/>
    <p:sldId id="266" r:id="rId17"/>
    <p:sldId id="267" r:id="rId18"/>
    <p:sldId id="283" r:id="rId19"/>
    <p:sldId id="268" r:id="rId20"/>
    <p:sldId id="269" r:id="rId21"/>
    <p:sldId id="270" r:id="rId22"/>
    <p:sldId id="271" r:id="rId23"/>
    <p:sldId id="272" r:id="rId24"/>
    <p:sldId id="273" r:id="rId25"/>
    <p:sldId id="275" r:id="rId26"/>
    <p:sldId id="276" r:id="rId27"/>
    <p:sldId id="277" r:id="rId28"/>
    <p:sldId id="274" r:id="rId29"/>
    <p:sldId id="278" r:id="rId30"/>
    <p:sldId id="279" r:id="rId31"/>
    <p:sldId id="280" r:id="rId32"/>
    <p:sldId id="285" r:id="rId33"/>
    <p:sldId id="281" r:id="rId34"/>
    <p:sldId id="286" r:id="rId35"/>
    <p:sldId id="282"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Lst>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84">
          <p15:clr>
            <a:srgbClr val="A4A3A4"/>
          </p15:clr>
        </p15:guide>
        <p15:guide id="2" pos="2880">
          <p15:clr>
            <a:srgbClr val="A4A3A4"/>
          </p15:clr>
        </p15:guide>
        <p15:guide id="3">
          <p15:clr>
            <a:srgbClr val="9AA0A6"/>
          </p15:clr>
        </p15:guide>
        <p15:guide id="4" pos="5582">
          <p15:clr>
            <a:srgbClr val="9AA0A6"/>
          </p15:clr>
        </p15:guide>
        <p15:guide id="5" orient="horz" pos="522">
          <p15:clr>
            <a:srgbClr val="9AA0A6"/>
          </p15:clr>
        </p15:guide>
        <p15:guide id="6" orient="horz" pos="2903">
          <p15:clr>
            <a:srgbClr val="9AA0A6"/>
          </p15:clr>
        </p15:guide>
        <p15:guide id="7" pos="204">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Richardson" initials="" lastIdx="9" clrIdx="0"/>
  <p:cmAuthor id="1" name="Melanson, Holly" initials="MH" lastIdx="1" clrIdx="1">
    <p:extLst>
      <p:ext uri="{19B8F6BF-5375-455C-9EA6-DF929625EA0E}">
        <p15:presenceInfo xmlns:p15="http://schemas.microsoft.com/office/powerpoint/2012/main" userId="S::HMELANSO@tbs-sct.gc.ca::327a8aa3-77b6-4cf3-92a6-32f4a8e11ec9" providerId="AD"/>
      </p:ext>
    </p:extLst>
  </p:cmAuthor>
  <p:cmAuthor id="2" name="Young, Brennen" initials="YB" lastIdx="7" clrIdx="2">
    <p:extLst>
      <p:ext uri="{19B8F6BF-5375-455C-9EA6-DF929625EA0E}">
        <p15:presenceInfo xmlns:p15="http://schemas.microsoft.com/office/powerpoint/2012/main" userId="S::bryoung@tbs-sct.gc.ca::588652fc-9ae4-4c7e-9d0d-1b98cd3d91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267" y="54"/>
      </p:cViewPr>
      <p:guideLst>
        <p:guide orient="horz" pos="1284"/>
        <p:guide pos="2880"/>
        <p:guide/>
        <p:guide pos="5582"/>
        <p:guide orient="horz" pos="522"/>
        <p:guide orient="horz" pos="2903"/>
        <p:guide pos="2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0" name="Google Shape;54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e5b03254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ge5b03254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solidFill>
                  <a:schemeClr val="dk1"/>
                </a:solidFill>
              </a:rPr>
              <a:t>First of two main sections is about regulatory experiments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Google Shape;6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GB"/>
              <a:t>Note from Brennen: an experiment is not a data-gathering exercise to provide evidence in favour of a pre-determined decision, it is a test of a hypothesis. </a:t>
            </a:r>
            <a:endParaRPr lang="en-US"/>
          </a:p>
          <a:p>
            <a:pPr marL="0" indent="0">
              <a:buNone/>
            </a:pPr>
            <a:endParaRPr lang="en-GB">
              <a:solidFill>
                <a:schemeClr val="dk1"/>
              </a:solidFill>
            </a:endParaRPr>
          </a:p>
          <a:p>
            <a:pPr marL="0" lvl="0" indent="0" algn="l">
              <a:lnSpc>
                <a:spcPct val="100000"/>
              </a:lnSpc>
              <a:spcBef>
                <a:spcPts val="0"/>
              </a:spcBef>
              <a:spcAft>
                <a:spcPts val="0"/>
              </a:spcAft>
              <a:buSzPts val="1100"/>
              <a:buFont typeface="Arial"/>
              <a:buNone/>
            </a:pPr>
            <a:r>
              <a:rPr lang="en-GB">
                <a:solidFill>
                  <a:schemeClr val="dk1"/>
                </a:solidFill>
              </a:rPr>
              <a:t>In this box here we have the definition of an experiment being used for CRI’s experimentation fund. So I’ll read that out - A regulatory experiment is a </a:t>
            </a:r>
            <a:r>
              <a:rPr lang="en-GB" b="1">
                <a:solidFill>
                  <a:schemeClr val="dk1"/>
                </a:solidFill>
              </a:rPr>
              <a:t>trial or test</a:t>
            </a:r>
            <a:r>
              <a:rPr lang="en-GB">
                <a:solidFill>
                  <a:schemeClr val="dk1"/>
                </a:solidFill>
              </a:rPr>
              <a:t> of a </a:t>
            </a:r>
            <a:r>
              <a:rPr lang="en-GB" b="1">
                <a:solidFill>
                  <a:schemeClr val="dk1"/>
                </a:solidFill>
              </a:rPr>
              <a:t>new</a:t>
            </a:r>
            <a:r>
              <a:rPr lang="en-GB">
                <a:solidFill>
                  <a:schemeClr val="dk1"/>
                </a:solidFill>
              </a:rPr>
              <a:t> product, service, approach, or process, designed to generate </a:t>
            </a:r>
            <a:r>
              <a:rPr lang="en-GB" b="1">
                <a:solidFill>
                  <a:schemeClr val="dk1"/>
                </a:solidFill>
              </a:rPr>
              <a:t>evidence or information</a:t>
            </a:r>
            <a:r>
              <a:rPr lang="en-GB">
                <a:solidFill>
                  <a:schemeClr val="dk1"/>
                </a:solidFill>
              </a:rPr>
              <a:t> that can </a:t>
            </a:r>
            <a:r>
              <a:rPr lang="en-GB" b="1">
                <a:solidFill>
                  <a:schemeClr val="dk1"/>
                </a:solidFill>
              </a:rPr>
              <a:t>inform the design or administration of a regulatory regime.</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There’s a few key pieces in there, so to break it down a bit: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First - When we’re talking about a trial or test, we’re talking about something being tried out under time limited conditions - so under conditions with a clear beginning and end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Second - in this definition we’re talking about trailing or testing products, services, approaches or processes that are</a:t>
            </a:r>
            <a:r>
              <a:rPr lang="en-GB" b="1">
                <a:solidFill>
                  <a:schemeClr val="dk1"/>
                </a:solidFill>
              </a:rPr>
              <a:t> new or have a new angle to them </a:t>
            </a:r>
            <a:r>
              <a:rPr lang="en-GB">
                <a:solidFill>
                  <a:schemeClr val="dk1"/>
                </a:solidFill>
              </a:rPr>
              <a:t>- so even if the product, service, approach or process isn’t new, perhaps it’s being used in a new way, for a new purpose or in a new environment</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Third - this definition focuses on experimentation where the primary goal is to </a:t>
            </a:r>
            <a:r>
              <a:rPr lang="en-GB" b="1">
                <a:solidFill>
                  <a:schemeClr val="dk1"/>
                </a:solidFill>
              </a:rPr>
              <a:t>generate evidence or information </a:t>
            </a:r>
            <a:r>
              <a:rPr lang="en-GB">
                <a:solidFill>
                  <a:schemeClr val="dk1"/>
                </a:solidFill>
              </a:rPr>
              <a:t>- or in it’s simplest form, the primary goal is to </a:t>
            </a:r>
            <a:r>
              <a:rPr lang="en-GB" b="1">
                <a:solidFill>
                  <a:schemeClr val="dk1"/>
                </a:solidFill>
              </a:rPr>
              <a:t>learn something</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And fourth - this definition is focusing on evidence to help </a:t>
            </a:r>
            <a:r>
              <a:rPr lang="en-GB" b="1">
                <a:solidFill>
                  <a:schemeClr val="dk1"/>
                </a:solidFill>
              </a:rPr>
              <a:t>inform the design or administration of a regulatory regime. </a:t>
            </a:r>
            <a:r>
              <a:rPr lang="en-GB">
                <a:solidFill>
                  <a:schemeClr val="dk1"/>
                </a:solidFill>
              </a:rPr>
              <a:t>This means informing either</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GB">
                <a:solidFill>
                  <a:schemeClr val="dk1"/>
                </a:solidFill>
              </a:rPr>
              <a:t>The </a:t>
            </a:r>
            <a:r>
              <a:rPr lang="en-GB" b="1">
                <a:solidFill>
                  <a:schemeClr val="dk1"/>
                </a:solidFill>
              </a:rPr>
              <a:t>administration </a:t>
            </a:r>
            <a:r>
              <a:rPr lang="en-GB">
                <a:solidFill>
                  <a:schemeClr val="dk1"/>
                </a:solidFill>
              </a:rPr>
              <a:t>of acts or regulations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GB">
                <a:solidFill>
                  <a:schemeClr val="dk1"/>
                </a:solidFill>
              </a:rPr>
              <a:t>The </a:t>
            </a:r>
            <a:r>
              <a:rPr lang="en-GB" b="1">
                <a:solidFill>
                  <a:schemeClr val="dk1"/>
                </a:solidFill>
              </a:rPr>
              <a:t>design of new </a:t>
            </a:r>
            <a:r>
              <a:rPr lang="en-GB">
                <a:solidFill>
                  <a:schemeClr val="dk1"/>
                </a:solidFill>
              </a:rPr>
              <a:t>acts or regulations</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GB">
                <a:solidFill>
                  <a:schemeClr val="dk1"/>
                </a:solidFill>
              </a:rPr>
              <a:t>Or the </a:t>
            </a:r>
            <a:r>
              <a:rPr lang="en-GB" b="1">
                <a:solidFill>
                  <a:schemeClr val="dk1"/>
                </a:solidFill>
              </a:rPr>
              <a:t>design of revised </a:t>
            </a:r>
            <a:r>
              <a:rPr lang="en-GB">
                <a:solidFill>
                  <a:schemeClr val="dk1"/>
                </a:solidFill>
              </a:rPr>
              <a:t>acts or regulations</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r>
              <a:rPr lang="en-GB">
                <a:solidFill>
                  <a:schemeClr val="dk1"/>
                </a:solidFill>
              </a:rPr>
              <a:t>A well-designed experiment has these characteristics: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Prioritizes learning: generates information and evidence by systematically testing ideas.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Tests or trials a defined learning objective or hypothesis.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Clarifies the potential outcomes of the experiment and how these would be interpreted and acted 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Structure: a systematic process that allows learning to happen.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Timelines: there are limits or checkpoints set from the start at which results are assessed and decisions made.</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b="1" i="1">
                <a:solidFill>
                  <a:schemeClr val="dk1"/>
                </a:solidFill>
              </a:rPr>
              <a:t>All icons from the Noun Project</a:t>
            </a:r>
            <a:endParaRPr b="1"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rPr>
              <a:t>testing by Vectors Market from the Noun Project</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rPr>
              <a:t>knowledge idea by Vectors Point from the Noun Project</a:t>
            </a:r>
            <a:endParaRPr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i="1">
                <a:solidFill>
                  <a:schemeClr val="dk1"/>
                </a:solidFill>
              </a:rPr>
              <a:t>data chart by Ivan Colic from the Noun Project</a:t>
            </a:r>
            <a:endParaRPr i="1">
              <a:solidFill>
                <a:schemeClr val="dk1"/>
              </a:solidFill>
            </a:endParaRPr>
          </a:p>
          <a:p>
            <a:pPr marL="0" lvl="0" indent="0" algn="l" rtl="0">
              <a:lnSpc>
                <a:spcPct val="115000"/>
              </a:lnSpc>
              <a:spcBef>
                <a:spcPts val="0"/>
              </a:spcBef>
              <a:spcAft>
                <a:spcPts val="0"/>
              </a:spcAft>
              <a:buSzPts val="1100"/>
              <a:buNone/>
            </a:pPr>
            <a:r>
              <a:rPr lang="en-GB" i="1">
                <a:solidFill>
                  <a:schemeClr val="dk1"/>
                </a:solidFill>
                <a:highlight>
                  <a:srgbClr val="FFFFFF"/>
                </a:highlight>
              </a:rPr>
              <a:t>regulation by </a:t>
            </a:r>
            <a:r>
              <a:rPr lang="en-GB" i="1" err="1">
                <a:solidFill>
                  <a:schemeClr val="dk1"/>
                </a:solidFill>
                <a:highlight>
                  <a:srgbClr val="FFFFFF"/>
                </a:highlight>
              </a:rPr>
              <a:t>Nithinan</a:t>
            </a:r>
            <a:r>
              <a:rPr lang="en-GB" i="1">
                <a:solidFill>
                  <a:schemeClr val="dk1"/>
                </a:solidFill>
                <a:highlight>
                  <a:srgbClr val="FFFFFF"/>
                </a:highlight>
              </a:rPr>
              <a:t> Tatah from the Noun Project</a:t>
            </a:r>
            <a:endParaRPr i="1">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highlight>
                <a:srgbClr val="FFFFFF"/>
              </a:highlight>
            </a:endParaRPr>
          </a:p>
          <a:p>
            <a:pPr marL="228600" lvl="0" indent="0" algn="l" rtl="0">
              <a:lnSpc>
                <a:spcPct val="115000"/>
              </a:lnSpc>
              <a:spcBef>
                <a:spcPts val="0"/>
              </a:spcBef>
              <a:spcAft>
                <a:spcPts val="0"/>
              </a:spcAft>
              <a:buClr>
                <a:schemeClr val="dk1"/>
              </a:buClr>
              <a:buSzPts val="1100"/>
              <a:buFont typeface="Arial"/>
              <a:buNone/>
            </a:pPr>
            <a:endParaRPr>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endParaRPr sz="1050">
              <a:solidFill>
                <a:srgbClr val="3C4043"/>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5fa0e11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e5fa0e114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From toolkit:</a:t>
            </a:r>
            <a:endParaRPr>
              <a:solidFill>
                <a:schemeClr val="dk1"/>
              </a:solidFill>
            </a:endParaRPr>
          </a:p>
          <a:p>
            <a:pPr marL="0" lvl="0" indent="0" algn="l"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GB" i="1">
                <a:solidFill>
                  <a:schemeClr val="dk1"/>
                </a:solidFill>
              </a:rPr>
              <a:t>Innovation in Singapore’s telemedicine sector led to the creation of services that were either not regulated or prohibited. These new services seemed to have benefits as well as risks, though neither were well understood. There was a need to better understand innovative telemedicine services to develop a new framework for regulating this service category. In response, the Singapore Ministry of Health launched a regulatory experiment. The experiment was supported by a sandbox, which removed the prohibitions otherwise preventing the experiment. The experiment was designed to trial new and innovative services in a safe and controlled environment to obtain information about the services benefits and risks while ensuring patient safety. Safety measures taken as part of the experiment included providing training for physicians in the safe use of telemedicine. Comparing the telemedicine services trialed during the experiment to traditional services provided through the healthcare system has helped the Ministry of Health better understand the benefits and risks associated with telemedicine and to develop a new framework for regulating telemedicine.</a:t>
            </a:r>
            <a:endParaRPr i="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5fa0e114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e5fa0e1148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GB">
              <a:solidFill>
                <a:schemeClr val="dk1"/>
              </a:solidFill>
            </a:endParaRPr>
          </a:p>
        </p:txBody>
      </p:sp>
    </p:spTree>
    <p:extLst>
      <p:ext uri="{BB962C8B-B14F-4D97-AF65-F5344CB8AC3E}">
        <p14:creationId xmlns:p14="http://schemas.microsoft.com/office/powerpoint/2010/main" val="272516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e5fa0e1148_0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ge5fa0e1148_0_1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e5b032544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ge5b0325448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e5b032544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ge5b0325448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e5b032544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ge5b032544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solidFill>
                  <a:schemeClr val="dk1"/>
                </a:solidFill>
              </a:rPr>
              <a:t>Second of two main sections is about regulatory sandboxes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e4e95b2e7d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e4e95b2e7d_0_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a:solidFill>
                  <a:schemeClr val="dk1"/>
                </a:solidFill>
              </a:rPr>
              <a:t>From toolkit:</a:t>
            </a:r>
            <a:endParaRPr>
              <a:solidFill>
                <a:schemeClr val="dk1"/>
              </a:solidFill>
            </a:endParaRPr>
          </a:p>
          <a:p>
            <a:pPr marL="0" lvl="0" indent="0" algn="l" rtl="0">
              <a:spcBef>
                <a:spcPts val="0"/>
              </a:spcBef>
              <a:spcAft>
                <a:spcPts val="0"/>
              </a:spcAft>
              <a:buSzPts val="1100"/>
              <a:buNone/>
            </a:pP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Over the past decade many regulators across the world have established</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regulatory sandboxes.4 Though this name is used widely, the purpose, design</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and implementation of regulatory sandboxes varies significantly across regulatory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jurisdictions. For this Toolkit, we define a regulatory sandbox as a facility,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created and controlled by a regulator, designed to allow the conduct of testing</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or experiments with novel products or processes prior to their full entry into the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marketplace.</a:t>
            </a:r>
            <a:endParaRPr i="1">
              <a:solidFill>
                <a:schemeClr val="dk1"/>
              </a:solidFill>
            </a:endParaRPr>
          </a:p>
          <a:p>
            <a:pPr marL="0" indent="0">
              <a:buClr>
                <a:schemeClr val="dk1"/>
              </a:buClr>
              <a:buNone/>
            </a:pPr>
            <a:endParaRPr lang="en-GB" i="1">
              <a:solidFill>
                <a:schemeClr val="dk1"/>
              </a:solidFill>
            </a:endParaRPr>
          </a:p>
          <a:p>
            <a:pPr marL="0" lvl="0" indent="0" algn="l">
              <a:spcBef>
                <a:spcPts val="0"/>
              </a:spcBef>
              <a:spcAft>
                <a:spcPts val="0"/>
              </a:spcAft>
              <a:buSzPts val="1100"/>
              <a:buFont typeface="Arial"/>
              <a:buNone/>
            </a:pPr>
            <a:r>
              <a:rPr lang="en-GB" i="1">
                <a:solidFill>
                  <a:schemeClr val="dk1"/>
                </a:solidFill>
              </a:rPr>
              <a:t>Key to this definition of a regulatory sandbox is the role played by industry, and</a:t>
            </a:r>
            <a:endParaRPr lang="en-US"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specifically that the initiative for particular regulatory experiments comes from outside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 regulator. By establishing a regulatory sandbox the regulator makes it easier and</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less costly for industry to propose and execute experiments, and provides a degree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of certainty that experiments of a certain kind will be allowed.</a:t>
            </a:r>
            <a:endParaRPr lang="en-US" i="1">
              <a:solidFill>
                <a:schemeClr val="dk1"/>
              </a:solidFill>
            </a:endParaRPr>
          </a:p>
          <a:p>
            <a:pPr marL="0" indent="0">
              <a:buClr>
                <a:schemeClr val="dk1"/>
              </a:buClr>
              <a:buNone/>
            </a:pPr>
            <a:endParaRPr lang="en-US" i="1">
              <a:solidFill>
                <a:schemeClr val="dk1"/>
              </a:solidFill>
            </a:endParaRPr>
          </a:p>
          <a:p>
            <a:pPr marL="0" lvl="0" indent="0" algn="l">
              <a:spcBef>
                <a:spcPts val="0"/>
              </a:spcBef>
              <a:spcAft>
                <a:spcPts val="0"/>
              </a:spcAft>
              <a:buSzPts val="1100"/>
              <a:buFont typeface="Arial"/>
              <a:buNone/>
            </a:pPr>
            <a:r>
              <a:rPr lang="en-GB" i="1">
                <a:solidFill>
                  <a:schemeClr val="dk1"/>
                </a:solidFill>
              </a:rPr>
              <a:t>Regulatory sandboxes involve partnership between regulators and industry and</a:t>
            </a:r>
            <a:endParaRPr lang="en-US"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provide benefits to both that they may not otherwise be able to achieve. For industry,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they offer a pathway for innovators to propose and safely run experiments with novel</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technologies subject to a regulator’s approval and oversight. Often the purpose of</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a regulatory sandbox is described as being about reducing barriers to marketplace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entry for innovative products and services. But they also provide valuable learning</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opportunities for regulators, notably about innovations falling within their regulatory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remit and about the interplay between their regulation and innovator activity.</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It follows from these definitions that regulatory experiments underlie, and are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therefore in a significant sense ‘prior’ to, regulatory sandboxes. Regulators</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considering whether to establish a sandbox may therefore wish to first explore the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principles and practice of regulatory experimentation more generally in order to</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inform specific sandbox design decisions.</a:t>
            </a:r>
            <a:endParaRPr i="1">
              <a:solidFill>
                <a:schemeClr val="dk1"/>
              </a:solidFill>
            </a:endParaRPr>
          </a:p>
          <a:p>
            <a:pPr marL="0" lvl="0" indent="0" algn="l" rtl="0">
              <a:spcBef>
                <a:spcPts val="1000"/>
              </a:spcBef>
              <a:spcAft>
                <a:spcPts val="0"/>
              </a:spcAft>
              <a:buClr>
                <a:schemeClr val="dk1"/>
              </a:buClr>
              <a:buSzPts val="1800"/>
              <a:buFont typeface="Arial"/>
              <a:buNone/>
            </a:pPr>
            <a:endParaRPr sz="1600" b="1" i="1">
              <a:solidFill>
                <a:schemeClr val="dk1"/>
              </a:solidFill>
            </a:endParaRPr>
          </a:p>
          <a:p>
            <a:pPr marL="0" lvl="0" indent="0" algn="l" rtl="0">
              <a:lnSpc>
                <a:spcPct val="100000"/>
              </a:lnSpc>
              <a:spcBef>
                <a:spcPts val="1000"/>
              </a:spcBef>
              <a:spcAft>
                <a:spcPts val="0"/>
              </a:spcAft>
              <a:buSzPts val="1100"/>
              <a:buNone/>
            </a:pP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e5fa0e1148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ge5fa0e1148_0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From toolkit:</a:t>
            </a:r>
            <a:endParaRPr>
              <a:solidFill>
                <a:schemeClr val="dk1"/>
              </a:solidFill>
            </a:endParaRPr>
          </a:p>
          <a:p>
            <a:pPr marL="0" lvl="0" indent="0" algn="l"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GB" i="1">
                <a:solidFill>
                  <a:schemeClr val="dk1"/>
                </a:solidFill>
              </a:rPr>
              <a:t>Problem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One of the central aims of the UK’s Financial Conduct Authority (FCA) is to protect consumers. It is also interested in encouraging innovation, as long as this is to the benefit of consumers. </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Solution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To balance these interests, in 2016 the FCA established the world’s first regulatory sandbox for the financial sector. The FCA’s regulatory sandbox allows businesses to test innovations with real consumers in a controlled environment. Innovations must either be regulated activities or support regulated activities in the UK financial services market, must be genuine innovations with a clear need for testing in the sandbox, and present a benefit for consumers. </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How it works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The sandbox accepts applications on a cohort basis. Firms can propose any innovation they think would benefit from access to the sandbox, as long as it meets the eligibility criteria (see Eligibility criteria for the Financial Conduct Authority’s sandbox (UK)). When the FCA opens calls for a sandbox cohort, it often identifies problems it is particularly interested in addressing through innovation. For example, when seeking applications for Cohort 7 in late 2020, although this was not an entry requirement the FCA expressed interest in business, product, and service innovations to “detect and prevent fraud and scams, support the financial resilience of vulnerable consumers”, and “improve access to finance for small and medium sized enterprises.” It also mentioned an interest in proposals for innovations to help address consequences of coronavirus. Once accepted to the sandbox, innovators gain access to regulatory expertise from the FCA, and access to regulatory flexibility. This includes restricted authorization to test specified ideas, informal advice related to regulatory implications of an innovation, waivers and modifications to FCA rules (within the FCA’s regulatory jurisdiction) or “no enforcement action” letters to facilitate testing, and individual guidance to interpret requirements to facilitate responsible testing. </a:t>
            </a:r>
            <a:endParaRPr i="1">
              <a:solidFill>
                <a:schemeClr val="dk1"/>
              </a:solidFill>
            </a:endParaRPr>
          </a:p>
          <a:p>
            <a:pPr marL="0" lvl="0" indent="0" algn="l" rtl="0">
              <a:lnSpc>
                <a:spcPct val="100000"/>
              </a:lnSpc>
              <a:spcBef>
                <a:spcPts val="0"/>
              </a:spcBef>
              <a:spcAft>
                <a:spcPts val="0"/>
              </a:spcAft>
              <a:buNone/>
            </a:pP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Impact </a:t>
            </a:r>
            <a:endParaRPr i="1">
              <a:solidFill>
                <a:schemeClr val="dk1"/>
              </a:solidFill>
            </a:endParaRPr>
          </a:p>
          <a:p>
            <a:pPr marL="0" lvl="0" indent="0" algn="l" rtl="0">
              <a:lnSpc>
                <a:spcPct val="100000"/>
              </a:lnSpc>
              <a:spcBef>
                <a:spcPts val="0"/>
              </a:spcBef>
              <a:spcAft>
                <a:spcPts val="0"/>
              </a:spcAft>
              <a:buNone/>
            </a:pPr>
            <a:r>
              <a:rPr lang="en-GB" i="1">
                <a:solidFill>
                  <a:schemeClr val="dk1"/>
                </a:solidFill>
              </a:rPr>
              <a:t>As of early 2021, the FCA has accepted six cohorts of approximately 20 innovations each for testing through the sandbox, with applications for a seventh having recently closed. The FCA estimates that participation in the regulatory sandbox reduces the time it takes for innovations to reach the market by 33 per cent, and of innovators that participated in the first sandbox cohort, 30 per cent succeeded in attracting investment</a:t>
            </a:r>
            <a:endParaRPr i="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fa0e1148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ge5fa0e1148_0_7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5682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e5fa0e1148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2" name="Google Shape;702;ge5fa0e1148_0_1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e5b032544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ge5b0325448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e5b032544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ge5b0325448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4e95b2e7d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ge4e95b2e7d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e5fa0e1148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Google Shape;721;ge5fa0e1148_0_1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e4e95b2e7d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0" name="Google Shape;730;ge4e95b2e7d_0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b="1">
              <a:latin typeface="Century Gothic"/>
              <a:ea typeface="Century Gothic"/>
              <a:cs typeface="Century Gothic"/>
              <a:sym typeface="Century 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e4e95b2e7d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e4e95b2e7d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e4e95b2e7d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ge4e95b2e7d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0157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6419bb0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ge6419bb04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e6419bb04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ge6419bb047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490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e5fa0e1148_0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0" name="Google Shape;750;ge5fa0e1148_0_16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6" name="Google Shape;5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4e95b2e7d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ge4e95b2e7d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From toolkit: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i="1">
                <a:solidFill>
                  <a:schemeClr val="dk1"/>
                </a:solidFill>
              </a:rPr>
              <a:t>A constant challenge for regulators of all kinds is the need to make decisions in contexts of uncertainty. This includes uncertainty about the environment within which the regulator is operating, and about the impact that its decisions will have on the environment. Innovation can be a particularly challenging source of uncertainty for regulators. New product or service innovations – or even entirely new categories of product or service1 – can push at the frontiers of existing regulation and have the potential for significant but unknown impacts, and the effects of changes to regulatory frameworks, policies, or mechanisms on innovation can be deeply uncertain. Often, these uncertainties cannot be satisfactorily resolved through traditional approaches such as information gathering and consultations. For example, information about innovations can be particularly sparse, fragmented and contested or missing entirely relative to that available for more established technologies or practices. In other situations, it may be impossible to know which approach to a regulatory challenge is best if none of the most promising options under consideration have been tried in a similar context before, or indeed if the context is genuinely new and precedents offer little guidance. Experimentation provides a way for regulators to reduce uncertainty and to inform regulatory decision-making in these circumstances. Experimentation can be a powerful approach to reducing uncertainty in a wide range of areas, but it is particularly relevant in relation to innovation where alternative courses of action, such as research and speaking with stakeholders, may be unavailable or unable to sufficiently satisfy a regulator’s information needs. Being experimental is one principle regulators can adopt to become more ‘anticipatory’ in their approach to innovation.2 While experimentation is of course well established as a method in scientific research, and is also routinely used by many businesses to inform business decisions,3 adoption of experimentation by the regulatory community is still at an early stage. While regulatory sandboxes have become widely used (in particular among financial services regulators) to facilitate a particular category of experiment, regulatory experimentation has much broader potential applicability and utility to regulators than is currently being exploited. This Toolkit therefore starts with regulatory experimentation before turning to regulatory sandboxes as a special but important case</a:t>
            </a:r>
            <a:endParaRPr i="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e6419bb04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9" name="Google Shape;579;ge6419bb04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a:t>Collect this data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4e95b2e7d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e4e95b2e7d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200">
                <a:latin typeface="Century Gothic"/>
                <a:ea typeface="Century Gothic"/>
                <a:cs typeface="Century Gothic"/>
                <a:sym typeface="Century Gothic"/>
              </a:rPr>
              <a:t>(Toolkit should help address these questions from poll)</a:t>
            </a:r>
            <a:endParaRPr sz="1200">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e4e95b2e7d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ge4e95b2e7d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841772"/>
            <a:ext cx="77724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1"/>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1"/>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5350052" y="1467545"/>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
          <p:cNvSpPr txBox="1">
            <a:spLocks noGrp="1"/>
          </p:cNvSpPr>
          <p:nvPr>
            <p:ph type="body" idx="1"/>
          </p:nvPr>
        </p:nvSpPr>
        <p:spPr>
          <a:xfrm rot="5400000">
            <a:off x="1349477"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2"/>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2"/>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96" name="Google Shape;96;p1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2" name="Google Shape;102;p1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1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p17"/>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629841"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5" name="Google Shape;115;p1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6" name="Google Shape;116;p18"/>
          <p:cNvSpPr txBox="1">
            <a:spLocks noGrp="1"/>
          </p:cNvSpPr>
          <p:nvPr>
            <p:ph type="body" idx="3"/>
          </p:nvPr>
        </p:nvSpPr>
        <p:spPr>
          <a:xfrm>
            <a:off x="4629151"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17" name="Google Shape;117;p18"/>
          <p:cNvSpPr txBox="1">
            <a:spLocks noGrp="1"/>
          </p:cNvSpPr>
          <p:nvPr>
            <p:ph type="body" idx="4"/>
          </p:nvPr>
        </p:nvSpPr>
        <p:spPr>
          <a:xfrm>
            <a:off x="4629151"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8" name="Google Shape;118;p18"/>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2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3" name="Google Shape;133;p2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34" name="Google Shape;134;p2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2"/>
          <p:cNvSpPr>
            <a:spLocks noGrp="1"/>
          </p:cNvSpPr>
          <p:nvPr>
            <p:ph type="pic" idx="2"/>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0" name="Google Shape;140;p2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1" name="Google Shape;141;p2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2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4"/>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3" name="Google Shape;153;p24"/>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4"/>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4"/>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ouble image">
  <p:cSld name="CUSTOM_4">
    <p:spTree>
      <p:nvGrpSpPr>
        <p:cNvPr id="1" name="Shape 157"/>
        <p:cNvGrpSpPr/>
        <p:nvPr/>
      </p:nvGrpSpPr>
      <p:grpSpPr>
        <a:xfrm>
          <a:off x="0" y="0"/>
          <a:ext cx="0" cy="0"/>
          <a:chOff x="0" y="0"/>
          <a:chExt cx="0" cy="0"/>
        </a:xfrm>
      </p:grpSpPr>
      <p:pic>
        <p:nvPicPr>
          <p:cNvPr id="158" name="Google Shape;158;p26"/>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Blur" type="title">
  <p:cSld name="TITLE">
    <p:spTree>
      <p:nvGrpSpPr>
        <p:cNvPr id="1" name="Shape 159"/>
        <p:cNvGrpSpPr/>
        <p:nvPr/>
      </p:nvGrpSpPr>
      <p:grpSpPr>
        <a:xfrm>
          <a:off x="0" y="0"/>
          <a:ext cx="0" cy="0"/>
          <a:chOff x="0" y="0"/>
          <a:chExt cx="0" cy="0"/>
        </a:xfrm>
      </p:grpSpPr>
      <p:pic>
        <p:nvPicPr>
          <p:cNvPr id="160" name="Google Shape;160;p27" descr="Blur.jpg"/>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161" name="Google Shape;161;p27"/>
          <p:cNvPicPr preferRelativeResize="0"/>
          <p:nvPr/>
        </p:nvPicPr>
        <p:blipFill rotWithShape="1">
          <a:blip r:embed="rId3">
            <a:alphaModFix/>
          </a:blip>
          <a:srcRect/>
          <a:stretch/>
        </p:blipFill>
        <p:spPr>
          <a:xfrm>
            <a:off x="362500" y="781975"/>
            <a:ext cx="1343324" cy="361600"/>
          </a:xfrm>
          <a:prstGeom prst="rect">
            <a:avLst/>
          </a:prstGeom>
          <a:noFill/>
          <a:ln>
            <a:noFill/>
          </a:ln>
        </p:spPr>
      </p:pic>
      <p:sp>
        <p:nvSpPr>
          <p:cNvPr id="162" name="Google Shape;162;p27"/>
          <p:cNvSpPr txBox="1">
            <a:spLocks noGrp="1"/>
          </p:cNvSpPr>
          <p:nvPr>
            <p:ph type="title"/>
          </p:nvPr>
        </p:nvSpPr>
        <p:spPr>
          <a:xfrm>
            <a:off x="246300" y="1281300"/>
            <a:ext cx="71481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27"/>
          <p:cNvSpPr txBox="1">
            <a:spLocks noGrp="1"/>
          </p:cNvSpPr>
          <p:nvPr>
            <p:ph type="subTitle" idx="1"/>
          </p:nvPr>
        </p:nvSpPr>
        <p:spPr>
          <a:xfrm>
            <a:off x="246300" y="1852800"/>
            <a:ext cx="71481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27"/>
          <p:cNvSpPr txBox="1">
            <a:spLocks noGrp="1"/>
          </p:cNvSpPr>
          <p:nvPr>
            <p:ph type="subTitle" idx="2"/>
          </p:nvPr>
        </p:nvSpPr>
        <p:spPr>
          <a:xfrm>
            <a:off x="246300" y="2446350"/>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Sea">
  <p:cSld name="TITLE_1">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2">
            <a:alphaModFix/>
          </a:blip>
          <a:srcRect/>
          <a:stretch/>
        </p:blipFill>
        <p:spPr>
          <a:xfrm>
            <a:off x="-18962" y="-10675"/>
            <a:ext cx="9181925" cy="5164849"/>
          </a:xfrm>
          <a:prstGeom prst="rect">
            <a:avLst/>
          </a:prstGeom>
          <a:noFill/>
          <a:ln>
            <a:noFill/>
          </a:ln>
        </p:spPr>
      </p:pic>
      <p:pic>
        <p:nvPicPr>
          <p:cNvPr id="167" name="Google Shape;167;p28"/>
          <p:cNvPicPr preferRelativeResize="0"/>
          <p:nvPr/>
        </p:nvPicPr>
        <p:blipFill rotWithShape="1">
          <a:blip r:embed="rId3">
            <a:alphaModFix/>
          </a:blip>
          <a:srcRect/>
          <a:stretch/>
        </p:blipFill>
        <p:spPr>
          <a:xfrm>
            <a:off x="372875" y="792325"/>
            <a:ext cx="1343324" cy="361600"/>
          </a:xfrm>
          <a:prstGeom prst="rect">
            <a:avLst/>
          </a:prstGeom>
          <a:noFill/>
          <a:ln>
            <a:noFill/>
          </a:ln>
        </p:spPr>
      </p:pic>
      <p:sp>
        <p:nvSpPr>
          <p:cNvPr id="168" name="Google Shape;168;p28"/>
          <p:cNvSpPr txBox="1">
            <a:spLocks noGrp="1"/>
          </p:cNvSpPr>
          <p:nvPr>
            <p:ph type="title"/>
          </p:nvPr>
        </p:nvSpPr>
        <p:spPr>
          <a:xfrm>
            <a:off x="246300" y="1281300"/>
            <a:ext cx="77367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28"/>
          <p:cNvSpPr txBox="1">
            <a:spLocks noGrp="1"/>
          </p:cNvSpPr>
          <p:nvPr>
            <p:ph type="subTitle" idx="1"/>
          </p:nvPr>
        </p:nvSpPr>
        <p:spPr>
          <a:xfrm>
            <a:off x="246300" y="1852800"/>
            <a:ext cx="77367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28"/>
          <p:cNvSpPr txBox="1">
            <a:spLocks noGrp="1"/>
          </p:cNvSpPr>
          <p:nvPr>
            <p:ph type="subTitle" idx="2"/>
          </p:nvPr>
        </p:nvSpPr>
        <p:spPr>
          <a:xfrm>
            <a:off x="246300" y="2446350"/>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Straw">
  <p:cSld name="TITLE_1_1">
    <p:spTree>
      <p:nvGrpSpPr>
        <p:cNvPr id="1" name="Shape 171"/>
        <p:cNvGrpSpPr/>
        <p:nvPr/>
      </p:nvGrpSpPr>
      <p:grpSpPr>
        <a:xfrm>
          <a:off x="0" y="0"/>
          <a:ext cx="0" cy="0"/>
          <a:chOff x="0" y="0"/>
          <a:chExt cx="0" cy="0"/>
        </a:xfrm>
      </p:grpSpPr>
      <p:pic>
        <p:nvPicPr>
          <p:cNvPr id="172" name="Google Shape;172;p29"/>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 name="Google Shape;173;p29"/>
          <p:cNvPicPr preferRelativeResize="0"/>
          <p:nvPr/>
        </p:nvPicPr>
        <p:blipFill rotWithShape="1">
          <a:blip r:embed="rId3">
            <a:alphaModFix/>
          </a:blip>
          <a:srcRect/>
          <a:stretch/>
        </p:blipFill>
        <p:spPr>
          <a:xfrm>
            <a:off x="372875" y="4441625"/>
            <a:ext cx="1343324" cy="361600"/>
          </a:xfrm>
          <a:prstGeom prst="rect">
            <a:avLst/>
          </a:prstGeom>
          <a:noFill/>
          <a:ln>
            <a:noFill/>
          </a:ln>
        </p:spPr>
      </p:pic>
      <p:sp>
        <p:nvSpPr>
          <p:cNvPr id="174" name="Google Shape;174;p29"/>
          <p:cNvSpPr txBox="1">
            <a:spLocks noGrp="1"/>
          </p:cNvSpPr>
          <p:nvPr>
            <p:ph type="title"/>
          </p:nvPr>
        </p:nvSpPr>
        <p:spPr>
          <a:xfrm>
            <a:off x="194475" y="959925"/>
            <a:ext cx="77367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 name="Google Shape;175;p29"/>
          <p:cNvSpPr txBox="1">
            <a:spLocks noGrp="1"/>
          </p:cNvSpPr>
          <p:nvPr>
            <p:ph type="subTitle" idx="1"/>
          </p:nvPr>
        </p:nvSpPr>
        <p:spPr>
          <a:xfrm>
            <a:off x="194475" y="1531425"/>
            <a:ext cx="77367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Google Shape;176;p29"/>
          <p:cNvSpPr txBox="1">
            <a:spLocks noGrp="1"/>
          </p:cNvSpPr>
          <p:nvPr>
            <p:ph type="subTitle" idx="2"/>
          </p:nvPr>
        </p:nvSpPr>
        <p:spPr>
          <a:xfrm>
            <a:off x="246300" y="208662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 Wood">
  <p:cSld name="TITLE_1_1_1">
    <p:spTree>
      <p:nvGrpSpPr>
        <p:cNvPr id="1" name="Shape 177"/>
        <p:cNvGrpSpPr/>
        <p:nvPr/>
      </p:nvGrpSpPr>
      <p:grpSpPr>
        <a:xfrm>
          <a:off x="0" y="0"/>
          <a:ext cx="0" cy="0"/>
          <a:chOff x="0" y="0"/>
          <a:chExt cx="0" cy="0"/>
        </a:xfrm>
      </p:grpSpPr>
      <p:pic>
        <p:nvPicPr>
          <p:cNvPr id="178" name="Google Shape;178;p30"/>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179" name="Google Shape;179;p30"/>
          <p:cNvSpPr txBox="1">
            <a:spLocks noGrp="1"/>
          </p:cNvSpPr>
          <p:nvPr>
            <p:ph type="title"/>
          </p:nvPr>
        </p:nvSpPr>
        <p:spPr>
          <a:xfrm>
            <a:off x="194475" y="1022125"/>
            <a:ext cx="77367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30"/>
          <p:cNvSpPr txBox="1">
            <a:spLocks noGrp="1"/>
          </p:cNvSpPr>
          <p:nvPr>
            <p:ph type="subTitle" idx="1"/>
          </p:nvPr>
        </p:nvSpPr>
        <p:spPr>
          <a:xfrm>
            <a:off x="194475" y="1593625"/>
            <a:ext cx="77367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81" name="Google Shape;181;p30"/>
          <p:cNvSpPr txBox="1">
            <a:spLocks noGrp="1"/>
          </p:cNvSpPr>
          <p:nvPr>
            <p:ph type="subTitle" idx="2"/>
          </p:nvPr>
        </p:nvSpPr>
        <p:spPr>
          <a:xfrm>
            <a:off x="246300" y="208662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182" name="Google Shape;182;p30"/>
          <p:cNvPicPr preferRelativeResize="0"/>
          <p:nvPr/>
        </p:nvPicPr>
        <p:blipFill rotWithShape="1">
          <a:blip r:embed="rId3">
            <a:alphaModFix/>
          </a:blip>
          <a:srcRect/>
          <a:stretch/>
        </p:blipFill>
        <p:spPr>
          <a:xfrm>
            <a:off x="323050" y="530928"/>
            <a:ext cx="1343325" cy="36679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 Yellow">
  <p:cSld name="TITLE_1_1_1_1">
    <p:spTree>
      <p:nvGrpSpPr>
        <p:cNvPr id="1" name="Shape 183"/>
        <p:cNvGrpSpPr/>
        <p:nvPr/>
      </p:nvGrpSpPr>
      <p:grpSpPr>
        <a:xfrm>
          <a:off x="0" y="0"/>
          <a:ext cx="0" cy="0"/>
          <a:chOff x="0" y="0"/>
          <a:chExt cx="0" cy="0"/>
        </a:xfrm>
      </p:grpSpPr>
      <p:pic>
        <p:nvPicPr>
          <p:cNvPr id="184" name="Google Shape;184;p31"/>
          <p:cNvPicPr preferRelativeResize="0"/>
          <p:nvPr/>
        </p:nvPicPr>
        <p:blipFill rotWithShape="1">
          <a:blip r:embed="rId2">
            <a:alphaModFix/>
          </a:blip>
          <a:srcRect/>
          <a:stretch/>
        </p:blipFill>
        <p:spPr>
          <a:xfrm>
            <a:off x="0" y="-6"/>
            <a:ext cx="9144000" cy="5143505"/>
          </a:xfrm>
          <a:prstGeom prst="rect">
            <a:avLst/>
          </a:prstGeom>
          <a:noFill/>
          <a:ln>
            <a:noFill/>
          </a:ln>
        </p:spPr>
      </p:pic>
      <p:sp>
        <p:nvSpPr>
          <p:cNvPr id="185" name="Google Shape;185;p31"/>
          <p:cNvSpPr txBox="1">
            <a:spLocks noGrp="1"/>
          </p:cNvSpPr>
          <p:nvPr>
            <p:ph type="title"/>
          </p:nvPr>
        </p:nvSpPr>
        <p:spPr>
          <a:xfrm>
            <a:off x="194475" y="91217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p31"/>
          <p:cNvSpPr txBox="1">
            <a:spLocks noGrp="1"/>
          </p:cNvSpPr>
          <p:nvPr>
            <p:ph type="subTitle" idx="1"/>
          </p:nvPr>
        </p:nvSpPr>
        <p:spPr>
          <a:xfrm>
            <a:off x="194475" y="1483675"/>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31"/>
          <p:cNvSpPr txBox="1">
            <a:spLocks noGrp="1"/>
          </p:cNvSpPr>
          <p:nvPr>
            <p:ph type="subTitle" idx="2"/>
          </p:nvPr>
        </p:nvSpPr>
        <p:spPr>
          <a:xfrm>
            <a:off x="194475" y="191447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88" name="Google Shape;188;p31"/>
          <p:cNvPicPr preferRelativeResize="0"/>
          <p:nvPr/>
        </p:nvPicPr>
        <p:blipFill rotWithShape="1">
          <a:blip r:embed="rId3">
            <a:alphaModFix/>
          </a:blip>
          <a:srcRect/>
          <a:stretch/>
        </p:blipFill>
        <p:spPr>
          <a:xfrm>
            <a:off x="316625" y="440625"/>
            <a:ext cx="1343324" cy="361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TITLE_1_1_1_1_1">
    <p:spTree>
      <p:nvGrpSpPr>
        <p:cNvPr id="1" name="Shape 189"/>
        <p:cNvGrpSpPr/>
        <p:nvPr/>
      </p:nvGrpSpPr>
      <p:grpSpPr>
        <a:xfrm>
          <a:off x="0" y="0"/>
          <a:ext cx="0" cy="0"/>
          <a:chOff x="0" y="0"/>
          <a:chExt cx="0" cy="0"/>
        </a:xfrm>
      </p:grpSpPr>
      <p:pic>
        <p:nvPicPr>
          <p:cNvPr id="190" name="Google Shape;190;p32"/>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91" name="Google Shape;191;p32"/>
          <p:cNvSpPr txBox="1">
            <a:spLocks noGrp="1"/>
          </p:cNvSpPr>
          <p:nvPr>
            <p:ph type="title"/>
          </p:nvPr>
        </p:nvSpPr>
        <p:spPr>
          <a:xfrm>
            <a:off x="194475" y="98837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2" name="Google Shape;192;p32"/>
          <p:cNvSpPr txBox="1">
            <a:spLocks noGrp="1"/>
          </p:cNvSpPr>
          <p:nvPr>
            <p:ph type="subTitle" idx="1"/>
          </p:nvPr>
        </p:nvSpPr>
        <p:spPr>
          <a:xfrm>
            <a:off x="194475" y="1559875"/>
            <a:ext cx="86859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600"/>
              <a:buFont typeface="Arial"/>
              <a:buNone/>
              <a:defRPr sz="16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3" name="Google Shape;193;p32"/>
          <p:cNvSpPr txBox="1">
            <a:spLocks noGrp="1"/>
          </p:cNvSpPr>
          <p:nvPr>
            <p:ph type="subTitle" idx="2"/>
          </p:nvPr>
        </p:nvSpPr>
        <p:spPr>
          <a:xfrm>
            <a:off x="194475" y="199067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194" name="Google Shape;194;p32"/>
          <p:cNvPicPr preferRelativeResize="0"/>
          <p:nvPr/>
        </p:nvPicPr>
        <p:blipFill rotWithShape="1">
          <a:blip r:embed="rId3">
            <a:alphaModFix/>
          </a:blip>
          <a:srcRect/>
          <a:stretch/>
        </p:blipFill>
        <p:spPr>
          <a:xfrm>
            <a:off x="323050" y="545378"/>
            <a:ext cx="1343325" cy="3667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3888" y="1282306"/>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 Grey">
  <p:cSld name="TITLE_1_1_1_1_1_1">
    <p:spTree>
      <p:nvGrpSpPr>
        <p:cNvPr id="1"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a:stretch/>
        </p:blipFill>
        <p:spPr>
          <a:xfrm>
            <a:off x="0" y="0"/>
            <a:ext cx="9144000" cy="5143497"/>
          </a:xfrm>
          <a:prstGeom prst="rect">
            <a:avLst/>
          </a:prstGeom>
          <a:noFill/>
          <a:ln>
            <a:noFill/>
          </a:ln>
        </p:spPr>
      </p:pic>
      <p:sp>
        <p:nvSpPr>
          <p:cNvPr id="197" name="Google Shape;197;p33"/>
          <p:cNvSpPr txBox="1">
            <a:spLocks noGrp="1"/>
          </p:cNvSpPr>
          <p:nvPr>
            <p:ph type="title"/>
          </p:nvPr>
        </p:nvSpPr>
        <p:spPr>
          <a:xfrm>
            <a:off x="194475" y="98837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FFFFFF"/>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8" name="Google Shape;198;p33"/>
          <p:cNvSpPr txBox="1">
            <a:spLocks noGrp="1"/>
          </p:cNvSpPr>
          <p:nvPr>
            <p:ph type="subTitle" idx="1"/>
          </p:nvPr>
        </p:nvSpPr>
        <p:spPr>
          <a:xfrm>
            <a:off x="194475" y="1559875"/>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FFFFFF"/>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199" name="Google Shape;199;p33"/>
          <p:cNvSpPr txBox="1">
            <a:spLocks noGrp="1"/>
          </p:cNvSpPr>
          <p:nvPr>
            <p:ph type="subTitle" idx="2"/>
          </p:nvPr>
        </p:nvSpPr>
        <p:spPr>
          <a:xfrm>
            <a:off x="194475" y="191447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200" name="Google Shape;200;p33"/>
          <p:cNvPicPr preferRelativeResize="0"/>
          <p:nvPr/>
        </p:nvPicPr>
        <p:blipFill rotWithShape="1">
          <a:blip r:embed="rId3">
            <a:alphaModFix/>
          </a:blip>
          <a:srcRect/>
          <a:stretch/>
        </p:blipFill>
        <p:spPr>
          <a:xfrm>
            <a:off x="323050" y="530928"/>
            <a:ext cx="1343325" cy="36679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 Plain">
  <p:cSld name="TITLE_1_1_1_1_1_1_1">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185925" y="1998525"/>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Google Shape;203;p34"/>
          <p:cNvSpPr txBox="1">
            <a:spLocks noGrp="1"/>
          </p:cNvSpPr>
          <p:nvPr>
            <p:ph type="subTitle" idx="1"/>
          </p:nvPr>
        </p:nvSpPr>
        <p:spPr>
          <a:xfrm>
            <a:off x="185925" y="2570025"/>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p34"/>
          <p:cNvSpPr txBox="1">
            <a:spLocks noGrp="1"/>
          </p:cNvSpPr>
          <p:nvPr>
            <p:ph type="subTitle" idx="2"/>
          </p:nvPr>
        </p:nvSpPr>
        <p:spPr>
          <a:xfrm>
            <a:off x="185925" y="3000825"/>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205" name="Google Shape;205;p34"/>
          <p:cNvPicPr preferRelativeResize="0"/>
          <p:nvPr/>
        </p:nvPicPr>
        <p:blipFill rotWithShape="1">
          <a:blip r:embed="rId2">
            <a:alphaModFix/>
          </a:blip>
          <a:srcRect/>
          <a:stretch/>
        </p:blipFill>
        <p:spPr>
          <a:xfrm>
            <a:off x="351400" y="314625"/>
            <a:ext cx="1154124" cy="15470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 Partnership logos">
  <p:cSld name="TITLE_1_1_1_1_1_1_1_1">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229050" y="484500"/>
            <a:ext cx="85890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8" name="Google Shape;208;p35"/>
          <p:cNvSpPr txBox="1">
            <a:spLocks noGrp="1"/>
          </p:cNvSpPr>
          <p:nvPr>
            <p:ph type="subTitle" idx="1"/>
          </p:nvPr>
        </p:nvSpPr>
        <p:spPr>
          <a:xfrm>
            <a:off x="229050" y="1056000"/>
            <a:ext cx="86859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Google Shape;209;p35"/>
          <p:cNvSpPr txBox="1">
            <a:spLocks noGrp="1"/>
          </p:cNvSpPr>
          <p:nvPr>
            <p:ph type="subTitle" idx="2"/>
          </p:nvPr>
        </p:nvSpPr>
        <p:spPr>
          <a:xfrm>
            <a:off x="229050" y="1486800"/>
            <a:ext cx="2373900" cy="773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pic>
        <p:nvPicPr>
          <p:cNvPr id="210" name="Google Shape;210;p35"/>
          <p:cNvPicPr preferRelativeResize="0"/>
          <p:nvPr/>
        </p:nvPicPr>
        <p:blipFill rotWithShape="1">
          <a:blip r:embed="rId2">
            <a:alphaModFix/>
          </a:blip>
          <a:srcRect/>
          <a:stretch/>
        </p:blipFill>
        <p:spPr>
          <a:xfrm>
            <a:off x="306350" y="4305475"/>
            <a:ext cx="1404512" cy="571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troduction + Contents Yellow">
  <p:cSld name="TITLE_1_1_1_1_1_1_1_1_1">
    <p:spTree>
      <p:nvGrpSpPr>
        <p:cNvPr id="1" name="Shape 211"/>
        <p:cNvGrpSpPr/>
        <p:nvPr/>
      </p:nvGrpSpPr>
      <p:grpSpPr>
        <a:xfrm>
          <a:off x="0" y="0"/>
          <a:ext cx="0" cy="0"/>
          <a:chOff x="0" y="0"/>
          <a:chExt cx="0" cy="0"/>
        </a:xfrm>
      </p:grpSpPr>
      <p:sp>
        <p:nvSpPr>
          <p:cNvPr id="212" name="Google Shape;212;p36"/>
          <p:cNvSpPr/>
          <p:nvPr/>
        </p:nvSpPr>
        <p:spPr>
          <a:xfrm>
            <a:off x="-7125" y="0"/>
            <a:ext cx="45507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6"/>
          <p:cNvSpPr txBox="1">
            <a:spLocks noGrp="1"/>
          </p:cNvSpPr>
          <p:nvPr>
            <p:ph type="subTitle" idx="1"/>
          </p:nvPr>
        </p:nvSpPr>
        <p:spPr>
          <a:xfrm>
            <a:off x="117850"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14" name="Google Shape;214;p36"/>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15" name="Google Shape;215;p36"/>
          <p:cNvSpPr txBox="1">
            <a:spLocks noGrp="1"/>
          </p:cNvSpPr>
          <p:nvPr>
            <p:ph type="subTitle" idx="2"/>
          </p:nvPr>
        </p:nvSpPr>
        <p:spPr>
          <a:xfrm>
            <a:off x="4690425"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6" name="Google Shape;216;p36"/>
          <p:cNvSpPr txBox="1">
            <a:spLocks noGrp="1"/>
          </p:cNvSpPr>
          <p:nvPr>
            <p:ph type="body" idx="3"/>
          </p:nvPr>
        </p:nvSpPr>
        <p:spPr>
          <a:xfrm>
            <a:off x="117850" y="64020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217" name="Google Shape;217;p36"/>
          <p:cNvSpPr txBox="1">
            <a:spLocks noGrp="1"/>
          </p:cNvSpPr>
          <p:nvPr>
            <p:ph type="body" idx="4"/>
          </p:nvPr>
        </p:nvSpPr>
        <p:spPr>
          <a:xfrm>
            <a:off x="4690425" y="64020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roduction + Contents Orange">
  <p:cSld name="TITLE_1_1_1_1_1_1_1_1_1_1">
    <p:spTree>
      <p:nvGrpSpPr>
        <p:cNvPr id="1" name="Shape 218"/>
        <p:cNvGrpSpPr/>
        <p:nvPr/>
      </p:nvGrpSpPr>
      <p:grpSpPr>
        <a:xfrm>
          <a:off x="0" y="0"/>
          <a:ext cx="0" cy="0"/>
          <a:chOff x="0" y="0"/>
          <a:chExt cx="0" cy="0"/>
        </a:xfrm>
      </p:grpSpPr>
      <p:sp>
        <p:nvSpPr>
          <p:cNvPr id="219" name="Google Shape;219;p37"/>
          <p:cNvSpPr/>
          <p:nvPr/>
        </p:nvSpPr>
        <p:spPr>
          <a:xfrm>
            <a:off x="4593300" y="0"/>
            <a:ext cx="45507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7"/>
          <p:cNvSpPr txBox="1">
            <a:spLocks noGrp="1"/>
          </p:cNvSpPr>
          <p:nvPr>
            <p:ph type="subTitle" idx="1"/>
          </p:nvPr>
        </p:nvSpPr>
        <p:spPr>
          <a:xfrm>
            <a:off x="117850"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21" name="Google Shape;221;p37"/>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22" name="Google Shape;222;p37"/>
          <p:cNvSpPr txBox="1">
            <a:spLocks noGrp="1"/>
          </p:cNvSpPr>
          <p:nvPr>
            <p:ph type="subTitle" idx="2"/>
          </p:nvPr>
        </p:nvSpPr>
        <p:spPr>
          <a:xfrm>
            <a:off x="4690425" y="89825"/>
            <a:ext cx="43131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37"/>
          <p:cNvSpPr txBox="1">
            <a:spLocks noGrp="1"/>
          </p:cNvSpPr>
          <p:nvPr>
            <p:ph type="body" idx="3"/>
          </p:nvPr>
        </p:nvSpPr>
        <p:spPr>
          <a:xfrm>
            <a:off x="205425" y="64095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224" name="Google Shape;224;p37"/>
          <p:cNvSpPr txBox="1">
            <a:spLocks noGrp="1"/>
          </p:cNvSpPr>
          <p:nvPr>
            <p:ph type="body" idx="4"/>
          </p:nvPr>
        </p:nvSpPr>
        <p:spPr>
          <a:xfrm>
            <a:off x="4742300" y="640950"/>
            <a:ext cx="41256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s Grey">
  <p:cSld name="TITLE_1_1_1_1_1_1_1_1_1_1_1">
    <p:spTree>
      <p:nvGrpSpPr>
        <p:cNvPr id="1" name="Shape 225"/>
        <p:cNvGrpSpPr/>
        <p:nvPr/>
      </p:nvGrpSpPr>
      <p:grpSpPr>
        <a:xfrm>
          <a:off x="0" y="0"/>
          <a:ext cx="0" cy="0"/>
          <a:chOff x="0" y="0"/>
          <a:chExt cx="0" cy="0"/>
        </a:xfrm>
      </p:grpSpPr>
      <p:sp>
        <p:nvSpPr>
          <p:cNvPr id="226" name="Google Shape;226;p38"/>
          <p:cNvSpPr/>
          <p:nvPr/>
        </p:nvSpPr>
        <p:spPr>
          <a:xfrm>
            <a:off x="0" y="0"/>
            <a:ext cx="9144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8"/>
          <p:cNvSpPr txBox="1">
            <a:spLocks noGrp="1"/>
          </p:cNvSpPr>
          <p:nvPr>
            <p:ph type="subTitle" idx="1"/>
          </p:nvPr>
        </p:nvSpPr>
        <p:spPr>
          <a:xfrm>
            <a:off x="117850" y="89825"/>
            <a:ext cx="88386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28" name="Google Shape;228;p38"/>
          <p:cNvSpPr txBox="1">
            <a:spLocks noGrp="1"/>
          </p:cNvSpPr>
          <p:nvPr>
            <p:ph type="body" idx="2"/>
          </p:nvPr>
        </p:nvSpPr>
        <p:spPr>
          <a:xfrm>
            <a:off x="117850" y="641225"/>
            <a:ext cx="86460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pic>
        <p:nvPicPr>
          <p:cNvPr id="229" name="Google Shape;229;p38"/>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s Yellow">
  <p:cSld name="TITLE_1_1_1_1_1_1_1_1_1_1_1_1">
    <p:spTree>
      <p:nvGrpSpPr>
        <p:cNvPr id="1" name="Shape 230"/>
        <p:cNvGrpSpPr/>
        <p:nvPr/>
      </p:nvGrpSpPr>
      <p:grpSpPr>
        <a:xfrm>
          <a:off x="0" y="0"/>
          <a:ext cx="0" cy="0"/>
          <a:chOff x="0" y="0"/>
          <a:chExt cx="0" cy="0"/>
        </a:xfrm>
      </p:grpSpPr>
      <p:sp>
        <p:nvSpPr>
          <p:cNvPr id="231" name="Google Shape;231;p39"/>
          <p:cNvSpPr/>
          <p:nvPr/>
        </p:nvSpPr>
        <p:spPr>
          <a:xfrm>
            <a:off x="0" y="0"/>
            <a:ext cx="91440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9"/>
          <p:cNvSpPr txBox="1">
            <a:spLocks noGrp="1"/>
          </p:cNvSpPr>
          <p:nvPr>
            <p:ph type="subTitle" idx="1"/>
          </p:nvPr>
        </p:nvSpPr>
        <p:spPr>
          <a:xfrm>
            <a:off x="117850" y="89825"/>
            <a:ext cx="8838600" cy="43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33" name="Google Shape;233;p39"/>
          <p:cNvSpPr txBox="1">
            <a:spLocks noGrp="1"/>
          </p:cNvSpPr>
          <p:nvPr>
            <p:ph type="body" idx="2"/>
          </p:nvPr>
        </p:nvSpPr>
        <p:spPr>
          <a:xfrm>
            <a:off x="117850" y="640200"/>
            <a:ext cx="8769000" cy="4054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34" name="Google Shape;234;p39"/>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vigation Grey">
  <p:cSld name="TITLE_1_1_1_1_1_1_1_1_1_1_1_1_1">
    <p:spTree>
      <p:nvGrpSpPr>
        <p:cNvPr id="1" name="Shape 235"/>
        <p:cNvGrpSpPr/>
        <p:nvPr/>
      </p:nvGrpSpPr>
      <p:grpSpPr>
        <a:xfrm>
          <a:off x="0" y="0"/>
          <a:ext cx="0" cy="0"/>
          <a:chOff x="0" y="0"/>
          <a:chExt cx="0" cy="0"/>
        </a:xfrm>
      </p:grpSpPr>
      <p:sp>
        <p:nvSpPr>
          <p:cNvPr id="236" name="Google Shape;236;p40"/>
          <p:cNvSpPr/>
          <p:nvPr/>
        </p:nvSpPr>
        <p:spPr>
          <a:xfrm>
            <a:off x="0" y="0"/>
            <a:ext cx="23217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38" name="Google Shape;238;p40"/>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39" name="Google Shape;239;p40"/>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40" name="Google Shape;240;p40"/>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avigation Black">
  <p:cSld name="TITLE_1_1_1_1_1_1_1_1_1_1_1_1_1_1">
    <p:spTree>
      <p:nvGrpSpPr>
        <p:cNvPr id="1" name="Shape 241"/>
        <p:cNvGrpSpPr/>
        <p:nvPr/>
      </p:nvGrpSpPr>
      <p:grpSpPr>
        <a:xfrm>
          <a:off x="0" y="0"/>
          <a:ext cx="0" cy="0"/>
          <a:chOff x="0" y="0"/>
          <a:chExt cx="0" cy="0"/>
        </a:xfrm>
      </p:grpSpPr>
      <p:sp>
        <p:nvSpPr>
          <p:cNvPr id="242" name="Google Shape;242;p41"/>
          <p:cNvSpPr/>
          <p:nvPr/>
        </p:nvSpPr>
        <p:spPr>
          <a:xfrm>
            <a:off x="0" y="0"/>
            <a:ext cx="23217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41"/>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44" name="Google Shape;244;p41"/>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45" name="Google Shape;245;p41"/>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46" name="Google Shape;246;p41"/>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avigation Orange">
  <p:cSld name="TITLE_1_1_1_1_1_1_1_1_1_1_1_1_1_1_1">
    <p:spTree>
      <p:nvGrpSpPr>
        <p:cNvPr id="1" name="Shape 247"/>
        <p:cNvGrpSpPr/>
        <p:nvPr/>
      </p:nvGrpSpPr>
      <p:grpSpPr>
        <a:xfrm>
          <a:off x="0" y="0"/>
          <a:ext cx="0" cy="0"/>
          <a:chOff x="0" y="0"/>
          <a:chExt cx="0" cy="0"/>
        </a:xfrm>
      </p:grpSpPr>
      <p:sp>
        <p:nvSpPr>
          <p:cNvPr id="248" name="Google Shape;248;p42"/>
          <p:cNvSpPr/>
          <p:nvPr/>
        </p:nvSpPr>
        <p:spPr>
          <a:xfrm>
            <a:off x="0" y="0"/>
            <a:ext cx="23217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42"/>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50" name="Google Shape;250;p42"/>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51" name="Google Shape;251;p42"/>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52" name="Google Shape;252;p42"/>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5"/>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avigation Purple">
  <p:cSld name="TITLE_1_1_1_1_1_1_1_1_1_1_1_1_1_1_1_1">
    <p:spTree>
      <p:nvGrpSpPr>
        <p:cNvPr id="1" name="Shape 253"/>
        <p:cNvGrpSpPr/>
        <p:nvPr/>
      </p:nvGrpSpPr>
      <p:grpSpPr>
        <a:xfrm>
          <a:off x="0" y="0"/>
          <a:ext cx="0" cy="0"/>
          <a:chOff x="0" y="0"/>
          <a:chExt cx="0" cy="0"/>
        </a:xfrm>
      </p:grpSpPr>
      <p:sp>
        <p:nvSpPr>
          <p:cNvPr id="254" name="Google Shape;254;p43"/>
          <p:cNvSpPr/>
          <p:nvPr/>
        </p:nvSpPr>
        <p:spPr>
          <a:xfrm>
            <a:off x="0" y="0"/>
            <a:ext cx="23217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43"/>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56" name="Google Shape;256;p43"/>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57" name="Google Shape;257;p43"/>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58" name="Google Shape;258;p43"/>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avigation Red">
  <p:cSld name="TITLE_1_1_1_1_1_1_1_1_1_1_1_1_1_1_1_1_1">
    <p:spTree>
      <p:nvGrpSpPr>
        <p:cNvPr id="1" name="Shape 259"/>
        <p:cNvGrpSpPr/>
        <p:nvPr/>
      </p:nvGrpSpPr>
      <p:grpSpPr>
        <a:xfrm>
          <a:off x="0" y="0"/>
          <a:ext cx="0" cy="0"/>
          <a:chOff x="0" y="0"/>
          <a:chExt cx="0" cy="0"/>
        </a:xfrm>
      </p:grpSpPr>
      <p:sp>
        <p:nvSpPr>
          <p:cNvPr id="260" name="Google Shape;260;p44"/>
          <p:cNvSpPr/>
          <p:nvPr/>
        </p:nvSpPr>
        <p:spPr>
          <a:xfrm>
            <a:off x="0" y="0"/>
            <a:ext cx="2321700" cy="5143500"/>
          </a:xfrm>
          <a:prstGeom prst="rect">
            <a:avLst/>
          </a:prstGeom>
          <a:solidFill>
            <a:srgbClr val="FF0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44"/>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262" name="Google Shape;262;p44"/>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263" name="Google Shape;263;p44"/>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64" name="Google Shape;264;p44"/>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avigation Yellow">
  <p:cSld name="TITLE_1_1_1_1_1_1_1_1_1_1_1_1_1_1_1_1_1_1">
    <p:spTree>
      <p:nvGrpSpPr>
        <p:cNvPr id="1" name="Shape 265"/>
        <p:cNvGrpSpPr/>
        <p:nvPr/>
      </p:nvGrpSpPr>
      <p:grpSpPr>
        <a:xfrm>
          <a:off x="0" y="0"/>
          <a:ext cx="0" cy="0"/>
          <a:chOff x="0" y="0"/>
          <a:chExt cx="0" cy="0"/>
        </a:xfrm>
      </p:grpSpPr>
      <p:sp>
        <p:nvSpPr>
          <p:cNvPr id="266" name="Google Shape;266;p45"/>
          <p:cNvSpPr/>
          <p:nvPr/>
        </p:nvSpPr>
        <p:spPr>
          <a:xfrm>
            <a:off x="0" y="0"/>
            <a:ext cx="23217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45"/>
          <p:cNvSpPr txBox="1">
            <a:spLocks noGrp="1"/>
          </p:cNvSpPr>
          <p:nvPr>
            <p:ph type="subTitle" idx="1"/>
          </p:nvPr>
        </p:nvSpPr>
        <p:spPr>
          <a:xfrm>
            <a:off x="2404450" y="89800"/>
            <a:ext cx="52668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68" name="Google Shape;268;p45"/>
          <p:cNvSpPr txBox="1">
            <a:spLocks noGrp="1"/>
          </p:cNvSpPr>
          <p:nvPr>
            <p:ph type="subTitle" idx="2"/>
          </p:nvPr>
        </p:nvSpPr>
        <p:spPr>
          <a:xfrm>
            <a:off x="166950" y="89800"/>
            <a:ext cx="1987800" cy="45003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69" name="Google Shape;269;p45"/>
          <p:cNvSpPr txBox="1">
            <a:spLocks noGrp="1"/>
          </p:cNvSpPr>
          <p:nvPr>
            <p:ph type="body" idx="3"/>
          </p:nvPr>
        </p:nvSpPr>
        <p:spPr>
          <a:xfrm>
            <a:off x="2404450" y="614800"/>
            <a:ext cx="66003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70" name="Google Shape;270;p45"/>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imple text layout">
  <p:cSld name="TITLE_1_1_1_1_1_1_1_1_1_1_1_1_1_1_1_1_1_1_1">
    <p:spTree>
      <p:nvGrpSpPr>
        <p:cNvPr id="1" name="Shape 271"/>
        <p:cNvGrpSpPr/>
        <p:nvPr/>
      </p:nvGrpSpPr>
      <p:grpSpPr>
        <a:xfrm>
          <a:off x="0" y="0"/>
          <a:ext cx="0" cy="0"/>
          <a:chOff x="0" y="0"/>
          <a:chExt cx="0" cy="0"/>
        </a:xfrm>
      </p:grpSpPr>
      <p:sp>
        <p:nvSpPr>
          <p:cNvPr id="272" name="Google Shape;272;p46"/>
          <p:cNvSpPr txBox="1">
            <a:spLocks noGrp="1"/>
          </p:cNvSpPr>
          <p:nvPr>
            <p:ph type="subTitle" idx="1"/>
          </p:nvPr>
        </p:nvSpPr>
        <p:spPr>
          <a:xfrm>
            <a:off x="137350" y="89800"/>
            <a:ext cx="87444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73" name="Google Shape;273;p46"/>
          <p:cNvSpPr txBox="1">
            <a:spLocks noGrp="1"/>
          </p:cNvSpPr>
          <p:nvPr>
            <p:ph type="body" idx="2"/>
          </p:nvPr>
        </p:nvSpPr>
        <p:spPr>
          <a:xfrm>
            <a:off x="137350" y="622050"/>
            <a:ext cx="87444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74" name="Google Shape;274;p46"/>
          <p:cNvPicPr preferRelativeResize="0"/>
          <p:nvPr/>
        </p:nvPicPr>
        <p:blipFill rotWithShape="1">
          <a:blip r:embed="rId2">
            <a:alphaModFix/>
          </a:blip>
          <a:srcRect/>
          <a:stretch/>
        </p:blipFill>
        <p:spPr>
          <a:xfrm>
            <a:off x="217050" y="4813975"/>
            <a:ext cx="595602" cy="160325"/>
          </a:xfrm>
          <a:prstGeom prst="rect">
            <a:avLst/>
          </a:prstGeom>
          <a:noFill/>
          <a:ln>
            <a:noFill/>
          </a:ln>
        </p:spPr>
      </p:pic>
      <p:cxnSp>
        <p:nvCxnSpPr>
          <p:cNvPr id="275" name="Google Shape;275;p46"/>
          <p:cNvCxnSpPr/>
          <p:nvPr/>
        </p:nvCxnSpPr>
        <p:spPr>
          <a:xfrm>
            <a:off x="217050" y="452112"/>
            <a:ext cx="8664600" cy="0"/>
          </a:xfrm>
          <a:prstGeom prst="straightConnector1">
            <a:avLst/>
          </a:prstGeom>
          <a:noFill/>
          <a:ln w="9525" cap="flat" cmpd="sng">
            <a:solidFill>
              <a:srgbClr val="A59482"/>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double column">
  <p:cSld name="TITLE_1_1_1_1_1_1_1_1_1_1_1_1_1_1_1_1_1_1_1_1">
    <p:spTree>
      <p:nvGrpSpPr>
        <p:cNvPr id="1" name="Shape 276"/>
        <p:cNvGrpSpPr/>
        <p:nvPr/>
      </p:nvGrpSpPr>
      <p:grpSpPr>
        <a:xfrm>
          <a:off x="0" y="0"/>
          <a:ext cx="0" cy="0"/>
          <a:chOff x="0" y="0"/>
          <a:chExt cx="0" cy="0"/>
        </a:xfrm>
      </p:grpSpPr>
      <p:sp>
        <p:nvSpPr>
          <p:cNvPr id="277" name="Google Shape;277;p47"/>
          <p:cNvSpPr txBox="1">
            <a:spLocks noGrp="1"/>
          </p:cNvSpPr>
          <p:nvPr>
            <p:ph type="subTitle" idx="1"/>
          </p:nvPr>
        </p:nvSpPr>
        <p:spPr>
          <a:xfrm>
            <a:off x="137350" y="89800"/>
            <a:ext cx="87444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137350" y="622050"/>
            <a:ext cx="42456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79" name="Google Shape;279;p47"/>
          <p:cNvPicPr preferRelativeResize="0"/>
          <p:nvPr/>
        </p:nvPicPr>
        <p:blipFill rotWithShape="1">
          <a:blip r:embed="rId2">
            <a:alphaModFix/>
          </a:blip>
          <a:srcRect/>
          <a:stretch/>
        </p:blipFill>
        <p:spPr>
          <a:xfrm>
            <a:off x="217050" y="4813975"/>
            <a:ext cx="595602" cy="160325"/>
          </a:xfrm>
          <a:prstGeom prst="rect">
            <a:avLst/>
          </a:prstGeom>
          <a:noFill/>
          <a:ln>
            <a:noFill/>
          </a:ln>
        </p:spPr>
      </p:pic>
      <p:cxnSp>
        <p:nvCxnSpPr>
          <p:cNvPr id="280" name="Google Shape;280;p47"/>
          <p:cNvCxnSpPr/>
          <p:nvPr/>
        </p:nvCxnSpPr>
        <p:spPr>
          <a:xfrm>
            <a:off x="217050" y="452112"/>
            <a:ext cx="8664600" cy="0"/>
          </a:xfrm>
          <a:prstGeom prst="straightConnector1">
            <a:avLst/>
          </a:prstGeom>
          <a:noFill/>
          <a:ln w="9525" cap="flat" cmpd="sng">
            <a:solidFill>
              <a:srgbClr val="A59482"/>
            </a:solidFill>
            <a:prstDash val="solid"/>
            <a:round/>
            <a:headEnd type="none" w="sm" len="sm"/>
            <a:tailEnd type="none" w="sm" len="sm"/>
          </a:ln>
        </p:spPr>
      </p:cxnSp>
      <p:sp>
        <p:nvSpPr>
          <p:cNvPr id="281" name="Google Shape;281;p47"/>
          <p:cNvSpPr txBox="1">
            <a:spLocks noGrp="1"/>
          </p:cNvSpPr>
          <p:nvPr>
            <p:ph type="body" idx="3"/>
          </p:nvPr>
        </p:nvSpPr>
        <p:spPr>
          <a:xfrm>
            <a:off x="4636050" y="622050"/>
            <a:ext cx="42456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ullet list Grey">
  <p:cSld name="TITLE_1_1_1_1_1_1_1_1_1_1_1_1_1_1_1_1_1_1_1_1_1">
    <p:spTree>
      <p:nvGrpSpPr>
        <p:cNvPr id="1" name="Shape 282"/>
        <p:cNvGrpSpPr/>
        <p:nvPr/>
      </p:nvGrpSpPr>
      <p:grpSpPr>
        <a:xfrm>
          <a:off x="0" y="0"/>
          <a:ext cx="0" cy="0"/>
          <a:chOff x="0" y="0"/>
          <a:chExt cx="0" cy="0"/>
        </a:xfrm>
      </p:grpSpPr>
      <p:sp>
        <p:nvSpPr>
          <p:cNvPr id="283" name="Google Shape;283;p48"/>
          <p:cNvSpPr/>
          <p:nvPr/>
        </p:nvSpPr>
        <p:spPr>
          <a:xfrm>
            <a:off x="4761000" y="0"/>
            <a:ext cx="4383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48"/>
          <p:cNvSpPr txBox="1">
            <a:spLocks noGrp="1"/>
          </p:cNvSpPr>
          <p:nvPr>
            <p:ph type="body" idx="1"/>
          </p:nvPr>
        </p:nvSpPr>
        <p:spPr>
          <a:xfrm>
            <a:off x="1373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85" name="Google Shape;285;p48"/>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86" name="Google Shape;286;p48"/>
          <p:cNvSpPr txBox="1">
            <a:spLocks noGrp="1"/>
          </p:cNvSpPr>
          <p:nvPr>
            <p:ph type="body" idx="2"/>
          </p:nvPr>
        </p:nvSpPr>
        <p:spPr>
          <a:xfrm>
            <a:off x="4898400" y="245350"/>
            <a:ext cx="4099200" cy="44673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 list Purple">
  <p:cSld name="TITLE_1_1_1_1_1_1_1_1_1_1_1_1_1_1_1_1_1_1_1_1_1_2">
    <p:spTree>
      <p:nvGrpSpPr>
        <p:cNvPr id="1" name="Shape 287"/>
        <p:cNvGrpSpPr/>
        <p:nvPr/>
      </p:nvGrpSpPr>
      <p:grpSpPr>
        <a:xfrm>
          <a:off x="0" y="0"/>
          <a:ext cx="0" cy="0"/>
          <a:chOff x="0" y="0"/>
          <a:chExt cx="0" cy="0"/>
        </a:xfrm>
      </p:grpSpPr>
      <p:sp>
        <p:nvSpPr>
          <p:cNvPr id="288" name="Google Shape;288;p49"/>
          <p:cNvSpPr/>
          <p:nvPr/>
        </p:nvSpPr>
        <p:spPr>
          <a:xfrm>
            <a:off x="4761000" y="0"/>
            <a:ext cx="43830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9"/>
          <p:cNvSpPr txBox="1">
            <a:spLocks noGrp="1"/>
          </p:cNvSpPr>
          <p:nvPr>
            <p:ph type="body" idx="1"/>
          </p:nvPr>
        </p:nvSpPr>
        <p:spPr>
          <a:xfrm>
            <a:off x="1373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290" name="Google Shape;290;p49"/>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291" name="Google Shape;291;p49"/>
          <p:cNvSpPr txBox="1">
            <a:spLocks noGrp="1"/>
          </p:cNvSpPr>
          <p:nvPr>
            <p:ph type="body" idx="2"/>
          </p:nvPr>
        </p:nvSpPr>
        <p:spPr>
          <a:xfrm>
            <a:off x="4898400" y="245350"/>
            <a:ext cx="4099200" cy="44673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ullet list Red">
  <p:cSld name="TITLE_1_1_1_1_1_1_1_1_1_1_1_1_1_1_1_1_1_1_1_1_1_1">
    <p:spTree>
      <p:nvGrpSpPr>
        <p:cNvPr id="1" name="Shape 292"/>
        <p:cNvGrpSpPr/>
        <p:nvPr/>
      </p:nvGrpSpPr>
      <p:grpSpPr>
        <a:xfrm>
          <a:off x="0" y="0"/>
          <a:ext cx="0" cy="0"/>
          <a:chOff x="0" y="0"/>
          <a:chExt cx="0" cy="0"/>
        </a:xfrm>
      </p:grpSpPr>
      <p:sp>
        <p:nvSpPr>
          <p:cNvPr id="293" name="Google Shape;293;p50"/>
          <p:cNvSpPr/>
          <p:nvPr/>
        </p:nvSpPr>
        <p:spPr>
          <a:xfrm>
            <a:off x="0" y="0"/>
            <a:ext cx="4346700" cy="5143500"/>
          </a:xfrm>
          <a:prstGeom prst="rect">
            <a:avLst/>
          </a:prstGeom>
          <a:solidFill>
            <a:srgbClr val="FF0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50"/>
          <p:cNvSpPr txBox="1">
            <a:spLocks noGrp="1"/>
          </p:cNvSpPr>
          <p:nvPr>
            <p:ph type="body" idx="1"/>
          </p:nvPr>
        </p:nvSpPr>
        <p:spPr>
          <a:xfrm>
            <a:off x="47230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295" name="Google Shape;295;p50"/>
          <p:cNvSpPr txBox="1">
            <a:spLocks noGrp="1"/>
          </p:cNvSpPr>
          <p:nvPr>
            <p:ph type="body" idx="2"/>
          </p:nvPr>
        </p:nvSpPr>
        <p:spPr>
          <a:xfrm>
            <a:off x="205425" y="175550"/>
            <a:ext cx="4017600" cy="44790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pic>
        <p:nvPicPr>
          <p:cNvPr id="296" name="Google Shape;296;p50"/>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ullet list Orange">
  <p:cSld name="TITLE_1_1_1_1_1_1_1_1_1_1_1_1_1_1_1_1_1_1_1_1_1_1_1">
    <p:spTree>
      <p:nvGrpSpPr>
        <p:cNvPr id="1" name="Shape 297"/>
        <p:cNvGrpSpPr/>
        <p:nvPr/>
      </p:nvGrpSpPr>
      <p:grpSpPr>
        <a:xfrm>
          <a:off x="0" y="0"/>
          <a:ext cx="0" cy="0"/>
          <a:chOff x="0" y="0"/>
          <a:chExt cx="0" cy="0"/>
        </a:xfrm>
      </p:grpSpPr>
      <p:sp>
        <p:nvSpPr>
          <p:cNvPr id="298" name="Google Shape;298;p51"/>
          <p:cNvSpPr/>
          <p:nvPr/>
        </p:nvSpPr>
        <p:spPr>
          <a:xfrm>
            <a:off x="0" y="0"/>
            <a:ext cx="43467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51"/>
          <p:cNvSpPr txBox="1">
            <a:spLocks noGrp="1"/>
          </p:cNvSpPr>
          <p:nvPr>
            <p:ph type="body" idx="1"/>
          </p:nvPr>
        </p:nvSpPr>
        <p:spPr>
          <a:xfrm>
            <a:off x="47230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00" name="Google Shape;300;p51"/>
          <p:cNvSpPr txBox="1">
            <a:spLocks noGrp="1"/>
          </p:cNvSpPr>
          <p:nvPr>
            <p:ph type="body" idx="2"/>
          </p:nvPr>
        </p:nvSpPr>
        <p:spPr>
          <a:xfrm>
            <a:off x="205425" y="175550"/>
            <a:ext cx="4017600" cy="44790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pic>
        <p:nvPicPr>
          <p:cNvPr id="301" name="Google Shape;301;p51"/>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 Small Image / Video / Chart">
  <p:cSld name="CUSTOM">
    <p:spTree>
      <p:nvGrpSpPr>
        <p:cNvPr id="1" name="Shape 302"/>
        <p:cNvGrpSpPr/>
        <p:nvPr/>
      </p:nvGrpSpPr>
      <p:grpSpPr>
        <a:xfrm>
          <a:off x="0" y="0"/>
          <a:ext cx="0" cy="0"/>
          <a:chOff x="0" y="0"/>
          <a:chExt cx="0" cy="0"/>
        </a:xfrm>
      </p:grpSpPr>
      <p:pic>
        <p:nvPicPr>
          <p:cNvPr id="303" name="Google Shape;303;p52"/>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304" name="Google Shape;304;p52"/>
          <p:cNvSpPr txBox="1">
            <a:spLocks noGrp="1"/>
          </p:cNvSpPr>
          <p:nvPr>
            <p:ph type="subTitle" idx="1"/>
          </p:nvPr>
        </p:nvSpPr>
        <p:spPr>
          <a:xfrm>
            <a:off x="117850" y="89825"/>
            <a:ext cx="8836200" cy="33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05" name="Google Shape;305;p52"/>
          <p:cNvSpPr txBox="1">
            <a:spLocks noGrp="1"/>
          </p:cNvSpPr>
          <p:nvPr>
            <p:ph type="body" idx="2"/>
          </p:nvPr>
        </p:nvSpPr>
        <p:spPr>
          <a:xfrm>
            <a:off x="137350" y="622050"/>
            <a:ext cx="53466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06" name="Google Shape;306;p52"/>
          <p:cNvSpPr txBox="1">
            <a:spLocks noGrp="1"/>
          </p:cNvSpPr>
          <p:nvPr>
            <p:ph type="subTitle" idx="3"/>
          </p:nvPr>
        </p:nvSpPr>
        <p:spPr>
          <a:xfrm>
            <a:off x="5592600" y="4431450"/>
            <a:ext cx="31587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9841"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9842"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6"/>
          <p:cNvSpPr txBox="1">
            <a:spLocks noGrp="1"/>
          </p:cNvSpPr>
          <p:nvPr>
            <p:ph type="body" idx="2"/>
          </p:nvPr>
        </p:nvSpPr>
        <p:spPr>
          <a:xfrm>
            <a:off x="629842"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6"/>
          <p:cNvSpPr txBox="1">
            <a:spLocks noGrp="1"/>
          </p:cNvSpPr>
          <p:nvPr>
            <p:ph type="body" idx="3"/>
          </p:nvPr>
        </p:nvSpPr>
        <p:spPr>
          <a:xfrm>
            <a:off x="4629151"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4"/>
          </p:nvPr>
        </p:nvSpPr>
        <p:spPr>
          <a:xfrm>
            <a:off x="4629151"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arge Image + Text">
  <p:cSld name="CUSTOM_1">
    <p:spTree>
      <p:nvGrpSpPr>
        <p:cNvPr id="1" name="Shape 307"/>
        <p:cNvGrpSpPr/>
        <p:nvPr/>
      </p:nvGrpSpPr>
      <p:grpSpPr>
        <a:xfrm>
          <a:off x="0" y="0"/>
          <a:ext cx="0" cy="0"/>
          <a:chOff x="0" y="0"/>
          <a:chExt cx="0" cy="0"/>
        </a:xfrm>
      </p:grpSpPr>
      <p:pic>
        <p:nvPicPr>
          <p:cNvPr id="308" name="Google Shape;308;p53"/>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309" name="Google Shape;309;p53"/>
          <p:cNvSpPr txBox="1">
            <a:spLocks noGrp="1"/>
          </p:cNvSpPr>
          <p:nvPr>
            <p:ph type="subTitle" idx="1"/>
          </p:nvPr>
        </p:nvSpPr>
        <p:spPr>
          <a:xfrm>
            <a:off x="117850" y="89825"/>
            <a:ext cx="2975700" cy="33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10" name="Google Shape;310;p53"/>
          <p:cNvSpPr txBox="1">
            <a:spLocks noGrp="1"/>
          </p:cNvSpPr>
          <p:nvPr>
            <p:ph type="body" idx="2"/>
          </p:nvPr>
        </p:nvSpPr>
        <p:spPr>
          <a:xfrm>
            <a:off x="137350" y="622050"/>
            <a:ext cx="2869200" cy="2806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11" name="Google Shape;311;p53"/>
          <p:cNvSpPr txBox="1">
            <a:spLocks noGrp="1"/>
          </p:cNvSpPr>
          <p:nvPr>
            <p:ph type="subTitle" idx="3"/>
          </p:nvPr>
        </p:nvSpPr>
        <p:spPr>
          <a:xfrm>
            <a:off x="137350" y="3428250"/>
            <a:ext cx="31587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cxnSp>
        <p:nvCxnSpPr>
          <p:cNvPr id="312" name="Google Shape;312;p53"/>
          <p:cNvCxnSpPr/>
          <p:nvPr/>
        </p:nvCxnSpPr>
        <p:spPr>
          <a:xfrm>
            <a:off x="3165850" y="1700"/>
            <a:ext cx="0" cy="5165400"/>
          </a:xfrm>
          <a:prstGeom prst="straightConnector1">
            <a:avLst/>
          </a:prstGeom>
          <a:noFill/>
          <a:ln w="9525" cap="flat" cmpd="sng">
            <a:solidFill>
              <a:srgbClr val="D9D9D9"/>
            </a:solidFill>
            <a:prstDash val="solid"/>
            <a:round/>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 Grey Layout">
  <p:cSld name="CUSTOM_2">
    <p:spTree>
      <p:nvGrpSpPr>
        <p:cNvPr id="1" name="Shape 313"/>
        <p:cNvGrpSpPr/>
        <p:nvPr/>
      </p:nvGrpSpPr>
      <p:grpSpPr>
        <a:xfrm>
          <a:off x="0" y="0"/>
          <a:ext cx="0" cy="0"/>
          <a:chOff x="0" y="0"/>
          <a:chExt cx="0" cy="0"/>
        </a:xfrm>
      </p:grpSpPr>
      <p:sp>
        <p:nvSpPr>
          <p:cNvPr id="314" name="Google Shape;314;p54"/>
          <p:cNvSpPr/>
          <p:nvPr/>
        </p:nvSpPr>
        <p:spPr>
          <a:xfrm>
            <a:off x="0" y="0"/>
            <a:ext cx="4383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5" name="Google Shape;315;p54"/>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16" name="Google Shape;316;p54"/>
          <p:cNvSpPr txBox="1">
            <a:spLocks noGrp="1"/>
          </p:cNvSpPr>
          <p:nvPr>
            <p:ph type="subTitle" idx="1"/>
          </p:nvPr>
        </p:nvSpPr>
        <p:spPr>
          <a:xfrm>
            <a:off x="111850" y="96925"/>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17" name="Google Shape;317;p54"/>
          <p:cNvSpPr txBox="1">
            <a:spLocks noGrp="1"/>
          </p:cNvSpPr>
          <p:nvPr>
            <p:ph type="body" idx="2"/>
          </p:nvPr>
        </p:nvSpPr>
        <p:spPr>
          <a:xfrm>
            <a:off x="862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318" name="Google Shape;318;p54"/>
          <p:cNvSpPr txBox="1">
            <a:spLocks noGrp="1"/>
          </p:cNvSpPr>
          <p:nvPr>
            <p:ph type="subTitle" idx="3"/>
          </p:nvPr>
        </p:nvSpPr>
        <p:spPr>
          <a:xfrm>
            <a:off x="86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 Yellow Layout">
  <p:cSld name="CUSTOM_2_2">
    <p:spTree>
      <p:nvGrpSpPr>
        <p:cNvPr id="1" name="Shape 319"/>
        <p:cNvGrpSpPr/>
        <p:nvPr/>
      </p:nvGrpSpPr>
      <p:grpSpPr>
        <a:xfrm>
          <a:off x="0" y="0"/>
          <a:ext cx="0" cy="0"/>
          <a:chOff x="0" y="0"/>
          <a:chExt cx="0" cy="0"/>
        </a:xfrm>
      </p:grpSpPr>
      <p:sp>
        <p:nvSpPr>
          <p:cNvPr id="320" name="Google Shape;320;p55"/>
          <p:cNvSpPr/>
          <p:nvPr/>
        </p:nvSpPr>
        <p:spPr>
          <a:xfrm>
            <a:off x="0" y="0"/>
            <a:ext cx="43830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5"/>
          <p:cNvSpPr txBox="1">
            <a:spLocks noGrp="1"/>
          </p:cNvSpPr>
          <p:nvPr>
            <p:ph type="subTitle" idx="1"/>
          </p:nvPr>
        </p:nvSpPr>
        <p:spPr>
          <a:xfrm>
            <a:off x="111850" y="96925"/>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22" name="Google Shape;322;p55"/>
          <p:cNvSpPr txBox="1">
            <a:spLocks noGrp="1"/>
          </p:cNvSpPr>
          <p:nvPr>
            <p:ph type="body" idx="2"/>
          </p:nvPr>
        </p:nvSpPr>
        <p:spPr>
          <a:xfrm>
            <a:off x="862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323" name="Google Shape;323;p55"/>
          <p:cNvSpPr txBox="1">
            <a:spLocks noGrp="1"/>
          </p:cNvSpPr>
          <p:nvPr>
            <p:ph type="subTitle" idx="3"/>
          </p:nvPr>
        </p:nvSpPr>
        <p:spPr>
          <a:xfrm>
            <a:off x="86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pic>
        <p:nvPicPr>
          <p:cNvPr id="324" name="Google Shape;324;p55"/>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 Purple Layout">
  <p:cSld name="CUSTOM_2_1">
    <p:spTree>
      <p:nvGrpSpPr>
        <p:cNvPr id="1" name="Shape 325"/>
        <p:cNvGrpSpPr/>
        <p:nvPr/>
      </p:nvGrpSpPr>
      <p:grpSpPr>
        <a:xfrm>
          <a:off x="0" y="0"/>
          <a:ext cx="0" cy="0"/>
          <a:chOff x="0" y="0"/>
          <a:chExt cx="0" cy="0"/>
        </a:xfrm>
      </p:grpSpPr>
      <p:sp>
        <p:nvSpPr>
          <p:cNvPr id="326" name="Google Shape;326;p56"/>
          <p:cNvSpPr/>
          <p:nvPr/>
        </p:nvSpPr>
        <p:spPr>
          <a:xfrm>
            <a:off x="4761000" y="0"/>
            <a:ext cx="43830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7" name="Google Shape;327;p56"/>
          <p:cNvPicPr preferRelativeResize="0"/>
          <p:nvPr/>
        </p:nvPicPr>
        <p:blipFill rotWithShape="1">
          <a:blip r:embed="rId2">
            <a:alphaModFix/>
          </a:blip>
          <a:srcRect/>
          <a:stretch/>
        </p:blipFill>
        <p:spPr>
          <a:xfrm>
            <a:off x="4966425" y="4816019"/>
            <a:ext cx="595602" cy="162631"/>
          </a:xfrm>
          <a:prstGeom prst="rect">
            <a:avLst/>
          </a:prstGeom>
          <a:noFill/>
          <a:ln>
            <a:noFill/>
          </a:ln>
        </p:spPr>
      </p:pic>
      <p:sp>
        <p:nvSpPr>
          <p:cNvPr id="328" name="Google Shape;328;p56"/>
          <p:cNvSpPr txBox="1">
            <a:spLocks noGrp="1"/>
          </p:cNvSpPr>
          <p:nvPr>
            <p:ph type="subTitle" idx="1"/>
          </p:nvPr>
        </p:nvSpPr>
        <p:spPr>
          <a:xfrm>
            <a:off x="48472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29" name="Google Shape;329;p56"/>
          <p:cNvSpPr txBox="1">
            <a:spLocks noGrp="1"/>
          </p:cNvSpPr>
          <p:nvPr>
            <p:ph type="body" idx="2"/>
          </p:nvPr>
        </p:nvSpPr>
        <p:spPr>
          <a:xfrm>
            <a:off x="48983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330" name="Google Shape;330;p56"/>
          <p:cNvSpPr txBox="1">
            <a:spLocks noGrp="1"/>
          </p:cNvSpPr>
          <p:nvPr>
            <p:ph type="subTitle" idx="3"/>
          </p:nvPr>
        </p:nvSpPr>
        <p:spPr>
          <a:xfrm>
            <a:off x="4847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 Orange Layout">
  <p:cSld name="CUSTOM_2_1_1">
    <p:spTree>
      <p:nvGrpSpPr>
        <p:cNvPr id="1" name="Shape 331"/>
        <p:cNvGrpSpPr/>
        <p:nvPr/>
      </p:nvGrpSpPr>
      <p:grpSpPr>
        <a:xfrm>
          <a:off x="0" y="0"/>
          <a:ext cx="0" cy="0"/>
          <a:chOff x="0" y="0"/>
          <a:chExt cx="0" cy="0"/>
        </a:xfrm>
      </p:grpSpPr>
      <p:sp>
        <p:nvSpPr>
          <p:cNvPr id="332" name="Google Shape;332;p57"/>
          <p:cNvSpPr/>
          <p:nvPr/>
        </p:nvSpPr>
        <p:spPr>
          <a:xfrm>
            <a:off x="4761000" y="0"/>
            <a:ext cx="43830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p57"/>
          <p:cNvPicPr preferRelativeResize="0"/>
          <p:nvPr/>
        </p:nvPicPr>
        <p:blipFill rotWithShape="1">
          <a:blip r:embed="rId2">
            <a:alphaModFix/>
          </a:blip>
          <a:srcRect/>
          <a:stretch/>
        </p:blipFill>
        <p:spPr>
          <a:xfrm>
            <a:off x="4966425" y="4816019"/>
            <a:ext cx="595602" cy="162631"/>
          </a:xfrm>
          <a:prstGeom prst="rect">
            <a:avLst/>
          </a:prstGeom>
          <a:noFill/>
          <a:ln>
            <a:noFill/>
          </a:ln>
        </p:spPr>
      </p:pic>
      <p:sp>
        <p:nvSpPr>
          <p:cNvPr id="334" name="Google Shape;334;p57"/>
          <p:cNvSpPr txBox="1">
            <a:spLocks noGrp="1"/>
          </p:cNvSpPr>
          <p:nvPr>
            <p:ph type="subTitle" idx="1"/>
          </p:nvPr>
        </p:nvSpPr>
        <p:spPr>
          <a:xfrm>
            <a:off x="48472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35" name="Google Shape;335;p57"/>
          <p:cNvSpPr txBox="1">
            <a:spLocks noGrp="1"/>
          </p:cNvSpPr>
          <p:nvPr>
            <p:ph type="body" idx="2"/>
          </p:nvPr>
        </p:nvSpPr>
        <p:spPr>
          <a:xfrm>
            <a:off x="4898350" y="622050"/>
            <a:ext cx="4028100" cy="216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FFFFFF"/>
              </a:buClr>
              <a:buSzPts val="1800"/>
              <a:buFont typeface="Century Gothic"/>
              <a:buChar char="■"/>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336" name="Google Shape;336;p57"/>
          <p:cNvSpPr txBox="1">
            <a:spLocks noGrp="1"/>
          </p:cNvSpPr>
          <p:nvPr>
            <p:ph type="subTitle" idx="3"/>
          </p:nvPr>
        </p:nvSpPr>
        <p:spPr>
          <a:xfrm>
            <a:off x="4847250" y="2783550"/>
            <a:ext cx="4079100" cy="281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Full page Image / Video">
  <p:cSld name="CUSTOM_3">
    <p:spTree>
      <p:nvGrpSpPr>
        <p:cNvPr id="1" name="Shape 337"/>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 Chart / Graph">
  <p:cSld name="CUSTOM_6">
    <p:spTree>
      <p:nvGrpSpPr>
        <p:cNvPr id="1" name="Shape 338"/>
        <p:cNvGrpSpPr/>
        <p:nvPr/>
      </p:nvGrpSpPr>
      <p:grpSpPr>
        <a:xfrm>
          <a:off x="0" y="0"/>
          <a:ext cx="0" cy="0"/>
          <a:chOff x="0" y="0"/>
          <a:chExt cx="0" cy="0"/>
        </a:xfrm>
      </p:grpSpPr>
      <p:pic>
        <p:nvPicPr>
          <p:cNvPr id="339" name="Google Shape;339;p59"/>
          <p:cNvPicPr preferRelativeResize="0"/>
          <p:nvPr/>
        </p:nvPicPr>
        <p:blipFill rotWithShape="1">
          <a:blip r:embed="rId2">
            <a:alphaModFix/>
          </a:blip>
          <a:srcRect/>
          <a:stretch/>
        </p:blipFill>
        <p:spPr>
          <a:xfrm>
            <a:off x="217050" y="4813975"/>
            <a:ext cx="595602" cy="160325"/>
          </a:xfrm>
          <a:prstGeom prst="rect">
            <a:avLst/>
          </a:prstGeom>
          <a:noFill/>
          <a:ln>
            <a:noFill/>
          </a:ln>
        </p:spPr>
      </p:pic>
      <p:sp>
        <p:nvSpPr>
          <p:cNvPr id="340" name="Google Shape;340;p59"/>
          <p:cNvSpPr txBox="1">
            <a:spLocks noGrp="1"/>
          </p:cNvSpPr>
          <p:nvPr>
            <p:ph type="subTitle" idx="1"/>
          </p:nvPr>
        </p:nvSpPr>
        <p:spPr>
          <a:xfrm>
            <a:off x="117850" y="89825"/>
            <a:ext cx="8836200" cy="33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Divider Grey">
  <p:cSld name="CUSTOM_5">
    <p:spTree>
      <p:nvGrpSpPr>
        <p:cNvPr id="1" name="Shape 341"/>
        <p:cNvGrpSpPr/>
        <p:nvPr/>
      </p:nvGrpSpPr>
      <p:grpSpPr>
        <a:xfrm>
          <a:off x="0" y="0"/>
          <a:ext cx="0" cy="0"/>
          <a:chOff x="0" y="0"/>
          <a:chExt cx="0" cy="0"/>
        </a:xfrm>
      </p:grpSpPr>
      <p:sp>
        <p:nvSpPr>
          <p:cNvPr id="342" name="Google Shape;342;p60"/>
          <p:cNvSpPr/>
          <p:nvPr/>
        </p:nvSpPr>
        <p:spPr>
          <a:xfrm>
            <a:off x="0" y="0"/>
            <a:ext cx="9144000" cy="5143500"/>
          </a:xfrm>
          <a:prstGeom prst="rect">
            <a:avLst/>
          </a:prstGeom>
          <a:solidFill>
            <a:srgbClr val="A594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3" name="Google Shape;343;p60"/>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44" name="Google Shape;344;p60"/>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45" name="Google Shape;345;p60"/>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ivider Orange">
  <p:cSld name="CUSTOM_5_1">
    <p:spTree>
      <p:nvGrpSpPr>
        <p:cNvPr id="1" name="Shape 346"/>
        <p:cNvGrpSpPr/>
        <p:nvPr/>
      </p:nvGrpSpPr>
      <p:grpSpPr>
        <a:xfrm>
          <a:off x="0" y="0"/>
          <a:ext cx="0" cy="0"/>
          <a:chOff x="0" y="0"/>
          <a:chExt cx="0" cy="0"/>
        </a:xfrm>
      </p:grpSpPr>
      <p:sp>
        <p:nvSpPr>
          <p:cNvPr id="347" name="Google Shape;347;p61"/>
          <p:cNvSpPr/>
          <p:nvPr/>
        </p:nvSpPr>
        <p:spPr>
          <a:xfrm>
            <a:off x="0" y="0"/>
            <a:ext cx="9144000" cy="5143500"/>
          </a:xfrm>
          <a:prstGeom prst="rect">
            <a:avLst/>
          </a:prstGeom>
          <a:solidFill>
            <a:srgbClr val="FF5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61"/>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49" name="Google Shape;349;p61"/>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50" name="Google Shape;350;p61"/>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vider Red">
  <p:cSld name="CUSTOM_5_1_1">
    <p:spTree>
      <p:nvGrpSpPr>
        <p:cNvPr id="1" name="Shape 351"/>
        <p:cNvGrpSpPr/>
        <p:nvPr/>
      </p:nvGrpSpPr>
      <p:grpSpPr>
        <a:xfrm>
          <a:off x="0" y="0"/>
          <a:ext cx="0" cy="0"/>
          <a:chOff x="0" y="0"/>
          <a:chExt cx="0" cy="0"/>
        </a:xfrm>
      </p:grpSpPr>
      <p:sp>
        <p:nvSpPr>
          <p:cNvPr id="352" name="Google Shape;352;p62"/>
          <p:cNvSpPr/>
          <p:nvPr/>
        </p:nvSpPr>
        <p:spPr>
          <a:xfrm>
            <a:off x="0" y="0"/>
            <a:ext cx="9144000" cy="5143500"/>
          </a:xfrm>
          <a:prstGeom prst="rect">
            <a:avLst/>
          </a:prstGeom>
          <a:solidFill>
            <a:srgbClr val="FF0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3" name="Google Shape;353;p62"/>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54" name="Google Shape;354;p62"/>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55" name="Google Shape;355;p62"/>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7"/>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vider Black">
  <p:cSld name="CUSTOM_5_1_1_1">
    <p:spTree>
      <p:nvGrpSpPr>
        <p:cNvPr id="1" name="Shape 356"/>
        <p:cNvGrpSpPr/>
        <p:nvPr/>
      </p:nvGrpSpPr>
      <p:grpSpPr>
        <a:xfrm>
          <a:off x="0" y="0"/>
          <a:ext cx="0" cy="0"/>
          <a:chOff x="0" y="0"/>
          <a:chExt cx="0" cy="0"/>
        </a:xfrm>
      </p:grpSpPr>
      <p:sp>
        <p:nvSpPr>
          <p:cNvPr id="357" name="Google Shape;357;p6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8" name="Google Shape;358;p63"/>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59" name="Google Shape;359;p63"/>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60" name="Google Shape;360;p63"/>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Divider Purple">
  <p:cSld name="CUSTOM_5_1_1_1_1">
    <p:spTree>
      <p:nvGrpSpPr>
        <p:cNvPr id="1" name="Shape 361"/>
        <p:cNvGrpSpPr/>
        <p:nvPr/>
      </p:nvGrpSpPr>
      <p:grpSpPr>
        <a:xfrm>
          <a:off x="0" y="0"/>
          <a:ext cx="0" cy="0"/>
          <a:chOff x="0" y="0"/>
          <a:chExt cx="0" cy="0"/>
        </a:xfrm>
      </p:grpSpPr>
      <p:sp>
        <p:nvSpPr>
          <p:cNvPr id="362" name="Google Shape;362;p64"/>
          <p:cNvSpPr/>
          <p:nvPr/>
        </p:nvSpPr>
        <p:spPr>
          <a:xfrm>
            <a:off x="0" y="0"/>
            <a:ext cx="91440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3" name="Google Shape;363;p64"/>
          <p:cNvPicPr preferRelativeResize="0"/>
          <p:nvPr/>
        </p:nvPicPr>
        <p:blipFill rotWithShape="1">
          <a:blip r:embed="rId2">
            <a:alphaModFix/>
          </a:blip>
          <a:srcRect/>
          <a:stretch/>
        </p:blipFill>
        <p:spPr>
          <a:xfrm>
            <a:off x="205425" y="4816019"/>
            <a:ext cx="595602" cy="162631"/>
          </a:xfrm>
          <a:prstGeom prst="rect">
            <a:avLst/>
          </a:prstGeom>
          <a:noFill/>
          <a:ln>
            <a:noFill/>
          </a:ln>
        </p:spPr>
      </p:pic>
      <p:sp>
        <p:nvSpPr>
          <p:cNvPr id="364" name="Google Shape;364;p64"/>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
        <p:nvSpPr>
          <p:cNvPr id="365" name="Google Shape;365;p64"/>
          <p:cNvSpPr txBox="1">
            <a:spLocks noGrp="1"/>
          </p:cNvSpPr>
          <p:nvPr>
            <p:ph type="body" idx="2"/>
          </p:nvPr>
        </p:nvSpPr>
        <p:spPr>
          <a:xfrm>
            <a:off x="137350" y="622050"/>
            <a:ext cx="8758800" cy="40596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ivider Yellow">
  <p:cSld name="CUSTOM_5_1_1_1_1_1">
    <p:spTree>
      <p:nvGrpSpPr>
        <p:cNvPr id="1" name="Shape 366"/>
        <p:cNvGrpSpPr/>
        <p:nvPr/>
      </p:nvGrpSpPr>
      <p:grpSpPr>
        <a:xfrm>
          <a:off x="0" y="0"/>
          <a:ext cx="0" cy="0"/>
          <a:chOff x="0" y="0"/>
          <a:chExt cx="0" cy="0"/>
        </a:xfrm>
      </p:grpSpPr>
      <p:sp>
        <p:nvSpPr>
          <p:cNvPr id="367" name="Google Shape;367;p65"/>
          <p:cNvSpPr/>
          <p:nvPr/>
        </p:nvSpPr>
        <p:spPr>
          <a:xfrm>
            <a:off x="0" y="0"/>
            <a:ext cx="9144000" cy="51435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5"/>
          <p:cNvSpPr txBox="1">
            <a:spLocks noGrp="1"/>
          </p:cNvSpPr>
          <p:nvPr>
            <p:ph type="subTitle" idx="1"/>
          </p:nvPr>
        </p:nvSpPr>
        <p:spPr>
          <a:xfrm>
            <a:off x="137350" y="89800"/>
            <a:ext cx="40791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369" name="Google Shape;369;p65"/>
          <p:cNvSpPr txBox="1">
            <a:spLocks noGrp="1"/>
          </p:cNvSpPr>
          <p:nvPr>
            <p:ph type="body" idx="2"/>
          </p:nvPr>
        </p:nvSpPr>
        <p:spPr>
          <a:xfrm>
            <a:off x="137350" y="548850"/>
            <a:ext cx="8758800" cy="40458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000000"/>
              </a:buClr>
              <a:buSzPts val="4800"/>
              <a:buFont typeface="Century Gothic"/>
              <a:buChar char="■"/>
              <a:defRPr sz="4800" b="0" i="0" u="none" strike="noStrike" cap="none">
                <a:solidFill>
                  <a:srgbClr val="000000"/>
                </a:solidFill>
                <a:latin typeface="Century Gothic"/>
                <a:ea typeface="Century Gothic"/>
                <a:cs typeface="Century Gothic"/>
                <a:sym typeface="Century Gothic"/>
              </a:defRPr>
            </a:lvl9pPr>
          </a:lstStyle>
          <a:p>
            <a:endParaRPr/>
          </a:p>
        </p:txBody>
      </p:sp>
      <p:pic>
        <p:nvPicPr>
          <p:cNvPr id="370" name="Google Shape;370;p65"/>
          <p:cNvPicPr preferRelativeResize="0"/>
          <p:nvPr/>
        </p:nvPicPr>
        <p:blipFill rotWithShape="1">
          <a:blip r:embed="rId2">
            <a:alphaModFix/>
          </a:blip>
          <a:srcRect/>
          <a:stretch/>
        </p:blipFill>
        <p:spPr>
          <a:xfrm>
            <a:off x="217050" y="4813975"/>
            <a:ext cx="595602" cy="1603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End Slide - Blur">
  <p:cSld name="CUSTOM_7">
    <p:spTree>
      <p:nvGrpSpPr>
        <p:cNvPr id="1" name="Shape 371"/>
        <p:cNvGrpSpPr/>
        <p:nvPr/>
      </p:nvGrpSpPr>
      <p:grpSpPr>
        <a:xfrm>
          <a:off x="0" y="0"/>
          <a:ext cx="0" cy="0"/>
          <a:chOff x="0" y="0"/>
          <a:chExt cx="0" cy="0"/>
        </a:xfrm>
      </p:grpSpPr>
      <p:pic>
        <p:nvPicPr>
          <p:cNvPr id="372" name="Google Shape;372;p66" descr="Blur.jpg"/>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373" name="Google Shape;373;p66"/>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374" name="Google Shape;374;p66"/>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5" name="Google Shape;375;p66"/>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376" name="Google Shape;376;p66"/>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377" name="Google Shape;377;p66"/>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End Slide - Sea">
  <p:cSld name="CUSTOM_7_1">
    <p:spTree>
      <p:nvGrpSpPr>
        <p:cNvPr id="1" name="Shape 378"/>
        <p:cNvGrpSpPr/>
        <p:nvPr/>
      </p:nvGrpSpPr>
      <p:grpSpPr>
        <a:xfrm>
          <a:off x="0" y="0"/>
          <a:ext cx="0" cy="0"/>
          <a:chOff x="0" y="0"/>
          <a:chExt cx="0" cy="0"/>
        </a:xfrm>
      </p:grpSpPr>
      <p:pic>
        <p:nvPicPr>
          <p:cNvPr id="379" name="Google Shape;379;p67"/>
          <p:cNvPicPr preferRelativeResize="0"/>
          <p:nvPr/>
        </p:nvPicPr>
        <p:blipFill rotWithShape="1">
          <a:blip r:embed="rId2">
            <a:alphaModFix/>
          </a:blip>
          <a:srcRect/>
          <a:stretch/>
        </p:blipFill>
        <p:spPr>
          <a:xfrm>
            <a:off x="-18962" y="-10675"/>
            <a:ext cx="9181925" cy="5164849"/>
          </a:xfrm>
          <a:prstGeom prst="rect">
            <a:avLst/>
          </a:prstGeom>
          <a:noFill/>
          <a:ln>
            <a:noFill/>
          </a:ln>
        </p:spPr>
      </p:pic>
      <p:pic>
        <p:nvPicPr>
          <p:cNvPr id="380" name="Google Shape;380;p67"/>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381" name="Google Shape;381;p67"/>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2" name="Google Shape;382;p67"/>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383" name="Google Shape;383;p67"/>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384" name="Google Shape;384;p67"/>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End Slide - Straw">
  <p:cSld name="CUSTOM_7_1_1">
    <p:spTree>
      <p:nvGrpSpPr>
        <p:cNvPr id="1" name="Shape 385"/>
        <p:cNvGrpSpPr/>
        <p:nvPr/>
      </p:nvGrpSpPr>
      <p:grpSpPr>
        <a:xfrm>
          <a:off x="0" y="0"/>
          <a:ext cx="0" cy="0"/>
          <a:chOff x="0" y="0"/>
          <a:chExt cx="0" cy="0"/>
        </a:xfrm>
      </p:grpSpPr>
      <p:pic>
        <p:nvPicPr>
          <p:cNvPr id="386" name="Google Shape;386;p68"/>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387" name="Google Shape;387;p68"/>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388" name="Google Shape;388;p68"/>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9" name="Google Shape;389;p68"/>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390" name="Google Shape;390;p68"/>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391" name="Google Shape;391;p68"/>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End Slide - Wood">
  <p:cSld name="CUSTOM_7_1_1_1">
    <p:spTree>
      <p:nvGrpSpPr>
        <p:cNvPr id="1" name="Shape 392"/>
        <p:cNvGrpSpPr/>
        <p:nvPr/>
      </p:nvGrpSpPr>
      <p:grpSpPr>
        <a:xfrm>
          <a:off x="0" y="0"/>
          <a:ext cx="0" cy="0"/>
          <a:chOff x="0" y="0"/>
          <a:chExt cx="0" cy="0"/>
        </a:xfrm>
      </p:grpSpPr>
      <p:pic>
        <p:nvPicPr>
          <p:cNvPr id="393" name="Google Shape;393;p69"/>
          <p:cNvPicPr preferRelativeResize="0"/>
          <p:nvPr/>
        </p:nvPicPr>
        <p:blipFill rotWithShape="1">
          <a:blip r:embed="rId2">
            <a:alphaModFix/>
          </a:blip>
          <a:srcRect/>
          <a:stretch/>
        </p:blipFill>
        <p:spPr>
          <a:xfrm>
            <a:off x="0" y="0"/>
            <a:ext cx="9143990" cy="5143500"/>
          </a:xfrm>
          <a:prstGeom prst="rect">
            <a:avLst/>
          </a:prstGeom>
          <a:noFill/>
          <a:ln>
            <a:noFill/>
          </a:ln>
        </p:spPr>
      </p:pic>
      <p:pic>
        <p:nvPicPr>
          <p:cNvPr id="394" name="Google Shape;394;p69"/>
          <p:cNvPicPr preferRelativeResize="0"/>
          <p:nvPr/>
        </p:nvPicPr>
        <p:blipFill rotWithShape="1">
          <a:blip r:embed="rId3">
            <a:alphaModFix/>
          </a:blip>
          <a:srcRect/>
          <a:stretch/>
        </p:blipFill>
        <p:spPr>
          <a:xfrm>
            <a:off x="347900" y="776778"/>
            <a:ext cx="1343325" cy="366797"/>
          </a:xfrm>
          <a:prstGeom prst="rect">
            <a:avLst/>
          </a:prstGeom>
          <a:noFill/>
          <a:ln>
            <a:noFill/>
          </a:ln>
        </p:spPr>
      </p:pic>
      <p:sp>
        <p:nvSpPr>
          <p:cNvPr id="395" name="Google Shape;395;p69"/>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6" name="Google Shape;396;p69"/>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entury Gothic"/>
                <a:ea typeface="Century Gothic"/>
                <a:cs typeface="Century Gothic"/>
                <a:sym typeface="Century Gothic"/>
              </a:rPr>
              <a:t>nesta.org.uk</a:t>
            </a:r>
            <a:endParaRPr sz="1800" b="0" i="0" u="none" strike="noStrike" cap="none">
              <a:solidFill>
                <a:srgbClr val="FFFFFF"/>
              </a:solidFill>
              <a:latin typeface="Century Gothic"/>
              <a:ea typeface="Century Gothic"/>
              <a:cs typeface="Century Gothic"/>
              <a:sym typeface="Century Gothic"/>
            </a:endParaRPr>
          </a:p>
        </p:txBody>
      </p:sp>
      <p:sp>
        <p:nvSpPr>
          <p:cNvPr id="397" name="Google Shape;397;p69"/>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entury Gothic"/>
                <a:ea typeface="Century Gothic"/>
                <a:cs typeface="Century Gothic"/>
                <a:sym typeface="Century Gothic"/>
              </a:rPr>
              <a:t>@nesta_uk</a:t>
            </a:r>
            <a:endParaRPr sz="1800" b="0" i="0" u="none" strike="noStrike" cap="none">
              <a:solidFill>
                <a:srgbClr val="FFFFFF"/>
              </a:solidFill>
              <a:latin typeface="Century Gothic"/>
              <a:ea typeface="Century Gothic"/>
              <a:cs typeface="Century Gothic"/>
              <a:sym typeface="Century Gothic"/>
            </a:endParaRPr>
          </a:p>
        </p:txBody>
      </p:sp>
      <p:pic>
        <p:nvPicPr>
          <p:cNvPr id="398" name="Google Shape;398;p69"/>
          <p:cNvPicPr preferRelativeResize="0"/>
          <p:nvPr/>
        </p:nvPicPr>
        <p:blipFill rotWithShape="1">
          <a:blip r:embed="rId4">
            <a:alphaModFix/>
          </a:blip>
          <a:srcRect/>
          <a:stretch/>
        </p:blipFill>
        <p:spPr>
          <a:xfrm>
            <a:off x="347900" y="1997383"/>
            <a:ext cx="228650" cy="19054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End Slide - Plain">
  <p:cSld name="CUSTOM_8">
    <p:spTree>
      <p:nvGrpSpPr>
        <p:cNvPr id="1" name="Shape 399"/>
        <p:cNvGrpSpPr/>
        <p:nvPr/>
      </p:nvGrpSpPr>
      <p:grpSpPr>
        <a:xfrm>
          <a:off x="0" y="0"/>
          <a:ext cx="0" cy="0"/>
          <a:chOff x="0" y="0"/>
          <a:chExt cx="0" cy="0"/>
        </a:xfrm>
      </p:grpSpPr>
      <p:pic>
        <p:nvPicPr>
          <p:cNvPr id="400" name="Google Shape;400;p70"/>
          <p:cNvPicPr preferRelativeResize="0"/>
          <p:nvPr/>
        </p:nvPicPr>
        <p:blipFill rotWithShape="1">
          <a:blip r:embed="rId2">
            <a:alphaModFix/>
          </a:blip>
          <a:srcRect/>
          <a:stretch/>
        </p:blipFill>
        <p:spPr>
          <a:xfrm>
            <a:off x="0" y="0"/>
            <a:ext cx="9144000" cy="5143505"/>
          </a:xfrm>
          <a:prstGeom prst="rect">
            <a:avLst/>
          </a:prstGeom>
          <a:noFill/>
          <a:ln>
            <a:noFill/>
          </a:ln>
        </p:spPr>
      </p:pic>
      <p:pic>
        <p:nvPicPr>
          <p:cNvPr id="401" name="Google Shape;401;p70"/>
          <p:cNvPicPr preferRelativeResize="0"/>
          <p:nvPr/>
        </p:nvPicPr>
        <p:blipFill rotWithShape="1">
          <a:blip r:embed="rId3">
            <a:alphaModFix/>
          </a:blip>
          <a:srcRect/>
          <a:stretch/>
        </p:blipFill>
        <p:spPr>
          <a:xfrm>
            <a:off x="347900" y="781975"/>
            <a:ext cx="1343324" cy="361600"/>
          </a:xfrm>
          <a:prstGeom prst="rect">
            <a:avLst/>
          </a:prstGeom>
          <a:noFill/>
          <a:ln>
            <a:noFill/>
          </a:ln>
        </p:spPr>
      </p:pic>
      <p:sp>
        <p:nvSpPr>
          <p:cNvPr id="402" name="Google Shape;402;p70"/>
          <p:cNvSpPr txBox="1">
            <a:spLocks noGrp="1"/>
          </p:cNvSpPr>
          <p:nvPr>
            <p:ph type="subTitle" idx="1"/>
          </p:nvPr>
        </p:nvSpPr>
        <p:spPr>
          <a:xfrm>
            <a:off x="246300" y="2227775"/>
            <a:ext cx="3767400" cy="1152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3" name="Google Shape;403;p70"/>
          <p:cNvSpPr txBox="1"/>
          <p:nvPr/>
        </p:nvSpPr>
        <p:spPr>
          <a:xfrm>
            <a:off x="246300" y="117662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nesta.org.uk</a:t>
            </a:r>
            <a:endParaRPr sz="1800" b="0" i="0" u="none" strike="noStrike" cap="none">
              <a:solidFill>
                <a:srgbClr val="000000"/>
              </a:solidFill>
              <a:latin typeface="Century Gothic"/>
              <a:ea typeface="Century Gothic"/>
              <a:cs typeface="Century Gothic"/>
              <a:sym typeface="Century Gothic"/>
            </a:endParaRPr>
          </a:p>
        </p:txBody>
      </p:sp>
      <p:pic>
        <p:nvPicPr>
          <p:cNvPr id="404" name="Google Shape;404;p70"/>
          <p:cNvPicPr preferRelativeResize="0"/>
          <p:nvPr/>
        </p:nvPicPr>
        <p:blipFill rotWithShape="1">
          <a:blip r:embed="rId4">
            <a:alphaModFix/>
          </a:blip>
          <a:srcRect/>
          <a:stretch/>
        </p:blipFill>
        <p:spPr>
          <a:xfrm>
            <a:off x="347900" y="1993450"/>
            <a:ext cx="228650" cy="190550"/>
          </a:xfrm>
          <a:prstGeom prst="rect">
            <a:avLst/>
          </a:prstGeom>
          <a:noFill/>
          <a:ln>
            <a:noFill/>
          </a:ln>
        </p:spPr>
      </p:pic>
      <p:sp>
        <p:nvSpPr>
          <p:cNvPr id="405" name="Google Shape;405;p70"/>
          <p:cNvSpPr txBox="1"/>
          <p:nvPr/>
        </p:nvSpPr>
        <p:spPr>
          <a:xfrm>
            <a:off x="576550" y="1866275"/>
            <a:ext cx="2269800" cy="36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@nesta_uk</a:t>
            </a:r>
            <a:endParaRPr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Intro slide_1">
  <p:cSld name="Intro slide_1">
    <p:bg>
      <p:bgPr>
        <a:solidFill>
          <a:srgbClr val="E41F18"/>
        </a:solidFill>
        <a:effectLst/>
      </p:bgPr>
    </p:bg>
    <p:spTree>
      <p:nvGrpSpPr>
        <p:cNvPr id="1" name="Shape 406"/>
        <p:cNvGrpSpPr/>
        <p:nvPr/>
      </p:nvGrpSpPr>
      <p:grpSpPr>
        <a:xfrm>
          <a:off x="0" y="0"/>
          <a:ext cx="0" cy="0"/>
          <a:chOff x="0" y="0"/>
          <a:chExt cx="0" cy="0"/>
        </a:xfrm>
      </p:grpSpPr>
      <p:pic>
        <p:nvPicPr>
          <p:cNvPr id="407" name="Google Shape;407;p71"/>
          <p:cNvPicPr preferRelativeResize="0"/>
          <p:nvPr/>
        </p:nvPicPr>
        <p:blipFill rotWithShape="1">
          <a:blip r:embed="rId2">
            <a:alphaModFix/>
          </a:blip>
          <a:srcRect/>
          <a:stretch/>
        </p:blipFill>
        <p:spPr>
          <a:xfrm>
            <a:off x="7778" y="0"/>
            <a:ext cx="9139266" cy="514502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inal_Title_1">
  <p:cSld name="Final_Title_1">
    <p:bg>
      <p:bgPr>
        <a:solidFill>
          <a:schemeClr val="lt1">
            <a:alpha val="0"/>
          </a:schemeClr>
        </a:solidFill>
        <a:effectLst/>
      </p:bgPr>
    </p:bg>
    <p:spTree>
      <p:nvGrpSpPr>
        <p:cNvPr id="1" name="Shape 408"/>
        <p:cNvGrpSpPr/>
        <p:nvPr/>
      </p:nvGrpSpPr>
      <p:grpSpPr>
        <a:xfrm>
          <a:off x="0" y="0"/>
          <a:ext cx="0" cy="0"/>
          <a:chOff x="0" y="0"/>
          <a:chExt cx="0" cy="0"/>
        </a:xfrm>
      </p:grpSpPr>
      <p:pic>
        <p:nvPicPr>
          <p:cNvPr id="409" name="Google Shape;409;p72"/>
          <p:cNvPicPr preferRelativeResize="0"/>
          <p:nvPr/>
        </p:nvPicPr>
        <p:blipFill rotWithShape="1">
          <a:blip r:embed="rId2">
            <a:alphaModFix/>
          </a:blip>
          <a:srcRect/>
          <a:stretch/>
        </p:blipFill>
        <p:spPr>
          <a:xfrm>
            <a:off x="4735" y="0"/>
            <a:ext cx="9139266" cy="5145023"/>
          </a:xfrm>
          <a:prstGeom prst="rect">
            <a:avLst/>
          </a:prstGeom>
          <a:noFill/>
          <a:ln>
            <a:noFill/>
          </a:ln>
        </p:spPr>
      </p:pic>
      <p:sp>
        <p:nvSpPr>
          <p:cNvPr id="410" name="Google Shape;410;p72"/>
          <p:cNvSpPr txBox="1">
            <a:spLocks noGrp="1"/>
          </p:cNvSpPr>
          <p:nvPr>
            <p:ph type="title"/>
          </p:nvPr>
        </p:nvSpPr>
        <p:spPr>
          <a:xfrm>
            <a:off x="2303463" y="1910239"/>
            <a:ext cx="4537200" cy="1131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000"/>
              <a:buFont typeface="Century Gothic"/>
              <a:buNone/>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11" name="Google Shape;411;p72"/>
          <p:cNvPicPr preferRelativeResize="0"/>
          <p:nvPr/>
        </p:nvPicPr>
        <p:blipFill rotWithShape="1">
          <a:blip r:embed="rId3">
            <a:alphaModFix/>
          </a:blip>
          <a:srcRect/>
          <a:stretch/>
        </p:blipFill>
        <p:spPr>
          <a:xfrm>
            <a:off x="3564927" y="358750"/>
            <a:ext cx="2014150" cy="998104"/>
          </a:xfrm>
          <a:prstGeom prst="rect">
            <a:avLst/>
          </a:prstGeom>
          <a:noFill/>
          <a:ln>
            <a:noFill/>
          </a:ln>
        </p:spPr>
      </p:pic>
      <p:sp>
        <p:nvSpPr>
          <p:cNvPr id="412" name="Google Shape;412;p72"/>
          <p:cNvSpPr txBox="1">
            <a:spLocks noGrp="1"/>
          </p:cNvSpPr>
          <p:nvPr>
            <p:ph type="body" idx="1"/>
          </p:nvPr>
        </p:nvSpPr>
        <p:spPr>
          <a:xfrm>
            <a:off x="2303463" y="3210691"/>
            <a:ext cx="4537200" cy="1149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8"/>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8"/>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_Image_Full_2">
  <p:cSld name="Content_Image_Full_2">
    <p:spTree>
      <p:nvGrpSpPr>
        <p:cNvPr id="1" name="Shape 413"/>
        <p:cNvGrpSpPr/>
        <p:nvPr/>
      </p:nvGrpSpPr>
      <p:grpSpPr>
        <a:xfrm>
          <a:off x="0" y="0"/>
          <a:ext cx="0" cy="0"/>
          <a:chOff x="0" y="0"/>
          <a:chExt cx="0" cy="0"/>
        </a:xfrm>
      </p:grpSpPr>
      <p:sp>
        <p:nvSpPr>
          <p:cNvPr id="414" name="Google Shape;414;p73"/>
          <p:cNvSpPr>
            <a:spLocks noGrp="1"/>
          </p:cNvSpPr>
          <p:nvPr>
            <p:ph type="pic" idx="2"/>
          </p:nvPr>
        </p:nvSpPr>
        <p:spPr>
          <a:xfrm>
            <a:off x="4571999" y="4396"/>
            <a:ext cx="4572000" cy="514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5" name="Google Shape;415;p73"/>
          <p:cNvSpPr/>
          <p:nvPr/>
        </p:nvSpPr>
        <p:spPr>
          <a:xfrm>
            <a:off x="-1"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6" name="Google Shape;416;p73"/>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17" name="Google Shape;417;p73"/>
          <p:cNvSpPr txBox="1">
            <a:spLocks noGrp="1"/>
          </p:cNvSpPr>
          <p:nvPr>
            <p:ph type="body" idx="1"/>
          </p:nvPr>
        </p:nvSpPr>
        <p:spPr>
          <a:xfrm>
            <a:off x="358775" y="861236"/>
            <a:ext cx="4120200" cy="3389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8" name="Google Shape;418;p73"/>
          <p:cNvSpPr txBox="1">
            <a:spLocks noGrp="1"/>
          </p:cNvSpPr>
          <p:nvPr>
            <p:ph type="body" idx="3"/>
          </p:nvPr>
        </p:nvSpPr>
        <p:spPr>
          <a:xfrm>
            <a:off x="358775" y="181187"/>
            <a:ext cx="4120200" cy="68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_Hightlight_3">
  <p:cSld name="Content_Hightlight_3">
    <p:spTree>
      <p:nvGrpSpPr>
        <p:cNvPr id="1" name="Shape 419"/>
        <p:cNvGrpSpPr/>
        <p:nvPr/>
      </p:nvGrpSpPr>
      <p:grpSpPr>
        <a:xfrm>
          <a:off x="0" y="0"/>
          <a:ext cx="0" cy="0"/>
          <a:chOff x="0" y="0"/>
          <a:chExt cx="0" cy="0"/>
        </a:xfrm>
      </p:grpSpPr>
      <p:sp>
        <p:nvSpPr>
          <p:cNvPr id="420" name="Google Shape;420;p74"/>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1" name="Google Shape;421;p74"/>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22" name="Google Shape;422;p74"/>
          <p:cNvSpPr txBox="1">
            <a:spLocks noGrp="1"/>
          </p:cNvSpPr>
          <p:nvPr>
            <p:ph type="body" idx="1"/>
          </p:nvPr>
        </p:nvSpPr>
        <p:spPr>
          <a:xfrm>
            <a:off x="324465" y="610897"/>
            <a:ext cx="7316700" cy="336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Google Shape;423;p74"/>
          <p:cNvSpPr txBox="1">
            <a:spLocks noGrp="1"/>
          </p:cNvSpPr>
          <p:nvPr>
            <p:ph type="body" idx="2"/>
          </p:nvPr>
        </p:nvSpPr>
        <p:spPr>
          <a:xfrm>
            <a:off x="324465" y="174134"/>
            <a:ext cx="73167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_Logo_Black">
  <p:cSld name="Blank_Logo_Black">
    <p:spTree>
      <p:nvGrpSpPr>
        <p:cNvPr id="1" name="Shape 424"/>
        <p:cNvGrpSpPr/>
        <p:nvPr/>
      </p:nvGrpSpPr>
      <p:grpSpPr>
        <a:xfrm>
          <a:off x="0" y="0"/>
          <a:ext cx="0" cy="0"/>
          <a:chOff x="0" y="0"/>
          <a:chExt cx="0" cy="0"/>
        </a:xfrm>
      </p:grpSpPr>
      <p:pic>
        <p:nvPicPr>
          <p:cNvPr id="425" name="Google Shape;425;p75"/>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_Logo_White">
  <p:cSld name="Blank_Logo_White">
    <p:spTree>
      <p:nvGrpSpPr>
        <p:cNvPr id="1" name="Shape 426"/>
        <p:cNvGrpSpPr/>
        <p:nvPr/>
      </p:nvGrpSpPr>
      <p:grpSpPr>
        <a:xfrm>
          <a:off x="0" y="0"/>
          <a:ext cx="0" cy="0"/>
          <a:chOff x="0" y="0"/>
          <a:chExt cx="0" cy="0"/>
        </a:xfrm>
      </p:grpSpPr>
      <p:pic>
        <p:nvPicPr>
          <p:cNvPr id="427" name="Google Shape;427;p76"/>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Navigation_Image_1">
  <p:cSld name="Navigation_Image_1">
    <p:spTree>
      <p:nvGrpSpPr>
        <p:cNvPr id="1" name="Shape 428"/>
        <p:cNvGrpSpPr/>
        <p:nvPr/>
      </p:nvGrpSpPr>
      <p:grpSpPr>
        <a:xfrm>
          <a:off x="0" y="0"/>
          <a:ext cx="0" cy="0"/>
          <a:chOff x="0" y="0"/>
          <a:chExt cx="0" cy="0"/>
        </a:xfrm>
      </p:grpSpPr>
      <p:sp>
        <p:nvSpPr>
          <p:cNvPr id="429" name="Google Shape;429;p77"/>
          <p:cNvSpPr/>
          <p:nvPr/>
        </p:nvSpPr>
        <p:spPr>
          <a:xfrm>
            <a:off x="-1" y="0"/>
            <a:ext cx="23034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30" name="Google Shape;430;p77"/>
          <p:cNvSpPr>
            <a:spLocks noGrp="1"/>
          </p:cNvSpPr>
          <p:nvPr>
            <p:ph type="pic" idx="2"/>
          </p:nvPr>
        </p:nvSpPr>
        <p:spPr>
          <a:xfrm>
            <a:off x="2303460" y="475598"/>
            <a:ext cx="6840600" cy="4131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1" name="Google Shape;431;p77"/>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32" name="Google Shape;432;p77"/>
          <p:cNvSpPr txBox="1">
            <a:spLocks noGrp="1"/>
          </p:cNvSpPr>
          <p:nvPr>
            <p:ph type="body" idx="1"/>
          </p:nvPr>
        </p:nvSpPr>
        <p:spPr>
          <a:xfrm>
            <a:off x="170710" y="164853"/>
            <a:ext cx="1976100" cy="400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hart_Content">
  <p:cSld name="Chart_Content">
    <p:spTree>
      <p:nvGrpSpPr>
        <p:cNvPr id="1" name="Shape 433"/>
        <p:cNvGrpSpPr/>
        <p:nvPr/>
      </p:nvGrpSpPr>
      <p:grpSpPr>
        <a:xfrm>
          <a:off x="0" y="0"/>
          <a:ext cx="0" cy="0"/>
          <a:chOff x="0" y="0"/>
          <a:chExt cx="0" cy="0"/>
        </a:xfrm>
      </p:grpSpPr>
      <p:sp>
        <p:nvSpPr>
          <p:cNvPr id="434" name="Google Shape;434;p78"/>
          <p:cNvSpPr>
            <a:spLocks noGrp="1"/>
          </p:cNvSpPr>
          <p:nvPr>
            <p:ph type="chart" idx="2"/>
          </p:nvPr>
        </p:nvSpPr>
        <p:spPr>
          <a:xfrm>
            <a:off x="4918526" y="603779"/>
            <a:ext cx="3773700" cy="3221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5" name="Google Shape;435;p78"/>
          <p:cNvSpPr txBox="1">
            <a:spLocks noGrp="1"/>
          </p:cNvSpPr>
          <p:nvPr>
            <p:ph type="body" idx="1"/>
          </p:nvPr>
        </p:nvSpPr>
        <p:spPr>
          <a:xfrm>
            <a:off x="168715" y="603779"/>
            <a:ext cx="4403400" cy="3221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6" name="Google Shape;436;p78"/>
          <p:cNvSpPr txBox="1">
            <a:spLocks noGrp="1"/>
          </p:cNvSpPr>
          <p:nvPr>
            <p:ph type="body" idx="3"/>
          </p:nvPr>
        </p:nvSpPr>
        <p:spPr>
          <a:xfrm>
            <a:off x="168715" y="3824749"/>
            <a:ext cx="4403400" cy="236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80"/>
              </a:spcBef>
              <a:spcAft>
                <a:spcPts val="0"/>
              </a:spcAft>
              <a:buClr>
                <a:schemeClr val="dk1"/>
              </a:buClr>
              <a:buSzPts val="900"/>
              <a:buFont typeface="Calibri"/>
              <a:buNone/>
              <a:defRPr sz="9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7" name="Google Shape;437;p78"/>
          <p:cNvSpPr txBox="1">
            <a:spLocks noGrp="1"/>
          </p:cNvSpPr>
          <p:nvPr>
            <p:ph type="body" idx="4"/>
          </p:nvPr>
        </p:nvSpPr>
        <p:spPr>
          <a:xfrm>
            <a:off x="358775" y="174134"/>
            <a:ext cx="83334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38" name="Google Shape;438;p78"/>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_Hightlight_2">
  <p:cSld name="Content_Hightlight_2">
    <p:spTree>
      <p:nvGrpSpPr>
        <p:cNvPr id="1" name="Shape 439"/>
        <p:cNvGrpSpPr/>
        <p:nvPr/>
      </p:nvGrpSpPr>
      <p:grpSpPr>
        <a:xfrm>
          <a:off x="0" y="0"/>
          <a:ext cx="0" cy="0"/>
          <a:chOff x="0" y="0"/>
          <a:chExt cx="0" cy="0"/>
        </a:xfrm>
      </p:grpSpPr>
      <p:sp>
        <p:nvSpPr>
          <p:cNvPr id="440" name="Google Shape;440;p79"/>
          <p:cNvSpPr/>
          <p:nvPr/>
        </p:nvSpPr>
        <p:spPr>
          <a:xfrm>
            <a:off x="0" y="0"/>
            <a:ext cx="9144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p79"/>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42" name="Google Shape;442;p79"/>
          <p:cNvSpPr txBox="1">
            <a:spLocks noGrp="1"/>
          </p:cNvSpPr>
          <p:nvPr>
            <p:ph type="body" idx="1"/>
          </p:nvPr>
        </p:nvSpPr>
        <p:spPr>
          <a:xfrm>
            <a:off x="324465" y="610897"/>
            <a:ext cx="7316700" cy="336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3" name="Google Shape;443;p79"/>
          <p:cNvSpPr txBox="1">
            <a:spLocks noGrp="1"/>
          </p:cNvSpPr>
          <p:nvPr>
            <p:ph type="body" idx="2"/>
          </p:nvPr>
        </p:nvSpPr>
        <p:spPr>
          <a:xfrm>
            <a:off x="324465" y="174134"/>
            <a:ext cx="73167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Navigation_Content_2">
  <p:cSld name="Navigation_Content_2">
    <p:spTree>
      <p:nvGrpSpPr>
        <p:cNvPr id="1" name="Shape 444"/>
        <p:cNvGrpSpPr/>
        <p:nvPr/>
      </p:nvGrpSpPr>
      <p:grpSpPr>
        <a:xfrm>
          <a:off x="0" y="0"/>
          <a:ext cx="0" cy="0"/>
          <a:chOff x="0" y="0"/>
          <a:chExt cx="0" cy="0"/>
        </a:xfrm>
      </p:grpSpPr>
      <p:sp>
        <p:nvSpPr>
          <p:cNvPr id="445" name="Google Shape;445;p80"/>
          <p:cNvSpPr/>
          <p:nvPr/>
        </p:nvSpPr>
        <p:spPr>
          <a:xfrm>
            <a:off x="-1" y="0"/>
            <a:ext cx="23034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46" name="Google Shape;446;p80"/>
          <p:cNvSpPr txBox="1">
            <a:spLocks noGrp="1"/>
          </p:cNvSpPr>
          <p:nvPr>
            <p:ph type="body" idx="1"/>
          </p:nvPr>
        </p:nvSpPr>
        <p:spPr>
          <a:xfrm>
            <a:off x="2303463" y="685983"/>
            <a:ext cx="6481800" cy="62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7" name="Google Shape;447;p80"/>
          <p:cNvSpPr txBox="1">
            <a:spLocks noGrp="1"/>
          </p:cNvSpPr>
          <p:nvPr>
            <p:ph type="body" idx="2"/>
          </p:nvPr>
        </p:nvSpPr>
        <p:spPr>
          <a:xfrm>
            <a:off x="2303463" y="181187"/>
            <a:ext cx="6481800" cy="291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8" name="Google Shape;448;p80"/>
          <p:cNvSpPr txBox="1">
            <a:spLocks noGrp="1"/>
          </p:cNvSpPr>
          <p:nvPr>
            <p:ph type="body" idx="3"/>
          </p:nvPr>
        </p:nvSpPr>
        <p:spPr>
          <a:xfrm>
            <a:off x="3370520" y="1380514"/>
            <a:ext cx="5414700" cy="353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9" name="Google Shape;449;p80"/>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50" name="Google Shape;450;p80"/>
          <p:cNvSpPr txBox="1">
            <a:spLocks noGrp="1"/>
          </p:cNvSpPr>
          <p:nvPr>
            <p:ph type="body" idx="4"/>
          </p:nvPr>
        </p:nvSpPr>
        <p:spPr>
          <a:xfrm>
            <a:off x="170710" y="164853"/>
            <a:ext cx="1976100" cy="400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Navigation_Content_1">
  <p:cSld name="Navigation_Content_1">
    <p:spTree>
      <p:nvGrpSpPr>
        <p:cNvPr id="1" name="Shape 451"/>
        <p:cNvGrpSpPr/>
        <p:nvPr/>
      </p:nvGrpSpPr>
      <p:grpSpPr>
        <a:xfrm>
          <a:off x="0" y="0"/>
          <a:ext cx="0" cy="0"/>
          <a:chOff x="0" y="0"/>
          <a:chExt cx="0" cy="0"/>
        </a:xfrm>
      </p:grpSpPr>
      <p:sp>
        <p:nvSpPr>
          <p:cNvPr id="452" name="Google Shape;452;p81"/>
          <p:cNvSpPr/>
          <p:nvPr/>
        </p:nvSpPr>
        <p:spPr>
          <a:xfrm>
            <a:off x="-1" y="0"/>
            <a:ext cx="23034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53" name="Google Shape;453;p81"/>
          <p:cNvSpPr txBox="1">
            <a:spLocks noGrp="1"/>
          </p:cNvSpPr>
          <p:nvPr>
            <p:ph type="body" idx="1"/>
          </p:nvPr>
        </p:nvSpPr>
        <p:spPr>
          <a:xfrm>
            <a:off x="2303463" y="728318"/>
            <a:ext cx="6481800" cy="62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32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4" name="Google Shape;454;p81"/>
          <p:cNvSpPr txBox="1">
            <a:spLocks noGrp="1"/>
          </p:cNvSpPr>
          <p:nvPr>
            <p:ph type="body" idx="2"/>
          </p:nvPr>
        </p:nvSpPr>
        <p:spPr>
          <a:xfrm>
            <a:off x="2303463" y="181187"/>
            <a:ext cx="6481800" cy="504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5" name="Google Shape;455;p81"/>
          <p:cNvSpPr txBox="1">
            <a:spLocks noGrp="1"/>
          </p:cNvSpPr>
          <p:nvPr>
            <p:ph type="body" idx="3"/>
          </p:nvPr>
        </p:nvSpPr>
        <p:spPr>
          <a:xfrm>
            <a:off x="2301876" y="1380514"/>
            <a:ext cx="6483300" cy="353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56" name="Google Shape;456;p81"/>
          <p:cNvPicPr preferRelativeResize="0"/>
          <p:nvPr/>
        </p:nvPicPr>
        <p:blipFill rotWithShape="1">
          <a:blip r:embed="rId2">
            <a:alphaModFix/>
          </a:blip>
          <a:srcRect/>
          <a:stretch/>
        </p:blipFill>
        <p:spPr>
          <a:xfrm>
            <a:off x="652015" y="4408488"/>
            <a:ext cx="997844" cy="494476"/>
          </a:xfrm>
          <a:prstGeom prst="rect">
            <a:avLst/>
          </a:prstGeom>
          <a:noFill/>
          <a:ln>
            <a:noFill/>
          </a:ln>
        </p:spPr>
      </p:pic>
      <p:sp>
        <p:nvSpPr>
          <p:cNvPr id="457" name="Google Shape;457;p81"/>
          <p:cNvSpPr txBox="1">
            <a:spLocks noGrp="1"/>
          </p:cNvSpPr>
          <p:nvPr>
            <p:ph type="body" idx="4"/>
          </p:nvPr>
        </p:nvSpPr>
        <p:spPr>
          <a:xfrm>
            <a:off x="170710" y="164853"/>
            <a:ext cx="1976100" cy="4003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ntent_Left_2">
  <p:cSld name="Content_Left_2">
    <p:spTree>
      <p:nvGrpSpPr>
        <p:cNvPr id="1" name="Shape 458"/>
        <p:cNvGrpSpPr/>
        <p:nvPr/>
      </p:nvGrpSpPr>
      <p:grpSpPr>
        <a:xfrm>
          <a:off x="0" y="0"/>
          <a:ext cx="0" cy="0"/>
          <a:chOff x="0" y="0"/>
          <a:chExt cx="0" cy="0"/>
        </a:xfrm>
      </p:grpSpPr>
      <p:sp>
        <p:nvSpPr>
          <p:cNvPr id="459" name="Google Shape;459;p82"/>
          <p:cNvSpPr txBox="1">
            <a:spLocks noGrp="1"/>
          </p:cNvSpPr>
          <p:nvPr>
            <p:ph type="body" idx="1"/>
          </p:nvPr>
        </p:nvSpPr>
        <p:spPr>
          <a:xfrm>
            <a:off x="358775" y="181187"/>
            <a:ext cx="3926100" cy="68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0" name="Google Shape;460;p82"/>
          <p:cNvSpPr txBox="1">
            <a:spLocks noGrp="1"/>
          </p:cNvSpPr>
          <p:nvPr>
            <p:ph type="body" idx="2"/>
          </p:nvPr>
        </p:nvSpPr>
        <p:spPr>
          <a:xfrm>
            <a:off x="358775" y="861237"/>
            <a:ext cx="3926100" cy="328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1" name="Google Shape;461;p82"/>
          <p:cNvSpPr/>
          <p:nvPr/>
        </p:nvSpPr>
        <p:spPr>
          <a:xfrm>
            <a:off x="4572000"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82"/>
          <p:cNvSpPr txBox="1">
            <a:spLocks noGrp="1"/>
          </p:cNvSpPr>
          <p:nvPr>
            <p:ph type="body" idx="3"/>
          </p:nvPr>
        </p:nvSpPr>
        <p:spPr>
          <a:xfrm>
            <a:off x="4930778" y="181187"/>
            <a:ext cx="3926100" cy="68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3" name="Google Shape;463;p82"/>
          <p:cNvSpPr txBox="1">
            <a:spLocks noGrp="1"/>
          </p:cNvSpPr>
          <p:nvPr>
            <p:ph type="body" idx="4"/>
          </p:nvPr>
        </p:nvSpPr>
        <p:spPr>
          <a:xfrm>
            <a:off x="4930778" y="861237"/>
            <a:ext cx="3926100" cy="328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17500" algn="l" rtl="0">
              <a:lnSpc>
                <a:spcPct val="100000"/>
              </a:lnSpc>
              <a:spcBef>
                <a:spcPts val="280"/>
              </a:spcBef>
              <a:spcAft>
                <a:spcPts val="0"/>
              </a:spcAft>
              <a:buClr>
                <a:schemeClr val="lt1"/>
              </a:buClr>
              <a:buSzPts val="14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4" name="Google Shape;464;p82"/>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9"/>
          <p:cNvSpPr txBox="1">
            <a:spLocks noGrp="1"/>
          </p:cNvSpPr>
          <p:nvPr>
            <p:ph type="body" idx="1"/>
          </p:nvPr>
        </p:nvSpPr>
        <p:spPr>
          <a:xfrm>
            <a:off x="3887391" y="740572"/>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8" name="Google Shape;58;p9"/>
          <p:cNvSpPr txBox="1">
            <a:spLocks noGrp="1"/>
          </p:cNvSpPr>
          <p:nvPr>
            <p:ph type="body" idx="2"/>
          </p:nvPr>
        </p:nvSpPr>
        <p:spPr>
          <a:xfrm>
            <a:off x="629841" y="1543051"/>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9" name="Google Shape;59;p9"/>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9"/>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9"/>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_Hightlight_1">
  <p:cSld name="Content_Hightlight_1">
    <p:spTree>
      <p:nvGrpSpPr>
        <p:cNvPr id="1" name="Shape 465"/>
        <p:cNvGrpSpPr/>
        <p:nvPr/>
      </p:nvGrpSpPr>
      <p:grpSpPr>
        <a:xfrm>
          <a:off x="0" y="0"/>
          <a:ext cx="0" cy="0"/>
          <a:chOff x="0" y="0"/>
          <a:chExt cx="0" cy="0"/>
        </a:xfrm>
      </p:grpSpPr>
      <p:sp>
        <p:nvSpPr>
          <p:cNvPr id="466" name="Google Shape;466;p83"/>
          <p:cNvSpPr/>
          <p:nvPr/>
        </p:nvSpPr>
        <p:spPr>
          <a:xfrm>
            <a:off x="0" y="0"/>
            <a:ext cx="9144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7" name="Google Shape;467;p83"/>
          <p:cNvSpPr txBox="1">
            <a:spLocks noGrp="1"/>
          </p:cNvSpPr>
          <p:nvPr>
            <p:ph type="body" idx="1"/>
          </p:nvPr>
        </p:nvSpPr>
        <p:spPr>
          <a:xfrm>
            <a:off x="324465" y="610897"/>
            <a:ext cx="7316700" cy="3361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56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8" name="Google Shape;468;p83"/>
          <p:cNvSpPr txBox="1">
            <a:spLocks noGrp="1"/>
          </p:cNvSpPr>
          <p:nvPr>
            <p:ph type="body" idx="2"/>
          </p:nvPr>
        </p:nvSpPr>
        <p:spPr>
          <a:xfrm>
            <a:off x="324465" y="174134"/>
            <a:ext cx="7316700" cy="2625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9" name="Google Shape;469;p83"/>
          <p:cNvPicPr preferRelativeResize="0"/>
          <p:nvPr/>
        </p:nvPicPr>
        <p:blipFill rotWithShape="1">
          <a:blip r:embed="rId2">
            <a:alphaModFix/>
          </a:blip>
          <a:srcRect/>
          <a:stretch/>
        </p:blipFill>
        <p:spPr>
          <a:xfrm>
            <a:off x="652015" y="4408488"/>
            <a:ext cx="997844" cy="494476"/>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Intro_Title_3">
  <p:cSld name="Intro_Title_3">
    <p:bg>
      <p:bgPr>
        <a:solidFill>
          <a:schemeClr val="lt1">
            <a:alpha val="0"/>
          </a:schemeClr>
        </a:solidFill>
        <a:effectLst/>
      </p:bgPr>
    </p:bg>
    <p:spTree>
      <p:nvGrpSpPr>
        <p:cNvPr id="1" name="Shape 470"/>
        <p:cNvGrpSpPr/>
        <p:nvPr/>
      </p:nvGrpSpPr>
      <p:grpSpPr>
        <a:xfrm>
          <a:off x="0" y="0"/>
          <a:ext cx="0" cy="0"/>
          <a:chOff x="0" y="0"/>
          <a:chExt cx="0" cy="0"/>
        </a:xfrm>
      </p:grpSpPr>
      <p:pic>
        <p:nvPicPr>
          <p:cNvPr id="471" name="Google Shape;471;p84"/>
          <p:cNvPicPr preferRelativeResize="0"/>
          <p:nvPr/>
        </p:nvPicPr>
        <p:blipFill rotWithShape="1">
          <a:blip r:embed="rId2">
            <a:alphaModFix/>
          </a:blip>
          <a:srcRect/>
          <a:stretch/>
        </p:blipFill>
        <p:spPr>
          <a:xfrm>
            <a:off x="4736" y="0"/>
            <a:ext cx="9139263" cy="5145021"/>
          </a:xfrm>
          <a:prstGeom prst="rect">
            <a:avLst/>
          </a:prstGeom>
          <a:noFill/>
          <a:ln>
            <a:noFill/>
          </a:ln>
        </p:spPr>
      </p:pic>
      <p:sp>
        <p:nvSpPr>
          <p:cNvPr id="472" name="Google Shape;472;p84"/>
          <p:cNvSpPr txBox="1">
            <a:spLocks noGrp="1"/>
          </p:cNvSpPr>
          <p:nvPr>
            <p:ph type="title"/>
          </p:nvPr>
        </p:nvSpPr>
        <p:spPr>
          <a:xfrm>
            <a:off x="2303463" y="1910239"/>
            <a:ext cx="4537200" cy="1131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000"/>
              <a:buFont typeface="Century Gothic"/>
              <a:buNone/>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3" name="Google Shape;473;p84"/>
          <p:cNvPicPr preferRelativeResize="0"/>
          <p:nvPr/>
        </p:nvPicPr>
        <p:blipFill rotWithShape="1">
          <a:blip r:embed="rId3">
            <a:alphaModFix/>
          </a:blip>
          <a:srcRect/>
          <a:stretch/>
        </p:blipFill>
        <p:spPr>
          <a:xfrm>
            <a:off x="3564927" y="358750"/>
            <a:ext cx="2014150" cy="998104"/>
          </a:xfrm>
          <a:prstGeom prst="rect">
            <a:avLst/>
          </a:prstGeom>
          <a:noFill/>
          <a:ln>
            <a:noFill/>
          </a:ln>
        </p:spPr>
      </p:pic>
      <p:sp>
        <p:nvSpPr>
          <p:cNvPr id="474" name="Google Shape;474;p84"/>
          <p:cNvSpPr txBox="1">
            <a:spLocks noGrp="1"/>
          </p:cNvSpPr>
          <p:nvPr>
            <p:ph type="body" idx="1"/>
          </p:nvPr>
        </p:nvSpPr>
        <p:spPr>
          <a:xfrm>
            <a:off x="2303463" y="3210691"/>
            <a:ext cx="4537200" cy="60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nal_Title_2">
  <p:cSld name="Final_Title_2">
    <p:bg>
      <p:bgPr>
        <a:solidFill>
          <a:schemeClr val="lt1">
            <a:alpha val="0"/>
          </a:schemeClr>
        </a:solidFill>
        <a:effectLst/>
      </p:bgPr>
    </p:bg>
    <p:spTree>
      <p:nvGrpSpPr>
        <p:cNvPr id="1" name="Shape 475"/>
        <p:cNvGrpSpPr/>
        <p:nvPr/>
      </p:nvGrpSpPr>
      <p:grpSpPr>
        <a:xfrm>
          <a:off x="0" y="0"/>
          <a:ext cx="0" cy="0"/>
          <a:chOff x="0" y="0"/>
          <a:chExt cx="0" cy="0"/>
        </a:xfrm>
      </p:grpSpPr>
      <p:pic>
        <p:nvPicPr>
          <p:cNvPr id="476" name="Google Shape;476;p85"/>
          <p:cNvPicPr preferRelativeResize="0"/>
          <p:nvPr/>
        </p:nvPicPr>
        <p:blipFill rotWithShape="1">
          <a:blip r:embed="rId2">
            <a:alphaModFix/>
          </a:blip>
          <a:srcRect/>
          <a:stretch/>
        </p:blipFill>
        <p:spPr>
          <a:xfrm>
            <a:off x="4735" y="0"/>
            <a:ext cx="9139266" cy="5145021"/>
          </a:xfrm>
          <a:prstGeom prst="rect">
            <a:avLst/>
          </a:prstGeom>
          <a:noFill/>
          <a:ln>
            <a:noFill/>
          </a:ln>
        </p:spPr>
      </p:pic>
      <p:sp>
        <p:nvSpPr>
          <p:cNvPr id="477" name="Google Shape;477;p85"/>
          <p:cNvSpPr txBox="1">
            <a:spLocks noGrp="1"/>
          </p:cNvSpPr>
          <p:nvPr>
            <p:ph type="title"/>
          </p:nvPr>
        </p:nvSpPr>
        <p:spPr>
          <a:xfrm>
            <a:off x="2303463" y="1910239"/>
            <a:ext cx="4537200" cy="1131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2000"/>
              <a:buFont typeface="Century Gothic"/>
              <a:buNone/>
              <a:defRPr sz="20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8" name="Google Shape;478;p85"/>
          <p:cNvPicPr preferRelativeResize="0"/>
          <p:nvPr/>
        </p:nvPicPr>
        <p:blipFill rotWithShape="1">
          <a:blip r:embed="rId3">
            <a:alphaModFix/>
          </a:blip>
          <a:srcRect/>
          <a:stretch/>
        </p:blipFill>
        <p:spPr>
          <a:xfrm>
            <a:off x="3564927" y="358750"/>
            <a:ext cx="2014150" cy="998104"/>
          </a:xfrm>
          <a:prstGeom prst="rect">
            <a:avLst/>
          </a:prstGeom>
          <a:noFill/>
          <a:ln>
            <a:noFill/>
          </a:ln>
        </p:spPr>
      </p:pic>
      <p:sp>
        <p:nvSpPr>
          <p:cNvPr id="479" name="Google Shape;479;p85"/>
          <p:cNvSpPr txBox="1">
            <a:spLocks noGrp="1"/>
          </p:cNvSpPr>
          <p:nvPr>
            <p:ph type="body" idx="1"/>
          </p:nvPr>
        </p:nvSpPr>
        <p:spPr>
          <a:xfrm>
            <a:off x="2303463" y="3210691"/>
            <a:ext cx="4537200" cy="11496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20000"/>
              </a:lnSpc>
              <a:spcBef>
                <a:spcPts val="28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1">
  <p:cSld name="TITLE_1_2">
    <p:spTree>
      <p:nvGrpSpPr>
        <p:cNvPr id="1" name="Shape 480"/>
        <p:cNvGrpSpPr/>
        <p:nvPr/>
      </p:nvGrpSpPr>
      <p:grpSpPr>
        <a:xfrm>
          <a:off x="0" y="0"/>
          <a:ext cx="0" cy="0"/>
          <a:chOff x="0" y="0"/>
          <a:chExt cx="0" cy="0"/>
        </a:xfrm>
      </p:grpSpPr>
      <p:pic>
        <p:nvPicPr>
          <p:cNvPr id="481" name="Google Shape;481;p86"/>
          <p:cNvPicPr preferRelativeResize="0"/>
          <p:nvPr/>
        </p:nvPicPr>
        <p:blipFill rotWithShape="1">
          <a:blip r:embed="rId2">
            <a:alphaModFix/>
          </a:blip>
          <a:srcRect/>
          <a:stretch/>
        </p:blipFill>
        <p:spPr>
          <a:xfrm>
            <a:off x="0" y="0"/>
            <a:ext cx="9070848" cy="5138357"/>
          </a:xfrm>
          <a:prstGeom prst="rect">
            <a:avLst/>
          </a:prstGeom>
          <a:noFill/>
          <a:ln>
            <a:noFill/>
          </a:ln>
        </p:spPr>
      </p:pic>
      <p:sp>
        <p:nvSpPr>
          <p:cNvPr id="482" name="Google Shape;482;p86"/>
          <p:cNvSpPr txBox="1">
            <a:spLocks noGrp="1"/>
          </p:cNvSpPr>
          <p:nvPr>
            <p:ph type="title"/>
          </p:nvPr>
        </p:nvSpPr>
        <p:spPr>
          <a:xfrm>
            <a:off x="427000" y="1742100"/>
            <a:ext cx="8032200" cy="572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8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9pPr>
          </a:lstStyle>
          <a:p>
            <a:endParaRPr/>
          </a:p>
        </p:txBody>
      </p:sp>
      <p:sp>
        <p:nvSpPr>
          <p:cNvPr id="483" name="Google Shape;483;p86"/>
          <p:cNvSpPr txBox="1">
            <a:spLocks noGrp="1"/>
          </p:cNvSpPr>
          <p:nvPr>
            <p:ph type="subTitle" idx="1"/>
          </p:nvPr>
        </p:nvSpPr>
        <p:spPr>
          <a:xfrm>
            <a:off x="418900" y="2426850"/>
            <a:ext cx="8048400" cy="579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84" name="Google Shape;484;p86"/>
          <p:cNvPicPr preferRelativeResize="0"/>
          <p:nvPr/>
        </p:nvPicPr>
        <p:blipFill rotWithShape="1">
          <a:blip r:embed="rId3">
            <a:alphaModFix/>
          </a:blip>
          <a:srcRect/>
          <a:stretch/>
        </p:blipFill>
        <p:spPr>
          <a:xfrm>
            <a:off x="249050" y="4763438"/>
            <a:ext cx="715810" cy="19279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5"/>
        <p:cNvGrpSpPr/>
        <p:nvPr/>
      </p:nvGrpSpPr>
      <p:grpSpPr>
        <a:xfrm>
          <a:off x="0" y="0"/>
          <a:ext cx="0" cy="0"/>
          <a:chOff x="0" y="0"/>
          <a:chExt cx="0" cy="0"/>
        </a:xfrm>
      </p:grpSpPr>
      <p:sp>
        <p:nvSpPr>
          <p:cNvPr id="486" name="Google Shape;486;p87"/>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87"/>
          <p:cNvSpPr/>
          <p:nvPr/>
        </p:nvSpPr>
        <p:spPr>
          <a:xfrm>
            <a:off x="212050" y="221751"/>
            <a:ext cx="219600" cy="18900"/>
          </a:xfrm>
          <a:prstGeom prst="rect">
            <a:avLst/>
          </a:prstGeom>
          <a:solidFill>
            <a:srgbClr val="55688B">
              <a:alpha val="3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87"/>
          <p:cNvSpPr/>
          <p:nvPr/>
        </p:nvSpPr>
        <p:spPr>
          <a:xfrm>
            <a:off x="212050" y="284225"/>
            <a:ext cx="219600" cy="18900"/>
          </a:xfrm>
          <a:prstGeom prst="rect">
            <a:avLst/>
          </a:prstGeom>
          <a:solidFill>
            <a:srgbClr val="55688B">
              <a:alpha val="3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87"/>
          <p:cNvSpPr/>
          <p:nvPr/>
        </p:nvSpPr>
        <p:spPr>
          <a:xfrm>
            <a:off x="212050" y="346699"/>
            <a:ext cx="219600" cy="18900"/>
          </a:xfrm>
          <a:prstGeom prst="rect">
            <a:avLst/>
          </a:prstGeom>
          <a:solidFill>
            <a:srgbClr val="55688B">
              <a:alpha val="3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0" name="Google Shape;490;p87"/>
          <p:cNvGrpSpPr/>
          <p:nvPr/>
        </p:nvGrpSpPr>
        <p:grpSpPr>
          <a:xfrm>
            <a:off x="0" y="381001"/>
            <a:ext cx="1037850" cy="1016288"/>
            <a:chOff x="0" y="381001"/>
            <a:chExt cx="1037850" cy="1016288"/>
          </a:xfrm>
        </p:grpSpPr>
        <p:sp>
          <p:nvSpPr>
            <p:cNvPr id="491" name="Google Shape;491;p8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8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3" name="Google Shape;493;p87"/>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494" name="Google Shape;494;p87"/>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95" name="Google Shape;495;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hart + Text">
  <p:cSld name="Chart + Text">
    <p:spTree>
      <p:nvGrpSpPr>
        <p:cNvPr id="1" name="Shape 496"/>
        <p:cNvGrpSpPr/>
        <p:nvPr/>
      </p:nvGrpSpPr>
      <p:grpSpPr>
        <a:xfrm>
          <a:off x="0" y="0"/>
          <a:ext cx="0" cy="0"/>
          <a:chOff x="0" y="0"/>
          <a:chExt cx="0" cy="0"/>
        </a:xfrm>
      </p:grpSpPr>
      <p:sp>
        <p:nvSpPr>
          <p:cNvPr id="497" name="Google Shape;497;p88"/>
          <p:cNvSpPr>
            <a:spLocks noGrp="1"/>
          </p:cNvSpPr>
          <p:nvPr>
            <p:ph type="chart" idx="2"/>
          </p:nvPr>
        </p:nvSpPr>
        <p:spPr>
          <a:xfrm>
            <a:off x="4918526" y="854439"/>
            <a:ext cx="3773700" cy="34914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98" name="Google Shape;498;p88"/>
          <p:cNvSpPr txBox="1">
            <a:spLocks noGrp="1"/>
          </p:cNvSpPr>
          <p:nvPr>
            <p:ph type="body" idx="1"/>
          </p:nvPr>
        </p:nvSpPr>
        <p:spPr>
          <a:xfrm>
            <a:off x="168715" y="854439"/>
            <a:ext cx="4403400" cy="3491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chemeClr val="accent6"/>
              </a:buClr>
              <a:buSzPts val="1600"/>
              <a:buFont typeface="Arial"/>
              <a:buNone/>
              <a:defRPr sz="1600" b="0" i="0" u="none" strike="noStrike" cap="none">
                <a:solidFill>
                  <a:schemeClr val="accent6"/>
                </a:solidFill>
                <a:latin typeface="Century Gothic"/>
                <a:ea typeface="Century Gothic"/>
                <a:cs typeface="Century Gothic"/>
                <a:sym typeface="Century Gothic"/>
              </a:defRPr>
            </a:lvl1pPr>
            <a:lvl2pPr marL="914400" marR="0" lvl="1"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99" name="Google Shape;499;p88"/>
          <p:cNvSpPr txBox="1">
            <a:spLocks noGrp="1"/>
          </p:cNvSpPr>
          <p:nvPr>
            <p:ph type="body" idx="3"/>
          </p:nvPr>
        </p:nvSpPr>
        <p:spPr>
          <a:xfrm>
            <a:off x="168715" y="167374"/>
            <a:ext cx="8665200" cy="309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280"/>
              </a:spcBef>
              <a:spcAft>
                <a:spcPts val="0"/>
              </a:spcAft>
              <a:buClr>
                <a:schemeClr val="accent6"/>
              </a:buClr>
              <a:buSzPts val="1400"/>
              <a:buFont typeface="Arial"/>
              <a:buNone/>
              <a:defRPr sz="1400" b="1" i="0" u="none" strike="noStrike" cap="none">
                <a:solidFill>
                  <a:schemeClr val="accent6"/>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0" name="Google Shape;500;p88"/>
          <p:cNvSpPr txBox="1">
            <a:spLocks noGrp="1"/>
          </p:cNvSpPr>
          <p:nvPr>
            <p:ph type="body" idx="4"/>
          </p:nvPr>
        </p:nvSpPr>
        <p:spPr>
          <a:xfrm>
            <a:off x="168715" y="4345858"/>
            <a:ext cx="4403400" cy="236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180"/>
              </a:spcBef>
              <a:spcAft>
                <a:spcPts val="0"/>
              </a:spcAft>
              <a:buClr>
                <a:schemeClr val="accent6"/>
              </a:buClr>
              <a:buSzPts val="900"/>
              <a:buFont typeface="Century Gothic"/>
              <a:buNone/>
              <a:defRPr sz="900" b="0" i="0" u="none" strike="noStrike" cap="none">
                <a:solidFill>
                  <a:schemeClr val="accent6"/>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501" name="Google Shape;501;p88" descr="C:\Users\ZPoulter\Google Drive\Documents\Desktop\Nesta_Black_Wordmark_Logo_RGB.png"/>
          <p:cNvPicPr preferRelativeResize="0"/>
          <p:nvPr/>
        </p:nvPicPr>
        <p:blipFill rotWithShape="1">
          <a:blip r:embed="rId2">
            <a:alphaModFix/>
          </a:blip>
          <a:srcRect/>
          <a:stretch/>
        </p:blipFill>
        <p:spPr>
          <a:xfrm>
            <a:off x="277007" y="4762385"/>
            <a:ext cx="637393" cy="171669"/>
          </a:xfrm>
          <a:prstGeom prst="rect">
            <a:avLst/>
          </a:prstGeom>
          <a:noFill/>
          <a:ln>
            <a:noFill/>
          </a:ln>
        </p:spPr>
      </p:pic>
      <p:sp>
        <p:nvSpPr>
          <p:cNvPr id="502" name="Google Shape;502;p8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ullet list Red 1">
  <p:cSld name="TITLE_1_1_1_1_1_1_1_1_1_1_1_1_1_1_1_1_1_1_1_1_1_1_2">
    <p:spTree>
      <p:nvGrpSpPr>
        <p:cNvPr id="1" name="Shape 503"/>
        <p:cNvGrpSpPr/>
        <p:nvPr/>
      </p:nvGrpSpPr>
      <p:grpSpPr>
        <a:xfrm>
          <a:off x="0" y="0"/>
          <a:ext cx="0" cy="0"/>
          <a:chOff x="0" y="0"/>
          <a:chExt cx="0" cy="0"/>
        </a:xfrm>
      </p:grpSpPr>
      <p:sp>
        <p:nvSpPr>
          <p:cNvPr id="504" name="Google Shape;504;p89"/>
          <p:cNvSpPr/>
          <p:nvPr/>
        </p:nvSpPr>
        <p:spPr>
          <a:xfrm>
            <a:off x="0" y="0"/>
            <a:ext cx="4346700" cy="51435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9"/>
          <p:cNvSpPr txBox="1">
            <a:spLocks noGrp="1"/>
          </p:cNvSpPr>
          <p:nvPr>
            <p:ph type="body" idx="1"/>
          </p:nvPr>
        </p:nvSpPr>
        <p:spPr>
          <a:xfrm>
            <a:off x="4723050" y="291475"/>
            <a:ext cx="4245600" cy="442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06" name="Google Shape;506;p89"/>
          <p:cNvSpPr txBox="1">
            <a:spLocks noGrp="1"/>
          </p:cNvSpPr>
          <p:nvPr>
            <p:ph type="body" idx="2"/>
          </p:nvPr>
        </p:nvSpPr>
        <p:spPr>
          <a:xfrm>
            <a:off x="205425" y="175550"/>
            <a:ext cx="4017600" cy="44790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1pPr>
            <a:lvl2pPr marL="914400" marR="0" lvl="1"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2pPr>
            <a:lvl3pPr marL="1371600" marR="0" lvl="2"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3pPr>
            <a:lvl4pPr marL="1828800" marR="0" lvl="3"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4pPr>
            <a:lvl5pPr marL="2286000" marR="0" lvl="4"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5pPr>
            <a:lvl6pPr marL="2743200" marR="0" lvl="5"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6pPr>
            <a:lvl7pPr marL="3200400" marR="0" lvl="6"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7pPr>
            <a:lvl8pPr marL="3657600" marR="0" lvl="7"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8pPr>
            <a:lvl9pPr marL="4114800" marR="0" lvl="8" indent="-533400" algn="l" rtl="0">
              <a:lnSpc>
                <a:spcPct val="100000"/>
              </a:lnSpc>
              <a:spcBef>
                <a:spcPts val="0"/>
              </a:spcBef>
              <a:spcAft>
                <a:spcPts val="0"/>
              </a:spcAft>
              <a:buClr>
                <a:srgbClr val="FFFFFF"/>
              </a:buClr>
              <a:buSzPts val="4800"/>
              <a:buFont typeface="Century Gothic"/>
              <a:buChar char="■"/>
              <a:defRPr sz="4800" b="0" i="0" u="none" strike="noStrike" cap="none">
                <a:solidFill>
                  <a:srgbClr val="FFFFFF"/>
                </a:solidFill>
                <a:latin typeface="Century Gothic"/>
                <a:ea typeface="Century Gothic"/>
                <a:cs typeface="Century Gothic"/>
                <a:sym typeface="Century Gothic"/>
              </a:defRPr>
            </a:lvl9pPr>
          </a:lstStyle>
          <a:p>
            <a:endParaRPr/>
          </a:p>
        </p:txBody>
      </p:sp>
      <p:pic>
        <p:nvPicPr>
          <p:cNvPr id="507" name="Google Shape;507;p89"/>
          <p:cNvPicPr preferRelativeResize="0"/>
          <p:nvPr/>
        </p:nvPicPr>
        <p:blipFill rotWithShape="1">
          <a:blip r:embed="rId2">
            <a:alphaModFix/>
          </a:blip>
          <a:srcRect/>
          <a:stretch/>
        </p:blipFill>
        <p:spPr>
          <a:xfrm>
            <a:off x="205425" y="4816019"/>
            <a:ext cx="595602" cy="162631"/>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_02">
  <p:cSld name="CUSTOM_7_2">
    <p:spTree>
      <p:nvGrpSpPr>
        <p:cNvPr id="1" name="Shape 508"/>
        <p:cNvGrpSpPr/>
        <p:nvPr/>
      </p:nvGrpSpPr>
      <p:grpSpPr>
        <a:xfrm>
          <a:off x="0" y="0"/>
          <a:ext cx="0" cy="0"/>
          <a:chOff x="0" y="0"/>
          <a:chExt cx="0" cy="0"/>
        </a:xfrm>
      </p:grpSpPr>
      <p:pic>
        <p:nvPicPr>
          <p:cNvPr id="509" name="Google Shape;509;p90"/>
          <p:cNvPicPr preferRelativeResize="0"/>
          <p:nvPr/>
        </p:nvPicPr>
        <p:blipFill rotWithShape="1">
          <a:blip r:embed="rId2">
            <a:alphaModFix/>
          </a:blip>
          <a:srcRect/>
          <a:stretch/>
        </p:blipFill>
        <p:spPr>
          <a:xfrm>
            <a:off x="-21187" y="-14400"/>
            <a:ext cx="9186373" cy="5172299"/>
          </a:xfrm>
          <a:prstGeom prst="rect">
            <a:avLst/>
          </a:prstGeom>
          <a:noFill/>
          <a:ln>
            <a:noFill/>
          </a:ln>
        </p:spPr>
      </p:pic>
      <p:sp>
        <p:nvSpPr>
          <p:cNvPr id="510" name="Google Shape;510;p90"/>
          <p:cNvSpPr txBox="1">
            <a:spLocks noGrp="1"/>
          </p:cNvSpPr>
          <p:nvPr>
            <p:ph type="title"/>
          </p:nvPr>
        </p:nvSpPr>
        <p:spPr>
          <a:xfrm>
            <a:off x="483275" y="1420700"/>
            <a:ext cx="7148100" cy="5715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3000"/>
              <a:buFont typeface="Arial"/>
              <a:buNone/>
              <a:defRPr sz="30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1" name="Google Shape;511;p90"/>
          <p:cNvSpPr txBox="1">
            <a:spLocks noGrp="1"/>
          </p:cNvSpPr>
          <p:nvPr>
            <p:ph type="subTitle" idx="1"/>
          </p:nvPr>
        </p:nvSpPr>
        <p:spPr>
          <a:xfrm>
            <a:off x="483275" y="1992200"/>
            <a:ext cx="7148100" cy="4308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2" name="Google Shape;512;p90"/>
          <p:cNvSpPr txBox="1">
            <a:spLocks noGrp="1"/>
          </p:cNvSpPr>
          <p:nvPr>
            <p:ph type="subTitle" idx="2"/>
          </p:nvPr>
        </p:nvSpPr>
        <p:spPr>
          <a:xfrm>
            <a:off x="483275" y="2585750"/>
            <a:ext cx="7148100" cy="361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3" name="Google Shape;513;p90"/>
          <p:cNvSpPr txBox="1"/>
          <p:nvPr/>
        </p:nvSpPr>
        <p:spPr>
          <a:xfrm>
            <a:off x="560025" y="4538925"/>
            <a:ext cx="2815800" cy="43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entury Gothic"/>
                <a:ea typeface="Century Gothic"/>
                <a:cs typeface="Century Gothic"/>
                <a:sym typeface="Century Gothic"/>
              </a:rPr>
              <a:t>nesta.org.uk             @nesta_uk</a:t>
            </a:r>
            <a:endParaRPr sz="1000" b="1" i="0" u="none" strike="noStrike" cap="none">
              <a:solidFill>
                <a:srgbClr val="000000"/>
              </a:solidFill>
              <a:latin typeface="Century Gothic"/>
              <a:ea typeface="Century Gothic"/>
              <a:cs typeface="Century Gothic"/>
              <a:sym typeface="Century Gothic"/>
            </a:endParaRPr>
          </a:p>
        </p:txBody>
      </p:sp>
      <p:pic>
        <p:nvPicPr>
          <p:cNvPr id="514" name="Google Shape;514;p90"/>
          <p:cNvPicPr preferRelativeResize="0"/>
          <p:nvPr/>
        </p:nvPicPr>
        <p:blipFill rotWithShape="1">
          <a:blip r:embed="rId3">
            <a:alphaModFix/>
          </a:blip>
          <a:srcRect/>
          <a:stretch/>
        </p:blipFill>
        <p:spPr>
          <a:xfrm>
            <a:off x="1662138" y="4625594"/>
            <a:ext cx="164125" cy="133732"/>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plain 1">
  <p:cSld name="Introduction + Contents Yellow_1">
    <p:bg>
      <p:bgPr>
        <a:solidFill>
          <a:schemeClr val="lt1"/>
        </a:solidFill>
        <a:effectLst/>
      </p:bgPr>
    </p:bg>
    <p:spTree>
      <p:nvGrpSpPr>
        <p:cNvPr id="1" name="Shape 515"/>
        <p:cNvGrpSpPr/>
        <p:nvPr/>
      </p:nvGrpSpPr>
      <p:grpSpPr>
        <a:xfrm>
          <a:off x="0" y="0"/>
          <a:ext cx="0" cy="0"/>
          <a:chOff x="0" y="0"/>
          <a:chExt cx="0" cy="0"/>
        </a:xfrm>
      </p:grpSpPr>
      <p:sp>
        <p:nvSpPr>
          <p:cNvPr id="516" name="Google Shape;516;p91"/>
          <p:cNvSpPr txBox="1">
            <a:spLocks noGrp="1"/>
          </p:cNvSpPr>
          <p:nvPr>
            <p:ph type="body" idx="1"/>
          </p:nvPr>
        </p:nvSpPr>
        <p:spPr>
          <a:xfrm>
            <a:off x="107950" y="627063"/>
            <a:ext cx="8712300" cy="4068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000000"/>
              </a:buClr>
              <a:buSzPts val="1600"/>
              <a:buFont typeface="Century Gothic"/>
              <a:buChar char="•"/>
              <a:defRPr sz="1600" b="0" i="0" u="none" strike="noStrike" cap="none">
                <a:solidFill>
                  <a:srgbClr val="000000"/>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6pPr>
            <a:lvl7pPr marL="3200400" marR="0" lvl="6"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7pPr>
            <a:lvl8pPr marL="3657600" marR="0" lvl="7"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8pPr>
            <a:lvl9pPr marL="4114800" marR="0" lvl="8" indent="-228600" algn="l" rtl="0">
              <a:lnSpc>
                <a:spcPct val="100000"/>
              </a:lnSpc>
              <a:spcBef>
                <a:spcPts val="0"/>
              </a:spcBef>
              <a:spcAft>
                <a:spcPts val="0"/>
              </a:spcAft>
              <a:buClr>
                <a:srgbClr val="000000"/>
              </a:buClr>
              <a:buSzPts val="1600"/>
              <a:buFont typeface="Century Gothic"/>
              <a:buNone/>
              <a:defRPr sz="1600" b="0" i="0" u="none" strike="noStrike" cap="none">
                <a:solidFill>
                  <a:srgbClr val="000000"/>
                </a:solidFill>
                <a:latin typeface="Century Gothic"/>
                <a:ea typeface="Century Gothic"/>
                <a:cs typeface="Century Gothic"/>
                <a:sym typeface="Century Gothic"/>
              </a:defRPr>
            </a:lvl9pPr>
          </a:lstStyle>
          <a:p>
            <a:endParaRPr/>
          </a:p>
        </p:txBody>
      </p:sp>
      <p:sp>
        <p:nvSpPr>
          <p:cNvPr id="517" name="Google Shape;517;p91"/>
          <p:cNvSpPr txBox="1">
            <a:spLocks noGrp="1"/>
          </p:cNvSpPr>
          <p:nvPr>
            <p:ph type="title"/>
          </p:nvPr>
        </p:nvSpPr>
        <p:spPr>
          <a:xfrm>
            <a:off x="107949" y="87313"/>
            <a:ext cx="8712300" cy="431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9pPr>
          </a:lstStyle>
          <a:p>
            <a:endParaRPr/>
          </a:p>
        </p:txBody>
      </p:sp>
      <p:sp>
        <p:nvSpPr>
          <p:cNvPr id="518" name="Google Shape;518;p9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pic>
        <p:nvPicPr>
          <p:cNvPr id="519" name="Google Shape;519;p91"/>
          <p:cNvPicPr preferRelativeResize="0"/>
          <p:nvPr/>
        </p:nvPicPr>
        <p:blipFill rotWithShape="1">
          <a:blip r:embed="rId2">
            <a:alphaModFix/>
          </a:blip>
          <a:srcRect/>
          <a:stretch/>
        </p:blipFill>
        <p:spPr>
          <a:xfrm>
            <a:off x="107950" y="4760225"/>
            <a:ext cx="1684437" cy="268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57">
          <p15:clr>
            <a:srgbClr val="FBAE40"/>
          </p15:clr>
        </p15:guide>
        <p15:guide id="3" orient="horz" pos="55">
          <p15:clr>
            <a:srgbClr val="FBAE40"/>
          </p15:clr>
        </p15:guide>
        <p15:guide id="4" orient="horz" pos="327">
          <p15:clr>
            <a:srgbClr val="FBAE40"/>
          </p15:clr>
        </p15:guide>
        <p15:guide id="5" orient="horz" pos="395">
          <p15:clr>
            <a:srgbClr val="FBAE40"/>
          </p15:clr>
        </p15:guide>
        <p15:guide id="6" orient="horz" pos="2958">
          <p15:clr>
            <a:srgbClr val="FBAE40"/>
          </p15:clr>
        </p15:guide>
        <p15:guide id="7" pos="68">
          <p15:clr>
            <a:srgbClr val="FBAE40"/>
          </p15:clr>
        </p15:guide>
        <p15:guide id="8" pos="2676">
          <p15:clr>
            <a:srgbClr val="FBAE40"/>
          </p15:clr>
        </p15:guide>
        <p15:guide id="9" pos="5556">
          <p15:clr>
            <a:srgbClr val="FBAE40"/>
          </p15:clr>
        </p15:guide>
        <p15:guide id="10" pos="294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ext">
  <p:cSld name="TITLE_1_1_1_1_1_1_1_1_1_2">
    <p:spTree>
      <p:nvGrpSpPr>
        <p:cNvPr id="1" name="Shape 520"/>
        <p:cNvGrpSpPr/>
        <p:nvPr/>
      </p:nvGrpSpPr>
      <p:grpSpPr>
        <a:xfrm>
          <a:off x="0" y="0"/>
          <a:ext cx="0" cy="0"/>
          <a:chOff x="0" y="0"/>
          <a:chExt cx="0" cy="0"/>
        </a:xfrm>
      </p:grpSpPr>
      <p:sp>
        <p:nvSpPr>
          <p:cNvPr id="521" name="Google Shape;521;p92"/>
          <p:cNvSpPr txBox="1">
            <a:spLocks noGrp="1"/>
          </p:cNvSpPr>
          <p:nvPr>
            <p:ph type="subTitle" idx="1"/>
          </p:nvPr>
        </p:nvSpPr>
        <p:spPr>
          <a:xfrm>
            <a:off x="137350" y="89800"/>
            <a:ext cx="8744400" cy="32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522" name="Google Shape;522;p92"/>
          <p:cNvSpPr txBox="1">
            <a:spLocks noGrp="1"/>
          </p:cNvSpPr>
          <p:nvPr>
            <p:ph type="body" idx="2"/>
          </p:nvPr>
        </p:nvSpPr>
        <p:spPr>
          <a:xfrm>
            <a:off x="137350" y="622050"/>
            <a:ext cx="8744400" cy="4090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1pPr>
            <a:lvl2pPr marL="914400" marR="0" lvl="1"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2pPr>
            <a:lvl3pPr marL="1371600" marR="0" lvl="2"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3pPr>
            <a:lvl4pPr marL="1828800" marR="0" lvl="3"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4pPr>
            <a:lvl5pPr marL="2286000" marR="0" lvl="4"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5pPr>
            <a:lvl6pPr marL="2743200" marR="0" lvl="5"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6pPr>
            <a:lvl7pPr marL="3200400" marR="0" lvl="6"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7pPr>
            <a:lvl8pPr marL="3657600" marR="0" lvl="7"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8pPr>
            <a:lvl9pPr marL="4114800" marR="0" lvl="8" indent="-342900" algn="l" rtl="0">
              <a:lnSpc>
                <a:spcPct val="115000"/>
              </a:lnSpc>
              <a:spcBef>
                <a:spcPts val="0"/>
              </a:spcBef>
              <a:spcAft>
                <a:spcPts val="0"/>
              </a:spcAft>
              <a:buClr>
                <a:srgbClr val="000000"/>
              </a:buClr>
              <a:buSzPts val="1800"/>
              <a:buFont typeface="Century Gothic"/>
              <a:buChar char="■"/>
              <a:defRPr sz="1800" b="0" i="0" u="none" strike="noStrike" cap="none">
                <a:solidFill>
                  <a:srgbClr val="000000"/>
                </a:solidFill>
                <a:latin typeface="Century Gothic"/>
                <a:ea typeface="Century Gothic"/>
                <a:cs typeface="Century Gothic"/>
                <a:sym typeface="Century Gothic"/>
              </a:defRPr>
            </a:lvl9pPr>
          </a:lstStyle>
          <a:p>
            <a:endParaRPr/>
          </a:p>
        </p:txBody>
      </p:sp>
      <p:pic>
        <p:nvPicPr>
          <p:cNvPr id="523" name="Google Shape;523;p92"/>
          <p:cNvPicPr preferRelativeResize="0"/>
          <p:nvPr/>
        </p:nvPicPr>
        <p:blipFill rotWithShape="1">
          <a:blip r:embed="rId2">
            <a:alphaModFix/>
          </a:blip>
          <a:srcRect/>
          <a:stretch/>
        </p:blipFill>
        <p:spPr>
          <a:xfrm>
            <a:off x="217050" y="4813975"/>
            <a:ext cx="595602" cy="160325"/>
          </a:xfrm>
          <a:prstGeom prst="rect">
            <a:avLst/>
          </a:prstGeom>
          <a:noFill/>
          <a:ln>
            <a:noFill/>
          </a:ln>
        </p:spPr>
      </p:pic>
      <p:cxnSp>
        <p:nvCxnSpPr>
          <p:cNvPr id="524" name="Google Shape;524;p92"/>
          <p:cNvCxnSpPr/>
          <p:nvPr/>
        </p:nvCxnSpPr>
        <p:spPr>
          <a:xfrm>
            <a:off x="217050" y="452112"/>
            <a:ext cx="8664600" cy="0"/>
          </a:xfrm>
          <a:prstGeom prst="straightConnector1">
            <a:avLst/>
          </a:prstGeom>
          <a:noFill/>
          <a:ln w="9525" cap="flat" cmpd="sng">
            <a:solidFill>
              <a:srgbClr val="A5948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0"/>
          <p:cNvSpPr>
            <a:spLocks noGrp="1"/>
          </p:cNvSpPr>
          <p:nvPr>
            <p:ph type="pic" idx="2"/>
          </p:nvPr>
        </p:nvSpPr>
        <p:spPr>
          <a:xfrm>
            <a:off x="3887391" y="740572"/>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629841" y="1543051"/>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0"/>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0"/>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0"/>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Plain">
  <p:cSld name="CUSTOM_4_1">
    <p:spTree>
      <p:nvGrpSpPr>
        <p:cNvPr id="1" name="Shape 525"/>
        <p:cNvGrpSpPr/>
        <p:nvPr/>
      </p:nvGrpSpPr>
      <p:grpSpPr>
        <a:xfrm>
          <a:off x="0" y="0"/>
          <a:ext cx="0" cy="0"/>
          <a:chOff x="0" y="0"/>
          <a:chExt cx="0" cy="0"/>
        </a:xfrm>
      </p:grpSpPr>
      <p:pic>
        <p:nvPicPr>
          <p:cNvPr id="526" name="Google Shape;526;p93"/>
          <p:cNvPicPr preferRelativeResize="0"/>
          <p:nvPr/>
        </p:nvPicPr>
        <p:blipFill rotWithShape="1">
          <a:blip r:embed="rId2">
            <a:alphaModFix/>
          </a:blip>
          <a:srcRect/>
          <a:stretch/>
        </p:blipFill>
        <p:spPr>
          <a:xfrm>
            <a:off x="137350" y="4712550"/>
            <a:ext cx="1790701" cy="28555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7"/>
        <p:cNvGrpSpPr/>
        <p:nvPr/>
      </p:nvGrpSpPr>
      <p:grpSpPr>
        <a:xfrm>
          <a:off x="0" y="0"/>
          <a:ext cx="0" cy="0"/>
          <a:chOff x="0" y="0"/>
          <a:chExt cx="0" cy="0"/>
        </a:xfrm>
      </p:grpSpPr>
      <p:sp>
        <p:nvSpPr>
          <p:cNvPr id="528" name="Google Shape;528;p94"/>
          <p:cNvSpPr txBox="1">
            <a:spLocks noGrp="1"/>
          </p:cNvSpPr>
          <p:nvPr>
            <p:ph type="title"/>
          </p:nvPr>
        </p:nvSpPr>
        <p:spPr>
          <a:xfrm>
            <a:off x="628650" y="273845"/>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9" name="Google Shape;529;p9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30" name="Google Shape;530;p94"/>
          <p:cNvSpPr txBox="1">
            <a:spLocks noGrp="1"/>
          </p:cNvSpPr>
          <p:nvPr>
            <p:ph type="dt" idx="10"/>
          </p:nvPr>
        </p:nvSpPr>
        <p:spPr>
          <a:xfrm>
            <a:off x="628650" y="4767264"/>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1" name="Google Shape;531;p94"/>
          <p:cNvSpPr txBox="1">
            <a:spLocks noGrp="1"/>
          </p:cNvSpPr>
          <p:nvPr>
            <p:ph type="ftr" idx="11"/>
          </p:nvPr>
        </p:nvSpPr>
        <p:spPr>
          <a:xfrm>
            <a:off x="3028950" y="4767264"/>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2" name="Google Shape;532;p94"/>
          <p:cNvSpPr txBox="1">
            <a:spLocks noGrp="1"/>
          </p:cNvSpPr>
          <p:nvPr>
            <p:ph type="sldNum" idx="12"/>
          </p:nvPr>
        </p:nvSpPr>
        <p:spPr>
          <a:xfrm>
            <a:off x="6457950" y="4767264"/>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Plain tech">
  <p:cSld name="CUSTOM_9">
    <p:spTree>
      <p:nvGrpSpPr>
        <p:cNvPr id="1" name="Shape 533"/>
        <p:cNvGrpSpPr/>
        <p:nvPr/>
      </p:nvGrpSpPr>
      <p:grpSpPr>
        <a:xfrm>
          <a:off x="0" y="0"/>
          <a:ext cx="0" cy="0"/>
          <a:chOff x="0" y="0"/>
          <a:chExt cx="0" cy="0"/>
        </a:xfrm>
      </p:grpSpPr>
      <p:sp>
        <p:nvSpPr>
          <p:cNvPr id="534" name="Google Shape;534;p95"/>
          <p:cNvSpPr txBox="1">
            <a:spLocks noGrp="1"/>
          </p:cNvSpPr>
          <p:nvPr>
            <p:ph type="body" idx="1"/>
          </p:nvPr>
        </p:nvSpPr>
        <p:spPr>
          <a:xfrm>
            <a:off x="386358" y="424204"/>
            <a:ext cx="4143900" cy="3901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35" name="Google Shape;535;p95"/>
          <p:cNvSpPr/>
          <p:nvPr/>
        </p:nvSpPr>
        <p:spPr>
          <a:xfrm>
            <a:off x="88690" y="4437173"/>
            <a:ext cx="1424100" cy="6762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000000"/>
              </a:solidFill>
              <a:latin typeface="Calibri"/>
              <a:ea typeface="Calibri"/>
              <a:cs typeface="Calibri"/>
              <a:sym typeface="Calibri"/>
            </a:endParaRPr>
          </a:p>
        </p:txBody>
      </p:sp>
      <p:sp>
        <p:nvSpPr>
          <p:cNvPr id="536" name="Google Shape;536;p95"/>
          <p:cNvSpPr/>
          <p:nvPr/>
        </p:nvSpPr>
        <p:spPr>
          <a:xfrm>
            <a:off x="5349207" y="732513"/>
            <a:ext cx="978020" cy="2175458"/>
          </a:xfrm>
          <a:custGeom>
            <a:avLst/>
            <a:gdLst/>
            <a:ahLst/>
            <a:cxnLst/>
            <a:rect l="l" t="t" r="r" b="b"/>
            <a:pathLst>
              <a:path w="3372484" h="6745605" extrusionOk="0">
                <a:moveTo>
                  <a:pt x="3372452" y="0"/>
                </a:moveTo>
                <a:lnTo>
                  <a:pt x="3323944" y="341"/>
                </a:lnTo>
                <a:lnTo>
                  <a:pt x="3275601" y="1363"/>
                </a:lnTo>
                <a:lnTo>
                  <a:pt x="3227427" y="3062"/>
                </a:lnTo>
                <a:lnTo>
                  <a:pt x="3179426" y="5431"/>
                </a:lnTo>
                <a:lnTo>
                  <a:pt x="3131604" y="8467"/>
                </a:lnTo>
                <a:lnTo>
                  <a:pt x="3083965" y="12166"/>
                </a:lnTo>
                <a:lnTo>
                  <a:pt x="3036513" y="16522"/>
                </a:lnTo>
                <a:lnTo>
                  <a:pt x="2989253" y="21531"/>
                </a:lnTo>
                <a:lnTo>
                  <a:pt x="2942190" y="27189"/>
                </a:lnTo>
                <a:lnTo>
                  <a:pt x="2895327" y="33491"/>
                </a:lnTo>
                <a:lnTo>
                  <a:pt x="2848671" y="40432"/>
                </a:lnTo>
                <a:lnTo>
                  <a:pt x="2802224" y="48007"/>
                </a:lnTo>
                <a:lnTo>
                  <a:pt x="2755992" y="56214"/>
                </a:lnTo>
                <a:lnTo>
                  <a:pt x="2709980" y="65045"/>
                </a:lnTo>
                <a:lnTo>
                  <a:pt x="2664192" y="74498"/>
                </a:lnTo>
                <a:lnTo>
                  <a:pt x="2618632" y="84568"/>
                </a:lnTo>
                <a:lnTo>
                  <a:pt x="2573305" y="95249"/>
                </a:lnTo>
                <a:lnTo>
                  <a:pt x="2528216" y="106538"/>
                </a:lnTo>
                <a:lnTo>
                  <a:pt x="2483369" y="118430"/>
                </a:lnTo>
                <a:lnTo>
                  <a:pt x="2438768" y="130920"/>
                </a:lnTo>
                <a:lnTo>
                  <a:pt x="2394419" y="144004"/>
                </a:lnTo>
                <a:lnTo>
                  <a:pt x="2350326" y="157677"/>
                </a:lnTo>
                <a:lnTo>
                  <a:pt x="2306493" y="171934"/>
                </a:lnTo>
                <a:lnTo>
                  <a:pt x="2262926" y="186772"/>
                </a:lnTo>
                <a:lnTo>
                  <a:pt x="2219627" y="202185"/>
                </a:lnTo>
                <a:lnTo>
                  <a:pt x="2176603" y="218169"/>
                </a:lnTo>
                <a:lnTo>
                  <a:pt x="2133858" y="234719"/>
                </a:lnTo>
                <a:lnTo>
                  <a:pt x="2091396" y="251831"/>
                </a:lnTo>
                <a:lnTo>
                  <a:pt x="2049222" y="269500"/>
                </a:lnTo>
                <a:lnTo>
                  <a:pt x="2007340" y="287722"/>
                </a:lnTo>
                <a:lnTo>
                  <a:pt x="1965755" y="306492"/>
                </a:lnTo>
                <a:lnTo>
                  <a:pt x="1924472" y="325805"/>
                </a:lnTo>
                <a:lnTo>
                  <a:pt x="1883495" y="345657"/>
                </a:lnTo>
                <a:lnTo>
                  <a:pt x="1842828" y="366044"/>
                </a:lnTo>
                <a:lnTo>
                  <a:pt x="1802477" y="386961"/>
                </a:lnTo>
                <a:lnTo>
                  <a:pt x="1762445" y="408402"/>
                </a:lnTo>
                <a:lnTo>
                  <a:pt x="1722738" y="430365"/>
                </a:lnTo>
                <a:lnTo>
                  <a:pt x="1683360" y="452843"/>
                </a:lnTo>
                <a:lnTo>
                  <a:pt x="1644315" y="475833"/>
                </a:lnTo>
                <a:lnTo>
                  <a:pt x="1605608" y="499330"/>
                </a:lnTo>
                <a:lnTo>
                  <a:pt x="1567244" y="523330"/>
                </a:lnTo>
                <a:lnTo>
                  <a:pt x="1529227" y="547827"/>
                </a:lnTo>
                <a:lnTo>
                  <a:pt x="1491562" y="572818"/>
                </a:lnTo>
                <a:lnTo>
                  <a:pt x="1454253" y="598297"/>
                </a:lnTo>
                <a:lnTo>
                  <a:pt x="1417305" y="624261"/>
                </a:lnTo>
                <a:lnTo>
                  <a:pt x="1380722" y="650704"/>
                </a:lnTo>
                <a:lnTo>
                  <a:pt x="1344510" y="677622"/>
                </a:lnTo>
                <a:lnTo>
                  <a:pt x="1308672" y="705010"/>
                </a:lnTo>
                <a:lnTo>
                  <a:pt x="1273213" y="732864"/>
                </a:lnTo>
                <a:lnTo>
                  <a:pt x="1238138" y="761180"/>
                </a:lnTo>
                <a:lnTo>
                  <a:pt x="1203451" y="789953"/>
                </a:lnTo>
                <a:lnTo>
                  <a:pt x="1169157" y="819177"/>
                </a:lnTo>
                <a:lnTo>
                  <a:pt x="1135260" y="848849"/>
                </a:lnTo>
                <a:lnTo>
                  <a:pt x="1101765" y="878965"/>
                </a:lnTo>
                <a:lnTo>
                  <a:pt x="1068677" y="909519"/>
                </a:lnTo>
                <a:lnTo>
                  <a:pt x="1036000" y="940506"/>
                </a:lnTo>
                <a:lnTo>
                  <a:pt x="1003739" y="971923"/>
                </a:lnTo>
                <a:lnTo>
                  <a:pt x="971897" y="1003765"/>
                </a:lnTo>
                <a:lnTo>
                  <a:pt x="940481" y="1036027"/>
                </a:lnTo>
                <a:lnTo>
                  <a:pt x="909494" y="1068705"/>
                </a:lnTo>
                <a:lnTo>
                  <a:pt x="878941" y="1101794"/>
                </a:lnTo>
                <a:lnTo>
                  <a:pt x="848826" y="1135289"/>
                </a:lnTo>
                <a:lnTo>
                  <a:pt x="819155" y="1169187"/>
                </a:lnTo>
                <a:lnTo>
                  <a:pt x="789931" y="1203481"/>
                </a:lnTo>
                <a:lnTo>
                  <a:pt x="761159" y="1238169"/>
                </a:lnTo>
                <a:lnTo>
                  <a:pt x="732844" y="1273245"/>
                </a:lnTo>
                <a:lnTo>
                  <a:pt x="704990" y="1308704"/>
                </a:lnTo>
                <a:lnTo>
                  <a:pt x="677602" y="1344543"/>
                </a:lnTo>
                <a:lnTo>
                  <a:pt x="650685" y="1380756"/>
                </a:lnTo>
                <a:lnTo>
                  <a:pt x="624243" y="1417339"/>
                </a:lnTo>
                <a:lnTo>
                  <a:pt x="598280" y="1454288"/>
                </a:lnTo>
                <a:lnTo>
                  <a:pt x="572801" y="1491598"/>
                </a:lnTo>
                <a:lnTo>
                  <a:pt x="547811" y="1529263"/>
                </a:lnTo>
                <a:lnTo>
                  <a:pt x="523315" y="1567281"/>
                </a:lnTo>
                <a:lnTo>
                  <a:pt x="499316" y="1605646"/>
                </a:lnTo>
                <a:lnTo>
                  <a:pt x="475819" y="1644353"/>
                </a:lnTo>
                <a:lnTo>
                  <a:pt x="452830" y="1683399"/>
                </a:lnTo>
                <a:lnTo>
                  <a:pt x="430352" y="1722777"/>
                </a:lnTo>
                <a:lnTo>
                  <a:pt x="408390" y="1762485"/>
                </a:lnTo>
                <a:lnTo>
                  <a:pt x="386949" y="1802517"/>
                </a:lnTo>
                <a:lnTo>
                  <a:pt x="366033" y="1842869"/>
                </a:lnTo>
                <a:lnTo>
                  <a:pt x="345647" y="1883536"/>
                </a:lnTo>
                <a:lnTo>
                  <a:pt x="325795" y="1924514"/>
                </a:lnTo>
                <a:lnTo>
                  <a:pt x="306482" y="1965798"/>
                </a:lnTo>
                <a:lnTo>
                  <a:pt x="287713" y="2007384"/>
                </a:lnTo>
                <a:lnTo>
                  <a:pt x="269492" y="2049266"/>
                </a:lnTo>
                <a:lnTo>
                  <a:pt x="251823" y="2091441"/>
                </a:lnTo>
                <a:lnTo>
                  <a:pt x="234711" y="2133903"/>
                </a:lnTo>
                <a:lnTo>
                  <a:pt x="218162" y="2176649"/>
                </a:lnTo>
                <a:lnTo>
                  <a:pt x="202178" y="2219673"/>
                </a:lnTo>
                <a:lnTo>
                  <a:pt x="186766" y="2262972"/>
                </a:lnTo>
                <a:lnTo>
                  <a:pt x="171929" y="2306540"/>
                </a:lnTo>
                <a:lnTo>
                  <a:pt x="157672" y="2350373"/>
                </a:lnTo>
                <a:lnTo>
                  <a:pt x="143999" y="2394467"/>
                </a:lnTo>
                <a:lnTo>
                  <a:pt x="130916" y="2438816"/>
                </a:lnTo>
                <a:lnTo>
                  <a:pt x="118426" y="2483417"/>
                </a:lnTo>
                <a:lnTo>
                  <a:pt x="106535" y="2528265"/>
                </a:lnTo>
                <a:lnTo>
                  <a:pt x="95246" y="2573354"/>
                </a:lnTo>
                <a:lnTo>
                  <a:pt x="84565" y="2618681"/>
                </a:lnTo>
                <a:lnTo>
                  <a:pt x="74496" y="2664242"/>
                </a:lnTo>
                <a:lnTo>
                  <a:pt x="65043" y="2710030"/>
                </a:lnTo>
                <a:lnTo>
                  <a:pt x="56212" y="2756043"/>
                </a:lnTo>
                <a:lnTo>
                  <a:pt x="48006" y="2802275"/>
                </a:lnTo>
                <a:lnTo>
                  <a:pt x="40430" y="2848722"/>
                </a:lnTo>
                <a:lnTo>
                  <a:pt x="33489" y="2895378"/>
                </a:lnTo>
                <a:lnTo>
                  <a:pt x="27188" y="2942241"/>
                </a:lnTo>
                <a:lnTo>
                  <a:pt x="21530" y="2989305"/>
                </a:lnTo>
                <a:lnTo>
                  <a:pt x="16521" y="3036565"/>
                </a:lnTo>
                <a:lnTo>
                  <a:pt x="12165" y="3084017"/>
                </a:lnTo>
                <a:lnTo>
                  <a:pt x="8467" y="3131656"/>
                </a:lnTo>
                <a:lnTo>
                  <a:pt x="5431" y="3179478"/>
                </a:lnTo>
                <a:lnTo>
                  <a:pt x="3062" y="3227479"/>
                </a:lnTo>
                <a:lnTo>
                  <a:pt x="1363" y="3275653"/>
                </a:lnTo>
                <a:lnTo>
                  <a:pt x="341" y="3323996"/>
                </a:lnTo>
                <a:lnTo>
                  <a:pt x="0" y="3372504"/>
                </a:lnTo>
                <a:lnTo>
                  <a:pt x="341" y="3421012"/>
                </a:lnTo>
                <a:lnTo>
                  <a:pt x="1363" y="3469355"/>
                </a:lnTo>
                <a:lnTo>
                  <a:pt x="3062" y="3517529"/>
                </a:lnTo>
                <a:lnTo>
                  <a:pt x="5431" y="3565530"/>
                </a:lnTo>
                <a:lnTo>
                  <a:pt x="8467" y="3613352"/>
                </a:lnTo>
                <a:lnTo>
                  <a:pt x="12165" y="3660991"/>
                </a:lnTo>
                <a:lnTo>
                  <a:pt x="16521" y="3708444"/>
                </a:lnTo>
                <a:lnTo>
                  <a:pt x="21530" y="3755704"/>
                </a:lnTo>
                <a:lnTo>
                  <a:pt x="27188" y="3802767"/>
                </a:lnTo>
                <a:lnTo>
                  <a:pt x="33489" y="3849630"/>
                </a:lnTo>
                <a:lnTo>
                  <a:pt x="40430" y="3896287"/>
                </a:lnTo>
                <a:lnTo>
                  <a:pt x="48006" y="3942733"/>
                </a:lnTo>
                <a:lnTo>
                  <a:pt x="56212" y="3988965"/>
                </a:lnTo>
                <a:lnTo>
                  <a:pt x="65043" y="4034978"/>
                </a:lnTo>
                <a:lnTo>
                  <a:pt x="74496" y="4080767"/>
                </a:lnTo>
                <a:lnTo>
                  <a:pt x="84565" y="4126327"/>
                </a:lnTo>
                <a:lnTo>
                  <a:pt x="95246" y="4171654"/>
                </a:lnTo>
                <a:lnTo>
                  <a:pt x="106535" y="4216744"/>
                </a:lnTo>
                <a:lnTo>
                  <a:pt x="118426" y="4261591"/>
                </a:lnTo>
                <a:lnTo>
                  <a:pt x="130916" y="4306192"/>
                </a:lnTo>
                <a:lnTo>
                  <a:pt x="143999" y="4350541"/>
                </a:lnTo>
                <a:lnTo>
                  <a:pt x="157672" y="4394635"/>
                </a:lnTo>
                <a:lnTo>
                  <a:pt x="171929" y="4438468"/>
                </a:lnTo>
                <a:lnTo>
                  <a:pt x="186766" y="4482036"/>
                </a:lnTo>
                <a:lnTo>
                  <a:pt x="202178" y="4525335"/>
                </a:lnTo>
                <a:lnTo>
                  <a:pt x="218162" y="4568359"/>
                </a:lnTo>
                <a:lnTo>
                  <a:pt x="234711" y="4611105"/>
                </a:lnTo>
                <a:lnTo>
                  <a:pt x="251823" y="4653568"/>
                </a:lnTo>
                <a:lnTo>
                  <a:pt x="269492" y="4695742"/>
                </a:lnTo>
                <a:lnTo>
                  <a:pt x="287713" y="4737625"/>
                </a:lnTo>
                <a:lnTo>
                  <a:pt x="306482" y="4779210"/>
                </a:lnTo>
                <a:lnTo>
                  <a:pt x="325795" y="4820494"/>
                </a:lnTo>
                <a:lnTo>
                  <a:pt x="345647" y="4861472"/>
                </a:lnTo>
                <a:lnTo>
                  <a:pt x="366033" y="4902139"/>
                </a:lnTo>
                <a:lnTo>
                  <a:pt x="386949" y="4942491"/>
                </a:lnTo>
                <a:lnTo>
                  <a:pt x="408390" y="4982523"/>
                </a:lnTo>
                <a:lnTo>
                  <a:pt x="430352" y="5022231"/>
                </a:lnTo>
                <a:lnTo>
                  <a:pt x="452830" y="5061610"/>
                </a:lnTo>
                <a:lnTo>
                  <a:pt x="475819" y="5100655"/>
                </a:lnTo>
                <a:lnTo>
                  <a:pt x="499316" y="5139362"/>
                </a:lnTo>
                <a:lnTo>
                  <a:pt x="523315" y="5177727"/>
                </a:lnTo>
                <a:lnTo>
                  <a:pt x="547811" y="5215745"/>
                </a:lnTo>
                <a:lnTo>
                  <a:pt x="572801" y="5253411"/>
                </a:lnTo>
                <a:lnTo>
                  <a:pt x="598280" y="5290720"/>
                </a:lnTo>
                <a:lnTo>
                  <a:pt x="624243" y="5327669"/>
                </a:lnTo>
                <a:lnTo>
                  <a:pt x="650685" y="5364252"/>
                </a:lnTo>
                <a:lnTo>
                  <a:pt x="677602" y="5400465"/>
                </a:lnTo>
                <a:lnTo>
                  <a:pt x="704990" y="5436304"/>
                </a:lnTo>
                <a:lnTo>
                  <a:pt x="732844" y="5471764"/>
                </a:lnTo>
                <a:lnTo>
                  <a:pt x="761159" y="5506839"/>
                </a:lnTo>
                <a:lnTo>
                  <a:pt x="789931" y="5541527"/>
                </a:lnTo>
                <a:lnTo>
                  <a:pt x="819155" y="5575822"/>
                </a:lnTo>
                <a:lnTo>
                  <a:pt x="848826" y="5609719"/>
                </a:lnTo>
                <a:lnTo>
                  <a:pt x="878941" y="5643214"/>
                </a:lnTo>
                <a:lnTo>
                  <a:pt x="909494" y="5676303"/>
                </a:lnTo>
                <a:lnTo>
                  <a:pt x="940481" y="5708981"/>
                </a:lnTo>
                <a:lnTo>
                  <a:pt x="971897" y="5741243"/>
                </a:lnTo>
                <a:lnTo>
                  <a:pt x="1003739" y="5773085"/>
                </a:lnTo>
                <a:lnTo>
                  <a:pt x="1036000" y="5804502"/>
                </a:lnTo>
                <a:lnTo>
                  <a:pt x="1068677" y="5835490"/>
                </a:lnTo>
                <a:lnTo>
                  <a:pt x="1101765" y="5866044"/>
                </a:lnTo>
                <a:lnTo>
                  <a:pt x="1135260" y="5896159"/>
                </a:lnTo>
                <a:lnTo>
                  <a:pt x="1169157" y="5925831"/>
                </a:lnTo>
                <a:lnTo>
                  <a:pt x="1203451" y="5955056"/>
                </a:lnTo>
                <a:lnTo>
                  <a:pt x="1238138" y="5983828"/>
                </a:lnTo>
                <a:lnTo>
                  <a:pt x="1273213" y="6012144"/>
                </a:lnTo>
                <a:lnTo>
                  <a:pt x="1308672" y="6039998"/>
                </a:lnTo>
                <a:lnTo>
                  <a:pt x="1344510" y="6067387"/>
                </a:lnTo>
                <a:lnTo>
                  <a:pt x="1380722" y="6094305"/>
                </a:lnTo>
                <a:lnTo>
                  <a:pt x="1417305" y="6120748"/>
                </a:lnTo>
                <a:lnTo>
                  <a:pt x="1454253" y="6146711"/>
                </a:lnTo>
                <a:lnTo>
                  <a:pt x="1491562" y="6172190"/>
                </a:lnTo>
                <a:lnTo>
                  <a:pt x="1529227" y="6197181"/>
                </a:lnTo>
                <a:lnTo>
                  <a:pt x="1567244" y="6221678"/>
                </a:lnTo>
                <a:lnTo>
                  <a:pt x="1605608" y="6245678"/>
                </a:lnTo>
                <a:lnTo>
                  <a:pt x="1644315" y="6269175"/>
                </a:lnTo>
                <a:lnTo>
                  <a:pt x="1683360" y="6292165"/>
                </a:lnTo>
                <a:lnTo>
                  <a:pt x="1722738" y="6314643"/>
                </a:lnTo>
                <a:lnTo>
                  <a:pt x="1762445" y="6336606"/>
                </a:lnTo>
                <a:lnTo>
                  <a:pt x="1802477" y="6358048"/>
                </a:lnTo>
                <a:lnTo>
                  <a:pt x="1842828" y="6378964"/>
                </a:lnTo>
                <a:lnTo>
                  <a:pt x="1883495" y="6399351"/>
                </a:lnTo>
                <a:lnTo>
                  <a:pt x="1924472" y="6419203"/>
                </a:lnTo>
                <a:lnTo>
                  <a:pt x="1965755" y="6438517"/>
                </a:lnTo>
                <a:lnTo>
                  <a:pt x="2007340" y="6457286"/>
                </a:lnTo>
                <a:lnTo>
                  <a:pt x="2049222" y="6475508"/>
                </a:lnTo>
                <a:lnTo>
                  <a:pt x="2091396" y="6493177"/>
                </a:lnTo>
                <a:lnTo>
                  <a:pt x="2133858" y="6510289"/>
                </a:lnTo>
                <a:lnTo>
                  <a:pt x="2176603" y="6526840"/>
                </a:lnTo>
                <a:lnTo>
                  <a:pt x="2219627" y="6542824"/>
                </a:lnTo>
                <a:lnTo>
                  <a:pt x="2262926" y="6558237"/>
                </a:lnTo>
                <a:lnTo>
                  <a:pt x="2306493" y="6573074"/>
                </a:lnTo>
                <a:lnTo>
                  <a:pt x="2350326" y="6587332"/>
                </a:lnTo>
                <a:lnTo>
                  <a:pt x="2394419" y="6601005"/>
                </a:lnTo>
                <a:lnTo>
                  <a:pt x="2438768" y="6614088"/>
                </a:lnTo>
                <a:lnTo>
                  <a:pt x="2483369" y="6626578"/>
                </a:lnTo>
                <a:lnTo>
                  <a:pt x="2528216" y="6638470"/>
                </a:lnTo>
                <a:lnTo>
                  <a:pt x="2573305" y="6649759"/>
                </a:lnTo>
                <a:lnTo>
                  <a:pt x="2618632" y="6660440"/>
                </a:lnTo>
                <a:lnTo>
                  <a:pt x="2664192" y="6670510"/>
                </a:lnTo>
                <a:lnTo>
                  <a:pt x="2709980" y="6679963"/>
                </a:lnTo>
                <a:lnTo>
                  <a:pt x="2755992" y="6688795"/>
                </a:lnTo>
                <a:lnTo>
                  <a:pt x="2802224" y="6697001"/>
                </a:lnTo>
                <a:lnTo>
                  <a:pt x="2848671" y="6704577"/>
                </a:lnTo>
                <a:lnTo>
                  <a:pt x="2895327" y="6711518"/>
                </a:lnTo>
                <a:lnTo>
                  <a:pt x="2942190" y="6717819"/>
                </a:lnTo>
                <a:lnTo>
                  <a:pt x="2989253" y="6723477"/>
                </a:lnTo>
                <a:lnTo>
                  <a:pt x="3036513" y="6728486"/>
                </a:lnTo>
                <a:lnTo>
                  <a:pt x="3083965" y="6732842"/>
                </a:lnTo>
                <a:lnTo>
                  <a:pt x="3131604" y="6736541"/>
                </a:lnTo>
                <a:lnTo>
                  <a:pt x="3179426" y="6739577"/>
                </a:lnTo>
                <a:lnTo>
                  <a:pt x="3227427" y="6741947"/>
                </a:lnTo>
                <a:lnTo>
                  <a:pt x="3275601" y="6743645"/>
                </a:lnTo>
                <a:lnTo>
                  <a:pt x="3323944" y="6744667"/>
                </a:lnTo>
                <a:lnTo>
                  <a:pt x="3372452" y="6745009"/>
                </a:lnTo>
                <a:lnTo>
                  <a:pt x="3372452" y="0"/>
                </a:lnTo>
                <a:close/>
              </a:path>
            </a:pathLst>
          </a:custGeom>
          <a:solidFill>
            <a:schemeClr val="accent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8.xml"/><Relationship Id="rId21" Type="http://schemas.openxmlformats.org/officeDocument/2006/relationships/slideLayout" Target="../slideLayouts/slideLayout43.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7" Type="http://schemas.openxmlformats.org/officeDocument/2006/relationships/slideLayout" Target="../slideLayouts/slideLayout29.xml"/><Relationship Id="rId71"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slideLayout" Target="../slideLayouts/slideLayout88.xml"/><Relationship Id="rId5" Type="http://schemas.openxmlformats.org/officeDocument/2006/relationships/slideLayout" Target="../slideLayouts/slideLayout27.xml"/><Relationship Id="rId61" Type="http://schemas.openxmlformats.org/officeDocument/2006/relationships/slideLayout" Target="../slideLayouts/slideLayout83.xml"/><Relationship Id="rId19" Type="http://schemas.openxmlformats.org/officeDocument/2006/relationships/slideLayout" Target="../slideLayouts/slideLayout4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67" Type="http://schemas.openxmlformats.org/officeDocument/2006/relationships/slideLayout" Target="../slideLayouts/slideLayout89.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 Id="rId10" Type="http://schemas.openxmlformats.org/officeDocument/2006/relationships/slideLayout" Target="../slideLayouts/slideLayout32.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9" Type="http://schemas.openxmlformats.org/officeDocument/2006/relationships/slideLayout" Target="../slideLayouts/slideLayout61.xml"/><Relationship Id="rId34" Type="http://schemas.openxmlformats.org/officeDocument/2006/relationships/slideLayout" Target="../slideLayouts/slideLayout56.xml"/><Relationship Id="rId50" Type="http://schemas.openxmlformats.org/officeDocument/2006/relationships/slideLayout" Target="../slideLayouts/slideLayout72.xml"/><Relationship Id="rId55"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6"/>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1"/>
          <p:cNvSpPr txBox="1"/>
          <p:nvPr/>
        </p:nvSpPr>
        <p:spPr>
          <a:xfrm>
            <a:off x="0" y="1"/>
            <a:ext cx="9144000" cy="23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 id="2147483735" r:id="rId66"/>
    <p:sldLayoutId id="2147483736" r:id="rId67"/>
    <p:sldLayoutId id="2147483737" r:id="rId68"/>
    <p:sldLayoutId id="2147483738" r:id="rId69"/>
    <p:sldLayoutId id="2147483739" r:id="rId7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gcpedia.gc.ca/wiki/Centre_for_Regulatory_Innovation" TargetMode="External"/><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50.png"/><Relationship Id="rId5" Type="http://schemas.openxmlformats.org/officeDocument/2006/relationships/hyperlink" Target="https://challenges.org/blog/regulators-experimentation-toolkit-a-guide-to-running-regulatory-experiments/" TargetMode="External"/><Relationship Id="rId4" Type="http://schemas.openxmlformats.org/officeDocument/2006/relationships/hyperlink" Target="mailto:cri-cir@tbs-sct.gc.c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can01.safelinks.protection.outlook.com/?url=http%3A%2F%2Fbit.ly%2F38PHy4U&amp;data=04%7C01%7CJessica.Dyck%40tbs-sct.gc.ca%7C6d04372f2eb041b6162608d876908632%7C6397df10459540479c4f03311282152b%7C0%7C0%7C637389710383569530%7CUnknown%7CTWFpbGZsb3d8eyJWIjoiMC4wLjAwMDAiLCJQIjoiV2luMzIiLCJBTiI6Ik1haWwiLCJXVCI6Mn0%3D%7C1000&amp;sdata=ydjh%2F4FwbzEjliLRMYbdFKHIfp4WBr22QbUU32v6sgU%3D&amp;reserved=0"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hyperlink" Target="mailto:cri-cir@tbs-sct.gc.ca" TargetMode="External"/><Relationship Id="rId4" Type="http://schemas.openxmlformats.org/officeDocument/2006/relationships/hyperlink" Target="https://www.gcpedia.gc.ca/wiki/Centre_for_Regulatory_Innov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1"/>
        <p:cNvGrpSpPr/>
        <p:nvPr/>
      </p:nvGrpSpPr>
      <p:grpSpPr>
        <a:xfrm>
          <a:off x="0" y="0"/>
          <a:ext cx="0" cy="0"/>
          <a:chOff x="0" y="0"/>
          <a:chExt cx="0" cy="0"/>
        </a:xfrm>
      </p:grpSpPr>
      <p:sp>
        <p:nvSpPr>
          <p:cNvPr id="542" name="Google Shape;542;p96"/>
          <p:cNvSpPr txBox="1"/>
          <p:nvPr/>
        </p:nvSpPr>
        <p:spPr>
          <a:xfrm>
            <a:off x="1899547" y="1277020"/>
            <a:ext cx="6296700" cy="2285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i="1">
                <a:solidFill>
                  <a:srgbClr val="FFFFFF"/>
                </a:solidFill>
              </a:rPr>
              <a:t>Introducing the Regulators’ Experimentation Toolkit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GB" sz="3600" b="0" i="1" u="none" strike="noStrike" cap="none">
                <a:solidFill>
                  <a:srgbClr val="FFFFFF"/>
                </a:solidFill>
                <a:latin typeface="Arial"/>
                <a:ea typeface="Arial"/>
                <a:cs typeface="Arial"/>
                <a:sym typeface="Arial"/>
              </a:rPr>
              <a:t> </a:t>
            </a:r>
            <a:r>
              <a:rPr lang="en-GB" sz="1800" i="1">
                <a:solidFill>
                  <a:srgbClr val="FFFFFF"/>
                </a:solidFill>
              </a:rPr>
              <a:t>Autumn 2021</a:t>
            </a:r>
            <a:endParaRPr sz="1100" b="0" i="0" u="none" strike="noStrike" cap="none">
              <a:solidFill>
                <a:srgbClr val="000000"/>
              </a:solidFill>
              <a:latin typeface="Arial"/>
              <a:ea typeface="Arial"/>
              <a:cs typeface="Arial"/>
              <a:sym typeface="Arial"/>
            </a:endParaRPr>
          </a:p>
        </p:txBody>
      </p:sp>
      <p:pic>
        <p:nvPicPr>
          <p:cNvPr id="543" name="Google Shape;543;p96"/>
          <p:cNvPicPr preferRelativeResize="0"/>
          <p:nvPr/>
        </p:nvPicPr>
        <p:blipFill rotWithShape="1">
          <a:blip r:embed="rId4">
            <a:alphaModFix/>
          </a:blip>
          <a:srcRect/>
          <a:stretch/>
        </p:blipFill>
        <p:spPr>
          <a:xfrm>
            <a:off x="1" y="240063"/>
            <a:ext cx="5047924" cy="1536326"/>
          </a:xfrm>
          <a:prstGeom prst="rect">
            <a:avLst/>
          </a:prstGeom>
          <a:noFill/>
          <a:ln>
            <a:noFill/>
          </a:ln>
        </p:spPr>
      </p:pic>
      <p:pic>
        <p:nvPicPr>
          <p:cNvPr id="544" name="Google Shape;544;p96"/>
          <p:cNvPicPr preferRelativeResize="0"/>
          <p:nvPr/>
        </p:nvPicPr>
        <p:blipFill rotWithShape="1">
          <a:blip r:embed="rId5">
            <a:alphaModFix/>
          </a:blip>
          <a:srcRect/>
          <a:stretch/>
        </p:blipFill>
        <p:spPr>
          <a:xfrm>
            <a:off x="76199" y="4044050"/>
            <a:ext cx="2536025" cy="1023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5"/>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4" name="Google Shape;604;p105"/>
          <p:cNvPicPr preferRelativeResize="0"/>
          <p:nvPr/>
        </p:nvPicPr>
        <p:blipFill rotWithShape="1">
          <a:blip r:embed="rId3">
            <a:alphaModFix/>
          </a:blip>
          <a:srcRect/>
          <a:stretch/>
        </p:blipFill>
        <p:spPr>
          <a:xfrm>
            <a:off x="176656" y="143694"/>
            <a:ext cx="3752452" cy="4856112"/>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605" name="Google Shape;605;p105"/>
          <p:cNvCxnSpPr/>
          <p:nvPr/>
        </p:nvCxnSpPr>
        <p:spPr>
          <a:xfrm>
            <a:off x="3273550" y="1613929"/>
            <a:ext cx="1169400" cy="0"/>
          </a:xfrm>
          <a:prstGeom prst="straightConnector1">
            <a:avLst/>
          </a:prstGeom>
          <a:noFill/>
          <a:ln w="9525" cap="flat" cmpd="sng">
            <a:solidFill>
              <a:srgbClr val="9B00C3"/>
            </a:solidFill>
            <a:prstDash val="solid"/>
            <a:round/>
            <a:headEnd type="none" w="med" len="med"/>
            <a:tailEnd type="triangle" w="med" len="med"/>
          </a:ln>
        </p:spPr>
      </p:cxnSp>
      <p:cxnSp>
        <p:nvCxnSpPr>
          <p:cNvPr id="606" name="Google Shape;606;p105"/>
          <p:cNvCxnSpPr/>
          <p:nvPr/>
        </p:nvCxnSpPr>
        <p:spPr>
          <a:xfrm>
            <a:off x="3291822" y="2406450"/>
            <a:ext cx="1169400" cy="0"/>
          </a:xfrm>
          <a:prstGeom prst="straightConnector1">
            <a:avLst/>
          </a:prstGeom>
          <a:noFill/>
          <a:ln w="9525" cap="flat" cmpd="sng">
            <a:solidFill>
              <a:srgbClr val="9B00C3"/>
            </a:solidFill>
            <a:prstDash val="solid"/>
            <a:round/>
            <a:headEnd type="none" w="med" len="med"/>
            <a:tailEnd type="triangle" w="med" len="med"/>
          </a:ln>
        </p:spPr>
      </p:cxnSp>
      <p:cxnSp>
        <p:nvCxnSpPr>
          <p:cNvPr id="607" name="Google Shape;607;p105"/>
          <p:cNvCxnSpPr/>
          <p:nvPr/>
        </p:nvCxnSpPr>
        <p:spPr>
          <a:xfrm>
            <a:off x="3291822" y="3092250"/>
            <a:ext cx="1169400" cy="0"/>
          </a:xfrm>
          <a:prstGeom prst="straightConnector1">
            <a:avLst/>
          </a:prstGeom>
          <a:noFill/>
          <a:ln w="9525" cap="flat" cmpd="sng">
            <a:solidFill>
              <a:srgbClr val="9B00C3"/>
            </a:solidFill>
            <a:prstDash val="solid"/>
            <a:round/>
            <a:headEnd type="none" w="med" len="med"/>
            <a:tailEnd type="triangle" w="med" len="med"/>
          </a:ln>
        </p:spPr>
      </p:cxnSp>
      <p:cxnSp>
        <p:nvCxnSpPr>
          <p:cNvPr id="608" name="Google Shape;608;p105"/>
          <p:cNvCxnSpPr/>
          <p:nvPr/>
        </p:nvCxnSpPr>
        <p:spPr>
          <a:xfrm>
            <a:off x="3291822" y="4159050"/>
            <a:ext cx="1169400" cy="0"/>
          </a:xfrm>
          <a:prstGeom prst="straightConnector1">
            <a:avLst/>
          </a:prstGeom>
          <a:noFill/>
          <a:ln w="9525" cap="flat" cmpd="sng">
            <a:solidFill>
              <a:srgbClr val="9B00C3"/>
            </a:solidFill>
            <a:prstDash val="solid"/>
            <a:round/>
            <a:headEnd type="none" w="med" len="med"/>
            <a:tailEnd type="triangle" w="med" len="med"/>
          </a:ln>
        </p:spPr>
      </p:cxnSp>
      <p:sp>
        <p:nvSpPr>
          <p:cNvPr id="609" name="Google Shape;609;p105"/>
          <p:cNvSpPr txBox="1"/>
          <p:nvPr/>
        </p:nvSpPr>
        <p:spPr>
          <a:xfrm>
            <a:off x="4714125" y="1177937"/>
            <a:ext cx="4229400" cy="615600"/>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Defines and includes examples of regulatory experiments</a:t>
            </a:r>
            <a:endParaRPr>
              <a:latin typeface="Century Gothic"/>
              <a:ea typeface="Century Gothic"/>
              <a:cs typeface="Century Gothic"/>
              <a:sym typeface="Century Gothic"/>
            </a:endParaRPr>
          </a:p>
        </p:txBody>
      </p:sp>
      <p:sp>
        <p:nvSpPr>
          <p:cNvPr id="610" name="Google Shape;610;p105"/>
          <p:cNvSpPr txBox="1"/>
          <p:nvPr/>
        </p:nvSpPr>
        <p:spPr>
          <a:xfrm>
            <a:off x="4714125" y="1866850"/>
            <a:ext cx="4229400" cy="831300"/>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Presented as checklist, includes comparisons to other approaches to support decision-making </a:t>
            </a:r>
            <a:endParaRPr b="1">
              <a:latin typeface="Century Gothic"/>
              <a:ea typeface="Century Gothic"/>
              <a:cs typeface="Century Gothic"/>
              <a:sym typeface="Century Gothic"/>
            </a:endParaRPr>
          </a:p>
        </p:txBody>
      </p:sp>
      <p:sp>
        <p:nvSpPr>
          <p:cNvPr id="611" name="Google Shape;611;p105"/>
          <p:cNvSpPr txBox="1"/>
          <p:nvPr/>
        </p:nvSpPr>
        <p:spPr>
          <a:xfrm>
            <a:off x="4714125" y="3911400"/>
            <a:ext cx="4229400" cy="831300"/>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entury Gothic"/>
                <a:ea typeface="Century Gothic"/>
                <a:cs typeface="Century Gothic"/>
                <a:sym typeface="Century Gothic"/>
              </a:rPr>
              <a:t>Presented as step-by-step guide to design, helpful in completing CRI’s Regulatory  Experimentation Expense Fund application</a:t>
            </a:r>
            <a:endParaRPr lang="en-US" b="1">
              <a:latin typeface="Century Gothic"/>
              <a:ea typeface="Century Gothic"/>
              <a:cs typeface="Century Gothic"/>
              <a:sym typeface="Century Gothic"/>
            </a:endParaRPr>
          </a:p>
        </p:txBody>
      </p:sp>
      <p:sp>
        <p:nvSpPr>
          <p:cNvPr id="612" name="Google Shape;612;p105"/>
          <p:cNvSpPr/>
          <p:nvPr/>
        </p:nvSpPr>
        <p:spPr>
          <a:xfrm>
            <a:off x="4459475" y="977350"/>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A</a:t>
            </a:r>
            <a:endParaRPr b="1">
              <a:solidFill>
                <a:schemeClr val="lt1"/>
              </a:solidFill>
              <a:latin typeface="Century Gothic"/>
              <a:ea typeface="Century Gothic"/>
              <a:cs typeface="Century Gothic"/>
              <a:sym typeface="Century Gothic"/>
            </a:endParaRPr>
          </a:p>
        </p:txBody>
      </p:sp>
      <p:sp>
        <p:nvSpPr>
          <p:cNvPr id="613" name="Google Shape;613;p105"/>
          <p:cNvSpPr/>
          <p:nvPr/>
        </p:nvSpPr>
        <p:spPr>
          <a:xfrm>
            <a:off x="4459475" y="1688738"/>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B</a:t>
            </a:r>
            <a:endParaRPr b="1">
              <a:solidFill>
                <a:schemeClr val="lt1"/>
              </a:solidFill>
              <a:latin typeface="Century Gothic"/>
              <a:ea typeface="Century Gothic"/>
              <a:cs typeface="Century Gothic"/>
              <a:sym typeface="Century Gothic"/>
            </a:endParaRPr>
          </a:p>
        </p:txBody>
      </p:sp>
      <p:sp>
        <p:nvSpPr>
          <p:cNvPr id="614" name="Google Shape;614;p105"/>
          <p:cNvSpPr/>
          <p:nvPr/>
        </p:nvSpPr>
        <p:spPr>
          <a:xfrm>
            <a:off x="4459475" y="3764988"/>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D</a:t>
            </a:r>
            <a:endParaRPr b="1">
              <a:solidFill>
                <a:schemeClr val="lt1"/>
              </a:solidFill>
              <a:latin typeface="Century Gothic"/>
              <a:ea typeface="Century Gothic"/>
              <a:cs typeface="Century Gothic"/>
              <a:sym typeface="Century Gothic"/>
            </a:endParaRPr>
          </a:p>
        </p:txBody>
      </p:sp>
      <p:sp>
        <p:nvSpPr>
          <p:cNvPr id="615" name="Google Shape;615;p105"/>
          <p:cNvSpPr txBox="1"/>
          <p:nvPr/>
        </p:nvSpPr>
        <p:spPr>
          <a:xfrm>
            <a:off x="4714125" y="2786479"/>
            <a:ext cx="4229400" cy="615523"/>
          </a:xfrm>
          <a:prstGeom prst="rect">
            <a:avLst/>
          </a:prstGeom>
          <a:noFill/>
          <a:ln w="9525" cap="flat" cmpd="sng">
            <a:solidFill>
              <a:srgbClr val="9B00C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Includes notes on types of experiments and associated ethical considerations</a:t>
            </a:r>
            <a:endParaRPr lang="en-GB">
              <a:latin typeface="Century Gothic"/>
              <a:ea typeface="Century Gothic"/>
              <a:cs typeface="Century Gothic"/>
            </a:endParaRPr>
          </a:p>
        </p:txBody>
      </p:sp>
      <p:sp>
        <p:nvSpPr>
          <p:cNvPr id="616" name="Google Shape;616;p105"/>
          <p:cNvSpPr/>
          <p:nvPr/>
        </p:nvSpPr>
        <p:spPr>
          <a:xfrm>
            <a:off x="4459475" y="2665742"/>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C</a:t>
            </a:r>
            <a:endParaRPr b="1">
              <a:solidFill>
                <a:schemeClr val="lt1"/>
              </a:solidFill>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F3758150-398A-47CF-9397-45C601745639}"/>
              </a:ext>
            </a:extLst>
          </p:cNvPr>
          <p:cNvSpPr txBox="1"/>
          <p:nvPr/>
        </p:nvSpPr>
        <p:spPr>
          <a:xfrm>
            <a:off x="4418747" y="317443"/>
            <a:ext cx="45573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What is in the chapter on regulatory experiments?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6"/>
          <p:cNvSpPr txBox="1">
            <a:spLocks noGrp="1"/>
          </p:cNvSpPr>
          <p:nvPr>
            <p:ph type="body" idx="1"/>
          </p:nvPr>
        </p:nvSpPr>
        <p:spPr>
          <a:xfrm>
            <a:off x="137350" y="622050"/>
            <a:ext cx="7348200" cy="988800"/>
          </a:xfrm>
          <a:prstGeom prst="rect">
            <a:avLst/>
          </a:prstGeom>
          <a:noFill/>
          <a:ln w="38100" cap="flat" cmpd="sng">
            <a:solidFill>
              <a:srgbClr val="9B00C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600" b="0" i="0" u="none" strike="noStrike" cap="none">
                <a:solidFill>
                  <a:srgbClr val="000000"/>
                </a:solidFill>
                <a:latin typeface="Century Gothic"/>
                <a:ea typeface="Century Gothic"/>
                <a:cs typeface="Century Gothic"/>
                <a:sym typeface="Century Gothic"/>
              </a:rPr>
              <a:t>A regulatory experiment is a </a:t>
            </a:r>
            <a:r>
              <a:rPr lang="en-GB" sz="1600" b="1" i="0" u="none" strike="noStrike" cap="none">
                <a:solidFill>
                  <a:srgbClr val="000000"/>
                </a:solidFill>
                <a:latin typeface="Century Gothic"/>
                <a:ea typeface="Century Gothic"/>
                <a:cs typeface="Century Gothic"/>
                <a:sym typeface="Century Gothic"/>
              </a:rPr>
              <a:t>trial or test</a:t>
            </a:r>
            <a:r>
              <a:rPr lang="en-GB" sz="1600" b="0" i="0" u="none" strike="noStrike" cap="none">
                <a:solidFill>
                  <a:srgbClr val="000000"/>
                </a:solidFill>
                <a:latin typeface="Century Gothic"/>
                <a:ea typeface="Century Gothic"/>
                <a:cs typeface="Century Gothic"/>
                <a:sym typeface="Century Gothic"/>
              </a:rPr>
              <a:t> of a </a:t>
            </a:r>
            <a:r>
              <a:rPr lang="en-GB" sz="1600" b="1" i="0" u="none" strike="noStrike" cap="none">
                <a:solidFill>
                  <a:srgbClr val="000000"/>
                </a:solidFill>
                <a:latin typeface="Century Gothic"/>
                <a:ea typeface="Century Gothic"/>
                <a:cs typeface="Century Gothic"/>
                <a:sym typeface="Century Gothic"/>
              </a:rPr>
              <a:t>new</a:t>
            </a:r>
            <a:r>
              <a:rPr lang="en-GB" sz="1600" b="0" i="0" u="none" strike="noStrike" cap="none">
                <a:solidFill>
                  <a:srgbClr val="000000"/>
                </a:solidFill>
                <a:latin typeface="Century Gothic"/>
                <a:ea typeface="Century Gothic"/>
                <a:cs typeface="Century Gothic"/>
                <a:sym typeface="Century Gothic"/>
              </a:rPr>
              <a:t> product, service, approach, or process, designed to generate </a:t>
            </a:r>
            <a:r>
              <a:rPr lang="en-GB" sz="1600" b="1" i="0" u="none" strike="noStrike" cap="none">
                <a:solidFill>
                  <a:srgbClr val="000000"/>
                </a:solidFill>
                <a:latin typeface="Century Gothic"/>
                <a:ea typeface="Century Gothic"/>
                <a:cs typeface="Century Gothic"/>
                <a:sym typeface="Century Gothic"/>
              </a:rPr>
              <a:t>evidence or information</a:t>
            </a:r>
            <a:r>
              <a:rPr lang="en-GB" sz="1600" b="0" i="0" u="none" strike="noStrike" cap="none">
                <a:solidFill>
                  <a:srgbClr val="000000"/>
                </a:solidFill>
                <a:latin typeface="Century Gothic"/>
                <a:ea typeface="Century Gothic"/>
                <a:cs typeface="Century Gothic"/>
                <a:sym typeface="Century Gothic"/>
              </a:rPr>
              <a:t> that can </a:t>
            </a:r>
            <a:r>
              <a:rPr lang="en-GB" sz="1600" b="1" i="0" u="none" strike="noStrike" cap="none">
                <a:solidFill>
                  <a:srgbClr val="000000"/>
                </a:solidFill>
                <a:latin typeface="Century Gothic"/>
                <a:ea typeface="Century Gothic"/>
                <a:cs typeface="Century Gothic"/>
                <a:sym typeface="Century Gothic"/>
              </a:rPr>
              <a:t>inform the design or administration of a regulatory regime.</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06"/>
          <p:cNvSpPr txBox="1">
            <a:spLocks noGrp="1"/>
          </p:cNvSpPr>
          <p:nvPr>
            <p:ph type="title"/>
          </p:nvPr>
        </p:nvSpPr>
        <p:spPr>
          <a:xfrm>
            <a:off x="-463551" y="93458"/>
            <a:ext cx="8177671"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        </a:t>
            </a:r>
            <a:r>
              <a:rPr lang="en-GB" sz="2000" b="1" i="0" u="none" strike="noStrike" cap="none">
                <a:solidFill>
                  <a:schemeClr val="dk1"/>
                </a:solidFill>
                <a:latin typeface="Century Gothic"/>
                <a:ea typeface="Century Gothic"/>
                <a:cs typeface="Century Gothic"/>
                <a:sym typeface="Century Gothic"/>
              </a:rPr>
              <a:t>What is a regulatory experiment?</a:t>
            </a:r>
            <a:endParaRPr sz="2000" b="1" i="0" u="none" strike="noStrike" cap="none">
              <a:solidFill>
                <a:srgbClr val="000000"/>
              </a:solidFill>
              <a:latin typeface="Century Gothic"/>
              <a:ea typeface="Century Gothic"/>
              <a:cs typeface="Century Gothic"/>
              <a:sym typeface="Century Gothic"/>
            </a:endParaRPr>
          </a:p>
        </p:txBody>
      </p:sp>
      <p:sp>
        <p:nvSpPr>
          <p:cNvPr id="623" name="Google Shape;623;p106"/>
          <p:cNvSpPr txBox="1">
            <a:spLocks noGrp="1"/>
          </p:cNvSpPr>
          <p:nvPr>
            <p:ph type="body" idx="2"/>
          </p:nvPr>
        </p:nvSpPr>
        <p:spPr>
          <a:xfrm>
            <a:off x="1382350" y="1711925"/>
            <a:ext cx="7499400" cy="296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600" b="1" i="0" u="none" strike="noStrike" cap="none">
                <a:solidFill>
                  <a:srgbClr val="000000"/>
                </a:solidFill>
                <a:latin typeface="Century Gothic"/>
                <a:ea typeface="Century Gothic"/>
                <a:cs typeface="Century Gothic"/>
                <a:sym typeface="Century Gothic"/>
              </a:rPr>
              <a:t>Trial or test</a:t>
            </a:r>
            <a:r>
              <a:rPr lang="en-GB" sz="1600" b="0" i="0" u="none" strike="noStrike" cap="none">
                <a:solidFill>
                  <a:srgbClr val="000000"/>
                </a:solidFill>
                <a:latin typeface="Century Gothic"/>
                <a:ea typeface="Century Gothic"/>
                <a:cs typeface="Century Gothic"/>
                <a:sym typeface="Century Gothic"/>
              </a:rPr>
              <a:t> - where something is tried out under time-limited conditions - with a clear beginning and end</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000000"/>
              </a:buClr>
              <a:buSzPts val="1800"/>
              <a:buFont typeface="Arial"/>
              <a:buNone/>
            </a:pPr>
            <a:r>
              <a:rPr lang="en-GB" sz="1600" b="0" i="0" u="none" strike="noStrike" cap="none">
                <a:solidFill>
                  <a:srgbClr val="000000"/>
                </a:solidFill>
                <a:latin typeface="Century Gothic"/>
                <a:ea typeface="Century Gothic"/>
                <a:cs typeface="Century Gothic"/>
                <a:sym typeface="Century Gothic"/>
              </a:rPr>
              <a:t>The product, service, approach or process that is tried has an angle that is </a:t>
            </a:r>
            <a:r>
              <a:rPr lang="en-GB" sz="1600" b="1" i="0" u="none" strike="noStrike" cap="none">
                <a:solidFill>
                  <a:srgbClr val="000000"/>
                </a:solidFill>
                <a:latin typeface="Century Gothic"/>
                <a:ea typeface="Century Gothic"/>
                <a:cs typeface="Century Gothic"/>
                <a:sym typeface="Century Gothic"/>
              </a:rPr>
              <a:t>new</a:t>
            </a:r>
            <a:endParaRPr sz="1600" b="1"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000"/>
              </a:spcBef>
              <a:spcAft>
                <a:spcPts val="0"/>
              </a:spcAft>
              <a:buClr>
                <a:srgbClr val="000000"/>
              </a:buClr>
              <a:buSzPts val="1800"/>
              <a:buFont typeface="Arial"/>
              <a:buNone/>
            </a:pPr>
            <a:r>
              <a:rPr lang="en-GB" sz="1600" b="0" i="0" u="none" strike="noStrike" cap="none">
                <a:solidFill>
                  <a:srgbClr val="000000"/>
                </a:solidFill>
                <a:latin typeface="Century Gothic"/>
                <a:ea typeface="Century Gothic"/>
                <a:cs typeface="Century Gothic"/>
                <a:sym typeface="Century Gothic"/>
              </a:rPr>
              <a:t>The primary goal is to generate </a:t>
            </a:r>
            <a:r>
              <a:rPr lang="en-GB" sz="1600" b="1" i="0" u="none" strike="noStrike" cap="none">
                <a:solidFill>
                  <a:srgbClr val="000000"/>
                </a:solidFill>
                <a:latin typeface="Century Gothic"/>
                <a:ea typeface="Century Gothic"/>
                <a:cs typeface="Century Gothic"/>
                <a:sym typeface="Century Gothic"/>
              </a:rPr>
              <a:t>evidence or information</a:t>
            </a:r>
            <a:r>
              <a:rPr lang="en-GB" sz="1600" b="0" i="0" u="none" strike="noStrike" cap="none">
                <a:solidFill>
                  <a:srgbClr val="000000"/>
                </a:solidFill>
                <a:latin typeface="Century Gothic"/>
                <a:ea typeface="Century Gothic"/>
                <a:cs typeface="Century Gothic"/>
                <a:sym typeface="Century Gothic"/>
              </a:rPr>
              <a:t> - to learn something</a:t>
            </a:r>
            <a:endParaRPr sz="16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1000"/>
              </a:spcBef>
              <a:spcAft>
                <a:spcPts val="1000"/>
              </a:spcAft>
              <a:buClr>
                <a:srgbClr val="000000"/>
              </a:buClr>
              <a:buSzPts val="1800"/>
              <a:buFont typeface="Arial"/>
              <a:buNone/>
            </a:pPr>
            <a:r>
              <a:rPr lang="en-GB" sz="1600" b="0" i="0" u="none" strike="noStrike" cap="none">
                <a:solidFill>
                  <a:srgbClr val="000000"/>
                </a:solidFill>
                <a:latin typeface="Century Gothic"/>
                <a:ea typeface="Century Gothic"/>
                <a:cs typeface="Century Gothic"/>
                <a:sym typeface="Century Gothic"/>
              </a:rPr>
              <a:t>The purpose for seeking evidence is to </a:t>
            </a:r>
            <a:r>
              <a:rPr lang="en-GB" sz="1600" b="1" i="0" u="none" strike="noStrike" cap="none">
                <a:solidFill>
                  <a:srgbClr val="000000"/>
                </a:solidFill>
                <a:latin typeface="Century Gothic"/>
                <a:ea typeface="Century Gothic"/>
                <a:cs typeface="Century Gothic"/>
                <a:sym typeface="Century Gothic"/>
              </a:rPr>
              <a:t>inform the design or administration of a regulatory regime</a:t>
            </a:r>
            <a:endParaRPr sz="1600" b="1" i="0" u="none" strike="noStrike" cap="none">
              <a:solidFill>
                <a:srgbClr val="000000"/>
              </a:solidFill>
              <a:latin typeface="Century Gothic"/>
              <a:ea typeface="Century Gothic"/>
              <a:cs typeface="Century Gothic"/>
              <a:sym typeface="Century Gothic"/>
            </a:endParaRPr>
          </a:p>
        </p:txBody>
      </p:sp>
      <p:pic>
        <p:nvPicPr>
          <p:cNvPr id="624" name="Google Shape;624;p106"/>
          <p:cNvPicPr preferRelativeResize="0"/>
          <p:nvPr/>
        </p:nvPicPr>
        <p:blipFill rotWithShape="1">
          <a:blip r:embed="rId3">
            <a:alphaModFix/>
          </a:blip>
          <a:srcRect b="14856"/>
          <a:stretch/>
        </p:blipFill>
        <p:spPr>
          <a:xfrm>
            <a:off x="246200" y="3000075"/>
            <a:ext cx="943651" cy="803450"/>
          </a:xfrm>
          <a:prstGeom prst="rect">
            <a:avLst/>
          </a:prstGeom>
          <a:noFill/>
          <a:ln>
            <a:noFill/>
          </a:ln>
        </p:spPr>
      </p:pic>
      <p:pic>
        <p:nvPicPr>
          <p:cNvPr id="625" name="Google Shape;625;p106"/>
          <p:cNvPicPr preferRelativeResize="0"/>
          <p:nvPr/>
        </p:nvPicPr>
        <p:blipFill rotWithShape="1">
          <a:blip r:embed="rId4">
            <a:alphaModFix/>
          </a:blip>
          <a:srcRect b="12883"/>
          <a:stretch/>
        </p:blipFill>
        <p:spPr>
          <a:xfrm>
            <a:off x="387551" y="2424275"/>
            <a:ext cx="660950" cy="575801"/>
          </a:xfrm>
          <a:prstGeom prst="rect">
            <a:avLst/>
          </a:prstGeom>
          <a:noFill/>
          <a:ln>
            <a:noFill/>
          </a:ln>
        </p:spPr>
      </p:pic>
      <p:pic>
        <p:nvPicPr>
          <p:cNvPr id="626" name="Google Shape;626;p106"/>
          <p:cNvPicPr preferRelativeResize="0"/>
          <p:nvPr/>
        </p:nvPicPr>
        <p:blipFill rotWithShape="1">
          <a:blip r:embed="rId5">
            <a:alphaModFix/>
          </a:blip>
          <a:srcRect b="13154"/>
          <a:stretch/>
        </p:blipFill>
        <p:spPr>
          <a:xfrm>
            <a:off x="387551" y="1715133"/>
            <a:ext cx="660950" cy="573991"/>
          </a:xfrm>
          <a:prstGeom prst="rect">
            <a:avLst/>
          </a:prstGeom>
          <a:noFill/>
          <a:ln>
            <a:noFill/>
          </a:ln>
        </p:spPr>
      </p:pic>
      <p:pic>
        <p:nvPicPr>
          <p:cNvPr id="627" name="Google Shape;627;p106"/>
          <p:cNvPicPr preferRelativeResize="0"/>
          <p:nvPr/>
        </p:nvPicPr>
        <p:blipFill rotWithShape="1">
          <a:blip r:embed="rId6">
            <a:alphaModFix/>
          </a:blip>
          <a:srcRect b="13485"/>
          <a:stretch/>
        </p:blipFill>
        <p:spPr>
          <a:xfrm>
            <a:off x="387551" y="3727326"/>
            <a:ext cx="660950" cy="571792"/>
          </a:xfrm>
          <a:prstGeom prst="rect">
            <a:avLst/>
          </a:prstGeom>
          <a:noFill/>
          <a:ln>
            <a:noFill/>
          </a:ln>
        </p:spPr>
      </p:pic>
      <p:sp>
        <p:nvSpPr>
          <p:cNvPr id="628" name="Google Shape;628;p106"/>
          <p:cNvSpPr txBox="1">
            <a:spLocks noGrp="1"/>
          </p:cNvSpPr>
          <p:nvPr>
            <p:ph type="body" idx="3"/>
          </p:nvPr>
        </p:nvSpPr>
        <p:spPr>
          <a:xfrm>
            <a:off x="387550" y="4266525"/>
            <a:ext cx="8744400" cy="98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i="1">
                <a:latin typeface="Century Gothic"/>
                <a:ea typeface="Century Gothic"/>
                <a:cs typeface="Century Gothic"/>
                <a:sym typeface="Century Gothic"/>
              </a:rPr>
              <a:t>Regulatory experiments can happen inside or outside a regulatory sandbox, depending on what a regulator needs to experiment with.</a:t>
            </a:r>
            <a:endParaRPr sz="1600" b="1" i="1"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100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9" name="Google Shape;629;p106"/>
          <p:cNvPicPr preferRelativeResize="0"/>
          <p:nvPr/>
        </p:nvPicPr>
        <p:blipFill>
          <a:blip r:embed="rId7">
            <a:alphaModFix/>
          </a:blip>
          <a:stretch>
            <a:fillRect/>
          </a:stretch>
        </p:blipFill>
        <p:spPr>
          <a:xfrm>
            <a:off x="7658375" y="643988"/>
            <a:ext cx="1000125" cy="94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7"/>
          <p:cNvSpPr/>
          <p:nvPr/>
        </p:nvSpPr>
        <p:spPr>
          <a:xfrm>
            <a:off x="199300" y="700850"/>
            <a:ext cx="8373200" cy="3945300"/>
          </a:xfrm>
          <a:prstGeom prst="rect">
            <a:avLst/>
          </a:prstGeom>
          <a:noFill/>
          <a:ln>
            <a:noFill/>
          </a:ln>
        </p:spPr>
        <p:txBody>
          <a:bodyPr spcFirstLastPara="1" wrap="square" lIns="91425" tIns="91425" rIns="123675" bIns="91425" anchor="t" anchorCtr="0">
            <a:noAutofit/>
          </a:bodyPr>
          <a:lstStyle/>
          <a:p>
            <a:pPr>
              <a:lnSpc>
                <a:spcPct val="113000"/>
              </a:lnSpc>
            </a:pPr>
            <a:r>
              <a:rPr lang="en-GB" sz="1600" b="1">
                <a:solidFill>
                  <a:schemeClr val="dk1"/>
                </a:solidFill>
                <a:latin typeface="Century Gothic"/>
                <a:ea typeface="Century Gothic"/>
                <a:cs typeface="Century Gothic"/>
                <a:sym typeface="Century Gothic"/>
              </a:rPr>
              <a:t>Singapore Licensing Experimentation and Adaptation Programme </a:t>
            </a:r>
            <a:endParaRPr sz="1600" b="1">
              <a:solidFill>
                <a:schemeClr val="dk1"/>
              </a:solidFill>
              <a:latin typeface="Century Gothic"/>
              <a:ea typeface="Century Gothic"/>
              <a:cs typeface="Century Gothic"/>
              <a:sym typeface="Century Gothic"/>
            </a:endParaRPr>
          </a:p>
          <a:p>
            <a:pPr marL="0" marR="0" lvl="0" indent="0" algn="l" rtl="0">
              <a:lnSpc>
                <a:spcPct val="113000"/>
              </a:lnSpc>
              <a:spcBef>
                <a:spcPts val="0"/>
              </a:spcBef>
              <a:spcAft>
                <a:spcPts val="0"/>
              </a:spcAft>
              <a:buNone/>
            </a:pPr>
            <a:endParaRPr sz="1600" b="1">
              <a:solidFill>
                <a:schemeClr val="dk1"/>
              </a:solidFill>
              <a:latin typeface="Century Gothic"/>
              <a:ea typeface="Century Gothic"/>
              <a:cs typeface="Century Gothic"/>
              <a:sym typeface="Century Gothic"/>
            </a:endParaRPr>
          </a:p>
          <a:p>
            <a:pPr marL="425450" marR="0" lvl="0" indent="-285750" algn="l" rtl="0">
              <a:lnSpc>
                <a:spcPct val="113000"/>
              </a:lnSpc>
              <a:spcBef>
                <a:spcPts val="0"/>
              </a:spcBef>
              <a:spcAft>
                <a:spcPts val="0"/>
              </a:spcAft>
              <a:buClr>
                <a:schemeClr val="dk1"/>
              </a:buClr>
              <a:buSzPts val="1400"/>
              <a:buFont typeface="Arial" panose="020B0604020202020204" pitchFamily="34" charset="0"/>
              <a:buChar char="•"/>
            </a:pPr>
            <a:r>
              <a:rPr lang="en-GB" sz="1600">
                <a:solidFill>
                  <a:schemeClr val="dk1"/>
                </a:solidFill>
                <a:latin typeface="Century Gothic"/>
                <a:ea typeface="Century Gothic"/>
                <a:cs typeface="Century Gothic"/>
                <a:sym typeface="Century Gothic"/>
              </a:rPr>
              <a:t>Telemedicine innovation led to services either not regulated or prohibited - both benefits and risks</a:t>
            </a:r>
            <a:br>
              <a:rPr lang="en-GB" sz="1600">
                <a:latin typeface="Century Gothic"/>
                <a:ea typeface="Century Gothic"/>
                <a:cs typeface="Century Gothic"/>
              </a:rPr>
            </a:br>
            <a:endParaRPr sz="1600">
              <a:solidFill>
                <a:schemeClr val="dk1"/>
              </a:solidFill>
              <a:latin typeface="Century Gothic"/>
              <a:ea typeface="Century Gothic"/>
              <a:cs typeface="Century Gothic"/>
            </a:endParaRPr>
          </a:p>
          <a:p>
            <a:pPr marL="425450" marR="0" lvl="0" indent="-285750" algn="l" rtl="0">
              <a:lnSpc>
                <a:spcPct val="113000"/>
              </a:lnSpc>
              <a:spcBef>
                <a:spcPts val="0"/>
              </a:spcBef>
              <a:spcAft>
                <a:spcPts val="0"/>
              </a:spcAft>
              <a:buClr>
                <a:schemeClr val="dk1"/>
              </a:buClr>
              <a:buSzPts val="1400"/>
              <a:buFont typeface="Arial" panose="020B0604020202020204" pitchFamily="34" charset="0"/>
              <a:buChar char="•"/>
            </a:pPr>
            <a:r>
              <a:rPr lang="en-GB" sz="1600">
                <a:solidFill>
                  <a:schemeClr val="dk1"/>
                </a:solidFill>
                <a:latin typeface="Century Gothic"/>
                <a:ea typeface="Century Gothic"/>
                <a:cs typeface="Century Gothic"/>
                <a:sym typeface="Century Gothic"/>
              </a:rPr>
              <a:t>Needed to better understand to develop new framework for regulation </a:t>
            </a:r>
            <a:br>
              <a:rPr lang="en-GB" sz="1600">
                <a:latin typeface="Century Gothic"/>
                <a:ea typeface="Century Gothic"/>
                <a:cs typeface="Century Gothic"/>
              </a:rPr>
            </a:br>
            <a:endParaRPr sz="1600">
              <a:solidFill>
                <a:schemeClr val="dk1"/>
              </a:solidFill>
              <a:latin typeface="Century Gothic"/>
              <a:ea typeface="Century Gothic"/>
              <a:cs typeface="Century Gothic"/>
            </a:endParaRPr>
          </a:p>
          <a:p>
            <a:pPr marL="425450" indent="-285750">
              <a:lnSpc>
                <a:spcPct val="113000"/>
              </a:lnSpc>
              <a:buClr>
                <a:schemeClr val="dk1"/>
              </a:buClr>
              <a:buSzPts val="1400"/>
              <a:buFont typeface="Arial" panose="020B0604020202020204" pitchFamily="34" charset="0"/>
              <a:buChar char="•"/>
            </a:pPr>
            <a:r>
              <a:rPr lang="en-GB" sz="1600">
                <a:solidFill>
                  <a:schemeClr val="dk1"/>
                </a:solidFill>
                <a:latin typeface="Century Gothic"/>
                <a:ea typeface="Century Gothic"/>
                <a:cs typeface="Century Gothic"/>
                <a:sym typeface="Century Gothic"/>
              </a:rPr>
              <a:t>Experiment, supported by sandbox, trialled services in a safe and controlled environment to obtain information </a:t>
            </a:r>
            <a:endParaRPr lang="en-GB" sz="1600">
              <a:solidFill>
                <a:schemeClr val="dk1"/>
              </a:solidFill>
              <a:latin typeface="Century Gothic"/>
              <a:ea typeface="Century Gothic"/>
              <a:cs typeface="Century Gothic"/>
            </a:endParaRPr>
          </a:p>
          <a:p>
            <a:pPr marL="139700" marR="0" lvl="0" algn="l" rtl="0">
              <a:lnSpc>
                <a:spcPct val="113000"/>
              </a:lnSpc>
              <a:spcBef>
                <a:spcPts val="0"/>
              </a:spcBef>
              <a:spcAft>
                <a:spcPts val="0"/>
              </a:spcAft>
              <a:buClr>
                <a:schemeClr val="dk1"/>
              </a:buClr>
              <a:buSzPts val="1400"/>
            </a:pPr>
            <a:endParaRPr lang="en-GB" sz="1600">
              <a:solidFill>
                <a:schemeClr val="dk1"/>
              </a:solidFill>
              <a:latin typeface="Century Gothic"/>
              <a:ea typeface="Century Gothic"/>
              <a:cs typeface="Century Gothic"/>
            </a:endParaRPr>
          </a:p>
          <a:p>
            <a:pPr marL="425450" indent="-285750">
              <a:lnSpc>
                <a:spcPct val="113000"/>
              </a:lnSpc>
              <a:buClr>
                <a:schemeClr val="dk1"/>
              </a:buClr>
              <a:buSzPts val="1400"/>
              <a:buFont typeface="Arial" panose="020B0604020202020204" pitchFamily="34" charset="0"/>
              <a:buChar char="•"/>
            </a:pPr>
            <a:r>
              <a:rPr lang="en-US" sz="1600">
                <a:solidFill>
                  <a:schemeClr val="dk1"/>
                </a:solidFill>
                <a:latin typeface="Century Gothic"/>
              </a:rPr>
              <a:t>Led to development of a new framework for regulating telemedicine</a:t>
            </a:r>
            <a:endParaRPr sz="1600">
              <a:solidFill>
                <a:schemeClr val="dk1"/>
              </a:solidFill>
              <a:latin typeface="Century Gothic"/>
            </a:endParaRPr>
          </a:p>
        </p:txBody>
      </p:sp>
      <p:sp>
        <p:nvSpPr>
          <p:cNvPr id="636" name="Google Shape;636;p107"/>
          <p:cNvSpPr txBox="1">
            <a:spLocks noGrp="1"/>
          </p:cNvSpPr>
          <p:nvPr>
            <p:ph type="title" idx="4294967295"/>
          </p:nvPr>
        </p:nvSpPr>
        <p:spPr>
          <a:xfrm>
            <a:off x="107950" y="163525"/>
            <a:ext cx="6644100" cy="4317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lt1"/>
                </a:solidFill>
                <a:latin typeface="Century Gothic"/>
                <a:ea typeface="Century Gothic"/>
                <a:cs typeface="Century Gothic"/>
                <a:sym typeface="Century Gothic"/>
              </a:rPr>
              <a:t>Example of a regulatory experiment (Internationally)</a:t>
            </a:r>
            <a:endParaRPr sz="20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7"/>
          <p:cNvSpPr/>
          <p:nvPr/>
        </p:nvSpPr>
        <p:spPr>
          <a:xfrm>
            <a:off x="199300" y="700850"/>
            <a:ext cx="8593008" cy="3945300"/>
          </a:xfrm>
          <a:prstGeom prst="rect">
            <a:avLst/>
          </a:prstGeom>
          <a:noFill/>
          <a:ln>
            <a:noFill/>
          </a:ln>
        </p:spPr>
        <p:txBody>
          <a:bodyPr spcFirstLastPara="1" wrap="square" lIns="91425" tIns="91425" rIns="123675" bIns="91425" anchor="t" anchorCtr="0">
            <a:noAutofit/>
          </a:bodyPr>
          <a:lstStyle/>
          <a:p>
            <a:pPr marR="114300" lvl="0">
              <a:lnSpc>
                <a:spcPct val="115000"/>
              </a:lnSpc>
              <a:buClr>
                <a:schemeClr val="dk1"/>
              </a:buClr>
              <a:buSzPts val="1100"/>
            </a:pPr>
            <a:r>
              <a:rPr lang="en-GB" sz="1600" b="1">
                <a:solidFill>
                  <a:schemeClr val="dk1"/>
                </a:solidFill>
                <a:latin typeface="Century Gothic"/>
                <a:ea typeface="Century Gothic"/>
                <a:cs typeface="Century Gothic"/>
                <a:sym typeface="Century Gothic"/>
              </a:rPr>
              <a:t>Examples from the </a:t>
            </a:r>
            <a:r>
              <a:rPr lang="en-CA" sz="1600" b="1">
                <a:solidFill>
                  <a:schemeClr val="dk1"/>
                </a:solidFill>
                <a:latin typeface="Century Gothic"/>
              </a:rPr>
              <a:t>2020-2021 Regulatory Experimentation Expense Fund </a:t>
            </a:r>
          </a:p>
          <a:p>
            <a:pPr marR="114300" lvl="0">
              <a:lnSpc>
                <a:spcPct val="115000"/>
              </a:lnSpc>
              <a:buClr>
                <a:schemeClr val="dk1"/>
              </a:buClr>
              <a:buSzPts val="1100"/>
            </a:pPr>
            <a:endParaRPr lang="en-CA" sz="800" b="1">
              <a:solidFill>
                <a:schemeClr val="dk1"/>
              </a:solidFill>
              <a:latin typeface="Century Gothic"/>
            </a:endParaRPr>
          </a:p>
          <a:p>
            <a:pPr marL="285750" marR="114300" indent="-285750">
              <a:lnSpc>
                <a:spcPct val="115000"/>
              </a:lnSpc>
              <a:buClr>
                <a:schemeClr val="dk1"/>
              </a:buClr>
              <a:buSzPts val="1100"/>
              <a:buFont typeface="Arial" panose="020B0604020202020204" pitchFamily="34" charset="0"/>
              <a:buChar char="•"/>
            </a:pPr>
            <a:r>
              <a:rPr lang="en-US" sz="1600">
                <a:solidFill>
                  <a:schemeClr val="dk1"/>
                </a:solidFill>
                <a:latin typeface="Century Gothic"/>
                <a:sym typeface="Century Gothic"/>
              </a:rPr>
              <a:t>ISED – testing </a:t>
            </a:r>
            <a:r>
              <a:rPr lang="en-US" sz="1600">
                <a:solidFill>
                  <a:schemeClr val="dk1"/>
                </a:solidFill>
                <a:latin typeface="Century Gothic"/>
              </a:rPr>
              <a:t>educational approaches to increase regulators’ proficiencies and knowledge of digital credentials and obtain information on how the training affects buy-in of this technology</a:t>
            </a:r>
          </a:p>
          <a:p>
            <a:pPr marR="114300" lvl="0">
              <a:lnSpc>
                <a:spcPct val="115000"/>
              </a:lnSpc>
              <a:buClr>
                <a:schemeClr val="dk1"/>
              </a:buClr>
              <a:buSzPts val="1100"/>
            </a:pPr>
            <a:endParaRPr lang="en-US" sz="800">
              <a:solidFill>
                <a:schemeClr val="dk1"/>
              </a:solidFill>
              <a:latin typeface="Century Gothic"/>
            </a:endParaRPr>
          </a:p>
          <a:p>
            <a:pPr marL="285750" marR="114300" lvl="0" indent="-285750">
              <a:lnSpc>
                <a:spcPct val="115000"/>
              </a:lnSpc>
              <a:buClr>
                <a:schemeClr val="dk1"/>
              </a:buClr>
              <a:buSzPts val="1100"/>
              <a:buFont typeface="Arial" panose="020B0604020202020204" pitchFamily="34" charset="0"/>
              <a:buChar char="•"/>
            </a:pPr>
            <a:r>
              <a:rPr lang="en-US" sz="1600">
                <a:solidFill>
                  <a:schemeClr val="dk1"/>
                </a:solidFill>
                <a:latin typeface="Century Gothic"/>
                <a:sym typeface="Century Gothic"/>
              </a:rPr>
              <a:t>ECCC – using a policy lab approach to pilot national stakeholder engagement strategies with the aim of </a:t>
            </a:r>
            <a:r>
              <a:rPr lang="en-US" sz="1600">
                <a:solidFill>
                  <a:schemeClr val="dk1"/>
                </a:solidFill>
                <a:latin typeface="Century Gothic"/>
              </a:rPr>
              <a:t>enhancing supply chain transparency for chemicals in products in Canada</a:t>
            </a:r>
          </a:p>
          <a:p>
            <a:pPr marR="114300" lvl="0">
              <a:lnSpc>
                <a:spcPct val="115000"/>
              </a:lnSpc>
              <a:buClr>
                <a:schemeClr val="dk1"/>
              </a:buClr>
              <a:buSzPts val="1100"/>
            </a:pPr>
            <a:endParaRPr lang="en-US" sz="800">
              <a:solidFill>
                <a:schemeClr val="dk1"/>
              </a:solidFill>
              <a:latin typeface="Century Gothic"/>
            </a:endParaRPr>
          </a:p>
          <a:p>
            <a:pPr marL="285750" marR="114300" lvl="0" indent="-285750">
              <a:lnSpc>
                <a:spcPct val="115000"/>
              </a:lnSpc>
              <a:buClr>
                <a:schemeClr val="dk1"/>
              </a:buClr>
              <a:buSzPts val="1100"/>
              <a:buFont typeface="Arial" panose="020B0604020202020204" pitchFamily="34" charset="0"/>
              <a:buChar char="•"/>
            </a:pPr>
            <a:r>
              <a:rPr lang="en-US" sz="1600">
                <a:solidFill>
                  <a:schemeClr val="dk1"/>
                </a:solidFill>
                <a:latin typeface="Century Gothic"/>
                <a:sym typeface="Century Gothic"/>
              </a:rPr>
              <a:t>Competition Bureau - </a:t>
            </a:r>
            <a:r>
              <a:rPr lang="en-US" sz="1600">
                <a:solidFill>
                  <a:schemeClr val="dk1"/>
                </a:solidFill>
                <a:latin typeface="Century Gothic"/>
              </a:rPr>
              <a:t>testing whether a created IT tool can help leverage various sources of publicly available information to more efficiently and effectively identify anticompetitive mergers that may be avoiding antitrust scrutiny in Canada because they are not caught by the current regulatory regime for mandatory pre-merger notification</a:t>
            </a:r>
            <a:endParaRPr lang="en-US" sz="1600">
              <a:solidFill>
                <a:schemeClr val="dk1"/>
              </a:solidFill>
              <a:latin typeface="Century Gothic"/>
              <a:sym typeface="Century Gothic"/>
            </a:endParaRPr>
          </a:p>
          <a:p>
            <a:pPr marL="0" marR="0" lvl="0" indent="0" algn="l" rtl="0">
              <a:lnSpc>
                <a:spcPct val="113000"/>
              </a:lnSpc>
              <a:spcBef>
                <a:spcPts val="0"/>
              </a:spcBef>
              <a:spcAft>
                <a:spcPts val="0"/>
              </a:spcAft>
              <a:buNone/>
            </a:pPr>
            <a:endParaRPr sz="1600" b="1">
              <a:solidFill>
                <a:schemeClr val="dk1"/>
              </a:solidFill>
              <a:latin typeface="Century Gothic"/>
              <a:ea typeface="Century Gothic"/>
              <a:cs typeface="Century Gothic"/>
              <a:sym typeface="Century Gothic"/>
            </a:endParaRPr>
          </a:p>
        </p:txBody>
      </p:sp>
      <p:sp>
        <p:nvSpPr>
          <p:cNvPr id="636" name="Google Shape;636;p107"/>
          <p:cNvSpPr txBox="1">
            <a:spLocks noGrp="1"/>
          </p:cNvSpPr>
          <p:nvPr>
            <p:ph type="title" idx="4294967295"/>
          </p:nvPr>
        </p:nvSpPr>
        <p:spPr>
          <a:xfrm>
            <a:off x="107950" y="163525"/>
            <a:ext cx="6644100" cy="431700"/>
          </a:xfrm>
          <a:prstGeom prst="rect">
            <a:avLst/>
          </a:prstGeom>
          <a:solidFill>
            <a:srgbClr val="9B00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lt1"/>
                </a:solidFill>
                <a:latin typeface="Century Gothic"/>
                <a:ea typeface="Century Gothic"/>
                <a:cs typeface="Century Gothic"/>
                <a:sym typeface="Century Gothic"/>
              </a:rPr>
              <a:t>Examples of Canadian regulatory experiments</a:t>
            </a:r>
            <a:endParaRPr sz="2000" b="1"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65749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108"/>
          <p:cNvPicPr preferRelativeResize="0"/>
          <p:nvPr/>
        </p:nvPicPr>
        <p:blipFill>
          <a:blip r:embed="rId3">
            <a:alphaModFix/>
          </a:blip>
          <a:stretch>
            <a:fillRect/>
          </a:stretch>
        </p:blipFill>
        <p:spPr>
          <a:xfrm>
            <a:off x="98884" y="133507"/>
            <a:ext cx="4177650" cy="4855022"/>
          </a:xfrm>
          <a:prstGeom prst="rect">
            <a:avLst/>
          </a:prstGeom>
          <a:noFill/>
          <a:ln>
            <a:noFill/>
          </a:ln>
        </p:spPr>
      </p:pic>
      <p:sp>
        <p:nvSpPr>
          <p:cNvPr id="643" name="Google Shape;643;p108"/>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4" name="Google Shape;644;p108"/>
          <p:cNvPicPr preferRelativeResize="0"/>
          <p:nvPr/>
        </p:nvPicPr>
        <p:blipFill>
          <a:blip r:embed="rId4">
            <a:alphaModFix/>
          </a:blip>
          <a:stretch>
            <a:fillRect/>
          </a:stretch>
        </p:blipFill>
        <p:spPr>
          <a:xfrm>
            <a:off x="4419783" y="152632"/>
            <a:ext cx="4631326" cy="4834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9"/>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2" name="Google Shape;652;p109"/>
          <p:cNvPicPr preferRelativeResize="0"/>
          <p:nvPr/>
        </p:nvPicPr>
        <p:blipFill>
          <a:blip r:embed="rId3">
            <a:alphaModFix/>
          </a:blip>
          <a:stretch>
            <a:fillRect/>
          </a:stretch>
        </p:blipFill>
        <p:spPr>
          <a:xfrm>
            <a:off x="767325" y="64864"/>
            <a:ext cx="7615815" cy="500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10"/>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8" name="Google Shape;658;p110"/>
          <p:cNvPicPr preferRelativeResize="0"/>
          <p:nvPr/>
        </p:nvPicPr>
        <p:blipFill>
          <a:blip r:embed="rId3">
            <a:alphaModFix/>
          </a:blip>
          <a:stretch>
            <a:fillRect/>
          </a:stretch>
        </p:blipFill>
        <p:spPr>
          <a:xfrm>
            <a:off x="993723" y="34636"/>
            <a:ext cx="7157144" cy="5067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11"/>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 name="Google Shape;664;p111"/>
          <p:cNvPicPr preferRelativeResize="0"/>
          <p:nvPr/>
        </p:nvPicPr>
        <p:blipFill rotWithShape="1">
          <a:blip r:embed="rId3">
            <a:alphaModFix/>
          </a:blip>
          <a:srcRect/>
          <a:stretch/>
        </p:blipFill>
        <p:spPr>
          <a:xfrm>
            <a:off x="185694" y="143694"/>
            <a:ext cx="3769473" cy="485611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665" name="Google Shape;665;p111"/>
          <p:cNvCxnSpPr/>
          <p:nvPr/>
        </p:nvCxnSpPr>
        <p:spPr>
          <a:xfrm>
            <a:off x="3273550" y="1994929"/>
            <a:ext cx="1169400" cy="0"/>
          </a:xfrm>
          <a:prstGeom prst="straightConnector1">
            <a:avLst/>
          </a:prstGeom>
          <a:noFill/>
          <a:ln w="9525" cap="flat" cmpd="sng">
            <a:solidFill>
              <a:schemeClr val="accent1"/>
            </a:solidFill>
            <a:prstDash val="solid"/>
            <a:round/>
            <a:headEnd type="none" w="med" len="med"/>
            <a:tailEnd type="triangle" w="med" len="med"/>
          </a:ln>
        </p:spPr>
      </p:cxnSp>
      <p:cxnSp>
        <p:nvCxnSpPr>
          <p:cNvPr id="666" name="Google Shape;666;p111"/>
          <p:cNvCxnSpPr/>
          <p:nvPr/>
        </p:nvCxnSpPr>
        <p:spPr>
          <a:xfrm>
            <a:off x="3291822" y="2939850"/>
            <a:ext cx="1169400" cy="0"/>
          </a:xfrm>
          <a:prstGeom prst="straightConnector1">
            <a:avLst/>
          </a:prstGeom>
          <a:noFill/>
          <a:ln w="9525" cap="flat" cmpd="sng">
            <a:solidFill>
              <a:schemeClr val="accent1"/>
            </a:solidFill>
            <a:prstDash val="solid"/>
            <a:round/>
            <a:headEnd type="none" w="med" len="med"/>
            <a:tailEnd type="triangle" w="med" len="med"/>
          </a:ln>
        </p:spPr>
      </p:cxnSp>
      <p:cxnSp>
        <p:nvCxnSpPr>
          <p:cNvPr id="667" name="Google Shape;667;p111"/>
          <p:cNvCxnSpPr/>
          <p:nvPr/>
        </p:nvCxnSpPr>
        <p:spPr>
          <a:xfrm>
            <a:off x="3291822" y="3625650"/>
            <a:ext cx="1169400" cy="0"/>
          </a:xfrm>
          <a:prstGeom prst="straightConnector1">
            <a:avLst/>
          </a:prstGeom>
          <a:noFill/>
          <a:ln w="9525" cap="flat" cmpd="sng">
            <a:solidFill>
              <a:schemeClr val="accent1"/>
            </a:solidFill>
            <a:prstDash val="solid"/>
            <a:round/>
            <a:headEnd type="none" w="med" len="med"/>
            <a:tailEnd type="triangle" w="med" len="med"/>
          </a:ln>
        </p:spPr>
      </p:cxnSp>
      <p:sp>
        <p:nvSpPr>
          <p:cNvPr id="668" name="Google Shape;668;p111"/>
          <p:cNvSpPr txBox="1"/>
          <p:nvPr/>
        </p:nvSpPr>
        <p:spPr>
          <a:xfrm>
            <a:off x="4714125" y="1787537"/>
            <a:ext cx="4229400" cy="615523"/>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r>
              <a:rPr lang="en-GB">
                <a:latin typeface="Century Gothic"/>
                <a:ea typeface="Century Gothic"/>
                <a:cs typeface="Century Gothic"/>
                <a:sym typeface="Century Gothic"/>
              </a:rPr>
              <a:t>Defines and includes examples of regulatory sandboxes</a:t>
            </a:r>
            <a:endParaRPr lang="en-US">
              <a:latin typeface="Century Gothic"/>
              <a:ea typeface="Century Gothic"/>
              <a:cs typeface="Century Gothic"/>
            </a:endParaRPr>
          </a:p>
        </p:txBody>
      </p:sp>
      <p:sp>
        <p:nvSpPr>
          <p:cNvPr id="669" name="Google Shape;669;p111"/>
          <p:cNvSpPr txBox="1"/>
          <p:nvPr/>
        </p:nvSpPr>
        <p:spPr>
          <a:xfrm>
            <a:off x="4714125" y="2781250"/>
            <a:ext cx="4229400" cy="615523"/>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r>
              <a:rPr lang="en-GB">
                <a:latin typeface="Century Gothic"/>
                <a:ea typeface="Century Gothic"/>
                <a:cs typeface="Century Gothic"/>
                <a:sym typeface="Century Gothic"/>
              </a:rPr>
              <a:t>Checklist questions to help you decide if this is the right tool for you</a:t>
            </a:r>
            <a:endParaRPr b="1">
              <a:latin typeface="Century Gothic"/>
              <a:ea typeface="Century Gothic"/>
              <a:cs typeface="Century Gothic"/>
              <a:sym typeface="Century Gothic"/>
            </a:endParaRPr>
          </a:p>
        </p:txBody>
      </p:sp>
      <p:sp>
        <p:nvSpPr>
          <p:cNvPr id="670" name="Google Shape;670;p111"/>
          <p:cNvSpPr txBox="1"/>
          <p:nvPr/>
        </p:nvSpPr>
        <p:spPr>
          <a:xfrm>
            <a:off x="4714125" y="3530400"/>
            <a:ext cx="4229400" cy="8313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Century Gothic"/>
                <a:ea typeface="Century Gothic"/>
                <a:cs typeface="Century Gothic"/>
                <a:sym typeface="Century Gothic"/>
              </a:rPr>
              <a:t>Helpful in completing CRI’s Regulatory Experimentation Expense Fund application if submission includes a sandbox</a:t>
            </a:r>
            <a:endParaRPr b="1">
              <a:latin typeface="Century Gothic"/>
              <a:ea typeface="Century Gothic"/>
              <a:cs typeface="Century Gothic"/>
              <a:sym typeface="Century Gothic"/>
            </a:endParaRPr>
          </a:p>
        </p:txBody>
      </p:sp>
      <p:sp>
        <p:nvSpPr>
          <p:cNvPr id="671" name="Google Shape;671;p111"/>
          <p:cNvSpPr/>
          <p:nvPr/>
        </p:nvSpPr>
        <p:spPr>
          <a:xfrm>
            <a:off x="4459475" y="1586950"/>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A</a:t>
            </a:r>
            <a:endParaRPr b="1">
              <a:solidFill>
                <a:schemeClr val="lt1"/>
              </a:solidFill>
              <a:latin typeface="Century Gothic"/>
              <a:ea typeface="Century Gothic"/>
              <a:cs typeface="Century Gothic"/>
              <a:sym typeface="Century Gothic"/>
            </a:endParaRPr>
          </a:p>
        </p:txBody>
      </p:sp>
      <p:sp>
        <p:nvSpPr>
          <p:cNvPr id="672" name="Google Shape;672;p111"/>
          <p:cNvSpPr/>
          <p:nvPr/>
        </p:nvSpPr>
        <p:spPr>
          <a:xfrm>
            <a:off x="4459475" y="2603138"/>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B</a:t>
            </a:r>
            <a:endParaRPr b="1">
              <a:solidFill>
                <a:schemeClr val="lt1"/>
              </a:solidFill>
              <a:latin typeface="Century Gothic"/>
              <a:ea typeface="Century Gothic"/>
              <a:cs typeface="Century Gothic"/>
              <a:sym typeface="Century Gothic"/>
            </a:endParaRPr>
          </a:p>
        </p:txBody>
      </p:sp>
      <p:sp>
        <p:nvSpPr>
          <p:cNvPr id="673" name="Google Shape;673;p111"/>
          <p:cNvSpPr/>
          <p:nvPr/>
        </p:nvSpPr>
        <p:spPr>
          <a:xfrm>
            <a:off x="4459475" y="3409663"/>
            <a:ext cx="379800" cy="338100"/>
          </a:xfrm>
          <a:prstGeom prst="ellipse">
            <a:avLst/>
          </a:prstGeom>
          <a:solidFill>
            <a:srgbClr val="548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chemeClr val="lt1"/>
                </a:solidFill>
                <a:latin typeface="Century Gothic"/>
                <a:ea typeface="Century Gothic"/>
                <a:cs typeface="Century Gothic"/>
                <a:sym typeface="Century Gothic"/>
              </a:rPr>
              <a:t>C</a:t>
            </a:r>
            <a:endParaRPr b="1">
              <a:solidFill>
                <a:schemeClr val="lt1"/>
              </a:solidFill>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809C7B8F-6534-4390-96E2-4E7D7553437E}"/>
              </a:ext>
            </a:extLst>
          </p:cNvPr>
          <p:cNvSpPr txBox="1"/>
          <p:nvPr/>
        </p:nvSpPr>
        <p:spPr>
          <a:xfrm>
            <a:off x="4418747" y="317443"/>
            <a:ext cx="45573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What is in the chapter on regulatory sandboxes?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12"/>
          <p:cNvSpPr txBox="1"/>
          <p:nvPr/>
        </p:nvSpPr>
        <p:spPr>
          <a:xfrm>
            <a:off x="305900" y="1762250"/>
            <a:ext cx="8514300" cy="2893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‘Sandboxes’ are widely used, but </a:t>
            </a:r>
            <a:r>
              <a:rPr lang="en-GB" sz="1600" b="1">
                <a:solidFill>
                  <a:schemeClr val="dk1"/>
                </a:solidFill>
                <a:latin typeface="Century Gothic"/>
                <a:ea typeface="Century Gothic"/>
                <a:cs typeface="Century Gothic"/>
                <a:sym typeface="Century Gothic"/>
              </a:rPr>
              <a:t>meaning can vary widely</a:t>
            </a:r>
            <a:br>
              <a:rPr lang="en-GB" sz="1600" b="1">
                <a:solidFill>
                  <a:schemeClr val="dk1"/>
                </a:solidFill>
                <a:latin typeface="Century Gothic"/>
                <a:ea typeface="Century Gothic"/>
                <a:cs typeface="Century Gothic"/>
                <a:sym typeface="Century Gothic"/>
              </a:rPr>
            </a:br>
            <a:endParaRPr sz="1600" b="1">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Key to CRI’s definition is the</a:t>
            </a:r>
            <a:r>
              <a:rPr lang="en-GB" sz="1600" b="1">
                <a:solidFill>
                  <a:schemeClr val="dk1"/>
                </a:solidFill>
                <a:latin typeface="Century Gothic"/>
                <a:ea typeface="Century Gothic"/>
                <a:cs typeface="Century Gothic"/>
                <a:sym typeface="Century Gothic"/>
              </a:rPr>
              <a:t> role played by industry </a:t>
            </a:r>
            <a:r>
              <a:rPr lang="en-GB" sz="1600">
                <a:solidFill>
                  <a:schemeClr val="dk1"/>
                </a:solidFill>
                <a:latin typeface="Century Gothic"/>
                <a:ea typeface="Century Gothic"/>
                <a:cs typeface="Century Gothic"/>
                <a:sym typeface="Century Gothic"/>
              </a:rPr>
              <a:t>and that the initiative for particular experiments comes from outside regulators</a:t>
            </a:r>
            <a:br>
              <a:rPr lang="en-GB"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Benefits for regulators: </a:t>
            </a:r>
            <a:endParaRPr sz="1600">
              <a:solidFill>
                <a:schemeClr val="dk1"/>
              </a:solidFill>
              <a:latin typeface="Century Gothic"/>
              <a:ea typeface="Century Gothic"/>
              <a:cs typeface="Century Gothic"/>
              <a:sym typeface="Century Gothic"/>
            </a:endParaRPr>
          </a:p>
          <a:p>
            <a:pPr marL="914400" lvl="1"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Pathway for </a:t>
            </a:r>
            <a:r>
              <a:rPr lang="en-GB" sz="1600" b="1">
                <a:solidFill>
                  <a:schemeClr val="dk1"/>
                </a:solidFill>
                <a:latin typeface="Century Gothic"/>
                <a:ea typeface="Century Gothic"/>
                <a:cs typeface="Century Gothic"/>
                <a:sym typeface="Century Gothic"/>
              </a:rPr>
              <a:t>innovators to propose and safely run </a:t>
            </a:r>
            <a:r>
              <a:rPr lang="en-GB" sz="1600">
                <a:solidFill>
                  <a:schemeClr val="dk1"/>
                </a:solidFill>
                <a:latin typeface="Century Gothic"/>
                <a:ea typeface="Century Gothic"/>
                <a:cs typeface="Century Gothic"/>
                <a:sym typeface="Century Gothic"/>
              </a:rPr>
              <a:t>experiments </a:t>
            </a:r>
            <a:endParaRPr sz="1600">
              <a:solidFill>
                <a:schemeClr val="dk1"/>
              </a:solidFill>
              <a:latin typeface="Century Gothic"/>
              <a:ea typeface="Century Gothic"/>
              <a:cs typeface="Century Gothic"/>
              <a:sym typeface="Century Gothic"/>
            </a:endParaRPr>
          </a:p>
          <a:p>
            <a:pPr marL="914400" lvl="1" indent="-330200" algn="l" rtl="0">
              <a:spcBef>
                <a:spcPts val="0"/>
              </a:spcBef>
              <a:spcAft>
                <a:spcPts val="0"/>
              </a:spcAft>
              <a:buClr>
                <a:schemeClr val="dk1"/>
              </a:buClr>
              <a:buSzPts val="1600"/>
              <a:buFont typeface="Century Gothic"/>
              <a:buChar char="○"/>
            </a:pPr>
            <a:r>
              <a:rPr lang="en-GB" sz="1600" b="1">
                <a:solidFill>
                  <a:schemeClr val="dk1"/>
                </a:solidFill>
                <a:latin typeface="Century Gothic"/>
                <a:ea typeface="Century Gothic"/>
                <a:cs typeface="Century Gothic"/>
                <a:sym typeface="Century Gothic"/>
              </a:rPr>
              <a:t>Reduce barriers </a:t>
            </a:r>
            <a:r>
              <a:rPr lang="en-GB" sz="1600">
                <a:solidFill>
                  <a:schemeClr val="dk1"/>
                </a:solidFill>
                <a:latin typeface="Century Gothic"/>
                <a:ea typeface="Century Gothic"/>
                <a:cs typeface="Century Gothic"/>
                <a:sym typeface="Century Gothic"/>
              </a:rPr>
              <a:t>to marketplace entry for innovators</a:t>
            </a:r>
            <a:endParaRPr sz="1600">
              <a:solidFill>
                <a:schemeClr val="dk1"/>
              </a:solidFill>
              <a:latin typeface="Century Gothic"/>
              <a:ea typeface="Century Gothic"/>
              <a:cs typeface="Century Gothic"/>
              <a:sym typeface="Century Gothic"/>
            </a:endParaRPr>
          </a:p>
          <a:p>
            <a:pPr marL="914400" lvl="1"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Provide </a:t>
            </a:r>
            <a:r>
              <a:rPr lang="en-GB" sz="1600" b="1">
                <a:solidFill>
                  <a:schemeClr val="dk1"/>
                </a:solidFill>
                <a:latin typeface="Century Gothic"/>
                <a:ea typeface="Century Gothic"/>
                <a:cs typeface="Century Gothic"/>
                <a:sym typeface="Century Gothic"/>
              </a:rPr>
              <a:t>learning opportunities </a:t>
            </a:r>
            <a:r>
              <a:rPr lang="en-GB" sz="1600">
                <a:solidFill>
                  <a:schemeClr val="dk1"/>
                </a:solidFill>
                <a:latin typeface="Century Gothic"/>
                <a:ea typeface="Century Gothic"/>
                <a:cs typeface="Century Gothic"/>
                <a:sym typeface="Century Gothic"/>
              </a:rPr>
              <a:t>for regulators</a:t>
            </a:r>
            <a:br>
              <a:rPr lang="en-GB"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Regulatory experiments underlie and are often ‘prior to’ regulatory sandboxes</a:t>
            </a:r>
            <a:endParaRPr sz="1600">
              <a:latin typeface="Century Gothic"/>
              <a:ea typeface="Century Gothic"/>
              <a:cs typeface="Century Gothic"/>
              <a:sym typeface="Century Gothic"/>
            </a:endParaRPr>
          </a:p>
        </p:txBody>
      </p:sp>
      <p:sp>
        <p:nvSpPr>
          <p:cNvPr id="679" name="Google Shape;679;p112"/>
          <p:cNvSpPr txBox="1">
            <a:spLocks noGrp="1"/>
          </p:cNvSpPr>
          <p:nvPr>
            <p:ph type="body" idx="1"/>
          </p:nvPr>
        </p:nvSpPr>
        <p:spPr>
          <a:xfrm>
            <a:off x="457002" y="641422"/>
            <a:ext cx="7028548" cy="1124411"/>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600">
                <a:latin typeface="Century Gothic"/>
                <a:ea typeface="Century Gothic"/>
                <a:cs typeface="Century Gothic"/>
                <a:sym typeface="Century Gothic"/>
              </a:rPr>
              <a:t>A regulatory sandbox is a </a:t>
            </a:r>
            <a:r>
              <a:rPr lang="en-GB" sz="1600" b="1">
                <a:latin typeface="Century Gothic"/>
                <a:ea typeface="Century Gothic"/>
                <a:cs typeface="Century Gothic"/>
                <a:sym typeface="Century Gothic"/>
              </a:rPr>
              <a:t>facility</a:t>
            </a:r>
            <a:r>
              <a:rPr lang="en-GB" sz="1600">
                <a:latin typeface="Century Gothic"/>
                <a:ea typeface="Century Gothic"/>
                <a:cs typeface="Century Gothic"/>
                <a:sym typeface="Century Gothic"/>
              </a:rPr>
              <a:t>, </a:t>
            </a:r>
            <a:r>
              <a:rPr lang="en-GB" sz="1600" b="1">
                <a:latin typeface="Century Gothic"/>
                <a:ea typeface="Century Gothic"/>
                <a:cs typeface="Century Gothic"/>
                <a:sym typeface="Century Gothic"/>
              </a:rPr>
              <a:t>created and controlled by a regulator</a:t>
            </a:r>
            <a:r>
              <a:rPr lang="en-GB" sz="1600">
                <a:latin typeface="Century Gothic"/>
                <a:ea typeface="Century Gothic"/>
                <a:cs typeface="Century Gothic"/>
                <a:sym typeface="Century Gothic"/>
              </a:rPr>
              <a:t>, design to </a:t>
            </a:r>
            <a:r>
              <a:rPr lang="en-GB" sz="1600" b="1">
                <a:latin typeface="Century Gothic"/>
                <a:ea typeface="Century Gothic"/>
                <a:cs typeface="Century Gothic"/>
                <a:sym typeface="Century Gothic"/>
              </a:rPr>
              <a:t>allow the conduct of testing or experiments </a:t>
            </a:r>
            <a:r>
              <a:rPr lang="en-GB" sz="1600">
                <a:latin typeface="Century Gothic"/>
                <a:ea typeface="Century Gothic"/>
                <a:cs typeface="Century Gothic"/>
                <a:sym typeface="Century Gothic"/>
              </a:rPr>
              <a:t>with </a:t>
            </a:r>
            <a:r>
              <a:rPr lang="en-GB" sz="1600" b="1">
                <a:latin typeface="Century Gothic"/>
                <a:ea typeface="Century Gothic"/>
                <a:cs typeface="Century Gothic"/>
                <a:sym typeface="Century Gothic"/>
              </a:rPr>
              <a:t>novel products or processes </a:t>
            </a:r>
            <a:r>
              <a:rPr lang="en-GB" sz="1600">
                <a:latin typeface="Century Gothic"/>
                <a:ea typeface="Century Gothic"/>
                <a:cs typeface="Century Gothic"/>
                <a:sym typeface="Century Gothic"/>
              </a:rPr>
              <a:t>prior to their fully entry into the marketplace.</a:t>
            </a:r>
            <a:endParaRPr/>
          </a:p>
        </p:txBody>
      </p:sp>
      <p:sp>
        <p:nvSpPr>
          <p:cNvPr id="680" name="Google Shape;680;p112"/>
          <p:cNvSpPr txBox="1">
            <a:spLocks noGrp="1"/>
          </p:cNvSpPr>
          <p:nvPr>
            <p:ph type="title"/>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What is a regulatory sandbox?</a:t>
            </a:r>
            <a:endParaRPr sz="2000" b="1" i="0" u="none" strike="noStrike" cap="none">
              <a:solidFill>
                <a:srgbClr val="000000"/>
              </a:solidFill>
              <a:latin typeface="Century Gothic"/>
              <a:ea typeface="Century Gothic"/>
              <a:cs typeface="Century Gothic"/>
              <a:sym typeface="Century Gothic"/>
            </a:endParaRPr>
          </a:p>
        </p:txBody>
      </p:sp>
      <p:pic>
        <p:nvPicPr>
          <p:cNvPr id="681" name="Google Shape;681;p112"/>
          <p:cNvPicPr preferRelativeResize="0"/>
          <p:nvPr/>
        </p:nvPicPr>
        <p:blipFill>
          <a:blip r:embed="rId3">
            <a:alphaModFix/>
          </a:blip>
          <a:stretch>
            <a:fillRect/>
          </a:stretch>
        </p:blipFill>
        <p:spPr>
          <a:xfrm>
            <a:off x="7717650" y="637738"/>
            <a:ext cx="971550" cy="962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13"/>
          <p:cNvSpPr/>
          <p:nvPr/>
        </p:nvSpPr>
        <p:spPr>
          <a:xfrm>
            <a:off x="4488725" y="700800"/>
            <a:ext cx="4255500" cy="3907800"/>
          </a:xfrm>
          <a:prstGeom prst="rect">
            <a:avLst/>
          </a:prstGeom>
          <a:solidFill>
            <a:srgbClr val="F3F3F3"/>
          </a:solidFill>
          <a:ln>
            <a:noFill/>
          </a:ln>
        </p:spPr>
        <p:txBody>
          <a:bodyPr spcFirstLastPara="1" wrap="square" lIns="91425" tIns="91425" rIns="123675" bIns="91425" anchor="t" anchorCtr="0">
            <a:noAutofit/>
          </a:bodyPr>
          <a:lstStyle/>
          <a:p>
            <a:pPr marL="0" marR="114300" lvl="0" indent="0" algn="l" rtl="0">
              <a:lnSpc>
                <a:spcPct val="115000"/>
              </a:lnSpc>
              <a:spcBef>
                <a:spcPts val="0"/>
              </a:spcBef>
              <a:spcAft>
                <a:spcPts val="0"/>
              </a:spcAft>
              <a:buClr>
                <a:schemeClr val="dk1"/>
              </a:buClr>
              <a:buSzPts val="1100"/>
              <a:buFont typeface="Arial"/>
              <a:buNone/>
            </a:pPr>
            <a:r>
              <a:rPr lang="en-GB" sz="1600" b="1">
                <a:solidFill>
                  <a:schemeClr val="dk1"/>
                </a:solidFill>
                <a:latin typeface="Century Gothic"/>
                <a:ea typeface="Century Gothic"/>
                <a:cs typeface="Century Gothic"/>
                <a:sym typeface="Century Gothic"/>
              </a:rPr>
              <a:t>Remotely Piloted Aircraft Systems (RPAS) (Transport Canada)</a:t>
            </a:r>
            <a:endParaRPr sz="1600" b="1">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endParaRPr sz="1600" b="1">
              <a:solidFill>
                <a:schemeClr val="dk1"/>
              </a:solidFill>
              <a:latin typeface="Century Gothic"/>
              <a:ea typeface="Century Gothic"/>
              <a:cs typeface="Century Gothic"/>
              <a:sym typeface="Century Gothic"/>
            </a:endParaRPr>
          </a:p>
          <a:p>
            <a:pPr marL="457200" marR="114300" lvl="0" indent="-317500" algn="l" rtl="0">
              <a:lnSpc>
                <a:spcPct val="115000"/>
              </a:lnSpc>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Absence of regulatory framework for drones is limiting innovation; need to better understand the technology, its capabilities, and its potential applications</a:t>
            </a:r>
            <a:endParaRPr>
              <a:solidFill>
                <a:schemeClr val="dk1"/>
              </a:solidFill>
              <a:latin typeface="Century Gothic"/>
              <a:ea typeface="Century Gothic"/>
              <a:cs typeface="Century Gothic"/>
              <a:sym typeface="Century Gothic"/>
            </a:endParaRPr>
          </a:p>
          <a:p>
            <a:pPr marL="457200" marR="114300" lvl="0" indent="-317500" algn="l" rtl="0">
              <a:lnSpc>
                <a:spcPct val="115000"/>
              </a:lnSpc>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Created regulatory sandbox for implementing drone pilot projects </a:t>
            </a:r>
            <a:endParaRPr>
              <a:solidFill>
                <a:schemeClr val="dk1"/>
              </a:solidFill>
              <a:latin typeface="Century Gothic"/>
              <a:ea typeface="Century Gothic"/>
              <a:cs typeface="Century Gothic"/>
              <a:sym typeface="Century Gothic"/>
            </a:endParaRPr>
          </a:p>
          <a:p>
            <a:pPr marL="457200" marR="114300" lvl="0" indent="-317500" algn="l" rtl="0">
              <a:lnSpc>
                <a:spcPct val="115000"/>
              </a:lnSpc>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Sandbox has allowed regulator to make timely and iterative amendments to the Canadian Aviation Regulations</a:t>
            </a:r>
            <a:endParaRPr>
              <a:solidFill>
                <a:schemeClr val="dk1"/>
              </a:solidFill>
              <a:latin typeface="Century Gothic"/>
              <a:ea typeface="Century Gothic"/>
              <a:cs typeface="Century Gothic"/>
              <a:sym typeface="Century Gothic"/>
            </a:endParaRPr>
          </a:p>
        </p:txBody>
      </p:sp>
      <p:sp>
        <p:nvSpPr>
          <p:cNvPr id="687" name="Google Shape;687;p113"/>
          <p:cNvSpPr/>
          <p:nvPr/>
        </p:nvSpPr>
        <p:spPr>
          <a:xfrm>
            <a:off x="216950" y="700850"/>
            <a:ext cx="4121400" cy="3907800"/>
          </a:xfrm>
          <a:prstGeom prst="rect">
            <a:avLst/>
          </a:prstGeom>
          <a:noFill/>
          <a:ln>
            <a:noFill/>
          </a:ln>
        </p:spPr>
        <p:txBody>
          <a:bodyPr spcFirstLastPara="1" wrap="square" lIns="91425" tIns="91425" rIns="123675" bIns="91425" anchor="t" anchorCtr="0">
            <a:noAutofit/>
          </a:bodyPr>
          <a:lstStyle/>
          <a:p>
            <a:pPr marL="0" marR="0" lvl="0" indent="0" algn="l" rtl="0">
              <a:lnSpc>
                <a:spcPct val="113000"/>
              </a:lnSpc>
              <a:spcBef>
                <a:spcPts val="0"/>
              </a:spcBef>
              <a:spcAft>
                <a:spcPts val="0"/>
              </a:spcAft>
              <a:buNone/>
            </a:pPr>
            <a:r>
              <a:rPr lang="en-GB" sz="1600" b="1">
                <a:solidFill>
                  <a:schemeClr val="dk1"/>
                </a:solidFill>
                <a:latin typeface="Century Gothic"/>
                <a:ea typeface="Century Gothic"/>
                <a:cs typeface="Century Gothic"/>
                <a:sym typeface="Century Gothic"/>
              </a:rPr>
              <a:t>UK Financial Conduct Authority Regulatory Sandbox (International)</a:t>
            </a:r>
            <a:endParaRPr sz="1600" b="1">
              <a:solidFill>
                <a:schemeClr val="dk1"/>
              </a:solidFill>
              <a:latin typeface="Century Gothic"/>
              <a:ea typeface="Century Gothic"/>
              <a:cs typeface="Century Gothic"/>
              <a:sym typeface="Century Gothic"/>
            </a:endParaRPr>
          </a:p>
          <a:p>
            <a:pPr marL="0" marR="0" lvl="0" indent="0" algn="l" rtl="0">
              <a:lnSpc>
                <a:spcPct val="113000"/>
              </a:lnSpc>
              <a:spcBef>
                <a:spcPts val="0"/>
              </a:spcBef>
              <a:spcAft>
                <a:spcPts val="0"/>
              </a:spcAft>
              <a:buNone/>
            </a:pPr>
            <a:endParaRPr b="1">
              <a:solidFill>
                <a:schemeClr val="dk1"/>
              </a:solidFill>
              <a:latin typeface="Century Gothic"/>
              <a:ea typeface="Century Gothic"/>
              <a:cs typeface="Century Gothic"/>
              <a:sym typeface="Century Gothic"/>
            </a:endParaRPr>
          </a:p>
          <a:p>
            <a:pPr marL="457200" marR="0" lvl="0" indent="-317500" algn="l" rtl="0">
              <a:lnSpc>
                <a:spcPct val="113000"/>
              </a:lnSpc>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Businesses test innovations with real consumers in a controlled environment</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For each cohort, identifies problems interested in addressing </a:t>
            </a:r>
            <a:endParaRPr>
              <a:solidFill>
                <a:schemeClr val="dk1"/>
              </a:solidFill>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Most recently supported innovations to </a:t>
            </a:r>
            <a:r>
              <a:rPr lang="en-GB">
                <a:solidFill>
                  <a:schemeClr val="dk1"/>
                </a:solidFill>
                <a:highlight>
                  <a:srgbClr val="FFFFFF"/>
                </a:highlight>
                <a:latin typeface="Century Gothic"/>
                <a:ea typeface="Century Gothic"/>
                <a:cs typeface="Century Gothic"/>
                <a:sym typeface="Century Gothic"/>
              </a:rPr>
              <a:t>improve financial resilience:</a:t>
            </a:r>
            <a:endParaRPr>
              <a:solidFill>
                <a:schemeClr val="dk1"/>
              </a:solidFill>
              <a:highlight>
                <a:srgbClr val="FFFFFF"/>
              </a:highlight>
              <a:latin typeface="Century Gothic"/>
              <a:ea typeface="Century Gothic"/>
              <a:cs typeface="Century Gothic"/>
              <a:sym typeface="Century Gothic"/>
            </a:endParaRPr>
          </a:p>
          <a:p>
            <a:pPr marL="914400" lvl="1" indent="-304800" algn="l" rtl="0">
              <a:spcBef>
                <a:spcPts val="0"/>
              </a:spcBef>
              <a:spcAft>
                <a:spcPts val="0"/>
              </a:spcAft>
              <a:buClr>
                <a:schemeClr val="dk1"/>
              </a:buClr>
              <a:buSzPts val="1200"/>
              <a:buFont typeface="Century Gothic"/>
              <a:buChar char="○"/>
            </a:pPr>
            <a:r>
              <a:rPr lang="en-GB" sz="1200" b="1">
                <a:solidFill>
                  <a:schemeClr val="dk1"/>
                </a:solidFill>
                <a:highlight>
                  <a:srgbClr val="FFFFFF"/>
                </a:highlight>
                <a:latin typeface="Century Gothic"/>
                <a:ea typeface="Century Gothic"/>
                <a:cs typeface="Century Gothic"/>
                <a:sym typeface="Century Gothic"/>
              </a:rPr>
              <a:t>Willow Money </a:t>
            </a:r>
            <a:r>
              <a:rPr lang="en-GB" sz="1200">
                <a:solidFill>
                  <a:schemeClr val="dk1"/>
                </a:solidFill>
                <a:highlight>
                  <a:srgbClr val="FFFFFF"/>
                </a:highlight>
                <a:latin typeface="Century Gothic"/>
                <a:ea typeface="Century Gothic"/>
                <a:cs typeface="Century Gothic"/>
                <a:sym typeface="Century Gothic"/>
              </a:rPr>
              <a:t>- helps consumers save money and pay off debt faster by refinancing costly credit</a:t>
            </a:r>
            <a:endParaRPr sz="1200">
              <a:solidFill>
                <a:schemeClr val="dk1"/>
              </a:solidFill>
              <a:highlight>
                <a:srgbClr val="FFFFFF"/>
              </a:highlight>
              <a:latin typeface="Century Gothic"/>
              <a:ea typeface="Century Gothic"/>
              <a:cs typeface="Century Gothic"/>
              <a:sym typeface="Century Gothic"/>
            </a:endParaRPr>
          </a:p>
          <a:p>
            <a:pPr marL="914400" lvl="1" indent="-304800" algn="l" rtl="0">
              <a:spcBef>
                <a:spcPts val="0"/>
              </a:spcBef>
              <a:spcAft>
                <a:spcPts val="0"/>
              </a:spcAft>
              <a:buClr>
                <a:schemeClr val="dk1"/>
              </a:buClr>
              <a:buSzPts val="1200"/>
              <a:buFont typeface="Century Gothic"/>
              <a:buChar char="○"/>
            </a:pPr>
            <a:r>
              <a:rPr lang="en-GB" sz="1200" b="1" err="1">
                <a:solidFill>
                  <a:schemeClr val="dk1"/>
                </a:solidFill>
                <a:highlight>
                  <a:srgbClr val="FFFFFF"/>
                </a:highlight>
                <a:latin typeface="Century Gothic"/>
                <a:ea typeface="Century Gothic"/>
                <a:cs typeface="Century Gothic"/>
                <a:sym typeface="Century Gothic"/>
              </a:rPr>
              <a:t>Bayfikr</a:t>
            </a:r>
            <a:r>
              <a:rPr lang="en-GB" sz="1200" b="1">
                <a:solidFill>
                  <a:schemeClr val="dk1"/>
                </a:solidFill>
                <a:highlight>
                  <a:srgbClr val="FFFFFF"/>
                </a:highlight>
                <a:latin typeface="Century Gothic"/>
                <a:ea typeface="Century Gothic"/>
                <a:cs typeface="Century Gothic"/>
                <a:sym typeface="Century Gothic"/>
              </a:rPr>
              <a:t> </a:t>
            </a:r>
            <a:r>
              <a:rPr lang="en-GB" sz="1200">
                <a:solidFill>
                  <a:schemeClr val="dk1"/>
                </a:solidFill>
                <a:highlight>
                  <a:srgbClr val="FFFFFF"/>
                </a:highlight>
                <a:latin typeface="Century Gothic"/>
                <a:ea typeface="Century Gothic"/>
                <a:cs typeface="Century Gothic"/>
                <a:sym typeface="Century Gothic"/>
              </a:rPr>
              <a:t>- mobile platform empowering UK-based immigrants to pay bill providers in their home country instantly &amp; securely using UK bank accounts</a:t>
            </a:r>
            <a:endParaRPr sz="1200">
              <a:solidFill>
                <a:schemeClr val="dk1"/>
              </a:solidFill>
              <a:highlight>
                <a:srgbClr val="FFFFFF"/>
              </a:highlight>
              <a:latin typeface="Century Gothic"/>
              <a:ea typeface="Century Gothic"/>
              <a:cs typeface="Century Gothic"/>
              <a:sym typeface="Century Gothic"/>
            </a:endParaRPr>
          </a:p>
          <a:p>
            <a:pPr marL="457200" lvl="0" indent="-317500" algn="l" rtl="0">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Estimates participation reduces time for innovations to reach the market by 33%</a:t>
            </a:r>
            <a:endParaRPr>
              <a:solidFill>
                <a:schemeClr val="dk1"/>
              </a:solidFill>
              <a:highlight>
                <a:srgbClr val="FFFFFF"/>
              </a:highlight>
              <a:latin typeface="Century Gothic"/>
              <a:ea typeface="Century Gothic"/>
              <a:cs typeface="Century Gothic"/>
              <a:sym typeface="Century Gothic"/>
            </a:endParaRPr>
          </a:p>
        </p:txBody>
      </p:sp>
      <p:sp>
        <p:nvSpPr>
          <p:cNvPr id="688" name="Google Shape;688;p113"/>
          <p:cNvSpPr txBox="1">
            <a:spLocks noGrp="1"/>
          </p:cNvSpPr>
          <p:nvPr>
            <p:ph type="title" idx="4294967295"/>
          </p:nvPr>
        </p:nvSpPr>
        <p:spPr>
          <a:xfrm>
            <a:off x="107950" y="163525"/>
            <a:ext cx="6644100" cy="431700"/>
          </a:xfrm>
          <a:prstGeom prst="rect">
            <a:avLst/>
          </a:prstGeom>
          <a:solidFill>
            <a:srgbClr val="FFB8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Examples of regulatory sandboxes</a:t>
            </a:r>
            <a:endParaRPr sz="20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7"/>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Why have you joined today’s webinar? Maybe you...</a:t>
            </a:r>
            <a:endParaRPr sz="2000" b="1" i="0" u="none" strike="noStrike" cap="none">
              <a:solidFill>
                <a:schemeClr val="dk1"/>
              </a:solidFill>
              <a:latin typeface="Century Gothic"/>
              <a:ea typeface="Century Gothic"/>
              <a:cs typeface="Century Gothic"/>
              <a:sym typeface="Century Gothic"/>
            </a:endParaRPr>
          </a:p>
        </p:txBody>
      </p:sp>
      <p:sp>
        <p:nvSpPr>
          <p:cNvPr id="550" name="Google Shape;550;p97"/>
          <p:cNvSpPr txBox="1"/>
          <p:nvPr/>
        </p:nvSpPr>
        <p:spPr>
          <a:xfrm>
            <a:off x="763075" y="1050150"/>
            <a:ext cx="7863900" cy="34494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...ran a regulatory experiment in the past? </a:t>
            </a:r>
            <a:endParaRPr lang="en-US" sz="1600">
              <a:solidFill>
                <a:schemeClr val="dk1"/>
              </a:solidFill>
              <a:latin typeface="Century Gothic"/>
              <a:ea typeface="Century Gothic"/>
              <a:cs typeface="Century Gothic"/>
            </a:endParaRPr>
          </a:p>
          <a:p>
            <a:pPr marL="742950" marR="0" lvl="0" indent="-285750" algn="l" rtl="0">
              <a:lnSpc>
                <a:spcPct val="100000"/>
              </a:lnSpc>
              <a:spcBef>
                <a:spcPts val="0"/>
              </a:spcBef>
              <a:spcAft>
                <a:spcPts val="0"/>
              </a:spcAft>
              <a:buFont typeface="Wingdings"/>
              <a:buChar char="q"/>
            </a:pPr>
            <a:endParaRPr sz="1600">
              <a:solidFill>
                <a:schemeClr val="dk1"/>
              </a:solidFill>
              <a:latin typeface="Century Gothic"/>
              <a:ea typeface="Century Gothic"/>
              <a:cs typeface="Century Gothic"/>
            </a:endParaRPr>
          </a:p>
          <a:p>
            <a:pPr marL="457200" marR="0" lvl="0" indent="-330200" algn="l" rtl="0">
              <a:lnSpc>
                <a:spcPct val="100000"/>
              </a:lnSpc>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...are running a regulatory experiment now?</a:t>
            </a:r>
            <a:br>
              <a:rPr lang="en-GB"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endParaRPr>
          </a:p>
          <a:p>
            <a:pPr marL="457200" marR="0" lvl="0" indent="-330200" algn="l" rtl="0">
              <a:lnSpc>
                <a:spcPct val="100000"/>
              </a:lnSpc>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...might run a regulatory experiment?</a:t>
            </a:r>
            <a:br>
              <a:rPr lang="en-GB"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endParaRPr>
          </a:p>
          <a:p>
            <a:pPr marL="457200" marR="0" lvl="0" indent="-330200" algn="l" rtl="0">
              <a:lnSpc>
                <a:spcPct val="100000"/>
              </a:lnSpc>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...want to learn about regulatory experimentation and sandboxes?</a:t>
            </a:r>
            <a:endParaRPr sz="1600">
              <a:solidFill>
                <a:schemeClr val="dk1"/>
              </a:solidFill>
              <a:latin typeface="Century Gothic"/>
              <a:ea typeface="Century Gothic"/>
              <a:cs typeface="Century Gothic"/>
            </a:endParaRPr>
          </a:p>
          <a:p>
            <a:pPr marL="285750" marR="0" lvl="0" indent="-285750" algn="l" rtl="0">
              <a:lnSpc>
                <a:spcPct val="100000"/>
              </a:lnSpc>
              <a:spcBef>
                <a:spcPts val="0"/>
              </a:spcBef>
              <a:spcAft>
                <a:spcPts val="0"/>
              </a:spcAft>
              <a:buFont typeface="Wingdings"/>
              <a:buChar char="q"/>
            </a:pPr>
            <a:endParaRPr sz="1600">
              <a:solidFill>
                <a:schemeClr val="dk1"/>
              </a:solidFill>
              <a:latin typeface="Century Gothic"/>
              <a:ea typeface="Century Gothic"/>
              <a:cs typeface="Century Gothic"/>
            </a:endParaRPr>
          </a:p>
          <a:p>
            <a:pPr marL="457200" lvl="0" indent="-330200" algn="l" rtl="0">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...want to learn about CRI?</a:t>
            </a:r>
            <a:br>
              <a:rPr lang="en-GB" sz="1600">
                <a:solidFill>
                  <a:schemeClr val="dk1"/>
                </a:solidFill>
                <a:latin typeface="Century Gothic"/>
                <a:ea typeface="Century Gothic"/>
                <a:cs typeface="Century Gothic"/>
                <a:sym typeface="Century Gothic"/>
              </a:rPr>
            </a:br>
            <a:endParaRPr sz="1600">
              <a:solidFill>
                <a:schemeClr val="dk1"/>
              </a:solidFill>
              <a:latin typeface="Century Gothic"/>
              <a:ea typeface="Century Gothic"/>
              <a:cs typeface="Century Gothic"/>
            </a:endParaRPr>
          </a:p>
          <a:p>
            <a:pPr marL="457200" marR="0" lvl="0" indent="-330200" algn="l" rtl="0">
              <a:lnSpc>
                <a:spcPct val="100000"/>
              </a:lnSpc>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...want to learn about the Regulators’ Experimentation Toolkit?</a:t>
            </a:r>
            <a:endParaRPr sz="1600">
              <a:solidFill>
                <a:schemeClr val="dk1"/>
              </a:solidFill>
              <a:latin typeface="Century Gothic"/>
              <a:ea typeface="Century Gothic"/>
              <a:cs typeface="Century Gothic"/>
            </a:endParaRPr>
          </a:p>
          <a:p>
            <a:pPr marL="285750" marR="0" lvl="0" indent="-285750" algn="l" rtl="0">
              <a:lnSpc>
                <a:spcPct val="100000"/>
              </a:lnSpc>
              <a:spcBef>
                <a:spcPts val="0"/>
              </a:spcBef>
              <a:spcAft>
                <a:spcPts val="0"/>
              </a:spcAft>
              <a:buFont typeface="Wingdings"/>
              <a:buChar char="q"/>
            </a:pPr>
            <a:endParaRPr sz="1600">
              <a:solidFill>
                <a:schemeClr val="dk1"/>
              </a:solidFill>
              <a:latin typeface="Century Gothic"/>
              <a:ea typeface="Century Gothic"/>
              <a:cs typeface="Century Gothic"/>
            </a:endParaRPr>
          </a:p>
          <a:p>
            <a:pPr marL="457200" marR="0" lvl="0" indent="-330200" algn="l" rtl="0">
              <a:lnSpc>
                <a:spcPct val="100000"/>
              </a:lnSpc>
              <a:spcBef>
                <a:spcPts val="0"/>
              </a:spcBef>
              <a:spcAft>
                <a:spcPts val="0"/>
              </a:spcAft>
              <a:buClr>
                <a:schemeClr val="dk1"/>
              </a:buClr>
              <a:buSzPts val="1600"/>
              <a:buFont typeface="Wingdings"/>
              <a:buChar char="q"/>
            </a:pPr>
            <a:r>
              <a:rPr lang="en-GB" sz="1600">
                <a:solidFill>
                  <a:schemeClr val="dk1"/>
                </a:solidFill>
                <a:latin typeface="Century Gothic"/>
                <a:ea typeface="Century Gothic"/>
                <a:cs typeface="Century Gothic"/>
                <a:sym typeface="Century Gothic"/>
              </a:rPr>
              <a:t>Something else?</a:t>
            </a:r>
            <a:endParaRPr sz="1600" b="0" i="0" u="none" strike="noStrike" cap="none">
              <a:solidFill>
                <a:schemeClr val="dk1"/>
              </a:solidFill>
              <a:latin typeface="Century Gothic"/>
              <a:ea typeface="Century Gothic"/>
              <a:cs typeface="Century Gothic"/>
            </a:endParaRPr>
          </a:p>
        </p:txBody>
      </p:sp>
      <p:pic>
        <p:nvPicPr>
          <p:cNvPr id="551" name="Google Shape;551;p97"/>
          <p:cNvPicPr preferRelativeResize="0"/>
          <p:nvPr/>
        </p:nvPicPr>
        <p:blipFill rotWithShape="1">
          <a:blip r:embed="rId3">
            <a:alphaModFix/>
          </a:blip>
          <a:srcRect b="13621"/>
          <a:stretch/>
        </p:blipFill>
        <p:spPr>
          <a:xfrm>
            <a:off x="171600" y="447000"/>
            <a:ext cx="591476" cy="510900"/>
          </a:xfrm>
          <a:prstGeom prst="rect">
            <a:avLst/>
          </a:prstGeom>
          <a:noFill/>
          <a:ln>
            <a:noFill/>
          </a:ln>
        </p:spPr>
      </p:pic>
    </p:spTree>
    <p:extLst>
      <p:ext uri="{BB962C8B-B14F-4D97-AF65-F5344CB8AC3E}">
        <p14:creationId xmlns:p14="http://schemas.microsoft.com/office/powerpoint/2010/main" val="209976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5"/>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5" name="Google Shape;705;p115"/>
          <p:cNvPicPr preferRelativeResize="0"/>
          <p:nvPr/>
        </p:nvPicPr>
        <p:blipFill>
          <a:blip r:embed="rId3">
            <a:alphaModFix/>
          </a:blip>
          <a:stretch>
            <a:fillRect/>
          </a:stretch>
        </p:blipFill>
        <p:spPr>
          <a:xfrm>
            <a:off x="1407825" y="0"/>
            <a:ext cx="666692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16"/>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2" name="Google Shape;712;p116"/>
          <p:cNvPicPr preferRelativeResize="0"/>
          <p:nvPr/>
        </p:nvPicPr>
        <p:blipFill>
          <a:blip r:embed="rId3">
            <a:alphaModFix/>
          </a:blip>
          <a:stretch>
            <a:fillRect/>
          </a:stretch>
        </p:blipFill>
        <p:spPr>
          <a:xfrm>
            <a:off x="915807" y="0"/>
            <a:ext cx="7380635"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7"/>
          <p:cNvSpPr/>
          <p:nvPr/>
        </p:nvSpPr>
        <p:spPr>
          <a:xfrm>
            <a:off x="144400" y="4689650"/>
            <a:ext cx="997200" cy="40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117"/>
          <p:cNvPicPr preferRelativeResize="0"/>
          <p:nvPr/>
        </p:nvPicPr>
        <p:blipFill>
          <a:blip r:embed="rId3">
            <a:alphaModFix/>
          </a:blip>
          <a:stretch>
            <a:fillRect/>
          </a:stretch>
        </p:blipFill>
        <p:spPr>
          <a:xfrm>
            <a:off x="925536" y="0"/>
            <a:ext cx="7292930"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14"/>
          <p:cNvSpPr txBox="1">
            <a:spLocks noGrp="1"/>
          </p:cNvSpPr>
          <p:nvPr>
            <p:ph type="body" idx="1"/>
          </p:nvPr>
        </p:nvSpPr>
        <p:spPr>
          <a:xfrm>
            <a:off x="1824025" y="3782096"/>
            <a:ext cx="7057800" cy="8346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600" b="1">
                <a:latin typeface="Century Gothic"/>
                <a:ea typeface="Century Gothic"/>
                <a:cs typeface="Century Gothic"/>
                <a:sym typeface="Century Gothic"/>
              </a:rPr>
              <a:t>→</a:t>
            </a:r>
            <a:r>
              <a:rPr lang="en-GB" sz="1600">
                <a:latin typeface="Century Gothic"/>
                <a:ea typeface="Century Gothic"/>
                <a:cs typeface="Century Gothic"/>
                <a:sym typeface="Century Gothic"/>
              </a:rPr>
              <a:t> </a:t>
            </a:r>
            <a:r>
              <a:rPr lang="en-GB" sz="1600" b="1">
                <a:latin typeface="Century Gothic"/>
                <a:ea typeface="Century Gothic"/>
                <a:cs typeface="Century Gothic"/>
                <a:sym typeface="Century Gothic"/>
              </a:rPr>
              <a:t>Best for: </a:t>
            </a:r>
            <a:r>
              <a:rPr lang="en-GB" sz="1600">
                <a:latin typeface="Century Gothic"/>
                <a:ea typeface="Century Gothic"/>
                <a:cs typeface="Century Gothic"/>
                <a:sym typeface="Century Gothic"/>
              </a:rPr>
              <a:t>facilitating market-led innovation, engaging in industry-regulator dialogue, or building an understanding of an immature and emerging sector or innovation space.</a:t>
            </a:r>
            <a:endParaRPr sz="16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endParaRPr sz="1600">
              <a:latin typeface="Century Gothic"/>
              <a:ea typeface="Century Gothic"/>
              <a:cs typeface="Century Gothic"/>
              <a:sym typeface="Century Gothic"/>
            </a:endParaRPr>
          </a:p>
        </p:txBody>
      </p:sp>
      <p:sp>
        <p:nvSpPr>
          <p:cNvPr id="694" name="Google Shape;694;p114"/>
          <p:cNvSpPr txBox="1">
            <a:spLocks noGrp="1"/>
          </p:cNvSpPr>
          <p:nvPr>
            <p:ph type="body" idx="2"/>
          </p:nvPr>
        </p:nvSpPr>
        <p:spPr>
          <a:xfrm>
            <a:off x="1824025" y="1374348"/>
            <a:ext cx="7057800" cy="12423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600" b="1">
                <a:latin typeface="Century Gothic"/>
                <a:ea typeface="Century Gothic"/>
                <a:cs typeface="Century Gothic"/>
                <a:sym typeface="Century Gothic"/>
              </a:rPr>
              <a:t>→</a:t>
            </a:r>
            <a:r>
              <a:rPr lang="en-GB" sz="1600">
                <a:latin typeface="Century Gothic"/>
                <a:ea typeface="Century Gothic"/>
                <a:cs typeface="Century Gothic"/>
                <a:sym typeface="Century Gothic"/>
              </a:rPr>
              <a:t> </a:t>
            </a:r>
            <a:r>
              <a:rPr lang="en-GB" sz="1600" b="1">
                <a:latin typeface="Century Gothic"/>
                <a:ea typeface="Century Gothic"/>
                <a:cs typeface="Century Gothic"/>
                <a:sym typeface="Century Gothic"/>
              </a:rPr>
              <a:t>Best for: </a:t>
            </a:r>
            <a:r>
              <a:rPr lang="en-GB" sz="1600">
                <a:latin typeface="Century Gothic"/>
                <a:ea typeface="Century Gothic"/>
                <a:cs typeface="Century Gothic"/>
                <a:sym typeface="Century Gothic"/>
              </a:rPr>
              <a:t>testing existing regulations to validate their appropriateness, obtaining information to inform the revision of these regulations or the development of new ones, or trying out potential processes to improve the administration of a regulatory regime.</a:t>
            </a:r>
            <a:endParaRPr sz="1600">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14"/>
          <p:cNvSpPr txBox="1">
            <a:spLocks noGrp="1"/>
          </p:cNvSpPr>
          <p:nvPr>
            <p:ph type="title"/>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a:buSzPts val="2000"/>
            </a:pPr>
            <a:r>
              <a:rPr lang="en-GB" sz="2000" b="1">
                <a:solidFill>
                  <a:schemeClr val="dk1"/>
                </a:solidFill>
                <a:latin typeface="Century Gothic"/>
                <a:ea typeface="Century Gothic"/>
                <a:cs typeface="Century Gothic"/>
                <a:sym typeface="Century Gothic"/>
              </a:rPr>
              <a:t>Summary: When to use each chapter?</a:t>
            </a:r>
            <a:endParaRPr lang="en-US" sz="2000" b="1" i="0" u="none" strike="noStrike" cap="none">
              <a:solidFill>
                <a:schemeClr val="dk1"/>
              </a:solidFill>
              <a:latin typeface="Century Gothic"/>
              <a:ea typeface="Century Gothic"/>
              <a:cs typeface="Century Gothic"/>
              <a:sym typeface="Century Gothic"/>
            </a:endParaRPr>
          </a:p>
        </p:txBody>
      </p:sp>
      <p:sp>
        <p:nvSpPr>
          <p:cNvPr id="696" name="Google Shape;696;p114"/>
          <p:cNvSpPr txBox="1">
            <a:spLocks noGrp="1"/>
          </p:cNvSpPr>
          <p:nvPr>
            <p:ph type="body" idx="3"/>
          </p:nvPr>
        </p:nvSpPr>
        <p:spPr>
          <a:xfrm>
            <a:off x="1824025" y="668232"/>
            <a:ext cx="3669211" cy="509663"/>
          </a:xfrm>
          <a:prstGeom prst="rect">
            <a:avLst/>
          </a:prstGeom>
          <a:noFill/>
          <a:ln w="38100" cap="flat" cmpd="sng">
            <a:solidFill>
              <a:srgbClr val="9B00C3"/>
            </a:solidFill>
            <a:prstDash val="solid"/>
            <a:round/>
            <a:headEnd type="none" w="sm" len="sm"/>
            <a:tailEnd type="none" w="sm" len="sm"/>
          </a:ln>
        </p:spPr>
        <p:txBody>
          <a:bodyPr spcFirstLastPara="1" wrap="square" lIns="91425" tIns="91425" rIns="91425" bIns="91425" anchor="t" anchorCtr="0">
            <a:noAutofit/>
          </a:bodyPr>
          <a:lstStyle/>
          <a:p>
            <a:pPr>
              <a:buSzPts val="1800"/>
            </a:pPr>
            <a:r>
              <a:rPr lang="en-GB" sz="2400">
                <a:latin typeface="Century Gothic"/>
                <a:ea typeface="Century Gothic"/>
                <a:cs typeface="Century Gothic"/>
                <a:sym typeface="Century Gothic"/>
              </a:rPr>
              <a:t>Regulatory Experiments</a:t>
            </a:r>
            <a:endParaRPr lang="en-GB" sz="2400" b="1" i="0" u="none" strike="noStrike" cap="none">
              <a:solidFill>
                <a:srgbClr val="000000"/>
              </a:solidFill>
              <a:latin typeface="Century Gothic"/>
              <a:ea typeface="Century Gothic"/>
              <a:cs typeface="Century Gothic"/>
            </a:endParaRPr>
          </a:p>
        </p:txBody>
      </p:sp>
      <p:pic>
        <p:nvPicPr>
          <p:cNvPr id="697" name="Google Shape;697;p114"/>
          <p:cNvPicPr preferRelativeResize="0"/>
          <p:nvPr/>
        </p:nvPicPr>
        <p:blipFill>
          <a:blip r:embed="rId3">
            <a:alphaModFix/>
          </a:blip>
          <a:stretch>
            <a:fillRect/>
          </a:stretch>
        </p:blipFill>
        <p:spPr>
          <a:xfrm>
            <a:off x="458300" y="667875"/>
            <a:ext cx="1000125" cy="942975"/>
          </a:xfrm>
          <a:prstGeom prst="rect">
            <a:avLst/>
          </a:prstGeom>
          <a:noFill/>
          <a:ln>
            <a:noFill/>
          </a:ln>
        </p:spPr>
      </p:pic>
      <p:pic>
        <p:nvPicPr>
          <p:cNvPr id="698" name="Google Shape;698;p114"/>
          <p:cNvPicPr preferRelativeResize="0"/>
          <p:nvPr/>
        </p:nvPicPr>
        <p:blipFill>
          <a:blip r:embed="rId4">
            <a:alphaModFix/>
          </a:blip>
          <a:stretch>
            <a:fillRect/>
          </a:stretch>
        </p:blipFill>
        <p:spPr>
          <a:xfrm>
            <a:off x="472575" y="3020550"/>
            <a:ext cx="971550" cy="962025"/>
          </a:xfrm>
          <a:prstGeom prst="rect">
            <a:avLst/>
          </a:prstGeom>
          <a:noFill/>
          <a:ln>
            <a:noFill/>
          </a:ln>
        </p:spPr>
      </p:pic>
      <p:sp>
        <p:nvSpPr>
          <p:cNvPr id="699" name="Google Shape;699;p114"/>
          <p:cNvSpPr txBox="1">
            <a:spLocks noGrp="1"/>
          </p:cNvSpPr>
          <p:nvPr>
            <p:ph type="body" idx="4"/>
          </p:nvPr>
        </p:nvSpPr>
        <p:spPr>
          <a:xfrm>
            <a:off x="1824025" y="3017816"/>
            <a:ext cx="3669210" cy="521501"/>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a:buSzPts val="1800"/>
            </a:pPr>
            <a:r>
              <a:rPr lang="en-GB" sz="2400">
                <a:latin typeface="Century Gothic"/>
                <a:sym typeface="Century Gothic"/>
              </a:rPr>
              <a:t>Regulatory Sandboxes</a:t>
            </a:r>
            <a:endParaRPr lang="en-GB" sz="2400">
              <a:latin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8"/>
          <p:cNvSpPr/>
          <p:nvPr/>
        </p:nvSpPr>
        <p:spPr>
          <a:xfrm>
            <a:off x="484200" y="520350"/>
            <a:ext cx="3401700" cy="3481200"/>
          </a:xfrm>
          <a:prstGeom prst="ellipse">
            <a:avLst/>
          </a:prstGeom>
          <a:solidFill>
            <a:srgbClr val="274E13"/>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chemeClr val="lt1"/>
                </a:solidFill>
                <a:latin typeface="Century Gothic"/>
                <a:ea typeface="Century Gothic"/>
                <a:cs typeface="Century Gothic"/>
                <a:sym typeface="Century Gothic"/>
              </a:rPr>
              <a:t>Where to access the Toolkit?</a:t>
            </a:r>
            <a:endParaRPr sz="3500" b="1">
              <a:solidFill>
                <a:schemeClr val="lt1"/>
              </a:solidFill>
              <a:latin typeface="Century Gothic"/>
              <a:ea typeface="Century Gothic"/>
              <a:cs typeface="Century Gothic"/>
              <a:sym typeface="Century Gothic"/>
            </a:endParaRPr>
          </a:p>
        </p:txBody>
      </p:sp>
      <p:sp>
        <p:nvSpPr>
          <p:cNvPr id="724" name="Google Shape;724;p118"/>
          <p:cNvSpPr txBox="1"/>
          <p:nvPr/>
        </p:nvSpPr>
        <p:spPr>
          <a:xfrm>
            <a:off x="5295900" y="1035200"/>
            <a:ext cx="3000000" cy="249810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r>
              <a:rPr lang="en-GB" sz="1800">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CRI GCpedia page</a:t>
            </a:r>
            <a:endParaRPr sz="1800">
              <a:solidFill>
                <a:schemeClr val="dk1"/>
              </a:solidFill>
              <a:latin typeface="Century Gothic"/>
              <a:ea typeface="Century Gothic"/>
              <a:cs typeface="Century Gothic"/>
              <a:sym typeface="Century Gothic"/>
            </a:endParaRPr>
          </a:p>
          <a:p>
            <a:pPr marL="0" lvl="0" indent="0" algn="l" rtl="0">
              <a:lnSpc>
                <a:spcPct val="105000"/>
              </a:lnSpc>
              <a:spcBef>
                <a:spcPts val="0"/>
              </a:spcBef>
              <a:spcAft>
                <a:spcPts val="0"/>
              </a:spcAft>
              <a:buNone/>
            </a:pPr>
            <a:br>
              <a:rPr lang="en-GB" sz="1800">
                <a:latin typeface="Century Gothic"/>
                <a:ea typeface="Century Gothic"/>
                <a:cs typeface="Century Gothic"/>
              </a:rPr>
            </a:br>
            <a:endParaRPr sz="1800">
              <a:solidFill>
                <a:schemeClr val="dk1"/>
              </a:solidFill>
              <a:latin typeface="Century Gothic"/>
              <a:ea typeface="Century Gothic"/>
              <a:cs typeface="Century Gothic"/>
              <a:sym typeface="Century Gothic"/>
            </a:endParaRPr>
          </a:p>
          <a:p>
            <a:pPr marL="0" lvl="0" indent="0" algn="l" rtl="0">
              <a:lnSpc>
                <a:spcPct val="105000"/>
              </a:lnSpc>
              <a:spcBef>
                <a:spcPts val="0"/>
              </a:spcBef>
              <a:spcAft>
                <a:spcPts val="0"/>
              </a:spcAft>
              <a:buNone/>
            </a:pPr>
            <a:r>
              <a:rPr lang="en-GB" sz="1800">
                <a:solidFill>
                  <a:schemeClr val="dk1"/>
                </a:solidFill>
                <a:latin typeface="Century Gothic"/>
                <a:ea typeface="Century Gothic"/>
                <a:cs typeface="Century Gothic"/>
                <a:sym typeface="Century Gothic"/>
              </a:rPr>
              <a:t>By request from CRI: </a:t>
            </a:r>
            <a:r>
              <a:rPr lang="en-GB" sz="18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cri-cir@tbs-sct.gc.ca</a:t>
            </a:r>
            <a:endParaRPr sz="1800">
              <a:solidFill>
                <a:schemeClr val="dk1"/>
              </a:solidFill>
              <a:latin typeface="Century Gothic"/>
              <a:ea typeface="Century Gothic"/>
              <a:cs typeface="Century Gothic"/>
              <a:sym typeface="Century Gothic"/>
            </a:endParaRPr>
          </a:p>
          <a:p>
            <a:pPr marL="0" lvl="0" indent="0" algn="l" rtl="0">
              <a:lnSpc>
                <a:spcPct val="105000"/>
              </a:lnSpc>
              <a:spcBef>
                <a:spcPts val="0"/>
              </a:spcBef>
              <a:spcAft>
                <a:spcPts val="0"/>
              </a:spcAft>
              <a:buNone/>
            </a:pPr>
            <a:br>
              <a:rPr lang="en-GB" sz="1800">
                <a:latin typeface="Century Gothic"/>
                <a:ea typeface="Century Gothic"/>
                <a:cs typeface="Century Gothic"/>
              </a:rPr>
            </a:br>
            <a:endParaRPr sz="1800">
              <a:solidFill>
                <a:schemeClr val="dk1"/>
              </a:solidFill>
              <a:latin typeface="Century Gothic"/>
              <a:ea typeface="Century Gothic"/>
              <a:cs typeface="Century Gothic"/>
              <a:sym typeface="Century Gothic"/>
            </a:endParaRPr>
          </a:p>
          <a:p>
            <a:pPr>
              <a:lnSpc>
                <a:spcPct val="105000"/>
              </a:lnSpc>
            </a:pPr>
            <a:r>
              <a:rPr lang="en-GB" sz="1800">
                <a:solidFill>
                  <a:schemeClr val="dk1"/>
                </a:solidFill>
                <a:latin typeface="Century Gothic"/>
                <a:ea typeface="Century Gothic"/>
                <a:cs typeface="Century Gothic"/>
                <a:sym typeface="Century Gothic"/>
              </a:rPr>
              <a:t>On the </a:t>
            </a:r>
            <a:r>
              <a:rPr lang="en-GB" sz="1800">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Nesta website</a:t>
            </a:r>
            <a:r>
              <a:rPr lang="en-GB"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p:txBody>
      </p:sp>
      <p:pic>
        <p:nvPicPr>
          <p:cNvPr id="725" name="Google Shape;725;p118"/>
          <p:cNvPicPr preferRelativeResize="0"/>
          <p:nvPr/>
        </p:nvPicPr>
        <p:blipFill rotWithShape="1">
          <a:blip r:embed="rId6">
            <a:alphaModFix/>
          </a:blip>
          <a:srcRect l="17688" t="16112" r="17279" b="27351"/>
          <a:stretch/>
        </p:blipFill>
        <p:spPr>
          <a:xfrm>
            <a:off x="4444100" y="1990563"/>
            <a:ext cx="625575" cy="587374"/>
          </a:xfrm>
          <a:prstGeom prst="rect">
            <a:avLst/>
          </a:prstGeom>
          <a:noFill/>
          <a:ln>
            <a:noFill/>
          </a:ln>
        </p:spPr>
      </p:pic>
      <p:pic>
        <p:nvPicPr>
          <p:cNvPr id="726" name="Google Shape;726;p118"/>
          <p:cNvPicPr preferRelativeResize="0"/>
          <p:nvPr/>
        </p:nvPicPr>
        <p:blipFill>
          <a:blip r:embed="rId7">
            <a:alphaModFix/>
          </a:blip>
          <a:stretch>
            <a:fillRect/>
          </a:stretch>
        </p:blipFill>
        <p:spPr>
          <a:xfrm>
            <a:off x="4319100" y="904875"/>
            <a:ext cx="900600" cy="900600"/>
          </a:xfrm>
          <a:prstGeom prst="rect">
            <a:avLst/>
          </a:prstGeom>
          <a:noFill/>
          <a:ln>
            <a:noFill/>
          </a:ln>
        </p:spPr>
      </p:pic>
      <p:pic>
        <p:nvPicPr>
          <p:cNvPr id="727" name="Google Shape;727;p118"/>
          <p:cNvPicPr preferRelativeResize="0"/>
          <p:nvPr/>
        </p:nvPicPr>
        <p:blipFill rotWithShape="1">
          <a:blip r:embed="rId8">
            <a:alphaModFix/>
          </a:blip>
          <a:srcRect l="15696" t="16456" r="10262" b="18003"/>
          <a:stretch/>
        </p:blipFill>
        <p:spPr>
          <a:xfrm>
            <a:off x="4444100" y="2961384"/>
            <a:ext cx="726575" cy="6945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119"/>
          <p:cNvPicPr preferRelativeResize="0"/>
          <p:nvPr/>
        </p:nvPicPr>
        <p:blipFill rotWithShape="1">
          <a:blip r:embed="rId3">
            <a:alphaModFix/>
          </a:blip>
          <a:srcRect/>
          <a:stretch/>
        </p:blipFill>
        <p:spPr>
          <a:xfrm>
            <a:off x="205425" y="4816019"/>
            <a:ext cx="595602" cy="162631"/>
          </a:xfrm>
          <a:prstGeom prst="rect">
            <a:avLst/>
          </a:prstGeom>
          <a:noFill/>
          <a:ln>
            <a:noFill/>
          </a:ln>
        </p:spPr>
      </p:pic>
      <p:sp>
        <p:nvSpPr>
          <p:cNvPr id="733" name="Google Shape;733;p119"/>
          <p:cNvSpPr txBox="1"/>
          <p:nvPr/>
        </p:nvSpPr>
        <p:spPr>
          <a:xfrm>
            <a:off x="4859075" y="1619325"/>
            <a:ext cx="3639300" cy="2154406"/>
          </a:xfrm>
          <a:prstGeom prst="rect">
            <a:avLst/>
          </a:prstGeom>
          <a:noFill/>
          <a:ln>
            <a:noFill/>
          </a:ln>
        </p:spPr>
        <p:txBody>
          <a:bodyPr spcFirstLastPara="1" wrap="square" lIns="91425" tIns="91425" rIns="91425" bIns="91425" anchor="t" anchorCtr="0">
            <a:spAutoFit/>
          </a:bodyPr>
          <a:lstStyle/>
          <a:p>
            <a:pPr algn="ctr"/>
            <a:r>
              <a:rPr lang="en-GB" sz="3200">
                <a:latin typeface="Century Gothic"/>
                <a:ea typeface="Century Gothic"/>
                <a:cs typeface="Century Gothic"/>
              </a:rPr>
              <a:t>Next steps:  </a:t>
            </a:r>
          </a:p>
          <a:p>
            <a:pPr algn="ctr"/>
            <a:r>
              <a:rPr lang="en-GB" sz="3200">
                <a:latin typeface="Century Gothic"/>
                <a:ea typeface="Century Gothic"/>
                <a:cs typeface="Century Gothic"/>
              </a:rPr>
              <a:t>How the CRI can support your efforts</a:t>
            </a:r>
          </a:p>
        </p:txBody>
      </p:sp>
      <p:pic>
        <p:nvPicPr>
          <p:cNvPr id="734" name="Google Shape;734;p119"/>
          <p:cNvPicPr preferRelativeResize="0"/>
          <p:nvPr/>
        </p:nvPicPr>
        <p:blipFill rotWithShape="1">
          <a:blip r:embed="rId4">
            <a:alphaModFix/>
          </a:blip>
          <a:srcRect l="-19224" r="24616"/>
          <a:stretch/>
        </p:blipFill>
        <p:spPr>
          <a:xfrm>
            <a:off x="-1143000" y="0"/>
            <a:ext cx="5441925"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20"/>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rgbClr val="000000"/>
                </a:solidFill>
                <a:latin typeface="Century Gothic"/>
                <a:ea typeface="Century Gothic"/>
                <a:cs typeface="Century Gothic"/>
                <a:sym typeface="Century Gothic"/>
              </a:rPr>
              <a:t>Focus Sessions</a:t>
            </a:r>
            <a:endParaRPr sz="2000" b="1" i="0" u="none" strike="noStrike" cap="none">
              <a:solidFill>
                <a:srgbClr val="000000"/>
              </a:solidFill>
              <a:latin typeface="Century Gothic"/>
              <a:ea typeface="Century Gothic"/>
              <a:cs typeface="Century Gothic"/>
              <a:sym typeface="Century Gothic"/>
            </a:endParaRPr>
          </a:p>
        </p:txBody>
      </p:sp>
      <p:sp>
        <p:nvSpPr>
          <p:cNvPr id="740" name="Google Shape;740;p120"/>
          <p:cNvSpPr txBox="1"/>
          <p:nvPr/>
        </p:nvSpPr>
        <p:spPr>
          <a:xfrm>
            <a:off x="285750" y="765550"/>
            <a:ext cx="8572500" cy="3779400"/>
          </a:xfrm>
          <a:prstGeom prst="rect">
            <a:avLst/>
          </a:prstGeom>
          <a:noFill/>
          <a:ln>
            <a:noFill/>
          </a:ln>
        </p:spPr>
        <p:txBody>
          <a:bodyPr spcFirstLastPara="1" wrap="square" lIns="91425" tIns="91425" rIns="91425" bIns="91425" anchor="t" anchorCtr="0">
            <a:noAutofit/>
          </a:bodyPr>
          <a:lstStyle/>
          <a:p>
            <a:pPr>
              <a:buSzPts val="1400"/>
            </a:pPr>
            <a:r>
              <a:rPr lang="en-GB" sz="1600">
                <a:solidFill>
                  <a:schemeClr val="dk1"/>
                </a:solidFill>
                <a:latin typeface="Century Gothic"/>
                <a:ea typeface="Century Gothic"/>
                <a:cs typeface="Century Gothic"/>
                <a:sym typeface="Century Gothic"/>
              </a:rPr>
              <a:t>For regulators that wish to further explore how to address regulatory issues using experimentation or sandboxes, we are here to help in a variety of ways: </a:t>
            </a:r>
          </a:p>
          <a:p>
            <a:pPr marL="0" marR="0" lvl="0" indent="0" algn="l" rtl="0">
              <a:lnSpc>
                <a:spcPct val="100000"/>
              </a:lnSpc>
              <a:spcBef>
                <a:spcPts val="0"/>
              </a:spcBef>
              <a:spcAft>
                <a:spcPts val="0"/>
              </a:spcAft>
              <a:buClr>
                <a:srgbClr val="000000"/>
              </a:buClr>
              <a:buSzPts val="1400"/>
              <a:buFont typeface="Arial"/>
              <a:buNone/>
            </a:pPr>
            <a:endParaRPr lang="en-GB" sz="1600">
              <a:solidFill>
                <a:schemeClr val="dk1"/>
              </a:solidFill>
              <a:latin typeface="Century Gothic"/>
              <a:sym typeface="Century Gothic"/>
            </a:endParaRPr>
          </a:p>
          <a:p>
            <a:pPr>
              <a:buSzPts val="1400"/>
            </a:pPr>
            <a:r>
              <a:rPr lang="en-US" sz="1800" b="1">
                <a:solidFill>
                  <a:schemeClr val="accent5">
                    <a:lumMod val="75000"/>
                  </a:schemeClr>
                </a:solidFill>
                <a:latin typeface="Century Gothic"/>
              </a:rPr>
              <a:t>Testing the Waters</a:t>
            </a:r>
            <a:r>
              <a:rPr lang="en-US" sz="1800">
                <a:solidFill>
                  <a:schemeClr val="dk1"/>
                </a:solidFill>
                <a:latin typeface="Century Gothic"/>
              </a:rPr>
              <a:t> </a:t>
            </a:r>
          </a:p>
          <a:p>
            <a:pPr>
              <a:buSzPts val="1400"/>
            </a:pPr>
            <a:r>
              <a:rPr lang="en-US" sz="1600">
                <a:solidFill>
                  <a:schemeClr val="dk1"/>
                </a:solidFill>
                <a:latin typeface="Century Gothic"/>
              </a:rPr>
              <a:t>Guided session for </a:t>
            </a:r>
            <a:r>
              <a:rPr lang="en-GB" sz="1600">
                <a:solidFill>
                  <a:schemeClr val="dk1"/>
                </a:solidFill>
                <a:latin typeface="Century Gothic"/>
              </a:rPr>
              <a:t>t</a:t>
            </a:r>
            <a:r>
              <a:rPr lang="en-GB" sz="1600">
                <a:solidFill>
                  <a:schemeClr val="dk1"/>
                </a:solidFill>
                <a:latin typeface="Century Gothic"/>
                <a:sym typeface="Century Gothic"/>
              </a:rPr>
              <a:t>eams that wish to ideate on </a:t>
            </a:r>
            <a:r>
              <a:rPr lang="en-US" sz="1600">
                <a:solidFill>
                  <a:schemeClr val="dk1"/>
                </a:solidFill>
                <a:latin typeface="Century Gothic"/>
              </a:rPr>
              <a:t>regulatory issues/challenges and explore if the approaches in the Toolkit would be helpful.  </a:t>
            </a:r>
          </a:p>
          <a:p>
            <a:pPr marL="0" marR="0" lvl="0" indent="0" algn="l" rtl="0">
              <a:lnSpc>
                <a:spcPct val="100000"/>
              </a:lnSpc>
              <a:spcBef>
                <a:spcPts val="0"/>
              </a:spcBef>
              <a:spcAft>
                <a:spcPts val="0"/>
              </a:spcAft>
              <a:buClr>
                <a:srgbClr val="000000"/>
              </a:buClr>
              <a:buSzPts val="1400"/>
              <a:buFont typeface="Arial"/>
              <a:buNone/>
            </a:pPr>
            <a:endParaRPr lang="en-GB" sz="1600">
              <a:solidFill>
                <a:schemeClr val="dk1"/>
              </a:solidFill>
              <a:latin typeface="Century Gothic"/>
              <a:ea typeface="Century Gothic"/>
              <a:cs typeface="Century Gothic"/>
              <a:sym typeface="Century Gothic"/>
            </a:endParaRPr>
          </a:p>
          <a:p>
            <a:pPr marL="285750" lvl="0" indent="-285750">
              <a:buFont typeface="Arial" panose="020B0604020202020204" pitchFamily="34" charset="0"/>
              <a:buChar char="•"/>
            </a:pPr>
            <a:r>
              <a:rPr lang="en-GB">
                <a:solidFill>
                  <a:schemeClr val="dk1"/>
                </a:solidFill>
                <a:latin typeface="Century Gothic"/>
              </a:rPr>
              <a:t>Guided discussion of issues or problems the group wishes to address through experimentation</a:t>
            </a:r>
            <a:endParaRPr lang="en-CA">
              <a:solidFill>
                <a:schemeClr val="dk1"/>
              </a:solidFill>
              <a:latin typeface="Century Gothic"/>
            </a:endParaRPr>
          </a:p>
          <a:p>
            <a:pPr marL="285750" lvl="0" indent="-285750">
              <a:buFont typeface="Arial" panose="020B0604020202020204" pitchFamily="34" charset="0"/>
              <a:buChar char="•"/>
            </a:pPr>
            <a:endParaRPr lang="en-GB">
              <a:solidFill>
                <a:schemeClr val="dk1"/>
              </a:solidFill>
              <a:latin typeface="Century Gothic"/>
            </a:endParaRPr>
          </a:p>
          <a:p>
            <a:pPr marL="285750" lvl="0" indent="-285750">
              <a:buFont typeface="Arial" panose="020B0604020202020204" pitchFamily="34" charset="0"/>
              <a:buChar char="•"/>
            </a:pPr>
            <a:r>
              <a:rPr lang="en-GB">
                <a:solidFill>
                  <a:schemeClr val="dk1"/>
                </a:solidFill>
                <a:latin typeface="Century Gothic"/>
              </a:rPr>
              <a:t>Work through the questions and complete the following worksheets from the toolkit:</a:t>
            </a:r>
          </a:p>
          <a:p>
            <a:pPr marL="457200" lvl="2" indent="3175">
              <a:buFont typeface="Wingdings" panose="05000000000000000000" pitchFamily="2" charset="2"/>
              <a:buChar char="Ø"/>
            </a:pPr>
            <a:r>
              <a:rPr lang="en-GB">
                <a:solidFill>
                  <a:schemeClr val="dk1"/>
                </a:solidFill>
                <a:latin typeface="Century Gothic"/>
              </a:rPr>
              <a:t> “Is regulatory experimentation right for you” or</a:t>
            </a:r>
          </a:p>
          <a:p>
            <a:pPr marL="457200" indent="3175">
              <a:buFont typeface="Wingdings" panose="05000000000000000000" pitchFamily="2" charset="2"/>
              <a:buChar char="Ø"/>
            </a:pPr>
            <a:r>
              <a:rPr lang="en-GB">
                <a:solidFill>
                  <a:schemeClr val="dk1"/>
                </a:solidFill>
                <a:latin typeface="Century Gothic"/>
              </a:rPr>
              <a:t> “Is a sandbox right for you” </a:t>
            </a:r>
            <a:endParaRPr lang="en-CA">
              <a:solidFill>
                <a:schemeClr val="dk1"/>
              </a:solidFill>
              <a:latin typeface="Century Gothic"/>
            </a:endParaRPr>
          </a:p>
          <a:p>
            <a:pPr marL="0" marR="0" lvl="0" indent="0" algn="l" rtl="0">
              <a:lnSpc>
                <a:spcPct val="100000"/>
              </a:lnSpc>
              <a:spcBef>
                <a:spcPts val="0"/>
              </a:spcBef>
              <a:spcAft>
                <a:spcPts val="0"/>
              </a:spcAft>
              <a:buClr>
                <a:srgbClr val="000000"/>
              </a:buClr>
              <a:buSzPts val="1400"/>
              <a:buFont typeface="Arial"/>
              <a:buNone/>
            </a:pPr>
            <a:endParaRPr lang="en-GB" sz="1600" b="0" i="0" u="none" strike="noStrike" cap="none">
              <a:solidFill>
                <a:schemeClr val="dk1"/>
              </a:solidFill>
              <a:latin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20"/>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rgbClr val="000000"/>
                </a:solidFill>
                <a:latin typeface="Century Gothic"/>
                <a:ea typeface="Century Gothic"/>
                <a:cs typeface="Century Gothic"/>
                <a:sym typeface="Century Gothic"/>
              </a:rPr>
              <a:t>Focus Sessions (Continued)</a:t>
            </a:r>
            <a:endParaRPr sz="2000" b="1" i="0" u="none" strike="noStrike" cap="none">
              <a:solidFill>
                <a:srgbClr val="000000"/>
              </a:solidFill>
              <a:latin typeface="Century Gothic"/>
              <a:ea typeface="Century Gothic"/>
              <a:cs typeface="Century Gothic"/>
              <a:sym typeface="Century Gothic"/>
            </a:endParaRPr>
          </a:p>
        </p:txBody>
      </p:sp>
      <p:sp>
        <p:nvSpPr>
          <p:cNvPr id="740" name="Google Shape;740;p120"/>
          <p:cNvSpPr txBox="1"/>
          <p:nvPr/>
        </p:nvSpPr>
        <p:spPr>
          <a:xfrm>
            <a:off x="312134" y="682050"/>
            <a:ext cx="8712299" cy="3966150"/>
          </a:xfrm>
          <a:prstGeom prst="rect">
            <a:avLst/>
          </a:prstGeom>
          <a:noFill/>
          <a:ln>
            <a:noFill/>
          </a:ln>
        </p:spPr>
        <p:txBody>
          <a:bodyPr spcFirstLastPara="1" wrap="square" lIns="91425" tIns="91425" rIns="91425" bIns="91425" anchor="t" anchorCtr="0">
            <a:noAutofit/>
          </a:bodyPr>
          <a:lstStyle/>
          <a:p>
            <a:pPr>
              <a:buSzPts val="1400"/>
            </a:pPr>
            <a:r>
              <a:rPr lang="en-US" sz="1800" b="1">
                <a:solidFill>
                  <a:schemeClr val="accent5">
                    <a:lumMod val="75000"/>
                  </a:schemeClr>
                </a:solidFill>
                <a:latin typeface="Century Gothic"/>
              </a:rPr>
              <a:t>Diving in</a:t>
            </a:r>
          </a:p>
          <a:p>
            <a:pPr>
              <a:buSzPts val="1400"/>
            </a:pPr>
            <a:r>
              <a:rPr lang="en-US" sz="1600">
                <a:solidFill>
                  <a:schemeClr val="dk1"/>
                </a:solidFill>
                <a:latin typeface="Century Gothic"/>
              </a:rPr>
              <a:t>Guided sessions for </a:t>
            </a:r>
            <a:r>
              <a:rPr lang="en-GB" sz="1600">
                <a:solidFill>
                  <a:schemeClr val="dk1"/>
                </a:solidFill>
                <a:latin typeface="Century Gothic"/>
              </a:rPr>
              <a:t>t</a:t>
            </a:r>
            <a:r>
              <a:rPr lang="en-GB" sz="1600">
                <a:solidFill>
                  <a:schemeClr val="dk1"/>
                </a:solidFill>
                <a:latin typeface="Century Gothic"/>
                <a:sym typeface="Century Gothic"/>
              </a:rPr>
              <a:t>eams that are ready to</a:t>
            </a:r>
            <a:r>
              <a:rPr lang="en-US" sz="1600">
                <a:solidFill>
                  <a:schemeClr val="dk1"/>
                </a:solidFill>
                <a:latin typeface="Century Gothic"/>
              </a:rPr>
              <a:t> undertake a regulatory experiment or sandbox.  Using the Toolkit as a key reference, CRI/Nesta will provide advisory services throughout the process.  Sessions could include: </a:t>
            </a:r>
            <a:endParaRPr lang="en-CA" sz="1600">
              <a:solidFill>
                <a:schemeClr val="dk1"/>
              </a:solidFill>
              <a:latin typeface="Century Gothic"/>
            </a:endParaRPr>
          </a:p>
          <a:p>
            <a:pPr>
              <a:buSzPts val="1400"/>
            </a:pPr>
            <a:endParaRPr lang="en-CA" sz="1600">
              <a:solidFill>
                <a:schemeClr val="dk1"/>
              </a:solidFill>
              <a:latin typeface="Century Gothic"/>
            </a:endParaRPr>
          </a:p>
          <a:p>
            <a:pPr>
              <a:lnSpc>
                <a:spcPct val="150000"/>
              </a:lnSpc>
            </a:pPr>
            <a:r>
              <a:rPr lang="en-GB" b="1">
                <a:solidFill>
                  <a:schemeClr val="dk1"/>
                </a:solidFill>
                <a:latin typeface="Century Gothic"/>
              </a:rPr>
              <a:t>Session 1</a:t>
            </a:r>
            <a:r>
              <a:rPr lang="en-GB">
                <a:solidFill>
                  <a:schemeClr val="dk1"/>
                </a:solidFill>
                <a:latin typeface="Century Gothic"/>
              </a:rPr>
              <a:t> (as required): Exploring opportunities for experimentation </a:t>
            </a:r>
            <a:endParaRPr lang="en-CA">
              <a:solidFill>
                <a:schemeClr val="dk1"/>
              </a:solidFill>
              <a:latin typeface="Century Gothic"/>
            </a:endParaRPr>
          </a:p>
          <a:p>
            <a:pPr lvl="0">
              <a:lnSpc>
                <a:spcPct val="150000"/>
              </a:lnSpc>
            </a:pPr>
            <a:r>
              <a:rPr lang="en-GB" b="1">
                <a:solidFill>
                  <a:schemeClr val="dk1"/>
                </a:solidFill>
                <a:latin typeface="Century Gothic"/>
              </a:rPr>
              <a:t>Session 2</a:t>
            </a:r>
            <a:r>
              <a:rPr lang="en-GB">
                <a:solidFill>
                  <a:schemeClr val="dk1"/>
                </a:solidFill>
                <a:latin typeface="Century Gothic"/>
              </a:rPr>
              <a:t>: Clarifying problem, identifying learning objectives, developing hypothesis to be tested</a:t>
            </a:r>
            <a:endParaRPr lang="en-CA">
              <a:solidFill>
                <a:schemeClr val="dk1"/>
              </a:solidFill>
              <a:latin typeface="Century Gothic"/>
            </a:endParaRPr>
          </a:p>
          <a:p>
            <a:pPr lvl="0">
              <a:lnSpc>
                <a:spcPct val="150000"/>
              </a:lnSpc>
            </a:pPr>
            <a:r>
              <a:rPr lang="en-GB" b="1">
                <a:solidFill>
                  <a:schemeClr val="dk1"/>
                </a:solidFill>
                <a:latin typeface="Century Gothic"/>
              </a:rPr>
              <a:t>Session 3</a:t>
            </a:r>
            <a:r>
              <a:rPr lang="en-GB">
                <a:solidFill>
                  <a:schemeClr val="dk1"/>
                </a:solidFill>
                <a:latin typeface="Century Gothic"/>
              </a:rPr>
              <a:t>: Developing the intervention: planning the experiment, selecting a design, identifying stakeholders</a:t>
            </a:r>
            <a:endParaRPr lang="en-CA">
              <a:solidFill>
                <a:schemeClr val="dk1"/>
              </a:solidFill>
              <a:latin typeface="Century Gothic"/>
            </a:endParaRPr>
          </a:p>
          <a:p>
            <a:pPr lvl="0">
              <a:lnSpc>
                <a:spcPct val="150000"/>
              </a:lnSpc>
            </a:pPr>
            <a:r>
              <a:rPr lang="en-GB" b="1">
                <a:solidFill>
                  <a:schemeClr val="dk1"/>
                </a:solidFill>
                <a:latin typeface="Century Gothic"/>
              </a:rPr>
              <a:t>Session 4</a:t>
            </a:r>
            <a:r>
              <a:rPr lang="en-GB">
                <a:solidFill>
                  <a:schemeClr val="dk1"/>
                </a:solidFill>
                <a:latin typeface="Century Gothic"/>
              </a:rPr>
              <a:t>: Developing the metrics: identifying metrics and planning data collections</a:t>
            </a:r>
            <a:endParaRPr lang="en-CA">
              <a:solidFill>
                <a:schemeClr val="dk1"/>
              </a:solidFill>
              <a:latin typeface="Century Gothic"/>
            </a:endParaRPr>
          </a:p>
          <a:p>
            <a:pPr lvl="0">
              <a:lnSpc>
                <a:spcPct val="150000"/>
              </a:lnSpc>
            </a:pPr>
            <a:r>
              <a:rPr lang="en-GB" b="1">
                <a:solidFill>
                  <a:schemeClr val="dk1"/>
                </a:solidFill>
                <a:latin typeface="Century Gothic"/>
              </a:rPr>
              <a:t>Session 5</a:t>
            </a:r>
            <a:r>
              <a:rPr lang="en-GB">
                <a:solidFill>
                  <a:schemeClr val="dk1"/>
                </a:solidFill>
                <a:latin typeface="Century Gothic"/>
              </a:rPr>
              <a:t>: Completing planning &amp; moving to implementation: risks &amp; mitigation planning, planning for monitoring &amp; reflection</a:t>
            </a:r>
            <a:endParaRPr lang="en-CA">
              <a:solidFill>
                <a:schemeClr val="dk1"/>
              </a:solidFill>
              <a:latin typeface="Century Gothic"/>
            </a:endParaRPr>
          </a:p>
          <a:p>
            <a:pPr lvl="0">
              <a:lnSpc>
                <a:spcPct val="150000"/>
              </a:lnSpc>
            </a:pPr>
            <a:r>
              <a:rPr lang="en-GB" b="1">
                <a:solidFill>
                  <a:schemeClr val="dk1"/>
                </a:solidFill>
                <a:latin typeface="Century Gothic"/>
              </a:rPr>
              <a:t>Optional sessions</a:t>
            </a:r>
            <a:r>
              <a:rPr lang="en-GB">
                <a:solidFill>
                  <a:schemeClr val="dk1"/>
                </a:solidFill>
                <a:latin typeface="Century Gothic"/>
              </a:rPr>
              <a:t>: Reflection/check-in points at identified milestones or at experiment conclusion</a:t>
            </a:r>
            <a:endParaRPr lang="en-CA">
              <a:solidFill>
                <a:schemeClr val="dk1"/>
              </a:solidFill>
              <a:latin typeface="Century Gothic"/>
            </a:endParaRPr>
          </a:p>
          <a:p>
            <a:pPr marL="0" marR="0" lvl="0" indent="0" algn="l" rtl="0">
              <a:lnSpc>
                <a:spcPct val="100000"/>
              </a:lnSpc>
              <a:spcBef>
                <a:spcPts val="0"/>
              </a:spcBef>
              <a:spcAft>
                <a:spcPts val="0"/>
              </a:spcAft>
              <a:buClr>
                <a:srgbClr val="000000"/>
              </a:buClr>
              <a:buSzPts val="1400"/>
              <a:buFont typeface="Arial"/>
              <a:buNone/>
            </a:pPr>
            <a:endParaRPr lang="en-GB" sz="160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lang="en-GB" sz="1600" b="0" i="0" u="none" strike="noStrike" cap="none">
              <a:solidFill>
                <a:schemeClr val="dk1"/>
              </a:solidFill>
              <a:latin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9661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21"/>
          <p:cNvSpPr txBox="1"/>
          <p:nvPr/>
        </p:nvSpPr>
        <p:spPr>
          <a:xfrm>
            <a:off x="807325" y="1349750"/>
            <a:ext cx="7863900" cy="2433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000000"/>
              </a:buClr>
              <a:buSzPts val="1600"/>
              <a:buFont typeface="Century Gothic"/>
              <a:buChar char="❏"/>
            </a:pPr>
            <a:r>
              <a:rPr lang="en-GB" sz="1600" b="1">
                <a:latin typeface="Century Gothic"/>
                <a:ea typeface="Century Gothic"/>
                <a:cs typeface="Century Gothic"/>
                <a:sym typeface="Century Gothic"/>
              </a:rPr>
              <a:t>Yes </a:t>
            </a:r>
            <a:r>
              <a:rPr lang="en-GB" sz="1600">
                <a:latin typeface="Century Gothic"/>
                <a:ea typeface="Century Gothic"/>
                <a:cs typeface="Century Gothic"/>
                <a:sym typeface="Century Gothic"/>
              </a:rPr>
              <a:t>- I’d be interested in a session to </a:t>
            </a:r>
            <a:r>
              <a:rPr lang="en-GB" sz="1600" b="1">
                <a:latin typeface="Century Gothic"/>
                <a:ea typeface="Century Gothic"/>
                <a:cs typeface="Century Gothic"/>
                <a:sym typeface="Century Gothic"/>
              </a:rPr>
              <a:t>explore opportunities for experimentation</a:t>
            </a:r>
            <a:br>
              <a:rPr lang="en-GB" sz="1600" b="1">
                <a:latin typeface="Century Gothic"/>
                <a:ea typeface="Century Gothic"/>
                <a:cs typeface="Century Gothic"/>
                <a:sym typeface="Century Gothic"/>
              </a:rPr>
            </a:br>
            <a:endParaRPr sz="1600" b="1">
              <a:latin typeface="Century Gothic"/>
              <a:ea typeface="Century Gothic"/>
              <a:cs typeface="Century Gothic"/>
              <a:sym typeface="Century Gothic"/>
            </a:endParaRPr>
          </a:p>
          <a:p>
            <a:pPr marL="457200" marR="0" lvl="0" indent="-330200" algn="l" rtl="0">
              <a:lnSpc>
                <a:spcPct val="100000"/>
              </a:lnSpc>
              <a:spcBef>
                <a:spcPts val="0"/>
              </a:spcBef>
              <a:spcAft>
                <a:spcPts val="0"/>
              </a:spcAft>
              <a:buSzPts val="1600"/>
              <a:buFont typeface="Century Gothic"/>
              <a:buChar char="❏"/>
            </a:pPr>
            <a:r>
              <a:rPr lang="en-GB" sz="1600" b="1">
                <a:latin typeface="Century Gothic"/>
                <a:ea typeface="Century Gothic"/>
                <a:cs typeface="Century Gothic"/>
                <a:sym typeface="Century Gothic"/>
              </a:rPr>
              <a:t>Yes </a:t>
            </a:r>
            <a:r>
              <a:rPr lang="en-GB" sz="1600">
                <a:latin typeface="Century Gothic"/>
                <a:ea typeface="Century Gothic"/>
                <a:cs typeface="Century Gothic"/>
                <a:sym typeface="Century Gothic"/>
              </a:rPr>
              <a:t>- I’d be interested in a session to </a:t>
            </a:r>
            <a:r>
              <a:rPr lang="en-GB" sz="1600" b="1">
                <a:latin typeface="Century Gothic"/>
                <a:ea typeface="Century Gothic"/>
                <a:cs typeface="Century Gothic"/>
                <a:sym typeface="Century Gothic"/>
              </a:rPr>
              <a:t>develop an experiment I’m already thinking about/working on</a:t>
            </a:r>
            <a:br>
              <a:rPr lang="en-GB" sz="1600" b="1">
                <a:latin typeface="Century Gothic"/>
                <a:ea typeface="Century Gothic"/>
                <a:cs typeface="Century Gothic"/>
                <a:sym typeface="Century Gothic"/>
              </a:rPr>
            </a:br>
            <a:endParaRPr sz="1600" b="1">
              <a:latin typeface="Century Gothic"/>
              <a:ea typeface="Century Gothic"/>
              <a:cs typeface="Century Gothic"/>
              <a:sym typeface="Century Gothic"/>
            </a:endParaRPr>
          </a:p>
          <a:p>
            <a:pPr marL="457200" marR="0" lvl="0" indent="-330200" algn="l" rtl="0">
              <a:lnSpc>
                <a:spcPct val="100000"/>
              </a:lnSpc>
              <a:spcBef>
                <a:spcPts val="0"/>
              </a:spcBef>
              <a:spcAft>
                <a:spcPts val="0"/>
              </a:spcAft>
              <a:buSzPts val="1600"/>
              <a:buFont typeface="Century Gothic"/>
              <a:buChar char="❏"/>
            </a:pPr>
            <a:r>
              <a:rPr lang="en-GB" sz="1600" b="1">
                <a:latin typeface="Century Gothic"/>
                <a:ea typeface="Century Gothic"/>
                <a:cs typeface="Century Gothic"/>
                <a:sym typeface="Century Gothic"/>
              </a:rPr>
              <a:t>No</a:t>
            </a:r>
            <a:r>
              <a:rPr lang="en-GB" sz="1600">
                <a:latin typeface="Century Gothic"/>
                <a:ea typeface="Century Gothic"/>
                <a:cs typeface="Century Gothic"/>
                <a:sym typeface="Century Gothic"/>
              </a:rPr>
              <a:t> - not now, but </a:t>
            </a:r>
            <a:r>
              <a:rPr lang="en-GB" sz="1600" b="1">
                <a:latin typeface="Century Gothic"/>
                <a:ea typeface="Century Gothic"/>
                <a:cs typeface="Century Gothic"/>
                <a:sym typeface="Century Gothic"/>
              </a:rPr>
              <a:t>maybe later</a:t>
            </a:r>
            <a:br>
              <a:rPr lang="en-GB" sz="1600" b="1">
                <a:latin typeface="Century Gothic"/>
                <a:ea typeface="Century Gothic"/>
                <a:cs typeface="Century Gothic"/>
                <a:sym typeface="Century Gothic"/>
              </a:rPr>
            </a:br>
            <a:endParaRPr sz="1600" b="1">
              <a:latin typeface="Century Gothic"/>
              <a:ea typeface="Century Gothic"/>
              <a:cs typeface="Century Gothic"/>
              <a:sym typeface="Century Gothic"/>
            </a:endParaRPr>
          </a:p>
          <a:p>
            <a:pPr marL="457200" marR="0" lvl="0" indent="-330200" algn="l" rtl="0">
              <a:lnSpc>
                <a:spcPct val="100000"/>
              </a:lnSpc>
              <a:spcBef>
                <a:spcPts val="0"/>
              </a:spcBef>
              <a:spcAft>
                <a:spcPts val="0"/>
              </a:spcAft>
              <a:buSzPts val="1600"/>
              <a:buFont typeface="Century Gothic"/>
              <a:buChar char="❏"/>
            </a:pPr>
            <a:r>
              <a:rPr lang="en-GB" sz="1600" b="1">
                <a:latin typeface="Century Gothic"/>
                <a:ea typeface="Century Gothic"/>
                <a:cs typeface="Century Gothic"/>
                <a:sym typeface="Century Gothic"/>
              </a:rPr>
              <a:t>No </a:t>
            </a:r>
            <a:r>
              <a:rPr lang="en-GB" sz="1600">
                <a:latin typeface="Century Gothic"/>
                <a:ea typeface="Century Gothic"/>
                <a:cs typeface="Century Gothic"/>
                <a:sym typeface="Century Gothic"/>
              </a:rPr>
              <a:t>- this</a:t>
            </a:r>
            <a:r>
              <a:rPr lang="en-GB" sz="1600" b="1">
                <a:latin typeface="Century Gothic"/>
                <a:ea typeface="Century Gothic"/>
                <a:cs typeface="Century Gothic"/>
                <a:sym typeface="Century Gothic"/>
              </a:rPr>
              <a:t> isn’t of interest</a:t>
            </a:r>
            <a:r>
              <a:rPr lang="en-GB" sz="1600">
                <a:latin typeface="Century Gothic"/>
                <a:ea typeface="Century Gothic"/>
                <a:cs typeface="Century Gothic"/>
                <a:sym typeface="Century Gothic"/>
              </a:rPr>
              <a:t> to me</a:t>
            </a:r>
            <a:endParaRPr sz="1600">
              <a:latin typeface="Century Gothic"/>
              <a:ea typeface="Century Gothic"/>
              <a:cs typeface="Century Gothic"/>
              <a:sym typeface="Century Gothic"/>
            </a:endParaRPr>
          </a:p>
        </p:txBody>
      </p:sp>
      <p:sp>
        <p:nvSpPr>
          <p:cNvPr id="746" name="Google Shape;746;p121"/>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Poll: Would you be interested in a focus workshop to help you use the toolkit to develop your own experiment? </a:t>
            </a:r>
            <a:endParaRPr sz="2000" b="1" i="0" u="none" strike="noStrike" cap="none">
              <a:solidFill>
                <a:schemeClr val="dk1"/>
              </a:solidFill>
              <a:latin typeface="Century Gothic"/>
              <a:ea typeface="Century Gothic"/>
              <a:cs typeface="Century Gothic"/>
              <a:sym typeface="Century Gothic"/>
            </a:endParaRPr>
          </a:p>
        </p:txBody>
      </p:sp>
      <p:pic>
        <p:nvPicPr>
          <p:cNvPr id="747" name="Google Shape;747;p121"/>
          <p:cNvPicPr preferRelativeResize="0"/>
          <p:nvPr/>
        </p:nvPicPr>
        <p:blipFill rotWithShape="1">
          <a:blip r:embed="rId3">
            <a:alphaModFix/>
          </a:blip>
          <a:srcRect b="13621"/>
          <a:stretch/>
        </p:blipFill>
        <p:spPr>
          <a:xfrm>
            <a:off x="171600" y="447000"/>
            <a:ext cx="591476" cy="510900"/>
          </a:xfrm>
          <a:prstGeom prst="rect">
            <a:avLst/>
          </a:prstGeom>
          <a:noFill/>
          <a:ln>
            <a:noFill/>
          </a:ln>
        </p:spPr>
      </p:pic>
      <p:pic>
        <p:nvPicPr>
          <p:cNvPr id="5" name="Picture 4">
            <a:extLst>
              <a:ext uri="{FF2B5EF4-FFF2-40B4-BE49-F238E27FC236}">
                <a16:creationId xmlns:a16="http://schemas.microsoft.com/office/drawing/2014/main" id="{5C9E2BDB-440F-4BEC-B45C-A0378E8CA4D2}"/>
              </a:ext>
            </a:extLst>
          </p:cNvPr>
          <p:cNvPicPr>
            <a:picLocks noChangeAspect="1"/>
          </p:cNvPicPr>
          <p:nvPr/>
        </p:nvPicPr>
        <p:blipFill rotWithShape="1">
          <a:blip r:embed="rId4"/>
          <a:srcRect l="51997" t="8602" r="4713" b="4245"/>
          <a:stretch/>
        </p:blipFill>
        <p:spPr>
          <a:xfrm>
            <a:off x="7421880" y="3520440"/>
            <a:ext cx="1333500" cy="14211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21"/>
          <p:cNvSpPr txBox="1"/>
          <p:nvPr/>
        </p:nvSpPr>
        <p:spPr>
          <a:xfrm>
            <a:off x="770890" y="1516380"/>
            <a:ext cx="7863900" cy="777240"/>
          </a:xfrm>
          <a:prstGeom prst="rect">
            <a:avLst/>
          </a:prstGeom>
          <a:noFill/>
          <a:ln>
            <a:noFill/>
          </a:ln>
        </p:spPr>
        <p:txBody>
          <a:bodyPr spcFirstLastPara="1" wrap="square" lIns="91425" tIns="91425" rIns="91425" bIns="91425" anchor="t" anchorCtr="0">
            <a:noAutofit/>
          </a:bodyPr>
          <a:lstStyle/>
          <a:p>
            <a:pPr marL="127000" marR="0" lvl="0" algn="l" rtl="0">
              <a:lnSpc>
                <a:spcPct val="100000"/>
              </a:lnSpc>
              <a:spcBef>
                <a:spcPts val="0"/>
              </a:spcBef>
              <a:spcAft>
                <a:spcPts val="0"/>
              </a:spcAft>
              <a:buSzPts val="1600"/>
            </a:pPr>
            <a:r>
              <a:rPr lang="en-GB" sz="1600">
                <a:latin typeface="Century Gothic"/>
                <a:ea typeface="Century Gothic"/>
                <a:cs typeface="Century Gothic"/>
                <a:sym typeface="Century Gothic"/>
              </a:rPr>
              <a:t>Reach out to the CRI for additional information regarding eligibility. </a:t>
            </a:r>
          </a:p>
          <a:p>
            <a:pPr marL="127000" marR="0" lvl="0" algn="l" rtl="0">
              <a:lnSpc>
                <a:spcPct val="100000"/>
              </a:lnSpc>
              <a:spcBef>
                <a:spcPts val="0"/>
              </a:spcBef>
              <a:spcAft>
                <a:spcPts val="0"/>
              </a:spcAft>
              <a:buSzPts val="1600"/>
            </a:pPr>
            <a:r>
              <a:rPr lang="en-GB" sz="1600">
                <a:latin typeface="Century Gothic"/>
                <a:ea typeface="Century Gothic"/>
                <a:cs typeface="Century Gothic"/>
                <a:sym typeface="Century Gothic"/>
              </a:rPr>
              <a:t>	</a:t>
            </a:r>
            <a:br>
              <a:rPr lang="en-GB" sz="1600" b="1">
                <a:latin typeface="Century Gothic"/>
                <a:ea typeface="Century Gothic"/>
                <a:cs typeface="Century Gothic"/>
                <a:sym typeface="Century Gothic"/>
              </a:rPr>
            </a:br>
            <a:endParaRPr sz="1600" b="1">
              <a:latin typeface="Century Gothic"/>
              <a:ea typeface="Century Gothic"/>
              <a:cs typeface="Century Gothic"/>
              <a:sym typeface="Century Gothic"/>
            </a:endParaRPr>
          </a:p>
        </p:txBody>
      </p:sp>
      <p:sp>
        <p:nvSpPr>
          <p:cNvPr id="746" name="Google Shape;746;p121"/>
          <p:cNvSpPr txBox="1">
            <a:spLocks noGrp="1"/>
          </p:cNvSpPr>
          <p:nvPr>
            <p:ph type="title" idx="4294967295"/>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If you are interested in a focus workshop to help you use the toolkit to develop your own experiment… </a:t>
            </a:r>
            <a:endParaRPr sz="2000" b="1" i="0" u="none" strike="noStrike" cap="none">
              <a:solidFill>
                <a:schemeClr val="dk1"/>
              </a:solidFill>
              <a:latin typeface="Century Gothic"/>
              <a:ea typeface="Century Gothic"/>
              <a:cs typeface="Century Gothic"/>
              <a:sym typeface="Century Gothic"/>
            </a:endParaRPr>
          </a:p>
        </p:txBody>
      </p:sp>
      <p:sp>
        <p:nvSpPr>
          <p:cNvPr id="5" name="Rectangle 4">
            <a:extLst>
              <a:ext uri="{FF2B5EF4-FFF2-40B4-BE49-F238E27FC236}">
                <a16:creationId xmlns:a16="http://schemas.microsoft.com/office/drawing/2014/main" id="{A0B6AA06-0209-4A1F-98CC-B018E21549EE}"/>
              </a:ext>
            </a:extLst>
          </p:cNvPr>
          <p:cNvSpPr/>
          <p:nvPr/>
        </p:nvSpPr>
        <p:spPr>
          <a:xfrm>
            <a:off x="1804791" y="2428712"/>
            <a:ext cx="5090677" cy="1215717"/>
          </a:xfrm>
          <a:prstGeom prst="rect">
            <a:avLst/>
          </a:prstGeom>
        </p:spPr>
        <p:txBody>
          <a:bodyPr wrap="square">
            <a:spAutoFit/>
          </a:bodyPr>
          <a:lstStyle/>
          <a:p>
            <a:pPr lvl="0" algn="ctr">
              <a:lnSpc>
                <a:spcPct val="90000"/>
              </a:lnSpc>
              <a:spcBef>
                <a:spcPts val="600"/>
              </a:spcBef>
            </a:pPr>
            <a:r>
              <a:rPr lang="en-US">
                <a:solidFill>
                  <a:schemeClr val="dk1"/>
                </a:solidFill>
                <a:latin typeface="Century Gothic"/>
                <a:ea typeface="Century Gothic"/>
                <a:cs typeface="Century Gothic"/>
                <a:sym typeface="Century Gothic"/>
              </a:rPr>
              <a:t>CRI </a:t>
            </a:r>
            <a:r>
              <a:rPr lang="en-US" u="sng">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GCpedia</a:t>
            </a:r>
            <a:r>
              <a:rPr lang="en-US">
                <a:solidFill>
                  <a:schemeClr val="dk1"/>
                </a:solidFill>
                <a:latin typeface="Century Gothic"/>
                <a:ea typeface="Century Gothic"/>
                <a:cs typeface="Century Gothic"/>
                <a:sym typeface="Century Gothic"/>
              </a:rPr>
              <a:t> page: </a:t>
            </a:r>
            <a:r>
              <a:rPr lang="en-US"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https://www.gcpedia.gc.ca/wiki/Centre_for_Regulatory_Innovation</a:t>
            </a:r>
            <a:endParaRPr lang="en-US">
              <a:solidFill>
                <a:schemeClr val="dk1"/>
              </a:solidFill>
              <a:latin typeface="Century Gothic"/>
              <a:ea typeface="Century Gothic"/>
              <a:cs typeface="Century Gothic"/>
              <a:sym typeface="Century Gothic"/>
            </a:endParaRPr>
          </a:p>
          <a:p>
            <a:pPr lvl="0" indent="101600" algn="ctr">
              <a:lnSpc>
                <a:spcPct val="90000"/>
              </a:lnSpc>
              <a:spcBef>
                <a:spcPts val="600"/>
              </a:spcBef>
              <a:buSzPts val="1600"/>
            </a:pPr>
            <a:endParaRPr lang="en-US">
              <a:solidFill>
                <a:schemeClr val="dk1"/>
              </a:solidFill>
              <a:latin typeface="Century Gothic"/>
              <a:ea typeface="Century Gothic"/>
              <a:cs typeface="Century Gothic"/>
              <a:sym typeface="Century Gothic"/>
            </a:endParaRPr>
          </a:p>
          <a:p>
            <a:pPr lvl="0" algn="ctr">
              <a:lnSpc>
                <a:spcPct val="90000"/>
              </a:lnSpc>
              <a:spcBef>
                <a:spcPts val="600"/>
              </a:spcBef>
            </a:pPr>
            <a:r>
              <a:rPr lang="en-US">
                <a:solidFill>
                  <a:schemeClr val="dk1"/>
                </a:solidFill>
                <a:latin typeface="Century Gothic"/>
                <a:ea typeface="Century Gothic"/>
                <a:cs typeface="Century Gothic"/>
                <a:sym typeface="Century Gothic"/>
              </a:rPr>
              <a:t>Email: </a:t>
            </a:r>
            <a:r>
              <a:rPr lang="en-US"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cri-cir@tbs-sct.gc.ca</a:t>
            </a:r>
            <a:endParaRPr lang="en-US">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6525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8"/>
          <p:cNvSpPr txBox="1"/>
          <p:nvPr/>
        </p:nvSpPr>
        <p:spPr>
          <a:xfrm>
            <a:off x="327375" y="816350"/>
            <a:ext cx="8572500" cy="3779400"/>
          </a:xfrm>
          <a:prstGeom prst="rect">
            <a:avLst/>
          </a:prstGeom>
          <a:noFill/>
          <a:ln>
            <a:noFill/>
          </a:ln>
        </p:spPr>
        <p:txBody>
          <a:bodyPr spcFirstLastPara="1" wrap="square" lIns="91425" tIns="91425" rIns="91425" bIns="91425" anchor="t" anchorCtr="0">
            <a:noAutofit/>
          </a:bodyPr>
          <a:lstStyle/>
          <a:p>
            <a:pPr>
              <a:lnSpc>
                <a:spcPct val="115000"/>
              </a:lnSpc>
            </a:pPr>
            <a:r>
              <a:rPr lang="en-GB" sz="1600">
                <a:solidFill>
                  <a:schemeClr val="dk1"/>
                </a:solidFill>
                <a:highlight>
                  <a:schemeClr val="lt1"/>
                </a:highlight>
                <a:latin typeface="Century Gothic"/>
                <a:ea typeface="Century Gothic"/>
                <a:cs typeface="Century Gothic"/>
                <a:sym typeface="Century Gothic"/>
              </a:rPr>
              <a:t>By the end of this webinar, participants will know more about the CRI, the Regulators’ Experimentation toolkit (including what it is and where to access it) and next steps for teams interested in exploring how their team might use experimentation. </a:t>
            </a:r>
            <a:endParaRPr>
              <a:solidFill>
                <a:schemeClr val="dk1"/>
              </a:solidFill>
              <a:highlight>
                <a:schemeClr val="lt1"/>
              </a:highlight>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6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1600">
                <a:solidFill>
                  <a:schemeClr val="dk1"/>
                </a:solidFill>
                <a:latin typeface="Century Gothic"/>
                <a:ea typeface="Century Gothic"/>
                <a:cs typeface="Century Gothic"/>
                <a:sym typeface="Century Gothic"/>
              </a:rPr>
              <a:t>Specifically, the webinar will cover:</a:t>
            </a:r>
            <a:endParaRPr>
              <a:solidFill>
                <a:schemeClr val="dk1"/>
              </a:solidFill>
              <a:latin typeface="Century Gothic"/>
              <a:ea typeface="Century Gothic"/>
              <a:cs typeface="Century Gothic"/>
              <a:sym typeface="Century Gothic"/>
            </a:endParaRPr>
          </a:p>
          <a:p>
            <a:pPr>
              <a:lnSpc>
                <a:spcPct val="114999"/>
              </a:lnSpc>
            </a:pPr>
            <a:endParaRPr lang="en-GB" sz="1600">
              <a:solidFill>
                <a:schemeClr val="dk1"/>
              </a:solidFill>
              <a:latin typeface="Century Gothic"/>
              <a:ea typeface="Century Gothic"/>
              <a:cs typeface="Century Gothic"/>
              <a:sym typeface="Century Gothic"/>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latin typeface="Century Gothic"/>
                <a:ea typeface="Century Gothic"/>
                <a:cs typeface="Century Gothic"/>
                <a:sym typeface="Century Gothic"/>
              </a:rPr>
              <a:t>An </a:t>
            </a:r>
            <a:r>
              <a:rPr lang="en-GB" sz="1600" b="1">
                <a:solidFill>
                  <a:schemeClr val="dk1"/>
                </a:solidFill>
                <a:latin typeface="Century Gothic"/>
                <a:ea typeface="Century Gothic"/>
                <a:cs typeface="Century Gothic"/>
                <a:sym typeface="Century Gothic"/>
              </a:rPr>
              <a:t>introduction </a:t>
            </a:r>
            <a:r>
              <a:rPr lang="en-GB" sz="1600">
                <a:solidFill>
                  <a:schemeClr val="dk1"/>
                </a:solidFill>
                <a:latin typeface="Century Gothic"/>
                <a:ea typeface="Century Gothic"/>
                <a:cs typeface="Century Gothic"/>
                <a:sym typeface="Century Gothic"/>
              </a:rPr>
              <a:t>to the CRI and Nesta, including </a:t>
            </a:r>
            <a:r>
              <a:rPr lang="en-GB" sz="1600" b="1">
                <a:solidFill>
                  <a:schemeClr val="dk1"/>
                </a:solidFill>
                <a:latin typeface="Century Gothic"/>
                <a:ea typeface="Century Gothic"/>
                <a:cs typeface="Century Gothic"/>
                <a:sym typeface="Century Gothic"/>
              </a:rPr>
              <a:t>CRI’s role </a:t>
            </a:r>
            <a:r>
              <a:rPr lang="en-GB" sz="1600">
                <a:solidFill>
                  <a:schemeClr val="dk1"/>
                </a:solidFill>
                <a:latin typeface="Century Gothic"/>
                <a:ea typeface="Century Gothic"/>
                <a:cs typeface="Century Gothic"/>
                <a:sym typeface="Century Gothic"/>
              </a:rPr>
              <a:t>in promoting regulatory experimentation</a:t>
            </a:r>
            <a:endParaRPr sz="1600">
              <a:solidFill>
                <a:schemeClr val="dk1"/>
              </a:solidFill>
              <a:latin typeface="Century Gothic"/>
              <a:ea typeface="Century Gothic"/>
              <a:cs typeface="Century Gothic"/>
              <a:sym typeface="Century Gothic"/>
            </a:endParaRPr>
          </a:p>
          <a:p>
            <a:pPr marL="457200" lvl="0" indent="-330200" algn="l" rtl="0">
              <a:lnSpc>
                <a:spcPct val="115000"/>
              </a:lnSpc>
              <a:spcBef>
                <a:spcPts val="0"/>
              </a:spcBef>
              <a:spcAft>
                <a:spcPts val="0"/>
              </a:spcAft>
              <a:buClr>
                <a:schemeClr val="dk1"/>
              </a:buClr>
              <a:buSzPts val="1600"/>
              <a:buChar char="●"/>
            </a:pPr>
            <a:r>
              <a:rPr lang="en-GB" sz="1600" b="1">
                <a:solidFill>
                  <a:schemeClr val="dk1"/>
                </a:solidFill>
                <a:latin typeface="Century Gothic"/>
                <a:ea typeface="Century Gothic"/>
                <a:cs typeface="Century Gothic"/>
                <a:sym typeface="Century Gothic"/>
              </a:rPr>
              <a:t>Reasons </a:t>
            </a:r>
            <a:r>
              <a:rPr lang="en-GB" sz="1600">
                <a:solidFill>
                  <a:schemeClr val="dk1"/>
                </a:solidFill>
                <a:latin typeface="Century Gothic"/>
                <a:ea typeface="Century Gothic"/>
                <a:cs typeface="Century Gothic"/>
                <a:sym typeface="Century Gothic"/>
              </a:rPr>
              <a:t>regulators use experimentation and </a:t>
            </a:r>
            <a:r>
              <a:rPr lang="en-GB" sz="1600" b="1">
                <a:solidFill>
                  <a:schemeClr val="dk1"/>
                </a:solidFill>
                <a:latin typeface="Century Gothic"/>
                <a:ea typeface="Century Gothic"/>
                <a:cs typeface="Century Gothic"/>
                <a:sym typeface="Century Gothic"/>
              </a:rPr>
              <a:t>examples </a:t>
            </a:r>
            <a:r>
              <a:rPr lang="en-GB" sz="1600">
                <a:solidFill>
                  <a:schemeClr val="dk1"/>
                </a:solidFill>
                <a:latin typeface="Century Gothic"/>
                <a:ea typeface="Century Gothic"/>
                <a:cs typeface="Century Gothic"/>
                <a:sym typeface="Century Gothic"/>
              </a:rPr>
              <a:t>of regulators using experimentation</a:t>
            </a:r>
            <a:endParaRPr sz="1600">
              <a:solidFill>
                <a:schemeClr val="dk1"/>
              </a:solidFill>
              <a:latin typeface="Century Gothic"/>
              <a:ea typeface="Century Gothic"/>
              <a:cs typeface="Century Gothic"/>
              <a:sym typeface="Century Gothic"/>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latin typeface="Century Gothic"/>
                <a:ea typeface="Century Gothic"/>
                <a:cs typeface="Century Gothic"/>
                <a:sym typeface="Century Gothic"/>
              </a:rPr>
              <a:t>An introduction to the </a:t>
            </a:r>
            <a:r>
              <a:rPr lang="en-GB" sz="1600" b="1">
                <a:solidFill>
                  <a:schemeClr val="dk1"/>
                </a:solidFill>
                <a:latin typeface="Century Gothic"/>
                <a:ea typeface="Century Gothic"/>
                <a:cs typeface="Century Gothic"/>
                <a:sym typeface="Century Gothic"/>
              </a:rPr>
              <a:t>Regulators’ Experimentation Toolkit</a:t>
            </a:r>
            <a:endParaRPr sz="1600" b="1">
              <a:solidFill>
                <a:schemeClr val="dk1"/>
              </a:solidFill>
              <a:latin typeface="Century Gothic"/>
              <a:ea typeface="Century Gothic"/>
              <a:cs typeface="Century Gothic"/>
              <a:sym typeface="Century Gothic"/>
            </a:endParaRPr>
          </a:p>
          <a:p>
            <a:pPr marL="457200" indent="-330200">
              <a:lnSpc>
                <a:spcPct val="115000"/>
              </a:lnSpc>
              <a:buClr>
                <a:schemeClr val="dk1"/>
              </a:buClr>
              <a:buSzPts val="1600"/>
              <a:buChar char="●"/>
            </a:pPr>
            <a:r>
              <a:rPr lang="en-GB" sz="1600" b="1">
                <a:solidFill>
                  <a:schemeClr val="dk1"/>
                </a:solidFill>
                <a:latin typeface="Century Gothic"/>
                <a:ea typeface="Century Gothic"/>
                <a:cs typeface="Century Gothic"/>
                <a:sym typeface="Century Gothic"/>
              </a:rPr>
              <a:t>Next steps </a:t>
            </a:r>
            <a:r>
              <a:rPr lang="en-GB" sz="1600">
                <a:solidFill>
                  <a:schemeClr val="dk1"/>
                </a:solidFill>
                <a:latin typeface="Century Gothic"/>
                <a:ea typeface="Century Gothic"/>
                <a:cs typeface="Century Gothic"/>
                <a:sym typeface="Century Gothic"/>
              </a:rPr>
              <a:t>- how the CRI and Nesta can help interested regulators</a:t>
            </a:r>
            <a:endParaRPr sz="1600">
              <a:solidFill>
                <a:schemeClr val="dk1"/>
              </a:solidFill>
              <a:highlight>
                <a:srgbClr val="FFFFFF"/>
              </a:highlight>
              <a:latin typeface="Century Gothic"/>
              <a:ea typeface="Century Gothic"/>
              <a:cs typeface="Century Gothic"/>
            </a:endParaRPr>
          </a:p>
        </p:txBody>
      </p:sp>
      <p:sp>
        <p:nvSpPr>
          <p:cNvPr id="557" name="Google Shape;557;p98"/>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entury Gothic"/>
                <a:ea typeface="Century Gothic"/>
                <a:cs typeface="Century Gothic"/>
                <a:sym typeface="Century Gothic"/>
              </a:rPr>
              <a:t>Objectives for this webinar</a:t>
            </a:r>
            <a:endParaRPr sz="20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22"/>
          <p:cNvSpPr/>
          <p:nvPr/>
        </p:nvSpPr>
        <p:spPr>
          <a:xfrm>
            <a:off x="2053920" y="660225"/>
            <a:ext cx="4712640" cy="3823050"/>
          </a:xfrm>
          <a:prstGeom prst="ellipse">
            <a:avLst/>
          </a:prstGeom>
          <a:solidFill>
            <a:srgbClr val="274E13"/>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b="1">
                <a:solidFill>
                  <a:schemeClr val="lt1"/>
                </a:solidFill>
                <a:latin typeface="Century Gothic"/>
                <a:ea typeface="Century Gothic"/>
                <a:cs typeface="Century Gothic"/>
                <a:sym typeface="Century Gothic"/>
              </a:rPr>
              <a:t>Thank you! </a:t>
            </a:r>
            <a:endParaRPr sz="3500" b="1">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r>
              <a:rPr lang="en-GB" sz="3500">
                <a:solidFill>
                  <a:schemeClr val="lt1"/>
                </a:solidFill>
                <a:latin typeface="Century Gothic"/>
                <a:ea typeface="Century Gothic"/>
                <a:cs typeface="Century Gothic"/>
                <a:sym typeface="Century Gothic"/>
              </a:rPr>
              <a:t>Any questions?</a:t>
            </a:r>
            <a:endParaRPr sz="3500">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1"/>
        <p:cNvGrpSpPr/>
        <p:nvPr/>
      </p:nvGrpSpPr>
      <p:grpSpPr>
        <a:xfrm>
          <a:off x="0" y="0"/>
          <a:ext cx="0" cy="0"/>
          <a:chOff x="0" y="0"/>
          <a:chExt cx="0" cy="0"/>
        </a:xfrm>
      </p:grpSpPr>
      <p:sp>
        <p:nvSpPr>
          <p:cNvPr id="562" name="Google Shape;562;p99"/>
          <p:cNvSpPr txBox="1">
            <a:spLocks noGrp="1"/>
          </p:cNvSpPr>
          <p:nvPr>
            <p:ph type="title"/>
          </p:nvPr>
        </p:nvSpPr>
        <p:spPr>
          <a:xfrm>
            <a:off x="628650" y="45245"/>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entury Gothic"/>
              <a:buNone/>
            </a:pPr>
            <a:r>
              <a:rPr lang="en-GB" sz="2800" b="1">
                <a:latin typeface="Century Gothic"/>
                <a:ea typeface="Century Gothic"/>
                <a:cs typeface="Century Gothic"/>
                <a:sym typeface="Century Gothic"/>
              </a:rPr>
              <a:t>Centre for Regulatory Innovation (CRI)</a:t>
            </a:r>
            <a:endParaRPr sz="2800" b="1"/>
          </a:p>
        </p:txBody>
      </p:sp>
      <p:sp>
        <p:nvSpPr>
          <p:cNvPr id="563" name="Google Shape;563;p99"/>
          <p:cNvSpPr txBox="1"/>
          <p:nvPr/>
        </p:nvSpPr>
        <p:spPr>
          <a:xfrm>
            <a:off x="473725" y="810817"/>
            <a:ext cx="8406000" cy="3327600"/>
          </a:xfrm>
          <a:prstGeom prst="rect">
            <a:avLst/>
          </a:prstGeom>
          <a:noFill/>
          <a:ln>
            <a:noFill/>
          </a:ln>
        </p:spPr>
        <p:txBody>
          <a:bodyPr spcFirstLastPara="1" wrap="square" lIns="91425" tIns="91425" rIns="91425" bIns="91425" anchor="t" anchorCtr="0">
            <a:noAutofit/>
          </a:bodyPr>
          <a:lstStyle/>
          <a:p>
            <a:pPr marL="133350" lvl="0">
              <a:buClr>
                <a:schemeClr val="dk1"/>
              </a:buClr>
              <a:buSzPts val="1500"/>
            </a:pPr>
            <a:r>
              <a:rPr lang="en-GB" sz="1800">
                <a:solidFill>
                  <a:schemeClr val="dk1"/>
                </a:solidFill>
                <a:latin typeface="Century Gothic"/>
                <a:ea typeface="Century Gothic"/>
                <a:cs typeface="Century Gothic"/>
                <a:sym typeface="Century Gothic"/>
              </a:rPr>
              <a:t>The CRI, located within TBS Regulatory Affairs sector, </a:t>
            </a:r>
            <a:r>
              <a:rPr lang="en-CA" sz="1800">
                <a:solidFill>
                  <a:schemeClr val="dk1"/>
                </a:solidFill>
                <a:latin typeface="Century Gothic"/>
              </a:rPr>
              <a:t>helps regulators respond to technological advances and leverage novel regulatory approaches. </a:t>
            </a:r>
            <a:r>
              <a:rPr lang="en-GB" sz="1800">
                <a:solidFill>
                  <a:schemeClr val="dk1"/>
                </a:solidFill>
                <a:latin typeface="Century Gothic"/>
                <a:ea typeface="Century Gothic"/>
                <a:cs typeface="Century Gothic"/>
                <a:sym typeface="Century Gothic"/>
              </a:rPr>
              <a:t>Services the Centre provides include:</a:t>
            </a:r>
            <a:endParaRPr strike="sngStrike">
              <a:solidFill>
                <a:schemeClr val="dk1"/>
              </a:solidFill>
              <a:highlight>
                <a:srgbClr val="FFFF00"/>
              </a:highlight>
              <a:latin typeface="Century Gothic"/>
              <a:ea typeface="Century Gothic"/>
              <a:cs typeface="Century Gothic"/>
              <a:sym typeface="Century Gothic"/>
            </a:endParaRPr>
          </a:p>
          <a:p>
            <a:pPr marL="876300" lvl="0" indent="-285750" algn="l" rtl="0">
              <a:spcBef>
                <a:spcPts val="500"/>
              </a:spcBef>
              <a:spcAft>
                <a:spcPts val="0"/>
              </a:spcAft>
              <a:buClr>
                <a:schemeClr val="dk1"/>
              </a:buClr>
              <a:buSzPts val="1500"/>
              <a:buFont typeface="Century Gothic"/>
              <a:buChar char="•"/>
            </a:pPr>
            <a:r>
              <a:rPr lang="en-GB" sz="1600">
                <a:solidFill>
                  <a:schemeClr val="dk1"/>
                </a:solidFill>
                <a:latin typeface="Century Gothic"/>
                <a:ea typeface="Century Gothic"/>
                <a:cs typeface="Century Gothic"/>
                <a:sym typeface="Century Gothic"/>
              </a:rPr>
              <a:t>Promotion of innovative regulatory approaches throughout the </a:t>
            </a:r>
            <a:r>
              <a:rPr lang="en-GB" sz="1600" err="1">
                <a:solidFill>
                  <a:schemeClr val="dk1"/>
                </a:solidFill>
                <a:latin typeface="Century Gothic"/>
                <a:ea typeface="Century Gothic"/>
                <a:cs typeface="Century Gothic"/>
                <a:sym typeface="Century Gothic"/>
              </a:rPr>
              <a:t>GoC</a:t>
            </a:r>
            <a:r>
              <a:rPr lang="en-GB" sz="1600">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marL="876300" lvl="0" indent="-285750">
              <a:spcBef>
                <a:spcPts val="500"/>
              </a:spcBef>
              <a:buClr>
                <a:schemeClr val="dk1"/>
              </a:buClr>
              <a:buSzPts val="1500"/>
              <a:buFont typeface="Century Gothic"/>
              <a:buChar char="•"/>
            </a:pPr>
            <a:r>
              <a:rPr lang="en-GB" sz="1600">
                <a:solidFill>
                  <a:schemeClr val="dk1"/>
                </a:solidFill>
                <a:latin typeface="Century Gothic"/>
                <a:ea typeface="Century Gothic"/>
                <a:cs typeface="Century Gothic"/>
                <a:sym typeface="Century Gothic"/>
              </a:rPr>
              <a:t>Support for regulators to conduct activities such as regulatory experimentation and sandboxes. This includes: </a:t>
            </a:r>
            <a:endParaRPr>
              <a:solidFill>
                <a:schemeClr val="dk1"/>
              </a:solidFill>
              <a:latin typeface="Century Gothic"/>
              <a:ea typeface="Century Gothic"/>
              <a:cs typeface="Century Gothic"/>
              <a:sym typeface="Century Gothic"/>
            </a:endParaRPr>
          </a:p>
          <a:p>
            <a:pPr marL="1371600" lvl="7" indent="-228600" algn="l" rtl="0">
              <a:spcBef>
                <a:spcPts val="500"/>
              </a:spcBef>
              <a:spcAft>
                <a:spcPts val="0"/>
              </a:spcAft>
              <a:buClr>
                <a:schemeClr val="dk1"/>
              </a:buClr>
              <a:buSzPts val="1500"/>
              <a:buFont typeface="Century Gothic"/>
              <a:buChar char="o"/>
            </a:pPr>
            <a:r>
              <a:rPr lang="en-GB" sz="1600">
                <a:solidFill>
                  <a:schemeClr val="dk1"/>
                </a:solidFill>
                <a:latin typeface="Century Gothic"/>
                <a:ea typeface="Century Gothic"/>
                <a:cs typeface="Century Gothic"/>
                <a:sym typeface="Century Gothic"/>
              </a:rPr>
              <a:t>Supplementary funding</a:t>
            </a:r>
            <a:endParaRPr>
              <a:solidFill>
                <a:schemeClr val="dk1"/>
              </a:solidFill>
              <a:latin typeface="Century Gothic"/>
              <a:ea typeface="Century Gothic"/>
              <a:cs typeface="Century Gothic"/>
              <a:sym typeface="Century Gothic"/>
            </a:endParaRPr>
          </a:p>
          <a:p>
            <a:pPr marL="1371600" lvl="7" indent="-228600" algn="l" rtl="0">
              <a:spcBef>
                <a:spcPts val="500"/>
              </a:spcBef>
              <a:spcAft>
                <a:spcPts val="0"/>
              </a:spcAft>
              <a:buClr>
                <a:schemeClr val="dk1"/>
              </a:buClr>
              <a:buSzPts val="1500"/>
              <a:buFont typeface="Century Gothic"/>
              <a:buChar char="o"/>
            </a:pPr>
            <a:r>
              <a:rPr lang="en-GB" sz="1600">
                <a:solidFill>
                  <a:schemeClr val="dk1"/>
                </a:solidFill>
                <a:latin typeface="Century Gothic"/>
                <a:ea typeface="Century Gothic"/>
                <a:cs typeface="Century Gothic"/>
                <a:sym typeface="Century Gothic"/>
              </a:rPr>
              <a:t>Advisory services</a:t>
            </a:r>
            <a:endParaRPr>
              <a:solidFill>
                <a:schemeClr val="dk1"/>
              </a:solidFill>
              <a:latin typeface="Century Gothic"/>
              <a:ea typeface="Century Gothic"/>
              <a:cs typeface="Century Gothic"/>
              <a:sym typeface="Century Gothic"/>
            </a:endParaRPr>
          </a:p>
          <a:p>
            <a:pPr marL="1371600" lvl="7" indent="-228600" algn="l" rtl="0">
              <a:spcBef>
                <a:spcPts val="500"/>
              </a:spcBef>
              <a:spcAft>
                <a:spcPts val="0"/>
              </a:spcAft>
              <a:buClr>
                <a:schemeClr val="dk1"/>
              </a:buClr>
              <a:buSzPts val="1500"/>
              <a:buFont typeface="Century Gothic"/>
              <a:buChar char="o"/>
            </a:pPr>
            <a:r>
              <a:rPr lang="en-GB" sz="1600">
                <a:solidFill>
                  <a:schemeClr val="dk1"/>
                </a:solidFill>
                <a:latin typeface="Century Gothic"/>
                <a:ea typeface="Century Gothic"/>
                <a:cs typeface="Century Gothic"/>
                <a:sym typeface="Century Gothic"/>
              </a:rPr>
              <a:t>Tools (including the Regulators’ Experimentation Toolkit)</a:t>
            </a:r>
            <a:endParaRPr sz="1600">
              <a:solidFill>
                <a:schemeClr val="dk1"/>
              </a:solidFill>
              <a:latin typeface="Century Gothic"/>
              <a:ea typeface="Century Gothic"/>
              <a:cs typeface="Century Gothic"/>
              <a:sym typeface="Century Gothic"/>
            </a:endParaRPr>
          </a:p>
          <a:p>
            <a:pPr marL="590550" lvl="0" indent="0" algn="l" rtl="0">
              <a:spcBef>
                <a:spcPts val="500"/>
              </a:spcBef>
              <a:spcAft>
                <a:spcPts val="0"/>
              </a:spcAft>
              <a:buClr>
                <a:schemeClr val="dk1"/>
              </a:buClr>
              <a:buSzPts val="1500"/>
              <a:buFont typeface="Arial"/>
              <a:buNone/>
            </a:pPr>
            <a:endParaRPr sz="1600">
              <a:solidFill>
                <a:schemeClr val="dk1"/>
              </a:solidFill>
            </a:endParaRPr>
          </a:p>
          <a:p>
            <a:pPr marL="347662" lvl="0" indent="-76200" algn="l" rtl="0">
              <a:spcBef>
                <a:spcPts val="500"/>
              </a:spcBef>
              <a:spcAft>
                <a:spcPts val="0"/>
              </a:spcAft>
              <a:buClr>
                <a:schemeClr val="dk1"/>
              </a:buClr>
              <a:buSzPts val="1500"/>
              <a:buFont typeface="Arial"/>
              <a:buNone/>
            </a:pPr>
            <a:endParaRPr sz="1050">
              <a:solidFill>
                <a:schemeClr val="dk1"/>
              </a:solidFill>
              <a:highlight>
                <a:srgbClr val="FFFF00"/>
              </a:highlight>
            </a:endParaRPr>
          </a:p>
          <a:p>
            <a:pPr marL="0" lvl="0" indent="0" algn="l" rtl="0">
              <a:spcBef>
                <a:spcPts val="0"/>
              </a:spcBef>
              <a:spcAft>
                <a:spcPts val="0"/>
              </a:spcAft>
              <a:buClr>
                <a:schemeClr val="dk1"/>
              </a:buClr>
              <a:buSzPts val="1200"/>
              <a:buFont typeface="Arial"/>
              <a:buNone/>
            </a:pPr>
            <a:endParaRPr sz="1200">
              <a:solidFill>
                <a:schemeClr val="dk1"/>
              </a:solidFill>
              <a:highlight>
                <a:srgbClr val="FFFF00"/>
              </a:highlight>
            </a:endParaRPr>
          </a:p>
          <a:p>
            <a:pPr marL="0" lvl="0" indent="0" algn="l" rtl="0">
              <a:spcBef>
                <a:spcPts val="0"/>
              </a:spcBef>
              <a:spcAft>
                <a:spcPts val="0"/>
              </a:spcAft>
              <a:buClr>
                <a:schemeClr val="dk1"/>
              </a:buClr>
              <a:buSzPts val="1200"/>
              <a:buFont typeface="Arial"/>
              <a:buNone/>
            </a:pPr>
            <a:endParaRPr sz="1200">
              <a:solidFill>
                <a:schemeClr val="dk1"/>
              </a:solidFill>
              <a:highlight>
                <a:srgbClr val="FFFF00"/>
              </a:highlight>
            </a:endParaRPr>
          </a:p>
          <a:p>
            <a:pPr marL="0" marR="0" lvl="0" indent="0" algn="l" rtl="0">
              <a:lnSpc>
                <a:spcPct val="100000"/>
              </a:lnSpc>
              <a:spcBef>
                <a:spcPts val="0"/>
              </a:spcBef>
              <a:spcAft>
                <a:spcPts val="0"/>
              </a:spcAft>
              <a:buClr>
                <a:srgbClr val="000000"/>
              </a:buClr>
              <a:buSzPts val="1200"/>
              <a:buFont typeface="Arial"/>
              <a:buNone/>
            </a:pPr>
            <a:endParaRPr sz="1800">
              <a:highlight>
                <a:srgbClr val="FFFF00"/>
              </a:highlight>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100"/>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entury Gothic"/>
                <a:ea typeface="Century Gothic"/>
                <a:cs typeface="Century Gothic"/>
                <a:sym typeface="Century Gothic"/>
              </a:rPr>
              <a:t>Nesta and Nesta</a:t>
            </a:r>
            <a:r>
              <a:rPr lang="en-GB" sz="2000" b="1">
                <a:solidFill>
                  <a:schemeClr val="dk1"/>
                </a:solidFill>
                <a:latin typeface="Century Gothic"/>
                <a:ea typeface="Century Gothic"/>
                <a:cs typeface="Century Gothic"/>
                <a:sym typeface="Century Gothic"/>
              </a:rPr>
              <a:t>’s role </a:t>
            </a:r>
            <a:r>
              <a:rPr lang="en-GB" sz="2000" b="1" i="0" u="none" strike="noStrike" cap="none">
                <a:solidFill>
                  <a:schemeClr val="dk1"/>
                </a:solidFill>
                <a:latin typeface="Century Gothic"/>
                <a:ea typeface="Century Gothic"/>
                <a:cs typeface="Century Gothic"/>
                <a:sym typeface="Century Gothic"/>
              </a:rPr>
              <a:t>with the CRI</a:t>
            </a:r>
            <a:endParaRPr sz="2000" b="1" i="0" u="none" strike="noStrike" cap="none">
              <a:solidFill>
                <a:srgbClr val="000000"/>
              </a:solidFill>
              <a:latin typeface="Century Gothic"/>
              <a:ea typeface="Century Gothic"/>
              <a:cs typeface="Century Gothic"/>
              <a:sym typeface="Century Gothic"/>
            </a:endParaRPr>
          </a:p>
        </p:txBody>
      </p:sp>
      <p:sp>
        <p:nvSpPr>
          <p:cNvPr id="569" name="Google Shape;569;p100"/>
          <p:cNvSpPr txBox="1"/>
          <p:nvPr/>
        </p:nvSpPr>
        <p:spPr>
          <a:xfrm>
            <a:off x="327375" y="816350"/>
            <a:ext cx="8572500" cy="3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600"/>
              <a:buFont typeface="Arial"/>
              <a:buNone/>
            </a:pPr>
            <a:r>
              <a:rPr lang="en-GB" sz="1600">
                <a:solidFill>
                  <a:schemeClr val="dk1"/>
                </a:solidFill>
                <a:latin typeface="Century Gothic"/>
                <a:ea typeface="Century Gothic"/>
                <a:cs typeface="Century Gothic"/>
                <a:sym typeface="Century Gothic"/>
              </a:rPr>
              <a:t>Work in partnership with CRI to…</a:t>
            </a:r>
            <a:endParaRPr sz="16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600"/>
              <a:buFont typeface="Arial"/>
              <a:buNone/>
            </a:pPr>
            <a:endParaRPr sz="1600">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Char char="●"/>
            </a:pPr>
            <a:r>
              <a:rPr lang="en-GB" sz="1600" b="1">
                <a:solidFill>
                  <a:schemeClr val="dk1"/>
                </a:solidFill>
                <a:latin typeface="Century Gothic"/>
                <a:ea typeface="Century Gothic"/>
                <a:cs typeface="Century Gothic"/>
                <a:sym typeface="Century Gothic"/>
              </a:rPr>
              <a:t>Share learning</a:t>
            </a:r>
            <a:r>
              <a:rPr lang="en-GB" sz="1600">
                <a:solidFill>
                  <a:schemeClr val="dk1"/>
                </a:solidFill>
                <a:latin typeface="Century Gothic"/>
                <a:ea typeface="Century Gothic"/>
                <a:cs typeface="Century Gothic"/>
                <a:sym typeface="Century Gothic"/>
              </a:rPr>
              <a:t> from our work in regulato</a:t>
            </a:r>
            <a:r>
              <a:rPr lang="en-GB" sz="1600">
                <a:solidFill>
                  <a:schemeClr val="dk1"/>
                </a:solidFill>
                <a:highlight>
                  <a:srgbClr val="FFFFFF"/>
                </a:highlight>
                <a:latin typeface="Century Gothic"/>
                <a:ea typeface="Century Gothic"/>
                <a:cs typeface="Century Gothic"/>
                <a:sym typeface="Century Gothic"/>
              </a:rPr>
              <a:t>ry innovation</a:t>
            </a:r>
            <a:endParaRPr sz="1600">
              <a:solidFill>
                <a:schemeClr val="dk1"/>
              </a:solidFill>
              <a:highlight>
                <a:srgbClr val="FFFFFF"/>
              </a:highlight>
              <a:latin typeface="Century Gothic"/>
              <a:ea typeface="Century Gothic"/>
              <a:cs typeface="Century Gothic"/>
              <a:sym typeface="Century Gothic"/>
            </a:endParaRPr>
          </a:p>
          <a:p>
            <a:pPr marL="914400" lvl="1" indent="-330200" algn="l" rtl="0">
              <a:spcBef>
                <a:spcPts val="0"/>
              </a:spcBef>
              <a:spcAft>
                <a:spcPts val="0"/>
              </a:spcAft>
              <a:buClr>
                <a:schemeClr val="dk1"/>
              </a:buClr>
              <a:buSzPts val="1600"/>
              <a:buFont typeface="Century Gothic"/>
              <a:buChar char="○"/>
            </a:pPr>
            <a:r>
              <a:rPr lang="en-GB" sz="1600">
                <a:solidFill>
                  <a:schemeClr val="dk1"/>
                </a:solidFill>
                <a:highlight>
                  <a:srgbClr val="FFFFFF"/>
                </a:highlight>
                <a:latin typeface="Century Gothic"/>
                <a:ea typeface="Century Gothic"/>
                <a:cs typeface="Century Gothic"/>
                <a:sym typeface="Century Gothic"/>
              </a:rPr>
              <a:t>Including insights to help design the Regulatory Experimentation Expense Fund (REEF) application process</a:t>
            </a:r>
            <a:endParaRPr sz="1600">
              <a:solidFill>
                <a:schemeClr val="dk1"/>
              </a:solidFill>
              <a:highlight>
                <a:srgbClr val="FFFFFF"/>
              </a:highlight>
              <a:latin typeface="Century Gothic"/>
              <a:ea typeface="Century Gothic"/>
              <a:cs typeface="Century Gothic"/>
              <a:sym typeface="Century Gothic"/>
            </a:endParaRPr>
          </a:p>
          <a:p>
            <a:pPr marL="457200" lvl="0" indent="0" algn="l" rtl="0">
              <a:spcBef>
                <a:spcPts val="0"/>
              </a:spcBef>
              <a:spcAft>
                <a:spcPts val="0"/>
              </a:spcAft>
              <a:buClr>
                <a:schemeClr val="dk1"/>
              </a:buClr>
              <a:buSzPts val="1600"/>
              <a:buFont typeface="Arial"/>
              <a:buNone/>
            </a:pPr>
            <a:endParaRPr sz="1600">
              <a:solidFill>
                <a:schemeClr val="dk1"/>
              </a:solidFill>
              <a:highlight>
                <a:srgbClr val="FFFFFF"/>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Char char="●"/>
            </a:pPr>
            <a:r>
              <a:rPr lang="en-GB" sz="1600">
                <a:solidFill>
                  <a:schemeClr val="dk1"/>
                </a:solidFill>
                <a:highlight>
                  <a:srgbClr val="FFFFFF"/>
                </a:highlight>
                <a:latin typeface="Century Gothic"/>
                <a:ea typeface="Century Gothic"/>
                <a:cs typeface="Century Gothic"/>
                <a:sym typeface="Century Gothic"/>
              </a:rPr>
              <a:t>Provide </a:t>
            </a:r>
            <a:r>
              <a:rPr lang="en-GB" sz="1600" b="1">
                <a:solidFill>
                  <a:schemeClr val="dk1"/>
                </a:solidFill>
                <a:highlight>
                  <a:srgbClr val="FFFFFF"/>
                </a:highlight>
                <a:latin typeface="Century Gothic"/>
                <a:ea typeface="Century Gothic"/>
                <a:cs typeface="Century Gothic"/>
                <a:sym typeface="Century Gothic"/>
              </a:rPr>
              <a:t>guidance and support to regulators </a:t>
            </a:r>
            <a:r>
              <a:rPr lang="en-GB" sz="1600">
                <a:solidFill>
                  <a:schemeClr val="dk1"/>
                </a:solidFill>
                <a:highlight>
                  <a:srgbClr val="FFFFFF"/>
                </a:highlight>
                <a:latin typeface="Century Gothic"/>
                <a:ea typeface="Century Gothic"/>
                <a:cs typeface="Century Gothic"/>
                <a:sym typeface="Century Gothic"/>
              </a:rPr>
              <a:t>implementing, overseeing and evaluating regulatory experiments </a:t>
            </a:r>
            <a:endParaRPr sz="1600">
              <a:solidFill>
                <a:schemeClr val="dk1"/>
              </a:solidFill>
              <a:highlight>
                <a:srgbClr val="FFFFFF"/>
              </a:highlight>
              <a:latin typeface="Century Gothic"/>
              <a:ea typeface="Century Gothic"/>
              <a:cs typeface="Century Gothic"/>
              <a:sym typeface="Century Gothic"/>
            </a:endParaRPr>
          </a:p>
          <a:p>
            <a:pPr marL="914400" lvl="1" indent="-330200" algn="l" rtl="0">
              <a:spcBef>
                <a:spcPts val="0"/>
              </a:spcBef>
              <a:spcAft>
                <a:spcPts val="0"/>
              </a:spcAft>
              <a:buClr>
                <a:schemeClr val="dk1"/>
              </a:buClr>
              <a:buSzPts val="1600"/>
              <a:buFont typeface="Century Gothic"/>
              <a:buChar char="○"/>
            </a:pPr>
            <a:r>
              <a:rPr lang="en-GB" sz="1600">
                <a:solidFill>
                  <a:schemeClr val="dk1"/>
                </a:solidFill>
                <a:highlight>
                  <a:srgbClr val="FFFFFF"/>
                </a:highlight>
                <a:latin typeface="Century Gothic"/>
                <a:ea typeface="Century Gothic"/>
                <a:cs typeface="Century Gothic"/>
                <a:sym typeface="Century Gothic"/>
              </a:rPr>
              <a:t>Including guidance to develop / refine proposals submitted to the REEF</a:t>
            </a:r>
            <a:endParaRPr sz="1600">
              <a:solidFill>
                <a:schemeClr val="dk1"/>
              </a:solidFill>
              <a:highlight>
                <a:srgbClr val="FFFFFF"/>
              </a:highlight>
              <a:latin typeface="Century Gothic"/>
              <a:ea typeface="Century Gothic"/>
              <a:cs typeface="Century Gothic"/>
              <a:sym typeface="Century Gothic"/>
            </a:endParaRPr>
          </a:p>
          <a:p>
            <a:pPr marL="457200" lvl="0" indent="0" algn="l" rtl="0">
              <a:spcBef>
                <a:spcPts val="0"/>
              </a:spcBef>
              <a:spcAft>
                <a:spcPts val="0"/>
              </a:spcAft>
              <a:buClr>
                <a:schemeClr val="dk1"/>
              </a:buClr>
              <a:buSzPts val="1600"/>
              <a:buFont typeface="Arial"/>
              <a:buNone/>
            </a:pPr>
            <a:endParaRPr sz="1600">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Char char="●"/>
            </a:pPr>
            <a:r>
              <a:rPr lang="en-GB" sz="1600">
                <a:solidFill>
                  <a:schemeClr val="dk1"/>
                </a:solidFill>
                <a:latin typeface="Century Gothic"/>
                <a:ea typeface="Century Gothic"/>
                <a:cs typeface="Century Gothic"/>
                <a:sym typeface="Century Gothic"/>
              </a:rPr>
              <a:t>Build the </a:t>
            </a:r>
            <a:r>
              <a:rPr lang="en-GB" sz="1600" b="1">
                <a:solidFill>
                  <a:schemeClr val="dk1"/>
                </a:solidFill>
                <a:latin typeface="Century Gothic"/>
                <a:ea typeface="Century Gothic"/>
                <a:cs typeface="Century Gothic"/>
                <a:sym typeface="Century Gothic"/>
              </a:rPr>
              <a:t>Regulators’ Experimentation Toolkit </a:t>
            </a:r>
            <a:r>
              <a:rPr lang="en-GB" sz="1600">
                <a:solidFill>
                  <a:schemeClr val="dk1"/>
                </a:solidFill>
                <a:latin typeface="Century Gothic"/>
                <a:ea typeface="Century Gothic"/>
                <a:cs typeface="Century Gothic"/>
                <a:sym typeface="Century Gothic"/>
              </a:rPr>
              <a:t>based on learning from CRI’s initial work, including input from regulators and international examples</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01"/>
          <p:cNvSpPr txBox="1"/>
          <p:nvPr/>
        </p:nvSpPr>
        <p:spPr>
          <a:xfrm>
            <a:off x="327375" y="816350"/>
            <a:ext cx="8572500" cy="2760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SzPts val="1600"/>
              <a:buFont typeface="Century Gothic"/>
              <a:buChar char="●"/>
            </a:pPr>
            <a:r>
              <a:rPr lang="en-GB" sz="1600">
                <a:latin typeface="Century Gothic"/>
                <a:ea typeface="Century Gothic"/>
                <a:cs typeface="Century Gothic"/>
                <a:sym typeface="Century Gothic"/>
              </a:rPr>
              <a:t>Regulators constantly need to make </a:t>
            </a:r>
            <a:r>
              <a:rPr lang="en-GB" sz="1600" b="1">
                <a:solidFill>
                  <a:srgbClr val="0097A7"/>
                </a:solidFill>
                <a:latin typeface="Century Gothic"/>
                <a:ea typeface="Century Gothic"/>
                <a:cs typeface="Century Gothic"/>
                <a:sym typeface="Century Gothic"/>
              </a:rPr>
              <a:t>decisions in contexts of uncertainty</a:t>
            </a:r>
            <a:r>
              <a:rPr lang="en-GB" sz="1600">
                <a:latin typeface="Century Gothic"/>
                <a:ea typeface="Century Gothic"/>
                <a:cs typeface="Century Gothic"/>
                <a:sym typeface="Century Gothic"/>
              </a:rPr>
              <a:t> - both about the environment they’re operating in and the impact of their decisions </a:t>
            </a:r>
            <a:endParaRPr sz="1600">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600">
              <a:latin typeface="Century Gothic"/>
              <a:ea typeface="Century Gothic"/>
              <a:cs typeface="Century Gothic"/>
              <a:sym typeface="Century Gothic"/>
            </a:endParaRPr>
          </a:p>
          <a:p>
            <a:pPr marL="457200" marR="0" lvl="0" indent="-330200" algn="l" rtl="0">
              <a:lnSpc>
                <a:spcPct val="100000"/>
              </a:lnSpc>
              <a:spcBef>
                <a:spcPts val="0"/>
              </a:spcBef>
              <a:spcAft>
                <a:spcPts val="0"/>
              </a:spcAft>
              <a:buSzPts val="1600"/>
              <a:buFont typeface="Century Gothic"/>
              <a:buChar char="●"/>
            </a:pPr>
            <a:r>
              <a:rPr lang="en-GB" sz="1600" b="1">
                <a:solidFill>
                  <a:schemeClr val="accent5"/>
                </a:solidFill>
                <a:latin typeface="Century Gothic"/>
                <a:ea typeface="Century Gothic"/>
                <a:cs typeface="Century Gothic"/>
                <a:sym typeface="Century Gothic"/>
              </a:rPr>
              <a:t>Innovation </a:t>
            </a:r>
            <a:r>
              <a:rPr lang="en-GB" sz="1600">
                <a:latin typeface="Century Gothic"/>
                <a:ea typeface="Century Gothic"/>
                <a:cs typeface="Century Gothic"/>
                <a:sym typeface="Century Gothic"/>
              </a:rPr>
              <a:t>can be a particularly challenging source of uncertainty</a:t>
            </a:r>
            <a:endParaRPr sz="1600">
              <a:latin typeface="Century Gothic"/>
              <a:ea typeface="Century Gothic"/>
              <a:cs typeface="Century Gothic"/>
              <a:sym typeface="Century Gothic"/>
            </a:endParaRPr>
          </a:p>
          <a:p>
            <a:pPr marL="914400" marR="0" lvl="1" indent="-330200" algn="l" rtl="0">
              <a:lnSpc>
                <a:spcPct val="100000"/>
              </a:lnSpc>
              <a:spcBef>
                <a:spcPts val="0"/>
              </a:spcBef>
              <a:spcAft>
                <a:spcPts val="0"/>
              </a:spcAft>
              <a:buSzPts val="1600"/>
              <a:buFont typeface="Century Gothic"/>
              <a:buChar char="○"/>
            </a:pPr>
            <a:r>
              <a:rPr lang="en-GB" sz="1600">
                <a:latin typeface="Century Gothic"/>
                <a:ea typeface="Century Gothic"/>
                <a:cs typeface="Century Gothic"/>
                <a:sym typeface="Century Gothic"/>
              </a:rPr>
              <a:t>New product or service innovations  </a:t>
            </a:r>
            <a:endParaRPr sz="1600">
              <a:latin typeface="Century Gothic"/>
              <a:ea typeface="Century Gothic"/>
              <a:cs typeface="Century Gothic"/>
              <a:sym typeface="Century Gothic"/>
            </a:endParaRPr>
          </a:p>
          <a:p>
            <a:pPr marL="914400" marR="0" lvl="1" indent="-330200" algn="l" rtl="0">
              <a:lnSpc>
                <a:spcPct val="100000"/>
              </a:lnSpc>
              <a:spcBef>
                <a:spcPts val="0"/>
              </a:spcBef>
              <a:spcAft>
                <a:spcPts val="0"/>
              </a:spcAft>
              <a:buSzPts val="1600"/>
              <a:buFont typeface="Century Gothic"/>
              <a:buChar char="○"/>
            </a:pPr>
            <a:r>
              <a:rPr lang="en-GB" sz="1600">
                <a:latin typeface="Century Gothic"/>
                <a:ea typeface="Century Gothic"/>
                <a:cs typeface="Century Gothic"/>
                <a:sym typeface="Century Gothic"/>
              </a:rPr>
              <a:t>Effects of changes of regulatory frameworks, policies or mechanisms on innovation</a:t>
            </a:r>
            <a:endParaRPr sz="1600">
              <a:latin typeface="Century Gothic"/>
              <a:ea typeface="Century Gothic"/>
              <a:cs typeface="Century Gothic"/>
              <a:sym typeface="Century Gothic"/>
            </a:endParaRPr>
          </a:p>
          <a:p>
            <a:pPr marL="914400" marR="0" lvl="0" indent="0" algn="l" rtl="0">
              <a:lnSpc>
                <a:spcPct val="100000"/>
              </a:lnSpc>
              <a:spcBef>
                <a:spcPts val="0"/>
              </a:spcBef>
              <a:spcAft>
                <a:spcPts val="0"/>
              </a:spcAft>
              <a:buNone/>
            </a:pPr>
            <a:endParaRPr sz="1600">
              <a:latin typeface="Century Gothic"/>
              <a:ea typeface="Century Gothic"/>
              <a:cs typeface="Century Gothic"/>
              <a:sym typeface="Century Gothic"/>
            </a:endParaRPr>
          </a:p>
          <a:p>
            <a:pPr marL="457200" marR="0" lvl="0" indent="-330200" algn="l" rtl="0">
              <a:lnSpc>
                <a:spcPct val="100000"/>
              </a:lnSpc>
              <a:spcBef>
                <a:spcPts val="0"/>
              </a:spcBef>
              <a:spcAft>
                <a:spcPts val="0"/>
              </a:spcAft>
              <a:buSzPts val="1600"/>
              <a:buFont typeface="Century Gothic"/>
              <a:buChar char="●"/>
            </a:pPr>
            <a:r>
              <a:rPr lang="en-GB" sz="1600">
                <a:latin typeface="Century Gothic"/>
                <a:ea typeface="Century Gothic"/>
                <a:cs typeface="Century Gothic"/>
                <a:sym typeface="Century Gothic"/>
              </a:rPr>
              <a:t>Often these uncertainties </a:t>
            </a:r>
            <a:r>
              <a:rPr lang="en-GB" sz="1600" b="1">
                <a:solidFill>
                  <a:schemeClr val="accent5"/>
                </a:solidFill>
                <a:latin typeface="Century Gothic"/>
                <a:ea typeface="Century Gothic"/>
                <a:cs typeface="Century Gothic"/>
                <a:sym typeface="Century Gothic"/>
              </a:rPr>
              <a:t>cannot be resolved through traditional approaches </a:t>
            </a:r>
            <a:r>
              <a:rPr lang="en-GB" sz="1600">
                <a:latin typeface="Century Gothic"/>
                <a:ea typeface="Century Gothic"/>
                <a:cs typeface="Century Gothic"/>
                <a:sym typeface="Century Gothic"/>
              </a:rPr>
              <a:t>such as information gathering and consultations</a:t>
            </a:r>
            <a:endParaRPr sz="1600">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600">
              <a:latin typeface="Century Gothic"/>
              <a:ea typeface="Century Gothic"/>
              <a:cs typeface="Century Gothic"/>
              <a:sym typeface="Century Gothic"/>
            </a:endParaRPr>
          </a:p>
          <a:p>
            <a:pPr marL="457200" lvl="0" indent="0" algn="l" rtl="0">
              <a:spcBef>
                <a:spcPts val="0"/>
              </a:spcBef>
              <a:spcAft>
                <a:spcPts val="0"/>
              </a:spcAft>
              <a:buNone/>
            </a:pPr>
            <a:endParaRPr sz="1600" i="0" u="none" strike="noStrike" cap="none">
              <a:solidFill>
                <a:srgbClr val="000000"/>
              </a:solidFill>
              <a:latin typeface="Century Gothic"/>
              <a:ea typeface="Century Gothic"/>
              <a:cs typeface="Century Gothic"/>
              <a:sym typeface="Century Gothic"/>
            </a:endParaRPr>
          </a:p>
        </p:txBody>
      </p:sp>
      <p:sp>
        <p:nvSpPr>
          <p:cNvPr id="575" name="Google Shape;575;p101"/>
          <p:cNvSpPr txBox="1">
            <a:spLocks noGrp="1"/>
          </p:cNvSpPr>
          <p:nvPr>
            <p:ph type="title" idx="4294967295"/>
          </p:nvPr>
        </p:nvSpPr>
        <p:spPr>
          <a:xfrm>
            <a:off x="107949" y="87313"/>
            <a:ext cx="8712300" cy="431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Why regulatory experimentation?</a:t>
            </a:r>
            <a:endParaRPr sz="2000" b="1" i="0" u="none" strike="noStrike" cap="none">
              <a:solidFill>
                <a:srgbClr val="000000"/>
              </a:solidFill>
              <a:latin typeface="Century Gothic"/>
              <a:ea typeface="Century Gothic"/>
              <a:cs typeface="Century Gothic"/>
              <a:sym typeface="Century Gothic"/>
            </a:endParaRPr>
          </a:p>
        </p:txBody>
      </p:sp>
      <p:sp>
        <p:nvSpPr>
          <p:cNvPr id="576" name="Google Shape;576;p101"/>
          <p:cNvSpPr txBox="1"/>
          <p:nvPr/>
        </p:nvSpPr>
        <p:spPr>
          <a:xfrm>
            <a:off x="573300" y="3725900"/>
            <a:ext cx="7711200" cy="677100"/>
          </a:xfrm>
          <a:prstGeom prst="rect">
            <a:avLst/>
          </a:prstGeom>
          <a:noFill/>
          <a:ln w="28575" cap="flat" cmpd="sng">
            <a:solidFill>
              <a:srgbClr val="0097A7"/>
            </a:solidFill>
            <a:prstDash val="solid"/>
            <a:round/>
            <a:headEnd type="none" w="sm" len="sm"/>
            <a:tailEnd type="none" w="sm" len="sm"/>
          </a:ln>
        </p:spPr>
        <p:txBody>
          <a:bodyPr spcFirstLastPara="1" wrap="square" lIns="91425" tIns="91425" rIns="91425" bIns="91425" anchor="t" anchorCtr="0">
            <a:spAutoFit/>
          </a:bodyPr>
          <a:lstStyle/>
          <a:p>
            <a:pPr marL="457200" lvl="0" indent="0" algn="l" rtl="0">
              <a:spcBef>
                <a:spcPts val="0"/>
              </a:spcBef>
              <a:spcAft>
                <a:spcPts val="0"/>
              </a:spcAft>
              <a:buNone/>
            </a:pPr>
            <a:r>
              <a:rPr lang="en-GB" sz="1600" b="1" i="1">
                <a:solidFill>
                  <a:schemeClr val="dk1"/>
                </a:solidFill>
                <a:latin typeface="Century Gothic"/>
                <a:ea typeface="Century Gothic"/>
                <a:cs typeface="Century Gothic"/>
                <a:sym typeface="Century Gothic"/>
              </a:rPr>
              <a:t>Experimentation provides a way for regulators to reduce uncertainty and to inform regulatory decision-making in these circumstances</a:t>
            </a:r>
            <a:r>
              <a:rPr lang="en-GB" sz="1600" b="1">
                <a:solidFill>
                  <a:schemeClr val="dk1"/>
                </a:solidFill>
                <a:latin typeface="Century Gothic"/>
                <a:ea typeface="Century Gothic"/>
                <a:cs typeface="Century Gothic"/>
                <a:sym typeface="Century Gothic"/>
              </a:rPr>
              <a:t>.</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02"/>
          <p:cNvSpPr txBox="1"/>
          <p:nvPr/>
        </p:nvSpPr>
        <p:spPr>
          <a:xfrm>
            <a:off x="807325" y="1349750"/>
            <a:ext cx="7863900" cy="278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sz="1600">
                <a:latin typeface="Century Gothic"/>
                <a:ea typeface="Century Gothic"/>
                <a:cs typeface="Century Gothic"/>
                <a:sym typeface="Century Gothic"/>
              </a:rPr>
              <a:t>[Select as many as applicable]</a:t>
            </a:r>
            <a:endParaRPr sz="160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600">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Yes</a:t>
            </a:r>
            <a:endParaRPr sz="1600">
              <a:solidFill>
                <a:schemeClr val="dk1"/>
              </a:solidFill>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latin typeface="Century Gothic"/>
                <a:ea typeface="Century Gothic"/>
                <a:cs typeface="Century Gothic"/>
                <a:sym typeface="Century Gothic"/>
              </a:rPr>
              <a:t>No - unclear </a:t>
            </a:r>
            <a:r>
              <a:rPr lang="en-GB" sz="1600">
                <a:solidFill>
                  <a:schemeClr val="dk1"/>
                </a:solidFill>
                <a:highlight>
                  <a:schemeClr val="lt1"/>
                </a:highlight>
                <a:latin typeface="Century Gothic"/>
                <a:ea typeface="Century Gothic"/>
                <a:cs typeface="Century Gothic"/>
                <a:sym typeface="Century Gothic"/>
              </a:rPr>
              <a:t>why I would experiment</a:t>
            </a:r>
            <a:endParaRPr sz="1600">
              <a:solidFill>
                <a:schemeClr val="dk1"/>
              </a:solidFill>
              <a:highlight>
                <a:schemeClr val="lt1"/>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highlight>
                  <a:schemeClr val="lt1"/>
                </a:highlight>
                <a:latin typeface="Century Gothic"/>
                <a:ea typeface="Century Gothic"/>
                <a:cs typeface="Century Gothic"/>
                <a:sym typeface="Century Gothic"/>
              </a:rPr>
              <a:t>No - unclear when to experiment </a:t>
            </a:r>
            <a:endParaRPr sz="1600">
              <a:solidFill>
                <a:schemeClr val="dk1"/>
              </a:solidFill>
              <a:highlight>
                <a:schemeClr val="lt1"/>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highlight>
                  <a:schemeClr val="lt1"/>
                </a:highlight>
                <a:latin typeface="Century Gothic"/>
                <a:ea typeface="Century Gothic"/>
                <a:cs typeface="Century Gothic"/>
                <a:sym typeface="Century Gothic"/>
              </a:rPr>
              <a:t>No - unclear how to experiment</a:t>
            </a:r>
            <a:endParaRPr sz="1600">
              <a:solidFill>
                <a:schemeClr val="dk1"/>
              </a:solidFill>
              <a:highlight>
                <a:schemeClr val="lt1"/>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highlight>
                  <a:schemeClr val="lt1"/>
                </a:highlight>
                <a:latin typeface="Century Gothic"/>
                <a:ea typeface="Century Gothic"/>
                <a:cs typeface="Century Gothic"/>
                <a:sym typeface="Century Gothic"/>
              </a:rPr>
              <a:t>No - lack of support for experimentation in my organization or team</a:t>
            </a:r>
            <a:endParaRPr sz="1600">
              <a:solidFill>
                <a:schemeClr val="dk1"/>
              </a:solidFill>
              <a:highlight>
                <a:schemeClr val="lt1"/>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highlight>
                  <a:schemeClr val="lt1"/>
                </a:highlight>
                <a:latin typeface="Century Gothic"/>
                <a:ea typeface="Century Gothic"/>
                <a:cs typeface="Century Gothic"/>
                <a:sym typeface="Century Gothic"/>
              </a:rPr>
              <a:t>No - considered a high risk activity</a:t>
            </a:r>
            <a:endParaRPr sz="1600">
              <a:solidFill>
                <a:schemeClr val="dk1"/>
              </a:solidFill>
              <a:highlight>
                <a:schemeClr val="lt1"/>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highlight>
                  <a:schemeClr val="lt1"/>
                </a:highlight>
                <a:latin typeface="Century Gothic"/>
                <a:ea typeface="Century Gothic"/>
                <a:cs typeface="Century Gothic"/>
                <a:sym typeface="Century Gothic"/>
              </a:rPr>
              <a:t>No - too resource intensive (time, money, people)</a:t>
            </a:r>
            <a:endParaRPr sz="1600">
              <a:solidFill>
                <a:schemeClr val="dk1"/>
              </a:solidFill>
              <a:highlight>
                <a:schemeClr val="lt1"/>
              </a:highlight>
              <a:latin typeface="Century Gothic"/>
              <a:ea typeface="Century Gothic"/>
              <a:cs typeface="Century Gothic"/>
              <a:sym typeface="Century Gothic"/>
            </a:endParaRPr>
          </a:p>
          <a:p>
            <a:pPr marL="457200" lvl="0" indent="-330200" algn="l" rtl="0">
              <a:spcBef>
                <a:spcPts val="0"/>
              </a:spcBef>
              <a:spcAft>
                <a:spcPts val="0"/>
              </a:spcAft>
              <a:buClr>
                <a:schemeClr val="dk1"/>
              </a:buClr>
              <a:buSzPts val="1600"/>
              <a:buFont typeface="Century Gothic"/>
              <a:buChar char="❏"/>
            </a:pPr>
            <a:r>
              <a:rPr lang="en-GB" sz="1600">
                <a:solidFill>
                  <a:schemeClr val="dk1"/>
                </a:solidFill>
                <a:highlight>
                  <a:schemeClr val="lt1"/>
                </a:highlight>
                <a:latin typeface="Century Gothic"/>
                <a:ea typeface="Century Gothic"/>
                <a:cs typeface="Century Gothic"/>
                <a:sym typeface="Century Gothic"/>
              </a:rPr>
              <a:t>No - something else</a:t>
            </a:r>
            <a:endParaRPr sz="1600">
              <a:highlight>
                <a:schemeClr val="lt1"/>
              </a:highlight>
              <a:latin typeface="Century Gothic"/>
              <a:ea typeface="Century Gothic"/>
              <a:cs typeface="Century Gothic"/>
              <a:sym typeface="Century Gothic"/>
            </a:endParaRPr>
          </a:p>
        </p:txBody>
      </p:sp>
      <p:sp>
        <p:nvSpPr>
          <p:cNvPr id="582" name="Google Shape;582;p102"/>
          <p:cNvSpPr txBox="1">
            <a:spLocks noGrp="1"/>
          </p:cNvSpPr>
          <p:nvPr>
            <p:ph type="title"/>
          </p:nvPr>
        </p:nvSpPr>
        <p:spPr>
          <a:xfrm>
            <a:off x="793750" y="392150"/>
            <a:ext cx="75090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Poll: Have you run a regulatory experiment or sandbox before? Why or why not? </a:t>
            </a:r>
            <a:endParaRPr sz="2000" b="1" i="0" u="none" strike="noStrike" cap="none">
              <a:solidFill>
                <a:schemeClr val="dk1"/>
              </a:solidFill>
              <a:latin typeface="Century Gothic"/>
              <a:ea typeface="Century Gothic"/>
              <a:cs typeface="Century Gothic"/>
              <a:sym typeface="Century Gothic"/>
            </a:endParaRPr>
          </a:p>
        </p:txBody>
      </p:sp>
      <p:pic>
        <p:nvPicPr>
          <p:cNvPr id="583" name="Google Shape;583;p102"/>
          <p:cNvPicPr preferRelativeResize="0"/>
          <p:nvPr/>
        </p:nvPicPr>
        <p:blipFill rotWithShape="1">
          <a:blip r:embed="rId3">
            <a:alphaModFix/>
          </a:blip>
          <a:srcRect b="13621"/>
          <a:stretch/>
        </p:blipFill>
        <p:spPr>
          <a:xfrm>
            <a:off x="171600" y="447000"/>
            <a:ext cx="591476" cy="510900"/>
          </a:xfrm>
          <a:prstGeom prst="rect">
            <a:avLst/>
          </a:prstGeom>
          <a:noFill/>
          <a:ln>
            <a:noFill/>
          </a:ln>
        </p:spPr>
      </p:pic>
      <p:pic>
        <p:nvPicPr>
          <p:cNvPr id="5" name="Picture 4">
            <a:extLst>
              <a:ext uri="{FF2B5EF4-FFF2-40B4-BE49-F238E27FC236}">
                <a16:creationId xmlns:a16="http://schemas.microsoft.com/office/drawing/2014/main" id="{8242FCBB-DA33-4E9B-B6FD-D9F2626C5BD3}"/>
              </a:ext>
            </a:extLst>
          </p:cNvPr>
          <p:cNvPicPr>
            <a:picLocks noChangeAspect="1"/>
          </p:cNvPicPr>
          <p:nvPr/>
        </p:nvPicPr>
        <p:blipFill rotWithShape="1">
          <a:blip r:embed="rId4"/>
          <a:srcRect l="51997" t="8602" r="4713" b="4245"/>
          <a:stretch/>
        </p:blipFill>
        <p:spPr>
          <a:xfrm>
            <a:off x="7505700" y="3497580"/>
            <a:ext cx="1333500" cy="14211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9" name="Google Shape;589;p103"/>
          <p:cNvPicPr preferRelativeResize="0"/>
          <p:nvPr/>
        </p:nvPicPr>
        <p:blipFill rotWithShape="1">
          <a:blip r:embed="rId3">
            <a:alphaModFix/>
          </a:blip>
          <a:srcRect/>
          <a:stretch/>
        </p:blipFill>
        <p:spPr>
          <a:xfrm>
            <a:off x="5038176" y="144175"/>
            <a:ext cx="3900400" cy="486597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90" name="Google Shape;590;p103"/>
          <p:cNvSpPr txBox="1"/>
          <p:nvPr/>
        </p:nvSpPr>
        <p:spPr>
          <a:xfrm>
            <a:off x="234775" y="144175"/>
            <a:ext cx="4511100"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latin typeface="Century Gothic"/>
                <a:ea typeface="Century Gothic"/>
                <a:cs typeface="Century Gothic"/>
                <a:sym typeface="Century Gothic"/>
              </a:rPr>
              <a:t>Why develop a regulatory experimentation toolkit?</a:t>
            </a:r>
            <a:endParaRPr sz="2000" b="1">
              <a:latin typeface="Century Gothic"/>
              <a:ea typeface="Century Gothic"/>
              <a:cs typeface="Century Gothic"/>
              <a:sym typeface="Century Gothic"/>
            </a:endParaRPr>
          </a:p>
          <a:p>
            <a:pPr marL="0" lvl="0" indent="0" algn="l" rtl="0">
              <a:spcBef>
                <a:spcPts val="0"/>
              </a:spcBef>
              <a:spcAft>
                <a:spcPts val="0"/>
              </a:spcAft>
              <a:buNone/>
            </a:pPr>
            <a:endParaRPr sz="2000" b="1">
              <a:latin typeface="Century Gothic"/>
              <a:ea typeface="Century Gothic"/>
              <a:cs typeface="Century Gothic"/>
              <a:sym typeface="Century Gothic"/>
            </a:endParaRPr>
          </a:p>
          <a:p>
            <a:pPr marL="457200" indent="-330200">
              <a:buSzPts val="1600"/>
              <a:buFont typeface="Century Gothic"/>
              <a:buChar char="●"/>
            </a:pPr>
            <a:r>
              <a:rPr lang="en-GB" sz="1600">
                <a:latin typeface="Century Gothic"/>
                <a:ea typeface="Century Gothic"/>
                <a:cs typeface="Century Gothic"/>
                <a:sym typeface="Century Gothic"/>
              </a:rPr>
              <a:t>Codify best practice for running </a:t>
            </a:r>
            <a:r>
              <a:rPr lang="en-GB" sz="1600" b="1">
                <a:latin typeface="Century Gothic"/>
                <a:ea typeface="Century Gothic"/>
                <a:cs typeface="Century Gothic"/>
                <a:sym typeface="Century Gothic"/>
              </a:rPr>
              <a:t>regulatory experiments </a:t>
            </a:r>
            <a:r>
              <a:rPr lang="en-GB" sz="1600">
                <a:latin typeface="Century Gothic"/>
                <a:ea typeface="Century Gothic"/>
                <a:cs typeface="Century Gothic"/>
                <a:sym typeface="Century Gothic"/>
              </a:rPr>
              <a:t>and </a:t>
            </a:r>
            <a:r>
              <a:rPr lang="en-GB" sz="1600" b="1">
                <a:latin typeface="Century Gothic"/>
                <a:ea typeface="Century Gothic"/>
                <a:cs typeface="Century Gothic"/>
                <a:sym typeface="Century Gothic"/>
              </a:rPr>
              <a:t>regulatory sandboxes</a:t>
            </a:r>
          </a:p>
          <a:p>
            <a:pPr marL="127000">
              <a:buSzPts val="1600"/>
            </a:pPr>
            <a:endParaRPr lang="en-GB" sz="1600" b="1">
              <a:latin typeface="Century Gothic"/>
            </a:endParaRPr>
          </a:p>
          <a:p>
            <a:pPr marL="457200" indent="-330200">
              <a:buSzPts val="1600"/>
              <a:buFont typeface="Century Gothic"/>
              <a:buChar char="●"/>
            </a:pPr>
            <a:r>
              <a:rPr lang="en-GB" sz="1600">
                <a:latin typeface="Century Gothic"/>
              </a:rPr>
              <a:t>Help </a:t>
            </a:r>
            <a:r>
              <a:rPr lang="en-GB" sz="1600" b="1">
                <a:latin typeface="Century Gothic"/>
              </a:rPr>
              <a:t>integrate experimentation</a:t>
            </a:r>
            <a:r>
              <a:rPr lang="en-GB" sz="1600">
                <a:latin typeface="Century Gothic"/>
              </a:rPr>
              <a:t> into regulatory culture</a:t>
            </a:r>
            <a:br>
              <a:rPr lang="en-GB" sz="1600" b="1">
                <a:latin typeface="Century Gothic"/>
                <a:ea typeface="Century Gothic"/>
                <a:cs typeface="Century Gothic"/>
              </a:rPr>
            </a:br>
            <a:endParaRPr sz="1600" b="1">
              <a:latin typeface="Century Gothic"/>
              <a:ea typeface="Century Gothic"/>
              <a:cs typeface="Century Gothic"/>
            </a:endParaRPr>
          </a:p>
          <a:p>
            <a:pPr marL="457200" lvl="0" indent="-330200" algn="l" rtl="0">
              <a:spcBef>
                <a:spcPts val="0"/>
              </a:spcBef>
              <a:spcAft>
                <a:spcPts val="0"/>
              </a:spcAft>
              <a:buSzPts val="1600"/>
              <a:buFont typeface="Century Gothic"/>
              <a:buChar char="●"/>
            </a:pPr>
            <a:r>
              <a:rPr lang="en-GB" sz="1600">
                <a:latin typeface="Century Gothic"/>
                <a:ea typeface="Century Gothic"/>
                <a:cs typeface="Century Gothic"/>
                <a:sym typeface="Century Gothic"/>
              </a:rPr>
              <a:t>Provide examples to </a:t>
            </a:r>
            <a:r>
              <a:rPr lang="en-GB" sz="1600" b="1">
                <a:latin typeface="Century Gothic"/>
                <a:ea typeface="Century Gothic"/>
                <a:cs typeface="Century Gothic"/>
                <a:sym typeface="Century Gothic"/>
              </a:rPr>
              <a:t>spark imagination</a:t>
            </a:r>
            <a:br>
              <a:rPr lang="en-GB" sz="1600" b="1">
                <a:latin typeface="Century Gothic"/>
                <a:ea typeface="Century Gothic"/>
                <a:cs typeface="Century Gothic"/>
              </a:rPr>
            </a:br>
            <a:endParaRPr sz="1600" b="1">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b="1">
                <a:latin typeface="Century Gothic"/>
                <a:ea typeface="Century Gothic"/>
                <a:cs typeface="Century Gothic"/>
                <a:sym typeface="Century Gothic"/>
              </a:rPr>
              <a:t>Support applications </a:t>
            </a:r>
            <a:r>
              <a:rPr lang="en-GB" sz="1600">
                <a:latin typeface="Century Gothic"/>
                <a:ea typeface="Century Gothic"/>
                <a:cs typeface="Century Gothic"/>
                <a:sym typeface="Century Gothic"/>
              </a:rPr>
              <a:t>to CRI’s Regulatory Experimentation Expense Fund</a:t>
            </a:r>
            <a:endParaRPr sz="16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04"/>
          <p:cNvSpPr txBox="1">
            <a:spLocks noGrp="1"/>
          </p:cNvSpPr>
          <p:nvPr>
            <p:ph type="title" idx="4294967295"/>
          </p:nvPr>
        </p:nvSpPr>
        <p:spPr>
          <a:xfrm>
            <a:off x="107950" y="87325"/>
            <a:ext cx="2497800" cy="4317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What is the toolkit?</a:t>
            </a:r>
            <a:endParaRPr sz="2000" b="1" i="0" u="none" strike="noStrike" cap="none">
              <a:solidFill>
                <a:srgbClr val="000000"/>
              </a:solidFill>
              <a:latin typeface="Century Gothic"/>
              <a:ea typeface="Century Gothic"/>
              <a:cs typeface="Century Gothic"/>
              <a:sym typeface="Century Gothic"/>
            </a:endParaRPr>
          </a:p>
        </p:txBody>
      </p:sp>
      <p:sp>
        <p:nvSpPr>
          <p:cNvPr id="596" name="Google Shape;596;p104"/>
          <p:cNvSpPr txBox="1">
            <a:spLocks noGrp="1"/>
          </p:cNvSpPr>
          <p:nvPr>
            <p:ph type="title" idx="4294967295"/>
          </p:nvPr>
        </p:nvSpPr>
        <p:spPr>
          <a:xfrm>
            <a:off x="107950" y="2102300"/>
            <a:ext cx="1706100" cy="4317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chemeClr val="dk1"/>
                </a:solidFill>
                <a:latin typeface="Century Gothic"/>
                <a:ea typeface="Century Gothic"/>
                <a:cs typeface="Century Gothic"/>
                <a:sym typeface="Century Gothic"/>
              </a:rPr>
              <a:t>Who is it for?</a:t>
            </a:r>
            <a:endParaRPr sz="2000" b="1" i="0" u="none" strike="noStrike" cap="none">
              <a:solidFill>
                <a:srgbClr val="000000"/>
              </a:solidFill>
              <a:latin typeface="Century Gothic"/>
              <a:ea typeface="Century Gothic"/>
              <a:cs typeface="Century Gothic"/>
              <a:sym typeface="Century Gothic"/>
            </a:endParaRPr>
          </a:p>
        </p:txBody>
      </p:sp>
      <p:sp>
        <p:nvSpPr>
          <p:cNvPr id="597" name="Google Shape;597;p104"/>
          <p:cNvSpPr txBox="1"/>
          <p:nvPr/>
        </p:nvSpPr>
        <p:spPr>
          <a:xfrm>
            <a:off x="107950" y="2505950"/>
            <a:ext cx="8541391" cy="21544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3C4043"/>
                </a:solidFill>
                <a:highlight>
                  <a:schemeClr val="lt1"/>
                </a:highlight>
                <a:latin typeface="Century Gothic"/>
                <a:ea typeface="Century Gothic"/>
                <a:cs typeface="Century Gothic"/>
                <a:sym typeface="Century Gothic"/>
              </a:rPr>
              <a:t>→ any </a:t>
            </a:r>
            <a:r>
              <a:rPr lang="en-GB" sz="1600">
                <a:latin typeface="Century Gothic"/>
                <a:ea typeface="Century Gothic"/>
                <a:cs typeface="Century Gothic"/>
                <a:sym typeface="Century Gothic"/>
              </a:rPr>
              <a:t>Canadian regulator interested in designing, carrying out or facilitating, and learning from experiments. This includes regulators interested in:</a:t>
            </a:r>
            <a:endParaRPr sz="1600">
              <a:latin typeface="Century Gothic"/>
              <a:ea typeface="Century Gothic"/>
              <a:cs typeface="Century Gothic"/>
              <a:sym typeface="Century Gothic"/>
            </a:endParaRPr>
          </a:p>
          <a:p>
            <a:pPr marL="457200" indent="-330200">
              <a:buSzPts val="1600"/>
              <a:buFont typeface="Century Gothic"/>
              <a:buChar char="●"/>
            </a:pPr>
            <a:r>
              <a:rPr lang="en-GB" sz="1600" b="1">
                <a:latin typeface="Century Gothic"/>
                <a:ea typeface="Century Gothic"/>
              </a:rPr>
              <a:t>Exploring new ways of regulating</a:t>
            </a:r>
            <a:r>
              <a:rPr lang="en-GB" sz="1600">
                <a:latin typeface="Century Gothic"/>
                <a:ea typeface="Century Gothic"/>
              </a:rPr>
              <a:t> to develop a more proactive and anticipatory regulatory practice</a:t>
            </a:r>
            <a:endParaRPr lang="en-GB" sz="1600" b="1">
              <a:latin typeface="Century Gothic"/>
              <a:ea typeface="Century Gothic"/>
            </a:endParaRPr>
          </a:p>
          <a:p>
            <a:pPr marL="457200" indent="-330200">
              <a:buSzPts val="1600"/>
              <a:buFont typeface="Century Gothic"/>
              <a:buChar char="●"/>
            </a:pPr>
            <a:r>
              <a:rPr lang="en-GB" sz="1600" b="1">
                <a:latin typeface="Century Gothic"/>
                <a:ea typeface="Century Gothic"/>
                <a:cs typeface="Century Gothic"/>
                <a:sym typeface="Century Gothic"/>
              </a:rPr>
              <a:t>Discovering, evidencing and de-risking</a:t>
            </a:r>
            <a:r>
              <a:rPr lang="en-GB" sz="1600">
                <a:latin typeface="Century Gothic"/>
                <a:ea typeface="Century Gothic"/>
                <a:cs typeface="Century Gothic"/>
                <a:sym typeface="Century Gothic"/>
              </a:rPr>
              <a:t> potential responses to regulatory challenges</a:t>
            </a:r>
            <a:endParaRPr sz="1600">
              <a:latin typeface="Century Gothic"/>
              <a:ea typeface="Century Gothic"/>
              <a:cs typeface="Century Gothic"/>
              <a:sym typeface="Century Gothic"/>
            </a:endParaRPr>
          </a:p>
          <a:p>
            <a:pPr marL="457200" lvl="0" indent="-330200" algn="l" rtl="0">
              <a:spcBef>
                <a:spcPts val="0"/>
              </a:spcBef>
              <a:spcAft>
                <a:spcPts val="0"/>
              </a:spcAft>
              <a:buSzPts val="1600"/>
              <a:buFont typeface="Century Gothic"/>
              <a:buChar char="●"/>
            </a:pPr>
            <a:r>
              <a:rPr lang="en-GB" sz="1600" b="1">
                <a:latin typeface="Century Gothic"/>
                <a:ea typeface="Century Gothic"/>
                <a:cs typeface="Century Gothic"/>
                <a:sym typeface="Century Gothic"/>
              </a:rPr>
              <a:t>Enabling, stimulating or guiding industry </a:t>
            </a:r>
            <a:r>
              <a:rPr lang="en-GB" sz="1600">
                <a:latin typeface="Century Gothic"/>
                <a:ea typeface="Century Gothic"/>
                <a:cs typeface="Century Gothic"/>
                <a:sym typeface="Century Gothic"/>
              </a:rPr>
              <a:t>or other stakeholders to advance innovation safely within new or existing regulatory framework</a:t>
            </a:r>
            <a:endParaRPr sz="1600">
              <a:latin typeface="Century Gothic"/>
              <a:ea typeface="Century Gothic"/>
              <a:cs typeface="Century Gothic"/>
              <a:sym typeface="Century Gothic"/>
            </a:endParaRPr>
          </a:p>
        </p:txBody>
      </p:sp>
      <p:sp>
        <p:nvSpPr>
          <p:cNvPr id="598" name="Google Shape;598;p104"/>
          <p:cNvSpPr txBox="1"/>
          <p:nvPr/>
        </p:nvSpPr>
        <p:spPr>
          <a:xfrm>
            <a:off x="107950" y="504675"/>
            <a:ext cx="8753400" cy="1416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1600">
                <a:solidFill>
                  <a:srgbClr val="3C4043"/>
                </a:solidFill>
                <a:highlight>
                  <a:srgbClr val="FFFFFF"/>
                </a:highlight>
                <a:latin typeface="Century Gothic"/>
                <a:ea typeface="Century Gothic"/>
                <a:cs typeface="Century Gothic"/>
                <a:sym typeface="Century Gothic"/>
              </a:rPr>
              <a:t>→ set of tools including </a:t>
            </a:r>
            <a:r>
              <a:rPr lang="en-GB" sz="1600" b="1">
                <a:solidFill>
                  <a:srgbClr val="3C4043"/>
                </a:solidFill>
                <a:highlight>
                  <a:srgbClr val="FFFFFF"/>
                </a:highlight>
                <a:latin typeface="Century Gothic"/>
                <a:ea typeface="Century Gothic"/>
                <a:cs typeface="Century Gothic"/>
                <a:sym typeface="Century Gothic"/>
              </a:rPr>
              <a:t>guidance</a:t>
            </a:r>
            <a:r>
              <a:rPr lang="en-GB" sz="1600">
                <a:solidFill>
                  <a:srgbClr val="3C4043"/>
                </a:solidFill>
                <a:highlight>
                  <a:srgbClr val="FFFFFF"/>
                </a:highlight>
                <a:latin typeface="Century Gothic"/>
                <a:ea typeface="Century Gothic"/>
                <a:cs typeface="Century Gothic"/>
                <a:sym typeface="Century Gothic"/>
              </a:rPr>
              <a:t>, </a:t>
            </a:r>
            <a:r>
              <a:rPr lang="en-GB" sz="1600" b="1">
                <a:solidFill>
                  <a:srgbClr val="3C4043"/>
                </a:solidFill>
                <a:highlight>
                  <a:srgbClr val="FFFFFF"/>
                </a:highlight>
                <a:latin typeface="Century Gothic"/>
                <a:ea typeface="Century Gothic"/>
                <a:cs typeface="Century Gothic"/>
                <a:sym typeface="Century Gothic"/>
              </a:rPr>
              <a:t>examples, worksheets and links to useful resources</a:t>
            </a:r>
            <a:r>
              <a:rPr lang="en-GB" sz="1600">
                <a:solidFill>
                  <a:srgbClr val="3C4043"/>
                </a:solidFill>
                <a:highlight>
                  <a:srgbClr val="FFFFFF"/>
                </a:highlight>
                <a:latin typeface="Century Gothic"/>
                <a:ea typeface="Century Gothic"/>
                <a:cs typeface="Century Gothic"/>
                <a:sym typeface="Century Gothic"/>
              </a:rPr>
              <a:t> that can support departments to:</a:t>
            </a:r>
            <a:endParaRPr sz="1600">
              <a:solidFill>
                <a:srgbClr val="3C4043"/>
              </a:solidFill>
              <a:highlight>
                <a:srgbClr val="FFFFFF"/>
              </a:highlight>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3C4043"/>
              </a:buClr>
              <a:buSzPts val="1600"/>
              <a:buFont typeface="Century Gothic"/>
              <a:buChar char="●"/>
            </a:pPr>
            <a:r>
              <a:rPr lang="en-GB" sz="1600">
                <a:solidFill>
                  <a:srgbClr val="3C4043"/>
                </a:solidFill>
                <a:highlight>
                  <a:srgbClr val="FFFFFF"/>
                </a:highlight>
                <a:latin typeface="Century Gothic"/>
                <a:ea typeface="Century Gothic"/>
                <a:cs typeface="Century Gothic"/>
                <a:sym typeface="Century Gothic"/>
              </a:rPr>
              <a:t>better understand </a:t>
            </a:r>
            <a:r>
              <a:rPr lang="en-GB" sz="1600" b="1">
                <a:solidFill>
                  <a:srgbClr val="3C4043"/>
                </a:solidFill>
                <a:highlight>
                  <a:srgbClr val="FFFFFF"/>
                </a:highlight>
                <a:latin typeface="Century Gothic"/>
                <a:ea typeface="Century Gothic"/>
                <a:cs typeface="Century Gothic"/>
                <a:sym typeface="Century Gothic"/>
              </a:rPr>
              <a:t>what regulatory experiments and regulatory sandboxes are</a:t>
            </a:r>
            <a:endParaRPr sz="1600" b="1">
              <a:solidFill>
                <a:srgbClr val="3C4043"/>
              </a:solidFill>
              <a:highlight>
                <a:srgbClr val="FFFFFF"/>
              </a:highlight>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3C4043"/>
              </a:buClr>
              <a:buSzPts val="1600"/>
              <a:buFont typeface="Century Gothic"/>
              <a:buChar char="●"/>
            </a:pPr>
            <a:r>
              <a:rPr lang="en-GB" sz="1600">
                <a:solidFill>
                  <a:srgbClr val="3C4043"/>
                </a:solidFill>
                <a:highlight>
                  <a:srgbClr val="FFFFFF"/>
                </a:highlight>
                <a:latin typeface="Century Gothic"/>
                <a:ea typeface="Century Gothic"/>
                <a:cs typeface="Century Gothic"/>
                <a:sym typeface="Century Gothic"/>
              </a:rPr>
              <a:t>identify </a:t>
            </a:r>
            <a:r>
              <a:rPr lang="en-GB" sz="1600" b="1">
                <a:solidFill>
                  <a:srgbClr val="3C4043"/>
                </a:solidFill>
                <a:highlight>
                  <a:srgbClr val="FFFFFF"/>
                </a:highlight>
                <a:latin typeface="Century Gothic"/>
                <a:ea typeface="Century Gothic"/>
                <a:cs typeface="Century Gothic"/>
                <a:sym typeface="Century Gothic"/>
              </a:rPr>
              <a:t>when and why</a:t>
            </a:r>
            <a:r>
              <a:rPr lang="en-GB" sz="1600">
                <a:solidFill>
                  <a:srgbClr val="3C4043"/>
                </a:solidFill>
                <a:highlight>
                  <a:srgbClr val="FFFFFF"/>
                </a:highlight>
                <a:latin typeface="Century Gothic"/>
                <a:ea typeface="Century Gothic"/>
                <a:cs typeface="Century Gothic"/>
                <a:sym typeface="Century Gothic"/>
              </a:rPr>
              <a:t> these tools can be useful (especially to support innovation)</a:t>
            </a:r>
            <a:endParaRPr sz="1600">
              <a:solidFill>
                <a:srgbClr val="3C4043"/>
              </a:solidFill>
              <a:highlight>
                <a:srgbClr val="FFFFFF"/>
              </a:highlight>
              <a:latin typeface="Century Gothic"/>
              <a:ea typeface="Century Gothic"/>
              <a:cs typeface="Century Gothic"/>
              <a:sym typeface="Century Gothic"/>
            </a:endParaRPr>
          </a:p>
          <a:p>
            <a:pPr marL="457200" lvl="0" indent="-330200" algn="l" rtl="0">
              <a:lnSpc>
                <a:spcPct val="100000"/>
              </a:lnSpc>
              <a:spcBef>
                <a:spcPts val="0"/>
              </a:spcBef>
              <a:spcAft>
                <a:spcPts val="0"/>
              </a:spcAft>
              <a:buClr>
                <a:srgbClr val="3C4043"/>
              </a:buClr>
              <a:buSzPts val="1600"/>
              <a:buFont typeface="Century Gothic"/>
              <a:buChar char="●"/>
            </a:pPr>
            <a:r>
              <a:rPr lang="en-GB" sz="1600">
                <a:solidFill>
                  <a:srgbClr val="3C4043"/>
                </a:solidFill>
                <a:highlight>
                  <a:srgbClr val="FFFFFF"/>
                </a:highlight>
                <a:latin typeface="Century Gothic"/>
                <a:ea typeface="Century Gothic"/>
                <a:cs typeface="Century Gothic"/>
                <a:sym typeface="Century Gothic"/>
              </a:rPr>
              <a:t>understand </a:t>
            </a:r>
            <a:r>
              <a:rPr lang="en-GB" sz="1600" b="1">
                <a:solidFill>
                  <a:srgbClr val="3C4043"/>
                </a:solidFill>
                <a:highlight>
                  <a:srgbClr val="FFFFFF"/>
                </a:highlight>
                <a:latin typeface="Century Gothic"/>
                <a:ea typeface="Century Gothic"/>
                <a:cs typeface="Century Gothic"/>
                <a:sym typeface="Century Gothic"/>
              </a:rPr>
              <a:t>how </a:t>
            </a:r>
            <a:r>
              <a:rPr lang="en-GB" sz="1600">
                <a:solidFill>
                  <a:srgbClr val="3C4043"/>
                </a:solidFill>
                <a:highlight>
                  <a:srgbClr val="FFFFFF"/>
                </a:highlight>
                <a:latin typeface="Century Gothic"/>
                <a:ea typeface="Century Gothic"/>
                <a:cs typeface="Century Gothic"/>
                <a:sym typeface="Century Gothic"/>
              </a:rPr>
              <a:t>to use these tools generally (and links to advanced information)</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16da175413738217c903ef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sta Templat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d62c7d3-3999-40c8-b338-7d0913d42a57">
      <UserInfo>
        <DisplayName>Boudrahem, Zachary</DisplayName>
        <AccountId>26</AccountId>
        <AccountType/>
      </UserInfo>
      <UserInfo>
        <DisplayName>Labelle, Marc-André</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5B2CC30E9AF144BD8836AA7E22C547" ma:contentTypeVersion="6" ma:contentTypeDescription="Create a new document." ma:contentTypeScope="" ma:versionID="03b21a34f2d51af1a291e1d526943413">
  <xsd:schema xmlns:xsd="http://www.w3.org/2001/XMLSchema" xmlns:xs="http://www.w3.org/2001/XMLSchema" xmlns:p="http://schemas.microsoft.com/office/2006/metadata/properties" xmlns:ns2="a3d47de9-47fc-49c1-b3b1-baad5882054b" xmlns:ns3="7d62c7d3-3999-40c8-b338-7d0913d42a57" targetNamespace="http://schemas.microsoft.com/office/2006/metadata/properties" ma:root="true" ma:fieldsID="89abb69e282585bef097af438e1ff4b1" ns2:_="" ns3:_="">
    <xsd:import namespace="a3d47de9-47fc-49c1-b3b1-baad5882054b"/>
    <xsd:import namespace="7d62c7d3-3999-40c8-b338-7d0913d42a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47de9-47fc-49c1-b3b1-baad58820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62c7d3-3999-40c8-b338-7d0913d42a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8F1B9-38BD-441E-92D5-095894DF5D24}">
  <ds:schemaRefs>
    <ds:schemaRef ds:uri="http://schemas.microsoft.com/office/2006/documentManagement/types"/>
    <ds:schemaRef ds:uri="http://www.w3.org/XML/1998/namespace"/>
    <ds:schemaRef ds:uri="7d62c7d3-3999-40c8-b338-7d0913d42a57"/>
    <ds:schemaRef ds:uri="http://schemas.microsoft.com/office/infopath/2007/PartnerControls"/>
    <ds:schemaRef ds:uri="a3d47de9-47fc-49c1-b3b1-baad5882054b"/>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A552BAE-2619-441A-A35A-2A356B3759F3}">
  <ds:schemaRefs>
    <ds:schemaRef ds:uri="7d62c7d3-3999-40c8-b338-7d0913d42a57"/>
    <ds:schemaRef ds:uri="a3d47de9-47fc-49c1-b3b1-baad588205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E747E8-A6D8-47D0-8732-E77B9B7FD0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3591</Words>
  <Application>Microsoft Office PowerPoint</Application>
  <PresentationFormat>On-screen Show (16:9)</PresentationFormat>
  <Paragraphs>271</Paragraphs>
  <Slides>30</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Century Gothic</vt:lpstr>
      <vt:lpstr>Wingdings</vt:lpstr>
      <vt:lpstr>Calibri</vt:lpstr>
      <vt:lpstr>1_Office Theme</vt:lpstr>
      <vt:lpstr>2_Office Theme</vt:lpstr>
      <vt:lpstr>Nesta Templates</vt:lpstr>
      <vt:lpstr>PowerPoint Presentation</vt:lpstr>
      <vt:lpstr>Why have you joined today’s webinar? Maybe you...</vt:lpstr>
      <vt:lpstr>Objectives for this webinar</vt:lpstr>
      <vt:lpstr>Centre for Regulatory Innovation (CRI)</vt:lpstr>
      <vt:lpstr>Nesta and Nesta’s role with the CRI</vt:lpstr>
      <vt:lpstr>Why regulatory experimentation?</vt:lpstr>
      <vt:lpstr>Poll: Have you run a regulatory experiment or sandbox before? Why or why not? </vt:lpstr>
      <vt:lpstr>PowerPoint Presentation</vt:lpstr>
      <vt:lpstr>What is the toolkit?</vt:lpstr>
      <vt:lpstr>PowerPoint Presentation</vt:lpstr>
      <vt:lpstr>        What is a regulatory experiment?</vt:lpstr>
      <vt:lpstr>Example of a regulatory experiment (Internationally)</vt:lpstr>
      <vt:lpstr>Examples of Canadian regulatory experiments</vt:lpstr>
      <vt:lpstr>PowerPoint Presentation</vt:lpstr>
      <vt:lpstr>PowerPoint Presentation</vt:lpstr>
      <vt:lpstr>PowerPoint Presentation</vt:lpstr>
      <vt:lpstr>PowerPoint Presentation</vt:lpstr>
      <vt:lpstr>What is a regulatory sandbox?</vt:lpstr>
      <vt:lpstr>Examples of regulatory sandboxes</vt:lpstr>
      <vt:lpstr>PowerPoint Presentation</vt:lpstr>
      <vt:lpstr>PowerPoint Presentation</vt:lpstr>
      <vt:lpstr>PowerPoint Presentation</vt:lpstr>
      <vt:lpstr>Summary: When to use each chapter?</vt:lpstr>
      <vt:lpstr>PowerPoint Presentation</vt:lpstr>
      <vt:lpstr>PowerPoint Presentation</vt:lpstr>
      <vt:lpstr>Focus Sessions</vt:lpstr>
      <vt:lpstr>Focus Sessions (Continued)</vt:lpstr>
      <vt:lpstr>Poll: Would you be interested in a focus workshop to help you use the toolkit to develop your own experiment? </vt:lpstr>
      <vt:lpstr>If you are interested in a focus workshop to help you use the toolkit to develop your own experiment…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Melanson, Holly</cp:lastModifiedBy>
  <cp:revision>3</cp:revision>
  <dcterms:modified xsi:type="dcterms:W3CDTF">2021-10-18T16:31:51Z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0x010100085B2CC30E9AF144BD8836AA7E22C547</vt:lpwstr>
  </property>
  <property fmtid="{D5CDD505-2E9C-101B-9397-08002B2CF9AE}" pid="3" name="MSIP_Label_3515d617-256d-4284-aedb-1064be1c4b48_Enabled">
    <vt:lpwstr>true</vt:lpwstr>
  </property>
  <property fmtid="{D5CDD505-2E9C-101B-9397-08002B2CF9AE}" pid="4" name="MSIP_Label_3515d617-256d-4284-aedb-1064be1c4b48_SetDate">
    <vt:lpwstr>2021-08-03T20:47:40Z</vt:lpwstr>
  </property>
  <property fmtid="{D5CDD505-2E9C-101B-9397-08002B2CF9AE}" pid="5" name="MSIP_Label_3515d617-256d-4284-aedb-1064be1c4b48_Method">
    <vt:lpwstr>Privileged</vt:lpwstr>
  </property>
  <property fmtid="{D5CDD505-2E9C-101B-9397-08002B2CF9AE}" pid="6" name="MSIP_Label_3515d617-256d-4284-aedb-1064be1c4b48_Name">
    <vt:lpwstr>3515d617-256d-4284-aedb-1064be1c4b48</vt:lpwstr>
  </property>
  <property fmtid="{D5CDD505-2E9C-101B-9397-08002B2CF9AE}" pid="7" name="MSIP_Label_3515d617-256d-4284-aedb-1064be1c4b48_SiteId">
    <vt:lpwstr>6397df10-4595-4047-9c4f-03311282152b</vt:lpwstr>
  </property>
  <property fmtid="{D5CDD505-2E9C-101B-9397-08002B2CF9AE}" pid="8" name="MSIP_Label_3515d617-256d-4284-aedb-1064be1c4b48_ActionId">
    <vt:lpwstr>832a7f6f-f024-4683-b136-ff0005e998f8</vt:lpwstr>
  </property>
  <property fmtid="{D5CDD505-2E9C-101B-9397-08002B2CF9AE}" pid="9" name="MSIP_Label_3515d617-256d-4284-aedb-1064be1c4b48_ContentBits">
    <vt:lpwstr>0</vt:lpwstr>
  </property>
</Properties>
</file>