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7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08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-blue-servicecanada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5031160" y="2275113"/>
            <a:ext cx="6541247" cy="10341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5031160" y="3602038"/>
            <a:ext cx="6541247" cy="839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15" name="Google Shape;15;p2" title="Service Canada 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767848" y="5944962"/>
            <a:ext cx="1133160" cy="68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-red-esdc">
  <p:cSld name="title-red-esdc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1"/>
          <p:cNvSpPr txBox="1">
            <a:spLocks noGrp="1"/>
          </p:cNvSpPr>
          <p:nvPr>
            <p:ph type="ctrTitle"/>
          </p:nvPr>
        </p:nvSpPr>
        <p:spPr>
          <a:xfrm>
            <a:off x="5031160" y="2275113"/>
            <a:ext cx="6541247" cy="10341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ubTitle" idx="1"/>
          </p:nvPr>
        </p:nvSpPr>
        <p:spPr>
          <a:xfrm>
            <a:off x="5031160" y="3602038"/>
            <a:ext cx="6541247" cy="839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50" name="Google Shape;50;p11" title="Employment and Social Development Canada 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62502" y="6154792"/>
            <a:ext cx="4934385" cy="4504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1">
  <p:cSld name="text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2"/>
          <p:cNvSpPr txBox="1">
            <a:spLocks noGrp="1"/>
          </p:cNvSpPr>
          <p:nvPr>
            <p:ph type="title"/>
          </p:nvPr>
        </p:nvSpPr>
        <p:spPr>
          <a:xfrm>
            <a:off x="1109272" y="1039675"/>
            <a:ext cx="10118361" cy="924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body" idx="1"/>
          </p:nvPr>
        </p:nvSpPr>
        <p:spPr>
          <a:xfrm>
            <a:off x="1109272" y="2233534"/>
            <a:ext cx="10118361" cy="39434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3">
  <p:cSld name="text3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title"/>
          </p:nvPr>
        </p:nvSpPr>
        <p:spPr>
          <a:xfrm>
            <a:off x="1109272" y="1039675"/>
            <a:ext cx="10118361" cy="924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body" idx="1"/>
          </p:nvPr>
        </p:nvSpPr>
        <p:spPr>
          <a:xfrm>
            <a:off x="1109272" y="2233534"/>
            <a:ext cx="10118361" cy="39434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4">
  <p:cSld name="text4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4"/>
          <p:cNvSpPr txBox="1">
            <a:spLocks noGrp="1"/>
          </p:cNvSpPr>
          <p:nvPr>
            <p:ph type="title"/>
          </p:nvPr>
        </p:nvSpPr>
        <p:spPr>
          <a:xfrm>
            <a:off x="1109272" y="1039675"/>
            <a:ext cx="10118361" cy="924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body" idx="1"/>
          </p:nvPr>
        </p:nvSpPr>
        <p:spPr>
          <a:xfrm>
            <a:off x="1109272" y="2233534"/>
            <a:ext cx="10118361" cy="39434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shot1">
  <p:cSld name="headshot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5"/>
          <p:cNvSpPr txBox="1">
            <a:spLocks noGrp="1"/>
          </p:cNvSpPr>
          <p:nvPr>
            <p:ph type="title"/>
          </p:nvPr>
        </p:nvSpPr>
        <p:spPr>
          <a:xfrm>
            <a:off x="838200" y="63687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5"/>
          <p:cNvSpPr>
            <a:spLocks noGrp="1"/>
          </p:cNvSpPr>
          <p:nvPr>
            <p:ph type="pic" idx="2"/>
          </p:nvPr>
        </p:nvSpPr>
        <p:spPr>
          <a:xfrm>
            <a:off x="4505892" y="2332491"/>
            <a:ext cx="3279571" cy="3735205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shot2">
  <p:cSld name="headshot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6"/>
          <p:cNvSpPr txBox="1">
            <a:spLocks noGrp="1"/>
          </p:cNvSpPr>
          <p:nvPr>
            <p:ph type="title"/>
          </p:nvPr>
        </p:nvSpPr>
        <p:spPr>
          <a:xfrm>
            <a:off x="838200" y="604218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6"/>
          <p:cNvSpPr txBox="1">
            <a:spLocks noGrp="1"/>
          </p:cNvSpPr>
          <p:nvPr>
            <p:ph type="body" idx="1"/>
          </p:nvPr>
        </p:nvSpPr>
        <p:spPr>
          <a:xfrm>
            <a:off x="6740434" y="2220686"/>
            <a:ext cx="4614954" cy="39689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16"/>
          <p:cNvSpPr>
            <a:spLocks noGrp="1"/>
          </p:cNvSpPr>
          <p:nvPr>
            <p:ph type="pic" idx="2"/>
          </p:nvPr>
        </p:nvSpPr>
        <p:spPr>
          <a:xfrm>
            <a:off x="1318558" y="2272937"/>
            <a:ext cx="3279571" cy="3916726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shot3">
  <p:cSld name="headshot3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7"/>
          <p:cNvSpPr>
            <a:spLocks noGrp="1"/>
          </p:cNvSpPr>
          <p:nvPr>
            <p:ph type="pic" idx="2"/>
          </p:nvPr>
        </p:nvSpPr>
        <p:spPr>
          <a:xfrm>
            <a:off x="1504508" y="2352085"/>
            <a:ext cx="3279571" cy="3735205"/>
          </a:xfrm>
          <a:prstGeom prst="rect">
            <a:avLst/>
          </a:prstGeom>
          <a:noFill/>
          <a:ln>
            <a:noFill/>
          </a:ln>
        </p:spPr>
      </p:sp>
      <p:sp>
        <p:nvSpPr>
          <p:cNvPr id="69" name="Google Shape;69;p17"/>
          <p:cNvSpPr>
            <a:spLocks noGrp="1"/>
          </p:cNvSpPr>
          <p:nvPr>
            <p:ph type="pic" idx="3"/>
          </p:nvPr>
        </p:nvSpPr>
        <p:spPr>
          <a:xfrm>
            <a:off x="7522131" y="2352084"/>
            <a:ext cx="3279571" cy="3735205"/>
          </a:xfrm>
          <a:prstGeom prst="rect">
            <a:avLst/>
          </a:prstGeom>
          <a:noFill/>
          <a:ln>
            <a:noFill/>
          </a:ln>
        </p:spPr>
      </p:sp>
      <p:sp>
        <p:nvSpPr>
          <p:cNvPr id="70" name="Google Shape;70;p17"/>
          <p:cNvSpPr txBox="1">
            <a:spLocks noGrp="1"/>
          </p:cNvSpPr>
          <p:nvPr>
            <p:ph type="body" idx="1"/>
          </p:nvPr>
        </p:nvSpPr>
        <p:spPr>
          <a:xfrm>
            <a:off x="6709241" y="687977"/>
            <a:ext cx="4676929" cy="982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7"/>
          <p:cNvSpPr txBox="1">
            <a:spLocks noGrp="1"/>
          </p:cNvSpPr>
          <p:nvPr>
            <p:ph type="body" idx="4"/>
          </p:nvPr>
        </p:nvSpPr>
        <p:spPr>
          <a:xfrm>
            <a:off x="805830" y="687977"/>
            <a:ext cx="4676929" cy="982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/text1">
  <p:cSld name="image/text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8"/>
          <p:cNvSpPr txBox="1">
            <a:spLocks noGrp="1"/>
          </p:cNvSpPr>
          <p:nvPr>
            <p:ph type="body" idx="1"/>
          </p:nvPr>
        </p:nvSpPr>
        <p:spPr>
          <a:xfrm>
            <a:off x="523407" y="1208694"/>
            <a:ext cx="398981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18"/>
          <p:cNvSpPr txBox="1">
            <a:spLocks noGrp="1"/>
          </p:cNvSpPr>
          <p:nvPr>
            <p:ph type="body" idx="2"/>
          </p:nvPr>
        </p:nvSpPr>
        <p:spPr>
          <a:xfrm>
            <a:off x="6903720" y="1716516"/>
            <a:ext cx="4809844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8"/>
          <p:cNvSpPr txBox="1">
            <a:spLocks noGrp="1"/>
          </p:cNvSpPr>
          <p:nvPr>
            <p:ph type="body" idx="3"/>
          </p:nvPr>
        </p:nvSpPr>
        <p:spPr>
          <a:xfrm>
            <a:off x="6903720" y="613857"/>
            <a:ext cx="4809844" cy="8883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 b="0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/text2">
  <p:cSld name="image/text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7550330" y="1330948"/>
            <a:ext cx="4163233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19"/>
          <p:cNvSpPr txBox="1">
            <a:spLocks noGrp="1"/>
          </p:cNvSpPr>
          <p:nvPr>
            <p:ph type="body" idx="2"/>
          </p:nvPr>
        </p:nvSpPr>
        <p:spPr>
          <a:xfrm>
            <a:off x="565878" y="1641241"/>
            <a:ext cx="452863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" name="Google Shape;79;p19"/>
          <p:cNvSpPr txBox="1">
            <a:spLocks noGrp="1"/>
          </p:cNvSpPr>
          <p:nvPr>
            <p:ph type="body" idx="3"/>
          </p:nvPr>
        </p:nvSpPr>
        <p:spPr>
          <a:xfrm>
            <a:off x="565878" y="675746"/>
            <a:ext cx="4528635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 b="0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/statistic/chart">
  <p:cSld name="quote/statistic/char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0"/>
          <p:cNvSpPr txBox="1">
            <a:spLocks noGrp="1"/>
          </p:cNvSpPr>
          <p:nvPr>
            <p:ph type="title"/>
          </p:nvPr>
        </p:nvSpPr>
        <p:spPr>
          <a:xfrm>
            <a:off x="2284288" y="2838059"/>
            <a:ext cx="8057214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2" type="obj">
  <p:cSld name="OBJEC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1109272" y="1039675"/>
            <a:ext cx="10118361" cy="924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1109272" y="2233534"/>
            <a:ext cx="10118361" cy="39434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-yellow-servicecanada">
  <p:cSld name="title-yellow-servicecanada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ctrTitle"/>
          </p:nvPr>
        </p:nvSpPr>
        <p:spPr>
          <a:xfrm>
            <a:off x="5031160" y="2275113"/>
            <a:ext cx="6541247" cy="10341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ubTitle" idx="1"/>
          </p:nvPr>
        </p:nvSpPr>
        <p:spPr>
          <a:xfrm>
            <a:off x="5031160" y="3602038"/>
            <a:ext cx="6541247" cy="839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22" name="Google Shape;22;p4" title="Service Canada 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767848" y="5944962"/>
            <a:ext cx="1133160" cy="68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-red-servicecanada">
  <p:cSld name="title-red-servicecanada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ctrTitle"/>
          </p:nvPr>
        </p:nvSpPr>
        <p:spPr>
          <a:xfrm>
            <a:off x="5031160" y="2275113"/>
            <a:ext cx="6541247" cy="10341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ubTitle" idx="1"/>
          </p:nvPr>
        </p:nvSpPr>
        <p:spPr>
          <a:xfrm>
            <a:off x="5031160" y="3602038"/>
            <a:ext cx="6541247" cy="839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26" name="Google Shape;26;p5" title="Service Canada 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767848" y="5944962"/>
            <a:ext cx="1133160" cy="68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-blue-canada">
  <p:cSld name="title-blue-canada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ctrTitle"/>
          </p:nvPr>
        </p:nvSpPr>
        <p:spPr>
          <a:xfrm>
            <a:off x="5031160" y="2275113"/>
            <a:ext cx="6541247" cy="10341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subTitle" idx="1"/>
          </p:nvPr>
        </p:nvSpPr>
        <p:spPr>
          <a:xfrm>
            <a:off x="5031160" y="3602038"/>
            <a:ext cx="6541247" cy="839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30" name="Google Shape;30;p6" title="Canada 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476410" y="6186351"/>
            <a:ext cx="1273629" cy="3184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-yellow-canada">
  <p:cSld name="title-yellow-canada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ctrTitle"/>
          </p:nvPr>
        </p:nvSpPr>
        <p:spPr>
          <a:xfrm>
            <a:off x="5031160" y="2275113"/>
            <a:ext cx="6541247" cy="10341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ubTitle" idx="1"/>
          </p:nvPr>
        </p:nvSpPr>
        <p:spPr>
          <a:xfrm>
            <a:off x="5031160" y="3602038"/>
            <a:ext cx="6541247" cy="839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34" name="Google Shape;34;p7" title="Canada 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476410" y="6186351"/>
            <a:ext cx="1273629" cy="3184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-red-canada">
  <p:cSld name="title-red-canada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ctrTitle"/>
          </p:nvPr>
        </p:nvSpPr>
        <p:spPr>
          <a:xfrm>
            <a:off x="5031160" y="2275113"/>
            <a:ext cx="6541247" cy="10341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subTitle" idx="1"/>
          </p:nvPr>
        </p:nvSpPr>
        <p:spPr>
          <a:xfrm>
            <a:off x="5031160" y="3602038"/>
            <a:ext cx="6541247" cy="839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38" name="Google Shape;38;p8" title="Canada 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476410" y="6186351"/>
            <a:ext cx="1273629" cy="3184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-blue-esdc">
  <p:cSld name="title-blue-esdc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ctrTitle"/>
          </p:nvPr>
        </p:nvSpPr>
        <p:spPr>
          <a:xfrm>
            <a:off x="5031160" y="2275113"/>
            <a:ext cx="6541247" cy="10341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subTitle" idx="1"/>
          </p:nvPr>
        </p:nvSpPr>
        <p:spPr>
          <a:xfrm>
            <a:off x="5031160" y="3602038"/>
            <a:ext cx="6541247" cy="839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42" name="Google Shape;42;p9" title="Employment and Social Development Canada 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62502" y="6154792"/>
            <a:ext cx="4934385" cy="4504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-yellow-esdc">
  <p:cSld name="title-yellow-esdc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ctrTitle"/>
          </p:nvPr>
        </p:nvSpPr>
        <p:spPr>
          <a:xfrm>
            <a:off x="5031160" y="2275113"/>
            <a:ext cx="6541247" cy="10341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ubTitle" idx="1"/>
          </p:nvPr>
        </p:nvSpPr>
        <p:spPr>
          <a:xfrm>
            <a:off x="5031160" y="3602038"/>
            <a:ext cx="6541247" cy="839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46" name="Google Shape;46;p10" title="Employment and Social Development Canada 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62502" y="6154792"/>
            <a:ext cx="4934385" cy="4504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B7B3703-4FC8-6E95-42D5-780127D1FC15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9604375" y="190500"/>
            <a:ext cx="2439988" cy="18288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UNCLASSIFIED / NON CLASSIFIÉ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1"/>
          <p:cNvSpPr txBox="1">
            <a:spLocks noGrp="1"/>
          </p:cNvSpPr>
          <p:nvPr>
            <p:ph type="ctrTitle"/>
          </p:nvPr>
        </p:nvSpPr>
        <p:spPr>
          <a:xfrm>
            <a:off x="3783436" y="1929468"/>
            <a:ext cx="7788972" cy="1648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</a:pPr>
            <a:r>
              <a:rPr lang="en-CA" sz="6600" b="1"/>
              <a:t>Page analytics tool</a:t>
            </a:r>
            <a:endParaRPr/>
          </a:p>
        </p:txBody>
      </p:sp>
      <p:sp>
        <p:nvSpPr>
          <p:cNvPr id="87" name="Google Shape;87;p21"/>
          <p:cNvSpPr txBox="1">
            <a:spLocks noGrp="1"/>
          </p:cNvSpPr>
          <p:nvPr>
            <p:ph type="subTitle" idx="1"/>
          </p:nvPr>
        </p:nvSpPr>
        <p:spPr>
          <a:xfrm>
            <a:off x="3890257" y="3870486"/>
            <a:ext cx="6541247" cy="839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400"/>
              <a:buNone/>
            </a:pPr>
            <a:r>
              <a:rPr lang="en-CA" sz="2400">
                <a:solidFill>
                  <a:srgbClr val="7F7F7F"/>
                </a:solidFill>
              </a:rPr>
              <a:t>Principal Publisher Analytics Services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2"/>
          <p:cNvSpPr txBox="1">
            <a:spLocks noGrp="1"/>
          </p:cNvSpPr>
          <p:nvPr>
            <p:ph type="title"/>
          </p:nvPr>
        </p:nvSpPr>
        <p:spPr>
          <a:xfrm>
            <a:off x="1109272" y="788005"/>
            <a:ext cx="10118361" cy="924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CA" b="1"/>
              <a:t>What is the Page analytics tool?</a:t>
            </a:r>
            <a:endParaRPr/>
          </a:p>
        </p:txBody>
      </p:sp>
      <p:sp>
        <p:nvSpPr>
          <p:cNvPr id="93" name="Google Shape;93;p22"/>
          <p:cNvSpPr txBox="1">
            <a:spLocks noGrp="1"/>
          </p:cNvSpPr>
          <p:nvPr>
            <p:ph type="body" idx="1"/>
          </p:nvPr>
        </p:nvSpPr>
        <p:spPr>
          <a:xfrm>
            <a:off x="1828800" y="1956697"/>
            <a:ext cx="9398833" cy="39434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10000"/>
          </a:bodyPr>
          <a:lstStyle/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CA" sz="2800"/>
              <a:t>A web-based solution on Canada.ca that allows anyone (no prior analytics expertise required) to look up </a:t>
            </a:r>
            <a:r>
              <a:rPr lang="en-CA" sz="2800" b="1"/>
              <a:t>analytics data </a:t>
            </a:r>
            <a:r>
              <a:rPr lang="en-CA" sz="2800"/>
              <a:t>for </a:t>
            </a:r>
            <a:r>
              <a:rPr lang="en-CA" sz="2800" b="1"/>
              <a:t>any page </a:t>
            </a:r>
            <a:r>
              <a:rPr lang="en-CA" sz="2800"/>
              <a:t>tracked by Adobe Analytics</a:t>
            </a:r>
            <a:endParaRPr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2800"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CA" sz="2800"/>
              <a:t>Ideal for digital </a:t>
            </a:r>
            <a:r>
              <a:rPr lang="en-CA" sz="2800" b="1"/>
              <a:t>communicators</a:t>
            </a:r>
            <a:r>
              <a:rPr lang="en-CA"/>
              <a:t>, </a:t>
            </a:r>
            <a:r>
              <a:rPr lang="en-CA" sz="2800"/>
              <a:t>program content creators, etc. </a:t>
            </a:r>
            <a:endParaRPr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CA" sz="2800"/>
              <a:t>Created in </a:t>
            </a:r>
            <a:r>
              <a:rPr lang="en-CA" sz="2800" b="1"/>
              <a:t>collaboration</a:t>
            </a:r>
            <a:r>
              <a:rPr lang="en-CA" sz="2800"/>
              <a:t> between Principal Publisher, Digital Transformation Office and Canada Revenue Agency</a:t>
            </a:r>
            <a:endParaRPr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1200"/>
          </a:p>
        </p:txBody>
      </p:sp>
      <p:pic>
        <p:nvPicPr>
          <p:cNvPr id="94" name="Google Shape;94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23091" y="4984935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2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23091" y="2067997"/>
            <a:ext cx="616480" cy="61648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2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23091" y="3792036"/>
            <a:ext cx="608700" cy="60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3"/>
          <p:cNvSpPr txBox="1">
            <a:spLocks noGrp="1"/>
          </p:cNvSpPr>
          <p:nvPr>
            <p:ph type="title"/>
          </p:nvPr>
        </p:nvSpPr>
        <p:spPr>
          <a:xfrm>
            <a:off x="1109272" y="788005"/>
            <a:ext cx="10118361" cy="924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CA" b="1"/>
              <a:t>New features</a:t>
            </a:r>
            <a:endParaRPr/>
          </a:p>
        </p:txBody>
      </p:sp>
      <p:sp>
        <p:nvSpPr>
          <p:cNvPr id="102" name="Google Shape;102;p23"/>
          <p:cNvSpPr txBox="1">
            <a:spLocks noGrp="1"/>
          </p:cNvSpPr>
          <p:nvPr>
            <p:ph type="body" idx="1"/>
          </p:nvPr>
        </p:nvSpPr>
        <p:spPr>
          <a:xfrm>
            <a:off x="1828800" y="1956697"/>
            <a:ext cx="9398833" cy="39434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CA" sz="2800"/>
              <a:t>Customizable date ranges</a:t>
            </a:r>
            <a:endParaRPr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800"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CA"/>
              <a:t>W</a:t>
            </a:r>
            <a:r>
              <a:rPr lang="en-CA" sz="2800"/>
              <a:t>eb analytics data for non-Canada.ca sites </a:t>
            </a:r>
            <a:endParaRPr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CA" sz="2800"/>
              <a:t>Improvements to the tool’s interface</a:t>
            </a:r>
            <a:endParaRPr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/>
          </a:p>
        </p:txBody>
      </p:sp>
      <p:pic>
        <p:nvPicPr>
          <p:cNvPr id="103" name="Google Shape;103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11197" y="1936237"/>
            <a:ext cx="648000" cy="6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2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08800" y="3223092"/>
            <a:ext cx="648000" cy="6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2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108800" y="4480585"/>
            <a:ext cx="648000" cy="64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4"/>
          <p:cNvSpPr txBox="1">
            <a:spLocks noGrp="1"/>
          </p:cNvSpPr>
          <p:nvPr>
            <p:ph type="title"/>
          </p:nvPr>
        </p:nvSpPr>
        <p:spPr>
          <a:xfrm>
            <a:off x="1109272" y="788005"/>
            <a:ext cx="10118361" cy="924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CA" b="1"/>
              <a:t>Benefits of the Page analytics tool</a:t>
            </a:r>
            <a:endParaRPr/>
          </a:p>
        </p:txBody>
      </p:sp>
      <p:sp>
        <p:nvSpPr>
          <p:cNvPr id="111" name="Google Shape;111;p24"/>
          <p:cNvSpPr txBox="1">
            <a:spLocks noGrp="1"/>
          </p:cNvSpPr>
          <p:nvPr>
            <p:ph type="body" idx="1"/>
          </p:nvPr>
        </p:nvSpPr>
        <p:spPr>
          <a:xfrm>
            <a:off x="1931024" y="1956697"/>
            <a:ext cx="9296609" cy="39434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CA" sz="2400"/>
              <a:t>Growing our </a:t>
            </a:r>
            <a:r>
              <a:rPr lang="en-CA" sz="2400" b="1"/>
              <a:t>online data presence </a:t>
            </a:r>
            <a:r>
              <a:rPr lang="en-CA" sz="2400"/>
              <a:t>and increasing </a:t>
            </a:r>
            <a:r>
              <a:rPr lang="en-CA" sz="2400" b="1"/>
              <a:t>data</a:t>
            </a:r>
            <a:r>
              <a:rPr lang="en-CA" sz="2400"/>
              <a:t> </a:t>
            </a:r>
            <a:r>
              <a:rPr lang="en-CA" sz="2400" b="1"/>
              <a:t>transparency</a:t>
            </a:r>
            <a:endParaRPr/>
          </a:p>
          <a:p>
            <a:pPr marL="685800" lvl="1" indent="-228631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CA" sz="1900"/>
              <a:t>Similar to other governments: USA, UK, Australia</a:t>
            </a:r>
            <a:endParaRPr/>
          </a:p>
          <a:p>
            <a:pPr marL="685800" lvl="1" indent="-228631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CA" sz="1900"/>
              <a:t>Supports the Directive on Open Government, Canada’s National Action Plan on Open Government, and the GC Digital Standards </a:t>
            </a:r>
            <a:endParaRPr/>
          </a:p>
          <a:p>
            <a:pPr marL="0" lvl="0" indent="0" algn="l" rtl="0">
              <a:lnSpc>
                <a:spcPct val="12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2400"/>
          </a:p>
          <a:p>
            <a:pPr marL="0" lvl="0" indent="0" algn="l" rtl="0">
              <a:lnSpc>
                <a:spcPct val="12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CA" sz="2400"/>
              <a:t>Making Web analytics data </a:t>
            </a:r>
            <a:r>
              <a:rPr lang="en-CA" sz="2400" b="1"/>
              <a:t>easily available </a:t>
            </a:r>
            <a:endParaRPr/>
          </a:p>
          <a:p>
            <a:pPr marL="800100" lvl="1" indent="-228631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CA" sz="1900"/>
              <a:t>Access to analytics at the click of a button </a:t>
            </a:r>
            <a:endParaRPr/>
          </a:p>
          <a:p>
            <a:pPr marL="800100" lvl="1" indent="-228631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CA" sz="1900"/>
              <a:t>Democratization of data: Anyone can view and share analytics data </a:t>
            </a:r>
            <a:endParaRPr/>
          </a:p>
          <a:p>
            <a:pPr marL="800100" lvl="1" indent="-228631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CA" sz="1900"/>
              <a:t>Reduces basic analytics requests, allowing analysts more time to do deeper analysis</a:t>
            </a:r>
            <a:endParaRPr/>
          </a:p>
        </p:txBody>
      </p:sp>
      <p:pic>
        <p:nvPicPr>
          <p:cNvPr id="112" name="Google Shape;112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84486" y="1951459"/>
            <a:ext cx="746538" cy="74653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2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32175" y="3928411"/>
            <a:ext cx="651159" cy="6511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170</Words>
  <Application>Microsoft Office PowerPoint</Application>
  <PresentationFormat>Widescreen</PresentationFormat>
  <Paragraphs>23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Page analytics tool</vt:lpstr>
      <vt:lpstr>What is the Page analytics tool?</vt:lpstr>
      <vt:lpstr>New features</vt:lpstr>
      <vt:lpstr>Benefits of the Page analytics tool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Page analytics tool</dc:title>
  <dc:creator>Donohue, Chelsey</dc:creator>
  <cp:lastModifiedBy>Donohue, Chelsey</cp:lastModifiedBy>
  <cp:revision>1</cp:revision>
  <dcterms:modified xsi:type="dcterms:W3CDTF">2023-10-03T17:47:42Z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d0ca00b-3f0e-465a-aac7-1a6a22fcea40_Enabled">
    <vt:lpwstr>true</vt:lpwstr>
  </property>
  <property fmtid="{D5CDD505-2E9C-101B-9397-08002B2CF9AE}" pid="3" name="MSIP_Label_3d0ca00b-3f0e-465a-aac7-1a6a22fcea40_SetDate">
    <vt:lpwstr>2023-10-03T17:47:42Z</vt:lpwstr>
  </property>
  <property fmtid="{D5CDD505-2E9C-101B-9397-08002B2CF9AE}" pid="4" name="MSIP_Label_3d0ca00b-3f0e-465a-aac7-1a6a22fcea40_Method">
    <vt:lpwstr>Privileged</vt:lpwstr>
  </property>
  <property fmtid="{D5CDD505-2E9C-101B-9397-08002B2CF9AE}" pid="5" name="MSIP_Label_3d0ca00b-3f0e-465a-aac7-1a6a22fcea40_Name">
    <vt:lpwstr>3d0ca00b-3f0e-465a-aac7-1a6a22fcea40</vt:lpwstr>
  </property>
  <property fmtid="{D5CDD505-2E9C-101B-9397-08002B2CF9AE}" pid="6" name="MSIP_Label_3d0ca00b-3f0e-465a-aac7-1a6a22fcea40_SiteId">
    <vt:lpwstr>6397df10-4595-4047-9c4f-03311282152b</vt:lpwstr>
  </property>
  <property fmtid="{D5CDD505-2E9C-101B-9397-08002B2CF9AE}" pid="7" name="MSIP_Label_3d0ca00b-3f0e-465a-aac7-1a6a22fcea40_ActionId">
    <vt:lpwstr>bf6edf06-ca0f-4dc9-a0df-f8168f434cce</vt:lpwstr>
  </property>
  <property fmtid="{D5CDD505-2E9C-101B-9397-08002B2CF9AE}" pid="8" name="MSIP_Label_3d0ca00b-3f0e-465a-aac7-1a6a22fcea40_ContentBits">
    <vt:lpwstr>1</vt:lpwstr>
  </property>
  <property fmtid="{D5CDD505-2E9C-101B-9397-08002B2CF9AE}" pid="9" name="ClassificationContentMarkingHeaderLocations">
    <vt:lpwstr>Office Theme:3</vt:lpwstr>
  </property>
  <property fmtid="{D5CDD505-2E9C-101B-9397-08002B2CF9AE}" pid="10" name="ClassificationContentMarkingHeaderText">
    <vt:lpwstr>UNCLASSIFIED / NON CLASSIFIÉ</vt:lpwstr>
  </property>
</Properties>
</file>