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66" r:id="rId6"/>
    <p:sldId id="267" r:id="rId7"/>
    <p:sldId id="268" r:id="rId8"/>
    <p:sldId id="269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ench" id="{A51A2BA9-07AE-4341-A97B-F1E2CC1820FC}">
          <p14:sldIdLst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712" autoAdjust="0"/>
  </p:normalViewPr>
  <p:slideViewPr>
    <p:cSldViewPr snapToGrid="0">
      <p:cViewPr varScale="1">
        <p:scale>
          <a:sx n="121" d="100"/>
          <a:sy n="121" d="100"/>
        </p:scale>
        <p:origin x="13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FF93-3E69-4B05-853D-D209980F51DD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36249-B947-4D6E-BA4F-4771D380F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92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blue-service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Service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48" y="5944962"/>
            <a:ext cx="113316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2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9C3D60-5EAD-47B9-9449-31DFB3EB3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802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808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1534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9121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36875"/>
            <a:ext cx="10515600" cy="1325563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HEADSHOT</a:t>
            </a:r>
            <a:endParaRPr lang="en-CA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75253CF-D361-421E-8C83-5BA6B4111B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05892" y="2332491"/>
            <a:ext cx="3279571" cy="37352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4112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04218"/>
            <a:ext cx="10515600" cy="1325563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HEADSHOT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0434" y="2220686"/>
            <a:ext cx="4614954" cy="3968977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158AAA7-B70B-4E1C-A56C-0A7363AB56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8558" y="2272937"/>
            <a:ext cx="3279571" cy="391672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29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0669771-BA99-42ED-8C37-95141B1639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4508" y="2352085"/>
            <a:ext cx="3279571" cy="37352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36C323CE-A2E0-443A-BA0F-8DFFFD29FA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22131" y="2352084"/>
            <a:ext cx="3279571" cy="37352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04FCCED-CCBF-4CE3-9941-8A59FCCE3B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09241" y="687977"/>
            <a:ext cx="4676929" cy="98219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CA" dirty="0"/>
              <a:t>HEADSHOT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2986553-3C9C-45BB-AE19-1139EC3210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5830" y="687977"/>
            <a:ext cx="4676929" cy="98219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CA" dirty="0"/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2141217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407" y="1208694"/>
            <a:ext cx="398981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3720" y="1716516"/>
            <a:ext cx="4809844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903720" y="613857"/>
            <a:ext cx="4809844" cy="888371"/>
          </a:xfrm>
        </p:spPr>
        <p:txBody>
          <a:bodyPr anchor="b">
            <a:normAutofit/>
          </a:bodyPr>
          <a:lstStyle>
            <a:lvl1pPr marL="0" indent="0">
              <a:buNone/>
              <a:defRPr sz="4400" b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51074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0330" y="1330948"/>
            <a:ext cx="4163233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565878" y="1641241"/>
            <a:ext cx="4528635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65878" y="675746"/>
            <a:ext cx="4528635" cy="767700"/>
          </a:xfrm>
        </p:spPr>
        <p:txBody>
          <a:bodyPr anchor="b">
            <a:normAutofit/>
          </a:bodyPr>
          <a:lstStyle>
            <a:lvl1pPr marL="0" indent="0">
              <a:buNone/>
              <a:defRPr sz="4400" b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879534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statistic/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4288" y="2838059"/>
            <a:ext cx="8057214" cy="1325563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QUOTE/SUBTITLE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760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yellow-service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5" name="Picture 4" title="Service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48" y="5944962"/>
            <a:ext cx="113316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red-service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Service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48" y="5944962"/>
            <a:ext cx="113316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7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blue-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10" y="6186351"/>
            <a:ext cx="1273629" cy="3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1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yellow-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10" y="6186351"/>
            <a:ext cx="1273629" cy="3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2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red-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10" y="6186351"/>
            <a:ext cx="1273629" cy="3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blue-esd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Employment and Social Development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2" y="6154792"/>
            <a:ext cx="4934385" cy="4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6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yellow-esd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Employment and Social Development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2" y="6154792"/>
            <a:ext cx="4934385" cy="4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1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red-esd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Employment and Social Development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2" y="6154792"/>
            <a:ext cx="4934385" cy="4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1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812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5" r:id="rId8"/>
    <p:sldLayoutId id="2147483667" r:id="rId9"/>
    <p:sldLayoutId id="2147483650" r:id="rId10"/>
    <p:sldLayoutId id="2147483668" r:id="rId11"/>
    <p:sldLayoutId id="2147483669" r:id="rId12"/>
    <p:sldLayoutId id="2147483670" r:id="rId13"/>
    <p:sldLayoutId id="2147483672" r:id="rId14"/>
    <p:sldLayoutId id="2147483653" r:id="rId15"/>
    <p:sldLayoutId id="2147483673" r:id="rId16"/>
    <p:sldLayoutId id="2147483652" r:id="rId17"/>
    <p:sldLayoutId id="2147483671" r:id="rId18"/>
    <p:sldLayoutId id="2147483674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83436" y="1929468"/>
            <a:ext cx="8237988" cy="1648237"/>
          </a:xfrm>
        </p:spPr>
        <p:txBody>
          <a:bodyPr>
            <a:noAutofit/>
          </a:bodyPr>
          <a:lstStyle/>
          <a:p>
            <a:r>
              <a:rPr lang="fr-CA" sz="5400" b="1" dirty="0"/>
              <a:t>Outil d’analyse de page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90257" y="3870486"/>
            <a:ext cx="6541247" cy="839333"/>
          </a:xfrm>
        </p:spPr>
        <p:txBody>
          <a:bodyPr>
            <a:normAutofit/>
          </a:bodyPr>
          <a:lstStyle/>
          <a:p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Services analytiques de l’</a:t>
            </a:r>
            <a:r>
              <a:rPr lang="fr-CA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Editeur</a:t>
            </a:r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principal</a:t>
            </a:r>
          </a:p>
        </p:txBody>
      </p:sp>
    </p:spTree>
    <p:extLst>
      <p:ext uri="{BB962C8B-B14F-4D97-AF65-F5344CB8AC3E}">
        <p14:creationId xmlns:p14="http://schemas.microsoft.com/office/powerpoint/2010/main" val="116828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9272" y="788005"/>
            <a:ext cx="10118361" cy="92403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Qu'est-ce que l’Outil d'analyse de page ?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0" y="1956697"/>
            <a:ext cx="9398833" cy="394342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2800" dirty="0">
                <a:cs typeface="Arial" panose="020B0604020202020204" pitchFamily="34" charset="0"/>
              </a:rPr>
              <a:t>Une solution Web sur Canada.ca qui permet à quiconque (sans aucune expertise préalable en analyse) de rechercher des </a:t>
            </a:r>
            <a:r>
              <a:rPr lang="fr-FR" sz="2800" b="1" dirty="0">
                <a:cs typeface="Arial" panose="020B0604020202020204" pitchFamily="34" charset="0"/>
              </a:rPr>
              <a:t>données analytiques </a:t>
            </a:r>
            <a:r>
              <a:rPr lang="fr-FR" sz="2800" dirty="0">
                <a:cs typeface="Arial" panose="020B0604020202020204" pitchFamily="34" charset="0"/>
              </a:rPr>
              <a:t>pour </a:t>
            </a:r>
            <a:r>
              <a:rPr lang="fr-FR" sz="2800" b="1" dirty="0">
                <a:cs typeface="Arial" panose="020B0604020202020204" pitchFamily="34" charset="0"/>
              </a:rPr>
              <a:t>n'importe quelle page </a:t>
            </a:r>
            <a:r>
              <a:rPr lang="fr-FR" sz="2800" dirty="0">
                <a:cs typeface="Arial" panose="020B0604020202020204" pitchFamily="34" charset="0"/>
              </a:rPr>
              <a:t>suivie par Adobe Analytics.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8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2800" dirty="0">
                <a:cs typeface="Arial" panose="020B0604020202020204" pitchFamily="34" charset="0"/>
              </a:rPr>
              <a:t>Idéal pour les communicateurs numériques, les créateurs de contenu de programmes, etc.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2800" dirty="0">
                <a:cs typeface="Arial" panose="020B0604020202020204" pitchFamily="34" charset="0"/>
              </a:rPr>
              <a:t>Créé en </a:t>
            </a:r>
            <a:r>
              <a:rPr lang="fr-FR" sz="2800" b="1" dirty="0">
                <a:cs typeface="Arial" panose="020B0604020202020204" pitchFamily="34" charset="0"/>
              </a:rPr>
              <a:t>collaboration</a:t>
            </a:r>
            <a:r>
              <a:rPr lang="fr-FR" sz="2800" dirty="0">
                <a:cs typeface="Arial" panose="020B0604020202020204" pitchFamily="34" charset="0"/>
              </a:rPr>
              <a:t> entre l’Editeur principal, le Bureau de la transformation numérique et l'Agence du revenu du Canada</a:t>
            </a:r>
            <a:endParaRPr lang="en-US" sz="1200" dirty="0"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2E0DC4-4FE2-50E9-E3B5-5A6890EDCA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91" y="4892656"/>
            <a:ext cx="720000" cy="72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7F9062-0EFB-3E23-305B-64D20E2AD9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91" y="2067997"/>
            <a:ext cx="616480" cy="6164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E710B4-7775-AE52-D403-6C152A5BA4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91" y="3624061"/>
            <a:ext cx="608700" cy="60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5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9272" y="788005"/>
            <a:ext cx="10118361" cy="924033"/>
          </a:xfrm>
        </p:spPr>
        <p:txBody>
          <a:bodyPr/>
          <a:lstStyle/>
          <a:p>
            <a:r>
              <a:rPr lang="en-CA" b="1" dirty="0"/>
              <a:t>Nouvelles </a:t>
            </a:r>
            <a:r>
              <a:rPr lang="en-CA" b="1" dirty="0" err="1"/>
              <a:t>fonctionnalités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0" y="2048976"/>
            <a:ext cx="9398833" cy="39434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2800" dirty="0">
                <a:cs typeface="Arial" panose="020B0604020202020204" pitchFamily="34" charset="0"/>
              </a:rPr>
              <a:t>Les plages de dates personnalisables</a:t>
            </a:r>
            <a:endParaRPr lang="en-US" sz="28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dirty="0">
                <a:cs typeface="Arial" panose="020B0604020202020204" pitchFamily="34" charset="0"/>
              </a:rPr>
              <a:t>Les données d’analytique Web pour les sites Web n’appartenant pas à Canada.ca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2800" dirty="0">
                <a:cs typeface="Arial" panose="020B0604020202020204" pitchFamily="34" charset="0"/>
              </a:rPr>
              <a:t>L’amélioration de l’interface de l’outil</a:t>
            </a:r>
            <a:endParaRPr lang="en-US" sz="1200" dirty="0"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E5AFA4-371B-C5D5-2A27-731180CDC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197" y="2048976"/>
            <a:ext cx="648000" cy="6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69AA53-9378-E5D0-5B90-9D033CBD3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800" y="3335831"/>
            <a:ext cx="648000" cy="64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913F4F-99D5-F150-4FD5-28E279B378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800" y="4593324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7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9272" y="788005"/>
            <a:ext cx="10118361" cy="92403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Avantages de l’Outil d'analyse de page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31024" y="1956697"/>
            <a:ext cx="9296609" cy="437552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2400" dirty="0">
                <a:cs typeface="Arial" panose="020B0604020202020204" pitchFamily="34" charset="0"/>
              </a:rPr>
              <a:t>Accroître notre </a:t>
            </a:r>
            <a:r>
              <a:rPr lang="fr-FR" sz="2400" b="1" dirty="0">
                <a:cs typeface="Arial" panose="020B0604020202020204" pitchFamily="34" charset="0"/>
              </a:rPr>
              <a:t>présence de données en ligne </a:t>
            </a:r>
            <a:r>
              <a:rPr lang="fr-FR" sz="2400" dirty="0">
                <a:cs typeface="Arial" panose="020B0604020202020204" pitchFamily="34" charset="0"/>
              </a:rPr>
              <a:t>et accroître la </a:t>
            </a:r>
            <a:r>
              <a:rPr lang="fr-FR" sz="2400" b="1" dirty="0">
                <a:cs typeface="Arial" panose="020B0604020202020204" pitchFamily="34" charset="0"/>
              </a:rPr>
              <a:t>transparence</a:t>
            </a:r>
            <a:r>
              <a:rPr lang="fr-FR" sz="2400" dirty="0">
                <a:cs typeface="Arial" panose="020B0604020202020204" pitchFamily="34" charset="0"/>
              </a:rPr>
              <a:t> des données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1900" dirty="0">
                <a:cs typeface="Arial" panose="020B0604020202020204" pitchFamily="34" charset="0"/>
              </a:rPr>
              <a:t>Semblable à </a:t>
            </a:r>
            <a:r>
              <a:rPr lang="en-CA" sz="1900" dirty="0" err="1">
                <a:cs typeface="Arial" panose="020B0604020202020204" pitchFamily="34" charset="0"/>
              </a:rPr>
              <a:t>d’autres</a:t>
            </a:r>
            <a:r>
              <a:rPr lang="en-CA" sz="1900" dirty="0">
                <a:cs typeface="Arial" panose="020B0604020202020204" pitchFamily="34" charset="0"/>
              </a:rPr>
              <a:t> </a:t>
            </a:r>
            <a:r>
              <a:rPr lang="en-CA" sz="1900" dirty="0" err="1">
                <a:cs typeface="Arial" panose="020B0604020202020204" pitchFamily="34" charset="0"/>
              </a:rPr>
              <a:t>gouvernements</a:t>
            </a:r>
            <a:r>
              <a:rPr lang="en-CA" sz="1900" dirty="0">
                <a:cs typeface="Arial" panose="020B0604020202020204" pitchFamily="34" charset="0"/>
              </a:rPr>
              <a:t> : </a:t>
            </a:r>
            <a:r>
              <a:rPr lang="en-CA" sz="1900" dirty="0" err="1">
                <a:cs typeface="Arial" panose="020B0604020202020204" pitchFamily="34" charset="0"/>
              </a:rPr>
              <a:t>États</a:t>
            </a:r>
            <a:r>
              <a:rPr lang="en-CA" sz="1900" dirty="0">
                <a:cs typeface="Arial" panose="020B0604020202020204" pitchFamily="34" charset="0"/>
              </a:rPr>
              <a:t>-Unis, </a:t>
            </a:r>
            <a:r>
              <a:rPr lang="en-CA" sz="1900" dirty="0" err="1">
                <a:cs typeface="Arial" panose="020B0604020202020204" pitchFamily="34" charset="0"/>
              </a:rPr>
              <a:t>Royaume</a:t>
            </a:r>
            <a:r>
              <a:rPr lang="en-CA" sz="1900" dirty="0">
                <a:cs typeface="Arial" panose="020B0604020202020204" pitchFamily="34" charset="0"/>
              </a:rPr>
              <a:t>-Uni, </a:t>
            </a:r>
            <a:r>
              <a:rPr lang="en-CA" sz="1900" dirty="0" err="1">
                <a:cs typeface="Arial" panose="020B0604020202020204" pitchFamily="34" charset="0"/>
              </a:rPr>
              <a:t>Australie</a:t>
            </a:r>
            <a:endParaRPr lang="en-CA" sz="1900" dirty="0"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1900" dirty="0" err="1">
                <a:cs typeface="Arial" panose="020B0604020202020204" pitchFamily="34" charset="0"/>
              </a:rPr>
              <a:t>Soutient</a:t>
            </a:r>
            <a:r>
              <a:rPr lang="en-CA" sz="1900" dirty="0">
                <a:cs typeface="Arial" panose="020B0604020202020204" pitchFamily="34" charset="0"/>
              </a:rPr>
              <a:t> la Directive sur le </a:t>
            </a:r>
            <a:r>
              <a:rPr lang="en-CA" sz="1900" dirty="0" err="1">
                <a:cs typeface="Arial" panose="020B0604020202020204" pitchFamily="34" charset="0"/>
              </a:rPr>
              <a:t>gouvernement</a:t>
            </a:r>
            <a:r>
              <a:rPr lang="en-CA" sz="1900" dirty="0">
                <a:cs typeface="Arial" panose="020B0604020202020204" pitchFamily="34" charset="0"/>
              </a:rPr>
              <a:t> </a:t>
            </a:r>
            <a:r>
              <a:rPr lang="en-CA" sz="1900" dirty="0" err="1">
                <a:cs typeface="Arial" panose="020B0604020202020204" pitchFamily="34" charset="0"/>
              </a:rPr>
              <a:t>ouvert</a:t>
            </a:r>
            <a:r>
              <a:rPr lang="en-CA" sz="1900" dirty="0">
                <a:cs typeface="Arial" panose="020B0604020202020204" pitchFamily="34" charset="0"/>
              </a:rPr>
              <a:t>, </a:t>
            </a:r>
            <a:r>
              <a:rPr lang="fr-FR" sz="1900" dirty="0">
                <a:cs typeface="Arial" panose="020B0604020202020204" pitchFamily="34" charset="0"/>
              </a:rPr>
              <a:t>le Plan d’action national du Canada pour un gouvernement ouvert et les Normes numériques du GC</a:t>
            </a:r>
            <a:endParaRPr lang="fr-FR" sz="24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fr-FR" sz="2400" dirty="0">
                <a:cs typeface="Arial" panose="020B0604020202020204" pitchFamily="34" charset="0"/>
              </a:rPr>
              <a:t>Rendre les données d'analyse Web </a:t>
            </a:r>
            <a:r>
              <a:rPr lang="fr-FR" sz="2400" b="1" dirty="0">
                <a:cs typeface="Arial" panose="020B0604020202020204" pitchFamily="34" charset="0"/>
              </a:rPr>
              <a:t>facilement accessibles</a:t>
            </a:r>
          </a:p>
          <a:p>
            <a:pPr marL="8001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1900" dirty="0" err="1">
                <a:cs typeface="Arial" panose="020B0604020202020204" pitchFamily="34" charset="0"/>
              </a:rPr>
              <a:t>Accès</a:t>
            </a:r>
            <a:r>
              <a:rPr lang="en-CA" sz="1900" dirty="0">
                <a:cs typeface="Arial" panose="020B0604020202020204" pitchFamily="34" charset="0"/>
              </a:rPr>
              <a:t> aux données </a:t>
            </a:r>
            <a:r>
              <a:rPr lang="en-CA" sz="1900" dirty="0" err="1">
                <a:cs typeface="Arial" panose="020B0604020202020204" pitchFamily="34" charset="0"/>
              </a:rPr>
              <a:t>analytiques</a:t>
            </a:r>
            <a:r>
              <a:rPr lang="en-CA" sz="1900" dirty="0">
                <a:cs typeface="Arial" panose="020B0604020202020204" pitchFamily="34" charset="0"/>
              </a:rPr>
              <a:t> en un </a:t>
            </a:r>
            <a:r>
              <a:rPr lang="en-CA" sz="1900" dirty="0" err="1">
                <a:cs typeface="Arial" panose="020B0604020202020204" pitchFamily="34" charset="0"/>
              </a:rPr>
              <a:t>clic</a:t>
            </a:r>
            <a:endParaRPr lang="en-CA" sz="1900" dirty="0">
              <a:cs typeface="Arial" panose="020B0604020202020204" pitchFamily="34" charset="0"/>
            </a:endParaRPr>
          </a:p>
          <a:p>
            <a:pPr marL="8001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1900" dirty="0">
                <a:cs typeface="Arial" panose="020B0604020202020204" pitchFamily="34" charset="0"/>
              </a:rPr>
              <a:t>Démocratisation des données : tout le monde peut consulter et partager des données analytiques </a:t>
            </a:r>
          </a:p>
          <a:p>
            <a:pPr marL="8001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1900" dirty="0">
                <a:cs typeface="Arial" panose="020B0604020202020204" pitchFamily="34" charset="0"/>
              </a:rPr>
              <a:t>Réduit les demandes d'analyse de base, laissant aux analystes plus de temps pour effectuer des analyses plus approfondies</a:t>
            </a:r>
            <a:endParaRPr lang="en-CA" sz="1900" dirty="0"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626874-F0CB-CA13-64FF-13B446E863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86" y="1951459"/>
            <a:ext cx="746538" cy="7465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2059AB-37FF-F9CC-5003-167BE8888D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175" y="3928411"/>
            <a:ext cx="651159" cy="65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4066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45595|-2022598|-7453029|-14726787|-13009866|ESDC&quot;,&quot;Id&quot;:&quot;651effef3345313058c5b0a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VERSION-Jan20th-Power Point Presentation" id="{765FA60D-AF55-48E2-B72E-3CF94ED7C27E}" vid="{76946B54-0908-4820-9EE2-2736CA96B3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B994A0B92FB0479DBA26C9996A8A09" ma:contentTypeVersion="32" ma:contentTypeDescription="Create a new document." ma:contentTypeScope="" ma:versionID="629dd437966595070518aeb40f86d891">
  <xsd:schema xmlns:xsd="http://www.w3.org/2001/XMLSchema" xmlns:xs="http://www.w3.org/2001/XMLSchema" xmlns:p="http://schemas.microsoft.com/office/2006/metadata/properties" xmlns:ns2="a522bf8f-c9fb-4a27-a743-a5b91f6ecc10" xmlns:ns3="16ae990d-cc4b-4634-8c8f-e8cf67732c6a" xmlns:ns4="f76aaf80-9812-406c-9dd3-ccb851cf3a75" targetNamespace="http://schemas.microsoft.com/office/2006/metadata/properties" ma:root="true" ma:fieldsID="f6b4af304be6560dd4b0b6e90e0abfb0" ns2:_="" ns3:_="" ns4:_="">
    <xsd:import namespace="a522bf8f-c9fb-4a27-a743-a5b91f6ecc10"/>
    <xsd:import namespace="16ae990d-cc4b-4634-8c8f-e8cf67732c6a"/>
    <xsd:import namespace="f76aaf80-9812-406c-9dd3-ccb851cf3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4:Email_x005f_x0020_To" minOccurs="0"/>
                <xsd:element ref="ns4:Email_x005f_x0020_From" minOccurs="0"/>
                <xsd:element ref="ns4:Email_x005f_x0020_Subject" minOccurs="0"/>
                <xsd:element ref="ns4:Email_x005f_x0020_Conversation_x005f_x0020_Topic" minOccurs="0"/>
                <xsd:element ref="ns4:Email_x005f_x0020_CC" minOccurs="0"/>
                <xsd:element ref="ns4:Email_x005f_x0020_Date" minOccurs="0"/>
                <xsd:element ref="ns4:Email_x005f_x0020_Attachments" minOccurs="0"/>
                <xsd:element ref="ns3:_dlc_DocId" minOccurs="0"/>
                <xsd:element ref="ns3:_dlc_DocIdUrl" minOccurs="0"/>
                <xsd:element ref="ns3:_dlc_DocIdPersistId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2bf8f-c9fb-4a27-a743-a5b91f6ecc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fa6f064-5af2-4239-ab23-685642d595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990d-cc4b-4634-8c8f-e8cf67732c6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3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aaf80-9812-406c-9dd3-ccb851cf3a7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5cb1838-5a46-483e-a98a-5f8ab89d7c02}" ma:internalName="TaxCatchAll" ma:showField="CatchAllData" ma:web="16ae990d-cc4b-4634-8c8f-e8cf67732c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ail_x005f_x0020_To" ma:index="23" nillable="true" ma:displayName="Email To" ma:description="Email To" ma:hidden="true" ma:internalName="Email_x0020_To" ma:readOnly="false">
      <xsd:simpleType>
        <xsd:restriction base="dms:Text">
          <xsd:maxLength value="255"/>
        </xsd:restriction>
      </xsd:simpleType>
    </xsd:element>
    <xsd:element name="Email_x005f_x0020_From" ma:index="24" nillable="true" ma:displayName="Email From" ma:description="Email From" ma:hidden="true" ma:internalName="Email_x0020_From" ma:readOnly="false">
      <xsd:simpleType>
        <xsd:restriction base="dms:Text">
          <xsd:maxLength value="255"/>
        </xsd:restriction>
      </xsd:simpleType>
    </xsd:element>
    <xsd:element name="Email_x005f_x0020_Subject" ma:index="25" nillable="true" ma:displayName="Email Subject" ma:description="Email Subject" ma:hidden="true" ma:internalName="Email_x0020_Subject" ma:readOnly="false">
      <xsd:simpleType>
        <xsd:restriction base="dms:Text">
          <xsd:maxLength value="255"/>
        </xsd:restriction>
      </xsd:simpleType>
    </xsd:element>
    <xsd:element name="Email_x005f_x0020_Conversation_x005f_x0020_Topic" ma:index="26" nillable="true" ma:displayName="Email Conversation Topic" ma:description="Email Conversation Topic" ma:hidden="true" ma:internalName="Email_x0020_Conversation_x0020_Topic" ma:readOnly="false">
      <xsd:simpleType>
        <xsd:restriction base="dms:Text">
          <xsd:maxLength value="255"/>
        </xsd:restriction>
      </xsd:simpleType>
    </xsd:element>
    <xsd:element name="Email_x005f_x0020_CC" ma:index="27" nillable="true" ma:displayName="Email CC" ma:description="Email CC" ma:hidden="true" ma:internalName="Email_x0020_CC" ma:readOnly="false">
      <xsd:simpleType>
        <xsd:restriction base="dms:Text">
          <xsd:maxLength value="255"/>
        </xsd:restriction>
      </xsd:simpleType>
    </xsd:element>
    <xsd:element name="Email_x005f_x0020_Date" ma:index="28" nillable="true" ma:displayName="Email Date" ma:description="Email Date" ma:format="DateOnly" ma:hidden="true" ma:internalName="Email_x0020_Date" ma:readOnly="false">
      <xsd:simpleType>
        <xsd:restriction base="dms:DateTime"/>
      </xsd:simpleType>
    </xsd:element>
    <xsd:element name="Email_x005f_x0020_Attachments" ma:index="29" nillable="true" ma:displayName="Email Attachments" ma:description="Email Attachments" ma:hidden="true" ma:internalName="Email_x0020_Attachments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6aaf80-9812-406c-9dd3-ccb851cf3a75" xsi:nil="true"/>
    <lcf76f155ced4ddcb4097134ff3c332f xmlns="a522bf8f-c9fb-4a27-a743-a5b91f6ecc10">
      <Terms xmlns="http://schemas.microsoft.com/office/infopath/2007/PartnerControls"/>
    </lcf76f155ced4ddcb4097134ff3c332f>
    <Email_x005f_x0020_Date xmlns="f76aaf80-9812-406c-9dd3-ccb851cf3a75" xsi:nil="true"/>
    <Email_x005f_x0020_Attachments xmlns="f76aaf80-9812-406c-9dd3-ccb851cf3a75" xsi:nil="true"/>
    <Email_x005f_x0020_From xmlns="f76aaf80-9812-406c-9dd3-ccb851cf3a75" xsi:nil="true"/>
    <Email_x005f_x0020_To xmlns="f76aaf80-9812-406c-9dd3-ccb851cf3a75" xsi:nil="true"/>
    <Email_x005f_x0020_Subject xmlns="f76aaf80-9812-406c-9dd3-ccb851cf3a75" xsi:nil="true"/>
    <Email_x005f_x0020_Conversation_x005f_x0020_Topic xmlns="f76aaf80-9812-406c-9dd3-ccb851cf3a75" xsi:nil="true"/>
    <Email_x005f_x0020_CC xmlns="f76aaf80-9812-406c-9dd3-ccb851cf3a75" xsi:nil="true"/>
    <_dlc_DocId xmlns="16ae990d-cc4b-4634-8c8f-e8cf67732c6a">U5XESX53V6WD-1278939039-28164</_dlc_DocId>
    <_dlc_DocIdUrl xmlns="16ae990d-cc4b-4634-8c8f-e8cf67732c6a">
      <Url>https://014gc.sharepoint.com/sites/BU7203758/_layouts/15/DocIdRedir.aspx?ID=U5XESX53V6WD-1278939039-28164</Url>
      <Description>U5XESX53V6WD-1278939039-28164</Description>
    </_dlc_DocIdUrl>
    <SharedWithUsers xmlns="16ae990d-cc4b-4634-8c8f-e8cf67732c6a">
      <UserInfo>
        <DisplayName>Lavigne, Marc-André M [NC]</DisplayName>
        <AccountId>23</AccountId>
        <AccountType/>
      </UserInfo>
    </SharedWithUsers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A2F2B7-3F73-4456-9569-0D54DCDA2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2bf8f-c9fb-4a27-a743-a5b91f6ecc10"/>
    <ds:schemaRef ds:uri="16ae990d-cc4b-4634-8c8f-e8cf67732c6a"/>
    <ds:schemaRef ds:uri="f76aaf80-9812-406c-9dd3-ccb851cf3a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EAB719-7897-4617-ACFC-4BF71F22145A}">
  <ds:schemaRefs>
    <ds:schemaRef ds:uri="http://schemas.microsoft.com/office/2006/documentManagement/types"/>
    <ds:schemaRef ds:uri="f76aaf80-9812-406c-9dd3-ccb851cf3a75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a522bf8f-c9fb-4a27-a743-a5b91f6ecc10"/>
    <ds:schemaRef ds:uri="http://purl.org/dc/terms/"/>
    <ds:schemaRef ds:uri="http://schemas.openxmlformats.org/package/2006/metadata/core-properties"/>
    <ds:schemaRef ds:uri="16ae990d-cc4b-4634-8c8f-e8cf67732c6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C2F8015-6DF4-4F4A-9F1C-E1F32A89A8A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0C01B9F-E648-4B5D-B8EC-2FF69EB430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Page analytics tool - Version 2 - WEB demo - Sep 2023</Template>
  <TotalTime>5</TotalTime>
  <Words>209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Outil d’analyse de page</vt:lpstr>
      <vt:lpstr>Qu'est-ce que l’Outil d'analyse de page ?</vt:lpstr>
      <vt:lpstr>Nouvelles fonctionnalités</vt:lpstr>
      <vt:lpstr>Avantages de l’Outil d'analyse de page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analytics tool</dc:title>
  <dc:creator>Couture-Benitez, Marianne MCB [NC]</dc:creator>
  <cp:lastModifiedBy>Boudreau, Rob</cp:lastModifiedBy>
  <cp:revision>2</cp:revision>
  <dcterms:created xsi:type="dcterms:W3CDTF">2023-09-07T11:08:49Z</dcterms:created>
  <dcterms:modified xsi:type="dcterms:W3CDTF">2023-10-05T18:27:04Z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0x010100C5B994A0B92FB0479DBA26C9996A8A09</vt:lpwstr>
  </property>
  <property fmtid="{D5CDD505-2E9C-101B-9397-08002B2CF9AE}" pid="3" name="MediaServiceImageTags">
    <vt:lpwstr/>
  </property>
  <property fmtid="{D5CDD505-2E9C-101B-9397-08002B2CF9AE}" pid="4" name="_dlc_DocIdItemGuid">
    <vt:lpwstr>db989f86-906d-49da-98f5-946b8ef1d8b6</vt:lpwstr>
  </property>
  <property fmtid="{D5CDD505-2E9C-101B-9397-08002B2CF9AE}" pid="5" name="MSIP_Label_3515d617-256d-4284-aedb-1064be1c4b48_Enabled">
    <vt:lpwstr>true</vt:lpwstr>
  </property>
  <property fmtid="{D5CDD505-2E9C-101B-9397-08002B2CF9AE}" pid="6" name="MSIP_Label_3515d617-256d-4284-aedb-1064be1c4b48_SetDate">
    <vt:lpwstr>2023-10-05T18:26:46Z</vt:lpwstr>
  </property>
  <property fmtid="{D5CDD505-2E9C-101B-9397-08002B2CF9AE}" pid="7" name="MSIP_Label_3515d617-256d-4284-aedb-1064be1c4b48_Method">
    <vt:lpwstr>Privileged</vt:lpwstr>
  </property>
  <property fmtid="{D5CDD505-2E9C-101B-9397-08002B2CF9AE}" pid="8" name="MSIP_Label_3515d617-256d-4284-aedb-1064be1c4b48_Name">
    <vt:lpwstr>3515d617-256d-4284-aedb-1064be1c4b48</vt:lpwstr>
  </property>
  <property fmtid="{D5CDD505-2E9C-101B-9397-08002B2CF9AE}" pid="9" name="MSIP_Label_3515d617-256d-4284-aedb-1064be1c4b48_SiteId">
    <vt:lpwstr>6397df10-4595-4047-9c4f-03311282152b</vt:lpwstr>
  </property>
  <property fmtid="{D5CDD505-2E9C-101B-9397-08002B2CF9AE}" pid="10" name="MSIP_Label_3515d617-256d-4284-aedb-1064be1c4b48_ActionId">
    <vt:lpwstr>8777990b-deec-4776-a409-d3058b41976d</vt:lpwstr>
  </property>
  <property fmtid="{D5CDD505-2E9C-101B-9397-08002B2CF9AE}" pid="11" name="MSIP_Label_3515d617-256d-4284-aedb-1064be1c4b48_ContentBits">
    <vt:lpwstr>0</vt:lpwstr>
  </property>
</Properties>
</file>