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comments/comment3.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4.xml" ContentType="application/vnd.openxmlformats-officedocument.presentationml.comments+xml"/>
  <Override PartName="/ppt/notesSlides/notesSlide9.xml" ContentType="application/vnd.openxmlformats-officedocument.presentationml.notesSlide+xml"/>
  <Override PartName="/ppt/comments/comment5.xml" ContentType="application/vnd.openxmlformats-officedocument.presentationml.comments+xml"/>
  <Override PartName="/ppt/notesSlides/notesSlide10.xml" ContentType="application/vnd.openxmlformats-officedocument.presentationml.notesSlide+xml"/>
  <Override PartName="/ppt/comments/comment6.xml" ContentType="application/vnd.openxmlformats-officedocument.presentationml.comments+xml"/>
  <Override PartName="/ppt/notesSlides/notesSlide11.xml" ContentType="application/vnd.openxmlformats-officedocument.presentationml.notesSlide+xml"/>
  <Override PartName="/ppt/comments/comment7.xml" ContentType="application/vnd.openxmlformats-officedocument.presentationml.comments+xml"/>
  <Override PartName="/ppt/notesSlides/notesSlide12.xml" ContentType="application/vnd.openxmlformats-officedocument.presentationml.notesSlide+xml"/>
  <Override PartName="/ppt/comments/comment8.xml" ContentType="application/vnd.openxmlformats-officedocument.presentationml.comments+xml"/>
  <Override PartName="/ppt/notesSlides/notesSlide13.xml" ContentType="application/vnd.openxmlformats-officedocument.presentationml.notesSlide+xml"/>
  <Override PartName="/ppt/comments/comment9.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0.xml" ContentType="application/vnd.openxmlformats-officedocument.presentationml.comments+xml"/>
  <Override PartName="/ppt/notesSlides/notesSlide16.xml" ContentType="application/vnd.openxmlformats-officedocument.presentationml.notesSlide+xml"/>
  <Override PartName="/ppt/comments/comment11.xml" ContentType="application/vnd.openxmlformats-officedocument.presentationml.comments+xml"/>
  <Override PartName="/ppt/notesSlides/notesSlide17.xml" ContentType="application/vnd.openxmlformats-officedocument.presentationml.notesSlide+xml"/>
  <Override PartName="/ppt/comments/comment12.xml" ContentType="application/vnd.openxmlformats-officedocument.presentationml.comments+xml"/>
  <Override PartName="/ppt/notesSlides/notesSlide18.xml" ContentType="application/vnd.openxmlformats-officedocument.presentationml.notesSlide+xml"/>
  <Override PartName="/ppt/comments/comment13.xml" ContentType="application/vnd.openxmlformats-officedocument.presentationml.comments+xml"/>
  <Override PartName="/ppt/notesSlides/notesSlide19.xml" ContentType="application/vnd.openxmlformats-officedocument.presentationml.notesSlide+xml"/>
  <Override PartName="/ppt/comments/comment14.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5.xml" ContentType="application/vnd.openxmlformats-officedocument.presentationml.comments+xml"/>
  <Override PartName="/ppt/notesSlides/notesSlide22.xml" ContentType="application/vnd.openxmlformats-officedocument.presentationml.notesSlide+xml"/>
  <Override PartName="/ppt/comments/comment16.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7.xml" ContentType="application/vnd.openxmlformats-officedocument.presentationml.comments+xml"/>
  <Override PartName="/ppt/notesSlides/notesSlide26.xml" ContentType="application/vnd.openxmlformats-officedocument.presentationml.notesSlide+xml"/>
  <Override PartName="/ppt/comments/comment18.xml" ContentType="application/vnd.openxmlformats-officedocument.presentationml.comments+xml"/>
  <Override PartName="/ppt/notesSlides/notesSlide27.xml" ContentType="application/vnd.openxmlformats-officedocument.presentationml.notesSlide+xml"/>
  <Override PartName="/ppt/comments/comment19.xml" ContentType="application/vnd.openxmlformats-officedocument.presentationml.comments+xml"/>
  <Override PartName="/ppt/notesSlides/notesSlide28.xml" ContentType="application/vnd.openxmlformats-officedocument.presentationml.notesSlide+xml"/>
  <Override PartName="/ppt/comments/comment20.xml" ContentType="application/vnd.openxmlformats-officedocument.presentationml.comments+xml"/>
  <Override PartName="/ppt/notesSlides/notesSlide29.xml" ContentType="application/vnd.openxmlformats-officedocument.presentationml.notesSlide+xml"/>
  <Override PartName="/ppt/comments/comment21.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22.xml" ContentType="application/vnd.openxmlformats-officedocument.presentationml.comments+xml"/>
  <Override PartName="/ppt/notesSlides/notesSlide32.xml" ContentType="application/vnd.openxmlformats-officedocument.presentationml.notesSlide+xml"/>
  <Override PartName="/ppt/comments/comment23.xml" ContentType="application/vnd.openxmlformats-officedocument.presentationml.comments+xml"/>
  <Override PartName="/ppt/notesSlides/notesSlide33.xml" ContentType="application/vnd.openxmlformats-officedocument.presentationml.notesSlide+xml"/>
  <Override PartName="/ppt/comments/comment24.xml" ContentType="application/vnd.openxmlformats-officedocument.presentationml.comments+xml"/>
  <Override PartName="/ppt/notesSlides/notesSlide34.xml" ContentType="application/vnd.openxmlformats-officedocument.presentationml.notesSlide+xml"/>
  <Override PartName="/ppt/comments/comment25.xml" ContentType="application/vnd.openxmlformats-officedocument.presentationml.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comment26.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143500" type="screen16x9"/>
  <p:notesSz cx="6858000" cy="9144000"/>
  <p:embeddedFontLst>
    <p:embeddedFont>
      <p:font typeface="Calibri" panose="020F0502020204030204" pitchFamily="34" charset="0"/>
      <p:regular r:id="rId41"/>
      <p:bold r:id="rId42"/>
      <p:italic r:id="rId43"/>
      <p:boldItalic r:id="rId44"/>
    </p:embeddedFont>
    <p:embeddedFont>
      <p:font typeface="Lato" panose="020B0604020202020204" charset="0"/>
      <p:regular r:id="rId45"/>
      <p:bold r:id="rId46"/>
      <p:italic r:id="rId47"/>
      <p:boldItalic r:id="rId48"/>
    </p:embeddedFont>
    <p:embeddedFont>
      <p:font typeface="Roboto"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eter Smith" initials="" lastIdx="5" clrIdx="0"/>
  <p:cmAuthor id="1" name="Ksenia C" initials="" lastIdx="32" clrIdx="1"/>
  <p:cmAuthor id="2" name="Ju Li" initials="" lastIdx="7" clrIdx="2"/>
  <p:cmAuthor id="3" name="Celeste Côté" initials="" lastIdx="1" clrIdx="3"/>
  <p:cmAuthor id="4" name="Susan Harper" initials="" lastIdx="5" clrIdx="4"/>
  <p:cmAuthor id="5" name="Anonymous" initials="" lastIdx="2" clrIdx="5"/>
  <p:cmAuthor id="6" name="Penny Day" initials="" lastIdx="1"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2" d="100"/>
          <a:sy n="32" d="100"/>
        </p:scale>
        <p:origin x="965" y="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7-09T13:48:04.052" idx="1">
    <p:pos x="6000" y="0"/>
    <p:text>idea: take to Policy Community office - apparently run out of CSPS (note to self: check w MBB for contact info)</p:text>
  </p:cm>
</p:cmLst>
</file>

<file path=ppt/comments/comment10.xml><?xml version="1.0" encoding="utf-8"?>
<p:cmLst xmlns:a="http://schemas.openxmlformats.org/drawingml/2006/main" xmlns:r="http://schemas.openxmlformats.org/officeDocument/2006/relationships" xmlns:p="http://schemas.openxmlformats.org/presentationml/2006/main">
  <p:cm authorId="0" dt="2020-07-13T19:39:52.481" idx="3">
    <p:pos x="112" y="569"/>
    <p:text>note to self: replace with guidance example</p:text>
  </p:cm>
  <p:cm authorId="1" dt="2020-07-14T22:37:34.937" idx="14">
    <p:pos x="6000" y="0"/>
    <p:text>Slide has too much information which makes it difficult to focus on what is important.
Seems like there are a few intentions:
1 - to define what makes a good task
2 - show example of a good task break down
3 - next steps about where to go for help
maybe this is the structure that should be used for each piece of advice and each piece of advice will have at least these 3 repeatable segments?
Step 2 is probably best demonstrated by a real life example or a side-by-side of bad example vs good example?</p:text>
  </p:cm>
</p:cmLst>
</file>

<file path=ppt/comments/comment11.xml><?xml version="1.0" encoding="utf-8"?>
<p:cmLst xmlns:a="http://schemas.openxmlformats.org/drawingml/2006/main" xmlns:r="http://schemas.openxmlformats.org/officeDocument/2006/relationships" xmlns:p="http://schemas.openxmlformats.org/presentationml/2006/main">
  <p:cm authorId="5" dt="2020-07-14T13:50:21.499" idx="1">
    <p:pos x="0" y="2512"/>
    <p:text>What does that mean? less than 9 is not significant and can only be used as qualitative?</p:text>
  </p:cm>
</p:cmLst>
</file>

<file path=ppt/comments/comment12.xml><?xml version="1.0" encoding="utf-8"?>
<p:cmLst xmlns:a="http://schemas.openxmlformats.org/drawingml/2006/main" xmlns:r="http://schemas.openxmlformats.org/officeDocument/2006/relationships" xmlns:p="http://schemas.openxmlformats.org/presentationml/2006/main">
  <p:cm authorId="4" dt="2020-07-13T15:38:19.787" idx="2">
    <p:pos x="6000" y="0"/>
    <p:text>Maybe we need to provide example of how usability testing improved content design and performance rather than talk about different types of testing (especially if this isn't avail to all program areas)?</p:text>
  </p:cm>
  <p:cm authorId="0" dt="2020-07-13T15:38:19.787" idx="4">
    <p:pos x="6000" y="0"/>
    <p:text>I've hidden this slide for now.</p:text>
  </p:cm>
</p:cmLst>
</file>

<file path=ppt/comments/comment13.xml><?xml version="1.0" encoding="utf-8"?>
<p:cmLst xmlns:a="http://schemas.openxmlformats.org/drawingml/2006/main" xmlns:r="http://schemas.openxmlformats.org/officeDocument/2006/relationships" xmlns:p="http://schemas.openxmlformats.org/presentationml/2006/main">
  <p:cm authorId="2" dt="2020-07-13T20:10:06.772" idx="4">
    <p:pos x="112" y="569"/>
    <p:text>and here the importance of good metatitles visible in search results.</p:text>
  </p:cm>
  <p:cm authorId="1" dt="2020-07-14T22:50:06.252" idx="16">
    <p:pos x="6000" y="100"/>
    <p:text>I think the first point, should be - If users can't find your content, they can't use it! Similar to Ju's point. This is very important. As the search starts with Google most of the time.</p:text>
  </p:cm>
  <p:cm authorId="1" dt="2020-07-14T22:51:12.802" idx="17">
    <p:pos x="6000" y="200"/>
    <p:text>Again, I feel that the slides are too heave. I would separate the overall message  about the digital space being different from the examples 
 in bullet points.</p:text>
  </p:cm>
  <p:cm authorId="1" dt="2020-07-14T22:51:53.917" idx="15">
    <p:pos x="6000" y="0"/>
    <p:text>An example from a recent gov usability testing showing a heatmap view and how someone missed important information that was on the page would be great here.</p:text>
  </p:cm>
</p:cmLst>
</file>

<file path=ppt/comments/comment14.xml><?xml version="1.0" encoding="utf-8"?>
<p:cmLst xmlns:a="http://schemas.openxmlformats.org/drawingml/2006/main" xmlns:r="http://schemas.openxmlformats.org/officeDocument/2006/relationships" xmlns:p="http://schemas.openxmlformats.org/presentationml/2006/main">
  <p:cm authorId="1" dt="2020-07-14T22:54:25.198" idx="18">
    <p:pos x="6000" y="0"/>
    <p:text>Agree with Susan, also, the sentence "Develop guidance for how people experience guidance" can be confusing. This page also does not explain why I should do that, which I think is the main nugget that should be explained.</p:text>
  </p:cm>
  <p:cm authorId="4" dt="2020-07-14T22:57:07.415" idx="3">
    <p:pos x="6000" y="0"/>
    <p:text>We might need to manage expectations here - most won't be able to prototype - and this will be for Digital Comms folks to do, not policy.</p:text>
  </p:cm>
  <p:cm authorId="1" dt="2020-07-14T22:57:07.415" idx="19">
    <p:pos x="6000" y="0"/>
    <p:text>I wonder if instead of suggesting folks create prototypes, if it is more useful to provide some examples of how web medium is different. The impact too many hyperlinks can have, not using alert boxes properly, not thinking about which elements will be prioritized in a mobile-first view, not trying to see what will fit on a mobile screen, not testing with a screenreader... this in turn is a reminder to work on cross-disciplinary teams.</p:text>
  </p:cm>
</p:cmLst>
</file>

<file path=ppt/comments/comment15.xml><?xml version="1.0" encoding="utf-8"?>
<p:cmLst xmlns:a="http://schemas.openxmlformats.org/drawingml/2006/main" xmlns:r="http://schemas.openxmlformats.org/officeDocument/2006/relationships" xmlns:p="http://schemas.openxmlformats.org/presentationml/2006/main">
  <p:cm authorId="4" dt="2020-07-13T14:11:36.139" idx="4">
    <p:pos x="6000" y="0"/>
    <p:text>Many departments don't have the capacity to build prototypes for approvals.</p:text>
  </p:cm>
  <p:cm authorId="0" dt="2020-07-13T14:11:36.139" idx="5">
    <p:pos x="6000" y="0"/>
    <p:text>even a dev server version would count!</p:text>
  </p:cm>
</p:cmLst>
</file>

<file path=ppt/comments/comment16.xml><?xml version="1.0" encoding="utf-8"?>
<p:cmLst xmlns:a="http://schemas.openxmlformats.org/drawingml/2006/main" xmlns:r="http://schemas.openxmlformats.org/officeDocument/2006/relationships" xmlns:p="http://schemas.openxmlformats.org/presentationml/2006/main">
  <p:cm authorId="1" dt="2020-07-14T23:28:21.471" idx="21">
    <p:pos x="6000" y="0"/>
    <p:text>_Marked as resolved_</p:text>
  </p:cm>
  <p:cm authorId="1" dt="2020-07-14T23:28:27.545" idx="20">
    <p:pos x="6000" y="0"/>
    <p:text>As per earlier comment, I would say Content is format, words and design. 
There is also the metadata bit, but that might be too cerebral.
Infographics, surveys, forms, videos, tweets might be missing as category.
Slide too busy. Divide things up again.</p:text>
  </p:cm>
  <p:cm authorId="1" dt="2020-07-14T23:28:27.545" idx="22">
    <p:pos x="6000" y="0"/>
    <p:text>_Re-opened_</p:text>
  </p:cm>
</p:cmLst>
</file>

<file path=ppt/comments/comment17.xml><?xml version="1.0" encoding="utf-8"?>
<p:cmLst xmlns:a="http://schemas.openxmlformats.org/drawingml/2006/main" xmlns:r="http://schemas.openxmlformats.org/officeDocument/2006/relationships" xmlns:p="http://schemas.openxmlformats.org/presentationml/2006/main">
  <p:cm authorId="1" dt="2020-07-14T23:08:55.297" idx="23">
    <p:pos x="6000" y="0"/>
    <p:text>It also reduces information overload. 
It is worth adding in notes that it should be used with caution, especially extensively and if it hides any essential information or if options are not mutually exclusive.</p:text>
  </p:cm>
</p:cmLst>
</file>

<file path=ppt/comments/comment18.xml><?xml version="1.0" encoding="utf-8"?>
<p:cmLst xmlns:a="http://schemas.openxmlformats.org/drawingml/2006/main" xmlns:r="http://schemas.openxmlformats.org/officeDocument/2006/relationships" xmlns:p="http://schemas.openxmlformats.org/presentationml/2006/main">
  <p:cm authorId="1" dt="2020-07-14T23:12:26.288" idx="25">
    <p:pos x="6000" y="0"/>
    <p:text>_Marked as resolved_</p:text>
  </p:cm>
  <p:cm authorId="1" dt="2020-07-14T23:12:33.173" idx="24">
    <p:pos x="6000" y="0"/>
    <p:text>This example looks strange to me. The expand/collapse is directly under a link and it looks like it is a child of Determine when to re-apply.  The page seems to have been updated, perhaps it is better to make the screenshot now https://www.canada.ca/en/revenue-agency/services/benefits/apply-for-cerb-with-cra/keep-payment.html</p:text>
  </p:cm>
  <p:cm authorId="1" dt="2020-07-14T23:12:33.173" idx="26">
    <p:pos x="6000" y="0"/>
    <p:text>_Re-opened_</p:text>
  </p:cm>
</p:cmLst>
</file>

<file path=ppt/comments/comment19.xml><?xml version="1.0" encoding="utf-8"?>
<p:cmLst xmlns:a="http://schemas.openxmlformats.org/drawingml/2006/main" xmlns:r="http://schemas.openxmlformats.org/officeDocument/2006/relationships" xmlns:p="http://schemas.openxmlformats.org/presentationml/2006/main">
  <p:cm authorId="1" dt="2020-07-14T23:13:31.983" idx="27">
    <p:pos x="6000" y="0"/>
    <p:text>It would be good to provide links to the relevant guidance for all these screenshots in the notes. Make it easy to do the right thing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0-07-14T22:00:01.947" idx="1">
    <p:pos x="6000" y="0"/>
    <p:text>Perhaps change this to Opportunities (more positive) rather than Challenges and considerations?</p:text>
  </p:cm>
</p:cmLst>
</file>

<file path=ppt/comments/comment20.xml><?xml version="1.0" encoding="utf-8"?>
<p:cmLst xmlns:a="http://schemas.openxmlformats.org/drawingml/2006/main" xmlns:r="http://schemas.openxmlformats.org/officeDocument/2006/relationships" xmlns:p="http://schemas.openxmlformats.org/presentationml/2006/main">
  <p:cm authorId="1" dt="2020-07-14T23:16:22.388" idx="28">
    <p:pos x="6000" y="0"/>
    <p:text>I think it is super important to note that these need to be based on a strong understanding of user needs, if not, they will create more problems, preventing people from advancing and identifying information they need. 
I would also recommend to say that there should ALWAYS be another way to find answers to questions outside the wizard, as an error prevention mechanism.
Can use this recent blog post as an example where a wizard would have prevented people form completing a task https://digital.canada.ca/2020/07/06/improving-our-covid-19-benefits-finder-tool-using-a-feedback-text-box/?utm_source=newsletter&amp;utm_campaign=blog_benefits_finder_tool_feedback_en</p:text>
  </p:cm>
</p:cmLst>
</file>

<file path=ppt/comments/comment21.xml><?xml version="1.0" encoding="utf-8"?>
<p:cmLst xmlns:a="http://schemas.openxmlformats.org/drawingml/2006/main" xmlns:r="http://schemas.openxmlformats.org/officeDocument/2006/relationships" xmlns:p="http://schemas.openxmlformats.org/presentationml/2006/main">
  <p:cm authorId="1" dt="2020-07-14T23:17:54.586" idx="29">
    <p:pos x="6000" y="0"/>
    <p:text>Again, adding a few caveats where these needs to be tested to ensure unintended consequences or that entire groups of people are not missed or that the language reflects what people would expect. 
I find it is dangerous to propose solutions without always mentioning that there are limitations to them and how they can fail.</p:text>
  </p:cm>
</p:cmLst>
</file>

<file path=ppt/comments/comment22.xml><?xml version="1.0" encoding="utf-8"?>
<p:cmLst xmlns:a="http://schemas.openxmlformats.org/drawingml/2006/main" xmlns:r="http://schemas.openxmlformats.org/officeDocument/2006/relationships" xmlns:p="http://schemas.openxmlformats.org/presentationml/2006/main">
  <p:cm authorId="4" dt="2020-07-13T13:03:39.949" idx="5">
    <p:pos x="6000" y="0"/>
    <p:text>@Penny - do we need to add in some of our Myths &amp; Facts from our Science deck?</p:text>
  </p:cm>
  <p:cm authorId="6" dt="2020-07-13T20:12:43.776" idx="1">
    <p:pos x="112" y="569"/>
    <p:text>With guidance, we often experience resistance to improving usability of guidance. These bullets are exactly the work around we have been trying to do by using the Guidance on legislation profile template (Figure 2 from https://design.canada.ca/recommended-templates/guidance-legislation-pages.html)
It's not perfect - but it's better than just posting the guidance docs on their own in their not very user-centred design.
I agree with the idea of "plan for iterating content", but our experience is, once something is up, expect to live with it that way. Iterating already posted content is often in competition with getting new content up. I would say try to get it right or as best as possible the first time - because the reality is - once it's posted, you're probably stuck with it - unless it's proven to be a real problem.</p:text>
  </p:cm>
  <p:cm authorId="2" dt="2020-07-13T20:12:43.776" idx="5">
    <p:pos x="112" y="569"/>
    <p:text>I agree with Penny about once content is live. This applies to metadata too: metatitle quality, description quality, meaningful keywords. Must be a) time and b) a publishing process that allows for quality creation.</p:text>
  </p:cm>
  <p:cm authorId="1" dt="2020-07-14T23:22:51.775" idx="30">
    <p:pos x="6000" y="100"/>
    <p:text>Do they know what "IA" means?</p:text>
  </p:cm>
</p:cmLst>
</file>

<file path=ppt/comments/comment23.xml><?xml version="1.0" encoding="utf-8"?>
<p:cmLst xmlns:a="http://schemas.openxmlformats.org/drawingml/2006/main" xmlns:r="http://schemas.openxmlformats.org/officeDocument/2006/relationships" xmlns:p="http://schemas.openxmlformats.org/presentationml/2006/main">
  <p:cm authorId="2" dt="2020-07-13T20:01:24.990" idx="7">
    <p:pos x="4200" y="710"/>
    <p:text>This is in plain language but no front loading of important words. This will likely display in Google as: "Guidance for workplaces and businesses operating during ..." NOTE: no mention of COVID-19. we MUST think about findability in content creation.</p:text>
  </p:cm>
  <p:cm authorId="2" dt="2020-07-13T20:13:45.501" idx="6">
    <p:pos x="160" y="1189"/>
    <p:text>simiarly, this will likely display in Google as "Risk mitigation tool for workplaces/businesses operating ..." No COVID-19 context will appear in visible search results.</p:text>
  </p:cm>
</p:cmLst>
</file>

<file path=ppt/comments/comment24.xml><?xml version="1.0" encoding="utf-8"?>
<p:cmLst xmlns:a="http://schemas.openxmlformats.org/drawingml/2006/main" xmlns:r="http://schemas.openxmlformats.org/officeDocument/2006/relationships" xmlns:p="http://schemas.openxmlformats.org/presentationml/2006/main">
  <p:cm authorId="5" dt="2020-07-14T13:56:12.496" idx="2">
    <p:pos x="3184" y="769"/>
    <p:text>In FR, subheadings should be at the infinitive though (as per style guide), but the bullets can be at imperative.</p:text>
  </p:cm>
</p:cmLst>
</file>

<file path=ppt/comments/comment25.xml><?xml version="1.0" encoding="utf-8"?>
<p:cmLst xmlns:a="http://schemas.openxmlformats.org/drawingml/2006/main" xmlns:r="http://schemas.openxmlformats.org/officeDocument/2006/relationships" xmlns:p="http://schemas.openxmlformats.org/presentationml/2006/main">
  <p:cm authorId="1" dt="2020-07-14T23:25:25.070" idx="31">
    <p:pos x="6000" y="0"/>
    <p:text>I would change point 3 - to Clear, simple and accessible headings - since this is a huge pieces for assistive technology.</p:text>
  </p:cm>
</p:cmLst>
</file>

<file path=ppt/comments/comment26.xml><?xml version="1.0" encoding="utf-8"?>
<p:cmLst xmlns:a="http://schemas.openxmlformats.org/drawingml/2006/main" xmlns:r="http://schemas.openxmlformats.org/officeDocument/2006/relationships" xmlns:p="http://schemas.openxmlformats.org/presentationml/2006/main">
  <p:cm authorId="1" dt="2020-07-14T23:27:52.021" idx="32">
    <p:pos x="6000" y="0"/>
    <p:text>I don't think we should include tools here which were not mentioned elsewhere. So things like info about Alerts - this should be mentioned elsewhere as well as readability scores, if they are to be references here.</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20-07-14T22:00:40.116" idx="3">
    <p:pos x="6000" y="0"/>
    <p:text>I would structure the 2nd  piece similarly.</p:text>
  </p:cm>
  <p:cm authorId="1" dt="2020-07-14T22:06:02.839" idx="2">
    <p:pos x="6000" y="0"/>
    <p:text>I would recommend showing how to design better communication by example (leading by example) and designing slides with minimal text, main points. Then using slide notes to provide more context.  We should also use plain language.
In this case. I would  split this slide into 2. 
1st slide
Heading of first slide : Ensure that people can understand and follow guidance
Bullets:
Risk - When people cannot understand guidance, they cannot follow it
Opportunity - Use plain language and clear structure to communicate complex concepts 
In notes: Provide more info about how experts and scientists also prefer plain language with compelling references. Some good examples can be found under https://www.gov.uk/guidance/content-design/writing-for-gov-uk Writing well for specialists.</p:text>
  </p:cm>
</p:cmLst>
</file>

<file path=ppt/comments/comment4.xml><?xml version="1.0" encoding="utf-8"?>
<p:cmLst xmlns:a="http://schemas.openxmlformats.org/drawingml/2006/main" xmlns:r="http://schemas.openxmlformats.org/officeDocument/2006/relationships" xmlns:p="http://schemas.openxmlformats.org/presentationml/2006/main">
  <p:cm authorId="2" dt="2020-07-13T20:06:43.125" idx="1">
    <p:pos x="112" y="769"/>
    <p:text>Content also plays an important role in /contributes to findability.</p:text>
  </p:cm>
  <p:cm authorId="1" dt="2020-07-14T22:07:26.241" idx="6">
    <p:pos x="6000" y="100"/>
    <p:text>From accessibility perspective, this slide needs to have a title that is different from the section slide. It could be Recommendations overview.</p:text>
  </p:cm>
  <p:cm authorId="1" dt="2020-07-14T22:09:24.206" idx="4">
    <p:pos x="112" y="569"/>
    <p:text>I would simplify the Recommendation tag line to something like :  Help Canadians follow guidance and reduce support desk calls and emails</p:text>
  </p:cm>
  <p:cm authorId="1" dt="2020-07-14T22:10:11.495" idx="7">
    <p:pos x="112" y="669"/>
    <p:text>Is it relevant for this audience to add "format" - 
 Content is format, words and design.</p:text>
  </p:cm>
  <p:cm authorId="1" dt="2020-07-14T23:31:19.053" idx="5">
    <p:pos x="6000" y="0"/>
    <p:text>Nothing in these points speaks to accessibility in my mind. I wonder if point 2 needs to be shortened  to Know your audience and their specific tasks,then add 3. Design for those most in need - this could involve information about people's distracted states, mental health, dyslexia, autistic spectrum, - permanent and temporary disability features that require out content to be designed differently with a huge focus on accessibility, structure, short sentences (could mention readability levels here)</p:text>
  </p:cm>
</p:cmLst>
</file>

<file path=ppt/comments/comment5.xml><?xml version="1.0" encoding="utf-8"?>
<p:cmLst xmlns:a="http://schemas.openxmlformats.org/drawingml/2006/main" xmlns:r="http://schemas.openxmlformats.org/officeDocument/2006/relationships" xmlns:p="http://schemas.openxmlformats.org/presentationml/2006/main">
  <p:cm authorId="3" dt="2020-07-13T14:04:41.928" idx="1">
    <p:pos x="2192" y="356"/>
    <p:text>Couple additions based on this morning's chat:
• A11y goes in the middle 
• prototyping(dev links) is a web responsibility (i.e. policy do not try this at home thx)</p:text>
  </p:cm>
  <p:cm authorId="4" dt="2020-07-13T14:04:41.928" idx="1">
    <p:pos x="2192" y="356"/>
    <p:text>updated slide. :)</p:text>
  </p:cm>
  <p:cm authorId="2" dt="2020-07-14T22:18:08.224" idx="2">
    <p:pos x="6000" y="0"/>
    <p:text>Under Digital Comms:
metadata optimized</p:text>
  </p:cm>
  <p:cm authorId="1" dt="2020-07-14T22:18:08.224" idx="8">
    <p:pos x="6000" y="0"/>
    <p:text>Perhaps similar to Ju's comment, is Dissemination under Digital Comms including search engine optimization or simply put - findability.</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20-07-13T14:14:37.262" idx="2">
    <p:pos x="6000" y="0"/>
    <p:text>I've hidden this slide for now, until we have something more substantive here</p:text>
  </p:cm>
</p:cmLst>
</file>

<file path=ppt/comments/comment7.xml><?xml version="1.0" encoding="utf-8"?>
<p:cmLst xmlns:a="http://schemas.openxmlformats.org/drawingml/2006/main" xmlns:r="http://schemas.openxmlformats.org/officeDocument/2006/relationships" xmlns:p="http://schemas.openxmlformats.org/presentationml/2006/main">
  <p:cm authorId="2" dt="2020-07-13T20:11:21.836" idx="3">
    <p:pos x="196" y="564"/>
    <p:text>and also findability. Standards for metatitling would improve visibility results. Must move away from current status quo in this area.</p:text>
  </p:cm>
  <p:cm authorId="1" dt="2020-07-14T22:23:32.336" idx="10">
    <p:pos x="6000" y="100"/>
    <p:text>I would suggest moving questions into the notes or to a separate slide, if you think they deserve more prominence.</p:text>
  </p:cm>
  <p:cm authorId="1" dt="2020-07-14T22:32:48.549" idx="9">
    <p:pos x="6000" y="0"/>
    <p:text>I see some other relevant questions that take the folks more in the direction of thinking about the user
- How are the audiences experiencing existing services and resources?
- How much change will the new guidance bring?</p:text>
  </p:cm>
</p:cmLst>
</file>

<file path=ppt/comments/comment8.xml><?xml version="1.0" encoding="utf-8"?>
<p:cmLst xmlns:a="http://schemas.openxmlformats.org/drawingml/2006/main" xmlns:r="http://schemas.openxmlformats.org/officeDocument/2006/relationships" xmlns:p="http://schemas.openxmlformats.org/presentationml/2006/main">
  <p:cm authorId="1" dt="2020-07-14T22:27:11.066" idx="11">
    <p:pos x="6000" y="0"/>
    <p:text>A few more 
- Feedback forms on webpages (if those are used)
- Communities of practice</p:text>
  </p:cm>
  <p:cm authorId="1" dt="2020-07-14T22:28:56.902" idx="12">
    <p:pos x="6000" y="100"/>
    <p:text>I would change this slide title to - How to learn about your audiences or Where to learn about your audiences
then just include the bullet points; move all other info into notes.</p:text>
  </p:cm>
</p:cmLst>
</file>

<file path=ppt/comments/comment9.xml><?xml version="1.0" encoding="utf-8"?>
<p:cmLst xmlns:a="http://schemas.openxmlformats.org/drawingml/2006/main" xmlns:r="http://schemas.openxmlformats.org/officeDocument/2006/relationships" xmlns:p="http://schemas.openxmlformats.org/presentationml/2006/main">
  <p:cm authorId="1" dt="2020-07-14T22:33:34.330" idx="13">
    <p:pos x="6000" y="0"/>
    <p:text>Great examples!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ocs.google.com/presentation/d/1uO3FKJN8YsFl5a3FWA0H1ae8c6BkB0bCj0c3Ble-UJQ/edit#slide=id.p"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8be95f9d8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8be95f9d8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bd757cf58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bd757cf5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8bef924466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g8bef924466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 name="Google Shape;158;g8bef924466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8bef924466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8bef924466_1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g8bef924466_1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8bef924466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8bef924466_1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g8bef924466_1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8bef924466_1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8bef924466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8bef924466_1_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8bef924466_1_1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g8bef924466_1_1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8bef924466_1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8bef924466_1_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g8bef924466_1_1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8bd757cf58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8bd757cf5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8bef924466_1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8bef924466_1_1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g8bef924466_1_1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8bd757cf58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8bd757cf5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8bef924466_1_2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8bef924466_1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8bef924466_1_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8bef924466_1_1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g8bef924466_1_1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8835d42382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8835d4238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886bbead25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886bbead2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886bbead25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886bbead2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886bbead25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886bbead25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86bbead25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86bbead25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886bbead25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886bbead2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886bbead25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886bbead2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8bef924466_1_5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8bef924466_1_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8bd757cf5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8bd757cf5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8be95f9d81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8be95f9d8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80b28bac5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80b28bac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a pandemic situation we can’t afford to wait for web/digital and policy/program to work through their differences. People need the answers buried in guidance now. </a:t>
            </a:r>
            <a:endParaRPr/>
          </a:p>
          <a:p>
            <a:pPr marL="0" lvl="0" indent="0" algn="l" rtl="0">
              <a:spcBef>
                <a:spcPts val="0"/>
              </a:spcBef>
              <a:spcAft>
                <a:spcPts val="0"/>
              </a:spcAft>
              <a:buNone/>
            </a:pPr>
            <a:endParaRPr/>
          </a:p>
          <a:p>
            <a:pPr marL="0" lvl="0" indent="0" algn="l" rtl="0">
              <a:spcBef>
                <a:spcPts val="0"/>
              </a:spcBef>
              <a:spcAft>
                <a:spcPts val="0"/>
              </a:spcAft>
              <a:buNone/>
            </a:pPr>
            <a:r>
              <a:rPr lang="en"/>
              <a:t>Related deck: </a:t>
            </a:r>
            <a:r>
              <a:rPr lang="en" sz="1200">
                <a:solidFill>
                  <a:schemeClr val="dk1"/>
                </a:solidFill>
                <a:latin typeface="Roboto"/>
                <a:ea typeface="Roboto"/>
                <a:cs typeface="Roboto"/>
                <a:sym typeface="Roboto"/>
              </a:rPr>
              <a:t>Have a plan for iterating content</a:t>
            </a:r>
            <a:r>
              <a:rPr lang="en" sz="1800" b="1">
                <a:solidFill>
                  <a:schemeClr val="dk1"/>
                </a:solidFill>
                <a:latin typeface="Roboto"/>
                <a:ea typeface="Roboto"/>
                <a:cs typeface="Roboto"/>
                <a:sym typeface="Roboto"/>
              </a:rPr>
              <a:t> </a:t>
            </a:r>
            <a:r>
              <a:rPr lang="en">
                <a:solidFill>
                  <a:schemeClr val="dk1"/>
                </a:solidFill>
                <a:latin typeface="Roboto"/>
                <a:ea typeface="Roboto"/>
                <a:cs typeface="Roboto"/>
                <a:sym typeface="Roboto"/>
              </a:rPr>
              <a:t>(such as found in this guide on how to move from announcements to web content…)</a:t>
            </a:r>
            <a:r>
              <a:rPr lang="en" sz="1800">
                <a:solidFill>
                  <a:schemeClr val="dk1"/>
                </a:solidFill>
                <a:latin typeface="Roboto"/>
                <a:ea typeface="Roboto"/>
                <a:cs typeface="Roboto"/>
                <a:sym typeface="Roboto"/>
              </a:rPr>
              <a:t> </a:t>
            </a:r>
            <a:r>
              <a:rPr lang="en" u="sng">
                <a:solidFill>
                  <a:schemeClr val="hlink"/>
                </a:solidFill>
                <a:hlinkClick r:id="rId3"/>
              </a:rPr>
              <a:t>https://docs.google.com/presentation/d/1uO3FKJN8YsFl5a3FWA0H1ae8c6BkB0bCj0c3Ble-UJQ/edit#slide=id.p</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8bd757cf58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8bd757cf58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8bd757cf58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8bd757cf58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8835d42382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8835d4238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8be95f9d81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8be95f9d8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8be95f9d81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8be95f9d8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8be95f9d81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8be95f9d8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be95f9d81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be95f9d8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8bd757cf58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8bd757cf58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886bbead2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886bbead2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8835d42382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8835d4238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bd757cf58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bd757cf5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8a75d8ea33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8a75d8ea3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8bd757cf58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8bd757cf5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050">
                <a:solidFill>
                  <a:srgbClr val="3C4043"/>
                </a:solidFill>
                <a:highlight>
                  <a:srgbClr val="FFFFFF"/>
                </a:highlight>
                <a:latin typeface="Roboto"/>
                <a:ea typeface="Roboto"/>
                <a:cs typeface="Roboto"/>
                <a:sym typeface="Roboto"/>
              </a:rPr>
              <a:t>What we are suggesting here is that it is more than just sending drafts back and forth for feedback, rather actually teaming up to co-develop guidance</a:t>
            </a:r>
            <a:endParaRPr>
              <a:solidFill>
                <a:schemeClr val="dk1"/>
              </a:solidFill>
            </a:endParaRPr>
          </a:p>
          <a:p>
            <a:pPr marL="457200" lvl="0" indent="-342900" algn="l" rtl="0">
              <a:lnSpc>
                <a:spcPct val="115000"/>
              </a:lnSpc>
              <a:spcBef>
                <a:spcPts val="1200"/>
              </a:spcBef>
              <a:spcAft>
                <a:spcPts val="0"/>
              </a:spcAft>
              <a:buClr>
                <a:schemeClr val="dk1"/>
              </a:buClr>
              <a:buSzPts val="1800"/>
              <a:buFont typeface="Roboto"/>
              <a:buChar char="●"/>
            </a:pPr>
            <a:r>
              <a:rPr lang="en" sz="1800">
                <a:solidFill>
                  <a:schemeClr val="dk1"/>
                </a:solidFill>
                <a:latin typeface="Roboto"/>
                <a:ea typeface="Roboto"/>
                <a:cs typeface="Roboto"/>
                <a:sym typeface="Roboto"/>
              </a:rPr>
              <a:t>Multidisciplinary teams in close collaboration = leads to better products</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This is more than sending a draft for feedback</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Don’t just write your content —write it </a:t>
            </a:r>
            <a:r>
              <a:rPr lang="en" sz="1800" b="1">
                <a:solidFill>
                  <a:schemeClr val="dk1"/>
                </a:solidFill>
                <a:latin typeface="Roboto"/>
                <a:ea typeface="Roboto"/>
                <a:cs typeface="Roboto"/>
                <a:sym typeface="Roboto"/>
              </a:rPr>
              <a:t>in context</a:t>
            </a:r>
            <a:r>
              <a:rPr lang="en" sz="1800">
                <a:solidFill>
                  <a:schemeClr val="dk1"/>
                </a:solidFill>
                <a:latin typeface="Roboto"/>
                <a:ea typeface="Roboto"/>
                <a:cs typeface="Roboto"/>
                <a:sym typeface="Roboto"/>
              </a:rPr>
              <a:t>, i.e. </a:t>
            </a:r>
            <a:r>
              <a:rPr lang="en" sz="1800" b="1">
                <a:solidFill>
                  <a:schemeClr val="dk1"/>
                </a:solidFill>
                <a:latin typeface="Roboto"/>
                <a:ea typeface="Roboto"/>
                <a:cs typeface="Roboto"/>
                <a:sym typeface="Roboto"/>
              </a:rPr>
              <a:t>design </a:t>
            </a:r>
            <a:r>
              <a:rPr lang="en" sz="1800">
                <a:solidFill>
                  <a:schemeClr val="dk1"/>
                </a:solidFill>
                <a:latin typeface="Roboto"/>
                <a:ea typeface="Roboto"/>
                <a:cs typeface="Roboto"/>
                <a:sym typeface="Roboto"/>
              </a:rPr>
              <a:t>it</a:t>
            </a:r>
            <a:endParaRPr sz="1800">
              <a:solidFill>
                <a:schemeClr val="dk1"/>
              </a:solidFill>
              <a:latin typeface="Roboto"/>
              <a:ea typeface="Roboto"/>
              <a:cs typeface="Roboto"/>
              <a:sym typeface="Roboto"/>
            </a:endParaRPr>
          </a:p>
          <a:p>
            <a:pPr marL="0" lvl="0" indent="0" algn="l" rtl="0">
              <a:lnSpc>
                <a:spcPct val="115000"/>
              </a:lnSpc>
              <a:spcBef>
                <a:spcPts val="1600"/>
              </a:spcBef>
              <a:spcAft>
                <a:spcPts val="0"/>
              </a:spcAft>
              <a:buClr>
                <a:schemeClr val="dk1"/>
              </a:buClr>
              <a:buSzPts val="1100"/>
              <a:buFont typeface="Arial"/>
              <a:buNone/>
            </a:pPr>
            <a:r>
              <a:rPr lang="en" sz="1800">
                <a:solidFill>
                  <a:schemeClr val="dk1"/>
                </a:solidFill>
                <a:latin typeface="Roboto"/>
                <a:ea typeface="Roboto"/>
                <a:cs typeface="Roboto"/>
                <a:sym typeface="Roboto"/>
              </a:rPr>
              <a:t>So:</a:t>
            </a:r>
            <a:endParaRPr sz="1800">
              <a:solidFill>
                <a:schemeClr val="dk1"/>
              </a:solidFill>
              <a:latin typeface="Roboto"/>
              <a:ea typeface="Roboto"/>
              <a:cs typeface="Roboto"/>
              <a:sym typeface="Roboto"/>
            </a:endParaRPr>
          </a:p>
          <a:p>
            <a:pPr marL="457200" lvl="0" indent="-342900" algn="l" rtl="0">
              <a:lnSpc>
                <a:spcPct val="115000"/>
              </a:lnSpc>
              <a:spcBef>
                <a:spcPts val="1600"/>
              </a:spcBef>
              <a:spcAft>
                <a:spcPts val="0"/>
              </a:spcAft>
              <a:buClr>
                <a:schemeClr val="dk1"/>
              </a:buClr>
              <a:buSzPts val="1800"/>
              <a:buFont typeface="Roboto"/>
              <a:buChar char="●"/>
            </a:pPr>
            <a:r>
              <a:rPr lang="en" sz="1800">
                <a:solidFill>
                  <a:schemeClr val="dk1"/>
                </a:solidFill>
                <a:latin typeface="Roboto"/>
                <a:ea typeface="Roboto"/>
                <a:cs typeface="Roboto"/>
                <a:sym typeface="Roboto"/>
              </a:rPr>
              <a:t>Embed your web/design colleagues in your team from the beginning</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Practice pair writing (aka co-writing)</a:t>
            </a:r>
            <a:endParaRPr sz="1800">
              <a:solidFill>
                <a:schemeClr val="dk1"/>
              </a:solidFill>
              <a:latin typeface="Roboto"/>
              <a:ea typeface="Roboto"/>
              <a:cs typeface="Roboto"/>
              <a:sym typeface="Roboto"/>
            </a:endParaRPr>
          </a:p>
          <a:p>
            <a:pPr marL="0" lvl="0" indent="0" algn="l" rtl="0">
              <a:lnSpc>
                <a:spcPct val="115000"/>
              </a:lnSpc>
              <a:spcBef>
                <a:spcPts val="1600"/>
              </a:spcBef>
              <a:spcAft>
                <a:spcPts val="1200"/>
              </a:spcAft>
              <a:buClr>
                <a:schemeClr val="dk1"/>
              </a:buClr>
              <a:buSzPts val="1100"/>
              <a:buFont typeface="Arial"/>
              <a:buNone/>
            </a:pPr>
            <a:r>
              <a:rPr lang="en" sz="1800">
                <a:solidFill>
                  <a:schemeClr val="dk1"/>
                </a:solidFill>
                <a:latin typeface="Roboto"/>
                <a:ea typeface="Roboto"/>
                <a:cs typeface="Roboto"/>
                <a:sym typeface="Roboto"/>
              </a:rPr>
              <a:t>This is a big change. Start with specific projects!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atin typeface="Roboto"/>
                <a:ea typeface="Roboto"/>
                <a:cs typeface="Roboto"/>
                <a:sym typeface="Roboto"/>
              </a:defRPr>
            </a:lvl1pPr>
            <a:lvl2pPr lvl="1">
              <a:buNone/>
              <a:defRPr>
                <a:latin typeface="Roboto"/>
                <a:ea typeface="Roboto"/>
                <a:cs typeface="Roboto"/>
                <a:sym typeface="Roboto"/>
              </a:defRPr>
            </a:lvl2pPr>
            <a:lvl3pPr lvl="2">
              <a:buNone/>
              <a:defRPr>
                <a:latin typeface="Roboto"/>
                <a:ea typeface="Roboto"/>
                <a:cs typeface="Roboto"/>
                <a:sym typeface="Roboto"/>
              </a:defRPr>
            </a:lvl3pPr>
            <a:lvl4pPr lvl="3">
              <a:buNone/>
              <a:defRPr>
                <a:latin typeface="Roboto"/>
                <a:ea typeface="Roboto"/>
                <a:cs typeface="Roboto"/>
                <a:sym typeface="Roboto"/>
              </a:defRPr>
            </a:lvl4pPr>
            <a:lvl5pPr lvl="4">
              <a:buNone/>
              <a:defRPr>
                <a:latin typeface="Roboto"/>
                <a:ea typeface="Roboto"/>
                <a:cs typeface="Roboto"/>
                <a:sym typeface="Roboto"/>
              </a:defRPr>
            </a:lvl5pPr>
            <a:lvl6pPr lvl="5">
              <a:buNone/>
              <a:defRPr>
                <a:latin typeface="Roboto"/>
                <a:ea typeface="Roboto"/>
                <a:cs typeface="Roboto"/>
                <a:sym typeface="Roboto"/>
              </a:defRPr>
            </a:lvl6pPr>
            <a:lvl7pPr lvl="6">
              <a:buNone/>
              <a:defRPr>
                <a:latin typeface="Roboto"/>
                <a:ea typeface="Roboto"/>
                <a:cs typeface="Roboto"/>
                <a:sym typeface="Roboto"/>
              </a:defRPr>
            </a:lvl7pPr>
            <a:lvl8pPr lvl="7">
              <a:buNone/>
              <a:defRPr>
                <a:latin typeface="Roboto"/>
                <a:ea typeface="Roboto"/>
                <a:cs typeface="Roboto"/>
                <a:sym typeface="Roboto"/>
              </a:defRPr>
            </a:lvl8pPr>
            <a:lvl9pPr lvl="8">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sp>
        <p:nvSpPr>
          <p:cNvPr id="61" name="Google Shape;61;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2" name="Google Shape;62;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3" name="Google Shape;63;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6" name="Google Shape;66;p12"/>
          <p:cNvSpPr/>
          <p:nvPr/>
        </p:nvSpPr>
        <p:spPr>
          <a:xfrm>
            <a:off x="6962775" y="-1694"/>
            <a:ext cx="2181225" cy="150813"/>
          </a:xfrm>
          <a:custGeom>
            <a:avLst/>
            <a:gdLst/>
            <a:ahLst/>
            <a:cxnLst/>
            <a:rect l="l" t="t" r="r" b="b"/>
            <a:pathLst>
              <a:path w="1374" h="95" extrusionOk="0">
                <a:moveTo>
                  <a:pt x="96" y="0"/>
                </a:moveTo>
                <a:lnTo>
                  <a:pt x="90" y="0"/>
                </a:lnTo>
                <a:lnTo>
                  <a:pt x="0" y="95"/>
                </a:lnTo>
                <a:lnTo>
                  <a:pt x="6" y="95"/>
                </a:lnTo>
                <a:lnTo>
                  <a:pt x="1374" y="95"/>
                </a:lnTo>
                <a:lnTo>
                  <a:pt x="1374" y="0"/>
                </a:lnTo>
                <a:lnTo>
                  <a:pt x="96" y="0"/>
                </a:lnTo>
                <a:close/>
              </a:path>
            </a:pathLst>
          </a:custGeom>
          <a:solidFill>
            <a:srgbClr val="333E4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 name="Google Shape;67;p12"/>
          <p:cNvSpPr/>
          <p:nvPr/>
        </p:nvSpPr>
        <p:spPr>
          <a:xfrm>
            <a:off x="6829425" y="-1694"/>
            <a:ext cx="276225" cy="150813"/>
          </a:xfrm>
          <a:custGeom>
            <a:avLst/>
            <a:gdLst/>
            <a:ahLst/>
            <a:cxnLst/>
            <a:rect l="l" t="t" r="r" b="b"/>
            <a:pathLst>
              <a:path w="174" h="95" extrusionOk="0">
                <a:moveTo>
                  <a:pt x="96" y="0"/>
                </a:moveTo>
                <a:lnTo>
                  <a:pt x="96" y="0"/>
                </a:lnTo>
                <a:lnTo>
                  <a:pt x="0" y="95"/>
                </a:lnTo>
                <a:lnTo>
                  <a:pt x="6" y="95"/>
                </a:lnTo>
                <a:lnTo>
                  <a:pt x="84" y="95"/>
                </a:lnTo>
                <a:lnTo>
                  <a:pt x="174" y="0"/>
                </a:lnTo>
                <a:lnTo>
                  <a:pt x="96" y="0"/>
                </a:lnTo>
                <a:close/>
              </a:path>
            </a:pathLst>
          </a:custGeom>
          <a:solidFill>
            <a:srgbClr val="CFDE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 name="Google Shape;68;p12"/>
          <p:cNvSpPr/>
          <p:nvPr/>
        </p:nvSpPr>
        <p:spPr>
          <a:xfrm>
            <a:off x="-1" y="-1694"/>
            <a:ext cx="6981825" cy="150813"/>
          </a:xfrm>
          <a:custGeom>
            <a:avLst/>
            <a:gdLst/>
            <a:ahLst/>
            <a:cxnLst/>
            <a:rect l="l" t="t" r="r" b="b"/>
            <a:pathLst>
              <a:path w="4398" h="95" extrusionOk="0">
                <a:moveTo>
                  <a:pt x="4398" y="0"/>
                </a:moveTo>
                <a:lnTo>
                  <a:pt x="0" y="0"/>
                </a:lnTo>
                <a:lnTo>
                  <a:pt x="0" y="95"/>
                </a:lnTo>
                <a:lnTo>
                  <a:pt x="4302" y="95"/>
                </a:lnTo>
                <a:lnTo>
                  <a:pt x="4398" y="0"/>
                </a:lnTo>
                <a:close/>
              </a:path>
            </a:pathLst>
          </a:custGeom>
          <a:solidFill>
            <a:srgbClr val="004D7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sic Page With header Bar">
  <p:cSld name="Basic Page With header Bar">
    <p:bg>
      <p:bgPr>
        <a:blipFill>
          <a:blip r:embed="rId2">
            <a:alphaModFix/>
          </a:blip>
          <a:stretch>
            <a:fillRect/>
          </a:stretch>
        </a:blipFill>
        <a:effectLst/>
      </p:bgPr>
    </p:bg>
    <p:spTree>
      <p:nvGrpSpPr>
        <p:cNvPr id="1" name="Shape 69"/>
        <p:cNvGrpSpPr/>
        <p:nvPr/>
      </p:nvGrpSpPr>
      <p:grpSpPr>
        <a:xfrm>
          <a:off x="0" y="0"/>
          <a:ext cx="0" cy="0"/>
          <a:chOff x="0" y="0"/>
          <a:chExt cx="0" cy="0"/>
        </a:xfrm>
      </p:grpSpPr>
      <p:pic>
        <p:nvPicPr>
          <p:cNvPr id="70" name="Google Shape;70;p13"/>
          <p:cNvPicPr preferRelativeResize="0"/>
          <p:nvPr/>
        </p:nvPicPr>
        <p:blipFill rotWithShape="1">
          <a:blip r:embed="rId3">
            <a:alphaModFix/>
          </a:blip>
          <a:srcRect/>
          <a:stretch/>
        </p:blipFill>
        <p:spPr>
          <a:xfrm>
            <a:off x="0" y="4584"/>
            <a:ext cx="9144000" cy="5134331"/>
          </a:xfrm>
          <a:prstGeom prst="rect">
            <a:avLst/>
          </a:prstGeom>
          <a:noFill/>
          <a:ln>
            <a:noFill/>
          </a:ln>
        </p:spPr>
      </p:pic>
      <p:sp>
        <p:nvSpPr>
          <p:cNvPr id="71" name="Google Shape;71;p13"/>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2" name="Google Shape;72;p13"/>
          <p:cNvSpPr txBox="1">
            <a:spLocks noGrp="1"/>
          </p:cNvSpPr>
          <p:nvPr>
            <p:ph type="body" idx="1"/>
          </p:nvPr>
        </p:nvSpPr>
        <p:spPr>
          <a:xfrm>
            <a:off x="406502" y="377867"/>
            <a:ext cx="8097300" cy="659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accent1"/>
              </a:buClr>
              <a:buSzPts val="2700"/>
              <a:buFont typeface="Arial"/>
              <a:buNone/>
              <a:defRPr sz="2700" b="0" i="0" u="none" strike="noStrike" cap="none">
                <a:solidFill>
                  <a:srgbClr val="FF00FF"/>
                </a:solidFill>
                <a:latin typeface="Roboto"/>
                <a:ea typeface="Roboto"/>
                <a:cs typeface="Roboto"/>
                <a:sym typeface="Roboto"/>
              </a:defRPr>
            </a:lvl1pPr>
            <a:lvl2pPr marL="914400" marR="0" lvl="1" indent="-228600" algn="l" rtl="0">
              <a:lnSpc>
                <a:spcPct val="115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L="1371600" marR="0" lvl="2" indent="-342900" algn="l" rtl="0">
              <a:lnSpc>
                <a:spcPct val="115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115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115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115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15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15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15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1">
  <p:cSld name="Caption">
    <p:spTree>
      <p:nvGrpSpPr>
        <p:cNvPr id="1" name="Shape 73"/>
        <p:cNvGrpSpPr/>
        <p:nvPr/>
      </p:nvGrpSpPr>
      <p:grpSpPr>
        <a:xfrm>
          <a:off x="0" y="0"/>
          <a:ext cx="0" cy="0"/>
          <a:chOff x="0" y="0"/>
          <a:chExt cx="0" cy="0"/>
        </a:xfrm>
      </p:grpSpPr>
      <p:sp>
        <p:nvSpPr>
          <p:cNvPr id="74" name="Google Shape;74;p14"/>
          <p:cNvSpPr txBox="1">
            <a:spLocks noGrp="1"/>
          </p:cNvSpPr>
          <p:nvPr>
            <p:ph type="body" idx="1"/>
          </p:nvPr>
        </p:nvSpPr>
        <p:spPr>
          <a:xfrm>
            <a:off x="311700" y="4230575"/>
            <a:ext cx="5998800" cy="605100"/>
          </a:xfrm>
          <a:prstGeom prst="rect">
            <a:avLst/>
          </a:prstGeom>
          <a:noFill/>
          <a:ln>
            <a:noFill/>
          </a:ln>
        </p:spPr>
        <p:txBody>
          <a:bodyPr spcFirstLastPara="1" wrap="square" lIns="68575" tIns="68575" rIns="68575" bIns="68575" anchor="ctr" anchorCtr="0">
            <a:noAutofit/>
          </a:bodyPr>
          <a:lstStyle>
            <a:lvl1pPr marL="457200" lvl="0" indent="-228600" algn="l" rtl="0">
              <a:lnSpc>
                <a:spcPct val="100000"/>
              </a:lnSpc>
              <a:spcBef>
                <a:spcPts val="0"/>
              </a:spcBef>
              <a:spcAft>
                <a:spcPts val="0"/>
              </a:spcAft>
              <a:buSzPts val="1400"/>
              <a:buNone/>
              <a:defRPr/>
            </a:lvl1pPr>
            <a:lvl2pPr marL="914400" lvl="1" indent="-298450" algn="l" rtl="0">
              <a:lnSpc>
                <a:spcPct val="115000"/>
              </a:lnSpc>
              <a:spcBef>
                <a:spcPts val="1200"/>
              </a:spcBef>
              <a:spcAft>
                <a:spcPts val="0"/>
              </a:spcAft>
              <a:buSzPts val="1100"/>
              <a:buChar char="○"/>
              <a:defRPr/>
            </a:lvl2pPr>
            <a:lvl3pPr marL="1371600" lvl="2" indent="-298450" algn="l" rtl="0">
              <a:lnSpc>
                <a:spcPct val="115000"/>
              </a:lnSpc>
              <a:spcBef>
                <a:spcPts val="1200"/>
              </a:spcBef>
              <a:spcAft>
                <a:spcPts val="0"/>
              </a:spcAft>
              <a:buSzPts val="1100"/>
              <a:buChar char="■"/>
              <a:defRPr/>
            </a:lvl3pPr>
            <a:lvl4pPr marL="1828800" lvl="3" indent="-298450" algn="l" rtl="0">
              <a:lnSpc>
                <a:spcPct val="115000"/>
              </a:lnSpc>
              <a:spcBef>
                <a:spcPts val="1200"/>
              </a:spcBef>
              <a:spcAft>
                <a:spcPts val="0"/>
              </a:spcAft>
              <a:buSzPts val="1100"/>
              <a:buChar char="●"/>
              <a:defRPr/>
            </a:lvl4pPr>
            <a:lvl5pPr marL="2286000" lvl="4" indent="-298450" algn="l" rtl="0">
              <a:lnSpc>
                <a:spcPct val="115000"/>
              </a:lnSpc>
              <a:spcBef>
                <a:spcPts val="1200"/>
              </a:spcBef>
              <a:spcAft>
                <a:spcPts val="0"/>
              </a:spcAft>
              <a:buSzPts val="1100"/>
              <a:buChar char="○"/>
              <a:defRPr/>
            </a:lvl5pPr>
            <a:lvl6pPr marL="2743200" lvl="5" indent="-298450" algn="l" rtl="0">
              <a:lnSpc>
                <a:spcPct val="115000"/>
              </a:lnSpc>
              <a:spcBef>
                <a:spcPts val="1200"/>
              </a:spcBef>
              <a:spcAft>
                <a:spcPts val="0"/>
              </a:spcAft>
              <a:buSzPts val="1100"/>
              <a:buChar char="■"/>
              <a:defRPr/>
            </a:lvl6pPr>
            <a:lvl7pPr marL="3200400" lvl="6" indent="-298450" algn="l" rtl="0">
              <a:lnSpc>
                <a:spcPct val="115000"/>
              </a:lnSpc>
              <a:spcBef>
                <a:spcPts val="1200"/>
              </a:spcBef>
              <a:spcAft>
                <a:spcPts val="0"/>
              </a:spcAft>
              <a:buSzPts val="1100"/>
              <a:buChar char="●"/>
              <a:defRPr/>
            </a:lvl7pPr>
            <a:lvl8pPr marL="3657600" lvl="7" indent="-298450" algn="l" rtl="0">
              <a:lnSpc>
                <a:spcPct val="115000"/>
              </a:lnSpc>
              <a:spcBef>
                <a:spcPts val="1200"/>
              </a:spcBef>
              <a:spcAft>
                <a:spcPts val="0"/>
              </a:spcAft>
              <a:buSzPts val="1100"/>
              <a:buChar char="○"/>
              <a:defRPr/>
            </a:lvl8pPr>
            <a:lvl9pPr marL="4114800" lvl="8" indent="-298450" algn="l" rtl="0">
              <a:lnSpc>
                <a:spcPct val="115000"/>
              </a:lnSpc>
              <a:spcBef>
                <a:spcPts val="1200"/>
              </a:spcBef>
              <a:spcAft>
                <a:spcPts val="1200"/>
              </a:spcAft>
              <a:buSzPts val="1100"/>
              <a:buChar char="■"/>
              <a:defRPr/>
            </a:lvl9pPr>
          </a:lstStyle>
          <a:p>
            <a:endParaRPr/>
          </a:p>
        </p:txBody>
      </p:sp>
      <p:sp>
        <p:nvSpPr>
          <p:cNvPr id="75" name="Google Shape;75;p1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004D71"/>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155450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CFDE00"/>
              </a:buClr>
              <a:buSzPts val="3600"/>
              <a:buNone/>
              <a:defRPr sz="3600">
                <a:solidFill>
                  <a:srgbClr val="CFDE00"/>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6" name="Google Shape;16;p3"/>
          <p:cNvSpPr/>
          <p:nvPr/>
        </p:nvSpPr>
        <p:spPr>
          <a:xfrm>
            <a:off x="6962775" y="-1694"/>
            <a:ext cx="2181225" cy="150813"/>
          </a:xfrm>
          <a:custGeom>
            <a:avLst/>
            <a:gdLst/>
            <a:ahLst/>
            <a:cxnLst/>
            <a:rect l="l" t="t" r="r" b="b"/>
            <a:pathLst>
              <a:path w="1374" h="95" extrusionOk="0">
                <a:moveTo>
                  <a:pt x="96" y="0"/>
                </a:moveTo>
                <a:lnTo>
                  <a:pt x="90" y="0"/>
                </a:lnTo>
                <a:lnTo>
                  <a:pt x="0" y="95"/>
                </a:lnTo>
                <a:lnTo>
                  <a:pt x="6" y="95"/>
                </a:lnTo>
                <a:lnTo>
                  <a:pt x="1374" y="95"/>
                </a:lnTo>
                <a:lnTo>
                  <a:pt x="1374" y="0"/>
                </a:lnTo>
                <a:lnTo>
                  <a:pt x="96" y="0"/>
                </a:lnTo>
                <a:close/>
              </a:path>
            </a:pathLst>
          </a:custGeom>
          <a:solidFill>
            <a:srgbClr val="333E4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17;p3"/>
          <p:cNvSpPr/>
          <p:nvPr/>
        </p:nvSpPr>
        <p:spPr>
          <a:xfrm>
            <a:off x="6829425" y="-1694"/>
            <a:ext cx="276225" cy="150813"/>
          </a:xfrm>
          <a:custGeom>
            <a:avLst/>
            <a:gdLst/>
            <a:ahLst/>
            <a:cxnLst/>
            <a:rect l="l" t="t" r="r" b="b"/>
            <a:pathLst>
              <a:path w="174" h="95" extrusionOk="0">
                <a:moveTo>
                  <a:pt x="96" y="0"/>
                </a:moveTo>
                <a:lnTo>
                  <a:pt x="96" y="0"/>
                </a:lnTo>
                <a:lnTo>
                  <a:pt x="0" y="95"/>
                </a:lnTo>
                <a:lnTo>
                  <a:pt x="6" y="95"/>
                </a:lnTo>
                <a:lnTo>
                  <a:pt x="84" y="95"/>
                </a:lnTo>
                <a:lnTo>
                  <a:pt x="174" y="0"/>
                </a:lnTo>
                <a:lnTo>
                  <a:pt x="96" y="0"/>
                </a:lnTo>
                <a:close/>
              </a:path>
            </a:pathLst>
          </a:custGeom>
          <a:solidFill>
            <a:srgbClr val="CFDE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18;p3"/>
          <p:cNvSpPr/>
          <p:nvPr/>
        </p:nvSpPr>
        <p:spPr>
          <a:xfrm>
            <a:off x="-1" y="-1694"/>
            <a:ext cx="6981825" cy="150813"/>
          </a:xfrm>
          <a:custGeom>
            <a:avLst/>
            <a:gdLst/>
            <a:ahLst/>
            <a:cxnLst/>
            <a:rect l="l" t="t" r="r" b="b"/>
            <a:pathLst>
              <a:path w="4398" h="95" extrusionOk="0">
                <a:moveTo>
                  <a:pt x="4398" y="0"/>
                </a:moveTo>
                <a:lnTo>
                  <a:pt x="0" y="0"/>
                </a:lnTo>
                <a:lnTo>
                  <a:pt x="0" y="95"/>
                </a:lnTo>
                <a:lnTo>
                  <a:pt x="4302" y="95"/>
                </a:lnTo>
                <a:lnTo>
                  <a:pt x="4398" y="0"/>
                </a:lnTo>
                <a:close/>
              </a:path>
            </a:pathLst>
          </a:custGeom>
          <a:solidFill>
            <a:srgbClr val="004D7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19;p3"/>
          <p:cNvSpPr txBox="1">
            <a:spLocks noGrp="1"/>
          </p:cNvSpPr>
          <p:nvPr>
            <p:ph type="subTitle" idx="1"/>
          </p:nvPr>
        </p:nvSpPr>
        <p:spPr>
          <a:xfrm>
            <a:off x="271025" y="2576600"/>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CFDE00"/>
              </a:buClr>
              <a:buSzPts val="3000"/>
              <a:buNone/>
              <a:defRPr sz="3000">
                <a:solidFill>
                  <a:srgbClr val="CFDE00"/>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178125" y="9042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atin typeface="Roboto"/>
                <a:ea typeface="Roboto"/>
                <a:cs typeface="Roboto"/>
                <a:sym typeface="Roboto"/>
              </a:defRPr>
            </a:lvl1pPr>
            <a:lvl2pPr lvl="1">
              <a:buNone/>
              <a:defRPr>
                <a:latin typeface="Roboto"/>
                <a:ea typeface="Roboto"/>
                <a:cs typeface="Roboto"/>
                <a:sym typeface="Roboto"/>
              </a:defRPr>
            </a:lvl2pPr>
            <a:lvl3pPr lvl="2">
              <a:buNone/>
              <a:defRPr>
                <a:latin typeface="Roboto"/>
                <a:ea typeface="Roboto"/>
                <a:cs typeface="Roboto"/>
                <a:sym typeface="Roboto"/>
              </a:defRPr>
            </a:lvl3pPr>
            <a:lvl4pPr lvl="3">
              <a:buNone/>
              <a:defRPr>
                <a:latin typeface="Roboto"/>
                <a:ea typeface="Roboto"/>
                <a:cs typeface="Roboto"/>
                <a:sym typeface="Roboto"/>
              </a:defRPr>
            </a:lvl4pPr>
            <a:lvl5pPr lvl="4">
              <a:buNone/>
              <a:defRPr>
                <a:latin typeface="Roboto"/>
                <a:ea typeface="Roboto"/>
                <a:cs typeface="Roboto"/>
                <a:sym typeface="Roboto"/>
              </a:defRPr>
            </a:lvl5pPr>
            <a:lvl6pPr lvl="5">
              <a:buNone/>
              <a:defRPr>
                <a:latin typeface="Roboto"/>
                <a:ea typeface="Roboto"/>
                <a:cs typeface="Roboto"/>
                <a:sym typeface="Roboto"/>
              </a:defRPr>
            </a:lvl6pPr>
            <a:lvl7pPr lvl="6">
              <a:buNone/>
              <a:defRPr>
                <a:latin typeface="Roboto"/>
                <a:ea typeface="Roboto"/>
                <a:cs typeface="Roboto"/>
                <a:sym typeface="Roboto"/>
              </a:defRPr>
            </a:lvl7pPr>
            <a:lvl8pPr lvl="7">
              <a:buNone/>
              <a:defRPr>
                <a:latin typeface="Roboto"/>
                <a:ea typeface="Roboto"/>
                <a:cs typeface="Roboto"/>
                <a:sym typeface="Roboto"/>
              </a:defRPr>
            </a:lvl8pPr>
            <a:lvl9pPr lvl="8">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
        <p:nvSpPr>
          <p:cNvPr id="24" name="Google Shape;24;p4"/>
          <p:cNvSpPr/>
          <p:nvPr/>
        </p:nvSpPr>
        <p:spPr>
          <a:xfrm>
            <a:off x="6962775" y="-1694"/>
            <a:ext cx="2181225" cy="150813"/>
          </a:xfrm>
          <a:custGeom>
            <a:avLst/>
            <a:gdLst/>
            <a:ahLst/>
            <a:cxnLst/>
            <a:rect l="l" t="t" r="r" b="b"/>
            <a:pathLst>
              <a:path w="1374" h="95" extrusionOk="0">
                <a:moveTo>
                  <a:pt x="96" y="0"/>
                </a:moveTo>
                <a:lnTo>
                  <a:pt x="90" y="0"/>
                </a:lnTo>
                <a:lnTo>
                  <a:pt x="0" y="95"/>
                </a:lnTo>
                <a:lnTo>
                  <a:pt x="6" y="95"/>
                </a:lnTo>
                <a:lnTo>
                  <a:pt x="1374" y="95"/>
                </a:lnTo>
                <a:lnTo>
                  <a:pt x="1374" y="0"/>
                </a:lnTo>
                <a:lnTo>
                  <a:pt x="96" y="0"/>
                </a:lnTo>
                <a:close/>
              </a:path>
            </a:pathLst>
          </a:custGeom>
          <a:solidFill>
            <a:srgbClr val="333E4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25;p4"/>
          <p:cNvSpPr/>
          <p:nvPr/>
        </p:nvSpPr>
        <p:spPr>
          <a:xfrm>
            <a:off x="6829425" y="-1694"/>
            <a:ext cx="276225" cy="150813"/>
          </a:xfrm>
          <a:custGeom>
            <a:avLst/>
            <a:gdLst/>
            <a:ahLst/>
            <a:cxnLst/>
            <a:rect l="l" t="t" r="r" b="b"/>
            <a:pathLst>
              <a:path w="174" h="95" extrusionOk="0">
                <a:moveTo>
                  <a:pt x="96" y="0"/>
                </a:moveTo>
                <a:lnTo>
                  <a:pt x="96" y="0"/>
                </a:lnTo>
                <a:lnTo>
                  <a:pt x="0" y="95"/>
                </a:lnTo>
                <a:lnTo>
                  <a:pt x="6" y="95"/>
                </a:lnTo>
                <a:lnTo>
                  <a:pt x="84" y="95"/>
                </a:lnTo>
                <a:lnTo>
                  <a:pt x="174" y="0"/>
                </a:lnTo>
                <a:lnTo>
                  <a:pt x="96" y="0"/>
                </a:lnTo>
                <a:close/>
              </a:path>
            </a:pathLst>
          </a:custGeom>
          <a:solidFill>
            <a:srgbClr val="CFDE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26;p4"/>
          <p:cNvSpPr/>
          <p:nvPr/>
        </p:nvSpPr>
        <p:spPr>
          <a:xfrm>
            <a:off x="-1" y="-1694"/>
            <a:ext cx="6981825" cy="150813"/>
          </a:xfrm>
          <a:custGeom>
            <a:avLst/>
            <a:gdLst/>
            <a:ahLst/>
            <a:cxnLst/>
            <a:rect l="l" t="t" r="r" b="b"/>
            <a:pathLst>
              <a:path w="4398" h="95" extrusionOk="0">
                <a:moveTo>
                  <a:pt x="4398" y="0"/>
                </a:moveTo>
                <a:lnTo>
                  <a:pt x="0" y="0"/>
                </a:lnTo>
                <a:lnTo>
                  <a:pt x="0" y="95"/>
                </a:lnTo>
                <a:lnTo>
                  <a:pt x="4302" y="95"/>
                </a:lnTo>
                <a:lnTo>
                  <a:pt x="4398" y="0"/>
                </a:lnTo>
                <a:close/>
              </a:path>
            </a:pathLst>
          </a:custGeom>
          <a:solidFill>
            <a:srgbClr val="004D7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267750" y="165750"/>
            <a:ext cx="8608500" cy="572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351575" y="15777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5" name="Google Shape;35;p6"/>
          <p:cNvSpPr/>
          <p:nvPr/>
        </p:nvSpPr>
        <p:spPr>
          <a:xfrm>
            <a:off x="6962775" y="-1694"/>
            <a:ext cx="2181225" cy="150813"/>
          </a:xfrm>
          <a:custGeom>
            <a:avLst/>
            <a:gdLst/>
            <a:ahLst/>
            <a:cxnLst/>
            <a:rect l="l" t="t" r="r" b="b"/>
            <a:pathLst>
              <a:path w="1374" h="95" extrusionOk="0">
                <a:moveTo>
                  <a:pt x="96" y="0"/>
                </a:moveTo>
                <a:lnTo>
                  <a:pt x="90" y="0"/>
                </a:lnTo>
                <a:lnTo>
                  <a:pt x="0" y="95"/>
                </a:lnTo>
                <a:lnTo>
                  <a:pt x="6" y="95"/>
                </a:lnTo>
                <a:lnTo>
                  <a:pt x="1374" y="95"/>
                </a:lnTo>
                <a:lnTo>
                  <a:pt x="1374" y="0"/>
                </a:lnTo>
                <a:lnTo>
                  <a:pt x="96" y="0"/>
                </a:lnTo>
                <a:close/>
              </a:path>
            </a:pathLst>
          </a:custGeom>
          <a:solidFill>
            <a:srgbClr val="333E4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 name="Google Shape;36;p6"/>
          <p:cNvSpPr/>
          <p:nvPr/>
        </p:nvSpPr>
        <p:spPr>
          <a:xfrm>
            <a:off x="6829425" y="-1694"/>
            <a:ext cx="276225" cy="150813"/>
          </a:xfrm>
          <a:custGeom>
            <a:avLst/>
            <a:gdLst/>
            <a:ahLst/>
            <a:cxnLst/>
            <a:rect l="l" t="t" r="r" b="b"/>
            <a:pathLst>
              <a:path w="174" h="95" extrusionOk="0">
                <a:moveTo>
                  <a:pt x="96" y="0"/>
                </a:moveTo>
                <a:lnTo>
                  <a:pt x="96" y="0"/>
                </a:lnTo>
                <a:lnTo>
                  <a:pt x="0" y="95"/>
                </a:lnTo>
                <a:lnTo>
                  <a:pt x="6" y="95"/>
                </a:lnTo>
                <a:lnTo>
                  <a:pt x="84" y="95"/>
                </a:lnTo>
                <a:lnTo>
                  <a:pt x="174" y="0"/>
                </a:lnTo>
                <a:lnTo>
                  <a:pt x="96" y="0"/>
                </a:lnTo>
                <a:close/>
              </a:path>
            </a:pathLst>
          </a:custGeom>
          <a:solidFill>
            <a:srgbClr val="CFDE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 name="Google Shape;37;p6"/>
          <p:cNvSpPr/>
          <p:nvPr/>
        </p:nvSpPr>
        <p:spPr>
          <a:xfrm>
            <a:off x="-1" y="-1694"/>
            <a:ext cx="6981825" cy="150813"/>
          </a:xfrm>
          <a:custGeom>
            <a:avLst/>
            <a:gdLst/>
            <a:ahLst/>
            <a:cxnLst/>
            <a:rect l="l" t="t" r="r" b="b"/>
            <a:pathLst>
              <a:path w="4398" h="95" extrusionOk="0">
                <a:moveTo>
                  <a:pt x="4398" y="0"/>
                </a:moveTo>
                <a:lnTo>
                  <a:pt x="0" y="0"/>
                </a:lnTo>
                <a:lnTo>
                  <a:pt x="0" y="95"/>
                </a:lnTo>
                <a:lnTo>
                  <a:pt x="4302" y="95"/>
                </a:lnTo>
                <a:lnTo>
                  <a:pt x="4398" y="0"/>
                </a:lnTo>
                <a:close/>
              </a:path>
            </a:pathLst>
          </a:custGeom>
          <a:solidFill>
            <a:srgbClr val="004D7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2" name="Google Shape;42;p7"/>
          <p:cNvSpPr/>
          <p:nvPr/>
        </p:nvSpPr>
        <p:spPr>
          <a:xfrm>
            <a:off x="6962775" y="-1694"/>
            <a:ext cx="2181225" cy="150813"/>
          </a:xfrm>
          <a:custGeom>
            <a:avLst/>
            <a:gdLst/>
            <a:ahLst/>
            <a:cxnLst/>
            <a:rect l="l" t="t" r="r" b="b"/>
            <a:pathLst>
              <a:path w="1374" h="95" extrusionOk="0">
                <a:moveTo>
                  <a:pt x="96" y="0"/>
                </a:moveTo>
                <a:lnTo>
                  <a:pt x="90" y="0"/>
                </a:lnTo>
                <a:lnTo>
                  <a:pt x="0" y="95"/>
                </a:lnTo>
                <a:lnTo>
                  <a:pt x="6" y="95"/>
                </a:lnTo>
                <a:lnTo>
                  <a:pt x="1374" y="95"/>
                </a:lnTo>
                <a:lnTo>
                  <a:pt x="1374" y="0"/>
                </a:lnTo>
                <a:lnTo>
                  <a:pt x="96" y="0"/>
                </a:lnTo>
                <a:close/>
              </a:path>
            </a:pathLst>
          </a:custGeom>
          <a:solidFill>
            <a:srgbClr val="333E4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 name="Google Shape;43;p7"/>
          <p:cNvSpPr/>
          <p:nvPr/>
        </p:nvSpPr>
        <p:spPr>
          <a:xfrm>
            <a:off x="6829425" y="-1694"/>
            <a:ext cx="276225" cy="150813"/>
          </a:xfrm>
          <a:custGeom>
            <a:avLst/>
            <a:gdLst/>
            <a:ahLst/>
            <a:cxnLst/>
            <a:rect l="l" t="t" r="r" b="b"/>
            <a:pathLst>
              <a:path w="174" h="95" extrusionOk="0">
                <a:moveTo>
                  <a:pt x="96" y="0"/>
                </a:moveTo>
                <a:lnTo>
                  <a:pt x="96" y="0"/>
                </a:lnTo>
                <a:lnTo>
                  <a:pt x="0" y="95"/>
                </a:lnTo>
                <a:lnTo>
                  <a:pt x="6" y="95"/>
                </a:lnTo>
                <a:lnTo>
                  <a:pt x="84" y="95"/>
                </a:lnTo>
                <a:lnTo>
                  <a:pt x="174" y="0"/>
                </a:lnTo>
                <a:lnTo>
                  <a:pt x="96" y="0"/>
                </a:lnTo>
                <a:close/>
              </a:path>
            </a:pathLst>
          </a:custGeom>
          <a:solidFill>
            <a:srgbClr val="CFDE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 name="Google Shape;44;p7"/>
          <p:cNvSpPr/>
          <p:nvPr/>
        </p:nvSpPr>
        <p:spPr>
          <a:xfrm>
            <a:off x="-1" y="-1694"/>
            <a:ext cx="6981825" cy="150813"/>
          </a:xfrm>
          <a:custGeom>
            <a:avLst/>
            <a:gdLst/>
            <a:ahLst/>
            <a:cxnLst/>
            <a:rect l="l" t="t" r="r" b="b"/>
            <a:pathLst>
              <a:path w="4398" h="95" extrusionOk="0">
                <a:moveTo>
                  <a:pt x="4398" y="0"/>
                </a:moveTo>
                <a:lnTo>
                  <a:pt x="0" y="0"/>
                </a:lnTo>
                <a:lnTo>
                  <a:pt x="0" y="95"/>
                </a:lnTo>
                <a:lnTo>
                  <a:pt x="4302" y="95"/>
                </a:lnTo>
                <a:lnTo>
                  <a:pt x="4398" y="0"/>
                </a:lnTo>
                <a:close/>
              </a:path>
            </a:pathLst>
          </a:custGeom>
          <a:solidFill>
            <a:srgbClr val="004D7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7" name="Google Shape;4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8" name="Google Shape;48;p8"/>
          <p:cNvSpPr/>
          <p:nvPr/>
        </p:nvSpPr>
        <p:spPr>
          <a:xfrm>
            <a:off x="6962775" y="-1694"/>
            <a:ext cx="2181225" cy="150813"/>
          </a:xfrm>
          <a:custGeom>
            <a:avLst/>
            <a:gdLst/>
            <a:ahLst/>
            <a:cxnLst/>
            <a:rect l="l" t="t" r="r" b="b"/>
            <a:pathLst>
              <a:path w="1374" h="95" extrusionOk="0">
                <a:moveTo>
                  <a:pt x="96" y="0"/>
                </a:moveTo>
                <a:lnTo>
                  <a:pt x="90" y="0"/>
                </a:lnTo>
                <a:lnTo>
                  <a:pt x="0" y="95"/>
                </a:lnTo>
                <a:lnTo>
                  <a:pt x="6" y="95"/>
                </a:lnTo>
                <a:lnTo>
                  <a:pt x="1374" y="95"/>
                </a:lnTo>
                <a:lnTo>
                  <a:pt x="1374" y="0"/>
                </a:lnTo>
                <a:lnTo>
                  <a:pt x="96" y="0"/>
                </a:lnTo>
                <a:close/>
              </a:path>
            </a:pathLst>
          </a:custGeom>
          <a:solidFill>
            <a:srgbClr val="333E4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 name="Google Shape;49;p8"/>
          <p:cNvSpPr/>
          <p:nvPr/>
        </p:nvSpPr>
        <p:spPr>
          <a:xfrm>
            <a:off x="6829425" y="-1694"/>
            <a:ext cx="276225" cy="150813"/>
          </a:xfrm>
          <a:custGeom>
            <a:avLst/>
            <a:gdLst/>
            <a:ahLst/>
            <a:cxnLst/>
            <a:rect l="l" t="t" r="r" b="b"/>
            <a:pathLst>
              <a:path w="174" h="95" extrusionOk="0">
                <a:moveTo>
                  <a:pt x="96" y="0"/>
                </a:moveTo>
                <a:lnTo>
                  <a:pt x="96" y="0"/>
                </a:lnTo>
                <a:lnTo>
                  <a:pt x="0" y="95"/>
                </a:lnTo>
                <a:lnTo>
                  <a:pt x="6" y="95"/>
                </a:lnTo>
                <a:lnTo>
                  <a:pt x="84" y="95"/>
                </a:lnTo>
                <a:lnTo>
                  <a:pt x="174" y="0"/>
                </a:lnTo>
                <a:lnTo>
                  <a:pt x="96" y="0"/>
                </a:lnTo>
                <a:close/>
              </a:path>
            </a:pathLst>
          </a:custGeom>
          <a:solidFill>
            <a:srgbClr val="CFDE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 name="Google Shape;50;p8"/>
          <p:cNvSpPr/>
          <p:nvPr/>
        </p:nvSpPr>
        <p:spPr>
          <a:xfrm>
            <a:off x="-1" y="-1694"/>
            <a:ext cx="6981825" cy="150813"/>
          </a:xfrm>
          <a:custGeom>
            <a:avLst/>
            <a:gdLst/>
            <a:ahLst/>
            <a:cxnLst/>
            <a:rect l="l" t="t" r="r" b="b"/>
            <a:pathLst>
              <a:path w="4398" h="95" extrusionOk="0">
                <a:moveTo>
                  <a:pt x="4398" y="0"/>
                </a:moveTo>
                <a:lnTo>
                  <a:pt x="0" y="0"/>
                </a:lnTo>
                <a:lnTo>
                  <a:pt x="0" y="95"/>
                </a:lnTo>
                <a:lnTo>
                  <a:pt x="4302" y="95"/>
                </a:lnTo>
                <a:lnTo>
                  <a:pt x="4398" y="0"/>
                </a:lnTo>
                <a:close/>
              </a:path>
            </a:pathLst>
          </a:custGeom>
          <a:solidFill>
            <a:srgbClr val="004D7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
        <p:cNvGrpSpPr/>
        <p:nvPr/>
      </p:nvGrpSpPr>
      <p:grpSpPr>
        <a:xfrm>
          <a:off x="0" y="0"/>
          <a:ext cx="0" cy="0"/>
          <a:chOff x="0" y="0"/>
          <a:chExt cx="0" cy="0"/>
        </a:xfrm>
      </p:grpSpPr>
      <p:sp>
        <p:nvSpPr>
          <p:cNvPr id="52" name="Google Shape;52;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4" name="Google Shape;54;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5" name="Google Shape;55;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6" name="Google Shape;5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51575" y="15777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51575" y="863550"/>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15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15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15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15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15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15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15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15000"/>
              </a:lnSpc>
              <a:spcBef>
                <a:spcPts val="1600"/>
              </a:spcBef>
              <a:spcAft>
                <a:spcPts val="1600"/>
              </a:spcAft>
              <a:buSzPts val="1400"/>
              <a:buFont typeface="Roboto"/>
              <a:buChar char="■"/>
              <a:defRPr>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comments" Target="../comments/comment9.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comments" Target="../comments/comment1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comments" Target="../comments/comment1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alpha.canada.ca"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comments" Target="../comments/commen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 Id="rId9" Type="http://schemas.openxmlformats.org/officeDocument/2006/relationships/comments" Target="../comments/comment15.xml"/></Relationships>
</file>

<file path=ppt/slides/_rels/slide22.xml.rels><?xml version="1.0" encoding="UTF-8" standalone="yes"?>
<Relationships xmlns="http://schemas.openxmlformats.org/package/2006/relationships"><Relationship Id="rId3" Type="http://schemas.openxmlformats.org/officeDocument/2006/relationships/hyperlink" Target="https://design.canada.ca"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comments" Target="../comments/commen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comments" Target="../comments/comment1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comments" Target="../comments/comment18.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comments" Target="../comments/comment19.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comments" Target="../comments/comment20.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comments" Target="../comments/comment2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docs.google.com/presentation/d/1uO3FKJN8YsFl5a3FWA0H1ae8c6BkB0bCj0c3Ble-UJQ/edit#slide=id.p"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comments" Target="../comments/commen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comments" Target="../comments/comment23.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comments" Target="../comments/comment24.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hyperlink" Target="https://blog.canada.ca/2020/05/25/avoiding-faqs.html"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comments" Target="../comments/comment25.xml"/><Relationship Id="rId4" Type="http://schemas.openxmlformats.org/officeDocument/2006/relationships/hyperlink" Target="https://www.canada.ca/en/treasury-board-secretariat/services/government-communications/canada-content-style-guide.html"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hyperlink" Target="https://www.canada.ca/en/treasury-board-secretariat/services/government-communications/canada-content-style-guide.html#wp2-9" TargetMode="External"/><Relationship Id="rId3" Type="http://schemas.openxmlformats.org/officeDocument/2006/relationships/hyperlink" Target="https://design.canada.ca/crisis/content.html" TargetMode="External"/><Relationship Id="rId7" Type="http://schemas.openxmlformats.org/officeDocument/2006/relationships/hyperlink" Target="https://www.canada.ca/en/government/about/design-system/pattern-library.html"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hyperlink" Target="https://www.canada.ca/en/treasury-board-secretariat/services/government-communications/canada-content-style-guide.html" TargetMode="External"/><Relationship Id="rId5" Type="http://schemas.openxmlformats.org/officeDocument/2006/relationships/hyperlink" Target="https://blog.canada.ca/2020/05/25/avoiding-faqs.html" TargetMode="External"/><Relationship Id="rId4" Type="http://schemas.openxmlformats.org/officeDocument/2006/relationships/hyperlink" Target="https://design.canada.ca/crisis/alerts.html" TargetMode="External"/><Relationship Id="rId9" Type="http://schemas.openxmlformats.org/officeDocument/2006/relationships/comments" Target="../comments/commen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oZD67MKCHz4"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docs.google.com/presentation/d/1JVCXnM05Kosma79jxQ2kulshQpGdqV92HqyiejV9p-U/edit#slide=id.g87fae5f8a0_0_7" TargetMode="Externa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3400"/>
              <a:t>Designing guidance</a:t>
            </a:r>
            <a:endParaRPr/>
          </a:p>
        </p:txBody>
      </p:sp>
      <p:sp>
        <p:nvSpPr>
          <p:cNvPr id="81" name="Google Shape;81;p15"/>
          <p:cNvSpPr txBox="1">
            <a:spLocks noGrp="1"/>
          </p:cNvSpPr>
          <p:nvPr>
            <p:ph type="subTitle" idx="1"/>
          </p:nvPr>
        </p:nvSpPr>
        <p:spPr>
          <a:xfrm>
            <a:off x="4061875" y="2834125"/>
            <a:ext cx="4770300" cy="1043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800">
                <a:solidFill>
                  <a:srgbClr val="888888"/>
                </a:solidFill>
              </a:rPr>
              <a:t>Simple and user-friendly </a:t>
            </a:r>
            <a:endParaRPr sz="2800">
              <a:solidFill>
                <a:srgbClr val="888888"/>
              </a:solidFill>
            </a:endParaRPr>
          </a:p>
          <a:p>
            <a:pPr marL="0" lvl="0" indent="0" algn="r" rtl="0">
              <a:spcBef>
                <a:spcPts val="0"/>
              </a:spcBef>
              <a:spcAft>
                <a:spcPts val="0"/>
              </a:spcAft>
              <a:buNone/>
            </a:pPr>
            <a:r>
              <a:rPr lang="en" sz="2800">
                <a:solidFill>
                  <a:srgbClr val="888888"/>
                </a:solidFill>
              </a:rPr>
              <a:t>without sacrificing accuracy</a:t>
            </a:r>
            <a:endParaRPr sz="2800">
              <a:solidFill>
                <a:srgbClr val="888888"/>
              </a:solidFill>
            </a:endParaRPr>
          </a:p>
          <a:p>
            <a:pPr marL="0" lvl="0" indent="0" algn="r" rtl="0">
              <a:spcBef>
                <a:spcPts val="0"/>
              </a:spcBef>
              <a:spcAft>
                <a:spcPts val="0"/>
              </a:spcAft>
              <a:buClr>
                <a:schemeClr val="dk1"/>
              </a:buClr>
              <a:buSzPts val="1100"/>
              <a:buFont typeface="Arial"/>
              <a:buNone/>
            </a:pPr>
            <a:r>
              <a:rPr lang="en" sz="2200">
                <a:solidFill>
                  <a:schemeClr val="dk1"/>
                </a:solidFill>
                <a:highlight>
                  <a:srgbClr val="FFFF00"/>
                </a:highlight>
              </a:rPr>
              <a:t>Draft for discussion</a:t>
            </a:r>
            <a:r>
              <a:rPr lang="en" sz="3400">
                <a:solidFill>
                  <a:schemeClr val="dk1"/>
                </a:solidFill>
                <a:highlight>
                  <a:srgbClr val="FFFF00"/>
                </a:highlight>
              </a:rPr>
              <a:t> </a:t>
            </a:r>
            <a:endParaRPr sz="2800">
              <a:highlight>
                <a:srgbClr val="FFFF00"/>
              </a:highlight>
            </a:endParaRPr>
          </a:p>
        </p:txBody>
      </p:sp>
      <p:pic>
        <p:nvPicPr>
          <p:cNvPr id="82" name="Google Shape;82;p15"/>
          <p:cNvPicPr preferRelativeResize="0"/>
          <p:nvPr/>
        </p:nvPicPr>
        <p:blipFill rotWithShape="1">
          <a:blip r:embed="rId3">
            <a:alphaModFix/>
          </a:blip>
          <a:srcRect l="386" r="386"/>
          <a:stretch/>
        </p:blipFill>
        <p:spPr>
          <a:xfrm>
            <a:off x="0" y="246000"/>
            <a:ext cx="9143999" cy="9448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Working together</a:t>
            </a:r>
            <a:endParaRPr/>
          </a:p>
        </p:txBody>
      </p:sp>
      <p:sp>
        <p:nvSpPr>
          <p:cNvPr id="148" name="Google Shape;148;p24"/>
          <p:cNvSpPr txBox="1">
            <a:spLocks noGrp="1"/>
          </p:cNvSpPr>
          <p:nvPr>
            <p:ph type="body" idx="1"/>
          </p:nvPr>
        </p:nvSpPr>
        <p:spPr>
          <a:xfrm>
            <a:off x="178125" y="9042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 point about it being more than just passing drafts back and forth for feedback</a:t>
            </a:r>
            <a:endParaRPr/>
          </a:p>
          <a:p>
            <a:pPr marL="457200" lvl="0" indent="0" algn="l" rtl="0">
              <a:spcBef>
                <a:spcPts val="1600"/>
              </a:spcBef>
              <a:spcAft>
                <a:spcPts val="160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 Know your audience and their tasks</a:t>
            </a:r>
            <a:endParaRPr/>
          </a:p>
        </p:txBody>
      </p:sp>
      <p:sp>
        <p:nvSpPr>
          <p:cNvPr id="154" name="Google Shape;154;p25"/>
          <p:cNvSpPr txBox="1">
            <a:spLocks noGrp="1"/>
          </p:cNvSpPr>
          <p:nvPr>
            <p:ph type="body" idx="1"/>
          </p:nvPr>
        </p:nvSpPr>
        <p:spPr>
          <a:xfrm>
            <a:off x="311700" y="896875"/>
            <a:ext cx="8520600" cy="400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 all guidance should be developed in the same way, but should always be:</a:t>
            </a:r>
            <a:endParaRPr>
              <a:solidFill>
                <a:schemeClr val="dk1"/>
              </a:solidFill>
            </a:endParaRPr>
          </a:p>
          <a:p>
            <a:pPr marL="457200" lvl="0" indent="-342900" algn="l" rtl="0">
              <a:spcBef>
                <a:spcPts val="1000"/>
              </a:spcBef>
              <a:spcAft>
                <a:spcPts val="0"/>
              </a:spcAft>
              <a:buClr>
                <a:schemeClr val="dk1"/>
              </a:buClr>
              <a:buSzPts val="1800"/>
              <a:buChar char="●"/>
            </a:pPr>
            <a:r>
              <a:rPr lang="en">
                <a:solidFill>
                  <a:schemeClr val="dk1"/>
                </a:solidFill>
              </a:rPr>
              <a:t>relevant to the audience(s) needs </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follow standards, specifications and best practices on usability</a:t>
            </a:r>
            <a:endParaRPr>
              <a:solidFill>
                <a:schemeClr val="dk1"/>
              </a:solidFill>
            </a:endParaRPr>
          </a:p>
          <a:p>
            <a:pPr marL="0" lvl="0" indent="0" algn="l" rtl="0">
              <a:spcBef>
                <a:spcPts val="1000"/>
              </a:spcBef>
              <a:spcAft>
                <a:spcPts val="0"/>
              </a:spcAft>
              <a:buNone/>
            </a:pPr>
            <a:endParaRPr>
              <a:solidFill>
                <a:schemeClr val="dk1"/>
              </a:solidFill>
            </a:endParaRPr>
          </a:p>
          <a:p>
            <a:pPr marL="0" lvl="0" indent="0" algn="l" rtl="0">
              <a:spcBef>
                <a:spcPts val="1000"/>
              </a:spcBef>
              <a:spcAft>
                <a:spcPts val="0"/>
              </a:spcAft>
              <a:buNone/>
            </a:pPr>
            <a:r>
              <a:rPr lang="en">
                <a:solidFill>
                  <a:schemeClr val="dk1"/>
                </a:solidFill>
              </a:rPr>
              <a:t>Ask:</a:t>
            </a:r>
            <a:endParaRPr>
              <a:solidFill>
                <a:schemeClr val="dk1"/>
              </a:solidFill>
            </a:endParaRPr>
          </a:p>
          <a:p>
            <a:pPr marL="457200" lvl="0" indent="-342900" algn="l" rtl="0">
              <a:spcBef>
                <a:spcPts val="1000"/>
              </a:spcBef>
              <a:spcAft>
                <a:spcPts val="0"/>
              </a:spcAft>
              <a:buClr>
                <a:schemeClr val="dk1"/>
              </a:buClr>
              <a:buSzPts val="1800"/>
              <a:buChar char="●"/>
            </a:pPr>
            <a:r>
              <a:rPr lang="en">
                <a:solidFill>
                  <a:schemeClr val="dk1"/>
                </a:solidFill>
              </a:rPr>
              <a:t>Who are my </a:t>
            </a:r>
            <a:r>
              <a:rPr lang="en" b="1">
                <a:solidFill>
                  <a:schemeClr val="dk1"/>
                </a:solidFill>
              </a:rPr>
              <a:t>audiences</a:t>
            </a:r>
            <a:r>
              <a:rPr lang="en">
                <a:solidFill>
                  <a:schemeClr val="dk1"/>
                </a:solidFill>
              </a:rPr>
              <a:t> (are there several or just one)?</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How does my guidance </a:t>
            </a:r>
            <a:r>
              <a:rPr lang="en" b="1">
                <a:solidFill>
                  <a:schemeClr val="dk1"/>
                </a:solidFill>
              </a:rPr>
              <a:t>apply to each audience</a:t>
            </a:r>
            <a:r>
              <a:rPr lang="en">
                <a:solidFill>
                  <a:schemeClr val="dk1"/>
                </a:solidFill>
              </a:rPr>
              <a:t>?</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What does my audience(s) </a:t>
            </a:r>
            <a:r>
              <a:rPr lang="en" b="1">
                <a:solidFill>
                  <a:schemeClr val="dk1"/>
                </a:solidFill>
              </a:rPr>
              <a:t>need to know</a:t>
            </a:r>
            <a:r>
              <a:rPr lang="en">
                <a:solidFill>
                  <a:schemeClr val="dk1"/>
                </a:solidFill>
              </a:rPr>
              <a:t>? </a:t>
            </a:r>
            <a:endParaRPr>
              <a:solidFill>
                <a:schemeClr val="dk1"/>
              </a:solidFill>
            </a:endParaRPr>
          </a:p>
          <a:p>
            <a:pPr marL="457200" lvl="0" indent="-342900" algn="l" rtl="0">
              <a:spcBef>
                <a:spcPts val="0"/>
              </a:spcBef>
              <a:spcAft>
                <a:spcPts val="0"/>
              </a:spcAft>
              <a:buSzPts val="1800"/>
              <a:buChar char="●"/>
            </a:pPr>
            <a:r>
              <a:rPr lang="en"/>
              <a:t>What specific tasks do I require my audience(s) </a:t>
            </a:r>
            <a:r>
              <a:rPr lang="en" b="1"/>
              <a:t>to do</a:t>
            </a:r>
            <a:r>
              <a:rPr lang="en"/>
              <a:t> with the guidance?</a:t>
            </a:r>
            <a:endParaRPr/>
          </a:p>
          <a:p>
            <a:pPr marL="914400" lvl="0" indent="0" algn="l" rtl="0">
              <a:spcBef>
                <a:spcPts val="1000"/>
              </a:spcBef>
              <a:spcAft>
                <a:spcPts val="160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6"/>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000">
                <a:solidFill>
                  <a:schemeClr val="dk2"/>
                </a:solidFill>
                <a:latin typeface="Roboto"/>
                <a:ea typeface="Roboto"/>
                <a:cs typeface="Roboto"/>
                <a:sym typeface="Roboto"/>
              </a:rPr>
              <a:t>12</a:t>
            </a:fld>
            <a:endParaRPr sz="1000">
              <a:solidFill>
                <a:schemeClr val="dk2"/>
              </a:solidFill>
              <a:latin typeface="Roboto"/>
              <a:ea typeface="Roboto"/>
              <a:cs typeface="Roboto"/>
              <a:sym typeface="Roboto"/>
            </a:endParaRPr>
          </a:p>
        </p:txBody>
      </p:sp>
      <p:sp>
        <p:nvSpPr>
          <p:cNvPr id="161" name="Google Shape;161;p26"/>
          <p:cNvSpPr txBox="1"/>
          <p:nvPr/>
        </p:nvSpPr>
        <p:spPr>
          <a:xfrm>
            <a:off x="558775" y="935825"/>
            <a:ext cx="8139900" cy="40809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2000">
                <a:latin typeface="Roboto"/>
                <a:ea typeface="Roboto"/>
                <a:cs typeface="Roboto"/>
                <a:sym typeface="Roboto"/>
              </a:rPr>
              <a:t>Between Policy and Communications, information on audiences can be gathered from:</a:t>
            </a:r>
            <a:endParaRPr sz="2000">
              <a:latin typeface="Roboto"/>
              <a:ea typeface="Roboto"/>
              <a:cs typeface="Roboto"/>
              <a:sym typeface="Roboto"/>
            </a:endParaRPr>
          </a:p>
          <a:p>
            <a:pPr marL="342900" lvl="0" indent="-292100" algn="l" rtl="0">
              <a:spcBef>
                <a:spcPts val="0"/>
              </a:spcBef>
              <a:spcAft>
                <a:spcPts val="0"/>
              </a:spcAft>
              <a:buSzPts val="2000"/>
              <a:buFont typeface="Roboto"/>
              <a:buChar char="●"/>
            </a:pPr>
            <a:r>
              <a:rPr lang="en" sz="2000">
                <a:latin typeface="Roboto"/>
                <a:ea typeface="Roboto"/>
                <a:cs typeface="Roboto"/>
                <a:sym typeface="Roboto"/>
              </a:rPr>
              <a:t>Internet and social media (social listening)</a:t>
            </a:r>
            <a:endParaRPr sz="2000">
              <a:latin typeface="Roboto"/>
              <a:ea typeface="Roboto"/>
              <a:cs typeface="Roboto"/>
              <a:sym typeface="Roboto"/>
            </a:endParaRPr>
          </a:p>
          <a:p>
            <a:pPr marL="342900" lvl="0" indent="-292100" algn="l" rtl="0">
              <a:spcBef>
                <a:spcPts val="0"/>
              </a:spcBef>
              <a:spcAft>
                <a:spcPts val="0"/>
              </a:spcAft>
              <a:buSzPts val="2000"/>
              <a:buFont typeface="Roboto"/>
              <a:buChar char="●"/>
            </a:pPr>
            <a:r>
              <a:rPr lang="en" sz="2000">
                <a:latin typeface="Roboto"/>
                <a:ea typeface="Roboto"/>
                <a:cs typeface="Roboto"/>
                <a:sym typeface="Roboto"/>
              </a:rPr>
              <a:t>Google tools</a:t>
            </a:r>
            <a:endParaRPr sz="2000">
              <a:latin typeface="Roboto"/>
              <a:ea typeface="Roboto"/>
              <a:cs typeface="Roboto"/>
              <a:sym typeface="Roboto"/>
            </a:endParaRPr>
          </a:p>
          <a:p>
            <a:pPr marL="342900" lvl="0" indent="-292100" algn="l" rtl="0">
              <a:spcBef>
                <a:spcPts val="0"/>
              </a:spcBef>
              <a:spcAft>
                <a:spcPts val="0"/>
              </a:spcAft>
              <a:buSzPts val="2000"/>
              <a:buFont typeface="Roboto"/>
              <a:buChar char="●"/>
            </a:pPr>
            <a:r>
              <a:rPr lang="en" sz="2000">
                <a:latin typeface="Roboto"/>
                <a:ea typeface="Roboto"/>
                <a:cs typeface="Roboto"/>
                <a:sym typeface="Roboto"/>
              </a:rPr>
              <a:t>Web and search analytics</a:t>
            </a:r>
            <a:endParaRPr sz="2000">
              <a:latin typeface="Roboto"/>
              <a:ea typeface="Roboto"/>
              <a:cs typeface="Roboto"/>
              <a:sym typeface="Roboto"/>
            </a:endParaRPr>
          </a:p>
          <a:p>
            <a:pPr marL="342900" lvl="0" indent="-292100" algn="l" rtl="0">
              <a:spcBef>
                <a:spcPts val="0"/>
              </a:spcBef>
              <a:spcAft>
                <a:spcPts val="0"/>
              </a:spcAft>
              <a:buSzPts val="2000"/>
              <a:buFont typeface="Roboto"/>
              <a:buChar char="●"/>
            </a:pPr>
            <a:r>
              <a:rPr lang="en" sz="2000">
                <a:latin typeface="Roboto"/>
                <a:ea typeface="Roboto"/>
                <a:cs typeface="Roboto"/>
                <a:sym typeface="Roboto"/>
              </a:rPr>
              <a:t>Call centres</a:t>
            </a:r>
            <a:endParaRPr sz="2000">
              <a:latin typeface="Roboto"/>
              <a:ea typeface="Roboto"/>
              <a:cs typeface="Roboto"/>
              <a:sym typeface="Roboto"/>
            </a:endParaRPr>
          </a:p>
          <a:p>
            <a:pPr marL="342900" lvl="0" indent="-292100" algn="l" rtl="0">
              <a:spcBef>
                <a:spcPts val="0"/>
              </a:spcBef>
              <a:spcAft>
                <a:spcPts val="0"/>
              </a:spcAft>
              <a:buSzPts val="2000"/>
              <a:buFont typeface="Roboto"/>
              <a:buChar char="●"/>
            </a:pPr>
            <a:r>
              <a:rPr lang="en" sz="2000">
                <a:latin typeface="Roboto"/>
                <a:ea typeface="Roboto"/>
                <a:cs typeface="Roboto"/>
                <a:sym typeface="Roboto"/>
              </a:rPr>
              <a:t>Subject matter experts</a:t>
            </a:r>
            <a:endParaRPr sz="2000">
              <a:latin typeface="Roboto"/>
              <a:ea typeface="Roboto"/>
              <a:cs typeface="Roboto"/>
              <a:sym typeface="Roboto"/>
            </a:endParaRPr>
          </a:p>
          <a:p>
            <a:pPr marL="342900" lvl="0" indent="-292100" algn="l" rtl="0">
              <a:spcBef>
                <a:spcPts val="0"/>
              </a:spcBef>
              <a:spcAft>
                <a:spcPts val="0"/>
              </a:spcAft>
              <a:buSzPts val="2000"/>
              <a:buFont typeface="Roboto"/>
              <a:buChar char="●"/>
            </a:pPr>
            <a:r>
              <a:rPr lang="en" sz="2000">
                <a:latin typeface="Roboto"/>
                <a:ea typeface="Roboto"/>
                <a:cs typeface="Roboto"/>
                <a:sym typeface="Roboto"/>
              </a:rPr>
              <a:t>Prior research</a:t>
            </a:r>
            <a:endParaRPr sz="2000">
              <a:latin typeface="Roboto"/>
              <a:ea typeface="Roboto"/>
              <a:cs typeface="Roboto"/>
              <a:sym typeface="Roboto"/>
            </a:endParaRPr>
          </a:p>
          <a:p>
            <a:pPr marL="342900" lvl="0" indent="-292100" algn="l" rtl="0">
              <a:spcBef>
                <a:spcPts val="0"/>
              </a:spcBef>
              <a:spcAft>
                <a:spcPts val="0"/>
              </a:spcAft>
              <a:buSzPts val="2000"/>
              <a:buFont typeface="Roboto"/>
              <a:buChar char="●"/>
            </a:pPr>
            <a:r>
              <a:rPr lang="en" sz="2000">
                <a:latin typeface="Roboto"/>
                <a:ea typeface="Roboto"/>
                <a:cs typeface="Roboto"/>
                <a:sym typeface="Roboto"/>
              </a:rPr>
              <a:t>New research or experiments</a:t>
            </a:r>
            <a:endParaRPr sz="2000">
              <a:latin typeface="Roboto"/>
              <a:ea typeface="Roboto"/>
              <a:cs typeface="Roboto"/>
              <a:sym typeface="Roboto"/>
            </a:endParaRPr>
          </a:p>
          <a:p>
            <a:pPr marL="0" lvl="0" indent="0" algn="l" rtl="0">
              <a:spcBef>
                <a:spcPts val="0"/>
              </a:spcBef>
              <a:spcAft>
                <a:spcPts val="0"/>
              </a:spcAft>
              <a:buNone/>
            </a:pPr>
            <a:endParaRPr sz="200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2000">
                <a:solidFill>
                  <a:schemeClr val="dk1"/>
                </a:solidFill>
                <a:latin typeface="Roboto"/>
                <a:ea typeface="Roboto"/>
                <a:cs typeface="Roboto"/>
                <a:sym typeface="Roboto"/>
              </a:rPr>
              <a:t>Seek support from Digital Communications to help with research and data collection on </a:t>
            </a:r>
            <a:r>
              <a:rPr lang="en" sz="2000" b="1">
                <a:solidFill>
                  <a:schemeClr val="dk1"/>
                </a:solidFill>
                <a:latin typeface="Roboto"/>
                <a:ea typeface="Roboto"/>
                <a:cs typeface="Roboto"/>
                <a:sym typeface="Roboto"/>
              </a:rPr>
              <a:t>your audience behaviours online</a:t>
            </a:r>
            <a:r>
              <a:rPr lang="en" sz="2000">
                <a:solidFill>
                  <a:schemeClr val="dk1"/>
                </a:solidFill>
                <a:latin typeface="Roboto"/>
                <a:ea typeface="Roboto"/>
                <a:cs typeface="Roboto"/>
                <a:sym typeface="Roboto"/>
              </a:rPr>
              <a:t> in order to structure your content. </a:t>
            </a:r>
            <a:endParaRPr sz="2000">
              <a:latin typeface="Roboto"/>
              <a:ea typeface="Roboto"/>
              <a:cs typeface="Roboto"/>
              <a:sym typeface="Roboto"/>
            </a:endParaRPr>
          </a:p>
        </p:txBody>
      </p:sp>
      <p:sp>
        <p:nvSpPr>
          <p:cNvPr id="162" name="Google Shape;162;p26"/>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Understanding your audience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7"/>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p>
            <a:pPr marL="0" lvl="0" indent="0" algn="r" rtl="0">
              <a:lnSpc>
                <a:spcPct val="100000"/>
              </a:lnSpc>
              <a:spcBef>
                <a:spcPts val="0"/>
              </a:spcBef>
              <a:spcAft>
                <a:spcPts val="0"/>
              </a:spcAft>
              <a:buClr>
                <a:srgbClr val="595959"/>
              </a:buClr>
              <a:buSzPts val="1000"/>
              <a:buFont typeface="Arial"/>
              <a:buNone/>
            </a:pPr>
            <a:fld id="{00000000-1234-1234-1234-123412341234}" type="slidenum">
              <a:rPr lang="en" sz="1000">
                <a:solidFill>
                  <a:srgbClr val="595959"/>
                </a:solidFill>
                <a:latin typeface="Arial"/>
                <a:ea typeface="Arial"/>
                <a:cs typeface="Arial"/>
                <a:sym typeface="Arial"/>
              </a:rPr>
              <a:t>13</a:t>
            </a:fld>
            <a:endParaRPr sz="1000">
              <a:solidFill>
                <a:srgbClr val="595959"/>
              </a:solidFill>
              <a:latin typeface="Arial"/>
              <a:ea typeface="Arial"/>
              <a:cs typeface="Arial"/>
              <a:sym typeface="Arial"/>
            </a:endParaRPr>
          </a:p>
        </p:txBody>
      </p:sp>
      <p:pic>
        <p:nvPicPr>
          <p:cNvPr id="169" name="Google Shape;169;p27"/>
          <p:cNvPicPr preferRelativeResize="0"/>
          <p:nvPr/>
        </p:nvPicPr>
        <p:blipFill rotWithShape="1">
          <a:blip r:embed="rId3">
            <a:alphaModFix/>
          </a:blip>
          <a:srcRect/>
          <a:stretch/>
        </p:blipFill>
        <p:spPr>
          <a:xfrm>
            <a:off x="114300" y="116906"/>
            <a:ext cx="6109612" cy="4938263"/>
          </a:xfrm>
          <a:prstGeom prst="rect">
            <a:avLst/>
          </a:prstGeom>
          <a:noFill/>
          <a:ln>
            <a:noFill/>
          </a:ln>
          <a:effectLst>
            <a:outerShdw blurRad="142875" dist="85725" dir="4320000" algn="bl" rotWithShape="0">
              <a:srgbClr val="000000">
                <a:alpha val="49410"/>
              </a:srgbClr>
            </a:outerShdw>
          </a:effectLst>
        </p:spPr>
      </p:pic>
      <p:pic>
        <p:nvPicPr>
          <p:cNvPr id="170" name="Google Shape;170;p27"/>
          <p:cNvPicPr preferRelativeResize="0"/>
          <p:nvPr/>
        </p:nvPicPr>
        <p:blipFill rotWithShape="1">
          <a:blip r:embed="rId4">
            <a:alphaModFix/>
          </a:blip>
          <a:srcRect/>
          <a:stretch/>
        </p:blipFill>
        <p:spPr>
          <a:xfrm>
            <a:off x="2687762" y="2116025"/>
            <a:ext cx="6262063" cy="2427646"/>
          </a:xfrm>
          <a:prstGeom prst="rect">
            <a:avLst/>
          </a:prstGeom>
          <a:noFill/>
          <a:ln>
            <a:noFill/>
          </a:ln>
          <a:effectLst>
            <a:outerShdw blurRad="142875" dist="85725" dir="4320000" algn="bl" rotWithShape="0">
              <a:srgbClr val="000000">
                <a:alpha val="4941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8"/>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p>
            <a:pPr marL="0" lvl="0" indent="0" algn="r" rtl="0">
              <a:lnSpc>
                <a:spcPct val="100000"/>
              </a:lnSpc>
              <a:spcBef>
                <a:spcPts val="0"/>
              </a:spcBef>
              <a:spcAft>
                <a:spcPts val="0"/>
              </a:spcAft>
              <a:buClr>
                <a:srgbClr val="595959"/>
              </a:buClr>
              <a:buSzPts val="1000"/>
              <a:buFont typeface="Arial"/>
              <a:buNone/>
            </a:pPr>
            <a:fld id="{00000000-1234-1234-1234-123412341234}" type="slidenum">
              <a:rPr lang="en"/>
              <a:t>14</a:t>
            </a:fld>
            <a:endParaRPr/>
          </a:p>
        </p:txBody>
      </p:sp>
      <p:pic>
        <p:nvPicPr>
          <p:cNvPr id="177" name="Google Shape;177;p28"/>
          <p:cNvPicPr preferRelativeResize="0"/>
          <p:nvPr/>
        </p:nvPicPr>
        <p:blipFill rotWithShape="1">
          <a:blip r:embed="rId3">
            <a:alphaModFix/>
          </a:blip>
          <a:srcRect/>
          <a:stretch/>
        </p:blipFill>
        <p:spPr>
          <a:xfrm>
            <a:off x="5014219" y="201188"/>
            <a:ext cx="3684917" cy="2613697"/>
          </a:xfrm>
          <a:prstGeom prst="rect">
            <a:avLst/>
          </a:prstGeom>
          <a:noFill/>
          <a:ln>
            <a:noFill/>
          </a:ln>
          <a:effectLst>
            <a:outerShdw blurRad="57150" dist="19050" dir="5400000" algn="bl" rotWithShape="0">
              <a:srgbClr val="000000">
                <a:alpha val="49410"/>
              </a:srgbClr>
            </a:outerShdw>
          </a:effectLst>
        </p:spPr>
      </p:pic>
      <p:pic>
        <p:nvPicPr>
          <p:cNvPr id="178" name="Google Shape;178;p28"/>
          <p:cNvPicPr preferRelativeResize="0"/>
          <p:nvPr/>
        </p:nvPicPr>
        <p:blipFill rotWithShape="1">
          <a:blip r:embed="rId4">
            <a:alphaModFix/>
          </a:blip>
          <a:srcRect/>
          <a:stretch/>
        </p:blipFill>
        <p:spPr>
          <a:xfrm>
            <a:off x="229072" y="385770"/>
            <a:ext cx="4511337" cy="3641173"/>
          </a:xfrm>
          <a:prstGeom prst="rect">
            <a:avLst/>
          </a:prstGeom>
          <a:noFill/>
          <a:ln>
            <a:noFill/>
          </a:ln>
          <a:effectLst>
            <a:outerShdw blurRad="57150" dist="19050" dir="5400000" algn="bl" rotWithShape="0">
              <a:srgbClr val="000000">
                <a:alpha val="49410"/>
              </a:srgbClr>
            </a:outerShdw>
          </a:effectLst>
        </p:spPr>
      </p:pic>
      <p:pic>
        <p:nvPicPr>
          <p:cNvPr id="179" name="Google Shape;179;p28"/>
          <p:cNvPicPr preferRelativeResize="0"/>
          <p:nvPr/>
        </p:nvPicPr>
        <p:blipFill rotWithShape="1">
          <a:blip r:embed="rId5">
            <a:alphaModFix/>
          </a:blip>
          <a:srcRect t="9362" r="30723"/>
          <a:stretch/>
        </p:blipFill>
        <p:spPr>
          <a:xfrm>
            <a:off x="3643525" y="2275181"/>
            <a:ext cx="3734290" cy="2663755"/>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9"/>
          <p:cNvSpPr txBox="1">
            <a:spLocks noGrp="1"/>
          </p:cNvSpPr>
          <p:nvPr>
            <p:ph type="body" idx="1"/>
          </p:nvPr>
        </p:nvSpPr>
        <p:spPr>
          <a:xfrm>
            <a:off x="178125" y="904275"/>
            <a:ext cx="8520600" cy="39177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a:t>Tasks break down into parts, often in the form of steps to complete something.</a:t>
            </a:r>
            <a:endParaRPr/>
          </a:p>
          <a:p>
            <a:pPr marL="0" lvl="0" indent="0" algn="l" rtl="0">
              <a:spcBef>
                <a:spcPts val="1600"/>
              </a:spcBef>
              <a:spcAft>
                <a:spcPts val="0"/>
              </a:spcAft>
              <a:buNone/>
            </a:pPr>
            <a:r>
              <a:rPr lang="en" b="1"/>
              <a:t>Renewing your passport:</a:t>
            </a:r>
            <a:endParaRPr b="1"/>
          </a:p>
          <a:p>
            <a:pPr marL="457200" lvl="0" indent="-342900" algn="l" rtl="0">
              <a:spcBef>
                <a:spcPts val="1600"/>
              </a:spcBef>
              <a:spcAft>
                <a:spcPts val="0"/>
              </a:spcAft>
              <a:buSzPts val="1800"/>
              <a:buChar char="●"/>
            </a:pPr>
            <a:r>
              <a:rPr lang="en"/>
              <a:t>Understand eligibility</a:t>
            </a:r>
            <a:endParaRPr/>
          </a:p>
          <a:p>
            <a:pPr marL="457200" lvl="0" indent="-342900" algn="l" rtl="0">
              <a:spcBef>
                <a:spcPts val="0"/>
              </a:spcBef>
              <a:spcAft>
                <a:spcPts val="0"/>
              </a:spcAft>
              <a:buSzPts val="1800"/>
              <a:buChar char="●"/>
            </a:pPr>
            <a:r>
              <a:rPr lang="en"/>
              <a:t>Get a new photo</a:t>
            </a:r>
            <a:endParaRPr/>
          </a:p>
          <a:p>
            <a:pPr marL="457200" lvl="0" indent="-342900" algn="l" rtl="0">
              <a:spcBef>
                <a:spcPts val="0"/>
              </a:spcBef>
              <a:spcAft>
                <a:spcPts val="0"/>
              </a:spcAft>
              <a:buSzPts val="1800"/>
              <a:buChar char="●"/>
            </a:pPr>
            <a:r>
              <a:rPr lang="en"/>
              <a:t>Gather background docs</a:t>
            </a:r>
            <a:endParaRPr/>
          </a:p>
          <a:p>
            <a:pPr marL="457200" lvl="0" indent="-342900" algn="l" rtl="0">
              <a:spcBef>
                <a:spcPts val="0"/>
              </a:spcBef>
              <a:spcAft>
                <a:spcPts val="0"/>
              </a:spcAft>
              <a:buSzPts val="1800"/>
              <a:buChar char="●"/>
            </a:pPr>
            <a:r>
              <a:rPr lang="en"/>
              <a:t>Figure out where to go</a:t>
            </a:r>
            <a:endParaRPr/>
          </a:p>
          <a:p>
            <a:pPr marL="457200" lvl="0" indent="-342900" algn="l" rtl="0">
              <a:spcBef>
                <a:spcPts val="0"/>
              </a:spcBef>
              <a:spcAft>
                <a:spcPts val="0"/>
              </a:spcAft>
              <a:buSzPts val="1800"/>
              <a:buChar char="●"/>
            </a:pPr>
            <a:r>
              <a:rPr lang="en"/>
              <a:t>etc.</a:t>
            </a:r>
            <a:endParaRPr/>
          </a:p>
          <a:p>
            <a:pPr marL="0" lvl="0" indent="0" algn="l" rtl="0">
              <a:spcBef>
                <a:spcPts val="1600"/>
              </a:spcBef>
              <a:spcAft>
                <a:spcPts val="1600"/>
              </a:spcAft>
              <a:buNone/>
            </a:pPr>
            <a:r>
              <a:rPr lang="en"/>
              <a:t>To learn how people perform tasks similar to yours, reach out to Digital Communications for support on research and knowledge found through usability testing.</a:t>
            </a:r>
            <a:endParaRPr/>
          </a:p>
        </p:txBody>
      </p:sp>
      <p:sp>
        <p:nvSpPr>
          <p:cNvPr id="185" name="Google Shape;185;p29"/>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Understanding tasks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0"/>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000">
                <a:solidFill>
                  <a:schemeClr val="dk2"/>
                </a:solidFill>
                <a:latin typeface="Roboto"/>
                <a:ea typeface="Roboto"/>
                <a:cs typeface="Roboto"/>
                <a:sym typeface="Roboto"/>
              </a:rPr>
              <a:t>16</a:t>
            </a:fld>
            <a:endParaRPr sz="1000">
              <a:solidFill>
                <a:schemeClr val="dk2"/>
              </a:solidFill>
              <a:latin typeface="Roboto"/>
              <a:ea typeface="Roboto"/>
              <a:cs typeface="Roboto"/>
              <a:sym typeface="Roboto"/>
            </a:endParaRPr>
          </a:p>
        </p:txBody>
      </p:sp>
      <p:pic>
        <p:nvPicPr>
          <p:cNvPr id="192" name="Google Shape;192;p30"/>
          <p:cNvPicPr preferRelativeResize="0"/>
          <p:nvPr/>
        </p:nvPicPr>
        <p:blipFill rotWithShape="1">
          <a:blip r:embed="rId3">
            <a:alphaModFix/>
          </a:blip>
          <a:srcRect/>
          <a:stretch/>
        </p:blipFill>
        <p:spPr>
          <a:xfrm>
            <a:off x="252249" y="833000"/>
            <a:ext cx="4205025" cy="3056725"/>
          </a:xfrm>
          <a:prstGeom prst="rect">
            <a:avLst/>
          </a:prstGeom>
          <a:noFill/>
          <a:ln>
            <a:noFill/>
          </a:ln>
          <a:effectLst>
            <a:outerShdw blurRad="57150" dist="19050" dir="5400000" algn="bl" rotWithShape="0">
              <a:srgbClr val="000000">
                <a:alpha val="49410"/>
              </a:srgbClr>
            </a:outerShdw>
          </a:effectLst>
        </p:spPr>
      </p:pic>
      <p:sp>
        <p:nvSpPr>
          <p:cNvPr id="193" name="Google Shape;193;p30"/>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Unmoderated usability testing</a:t>
            </a:r>
            <a:endParaRPr/>
          </a:p>
        </p:txBody>
      </p:sp>
      <p:pic>
        <p:nvPicPr>
          <p:cNvPr id="194" name="Google Shape;194;p30"/>
          <p:cNvPicPr preferRelativeResize="0"/>
          <p:nvPr/>
        </p:nvPicPr>
        <p:blipFill>
          <a:blip r:embed="rId4">
            <a:alphaModFix/>
          </a:blip>
          <a:stretch>
            <a:fillRect/>
          </a:stretch>
        </p:blipFill>
        <p:spPr>
          <a:xfrm>
            <a:off x="4609675" y="833000"/>
            <a:ext cx="4282076" cy="3109858"/>
          </a:xfrm>
          <a:prstGeom prst="rect">
            <a:avLst/>
          </a:prstGeom>
          <a:noFill/>
          <a:ln>
            <a:noFill/>
          </a:ln>
          <a:effectLst>
            <a:outerShdw blurRad="57150" dist="19050" dir="5400000" algn="bl" rotWithShape="0">
              <a:srgbClr val="000000">
                <a:alpha val="50000"/>
              </a:srgbClr>
            </a:outerShdw>
          </a:effectLst>
        </p:spPr>
      </p:pic>
      <p:sp>
        <p:nvSpPr>
          <p:cNvPr id="195" name="Google Shape;195;p30"/>
          <p:cNvSpPr txBox="1"/>
          <p:nvPr/>
        </p:nvSpPr>
        <p:spPr>
          <a:xfrm>
            <a:off x="0" y="3989332"/>
            <a:ext cx="9144000" cy="11202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 sz="2700" b="1">
                <a:latin typeface="Calibri"/>
                <a:ea typeface="Calibri"/>
                <a:cs typeface="Calibri"/>
                <a:sym typeface="Calibri"/>
              </a:rPr>
              <a:t>Unmoderated</a:t>
            </a:r>
            <a:r>
              <a:rPr lang="en" sz="2700" b="1" i="0" u="none" strike="noStrike" cap="none">
                <a:solidFill>
                  <a:srgbClr val="000000"/>
                </a:solidFill>
                <a:latin typeface="Calibri"/>
                <a:ea typeface="Calibri"/>
                <a:cs typeface="Calibri"/>
                <a:sym typeface="Calibri"/>
              </a:rPr>
              <a:t> testing: </a:t>
            </a:r>
            <a:br>
              <a:rPr lang="en" sz="2700" b="1" i="0" u="none" strike="noStrike" cap="none">
                <a:solidFill>
                  <a:srgbClr val="000000"/>
                </a:solidFill>
                <a:latin typeface="Calibri"/>
                <a:ea typeface="Calibri"/>
                <a:cs typeface="Calibri"/>
                <a:sym typeface="Calibri"/>
              </a:rPr>
            </a:br>
            <a:r>
              <a:rPr lang="en" sz="2700" b="1">
                <a:latin typeface="Calibri"/>
                <a:ea typeface="Calibri"/>
                <a:cs typeface="Calibri"/>
                <a:sym typeface="Calibri"/>
              </a:rPr>
              <a:t>Online tools/services</a:t>
            </a:r>
            <a:r>
              <a:rPr lang="en" sz="2700" b="1" i="0" u="none" strike="noStrike" cap="none">
                <a:solidFill>
                  <a:srgbClr val="000000"/>
                </a:solidFill>
                <a:latin typeface="Calibri"/>
                <a:ea typeface="Calibri"/>
                <a:cs typeface="Calibri"/>
                <a:sym typeface="Calibri"/>
              </a:rPr>
              <a:t>, </a:t>
            </a:r>
            <a:r>
              <a:rPr lang="en" sz="2700" b="1">
                <a:latin typeface="Calibri"/>
                <a:ea typeface="Calibri"/>
                <a:cs typeface="Calibri"/>
                <a:sym typeface="Calibri"/>
              </a:rPr>
              <a:t>&lt; 9 </a:t>
            </a:r>
            <a:r>
              <a:rPr lang="en" sz="2700" b="1" i="0" u="none" strike="noStrike" cap="none">
                <a:solidFill>
                  <a:srgbClr val="000000"/>
                </a:solidFill>
                <a:latin typeface="Calibri"/>
                <a:ea typeface="Calibri"/>
                <a:cs typeface="Calibri"/>
                <a:sym typeface="Calibri"/>
              </a:rPr>
              <a:t>participants, </a:t>
            </a:r>
            <a:r>
              <a:rPr lang="en" sz="2700" b="1">
                <a:latin typeface="Calibri"/>
                <a:ea typeface="Calibri"/>
                <a:cs typeface="Calibri"/>
                <a:sym typeface="Calibri"/>
              </a:rPr>
              <a:t>qualitative</a:t>
            </a:r>
            <a:endParaRPr sz="2700" b="1" i="0" u="none" strike="noStrike" cap="non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200"/>
        <p:cNvGrpSpPr/>
        <p:nvPr/>
      </p:nvGrpSpPr>
      <p:grpSpPr>
        <a:xfrm>
          <a:off x="0" y="0"/>
          <a:ext cx="0" cy="0"/>
          <a:chOff x="0" y="0"/>
          <a:chExt cx="0" cy="0"/>
        </a:xfrm>
      </p:grpSpPr>
      <p:sp>
        <p:nvSpPr>
          <p:cNvPr id="201" name="Google Shape;201;p31"/>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000">
                <a:solidFill>
                  <a:schemeClr val="dk2"/>
                </a:solidFill>
                <a:latin typeface="Roboto"/>
                <a:ea typeface="Roboto"/>
                <a:cs typeface="Roboto"/>
                <a:sym typeface="Roboto"/>
              </a:rPr>
              <a:t>17</a:t>
            </a:fld>
            <a:endParaRPr sz="1000">
              <a:solidFill>
                <a:schemeClr val="dk2"/>
              </a:solidFill>
              <a:latin typeface="Roboto"/>
              <a:ea typeface="Roboto"/>
              <a:cs typeface="Roboto"/>
              <a:sym typeface="Roboto"/>
            </a:endParaRPr>
          </a:p>
        </p:txBody>
      </p:sp>
      <p:sp>
        <p:nvSpPr>
          <p:cNvPr id="202" name="Google Shape;202;p31"/>
          <p:cNvSpPr txBox="1"/>
          <p:nvPr/>
        </p:nvSpPr>
        <p:spPr>
          <a:xfrm>
            <a:off x="974156" y="1120275"/>
            <a:ext cx="4315500" cy="12858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oboto"/>
              <a:ea typeface="Roboto"/>
              <a:cs typeface="Roboto"/>
              <a:sym typeface="Roboto"/>
            </a:endParaRPr>
          </a:p>
        </p:txBody>
      </p:sp>
      <p:sp>
        <p:nvSpPr>
          <p:cNvPr id="203" name="Google Shape;203;p31"/>
          <p:cNvSpPr txBox="1"/>
          <p:nvPr/>
        </p:nvSpPr>
        <p:spPr>
          <a:xfrm>
            <a:off x="0" y="3836932"/>
            <a:ext cx="9144000" cy="11202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 sz="2700" b="1" i="0" u="none" strike="noStrike" cap="none">
                <a:solidFill>
                  <a:srgbClr val="000000"/>
                </a:solidFill>
                <a:latin typeface="Calibri"/>
                <a:ea typeface="Calibri"/>
                <a:cs typeface="Calibri"/>
                <a:sym typeface="Calibri"/>
              </a:rPr>
              <a:t>Canada.ca task performance testing: </a:t>
            </a:r>
            <a:br>
              <a:rPr lang="en" sz="2700" b="1" i="0" u="none" strike="noStrike" cap="none">
                <a:solidFill>
                  <a:srgbClr val="000000"/>
                </a:solidFill>
                <a:latin typeface="Calibri"/>
                <a:ea typeface="Calibri"/>
                <a:cs typeface="Calibri"/>
                <a:sym typeface="Calibri"/>
              </a:rPr>
            </a:br>
            <a:r>
              <a:rPr lang="en" sz="2700" b="1" i="0" u="none" strike="noStrike" cap="none">
                <a:solidFill>
                  <a:srgbClr val="000000"/>
                </a:solidFill>
                <a:latin typeface="Calibri"/>
                <a:ea typeface="Calibri"/>
                <a:cs typeface="Calibri"/>
                <a:sym typeface="Calibri"/>
              </a:rPr>
              <a:t>moderated usability tests, 18+ participants, mostly remote</a:t>
            </a:r>
            <a:endParaRPr sz="2700" b="1" i="0" u="none" strike="noStrike" cap="none">
              <a:solidFill>
                <a:srgbClr val="000000"/>
              </a:solidFill>
              <a:latin typeface="Calibri"/>
              <a:ea typeface="Calibri"/>
              <a:cs typeface="Calibri"/>
              <a:sym typeface="Calibri"/>
            </a:endParaRPr>
          </a:p>
        </p:txBody>
      </p:sp>
      <p:pic>
        <p:nvPicPr>
          <p:cNvPr id="204" name="Google Shape;204;p31"/>
          <p:cNvPicPr preferRelativeResize="0"/>
          <p:nvPr/>
        </p:nvPicPr>
        <p:blipFill rotWithShape="1">
          <a:blip r:embed="rId3">
            <a:alphaModFix/>
          </a:blip>
          <a:srcRect/>
          <a:stretch/>
        </p:blipFill>
        <p:spPr>
          <a:xfrm>
            <a:off x="4775715" y="1159482"/>
            <a:ext cx="3957770" cy="2577370"/>
          </a:xfrm>
          <a:prstGeom prst="rect">
            <a:avLst/>
          </a:prstGeom>
          <a:noFill/>
          <a:ln>
            <a:noFill/>
          </a:ln>
        </p:spPr>
      </p:pic>
      <p:pic>
        <p:nvPicPr>
          <p:cNvPr id="205" name="Google Shape;205;p31"/>
          <p:cNvPicPr preferRelativeResize="0"/>
          <p:nvPr/>
        </p:nvPicPr>
        <p:blipFill rotWithShape="1">
          <a:blip r:embed="rId4">
            <a:alphaModFix/>
          </a:blip>
          <a:srcRect/>
          <a:stretch/>
        </p:blipFill>
        <p:spPr>
          <a:xfrm>
            <a:off x="410512" y="1105756"/>
            <a:ext cx="4062866" cy="2684824"/>
          </a:xfrm>
          <a:prstGeom prst="rect">
            <a:avLst/>
          </a:prstGeom>
          <a:noFill/>
          <a:ln>
            <a:noFill/>
          </a:ln>
          <a:effectLst>
            <a:outerShdw blurRad="57150" dist="19050" dir="5400000" algn="bl" rotWithShape="0">
              <a:srgbClr val="000000">
                <a:alpha val="49410"/>
              </a:srgbClr>
            </a:outerShdw>
          </a:effectLst>
        </p:spPr>
      </p:pic>
      <p:sp>
        <p:nvSpPr>
          <p:cNvPr id="206" name="Google Shape;206;p31"/>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Moderated usability testing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2"/>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Understanding the web channel to leverage its abilities</a:t>
            </a:r>
            <a:endParaRPr/>
          </a:p>
        </p:txBody>
      </p:sp>
      <p:sp>
        <p:nvSpPr>
          <p:cNvPr id="212" name="Google Shape;212;p32"/>
          <p:cNvSpPr txBox="1">
            <a:spLocks noGrp="1"/>
          </p:cNvSpPr>
          <p:nvPr>
            <p:ph type="body" idx="1"/>
          </p:nvPr>
        </p:nvSpPr>
        <p:spPr>
          <a:xfrm>
            <a:off x="178125" y="904275"/>
            <a:ext cx="8807700" cy="408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digital space comes with different audience behaviours compared to traditional communications.  </a:t>
            </a:r>
            <a:endParaRPr/>
          </a:p>
          <a:p>
            <a:pPr marL="0" lvl="0" indent="0" algn="l" rtl="0">
              <a:spcBef>
                <a:spcPts val="1600"/>
              </a:spcBef>
              <a:spcAft>
                <a:spcPts val="0"/>
              </a:spcAft>
              <a:buNone/>
            </a:pPr>
            <a:r>
              <a:rPr lang="en"/>
              <a:t>To make it work for your content, remember:</a:t>
            </a:r>
            <a:endParaRPr/>
          </a:p>
          <a:p>
            <a:pPr marL="457200" lvl="0" indent="-342900" algn="l" rtl="0">
              <a:spcBef>
                <a:spcPts val="1600"/>
              </a:spcBef>
              <a:spcAft>
                <a:spcPts val="0"/>
              </a:spcAft>
              <a:buSzPts val="1800"/>
              <a:buChar char="●"/>
            </a:pPr>
            <a:r>
              <a:rPr lang="en"/>
              <a:t>Web is a ‘doing’ place for most (focus on tasks)</a:t>
            </a:r>
            <a:endParaRPr/>
          </a:p>
          <a:p>
            <a:pPr marL="457200" lvl="0" indent="-342900" algn="l" rtl="0">
              <a:spcBef>
                <a:spcPts val="0"/>
              </a:spcBef>
              <a:spcAft>
                <a:spcPts val="0"/>
              </a:spcAft>
              <a:buSzPts val="1800"/>
              <a:buChar char="●"/>
            </a:pPr>
            <a:r>
              <a:rPr lang="en"/>
              <a:t>People don't read, they scan (keep short meaningful section headers)</a:t>
            </a:r>
            <a:endParaRPr/>
          </a:p>
          <a:p>
            <a:pPr marL="457200" lvl="0" indent="-342900" algn="l" rtl="0">
              <a:spcBef>
                <a:spcPts val="0"/>
              </a:spcBef>
              <a:spcAft>
                <a:spcPts val="0"/>
              </a:spcAft>
              <a:buSzPts val="1800"/>
              <a:buChar char="●"/>
            </a:pPr>
            <a:r>
              <a:rPr lang="en"/>
              <a:t>People look for easy to follow directions or steps, or they give up/call/email</a:t>
            </a:r>
            <a:endParaRPr/>
          </a:p>
          <a:p>
            <a:pPr marL="457200" lvl="0" indent="-342900" algn="l" rtl="0">
              <a:spcBef>
                <a:spcPts val="0"/>
              </a:spcBef>
              <a:spcAft>
                <a:spcPts val="0"/>
              </a:spcAft>
              <a:buSzPts val="1800"/>
              <a:buChar char="●"/>
            </a:pPr>
            <a:r>
              <a:rPr lang="en"/>
              <a:t>Small screens need less content (mobile traffic &gt; 50%)</a:t>
            </a:r>
            <a:endParaRPr/>
          </a:p>
          <a:p>
            <a:pPr marL="457200" lvl="0" indent="-342900" algn="l" rtl="0">
              <a:spcBef>
                <a:spcPts val="0"/>
              </a:spcBef>
              <a:spcAft>
                <a:spcPts val="0"/>
              </a:spcAft>
              <a:buSzPts val="1800"/>
              <a:buChar char="●"/>
            </a:pPr>
            <a:r>
              <a:rPr lang="en"/>
              <a:t>Don’t duplicate content (GC web space is integrated - collaborate with others or link to existing content)</a:t>
            </a:r>
            <a:endParaRPr/>
          </a:p>
          <a:p>
            <a:pPr marL="457200" lvl="0" indent="-342900" algn="l" rtl="0">
              <a:spcBef>
                <a:spcPts val="0"/>
              </a:spcBef>
              <a:spcAft>
                <a:spcPts val="0"/>
              </a:spcAft>
              <a:buSzPts val="1800"/>
              <a:buChar char="●"/>
            </a:pPr>
            <a:r>
              <a:rPr lang="en"/>
              <a:t>Adhere to GC standards for web (design.canada.ca)</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3"/>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000">
                <a:solidFill>
                  <a:schemeClr val="dk2"/>
                </a:solidFill>
                <a:latin typeface="Roboto"/>
                <a:ea typeface="Roboto"/>
                <a:cs typeface="Roboto"/>
                <a:sym typeface="Roboto"/>
              </a:rPr>
              <a:t>19</a:t>
            </a:fld>
            <a:endParaRPr sz="1000">
              <a:solidFill>
                <a:schemeClr val="dk2"/>
              </a:solidFill>
              <a:latin typeface="Roboto"/>
              <a:ea typeface="Roboto"/>
              <a:cs typeface="Roboto"/>
              <a:sym typeface="Roboto"/>
            </a:endParaRPr>
          </a:p>
        </p:txBody>
      </p:sp>
      <p:sp>
        <p:nvSpPr>
          <p:cNvPr id="219" name="Google Shape;219;p33"/>
          <p:cNvSpPr txBox="1"/>
          <p:nvPr/>
        </p:nvSpPr>
        <p:spPr>
          <a:xfrm>
            <a:off x="508575" y="1060525"/>
            <a:ext cx="8190000" cy="133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700">
                <a:solidFill>
                  <a:schemeClr val="dk1"/>
                </a:solidFill>
                <a:latin typeface="Roboto"/>
                <a:ea typeface="Roboto"/>
                <a:cs typeface="Roboto"/>
                <a:sym typeface="Roboto"/>
              </a:rPr>
              <a:t>Develop guidance for how people experience guidance. </a:t>
            </a:r>
            <a:endParaRPr sz="1700">
              <a:solidFill>
                <a:schemeClr val="dk1"/>
              </a:solidFill>
              <a:latin typeface="Roboto"/>
              <a:ea typeface="Roboto"/>
              <a:cs typeface="Roboto"/>
              <a:sym typeface="Roboto"/>
            </a:endParaRPr>
          </a:p>
          <a:p>
            <a:pPr marL="0" lvl="0" indent="0" algn="l" rtl="0">
              <a:spcBef>
                <a:spcPts val="0"/>
              </a:spcBef>
              <a:spcAft>
                <a:spcPts val="0"/>
              </a:spcAft>
              <a:buNone/>
            </a:pPr>
            <a:endParaRPr sz="1700">
              <a:solidFill>
                <a:schemeClr val="dk1"/>
              </a:solidFill>
              <a:latin typeface="Roboto"/>
              <a:ea typeface="Roboto"/>
              <a:cs typeface="Roboto"/>
              <a:sym typeface="Roboto"/>
            </a:endParaRPr>
          </a:p>
          <a:p>
            <a:pPr marL="0" lvl="0" indent="0" algn="l" rtl="0">
              <a:spcBef>
                <a:spcPts val="0"/>
              </a:spcBef>
              <a:spcAft>
                <a:spcPts val="0"/>
              </a:spcAft>
              <a:buNone/>
            </a:pPr>
            <a:r>
              <a:rPr lang="en" sz="1700">
                <a:latin typeface="Roboto"/>
                <a:ea typeface="Roboto"/>
                <a:cs typeface="Roboto"/>
                <a:sym typeface="Roboto"/>
              </a:rPr>
              <a:t>Some common tools:</a:t>
            </a:r>
            <a:endParaRPr sz="1700">
              <a:latin typeface="Roboto"/>
              <a:ea typeface="Roboto"/>
              <a:cs typeface="Roboto"/>
              <a:sym typeface="Roboto"/>
            </a:endParaRPr>
          </a:p>
          <a:p>
            <a:pPr marL="0" lvl="0" indent="0" algn="l" rtl="0">
              <a:spcBef>
                <a:spcPts val="0"/>
              </a:spcBef>
              <a:spcAft>
                <a:spcPts val="0"/>
              </a:spcAft>
              <a:buNone/>
            </a:pPr>
            <a:endParaRPr sz="1700">
              <a:latin typeface="Roboto"/>
              <a:ea typeface="Roboto"/>
              <a:cs typeface="Roboto"/>
              <a:sym typeface="Roboto"/>
            </a:endParaRPr>
          </a:p>
          <a:p>
            <a:pPr marL="342900" lvl="0" indent="-273050" algn="l" rtl="0">
              <a:spcBef>
                <a:spcPts val="0"/>
              </a:spcBef>
              <a:spcAft>
                <a:spcPts val="0"/>
              </a:spcAft>
              <a:buSzPts val="1700"/>
              <a:buFont typeface="Roboto"/>
              <a:buChar char="●"/>
            </a:pPr>
            <a:r>
              <a:rPr lang="en" sz="1700">
                <a:latin typeface="Roboto"/>
                <a:ea typeface="Roboto"/>
                <a:cs typeface="Roboto"/>
                <a:sym typeface="Roboto"/>
              </a:rPr>
              <a:t>InVision</a:t>
            </a:r>
            <a:endParaRPr sz="1700">
              <a:latin typeface="Roboto"/>
              <a:ea typeface="Roboto"/>
              <a:cs typeface="Roboto"/>
              <a:sym typeface="Roboto"/>
            </a:endParaRPr>
          </a:p>
          <a:p>
            <a:pPr marL="342900" lvl="0" indent="-273050" algn="l" rtl="0">
              <a:spcBef>
                <a:spcPts val="0"/>
              </a:spcBef>
              <a:spcAft>
                <a:spcPts val="0"/>
              </a:spcAft>
              <a:buSzPts val="1700"/>
              <a:buFont typeface="Roboto"/>
              <a:buChar char="●"/>
            </a:pPr>
            <a:r>
              <a:rPr lang="en" sz="1700">
                <a:latin typeface="Roboto"/>
                <a:ea typeface="Roboto"/>
                <a:cs typeface="Roboto"/>
                <a:sym typeface="Roboto"/>
              </a:rPr>
              <a:t>Axure</a:t>
            </a:r>
            <a:endParaRPr sz="1700">
              <a:latin typeface="Roboto"/>
              <a:ea typeface="Roboto"/>
              <a:cs typeface="Roboto"/>
              <a:sym typeface="Roboto"/>
            </a:endParaRPr>
          </a:p>
          <a:p>
            <a:pPr marL="342900" lvl="0" indent="-273050" algn="l" rtl="0">
              <a:spcBef>
                <a:spcPts val="0"/>
              </a:spcBef>
              <a:spcAft>
                <a:spcPts val="0"/>
              </a:spcAft>
              <a:buSzPts val="1700"/>
              <a:buFont typeface="Roboto"/>
              <a:buChar char="●"/>
            </a:pPr>
            <a:r>
              <a:rPr lang="en" sz="1700">
                <a:latin typeface="Roboto"/>
                <a:ea typeface="Roboto"/>
                <a:cs typeface="Roboto"/>
                <a:sym typeface="Roboto"/>
              </a:rPr>
              <a:t>Adobe XD</a:t>
            </a:r>
            <a:endParaRPr sz="1700">
              <a:latin typeface="Roboto"/>
              <a:ea typeface="Roboto"/>
              <a:cs typeface="Roboto"/>
              <a:sym typeface="Roboto"/>
            </a:endParaRPr>
          </a:p>
          <a:p>
            <a:pPr marL="342900" lvl="0" indent="-273050" algn="l" rtl="0">
              <a:spcBef>
                <a:spcPts val="0"/>
              </a:spcBef>
              <a:spcAft>
                <a:spcPts val="0"/>
              </a:spcAft>
              <a:buSzPts val="1700"/>
              <a:buFont typeface="Roboto"/>
              <a:buChar char="●"/>
            </a:pPr>
            <a:r>
              <a:rPr lang="en" sz="1700">
                <a:latin typeface="Roboto"/>
                <a:ea typeface="Roboto"/>
                <a:cs typeface="Roboto"/>
                <a:sym typeface="Roboto"/>
              </a:rPr>
              <a:t>PowerPoint/Keynote</a:t>
            </a:r>
            <a:endParaRPr sz="1700">
              <a:latin typeface="Roboto"/>
              <a:ea typeface="Roboto"/>
              <a:cs typeface="Roboto"/>
              <a:sym typeface="Roboto"/>
            </a:endParaRPr>
          </a:p>
          <a:p>
            <a:pPr marL="342900" lvl="0" indent="-273050" algn="l" rtl="0">
              <a:spcBef>
                <a:spcPts val="0"/>
              </a:spcBef>
              <a:spcAft>
                <a:spcPts val="0"/>
              </a:spcAft>
              <a:buSzPts val="1700"/>
              <a:buFont typeface="Roboto"/>
              <a:buChar char="●"/>
            </a:pPr>
            <a:r>
              <a:rPr lang="en" sz="1700">
                <a:latin typeface="Roboto"/>
                <a:ea typeface="Roboto"/>
                <a:cs typeface="Roboto"/>
                <a:sym typeface="Roboto"/>
              </a:rPr>
              <a:t>Github pages</a:t>
            </a:r>
            <a:endParaRPr sz="1700">
              <a:latin typeface="Roboto"/>
              <a:ea typeface="Roboto"/>
              <a:cs typeface="Roboto"/>
              <a:sym typeface="Roboto"/>
            </a:endParaRPr>
          </a:p>
          <a:p>
            <a:pPr marL="342900" lvl="0" indent="-273050" algn="l" rtl="0">
              <a:spcBef>
                <a:spcPts val="0"/>
              </a:spcBef>
              <a:spcAft>
                <a:spcPts val="0"/>
              </a:spcAft>
              <a:buSzPts val="1700"/>
              <a:buFont typeface="Roboto"/>
              <a:buChar char="●"/>
            </a:pPr>
            <a:r>
              <a:rPr lang="en" sz="1700" u="sng">
                <a:solidFill>
                  <a:schemeClr val="hlink"/>
                </a:solidFill>
                <a:latin typeface="Roboto"/>
                <a:ea typeface="Roboto"/>
                <a:cs typeface="Roboto"/>
                <a:sym typeface="Roboto"/>
                <a:hlinkClick r:id="rId3"/>
              </a:rPr>
              <a:t>alpha.canada.ca</a:t>
            </a:r>
            <a:endParaRPr sz="1700">
              <a:latin typeface="Roboto"/>
              <a:ea typeface="Roboto"/>
              <a:cs typeface="Roboto"/>
              <a:sym typeface="Roboto"/>
            </a:endParaRPr>
          </a:p>
          <a:p>
            <a:pPr marL="342900" lvl="0" indent="-273050" algn="l" rtl="0">
              <a:spcBef>
                <a:spcPts val="0"/>
              </a:spcBef>
              <a:spcAft>
                <a:spcPts val="0"/>
              </a:spcAft>
              <a:buSzPts val="1700"/>
              <a:buFont typeface="Roboto"/>
              <a:buChar char="●"/>
            </a:pPr>
            <a:r>
              <a:rPr lang="en" sz="1700">
                <a:latin typeface="Roboto"/>
                <a:ea typeface="Roboto"/>
                <a:cs typeface="Roboto"/>
                <a:sym typeface="Roboto"/>
              </a:rPr>
              <a:t>Other web hosts/CMSs</a:t>
            </a:r>
            <a:endParaRPr sz="1700">
              <a:latin typeface="Roboto"/>
              <a:ea typeface="Roboto"/>
              <a:cs typeface="Roboto"/>
              <a:sym typeface="Roboto"/>
            </a:endParaRPr>
          </a:p>
          <a:p>
            <a:pPr marL="342900" lvl="0" indent="-273050" algn="l" rtl="0">
              <a:spcBef>
                <a:spcPts val="0"/>
              </a:spcBef>
              <a:spcAft>
                <a:spcPts val="0"/>
              </a:spcAft>
              <a:buSzPts val="1700"/>
              <a:buFont typeface="Roboto"/>
              <a:buChar char="●"/>
            </a:pPr>
            <a:r>
              <a:rPr lang="en" sz="1700">
                <a:latin typeface="Roboto"/>
                <a:ea typeface="Roboto"/>
                <a:cs typeface="Roboto"/>
                <a:sym typeface="Roboto"/>
              </a:rPr>
              <a:t>Local versions on shared drives</a:t>
            </a:r>
            <a:endParaRPr sz="1700">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70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700" b="1">
                <a:latin typeface="Roboto"/>
                <a:ea typeface="Roboto"/>
                <a:cs typeface="Roboto"/>
                <a:sym typeface="Roboto"/>
              </a:rPr>
              <a:t>Real web pages might be best!</a:t>
            </a:r>
            <a:endParaRPr sz="170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700">
                <a:latin typeface="Roboto"/>
                <a:ea typeface="Roboto"/>
                <a:cs typeface="Roboto"/>
                <a:sym typeface="Roboto"/>
              </a:rPr>
              <a:t>Your web colleagues can help you with working HTML prototypes.</a:t>
            </a:r>
            <a:endParaRPr sz="1700">
              <a:latin typeface="Roboto"/>
              <a:ea typeface="Roboto"/>
              <a:cs typeface="Roboto"/>
              <a:sym typeface="Roboto"/>
            </a:endParaRPr>
          </a:p>
        </p:txBody>
      </p:sp>
      <p:sp>
        <p:nvSpPr>
          <p:cNvPr id="220" name="Google Shape;220;p33"/>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Consider making prototypes rather than writing documents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Purpose </a:t>
            </a:r>
            <a:endParaRPr/>
          </a:p>
        </p:txBody>
      </p:sp>
      <p:sp>
        <p:nvSpPr>
          <p:cNvPr id="88" name="Google Shape;88;p16"/>
          <p:cNvSpPr txBox="1">
            <a:spLocks noGrp="1"/>
          </p:cNvSpPr>
          <p:nvPr>
            <p:ph type="body" idx="1"/>
          </p:nvPr>
        </p:nvSpPr>
        <p:spPr>
          <a:xfrm>
            <a:off x="311700" y="10522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To support the design of online GC COVID-related guidance that is clear, understandable and easy to use in order to set Canadians up for task success. </a:t>
            </a:r>
            <a:endParaRPr>
              <a:solidFill>
                <a:schemeClr val="dk1"/>
              </a:solidFill>
            </a:endParaRPr>
          </a:p>
          <a:p>
            <a:pPr marL="0" lvl="0" indent="0" algn="l" rtl="0">
              <a:spcBef>
                <a:spcPts val="1000"/>
              </a:spcBef>
              <a:spcAft>
                <a:spcPts val="0"/>
              </a:spcAft>
              <a:buNone/>
            </a:pPr>
            <a:r>
              <a:rPr lang="en">
                <a:solidFill>
                  <a:schemeClr val="dk1"/>
                </a:solidFill>
              </a:rPr>
              <a:t>This deck will:</a:t>
            </a:r>
            <a:endParaRPr/>
          </a:p>
          <a:p>
            <a:pPr marL="457200" lvl="0" indent="-342900" algn="l" rtl="0">
              <a:spcBef>
                <a:spcPts val="1000"/>
              </a:spcBef>
              <a:spcAft>
                <a:spcPts val="0"/>
              </a:spcAft>
              <a:buSzPts val="1800"/>
              <a:buChar char="-"/>
            </a:pPr>
            <a:r>
              <a:rPr lang="en"/>
              <a:t>Define guidance</a:t>
            </a:r>
            <a:endParaRPr/>
          </a:p>
          <a:p>
            <a:pPr marL="457200" lvl="0" indent="-342900" algn="l" rtl="0">
              <a:spcBef>
                <a:spcPts val="0"/>
              </a:spcBef>
              <a:spcAft>
                <a:spcPts val="0"/>
              </a:spcAft>
              <a:buSzPts val="1800"/>
              <a:buChar char="-"/>
            </a:pPr>
            <a:r>
              <a:rPr lang="en"/>
              <a:t>Identify design challenges and considerations for web</a:t>
            </a:r>
            <a:endParaRPr/>
          </a:p>
          <a:p>
            <a:pPr marL="457200" lvl="0" indent="-342900" algn="l" rtl="0">
              <a:spcBef>
                <a:spcPts val="0"/>
              </a:spcBef>
              <a:spcAft>
                <a:spcPts val="0"/>
              </a:spcAft>
              <a:buSzPts val="1800"/>
              <a:buChar char="-"/>
            </a:pPr>
            <a:r>
              <a:rPr lang="en"/>
              <a:t>Provide recommendations for collaborative guidance development</a:t>
            </a:r>
            <a:endParaRPr/>
          </a:p>
          <a:p>
            <a:pPr marL="457200" lvl="0" indent="-342900" algn="l" rtl="0">
              <a:spcBef>
                <a:spcPts val="0"/>
              </a:spcBef>
              <a:spcAft>
                <a:spcPts val="0"/>
              </a:spcAft>
              <a:buSzPts val="1800"/>
              <a:buChar char="-"/>
            </a:pPr>
            <a:r>
              <a:rPr lang="en"/>
              <a:t>Highlight ready-to-use tools and examples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4"/>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Prototyping process: iteration leads to better products</a:t>
            </a:r>
            <a:endParaRPr/>
          </a:p>
        </p:txBody>
      </p:sp>
      <p:grpSp>
        <p:nvGrpSpPr>
          <p:cNvPr id="226" name="Google Shape;226;p34"/>
          <p:cNvGrpSpPr/>
          <p:nvPr/>
        </p:nvGrpSpPr>
        <p:grpSpPr>
          <a:xfrm rot="-600240">
            <a:off x="2984554" y="1303324"/>
            <a:ext cx="3174892" cy="3174892"/>
            <a:chOff x="2820225" y="891450"/>
            <a:chExt cx="3175200" cy="3175200"/>
          </a:xfrm>
        </p:grpSpPr>
        <p:sp>
          <p:nvSpPr>
            <p:cNvPr id="227" name="Google Shape;227;p34"/>
            <p:cNvSpPr/>
            <p:nvPr/>
          </p:nvSpPr>
          <p:spPr>
            <a:xfrm rot="10800000">
              <a:off x="2820225" y="891450"/>
              <a:ext cx="3175200" cy="3175200"/>
            </a:xfrm>
            <a:prstGeom prst="blockArc">
              <a:avLst>
                <a:gd name="adj1" fmla="val 5399801"/>
                <a:gd name="adj2" fmla="val 3012680"/>
                <a:gd name="adj3" fmla="val 6939"/>
              </a:avLst>
            </a:prstGeom>
            <a:solidFill>
              <a:srgbClr val="83E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4"/>
            <p:cNvSpPr/>
            <p:nvPr/>
          </p:nvSpPr>
          <p:spPr>
            <a:xfrm rot="10800000">
              <a:off x="3175023" y="1179900"/>
              <a:ext cx="450600" cy="450600"/>
            </a:xfrm>
            <a:prstGeom prst="rtTriangle">
              <a:avLst/>
            </a:prstGeom>
            <a:solidFill>
              <a:srgbClr val="83E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34"/>
          <p:cNvGrpSpPr/>
          <p:nvPr/>
        </p:nvGrpSpPr>
        <p:grpSpPr>
          <a:xfrm>
            <a:off x="5229070" y="2835075"/>
            <a:ext cx="1883705" cy="1199700"/>
            <a:chOff x="5130375" y="2422675"/>
            <a:chExt cx="1883705" cy="1199700"/>
          </a:xfrm>
        </p:grpSpPr>
        <p:sp>
          <p:nvSpPr>
            <p:cNvPr id="230" name="Google Shape;230;p34"/>
            <p:cNvSpPr/>
            <p:nvPr/>
          </p:nvSpPr>
          <p:spPr>
            <a:xfrm>
              <a:off x="5130380" y="2707675"/>
              <a:ext cx="1883700" cy="914700"/>
            </a:xfrm>
            <a:prstGeom prst="rect">
              <a:avLst/>
            </a:prstGeom>
            <a:solidFill>
              <a:srgbClr val="1B786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FFFFFF"/>
                  </a:solidFill>
                  <a:latin typeface="Roboto"/>
                  <a:ea typeface="Roboto"/>
                  <a:cs typeface="Roboto"/>
                  <a:sym typeface="Roboto"/>
                </a:rPr>
                <a:t>Evaluate prototypes with users</a:t>
              </a:r>
              <a:endParaRPr sz="1700">
                <a:solidFill>
                  <a:srgbClr val="FFFFFF"/>
                </a:solidFill>
                <a:latin typeface="Roboto"/>
                <a:ea typeface="Roboto"/>
                <a:cs typeface="Roboto"/>
                <a:sym typeface="Roboto"/>
              </a:endParaRPr>
            </a:p>
          </p:txBody>
        </p:sp>
        <p:sp>
          <p:nvSpPr>
            <p:cNvPr id="231" name="Google Shape;231;p34"/>
            <p:cNvSpPr/>
            <p:nvPr/>
          </p:nvSpPr>
          <p:spPr>
            <a:xfrm>
              <a:off x="5130375" y="2422675"/>
              <a:ext cx="1883700" cy="285000"/>
            </a:xfrm>
            <a:prstGeom prst="round1Rect">
              <a:avLst>
                <a:gd name="adj" fmla="val 50000"/>
              </a:avLst>
            </a:prstGeom>
            <a:solidFill>
              <a:srgbClr val="155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b="1">
                  <a:solidFill>
                    <a:srgbClr val="FFFFFF"/>
                  </a:solidFill>
                  <a:latin typeface="Roboto"/>
                  <a:ea typeface="Roboto"/>
                  <a:cs typeface="Roboto"/>
                  <a:sym typeface="Roboto"/>
                </a:rPr>
                <a:t>Test</a:t>
              </a:r>
              <a:endParaRPr sz="1700" b="1">
                <a:solidFill>
                  <a:srgbClr val="FFFFFF"/>
                </a:solidFill>
                <a:latin typeface="Roboto"/>
                <a:ea typeface="Roboto"/>
                <a:cs typeface="Roboto"/>
                <a:sym typeface="Roboto"/>
              </a:endParaRPr>
            </a:p>
          </p:txBody>
        </p:sp>
      </p:grpSp>
      <p:grpSp>
        <p:nvGrpSpPr>
          <p:cNvPr id="232" name="Google Shape;232;p34"/>
          <p:cNvGrpSpPr/>
          <p:nvPr/>
        </p:nvGrpSpPr>
        <p:grpSpPr>
          <a:xfrm>
            <a:off x="3630150" y="1121650"/>
            <a:ext cx="1883606" cy="914700"/>
            <a:chOff x="3798075" y="709250"/>
            <a:chExt cx="1332300" cy="914700"/>
          </a:xfrm>
        </p:grpSpPr>
        <p:sp>
          <p:nvSpPr>
            <p:cNvPr id="233" name="Google Shape;233;p34"/>
            <p:cNvSpPr/>
            <p:nvPr/>
          </p:nvSpPr>
          <p:spPr>
            <a:xfrm>
              <a:off x="3798075" y="994250"/>
              <a:ext cx="1332300" cy="629700"/>
            </a:xfrm>
            <a:prstGeom prst="rect">
              <a:avLst/>
            </a:prstGeom>
            <a:solidFill>
              <a:srgbClr val="1B786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FFFFFF"/>
                  </a:solidFill>
                  <a:latin typeface="Roboto"/>
                  <a:ea typeface="Roboto"/>
                  <a:cs typeface="Roboto"/>
                  <a:sym typeface="Roboto"/>
                </a:rPr>
                <a:t>Integrate learning into prototypes</a:t>
              </a:r>
              <a:endParaRPr sz="1700">
                <a:solidFill>
                  <a:srgbClr val="FFFFFF"/>
                </a:solidFill>
              </a:endParaRPr>
            </a:p>
          </p:txBody>
        </p:sp>
        <p:sp>
          <p:nvSpPr>
            <p:cNvPr id="234" name="Google Shape;234;p34"/>
            <p:cNvSpPr/>
            <p:nvPr/>
          </p:nvSpPr>
          <p:spPr>
            <a:xfrm>
              <a:off x="3798075" y="709250"/>
              <a:ext cx="1332300" cy="285000"/>
            </a:xfrm>
            <a:prstGeom prst="round1Rect">
              <a:avLst>
                <a:gd name="adj" fmla="val 50000"/>
              </a:avLst>
            </a:prstGeom>
            <a:solidFill>
              <a:srgbClr val="155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b="1">
                  <a:solidFill>
                    <a:srgbClr val="FFFFFF"/>
                  </a:solidFill>
                  <a:latin typeface="Roboto"/>
                  <a:ea typeface="Roboto"/>
                  <a:cs typeface="Roboto"/>
                  <a:sym typeface="Roboto"/>
                </a:rPr>
                <a:t>Design</a:t>
              </a:r>
              <a:endParaRPr sz="1700" b="1">
                <a:solidFill>
                  <a:srgbClr val="FFFFFF"/>
                </a:solidFill>
              </a:endParaRPr>
            </a:p>
          </p:txBody>
        </p:sp>
      </p:grpSp>
      <p:grpSp>
        <p:nvGrpSpPr>
          <p:cNvPr id="235" name="Google Shape;235;p34"/>
          <p:cNvGrpSpPr/>
          <p:nvPr/>
        </p:nvGrpSpPr>
        <p:grpSpPr>
          <a:xfrm>
            <a:off x="2031230" y="2977575"/>
            <a:ext cx="1883606" cy="914700"/>
            <a:chOff x="2465775" y="2422675"/>
            <a:chExt cx="1332300" cy="914700"/>
          </a:xfrm>
        </p:grpSpPr>
        <p:sp>
          <p:nvSpPr>
            <p:cNvPr id="236" name="Google Shape;236;p34"/>
            <p:cNvSpPr/>
            <p:nvPr/>
          </p:nvSpPr>
          <p:spPr>
            <a:xfrm>
              <a:off x="2465775" y="2707675"/>
              <a:ext cx="1332300" cy="629700"/>
            </a:xfrm>
            <a:prstGeom prst="rect">
              <a:avLst/>
            </a:prstGeom>
            <a:solidFill>
              <a:srgbClr val="1B786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FFFFFF"/>
                  </a:solidFill>
                  <a:latin typeface="Roboto"/>
                  <a:ea typeface="Roboto"/>
                  <a:cs typeface="Roboto"/>
                  <a:sym typeface="Roboto"/>
                </a:rPr>
                <a:t>Analyze user testing results</a:t>
              </a:r>
              <a:endParaRPr sz="1700">
                <a:solidFill>
                  <a:srgbClr val="FFFFFF"/>
                </a:solidFill>
                <a:latin typeface="Roboto"/>
                <a:ea typeface="Roboto"/>
                <a:cs typeface="Roboto"/>
                <a:sym typeface="Roboto"/>
              </a:endParaRPr>
            </a:p>
          </p:txBody>
        </p:sp>
        <p:sp>
          <p:nvSpPr>
            <p:cNvPr id="237" name="Google Shape;237;p34"/>
            <p:cNvSpPr/>
            <p:nvPr/>
          </p:nvSpPr>
          <p:spPr>
            <a:xfrm>
              <a:off x="2465775" y="2422675"/>
              <a:ext cx="1332300" cy="285000"/>
            </a:xfrm>
            <a:prstGeom prst="round1Rect">
              <a:avLst>
                <a:gd name="adj" fmla="val 50000"/>
              </a:avLst>
            </a:prstGeom>
            <a:solidFill>
              <a:srgbClr val="155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b="1">
                  <a:solidFill>
                    <a:srgbClr val="FFFFFF"/>
                  </a:solidFill>
                  <a:latin typeface="Roboto"/>
                  <a:ea typeface="Roboto"/>
                  <a:cs typeface="Roboto"/>
                  <a:sym typeface="Roboto"/>
                </a:rPr>
                <a:t>Learn</a:t>
              </a:r>
              <a:endParaRPr sz="1700" b="1">
                <a:solidFill>
                  <a:srgbClr val="FFFFFF"/>
                </a:solidFill>
                <a:latin typeface="Roboto"/>
                <a:ea typeface="Roboto"/>
                <a:cs typeface="Roboto"/>
                <a:sym typeface="Roboto"/>
              </a:endParaRPr>
            </a:p>
          </p:txBody>
        </p:sp>
      </p:grpSp>
      <p:sp>
        <p:nvSpPr>
          <p:cNvPr id="238" name="Google Shape;238;p34"/>
          <p:cNvSpPr txBox="1"/>
          <p:nvPr/>
        </p:nvSpPr>
        <p:spPr>
          <a:xfrm>
            <a:off x="272750" y="1051700"/>
            <a:ext cx="2601000" cy="178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Roboto"/>
                <a:ea typeface="Roboto"/>
                <a:cs typeface="Roboto"/>
                <a:sym typeface="Roboto"/>
              </a:rPr>
              <a:t>Engage Digital Communications to support this effort, or to share knowledge from similar prototyping exercises.</a:t>
            </a:r>
            <a:endParaRPr sz="1800">
              <a:latin typeface="Roboto"/>
              <a:ea typeface="Roboto"/>
              <a:cs typeface="Roboto"/>
              <a:sym typeface="Roboto"/>
            </a:endParaRPr>
          </a:p>
        </p:txBody>
      </p:sp>
      <p:sp>
        <p:nvSpPr>
          <p:cNvPr id="239" name="Google Shape;239;p34"/>
          <p:cNvSpPr txBox="1"/>
          <p:nvPr/>
        </p:nvSpPr>
        <p:spPr>
          <a:xfrm>
            <a:off x="6411075" y="1057188"/>
            <a:ext cx="2601000" cy="155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Roboto"/>
                <a:ea typeface="Roboto"/>
                <a:cs typeface="Roboto"/>
                <a:sym typeface="Roboto"/>
              </a:rPr>
              <a:t>Engage Program and Policy to ensure accuracy and completeness of content.</a:t>
            </a:r>
            <a:endParaRPr sz="1800">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35"/>
          <p:cNvPicPr preferRelativeResize="0"/>
          <p:nvPr/>
        </p:nvPicPr>
        <p:blipFill rotWithShape="1">
          <a:blip r:embed="rId3">
            <a:alphaModFix/>
          </a:blip>
          <a:srcRect l="9" r="9"/>
          <a:stretch/>
        </p:blipFill>
        <p:spPr>
          <a:xfrm rot="-360000">
            <a:off x="333374" y="2279231"/>
            <a:ext cx="3780001" cy="2520439"/>
          </a:xfrm>
          <a:prstGeom prst="rect">
            <a:avLst/>
          </a:prstGeom>
          <a:noFill/>
          <a:ln>
            <a:noFill/>
          </a:ln>
          <a:effectLst>
            <a:outerShdw blurRad="57150" dist="19050" dir="5400000" algn="bl" rotWithShape="0">
              <a:srgbClr val="000000">
                <a:alpha val="49800"/>
              </a:srgbClr>
            </a:outerShdw>
          </a:effectLst>
        </p:spPr>
      </p:pic>
      <p:pic>
        <p:nvPicPr>
          <p:cNvPr id="246" name="Google Shape;246;p35"/>
          <p:cNvPicPr preferRelativeResize="0"/>
          <p:nvPr/>
        </p:nvPicPr>
        <p:blipFill rotWithShape="1">
          <a:blip r:embed="rId4">
            <a:alphaModFix/>
          </a:blip>
          <a:srcRect/>
          <a:stretch/>
        </p:blipFill>
        <p:spPr>
          <a:xfrm rot="-360000">
            <a:off x="3000375" y="2400300"/>
            <a:ext cx="3780001" cy="2521038"/>
          </a:xfrm>
          <a:prstGeom prst="rect">
            <a:avLst/>
          </a:prstGeom>
          <a:noFill/>
          <a:ln>
            <a:noFill/>
          </a:ln>
          <a:effectLst>
            <a:outerShdw blurRad="57150" dist="19050" dir="5400000" algn="bl" rotWithShape="0">
              <a:srgbClr val="000000">
                <a:alpha val="49800"/>
              </a:srgbClr>
            </a:outerShdw>
          </a:effectLst>
        </p:spPr>
      </p:pic>
      <p:sp>
        <p:nvSpPr>
          <p:cNvPr id="247" name="Google Shape;247;p35"/>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p>
            <a:pPr marL="0" lvl="0" indent="0" algn="r" rtl="0">
              <a:spcBef>
                <a:spcPts val="0"/>
              </a:spcBef>
              <a:spcAft>
                <a:spcPts val="0"/>
              </a:spcAft>
              <a:buNone/>
            </a:pPr>
            <a:fld id="{00000000-1234-1234-1234-123412341234}" type="slidenum">
              <a:rPr lang="en" sz="1000">
                <a:solidFill>
                  <a:schemeClr val="dk2"/>
                </a:solidFill>
                <a:latin typeface="Roboto"/>
                <a:ea typeface="Roboto"/>
                <a:cs typeface="Roboto"/>
                <a:sym typeface="Roboto"/>
              </a:rPr>
              <a:t>21</a:t>
            </a:fld>
            <a:endParaRPr sz="1000">
              <a:solidFill>
                <a:schemeClr val="dk2"/>
              </a:solidFill>
              <a:latin typeface="Roboto"/>
              <a:ea typeface="Roboto"/>
              <a:cs typeface="Roboto"/>
              <a:sym typeface="Roboto"/>
            </a:endParaRPr>
          </a:p>
        </p:txBody>
      </p:sp>
      <p:pic>
        <p:nvPicPr>
          <p:cNvPr id="248" name="Google Shape;248;p35"/>
          <p:cNvPicPr preferRelativeResize="0"/>
          <p:nvPr/>
        </p:nvPicPr>
        <p:blipFill rotWithShape="1">
          <a:blip r:embed="rId5">
            <a:alphaModFix/>
          </a:blip>
          <a:srcRect r="35950" b="71973"/>
          <a:stretch/>
        </p:blipFill>
        <p:spPr>
          <a:xfrm rot="720001">
            <a:off x="326405" y="422626"/>
            <a:ext cx="3510000" cy="3057954"/>
          </a:xfrm>
          <a:prstGeom prst="rect">
            <a:avLst/>
          </a:prstGeom>
          <a:noFill/>
          <a:ln>
            <a:noFill/>
          </a:ln>
          <a:effectLst>
            <a:outerShdw blurRad="57150" dist="19050" dir="5400000" algn="bl" rotWithShape="0">
              <a:srgbClr val="000000">
                <a:alpha val="49410"/>
              </a:srgbClr>
            </a:outerShdw>
          </a:effectLst>
        </p:spPr>
      </p:pic>
      <p:pic>
        <p:nvPicPr>
          <p:cNvPr id="249" name="Google Shape;249;p35"/>
          <p:cNvPicPr preferRelativeResize="0"/>
          <p:nvPr/>
        </p:nvPicPr>
        <p:blipFill rotWithShape="1">
          <a:blip r:embed="rId6">
            <a:alphaModFix/>
          </a:blip>
          <a:srcRect/>
          <a:stretch/>
        </p:blipFill>
        <p:spPr>
          <a:xfrm rot="540000">
            <a:off x="5373942" y="2483869"/>
            <a:ext cx="3509996" cy="2338956"/>
          </a:xfrm>
          <a:prstGeom prst="rect">
            <a:avLst/>
          </a:prstGeom>
          <a:noFill/>
          <a:ln>
            <a:noFill/>
          </a:ln>
          <a:effectLst>
            <a:outerShdw blurRad="57150" dist="19050" dir="5400000" algn="bl" rotWithShape="0">
              <a:srgbClr val="000000">
                <a:alpha val="49800"/>
              </a:srgbClr>
            </a:outerShdw>
          </a:effectLst>
        </p:spPr>
      </p:pic>
      <p:pic>
        <p:nvPicPr>
          <p:cNvPr id="250" name="Google Shape;250;p35"/>
          <p:cNvPicPr preferRelativeResize="0"/>
          <p:nvPr/>
        </p:nvPicPr>
        <p:blipFill rotWithShape="1">
          <a:blip r:embed="rId7">
            <a:alphaModFix/>
          </a:blip>
          <a:srcRect/>
          <a:stretch/>
        </p:blipFill>
        <p:spPr>
          <a:xfrm rot="420003">
            <a:off x="2657475" y="342901"/>
            <a:ext cx="3509997" cy="2340409"/>
          </a:xfrm>
          <a:prstGeom prst="rect">
            <a:avLst/>
          </a:prstGeom>
          <a:noFill/>
          <a:ln>
            <a:noFill/>
          </a:ln>
          <a:effectLst>
            <a:outerShdw blurRad="57150" dist="19050" dir="5400000" algn="bl" rotWithShape="0">
              <a:srgbClr val="000000">
                <a:alpha val="49800"/>
              </a:srgbClr>
            </a:outerShdw>
          </a:effectLst>
        </p:spPr>
      </p:pic>
      <p:pic>
        <p:nvPicPr>
          <p:cNvPr id="251" name="Google Shape;251;p35"/>
          <p:cNvPicPr preferRelativeResize="0"/>
          <p:nvPr/>
        </p:nvPicPr>
        <p:blipFill rotWithShape="1">
          <a:blip r:embed="rId8">
            <a:alphaModFix/>
          </a:blip>
          <a:srcRect/>
          <a:stretch/>
        </p:blipFill>
        <p:spPr>
          <a:xfrm rot="-479996">
            <a:off x="5029678" y="265388"/>
            <a:ext cx="3829308" cy="2552876"/>
          </a:xfrm>
          <a:prstGeom prst="rect">
            <a:avLst/>
          </a:prstGeom>
          <a:noFill/>
          <a:ln>
            <a:noFill/>
          </a:ln>
          <a:effectLst>
            <a:outerShdw blurRad="57150" dist="19050" dir="5400000" algn="bl" rotWithShape="0">
              <a:srgbClr val="000000">
                <a:alpha val="49800"/>
              </a:srgbClr>
            </a:outerShdw>
          </a:effectLst>
        </p:spPr>
      </p:pic>
      <p:sp>
        <p:nvSpPr>
          <p:cNvPr id="252" name="Google Shape;252;p35"/>
          <p:cNvSpPr txBox="1"/>
          <p:nvPr/>
        </p:nvSpPr>
        <p:spPr>
          <a:xfrm>
            <a:off x="0" y="1821488"/>
            <a:ext cx="9144000" cy="1500600"/>
          </a:xfrm>
          <a:prstGeom prst="rect">
            <a:avLst/>
          </a:prstGeom>
          <a:solidFill>
            <a:srgbClr val="B6D7A8"/>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4500"/>
              <a:buFont typeface="Arial"/>
              <a:buNone/>
            </a:pPr>
            <a:r>
              <a:rPr lang="en" sz="3700" b="1">
                <a:latin typeface="Roboto"/>
                <a:ea typeface="Roboto"/>
                <a:cs typeface="Roboto"/>
                <a:sym typeface="Roboto"/>
              </a:rPr>
              <a:t>Recommended deliverables for</a:t>
            </a:r>
            <a:r>
              <a:rPr lang="en" sz="3700" b="1" i="0" u="none" strike="noStrike" cap="none">
                <a:latin typeface="Roboto"/>
                <a:ea typeface="Roboto"/>
                <a:cs typeface="Roboto"/>
                <a:sym typeface="Roboto"/>
              </a:rPr>
              <a:t> approvals: </a:t>
            </a:r>
            <a:br>
              <a:rPr lang="en" sz="3700" b="1" i="0" u="none" strike="noStrike" cap="none">
                <a:latin typeface="Roboto"/>
                <a:ea typeface="Roboto"/>
                <a:cs typeface="Roboto"/>
                <a:sym typeface="Roboto"/>
              </a:rPr>
            </a:br>
            <a:r>
              <a:rPr lang="en" sz="3700" b="1" i="0" u="none" strike="noStrike" cap="none">
                <a:latin typeface="Roboto"/>
                <a:ea typeface="Roboto"/>
                <a:cs typeface="Roboto"/>
                <a:sym typeface="Roboto"/>
              </a:rPr>
              <a:t>working HTML prototypes</a:t>
            </a:r>
            <a:endParaRPr sz="3700" b="1" i="0" u="none" strike="noStrike" cap="none">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6"/>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 Content is words </a:t>
            </a:r>
            <a:r>
              <a:rPr lang="en" i="1"/>
              <a:t>and</a:t>
            </a:r>
            <a:r>
              <a:rPr lang="en"/>
              <a:t> design</a:t>
            </a:r>
            <a:endParaRPr/>
          </a:p>
        </p:txBody>
      </p:sp>
      <p:sp>
        <p:nvSpPr>
          <p:cNvPr id="258" name="Google Shape;258;p36"/>
          <p:cNvSpPr txBox="1">
            <a:spLocks noGrp="1"/>
          </p:cNvSpPr>
          <p:nvPr>
            <p:ph type="body" idx="1"/>
          </p:nvPr>
        </p:nvSpPr>
        <p:spPr>
          <a:xfrm>
            <a:off x="178125" y="904275"/>
            <a:ext cx="8520600" cy="42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1"/>
                </a:solidFill>
              </a:rPr>
              <a:t>Guidance content needs to be understandable and usable in context for audience type (health professionals, scientists, general population). </a:t>
            </a:r>
            <a:endParaRPr sz="1700">
              <a:solidFill>
                <a:schemeClr val="dk1"/>
              </a:solidFill>
            </a:endParaRPr>
          </a:p>
          <a:p>
            <a:pPr marL="0" lvl="0" indent="0" algn="l" rtl="0">
              <a:spcBef>
                <a:spcPts val="1000"/>
              </a:spcBef>
              <a:spcAft>
                <a:spcPts val="0"/>
              </a:spcAft>
              <a:buNone/>
            </a:pPr>
            <a:r>
              <a:rPr lang="en" sz="1700">
                <a:solidFill>
                  <a:schemeClr val="dk1"/>
                </a:solidFill>
              </a:rPr>
              <a:t>Apply proven methods and design patterns to match the type of guidance you are building:</a:t>
            </a:r>
            <a:endParaRPr/>
          </a:p>
          <a:p>
            <a:pPr marL="457200" lvl="0" indent="-342900" algn="l" rtl="0">
              <a:spcBef>
                <a:spcPts val="1000"/>
              </a:spcBef>
              <a:spcAft>
                <a:spcPts val="0"/>
              </a:spcAft>
              <a:buSzPts val="1800"/>
              <a:buChar char="●"/>
            </a:pPr>
            <a:r>
              <a:rPr lang="en"/>
              <a:t>Plain language principles / summaries (TBS Directive)</a:t>
            </a:r>
            <a:endParaRPr/>
          </a:p>
          <a:p>
            <a:pPr marL="457200" lvl="0" indent="-342900" algn="l" rtl="0">
              <a:spcBef>
                <a:spcPts val="0"/>
              </a:spcBef>
              <a:spcAft>
                <a:spcPts val="0"/>
              </a:spcAft>
              <a:buSzPts val="1800"/>
              <a:buChar char="●"/>
            </a:pPr>
            <a:r>
              <a:rPr lang="en"/>
              <a:t>Navigation design patterns (e.g. subway, on this page)</a:t>
            </a:r>
            <a:endParaRPr/>
          </a:p>
          <a:p>
            <a:pPr marL="457200" lvl="0" indent="-342900" algn="l" rtl="0">
              <a:spcBef>
                <a:spcPts val="0"/>
              </a:spcBef>
              <a:spcAft>
                <a:spcPts val="0"/>
              </a:spcAft>
              <a:buSzPts val="1800"/>
              <a:buChar char="●"/>
            </a:pPr>
            <a:r>
              <a:rPr lang="en"/>
              <a:t>Checklists</a:t>
            </a:r>
            <a:endParaRPr/>
          </a:p>
          <a:p>
            <a:pPr marL="457200" lvl="0" indent="-342900" algn="l" rtl="0">
              <a:spcBef>
                <a:spcPts val="0"/>
              </a:spcBef>
              <a:spcAft>
                <a:spcPts val="0"/>
              </a:spcAft>
              <a:buSzPts val="1800"/>
              <a:buChar char="●"/>
            </a:pPr>
            <a:r>
              <a:rPr lang="en"/>
              <a:t>Expand/collapse (e.g. provide main summary points, expand for details)</a:t>
            </a:r>
            <a:endParaRPr/>
          </a:p>
          <a:p>
            <a:pPr marL="457200" lvl="0" indent="-342900" algn="l" rtl="0">
              <a:spcBef>
                <a:spcPts val="0"/>
              </a:spcBef>
              <a:spcAft>
                <a:spcPts val="0"/>
              </a:spcAft>
              <a:buSzPts val="1800"/>
              <a:buChar char="●"/>
            </a:pPr>
            <a:r>
              <a:rPr lang="en"/>
              <a:t>Tables and charts</a:t>
            </a:r>
            <a:endParaRPr/>
          </a:p>
          <a:p>
            <a:pPr marL="457200" lvl="0" indent="-342900" algn="l" rtl="0">
              <a:spcBef>
                <a:spcPts val="0"/>
              </a:spcBef>
              <a:spcAft>
                <a:spcPts val="0"/>
              </a:spcAft>
              <a:buSzPts val="1800"/>
              <a:buChar char="●"/>
            </a:pPr>
            <a:r>
              <a:rPr lang="en"/>
              <a:t>Wizards and drop-downs: personalized answers</a:t>
            </a:r>
            <a:endParaRPr/>
          </a:p>
          <a:p>
            <a:pPr marL="457200" lvl="0" indent="-342900" algn="l" rtl="0">
              <a:spcBef>
                <a:spcPts val="0"/>
              </a:spcBef>
              <a:spcAft>
                <a:spcPts val="0"/>
              </a:spcAft>
              <a:buSzPts val="1800"/>
              <a:buChar char="●"/>
            </a:pPr>
            <a:r>
              <a:rPr lang="en"/>
              <a:t>Web-first content style (e.g. Canada.ca style guide)</a:t>
            </a:r>
            <a:endParaRPr/>
          </a:p>
          <a:p>
            <a:pPr marL="0" lvl="0" indent="0" algn="l" rtl="0">
              <a:spcBef>
                <a:spcPts val="1600"/>
              </a:spcBef>
              <a:spcAft>
                <a:spcPts val="0"/>
              </a:spcAft>
              <a:buNone/>
            </a:pPr>
            <a:r>
              <a:rPr lang="en"/>
              <a:t>Find these and more at: </a:t>
            </a:r>
            <a:r>
              <a:rPr lang="en" u="sng">
                <a:solidFill>
                  <a:schemeClr val="hlink"/>
                </a:solidFill>
                <a:hlinkClick r:id="rId3"/>
              </a:rPr>
              <a:t>design.canada.ca</a:t>
            </a:r>
            <a:endParaRPr/>
          </a:p>
          <a:p>
            <a:pPr marL="0" lvl="0" indent="0" algn="l" rtl="0">
              <a:spcBef>
                <a:spcPts val="1600"/>
              </a:spcBef>
              <a:spcAft>
                <a:spcPts val="160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7"/>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Navigation: help people find what they need</a:t>
            </a:r>
            <a:endParaRPr/>
          </a:p>
        </p:txBody>
      </p:sp>
      <p:pic>
        <p:nvPicPr>
          <p:cNvPr id="264" name="Google Shape;264;p37"/>
          <p:cNvPicPr preferRelativeResize="0"/>
          <p:nvPr/>
        </p:nvPicPr>
        <p:blipFill>
          <a:blip r:embed="rId3">
            <a:alphaModFix/>
          </a:blip>
          <a:stretch>
            <a:fillRect/>
          </a:stretch>
        </p:blipFill>
        <p:spPr>
          <a:xfrm>
            <a:off x="152400" y="985400"/>
            <a:ext cx="2252081" cy="4005702"/>
          </a:xfrm>
          <a:prstGeom prst="rect">
            <a:avLst/>
          </a:prstGeom>
          <a:noFill/>
          <a:ln>
            <a:noFill/>
          </a:ln>
          <a:effectLst>
            <a:outerShdw blurRad="57150" dist="19050" dir="5400000" algn="bl" rotWithShape="0">
              <a:srgbClr val="000000">
                <a:alpha val="50000"/>
              </a:srgbClr>
            </a:outerShdw>
          </a:effectLst>
        </p:spPr>
      </p:pic>
      <p:pic>
        <p:nvPicPr>
          <p:cNvPr id="265" name="Google Shape;265;p37"/>
          <p:cNvPicPr preferRelativeResize="0"/>
          <p:nvPr/>
        </p:nvPicPr>
        <p:blipFill>
          <a:blip r:embed="rId4">
            <a:alphaModFix/>
          </a:blip>
          <a:stretch>
            <a:fillRect/>
          </a:stretch>
        </p:blipFill>
        <p:spPr>
          <a:xfrm>
            <a:off x="2556881" y="985400"/>
            <a:ext cx="2252081" cy="4005702"/>
          </a:xfrm>
          <a:prstGeom prst="rect">
            <a:avLst/>
          </a:prstGeom>
          <a:noFill/>
          <a:ln>
            <a:noFill/>
          </a:ln>
          <a:effectLst>
            <a:outerShdw blurRad="57150" dist="19050" dir="5400000" algn="bl" rotWithShape="0">
              <a:srgbClr val="000000">
                <a:alpha val="50000"/>
              </a:srgbClr>
            </a:outerShdw>
          </a:effectLst>
        </p:spPr>
      </p:pic>
      <p:sp>
        <p:nvSpPr>
          <p:cNvPr id="266" name="Google Shape;266;p37"/>
          <p:cNvSpPr txBox="1"/>
          <p:nvPr/>
        </p:nvSpPr>
        <p:spPr>
          <a:xfrm>
            <a:off x="5107275" y="1086650"/>
            <a:ext cx="3827400" cy="39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Roboto"/>
                <a:ea typeface="Roboto"/>
                <a:cs typeface="Roboto"/>
                <a:sym typeface="Roboto"/>
              </a:rPr>
              <a:t>People hunt links online. Good navigation helps them use links to find what they need.</a:t>
            </a:r>
            <a:br>
              <a:rPr lang="en" sz="1800">
                <a:solidFill>
                  <a:schemeClr val="dk1"/>
                </a:solidFill>
                <a:latin typeface="Roboto"/>
                <a:ea typeface="Roboto"/>
                <a:cs typeface="Roboto"/>
                <a:sym typeface="Roboto"/>
              </a:rPr>
            </a:br>
            <a:br>
              <a:rPr lang="en" sz="1800">
                <a:solidFill>
                  <a:schemeClr val="dk1"/>
                </a:solidFill>
                <a:latin typeface="Roboto"/>
                <a:ea typeface="Roboto"/>
                <a:cs typeface="Roboto"/>
                <a:sym typeface="Roboto"/>
              </a:rPr>
            </a:br>
            <a:r>
              <a:rPr lang="en" sz="1800">
                <a:latin typeface="Roboto"/>
                <a:ea typeface="Roboto"/>
                <a:cs typeface="Roboto"/>
                <a:sym typeface="Roboto"/>
              </a:rPr>
              <a:t>Breaking content into chunks makes it easier for people to:</a:t>
            </a:r>
            <a:br>
              <a:rPr lang="en" sz="1800">
                <a:latin typeface="Roboto"/>
                <a:ea typeface="Roboto"/>
                <a:cs typeface="Roboto"/>
                <a:sym typeface="Roboto"/>
              </a:rPr>
            </a:br>
            <a:endParaRPr sz="1800">
              <a:latin typeface="Roboto"/>
              <a:ea typeface="Roboto"/>
              <a:cs typeface="Roboto"/>
              <a:sym typeface="Roboto"/>
            </a:endParaRPr>
          </a:p>
          <a:p>
            <a:pPr marL="457200" lvl="0" indent="-342900" algn="l" rtl="0">
              <a:spcBef>
                <a:spcPts val="0"/>
              </a:spcBef>
              <a:spcAft>
                <a:spcPts val="0"/>
              </a:spcAft>
              <a:buSzPts val="1800"/>
              <a:buFont typeface="Roboto"/>
              <a:buChar char="-"/>
            </a:pPr>
            <a:r>
              <a:rPr lang="en" sz="1800">
                <a:latin typeface="Roboto"/>
                <a:ea typeface="Roboto"/>
                <a:cs typeface="Roboto"/>
                <a:sym typeface="Roboto"/>
              </a:rPr>
              <a:t>Follow along step by step (“subway” pattern)</a:t>
            </a:r>
            <a:br>
              <a:rPr lang="en" sz="1800">
                <a:latin typeface="Roboto"/>
                <a:ea typeface="Roboto"/>
                <a:cs typeface="Roboto"/>
                <a:sym typeface="Roboto"/>
              </a:rPr>
            </a:br>
            <a:endParaRPr sz="1800">
              <a:latin typeface="Roboto"/>
              <a:ea typeface="Roboto"/>
              <a:cs typeface="Roboto"/>
              <a:sym typeface="Roboto"/>
            </a:endParaRPr>
          </a:p>
          <a:p>
            <a:pPr marL="457200" lvl="0" indent="-342900" algn="l" rtl="0">
              <a:spcBef>
                <a:spcPts val="0"/>
              </a:spcBef>
              <a:spcAft>
                <a:spcPts val="0"/>
              </a:spcAft>
              <a:buSzPts val="1800"/>
              <a:buFont typeface="Roboto"/>
              <a:buChar char="-"/>
            </a:pPr>
            <a:r>
              <a:rPr lang="en" sz="1800">
                <a:latin typeface="Roboto"/>
                <a:ea typeface="Roboto"/>
                <a:cs typeface="Roboto"/>
                <a:sym typeface="Roboto"/>
              </a:rPr>
              <a:t>Decide which part of a page they want to use (“On this page” links)</a:t>
            </a:r>
            <a:endParaRPr sz="1800">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8"/>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Interactive checklists: instructions you can use</a:t>
            </a:r>
            <a:endParaRPr/>
          </a:p>
        </p:txBody>
      </p:sp>
      <p:sp>
        <p:nvSpPr>
          <p:cNvPr id="272" name="Google Shape;272;p38"/>
          <p:cNvSpPr txBox="1">
            <a:spLocks noGrp="1"/>
          </p:cNvSpPr>
          <p:nvPr>
            <p:ph type="body" idx="1"/>
          </p:nvPr>
        </p:nvSpPr>
        <p:spPr>
          <a:xfrm>
            <a:off x="5070525" y="1049150"/>
            <a:ext cx="3905400" cy="2802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Providing interaction on a list of instructions focuses people’s attention &amp; facilitates greater understanding</a:t>
            </a:r>
            <a:br>
              <a:rPr lang="en"/>
            </a:br>
            <a:endParaRPr/>
          </a:p>
          <a:p>
            <a:pPr marL="457200" lvl="0" indent="-342900" algn="l" rtl="0">
              <a:spcBef>
                <a:spcPts val="0"/>
              </a:spcBef>
              <a:spcAft>
                <a:spcPts val="0"/>
              </a:spcAft>
              <a:buSzPts val="1800"/>
              <a:buChar char="●"/>
            </a:pPr>
            <a:r>
              <a:rPr lang="en"/>
              <a:t>Confirming success reinforces and reassures</a:t>
            </a:r>
            <a:endParaRPr/>
          </a:p>
        </p:txBody>
      </p:sp>
      <p:pic>
        <p:nvPicPr>
          <p:cNvPr id="273" name="Google Shape;273;p38"/>
          <p:cNvPicPr preferRelativeResize="0"/>
          <p:nvPr/>
        </p:nvPicPr>
        <p:blipFill rotWithShape="1">
          <a:blip r:embed="rId3">
            <a:alphaModFix/>
          </a:blip>
          <a:srcRect/>
          <a:stretch/>
        </p:blipFill>
        <p:spPr>
          <a:xfrm>
            <a:off x="152400" y="985400"/>
            <a:ext cx="2252081" cy="4005702"/>
          </a:xfrm>
          <a:prstGeom prst="rect">
            <a:avLst/>
          </a:prstGeom>
          <a:noFill/>
          <a:ln>
            <a:noFill/>
          </a:ln>
          <a:effectLst>
            <a:outerShdw blurRad="57150" dist="19050" dir="5400000" algn="bl" rotWithShape="0">
              <a:srgbClr val="000000">
                <a:alpha val="50000"/>
              </a:srgbClr>
            </a:outerShdw>
          </a:effectLst>
        </p:spPr>
      </p:pic>
      <p:pic>
        <p:nvPicPr>
          <p:cNvPr id="274" name="Google Shape;274;p38"/>
          <p:cNvPicPr preferRelativeResize="0"/>
          <p:nvPr/>
        </p:nvPicPr>
        <p:blipFill>
          <a:blip r:embed="rId4">
            <a:alphaModFix/>
          </a:blip>
          <a:stretch>
            <a:fillRect/>
          </a:stretch>
        </p:blipFill>
        <p:spPr>
          <a:xfrm>
            <a:off x="2556881" y="985400"/>
            <a:ext cx="2252081" cy="4005702"/>
          </a:xfrm>
          <a:prstGeom prst="rect">
            <a:avLst/>
          </a:prstGeom>
          <a:noFill/>
          <a:ln>
            <a:noFill/>
          </a:ln>
          <a:effectLst>
            <a:outerShdw blurRad="57150" dist="19050" dir="5400000" algn="bl" rotWithShape="0">
              <a:srgbClr val="000000">
                <a:alpha val="50000"/>
              </a:srgbClr>
            </a:outerShdw>
          </a:effectLst>
        </p:spPr>
      </p:pic>
      <p:pic>
        <p:nvPicPr>
          <p:cNvPr id="275" name="Google Shape;275;p38"/>
          <p:cNvPicPr preferRelativeResize="0"/>
          <p:nvPr/>
        </p:nvPicPr>
        <p:blipFill rotWithShape="1">
          <a:blip r:embed="rId5">
            <a:alphaModFix/>
          </a:blip>
          <a:srcRect t="40140" b="38263"/>
          <a:stretch/>
        </p:blipFill>
        <p:spPr>
          <a:xfrm>
            <a:off x="3354725" y="3969650"/>
            <a:ext cx="2891751" cy="1110798"/>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9"/>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Expand/collapse: making choices</a:t>
            </a:r>
            <a:endParaRPr/>
          </a:p>
        </p:txBody>
      </p:sp>
      <p:sp>
        <p:nvSpPr>
          <p:cNvPr id="281" name="Google Shape;281;p39"/>
          <p:cNvSpPr txBox="1">
            <a:spLocks noGrp="1"/>
          </p:cNvSpPr>
          <p:nvPr>
            <p:ph type="body" idx="1"/>
          </p:nvPr>
        </p:nvSpPr>
        <p:spPr>
          <a:xfrm>
            <a:off x="5048525" y="1015950"/>
            <a:ext cx="39417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Expand/collapse interaction is excellent for when people need to make mutually exclusive choices</a:t>
            </a:r>
            <a:br>
              <a:rPr lang="en"/>
            </a:br>
            <a:endParaRPr/>
          </a:p>
          <a:p>
            <a:pPr marL="457200" lvl="0" indent="-342900" algn="l" rtl="0">
              <a:spcBef>
                <a:spcPts val="0"/>
              </a:spcBef>
              <a:spcAft>
                <a:spcPts val="1600"/>
              </a:spcAft>
              <a:buSzPts val="1800"/>
              <a:buChar char="●"/>
            </a:pPr>
            <a:r>
              <a:rPr lang="en"/>
              <a:t>Expanding content improves people’s confidence that they have made the correct choice</a:t>
            </a:r>
            <a:endParaRPr/>
          </a:p>
        </p:txBody>
      </p:sp>
      <p:pic>
        <p:nvPicPr>
          <p:cNvPr id="282" name="Google Shape;282;p39"/>
          <p:cNvPicPr preferRelativeResize="0"/>
          <p:nvPr/>
        </p:nvPicPr>
        <p:blipFill>
          <a:blip r:embed="rId3">
            <a:alphaModFix/>
          </a:blip>
          <a:stretch>
            <a:fillRect/>
          </a:stretch>
        </p:blipFill>
        <p:spPr>
          <a:xfrm>
            <a:off x="152400" y="985400"/>
            <a:ext cx="2252081" cy="4005702"/>
          </a:xfrm>
          <a:prstGeom prst="rect">
            <a:avLst/>
          </a:prstGeom>
          <a:noFill/>
          <a:ln>
            <a:noFill/>
          </a:ln>
          <a:effectLst>
            <a:outerShdw blurRad="57150" dist="19050" dir="5400000" algn="bl" rotWithShape="0">
              <a:srgbClr val="000000">
                <a:alpha val="50000"/>
              </a:srgbClr>
            </a:outerShdw>
          </a:effectLst>
        </p:spPr>
      </p:pic>
      <p:pic>
        <p:nvPicPr>
          <p:cNvPr id="283" name="Google Shape;283;p39"/>
          <p:cNvPicPr preferRelativeResize="0"/>
          <p:nvPr/>
        </p:nvPicPr>
        <p:blipFill>
          <a:blip r:embed="rId4">
            <a:alphaModFix/>
          </a:blip>
          <a:stretch>
            <a:fillRect/>
          </a:stretch>
        </p:blipFill>
        <p:spPr>
          <a:xfrm>
            <a:off x="2556881" y="985400"/>
            <a:ext cx="2249424" cy="40021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0"/>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Expand/collapse:  Presenting secondary info</a:t>
            </a:r>
            <a:endParaRPr/>
          </a:p>
        </p:txBody>
      </p:sp>
      <p:sp>
        <p:nvSpPr>
          <p:cNvPr id="289" name="Google Shape;289;p40"/>
          <p:cNvSpPr txBox="1">
            <a:spLocks noGrp="1"/>
          </p:cNvSpPr>
          <p:nvPr>
            <p:ph type="body" idx="1"/>
          </p:nvPr>
        </p:nvSpPr>
        <p:spPr>
          <a:xfrm>
            <a:off x="5054950" y="992550"/>
            <a:ext cx="38799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Use to prevent secondary content from interfering with the main task.</a:t>
            </a:r>
            <a:endParaRPr/>
          </a:p>
          <a:p>
            <a:pPr marL="457200" lvl="0" indent="-342900" algn="l" rtl="0">
              <a:spcBef>
                <a:spcPts val="1600"/>
              </a:spcBef>
              <a:spcAft>
                <a:spcPts val="0"/>
              </a:spcAft>
              <a:buSzPts val="1800"/>
              <a:buChar char="●"/>
            </a:pPr>
            <a:r>
              <a:rPr lang="en"/>
              <a:t>Only use for content that applies to a minority of people or a rare situation</a:t>
            </a:r>
            <a:endParaRPr/>
          </a:p>
          <a:p>
            <a:pPr marL="457200" lvl="0" indent="-342900" algn="l" rtl="0">
              <a:spcBef>
                <a:spcPts val="1600"/>
              </a:spcBef>
              <a:spcAft>
                <a:spcPts val="1600"/>
              </a:spcAft>
              <a:buSzPts val="1800"/>
              <a:buChar char="●"/>
            </a:pPr>
            <a:r>
              <a:rPr lang="en"/>
              <a:t>Labelling is key - provide info scent for the hidden content</a:t>
            </a:r>
            <a:endParaRPr/>
          </a:p>
        </p:txBody>
      </p:sp>
      <p:pic>
        <p:nvPicPr>
          <p:cNvPr id="290" name="Google Shape;290;p40"/>
          <p:cNvPicPr preferRelativeResize="0"/>
          <p:nvPr/>
        </p:nvPicPr>
        <p:blipFill>
          <a:blip r:embed="rId3">
            <a:alphaModFix/>
          </a:blip>
          <a:stretch>
            <a:fillRect/>
          </a:stretch>
        </p:blipFill>
        <p:spPr>
          <a:xfrm>
            <a:off x="152400" y="985400"/>
            <a:ext cx="2252081" cy="4005702"/>
          </a:xfrm>
          <a:prstGeom prst="rect">
            <a:avLst/>
          </a:prstGeom>
          <a:noFill/>
          <a:ln>
            <a:noFill/>
          </a:ln>
          <a:effectLst>
            <a:outerShdw blurRad="57150" dist="19050" dir="5400000" algn="bl" rotWithShape="0">
              <a:srgbClr val="000000">
                <a:alpha val="50000"/>
              </a:srgbClr>
            </a:outerShdw>
          </a:effectLst>
        </p:spPr>
      </p:pic>
      <p:pic>
        <p:nvPicPr>
          <p:cNvPr id="291" name="Google Shape;291;p40"/>
          <p:cNvPicPr preferRelativeResize="0"/>
          <p:nvPr/>
        </p:nvPicPr>
        <p:blipFill>
          <a:blip r:embed="rId4">
            <a:alphaModFix/>
          </a:blip>
          <a:stretch>
            <a:fillRect/>
          </a:stretch>
        </p:blipFill>
        <p:spPr>
          <a:xfrm>
            <a:off x="2556881" y="985400"/>
            <a:ext cx="2252081" cy="4005702"/>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1"/>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Tables and charts</a:t>
            </a:r>
            <a:endParaRPr/>
          </a:p>
        </p:txBody>
      </p:sp>
      <p:sp>
        <p:nvSpPr>
          <p:cNvPr id="297" name="Google Shape;297;p41"/>
          <p:cNvSpPr txBox="1">
            <a:spLocks noGrp="1"/>
          </p:cNvSpPr>
          <p:nvPr>
            <p:ph type="body" idx="1"/>
          </p:nvPr>
        </p:nvSpPr>
        <p:spPr>
          <a:xfrm>
            <a:off x="5371300" y="904275"/>
            <a:ext cx="37845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Tables are great for communicating data</a:t>
            </a:r>
            <a:br>
              <a:rPr lang="en">
                <a:highlight>
                  <a:srgbClr val="FFFF00"/>
                </a:highlight>
              </a:rPr>
            </a:br>
            <a:endParaRPr>
              <a:highlight>
                <a:srgbClr val="FFFF00"/>
              </a:highlight>
            </a:endParaRPr>
          </a:p>
          <a:p>
            <a:pPr marL="457200" lvl="0" indent="-342900" algn="l" rtl="0">
              <a:spcBef>
                <a:spcPts val="0"/>
              </a:spcBef>
              <a:spcAft>
                <a:spcPts val="0"/>
              </a:spcAft>
              <a:buSzPts val="1800"/>
              <a:buChar char="●"/>
            </a:pPr>
            <a:r>
              <a:rPr lang="en"/>
              <a:t>Make tables interactive by including filtering and sorting tools</a:t>
            </a:r>
            <a:br>
              <a:rPr lang="en"/>
            </a:br>
            <a:endParaRPr/>
          </a:p>
          <a:p>
            <a:pPr marL="457200" lvl="0" indent="-342900" algn="l" rtl="0">
              <a:spcBef>
                <a:spcPts val="0"/>
              </a:spcBef>
              <a:spcAft>
                <a:spcPts val="0"/>
              </a:spcAft>
              <a:buSzPts val="1800"/>
              <a:buChar char="●"/>
            </a:pPr>
            <a:r>
              <a:rPr lang="en"/>
              <a:t>Ensure they are coded to meet accessibility standards</a:t>
            </a:r>
            <a:endParaRPr/>
          </a:p>
        </p:txBody>
      </p:sp>
      <p:pic>
        <p:nvPicPr>
          <p:cNvPr id="298" name="Google Shape;298;p41"/>
          <p:cNvPicPr preferRelativeResize="0"/>
          <p:nvPr/>
        </p:nvPicPr>
        <p:blipFill>
          <a:blip r:embed="rId3">
            <a:alphaModFix/>
          </a:blip>
          <a:stretch>
            <a:fillRect/>
          </a:stretch>
        </p:blipFill>
        <p:spPr>
          <a:xfrm>
            <a:off x="152400" y="985400"/>
            <a:ext cx="2253771" cy="4005702"/>
          </a:xfrm>
          <a:prstGeom prst="rect">
            <a:avLst/>
          </a:prstGeom>
          <a:noFill/>
          <a:ln>
            <a:noFill/>
          </a:ln>
          <a:effectLst>
            <a:outerShdw blurRad="57150" dist="19050" dir="5400000" algn="bl" rotWithShape="0">
              <a:srgbClr val="000000">
                <a:alpha val="50000"/>
              </a:srgbClr>
            </a:outerShdw>
          </a:effectLst>
        </p:spPr>
      </p:pic>
      <p:pic>
        <p:nvPicPr>
          <p:cNvPr id="299" name="Google Shape;299;p41"/>
          <p:cNvPicPr preferRelativeResize="0"/>
          <p:nvPr/>
        </p:nvPicPr>
        <p:blipFill>
          <a:blip r:embed="rId4">
            <a:alphaModFix/>
          </a:blip>
          <a:stretch>
            <a:fillRect/>
          </a:stretch>
        </p:blipFill>
        <p:spPr>
          <a:xfrm>
            <a:off x="2590325" y="985400"/>
            <a:ext cx="2773225" cy="25008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2"/>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Wizards: guided answers</a:t>
            </a:r>
            <a:endParaRPr/>
          </a:p>
        </p:txBody>
      </p:sp>
      <p:sp>
        <p:nvSpPr>
          <p:cNvPr id="305" name="Google Shape;305;p42"/>
          <p:cNvSpPr txBox="1">
            <a:spLocks noGrp="1"/>
          </p:cNvSpPr>
          <p:nvPr>
            <p:ph type="body" idx="1"/>
          </p:nvPr>
        </p:nvSpPr>
        <p:spPr>
          <a:xfrm>
            <a:off x="5228025" y="904275"/>
            <a:ext cx="34707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Structuring your content as answers to interactive questions helps personalize it to people's situations</a:t>
            </a:r>
            <a:br>
              <a:rPr lang="en"/>
            </a:br>
            <a:endParaRPr/>
          </a:p>
          <a:p>
            <a:pPr marL="457200" lvl="0" indent="-342900" algn="l" rtl="0">
              <a:spcBef>
                <a:spcPts val="0"/>
              </a:spcBef>
              <a:spcAft>
                <a:spcPts val="0"/>
              </a:spcAft>
              <a:buSzPts val="1800"/>
              <a:buChar char="●"/>
            </a:pPr>
            <a:r>
              <a:rPr lang="en"/>
              <a:t>Personalized answers helps limit people’s </a:t>
            </a:r>
            <a:r>
              <a:rPr lang="en" b="1"/>
              <a:t>cognitive load</a:t>
            </a:r>
            <a:r>
              <a:rPr lang="en"/>
              <a:t> to what is relevant for them</a:t>
            </a:r>
            <a:endParaRPr/>
          </a:p>
        </p:txBody>
      </p:sp>
      <p:pic>
        <p:nvPicPr>
          <p:cNvPr id="306" name="Google Shape;306;p42"/>
          <p:cNvPicPr preferRelativeResize="0"/>
          <p:nvPr/>
        </p:nvPicPr>
        <p:blipFill>
          <a:blip r:embed="rId3">
            <a:alphaModFix/>
          </a:blip>
          <a:stretch>
            <a:fillRect/>
          </a:stretch>
        </p:blipFill>
        <p:spPr>
          <a:xfrm>
            <a:off x="152400" y="985400"/>
            <a:ext cx="2252081" cy="4005702"/>
          </a:xfrm>
          <a:prstGeom prst="rect">
            <a:avLst/>
          </a:prstGeom>
          <a:noFill/>
          <a:ln>
            <a:noFill/>
          </a:ln>
          <a:effectLst>
            <a:outerShdw blurRad="57150" dist="19050" dir="5400000" algn="bl" rotWithShape="0">
              <a:srgbClr val="000000">
                <a:alpha val="50000"/>
              </a:srgbClr>
            </a:outerShdw>
          </a:effectLst>
        </p:spPr>
      </p:pic>
      <p:pic>
        <p:nvPicPr>
          <p:cNvPr id="307" name="Google Shape;307;p42"/>
          <p:cNvPicPr preferRelativeResize="0"/>
          <p:nvPr/>
        </p:nvPicPr>
        <p:blipFill>
          <a:blip r:embed="rId4">
            <a:alphaModFix/>
          </a:blip>
          <a:stretch>
            <a:fillRect/>
          </a:stretch>
        </p:blipFill>
        <p:spPr>
          <a:xfrm>
            <a:off x="2556881" y="985400"/>
            <a:ext cx="2252081" cy="4005702"/>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3"/>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Drop-down selection: choose the option that applies to you</a:t>
            </a:r>
            <a:endParaRPr/>
          </a:p>
        </p:txBody>
      </p:sp>
      <p:pic>
        <p:nvPicPr>
          <p:cNvPr id="313" name="Google Shape;313;p43"/>
          <p:cNvPicPr preferRelativeResize="0"/>
          <p:nvPr/>
        </p:nvPicPr>
        <p:blipFill>
          <a:blip r:embed="rId3">
            <a:alphaModFix/>
          </a:blip>
          <a:stretch>
            <a:fillRect/>
          </a:stretch>
        </p:blipFill>
        <p:spPr>
          <a:xfrm>
            <a:off x="152400" y="985400"/>
            <a:ext cx="2252081" cy="4005702"/>
          </a:xfrm>
          <a:prstGeom prst="rect">
            <a:avLst/>
          </a:prstGeom>
          <a:noFill/>
          <a:ln>
            <a:noFill/>
          </a:ln>
          <a:effectLst>
            <a:outerShdw blurRad="57150" dist="19050" dir="5400000" algn="bl" rotWithShape="0">
              <a:srgbClr val="000000">
                <a:alpha val="50000"/>
              </a:srgbClr>
            </a:outerShdw>
          </a:effectLst>
        </p:spPr>
      </p:pic>
      <p:pic>
        <p:nvPicPr>
          <p:cNvPr id="314" name="Google Shape;314;p43"/>
          <p:cNvPicPr preferRelativeResize="0"/>
          <p:nvPr/>
        </p:nvPicPr>
        <p:blipFill>
          <a:blip r:embed="rId4">
            <a:alphaModFix/>
          </a:blip>
          <a:stretch>
            <a:fillRect/>
          </a:stretch>
        </p:blipFill>
        <p:spPr>
          <a:xfrm>
            <a:off x="2556881" y="985400"/>
            <a:ext cx="2252081" cy="4005702"/>
          </a:xfrm>
          <a:prstGeom prst="rect">
            <a:avLst/>
          </a:prstGeom>
          <a:noFill/>
          <a:ln>
            <a:noFill/>
          </a:ln>
          <a:effectLst>
            <a:outerShdw blurRad="57150" dist="19050" dir="5400000" algn="bl" rotWithShape="0">
              <a:srgbClr val="000000">
                <a:alpha val="50000"/>
              </a:srgbClr>
            </a:outerShdw>
          </a:effectLst>
        </p:spPr>
      </p:pic>
      <p:sp>
        <p:nvSpPr>
          <p:cNvPr id="315" name="Google Shape;315;p43"/>
          <p:cNvSpPr txBox="1"/>
          <p:nvPr/>
        </p:nvSpPr>
        <p:spPr>
          <a:xfrm>
            <a:off x="5054950" y="992550"/>
            <a:ext cx="3996600" cy="34164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Font typeface="Lato"/>
              <a:buChar char="●"/>
            </a:pPr>
            <a:r>
              <a:rPr lang="en" sz="1800">
                <a:latin typeface="Roboto"/>
                <a:ea typeface="Roboto"/>
                <a:cs typeface="Roboto"/>
                <a:sym typeface="Roboto"/>
              </a:rPr>
              <a:t>Similar to wizards, but for a single question rather than a series</a:t>
            </a:r>
            <a:br>
              <a:rPr lang="en" sz="1800" b="1">
                <a:latin typeface="Roboto"/>
                <a:ea typeface="Roboto"/>
                <a:cs typeface="Roboto"/>
                <a:sym typeface="Roboto"/>
              </a:rPr>
            </a:br>
            <a:endParaRPr sz="1800">
              <a:latin typeface="Roboto"/>
              <a:ea typeface="Roboto"/>
              <a:cs typeface="Roboto"/>
              <a:sym typeface="Roboto"/>
            </a:endParaRPr>
          </a:p>
          <a:p>
            <a:pPr marL="457200" lvl="0" indent="-342900" algn="l" rtl="0">
              <a:lnSpc>
                <a:spcPct val="100000"/>
              </a:lnSpc>
              <a:spcBef>
                <a:spcPts val="0"/>
              </a:spcBef>
              <a:spcAft>
                <a:spcPts val="0"/>
              </a:spcAft>
              <a:buSzPts val="1800"/>
              <a:buFont typeface="Roboto"/>
              <a:buChar char="●"/>
            </a:pPr>
            <a:r>
              <a:rPr lang="en" sz="1800">
                <a:latin typeface="Roboto"/>
                <a:ea typeface="Roboto"/>
                <a:cs typeface="Roboto"/>
                <a:sym typeface="Roboto"/>
              </a:rPr>
              <a:t>Returns appropriate answer based on your situation</a:t>
            </a:r>
            <a:endParaRPr sz="1800">
              <a:latin typeface="Roboto"/>
              <a:ea typeface="Roboto"/>
              <a:cs typeface="Roboto"/>
              <a:sym typeface="Roboto"/>
            </a:endParaRPr>
          </a:p>
          <a:p>
            <a:pPr marL="457200" lvl="0" indent="-342900" algn="l" rtl="0">
              <a:lnSpc>
                <a:spcPct val="100000"/>
              </a:lnSpc>
              <a:spcBef>
                <a:spcPts val="1600"/>
              </a:spcBef>
              <a:spcAft>
                <a:spcPts val="1600"/>
              </a:spcAft>
              <a:buSzPts val="1800"/>
              <a:buFont typeface="Lato"/>
              <a:buChar char="●"/>
            </a:pPr>
            <a:r>
              <a:rPr lang="en" sz="1800">
                <a:latin typeface="Roboto"/>
                <a:ea typeface="Roboto"/>
                <a:cs typeface="Roboto"/>
                <a:sym typeface="Roboto"/>
              </a:rPr>
              <a:t>Limits </a:t>
            </a:r>
            <a:r>
              <a:rPr lang="en" sz="1800" b="1">
                <a:latin typeface="Roboto"/>
                <a:ea typeface="Roboto"/>
                <a:cs typeface="Roboto"/>
                <a:sym typeface="Roboto"/>
              </a:rPr>
              <a:t>cognitive load</a:t>
            </a:r>
            <a:r>
              <a:rPr lang="en" sz="1800">
                <a:latin typeface="Roboto"/>
                <a:ea typeface="Roboto"/>
                <a:cs typeface="Roboto"/>
                <a:sym typeface="Roboto"/>
              </a:rPr>
              <a:t> - </a:t>
            </a:r>
            <a:br>
              <a:rPr lang="en" sz="1800">
                <a:latin typeface="Roboto"/>
                <a:ea typeface="Roboto"/>
                <a:cs typeface="Roboto"/>
                <a:sym typeface="Roboto"/>
              </a:rPr>
            </a:br>
            <a:r>
              <a:rPr lang="en" sz="1800">
                <a:latin typeface="Roboto"/>
                <a:ea typeface="Roboto"/>
                <a:cs typeface="Roboto"/>
                <a:sym typeface="Roboto"/>
              </a:rPr>
              <a:t>you don’t have to evaluate answers not relevant to you</a:t>
            </a:r>
            <a:endParaRPr sz="1800">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guidance?</a:t>
            </a:r>
            <a:endParaRPr/>
          </a:p>
        </p:txBody>
      </p:sp>
      <p:sp>
        <p:nvSpPr>
          <p:cNvPr id="94" name="Google Shape;94;p17"/>
          <p:cNvSpPr txBox="1">
            <a:spLocks noGrp="1"/>
          </p:cNvSpPr>
          <p:nvPr>
            <p:ph type="body" idx="1"/>
          </p:nvPr>
        </p:nvSpPr>
        <p:spPr>
          <a:xfrm>
            <a:off x="532850" y="904275"/>
            <a:ext cx="8165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the purpose of web and this deck, “Guidance” is referring to any form of:</a:t>
            </a:r>
            <a:endParaRPr/>
          </a:p>
          <a:p>
            <a:pPr marL="457200" lvl="0" indent="-342900" algn="l" rtl="0">
              <a:spcBef>
                <a:spcPts val="1600"/>
              </a:spcBef>
              <a:spcAft>
                <a:spcPts val="0"/>
              </a:spcAft>
              <a:buSzPts val="1800"/>
              <a:buChar char="●"/>
            </a:pPr>
            <a:r>
              <a:rPr lang="en"/>
              <a:t>rules or instructions/measures </a:t>
            </a:r>
            <a:endParaRPr/>
          </a:p>
          <a:p>
            <a:pPr marL="457200" lvl="0" indent="-342900" algn="l" rtl="0">
              <a:spcBef>
                <a:spcPts val="0"/>
              </a:spcBef>
              <a:spcAft>
                <a:spcPts val="0"/>
              </a:spcAft>
              <a:buSzPts val="1800"/>
              <a:buChar char="●"/>
            </a:pPr>
            <a:r>
              <a:rPr lang="en"/>
              <a:t>Regulations</a:t>
            </a:r>
            <a:endParaRPr/>
          </a:p>
          <a:p>
            <a:pPr marL="457200" lvl="0" indent="-342900" algn="l" rtl="0">
              <a:spcBef>
                <a:spcPts val="0"/>
              </a:spcBef>
              <a:spcAft>
                <a:spcPts val="0"/>
              </a:spcAft>
              <a:buSzPts val="1800"/>
              <a:buChar char="●"/>
            </a:pPr>
            <a:r>
              <a:rPr lang="en"/>
              <a:t>legal requirements</a:t>
            </a:r>
            <a:endParaRPr/>
          </a:p>
          <a:p>
            <a:pPr marL="0" lvl="0" indent="0" algn="l" rtl="0">
              <a:spcBef>
                <a:spcPts val="1600"/>
              </a:spcBef>
              <a:spcAft>
                <a:spcPts val="1600"/>
              </a:spcAft>
              <a:buNone/>
            </a:pPr>
            <a:r>
              <a:rPr lang="en"/>
              <a:t>Goal: to </a:t>
            </a:r>
            <a:r>
              <a:rPr lang="en" b="1"/>
              <a:t>help people comply</a:t>
            </a:r>
            <a:r>
              <a:rPr lang="en"/>
              <a:t> with the rules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4"/>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Plain language</a:t>
            </a:r>
            <a:endParaRPr/>
          </a:p>
        </p:txBody>
      </p:sp>
      <p:sp>
        <p:nvSpPr>
          <p:cNvPr id="321" name="Google Shape;321;p44"/>
          <p:cNvSpPr txBox="1">
            <a:spLocks noGrp="1"/>
          </p:cNvSpPr>
          <p:nvPr>
            <p:ph type="body" idx="1"/>
          </p:nvPr>
        </p:nvSpPr>
        <p:spPr>
          <a:xfrm>
            <a:off x="178125" y="904275"/>
            <a:ext cx="8520600" cy="407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is growing evidence that a well-executed plain language approach can:</a:t>
            </a:r>
            <a:endParaRPr/>
          </a:p>
          <a:p>
            <a:pPr marL="457200" lvl="0" indent="-342900" algn="l" rtl="0">
              <a:spcBef>
                <a:spcPts val="1600"/>
              </a:spcBef>
              <a:spcAft>
                <a:spcPts val="0"/>
              </a:spcAft>
              <a:buSzPts val="1800"/>
              <a:buChar char="●"/>
            </a:pPr>
            <a:r>
              <a:rPr lang="en"/>
              <a:t>Improve understanding of scientific and complex information</a:t>
            </a:r>
            <a:endParaRPr/>
          </a:p>
          <a:p>
            <a:pPr marL="457200" lvl="0" indent="-342900" algn="l" rtl="0">
              <a:spcBef>
                <a:spcPts val="0"/>
              </a:spcBef>
              <a:spcAft>
                <a:spcPts val="0"/>
              </a:spcAft>
              <a:buSzPts val="1800"/>
              <a:buChar char="●"/>
            </a:pPr>
            <a:r>
              <a:rPr lang="en"/>
              <a:t>Save time and money</a:t>
            </a:r>
            <a:endParaRPr/>
          </a:p>
          <a:p>
            <a:pPr marL="457200" lvl="0" indent="-342900" algn="l" rtl="0">
              <a:spcBef>
                <a:spcPts val="0"/>
              </a:spcBef>
              <a:spcAft>
                <a:spcPts val="0"/>
              </a:spcAft>
              <a:buSzPts val="1800"/>
              <a:buChar char="●"/>
            </a:pPr>
            <a:r>
              <a:rPr lang="en"/>
              <a:t>Improve customer satisfaction</a:t>
            </a:r>
            <a:endParaRPr/>
          </a:p>
          <a:p>
            <a:pPr marL="0" lvl="0" indent="0" algn="l" rtl="0">
              <a:spcBef>
                <a:spcPts val="1600"/>
              </a:spcBef>
              <a:spcAft>
                <a:spcPts val="0"/>
              </a:spcAft>
              <a:buNone/>
            </a:pPr>
            <a:r>
              <a:rPr lang="en"/>
              <a:t>Writing in plain language is not ‘dumbing down information’ but rather simply enables Canadians (no matter their background) to:</a:t>
            </a:r>
            <a:endParaRPr/>
          </a:p>
          <a:p>
            <a:pPr marL="457200" lvl="0" indent="-342900" algn="l" rtl="0">
              <a:spcBef>
                <a:spcPts val="1600"/>
              </a:spcBef>
              <a:spcAft>
                <a:spcPts val="0"/>
              </a:spcAft>
              <a:buSzPts val="1800"/>
              <a:buChar char="●"/>
            </a:pPr>
            <a:r>
              <a:rPr lang="en"/>
              <a:t>Find what they need</a:t>
            </a:r>
            <a:endParaRPr/>
          </a:p>
          <a:p>
            <a:pPr marL="457200" lvl="0" indent="-342900" algn="l" rtl="0">
              <a:spcBef>
                <a:spcPts val="0"/>
              </a:spcBef>
              <a:spcAft>
                <a:spcPts val="0"/>
              </a:spcAft>
              <a:buSzPts val="1800"/>
              <a:buChar char="●"/>
            </a:pPr>
            <a:r>
              <a:rPr lang="en"/>
              <a:t>Understand what they find</a:t>
            </a:r>
            <a:endParaRPr/>
          </a:p>
          <a:p>
            <a:pPr marL="457200" lvl="0" indent="-342900" algn="l" rtl="0">
              <a:spcBef>
                <a:spcPts val="0"/>
              </a:spcBef>
              <a:spcAft>
                <a:spcPts val="0"/>
              </a:spcAft>
              <a:buSzPts val="1800"/>
              <a:buChar char="●"/>
            </a:pPr>
            <a:r>
              <a:rPr lang="en"/>
              <a:t>Use what they find to meet their needs</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5"/>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Plain language version alongside technical guidance</a:t>
            </a:r>
            <a:endParaRPr/>
          </a:p>
        </p:txBody>
      </p:sp>
      <p:sp>
        <p:nvSpPr>
          <p:cNvPr id="327" name="Google Shape;327;p45"/>
          <p:cNvSpPr txBox="1">
            <a:spLocks noGrp="1"/>
          </p:cNvSpPr>
          <p:nvPr>
            <p:ph type="body" idx="1"/>
          </p:nvPr>
        </p:nvSpPr>
        <p:spPr>
          <a:xfrm>
            <a:off x="178125" y="9042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you need to publish full guidance quickly, it is important to at least:</a:t>
            </a:r>
            <a:endParaRPr/>
          </a:p>
          <a:p>
            <a:pPr marL="457200" lvl="0" indent="-342900" algn="l" rtl="0">
              <a:spcBef>
                <a:spcPts val="1600"/>
              </a:spcBef>
              <a:spcAft>
                <a:spcPts val="0"/>
              </a:spcAft>
              <a:buSzPts val="1800"/>
              <a:buChar char="●"/>
            </a:pPr>
            <a:r>
              <a:rPr lang="en"/>
              <a:t>Create a page that summarizes the guidance with plain language, checklists, etc. that can be used to fulfill the user need</a:t>
            </a:r>
            <a:endParaRPr/>
          </a:p>
          <a:p>
            <a:pPr marL="457200" lvl="0" indent="-342900" algn="l" rtl="0">
              <a:spcBef>
                <a:spcPts val="0"/>
              </a:spcBef>
              <a:spcAft>
                <a:spcPts val="0"/>
              </a:spcAft>
              <a:buSzPts val="1800"/>
              <a:buChar char="●"/>
            </a:pPr>
            <a:r>
              <a:rPr lang="en"/>
              <a:t>Place this summary more prominently in the IA than the detailed guidance itself</a:t>
            </a:r>
            <a:endParaRPr/>
          </a:p>
          <a:p>
            <a:pPr marL="457200" lvl="0" indent="-342900" algn="l" rtl="0">
              <a:spcBef>
                <a:spcPts val="0"/>
              </a:spcBef>
              <a:spcAft>
                <a:spcPts val="0"/>
              </a:spcAft>
              <a:buSzPts val="1800"/>
              <a:buChar char="●"/>
            </a:pPr>
            <a:r>
              <a:rPr lang="en"/>
              <a:t>Link the summary to detailed guidance for those who want the full details</a:t>
            </a:r>
            <a:endParaRPr/>
          </a:p>
          <a:p>
            <a:pPr marL="457200" lvl="0" indent="-342900" algn="l" rtl="0">
              <a:spcBef>
                <a:spcPts val="0"/>
              </a:spcBef>
              <a:spcAft>
                <a:spcPts val="0"/>
              </a:spcAft>
              <a:buSzPts val="1800"/>
              <a:buChar char="●"/>
            </a:pPr>
            <a:r>
              <a:rPr lang="en"/>
              <a:t>Make a </a:t>
            </a:r>
            <a:r>
              <a:rPr lang="en" b="1" u="sng">
                <a:solidFill>
                  <a:schemeClr val="hlink"/>
                </a:solidFill>
                <a:hlinkClick r:id="rId3"/>
              </a:rPr>
              <a:t>plan for iterating content </a:t>
            </a:r>
            <a:endParaRPr/>
          </a:p>
          <a:p>
            <a:pPr marL="0" lvl="0" indent="0" algn="l" rtl="0">
              <a:spcBef>
                <a:spcPts val="1600"/>
              </a:spcBef>
              <a:spcAft>
                <a:spcPts val="1600"/>
              </a:spcAft>
              <a:buNone/>
            </a:pPr>
            <a:r>
              <a:rPr lang="en"/>
              <a:t>[visual examples on next 2 slides]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6"/>
          <p:cNvSpPr/>
          <p:nvPr/>
        </p:nvSpPr>
        <p:spPr>
          <a:xfrm>
            <a:off x="4056950" y="1300875"/>
            <a:ext cx="5087100" cy="740100"/>
          </a:xfrm>
          <a:prstGeom prst="rect">
            <a:avLst/>
          </a:prstGeom>
          <a:solidFill>
            <a:srgbClr val="333E48"/>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6"/>
          <p:cNvSpPr/>
          <p:nvPr/>
        </p:nvSpPr>
        <p:spPr>
          <a:xfrm>
            <a:off x="175" y="990675"/>
            <a:ext cx="3825900" cy="740100"/>
          </a:xfrm>
          <a:prstGeom prst="rect">
            <a:avLst/>
          </a:prstGeom>
          <a:solidFill>
            <a:srgbClr val="333E48"/>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6"/>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073763"/>
                </a:solidFill>
                <a:latin typeface="Lato"/>
                <a:ea typeface="Lato"/>
                <a:cs typeface="Lato"/>
                <a:sym typeface="Lato"/>
              </a:rPr>
              <a:t>Technical guidance and plain-language summary</a:t>
            </a:r>
            <a:endParaRPr/>
          </a:p>
        </p:txBody>
      </p:sp>
      <p:pic>
        <p:nvPicPr>
          <p:cNvPr id="335" name="Google Shape;335;p46"/>
          <p:cNvPicPr preferRelativeResize="0"/>
          <p:nvPr/>
        </p:nvPicPr>
        <p:blipFill rotWithShape="1">
          <a:blip r:embed="rId3">
            <a:alphaModFix/>
          </a:blip>
          <a:srcRect b="14712"/>
          <a:stretch/>
        </p:blipFill>
        <p:spPr>
          <a:xfrm>
            <a:off x="6668975" y="1127650"/>
            <a:ext cx="2252076" cy="3416401"/>
          </a:xfrm>
          <a:prstGeom prst="rect">
            <a:avLst/>
          </a:prstGeom>
          <a:noFill/>
          <a:ln>
            <a:noFill/>
          </a:ln>
          <a:effectLst>
            <a:outerShdw blurRad="57150" dist="19050" dir="5400000" algn="bl" rotWithShape="0">
              <a:srgbClr val="000000">
                <a:alpha val="50000"/>
              </a:srgbClr>
            </a:outerShdw>
          </a:effectLst>
        </p:spPr>
      </p:pic>
      <p:pic>
        <p:nvPicPr>
          <p:cNvPr id="336" name="Google Shape;336;p46"/>
          <p:cNvPicPr preferRelativeResize="0"/>
          <p:nvPr/>
        </p:nvPicPr>
        <p:blipFill>
          <a:blip r:embed="rId4">
            <a:alphaModFix/>
          </a:blip>
          <a:stretch>
            <a:fillRect/>
          </a:stretch>
        </p:blipFill>
        <p:spPr>
          <a:xfrm>
            <a:off x="2877675" y="879180"/>
            <a:ext cx="740044" cy="4005700"/>
          </a:xfrm>
          <a:prstGeom prst="rect">
            <a:avLst/>
          </a:prstGeom>
          <a:noFill/>
          <a:ln>
            <a:noFill/>
          </a:ln>
          <a:effectLst>
            <a:outerShdw blurRad="57150" dist="19050" dir="5400000" algn="bl" rotWithShape="0">
              <a:srgbClr val="000000">
                <a:alpha val="50000"/>
              </a:srgbClr>
            </a:outerShdw>
          </a:effectLst>
        </p:spPr>
      </p:pic>
      <p:pic>
        <p:nvPicPr>
          <p:cNvPr id="337" name="Google Shape;337;p46"/>
          <p:cNvPicPr preferRelativeResize="0"/>
          <p:nvPr/>
        </p:nvPicPr>
        <p:blipFill rotWithShape="1">
          <a:blip r:embed="rId5">
            <a:alphaModFix/>
          </a:blip>
          <a:srcRect b="64537"/>
          <a:stretch/>
        </p:blipFill>
        <p:spPr>
          <a:xfrm>
            <a:off x="254325" y="1888338"/>
            <a:ext cx="2891751" cy="1824025"/>
          </a:xfrm>
          <a:prstGeom prst="rect">
            <a:avLst/>
          </a:prstGeom>
          <a:noFill/>
          <a:ln>
            <a:noFill/>
          </a:ln>
          <a:effectLst>
            <a:outerShdw blurRad="57150" dist="19050" dir="5400000" algn="bl" rotWithShape="0">
              <a:srgbClr val="000000">
                <a:alpha val="50000"/>
              </a:srgbClr>
            </a:outerShdw>
          </a:effectLst>
        </p:spPr>
      </p:pic>
      <p:sp>
        <p:nvSpPr>
          <p:cNvPr id="338" name="Google Shape;338;p46"/>
          <p:cNvSpPr txBox="1"/>
          <p:nvPr/>
        </p:nvSpPr>
        <p:spPr>
          <a:xfrm>
            <a:off x="3541525" y="1290200"/>
            <a:ext cx="3127500" cy="8427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1700">
                <a:solidFill>
                  <a:srgbClr val="FFFFFF"/>
                </a:solidFill>
                <a:latin typeface="Roboto"/>
                <a:ea typeface="Roboto"/>
                <a:cs typeface="Roboto"/>
                <a:sym typeface="Roboto"/>
              </a:rPr>
              <a:t>Plain-language summary</a:t>
            </a:r>
            <a:br>
              <a:rPr lang="en" sz="1700">
                <a:solidFill>
                  <a:srgbClr val="FFFFFF"/>
                </a:solidFill>
                <a:latin typeface="Roboto"/>
                <a:ea typeface="Roboto"/>
                <a:cs typeface="Roboto"/>
                <a:sym typeface="Roboto"/>
              </a:rPr>
            </a:br>
            <a:r>
              <a:rPr lang="en" sz="1700">
                <a:solidFill>
                  <a:srgbClr val="FFFFFF"/>
                </a:solidFill>
                <a:latin typeface="Roboto"/>
                <a:ea typeface="Roboto"/>
                <a:cs typeface="Roboto"/>
                <a:sym typeface="Roboto"/>
              </a:rPr>
              <a:t>with short introduction</a:t>
            </a:r>
            <a:endParaRPr sz="1700">
              <a:solidFill>
                <a:srgbClr val="FFFFFF"/>
              </a:solidFill>
              <a:latin typeface="Roboto"/>
              <a:ea typeface="Roboto"/>
              <a:cs typeface="Roboto"/>
              <a:sym typeface="Roboto"/>
            </a:endParaRPr>
          </a:p>
        </p:txBody>
      </p:sp>
      <p:sp>
        <p:nvSpPr>
          <p:cNvPr id="339" name="Google Shape;339;p46"/>
          <p:cNvSpPr txBox="1"/>
          <p:nvPr/>
        </p:nvSpPr>
        <p:spPr>
          <a:xfrm>
            <a:off x="0" y="985400"/>
            <a:ext cx="2877600" cy="8427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1700">
                <a:solidFill>
                  <a:srgbClr val="FFFFFF"/>
                </a:solidFill>
                <a:latin typeface="Roboto"/>
                <a:ea typeface="Roboto"/>
                <a:cs typeface="Roboto"/>
                <a:sym typeface="Roboto"/>
              </a:rPr>
              <a:t>Technical guidance with extensive background</a:t>
            </a:r>
            <a:endParaRPr sz="1700">
              <a:solidFill>
                <a:srgbClr val="FFFFFF"/>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7"/>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073763"/>
                </a:solidFill>
                <a:latin typeface="Lato"/>
                <a:ea typeface="Lato"/>
                <a:cs typeface="Lato"/>
                <a:sym typeface="Lato"/>
              </a:rPr>
              <a:t>Guidance in point form, as instructions </a:t>
            </a:r>
            <a:endParaRPr/>
          </a:p>
        </p:txBody>
      </p:sp>
      <p:pic>
        <p:nvPicPr>
          <p:cNvPr id="345" name="Google Shape;345;p47"/>
          <p:cNvPicPr preferRelativeResize="0"/>
          <p:nvPr/>
        </p:nvPicPr>
        <p:blipFill>
          <a:blip r:embed="rId3">
            <a:alphaModFix/>
          </a:blip>
          <a:stretch>
            <a:fillRect/>
          </a:stretch>
        </p:blipFill>
        <p:spPr>
          <a:xfrm>
            <a:off x="152400" y="985400"/>
            <a:ext cx="2252081" cy="4005702"/>
          </a:xfrm>
          <a:prstGeom prst="rect">
            <a:avLst/>
          </a:prstGeom>
          <a:noFill/>
          <a:ln>
            <a:noFill/>
          </a:ln>
          <a:effectLst>
            <a:outerShdw blurRad="57150" dist="19050" dir="5400000" algn="bl" rotWithShape="0">
              <a:srgbClr val="000000">
                <a:alpha val="50000"/>
              </a:srgbClr>
            </a:outerShdw>
          </a:effectLst>
        </p:spPr>
      </p:pic>
      <p:pic>
        <p:nvPicPr>
          <p:cNvPr id="346" name="Google Shape;346;p47"/>
          <p:cNvPicPr preferRelativeResize="0"/>
          <p:nvPr/>
        </p:nvPicPr>
        <p:blipFill>
          <a:blip r:embed="rId4">
            <a:alphaModFix/>
          </a:blip>
          <a:stretch>
            <a:fillRect/>
          </a:stretch>
        </p:blipFill>
        <p:spPr>
          <a:xfrm>
            <a:off x="2556881" y="985400"/>
            <a:ext cx="2252081" cy="4005702"/>
          </a:xfrm>
          <a:prstGeom prst="rect">
            <a:avLst/>
          </a:prstGeom>
          <a:noFill/>
          <a:ln>
            <a:noFill/>
          </a:ln>
          <a:effectLst>
            <a:outerShdw blurRad="57150" dist="19050" dir="5400000" algn="bl" rotWithShape="0">
              <a:srgbClr val="000000">
                <a:alpha val="50000"/>
              </a:srgbClr>
            </a:outerShdw>
          </a:effectLst>
        </p:spPr>
      </p:pic>
      <p:sp>
        <p:nvSpPr>
          <p:cNvPr id="347" name="Google Shape;347;p47"/>
          <p:cNvSpPr txBox="1">
            <a:spLocks noGrp="1"/>
          </p:cNvSpPr>
          <p:nvPr>
            <p:ph type="body" idx="1"/>
          </p:nvPr>
        </p:nvSpPr>
        <p:spPr>
          <a:xfrm>
            <a:off x="5054950" y="1221150"/>
            <a:ext cx="39744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Lato"/>
              <a:buChar char="●"/>
            </a:pPr>
            <a:r>
              <a:rPr lang="en" sz="2000" b="1"/>
              <a:t>Answers not information</a:t>
            </a:r>
            <a:r>
              <a:rPr lang="en" sz="2000"/>
              <a:t> - people’s attention is limited, so limit content accordingly</a:t>
            </a:r>
            <a:br>
              <a:rPr lang="en" sz="2000"/>
            </a:br>
            <a:endParaRPr sz="2000"/>
          </a:p>
          <a:p>
            <a:pPr marL="457200" lvl="0" indent="-355600" algn="l" rtl="0">
              <a:spcBef>
                <a:spcPts val="0"/>
              </a:spcBef>
              <a:spcAft>
                <a:spcPts val="0"/>
              </a:spcAft>
              <a:buSzPts val="2000"/>
              <a:buChar char="●"/>
            </a:pPr>
            <a:r>
              <a:rPr lang="en" sz="2000"/>
              <a:t>Use verbs in the imperative for instructions</a:t>
            </a:r>
            <a:endParaRPr sz="2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8"/>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Content style: Answers not information</a:t>
            </a:r>
            <a:endParaRPr/>
          </a:p>
        </p:txBody>
      </p:sp>
      <p:sp>
        <p:nvSpPr>
          <p:cNvPr id="353" name="Google Shape;353;p48"/>
          <p:cNvSpPr txBox="1">
            <a:spLocks noGrp="1"/>
          </p:cNvSpPr>
          <p:nvPr>
            <p:ph type="body" idx="1"/>
          </p:nvPr>
        </p:nvSpPr>
        <p:spPr>
          <a:xfrm>
            <a:off x="178125" y="904275"/>
            <a:ext cx="8790900" cy="3416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Inverted pyramid </a:t>
            </a:r>
            <a:r>
              <a:rPr lang="en" sz="1600">
                <a:solidFill>
                  <a:schemeClr val="dk1"/>
                </a:solidFill>
              </a:rPr>
              <a:t>— </a:t>
            </a:r>
            <a:r>
              <a:rPr lang="en" sz="1600"/>
              <a:t>most actionable or important first</a:t>
            </a:r>
            <a:endParaRPr sz="1600"/>
          </a:p>
          <a:p>
            <a:pPr marL="457200" lvl="0" indent="-330200" algn="l" rtl="0">
              <a:spcBef>
                <a:spcPts val="0"/>
              </a:spcBef>
              <a:spcAft>
                <a:spcPts val="0"/>
              </a:spcAft>
              <a:buSzPts val="1600"/>
              <a:buChar char="●"/>
            </a:pPr>
            <a:r>
              <a:rPr lang="en" sz="1600"/>
              <a:t>Use plain language — Even experts can benefit as they are extremely busy people</a:t>
            </a:r>
            <a:endParaRPr sz="1600"/>
          </a:p>
          <a:p>
            <a:pPr marL="457200" lvl="0" indent="-330200" algn="l" rtl="0">
              <a:spcBef>
                <a:spcPts val="0"/>
              </a:spcBef>
              <a:spcAft>
                <a:spcPts val="0"/>
              </a:spcAft>
              <a:buSzPts val="1600"/>
              <a:buChar char="●"/>
            </a:pPr>
            <a:r>
              <a:rPr lang="en" sz="1600"/>
              <a:t>Clear and simple headings </a:t>
            </a:r>
            <a:r>
              <a:rPr lang="en" sz="1600">
                <a:solidFill>
                  <a:schemeClr val="dk1"/>
                </a:solidFill>
              </a:rPr>
              <a:t>—</a:t>
            </a:r>
            <a:r>
              <a:rPr lang="en" sz="1600"/>
              <a:t> Avoid words like “tools” “resources” ...</a:t>
            </a:r>
            <a:endParaRPr sz="1600"/>
          </a:p>
          <a:p>
            <a:pPr marL="457200" lvl="0" indent="-330200" algn="l" rtl="0">
              <a:spcBef>
                <a:spcPts val="0"/>
              </a:spcBef>
              <a:spcAft>
                <a:spcPts val="0"/>
              </a:spcAft>
              <a:buSzPts val="1600"/>
              <a:buChar char="●"/>
            </a:pPr>
            <a:r>
              <a:rPr lang="en" sz="1600"/>
              <a:t>Don’t use third person (they/them) </a:t>
            </a:r>
            <a:r>
              <a:rPr lang="en" sz="1600">
                <a:solidFill>
                  <a:schemeClr val="dk1"/>
                </a:solidFill>
              </a:rPr>
              <a:t>—</a:t>
            </a:r>
            <a:r>
              <a:rPr lang="en" sz="1600"/>
              <a:t> Speak directly to the user (you)</a:t>
            </a:r>
            <a:endParaRPr sz="1600"/>
          </a:p>
          <a:p>
            <a:pPr marL="457200" lvl="0" indent="-330200" algn="l" rtl="0">
              <a:spcBef>
                <a:spcPts val="0"/>
              </a:spcBef>
              <a:spcAft>
                <a:spcPts val="0"/>
              </a:spcAft>
              <a:buSzPts val="1600"/>
              <a:buChar char="●"/>
            </a:pPr>
            <a:r>
              <a:rPr lang="en" sz="1600"/>
              <a:t>Drop the intro/background info </a:t>
            </a:r>
            <a:r>
              <a:rPr lang="en" sz="1600">
                <a:solidFill>
                  <a:schemeClr val="dk1"/>
                </a:solidFill>
              </a:rPr>
              <a:t>—</a:t>
            </a:r>
            <a:r>
              <a:rPr lang="en" sz="1600"/>
              <a:t> Get to the substantive content which provides answers</a:t>
            </a:r>
            <a:endParaRPr sz="1600"/>
          </a:p>
          <a:p>
            <a:pPr marL="457200" lvl="0" indent="-330200" algn="l" rtl="0">
              <a:spcBef>
                <a:spcPts val="0"/>
              </a:spcBef>
              <a:spcAft>
                <a:spcPts val="0"/>
              </a:spcAft>
              <a:buSzPts val="1600"/>
              <a:buChar char="●"/>
            </a:pPr>
            <a:r>
              <a:rPr lang="en" sz="1600"/>
              <a:t>Pull links out of paragraphs </a:t>
            </a:r>
            <a:r>
              <a:rPr lang="en" sz="1600">
                <a:solidFill>
                  <a:schemeClr val="dk1"/>
                </a:solidFill>
              </a:rPr>
              <a:t>—</a:t>
            </a:r>
            <a:r>
              <a:rPr lang="en" sz="1600"/>
              <a:t> They should sit on their own</a:t>
            </a:r>
            <a:endParaRPr sz="1600"/>
          </a:p>
          <a:p>
            <a:pPr marL="457200" lvl="0" indent="-330200" algn="l" rtl="0">
              <a:spcBef>
                <a:spcPts val="0"/>
              </a:spcBef>
              <a:spcAft>
                <a:spcPts val="0"/>
              </a:spcAft>
              <a:buSzPts val="1600"/>
              <a:buChar char="●"/>
            </a:pPr>
            <a:r>
              <a:rPr lang="en" sz="1600"/>
              <a:t>Avoid footnotes </a:t>
            </a:r>
            <a:r>
              <a:rPr lang="en" sz="1600">
                <a:solidFill>
                  <a:schemeClr val="dk1"/>
                </a:solidFill>
              </a:rPr>
              <a:t>—</a:t>
            </a:r>
            <a:r>
              <a:rPr lang="en" sz="1600"/>
              <a:t> If it’s worth mentioning, mention in main text</a:t>
            </a:r>
            <a:endParaRPr sz="1600"/>
          </a:p>
          <a:p>
            <a:pPr marL="457200" lvl="0" indent="-330200" algn="l" rtl="0">
              <a:spcBef>
                <a:spcPts val="0"/>
              </a:spcBef>
              <a:spcAft>
                <a:spcPts val="0"/>
              </a:spcAft>
              <a:buSzPts val="1600"/>
              <a:buChar char="●"/>
            </a:pPr>
            <a:r>
              <a:rPr lang="en" sz="1600"/>
              <a:t>Avoid FAQs - read </a:t>
            </a:r>
            <a:r>
              <a:rPr lang="en" sz="1600" u="sng">
                <a:solidFill>
                  <a:schemeClr val="hlink"/>
                </a:solidFill>
                <a:hlinkClick r:id="rId3"/>
              </a:rPr>
              <a:t>Avoiding FAQs, with one exception</a:t>
            </a:r>
            <a:endParaRPr sz="1600"/>
          </a:p>
          <a:p>
            <a:pPr marL="0" lvl="0" indent="0" algn="l" rtl="0">
              <a:spcBef>
                <a:spcPts val="1600"/>
              </a:spcBef>
              <a:spcAft>
                <a:spcPts val="1600"/>
              </a:spcAft>
              <a:buNone/>
            </a:pPr>
            <a:r>
              <a:rPr lang="en" b="1"/>
              <a:t>Follow the Canada.ca style guide!</a:t>
            </a:r>
            <a:r>
              <a:rPr lang="en"/>
              <a:t> </a:t>
            </a:r>
            <a:br>
              <a:rPr lang="en"/>
            </a:br>
            <a:r>
              <a:rPr lang="en"/>
              <a:t>It covers these and other points, gained from experience researching, designing and testing effective content:</a:t>
            </a:r>
            <a:br>
              <a:rPr lang="en"/>
            </a:br>
            <a:br>
              <a:rPr lang="en"/>
            </a:br>
            <a:r>
              <a:rPr lang="en" u="sng">
                <a:solidFill>
                  <a:schemeClr val="hlink"/>
                </a:solidFill>
                <a:hlinkClick r:id="rId4"/>
              </a:rPr>
              <a:t>Canada.ca content style guide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9"/>
          <p:cNvSpPr txBox="1">
            <a:spLocks noGrp="1"/>
          </p:cNvSpPr>
          <p:nvPr>
            <p:ph type="body" idx="1"/>
          </p:nvPr>
        </p:nvSpPr>
        <p:spPr>
          <a:xfrm>
            <a:off x="178125" y="9042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ctr" rtl="0">
              <a:spcBef>
                <a:spcPts val="1600"/>
              </a:spcBef>
              <a:spcAft>
                <a:spcPts val="1600"/>
              </a:spcAft>
              <a:buNone/>
            </a:pPr>
            <a:r>
              <a:rPr lang="en" sz="2400"/>
              <a:t>Tools and resources</a:t>
            </a:r>
            <a:endParaRPr sz="2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0"/>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Tools to reference and use</a:t>
            </a:r>
            <a:endParaRPr/>
          </a:p>
        </p:txBody>
      </p:sp>
      <p:sp>
        <p:nvSpPr>
          <p:cNvPr id="364" name="Google Shape;364;p50"/>
          <p:cNvSpPr txBox="1">
            <a:spLocks noGrp="1"/>
          </p:cNvSpPr>
          <p:nvPr>
            <p:ph type="body" idx="1"/>
          </p:nvPr>
        </p:nvSpPr>
        <p:spPr>
          <a:xfrm>
            <a:off x="178125" y="9042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u="sng">
                <a:solidFill>
                  <a:schemeClr val="hlink"/>
                </a:solidFill>
                <a:hlinkClick r:id="rId3"/>
              </a:rPr>
              <a:t>Crisis communications content design checklist</a:t>
            </a:r>
            <a:endParaRPr/>
          </a:p>
          <a:p>
            <a:pPr marL="457200" lvl="0" indent="-342900" algn="l" rtl="0">
              <a:spcBef>
                <a:spcPts val="0"/>
              </a:spcBef>
              <a:spcAft>
                <a:spcPts val="0"/>
              </a:spcAft>
              <a:buSzPts val="1800"/>
              <a:buChar char="●"/>
            </a:pPr>
            <a:r>
              <a:rPr lang="en" u="sng">
                <a:solidFill>
                  <a:schemeClr val="hlink"/>
                </a:solidFill>
                <a:hlinkClick r:id="rId4"/>
              </a:rPr>
              <a:t>Using web-page alerts during a crisis</a:t>
            </a:r>
            <a:endParaRPr/>
          </a:p>
          <a:p>
            <a:pPr marL="457200" lvl="0" indent="-342900" algn="l" rtl="0">
              <a:spcBef>
                <a:spcPts val="0"/>
              </a:spcBef>
              <a:spcAft>
                <a:spcPts val="0"/>
              </a:spcAft>
              <a:buSzPts val="1800"/>
              <a:buChar char="●"/>
            </a:pPr>
            <a:r>
              <a:rPr lang="en" u="sng">
                <a:solidFill>
                  <a:schemeClr val="hlink"/>
                </a:solidFill>
                <a:hlinkClick r:id="rId5"/>
              </a:rPr>
              <a:t>Avoiding FAQs, with one exception</a:t>
            </a:r>
            <a:endParaRPr/>
          </a:p>
          <a:p>
            <a:pPr marL="457200" lvl="0" indent="-342900" algn="l" rtl="0">
              <a:spcBef>
                <a:spcPts val="0"/>
              </a:spcBef>
              <a:spcAft>
                <a:spcPts val="0"/>
              </a:spcAft>
              <a:buSzPts val="1800"/>
              <a:buChar char="●"/>
            </a:pPr>
            <a:r>
              <a:rPr lang="en" u="sng">
                <a:solidFill>
                  <a:schemeClr val="hlink"/>
                </a:solidFill>
                <a:hlinkClick r:id="rId6"/>
              </a:rPr>
              <a:t>Canada.ca content style guide</a:t>
            </a:r>
            <a:endParaRPr/>
          </a:p>
          <a:p>
            <a:pPr marL="457200" lvl="0" indent="-342900" algn="l" rtl="0">
              <a:spcBef>
                <a:spcPts val="0"/>
              </a:spcBef>
              <a:spcAft>
                <a:spcPts val="0"/>
              </a:spcAft>
              <a:buSzPts val="1800"/>
              <a:buChar char="●"/>
            </a:pPr>
            <a:r>
              <a:rPr lang="en" u="sng">
                <a:solidFill>
                  <a:schemeClr val="hlink"/>
                </a:solidFill>
                <a:hlinkClick r:id="rId7"/>
              </a:rPr>
              <a:t>Template and pattern library for Canada.ca</a:t>
            </a:r>
            <a:endParaRPr/>
          </a:p>
          <a:p>
            <a:pPr marL="457200" lvl="0" indent="-342900" algn="l" rtl="0">
              <a:spcBef>
                <a:spcPts val="0"/>
              </a:spcBef>
              <a:spcAft>
                <a:spcPts val="0"/>
              </a:spcAft>
              <a:buSzPts val="1800"/>
              <a:buChar char="●"/>
            </a:pPr>
            <a:r>
              <a:rPr lang="en" u="sng">
                <a:solidFill>
                  <a:schemeClr val="hlink"/>
                </a:solidFill>
                <a:hlinkClick r:id="rId8"/>
              </a:rPr>
              <a:t>Checking content reading level with the Flesch-Kincaid tool in MS Word</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1"/>
          <p:cNvSpPr txBox="1">
            <a:spLocks noGrp="1"/>
          </p:cNvSpPr>
          <p:nvPr>
            <p:ph type="body" idx="1"/>
          </p:nvPr>
        </p:nvSpPr>
        <p:spPr>
          <a:xfrm>
            <a:off x="178125" y="2092750"/>
            <a:ext cx="8520600" cy="703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600"/>
              <a:t>Annex</a:t>
            </a:r>
            <a:endParaRPr sz="26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2"/>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Annex A: </a:t>
            </a:r>
            <a:endParaRPr/>
          </a:p>
        </p:txBody>
      </p:sp>
      <p:sp>
        <p:nvSpPr>
          <p:cNvPr id="375" name="Google Shape;375;p52"/>
          <p:cNvSpPr txBox="1">
            <a:spLocks noGrp="1"/>
          </p:cNvSpPr>
          <p:nvPr>
            <p:ph type="body" idx="1"/>
          </p:nvPr>
        </p:nvSpPr>
        <p:spPr>
          <a:xfrm>
            <a:off x="178125" y="904275"/>
            <a:ext cx="8520600" cy="3416400"/>
          </a:xfrm>
          <a:prstGeom prst="rect">
            <a:avLst/>
          </a:prstGeom>
        </p:spPr>
        <p:txBody>
          <a:bodyPr spcFirstLastPara="1" wrap="square" lIns="91425" tIns="91425" rIns="91425" bIns="91425" anchor="t" anchorCtr="0">
            <a:noAutofit/>
          </a:bodyPr>
          <a:lstStyle/>
          <a:p>
            <a:pPr marL="457200" lvl="0" indent="0" algn="l" rtl="0">
              <a:spcBef>
                <a:spcPts val="0"/>
              </a:spcBef>
              <a:spcAft>
                <a:spcPts val="16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body" idx="1"/>
          </p:nvPr>
        </p:nvSpPr>
        <p:spPr>
          <a:xfrm>
            <a:off x="222525" y="2194950"/>
            <a:ext cx="8520600" cy="442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000"/>
              <a:t>Challenges and considerations</a:t>
            </a:r>
            <a:endParaRPr sz="3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Challenges and considerations identified</a:t>
            </a:r>
            <a:endParaRPr/>
          </a:p>
        </p:txBody>
      </p:sp>
      <p:sp>
        <p:nvSpPr>
          <p:cNvPr id="105" name="Google Shape;105;p19"/>
          <p:cNvSpPr txBox="1">
            <a:spLocks noGrp="1"/>
          </p:cNvSpPr>
          <p:nvPr>
            <p:ph type="body" idx="1"/>
          </p:nvPr>
        </p:nvSpPr>
        <p:spPr>
          <a:xfrm>
            <a:off x="251075" y="1135300"/>
            <a:ext cx="8520600" cy="377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How can we ensure that people are able to understand and properly adhere to our guidance?</a:t>
            </a:r>
            <a:endParaRPr b="1"/>
          </a:p>
          <a:p>
            <a:pPr marL="457200" lvl="0" indent="-342900" algn="l" rtl="0">
              <a:lnSpc>
                <a:spcPct val="100000"/>
              </a:lnSpc>
              <a:spcBef>
                <a:spcPts val="1000"/>
              </a:spcBef>
              <a:spcAft>
                <a:spcPts val="0"/>
              </a:spcAft>
              <a:buSzPts val="1800"/>
              <a:buChar char="●"/>
            </a:pPr>
            <a:r>
              <a:rPr lang="en"/>
              <a:t>Guidance that is not clear can lead to confusion and frustration and risks not being understood or acted on appropriately. </a:t>
            </a:r>
            <a:endParaRPr/>
          </a:p>
          <a:p>
            <a:pPr marL="457200" lvl="0" indent="-342900" algn="l" rtl="0">
              <a:lnSpc>
                <a:spcPct val="100000"/>
              </a:lnSpc>
              <a:spcBef>
                <a:spcPts val="0"/>
              </a:spcBef>
              <a:spcAft>
                <a:spcPts val="0"/>
              </a:spcAft>
              <a:buSzPts val="1800"/>
              <a:buChar char="●"/>
            </a:pPr>
            <a:r>
              <a:rPr lang="en"/>
              <a:t>Plain language can help communicate complex concepts which experts and scientists also prefer and benefit from.</a:t>
            </a:r>
            <a:endParaRPr/>
          </a:p>
          <a:p>
            <a:pPr marL="457200" lvl="0" indent="0" algn="l" rtl="0">
              <a:lnSpc>
                <a:spcPct val="100000"/>
              </a:lnSpc>
              <a:spcBef>
                <a:spcPts val="0"/>
              </a:spcBef>
              <a:spcAft>
                <a:spcPts val="0"/>
              </a:spcAft>
              <a:buNone/>
            </a:pPr>
            <a:endParaRPr/>
          </a:p>
          <a:p>
            <a:pPr marL="0" lvl="0" indent="0" algn="l" rtl="0">
              <a:spcBef>
                <a:spcPts val="0"/>
              </a:spcBef>
              <a:spcAft>
                <a:spcPts val="0"/>
              </a:spcAft>
              <a:buNone/>
            </a:pPr>
            <a:r>
              <a:rPr lang="en" b="1"/>
              <a:t>How do we translate policy into an online service or transaction?</a:t>
            </a:r>
            <a:endParaRPr b="1"/>
          </a:p>
          <a:p>
            <a:pPr marL="457200" lvl="0" indent="-342900" algn="l" rtl="0">
              <a:lnSpc>
                <a:spcPct val="100000"/>
              </a:lnSpc>
              <a:spcBef>
                <a:spcPts val="1000"/>
              </a:spcBef>
              <a:spcAft>
                <a:spcPts val="0"/>
              </a:spcAft>
              <a:buSzPts val="1800"/>
              <a:buChar char="●"/>
            </a:pPr>
            <a:r>
              <a:rPr lang="en"/>
              <a:t>What Government wishes to communicate is not always the same as what audiences are coming to learn or accomplish. </a:t>
            </a:r>
            <a:endParaRPr/>
          </a:p>
          <a:p>
            <a:pPr marL="457200" lvl="0" indent="-342900" algn="l" rtl="0">
              <a:lnSpc>
                <a:spcPct val="100000"/>
              </a:lnSpc>
              <a:spcBef>
                <a:spcPts val="0"/>
              </a:spcBef>
              <a:spcAft>
                <a:spcPts val="0"/>
              </a:spcAft>
              <a:buSzPts val="1800"/>
              <a:buChar char="●"/>
            </a:pPr>
            <a:r>
              <a:rPr lang="en"/>
              <a:t>Changing the design approach to putting the audience needs first can help.</a:t>
            </a:r>
            <a:endParaRPr/>
          </a:p>
          <a:p>
            <a:pPr marL="0" lvl="0" indent="0" algn="l" rtl="0">
              <a:spcBef>
                <a:spcPts val="0"/>
              </a:spcBef>
              <a:spcAft>
                <a:spcPts val="160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People just want clear instructions and answers</a:t>
            </a:r>
            <a:endParaRPr/>
          </a:p>
        </p:txBody>
      </p:sp>
      <p:pic>
        <p:nvPicPr>
          <p:cNvPr id="111" name="Google Shape;111;p20" descr="May 26, 2020 (COV35)" title="Interacting with long pages of guidance v2">
            <a:hlinkClick r:id="rId3"/>
          </p:cNvPr>
          <p:cNvPicPr preferRelativeResize="0"/>
          <p:nvPr/>
        </p:nvPicPr>
        <p:blipFill>
          <a:blip r:embed="rId4">
            <a:alphaModFix/>
          </a:blip>
          <a:stretch>
            <a:fillRect/>
          </a:stretch>
        </p:blipFill>
        <p:spPr>
          <a:xfrm>
            <a:off x="2077037" y="985400"/>
            <a:ext cx="4989925" cy="3742450"/>
          </a:xfrm>
          <a:prstGeom prst="rect">
            <a:avLst/>
          </a:prstGeom>
          <a:noFill/>
          <a:ln>
            <a:noFill/>
          </a:ln>
          <a:effectLst>
            <a:outerShdw blurRad="57150" dist="19050" dir="5400000" algn="bl" rotWithShape="0">
              <a:srgbClr val="000000">
                <a:alpha val="50000"/>
              </a:srgbClr>
            </a:outerShdw>
          </a:effectLst>
        </p:spPr>
      </p:pic>
      <p:sp>
        <p:nvSpPr>
          <p:cNvPr id="112" name="Google Shape;112;p20"/>
          <p:cNvSpPr txBox="1"/>
          <p:nvPr/>
        </p:nvSpPr>
        <p:spPr>
          <a:xfrm>
            <a:off x="1779300" y="4775325"/>
            <a:ext cx="5585400" cy="36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a:ea typeface="Roboto"/>
                <a:cs typeface="Roboto"/>
                <a:sym typeface="Roboto"/>
              </a:rPr>
              <a:t>Excerpts from usability study undertaken May 26, 2020. </a:t>
            </a:r>
            <a:r>
              <a:rPr lang="en" u="sng">
                <a:solidFill>
                  <a:schemeClr val="hlink"/>
                </a:solidFill>
                <a:latin typeface="Roboto"/>
                <a:ea typeface="Roboto"/>
                <a:cs typeface="Roboto"/>
                <a:sym typeface="Roboto"/>
                <a:hlinkClick r:id="rId5"/>
              </a:rPr>
              <a:t>See findings</a:t>
            </a:r>
            <a:endParaRPr>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body" idx="1"/>
          </p:nvPr>
        </p:nvSpPr>
        <p:spPr>
          <a:xfrm>
            <a:off x="266925" y="1829350"/>
            <a:ext cx="8520600" cy="1626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000"/>
              <a:t>Recommendations</a:t>
            </a:r>
            <a:endParaRPr sz="3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Recommendations</a:t>
            </a:r>
            <a:endParaRPr/>
          </a:p>
        </p:txBody>
      </p:sp>
      <p:sp>
        <p:nvSpPr>
          <p:cNvPr id="123" name="Google Shape;123;p22"/>
          <p:cNvSpPr txBox="1">
            <a:spLocks noGrp="1"/>
          </p:cNvSpPr>
          <p:nvPr>
            <p:ph type="body" idx="1"/>
          </p:nvPr>
        </p:nvSpPr>
        <p:spPr>
          <a:xfrm>
            <a:off x="178125" y="904275"/>
            <a:ext cx="8520600" cy="407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Aim to set audiences up for success in order to reduce calls/emails and increase correct application of guidance by Canadians.</a:t>
            </a:r>
            <a:endParaRPr/>
          </a:p>
          <a:p>
            <a:pPr marL="0" lvl="0" indent="0" algn="l" rtl="0">
              <a:spcBef>
                <a:spcPts val="1000"/>
              </a:spcBef>
              <a:spcAft>
                <a:spcPts val="0"/>
              </a:spcAft>
              <a:buNone/>
            </a:pPr>
            <a:endParaRPr/>
          </a:p>
          <a:p>
            <a:pPr marL="457200" lvl="0" indent="-342900" algn="l" rtl="0">
              <a:spcBef>
                <a:spcPts val="1000"/>
              </a:spcBef>
              <a:spcAft>
                <a:spcPts val="0"/>
              </a:spcAft>
              <a:buSzPts val="1800"/>
              <a:buAutoNum type="arabicPeriod"/>
            </a:pPr>
            <a:r>
              <a:rPr lang="en" b="1"/>
              <a:t>Involve colleagues from across disciplines at the outset</a:t>
            </a:r>
            <a:endParaRPr/>
          </a:p>
          <a:p>
            <a:pPr marL="457200" lvl="0" indent="-342900" algn="l" rtl="0">
              <a:spcBef>
                <a:spcPts val="1000"/>
              </a:spcBef>
              <a:spcAft>
                <a:spcPts val="0"/>
              </a:spcAft>
              <a:buSzPts val="1800"/>
              <a:buAutoNum type="arabicPeriod"/>
            </a:pPr>
            <a:r>
              <a:rPr lang="en" b="1">
                <a:solidFill>
                  <a:schemeClr val="dk1"/>
                </a:solidFill>
              </a:rPr>
              <a:t>Know your audience and their specific tasks before your start designing</a:t>
            </a:r>
            <a:endParaRPr>
              <a:solidFill>
                <a:schemeClr val="dk1"/>
              </a:solidFill>
            </a:endParaRPr>
          </a:p>
          <a:p>
            <a:pPr marL="457200" lvl="0" indent="-342900" algn="l" rtl="0">
              <a:spcBef>
                <a:spcPts val="1000"/>
              </a:spcBef>
              <a:spcAft>
                <a:spcPts val="0"/>
              </a:spcAft>
              <a:buSzPts val="1800"/>
              <a:buAutoNum type="arabicPeriod"/>
            </a:pPr>
            <a:r>
              <a:rPr lang="en" b="1"/>
              <a:t>Understand and leverage the web channel effectively</a:t>
            </a:r>
            <a:r>
              <a:rPr lang="en"/>
              <a:t> </a:t>
            </a:r>
            <a:endParaRPr/>
          </a:p>
          <a:p>
            <a:pPr marL="457200" lvl="0" indent="-342900" algn="l" rtl="0">
              <a:spcBef>
                <a:spcPts val="1000"/>
              </a:spcBef>
              <a:spcAft>
                <a:spcPts val="1000"/>
              </a:spcAft>
              <a:buSzPts val="1800"/>
              <a:buAutoNum type="arabicPeriod"/>
            </a:pPr>
            <a:r>
              <a:rPr lang="en" b="1">
                <a:solidFill>
                  <a:schemeClr val="dk1"/>
                </a:solidFill>
              </a:rPr>
              <a:t>Content is words </a:t>
            </a:r>
            <a:r>
              <a:rPr lang="en" b="1" i="1">
                <a:solidFill>
                  <a:schemeClr val="dk1"/>
                </a:solidFill>
              </a:rPr>
              <a:t>and</a:t>
            </a:r>
            <a:r>
              <a:rPr lang="en" b="1">
                <a:solidFill>
                  <a:schemeClr val="dk1"/>
                </a:solidFill>
              </a:rPr>
              <a:t> design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178125" y="260300"/>
            <a:ext cx="8520600" cy="5727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AutoNum type="arabicPeriod"/>
            </a:pPr>
            <a:r>
              <a:rPr lang="en"/>
              <a:t>Involve colleagues:</a:t>
            </a:r>
            <a:endParaRPr/>
          </a:p>
        </p:txBody>
      </p:sp>
      <p:sp>
        <p:nvSpPr>
          <p:cNvPr id="129" name="Google Shape;129;p23"/>
          <p:cNvSpPr txBox="1"/>
          <p:nvPr/>
        </p:nvSpPr>
        <p:spPr>
          <a:xfrm>
            <a:off x="673475" y="4544050"/>
            <a:ext cx="8356800" cy="48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sz="1800">
                <a:solidFill>
                  <a:schemeClr val="dk1"/>
                </a:solidFill>
                <a:latin typeface="Roboto"/>
                <a:ea typeface="Roboto"/>
                <a:cs typeface="Roboto"/>
                <a:sym typeface="Roboto"/>
              </a:rPr>
              <a:t>Multidisciplinary teams working in close collaboration develop better products.</a:t>
            </a:r>
            <a:endParaRPr sz="1500">
              <a:latin typeface="Roboto"/>
              <a:ea typeface="Roboto"/>
              <a:cs typeface="Roboto"/>
              <a:sym typeface="Roboto"/>
            </a:endParaRPr>
          </a:p>
        </p:txBody>
      </p:sp>
      <p:sp>
        <p:nvSpPr>
          <p:cNvPr id="130" name="Google Shape;130;p23"/>
          <p:cNvSpPr txBox="1"/>
          <p:nvPr/>
        </p:nvSpPr>
        <p:spPr>
          <a:xfrm>
            <a:off x="3480375" y="565200"/>
            <a:ext cx="4817700" cy="48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dk1"/>
                </a:solidFill>
                <a:latin typeface="Roboto"/>
                <a:ea typeface="Roboto"/>
                <a:cs typeface="Roboto"/>
                <a:sym typeface="Roboto"/>
              </a:rPr>
              <a:t>Content is a shared responsibility</a:t>
            </a:r>
            <a:endParaRPr sz="2400" b="1">
              <a:solidFill>
                <a:schemeClr val="dk1"/>
              </a:solidFill>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p:txBody>
      </p:sp>
      <p:grpSp>
        <p:nvGrpSpPr>
          <p:cNvPr id="131" name="Google Shape;131;p23"/>
          <p:cNvGrpSpPr/>
          <p:nvPr/>
        </p:nvGrpSpPr>
        <p:grpSpPr>
          <a:xfrm>
            <a:off x="2768913" y="1125582"/>
            <a:ext cx="3339000" cy="3339000"/>
            <a:chOff x="2902488" y="902232"/>
            <a:chExt cx="3339000" cy="3339000"/>
          </a:xfrm>
        </p:grpSpPr>
        <p:sp>
          <p:nvSpPr>
            <p:cNvPr id="132" name="Google Shape;132;p23"/>
            <p:cNvSpPr/>
            <p:nvPr/>
          </p:nvSpPr>
          <p:spPr>
            <a:xfrm rot="-5400000">
              <a:off x="2902488" y="902232"/>
              <a:ext cx="3339000" cy="3339000"/>
            </a:xfrm>
            <a:prstGeom prst="ellipse">
              <a:avLst/>
            </a:prstGeom>
            <a:noFill/>
            <a:ln w="19050" cap="flat" cmpd="sng">
              <a:solidFill>
                <a:srgbClr val="1D7E7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3"/>
            <p:cNvSpPr/>
            <p:nvPr/>
          </p:nvSpPr>
          <p:spPr>
            <a:xfrm>
              <a:off x="3123875" y="1123625"/>
              <a:ext cx="2896500" cy="2896200"/>
            </a:xfrm>
            <a:prstGeom prst="pie">
              <a:avLst>
                <a:gd name="adj1" fmla="val 2689583"/>
                <a:gd name="adj2" fmla="val 13510993"/>
              </a:avLst>
            </a:prstGeom>
            <a:solidFill>
              <a:srgbClr val="83E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23"/>
          <p:cNvGrpSpPr/>
          <p:nvPr/>
        </p:nvGrpSpPr>
        <p:grpSpPr>
          <a:xfrm>
            <a:off x="2900717" y="1275661"/>
            <a:ext cx="3060518" cy="3019297"/>
            <a:chOff x="3664038" y="1663782"/>
            <a:chExt cx="1815900" cy="1815900"/>
          </a:xfrm>
        </p:grpSpPr>
        <p:sp>
          <p:nvSpPr>
            <p:cNvPr id="135" name="Google Shape;135;p23"/>
            <p:cNvSpPr/>
            <p:nvPr/>
          </p:nvSpPr>
          <p:spPr>
            <a:xfrm>
              <a:off x="3664038" y="1663782"/>
              <a:ext cx="1815900" cy="1815900"/>
            </a:xfrm>
            <a:prstGeom prst="ellipse">
              <a:avLst/>
            </a:prstGeom>
            <a:solidFill>
              <a:srgbClr val="1B786E"/>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3"/>
            <p:cNvSpPr txBox="1"/>
            <p:nvPr/>
          </p:nvSpPr>
          <p:spPr>
            <a:xfrm>
              <a:off x="4001219" y="1716498"/>
              <a:ext cx="1240800" cy="1618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FFFFFF"/>
                  </a:solidFill>
                  <a:latin typeface="Roboto"/>
                  <a:ea typeface="Roboto"/>
                  <a:cs typeface="Roboto"/>
                  <a:sym typeface="Roboto"/>
                </a:rPr>
                <a:t>BUILT TOGETHER, </a:t>
              </a:r>
              <a:endParaRPr sz="1200">
                <a:solidFill>
                  <a:srgbClr val="FFFFFF"/>
                </a:solidFill>
                <a:latin typeface="Roboto"/>
                <a:ea typeface="Roboto"/>
                <a:cs typeface="Roboto"/>
                <a:sym typeface="Roboto"/>
              </a:endParaRPr>
            </a:p>
            <a:p>
              <a:pPr marL="0" lvl="0" indent="0" algn="l" rtl="0">
                <a:spcBef>
                  <a:spcPts val="0"/>
                </a:spcBef>
                <a:spcAft>
                  <a:spcPts val="0"/>
                </a:spcAft>
                <a:buNone/>
              </a:pPr>
              <a:r>
                <a:rPr lang="en" sz="1200">
                  <a:solidFill>
                    <a:srgbClr val="FFFFFF"/>
                  </a:solidFill>
                  <a:latin typeface="Roboto"/>
                  <a:ea typeface="Roboto"/>
                  <a:cs typeface="Roboto"/>
                  <a:sym typeface="Roboto"/>
                </a:rPr>
                <a:t>DIGITAL PRODUCTS ARE:</a:t>
              </a:r>
              <a:endParaRPr sz="1200">
                <a:solidFill>
                  <a:srgbClr val="FFFFFF"/>
                </a:solidFill>
                <a:latin typeface="Roboto"/>
                <a:ea typeface="Roboto"/>
                <a:cs typeface="Roboto"/>
                <a:sym typeface="Roboto"/>
              </a:endParaRPr>
            </a:p>
            <a:p>
              <a:pPr marL="457200" lvl="0" indent="-304800" algn="l" rtl="0">
                <a:spcBef>
                  <a:spcPts val="0"/>
                </a:spcBef>
                <a:spcAft>
                  <a:spcPts val="0"/>
                </a:spcAft>
                <a:buClr>
                  <a:srgbClr val="FFFFFF"/>
                </a:buClr>
                <a:buSzPts val="1200"/>
                <a:buFont typeface="Roboto"/>
                <a:buChar char="●"/>
              </a:pPr>
              <a:r>
                <a:rPr lang="en" sz="1200">
                  <a:solidFill>
                    <a:srgbClr val="FFFFFF"/>
                  </a:solidFill>
                  <a:latin typeface="Roboto"/>
                  <a:ea typeface="Roboto"/>
                  <a:cs typeface="Roboto"/>
                  <a:sym typeface="Roboto"/>
                </a:rPr>
                <a:t>Succinct</a:t>
              </a:r>
              <a:endParaRPr sz="1200">
                <a:solidFill>
                  <a:srgbClr val="FFFFFF"/>
                </a:solidFill>
                <a:latin typeface="Roboto"/>
                <a:ea typeface="Roboto"/>
                <a:cs typeface="Roboto"/>
                <a:sym typeface="Roboto"/>
              </a:endParaRPr>
            </a:p>
            <a:p>
              <a:pPr marL="457200" lvl="0" indent="-304800" algn="l" rtl="0">
                <a:spcBef>
                  <a:spcPts val="0"/>
                </a:spcBef>
                <a:spcAft>
                  <a:spcPts val="0"/>
                </a:spcAft>
                <a:buClr>
                  <a:srgbClr val="FFFFFF"/>
                </a:buClr>
                <a:buSzPts val="1200"/>
                <a:buFont typeface="Roboto"/>
                <a:buChar char="●"/>
              </a:pPr>
              <a:r>
                <a:rPr lang="en" sz="1200">
                  <a:solidFill>
                    <a:srgbClr val="FFFFFF"/>
                  </a:solidFill>
                  <a:latin typeface="Roboto"/>
                  <a:ea typeface="Roboto"/>
                  <a:cs typeface="Roboto"/>
                  <a:sym typeface="Roboto"/>
                </a:rPr>
                <a:t>Scannable </a:t>
              </a:r>
              <a:endParaRPr sz="1200">
                <a:solidFill>
                  <a:srgbClr val="FFFFFF"/>
                </a:solidFill>
                <a:latin typeface="Roboto"/>
                <a:ea typeface="Roboto"/>
                <a:cs typeface="Roboto"/>
                <a:sym typeface="Roboto"/>
              </a:endParaRPr>
            </a:p>
            <a:p>
              <a:pPr marL="457200" lvl="0" indent="-304800" algn="l" rtl="0">
                <a:spcBef>
                  <a:spcPts val="0"/>
                </a:spcBef>
                <a:spcAft>
                  <a:spcPts val="0"/>
                </a:spcAft>
                <a:buClr>
                  <a:srgbClr val="FFFFFF"/>
                </a:buClr>
                <a:buSzPts val="1200"/>
                <a:buFont typeface="Roboto"/>
                <a:buChar char="●"/>
              </a:pPr>
              <a:r>
                <a:rPr lang="en" sz="1200">
                  <a:solidFill>
                    <a:srgbClr val="FFFFFF"/>
                  </a:solidFill>
                  <a:latin typeface="Roboto"/>
                  <a:ea typeface="Roboto"/>
                  <a:cs typeface="Roboto"/>
                  <a:sym typeface="Roboto"/>
                </a:rPr>
                <a:t>Easily understood</a:t>
              </a:r>
              <a:endParaRPr sz="1200">
                <a:solidFill>
                  <a:srgbClr val="FFFFFF"/>
                </a:solidFill>
                <a:latin typeface="Roboto"/>
                <a:ea typeface="Roboto"/>
                <a:cs typeface="Roboto"/>
                <a:sym typeface="Roboto"/>
              </a:endParaRPr>
            </a:p>
            <a:p>
              <a:pPr marL="457200" lvl="0" indent="-304800" algn="l" rtl="0">
                <a:spcBef>
                  <a:spcPts val="0"/>
                </a:spcBef>
                <a:spcAft>
                  <a:spcPts val="0"/>
                </a:spcAft>
                <a:buClr>
                  <a:srgbClr val="FFFFFF"/>
                </a:buClr>
                <a:buSzPts val="1200"/>
                <a:buFont typeface="Roboto"/>
                <a:buChar char="●"/>
              </a:pPr>
              <a:r>
                <a:rPr lang="en" sz="1200">
                  <a:solidFill>
                    <a:srgbClr val="FFFFFF"/>
                  </a:solidFill>
                  <a:latin typeface="Roboto"/>
                  <a:ea typeface="Roboto"/>
                  <a:cs typeface="Roboto"/>
                  <a:sym typeface="Roboto"/>
                </a:rPr>
                <a:t>Usable</a:t>
              </a:r>
              <a:endParaRPr sz="1200">
                <a:solidFill>
                  <a:srgbClr val="FFFFFF"/>
                </a:solidFill>
                <a:latin typeface="Roboto"/>
                <a:ea typeface="Roboto"/>
                <a:cs typeface="Roboto"/>
                <a:sym typeface="Roboto"/>
              </a:endParaRPr>
            </a:p>
            <a:p>
              <a:pPr marL="457200" lvl="0" indent="-304800" algn="l" rtl="0">
                <a:spcBef>
                  <a:spcPts val="0"/>
                </a:spcBef>
                <a:spcAft>
                  <a:spcPts val="0"/>
                </a:spcAft>
                <a:buClr>
                  <a:srgbClr val="FFFFFF"/>
                </a:buClr>
                <a:buSzPts val="1200"/>
                <a:buFont typeface="Roboto"/>
                <a:buChar char="●"/>
              </a:pPr>
              <a:r>
                <a:rPr lang="en" sz="1200">
                  <a:solidFill>
                    <a:srgbClr val="FFFFFF"/>
                  </a:solidFill>
                  <a:latin typeface="Roboto"/>
                  <a:ea typeface="Roboto"/>
                  <a:cs typeface="Roboto"/>
                  <a:sym typeface="Roboto"/>
                </a:rPr>
                <a:t>Relevant</a:t>
              </a:r>
              <a:endParaRPr sz="1200">
                <a:solidFill>
                  <a:srgbClr val="FFFFFF"/>
                </a:solidFill>
                <a:latin typeface="Roboto"/>
                <a:ea typeface="Roboto"/>
                <a:cs typeface="Roboto"/>
                <a:sym typeface="Roboto"/>
              </a:endParaRPr>
            </a:p>
            <a:p>
              <a:pPr marL="457200" lvl="0" indent="-304800" algn="l" rtl="0">
                <a:spcBef>
                  <a:spcPts val="0"/>
                </a:spcBef>
                <a:spcAft>
                  <a:spcPts val="0"/>
                </a:spcAft>
                <a:buClr>
                  <a:srgbClr val="FFFFFF"/>
                </a:buClr>
                <a:buSzPts val="1200"/>
                <a:buFont typeface="Roboto"/>
                <a:buChar char="●"/>
              </a:pPr>
              <a:r>
                <a:rPr lang="en" sz="1200">
                  <a:solidFill>
                    <a:srgbClr val="FFFFFF"/>
                  </a:solidFill>
                  <a:latin typeface="Roboto"/>
                  <a:ea typeface="Roboto"/>
                  <a:cs typeface="Roboto"/>
                  <a:sym typeface="Roboto"/>
                </a:rPr>
                <a:t>Accessible</a:t>
              </a:r>
              <a:endParaRPr sz="1200">
                <a:solidFill>
                  <a:srgbClr val="FFFFFF"/>
                </a:solidFill>
                <a:latin typeface="Roboto"/>
                <a:ea typeface="Roboto"/>
                <a:cs typeface="Roboto"/>
                <a:sym typeface="Roboto"/>
              </a:endParaRPr>
            </a:p>
            <a:p>
              <a:pPr marL="0" lvl="0" indent="0" algn="l" rtl="0">
                <a:spcBef>
                  <a:spcPts val="0"/>
                </a:spcBef>
                <a:spcAft>
                  <a:spcPts val="0"/>
                </a:spcAft>
                <a:buNone/>
              </a:pPr>
              <a:endParaRPr sz="1200">
                <a:solidFill>
                  <a:srgbClr val="FFFFFF"/>
                </a:solidFill>
                <a:latin typeface="Roboto"/>
                <a:ea typeface="Roboto"/>
                <a:cs typeface="Roboto"/>
                <a:sym typeface="Roboto"/>
              </a:endParaRPr>
            </a:p>
            <a:p>
              <a:pPr marL="0" lvl="0" indent="0" algn="l" rtl="0">
                <a:spcBef>
                  <a:spcPts val="0"/>
                </a:spcBef>
                <a:spcAft>
                  <a:spcPts val="0"/>
                </a:spcAft>
                <a:buNone/>
              </a:pPr>
              <a:r>
                <a:rPr lang="en" sz="1200">
                  <a:solidFill>
                    <a:srgbClr val="FFFFFF"/>
                  </a:solidFill>
                  <a:latin typeface="Roboto"/>
                  <a:ea typeface="Roboto"/>
                  <a:cs typeface="Roboto"/>
                  <a:sym typeface="Roboto"/>
                </a:rPr>
                <a:t>This reduces calls/email to seek help or clarification, and increases the accurate application of guidance.</a:t>
              </a:r>
              <a:endParaRPr b="1">
                <a:solidFill>
                  <a:srgbClr val="FFFFFF"/>
                </a:solidFill>
                <a:latin typeface="Roboto"/>
                <a:ea typeface="Roboto"/>
                <a:cs typeface="Roboto"/>
                <a:sym typeface="Roboto"/>
              </a:endParaRPr>
            </a:p>
          </p:txBody>
        </p:sp>
      </p:grpSp>
      <p:grpSp>
        <p:nvGrpSpPr>
          <p:cNvPr id="137" name="Google Shape;137;p23"/>
          <p:cNvGrpSpPr/>
          <p:nvPr/>
        </p:nvGrpSpPr>
        <p:grpSpPr>
          <a:xfrm>
            <a:off x="1272003" y="897215"/>
            <a:ext cx="2208375" cy="2117751"/>
            <a:chOff x="2859870" y="853971"/>
            <a:chExt cx="1068603" cy="1068600"/>
          </a:xfrm>
        </p:grpSpPr>
        <p:sp>
          <p:nvSpPr>
            <p:cNvPr id="138" name="Google Shape;138;p23"/>
            <p:cNvSpPr/>
            <p:nvPr/>
          </p:nvSpPr>
          <p:spPr>
            <a:xfrm>
              <a:off x="2859873" y="853971"/>
              <a:ext cx="1068600" cy="1068600"/>
            </a:xfrm>
            <a:prstGeom prst="ellipse">
              <a:avLst/>
            </a:prstGeom>
            <a:solidFill>
              <a:srgbClr val="155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3"/>
            <p:cNvSpPr txBox="1"/>
            <p:nvPr/>
          </p:nvSpPr>
          <p:spPr>
            <a:xfrm>
              <a:off x="2859870" y="880896"/>
              <a:ext cx="1068600" cy="991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b="1">
                  <a:solidFill>
                    <a:srgbClr val="FFFFFF"/>
                  </a:solidFill>
                  <a:latin typeface="Roboto"/>
                  <a:ea typeface="Roboto"/>
                  <a:cs typeface="Roboto"/>
                  <a:sym typeface="Roboto"/>
                </a:rPr>
                <a:t>Program / Policy:</a:t>
              </a:r>
              <a:endParaRPr b="1">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200">
                  <a:solidFill>
                    <a:srgbClr val="FFFFFF"/>
                  </a:solidFill>
                  <a:latin typeface="Roboto"/>
                  <a:ea typeface="Roboto"/>
                  <a:cs typeface="Roboto"/>
                  <a:sym typeface="Roboto"/>
                </a:rPr>
                <a:t>Subject matter expertise</a:t>
              </a:r>
              <a:endParaRPr sz="12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200">
                  <a:solidFill>
                    <a:srgbClr val="FFFFFF"/>
                  </a:solidFill>
                  <a:latin typeface="Roboto"/>
                  <a:ea typeface="Roboto"/>
                  <a:cs typeface="Roboto"/>
                  <a:sym typeface="Roboto"/>
                </a:rPr>
                <a:t>Guidance creation</a:t>
              </a:r>
              <a:endParaRPr sz="12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200">
                  <a:solidFill>
                    <a:srgbClr val="FFFFFF"/>
                  </a:solidFill>
                  <a:latin typeface="Roboto"/>
                  <a:ea typeface="Roboto"/>
                  <a:cs typeface="Roboto"/>
                  <a:sym typeface="Roboto"/>
                </a:rPr>
                <a:t>Content accuracy</a:t>
              </a:r>
              <a:endParaRPr sz="12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200">
                  <a:solidFill>
                    <a:srgbClr val="FFFFFF"/>
                  </a:solidFill>
                  <a:latin typeface="Roboto"/>
                  <a:ea typeface="Roboto"/>
                  <a:cs typeface="Roboto"/>
                  <a:sym typeface="Roboto"/>
                </a:rPr>
                <a:t>Content complete</a:t>
              </a:r>
              <a:endParaRPr sz="12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200">
                  <a:solidFill>
                    <a:srgbClr val="FFFFFF"/>
                  </a:solidFill>
                  <a:latin typeface="Roboto"/>
                  <a:ea typeface="Roboto"/>
                  <a:cs typeface="Roboto"/>
                  <a:sym typeface="Roboto"/>
                </a:rPr>
                <a:t>Accessibility text</a:t>
              </a:r>
              <a:endParaRPr sz="1200">
                <a:solidFill>
                  <a:srgbClr val="FFFFFF"/>
                </a:solidFill>
                <a:latin typeface="Roboto"/>
                <a:ea typeface="Roboto"/>
                <a:cs typeface="Roboto"/>
                <a:sym typeface="Roboto"/>
              </a:endParaRPr>
            </a:p>
          </p:txBody>
        </p:sp>
      </p:grpSp>
      <p:grpSp>
        <p:nvGrpSpPr>
          <p:cNvPr id="140" name="Google Shape;140;p23"/>
          <p:cNvGrpSpPr/>
          <p:nvPr/>
        </p:nvGrpSpPr>
        <p:grpSpPr>
          <a:xfrm>
            <a:off x="5450172" y="2077029"/>
            <a:ext cx="2255590" cy="2141474"/>
            <a:chOff x="5214251" y="3234278"/>
            <a:chExt cx="1068797" cy="1068600"/>
          </a:xfrm>
        </p:grpSpPr>
        <p:sp>
          <p:nvSpPr>
            <p:cNvPr id="141" name="Google Shape;141;p23"/>
            <p:cNvSpPr/>
            <p:nvPr/>
          </p:nvSpPr>
          <p:spPr>
            <a:xfrm>
              <a:off x="5214448" y="3234278"/>
              <a:ext cx="1068600" cy="1068600"/>
            </a:xfrm>
            <a:prstGeom prst="ellipse">
              <a:avLst/>
            </a:prstGeom>
            <a:solidFill>
              <a:srgbClr val="155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3"/>
            <p:cNvSpPr txBox="1"/>
            <p:nvPr/>
          </p:nvSpPr>
          <p:spPr>
            <a:xfrm>
              <a:off x="5214251" y="3281785"/>
              <a:ext cx="1068600" cy="1020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b="1">
                  <a:solidFill>
                    <a:srgbClr val="FFFFFF"/>
                  </a:solidFill>
                  <a:latin typeface="Roboto"/>
                  <a:ea typeface="Roboto"/>
                  <a:cs typeface="Roboto"/>
                  <a:sym typeface="Roboto"/>
                </a:rPr>
                <a:t>Digital Comms:</a:t>
              </a:r>
              <a:endParaRPr b="1">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200">
                  <a:solidFill>
                    <a:srgbClr val="FFFFFF"/>
                  </a:solidFill>
                  <a:latin typeface="Roboto"/>
                  <a:ea typeface="Roboto"/>
                  <a:cs typeface="Roboto"/>
                  <a:sym typeface="Roboto"/>
                </a:rPr>
                <a:t>UX/usability</a:t>
              </a:r>
              <a:endParaRPr sz="12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200">
                  <a:solidFill>
                    <a:srgbClr val="FFFFFF"/>
                  </a:solidFill>
                  <a:latin typeface="Roboto"/>
                  <a:ea typeface="Roboto"/>
                  <a:cs typeface="Roboto"/>
                  <a:sym typeface="Roboto"/>
                </a:rPr>
                <a:t>Evidence-based design</a:t>
              </a:r>
              <a:endParaRPr sz="12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200">
                  <a:solidFill>
                    <a:srgbClr val="FFFFFF"/>
                  </a:solidFill>
                  <a:latin typeface="Roboto"/>
                  <a:ea typeface="Roboto"/>
                  <a:cs typeface="Roboto"/>
                  <a:sym typeface="Roboto"/>
                </a:rPr>
                <a:t>Plain language</a:t>
              </a:r>
              <a:endParaRPr sz="12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200">
                  <a:solidFill>
                    <a:srgbClr val="FFFFFF"/>
                  </a:solidFill>
                  <a:latin typeface="Roboto"/>
                  <a:ea typeface="Roboto"/>
                  <a:cs typeface="Roboto"/>
                  <a:sym typeface="Roboto"/>
                </a:rPr>
                <a:t>Prototyping</a:t>
              </a:r>
              <a:endParaRPr sz="12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200">
                  <a:solidFill>
                    <a:srgbClr val="FFFFFF"/>
                  </a:solidFill>
                  <a:latin typeface="Roboto"/>
                  <a:ea typeface="Roboto"/>
                  <a:cs typeface="Roboto"/>
                  <a:sym typeface="Roboto"/>
                </a:rPr>
                <a:t>Dissemination</a:t>
              </a:r>
              <a:endParaRPr sz="12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200">
                  <a:solidFill>
                    <a:srgbClr val="FFFFFF"/>
                  </a:solidFill>
                  <a:latin typeface="Roboto"/>
                  <a:ea typeface="Roboto"/>
                  <a:cs typeface="Roboto"/>
                  <a:sym typeface="Roboto"/>
                </a:rPr>
                <a:t>Promotion </a:t>
              </a:r>
              <a:endParaRPr sz="1200">
                <a:solidFill>
                  <a:srgbClr val="FFFFFF"/>
                </a:solidFill>
                <a:latin typeface="Roboto"/>
                <a:ea typeface="Roboto"/>
                <a:cs typeface="Roboto"/>
                <a:sym typeface="Roboto"/>
              </a:endParaRPr>
            </a:p>
          </p:txBody>
        </p:sp>
      </p:grpSp>
    </p:spTree>
  </p:cSld>
  <p:clrMapOvr>
    <a:masterClrMapping/>
  </p:clrMapOvr>
</p:sld>
</file>

<file path=ppt/theme/theme1.xml><?xml version="1.0" encoding="utf-8"?>
<a:theme xmlns:a="http://schemas.openxmlformats.org/drawingml/2006/main" name="Optimizatio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1868</Words>
  <Application>Microsoft Office PowerPoint</Application>
  <PresentationFormat>On-screen Show (16:9)</PresentationFormat>
  <Paragraphs>238</Paragraphs>
  <Slides>38</Slides>
  <Notes>38</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Lato</vt:lpstr>
      <vt:lpstr>Roboto</vt:lpstr>
      <vt:lpstr>Calibri</vt:lpstr>
      <vt:lpstr>Optimization</vt:lpstr>
      <vt:lpstr>Designing guidance</vt:lpstr>
      <vt:lpstr>Purpose </vt:lpstr>
      <vt:lpstr>What is guidance?</vt:lpstr>
      <vt:lpstr>PowerPoint Presentation</vt:lpstr>
      <vt:lpstr>Challenges and considerations identified</vt:lpstr>
      <vt:lpstr>People just want clear instructions and answers</vt:lpstr>
      <vt:lpstr>PowerPoint Presentation</vt:lpstr>
      <vt:lpstr>Recommendations</vt:lpstr>
      <vt:lpstr>Involve colleagues:</vt:lpstr>
      <vt:lpstr>Working together</vt:lpstr>
      <vt:lpstr>2. Know your audience and their tasks</vt:lpstr>
      <vt:lpstr>Understanding your audience</vt:lpstr>
      <vt:lpstr>PowerPoint Presentation</vt:lpstr>
      <vt:lpstr>PowerPoint Presentation</vt:lpstr>
      <vt:lpstr>Understanding tasks</vt:lpstr>
      <vt:lpstr>Unmoderated usability testing</vt:lpstr>
      <vt:lpstr>Moderated usability testing</vt:lpstr>
      <vt:lpstr>3. Understanding the web channel to leverage its abilities</vt:lpstr>
      <vt:lpstr>Consider making prototypes rather than writing documents</vt:lpstr>
      <vt:lpstr>Prototyping process: iteration leads to better products</vt:lpstr>
      <vt:lpstr>PowerPoint Presentation</vt:lpstr>
      <vt:lpstr>4. Content is words and design</vt:lpstr>
      <vt:lpstr>Navigation: help people find what they need</vt:lpstr>
      <vt:lpstr>Interactive checklists: instructions you can use</vt:lpstr>
      <vt:lpstr>Expand/collapse: making choices</vt:lpstr>
      <vt:lpstr>Expand/collapse:  Presenting secondary info</vt:lpstr>
      <vt:lpstr>Tables and charts</vt:lpstr>
      <vt:lpstr>Wizards: guided answers</vt:lpstr>
      <vt:lpstr>Drop-down selection: choose the option that applies to you</vt:lpstr>
      <vt:lpstr>Plain language</vt:lpstr>
      <vt:lpstr>Plain language version alongside technical guidance</vt:lpstr>
      <vt:lpstr>Technical guidance and plain-language summary</vt:lpstr>
      <vt:lpstr>Guidance in point form, as instructions </vt:lpstr>
      <vt:lpstr>Content style: Answers not information</vt:lpstr>
      <vt:lpstr>PowerPoint Presentation</vt:lpstr>
      <vt:lpstr>Tools to reference and use</vt:lpstr>
      <vt:lpstr>PowerPoint Presentation</vt:lpstr>
      <vt:lpstr>Annex 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guidance</dc:title>
  <dc:creator>ARIANNA MERRITT</dc:creator>
  <cp:lastModifiedBy>MERRITT</cp:lastModifiedBy>
  <cp:revision>1</cp:revision>
  <dcterms:modified xsi:type="dcterms:W3CDTF">2020-07-20T17:45:23Z</dcterms:modified>
</cp:coreProperties>
</file>