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3004800" cy="9753600"/>
  <p:notesSz cx="6858000" cy="9144000"/>
  <p:custDataLst>
    <p:tags r:id="rId25"/>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1pPr>
    <a:lvl2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2pPr>
    <a:lvl3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3pPr>
    <a:lvl4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4pPr>
    <a:lvl5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5pPr>
    <a:lvl6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6pPr>
    <a:lvl7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7pPr>
    <a:lvl8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8pPr>
    <a:lvl9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3734" autoAdjust="0"/>
  </p:normalViewPr>
  <p:slideViewPr>
    <p:cSldViewPr snapToGrid="0" snapToObjects="1">
      <p:cViewPr varScale="1">
        <p:scale>
          <a:sx n="75" d="100"/>
          <a:sy n="75" d="100"/>
        </p:scale>
        <p:origin x="111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9" name="Shape 229"/>
          <p:cNvSpPr>
            <a:spLocks noGrp="1" noRot="1" noChangeAspect="1"/>
          </p:cNvSpPr>
          <p:nvPr>
            <p:ph type="sldImg"/>
          </p:nvPr>
        </p:nvSpPr>
        <p:spPr>
          <a:xfrm>
            <a:off x="1143000" y="685800"/>
            <a:ext cx="4572000" cy="3429000"/>
          </a:xfrm>
          <a:prstGeom prst="rect">
            <a:avLst/>
          </a:prstGeom>
        </p:spPr>
        <p:txBody>
          <a:bodyPr/>
          <a:lstStyle/>
          <a:p>
            <a:endParaRPr/>
          </a:p>
        </p:txBody>
      </p:sp>
      <p:sp>
        <p:nvSpPr>
          <p:cNvPr id="230" name="Shape 23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err="1"/>
              <a:t>Algorithms</a:t>
            </a:r>
            <a:r>
              <a:rPr lang="fr-CA" dirty="0"/>
              <a:t> (abstract layer)		=	Algorithmes (couche abstraite)</a:t>
            </a:r>
          </a:p>
          <a:p>
            <a:r>
              <a:rPr lang="fr-CA" dirty="0"/>
              <a:t>Quantum circuits (</a:t>
            </a:r>
            <a:r>
              <a:rPr lang="fr-CA" dirty="0" err="1"/>
              <a:t>logical</a:t>
            </a:r>
            <a:r>
              <a:rPr lang="fr-CA" dirty="0"/>
              <a:t> layer)	=	Circuits quantiques (couche logique)</a:t>
            </a:r>
          </a:p>
          <a:p>
            <a:r>
              <a:rPr lang="fr-CA" dirty="0" err="1"/>
              <a:t>Error</a:t>
            </a:r>
            <a:r>
              <a:rPr lang="fr-CA" dirty="0"/>
              <a:t> </a:t>
            </a:r>
            <a:r>
              <a:rPr lang="fr-CA" dirty="0" err="1"/>
              <a:t>correcting</a:t>
            </a:r>
            <a:r>
              <a:rPr lang="fr-CA" dirty="0"/>
              <a:t> layer			=	Couche de correction des erreurs</a:t>
            </a:r>
          </a:p>
          <a:p>
            <a:r>
              <a:rPr lang="fr-CA" dirty="0"/>
              <a:t>Hardware (</a:t>
            </a:r>
            <a:r>
              <a:rPr lang="fr-CA" dirty="0" err="1"/>
              <a:t>physical</a:t>
            </a:r>
            <a:r>
              <a:rPr lang="fr-CA" dirty="0"/>
              <a:t> layer)		=	Matériel (couche physique)</a:t>
            </a:r>
          </a:p>
        </p:txBody>
      </p:sp>
    </p:spTree>
    <p:extLst>
      <p:ext uri="{BB962C8B-B14F-4D97-AF65-F5344CB8AC3E}">
        <p14:creationId xmlns:p14="http://schemas.microsoft.com/office/powerpoint/2010/main" val="470248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bg>
      <p:bgPr>
        <a:solidFill>
          <a:srgbClr val="222222"/>
        </a:solidFill>
        <a:effectLst/>
      </p:bgPr>
    </p:bg>
    <p:spTree>
      <p:nvGrpSpPr>
        <p:cNvPr id="1" name=""/>
        <p:cNvGrpSpPr/>
        <p:nvPr/>
      </p:nvGrpSpPr>
      <p:grpSpPr>
        <a:xfrm>
          <a:off x="0" y="0"/>
          <a:ext cx="0" cy="0"/>
          <a:chOff x="0" y="0"/>
          <a:chExt cx="0" cy="0"/>
        </a:xfrm>
      </p:grpSpPr>
      <p:sp>
        <p:nvSpPr>
          <p:cNvPr id="12" name="Line"/>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3" name="Title Text"/>
          <p:cNvSpPr txBox="1">
            <a:spLocks noGrp="1"/>
          </p:cNvSpPr>
          <p:nvPr>
            <p:ph type="title"/>
          </p:nvPr>
        </p:nvSpPr>
        <p:spPr>
          <a:xfrm>
            <a:off x="406400" y="6426200"/>
            <a:ext cx="12192000" cy="2705100"/>
          </a:xfrm>
          <a:prstGeom prst="rect">
            <a:avLst/>
          </a:prstGeom>
        </p:spPr>
        <p:txBody>
          <a:bodyPr/>
          <a:lstStyle>
            <a:lvl1pPr>
              <a:spcBef>
                <a:spcPts val="0"/>
              </a:spcBef>
              <a:defRPr sz="17000"/>
            </a:lvl1pPr>
          </a:lstStyle>
          <a:p>
            <a:r>
              <a:t>Title Text</a:t>
            </a:r>
          </a:p>
        </p:txBody>
      </p:sp>
      <p:sp>
        <p:nvSpPr>
          <p:cNvPr id="14" name="Body Level One…"/>
          <p:cNvSpPr txBox="1">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1pPr>
            <a:lvl2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2pPr>
            <a:lvl3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3pPr>
            <a:lvl4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4pPr>
            <a:lvl5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ullets">
    <p:bg>
      <p:bgPr>
        <a:solidFill>
          <a:srgbClr val="222222"/>
        </a:solidFill>
        <a:effectLst/>
      </p:bgPr>
    </p:bg>
    <p:spTree>
      <p:nvGrpSpPr>
        <p:cNvPr id="1" name=""/>
        <p:cNvGrpSpPr/>
        <p:nvPr/>
      </p:nvGrpSpPr>
      <p:grpSpPr>
        <a:xfrm>
          <a:off x="0" y="0"/>
          <a:ext cx="0" cy="0"/>
          <a:chOff x="0" y="0"/>
          <a:chExt cx="0" cy="0"/>
        </a:xfrm>
      </p:grpSpPr>
      <p:sp>
        <p:nvSpPr>
          <p:cNvPr id="102" name="Text"/>
          <p:cNvSpPr txBox="1">
            <a:spLocks noGrp="1"/>
          </p:cNvSpPr>
          <p:nvPr>
            <p:ph type="body" sz="quarter" idx="21"/>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Bold"/>
                <a:ea typeface="DIN Alternate Bold"/>
                <a:cs typeface="DIN Alternate Bold"/>
                <a:sym typeface="DIN Alternate Bold"/>
              </a:defRPr>
            </a:lvl1pPr>
          </a:lstStyle>
          <a:p>
            <a:r>
              <a:t>Text</a:t>
            </a:r>
          </a:p>
        </p:txBody>
      </p:sp>
      <p:sp>
        <p:nvSpPr>
          <p:cNvPr id="103"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3 Up">
    <p:bg>
      <p:bgPr>
        <a:solidFill>
          <a:srgbClr val="222222"/>
        </a:solidFill>
        <a:effectLst/>
      </p:bgPr>
    </p:bg>
    <p:spTree>
      <p:nvGrpSpPr>
        <p:cNvPr id="1" name=""/>
        <p:cNvGrpSpPr/>
        <p:nvPr/>
      </p:nvGrpSpPr>
      <p:grpSpPr>
        <a:xfrm>
          <a:off x="0" y="0"/>
          <a:ext cx="0" cy="0"/>
          <a:chOff x="0" y="0"/>
          <a:chExt cx="0" cy="0"/>
        </a:xfrm>
      </p:grpSpPr>
      <p:sp>
        <p:nvSpPr>
          <p:cNvPr id="111" name="Image"/>
          <p:cNvSpPr>
            <a:spLocks noGrp="1"/>
          </p:cNvSpPr>
          <p:nvPr>
            <p:ph type="pic" sz="half" idx="21"/>
          </p:nvPr>
        </p:nvSpPr>
        <p:spPr>
          <a:xfrm>
            <a:off x="5463161" y="-90805"/>
            <a:ext cx="8585201" cy="5043805"/>
          </a:xfrm>
          <a:prstGeom prst="rect">
            <a:avLst/>
          </a:prstGeom>
        </p:spPr>
        <p:txBody>
          <a:bodyPr lIns="91439" tIns="45719" rIns="91439" bIns="45719">
            <a:noAutofit/>
          </a:bodyPr>
          <a:lstStyle/>
          <a:p>
            <a:endParaRPr/>
          </a:p>
        </p:txBody>
      </p:sp>
      <p:sp>
        <p:nvSpPr>
          <p:cNvPr id="112" name="Image"/>
          <p:cNvSpPr>
            <a:spLocks noGrp="1"/>
          </p:cNvSpPr>
          <p:nvPr>
            <p:ph type="pic" sz="half" idx="22"/>
          </p:nvPr>
        </p:nvSpPr>
        <p:spPr>
          <a:xfrm>
            <a:off x="5918717" y="4660900"/>
            <a:ext cx="7669766" cy="5219700"/>
          </a:xfrm>
          <a:prstGeom prst="rect">
            <a:avLst/>
          </a:prstGeom>
        </p:spPr>
        <p:txBody>
          <a:bodyPr lIns="91439" tIns="45719" rIns="91439" bIns="45719">
            <a:noAutofit/>
          </a:bodyPr>
          <a:lstStyle/>
          <a:p>
            <a:endParaRPr/>
          </a:p>
        </p:txBody>
      </p:sp>
      <p:sp>
        <p:nvSpPr>
          <p:cNvPr id="113" name="Image"/>
          <p:cNvSpPr>
            <a:spLocks noGrp="1"/>
          </p:cNvSpPr>
          <p:nvPr>
            <p:ph type="pic" idx="23"/>
          </p:nvPr>
        </p:nvSpPr>
        <p:spPr>
          <a:xfrm>
            <a:off x="-1016000" y="-12700"/>
            <a:ext cx="8860898" cy="9779000"/>
          </a:xfrm>
          <a:prstGeom prst="rect">
            <a:avLst/>
          </a:prstGeom>
        </p:spPr>
        <p:txBody>
          <a:bodyPr lIns="91439" tIns="45719" rIns="91439" bIns="45719">
            <a:noAutofit/>
          </a:bodyPr>
          <a:lstStyle/>
          <a:p>
            <a:endParaRPr/>
          </a:p>
        </p:txBody>
      </p:sp>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bg>
      <p:bgPr>
        <a:solidFill>
          <a:srgbClr val="222222"/>
        </a:solidFill>
        <a:effectLst/>
      </p:bgPr>
    </p:bg>
    <p:spTree>
      <p:nvGrpSpPr>
        <p:cNvPr id="1" name=""/>
        <p:cNvGrpSpPr/>
        <p:nvPr/>
      </p:nvGrpSpPr>
      <p:grpSpPr>
        <a:xfrm>
          <a:off x="0" y="0"/>
          <a:ext cx="0" cy="0"/>
          <a:chOff x="0" y="0"/>
          <a:chExt cx="0" cy="0"/>
        </a:xfrm>
      </p:grpSpPr>
      <p:sp>
        <p:nvSpPr>
          <p:cNvPr id="121" name="Callout"/>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2800" cap="all">
                <a:solidFill>
                  <a:srgbClr val="FFFFFF"/>
                </a:solidFill>
                <a:latin typeface="+mn-lt"/>
                <a:ea typeface="+mn-ea"/>
                <a:cs typeface="+mn-cs"/>
                <a:sym typeface="DIN Condensed Bold"/>
              </a:defRPr>
            </a:pPr>
            <a:endParaRPr/>
          </a:p>
        </p:txBody>
      </p:sp>
      <p:sp>
        <p:nvSpPr>
          <p:cNvPr id="122" name="Type a quote here."/>
          <p:cNvSpPr txBox="1">
            <a:spLocks noGrp="1"/>
          </p:cNvSpPr>
          <p:nvPr>
            <p:ph type="body" sz="quarter" idx="21"/>
          </p:nvPr>
        </p:nvSpPr>
        <p:spPr>
          <a:xfrm>
            <a:off x="889000" y="2908300"/>
            <a:ext cx="11226800" cy="1297944"/>
          </a:xfrm>
          <a:prstGeom prst="rect">
            <a:avLst/>
          </a:prstGeom>
        </p:spPr>
        <p:txBody>
          <a:bodyPr>
            <a:spAutoFit/>
          </a:bodyPr>
          <a:lstStyle>
            <a:lvl1pPr marL="0" indent="0">
              <a:lnSpc>
                <a:spcPct val="80000"/>
              </a:lnSpc>
              <a:spcBef>
                <a:spcPts val="0"/>
              </a:spcBef>
              <a:buClrTx/>
              <a:buSzTx/>
              <a:buFontTx/>
              <a:buNone/>
              <a:defRPr sz="9400" cap="all">
                <a:solidFill>
                  <a:srgbClr val="FFFFFF"/>
                </a:solidFill>
                <a:latin typeface="+mn-lt"/>
                <a:ea typeface="+mn-ea"/>
                <a:cs typeface="+mn-cs"/>
                <a:sym typeface="DIN Condensed Bold"/>
              </a:defRPr>
            </a:lvl1pPr>
          </a:lstStyle>
          <a:p>
            <a:r>
              <a:t>Type a quote here.</a:t>
            </a:r>
          </a:p>
        </p:txBody>
      </p:sp>
      <p:sp>
        <p:nvSpPr>
          <p:cNvPr id="123" name="Johnny Appleseed"/>
          <p:cNvSpPr txBox="1">
            <a:spLocks noGrp="1"/>
          </p:cNvSpPr>
          <p:nvPr>
            <p:ph type="body" sz="quarter" idx="22"/>
          </p:nvPr>
        </p:nvSpPr>
        <p:spPr>
          <a:xfrm>
            <a:off x="406400" y="7789333"/>
            <a:ext cx="12192000" cy="863604"/>
          </a:xfrm>
          <a:prstGeom prst="rect">
            <a:avLst/>
          </a:prstGeom>
        </p:spPr>
        <p:txBody>
          <a:bodyPr>
            <a:spAutoFit/>
          </a:bodyPr>
          <a:lstStyle>
            <a:lvl1pPr marL="0" indent="0" algn="r">
              <a:lnSpc>
                <a:spcPct val="80000"/>
              </a:lnSpc>
              <a:spcBef>
                <a:spcPts val="0"/>
              </a:spcBef>
              <a:buClrTx/>
              <a:buSzTx/>
              <a:buFontTx/>
              <a:buNone/>
              <a:defRPr sz="6000">
                <a:latin typeface="+mn-lt"/>
                <a:ea typeface="+mn-ea"/>
                <a:cs typeface="+mn-cs"/>
                <a:sym typeface="DIN Condensed Bold"/>
              </a:defRPr>
            </a:lvl1pPr>
          </a:lstStyle>
          <a:p>
            <a:r>
              <a:t>Johnny Appleseed</a:t>
            </a:r>
          </a:p>
        </p:txBody>
      </p:sp>
      <p:sp>
        <p:nvSpPr>
          <p:cNvPr id="124" name="Text"/>
          <p:cNvSpPr txBox="1">
            <a:spLocks noGrp="1"/>
          </p:cNvSpPr>
          <p:nvPr>
            <p:ph type="body" sz="quarter" idx="2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Bold"/>
                <a:ea typeface="DIN Alternate Bold"/>
                <a:cs typeface="DIN Alternate Bold"/>
                <a:sym typeface="DIN Alternate Bold"/>
              </a:defRPr>
            </a:lvl1pPr>
          </a:lstStyle>
          <a:p>
            <a:r>
              <a:t>Text</a:t>
            </a:r>
          </a:p>
        </p:txBody>
      </p:sp>
      <p:sp>
        <p:nvSpPr>
          <p:cNvPr id="1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Quote Alt">
    <p:bg>
      <p:bgPr>
        <a:solidFill>
          <a:schemeClr val="accent1"/>
        </a:solidFill>
        <a:effectLst/>
      </p:bgPr>
    </p:bg>
    <p:spTree>
      <p:nvGrpSpPr>
        <p:cNvPr id="1" name=""/>
        <p:cNvGrpSpPr/>
        <p:nvPr/>
      </p:nvGrpSpPr>
      <p:grpSpPr>
        <a:xfrm>
          <a:off x="0" y="0"/>
          <a:ext cx="0" cy="0"/>
          <a:chOff x="0" y="0"/>
          <a:chExt cx="0" cy="0"/>
        </a:xfrm>
      </p:grpSpPr>
      <p:sp>
        <p:nvSpPr>
          <p:cNvPr id="132" name="Type a quote here."/>
          <p:cNvSpPr txBox="1">
            <a:spLocks noGrp="1"/>
          </p:cNvSpPr>
          <p:nvPr>
            <p:ph type="body" sz="quarter" idx="21"/>
          </p:nvPr>
        </p:nvSpPr>
        <p:spPr>
          <a:xfrm>
            <a:off x="5892800" y="2641600"/>
            <a:ext cx="6705600" cy="2501900"/>
          </a:xfrm>
          <a:prstGeom prst="rect">
            <a:avLst/>
          </a:prstGeom>
        </p:spPr>
        <p:txBody>
          <a:bodyPr>
            <a:spAutoFit/>
          </a:bodyPr>
          <a:lstStyle>
            <a:lvl1pPr marL="0" indent="0">
              <a:lnSpc>
                <a:spcPct val="80000"/>
              </a:lnSpc>
              <a:spcBef>
                <a:spcPts val="0"/>
              </a:spcBef>
              <a:buClrTx/>
              <a:buSzTx/>
              <a:buFontTx/>
              <a:buNone/>
              <a:defRPr sz="9400" cap="all">
                <a:solidFill>
                  <a:srgbClr val="FFFFFF"/>
                </a:solidFill>
                <a:latin typeface="+mn-lt"/>
                <a:ea typeface="+mn-ea"/>
                <a:cs typeface="+mn-cs"/>
                <a:sym typeface="DIN Condensed Bold"/>
              </a:defRPr>
            </a:lvl1pPr>
          </a:lstStyle>
          <a:p>
            <a:r>
              <a:t>Type a quote here.</a:t>
            </a:r>
          </a:p>
        </p:txBody>
      </p:sp>
      <p:sp>
        <p:nvSpPr>
          <p:cNvPr id="133" name="Image"/>
          <p:cNvSpPr>
            <a:spLocks noGrp="1"/>
          </p:cNvSpPr>
          <p:nvPr>
            <p:ph type="pic" idx="22"/>
          </p:nvPr>
        </p:nvSpPr>
        <p:spPr>
          <a:xfrm>
            <a:off x="-1016000" y="-12700"/>
            <a:ext cx="8860898" cy="9779000"/>
          </a:xfrm>
          <a:prstGeom prst="rect">
            <a:avLst/>
          </a:prstGeom>
        </p:spPr>
        <p:txBody>
          <a:bodyPr lIns="91439" tIns="45719" rIns="91439" bIns="45719">
            <a:noAutofit/>
          </a:bodyPr>
          <a:lstStyle/>
          <a:p>
            <a:endParaRPr/>
          </a:p>
        </p:txBody>
      </p:sp>
      <p:sp>
        <p:nvSpPr>
          <p:cNvPr id="134" name="Johnny Appleseed"/>
          <p:cNvSpPr txBox="1">
            <a:spLocks noGrp="1"/>
          </p:cNvSpPr>
          <p:nvPr>
            <p:ph type="body" sz="quarter" idx="23"/>
          </p:nvPr>
        </p:nvSpPr>
        <p:spPr>
          <a:xfrm>
            <a:off x="5892800" y="7789333"/>
            <a:ext cx="6705600" cy="863604"/>
          </a:xfrm>
          <a:prstGeom prst="rect">
            <a:avLst/>
          </a:prstGeom>
        </p:spPr>
        <p:txBody>
          <a:bodyPr anchor="ctr">
            <a:spAutoFit/>
          </a:bodyPr>
          <a:lstStyle>
            <a:lvl1pPr marL="0" indent="0" defTabSz="457200">
              <a:spcBef>
                <a:spcPts val="0"/>
              </a:spcBef>
              <a:buClrTx/>
              <a:buSzTx/>
              <a:buFontTx/>
              <a:buNone/>
              <a:defRPr sz="6000">
                <a:solidFill>
                  <a:srgbClr val="232323"/>
                </a:solidFill>
                <a:latin typeface="+mn-lt"/>
                <a:ea typeface="+mn-ea"/>
                <a:cs typeface="+mn-cs"/>
                <a:sym typeface="DIN Condensed Bold"/>
              </a:defRPr>
            </a:lvl1pPr>
          </a:lstStyle>
          <a:p>
            <a:r>
              <a:t>Johnny Appleseed</a:t>
            </a: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p:bg>
      <p:bgPr>
        <a:solidFill>
          <a:srgbClr val="222222"/>
        </a:solidFill>
        <a:effectLst/>
      </p:bgPr>
    </p:bg>
    <p:spTree>
      <p:nvGrpSpPr>
        <p:cNvPr id="1" name=""/>
        <p:cNvGrpSpPr/>
        <p:nvPr/>
      </p:nvGrpSpPr>
      <p:grpSpPr>
        <a:xfrm>
          <a:off x="0" y="0"/>
          <a:ext cx="0" cy="0"/>
          <a:chOff x="0" y="0"/>
          <a:chExt cx="0" cy="0"/>
        </a:xfrm>
      </p:grpSpPr>
      <p:sp>
        <p:nvSpPr>
          <p:cNvPr id="142" name="Image"/>
          <p:cNvSpPr>
            <a:spLocks noGrp="1"/>
          </p:cNvSpPr>
          <p:nvPr>
            <p:ph type="pic" idx="21"/>
          </p:nvPr>
        </p:nvSpPr>
        <p:spPr>
          <a:xfrm>
            <a:off x="-914400" y="-12700"/>
            <a:ext cx="14814645" cy="9779000"/>
          </a:xfrm>
          <a:prstGeom prst="rect">
            <a:avLst/>
          </a:prstGeom>
        </p:spPr>
        <p:txBody>
          <a:bodyPr lIns="91439" tIns="45719" rIns="91439" bIns="45719">
            <a:noAutofit/>
          </a:bodyPr>
          <a:lstStyle/>
          <a:p>
            <a:endParaRPr/>
          </a:p>
        </p:txBody>
      </p:sp>
      <p:sp>
        <p:nvSpPr>
          <p:cNvPr id="1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222222"/>
        </a:solidFill>
        <a:effectLst/>
      </p:bgPr>
    </p:bg>
    <p:spTree>
      <p:nvGrpSpPr>
        <p:cNvPr id="1" name=""/>
        <p:cNvGrpSpPr/>
        <p:nvPr/>
      </p:nvGrpSpPr>
      <p:grpSpPr>
        <a:xfrm>
          <a:off x="0" y="0"/>
          <a:ext cx="0" cy="0"/>
          <a:chOff x="0" y="0"/>
          <a:chExt cx="0" cy="0"/>
        </a:xfrm>
      </p:grpSpPr>
      <p:sp>
        <p:nvSpPr>
          <p:cNvPr id="1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ank Alt">
    <p:spTree>
      <p:nvGrpSpPr>
        <p:cNvPr id="1" name=""/>
        <p:cNvGrpSpPr/>
        <p:nvPr/>
      </p:nvGrpSpPr>
      <p:grpSpPr>
        <a:xfrm>
          <a:off x="0" y="0"/>
          <a:ext cx="0" cy="0"/>
          <a:chOff x="0" y="0"/>
          <a:chExt cx="0" cy="0"/>
        </a:xfrm>
      </p:grpSpPr>
      <p:sp>
        <p:nvSpPr>
          <p:cNvPr id="1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amp; Bullets">
    <p:bg>
      <p:bgPr>
        <a:solidFill>
          <a:srgbClr val="222222"/>
        </a:solidFill>
        <a:effectLst/>
      </p:bgPr>
    </p:bg>
    <p:spTree>
      <p:nvGrpSpPr>
        <p:cNvPr id="1" name=""/>
        <p:cNvGrpSpPr/>
        <p:nvPr/>
      </p:nvGrpSpPr>
      <p:grpSpPr>
        <a:xfrm>
          <a:off x="0" y="0"/>
          <a:ext cx="0" cy="0"/>
          <a:chOff x="0" y="0"/>
          <a:chExt cx="0" cy="0"/>
        </a:xfrm>
      </p:grpSpPr>
      <p:sp>
        <p:nvSpPr>
          <p:cNvPr id="164" name="Line"/>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65" name="© 2019 softwareQ Inc. (proprietary information, please do not distribute)"/>
          <p:cNvSpPr txBox="1">
            <a:spLocks noGrp="1"/>
          </p:cNvSpPr>
          <p:nvPr>
            <p:ph type="body" sz="quarter" idx="21"/>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spc="120">
                <a:latin typeface="DIN Alternate Bold"/>
                <a:ea typeface="DIN Alternate Bold"/>
                <a:cs typeface="DIN Alternate Bold"/>
                <a:sym typeface="DIN Alternate Bold"/>
              </a:defRPr>
            </a:lvl1pPr>
          </a:lstStyle>
          <a:p>
            <a:r>
              <a:t>© 2019 softwareQ Inc. (proprietary information, please do not distribute)</a:t>
            </a:r>
          </a:p>
        </p:txBody>
      </p:sp>
      <p:sp>
        <p:nvSpPr>
          <p:cNvPr id="166" name="Title Text"/>
          <p:cNvSpPr txBox="1">
            <a:spLocks noGrp="1"/>
          </p:cNvSpPr>
          <p:nvPr>
            <p:ph type="title"/>
          </p:nvPr>
        </p:nvSpPr>
        <p:spPr>
          <a:prstGeom prst="rect">
            <a:avLst/>
          </a:prstGeom>
        </p:spPr>
        <p:txBody>
          <a:bodyPr/>
          <a:lstStyle>
            <a:lvl1pPr>
              <a:defRPr>
                <a:solidFill>
                  <a:schemeClr val="accent1">
                    <a:hueOff val="104794"/>
                    <a:lumOff val="-8431"/>
                  </a:schemeClr>
                </a:solidFill>
              </a:defRPr>
            </a:lvl1pPr>
          </a:lstStyle>
          <a:p>
            <a:r>
              <a:t>Title Text</a:t>
            </a:r>
          </a:p>
        </p:txBody>
      </p:sp>
      <p:sp>
        <p:nvSpPr>
          <p:cNvPr id="167"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1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amp; Bullets">
    <p:bg>
      <p:bgPr>
        <a:solidFill>
          <a:srgbClr val="222222"/>
        </a:solidFill>
        <a:effectLst/>
      </p:bgPr>
    </p:bg>
    <p:spTree>
      <p:nvGrpSpPr>
        <p:cNvPr id="1" name=""/>
        <p:cNvGrpSpPr/>
        <p:nvPr/>
      </p:nvGrpSpPr>
      <p:grpSpPr>
        <a:xfrm>
          <a:off x="0" y="0"/>
          <a:ext cx="0" cy="0"/>
          <a:chOff x="0" y="0"/>
          <a:chExt cx="0" cy="0"/>
        </a:xfrm>
      </p:grpSpPr>
      <p:sp>
        <p:nvSpPr>
          <p:cNvPr id="175" name="Line"/>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76" name="© COPYRIGHT 2020 SOFTWAREQ INC, ALL RIGHTS RESERVED"/>
          <p:cNvSpPr txBox="1">
            <a:spLocks noGrp="1"/>
          </p:cNvSpPr>
          <p:nvPr>
            <p:ph type="body" sz="quarter" idx="21"/>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spc="120">
                <a:latin typeface="DIN Alternate Bold"/>
                <a:ea typeface="DIN Alternate Bold"/>
                <a:cs typeface="DIN Alternate Bold"/>
                <a:sym typeface="DIN Alternate Bold"/>
              </a:defRPr>
            </a:lvl1pPr>
          </a:lstStyle>
          <a:p>
            <a:r>
              <a:t>© COPYRIGHT 2020 SOFTWAREQ INC, ALL RIGHTS RESERVED</a:t>
            </a:r>
          </a:p>
        </p:txBody>
      </p:sp>
      <p:sp>
        <p:nvSpPr>
          <p:cNvPr id="177" name="Title Text"/>
          <p:cNvSpPr txBox="1">
            <a:spLocks noGrp="1"/>
          </p:cNvSpPr>
          <p:nvPr>
            <p:ph type="title"/>
          </p:nvPr>
        </p:nvSpPr>
        <p:spPr>
          <a:prstGeom prst="rect">
            <a:avLst/>
          </a:prstGeom>
        </p:spPr>
        <p:txBody>
          <a:bodyPr/>
          <a:lstStyle>
            <a:lvl1pPr>
              <a:defRPr>
                <a:solidFill>
                  <a:schemeClr val="accent1">
                    <a:hueOff val="104794"/>
                    <a:lumOff val="-8431"/>
                  </a:schemeClr>
                </a:solidFill>
              </a:defRPr>
            </a:lvl1pPr>
          </a:lstStyle>
          <a:p>
            <a:r>
              <a:t>Title Text</a:t>
            </a:r>
          </a:p>
        </p:txBody>
      </p:sp>
      <p:sp>
        <p:nvSpPr>
          <p:cNvPr id="178"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1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Photo - Horizontal">
    <p:bg>
      <p:bgPr>
        <a:solidFill>
          <a:srgbClr val="222222"/>
        </a:solidFill>
        <a:effectLst/>
      </p:bgPr>
    </p:bg>
    <p:spTree>
      <p:nvGrpSpPr>
        <p:cNvPr id="1" name=""/>
        <p:cNvGrpSpPr/>
        <p:nvPr/>
      </p:nvGrpSpPr>
      <p:grpSpPr>
        <a:xfrm>
          <a:off x="0" y="0"/>
          <a:ext cx="0" cy="0"/>
          <a:chOff x="0" y="0"/>
          <a:chExt cx="0" cy="0"/>
        </a:xfrm>
      </p:grpSpPr>
      <p:sp>
        <p:nvSpPr>
          <p:cNvPr id="186" name="Image"/>
          <p:cNvSpPr>
            <a:spLocks noGrp="1"/>
          </p:cNvSpPr>
          <p:nvPr>
            <p:ph type="pic" idx="21"/>
          </p:nvPr>
        </p:nvSpPr>
        <p:spPr>
          <a:xfrm>
            <a:off x="-914400" y="-12700"/>
            <a:ext cx="14814645" cy="9779000"/>
          </a:xfrm>
          <a:prstGeom prst="rect">
            <a:avLst/>
          </a:prstGeom>
        </p:spPr>
        <p:txBody>
          <a:bodyPr lIns="91439" tIns="45719" rIns="91439" bIns="45719">
            <a:noAutofit/>
          </a:bodyPr>
          <a:lstStyle/>
          <a:p>
            <a:endParaRPr/>
          </a:p>
        </p:txBody>
      </p:sp>
      <p:sp>
        <p:nvSpPr>
          <p:cNvPr id="187" name="Line"/>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88" name="Title Text"/>
          <p:cNvSpPr txBox="1">
            <a:spLocks noGrp="1"/>
          </p:cNvSpPr>
          <p:nvPr>
            <p:ph type="title"/>
          </p:nvPr>
        </p:nvSpPr>
        <p:spPr>
          <a:xfrm>
            <a:off x="406400" y="6426200"/>
            <a:ext cx="12192000" cy="2705100"/>
          </a:xfrm>
          <a:prstGeom prst="rect">
            <a:avLst/>
          </a:prstGeom>
        </p:spPr>
        <p:txBody>
          <a:bodyPr/>
          <a:lstStyle>
            <a:lvl1pPr>
              <a:spcBef>
                <a:spcPts val="0"/>
              </a:spcBef>
              <a:defRPr sz="17000">
                <a:solidFill>
                  <a:schemeClr val="accent1">
                    <a:hueOff val="104794"/>
                    <a:lumOff val="-8431"/>
                  </a:schemeClr>
                </a:solidFill>
              </a:defRPr>
            </a:lvl1pPr>
          </a:lstStyle>
          <a:p>
            <a:r>
              <a:t>Title Text</a:t>
            </a:r>
          </a:p>
        </p:txBody>
      </p:sp>
      <p:sp>
        <p:nvSpPr>
          <p:cNvPr id="189" name="Body Level One…"/>
          <p:cNvSpPr txBox="1">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1pPr>
            <a:lvl2pPr marL="0" indent="22860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2pPr>
            <a:lvl3pPr marL="0" indent="45720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3pPr>
            <a:lvl4pPr marL="0" indent="68580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4pPr>
            <a:lvl5pPr marL="0" indent="91440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5pPr>
          </a:lstStyle>
          <a:p>
            <a:r>
              <a:t>Body Level One</a:t>
            </a:r>
          </a:p>
          <a:p>
            <a:pPr lvl="1"/>
            <a:r>
              <a:t>Body Level Two</a:t>
            </a:r>
          </a:p>
          <a:p>
            <a:pPr lvl="2"/>
            <a:r>
              <a:t>Body Level Three</a:t>
            </a:r>
          </a:p>
          <a:p>
            <a:pPr lvl="3"/>
            <a:r>
              <a:t>Body Level Four</a:t>
            </a:r>
          </a:p>
          <a:p>
            <a:pPr lvl="4"/>
            <a:r>
              <a:t>Body Level Five</a:t>
            </a:r>
          </a:p>
        </p:txBody>
      </p:sp>
      <p:sp>
        <p:nvSpPr>
          <p:cNvPr id="190" name="Slide Number"/>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bg>
      <p:bgPr>
        <a:solidFill>
          <a:srgbClr val="222222"/>
        </a:solidFill>
        <a:effectLst/>
      </p:bgPr>
    </p:bg>
    <p:spTree>
      <p:nvGrpSpPr>
        <p:cNvPr id="1" name=""/>
        <p:cNvGrpSpPr/>
        <p:nvPr/>
      </p:nvGrpSpPr>
      <p:grpSpPr>
        <a:xfrm>
          <a:off x="0" y="0"/>
          <a:ext cx="0" cy="0"/>
          <a:chOff x="0" y="0"/>
          <a:chExt cx="0" cy="0"/>
        </a:xfrm>
      </p:grpSpPr>
      <p:sp>
        <p:nvSpPr>
          <p:cNvPr id="22" name="Image"/>
          <p:cNvSpPr>
            <a:spLocks noGrp="1"/>
          </p:cNvSpPr>
          <p:nvPr>
            <p:ph type="pic" idx="21"/>
          </p:nvPr>
        </p:nvSpPr>
        <p:spPr>
          <a:xfrm>
            <a:off x="-914400" y="-12700"/>
            <a:ext cx="14814645" cy="9779000"/>
          </a:xfrm>
          <a:prstGeom prst="rect">
            <a:avLst/>
          </a:prstGeom>
        </p:spPr>
        <p:txBody>
          <a:bodyPr lIns="91439" tIns="45719" rIns="91439" bIns="45719">
            <a:noAutofit/>
          </a:bodyPr>
          <a:lstStyle/>
          <a:p>
            <a:endParaRPr/>
          </a:p>
        </p:txBody>
      </p:sp>
      <p:sp>
        <p:nvSpPr>
          <p:cNvPr id="23" name="Line"/>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24" name="Title Text"/>
          <p:cNvSpPr txBox="1">
            <a:spLocks noGrp="1"/>
          </p:cNvSpPr>
          <p:nvPr>
            <p:ph type="title"/>
          </p:nvPr>
        </p:nvSpPr>
        <p:spPr>
          <a:xfrm>
            <a:off x="406400" y="6426200"/>
            <a:ext cx="12192000" cy="2705100"/>
          </a:xfrm>
          <a:prstGeom prst="rect">
            <a:avLst/>
          </a:prstGeom>
        </p:spPr>
        <p:txBody>
          <a:bodyPr/>
          <a:lstStyle>
            <a:lvl1pPr>
              <a:spcBef>
                <a:spcPts val="0"/>
              </a:spcBef>
              <a:defRPr sz="17000"/>
            </a:lvl1pPr>
          </a:lstStyle>
          <a:p>
            <a:r>
              <a:t>Title Text</a:t>
            </a:r>
          </a:p>
        </p:txBody>
      </p:sp>
      <p:sp>
        <p:nvSpPr>
          <p:cNvPr id="25" name="Body Level One…"/>
          <p:cNvSpPr txBox="1">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1pPr>
            <a:lvl2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2pPr>
            <a:lvl3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3pPr>
            <a:lvl4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4pPr>
            <a:lvl5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amp; Bullets">
    <p:bg>
      <p:bgPr>
        <a:solidFill>
          <a:srgbClr val="222222"/>
        </a:solidFill>
        <a:effectLst/>
      </p:bgPr>
    </p:bg>
    <p:spTree>
      <p:nvGrpSpPr>
        <p:cNvPr id="1" name=""/>
        <p:cNvGrpSpPr/>
        <p:nvPr/>
      </p:nvGrpSpPr>
      <p:grpSpPr>
        <a:xfrm>
          <a:off x="0" y="0"/>
          <a:ext cx="0" cy="0"/>
          <a:chOff x="0" y="0"/>
          <a:chExt cx="0" cy="0"/>
        </a:xfrm>
      </p:grpSpPr>
      <p:sp>
        <p:nvSpPr>
          <p:cNvPr id="197" name="Line"/>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98" name="© 2018 softwareQ Inc. (proprietary information, please do not distribute)"/>
          <p:cNvSpPr txBox="1">
            <a:spLocks noGrp="1"/>
          </p:cNvSpPr>
          <p:nvPr>
            <p:ph type="body" sz="quarter" idx="21"/>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spc="120">
                <a:latin typeface="DIN Alternate Bold"/>
                <a:ea typeface="DIN Alternate Bold"/>
                <a:cs typeface="DIN Alternate Bold"/>
                <a:sym typeface="DIN Alternate Bold"/>
              </a:defRPr>
            </a:lvl1pPr>
          </a:lstStyle>
          <a:p>
            <a:r>
              <a:t>© 2018 softwareQ Inc. (proprietary information, please do not distribute)</a:t>
            </a:r>
          </a:p>
        </p:txBody>
      </p:sp>
      <p:sp>
        <p:nvSpPr>
          <p:cNvPr id="199" name="Title Text"/>
          <p:cNvSpPr txBox="1">
            <a:spLocks noGrp="1"/>
          </p:cNvSpPr>
          <p:nvPr>
            <p:ph type="title"/>
          </p:nvPr>
        </p:nvSpPr>
        <p:spPr>
          <a:prstGeom prst="rect">
            <a:avLst/>
          </a:prstGeom>
        </p:spPr>
        <p:txBody>
          <a:bodyPr/>
          <a:lstStyle>
            <a:lvl1pPr>
              <a:defRPr>
                <a:solidFill>
                  <a:schemeClr val="accent1">
                    <a:hueOff val="104794"/>
                    <a:lumOff val="-8431"/>
                  </a:schemeClr>
                </a:solidFill>
              </a:defRPr>
            </a:lvl1pPr>
          </a:lstStyle>
          <a:p>
            <a:r>
              <a:t>Title Text</a:t>
            </a:r>
          </a:p>
        </p:txBody>
      </p:sp>
      <p:sp>
        <p:nvSpPr>
          <p:cNvPr id="200"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2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Bullets &amp; Photo">
    <p:bg>
      <p:bgPr>
        <a:solidFill>
          <a:srgbClr val="222222"/>
        </a:solidFill>
        <a:effectLst/>
      </p:bgPr>
    </p:bg>
    <p:spTree>
      <p:nvGrpSpPr>
        <p:cNvPr id="1" name=""/>
        <p:cNvGrpSpPr/>
        <p:nvPr/>
      </p:nvGrpSpPr>
      <p:grpSpPr>
        <a:xfrm>
          <a:off x="0" y="0"/>
          <a:ext cx="0" cy="0"/>
          <a:chOff x="0" y="0"/>
          <a:chExt cx="0" cy="0"/>
        </a:xfrm>
      </p:grpSpPr>
      <p:sp>
        <p:nvSpPr>
          <p:cNvPr id="208" name="Line"/>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209" name="Text"/>
          <p:cNvSpPr txBox="1">
            <a:spLocks noGrp="1"/>
          </p:cNvSpPr>
          <p:nvPr>
            <p:ph type="body" sz="quarter" idx="21"/>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spc="120">
                <a:latin typeface="DIN Alternate Bold"/>
                <a:ea typeface="DIN Alternate Bold"/>
                <a:cs typeface="DIN Alternate Bold"/>
                <a:sym typeface="DIN Alternate Bold"/>
              </a:defRPr>
            </a:lvl1pPr>
          </a:lstStyle>
          <a:p>
            <a:r>
              <a:t>Text</a:t>
            </a:r>
          </a:p>
        </p:txBody>
      </p:sp>
      <p:sp>
        <p:nvSpPr>
          <p:cNvPr id="210" name="Image"/>
          <p:cNvSpPr>
            <a:spLocks noGrp="1"/>
          </p:cNvSpPr>
          <p:nvPr>
            <p:ph type="pic" idx="22"/>
          </p:nvPr>
        </p:nvSpPr>
        <p:spPr>
          <a:xfrm>
            <a:off x="6665377" y="1219200"/>
            <a:ext cx="7445457" cy="8216900"/>
          </a:xfrm>
          <a:prstGeom prst="rect">
            <a:avLst/>
          </a:prstGeom>
        </p:spPr>
        <p:txBody>
          <a:bodyPr lIns="91439" tIns="45719" rIns="91439" bIns="45719">
            <a:noAutofit/>
          </a:bodyPr>
          <a:lstStyle/>
          <a:p>
            <a:endParaRPr/>
          </a:p>
        </p:txBody>
      </p:sp>
      <p:sp>
        <p:nvSpPr>
          <p:cNvPr id="211" name="Title Text"/>
          <p:cNvSpPr txBox="1">
            <a:spLocks noGrp="1"/>
          </p:cNvSpPr>
          <p:nvPr>
            <p:ph type="title"/>
          </p:nvPr>
        </p:nvSpPr>
        <p:spPr>
          <a:xfrm>
            <a:off x="406400" y="1536700"/>
            <a:ext cx="6299200" cy="723900"/>
          </a:xfrm>
          <a:prstGeom prst="rect">
            <a:avLst/>
          </a:prstGeom>
        </p:spPr>
        <p:txBody>
          <a:bodyPr/>
          <a:lstStyle>
            <a:lvl1pPr>
              <a:defRPr>
                <a:solidFill>
                  <a:schemeClr val="accent1">
                    <a:hueOff val="104794"/>
                    <a:lumOff val="-8431"/>
                  </a:schemeClr>
                </a:solidFill>
              </a:defRPr>
            </a:lvl1pPr>
          </a:lstStyle>
          <a:p>
            <a:r>
              <a:t>Title Text</a:t>
            </a:r>
          </a:p>
        </p:txBody>
      </p:sp>
      <p:sp>
        <p:nvSpPr>
          <p:cNvPr id="212" name="Body Level One…"/>
          <p:cNvSpPr txBox="1">
            <a:spLocks noGrp="1"/>
          </p:cNvSpPr>
          <p:nvPr>
            <p:ph type="body" sz="half" idx="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2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222222"/>
        </a:solidFill>
        <a:effectLst/>
      </p:bgPr>
    </p:bg>
    <p:spTree>
      <p:nvGrpSpPr>
        <p:cNvPr id="1" name=""/>
        <p:cNvGrpSpPr/>
        <p:nvPr/>
      </p:nvGrpSpPr>
      <p:grpSpPr>
        <a:xfrm>
          <a:off x="0" y="0"/>
          <a:ext cx="0" cy="0"/>
          <a:chOff x="0" y="0"/>
          <a:chExt cx="0" cy="0"/>
        </a:xfrm>
      </p:grpSpPr>
      <p:sp>
        <p:nvSpPr>
          <p:cNvPr id="220" name="© Copyright 2020 softwareQ Inc, all rights reserved"/>
          <p:cNvSpPr txBox="1">
            <a:spLocks noGrp="1"/>
          </p:cNvSpPr>
          <p:nvPr>
            <p:ph type="body" sz="quarter" idx="21"/>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Bold"/>
                <a:ea typeface="DIN Alternate Bold"/>
                <a:cs typeface="DIN Alternate Bold"/>
                <a:sym typeface="DIN Alternate Bold"/>
              </a:defRPr>
            </a:lvl1pPr>
          </a:lstStyle>
          <a:p>
            <a:r>
              <a:t>© Copyright 2020 softwareQ Inc, all rights reserved</a:t>
            </a:r>
          </a:p>
        </p:txBody>
      </p:sp>
      <p:sp>
        <p:nvSpPr>
          <p:cNvPr id="221" name="Title Text"/>
          <p:cNvSpPr txBox="1">
            <a:spLocks noGrp="1"/>
          </p:cNvSpPr>
          <p:nvPr>
            <p:ph type="title"/>
          </p:nvPr>
        </p:nvSpPr>
        <p:spPr>
          <a:prstGeom prst="rect">
            <a:avLst/>
          </a:prstGeom>
        </p:spPr>
        <p:txBody>
          <a:bodyPr/>
          <a:lstStyle/>
          <a:p>
            <a:r>
              <a:t>Title Text</a:t>
            </a:r>
          </a:p>
        </p:txBody>
      </p:sp>
      <p:sp>
        <p:nvSpPr>
          <p:cNvPr id="222"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2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Subtitle Alt">
    <p:spTree>
      <p:nvGrpSpPr>
        <p:cNvPr id="1" name=""/>
        <p:cNvGrpSpPr/>
        <p:nvPr/>
      </p:nvGrpSpPr>
      <p:grpSpPr>
        <a:xfrm>
          <a:off x="0" y="0"/>
          <a:ext cx="0" cy="0"/>
          <a:chOff x="0" y="0"/>
          <a:chExt cx="0" cy="0"/>
        </a:xfrm>
      </p:grpSpPr>
      <p:sp>
        <p:nvSpPr>
          <p:cNvPr id="33" name="Line"/>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4" name="Title Text"/>
          <p:cNvSpPr txBox="1">
            <a:spLocks noGrp="1"/>
          </p:cNvSpPr>
          <p:nvPr>
            <p:ph type="title"/>
          </p:nvPr>
        </p:nvSpPr>
        <p:spPr>
          <a:xfrm>
            <a:off x="406400" y="6426200"/>
            <a:ext cx="12192000" cy="2705100"/>
          </a:xfrm>
          <a:prstGeom prst="rect">
            <a:avLst/>
          </a:prstGeom>
        </p:spPr>
        <p:txBody>
          <a:bodyPr/>
          <a:lstStyle>
            <a:lvl1pPr>
              <a:spcBef>
                <a:spcPts val="0"/>
              </a:spcBef>
              <a:defRPr sz="17000"/>
            </a:lvl1pPr>
          </a:lstStyle>
          <a:p>
            <a:r>
              <a:t>Title Text</a:t>
            </a:r>
          </a:p>
        </p:txBody>
      </p:sp>
      <p:sp>
        <p:nvSpPr>
          <p:cNvPr id="35" name="Body Level One…"/>
          <p:cNvSpPr txBox="1">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1pPr>
            <a:lvl2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2pPr>
            <a:lvl3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3pPr>
            <a:lvl4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4pPr>
            <a:lvl5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5pPr>
          </a:lstStyle>
          <a:p>
            <a:r>
              <a:t>Body Level One</a:t>
            </a:r>
          </a:p>
          <a:p>
            <a:pPr lvl="1"/>
            <a:r>
              <a:t>Body Level Two</a:t>
            </a:r>
          </a:p>
          <a:p>
            <a:pPr lvl="2"/>
            <a:r>
              <a:t>Body Level Three</a:t>
            </a:r>
          </a:p>
          <a:p>
            <a:pPr lvl="3"/>
            <a:r>
              <a:t>Body Level Four</a:t>
            </a:r>
          </a:p>
          <a:p>
            <a:pPr lvl="4"/>
            <a:r>
              <a:t>Body Level Five</a:t>
            </a:r>
          </a:p>
        </p:txBody>
      </p:sp>
      <p:sp>
        <p:nvSpPr>
          <p:cNvPr id="36" name="Slide Number"/>
          <p:cNvSpPr txBox="1">
            <a:spLocks noGrp="1"/>
          </p:cNvSpPr>
          <p:nvPr>
            <p:ph type="sldNum" sz="quarter" idx="2"/>
          </p:nvPr>
        </p:nvSpPr>
        <p:spPr>
          <a:xfrm>
            <a:off x="12161859" y="4191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Center">
    <p:bg>
      <p:bgPr>
        <a:solidFill>
          <a:srgbClr val="222222"/>
        </a:solidFill>
        <a:effectLst/>
      </p:bgPr>
    </p:bg>
    <p:spTree>
      <p:nvGrpSpPr>
        <p:cNvPr id="1" name=""/>
        <p:cNvGrpSpPr/>
        <p:nvPr/>
      </p:nvGrpSpPr>
      <p:grpSpPr>
        <a:xfrm>
          <a:off x="0" y="0"/>
          <a:ext cx="0" cy="0"/>
          <a:chOff x="0" y="0"/>
          <a:chExt cx="0" cy="0"/>
        </a:xfrm>
      </p:grpSpPr>
      <p:sp>
        <p:nvSpPr>
          <p:cNvPr id="43" name="Title Text"/>
          <p:cNvSpPr txBox="1">
            <a:spLocks noGrp="1"/>
          </p:cNvSpPr>
          <p:nvPr>
            <p:ph type="title"/>
          </p:nvPr>
        </p:nvSpPr>
        <p:spPr>
          <a:xfrm>
            <a:off x="406400" y="4038600"/>
            <a:ext cx="12192000" cy="4521200"/>
          </a:xfrm>
          <a:prstGeom prst="rect">
            <a:avLst/>
          </a:prstGeom>
        </p:spPr>
        <p:txBody>
          <a:bodyPr/>
          <a:lstStyle>
            <a:lvl1pPr>
              <a:spcBef>
                <a:spcPts val="0"/>
              </a:spcBef>
              <a:defRPr sz="17000"/>
            </a:lvl1pPr>
          </a:lstStyle>
          <a:p>
            <a:r>
              <a:t>Title Text</a:t>
            </a:r>
          </a:p>
        </p:txBody>
      </p:sp>
      <p:sp>
        <p:nvSpPr>
          <p:cNvPr id="44" name="Slide Number"/>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hoto - Vertical">
    <p:bg>
      <p:bgPr>
        <a:solidFill>
          <a:srgbClr val="222222"/>
        </a:solidFill>
        <a:effectLst/>
      </p:bgPr>
    </p:bg>
    <p:spTree>
      <p:nvGrpSpPr>
        <p:cNvPr id="1" name=""/>
        <p:cNvGrpSpPr/>
        <p:nvPr/>
      </p:nvGrpSpPr>
      <p:grpSpPr>
        <a:xfrm>
          <a:off x="0" y="0"/>
          <a:ext cx="0" cy="0"/>
          <a:chOff x="0" y="0"/>
          <a:chExt cx="0" cy="0"/>
        </a:xfrm>
      </p:grpSpPr>
      <p:sp>
        <p:nvSpPr>
          <p:cNvPr id="51" name="Line"/>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52" name="Image"/>
          <p:cNvSpPr>
            <a:spLocks noGrp="1"/>
          </p:cNvSpPr>
          <p:nvPr>
            <p:ph type="pic" idx="21"/>
          </p:nvPr>
        </p:nvSpPr>
        <p:spPr>
          <a:xfrm>
            <a:off x="-1016000" y="-12700"/>
            <a:ext cx="8860898" cy="9779000"/>
          </a:xfrm>
          <a:prstGeom prst="rect">
            <a:avLst/>
          </a:prstGeom>
        </p:spPr>
        <p:txBody>
          <a:bodyPr lIns="91439" tIns="45719" rIns="91439" bIns="45719">
            <a:noAutofit/>
          </a:bodyPr>
          <a:lstStyle/>
          <a:p>
            <a:endParaRPr/>
          </a:p>
        </p:txBody>
      </p:sp>
      <p:sp>
        <p:nvSpPr>
          <p:cNvPr id="53" name="Title Text"/>
          <p:cNvSpPr txBox="1">
            <a:spLocks noGrp="1"/>
          </p:cNvSpPr>
          <p:nvPr>
            <p:ph type="title"/>
          </p:nvPr>
        </p:nvSpPr>
        <p:spPr>
          <a:xfrm>
            <a:off x="5892800" y="6426200"/>
            <a:ext cx="6705600" cy="2705100"/>
          </a:xfrm>
          <a:prstGeom prst="rect">
            <a:avLst/>
          </a:prstGeom>
        </p:spPr>
        <p:txBody>
          <a:bodyPr/>
          <a:lstStyle>
            <a:lvl1pPr>
              <a:spcBef>
                <a:spcPts val="0"/>
              </a:spcBef>
              <a:defRPr sz="17000"/>
            </a:lvl1pPr>
          </a:lstStyle>
          <a:p>
            <a:r>
              <a:t>Title Text</a:t>
            </a:r>
          </a:p>
        </p:txBody>
      </p:sp>
      <p:sp>
        <p:nvSpPr>
          <p:cNvPr id="54" name="Body Level One…"/>
          <p:cNvSpPr txBox="1">
            <a:spLocks noGrp="1"/>
          </p:cNvSpPr>
          <p:nvPr>
            <p:ph type="body" sz="quarter" idx="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1pPr>
            <a:lvl2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2pPr>
            <a:lvl3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3pPr>
            <a:lvl4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4pPr>
            <a:lvl5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Text"/>
          <p:cNvSpPr txBox="1">
            <a:spLocks noGrp="1"/>
          </p:cNvSpPr>
          <p:nvPr>
            <p:ph type="body" sz="quarter" idx="21"/>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Bold"/>
                <a:ea typeface="DIN Alternate Bold"/>
                <a:cs typeface="DIN Alternate Bold"/>
                <a:sym typeface="DIN Alternate Bold"/>
              </a:defRPr>
            </a:lvl1pPr>
          </a:lstStyle>
          <a:p>
            <a:r>
              <a:t>Text</a:t>
            </a:r>
          </a:p>
        </p:txBody>
      </p:sp>
      <p:sp>
        <p:nvSpPr>
          <p:cNvPr id="63" name="Title Text"/>
          <p:cNvSpPr txBox="1">
            <a:spLocks noGrp="1"/>
          </p:cNvSpPr>
          <p:nvPr>
            <p:ph type="title"/>
          </p:nvPr>
        </p:nvSpPr>
        <p:spPr>
          <a:prstGeom prst="rect">
            <a:avLst/>
          </a:prstGeom>
        </p:spPr>
        <p:txBody>
          <a:bodyPr/>
          <a:lstStyle/>
          <a:p>
            <a:r>
              <a:t>Title Text</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222222"/>
        </a:solidFill>
        <a:effectLst/>
      </p:bgPr>
    </p:bg>
    <p:spTree>
      <p:nvGrpSpPr>
        <p:cNvPr id="1" name=""/>
        <p:cNvGrpSpPr/>
        <p:nvPr/>
      </p:nvGrpSpPr>
      <p:grpSpPr>
        <a:xfrm>
          <a:off x="0" y="0"/>
          <a:ext cx="0" cy="0"/>
          <a:chOff x="0" y="0"/>
          <a:chExt cx="0" cy="0"/>
        </a:xfrm>
      </p:grpSpPr>
      <p:sp>
        <p:nvSpPr>
          <p:cNvPr id="71" name="Text"/>
          <p:cNvSpPr txBox="1">
            <a:spLocks noGrp="1"/>
          </p:cNvSpPr>
          <p:nvPr>
            <p:ph type="body" sz="quarter" idx="21"/>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Bold"/>
                <a:ea typeface="DIN Alternate Bold"/>
                <a:cs typeface="DIN Alternate Bold"/>
                <a:sym typeface="DIN Alternate Bold"/>
              </a:defRPr>
            </a:lvl1pPr>
          </a:lstStyle>
          <a:p>
            <a:r>
              <a:t>Text</a:t>
            </a:r>
          </a:p>
        </p:txBody>
      </p:sp>
      <p:sp>
        <p:nvSpPr>
          <p:cNvPr id="72" name="Title Text"/>
          <p:cNvSpPr txBox="1">
            <a:spLocks noGrp="1"/>
          </p:cNvSpPr>
          <p:nvPr>
            <p:ph type="title"/>
          </p:nvPr>
        </p:nvSpPr>
        <p:spPr>
          <a:prstGeom prst="rect">
            <a:avLst/>
          </a:prstGeom>
        </p:spPr>
        <p:txBody>
          <a:bodyPr/>
          <a:lstStyle/>
          <a:p>
            <a:r>
              <a:t>Title Text</a:t>
            </a:r>
          </a:p>
        </p:txBody>
      </p:sp>
      <p:sp>
        <p:nvSpPr>
          <p:cNvPr id="73"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Alt">
    <p:spTree>
      <p:nvGrpSpPr>
        <p:cNvPr id="1" name=""/>
        <p:cNvGrpSpPr/>
        <p:nvPr/>
      </p:nvGrpSpPr>
      <p:grpSpPr>
        <a:xfrm>
          <a:off x="0" y="0"/>
          <a:ext cx="0" cy="0"/>
          <a:chOff x="0" y="0"/>
          <a:chExt cx="0" cy="0"/>
        </a:xfrm>
      </p:grpSpPr>
      <p:sp>
        <p:nvSpPr>
          <p:cNvPr id="81" name="Text"/>
          <p:cNvSpPr txBox="1">
            <a:spLocks noGrp="1"/>
          </p:cNvSpPr>
          <p:nvPr>
            <p:ph type="body" sz="quarter" idx="21"/>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Bold"/>
                <a:ea typeface="DIN Alternate Bold"/>
                <a:cs typeface="DIN Alternate Bold"/>
                <a:sym typeface="DIN Alternate Bold"/>
              </a:defRPr>
            </a:lvl1pPr>
          </a:lstStyle>
          <a:p>
            <a:r>
              <a:t>Text</a:t>
            </a:r>
          </a:p>
        </p:txBody>
      </p:sp>
      <p:sp>
        <p:nvSpPr>
          <p:cNvPr id="82" name="Title Text"/>
          <p:cNvSpPr txBox="1">
            <a:spLocks noGrp="1"/>
          </p:cNvSpPr>
          <p:nvPr>
            <p:ph type="title"/>
          </p:nvPr>
        </p:nvSpPr>
        <p:spPr>
          <a:prstGeom prst="rect">
            <a:avLst/>
          </a:prstGeom>
        </p:spPr>
        <p:txBody>
          <a:bodyPr/>
          <a:lstStyle/>
          <a:p>
            <a:r>
              <a:t>Title Text</a:t>
            </a:r>
          </a:p>
        </p:txBody>
      </p:sp>
      <p:sp>
        <p:nvSpPr>
          <p:cNvPr id="83"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222222"/>
        </a:solidFill>
        <a:effectLst/>
      </p:bgPr>
    </p:bg>
    <p:spTree>
      <p:nvGrpSpPr>
        <p:cNvPr id="1" name=""/>
        <p:cNvGrpSpPr/>
        <p:nvPr/>
      </p:nvGrpSpPr>
      <p:grpSpPr>
        <a:xfrm>
          <a:off x="0" y="0"/>
          <a:ext cx="0" cy="0"/>
          <a:chOff x="0" y="0"/>
          <a:chExt cx="0" cy="0"/>
        </a:xfrm>
      </p:grpSpPr>
      <p:sp>
        <p:nvSpPr>
          <p:cNvPr id="91" name="Text"/>
          <p:cNvSpPr txBox="1">
            <a:spLocks noGrp="1"/>
          </p:cNvSpPr>
          <p:nvPr>
            <p:ph type="body" sz="quarter" idx="21"/>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Bold"/>
                <a:ea typeface="DIN Alternate Bold"/>
                <a:cs typeface="DIN Alternate Bold"/>
                <a:sym typeface="DIN Alternate Bold"/>
              </a:defRPr>
            </a:lvl1pPr>
          </a:lstStyle>
          <a:p>
            <a:r>
              <a:t>Text</a:t>
            </a:r>
          </a:p>
        </p:txBody>
      </p:sp>
      <p:sp>
        <p:nvSpPr>
          <p:cNvPr id="92" name="Image"/>
          <p:cNvSpPr>
            <a:spLocks noGrp="1"/>
          </p:cNvSpPr>
          <p:nvPr>
            <p:ph type="pic" idx="22"/>
          </p:nvPr>
        </p:nvSpPr>
        <p:spPr>
          <a:xfrm>
            <a:off x="6665377" y="1219200"/>
            <a:ext cx="7445457" cy="8216900"/>
          </a:xfrm>
          <a:prstGeom prst="rect">
            <a:avLst/>
          </a:prstGeom>
        </p:spPr>
        <p:txBody>
          <a:bodyPr lIns="91439" tIns="45719" rIns="91439" bIns="45719">
            <a:noAutofit/>
          </a:bodyPr>
          <a:lstStyle/>
          <a:p>
            <a:endParaRPr/>
          </a:p>
        </p:txBody>
      </p:sp>
      <p:sp>
        <p:nvSpPr>
          <p:cNvPr id="93" name="Title Text"/>
          <p:cNvSpPr txBox="1">
            <a:spLocks noGrp="1"/>
          </p:cNvSpPr>
          <p:nvPr>
            <p:ph type="title"/>
          </p:nvPr>
        </p:nvSpPr>
        <p:spPr>
          <a:xfrm>
            <a:off x="406400" y="1536700"/>
            <a:ext cx="6299200" cy="723900"/>
          </a:xfrm>
          <a:prstGeom prst="rect">
            <a:avLst/>
          </a:prstGeom>
        </p:spPr>
        <p:txBody>
          <a:bodyPr/>
          <a:lstStyle/>
          <a:p>
            <a:r>
              <a:t>Title Text</a:t>
            </a:r>
          </a:p>
        </p:txBody>
      </p:sp>
      <p:sp>
        <p:nvSpPr>
          <p:cNvPr id="94" name="Body Level One…"/>
          <p:cNvSpPr txBox="1">
            <a:spLocks noGrp="1"/>
          </p:cNvSpPr>
          <p:nvPr>
            <p:ph type="body" sz="half" idx="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 name="Title Text"/>
          <p:cNvSpPr txBox="1">
            <a:spLocks noGrp="1"/>
          </p:cNvSpPr>
          <p:nvPr>
            <p:ph type="title"/>
          </p:nvPr>
        </p:nvSpPr>
        <p:spPr>
          <a:xfrm>
            <a:off x="406400" y="1536700"/>
            <a:ext cx="12192000" cy="723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4" name="Body Level One…"/>
          <p:cNvSpPr txBox="1">
            <a:spLocks noGrp="1"/>
          </p:cNvSpPr>
          <p:nvPr>
            <p:ph type="body" idx="1"/>
          </p:nvPr>
        </p:nvSpPr>
        <p:spPr>
          <a:xfrm>
            <a:off x="406400" y="2743200"/>
            <a:ext cx="12192000" cy="61087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2186622" y="431800"/>
            <a:ext cx="406897"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DIN Alternate Bold"/>
                <a:ea typeface="DIN Alternate Bold"/>
                <a:cs typeface="DIN Alternate Bold"/>
                <a:sym typeface="DIN Alternate Bold"/>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spd="med"/>
  <p:txStyles>
    <p:titleStyle>
      <a:lvl1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Bold"/>
        </a:defRPr>
      </a:lvl1pPr>
      <a:lvl2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Bold"/>
        </a:defRPr>
      </a:lvl2pPr>
      <a:lvl3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Bold"/>
        </a:defRPr>
      </a:lvl3pPr>
      <a:lvl4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Bold"/>
        </a:defRPr>
      </a:lvl4pPr>
      <a:lvl5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Bold"/>
        </a:defRPr>
      </a:lvl5pPr>
      <a:lvl6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Bold"/>
        </a:defRPr>
      </a:lvl6pPr>
      <a:lvl7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Bold"/>
        </a:defRPr>
      </a:lvl7pPr>
      <a:lvl8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Bold"/>
        </a:defRPr>
      </a:lvl8pPr>
      <a:lvl9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Bold"/>
        </a:defRPr>
      </a:lvl9pPr>
    </p:titleStyle>
    <p:bodyStyle>
      <a:lvl1pPr marL="444500" marR="0" indent="-444500" algn="l" defTabSz="584200" rtl="0" latinLnBrk="0">
        <a:lnSpc>
          <a:spcPct val="100000"/>
        </a:lnSpc>
        <a:spcBef>
          <a:spcPts val="2800"/>
        </a:spcBef>
        <a:spcAft>
          <a:spcPts val="0"/>
        </a:spcAft>
        <a:buClr>
          <a:schemeClr val="accent1">
            <a:satOff val="-4060"/>
          </a:schemeClr>
        </a:buClr>
        <a:buSzPct val="104999"/>
        <a:buFont typeface="Avenir Next Regular"/>
        <a:buChar char="‣"/>
        <a:tabLst/>
        <a:defRPr sz="3400" b="0" i="0" u="none" strike="noStrike" cap="none" spc="0" baseline="0">
          <a:solidFill>
            <a:srgbClr val="838787"/>
          </a:solidFill>
          <a:uFillTx/>
          <a:latin typeface="Avenir Next Medium"/>
          <a:ea typeface="Avenir Next Medium"/>
          <a:cs typeface="Avenir Next Medium"/>
          <a:sym typeface="Avenir Next Medium"/>
        </a:defRPr>
      </a:lvl1pPr>
      <a:lvl2pPr marL="889000" marR="0" indent="-444500" algn="l" defTabSz="584200" rtl="0" latinLnBrk="0">
        <a:lnSpc>
          <a:spcPct val="100000"/>
        </a:lnSpc>
        <a:spcBef>
          <a:spcPts val="2800"/>
        </a:spcBef>
        <a:spcAft>
          <a:spcPts val="0"/>
        </a:spcAft>
        <a:buClr>
          <a:schemeClr val="accent1">
            <a:satOff val="-4060"/>
          </a:schemeClr>
        </a:buClr>
        <a:buSzPct val="104999"/>
        <a:buFont typeface="Avenir Next Regular"/>
        <a:buChar char="‣"/>
        <a:tabLst/>
        <a:defRPr sz="3400" b="0" i="0" u="none" strike="noStrike" cap="none" spc="0" baseline="0">
          <a:solidFill>
            <a:srgbClr val="838787"/>
          </a:solidFill>
          <a:uFillTx/>
          <a:latin typeface="Avenir Next Medium"/>
          <a:ea typeface="Avenir Next Medium"/>
          <a:cs typeface="Avenir Next Medium"/>
          <a:sym typeface="Avenir Next Medium"/>
        </a:defRPr>
      </a:lvl2pPr>
      <a:lvl3pPr marL="1333500" marR="0" indent="-444500" algn="l" defTabSz="584200" rtl="0" latinLnBrk="0">
        <a:lnSpc>
          <a:spcPct val="100000"/>
        </a:lnSpc>
        <a:spcBef>
          <a:spcPts val="2800"/>
        </a:spcBef>
        <a:spcAft>
          <a:spcPts val="0"/>
        </a:spcAft>
        <a:buClr>
          <a:schemeClr val="accent1">
            <a:satOff val="-4060"/>
          </a:schemeClr>
        </a:buClr>
        <a:buSzPct val="104999"/>
        <a:buFont typeface="Avenir Next Regular"/>
        <a:buChar char="‣"/>
        <a:tabLst/>
        <a:defRPr sz="3400" b="0" i="0" u="none" strike="noStrike" cap="none" spc="0" baseline="0">
          <a:solidFill>
            <a:srgbClr val="838787"/>
          </a:solidFill>
          <a:uFillTx/>
          <a:latin typeface="Avenir Next Medium"/>
          <a:ea typeface="Avenir Next Medium"/>
          <a:cs typeface="Avenir Next Medium"/>
          <a:sym typeface="Avenir Next Medium"/>
        </a:defRPr>
      </a:lvl3pPr>
      <a:lvl4pPr marL="1778000" marR="0" indent="-444500" algn="l" defTabSz="584200" rtl="0" latinLnBrk="0">
        <a:lnSpc>
          <a:spcPct val="100000"/>
        </a:lnSpc>
        <a:spcBef>
          <a:spcPts val="2800"/>
        </a:spcBef>
        <a:spcAft>
          <a:spcPts val="0"/>
        </a:spcAft>
        <a:buClr>
          <a:schemeClr val="accent1">
            <a:satOff val="-4060"/>
          </a:schemeClr>
        </a:buClr>
        <a:buSzPct val="104999"/>
        <a:buFont typeface="Avenir Next Regular"/>
        <a:buChar char="‣"/>
        <a:tabLst/>
        <a:defRPr sz="3400" b="0" i="0" u="none" strike="noStrike" cap="none" spc="0" baseline="0">
          <a:solidFill>
            <a:srgbClr val="838787"/>
          </a:solidFill>
          <a:uFillTx/>
          <a:latin typeface="Avenir Next Medium"/>
          <a:ea typeface="Avenir Next Medium"/>
          <a:cs typeface="Avenir Next Medium"/>
          <a:sym typeface="Avenir Next Medium"/>
        </a:defRPr>
      </a:lvl4pPr>
      <a:lvl5pPr marL="2222500" marR="0" indent="-444500" algn="l" defTabSz="584200" rtl="0" latinLnBrk="0">
        <a:lnSpc>
          <a:spcPct val="100000"/>
        </a:lnSpc>
        <a:spcBef>
          <a:spcPts val="2800"/>
        </a:spcBef>
        <a:spcAft>
          <a:spcPts val="0"/>
        </a:spcAft>
        <a:buClr>
          <a:schemeClr val="accent1">
            <a:satOff val="-4060"/>
          </a:schemeClr>
        </a:buClr>
        <a:buSzPct val="104999"/>
        <a:buFont typeface="Avenir Next Regular"/>
        <a:buChar char="‣"/>
        <a:tabLst/>
        <a:defRPr sz="3400" b="0" i="0" u="none" strike="noStrike" cap="none" spc="0" baseline="0">
          <a:solidFill>
            <a:srgbClr val="838787"/>
          </a:solidFill>
          <a:uFillTx/>
          <a:latin typeface="Avenir Next Medium"/>
          <a:ea typeface="Avenir Next Medium"/>
          <a:cs typeface="Avenir Next Medium"/>
          <a:sym typeface="Avenir Next Medium"/>
        </a:defRPr>
      </a:lvl5pPr>
      <a:lvl6pPr marL="2667000" marR="0" indent="-444500" algn="l" defTabSz="584200" rtl="0" latinLnBrk="0">
        <a:lnSpc>
          <a:spcPct val="100000"/>
        </a:lnSpc>
        <a:spcBef>
          <a:spcPts val="2800"/>
        </a:spcBef>
        <a:spcAft>
          <a:spcPts val="0"/>
        </a:spcAft>
        <a:buClr>
          <a:schemeClr val="accent1">
            <a:satOff val="-4060"/>
          </a:schemeClr>
        </a:buClr>
        <a:buSzPct val="104999"/>
        <a:buFont typeface="Avenir Next Regular"/>
        <a:buChar char="‣"/>
        <a:tabLst/>
        <a:defRPr sz="3400" b="0" i="0" u="none" strike="noStrike" cap="none" spc="0" baseline="0">
          <a:solidFill>
            <a:srgbClr val="838787"/>
          </a:solidFill>
          <a:uFillTx/>
          <a:latin typeface="Avenir Next Medium"/>
          <a:ea typeface="Avenir Next Medium"/>
          <a:cs typeface="Avenir Next Medium"/>
          <a:sym typeface="Avenir Next Medium"/>
        </a:defRPr>
      </a:lvl6pPr>
      <a:lvl7pPr marL="3111500" marR="0" indent="-444500" algn="l" defTabSz="584200" rtl="0" latinLnBrk="0">
        <a:lnSpc>
          <a:spcPct val="100000"/>
        </a:lnSpc>
        <a:spcBef>
          <a:spcPts val="2800"/>
        </a:spcBef>
        <a:spcAft>
          <a:spcPts val="0"/>
        </a:spcAft>
        <a:buClr>
          <a:schemeClr val="accent1">
            <a:satOff val="-4060"/>
          </a:schemeClr>
        </a:buClr>
        <a:buSzPct val="104999"/>
        <a:buFont typeface="Avenir Next Regular"/>
        <a:buChar char="‣"/>
        <a:tabLst/>
        <a:defRPr sz="3400" b="0" i="0" u="none" strike="noStrike" cap="none" spc="0" baseline="0">
          <a:solidFill>
            <a:srgbClr val="838787"/>
          </a:solidFill>
          <a:uFillTx/>
          <a:latin typeface="Avenir Next Medium"/>
          <a:ea typeface="Avenir Next Medium"/>
          <a:cs typeface="Avenir Next Medium"/>
          <a:sym typeface="Avenir Next Medium"/>
        </a:defRPr>
      </a:lvl7pPr>
      <a:lvl8pPr marL="3556000" marR="0" indent="-444500" algn="l" defTabSz="584200" rtl="0" latinLnBrk="0">
        <a:lnSpc>
          <a:spcPct val="100000"/>
        </a:lnSpc>
        <a:spcBef>
          <a:spcPts val="2800"/>
        </a:spcBef>
        <a:spcAft>
          <a:spcPts val="0"/>
        </a:spcAft>
        <a:buClr>
          <a:schemeClr val="accent1">
            <a:satOff val="-4060"/>
          </a:schemeClr>
        </a:buClr>
        <a:buSzPct val="104999"/>
        <a:buFont typeface="Avenir Next Regular"/>
        <a:buChar char="‣"/>
        <a:tabLst/>
        <a:defRPr sz="3400" b="0" i="0" u="none" strike="noStrike" cap="none" spc="0" baseline="0">
          <a:solidFill>
            <a:srgbClr val="838787"/>
          </a:solidFill>
          <a:uFillTx/>
          <a:latin typeface="Avenir Next Medium"/>
          <a:ea typeface="Avenir Next Medium"/>
          <a:cs typeface="Avenir Next Medium"/>
          <a:sym typeface="Avenir Next Medium"/>
        </a:defRPr>
      </a:lvl8pPr>
      <a:lvl9pPr marL="4000500" marR="0" indent="-444500" algn="l" defTabSz="584200" rtl="0" latinLnBrk="0">
        <a:lnSpc>
          <a:spcPct val="100000"/>
        </a:lnSpc>
        <a:spcBef>
          <a:spcPts val="2800"/>
        </a:spcBef>
        <a:spcAft>
          <a:spcPts val="0"/>
        </a:spcAft>
        <a:buClr>
          <a:schemeClr val="accent1">
            <a:satOff val="-4060"/>
          </a:schemeClr>
        </a:buClr>
        <a:buSzPct val="104999"/>
        <a:buFont typeface="Avenir Next Regular"/>
        <a:buChar char="‣"/>
        <a:tabLst/>
        <a:defRPr sz="3400" b="0" i="0" u="none" strike="noStrike" cap="none" spc="0" baseline="0">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Bold"/>
        </a:defRPr>
      </a:lvl1pPr>
      <a:lvl2pPr marL="0" marR="0" indent="2286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Bold"/>
        </a:defRPr>
      </a:lvl2pPr>
      <a:lvl3pPr marL="0" marR="0" indent="4572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Bold"/>
        </a:defRPr>
      </a:lvl3pPr>
      <a:lvl4pPr marL="0" marR="0" indent="6858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Bold"/>
        </a:defRPr>
      </a:lvl4pPr>
      <a:lvl5pPr marL="0" marR="0" indent="9144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Bold"/>
        </a:defRPr>
      </a:lvl5pPr>
      <a:lvl6pPr marL="0" marR="0" indent="11430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Bold"/>
        </a:defRPr>
      </a:lvl6pPr>
      <a:lvl7pPr marL="0" marR="0" indent="13716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Bold"/>
        </a:defRPr>
      </a:lvl7pPr>
      <a:lvl8pPr marL="0" marR="0" indent="16002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Bold"/>
        </a:defRPr>
      </a:lvl8pPr>
      <a:lvl9pPr marL="0" marR="0" indent="18288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Bol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vlad.gheorghiu@uwaterloo.ca"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ithub.com/softwareQinc/staq" TargetMode="Externa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ithub.com/softwareQinc/qpp" TargetMode="Externa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hyperlink" Target="http://softwareq.ca" TargetMode="External"/><Relationship Id="rId2" Type="http://schemas.openxmlformats.org/officeDocument/2006/relationships/hyperlink" Target="mailto:vlad.gheorghiu@uwaterloo.ca" TargetMode="Externa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hyperlink" Target="https://github.com/softwareQinc/staq"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hyperlink" Target="https://github.com/softwareQinc/staq"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DR. Vlad gheorghiu"/>
          <p:cNvSpPr txBox="1">
            <a:spLocks noGrp="1"/>
          </p:cNvSpPr>
          <p:nvPr>
            <p:ph type="subTitle" sz="quarter" idx="1"/>
          </p:nvPr>
        </p:nvSpPr>
        <p:spPr>
          <a:xfrm>
            <a:off x="406400" y="3268220"/>
            <a:ext cx="12192000" cy="1803401"/>
          </a:xfrm>
          <a:prstGeom prst="rect">
            <a:avLst/>
          </a:prstGeom>
        </p:spPr>
        <p:txBody>
          <a:bodyPr/>
          <a:lstStyle/>
          <a:p>
            <a:r>
              <a:rPr dirty="0"/>
              <a:t>DR. Vlad </a:t>
            </a:r>
            <a:r>
              <a:rPr dirty="0" err="1"/>
              <a:t>gheorghiu</a:t>
            </a:r>
            <a:endParaRPr dirty="0"/>
          </a:p>
        </p:txBody>
      </p:sp>
      <p:sp>
        <p:nvSpPr>
          <p:cNvPr id="233" name="vlad@softwareq.ca"/>
          <p:cNvSpPr txBox="1"/>
          <p:nvPr/>
        </p:nvSpPr>
        <p:spPr>
          <a:xfrm>
            <a:off x="5355589" y="6727709"/>
            <a:ext cx="2293621" cy="444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lvl="1"/>
            <a:r>
              <a:rPr u="sng" dirty="0">
                <a:solidFill>
                  <a:schemeClr val="accent1"/>
                </a:solidFill>
                <a:hlinkClick r:id="rId2"/>
              </a:rPr>
              <a:t>vlad@softwareq.ca</a:t>
            </a:r>
          </a:p>
        </p:txBody>
      </p:sp>
      <p:sp>
        <p:nvSpPr>
          <p:cNvPr id="234" name="CSPS/EFPC Moving Quantum Computing from Theory to Practice — June 16, 2021"/>
          <p:cNvSpPr txBox="1"/>
          <p:nvPr/>
        </p:nvSpPr>
        <p:spPr>
          <a:xfrm>
            <a:off x="967421" y="6275348"/>
            <a:ext cx="10454785" cy="4873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500">
                <a:solidFill>
                  <a:srgbClr val="FFFFFF"/>
                </a:solidFill>
              </a:defRPr>
            </a:lvl1pPr>
          </a:lstStyle>
          <a:p>
            <a:r>
              <a:rPr dirty="0"/>
              <a:t>CSPS/EFPC </a:t>
            </a:r>
            <a:r>
              <a:rPr lang="fr-CA" dirty="0"/>
              <a:t>L’informatique quantique, de la théorie à la pratique </a:t>
            </a:r>
            <a:r>
              <a:rPr dirty="0"/>
              <a:t>—</a:t>
            </a:r>
            <a:r>
              <a:rPr lang="fr-CA" dirty="0"/>
              <a:t> </a:t>
            </a:r>
            <a:r>
              <a:rPr dirty="0"/>
              <a:t>16</a:t>
            </a:r>
            <a:r>
              <a:rPr lang="fr-CA" dirty="0"/>
              <a:t> juin</a:t>
            </a:r>
            <a:r>
              <a:rPr dirty="0"/>
              <a:t> 2021</a:t>
            </a:r>
          </a:p>
        </p:txBody>
      </p:sp>
      <p:sp>
        <p:nvSpPr>
          <p:cNvPr id="235" name="QUANTUM SOFTWARE"/>
          <p:cNvSpPr txBox="1"/>
          <p:nvPr/>
        </p:nvSpPr>
        <p:spPr>
          <a:xfrm>
            <a:off x="6172661" y="5400327"/>
            <a:ext cx="6643687" cy="783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lvl="2">
              <a:lnSpc>
                <a:spcPct val="80000"/>
              </a:lnSpc>
              <a:spcBef>
                <a:spcPts val="0"/>
              </a:spcBef>
              <a:defRPr sz="7500" cap="all">
                <a:solidFill>
                  <a:schemeClr val="accent1"/>
                </a:solidFill>
                <a:latin typeface="+mn-lt"/>
                <a:ea typeface="+mn-ea"/>
                <a:cs typeface="+mn-cs"/>
                <a:sym typeface="DIN Condensed Bold"/>
              </a:defRPr>
            </a:pPr>
            <a:r>
              <a:rPr lang="fr-CA" sz="5400" dirty="0"/>
              <a:t>Logiciel quantique</a:t>
            </a:r>
            <a:endParaRPr sz="5400" dirty="0"/>
          </a:p>
        </p:txBody>
      </p:sp>
      <p:pic>
        <p:nvPicPr>
          <p:cNvPr id="236" name="softwareQ_on_black.png" descr="softwareQ_on_black.png"/>
          <p:cNvPicPr>
            <a:picLocks noChangeAspect="1"/>
          </p:cNvPicPr>
          <p:nvPr/>
        </p:nvPicPr>
        <p:blipFill>
          <a:blip r:embed="rId3"/>
          <a:srcRect/>
          <a:stretch>
            <a:fillRect/>
          </a:stretch>
        </p:blipFill>
        <p:spPr>
          <a:xfrm>
            <a:off x="582873" y="5221311"/>
            <a:ext cx="5589788" cy="808281"/>
          </a:xfrm>
          <a:prstGeom prst="rect">
            <a:avLst/>
          </a:prstGeom>
          <a:ln w="12700">
            <a:miter lim="400000"/>
          </a:ln>
        </p:spPr>
      </p:pic>
      <p:grpSp>
        <p:nvGrpSpPr>
          <p:cNvPr id="239" name="Group"/>
          <p:cNvGrpSpPr/>
          <p:nvPr/>
        </p:nvGrpSpPr>
        <p:grpSpPr>
          <a:xfrm>
            <a:off x="2774135" y="7646936"/>
            <a:ext cx="7456530" cy="1777480"/>
            <a:chOff x="0" y="0"/>
            <a:chExt cx="7456529" cy="1777478"/>
          </a:xfrm>
        </p:grpSpPr>
        <p:pic>
          <p:nvPicPr>
            <p:cNvPr id="237" name="Group" descr="Group"/>
            <p:cNvPicPr>
              <a:picLocks noChangeAspect="1"/>
            </p:cNvPicPr>
            <p:nvPr/>
          </p:nvPicPr>
          <p:blipFill>
            <a:blip r:embed="rId4"/>
            <a:stretch>
              <a:fillRect/>
            </a:stretch>
          </p:blipFill>
          <p:spPr>
            <a:xfrm>
              <a:off x="2090237" y="0"/>
              <a:ext cx="5366293" cy="1777479"/>
            </a:xfrm>
            <a:prstGeom prst="rect">
              <a:avLst/>
            </a:prstGeom>
            <a:ln w="12700" cap="flat">
              <a:noFill/>
              <a:miter lim="400000"/>
            </a:ln>
            <a:effectLst/>
          </p:spPr>
        </p:pic>
        <p:pic>
          <p:nvPicPr>
            <p:cNvPr id="238" name="Image" descr="Image"/>
            <p:cNvPicPr>
              <a:picLocks noChangeAspect="1"/>
            </p:cNvPicPr>
            <p:nvPr/>
          </p:nvPicPr>
          <p:blipFill>
            <a:blip r:embed="rId5"/>
            <a:stretch>
              <a:fillRect/>
            </a:stretch>
          </p:blipFill>
          <p:spPr>
            <a:xfrm>
              <a:off x="0" y="409868"/>
              <a:ext cx="1960595" cy="715187"/>
            </a:xfrm>
            <a:prstGeom prst="rect">
              <a:avLst/>
            </a:prstGeom>
            <a:ln w="12700" cap="flat">
              <a:noFill/>
              <a:miter lim="400000"/>
            </a:ln>
            <a:effectLst/>
          </p:spPr>
        </p:pic>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Our products"/>
          <p:cNvSpPr txBox="1">
            <a:spLocks noGrp="1"/>
          </p:cNvSpPr>
          <p:nvPr>
            <p:ph type="title"/>
          </p:nvPr>
        </p:nvSpPr>
        <p:spPr>
          <a:prstGeom prst="rect">
            <a:avLst/>
          </a:prstGeom>
        </p:spPr>
        <p:txBody>
          <a:bodyPr>
            <a:normAutofit/>
          </a:bodyPr>
          <a:lstStyle/>
          <a:p>
            <a:r>
              <a:rPr lang="fr-CA" dirty="0"/>
              <a:t>NOS PRODUITS</a:t>
            </a:r>
            <a:endParaRPr dirty="0"/>
          </a:p>
        </p:txBody>
      </p:sp>
      <p:sp>
        <p:nvSpPr>
          <p:cNvPr id="284" name="Slide Number"/>
          <p:cNvSpPr txBox="1">
            <a:spLocks noGrp="1"/>
          </p:cNvSpPr>
          <p:nvPr>
            <p:ph type="sldNum" sz="quarter" idx="4294967295"/>
          </p:nvPr>
        </p:nvSpPr>
        <p:spPr>
          <a:xfrm>
            <a:off x="12194440" y="431800"/>
            <a:ext cx="406898" cy="4572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taq"/>
          <p:cNvSpPr txBox="1">
            <a:spLocks noGrp="1"/>
          </p:cNvSpPr>
          <p:nvPr>
            <p:ph type="title"/>
          </p:nvPr>
        </p:nvSpPr>
        <p:spPr>
          <a:prstGeom prst="rect">
            <a:avLst/>
          </a:prstGeom>
        </p:spPr>
        <p:txBody>
          <a:bodyPr/>
          <a:lstStyle/>
          <a:p>
            <a:r>
              <a:t>staq</a:t>
            </a:r>
          </a:p>
        </p:txBody>
      </p:sp>
      <p:sp>
        <p:nvSpPr>
          <p:cNvPr id="287" name="Slide Number"/>
          <p:cNvSpPr txBox="1">
            <a:spLocks noGrp="1"/>
          </p:cNvSpPr>
          <p:nvPr>
            <p:ph type="sldNum" sz="quarter" idx="4294967295"/>
          </p:nvPr>
        </p:nvSpPr>
        <p:spPr>
          <a:xfrm>
            <a:off x="12194440" y="431800"/>
            <a:ext cx="406898" cy="4572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12</a:t>
            </a:fld>
            <a:endParaRPr/>
          </a:p>
        </p:txBody>
      </p:sp>
      <p:sp>
        <p:nvSpPr>
          <p:cNvPr id="290" name="github.com/softwareQinc"/>
          <p:cNvSpPr txBox="1"/>
          <p:nvPr/>
        </p:nvSpPr>
        <p:spPr>
          <a:xfrm>
            <a:off x="4149293" y="8863588"/>
            <a:ext cx="5560818"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400"/>
            </a:lvl1pPr>
          </a:lstStyle>
          <a:p>
            <a:r>
              <a:rPr lang="en-CA" dirty="0">
                <a:hlinkClick r:id="rId2"/>
              </a:rPr>
              <a:t>https://</a:t>
            </a:r>
            <a:r>
              <a:rPr dirty="0">
                <a:hlinkClick r:id="rId2"/>
              </a:rPr>
              <a:t>github.com/softwareQinc</a:t>
            </a:r>
            <a:r>
              <a:rPr lang="en-CA" dirty="0">
                <a:hlinkClick r:id="rId2"/>
              </a:rPr>
              <a:t>/staq</a:t>
            </a:r>
            <a:endParaRPr dirty="0"/>
          </a:p>
        </p:txBody>
      </p:sp>
      <p:sp>
        <p:nvSpPr>
          <p:cNvPr id="291" name="© COPYRIGHT 2021 SOFTWAREQ INC, ALL RIGHTS RESERVED"/>
          <p:cNvSpPr txBox="1"/>
          <p:nvPr/>
        </p:nvSpPr>
        <p:spPr>
          <a:xfrm>
            <a:off x="406400" y="508968"/>
            <a:ext cx="11176000" cy="4054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defTabSz="457200">
              <a:lnSpc>
                <a:spcPct val="80000"/>
              </a:lnSpc>
              <a:spcBef>
                <a:spcPts val="0"/>
              </a:spcBef>
              <a:defRPr sz="2400" spc="120">
                <a:latin typeface="DIN Alternate Bold"/>
                <a:ea typeface="DIN Alternate Bold"/>
                <a:cs typeface="DIN Alternate Bold"/>
                <a:sym typeface="DIN Alternate Bold"/>
              </a:defRPr>
            </a:lvl1pPr>
          </a:lstStyle>
          <a:p>
            <a:r>
              <a:rPr lang="fr-CA" dirty="0"/>
              <a:t>© TOUS DROITS RÉSERVÉS 2021 SOFTWAREQ INC.</a:t>
            </a:r>
          </a:p>
        </p:txBody>
      </p:sp>
      <p:pic>
        <p:nvPicPr>
          <p:cNvPr id="292" name="Screen Shot 2021-06-08 at 9.49.57 AM.png" descr="Screen Shot 2021-06-08 at 9.49.57 AM.png"/>
          <p:cNvPicPr>
            <a:picLocks noChangeAspect="1"/>
          </p:cNvPicPr>
          <p:nvPr/>
        </p:nvPicPr>
        <p:blipFill>
          <a:blip r:embed="rId3"/>
          <a:stretch>
            <a:fillRect/>
          </a:stretch>
        </p:blipFill>
        <p:spPr>
          <a:xfrm>
            <a:off x="699265" y="1347907"/>
            <a:ext cx="7861882" cy="6058039"/>
          </a:xfrm>
          <a:prstGeom prst="rect">
            <a:avLst/>
          </a:prstGeom>
          <a:ln w="12700">
            <a:miter lim="400000"/>
          </a:ln>
        </p:spPr>
      </p:pic>
      <p:pic>
        <p:nvPicPr>
          <p:cNvPr id="293" name="Screen Shot 2020-07-07 at 7.16.55 PM.png" descr="Screen Shot 2020-07-07 at 7.16.55 PM.png"/>
          <p:cNvPicPr>
            <a:picLocks noChangeAspect="1"/>
          </p:cNvPicPr>
          <p:nvPr/>
        </p:nvPicPr>
        <p:blipFill>
          <a:blip r:embed="rId4"/>
          <a:stretch>
            <a:fillRect/>
          </a:stretch>
        </p:blipFill>
        <p:spPr>
          <a:xfrm>
            <a:off x="6976113" y="2611752"/>
            <a:ext cx="5769672" cy="5426239"/>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Design philosophy"/>
          <p:cNvSpPr txBox="1">
            <a:spLocks noGrp="1"/>
          </p:cNvSpPr>
          <p:nvPr>
            <p:ph type="title"/>
          </p:nvPr>
        </p:nvSpPr>
        <p:spPr>
          <a:prstGeom prst="rect">
            <a:avLst/>
          </a:prstGeom>
        </p:spPr>
        <p:txBody>
          <a:bodyPr/>
          <a:lstStyle>
            <a:lvl1pPr defTabSz="467359">
              <a:spcBef>
                <a:spcPts val="2200"/>
              </a:spcBef>
              <a:defRPr sz="4800"/>
            </a:lvl1pPr>
          </a:lstStyle>
          <a:p>
            <a:r>
              <a:rPr lang="fr-CA" dirty="0"/>
              <a:t>Philosophie de conception</a:t>
            </a:r>
          </a:p>
        </p:txBody>
      </p:sp>
      <mc:AlternateContent xmlns:mc="http://schemas.openxmlformats.org/markup-compatibility/2006" xmlns:a14="http://schemas.microsoft.com/office/drawing/2010/main">
        <mc:Choice Requires="a14">
          <p:sp>
            <p:nvSpPr>
              <p:cNvPr id="296" name="Quantum compiler toolkit, standard C++17, compiles on all platforms (Windows/UNIX/Linux)…"/>
              <p:cNvSpPr txBox="1">
                <a:spLocks noGrp="1"/>
              </p:cNvSpPr>
              <p:nvPr>
                <p:ph type="body" idx="1"/>
              </p:nvPr>
            </p:nvSpPr>
            <p:spPr>
              <a:xfrm>
                <a:off x="406400" y="2476500"/>
                <a:ext cx="11291066" cy="7048769"/>
              </a:xfrm>
              <a:prstGeom prst="rect">
                <a:avLst/>
              </a:prstGeom>
            </p:spPr>
            <p:txBody>
              <a:bodyPr/>
              <a:lstStyle/>
              <a:p>
                <a:pPr marL="328929" indent="-328929" defTabSz="432308">
                  <a:spcBef>
                    <a:spcPts val="2000"/>
                  </a:spcBef>
                  <a:defRPr sz="2516"/>
                </a:pPr>
                <a:r>
                  <a:rPr lang="fr-CA" dirty="0"/>
                  <a:t>Trousse à outils de compilateur quantique à source ouverte, format C++17 standard, peut se compiler sur toutes les plateformes (Windows/UNIX/Linux)</a:t>
                </a:r>
              </a:p>
              <a:p>
                <a:pPr marL="328929" indent="-328929" defTabSz="432308">
                  <a:spcBef>
                    <a:spcPts val="2000"/>
                  </a:spcBef>
                  <a:defRPr sz="2516"/>
                </a:pPr>
                <a:r>
                  <a:rPr lang="fr-CA" dirty="0"/>
                  <a:t>Conception inspirée d’UNIX : combiner de petits outils pour obtenir une explosion combinatoire de fonctionnalités</a:t>
                </a:r>
              </a:p>
              <a:p>
                <a:pPr marL="328929" indent="-328929" defTabSz="432308">
                  <a:spcBef>
                    <a:spcPts val="2000"/>
                  </a:spcBef>
                  <a:defRPr sz="2516"/>
                </a:pPr>
                <a:r>
                  <a:rPr lang="fr-CA" dirty="0"/>
                  <a:t>KISS</a:t>
                </a:r>
              </a:p>
              <a:p>
                <a:pPr marL="328929" indent="-328929" defTabSz="432308">
                  <a:spcBef>
                    <a:spcPts val="2000"/>
                  </a:spcBef>
                  <a:defRPr sz="2516"/>
                </a:pPr>
                <a:r>
                  <a:rPr lang="fr-CA" i="1" dirty="0">
                    <a:latin typeface="Avenir Next Regular"/>
                    <a:ea typeface="Avenir Next Regular"/>
                    <a:cs typeface="Avenir Next Regular"/>
                    <a:sym typeface="Avenir Next Regular"/>
                  </a:rPr>
                  <a:t>Extrant </a:t>
                </a:r>
                <a14:m>
                  <m:oMath xmlns:m="http://schemas.openxmlformats.org/officeDocument/2006/math">
                    <m:r>
                      <a:rPr lang="fr-CA" sz="3250" i="1">
                        <a:solidFill>
                          <a:srgbClr val="838686"/>
                        </a:solidFill>
                        <a:latin typeface="Cambria Math" panose="02040503050406030204" pitchFamily="18" charset="0"/>
                      </a:rPr>
                      <m:t>←</m:t>
                    </m:r>
                  </m:oMath>
                </a14:m>
                <a:r>
                  <a:rPr lang="fr-CA" dirty="0"/>
                  <a:t> intrant (</a:t>
                </a:r>
                <a:r>
                  <a:rPr lang="fr-CA" dirty="0" err="1"/>
                  <a:t>OpenQASM</a:t>
                </a:r>
                <a:r>
                  <a:rPr lang="fr-CA" dirty="0"/>
                  <a:t>) | </a:t>
                </a:r>
                <a14:m>
                  <m:oMath xmlns:m="http://schemas.openxmlformats.org/officeDocument/2006/math">
                    <m:sSub>
                      <m:sSubPr>
                        <m:ctrlPr>
                          <a:rPr lang="fr-CA" sz="2650" i="1">
                            <a:solidFill>
                              <a:srgbClr val="838686"/>
                            </a:solidFill>
                            <a:latin typeface="Cambria Math" panose="02040503050406030204" pitchFamily="18" charset="0"/>
                          </a:rPr>
                        </m:ctrlPr>
                      </m:sSubPr>
                      <m:e>
                        <m:r>
                          <m:rPr>
                            <m:nor/>
                          </m:rPr>
                          <a:rPr lang="fr-CA" sz="2650" b="0" i="1" smtClean="0">
                            <a:solidFill>
                              <a:srgbClr val="838686"/>
                            </a:solidFill>
                            <a:latin typeface="Cambria Math" panose="02040503050406030204" pitchFamily="18" charset="0"/>
                          </a:rPr>
                          <m:t>outil</m:t>
                        </m:r>
                      </m:e>
                      <m:sub>
                        <m:r>
                          <a:rPr lang="fr-CA" sz="2650" i="1">
                            <a:solidFill>
                              <a:srgbClr val="838686"/>
                            </a:solidFill>
                            <a:latin typeface="Cambria Math" panose="02040503050406030204" pitchFamily="18" charset="0"/>
                          </a:rPr>
                          <m:t>1</m:t>
                        </m:r>
                      </m:sub>
                    </m:sSub>
                  </m:oMath>
                </a14:m>
                <a:r>
                  <a:rPr lang="fr-CA" dirty="0"/>
                  <a:t>| </a:t>
                </a:r>
                <a14:m>
                  <m:oMath xmlns:m="http://schemas.openxmlformats.org/officeDocument/2006/math">
                    <m:sSub>
                      <m:sSubPr>
                        <m:ctrlPr>
                          <a:rPr lang="fr-CA" sz="2550" i="1">
                            <a:solidFill>
                              <a:srgbClr val="838686"/>
                            </a:solidFill>
                            <a:latin typeface="Cambria Math" panose="02040503050406030204" pitchFamily="18" charset="0"/>
                          </a:rPr>
                        </m:ctrlPr>
                      </m:sSubPr>
                      <m:e>
                        <m:r>
                          <m:rPr>
                            <m:nor/>
                          </m:rPr>
                          <a:rPr lang="fr-CA" sz="2550" b="0" i="1" smtClean="0">
                            <a:solidFill>
                              <a:srgbClr val="838686"/>
                            </a:solidFill>
                            <a:latin typeface="Cambria Math" panose="02040503050406030204" pitchFamily="18" charset="0"/>
                          </a:rPr>
                          <m:t>outi</m:t>
                        </m:r>
                        <m:r>
                          <m:rPr>
                            <m:nor/>
                          </m:rPr>
                          <a:rPr lang="fr-CA" sz="2550" i="1">
                            <a:solidFill>
                              <a:srgbClr val="838686"/>
                            </a:solidFill>
                            <a:latin typeface="Cambria Math" panose="02040503050406030204" pitchFamily="18" charset="0"/>
                          </a:rPr>
                          <m:t>l</m:t>
                        </m:r>
                      </m:e>
                      <m:sub>
                        <m:r>
                          <a:rPr lang="fr-CA" sz="2550" i="1">
                            <a:solidFill>
                              <a:srgbClr val="838686"/>
                            </a:solidFill>
                            <a:latin typeface="Cambria Math" panose="02040503050406030204" pitchFamily="18" charset="0"/>
                          </a:rPr>
                          <m:t>2</m:t>
                        </m:r>
                      </m:sub>
                    </m:sSub>
                  </m:oMath>
                </a14:m>
                <a:r>
                  <a:rPr lang="fr-CA" dirty="0"/>
                  <a:t> | … | </a:t>
                </a:r>
                <a14:m>
                  <m:oMath xmlns:m="http://schemas.openxmlformats.org/officeDocument/2006/math">
                    <m:sSub>
                      <m:sSubPr>
                        <m:ctrlPr>
                          <a:rPr lang="fr-CA" sz="2550" i="1">
                            <a:solidFill>
                              <a:srgbClr val="838686"/>
                            </a:solidFill>
                            <a:latin typeface="Cambria Math" panose="02040503050406030204" pitchFamily="18" charset="0"/>
                          </a:rPr>
                        </m:ctrlPr>
                      </m:sSubPr>
                      <m:e>
                        <m:r>
                          <m:rPr>
                            <m:nor/>
                          </m:rPr>
                          <a:rPr lang="fr-CA" sz="2550" b="0" i="1" smtClean="0">
                            <a:solidFill>
                              <a:srgbClr val="838686"/>
                            </a:solidFill>
                            <a:latin typeface="Cambria Math" panose="02040503050406030204" pitchFamily="18" charset="0"/>
                          </a:rPr>
                          <m:t>outi</m:t>
                        </m:r>
                        <m:r>
                          <m:rPr>
                            <m:nor/>
                          </m:rPr>
                          <a:rPr lang="fr-CA" sz="2550" i="1">
                            <a:solidFill>
                              <a:srgbClr val="838686"/>
                            </a:solidFill>
                            <a:latin typeface="Cambria Math" panose="02040503050406030204" pitchFamily="18" charset="0"/>
                          </a:rPr>
                          <m:t>l</m:t>
                        </m:r>
                      </m:e>
                      <m:sub>
                        <m:r>
                          <a:rPr lang="fr-CA" sz="2550" i="1">
                            <a:solidFill>
                              <a:srgbClr val="838686"/>
                            </a:solidFill>
                            <a:latin typeface="Cambria Math" panose="02040503050406030204" pitchFamily="18" charset="0"/>
                          </a:rPr>
                          <m:t>𝑛</m:t>
                        </m:r>
                      </m:sub>
                    </m:sSub>
                  </m:oMath>
                </a14:m>
                <a:endParaRPr lang="fr-CA" dirty="0"/>
              </a:p>
              <a:p>
                <a:pPr marL="328929" indent="-328929" defTabSz="432308">
                  <a:spcBef>
                    <a:spcPts val="2000"/>
                  </a:spcBef>
                  <a:defRPr sz="2516" i="1">
                    <a:latin typeface="Avenir Next Regular"/>
                    <a:ea typeface="Avenir Next Regular"/>
                    <a:cs typeface="Avenir Next Regular"/>
                    <a:sym typeface="Avenir Next Regular"/>
                  </a:defRPr>
                </a:pPr>
                <a:r>
                  <a:rPr lang="fr-CA" dirty="0"/>
                  <a:t>« aucun ne devrait modifier la structure originale du programme sauf en cas d’absolue nécessité »</a:t>
                </a:r>
              </a:p>
              <a:p>
                <a:pPr marL="328929" indent="-328929" defTabSz="432308">
                  <a:spcBef>
                    <a:spcPts val="2000"/>
                  </a:spcBef>
                  <a:defRPr sz="2516"/>
                </a:pPr>
                <a:r>
                  <a:rPr lang="fr-CA" dirty="0"/>
                  <a:t>Chaque outil exécute une tâche unique grâce aux méthodes de pointe les plus modernes et avancées</a:t>
                </a:r>
              </a:p>
              <a:p>
                <a:pPr marL="328929" indent="-328929" defTabSz="432308">
                  <a:spcBef>
                    <a:spcPts val="2000"/>
                  </a:spcBef>
                  <a:defRPr sz="2516"/>
                </a:pPr>
                <a:r>
                  <a:rPr lang="fr-CA" dirty="0"/>
                  <a:t>Avantages : très rapide et adaptable, facile à entretenir, non exclusif à des IPA particulières</a:t>
                </a:r>
              </a:p>
            </p:txBody>
          </p:sp>
        </mc:Choice>
        <mc:Fallback xmlns="">
          <p:sp>
            <p:nvSpPr>
              <p:cNvPr id="296" name="Quantum compiler toolkit, standard C++17, compiles on all platforms (Windows/UNIX/Linux)…"/>
              <p:cNvSpPr txBox="1">
                <a:spLocks noGrp="1" noRot="1" noChangeAspect="1" noMove="1" noResize="1" noEditPoints="1" noAdjustHandles="1" noChangeArrowheads="1" noChangeShapeType="1" noTextEdit="1"/>
              </p:cNvSpPr>
              <p:nvPr>
                <p:ph type="body" idx="1"/>
              </p:nvPr>
            </p:nvSpPr>
            <p:spPr>
              <a:xfrm>
                <a:off x="406400" y="2476500"/>
                <a:ext cx="11291066" cy="7048769"/>
              </a:xfrm>
              <a:prstGeom prst="rect">
                <a:avLst/>
              </a:prstGeom>
              <a:blipFill>
                <a:blip r:embed="rId2"/>
                <a:stretch>
                  <a:fillRect l="-1296" t="-951"/>
                </a:stretch>
              </a:blipFill>
            </p:spPr>
            <p:txBody>
              <a:bodyPr/>
              <a:lstStyle/>
              <a:p>
                <a:r>
                  <a:rPr lang="fr-CA">
                    <a:noFill/>
                  </a:rPr>
                  <a:t> </a:t>
                </a:r>
              </a:p>
            </p:txBody>
          </p:sp>
        </mc:Fallback>
      </mc:AlternateContent>
      <p:sp>
        <p:nvSpPr>
          <p:cNvPr id="297" name="Slide Number"/>
          <p:cNvSpPr txBox="1">
            <a:spLocks noGrp="1"/>
          </p:cNvSpPr>
          <p:nvPr>
            <p:ph type="sldNum" sz="quarter" idx="2"/>
          </p:nvPr>
        </p:nvSpPr>
        <p:spPr>
          <a:xfrm>
            <a:off x="12179944" y="431800"/>
            <a:ext cx="413575" cy="40543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lang="fr-CA"/>
              <a:t>13</a:t>
            </a:fld>
            <a:endParaRPr lang="fr-CA"/>
          </a:p>
        </p:txBody>
      </p:sp>
      <p:sp>
        <p:nvSpPr>
          <p:cNvPr id="298" name="© COPYRIGHT 2021 SOFTWAREQ INC, ALL RIGHTS RESERVED"/>
          <p:cNvSpPr txBox="1"/>
          <p:nvPr/>
        </p:nvSpPr>
        <p:spPr>
          <a:xfrm>
            <a:off x="406400" y="508968"/>
            <a:ext cx="11176000" cy="4054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defTabSz="457200">
              <a:lnSpc>
                <a:spcPct val="80000"/>
              </a:lnSpc>
              <a:spcBef>
                <a:spcPts val="0"/>
              </a:spcBef>
              <a:defRPr sz="2400" spc="120">
                <a:latin typeface="DIN Alternate Bold"/>
                <a:ea typeface="DIN Alternate Bold"/>
                <a:cs typeface="DIN Alternate Bold"/>
                <a:sym typeface="DIN Alternate Bold"/>
              </a:defRPr>
            </a:lvl1pPr>
          </a:lstStyle>
          <a:p>
            <a:r>
              <a:rPr lang="fr-CA"/>
              <a:t>© TOUS DROITS RÉSERVÉS 2021 SOFTWAREQ INC.</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TOOL"/>
          <p:cNvSpPr txBox="1">
            <a:spLocks noGrp="1"/>
          </p:cNvSpPr>
          <p:nvPr>
            <p:ph type="title"/>
          </p:nvPr>
        </p:nvSpPr>
        <p:spPr>
          <a:prstGeom prst="rect">
            <a:avLst/>
          </a:prstGeom>
        </p:spPr>
        <p:txBody>
          <a:bodyPr>
            <a:normAutofit/>
          </a:bodyPr>
          <a:lstStyle/>
          <a:p>
            <a:pPr defTabSz="455675">
              <a:spcBef>
                <a:spcPts val="2100"/>
              </a:spcBef>
              <a:defRPr sz="4680"/>
            </a:pPr>
            <a:r>
              <a:rPr lang="en-CA" dirty="0"/>
              <a:t>OUTILS</a:t>
            </a:r>
            <a:endParaRPr sz="6000" dirty="0">
              <a:solidFill>
                <a:srgbClr val="2489BF"/>
              </a:solidFill>
            </a:endParaRPr>
          </a:p>
        </p:txBody>
      </p:sp>
      <p:sp>
        <p:nvSpPr>
          <p:cNvPr id="301" name="Ranging from circuit optimizers (both NISQ and full-scale fault-tolerant) and translators to physical mappers for NISQ architectures with restricted connectives"/>
          <p:cNvSpPr txBox="1">
            <a:spLocks noGrp="1"/>
          </p:cNvSpPr>
          <p:nvPr>
            <p:ph type="body" sz="half" idx="1"/>
          </p:nvPr>
        </p:nvSpPr>
        <p:spPr>
          <a:xfrm>
            <a:off x="389466" y="2075153"/>
            <a:ext cx="11291066" cy="2595237"/>
          </a:xfrm>
          <a:prstGeom prst="rect">
            <a:avLst/>
          </a:prstGeom>
        </p:spPr>
        <p:txBody>
          <a:bodyPr>
            <a:normAutofit/>
          </a:bodyPr>
          <a:lstStyle>
            <a:lvl1pPr marL="444500" indent="-444500">
              <a:defRPr sz="3300"/>
            </a:lvl1pPr>
          </a:lstStyle>
          <a:p>
            <a:r>
              <a:rPr lang="fr-CA" dirty="0"/>
              <a:t>Allant des optimiseurs de circuit</a:t>
            </a:r>
            <a:r>
              <a:rPr dirty="0"/>
              <a:t> (</a:t>
            </a:r>
            <a:r>
              <a:rPr lang="fr-CA" dirty="0"/>
              <a:t>à la fois </a:t>
            </a:r>
            <a:r>
              <a:rPr dirty="0"/>
              <a:t>NISQ </a:t>
            </a:r>
            <a:r>
              <a:rPr lang="fr-CA" dirty="0"/>
              <a:t>et tolérance aux pannes complète) aux convertisseurs, en passant par les </a:t>
            </a:r>
            <a:r>
              <a:rPr lang="fr-CA" dirty="0" err="1"/>
              <a:t>schématiseurs</a:t>
            </a:r>
            <a:r>
              <a:rPr lang="fr-CA" dirty="0"/>
              <a:t> physiques pour les architectures NISQ avec des connecteurs restreints</a:t>
            </a:r>
            <a:endParaRPr dirty="0"/>
          </a:p>
        </p:txBody>
      </p:sp>
      <p:sp>
        <p:nvSpPr>
          <p:cNvPr id="30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14</a:t>
            </a:fld>
            <a:endParaRPr/>
          </a:p>
        </p:txBody>
      </p:sp>
      <p:sp>
        <p:nvSpPr>
          <p:cNvPr id="303" name="Desugarer…"/>
          <p:cNvSpPr txBox="1"/>
          <p:nvPr/>
        </p:nvSpPr>
        <p:spPr>
          <a:xfrm>
            <a:off x="529538" y="4182137"/>
            <a:ext cx="5731588" cy="53347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889000" lvl="1" indent="-444500">
              <a:spcBef>
                <a:spcPts val="2800"/>
              </a:spcBef>
              <a:buClr>
                <a:schemeClr val="accent1"/>
              </a:buClr>
              <a:buSzPct val="104999"/>
              <a:buFont typeface="Avenir Next Regular"/>
              <a:buChar char="•"/>
              <a:defRPr sz="2500"/>
            </a:pPr>
            <a:r>
              <a:rPr lang="fr-CA" dirty="0" err="1"/>
              <a:t>Désucreur</a:t>
            </a:r>
            <a:endParaRPr lang="fr-CA" dirty="0"/>
          </a:p>
          <a:p>
            <a:pPr marL="889000" lvl="1" indent="-444500">
              <a:spcBef>
                <a:spcPts val="2800"/>
              </a:spcBef>
              <a:buClr>
                <a:schemeClr val="accent1"/>
              </a:buClr>
              <a:buSzPct val="104999"/>
              <a:buFont typeface="Avenir Next Regular"/>
              <a:buChar char="•"/>
              <a:defRPr sz="2500"/>
            </a:pPr>
            <a:r>
              <a:rPr lang="fr-CA" dirty="0"/>
              <a:t>Aligneur</a:t>
            </a:r>
          </a:p>
          <a:p>
            <a:pPr marL="889000" lvl="1" indent="-444500">
              <a:spcBef>
                <a:spcPts val="2800"/>
              </a:spcBef>
              <a:buClr>
                <a:schemeClr val="accent1"/>
              </a:buClr>
              <a:buSzPct val="104999"/>
              <a:buFont typeface="Avenir Next Regular"/>
              <a:buChar char="•"/>
              <a:defRPr sz="2500"/>
            </a:pPr>
            <a:r>
              <a:rPr lang="fr-CA" dirty="0"/>
              <a:t>Synthétiseur Oracle</a:t>
            </a:r>
          </a:p>
          <a:p>
            <a:pPr marL="889000" lvl="1" indent="-444500">
              <a:spcBef>
                <a:spcPts val="2800"/>
              </a:spcBef>
              <a:buClr>
                <a:schemeClr val="accent1"/>
              </a:buClr>
              <a:buSzPct val="104999"/>
              <a:buFont typeface="Avenir Next Regular"/>
              <a:buChar char="•"/>
              <a:defRPr sz="2500"/>
            </a:pPr>
            <a:r>
              <a:rPr lang="fr-CA" dirty="0"/>
              <a:t>Simplificateur</a:t>
            </a:r>
          </a:p>
          <a:p>
            <a:pPr marL="889000" lvl="1" indent="-444500">
              <a:spcBef>
                <a:spcPts val="2800"/>
              </a:spcBef>
              <a:buClr>
                <a:schemeClr val="accent1"/>
              </a:buClr>
              <a:buSzPct val="104999"/>
              <a:buFont typeface="Avenir Next Regular"/>
              <a:buChar char="•"/>
              <a:defRPr sz="2500"/>
            </a:pPr>
            <a:r>
              <a:rPr lang="fr-CA" dirty="0"/>
              <a:t>Optimiseur de rotations (portes T, etc.)</a:t>
            </a:r>
          </a:p>
          <a:p>
            <a:pPr marL="889000" lvl="1" indent="-444500">
              <a:spcBef>
                <a:spcPts val="2800"/>
              </a:spcBef>
              <a:buClr>
                <a:schemeClr val="accent1"/>
              </a:buClr>
              <a:buSzPct val="104999"/>
              <a:buFont typeface="Avenir Next Regular"/>
              <a:buChar char="•"/>
              <a:defRPr sz="2500"/>
            </a:pPr>
            <a:r>
              <a:rPr lang="fr-CA" dirty="0" err="1"/>
              <a:t>Schématiseur</a:t>
            </a:r>
            <a:endParaRPr lang="fr-CA" dirty="0"/>
          </a:p>
          <a:p>
            <a:pPr marL="889000" lvl="1" indent="-444500">
              <a:spcBef>
                <a:spcPts val="2800"/>
              </a:spcBef>
              <a:buClr>
                <a:schemeClr val="accent1"/>
              </a:buClr>
              <a:buSzPct val="104999"/>
              <a:buFont typeface="Avenir Next Regular"/>
              <a:buChar char="•"/>
              <a:defRPr sz="2500"/>
            </a:pPr>
            <a:r>
              <a:rPr lang="fr-CA" dirty="0"/>
              <a:t>Estimateur de ressources</a:t>
            </a:r>
          </a:p>
        </p:txBody>
      </p:sp>
      <p:sp>
        <p:nvSpPr>
          <p:cNvPr id="304" name="Quil compiler…"/>
          <p:cNvSpPr txBox="1"/>
          <p:nvPr/>
        </p:nvSpPr>
        <p:spPr>
          <a:xfrm>
            <a:off x="6044676" y="4329261"/>
            <a:ext cx="3829575" cy="34624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marL="889000" lvl="1" indent="-444500">
              <a:spcBef>
                <a:spcPts val="2800"/>
              </a:spcBef>
              <a:buClr>
                <a:schemeClr val="accent1"/>
              </a:buClr>
              <a:buSzPct val="104999"/>
              <a:buFont typeface="Avenir Next Regular"/>
              <a:buChar char="•"/>
              <a:defRPr sz="2500"/>
            </a:pPr>
            <a:r>
              <a:rPr lang="fr-CA" dirty="0"/>
              <a:t>Compilateur </a:t>
            </a:r>
            <a:r>
              <a:rPr dirty="0" err="1"/>
              <a:t>Quil</a:t>
            </a:r>
            <a:endParaRPr dirty="0"/>
          </a:p>
          <a:p>
            <a:pPr marL="889000" lvl="1" indent="-444500">
              <a:spcBef>
                <a:spcPts val="2800"/>
              </a:spcBef>
              <a:buClr>
                <a:schemeClr val="accent1"/>
              </a:buClr>
              <a:buSzPct val="104999"/>
              <a:buFont typeface="Avenir Next Regular"/>
              <a:buChar char="•"/>
              <a:defRPr sz="2500"/>
            </a:pPr>
            <a:r>
              <a:rPr lang="fr-CA" dirty="0"/>
              <a:t>Compilateur </a:t>
            </a:r>
            <a:r>
              <a:rPr dirty="0" err="1"/>
              <a:t>ProjectQ</a:t>
            </a:r>
            <a:endParaRPr dirty="0"/>
          </a:p>
          <a:p>
            <a:pPr marL="889000" lvl="1" indent="-444500">
              <a:spcBef>
                <a:spcPts val="2800"/>
              </a:spcBef>
              <a:buClr>
                <a:schemeClr val="accent1"/>
              </a:buClr>
              <a:buSzPct val="104999"/>
              <a:buFont typeface="Avenir Next Regular"/>
              <a:buChar char="•"/>
              <a:defRPr sz="2500"/>
            </a:pPr>
            <a:r>
              <a:rPr lang="fr-CA" dirty="0"/>
              <a:t>Compilateur </a:t>
            </a:r>
            <a:r>
              <a:rPr dirty="0"/>
              <a:t>Q#</a:t>
            </a:r>
          </a:p>
          <a:p>
            <a:pPr marL="889000" lvl="1" indent="-444500">
              <a:spcBef>
                <a:spcPts val="2800"/>
              </a:spcBef>
              <a:buClr>
                <a:schemeClr val="accent1"/>
              </a:buClr>
              <a:buSzPct val="104999"/>
              <a:buFont typeface="Avenir Next Regular"/>
              <a:buChar char="•"/>
              <a:defRPr sz="2500"/>
            </a:pPr>
            <a:r>
              <a:rPr lang="fr-CA" dirty="0"/>
              <a:t>Compilateur </a:t>
            </a:r>
            <a:r>
              <a:rPr dirty="0" err="1"/>
              <a:t>Cirq</a:t>
            </a:r>
            <a:endParaRPr dirty="0"/>
          </a:p>
          <a:p>
            <a:pPr marL="889000" lvl="1" indent="-444500">
              <a:spcBef>
                <a:spcPts val="2800"/>
              </a:spcBef>
              <a:buClr>
                <a:schemeClr val="accent1"/>
              </a:buClr>
              <a:buSzPct val="104999"/>
              <a:buFont typeface="Avenir Next Regular"/>
              <a:buChar char="•"/>
              <a:defRPr sz="2500"/>
            </a:pPr>
            <a:r>
              <a:rPr dirty="0"/>
              <a:t>…</a:t>
            </a:r>
          </a:p>
        </p:txBody>
      </p:sp>
      <p:sp>
        <p:nvSpPr>
          <p:cNvPr id="305" name="“Transpilers”"/>
          <p:cNvSpPr/>
          <p:nvPr/>
        </p:nvSpPr>
        <p:spPr>
          <a:xfrm>
            <a:off x="9874251" y="5214823"/>
            <a:ext cx="2601011" cy="1303964"/>
          </a:xfrm>
          <a:custGeom>
            <a:avLst/>
            <a:gdLst/>
            <a:ahLst/>
            <a:cxnLst>
              <a:cxn ang="0">
                <a:pos x="wd2" y="hd2"/>
              </a:cxn>
              <a:cxn ang="5400000">
                <a:pos x="wd2" y="hd2"/>
              </a:cxn>
              <a:cxn ang="10800000">
                <a:pos x="wd2" y="hd2"/>
              </a:cxn>
              <a:cxn ang="16200000">
                <a:pos x="wd2" y="hd2"/>
              </a:cxn>
            </a:cxnLst>
            <a:rect l="0" t="0" r="r" b="b"/>
            <a:pathLst>
              <a:path w="21600" h="21600" extrusionOk="0">
                <a:moveTo>
                  <a:pt x="3454" y="0"/>
                </a:moveTo>
                <a:cubicBezTo>
                  <a:pt x="3073" y="0"/>
                  <a:pt x="2762" y="526"/>
                  <a:pt x="2762" y="1172"/>
                </a:cubicBezTo>
                <a:lnTo>
                  <a:pt x="2762" y="9351"/>
                </a:lnTo>
                <a:lnTo>
                  <a:pt x="0" y="11689"/>
                </a:lnTo>
                <a:lnTo>
                  <a:pt x="2762" y="14027"/>
                </a:lnTo>
                <a:lnTo>
                  <a:pt x="2762" y="20428"/>
                </a:lnTo>
                <a:cubicBezTo>
                  <a:pt x="2762" y="21074"/>
                  <a:pt x="3073" y="21600"/>
                  <a:pt x="3454" y="21600"/>
                </a:cubicBezTo>
                <a:lnTo>
                  <a:pt x="20908" y="21600"/>
                </a:lnTo>
                <a:cubicBezTo>
                  <a:pt x="21289" y="21600"/>
                  <a:pt x="21600" y="21074"/>
                  <a:pt x="21600" y="20428"/>
                </a:cubicBezTo>
                <a:lnTo>
                  <a:pt x="21600" y="1172"/>
                </a:lnTo>
                <a:cubicBezTo>
                  <a:pt x="21600" y="526"/>
                  <a:pt x="21289" y="0"/>
                  <a:pt x="20908" y="0"/>
                </a:cubicBezTo>
                <a:lnTo>
                  <a:pt x="3454" y="0"/>
                </a:lnTo>
                <a:close/>
              </a:path>
            </a:pathLst>
          </a:cu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a:lnSpc>
                <a:spcPct val="80000"/>
              </a:lnSpc>
              <a:spcBef>
                <a:spcPts val="0"/>
              </a:spcBef>
              <a:defRPr sz="2800" cap="all">
                <a:solidFill>
                  <a:srgbClr val="FFFFFF"/>
                </a:solidFill>
                <a:latin typeface="+mn-lt"/>
                <a:ea typeface="+mn-ea"/>
                <a:cs typeface="+mn-cs"/>
                <a:sym typeface="DIN Condensed Bold"/>
              </a:defRPr>
            </a:lvl1pPr>
          </a:lstStyle>
          <a:p>
            <a:pPr marL="265113"/>
            <a:r>
              <a:rPr lang="fr-CA" sz="2400" dirty="0"/>
              <a:t>compilateurs source à source</a:t>
            </a:r>
          </a:p>
        </p:txBody>
      </p:sp>
      <p:sp>
        <p:nvSpPr>
          <p:cNvPr id="306" name="© COPYRIGHT 2021 SOFTWAREQ INC, ALL RIGHTS RESERVED"/>
          <p:cNvSpPr txBox="1"/>
          <p:nvPr/>
        </p:nvSpPr>
        <p:spPr>
          <a:xfrm>
            <a:off x="406400" y="508968"/>
            <a:ext cx="11176000" cy="4054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defTabSz="457200">
              <a:lnSpc>
                <a:spcPct val="80000"/>
              </a:lnSpc>
              <a:spcBef>
                <a:spcPts val="0"/>
              </a:spcBef>
              <a:defRPr sz="2400" spc="120">
                <a:latin typeface="DIN Alternate Bold"/>
                <a:ea typeface="DIN Alternate Bold"/>
                <a:cs typeface="DIN Alternate Bold"/>
                <a:sym typeface="DIN Alternate Bold"/>
              </a:defRPr>
            </a:lvl1pPr>
          </a:lstStyle>
          <a:p>
            <a:r>
              <a:rPr lang="fr-CA" dirty="0"/>
              <a:t>© TOUS DROITS RÉSERVÉS 2021 SOFTWAREQ INC.</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 name="Screen Shot 2020-04-03 at 10.39.10 AM.png" descr="Screen Shot 2020-04-03 at 10.39.10 AM.png"/>
          <p:cNvPicPr>
            <a:picLocks noChangeAspect="1"/>
          </p:cNvPicPr>
          <p:nvPr/>
        </p:nvPicPr>
        <p:blipFill>
          <a:blip r:embed="rId2"/>
          <a:stretch>
            <a:fillRect/>
          </a:stretch>
        </p:blipFill>
        <p:spPr>
          <a:xfrm>
            <a:off x="5402286" y="1084883"/>
            <a:ext cx="7635057" cy="8634632"/>
          </a:xfrm>
          <a:prstGeom prst="rect">
            <a:avLst/>
          </a:prstGeom>
          <a:ln w="12700">
            <a:miter lim="400000"/>
          </a:ln>
        </p:spPr>
      </p:pic>
      <p:sp>
        <p:nvSpPr>
          <p:cNvPr id="309" name="Example tool"/>
          <p:cNvSpPr txBox="1">
            <a:spLocks noGrp="1"/>
          </p:cNvSpPr>
          <p:nvPr>
            <p:ph type="title"/>
          </p:nvPr>
        </p:nvSpPr>
        <p:spPr>
          <a:xfrm>
            <a:off x="406400" y="1536700"/>
            <a:ext cx="4696542" cy="723900"/>
          </a:xfrm>
          <a:prstGeom prst="rect">
            <a:avLst/>
          </a:prstGeom>
        </p:spPr>
        <p:txBody>
          <a:bodyPr>
            <a:normAutofit fontScale="90000"/>
          </a:bodyPr>
          <a:lstStyle>
            <a:lvl1pPr defTabSz="467359">
              <a:spcBef>
                <a:spcPts val="2200"/>
              </a:spcBef>
              <a:defRPr sz="4800"/>
            </a:lvl1pPr>
          </a:lstStyle>
          <a:p>
            <a:r>
              <a:rPr lang="fr-CA" sz="4400" dirty="0"/>
              <a:t>Exemple</a:t>
            </a:r>
            <a:r>
              <a:rPr lang="fr-CA" dirty="0"/>
              <a:t> d’outil</a:t>
            </a:r>
          </a:p>
        </p:txBody>
      </p:sp>
      <p:sp>
        <p:nvSpPr>
          <p:cNvPr id="31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sp>
        <p:nvSpPr>
          <p:cNvPr id="311" name="$ cat rng.qasm | staq_qsharp"/>
          <p:cNvSpPr txBox="1"/>
          <p:nvPr/>
        </p:nvSpPr>
        <p:spPr>
          <a:xfrm>
            <a:off x="8922426" y="9196323"/>
            <a:ext cx="3457195" cy="444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 cat rng.qasm | staq_qsharp</a:t>
            </a:r>
          </a:p>
        </p:txBody>
      </p:sp>
      <p:sp>
        <p:nvSpPr>
          <p:cNvPr id="312" name="© COPYRIGHT 2021 SOFTWAREQ INC, ALL RIGHTS RESERVED"/>
          <p:cNvSpPr txBox="1"/>
          <p:nvPr/>
        </p:nvSpPr>
        <p:spPr>
          <a:xfrm>
            <a:off x="406400" y="508968"/>
            <a:ext cx="11176000" cy="4054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defTabSz="457200">
              <a:lnSpc>
                <a:spcPct val="80000"/>
              </a:lnSpc>
              <a:spcBef>
                <a:spcPts val="0"/>
              </a:spcBef>
              <a:defRPr sz="2400" spc="120">
                <a:latin typeface="DIN Alternate Bold"/>
                <a:ea typeface="DIN Alternate Bold"/>
                <a:cs typeface="DIN Alternate Bold"/>
                <a:sym typeface="DIN Alternate Bold"/>
              </a:defRPr>
            </a:lvl1pPr>
          </a:lstStyle>
          <a:p>
            <a:r>
              <a:rPr lang="fr-CA" dirty="0"/>
              <a:t>© TOUS DROITS RÉSERVÉS 2021 SOFTWAREQ INC.</a:t>
            </a:r>
          </a:p>
        </p:txBody>
      </p:sp>
      <p:pic>
        <p:nvPicPr>
          <p:cNvPr id="313" name="Screen Shot 2020-04-03 at 9.59.23 AM.png" descr="Screen Shot 2020-04-03 at 9.59.23 AM.png"/>
          <p:cNvPicPr>
            <a:picLocks noChangeAspect="1"/>
          </p:cNvPicPr>
          <p:nvPr/>
        </p:nvPicPr>
        <p:blipFill>
          <a:blip r:embed="rId3"/>
          <a:stretch>
            <a:fillRect/>
          </a:stretch>
        </p:blipFill>
        <p:spPr>
          <a:xfrm>
            <a:off x="383596" y="3821453"/>
            <a:ext cx="3998468" cy="1799311"/>
          </a:xfrm>
          <a:prstGeom prst="rect">
            <a:avLst/>
          </a:prstGeom>
          <a:ln w="12700">
            <a:miter lim="400000"/>
          </a:ln>
        </p:spPr>
      </p:pic>
      <p:sp>
        <p:nvSpPr>
          <p:cNvPr id="314" name="$ cat rng.qasm"/>
          <p:cNvSpPr txBox="1"/>
          <p:nvPr/>
        </p:nvSpPr>
        <p:spPr>
          <a:xfrm>
            <a:off x="476729" y="3356936"/>
            <a:ext cx="1839469" cy="444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 cat rng.qasm</a:t>
            </a:r>
          </a:p>
        </p:txBody>
      </p:sp>
      <p:sp>
        <p:nvSpPr>
          <p:cNvPr id="315" name="“Transpiler”"/>
          <p:cNvSpPr txBox="1"/>
          <p:nvPr/>
        </p:nvSpPr>
        <p:spPr>
          <a:xfrm>
            <a:off x="256727" y="2654916"/>
            <a:ext cx="4995887" cy="1166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Autofit/>
          </a:bodyPr>
          <a:lstStyle>
            <a:lvl1pPr defTabSz="467359">
              <a:lnSpc>
                <a:spcPct val="80000"/>
              </a:lnSpc>
              <a:spcBef>
                <a:spcPts val="2200"/>
              </a:spcBef>
              <a:defRPr sz="4800" cap="all">
                <a:solidFill>
                  <a:schemeClr val="accent1">
                    <a:hueOff val="104794"/>
                    <a:lumOff val="-8431"/>
                  </a:schemeClr>
                </a:solidFill>
                <a:latin typeface="+mn-lt"/>
                <a:ea typeface="+mn-ea"/>
                <a:cs typeface="+mn-cs"/>
                <a:sym typeface="DIN Condensed Bold"/>
              </a:defRPr>
            </a:lvl1pPr>
          </a:lstStyle>
          <a:p>
            <a:r>
              <a:rPr lang="fr-CA" sz="3200" dirty="0"/>
              <a:t>« </a:t>
            </a:r>
            <a:r>
              <a:rPr lang="fr-CA" sz="3200" dirty="0" smtClean="0"/>
              <a:t>convertisseur </a:t>
            </a:r>
            <a:r>
              <a:rPr lang="fr-CA" sz="3200" dirty="0"/>
              <a:t>source à source »</a:t>
            </a:r>
            <a:endParaRPr sz="3200"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QuantuM++"/>
          <p:cNvSpPr txBox="1">
            <a:spLocks noGrp="1"/>
          </p:cNvSpPr>
          <p:nvPr>
            <p:ph type="title"/>
          </p:nvPr>
        </p:nvSpPr>
        <p:spPr>
          <a:prstGeom prst="rect">
            <a:avLst/>
          </a:prstGeom>
        </p:spPr>
        <p:txBody>
          <a:bodyPr/>
          <a:lstStyle/>
          <a:p>
            <a:r>
              <a:t>QuantuM++</a:t>
            </a:r>
          </a:p>
        </p:txBody>
      </p:sp>
      <p:sp>
        <p:nvSpPr>
          <p:cNvPr id="318" name="Slide Number"/>
          <p:cNvSpPr txBox="1">
            <a:spLocks noGrp="1"/>
          </p:cNvSpPr>
          <p:nvPr>
            <p:ph type="sldNum" sz="quarter" idx="4294967295"/>
          </p:nvPr>
        </p:nvSpPr>
        <p:spPr>
          <a:xfrm>
            <a:off x="12194440" y="431800"/>
            <a:ext cx="406898" cy="4572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17</a:t>
            </a:fld>
            <a:endParaRPr/>
          </a:p>
        </p:txBody>
      </p:sp>
      <p:sp>
        <p:nvSpPr>
          <p:cNvPr id="321" name="github.com/softwareQinc"/>
          <p:cNvSpPr txBox="1"/>
          <p:nvPr/>
        </p:nvSpPr>
        <p:spPr>
          <a:xfrm>
            <a:off x="4149293" y="8863588"/>
            <a:ext cx="5547994"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400"/>
            </a:lvl1pPr>
          </a:lstStyle>
          <a:p>
            <a:r>
              <a:rPr lang="en-CA" dirty="0">
                <a:hlinkClick r:id="rId2"/>
              </a:rPr>
              <a:t>https://</a:t>
            </a:r>
            <a:r>
              <a:rPr dirty="0">
                <a:hlinkClick r:id="rId2"/>
              </a:rPr>
              <a:t>github.com/softwareQinc</a:t>
            </a:r>
            <a:r>
              <a:rPr lang="en-CA" dirty="0">
                <a:hlinkClick r:id="rId2"/>
              </a:rPr>
              <a:t>/qpp</a:t>
            </a:r>
            <a:endParaRPr dirty="0"/>
          </a:p>
        </p:txBody>
      </p:sp>
      <p:sp>
        <p:nvSpPr>
          <p:cNvPr id="322" name="© COPYRIGHT 2021 SOFTWAREQ INC, ALL RIGHTS RESERVED"/>
          <p:cNvSpPr txBox="1"/>
          <p:nvPr/>
        </p:nvSpPr>
        <p:spPr>
          <a:xfrm>
            <a:off x="406400" y="508968"/>
            <a:ext cx="11176000" cy="4054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defTabSz="457200">
              <a:lnSpc>
                <a:spcPct val="80000"/>
              </a:lnSpc>
              <a:spcBef>
                <a:spcPts val="0"/>
              </a:spcBef>
              <a:defRPr sz="2400" spc="120">
                <a:latin typeface="DIN Alternate Bold"/>
                <a:ea typeface="DIN Alternate Bold"/>
                <a:cs typeface="DIN Alternate Bold"/>
                <a:sym typeface="DIN Alternate Bold"/>
              </a:defRPr>
            </a:lvl1pPr>
          </a:lstStyle>
          <a:p>
            <a:r>
              <a:rPr lang="fr-CA" dirty="0"/>
              <a:t>© TOUS DROITS RÉSERVÉS 2021 SOFTWAREQ INC.</a:t>
            </a:r>
          </a:p>
        </p:txBody>
      </p:sp>
      <p:pic>
        <p:nvPicPr>
          <p:cNvPr id="323" name="Screen Shot 2021-06-08 at 9.49.57 AM.png" descr="Screen Shot 2021-06-08 at 9.49.57 AM.png"/>
          <p:cNvPicPr>
            <a:picLocks noChangeAspect="1"/>
          </p:cNvPicPr>
          <p:nvPr/>
        </p:nvPicPr>
        <p:blipFill>
          <a:blip r:embed="rId3"/>
          <a:stretch>
            <a:fillRect/>
          </a:stretch>
        </p:blipFill>
        <p:spPr>
          <a:xfrm>
            <a:off x="699265" y="1347907"/>
            <a:ext cx="7861882" cy="6058039"/>
          </a:xfrm>
          <a:prstGeom prst="rect">
            <a:avLst/>
          </a:prstGeom>
          <a:ln w="12700">
            <a:miter lim="400000"/>
          </a:ln>
        </p:spPr>
      </p:pic>
      <p:pic>
        <p:nvPicPr>
          <p:cNvPr id="324" name="Image" descr="Image"/>
          <p:cNvPicPr>
            <a:picLocks noChangeAspect="1"/>
          </p:cNvPicPr>
          <p:nvPr/>
        </p:nvPicPr>
        <p:blipFill>
          <a:blip r:embed="rId4"/>
          <a:stretch>
            <a:fillRect/>
          </a:stretch>
        </p:blipFill>
        <p:spPr>
          <a:xfrm>
            <a:off x="6173361" y="2484248"/>
            <a:ext cx="6315703" cy="5061416"/>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High-performance quantum computing simulator…"/>
          <p:cNvSpPr txBox="1">
            <a:spLocks noGrp="1"/>
          </p:cNvSpPr>
          <p:nvPr>
            <p:ph type="body" idx="1"/>
          </p:nvPr>
        </p:nvSpPr>
        <p:spPr>
          <a:xfrm>
            <a:off x="270933" y="1807129"/>
            <a:ext cx="12445999" cy="7044771"/>
          </a:xfrm>
          <a:prstGeom prst="rect">
            <a:avLst/>
          </a:prstGeom>
        </p:spPr>
        <p:txBody>
          <a:bodyPr>
            <a:normAutofit lnSpcReduction="10000"/>
          </a:bodyPr>
          <a:lstStyle/>
          <a:p>
            <a:pPr marL="422275" indent="-422275" defTabSz="554990">
              <a:spcBef>
                <a:spcPts val="2600"/>
              </a:spcBef>
              <a:defRPr sz="3230"/>
            </a:pPr>
            <a:r>
              <a:rPr lang="fr-CA" dirty="0"/>
              <a:t>Simulateur d’informatique quantique de haute performance à source libre</a:t>
            </a:r>
          </a:p>
          <a:p>
            <a:pPr marL="422275" indent="-422275" defTabSz="554990">
              <a:spcBef>
                <a:spcPts val="2600"/>
              </a:spcBef>
              <a:defRPr sz="3230"/>
            </a:pPr>
            <a:r>
              <a:rPr lang="fr-CA" dirty="0"/>
              <a:t>Rédigé en code C++11 standard, facile à utiliser, très peu de dépendance</a:t>
            </a:r>
          </a:p>
          <a:p>
            <a:pPr marL="422275" indent="-422275" defTabSz="554990">
              <a:spcBef>
                <a:spcPts val="2600"/>
              </a:spcBef>
              <a:defRPr sz="3230"/>
            </a:pPr>
            <a:r>
              <a:rPr lang="fr-CA" dirty="0"/>
              <a:t>Non limité à des systèmes qubit ou à des tâches précises de traitement de l’information quantique, pouvant émuler des processus quantiques arbitraires</a:t>
            </a:r>
          </a:p>
          <a:p>
            <a:pPr marL="422275" indent="-422275" defTabSz="554990">
              <a:spcBef>
                <a:spcPts val="2600"/>
              </a:spcBef>
              <a:defRPr sz="3230"/>
            </a:pPr>
            <a:r>
              <a:rPr lang="fr-CA" dirty="0"/>
              <a:t>Peut simuler des processeurs quantiques bruités</a:t>
            </a:r>
          </a:p>
          <a:p>
            <a:pPr marL="422275" indent="-422275" defTabSz="554990">
              <a:spcBef>
                <a:spcPts val="2600"/>
              </a:spcBef>
              <a:defRPr sz="3230"/>
            </a:pPr>
            <a:r>
              <a:rPr lang="fr-CA" dirty="0"/>
              <a:t>Peut interagir avec </a:t>
            </a:r>
            <a:r>
              <a:rPr lang="fr-CA" dirty="0" err="1"/>
              <a:t>OpenQASM</a:t>
            </a:r>
            <a:endParaRPr lang="fr-CA" dirty="0"/>
          </a:p>
          <a:p>
            <a:pPr marL="422275" indent="-422275" defTabSz="554990">
              <a:spcBef>
                <a:spcPts val="2600"/>
              </a:spcBef>
              <a:defRPr sz="3230"/>
            </a:pPr>
            <a:r>
              <a:rPr lang="fr-CA" dirty="0"/>
              <a:t>Ciblé (avec </a:t>
            </a:r>
            <a:r>
              <a:rPr lang="fr-CA" dirty="0" err="1">
                <a:latin typeface="Menlo Regular"/>
                <a:ea typeface="Menlo Regular"/>
                <a:cs typeface="Menlo Regular"/>
                <a:sym typeface="Menlo Regular"/>
              </a:rPr>
              <a:t>staq</a:t>
            </a:r>
            <a:r>
              <a:rPr lang="fr-CA" dirty="0"/>
              <a:t>) par l’accélérateur quantique XACC (laboratoire nationale d’</a:t>
            </a:r>
            <a:r>
              <a:rPr lang="fr-CA" dirty="0" err="1"/>
              <a:t>OakRidge</a:t>
            </a:r>
            <a:r>
              <a:rPr lang="fr-CA" dirty="0"/>
              <a:t>) </a:t>
            </a:r>
          </a:p>
        </p:txBody>
      </p:sp>
      <p:sp>
        <p:nvSpPr>
          <p:cNvPr id="32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18</a:t>
            </a:fld>
            <a:endParaRPr/>
          </a:p>
        </p:txBody>
      </p:sp>
      <p:sp>
        <p:nvSpPr>
          <p:cNvPr id="328" name="© COPYRIGHT 2021 SOFTWAREQ INC, ALL RIGHTS RESERVED"/>
          <p:cNvSpPr txBox="1"/>
          <p:nvPr/>
        </p:nvSpPr>
        <p:spPr>
          <a:xfrm>
            <a:off x="406400" y="508968"/>
            <a:ext cx="11176000" cy="4054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defTabSz="457200">
              <a:lnSpc>
                <a:spcPct val="80000"/>
              </a:lnSpc>
              <a:spcBef>
                <a:spcPts val="0"/>
              </a:spcBef>
              <a:defRPr sz="2400" spc="120">
                <a:latin typeface="DIN Alternate Bold"/>
                <a:ea typeface="DIN Alternate Bold"/>
                <a:cs typeface="DIN Alternate Bold"/>
                <a:sym typeface="DIN Alternate Bold"/>
              </a:defRPr>
            </a:lvl1pPr>
          </a:lstStyle>
          <a:p>
            <a:r>
              <a:rPr lang="fr-CA" dirty="0"/>
              <a:t>© TOUS DROITS RÉSERVÉS 2021 SOFTWAREQ INC.</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sp>
        <p:nvSpPr>
          <p:cNvPr id="331" name="© COPYRIGHT 2021 SOFTWAREQ INC, ALL RIGHTS RESERVED"/>
          <p:cNvSpPr txBox="1"/>
          <p:nvPr/>
        </p:nvSpPr>
        <p:spPr>
          <a:xfrm>
            <a:off x="406400" y="508968"/>
            <a:ext cx="11176000" cy="4054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defTabSz="457200">
              <a:lnSpc>
                <a:spcPct val="80000"/>
              </a:lnSpc>
              <a:spcBef>
                <a:spcPts val="0"/>
              </a:spcBef>
              <a:defRPr sz="2400" spc="120">
                <a:latin typeface="DIN Alternate Bold"/>
                <a:ea typeface="DIN Alternate Bold"/>
                <a:cs typeface="DIN Alternate Bold"/>
                <a:sym typeface="DIN Alternate Bold"/>
              </a:defRPr>
            </a:lvl1pPr>
          </a:lstStyle>
          <a:p>
            <a:r>
              <a:rPr lang="fr-CA" dirty="0"/>
              <a:t>© TOUS DROITS RÉSERVÉS 2021 SOFTWAREQ INC.</a:t>
            </a:r>
          </a:p>
        </p:txBody>
      </p:sp>
      <p:pic>
        <p:nvPicPr>
          <p:cNvPr id="332" name="Screen Shot 2021-06-08 at 9.59.30 AM.png" descr="Screen Shot 2021-06-08 at 9.59.30 AM.png"/>
          <p:cNvPicPr>
            <a:picLocks noChangeAspect="1"/>
          </p:cNvPicPr>
          <p:nvPr/>
        </p:nvPicPr>
        <p:blipFill>
          <a:blip r:embed="rId2"/>
          <a:stretch>
            <a:fillRect/>
          </a:stretch>
        </p:blipFill>
        <p:spPr>
          <a:xfrm>
            <a:off x="914399" y="2243247"/>
            <a:ext cx="11176001" cy="5554134"/>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WHO WE ARE"/>
          <p:cNvSpPr txBox="1">
            <a:spLocks noGrp="1"/>
          </p:cNvSpPr>
          <p:nvPr>
            <p:ph type="title"/>
          </p:nvPr>
        </p:nvSpPr>
        <p:spPr>
          <a:prstGeom prst="rect">
            <a:avLst/>
          </a:prstGeom>
        </p:spPr>
        <p:txBody>
          <a:bodyPr/>
          <a:lstStyle>
            <a:lvl1pPr defTabSz="467359">
              <a:spcBef>
                <a:spcPts val="2200"/>
              </a:spcBef>
              <a:defRPr sz="4800"/>
            </a:lvl1pPr>
          </a:lstStyle>
          <a:p>
            <a:r>
              <a:rPr lang="fr-CA" dirty="0"/>
              <a:t>QUI SOMMES-NOUS? </a:t>
            </a:r>
          </a:p>
        </p:txBody>
      </p:sp>
      <p:sp>
        <p:nvSpPr>
          <p:cNvPr id="242" name="Slide Number"/>
          <p:cNvSpPr txBox="1">
            <a:spLocks noGrp="1"/>
          </p:cNvSpPr>
          <p:nvPr>
            <p:ph type="sldNum" sz="quarter" idx="2"/>
          </p:nvPr>
        </p:nvSpPr>
        <p:spPr>
          <a:xfrm>
            <a:off x="12335436" y="431800"/>
            <a:ext cx="258083" cy="40543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lang="fr-CA"/>
              <a:t>2</a:t>
            </a:fld>
            <a:endParaRPr lang="fr-CA"/>
          </a:p>
        </p:txBody>
      </p:sp>
      <p:sp>
        <p:nvSpPr>
          <p:cNvPr id="243" name="© COPYRIGHT 2021 SOFTWAREQ INC, ALL RIGHTS RESERVED"/>
          <p:cNvSpPr txBox="1"/>
          <p:nvPr/>
        </p:nvSpPr>
        <p:spPr>
          <a:xfrm>
            <a:off x="406400" y="508968"/>
            <a:ext cx="11176000" cy="4054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defTabSz="457200">
              <a:lnSpc>
                <a:spcPct val="80000"/>
              </a:lnSpc>
              <a:spcBef>
                <a:spcPts val="0"/>
              </a:spcBef>
              <a:defRPr sz="2400" spc="120">
                <a:latin typeface="DIN Alternate Bold"/>
                <a:ea typeface="DIN Alternate Bold"/>
                <a:cs typeface="DIN Alternate Bold"/>
                <a:sym typeface="DIN Alternate Bold"/>
              </a:defRPr>
            </a:lvl1pPr>
          </a:lstStyle>
          <a:p>
            <a:r>
              <a:rPr lang="fr-CA" dirty="0"/>
              <a:t>© TOUS DROITS RÉSERVÉS 2021 SOFTWAREQ INC.</a:t>
            </a:r>
          </a:p>
        </p:txBody>
      </p:sp>
      <p:sp>
        <p:nvSpPr>
          <p:cNvPr id="244" name="Privately-own Canadian company, founded in 2017…"/>
          <p:cNvSpPr txBox="1"/>
          <p:nvPr/>
        </p:nvSpPr>
        <p:spPr>
          <a:xfrm>
            <a:off x="446811" y="2956797"/>
            <a:ext cx="12306256" cy="46782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44500" indent="-444500">
              <a:spcBef>
                <a:spcPts val="2800"/>
              </a:spcBef>
              <a:buClr>
                <a:schemeClr val="accent1"/>
              </a:buClr>
              <a:buSzPct val="104999"/>
              <a:buFont typeface="Avenir Next Regular"/>
              <a:buChar char="▸"/>
              <a:defRPr sz="3400"/>
            </a:pPr>
            <a:r>
              <a:rPr lang="fr-CA" dirty="0"/>
              <a:t>Entreprise canadienne de propriété privée fondée en 2017</a:t>
            </a:r>
          </a:p>
          <a:p>
            <a:pPr marL="444500" indent="-444500">
              <a:spcBef>
                <a:spcPts val="2800"/>
              </a:spcBef>
              <a:buClr>
                <a:schemeClr val="accent1"/>
              </a:buClr>
              <a:buSzPct val="104999"/>
              <a:buFont typeface="Avenir Next Regular"/>
              <a:buChar char="▸"/>
              <a:defRPr sz="3400"/>
            </a:pPr>
            <a:r>
              <a:rPr lang="fr-CA" dirty="0"/>
              <a:t>Basée à Waterloo, en Ontario</a:t>
            </a:r>
          </a:p>
          <a:p>
            <a:pPr marL="444500" indent="-444500">
              <a:spcBef>
                <a:spcPts val="2800"/>
              </a:spcBef>
              <a:buClr>
                <a:schemeClr val="accent1"/>
              </a:buClr>
              <a:buSzPct val="104999"/>
              <a:buFont typeface="Avenir Next Regular"/>
              <a:buChar char="▸"/>
              <a:defRPr sz="3400"/>
            </a:pPr>
            <a:r>
              <a:rPr lang="fr-CA" dirty="0"/>
              <a:t>Membre fondateur de Quantum </a:t>
            </a:r>
            <a:r>
              <a:rPr lang="fr-CA" dirty="0" err="1"/>
              <a:t>Industry</a:t>
            </a:r>
            <a:r>
              <a:rPr lang="fr-CA" dirty="0"/>
              <a:t> Canada</a:t>
            </a:r>
          </a:p>
          <a:p>
            <a:pPr marL="444500" indent="-444500">
              <a:spcBef>
                <a:spcPts val="2800"/>
              </a:spcBef>
              <a:buClr>
                <a:schemeClr val="accent1"/>
              </a:buClr>
              <a:buSzPct val="104999"/>
              <a:buFont typeface="Avenir Next Regular"/>
              <a:buChar char="▸"/>
              <a:defRPr sz="3400"/>
            </a:pPr>
            <a:r>
              <a:rPr lang="fr-CA" dirty="0"/>
              <a:t>Membre du réseau IBM Q</a:t>
            </a:r>
          </a:p>
          <a:p>
            <a:pPr marL="444500" indent="-444500">
              <a:spcBef>
                <a:spcPts val="2800"/>
              </a:spcBef>
              <a:buClr>
                <a:schemeClr val="accent1"/>
              </a:buClr>
              <a:buSzPct val="104999"/>
              <a:buFont typeface="Avenir Next Regular"/>
              <a:buChar char="▸"/>
              <a:defRPr sz="3400"/>
            </a:pPr>
            <a:r>
              <a:rPr lang="fr-CA" dirty="0"/>
              <a:t>Nos produits </a:t>
            </a:r>
            <a:r>
              <a:rPr lang="fr-CA" dirty="0">
                <a:solidFill>
                  <a:schemeClr val="accent3"/>
                </a:solidFill>
              </a:rPr>
              <a:t>font partie de l’infrastructure clé de l’informatique quantique </a:t>
            </a:r>
            <a:r>
              <a:rPr lang="fr-CA" dirty="0"/>
              <a:t>(p.ex. </a:t>
            </a:r>
            <a:r>
              <a:rPr lang="fr-CA" dirty="0" err="1">
                <a:latin typeface="Menlo Regular"/>
                <a:ea typeface="Menlo Regular"/>
                <a:cs typeface="Menlo Regular"/>
                <a:sym typeface="Menlo Regular"/>
              </a:rPr>
              <a:t>staq</a:t>
            </a:r>
            <a:r>
              <a:rPr lang="fr-CA" dirty="0"/>
              <a:t>/Quantum++ — ciblé par le XACC d’</a:t>
            </a:r>
            <a:r>
              <a:rPr lang="fr-CA" dirty="0" err="1"/>
              <a:t>OakRidge</a:t>
            </a:r>
            <a:r>
              <a:rPr lang="fr-CA" dirty="0"/>
              <a:t>)</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sp>
        <p:nvSpPr>
          <p:cNvPr id="335" name="© COPYRIGHT 2021 SOFTWAREQ INC, ALL RIGHTS RESERVED"/>
          <p:cNvSpPr txBox="1"/>
          <p:nvPr/>
        </p:nvSpPr>
        <p:spPr>
          <a:xfrm>
            <a:off x="406400" y="508968"/>
            <a:ext cx="11176000" cy="4054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defTabSz="457200">
              <a:lnSpc>
                <a:spcPct val="80000"/>
              </a:lnSpc>
              <a:spcBef>
                <a:spcPts val="0"/>
              </a:spcBef>
              <a:defRPr sz="2400" spc="120">
                <a:latin typeface="DIN Alternate Bold"/>
                <a:ea typeface="DIN Alternate Bold"/>
                <a:cs typeface="DIN Alternate Bold"/>
                <a:sym typeface="DIN Alternate Bold"/>
              </a:defRPr>
            </a:lvl1pPr>
          </a:lstStyle>
          <a:p>
            <a:r>
              <a:rPr lang="fr-CA" dirty="0"/>
              <a:t>© TOUS DROITS RÉSERVÉS 2021 SOFTWAREQ INC.</a:t>
            </a:r>
          </a:p>
        </p:txBody>
      </p:sp>
      <p:pic>
        <p:nvPicPr>
          <p:cNvPr id="336" name="Screen Shot 2021-06-08 at 9.56.36 AM.png" descr="Screen Shot 2021-06-08 at 9.56.36 AM.png"/>
          <p:cNvPicPr>
            <a:picLocks noChangeAspect="1"/>
          </p:cNvPicPr>
          <p:nvPr/>
        </p:nvPicPr>
        <p:blipFill>
          <a:blip r:embed="rId2"/>
          <a:stretch>
            <a:fillRect/>
          </a:stretch>
        </p:blipFill>
        <p:spPr>
          <a:xfrm>
            <a:off x="927100" y="1867208"/>
            <a:ext cx="11150601" cy="6739714"/>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 Copyright 2021 softwareQ Inc, all rights reserved"/>
          <p:cNvSpPr txBox="1">
            <a:spLocks noGrp="1"/>
          </p:cNvSpPr>
          <p:nvPr>
            <p:ph type="body" idx="21"/>
          </p:nvPr>
        </p:nvSpPr>
        <p:spPr>
          <a:xfrm>
            <a:off x="406400" y="508968"/>
            <a:ext cx="11176000" cy="405432"/>
          </a:xfrm>
          <a:prstGeom prst="rect">
            <a:avLst/>
          </a:prstGeom>
        </p:spPr>
        <p:txBody>
          <a:bodyPr/>
          <a:lstStyle/>
          <a:p>
            <a:r>
              <a:rPr lang="fr-CA"/>
              <a:t>© TOUS DROITS RÉSERVÉS 2021 SOFTWAREQ INC.</a:t>
            </a:r>
          </a:p>
        </p:txBody>
      </p:sp>
      <p:sp>
        <p:nvSpPr>
          <p:cNvPr id="339" name="what needs to be tracked"/>
          <p:cNvSpPr txBox="1">
            <a:spLocks noGrp="1"/>
          </p:cNvSpPr>
          <p:nvPr>
            <p:ph type="title"/>
          </p:nvPr>
        </p:nvSpPr>
        <p:spPr>
          <a:xfrm>
            <a:off x="401519" y="1536700"/>
            <a:ext cx="12192000" cy="723900"/>
          </a:xfrm>
          <a:prstGeom prst="rect">
            <a:avLst/>
          </a:prstGeom>
        </p:spPr>
        <p:txBody>
          <a:bodyPr/>
          <a:lstStyle>
            <a:lvl1pPr defTabSz="467359">
              <a:spcBef>
                <a:spcPts val="2200"/>
              </a:spcBef>
              <a:defRPr sz="4800"/>
            </a:lvl1pPr>
          </a:lstStyle>
          <a:p>
            <a:r>
              <a:rPr lang="fr-CA" dirty="0"/>
              <a:t>À surveiller</a:t>
            </a:r>
          </a:p>
        </p:txBody>
      </p:sp>
      <p:sp>
        <p:nvSpPr>
          <p:cNvPr id="340" name="Quantum compiler optimizations…"/>
          <p:cNvSpPr txBox="1">
            <a:spLocks noGrp="1"/>
          </p:cNvSpPr>
          <p:nvPr>
            <p:ph type="body" idx="1"/>
          </p:nvPr>
        </p:nvSpPr>
        <p:spPr>
          <a:prstGeom prst="rect">
            <a:avLst/>
          </a:prstGeom>
        </p:spPr>
        <p:txBody>
          <a:bodyPr/>
          <a:lstStyle/>
          <a:p>
            <a:r>
              <a:rPr lang="fr-CA" dirty="0"/>
              <a:t>Optimisations des compilateurs quantiques</a:t>
            </a:r>
          </a:p>
          <a:p>
            <a:r>
              <a:rPr lang="fr-CA" dirty="0"/>
              <a:t>Progrès réalisés dans la tolérance aux pannes</a:t>
            </a:r>
          </a:p>
          <a:p>
            <a:r>
              <a:rPr lang="fr-CA" dirty="0"/>
              <a:t>Algorithmes quantiques de pointe</a:t>
            </a:r>
          </a:p>
          <a:p>
            <a:r>
              <a:rPr lang="fr-CA" dirty="0"/>
              <a:t>Nouveaux algorithmes quantiques pour NISQ (</a:t>
            </a:r>
            <a:r>
              <a:rPr lang="fr-CA" dirty="0" err="1"/>
              <a:t>variationnel</a:t>
            </a:r>
            <a:r>
              <a:rPr lang="fr-CA" dirty="0"/>
              <a:t>, etc.)</a:t>
            </a:r>
          </a:p>
          <a:p>
            <a:r>
              <a:rPr lang="fr-CA" dirty="0"/>
              <a:t>Recherche de pointe sur l’informatique quantique, les algorithmes quantiques, les logiciels quantiques</a:t>
            </a:r>
          </a:p>
        </p:txBody>
      </p:sp>
      <p:sp>
        <p:nvSpPr>
          <p:cNvPr id="341" name="Slide Number"/>
          <p:cNvSpPr txBox="1">
            <a:spLocks noGrp="1"/>
          </p:cNvSpPr>
          <p:nvPr>
            <p:ph type="sldNum" sz="quarter" idx="2"/>
          </p:nvPr>
        </p:nvSpPr>
        <p:spPr>
          <a:xfrm>
            <a:off x="12179944" y="431800"/>
            <a:ext cx="413575" cy="40543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lang="fr-CA"/>
              <a:t>21</a:t>
            </a:fld>
            <a:endParaRPr lang="fr-CA"/>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THANK YOU"/>
          <p:cNvSpPr txBox="1">
            <a:spLocks noGrp="1"/>
          </p:cNvSpPr>
          <p:nvPr>
            <p:ph type="title"/>
          </p:nvPr>
        </p:nvSpPr>
        <p:spPr>
          <a:xfrm>
            <a:off x="406400" y="2360045"/>
            <a:ext cx="12192000" cy="4521201"/>
          </a:xfrm>
          <a:prstGeom prst="rect">
            <a:avLst/>
          </a:prstGeom>
        </p:spPr>
        <p:txBody>
          <a:bodyPr/>
          <a:lstStyle>
            <a:lvl1pPr algn="ctr"/>
          </a:lstStyle>
          <a:p>
            <a:r>
              <a:rPr lang="fr-CA" dirty="0"/>
              <a:t>MERCI</a:t>
            </a:r>
            <a:endParaRPr dirty="0"/>
          </a:p>
        </p:txBody>
      </p:sp>
      <p:sp>
        <p:nvSpPr>
          <p:cNvPr id="344" name="Content Placeholder 3"/>
          <p:cNvSpPr txBox="1"/>
          <p:nvPr/>
        </p:nvSpPr>
        <p:spPr>
          <a:xfrm>
            <a:off x="2830638" y="4218958"/>
            <a:ext cx="7126162" cy="22969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lnSpcReduction="10000"/>
          </a:bodyPr>
          <a:lstStyle/>
          <a:p>
            <a:pPr defTabSz="457200">
              <a:lnSpc>
                <a:spcPct val="90000"/>
              </a:lnSpc>
              <a:spcBef>
                <a:spcPts val="300"/>
              </a:spcBef>
              <a:defRPr sz="2500">
                <a:solidFill>
                  <a:srgbClr val="FFFFFF"/>
                </a:solidFill>
                <a:latin typeface="Avenir Next Regular"/>
                <a:ea typeface="Avenir Next Regular"/>
                <a:cs typeface="Avenir Next Regular"/>
                <a:sym typeface="Avenir Next Regular"/>
              </a:defRPr>
            </a:pPr>
            <a:r>
              <a:rPr dirty="0"/>
              <a:t>Dr. Vlad </a:t>
            </a:r>
            <a:r>
              <a:rPr dirty="0" err="1"/>
              <a:t>Gheorghiu</a:t>
            </a:r>
            <a:endParaRPr dirty="0"/>
          </a:p>
          <a:p>
            <a:pPr defTabSz="457200">
              <a:lnSpc>
                <a:spcPct val="90000"/>
              </a:lnSpc>
              <a:spcBef>
                <a:spcPts val="300"/>
              </a:spcBef>
              <a:defRPr sz="2500">
                <a:solidFill>
                  <a:srgbClr val="FFFFFF"/>
                </a:solidFill>
                <a:latin typeface="Avenir Next Regular"/>
                <a:ea typeface="Avenir Next Regular"/>
                <a:cs typeface="Avenir Next Regular"/>
                <a:sym typeface="Avenir Next Regular"/>
              </a:defRPr>
            </a:pPr>
            <a:r>
              <a:rPr u="sng" dirty="0">
                <a:solidFill>
                  <a:schemeClr val="accent1"/>
                </a:solidFill>
                <a:hlinkClick r:id="rId2"/>
              </a:rPr>
              <a:t>vlad@softwareq.ca</a:t>
            </a:r>
          </a:p>
          <a:p>
            <a:pPr defTabSz="457200">
              <a:lnSpc>
                <a:spcPct val="90000"/>
              </a:lnSpc>
              <a:spcBef>
                <a:spcPts val="400"/>
              </a:spcBef>
              <a:defRPr sz="2500">
                <a:solidFill>
                  <a:srgbClr val="FFFFFF"/>
                </a:solidFill>
                <a:latin typeface="Avenir Next Regular"/>
                <a:ea typeface="Avenir Next Regular"/>
                <a:cs typeface="Avenir Next Regular"/>
                <a:sym typeface="Avenir Next Regular"/>
              </a:defRPr>
            </a:pPr>
            <a:endParaRPr u="sng" dirty="0">
              <a:solidFill>
                <a:schemeClr val="accent1"/>
              </a:solidFill>
              <a:hlinkClick r:id="rId2"/>
            </a:endParaRPr>
          </a:p>
          <a:p>
            <a:pPr defTabSz="457200">
              <a:lnSpc>
                <a:spcPct val="90000"/>
              </a:lnSpc>
              <a:spcBef>
                <a:spcPts val="300"/>
              </a:spcBef>
              <a:defRPr sz="2500">
                <a:solidFill>
                  <a:srgbClr val="FFFFFF"/>
                </a:solidFill>
                <a:latin typeface="Avenir Next Regular"/>
                <a:ea typeface="Avenir Next Regular"/>
                <a:cs typeface="Avenir Next Regular"/>
                <a:sym typeface="Avenir Next Regular"/>
              </a:defRPr>
            </a:pPr>
            <a:r>
              <a:rPr dirty="0"/>
              <a:t>Co</a:t>
            </a:r>
            <a:r>
              <a:rPr lang="fr-CA" dirty="0"/>
              <a:t>fondateur</a:t>
            </a:r>
            <a:r>
              <a:rPr dirty="0"/>
              <a:t>, </a:t>
            </a:r>
            <a:r>
              <a:rPr lang="fr-CA" dirty="0"/>
              <a:t>président et directeur général</a:t>
            </a:r>
            <a:r>
              <a:rPr dirty="0"/>
              <a:t>, </a:t>
            </a:r>
            <a:r>
              <a:rPr dirty="0" err="1"/>
              <a:t>softwareQ</a:t>
            </a:r>
            <a:r>
              <a:rPr dirty="0"/>
              <a:t> Inc. </a:t>
            </a:r>
          </a:p>
          <a:p>
            <a:pPr defTabSz="457200">
              <a:lnSpc>
                <a:spcPct val="90000"/>
              </a:lnSpc>
              <a:spcBef>
                <a:spcPts val="300"/>
              </a:spcBef>
              <a:defRPr sz="2500">
                <a:solidFill>
                  <a:srgbClr val="FFFFFF"/>
                </a:solidFill>
                <a:latin typeface="Avenir Next Regular"/>
                <a:ea typeface="Avenir Next Regular"/>
                <a:cs typeface="Avenir Next Regular"/>
                <a:sym typeface="Avenir Next Regular"/>
              </a:defRPr>
            </a:pPr>
            <a:r>
              <a:rPr u="sng" dirty="0">
                <a:solidFill>
                  <a:schemeClr val="accent1"/>
                </a:solidFill>
                <a:hlinkClick r:id="rId3"/>
              </a:rPr>
              <a:t>softwareq.ca</a:t>
            </a:r>
            <a:r>
              <a:rPr dirty="0"/>
              <a:t> @</a:t>
            </a:r>
            <a:r>
              <a:rPr dirty="0" err="1"/>
              <a:t>softwareQInc</a:t>
            </a:r>
            <a:endParaRPr dirty="0"/>
          </a:p>
        </p:txBody>
      </p:sp>
      <p:grpSp>
        <p:nvGrpSpPr>
          <p:cNvPr id="347" name="Group"/>
          <p:cNvGrpSpPr/>
          <p:nvPr/>
        </p:nvGrpSpPr>
        <p:grpSpPr>
          <a:xfrm>
            <a:off x="2774135" y="7646936"/>
            <a:ext cx="7456530" cy="1777479"/>
            <a:chOff x="0" y="0"/>
            <a:chExt cx="7456529" cy="1777478"/>
          </a:xfrm>
        </p:grpSpPr>
        <p:pic>
          <p:nvPicPr>
            <p:cNvPr id="345" name="Group" descr="Group"/>
            <p:cNvPicPr>
              <a:picLocks noChangeAspect="1"/>
            </p:cNvPicPr>
            <p:nvPr/>
          </p:nvPicPr>
          <p:blipFill>
            <a:blip r:embed="rId4"/>
            <a:stretch>
              <a:fillRect/>
            </a:stretch>
          </p:blipFill>
          <p:spPr>
            <a:xfrm>
              <a:off x="2090237" y="-1"/>
              <a:ext cx="5366293" cy="1777480"/>
            </a:xfrm>
            <a:prstGeom prst="rect">
              <a:avLst/>
            </a:prstGeom>
            <a:ln w="12700" cap="flat">
              <a:noFill/>
              <a:miter lim="400000"/>
            </a:ln>
            <a:effectLst/>
          </p:spPr>
        </p:pic>
        <p:pic>
          <p:nvPicPr>
            <p:cNvPr id="346" name="Image" descr="Image"/>
            <p:cNvPicPr>
              <a:picLocks noChangeAspect="1"/>
            </p:cNvPicPr>
            <p:nvPr/>
          </p:nvPicPr>
          <p:blipFill>
            <a:blip r:embed="rId5"/>
            <a:stretch>
              <a:fillRect/>
            </a:stretch>
          </p:blipFill>
          <p:spPr>
            <a:xfrm>
              <a:off x="0" y="409868"/>
              <a:ext cx="1960595" cy="715187"/>
            </a:xfrm>
            <a:prstGeom prst="rect">
              <a:avLst/>
            </a:prstGeom>
            <a:ln w="12700" cap="flat">
              <a:noFill/>
              <a:miter lim="400000"/>
            </a:ln>
            <a:effectLst/>
          </p:spPr>
        </p:pic>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WHO WE ARE"/>
          <p:cNvSpPr txBox="1">
            <a:spLocks noGrp="1"/>
          </p:cNvSpPr>
          <p:nvPr>
            <p:ph type="title"/>
          </p:nvPr>
        </p:nvSpPr>
        <p:spPr>
          <a:prstGeom prst="rect">
            <a:avLst/>
          </a:prstGeom>
        </p:spPr>
        <p:txBody>
          <a:bodyPr/>
          <a:lstStyle>
            <a:lvl1pPr defTabSz="467359">
              <a:spcBef>
                <a:spcPts val="2200"/>
              </a:spcBef>
              <a:defRPr sz="4800"/>
            </a:lvl1pPr>
          </a:lstStyle>
          <a:p>
            <a:r>
              <a:rPr lang="fr-CA" dirty="0"/>
              <a:t>QUI SOMMES-NOUS? </a:t>
            </a:r>
            <a:endParaRPr dirty="0"/>
          </a:p>
        </p:txBody>
      </p:sp>
      <p:sp>
        <p:nvSpPr>
          <p:cNvPr id="247" name="Dr. Michele Mosca - Co-Founder…"/>
          <p:cNvSpPr txBox="1">
            <a:spLocks noGrp="1"/>
          </p:cNvSpPr>
          <p:nvPr>
            <p:ph type="body" idx="1"/>
          </p:nvPr>
        </p:nvSpPr>
        <p:spPr>
          <a:xfrm>
            <a:off x="406400" y="2743200"/>
            <a:ext cx="10919346" cy="6541625"/>
          </a:xfrm>
          <a:prstGeom prst="rect">
            <a:avLst/>
          </a:prstGeom>
        </p:spPr>
        <p:txBody>
          <a:bodyPr/>
          <a:lstStyle/>
          <a:p>
            <a:pPr marL="288925" indent="-288925" defTabSz="379729">
              <a:spcBef>
                <a:spcPts val="1800"/>
              </a:spcBef>
              <a:defRPr sz="2209" u="sng"/>
            </a:pPr>
            <a:r>
              <a:rPr lang="fr-CA" dirty="0"/>
              <a:t>Dr. Michele Mosca – cofondateur</a:t>
            </a:r>
          </a:p>
          <a:p>
            <a:pPr marL="577850" lvl="1" indent="-288925" defTabSz="379729">
              <a:spcBef>
                <a:spcPts val="1800"/>
              </a:spcBef>
              <a:defRPr sz="2209"/>
            </a:pPr>
            <a:r>
              <a:rPr lang="fr-CA" dirty="0"/>
              <a:t>Professeur, Institut d’informatique quantique, Université de Waterloo, Canada</a:t>
            </a:r>
          </a:p>
          <a:p>
            <a:pPr marL="577850" lvl="1" indent="-288925" defTabSz="379729">
              <a:spcBef>
                <a:spcPts val="1800"/>
              </a:spcBef>
              <a:defRPr sz="2209"/>
            </a:pPr>
            <a:r>
              <a:rPr lang="fr-CA" dirty="0"/>
              <a:t>Instigateur des travaux en informatique quantique à l’Université de Waterloo; fondateur de l’Institut d’informatique quantique de l’Université, qui est reconnu mondialement et duquel </a:t>
            </a:r>
            <a:r>
              <a:rPr lang="fr-CA" dirty="0" err="1"/>
              <a:t>softwareQ</a:t>
            </a:r>
            <a:r>
              <a:rPr lang="fr-CA" dirty="0"/>
              <a:t> prend son origine; membre fondateur de l’Institut </a:t>
            </a:r>
            <a:r>
              <a:rPr lang="fr-CA" dirty="0" err="1"/>
              <a:t>Perimeter</a:t>
            </a:r>
            <a:r>
              <a:rPr lang="fr-CA" dirty="0"/>
              <a:t> pour la physique théorique.</a:t>
            </a:r>
          </a:p>
          <a:p>
            <a:pPr marL="577850" lvl="1" indent="-288925" defTabSz="379729">
              <a:spcBef>
                <a:spcPts val="1800"/>
              </a:spcBef>
              <a:defRPr sz="2209"/>
            </a:pPr>
            <a:r>
              <a:rPr lang="fr-CA" dirty="0"/>
              <a:t>Il a élaboré et fait avancé bon nombre des outils algorithmiques de référence en informatique quantique, comme l’estimation de la valeur propre quantique, l’estimation de l’amplitude quantique, la génération d’états quantiques et la recherche quantique avec des requêtes imparfaites.</a:t>
            </a:r>
          </a:p>
          <a:p>
            <a:pPr marL="577850" lvl="1" indent="-288925" defTabSz="379729">
              <a:spcBef>
                <a:spcPts val="1800"/>
              </a:spcBef>
              <a:defRPr sz="2209"/>
            </a:pPr>
            <a:r>
              <a:rPr lang="fr-CA" dirty="0"/>
              <a:t>Il est à l’origine de plusieurs des premières applications d’algorithmes quantiques, dont l’algorithme de Deutsch, la recherche quantique et le clonage quantique approximatif.</a:t>
            </a:r>
          </a:p>
          <a:p>
            <a:pPr marL="577850" lvl="1" indent="-288925" defTabSz="379729">
              <a:spcBef>
                <a:spcPts val="1800"/>
              </a:spcBef>
              <a:defRPr sz="2209"/>
            </a:pPr>
            <a:r>
              <a:rPr lang="fr-CA" dirty="0"/>
              <a:t>Il est le cofondateur d’</a:t>
            </a:r>
            <a:r>
              <a:rPr lang="fr-CA" dirty="0" err="1"/>
              <a:t>evolutionQ</a:t>
            </a:r>
            <a:r>
              <a:rPr lang="fr-CA" dirty="0"/>
              <a:t> Inc., une entreprise connexe dans le secteur de la cryptographie quantique sécuritaire.</a:t>
            </a:r>
          </a:p>
        </p:txBody>
      </p:sp>
      <p:sp>
        <p:nvSpPr>
          <p:cNvPr id="248" name="Slide Number"/>
          <p:cNvSpPr txBox="1">
            <a:spLocks noGrp="1"/>
          </p:cNvSpPr>
          <p:nvPr>
            <p:ph type="sldNum" sz="quarter" idx="2"/>
          </p:nvPr>
        </p:nvSpPr>
        <p:spPr>
          <a:xfrm>
            <a:off x="12332920" y="431800"/>
            <a:ext cx="260599" cy="4572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
        <p:nvSpPr>
          <p:cNvPr id="249" name="© COPYRIGHT 2021 SOFTWAREQ INC, ALL RIGHTS RESERVED"/>
          <p:cNvSpPr txBox="1"/>
          <p:nvPr/>
        </p:nvSpPr>
        <p:spPr>
          <a:xfrm>
            <a:off x="406400" y="508968"/>
            <a:ext cx="11176000" cy="4054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defTabSz="457200">
              <a:lnSpc>
                <a:spcPct val="80000"/>
              </a:lnSpc>
              <a:spcBef>
                <a:spcPts val="0"/>
              </a:spcBef>
              <a:defRPr sz="2400" spc="120">
                <a:latin typeface="DIN Alternate Bold"/>
                <a:ea typeface="DIN Alternate Bold"/>
                <a:cs typeface="DIN Alternate Bold"/>
                <a:sym typeface="DIN Alternate Bold"/>
              </a:defRPr>
            </a:lvl1pPr>
          </a:lstStyle>
          <a:p>
            <a:r>
              <a:rPr lang="fr-CA" dirty="0"/>
              <a:t>© TOUS DROITS RÉSERVÉS 2021 SOFTWAREQ INC.</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WHO WE ARE"/>
          <p:cNvSpPr txBox="1">
            <a:spLocks noGrp="1"/>
          </p:cNvSpPr>
          <p:nvPr>
            <p:ph type="title"/>
          </p:nvPr>
        </p:nvSpPr>
        <p:spPr>
          <a:prstGeom prst="rect">
            <a:avLst/>
          </a:prstGeom>
        </p:spPr>
        <p:txBody>
          <a:bodyPr/>
          <a:lstStyle>
            <a:lvl1pPr defTabSz="467359">
              <a:spcBef>
                <a:spcPts val="2200"/>
              </a:spcBef>
              <a:defRPr sz="4800"/>
            </a:lvl1pPr>
          </a:lstStyle>
          <a:p>
            <a:r>
              <a:rPr lang="fr-CA" dirty="0"/>
              <a:t>QUI SOMMES-NOUS? </a:t>
            </a:r>
            <a:endParaRPr dirty="0"/>
          </a:p>
        </p:txBody>
      </p:sp>
      <p:sp>
        <p:nvSpPr>
          <p:cNvPr id="252" name="Dr. Matthew Amy - Head of quantum software…"/>
          <p:cNvSpPr txBox="1">
            <a:spLocks noGrp="1"/>
          </p:cNvSpPr>
          <p:nvPr>
            <p:ph type="body" sz="half" idx="1"/>
          </p:nvPr>
        </p:nvSpPr>
        <p:spPr>
          <a:xfrm>
            <a:off x="406400" y="2743200"/>
            <a:ext cx="10918470" cy="4515371"/>
          </a:xfrm>
          <a:prstGeom prst="rect">
            <a:avLst/>
          </a:prstGeom>
        </p:spPr>
        <p:txBody>
          <a:bodyPr>
            <a:normAutofit lnSpcReduction="10000"/>
          </a:bodyPr>
          <a:lstStyle/>
          <a:p>
            <a:pPr marL="431165" indent="-431165" defTabSz="566674">
              <a:spcBef>
                <a:spcPts val="2700"/>
              </a:spcBef>
              <a:defRPr sz="3298" u="sng"/>
            </a:pPr>
            <a:r>
              <a:rPr lang="fr-CA" dirty="0"/>
              <a:t>Dr. Matthew Amy – chef de l’informatique quantique</a:t>
            </a:r>
          </a:p>
          <a:p>
            <a:pPr marL="862330" lvl="1" indent="-431165" defTabSz="566674">
              <a:spcBef>
                <a:spcPts val="2700"/>
              </a:spcBef>
              <a:defRPr sz="3298"/>
            </a:pPr>
            <a:r>
              <a:rPr lang="fr-CA" dirty="0"/>
              <a:t>Boursier postdoctoral, Université Dalhousie</a:t>
            </a:r>
          </a:p>
          <a:p>
            <a:pPr marL="862330" lvl="1" indent="-431165" defTabSz="566674">
              <a:spcBef>
                <a:spcPts val="2700"/>
              </a:spcBef>
              <a:defRPr sz="3298"/>
            </a:pPr>
            <a:r>
              <a:rPr lang="fr-CA" dirty="0"/>
              <a:t>Expert de réputation mondiale en compilation quantique et en synthèse et optimisation de circuits quantiques</a:t>
            </a:r>
          </a:p>
          <a:p>
            <a:pPr marL="862330" lvl="1" indent="-431165" defTabSz="566674">
              <a:spcBef>
                <a:spcPts val="2700"/>
              </a:spcBef>
              <a:defRPr sz="3298"/>
            </a:pPr>
            <a:r>
              <a:rPr lang="fr-CA" dirty="0"/>
              <a:t>Il a codéveloppé </a:t>
            </a:r>
            <a:r>
              <a:rPr lang="fr-CA" u="sng" dirty="0" err="1">
                <a:solidFill>
                  <a:schemeClr val="accent1"/>
                </a:solidFill>
                <a:hlinkClick r:id="rId2"/>
              </a:rPr>
              <a:t>staq</a:t>
            </a:r>
            <a:r>
              <a:rPr lang="fr-CA" dirty="0"/>
              <a:t>, notre trousse à outils de traitement quantique</a:t>
            </a:r>
          </a:p>
        </p:txBody>
      </p:sp>
      <p:sp>
        <p:nvSpPr>
          <p:cNvPr id="253" name="Slide Number"/>
          <p:cNvSpPr txBox="1">
            <a:spLocks noGrp="1"/>
          </p:cNvSpPr>
          <p:nvPr>
            <p:ph type="sldNum" sz="quarter" idx="2"/>
          </p:nvPr>
        </p:nvSpPr>
        <p:spPr>
          <a:xfrm>
            <a:off x="12332920" y="431800"/>
            <a:ext cx="260599" cy="4572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
        <p:nvSpPr>
          <p:cNvPr id="254" name="© COPYRIGHT 2021 SOFTWAREQ INC, ALL RIGHTS RESERVED"/>
          <p:cNvSpPr txBox="1"/>
          <p:nvPr/>
        </p:nvSpPr>
        <p:spPr>
          <a:xfrm>
            <a:off x="406400" y="508968"/>
            <a:ext cx="11176000" cy="4054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defTabSz="457200">
              <a:lnSpc>
                <a:spcPct val="80000"/>
              </a:lnSpc>
              <a:spcBef>
                <a:spcPts val="0"/>
              </a:spcBef>
              <a:defRPr sz="2400" spc="120">
                <a:latin typeface="DIN Alternate Bold"/>
                <a:ea typeface="DIN Alternate Bold"/>
                <a:cs typeface="DIN Alternate Bold"/>
                <a:sym typeface="DIN Alternate Bold"/>
              </a:defRPr>
            </a:lvl1pPr>
          </a:lstStyle>
          <a:p>
            <a:r>
              <a:rPr lang="fr-CA" dirty="0"/>
              <a:t>© TOUS DROITS RÉSERVÉS 2021 SOFTWAREQ INC.</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WHO WE ARE"/>
          <p:cNvSpPr txBox="1">
            <a:spLocks noGrp="1"/>
          </p:cNvSpPr>
          <p:nvPr>
            <p:ph type="title"/>
          </p:nvPr>
        </p:nvSpPr>
        <p:spPr>
          <a:prstGeom prst="rect">
            <a:avLst/>
          </a:prstGeom>
        </p:spPr>
        <p:txBody>
          <a:bodyPr/>
          <a:lstStyle>
            <a:lvl1pPr defTabSz="467359">
              <a:spcBef>
                <a:spcPts val="2200"/>
              </a:spcBef>
              <a:defRPr sz="4800"/>
            </a:lvl1pPr>
          </a:lstStyle>
          <a:p>
            <a:r>
              <a:rPr lang="fr-CA" dirty="0"/>
              <a:t>QUI SOMMES-NOUS? </a:t>
            </a:r>
            <a:endParaRPr dirty="0"/>
          </a:p>
        </p:txBody>
      </p:sp>
      <p:sp>
        <p:nvSpPr>
          <p:cNvPr id="257" name="Dr. Vlad Gheorghiu - Co-Founder, President and CEO…"/>
          <p:cNvSpPr txBox="1">
            <a:spLocks noGrp="1"/>
          </p:cNvSpPr>
          <p:nvPr>
            <p:ph type="body" sz="half" idx="1"/>
          </p:nvPr>
        </p:nvSpPr>
        <p:spPr>
          <a:xfrm>
            <a:off x="406399" y="2755900"/>
            <a:ext cx="9811657" cy="4807262"/>
          </a:xfrm>
          <a:prstGeom prst="rect">
            <a:avLst/>
          </a:prstGeom>
        </p:spPr>
        <p:txBody>
          <a:bodyPr/>
          <a:lstStyle/>
          <a:p>
            <a:pPr marL="333375" indent="-333375" defTabSz="438150">
              <a:spcBef>
                <a:spcPts val="2100"/>
              </a:spcBef>
              <a:defRPr sz="2550" u="sng"/>
            </a:pPr>
            <a:r>
              <a:rPr lang="fr-CA" dirty="0"/>
              <a:t>Dr. Vlad </a:t>
            </a:r>
            <a:r>
              <a:rPr lang="fr-CA" dirty="0" err="1"/>
              <a:t>Gheorghiu</a:t>
            </a:r>
            <a:r>
              <a:rPr lang="fr-CA" dirty="0"/>
              <a:t> – cofondateur, président et directeur général</a:t>
            </a:r>
          </a:p>
          <a:p>
            <a:pPr marL="666750" lvl="1" indent="-333375" defTabSz="438150">
              <a:spcBef>
                <a:spcPts val="2100"/>
              </a:spcBef>
              <a:defRPr sz="2550"/>
            </a:pPr>
            <a:r>
              <a:rPr lang="fr-CA" dirty="0"/>
              <a:t>Auteurs d’articles sur plusieurs sujets liés à l’informatique quantique, comme la tolérance aux pannes, l’optimisation des circuits et la théorie de l’intrication, qui ont été présentés dans les plus grandes revues et conférences</a:t>
            </a:r>
          </a:p>
          <a:p>
            <a:pPr marL="666750" lvl="1" indent="-333375" defTabSz="438150">
              <a:spcBef>
                <a:spcPts val="2100"/>
              </a:spcBef>
              <a:defRPr sz="2550"/>
            </a:pPr>
            <a:r>
              <a:rPr lang="fr-CA" dirty="0"/>
              <a:t>Il a codéveloppé </a:t>
            </a:r>
            <a:r>
              <a:rPr lang="fr-CA" u="sng" dirty="0" err="1">
                <a:solidFill>
                  <a:schemeClr val="accent1"/>
                </a:solidFill>
                <a:hlinkClick r:id="rId2"/>
              </a:rPr>
              <a:t>staq</a:t>
            </a:r>
            <a:r>
              <a:rPr lang="fr-CA" dirty="0"/>
              <a:t>, notre trousse à outils de traitement quantique</a:t>
            </a:r>
          </a:p>
          <a:p>
            <a:pPr marL="666750" lvl="1" indent="-333375" defTabSz="438150">
              <a:spcBef>
                <a:spcPts val="2100"/>
              </a:spcBef>
              <a:defRPr sz="2550"/>
            </a:pPr>
            <a:r>
              <a:rPr lang="fr-CA" dirty="0"/>
              <a:t>Il a développé notre simulateur quantique à haute performance </a:t>
            </a:r>
            <a:r>
              <a:rPr lang="fr-CA" u="sng" dirty="0">
                <a:solidFill>
                  <a:schemeClr val="accent1"/>
                </a:solidFill>
                <a:hlinkClick r:id="rId2"/>
              </a:rPr>
              <a:t>Quantum++</a:t>
            </a:r>
          </a:p>
        </p:txBody>
      </p:sp>
      <p:sp>
        <p:nvSpPr>
          <p:cNvPr id="258" name="Slide Number"/>
          <p:cNvSpPr txBox="1">
            <a:spLocks noGrp="1"/>
          </p:cNvSpPr>
          <p:nvPr>
            <p:ph type="sldNum" sz="quarter" idx="2"/>
          </p:nvPr>
        </p:nvSpPr>
        <p:spPr>
          <a:xfrm>
            <a:off x="12332920" y="431800"/>
            <a:ext cx="260599" cy="4572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sp>
        <p:nvSpPr>
          <p:cNvPr id="259" name="© COPYRIGHT 2021 SOFTWAREQ INC, ALL RIGHTS RESERVED"/>
          <p:cNvSpPr txBox="1"/>
          <p:nvPr/>
        </p:nvSpPr>
        <p:spPr>
          <a:xfrm>
            <a:off x="406400" y="508968"/>
            <a:ext cx="11176000" cy="4054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defTabSz="457200">
              <a:lnSpc>
                <a:spcPct val="80000"/>
              </a:lnSpc>
              <a:spcBef>
                <a:spcPts val="0"/>
              </a:spcBef>
              <a:defRPr sz="2400" spc="120">
                <a:latin typeface="DIN Alternate Bold"/>
                <a:ea typeface="DIN Alternate Bold"/>
                <a:cs typeface="DIN Alternate Bold"/>
                <a:sym typeface="DIN Alternate Bold"/>
              </a:defRPr>
            </a:lvl1pPr>
          </a:lstStyle>
          <a:p>
            <a:r>
              <a:rPr lang="fr-CA" dirty="0"/>
              <a:t>© TOUS DROITS RÉSERVÉS 2021 SOFTWAREQ INC.</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What we do"/>
          <p:cNvSpPr txBox="1">
            <a:spLocks noGrp="1"/>
          </p:cNvSpPr>
          <p:nvPr>
            <p:ph type="title"/>
          </p:nvPr>
        </p:nvSpPr>
        <p:spPr>
          <a:prstGeom prst="rect">
            <a:avLst/>
          </a:prstGeom>
        </p:spPr>
        <p:txBody>
          <a:bodyPr/>
          <a:lstStyle>
            <a:lvl1pPr defTabSz="467359">
              <a:spcBef>
                <a:spcPts val="2200"/>
              </a:spcBef>
              <a:defRPr sz="4800"/>
            </a:lvl1pPr>
          </a:lstStyle>
          <a:p>
            <a:r>
              <a:rPr lang="fr-CA" dirty="0"/>
              <a:t>Que faisons-nous? </a:t>
            </a:r>
            <a:endParaRPr dirty="0"/>
          </a:p>
        </p:txBody>
      </p:sp>
      <p:sp>
        <p:nvSpPr>
          <p:cNvPr id="262" name="We provide software to run on quantum computers or quantum simulators…"/>
          <p:cNvSpPr txBox="1">
            <a:spLocks noGrp="1"/>
          </p:cNvSpPr>
          <p:nvPr>
            <p:ph type="body" idx="1"/>
          </p:nvPr>
        </p:nvSpPr>
        <p:spPr>
          <a:xfrm>
            <a:off x="406400" y="2549326"/>
            <a:ext cx="12456650" cy="7086337"/>
          </a:xfrm>
          <a:prstGeom prst="rect">
            <a:avLst/>
          </a:prstGeom>
        </p:spPr>
        <p:txBody>
          <a:bodyPr/>
          <a:lstStyle/>
          <a:p>
            <a:r>
              <a:rPr lang="fr-CA" dirty="0"/>
              <a:t>Nous offrons des </a:t>
            </a:r>
            <a:r>
              <a:rPr lang="fr-CA" dirty="0">
                <a:solidFill>
                  <a:schemeClr val="accent3"/>
                </a:solidFill>
              </a:rPr>
              <a:t>logiciels</a:t>
            </a:r>
            <a:r>
              <a:rPr lang="fr-CA" dirty="0"/>
              <a:t> pouvant fonctionner sur des </a:t>
            </a:r>
            <a:r>
              <a:rPr lang="fr-CA" dirty="0">
                <a:solidFill>
                  <a:schemeClr val="accent3"/>
                </a:solidFill>
              </a:rPr>
              <a:t>ordinateurs quantiques</a:t>
            </a:r>
            <a:r>
              <a:rPr lang="fr-CA" dirty="0">
                <a:solidFill>
                  <a:schemeClr val="accent1">
                    <a:hueOff val="104794"/>
                    <a:lumOff val="-8431"/>
                  </a:schemeClr>
                </a:solidFill>
              </a:rPr>
              <a:t> </a:t>
            </a:r>
            <a:r>
              <a:rPr lang="fr-CA" dirty="0"/>
              <a:t>ou des </a:t>
            </a:r>
            <a:r>
              <a:rPr lang="fr-CA" dirty="0">
                <a:solidFill>
                  <a:schemeClr val="accent3"/>
                </a:solidFill>
              </a:rPr>
              <a:t>simulateurs quantiques</a:t>
            </a:r>
            <a:endParaRPr lang="fr-CA" dirty="0">
              <a:solidFill>
                <a:schemeClr val="accent1">
                  <a:hueOff val="104794"/>
                  <a:lumOff val="-8431"/>
                </a:schemeClr>
              </a:solidFill>
            </a:endParaRPr>
          </a:p>
          <a:p>
            <a:r>
              <a:rPr lang="fr-CA" dirty="0"/>
              <a:t>Nous </a:t>
            </a:r>
            <a:r>
              <a:rPr lang="fr-CA" dirty="0">
                <a:solidFill>
                  <a:schemeClr val="accent3"/>
                </a:solidFill>
              </a:rPr>
              <a:t>concevons</a:t>
            </a:r>
            <a:r>
              <a:rPr lang="fr-CA" dirty="0"/>
              <a:t> des outils logiciels et </a:t>
            </a:r>
            <a:r>
              <a:rPr lang="fr-CA" dirty="0">
                <a:solidFill>
                  <a:schemeClr val="accent3"/>
                </a:solidFill>
              </a:rPr>
              <a:t>offrons du soutien</a:t>
            </a:r>
            <a:r>
              <a:rPr lang="fr-CA" dirty="0"/>
              <a:t> pour ceux-ci, afin d’aider les organisations qui souhaitent créer leurs propres algorithmes.</a:t>
            </a:r>
          </a:p>
          <a:p>
            <a:r>
              <a:rPr lang="fr-CA" dirty="0"/>
              <a:t>Nous assurons une exécution de validation de principe pour le matériel ou les simulateurs quantiques.</a:t>
            </a:r>
          </a:p>
          <a:p>
            <a:r>
              <a:rPr lang="fr-CA" dirty="0"/>
              <a:t>Nous sommes </a:t>
            </a:r>
            <a:r>
              <a:rPr lang="fr-CA" dirty="0">
                <a:solidFill>
                  <a:schemeClr val="accent3"/>
                </a:solidFill>
              </a:rPr>
              <a:t>adaptés à toutes les plateformes :</a:t>
            </a:r>
            <a:r>
              <a:rPr lang="fr-CA" dirty="0"/>
              <a:t> écrivez votre « code quantique » une seule fois, et nous le compilerons pour chaque plateforme physique</a:t>
            </a:r>
          </a:p>
        </p:txBody>
      </p:sp>
      <p:sp>
        <p:nvSpPr>
          <p:cNvPr id="263" name="Slide Number"/>
          <p:cNvSpPr txBox="1">
            <a:spLocks noGrp="1"/>
          </p:cNvSpPr>
          <p:nvPr>
            <p:ph type="sldNum" sz="quarter" idx="2"/>
          </p:nvPr>
        </p:nvSpPr>
        <p:spPr>
          <a:xfrm>
            <a:off x="12332920" y="431800"/>
            <a:ext cx="260599" cy="4572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sp>
        <p:nvSpPr>
          <p:cNvPr id="264" name="© COPYRIGHT 2021 SOFTWAREQ INC, ALL RIGHTS RESERVED"/>
          <p:cNvSpPr txBox="1"/>
          <p:nvPr/>
        </p:nvSpPr>
        <p:spPr>
          <a:xfrm>
            <a:off x="406400" y="508968"/>
            <a:ext cx="11176000" cy="4054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defTabSz="457200">
              <a:lnSpc>
                <a:spcPct val="80000"/>
              </a:lnSpc>
              <a:spcBef>
                <a:spcPts val="0"/>
              </a:spcBef>
              <a:defRPr sz="2400" spc="120">
                <a:latin typeface="DIN Alternate Bold"/>
                <a:ea typeface="DIN Alternate Bold"/>
                <a:cs typeface="DIN Alternate Bold"/>
                <a:sym typeface="DIN Alternate Bold"/>
              </a:defRPr>
            </a:lvl1pPr>
          </a:lstStyle>
          <a:p>
            <a:r>
              <a:rPr lang="fr-CA" dirty="0"/>
              <a:t>© TOUS DROITS RÉSERVÉS 2021 SOFTWAREQ INC.</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What we do"/>
          <p:cNvSpPr txBox="1">
            <a:spLocks noGrp="1"/>
          </p:cNvSpPr>
          <p:nvPr>
            <p:ph type="title"/>
          </p:nvPr>
        </p:nvSpPr>
        <p:spPr>
          <a:prstGeom prst="rect">
            <a:avLst/>
          </a:prstGeom>
        </p:spPr>
        <p:txBody>
          <a:bodyPr/>
          <a:lstStyle>
            <a:lvl1pPr defTabSz="467359">
              <a:spcBef>
                <a:spcPts val="2200"/>
              </a:spcBef>
              <a:defRPr sz="4800"/>
            </a:lvl1pPr>
          </a:lstStyle>
          <a:p>
            <a:r>
              <a:rPr lang="fr-CA"/>
              <a:t>Que faisons-nous? </a:t>
            </a:r>
          </a:p>
        </p:txBody>
      </p:sp>
      <p:sp>
        <p:nvSpPr>
          <p:cNvPr id="267" name="We show clients how to:…"/>
          <p:cNvSpPr txBox="1">
            <a:spLocks noGrp="1"/>
          </p:cNvSpPr>
          <p:nvPr>
            <p:ph type="body" idx="1"/>
          </p:nvPr>
        </p:nvSpPr>
        <p:spPr>
          <a:xfrm>
            <a:off x="406400" y="2358826"/>
            <a:ext cx="12456650" cy="7086337"/>
          </a:xfrm>
          <a:prstGeom prst="rect">
            <a:avLst/>
          </a:prstGeom>
        </p:spPr>
        <p:txBody>
          <a:bodyPr>
            <a:normAutofit/>
          </a:bodyPr>
          <a:lstStyle/>
          <a:p>
            <a:pPr marL="373379" indent="-373379" defTabSz="490727">
              <a:spcBef>
                <a:spcPts val="2300"/>
              </a:spcBef>
              <a:defRPr sz="2856"/>
            </a:pPr>
            <a:r>
              <a:rPr lang="fr-CA" dirty="0"/>
              <a:t>Nous montrons aux clients comment :</a:t>
            </a:r>
          </a:p>
          <a:p>
            <a:pPr marL="1109472" lvl="1" indent="-554736" defTabSz="490727">
              <a:spcBef>
                <a:spcPts val="2300"/>
              </a:spcBef>
              <a:buClrTx/>
              <a:buSzPct val="100000"/>
              <a:buFontTx/>
              <a:buAutoNum type="arabicPeriod"/>
              <a:defRPr sz="2856"/>
            </a:pPr>
            <a:r>
              <a:rPr lang="fr-CA" dirty="0"/>
              <a:t>Convertir leur problème en un programme quantique</a:t>
            </a:r>
          </a:p>
          <a:p>
            <a:pPr marL="1109472" lvl="1" indent="-554736" defTabSz="490727">
              <a:spcBef>
                <a:spcPts val="2300"/>
              </a:spcBef>
              <a:buClrTx/>
              <a:buSzPct val="100000"/>
              <a:buFontTx/>
              <a:buAutoNum type="arabicPeriod"/>
              <a:defRPr sz="2856"/>
            </a:pPr>
            <a:r>
              <a:rPr lang="fr-CA" dirty="0"/>
              <a:t>Intégrer celui-ci à un circuit quantique</a:t>
            </a:r>
          </a:p>
          <a:p>
            <a:pPr marL="1109472" lvl="1" indent="-554736" defTabSz="490727">
              <a:spcBef>
                <a:spcPts val="2300"/>
              </a:spcBef>
              <a:buClrTx/>
              <a:buSzPct val="100000"/>
              <a:buFontTx/>
              <a:buAutoNum type="arabicPeriod"/>
              <a:defRPr sz="2856"/>
            </a:pPr>
            <a:r>
              <a:rPr lang="fr-CA" dirty="0"/>
              <a:t>Estimer les ressources (espace et temps) et les optimiser</a:t>
            </a:r>
          </a:p>
          <a:p>
            <a:pPr marL="1109472" lvl="1" indent="-554736" defTabSz="490727">
              <a:spcBef>
                <a:spcPts val="2300"/>
              </a:spcBef>
              <a:buClrTx/>
              <a:buSzPct val="100000"/>
              <a:buFontTx/>
              <a:buAutoNum type="arabicPeriod"/>
              <a:defRPr sz="2856"/>
            </a:pPr>
            <a:r>
              <a:rPr lang="fr-CA" dirty="0"/>
              <a:t>Estimer l’avantage quantique</a:t>
            </a:r>
          </a:p>
          <a:p>
            <a:pPr marL="373379" indent="-373379" defTabSz="490727">
              <a:spcBef>
                <a:spcPts val="2300"/>
              </a:spcBef>
              <a:buChar char="‣"/>
              <a:defRPr sz="2856"/>
            </a:pPr>
            <a:r>
              <a:rPr lang="fr-CA" dirty="0"/>
              <a:t>Nous aidons </a:t>
            </a:r>
            <a:r>
              <a:rPr lang="fr-CA" dirty="0">
                <a:solidFill>
                  <a:schemeClr val="accent3"/>
                </a:solidFill>
              </a:rPr>
              <a:t>les organisations à fonctionner dès qu’il le faut,</a:t>
            </a:r>
            <a:r>
              <a:rPr lang="fr-CA" dirty="0"/>
              <a:t> avec de véritables applications prêtes à être utilisées. Parallèlement, </a:t>
            </a:r>
            <a:r>
              <a:rPr lang="fr-CA" dirty="0">
                <a:solidFill>
                  <a:schemeClr val="accent3"/>
                </a:solidFill>
              </a:rPr>
              <a:t>elles pourront savoir quels types d’applications il est pertinent d’utiliser,</a:t>
            </a:r>
            <a:r>
              <a:rPr lang="fr-CA" dirty="0"/>
              <a:t> ainsi que leurs </a:t>
            </a:r>
            <a:r>
              <a:rPr lang="fr-CA" dirty="0">
                <a:solidFill>
                  <a:schemeClr val="accent3"/>
                </a:solidFill>
              </a:rPr>
              <a:t>avantages opérationnels potentiels</a:t>
            </a:r>
            <a:endParaRPr lang="fr-CA" dirty="0"/>
          </a:p>
          <a:p>
            <a:pPr marL="373379" indent="-373379" defTabSz="490727">
              <a:spcBef>
                <a:spcPts val="2300"/>
              </a:spcBef>
              <a:defRPr sz="2856"/>
            </a:pPr>
            <a:r>
              <a:rPr lang="fr-CA" dirty="0"/>
              <a:t>Nous offrons une </a:t>
            </a:r>
            <a:r>
              <a:rPr lang="fr-CA" dirty="0">
                <a:solidFill>
                  <a:schemeClr val="accent3"/>
                </a:solidFill>
              </a:rPr>
              <a:t>plateforme à pile de couches complète,</a:t>
            </a:r>
            <a:r>
              <a:rPr lang="fr-CA" dirty="0"/>
              <a:t> allant de la conception d’algorithmes généraux à l’optimisation, en passant par l’intégration à des architectures physiques précises</a:t>
            </a:r>
          </a:p>
        </p:txBody>
      </p:sp>
      <p:sp>
        <p:nvSpPr>
          <p:cNvPr id="268" name="Slide Number"/>
          <p:cNvSpPr txBox="1">
            <a:spLocks noGrp="1"/>
          </p:cNvSpPr>
          <p:nvPr>
            <p:ph type="sldNum" sz="quarter" idx="2"/>
          </p:nvPr>
        </p:nvSpPr>
        <p:spPr>
          <a:xfrm>
            <a:off x="12335436" y="431800"/>
            <a:ext cx="258083" cy="40543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lang="fr-CA"/>
              <a:t>7</a:t>
            </a:fld>
            <a:endParaRPr lang="fr-CA"/>
          </a:p>
        </p:txBody>
      </p:sp>
      <p:sp>
        <p:nvSpPr>
          <p:cNvPr id="269" name="© COPYRIGHT 2021 SOFTWAREQ INC, ALL RIGHTS RESERVED"/>
          <p:cNvSpPr txBox="1"/>
          <p:nvPr/>
        </p:nvSpPr>
        <p:spPr>
          <a:xfrm>
            <a:off x="406400" y="508968"/>
            <a:ext cx="11176000" cy="4054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defTabSz="457200">
              <a:lnSpc>
                <a:spcPct val="80000"/>
              </a:lnSpc>
              <a:spcBef>
                <a:spcPts val="0"/>
              </a:spcBef>
              <a:defRPr sz="2400" spc="120">
                <a:latin typeface="DIN Alternate Bold"/>
                <a:ea typeface="DIN Alternate Bold"/>
                <a:cs typeface="DIN Alternate Bold"/>
                <a:sym typeface="DIN Alternate Bold"/>
              </a:defRPr>
            </a:lvl1pPr>
          </a:lstStyle>
          <a:p>
            <a:r>
              <a:rPr lang="fr-CA"/>
              <a:t>© TOUS DROITS RÉSERVÉS 2021 SOFTWAREQ INC.</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RUNNING A QUANTUM “PROGRAM”"/>
          <p:cNvSpPr txBox="1">
            <a:spLocks noGrp="1"/>
          </p:cNvSpPr>
          <p:nvPr>
            <p:ph type="title"/>
          </p:nvPr>
        </p:nvSpPr>
        <p:spPr>
          <a:xfrm>
            <a:off x="192255" y="1461087"/>
            <a:ext cx="12401264" cy="723900"/>
          </a:xfrm>
          <a:prstGeom prst="rect">
            <a:avLst/>
          </a:prstGeom>
        </p:spPr>
        <p:txBody>
          <a:bodyPr>
            <a:normAutofit fontScale="90000"/>
          </a:bodyPr>
          <a:lstStyle>
            <a:lvl1pPr defTabSz="467359">
              <a:spcBef>
                <a:spcPts val="2200"/>
              </a:spcBef>
              <a:defRPr sz="4800"/>
            </a:lvl1pPr>
          </a:lstStyle>
          <a:p>
            <a:r>
              <a:rPr lang="fr-CA" dirty="0"/>
              <a:t>Fonctionnement d’un « Programme » quantique</a:t>
            </a:r>
          </a:p>
        </p:txBody>
      </p:sp>
      <p:pic>
        <p:nvPicPr>
          <p:cNvPr id="272" name="software_stack.png" descr="software_stack.png"/>
          <p:cNvPicPr>
            <a:picLocks noChangeAspect="1"/>
          </p:cNvPicPr>
          <p:nvPr/>
        </p:nvPicPr>
        <p:blipFill>
          <a:blip r:embed="rId3"/>
          <a:stretch>
            <a:fillRect/>
          </a:stretch>
        </p:blipFill>
        <p:spPr>
          <a:xfrm>
            <a:off x="525366" y="2908300"/>
            <a:ext cx="12200896" cy="5286245"/>
          </a:xfrm>
          <a:prstGeom prst="rect">
            <a:avLst/>
          </a:prstGeom>
          <a:ln w="12700">
            <a:miter lim="400000"/>
          </a:ln>
        </p:spPr>
      </p:pic>
      <p:sp>
        <p:nvSpPr>
          <p:cNvPr id="273" name="Slide Number"/>
          <p:cNvSpPr txBox="1">
            <a:spLocks noGrp="1"/>
          </p:cNvSpPr>
          <p:nvPr>
            <p:ph type="sldNum" sz="quarter" idx="4294967295"/>
          </p:nvPr>
        </p:nvSpPr>
        <p:spPr>
          <a:xfrm>
            <a:off x="12335436" y="431800"/>
            <a:ext cx="258083" cy="40543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lang="fr-CA"/>
              <a:t>8</a:t>
            </a:fld>
            <a:endParaRPr lang="fr-CA"/>
          </a:p>
        </p:txBody>
      </p:sp>
      <p:sp>
        <p:nvSpPr>
          <p:cNvPr id="274" name="quantum computing SOFTWARE stack"/>
          <p:cNvSpPr txBox="1"/>
          <p:nvPr/>
        </p:nvSpPr>
        <p:spPr>
          <a:xfrm>
            <a:off x="1799305" y="8663301"/>
            <a:ext cx="10017422" cy="723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fontScale="77500" lnSpcReduction="20000"/>
          </a:bodyPr>
          <a:lstStyle>
            <a:lvl1pPr defTabSz="420624">
              <a:lnSpc>
                <a:spcPct val="80000"/>
              </a:lnSpc>
              <a:spcBef>
                <a:spcPts val="2000"/>
              </a:spcBef>
              <a:defRPr sz="4320" cap="all">
                <a:solidFill>
                  <a:schemeClr val="accent1">
                    <a:hueOff val="104794"/>
                    <a:lumOff val="-8431"/>
                  </a:schemeClr>
                </a:solidFill>
                <a:latin typeface="+mn-lt"/>
                <a:ea typeface="+mn-ea"/>
                <a:cs typeface="+mn-cs"/>
                <a:sym typeface="DIN Condensed Bold"/>
              </a:defRPr>
            </a:lvl1pPr>
          </a:lstStyle>
          <a:p>
            <a:r>
              <a:rPr lang="fr-CA" dirty="0"/>
              <a:t>Piles de logiciels en informatique quantique</a:t>
            </a:r>
          </a:p>
        </p:txBody>
      </p:sp>
      <p:sp>
        <p:nvSpPr>
          <p:cNvPr id="275" name="© COPYRIGHT 2021 SOFTWAREQ INC, ALL RIGHTS RESERVED"/>
          <p:cNvSpPr txBox="1"/>
          <p:nvPr/>
        </p:nvSpPr>
        <p:spPr>
          <a:xfrm>
            <a:off x="406400" y="508968"/>
            <a:ext cx="11176000" cy="4054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defTabSz="457200">
              <a:lnSpc>
                <a:spcPct val="80000"/>
              </a:lnSpc>
              <a:spcBef>
                <a:spcPts val="0"/>
              </a:spcBef>
              <a:defRPr sz="2400" spc="120">
                <a:latin typeface="DIN Alternate Bold"/>
                <a:ea typeface="DIN Alternate Bold"/>
                <a:cs typeface="DIN Alternate Bold"/>
                <a:sym typeface="DIN Alternate Bold"/>
              </a:defRPr>
            </a:lvl1pPr>
          </a:lstStyle>
          <a:p>
            <a:r>
              <a:rPr lang="fr-CA"/>
              <a:t>© TOUS DROITS RÉSERVÉS 2021 SOFTWAREQ INC.</a:t>
            </a:r>
          </a:p>
        </p:txBody>
      </p:sp>
      <p:sp>
        <p:nvSpPr>
          <p:cNvPr id="276" name="Rectangle"/>
          <p:cNvSpPr/>
          <p:nvPr/>
        </p:nvSpPr>
        <p:spPr>
          <a:xfrm>
            <a:off x="197135" y="2667391"/>
            <a:ext cx="12610529" cy="5615617"/>
          </a:xfrm>
          <a:prstGeom prst="rect">
            <a:avLst/>
          </a:prstGeom>
          <a:ln w="25400">
            <a:solidFill>
              <a:schemeClr val="accent1">
                <a:hueOff val="104794"/>
                <a:lumOff val="-8431"/>
              </a:schemeClr>
            </a:solidFill>
            <a:miter lim="400000"/>
          </a:ln>
        </p:spPr>
        <p:txBody>
          <a:bodyPr lIns="50800" tIns="50800" rIns="50800" bIns="50800" anchor="ctr"/>
          <a:lstStyle/>
          <a:p>
            <a:pPr algn="ctr">
              <a:lnSpc>
                <a:spcPct val="80000"/>
              </a:lnSpc>
              <a:spcBef>
                <a:spcPts val="0"/>
              </a:spcBef>
              <a:defRPr sz="2800" cap="all">
                <a:solidFill>
                  <a:srgbClr val="FFFFFF"/>
                </a:solidFill>
                <a:latin typeface="+mn-lt"/>
                <a:ea typeface="+mn-ea"/>
                <a:cs typeface="+mn-cs"/>
                <a:sym typeface="DIN Condensed Bold"/>
              </a:defRPr>
            </a:pPr>
            <a:endParaRPr lang="fr-CA"/>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Our clients"/>
          <p:cNvSpPr txBox="1">
            <a:spLocks noGrp="1"/>
          </p:cNvSpPr>
          <p:nvPr>
            <p:ph type="title"/>
          </p:nvPr>
        </p:nvSpPr>
        <p:spPr>
          <a:prstGeom prst="rect">
            <a:avLst/>
          </a:prstGeom>
        </p:spPr>
        <p:txBody>
          <a:bodyPr/>
          <a:lstStyle>
            <a:lvl1pPr defTabSz="467359">
              <a:spcBef>
                <a:spcPts val="2200"/>
              </a:spcBef>
              <a:defRPr sz="4800"/>
            </a:lvl1pPr>
          </a:lstStyle>
          <a:p>
            <a:r>
              <a:rPr lang="fr-CA" dirty="0"/>
              <a:t>NOS CLIENTS</a:t>
            </a:r>
          </a:p>
        </p:txBody>
      </p:sp>
      <p:sp>
        <p:nvSpPr>
          <p:cNvPr id="279" name="Material design…"/>
          <p:cNvSpPr txBox="1">
            <a:spLocks noGrp="1"/>
          </p:cNvSpPr>
          <p:nvPr>
            <p:ph type="body" idx="1"/>
          </p:nvPr>
        </p:nvSpPr>
        <p:spPr>
          <a:xfrm>
            <a:off x="385233" y="2662766"/>
            <a:ext cx="10926168" cy="6236033"/>
          </a:xfrm>
          <a:prstGeom prst="rect">
            <a:avLst/>
          </a:prstGeom>
        </p:spPr>
        <p:txBody>
          <a:bodyPr/>
          <a:lstStyle/>
          <a:p>
            <a:r>
              <a:rPr lang="fr-CA" dirty="0"/>
              <a:t>Conception matérielle</a:t>
            </a:r>
          </a:p>
          <a:p>
            <a:r>
              <a:rPr lang="fr-CA" dirty="0"/>
              <a:t>Gouvernement</a:t>
            </a:r>
          </a:p>
          <a:p>
            <a:r>
              <a:rPr lang="fr-CA" dirty="0"/>
              <a:t>Automobile</a:t>
            </a:r>
          </a:p>
          <a:p>
            <a:r>
              <a:rPr lang="fr-CA" dirty="0"/>
              <a:t>Institutions financières</a:t>
            </a:r>
          </a:p>
          <a:p>
            <a:r>
              <a:rPr lang="fr-CA" dirty="0"/>
              <a:t>…</a:t>
            </a:r>
          </a:p>
        </p:txBody>
      </p:sp>
      <p:sp>
        <p:nvSpPr>
          <p:cNvPr id="280" name="Slide Number"/>
          <p:cNvSpPr txBox="1">
            <a:spLocks noGrp="1"/>
          </p:cNvSpPr>
          <p:nvPr>
            <p:ph type="sldNum" sz="quarter" idx="2"/>
          </p:nvPr>
        </p:nvSpPr>
        <p:spPr>
          <a:xfrm>
            <a:off x="12335436" y="431800"/>
            <a:ext cx="258083" cy="40543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lang="fr-CA"/>
              <a:t>9</a:t>
            </a:fld>
            <a:endParaRPr lang="fr-CA"/>
          </a:p>
        </p:txBody>
      </p:sp>
      <p:sp>
        <p:nvSpPr>
          <p:cNvPr id="281" name="© COPYRIGHT 2021 SOFTWAREQ INC, ALL RIGHTS RESERVED"/>
          <p:cNvSpPr txBox="1"/>
          <p:nvPr/>
        </p:nvSpPr>
        <p:spPr>
          <a:xfrm>
            <a:off x="406400" y="508968"/>
            <a:ext cx="11176000" cy="4054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defTabSz="457200">
              <a:lnSpc>
                <a:spcPct val="80000"/>
              </a:lnSpc>
              <a:spcBef>
                <a:spcPts val="0"/>
              </a:spcBef>
              <a:defRPr sz="2400" spc="120">
                <a:latin typeface="DIN Alternate Bold"/>
                <a:ea typeface="DIN Alternate Bold"/>
                <a:cs typeface="DIN Alternate Bold"/>
                <a:sym typeface="DIN Alternate Bold"/>
              </a:defRPr>
            </a:lvl1pPr>
          </a:lstStyle>
          <a:p>
            <a:r>
              <a:rPr lang="fr-CA"/>
              <a:t>© TOUS DROITS RÉSERVÉS 2021 SOFTWAREQ INC.</a:t>
            </a:r>
          </a:p>
        </p:txBody>
      </p:sp>
    </p:spTree>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SPAC&quot;,&quot;Id&quot;:&quot;60c8a4d34242455740252ce4&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New_Template7">
  <a:themeElements>
    <a:clrScheme name="Custom 1">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33AEFB"/>
      </a:hlink>
      <a:folHlink>
        <a:srgbClr val="FF00FF"/>
      </a:folHlink>
    </a:clrScheme>
    <a:fontScheme name="New_Template7">
      <a:majorFont>
        <a:latin typeface="DIN Condensed Bold"/>
        <a:ea typeface="DIN Condensed Bold"/>
        <a:cs typeface="DIN Condensed Bold"/>
      </a:majorFont>
      <a:minorFont>
        <a:latin typeface="DIN Condensed Bold"/>
        <a:ea typeface="DIN Condensed Bold"/>
        <a:cs typeface="DIN Condensed Bol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tabLst/>
          <a:defRPr kumimoji="0" sz="2800" b="0" i="0" u="none" strike="noStrike" cap="all" spc="0" normalizeH="0" baseline="0">
            <a:ln>
              <a:noFill/>
            </a:ln>
            <a:solidFill>
              <a:srgbClr val="FFFFFF"/>
            </a:solidFill>
            <a:effectLst/>
            <a:uFillTx/>
            <a:latin typeface="+mn-lt"/>
            <a:ea typeface="+mn-ea"/>
            <a:cs typeface="+mn-cs"/>
            <a:sym typeface="DIN Condensed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Bold"/>
        <a:ea typeface="DIN Condensed Bold"/>
        <a:cs typeface="DIN Condensed Bold"/>
      </a:majorFont>
      <a:minorFont>
        <a:latin typeface="DIN Condensed Bold"/>
        <a:ea typeface="DIN Condensed Bold"/>
        <a:cs typeface="DIN Condensed Bol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tabLst/>
          <a:defRPr kumimoji="0" sz="2800" b="0" i="0" u="none" strike="noStrike" cap="all" spc="0" normalizeH="0" baseline="0">
            <a:ln>
              <a:noFill/>
            </a:ln>
            <a:solidFill>
              <a:srgbClr val="FFFFFF"/>
            </a:solidFill>
            <a:effectLst/>
            <a:uFillTx/>
            <a:latin typeface="+mn-lt"/>
            <a:ea typeface="+mn-ea"/>
            <a:cs typeface="+mn-cs"/>
            <a:sym typeface="DIN Condensed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1169</TotalTime>
  <Words>1114</Words>
  <Application>Microsoft Office PowerPoint</Application>
  <PresentationFormat>Custom</PresentationFormat>
  <Paragraphs>139</Paragraphs>
  <Slides>22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Avenir Next Medium</vt:lpstr>
      <vt:lpstr>Avenir Next Regular</vt:lpstr>
      <vt:lpstr>Cambria Math</vt:lpstr>
      <vt:lpstr>DIN Alternate Bold</vt:lpstr>
      <vt:lpstr>DIN Condensed Bold</vt:lpstr>
      <vt:lpstr>Helvetica</vt:lpstr>
      <vt:lpstr>Helvetica Neue</vt:lpstr>
      <vt:lpstr>Menlo Regular</vt:lpstr>
      <vt:lpstr>New_Template7</vt:lpstr>
      <vt:lpstr>PowerPoint Presentation</vt:lpstr>
      <vt:lpstr>QUI SOMMES-NOUS? </vt:lpstr>
      <vt:lpstr>QUI SOMMES-NOUS? </vt:lpstr>
      <vt:lpstr>QUI SOMMES-NOUS? </vt:lpstr>
      <vt:lpstr>QUI SOMMES-NOUS? </vt:lpstr>
      <vt:lpstr>Que faisons-nous? </vt:lpstr>
      <vt:lpstr>Que faisons-nous? </vt:lpstr>
      <vt:lpstr>Fonctionnement d’un « Programme » quantique</vt:lpstr>
      <vt:lpstr>NOS CLIENTS</vt:lpstr>
      <vt:lpstr>NOS PRODUITS</vt:lpstr>
      <vt:lpstr>staq</vt:lpstr>
      <vt:lpstr>PowerPoint Presentation</vt:lpstr>
      <vt:lpstr>Philosophie de conception</vt:lpstr>
      <vt:lpstr>OUTILS</vt:lpstr>
      <vt:lpstr>Exemple d’outil</vt:lpstr>
      <vt:lpstr>QuantuM++</vt:lpstr>
      <vt:lpstr>PowerPoint Presentation</vt:lpstr>
      <vt:lpstr>PowerPoint Presentation</vt:lpstr>
      <vt:lpstr>PowerPoint Presentation</vt:lpstr>
      <vt:lpstr>PowerPoint Presentation</vt:lpstr>
      <vt:lpstr>À surveiller</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Jérôme Grenier-Wildi</dc:creator>
  <cp:lastModifiedBy>Marie-Lyne Renaud</cp:lastModifiedBy>
  <cp:revision>13</cp:revision>
  <dcterms:modified xsi:type="dcterms:W3CDTF">2021-06-15T13:12:52Z</dcterms:modified>
</cp:coreProperties>
</file>