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1" r:id="rId3"/>
    <p:sldId id="262" r:id="rId4"/>
    <p:sldId id="270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7" autoAdjust="0"/>
    <p:restoredTop sz="70748" autoAdjust="0"/>
  </p:normalViewPr>
  <p:slideViewPr>
    <p:cSldViewPr snapToGrid="0">
      <p:cViewPr varScale="1">
        <p:scale>
          <a:sx n="56" d="100"/>
          <a:sy n="56" d="100"/>
        </p:scale>
        <p:origin x="18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722F0-6ED7-4572-9BB8-1FFD1B141711}" type="datetimeFigureOut">
              <a:rPr lang="en-CA" smtClean="0"/>
              <a:t>2021-01-21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AD85-3324-432A-AF7F-547817EBBD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554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6563" y="711200"/>
            <a:ext cx="6318250" cy="3554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D8B1A-5049-5C4B-AFE6-32830630CA6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66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0331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Tri-Council Policy Statement: Ethical Conduct for Research Involving Humans (TCPS-2) 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454"/>
            <a:fld id="{0DDD8B1A-5049-5C4B-AFE6-32830630CA6A}" type="slidenum">
              <a:rPr lang="en-US">
                <a:solidFill>
                  <a:prstClr val="black"/>
                </a:solidFill>
                <a:latin typeface="Calibri"/>
              </a:rPr>
              <a:pPr defTabSz="466454"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35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454"/>
            <a:fld id="{0DDD8B1A-5049-5C4B-AFE6-32830630CA6A}" type="slidenum">
              <a:rPr lang="en-US">
                <a:solidFill>
                  <a:prstClr val="black"/>
                </a:solidFill>
                <a:latin typeface="Calibri"/>
              </a:rPr>
              <a:pPr defTabSz="466454"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6671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454"/>
            <a:fld id="{0DDD8B1A-5049-5C4B-AFE6-32830630CA6A}" type="slidenum">
              <a:rPr lang="en-US">
                <a:solidFill>
                  <a:prstClr val="black"/>
                </a:solidFill>
                <a:latin typeface="Calibri"/>
              </a:rPr>
              <a:pPr defTabSz="466454"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3684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454"/>
            <a:fld id="{0DDD8B1A-5049-5C4B-AFE6-32830630CA6A}" type="slidenum">
              <a:rPr lang="en-US">
                <a:solidFill>
                  <a:prstClr val="black"/>
                </a:solidFill>
                <a:latin typeface="Calibri"/>
              </a:rPr>
              <a:pPr defTabSz="466454"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4997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454"/>
            <a:fld id="{0DDD8B1A-5049-5C4B-AFE6-32830630CA6A}" type="slidenum">
              <a:rPr lang="en-US">
                <a:solidFill>
                  <a:prstClr val="black"/>
                </a:solidFill>
                <a:latin typeface="Calibri"/>
              </a:rPr>
              <a:pPr defTabSz="466454"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664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1531" y="2130427"/>
            <a:ext cx="5417204" cy="1470025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91533" y="3886200"/>
            <a:ext cx="5417204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4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8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206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2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2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1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9" indent="0">
              <a:buNone/>
              <a:defRPr sz="2000" b="1"/>
            </a:lvl2pPr>
            <a:lvl3pPr marL="914079" indent="0">
              <a:buNone/>
              <a:defRPr sz="1800" b="1"/>
            </a:lvl3pPr>
            <a:lvl4pPr marL="1371118" indent="0">
              <a:buNone/>
              <a:defRPr sz="1600" b="1"/>
            </a:lvl4pPr>
            <a:lvl5pPr marL="1828157" indent="0">
              <a:buNone/>
              <a:defRPr sz="1600" b="1"/>
            </a:lvl5pPr>
            <a:lvl6pPr marL="2285196" indent="0">
              <a:buNone/>
              <a:defRPr sz="1600" b="1"/>
            </a:lvl6pPr>
            <a:lvl7pPr marL="2742235" indent="0">
              <a:buNone/>
              <a:defRPr sz="1600" b="1"/>
            </a:lvl7pPr>
            <a:lvl8pPr marL="3199275" indent="0">
              <a:buNone/>
              <a:defRPr sz="1600" b="1"/>
            </a:lvl8pPr>
            <a:lvl9pPr marL="3656314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9" indent="0">
              <a:buNone/>
              <a:defRPr sz="2000" b="1"/>
            </a:lvl2pPr>
            <a:lvl3pPr marL="914079" indent="0">
              <a:buNone/>
              <a:defRPr sz="1800" b="1"/>
            </a:lvl3pPr>
            <a:lvl4pPr marL="1371118" indent="0">
              <a:buNone/>
              <a:defRPr sz="1600" b="1"/>
            </a:lvl4pPr>
            <a:lvl5pPr marL="1828157" indent="0">
              <a:buNone/>
              <a:defRPr sz="1600" b="1"/>
            </a:lvl5pPr>
            <a:lvl6pPr marL="2285196" indent="0">
              <a:buNone/>
              <a:defRPr sz="1600" b="1"/>
            </a:lvl6pPr>
            <a:lvl7pPr marL="2742235" indent="0">
              <a:buNone/>
              <a:defRPr sz="1600" b="1"/>
            </a:lvl7pPr>
            <a:lvl8pPr marL="3199275" indent="0">
              <a:buNone/>
              <a:defRPr sz="1600" b="1"/>
            </a:lvl8pPr>
            <a:lvl9pPr marL="365631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1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2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1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9" indent="0">
              <a:buNone/>
              <a:defRPr sz="1200"/>
            </a:lvl2pPr>
            <a:lvl3pPr marL="914079" indent="0">
              <a:buNone/>
              <a:defRPr sz="1000"/>
            </a:lvl3pPr>
            <a:lvl4pPr marL="1371118" indent="0">
              <a:buNone/>
              <a:defRPr sz="900"/>
            </a:lvl4pPr>
            <a:lvl5pPr marL="1828157" indent="0">
              <a:buNone/>
              <a:defRPr sz="900"/>
            </a:lvl5pPr>
            <a:lvl6pPr marL="2285196" indent="0">
              <a:buNone/>
              <a:defRPr sz="900"/>
            </a:lvl6pPr>
            <a:lvl7pPr marL="2742235" indent="0">
              <a:buNone/>
              <a:defRPr sz="900"/>
            </a:lvl7pPr>
            <a:lvl8pPr marL="3199275" indent="0">
              <a:buNone/>
              <a:defRPr sz="900"/>
            </a:lvl8pPr>
            <a:lvl9pPr marL="365631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2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9" indent="0">
              <a:buNone/>
              <a:defRPr sz="2800"/>
            </a:lvl2pPr>
            <a:lvl3pPr marL="914079" indent="0">
              <a:buNone/>
              <a:defRPr sz="2400"/>
            </a:lvl3pPr>
            <a:lvl4pPr marL="1371118" indent="0">
              <a:buNone/>
              <a:defRPr sz="2000"/>
            </a:lvl4pPr>
            <a:lvl5pPr marL="1828157" indent="0">
              <a:buNone/>
              <a:defRPr sz="2000"/>
            </a:lvl5pPr>
            <a:lvl6pPr marL="2285196" indent="0">
              <a:buNone/>
              <a:defRPr sz="2000"/>
            </a:lvl6pPr>
            <a:lvl7pPr marL="2742235" indent="0">
              <a:buNone/>
              <a:defRPr sz="2000"/>
            </a:lvl7pPr>
            <a:lvl8pPr marL="3199275" indent="0">
              <a:buNone/>
              <a:defRPr sz="2000"/>
            </a:lvl8pPr>
            <a:lvl9pPr marL="3656314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9" indent="0">
              <a:buNone/>
              <a:defRPr sz="1200"/>
            </a:lvl2pPr>
            <a:lvl3pPr marL="914079" indent="0">
              <a:buNone/>
              <a:defRPr sz="1000"/>
            </a:lvl3pPr>
            <a:lvl4pPr marL="1371118" indent="0">
              <a:buNone/>
              <a:defRPr sz="900"/>
            </a:lvl4pPr>
            <a:lvl5pPr marL="1828157" indent="0">
              <a:buNone/>
              <a:defRPr sz="900"/>
            </a:lvl5pPr>
            <a:lvl6pPr marL="2285196" indent="0">
              <a:buNone/>
              <a:defRPr sz="900"/>
            </a:lvl6pPr>
            <a:lvl7pPr marL="2742235" indent="0">
              <a:buNone/>
              <a:defRPr sz="900"/>
            </a:lvl7pPr>
            <a:lvl8pPr marL="3199275" indent="0">
              <a:buNone/>
              <a:defRPr sz="900"/>
            </a:lvl8pPr>
            <a:lvl9pPr marL="365631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1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0972800" cy="1143000"/>
          </a:xfrm>
          <a:prstGeom prst="rect">
            <a:avLst/>
          </a:prstGeom>
        </p:spPr>
        <p:txBody>
          <a:bodyPr vert="horz" lIns="91408" tIns="45704" rIns="91408" bIns="4570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08" tIns="45704" rIns="91408" bIns="457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08E4-588A-D444-A7CC-20EDBE44F587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8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039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779" indent="-342779" algn="l" defTabSz="45703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689" indent="-285649" algn="l" defTabSz="45703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2599" indent="-228520" algn="l" defTabSz="45703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599638" indent="-228520" algn="l" defTabSz="45703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6677" indent="-228520" algn="l" defTabSz="45703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3716" indent="-228520" algn="l" defTabSz="45703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55" indent="-228520" algn="l" defTabSz="45703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95" indent="-228520" algn="l" defTabSz="45703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34" indent="-228520" algn="l" defTabSz="45703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8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7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6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5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5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14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6.png"/><Relationship Id="rId5" Type="http://schemas.openxmlformats.org/officeDocument/2006/relationships/image" Target="../media/image8.png"/><Relationship Id="rId10" Type="http://schemas.openxmlformats.org/officeDocument/2006/relationships/image" Target="../media/image15.png"/><Relationship Id="rId4" Type="http://schemas.microsoft.com/office/2007/relationships/hdphoto" Target="../media/hdphoto2.wdp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cconnex.gc.ca/file/view/45693148/doing-the-right-thing-a-practical-guide-for-research-ethics-in-government?language=en" TargetMode="External"/><Relationship Id="rId2" Type="http://schemas.openxmlformats.org/officeDocument/2006/relationships/hyperlink" Target="https://gcconnex.gc.ca/file/view/45692315/research-ethics-charter?language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hyperlink" Target="https://ethics.gc.ca/eng/policy-politique_tcps2-eptc2_2018.html" TargetMode="External"/><Relationship Id="rId4" Type="http://schemas.openxmlformats.org/officeDocument/2006/relationships/hyperlink" Target="https://gcconnex.gc.ca/file/view/45693388/five-principles-for-ethical-experimentation-and-nudging-in-government?language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4167" y="2801529"/>
            <a:ext cx="5627571" cy="2384093"/>
          </a:xfrm>
        </p:spPr>
        <p:txBody>
          <a:bodyPr/>
          <a:lstStyle/>
          <a:p>
            <a:r>
              <a:rPr lang="en-CA" sz="2600" dirty="0">
                <a:solidFill>
                  <a:schemeClr val="tx2"/>
                </a:solidFill>
              </a:rPr>
              <a:t>Government Research &amp; Experimentation: </a:t>
            </a:r>
            <a:br>
              <a:rPr lang="en-CA" sz="2600" dirty="0">
                <a:solidFill>
                  <a:schemeClr val="tx2"/>
                </a:solidFill>
              </a:rPr>
            </a:br>
            <a:r>
              <a:rPr lang="en-CA" sz="2600" dirty="0">
                <a:solidFill>
                  <a:schemeClr val="tx2"/>
                </a:solidFill>
              </a:rPr>
              <a:t>A Step Toward a More Ethical Public Service</a:t>
            </a:r>
            <a:endParaRPr lang="en-US" sz="2600" dirty="0">
              <a:solidFill>
                <a:schemeClr val="tx2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264167" y="5060916"/>
            <a:ext cx="4574866" cy="1007629"/>
          </a:xfrm>
        </p:spPr>
        <p:txBody>
          <a:bodyPr>
            <a:normAutofit/>
          </a:bodyPr>
          <a:lstStyle/>
          <a:p>
            <a:r>
              <a:rPr lang="en-CA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ea typeface="ヒラギノ角ゴ Pro W3"/>
              </a:rPr>
              <a:t>ESDC Innovation Lab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047" y="1622457"/>
            <a:ext cx="1214614" cy="117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571" y="1692644"/>
            <a:ext cx="1048366" cy="10483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02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42119"/>
            <a:ext cx="10972800" cy="1143000"/>
          </a:xfrm>
        </p:spPr>
        <p:txBody>
          <a:bodyPr>
            <a:normAutofit/>
          </a:bodyPr>
          <a:lstStyle/>
          <a:p>
            <a:r>
              <a:rPr lang="en-CA" sz="2800" dirty="0"/>
              <a:t>Research Ethics at </a:t>
            </a:r>
            <a:r>
              <a:rPr lang="en-CA" sz="2800" dirty="0" err="1"/>
              <a:t>GoC</a:t>
            </a:r>
            <a:r>
              <a:rPr lang="en-CA" sz="2800" dirty="0"/>
              <a:t>, Where are we at?</a:t>
            </a:r>
          </a:p>
        </p:txBody>
      </p:sp>
      <p:sp>
        <p:nvSpPr>
          <p:cNvPr id="4" name="Pentagon 3"/>
          <p:cNvSpPr/>
          <p:nvPr/>
        </p:nvSpPr>
        <p:spPr>
          <a:xfrm>
            <a:off x="711200" y="1390241"/>
            <a:ext cx="1444978" cy="840139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Pentagon 5"/>
          <p:cNvSpPr/>
          <p:nvPr/>
        </p:nvSpPr>
        <p:spPr>
          <a:xfrm>
            <a:off x="711200" y="2819237"/>
            <a:ext cx="1444978" cy="840139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Pentagon 6"/>
          <p:cNvSpPr/>
          <p:nvPr/>
        </p:nvSpPr>
        <p:spPr>
          <a:xfrm>
            <a:off x="711200" y="4619295"/>
            <a:ext cx="1444978" cy="840139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903111" y="1513921"/>
            <a:ext cx="106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>
                <a:latin typeface="+mj-lt"/>
                <a:cs typeface="Calibri" panose="020F0502020204030204" pitchFamily="34" charset="0"/>
              </a:rPr>
              <a:t>GoC</a:t>
            </a:r>
            <a:endParaRPr lang="en-CA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155" y="3008473"/>
            <a:ext cx="106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+mj-lt"/>
                <a:cs typeface="Calibri" panose="020F0502020204030204" pitchFamily="34" charset="0"/>
              </a:rPr>
              <a:t>ESDC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1200" y="4746976"/>
            <a:ext cx="1253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>
                <a:latin typeface="+mj-lt"/>
                <a:cs typeface="Calibri" panose="020F0502020204030204" pitchFamily="34" charset="0"/>
              </a:rPr>
              <a:t>Innovation Lab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0489" y="1456366"/>
            <a:ext cx="9234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+mj-lt"/>
                <a:cs typeface="Calibri" panose="020F0502020204030204" pitchFamily="34" charset="0"/>
              </a:rPr>
              <a:t>No formal process or procedures at most departments, few exceptions such as Health Canada and Department of National Defence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00489" y="2643845"/>
            <a:ext cx="9234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+mj-lt"/>
                <a:cs typeface="Calibri" panose="020F0502020204030204" pitchFamily="34" charset="0"/>
              </a:rPr>
              <a:t>Research with human participants increasing at ESDC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+mj-lt"/>
                <a:cs typeface="Calibri" panose="020F0502020204030204" pitchFamily="34" charset="0"/>
              </a:rPr>
              <a:t>Increased interest and perceived need for training and a formal ethics process by groups doing qualitative research, user research, ethnography, experimentation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00489" y="1390240"/>
            <a:ext cx="9081912" cy="840139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2493865" y="2645049"/>
            <a:ext cx="9081912" cy="1323439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2500489" y="4377643"/>
            <a:ext cx="9081912" cy="1323439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2520368" y="4386500"/>
            <a:ext cx="92144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+mj-lt"/>
                <a:cs typeface="Calibri" panose="020F0502020204030204" pitchFamily="34" charset="0"/>
              </a:rPr>
              <a:t>Collaborate with academics and University REB approval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+mj-lt"/>
                <a:cs typeface="Calibri" panose="020F0502020204030204" pitchFamily="34" charset="0"/>
              </a:rPr>
              <a:t>Consult resources that provide advice for engaging with specific populations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+mj-lt"/>
                <a:cs typeface="Calibri" panose="020F0502020204030204" pitchFamily="34" charset="0"/>
              </a:rPr>
              <a:t>Ensure project team members complete TCPS-2 training certificate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+mj-lt"/>
                <a:cs typeface="Calibri" panose="020F0502020204030204" pitchFamily="34" charset="0"/>
              </a:rPr>
              <a:t>Consult lab’s tools and guides developed by Emilie Gravel and colleagues</a:t>
            </a:r>
          </a:p>
        </p:txBody>
      </p:sp>
    </p:spTree>
    <p:extLst>
      <p:ext uri="{BB962C8B-B14F-4D97-AF65-F5344CB8AC3E}">
        <p14:creationId xmlns:p14="http://schemas.microsoft.com/office/powerpoint/2010/main" val="13731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42119"/>
            <a:ext cx="10972800" cy="1143000"/>
          </a:xfrm>
        </p:spPr>
        <p:txBody>
          <a:bodyPr>
            <a:normAutofit/>
          </a:bodyPr>
          <a:lstStyle/>
          <a:p>
            <a:r>
              <a:rPr lang="en-CA" sz="2800" dirty="0"/>
              <a:t>Behavioural insights/Nudges Project, What does ethics look like?</a:t>
            </a: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5F4F4B36-3DBC-C748-A178-16623CB58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463" y="2069209"/>
            <a:ext cx="1072373" cy="1065607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B183571-7422-704D-AD66-FD33229B2F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069209"/>
            <a:ext cx="1561436" cy="1199640"/>
          </a:xfrm>
          <a:prstGeom prst="rect">
            <a:avLst/>
          </a:prstGeom>
        </p:spPr>
      </p:pic>
      <p:pic>
        <p:nvPicPr>
          <p:cNvPr id="19" name="Picture 18" descr="A picture containing logo&#10;&#10;Description automatically generated">
            <a:extLst>
              <a:ext uri="{FF2B5EF4-FFF2-40B4-BE49-F238E27FC236}">
                <a16:creationId xmlns:a16="http://schemas.microsoft.com/office/drawing/2014/main" id="{D90026E3-81A6-6D4A-B9EC-EE0B074CD63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00" y="4098583"/>
            <a:ext cx="1588136" cy="130951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35B3A28-AAED-CB4B-984A-2400D40A8AEB}"/>
              </a:ext>
            </a:extLst>
          </p:cNvPr>
          <p:cNvSpPr txBox="1"/>
          <p:nvPr/>
        </p:nvSpPr>
        <p:spPr>
          <a:xfrm>
            <a:off x="609599" y="1285010"/>
            <a:ext cx="689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Project: Canada Learning Bond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15828D-7D7D-E943-968B-415C24EAB90A}"/>
              </a:ext>
            </a:extLst>
          </p:cNvPr>
          <p:cNvSpPr txBox="1"/>
          <p:nvPr/>
        </p:nvSpPr>
        <p:spPr>
          <a:xfrm>
            <a:off x="1959744" y="2057598"/>
            <a:ext cx="2028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cs typeface="Calibri" panose="020F0502020204030204" pitchFamily="34" charset="0"/>
              </a:rPr>
              <a:t>Researchers completed </a:t>
            </a:r>
          </a:p>
          <a:p>
            <a:pPr algn="ctr"/>
            <a:r>
              <a:rPr lang="en-CA" sz="1600" dirty="0">
                <a:cs typeface="Calibri" panose="020F0502020204030204" pitchFamily="34" charset="0"/>
              </a:rPr>
              <a:t>TCPS-2 training certificate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6F1842E-6748-054F-A16F-96E1287794A2}"/>
              </a:ext>
            </a:extLst>
          </p:cNvPr>
          <p:cNvSpPr/>
          <p:nvPr/>
        </p:nvSpPr>
        <p:spPr>
          <a:xfrm>
            <a:off x="1959744" y="4214732"/>
            <a:ext cx="19528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600" dirty="0">
                <a:cs typeface="Calibri" panose="020F0502020204030204" pitchFamily="34" charset="0"/>
              </a:rPr>
              <a:t>Collaborated with academics, University REB approval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A42F45-83C1-1F46-8201-BD1B79E2B381}"/>
              </a:ext>
            </a:extLst>
          </p:cNvPr>
          <p:cNvSpPr txBox="1"/>
          <p:nvPr/>
        </p:nvSpPr>
        <p:spPr>
          <a:xfrm>
            <a:off x="5471641" y="3260562"/>
            <a:ext cx="5570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Experimentation Research Guide by Innovation Lab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B0E25A-272C-B046-9105-35D22472E90A}"/>
              </a:ext>
            </a:extLst>
          </p:cNvPr>
          <p:cNvGrpSpPr/>
          <p:nvPr/>
        </p:nvGrpSpPr>
        <p:grpSpPr>
          <a:xfrm>
            <a:off x="4631161" y="4002870"/>
            <a:ext cx="1259660" cy="2291490"/>
            <a:chOff x="4961487" y="4002870"/>
            <a:chExt cx="1259660" cy="2291490"/>
          </a:xfrm>
        </p:grpSpPr>
        <p:pic>
          <p:nvPicPr>
            <p:cNvPr id="14" name="Picture 13" descr="Icon&#10;&#10;Description automatically generated">
              <a:extLst>
                <a:ext uri="{FF2B5EF4-FFF2-40B4-BE49-F238E27FC236}">
                  <a16:creationId xmlns:a16="http://schemas.microsoft.com/office/drawing/2014/main" id="{B24F6823-0EFB-CA42-812F-F1F194257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359" y="4002870"/>
              <a:ext cx="1007915" cy="9621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9D55887-C950-D54A-AB5B-DD8DAED9607F}"/>
                </a:ext>
              </a:extLst>
            </p:cNvPr>
            <p:cNvSpPr txBox="1"/>
            <p:nvPr/>
          </p:nvSpPr>
          <p:spPr>
            <a:xfrm>
              <a:off x="4961487" y="5094031"/>
              <a:ext cx="12596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cs typeface="Calibri" panose="020F0502020204030204" pitchFamily="34" charset="0"/>
                </a:rPr>
                <a:t>Promote people’s welfare</a:t>
              </a:r>
            </a:p>
            <a:p>
              <a:endParaRPr lang="en-US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6F0F6CC-C56C-4643-8EEE-C283A59D42F4}"/>
              </a:ext>
            </a:extLst>
          </p:cNvPr>
          <p:cNvGrpSpPr/>
          <p:nvPr/>
        </p:nvGrpSpPr>
        <p:grpSpPr>
          <a:xfrm>
            <a:off x="8624120" y="3960659"/>
            <a:ext cx="1475895" cy="2333701"/>
            <a:chOff x="6508022" y="3986964"/>
            <a:chExt cx="1475895" cy="2333701"/>
          </a:xfrm>
        </p:grpSpPr>
        <p:pic>
          <p:nvPicPr>
            <p:cNvPr id="8" name="Picture 7" descr="Icon&#10;&#10;Description automatically generated">
              <a:extLst>
                <a:ext uri="{FF2B5EF4-FFF2-40B4-BE49-F238E27FC236}">
                  <a16:creationId xmlns:a16="http://schemas.microsoft.com/office/drawing/2014/main" id="{F8D81A3E-1745-054F-B253-77C900F76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013" y="3986964"/>
              <a:ext cx="1007915" cy="910374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39F3F48-5C7D-054A-BFE3-BA4A694CDCD6}"/>
                </a:ext>
              </a:extLst>
            </p:cNvPr>
            <p:cNvSpPr txBox="1"/>
            <p:nvPr/>
          </p:nvSpPr>
          <p:spPr>
            <a:xfrm>
              <a:off x="6508022" y="5120336"/>
              <a:ext cx="14758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cs typeface="Calibri" panose="020F0502020204030204" pitchFamily="34" charset="0"/>
                </a:rPr>
                <a:t>Careful risk-benefit analysis</a:t>
              </a:r>
            </a:p>
            <a:p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36E51D4-902D-C146-9EDE-4226AAF0CCD1}"/>
              </a:ext>
            </a:extLst>
          </p:cNvPr>
          <p:cNvGrpSpPr/>
          <p:nvPr/>
        </p:nvGrpSpPr>
        <p:grpSpPr>
          <a:xfrm>
            <a:off x="7121109" y="4017516"/>
            <a:ext cx="1574758" cy="2023909"/>
            <a:chOff x="7891907" y="3985607"/>
            <a:chExt cx="1574758" cy="2023909"/>
          </a:xfrm>
        </p:grpSpPr>
        <p:pic>
          <p:nvPicPr>
            <p:cNvPr id="4" name="Picture 3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65CEA051-08D9-C540-AE3C-958A0847B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8707" y="3985607"/>
              <a:ext cx="868741" cy="910374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592FA0B-5020-E644-AB57-D49CE05FAA1D}"/>
                </a:ext>
              </a:extLst>
            </p:cNvPr>
            <p:cNvSpPr txBox="1"/>
            <p:nvPr/>
          </p:nvSpPr>
          <p:spPr>
            <a:xfrm>
              <a:off x="7891907" y="5086186"/>
              <a:ext cx="15747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cs typeface="Calibri" panose="020F0502020204030204" pitchFamily="34" charset="0"/>
                </a:rPr>
                <a:t>Project Transparency</a:t>
              </a:r>
            </a:p>
            <a:p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3AAE190-3F6C-334F-818A-7B7C53ABA263}"/>
              </a:ext>
            </a:extLst>
          </p:cNvPr>
          <p:cNvGrpSpPr/>
          <p:nvPr/>
        </p:nvGrpSpPr>
        <p:grpSpPr>
          <a:xfrm>
            <a:off x="10100015" y="4055295"/>
            <a:ext cx="1913637" cy="1962066"/>
            <a:chOff x="10531632" y="4002870"/>
            <a:chExt cx="1913637" cy="1962066"/>
          </a:xfrm>
        </p:grpSpPr>
        <p:pic>
          <p:nvPicPr>
            <p:cNvPr id="6" name="Picture 5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FE927D0C-F942-9043-A6F3-3E758B757C7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1652" y="4002870"/>
              <a:ext cx="709587" cy="875849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41A8A3C-9B9B-5040-BEEB-B7FAE16C2355}"/>
                </a:ext>
              </a:extLst>
            </p:cNvPr>
            <p:cNvSpPr txBox="1"/>
            <p:nvPr/>
          </p:nvSpPr>
          <p:spPr>
            <a:xfrm>
              <a:off x="10531632" y="5041606"/>
              <a:ext cx="191363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cs typeface="Calibri" panose="020F0502020204030204" pitchFamily="34" charset="0"/>
                </a:rPr>
                <a:t>Experimentation</a:t>
              </a:r>
            </a:p>
            <a:p>
              <a:pPr algn="ctr"/>
              <a:r>
                <a:rPr lang="en-CA" dirty="0">
                  <a:cs typeface="Calibri" panose="020F0502020204030204" pitchFamily="34" charset="0"/>
                </a:rPr>
                <a:t>Effectiveness</a:t>
              </a:r>
            </a:p>
            <a:p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3858AEB-783B-744D-B8AD-3C0C3DB08ADD}"/>
              </a:ext>
            </a:extLst>
          </p:cNvPr>
          <p:cNvGrpSpPr/>
          <p:nvPr/>
        </p:nvGrpSpPr>
        <p:grpSpPr>
          <a:xfrm>
            <a:off x="5907301" y="4055295"/>
            <a:ext cx="1259660" cy="1987415"/>
            <a:chOff x="10896029" y="4056251"/>
            <a:chExt cx="1259660" cy="1987415"/>
          </a:xfrm>
        </p:grpSpPr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D2CB8B0B-75D9-124D-8296-05A558195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3338" y="4056251"/>
              <a:ext cx="741814" cy="771887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C9EA234-58DE-5B45-8253-2513BF437B7C}"/>
                </a:ext>
              </a:extLst>
            </p:cNvPr>
            <p:cNvSpPr txBox="1"/>
            <p:nvPr/>
          </p:nvSpPr>
          <p:spPr>
            <a:xfrm>
              <a:off x="10896029" y="5120336"/>
              <a:ext cx="12596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cs typeface="Calibri" panose="020F0502020204030204" pitchFamily="34" charset="0"/>
                </a:rPr>
                <a:t>Existing Evidence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626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42119"/>
            <a:ext cx="10972800" cy="1143000"/>
          </a:xfrm>
        </p:spPr>
        <p:txBody>
          <a:bodyPr>
            <a:normAutofit/>
          </a:bodyPr>
          <a:lstStyle/>
          <a:p>
            <a:r>
              <a:rPr lang="en-CA" sz="2800" dirty="0"/>
              <a:t>Qualitative Research Project, What does ethics look like?</a:t>
            </a: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5F4F4B36-3DBC-C748-A178-16623CB58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905" y="2104247"/>
            <a:ext cx="1072373" cy="1065607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B24F6823-0EFB-CA42-812F-F1F1942572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287" y="3954917"/>
            <a:ext cx="1007915" cy="962100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B183571-7422-704D-AD66-FD33229B2F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069209"/>
            <a:ext cx="1561436" cy="11996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35B3A28-AAED-CB4B-984A-2400D40A8AEB}"/>
              </a:ext>
            </a:extLst>
          </p:cNvPr>
          <p:cNvSpPr txBox="1"/>
          <p:nvPr/>
        </p:nvSpPr>
        <p:spPr>
          <a:xfrm>
            <a:off x="609599" y="1285010"/>
            <a:ext cx="689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Project: </a:t>
            </a:r>
            <a:r>
              <a:rPr lang="en-CA" b="1" dirty="0">
                <a:cs typeface="Calibri" panose="020F0502020204030204" pitchFamily="34" charset="0"/>
              </a:rPr>
              <a:t>Guaranteed Income Supplement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15828D-7D7D-E943-968B-415C24EAB90A}"/>
              </a:ext>
            </a:extLst>
          </p:cNvPr>
          <p:cNvSpPr txBox="1"/>
          <p:nvPr/>
        </p:nvSpPr>
        <p:spPr>
          <a:xfrm>
            <a:off x="1959744" y="2057598"/>
            <a:ext cx="2028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cs typeface="Calibri" panose="020F0502020204030204" pitchFamily="34" charset="0"/>
              </a:rPr>
              <a:t>Researchers completed </a:t>
            </a:r>
          </a:p>
          <a:p>
            <a:pPr algn="ctr"/>
            <a:r>
              <a:rPr lang="en-CA" sz="1600" dirty="0">
                <a:cs typeface="Calibri" panose="020F0502020204030204" pitchFamily="34" charset="0"/>
              </a:rPr>
              <a:t>TCPS-2 training certificate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6F1842E-6748-054F-A16F-96E1287794A2}"/>
              </a:ext>
            </a:extLst>
          </p:cNvPr>
          <p:cNvSpPr/>
          <p:nvPr/>
        </p:nvSpPr>
        <p:spPr>
          <a:xfrm>
            <a:off x="2081610" y="3872774"/>
            <a:ext cx="19528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600" dirty="0">
                <a:cs typeface="Calibri" panose="020F0502020204030204" pitchFamily="34" charset="0"/>
              </a:rPr>
              <a:t>Mock independent review of research strategy by Health Canada board, consultation with academics who work with senior populations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A42F45-83C1-1F46-8201-BD1B79E2B381}"/>
              </a:ext>
            </a:extLst>
          </p:cNvPr>
          <p:cNvSpPr txBox="1"/>
          <p:nvPr/>
        </p:nvSpPr>
        <p:spPr>
          <a:xfrm>
            <a:off x="5194083" y="3249394"/>
            <a:ext cx="5570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Experimentation Research Guide by Innovation Lab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D55887-C950-D54A-AB5B-DD8DAED9607F}"/>
              </a:ext>
            </a:extLst>
          </p:cNvPr>
          <p:cNvSpPr txBox="1"/>
          <p:nvPr/>
        </p:nvSpPr>
        <p:spPr>
          <a:xfrm>
            <a:off x="4255721" y="4997266"/>
            <a:ext cx="1259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cs typeface="Calibri" panose="020F0502020204030204" pitchFamily="34" charset="0"/>
              </a:rPr>
              <a:t>Promote people’s welfare</a:t>
            </a:r>
          </a:p>
          <a:p>
            <a:endParaRPr lang="en-US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F8D81A3E-1745-054F-B253-77C900F7659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519" y="3947736"/>
            <a:ext cx="1007915" cy="91037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39F3F48-5C7D-054A-BFE3-BA4A694CDCD6}"/>
              </a:ext>
            </a:extLst>
          </p:cNvPr>
          <p:cNvSpPr txBox="1"/>
          <p:nvPr/>
        </p:nvSpPr>
        <p:spPr>
          <a:xfrm>
            <a:off x="8860528" y="5011547"/>
            <a:ext cx="1475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cs typeface="Calibri" panose="020F0502020204030204" pitchFamily="34" charset="0"/>
              </a:rPr>
              <a:t>Careful risk-benefit analysis</a:t>
            </a:r>
          </a:p>
          <a:p>
            <a:endParaRPr lang="en-US" dirty="0"/>
          </a:p>
        </p:txBody>
      </p:sp>
      <p:pic>
        <p:nvPicPr>
          <p:cNvPr id="33" name="Picture 32" descr="Icon&#10;&#10;Description automatically generated">
            <a:extLst>
              <a:ext uri="{FF2B5EF4-FFF2-40B4-BE49-F238E27FC236}">
                <a16:creationId xmlns:a16="http://schemas.microsoft.com/office/drawing/2014/main" id="{759FBC82-6A50-4E40-B649-E84B6B8C52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40" y="4135319"/>
            <a:ext cx="1178154" cy="1276649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F63FB9D0-D0D6-6442-8F5D-A344A23750D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926" y="3987847"/>
            <a:ext cx="868741" cy="9785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DA72228-669B-574F-943C-6E99B5018A83}"/>
              </a:ext>
            </a:extLst>
          </p:cNvPr>
          <p:cNvSpPr/>
          <p:nvPr/>
        </p:nvSpPr>
        <p:spPr>
          <a:xfrm>
            <a:off x="5872497" y="5011547"/>
            <a:ext cx="1285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>
                <a:cs typeface="Calibri" panose="020F0502020204030204" pitchFamily="34" charset="0"/>
              </a:rPr>
              <a:t>Informed, ongoing consent</a:t>
            </a:r>
            <a:endParaRPr lang="en-US" dirty="0"/>
          </a:p>
        </p:txBody>
      </p:sp>
      <p:pic>
        <p:nvPicPr>
          <p:cNvPr id="35" name="Picture 34" descr="Icon&#10;&#10;Description automatically generated">
            <a:extLst>
              <a:ext uri="{FF2B5EF4-FFF2-40B4-BE49-F238E27FC236}">
                <a16:creationId xmlns:a16="http://schemas.microsoft.com/office/drawing/2014/main" id="{F281A3EC-73AE-BE48-9F1A-42E10A0B709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391" y="3970543"/>
            <a:ext cx="1055404" cy="111056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23749C1-62EB-E54C-A51A-F4DFE0B60E96}"/>
              </a:ext>
            </a:extLst>
          </p:cNvPr>
          <p:cNvSpPr/>
          <p:nvPr/>
        </p:nvSpPr>
        <p:spPr>
          <a:xfrm>
            <a:off x="7241145" y="5019913"/>
            <a:ext cx="14758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>
                <a:cs typeface="Calibri" panose="020F0502020204030204" pitchFamily="34" charset="0"/>
              </a:rPr>
              <a:t>Helpful resources to participants</a:t>
            </a:r>
            <a:endParaRPr lang="en-US" dirty="0"/>
          </a:p>
        </p:txBody>
      </p:sp>
      <p:pic>
        <p:nvPicPr>
          <p:cNvPr id="36" name="Picture 35" descr="Icon&#10;&#10;Description automatically generated">
            <a:extLst>
              <a:ext uri="{FF2B5EF4-FFF2-40B4-BE49-F238E27FC236}">
                <a16:creationId xmlns:a16="http://schemas.microsoft.com/office/drawing/2014/main" id="{90297753-03C4-834F-93A6-EC4E33CC663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158" y="3947736"/>
            <a:ext cx="1129403" cy="97646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5F1A1A1-594C-C749-90D1-572AAE277DA1}"/>
              </a:ext>
            </a:extLst>
          </p:cNvPr>
          <p:cNvSpPr txBox="1"/>
          <p:nvPr/>
        </p:nvSpPr>
        <p:spPr>
          <a:xfrm>
            <a:off x="10411788" y="5019913"/>
            <a:ext cx="1686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cs typeface="Calibri" panose="020F0502020204030204" pitchFamily="34" charset="0"/>
              </a:rPr>
              <a:t>Post-project dissemination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0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42119"/>
            <a:ext cx="10972800" cy="1143000"/>
          </a:xfrm>
        </p:spPr>
        <p:txBody>
          <a:bodyPr>
            <a:normAutofit/>
          </a:bodyPr>
          <a:lstStyle/>
          <a:p>
            <a:r>
              <a:rPr lang="en-CA" sz="2800" dirty="0"/>
              <a:t>Research at Innovation Lab, Doing the Right Thing Guide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4902588"/>
            <a:ext cx="11285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cs typeface="Calibri" panose="020F0502020204030204" pitchFamily="34" charset="0"/>
              </a:rPr>
              <a:t>A good question to ask is </a:t>
            </a:r>
            <a:r>
              <a:rPr lang="en-US" sz="2000" b="1" dirty="0">
                <a:solidFill>
                  <a:srgbClr val="002060"/>
                </a:solidFill>
                <a:cs typeface="Calibri" panose="020F0502020204030204" pitchFamily="34" charset="0"/>
              </a:rPr>
              <a:t>whether the level of risk is greater than what the participants would encounter in their everyday lives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  <a:cs typeface="Calibri" panose="020F0502020204030204" pitchFamily="34" charset="0"/>
              </a:rPr>
              <a:t>- If maybe or yes, consult with a third party</a:t>
            </a:r>
            <a:endParaRPr lang="en-CA" sz="2000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sz="20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41599EB3-E30A-054F-B21C-860D8DD04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77" y="1506615"/>
            <a:ext cx="1371732" cy="1418390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ED7FDF21-481D-2141-AA60-ABD1D895F2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689" y="1582487"/>
            <a:ext cx="1168281" cy="12035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405896-FFEB-824A-A77C-8789E8919B74}"/>
              </a:ext>
            </a:extLst>
          </p:cNvPr>
          <p:cNvSpPr txBox="1"/>
          <p:nvPr/>
        </p:nvSpPr>
        <p:spPr>
          <a:xfrm>
            <a:off x="1121158" y="3115175"/>
            <a:ext cx="4094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Justifying Research with Human Participants</a:t>
            </a:r>
            <a:endParaRPr lang="en-CA" dirty="0"/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A14E69-C179-3A4B-BE65-02A3DB33DF02}"/>
              </a:ext>
            </a:extLst>
          </p:cNvPr>
          <p:cNvSpPr/>
          <p:nvPr/>
        </p:nvSpPr>
        <p:spPr>
          <a:xfrm>
            <a:off x="6252445" y="3083421"/>
            <a:ext cx="5240214" cy="155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>
                <a:cs typeface="Calibri" panose="020F0502020204030204" pitchFamily="34" charset="0"/>
              </a:rPr>
              <a:t>Potential Risks and Benefits</a:t>
            </a:r>
          </a:p>
          <a:p>
            <a:pPr marL="51435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endParaRPr lang="en-CA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endParaRPr lang="en-CA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psychological/emotional</a:t>
            </a:r>
            <a:endParaRPr lang="en-CA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repercussions for (or for not) participating</a:t>
            </a:r>
            <a:endParaRPr lang="en-CA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1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42119"/>
            <a:ext cx="10972800" cy="1143000"/>
          </a:xfrm>
        </p:spPr>
        <p:txBody>
          <a:bodyPr>
            <a:normAutofit/>
          </a:bodyPr>
          <a:lstStyle/>
          <a:p>
            <a:r>
              <a:rPr lang="en-CA" sz="2800" dirty="0"/>
              <a:t>Research Ethics, Where do we want to go?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80" y="1564444"/>
            <a:ext cx="2151887" cy="21066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329" y="1477062"/>
            <a:ext cx="2341544" cy="21940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836" y="1852112"/>
            <a:ext cx="1832361" cy="157688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141D1F2-3F3B-7B40-B134-DE1AF8C536CD}"/>
              </a:ext>
            </a:extLst>
          </p:cNvPr>
          <p:cNvSpPr/>
          <p:nvPr/>
        </p:nvSpPr>
        <p:spPr>
          <a:xfrm>
            <a:off x="922741" y="3952314"/>
            <a:ext cx="22956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dirty="0">
                <a:cs typeface="Calibri" panose="020F0502020204030204" pitchFamily="34" charset="0"/>
              </a:rPr>
              <a:t>Community of Practice with volunteer boards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5A84FA-294F-0E4C-820C-CD1ADADA621B}"/>
              </a:ext>
            </a:extLst>
          </p:cNvPr>
          <p:cNvSpPr/>
          <p:nvPr/>
        </p:nvSpPr>
        <p:spPr>
          <a:xfrm>
            <a:off x="4420480" y="3954506"/>
            <a:ext cx="35212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>
                <a:cs typeface="Calibri" panose="020F0502020204030204" pitchFamily="34" charset="0"/>
              </a:rPr>
              <a:t>Formal REB(s)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cs typeface="Calibri" panose="020F0502020204030204" pitchFamily="34" charset="0"/>
              </a:rPr>
              <a:t>Within departments (e.g., Integration within existing groups such as Privacy Committees)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cs typeface="Calibri" panose="020F0502020204030204" pitchFamily="34" charset="0"/>
              </a:rPr>
              <a:t>Central Agency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CEA89C-962D-A246-9B90-66121315D4CD}"/>
              </a:ext>
            </a:extLst>
          </p:cNvPr>
          <p:cNvSpPr/>
          <p:nvPr/>
        </p:nvSpPr>
        <p:spPr>
          <a:xfrm>
            <a:off x="8537634" y="3950432"/>
            <a:ext cx="30447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cs typeface="Calibri" panose="020F0502020204030204" pitchFamily="34" charset="0"/>
              </a:rPr>
              <a:t>Looking for </a:t>
            </a:r>
            <a:r>
              <a:rPr lang="en-CA" dirty="0" smtClean="0">
                <a:cs typeface="Calibri" panose="020F0502020204030204" pitchFamily="34" charset="0"/>
              </a:rPr>
              <a:t>partners interested in this topic</a:t>
            </a:r>
            <a:r>
              <a:rPr lang="en-CA" dirty="0" smtClean="0">
                <a:cs typeface="Calibri" panose="020F0502020204030204" pitchFamily="34" charset="0"/>
              </a:rPr>
              <a:t>, </a:t>
            </a:r>
            <a:r>
              <a:rPr lang="en-CA" dirty="0">
                <a:cs typeface="Calibri" panose="020F0502020204030204" pitchFamily="34" charset="0"/>
              </a:rPr>
              <a:t>connect with us </a:t>
            </a:r>
          </a:p>
        </p:txBody>
      </p:sp>
    </p:spTree>
    <p:extLst>
      <p:ext uri="{BB962C8B-B14F-4D97-AF65-F5344CB8AC3E}">
        <p14:creationId xmlns:p14="http://schemas.microsoft.com/office/powerpoint/2010/main" val="303973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Tools, Guides, Resources, Connecting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CA" sz="2000" dirty="0">
                <a:hlinkClick r:id="rId2"/>
              </a:rPr>
              <a:t>An ethics charter</a:t>
            </a:r>
            <a:endParaRPr lang="en-CA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CA" sz="2000" dirty="0"/>
              <a:t>A </a:t>
            </a:r>
            <a:r>
              <a:rPr lang="en-CA" sz="2000" dirty="0">
                <a:solidFill>
                  <a:schemeClr val="tx1">
                    <a:lumMod val="50000"/>
                  </a:schemeClr>
                </a:solidFill>
              </a:rPr>
              <a:t>guide entitled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Doing the Right Thing: A Practical Guide for Research Ethics in Government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CA" sz="2000" dirty="0">
                <a:solidFill>
                  <a:schemeClr val="tx1">
                    <a:lumMod val="50000"/>
                  </a:schemeClr>
                </a:solidFill>
              </a:rPr>
              <a:t>A guide</a:t>
            </a:r>
            <a:r>
              <a:rPr lang="en-CA" sz="20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CA" sz="2000" dirty="0">
                <a:solidFill>
                  <a:schemeClr val="tx1">
                    <a:lumMod val="50000"/>
                  </a:schemeClr>
                </a:solidFill>
              </a:rPr>
              <a:t>entitled </a:t>
            </a:r>
            <a:r>
              <a:rPr lang="en-CA" sz="2000" dirty="0">
                <a:hlinkClick r:id="rId4"/>
              </a:rPr>
              <a:t>Five Principles for Ethical Experimentation and Nudging in Government</a:t>
            </a:r>
            <a:endParaRPr lang="en-CA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CA" sz="2000" dirty="0"/>
              <a:t>A placemat with research ethics considerations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CA" sz="2000" dirty="0">
                <a:hlinkClick r:id="rId5"/>
              </a:rPr>
              <a:t>Tri-Council Policy Statement: Ethical Conduct for Research Involving Humans (TCPS-2)</a:t>
            </a:r>
            <a:endParaRPr lang="en-CA" sz="2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CA" sz="2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CA" sz="2000" dirty="0"/>
              <a:t>Get in touch with us:</a:t>
            </a:r>
          </a:p>
          <a:p>
            <a:pPr marL="45704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CA" sz="1600" dirty="0"/>
              <a:t>    Rebecca Friesdorf, </a:t>
            </a:r>
            <a:r>
              <a:rPr lang="pt-BR" sz="1600" dirty="0"/>
              <a:t>rebecca.friesdorf@hrsdc-rhdcc.gc.ca</a:t>
            </a:r>
            <a:endParaRPr lang="en-CA" sz="1600" dirty="0"/>
          </a:p>
          <a:p>
            <a:pPr marL="45704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CA" sz="1600" dirty="0"/>
              <a:t>    Emilie Gravel, </a:t>
            </a:r>
            <a:r>
              <a:rPr lang="es-ES" sz="1600" dirty="0"/>
              <a:t>emilie.e.gravel@hrsdc-rhdcc.gc.ca</a:t>
            </a:r>
            <a:endParaRPr lang="en-CA" sz="1600" dirty="0"/>
          </a:p>
          <a:p>
            <a:pPr marL="45704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CA" sz="1600" dirty="0"/>
              <a:t>    Preet Chauhan, harmanpreet.chauhan@hrsdc-rhdcc.gc.ca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4923B75-2009-D241-B8C5-4623FD2BF18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28" y="4948484"/>
            <a:ext cx="296777" cy="199857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0BD81BA1-4A0A-BD4A-938F-747F8A39C5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27" y="5322042"/>
            <a:ext cx="296777" cy="199857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4B818D8-EA1E-6C42-A7E4-73ADD939B5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26" y="5686738"/>
            <a:ext cx="296777" cy="19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95224"/>
      </p:ext>
    </p:extLst>
  </p:cSld>
  <p:clrMapOvr>
    <a:masterClrMapping/>
  </p:clrMapOvr>
</p:sld>
</file>

<file path=ppt/theme/theme1.xml><?xml version="1.0" encoding="utf-8"?>
<a:theme xmlns:a="http://schemas.openxmlformats.org/drawingml/2006/main" name="SOBDR_d2">
  <a:themeElements>
    <a:clrScheme name="Custom 3">
      <a:dk1>
        <a:srgbClr val="474747"/>
      </a:dk1>
      <a:lt1>
        <a:sysClr val="window" lastClr="FFFFFF"/>
      </a:lt1>
      <a:dk2>
        <a:srgbClr val="188394"/>
      </a:dk2>
      <a:lt2>
        <a:srgbClr val="96D9DC"/>
      </a:lt2>
      <a:accent1>
        <a:srgbClr val="C90031"/>
      </a:accent1>
      <a:accent2>
        <a:srgbClr val="DE5372"/>
      </a:accent2>
      <a:accent3>
        <a:srgbClr val="4CA28D"/>
      </a:accent3>
      <a:accent4>
        <a:srgbClr val="87C6B6"/>
      </a:accent4>
      <a:accent5>
        <a:srgbClr val="DD5B49"/>
      </a:accent5>
      <a:accent6>
        <a:srgbClr val="E99586"/>
      </a:accent6>
      <a:hlink>
        <a:srgbClr val="0000FF"/>
      </a:hlink>
      <a:folHlink>
        <a:srgbClr val="96D9D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432</Words>
  <Application>Microsoft Office PowerPoint</Application>
  <PresentationFormat>Widescreen</PresentationFormat>
  <Paragraphs>69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ヒラギノ角ゴ Pro W3</vt:lpstr>
      <vt:lpstr>SOBDR_d2</vt:lpstr>
      <vt:lpstr>Government Research &amp; Experimentation:  A Step Toward a More Ethical Public Service</vt:lpstr>
      <vt:lpstr>Research Ethics at GoC, Where are we at?</vt:lpstr>
      <vt:lpstr>Behavioural insights/Nudges Project, What does ethics look like?</vt:lpstr>
      <vt:lpstr>Qualitative Research Project, What does ethics look like?</vt:lpstr>
      <vt:lpstr>Research at Innovation Lab, Doing the Right Thing Guide</vt:lpstr>
      <vt:lpstr>Research Ethics, Where do we want to go?</vt:lpstr>
      <vt:lpstr>Tools, Guides, Resources, Connecting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Research &amp; Experimentation:  A Step Toward a More Ethical Public Service</dc:title>
  <dc:creator>Chauhan, Harmanpreet H [NC]</dc:creator>
  <cp:lastModifiedBy>Chauhan, Harmanpreet H [NC]</cp:lastModifiedBy>
  <cp:revision>23</cp:revision>
  <dcterms:created xsi:type="dcterms:W3CDTF">2020-10-21T00:05:00Z</dcterms:created>
  <dcterms:modified xsi:type="dcterms:W3CDTF">2021-01-21T18:37:14Z</dcterms:modified>
</cp:coreProperties>
</file>