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7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269" r:id="rId3"/>
    <p:sldId id="286" r:id="rId4"/>
    <p:sldId id="282" r:id="rId5"/>
    <p:sldId id="280" r:id="rId6"/>
    <p:sldId id="285" r:id="rId7"/>
    <p:sldId id="284" r:id="rId8"/>
    <p:sldId id="287" r:id="rId9"/>
    <p:sldId id="288" r:id="rId10"/>
    <p:sldId id="289" r:id="rId11"/>
  </p:sldIdLst>
  <p:sldSz cx="9144000" cy="6858000" type="screen4x3"/>
  <p:notesSz cx="7010400" cy="9296400"/>
  <p:custDataLst>
    <p:tags r:id="rId14"/>
  </p:custDataLst>
  <p:defaultTextStyle>
    <a:defPPr rtl="0"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880">
          <p15:clr>
            <a:srgbClr val="A4A3A4"/>
          </p15:clr>
        </p15:guide>
        <p15:guide id="6" pos="4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730" autoAdjust="0"/>
    <p:restoredTop sz="59779" autoAdjust="0"/>
  </p:normalViewPr>
  <p:slideViewPr>
    <p:cSldViewPr showGuides="1">
      <p:cViewPr varScale="1">
        <p:scale>
          <a:sx n="54" d="100"/>
          <a:sy n="54" d="100"/>
        </p:scale>
        <p:origin x="1224" y="42"/>
      </p:cViewPr>
      <p:guideLst>
        <p:guide orient="horz" pos="2160"/>
        <p:guide orient="horz" pos="482"/>
        <p:guide orient="horz" pos="300"/>
        <p:guide orient="horz" pos="572"/>
        <p:guide pos="2880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166" y="102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CA"/>
              <a:t>08/05/2019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C297B32-12A3-46AB-84D3-B62C0D6D9F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 rtl="0"/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 rtl="0"/>
            <a:r>
              <a:rPr lang="en-CA"/>
              <a:t>08/05/2019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rtl="0"/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 rtl="0"/>
            <a:r>
              <a:rPr lang="fr-CA"/>
              <a:t>Click to edit Master text styles</a:t>
            </a:r>
          </a:p>
          <a:p>
            <a:pPr lvl="1" rtl="0"/>
            <a:r>
              <a:rPr lang="fr-CA"/>
              <a:t>Second level</a:t>
            </a:r>
          </a:p>
          <a:p>
            <a:pPr lvl="2" rtl="0"/>
            <a:r>
              <a:rPr lang="fr-CA"/>
              <a:t>Third level</a:t>
            </a:r>
          </a:p>
          <a:p>
            <a:pPr lvl="3" rtl="0"/>
            <a:r>
              <a:rPr lang="fr-CA"/>
              <a:t>Fourth level</a:t>
            </a:r>
          </a:p>
          <a:p>
            <a:pPr lvl="4" rtl="0"/>
            <a:r>
              <a:rPr lang="fr-CA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 rtl="0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 rtl="0"/>
            <a:fld id="{EB3A5D88-BC26-4EFA-A680-927F6A4AC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171450" indent="-171450" rtl="0">
              <a:buFontTx/>
              <a:buChar char="-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B3A5D88-BC26-4EFA-A680-927F6A4ACCF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5343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171450" indent="-171450" rtl="0">
              <a:buFontTx/>
              <a:buChar char="-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B3A5D88-BC26-4EFA-A680-927F6A4ACCF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3455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618040D-EEF2-40EC-BE31-BE39685F8873}" type="slidenum">
              <a:rPr lang="en-CA" smtClean="0">
                <a:solidFill>
                  <a:prstClr val="black"/>
                </a:solidFill>
              </a:rPr>
              <a:pPr/>
              <a:t>4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897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B3A5D88-BC26-4EFA-A680-927F6A4ACCF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0238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B3A5D88-BC26-4EFA-A680-927F6A4ACCF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1511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B3A5D88-BC26-4EFA-A680-927F6A4ACCF4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9514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Cette activité a pour but d'encourager les participants à se lever et à</a:t>
            </a:r>
            <a:r>
              <a:rPr lang="fr-FR" baseline="0" dirty="0" smtClean="0"/>
              <a:t> discuter </a:t>
            </a:r>
            <a:r>
              <a:rPr lang="fr-FR" baseline="0" dirty="0" err="1" smtClean="0"/>
              <a:t>entre-eux</a:t>
            </a:r>
            <a:r>
              <a:rPr lang="fr-FR" baseline="0" dirty="0" smtClean="0"/>
              <a:t>. </a:t>
            </a:r>
          </a:p>
          <a:p>
            <a:pPr rtl="0"/>
            <a:endParaRPr lang="fr-FR" dirty="0" smtClean="0"/>
          </a:p>
          <a:p>
            <a:pPr rtl="0"/>
            <a:r>
              <a:rPr lang="fr-FR" dirty="0" smtClean="0"/>
              <a:t>Voici quelques exemples de questions :</a:t>
            </a:r>
          </a:p>
          <a:p>
            <a:pPr marL="171450" indent="-171450" rtl="0">
              <a:buFontTx/>
              <a:buChar char="-"/>
            </a:pPr>
            <a:r>
              <a:rPr lang="fr-FR" dirty="0" smtClean="0"/>
              <a:t>Je suis allé en Colombie-Britannique</a:t>
            </a:r>
          </a:p>
          <a:p>
            <a:pPr marL="171450" indent="-171450" rtl="0">
              <a:buFontTx/>
              <a:buChar char="-"/>
            </a:pPr>
            <a:r>
              <a:rPr lang="fr-FR" dirty="0" smtClean="0"/>
              <a:t>J'ai lu le rapport du greffier au Premier ministre</a:t>
            </a:r>
          </a:p>
          <a:p>
            <a:pPr marL="171450" indent="-171450" rtl="0">
              <a:buFontTx/>
              <a:buChar char="-"/>
            </a:pPr>
            <a:r>
              <a:rPr lang="fr-FR" dirty="0" smtClean="0"/>
              <a:t>J'ai un profil LinkedIn</a:t>
            </a:r>
          </a:p>
          <a:p>
            <a:pPr marL="171450" indent="-171450" rtl="0">
              <a:buFontTx/>
              <a:buChar char="-"/>
            </a:pPr>
            <a:r>
              <a:rPr lang="fr-FR" dirty="0" smtClean="0"/>
              <a:t>Je suis une superstar d'Instagram</a:t>
            </a:r>
          </a:p>
          <a:p>
            <a:pPr marL="171450" indent="-171450" rtl="0">
              <a:buFontTx/>
              <a:buChar char="-"/>
            </a:pPr>
            <a:r>
              <a:rPr lang="fr-FR" dirty="0" err="1" smtClean="0"/>
              <a:t>Netflix</a:t>
            </a:r>
            <a:r>
              <a:rPr lang="fr-FR" dirty="0" smtClean="0"/>
              <a:t> me connaît mieux que quiconque</a:t>
            </a:r>
          </a:p>
          <a:p>
            <a:pPr marL="171450" indent="-171450" rtl="0">
              <a:buFontTx/>
              <a:buChar char="-"/>
            </a:pPr>
            <a:r>
              <a:rPr lang="fr-FR" dirty="0" smtClean="0"/>
              <a:t>Les chats sont</a:t>
            </a:r>
            <a:r>
              <a:rPr lang="fr-FR" baseline="0" dirty="0" smtClean="0"/>
              <a:t> </a:t>
            </a:r>
            <a:r>
              <a:rPr lang="fr-FR" dirty="0" smtClean="0"/>
              <a:t>mieux que les chiens</a:t>
            </a:r>
          </a:p>
          <a:p>
            <a:pPr marL="171450" indent="-171450" rtl="0">
              <a:buFontTx/>
              <a:buChar char="-"/>
            </a:pPr>
            <a:r>
              <a:rPr lang="fr-FR" dirty="0" smtClean="0"/>
              <a:t>Je connais le nom du</a:t>
            </a:r>
            <a:r>
              <a:rPr lang="fr-FR" baseline="0" dirty="0" smtClean="0"/>
              <a:t> ministère</a:t>
            </a:r>
            <a:r>
              <a:rPr lang="fr-FR" dirty="0" smtClean="0"/>
              <a:t> pour lequel je travaille en français</a:t>
            </a:r>
          </a:p>
          <a:p>
            <a:pPr marL="171450" indent="-171450" rtl="0">
              <a:buFontTx/>
              <a:buChar char="-"/>
            </a:pPr>
            <a:r>
              <a:rPr lang="fr-FR" dirty="0" smtClean="0"/>
              <a:t>J'adore le café</a:t>
            </a:r>
          </a:p>
          <a:p>
            <a:pPr marL="171450" indent="-171450" rtl="0">
              <a:buFontTx/>
              <a:buChar char="-"/>
            </a:pPr>
            <a:r>
              <a:rPr lang="fr-FR" dirty="0" smtClean="0"/>
              <a:t>Je vais aller</a:t>
            </a:r>
            <a:r>
              <a:rPr lang="fr-FR" baseline="0" dirty="0" smtClean="0"/>
              <a:t> à </a:t>
            </a:r>
            <a:r>
              <a:rPr lang="fr-FR" dirty="0" err="1" smtClean="0"/>
              <a:t>Bluesfest</a:t>
            </a:r>
            <a:r>
              <a:rPr lang="fr-FR" dirty="0" smtClean="0"/>
              <a:t> cette année (substituer d'autres festivals en fonction de la ville)</a:t>
            </a:r>
          </a:p>
          <a:p>
            <a:pPr rtl="0"/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B3A5D88-BC26-4EFA-A680-927F6A4ACCF4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0126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B3A5D88-BC26-4EFA-A680-927F6A4ACCF4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37785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3077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rtlCol="0"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CA"/>
              <a:t>Section title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rtlCol="0"/>
          <a:lstStyle/>
          <a:p>
            <a:pPr rtl="0"/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47564" y="152636"/>
            <a:ext cx="5432982" cy="878670"/>
          </a:xfrm>
          <a:prstGeom prst="rect">
            <a:avLst/>
          </a:prstGeom>
        </p:spPr>
        <p:txBody>
          <a:bodyPr lIns="0" tIns="0" rIns="0" bIns="0" rtlCol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fr-CA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 rtl="0"/>
            <a:r>
              <a:rPr lang="fr-CA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54170709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1" y="1124744"/>
            <a:ext cx="7571580" cy="5293147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buNone/>
              <a:defRPr sz="23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9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619">
              <a:defRPr sz="15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 rtl="0"/>
            <a:r>
              <a:rPr lang="fr-CA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202" y="138065"/>
            <a:ext cx="5432983" cy="878671"/>
          </a:xfrm>
          <a:prstGeom prst="rect">
            <a:avLst/>
          </a:prstGeom>
        </p:spPr>
        <p:txBody>
          <a:bodyPr wrap="none" lIns="0" tIns="0" rIns="0" bIns="0" rtlCol="0" anchor="ctr" anchorCtr="0"/>
          <a:lstStyle>
            <a:lvl1pPr marL="457167" indent="-457167" algn="l">
              <a:buFont typeface="Arial" panose="020B0604020202020204" pitchFamily="34" charset="0"/>
              <a:buNone/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rtl="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1347594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731838"/>
            <a:ext cx="6572250" cy="792162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fr-CA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8000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6962268" y="563604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6828918" y="563604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508" y="563604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 rtlCol="0"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pPr rtl="0"/>
            <a:r>
              <a:rPr lang="fr-CA"/>
              <a:t>Title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fr-CA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5" y="911005"/>
            <a:ext cx="4265733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8"/>
            <a:ext cx="1570676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rtlCol="0"/>
          <a:lstStyle/>
          <a:p>
            <a:pPr rtl="0"/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 rtl="0"/>
            <a:r>
              <a:rPr lang="fr-CA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wrap="none" lIns="0" tIns="0" rIns="0" bIns="0" rtlCol="0" anchor="ctr" anchorCtr="0"/>
          <a:lstStyle>
            <a:lvl1pPr marL="457200" indent="-457200" algn="l">
              <a:buFont typeface="Arial" panose="020B0604020202020204" pitchFamily="34" charset="0"/>
              <a:buNone/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rtl="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25980" y="4617625"/>
            <a:ext cx="5482323" cy="467559"/>
          </a:xfrm>
          <a:prstGeom prst="rect">
            <a:avLst/>
          </a:prstGeom>
        </p:spPr>
        <p:txBody>
          <a:bodyPr rtlCol="0"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CA"/>
              <a:t>Photo Caption</a:t>
            </a:r>
            <a:endParaRPr lang="en-CA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21904" y="1196752"/>
            <a:ext cx="5486400" cy="339471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CA"/>
              <a:t>Click to insert a picture</a:t>
            </a:r>
            <a:endParaRPr lang="en-CA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1821904" y="4617132"/>
            <a:ext cx="4571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9144000" cy="630932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CA"/>
              <a:t>Click to insert a picture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67692" y="841784"/>
            <a:ext cx="4476307" cy="3795823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CA"/>
              <a:t>Click to insert a picture</a:t>
            </a:r>
            <a:endParaRPr lang="en-CA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4486940" cy="2571750"/>
          </a:xfrm>
          <a:prstGeom prst="rect">
            <a:avLst/>
          </a:prstGeom>
        </p:spPr>
        <p:txBody>
          <a:bodyPr lIns="180000" tIns="108000" rIns="180000" bIns="108000" rtlCol="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fr-CA"/>
              <a:t>Click to add text</a:t>
            </a:r>
            <a:endParaRPr lang="en-CA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84298" y="3413534"/>
            <a:ext cx="4302642" cy="257175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rtl="0"/>
            <a:r>
              <a:rPr lang="fr-CA"/>
              <a:t>Click to insert a picture</a:t>
            </a:r>
            <a:endParaRPr lang="en-CA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67694" y="4637497"/>
            <a:ext cx="2171584" cy="1347787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rtl="0"/>
            <a:r>
              <a:rPr lang="fr-CA"/>
              <a:t>Click to insert a picture</a:t>
            </a:r>
            <a:endParaRPr lang="en-CA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020029" y="4637497"/>
            <a:ext cx="2123971" cy="1347787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rtl="0"/>
            <a:r>
              <a:rPr lang="fr-CA"/>
              <a:t>Click to insert a picture</a:t>
            </a:r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486940" y="4637497"/>
            <a:ext cx="180753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4486940" y="841784"/>
            <a:ext cx="180753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CA"/>
          </a:p>
        </p:txBody>
      </p:sp>
      <p:sp>
        <p:nvSpPr>
          <p:cNvPr id="11" name="Rectangle 10"/>
          <p:cNvSpPr/>
          <p:nvPr userDrawn="1"/>
        </p:nvSpPr>
        <p:spPr>
          <a:xfrm>
            <a:off x="3545" y="3413534"/>
            <a:ext cx="180753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C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 rtlCol="0"/>
          <a:lstStyle/>
          <a:p>
            <a:pPr rtl="0"/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6839277" y="4637496"/>
            <a:ext cx="180753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16426" y="728700"/>
            <a:ext cx="172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CA" sz="1200"/>
              <a:t>This is the sample</a:t>
            </a:r>
            <a:r>
              <a:rPr lang="en-CA" sz="1200" baseline="0" dirty="0"/>
              <a:t/>
            </a:r>
            <a:br>
              <a:rPr lang="en-CA" sz="1200" baseline="0" dirty="0"/>
            </a:br>
            <a:r>
              <a:rPr lang="fr-CA" sz="1200"/>
              <a:t>icon page.</a:t>
            </a:r>
          </a:p>
          <a:p>
            <a:pPr rtl="0"/>
            <a:endParaRPr lang="en-CA" sz="1200" dirty="0"/>
          </a:p>
          <a:p>
            <a:pPr rtl="0"/>
            <a:r>
              <a:rPr lang="fr-CA" sz="1200"/>
              <a:t>It features a </a:t>
            </a:r>
            <a:r>
              <a:rPr lang="en-CA" sz="1200" baseline="0" dirty="0"/>
              <a:t/>
            </a:r>
            <a:br>
              <a:rPr lang="en-CA" sz="1200" baseline="0" dirty="0"/>
            </a:br>
            <a:r>
              <a:rPr lang="fr-CA" sz="1200"/>
              <a:t>selection of symbols</a:t>
            </a:r>
            <a:r>
              <a:rPr lang="en-CA" sz="1200" baseline="0" dirty="0"/>
              <a:t/>
            </a:r>
            <a:br>
              <a:rPr lang="en-CA" sz="1200" baseline="0" dirty="0"/>
            </a:br>
            <a:r>
              <a:rPr lang="fr-CA" sz="1200"/>
              <a:t>for use in your presentation.</a:t>
            </a:r>
          </a:p>
          <a:p>
            <a:pPr rtl="0"/>
            <a:endParaRPr lang="en-CA" sz="1200" baseline="0" dirty="0"/>
          </a:p>
          <a:p>
            <a:pPr rtl="0"/>
            <a:r>
              <a:rPr lang="fr-CA" sz="1200"/>
              <a:t>To use a particular symbol, simply go to the </a:t>
            </a:r>
            <a:r>
              <a:rPr lang="fr-CA" sz="1200" b="1"/>
              <a:t>(1) View </a:t>
            </a:r>
            <a:r>
              <a:rPr lang="fr-CA" sz="1200"/>
              <a:t>Tab and select </a:t>
            </a:r>
            <a:r>
              <a:rPr lang="fr-CA" sz="1200" b="1"/>
              <a:t>Slide Master (2)</a:t>
            </a:r>
            <a:r>
              <a:rPr lang="fr-CA" sz="1200"/>
              <a:t>. Navigate to the last layout and select the icon(s) you would like to use. Copy them, return to </a:t>
            </a:r>
            <a:r>
              <a:rPr lang="fr-CA" sz="1200" b="1"/>
              <a:t>(3) Normal</a:t>
            </a:r>
            <a:r>
              <a:rPr lang="fr-CA" sz="1200"/>
              <a:t> view and paste them on the correct slide. Change the colour by choosing a new shape fill if you wish.</a:t>
            </a:r>
            <a:endParaRPr lang="en-CA" sz="1200" dirty="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90395"/>
            <a:ext cx="7455283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5351681" y="5109414"/>
            <a:ext cx="407963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CA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fr-CA" b="1">
                  <a:solidFill>
                    <a:schemeClr val="bg2"/>
                  </a:solidFill>
                </a:rPr>
                <a:t>1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2449627" y="5437286"/>
            <a:ext cx="407963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CA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fr-CA" b="1">
                  <a:solidFill>
                    <a:schemeClr val="bg2"/>
                  </a:solidFill>
                </a:rPr>
                <a:t>2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373172" y="5821805"/>
            <a:ext cx="407963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CA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fr-CA" b="1">
                  <a:solidFill>
                    <a:schemeClr val="bg2"/>
                  </a:solidFill>
                </a:rPr>
                <a:t>3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4824413" y="654050"/>
            <a:ext cx="331788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303963" y="2513013"/>
            <a:ext cx="277813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5357813" y="2949575"/>
            <a:ext cx="146050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5299075" y="3125788"/>
            <a:ext cx="2667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5272088" y="2998788"/>
            <a:ext cx="317500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5241925" y="739775"/>
            <a:ext cx="32385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4244975" y="758825"/>
            <a:ext cx="431800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2924175" y="1303338"/>
            <a:ext cx="293688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49638" y="692150"/>
            <a:ext cx="663575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5657850" y="2987675"/>
            <a:ext cx="352425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4298950" y="2392363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6064250" y="1249363"/>
            <a:ext cx="385763" cy="382587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4283075" y="1782763"/>
            <a:ext cx="355600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6113463" y="3044825"/>
            <a:ext cx="460375" cy="158750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4819650" y="1831975"/>
            <a:ext cx="436563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5337175" y="1831975"/>
            <a:ext cx="449263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5619750" y="966788"/>
            <a:ext cx="215900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5514975" y="1319213"/>
            <a:ext cx="301625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4078288" y="1295400"/>
            <a:ext cx="2667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4159250" y="1589088"/>
            <a:ext cx="88900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2784475" y="1724025"/>
            <a:ext cx="325438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3194050" y="1724025"/>
            <a:ext cx="255588" cy="684213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6180138" y="1743075"/>
            <a:ext cx="469900" cy="649288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6396038" y="754063"/>
            <a:ext cx="274638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4956175" y="2465388"/>
            <a:ext cx="455613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5110163" y="1287463"/>
            <a:ext cx="2667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4511675" y="977900"/>
            <a:ext cx="390525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2889250" y="2655888"/>
            <a:ext cx="393700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1958975" y="1349375"/>
            <a:ext cx="231775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5932488" y="708025"/>
            <a:ext cx="363538" cy="366713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3406775" y="1298575"/>
            <a:ext cx="528638" cy="374650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136775" y="796925"/>
            <a:ext cx="512763" cy="44767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4341813" y="2867025"/>
            <a:ext cx="36195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3843338" y="2578100"/>
            <a:ext cx="377825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1920875" y="2184400"/>
            <a:ext cx="377825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3662363" y="1847850"/>
            <a:ext cx="528638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1878013" y="1712913"/>
            <a:ext cx="5334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2781300" y="735013"/>
            <a:ext cx="498475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3368675" y="2287588"/>
            <a:ext cx="369888" cy="557213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2425700" y="1492250"/>
            <a:ext cx="320675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5581650" y="2287588"/>
            <a:ext cx="582613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5461000" y="2613025"/>
            <a:ext cx="579438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4786313" y="2971800"/>
            <a:ext cx="346075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2314575" y="2006600"/>
            <a:ext cx="327025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2554288" y="2373313"/>
            <a:ext cx="169863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1835150" y="3125788"/>
            <a:ext cx="644525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3390900" y="3049588"/>
            <a:ext cx="587375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5318125" y="3405188"/>
            <a:ext cx="374650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5854700" y="3400425"/>
            <a:ext cx="374650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7372350" y="2392363"/>
            <a:ext cx="155575" cy="355600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2619375" y="3184525"/>
            <a:ext cx="439738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7453313" y="1839913"/>
            <a:ext cx="193675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185988" y="3602038"/>
            <a:ext cx="406400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7221538" y="2921000"/>
            <a:ext cx="355600" cy="279400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1862138" y="2570163"/>
            <a:ext cx="528637" cy="49530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2390775" y="2709863"/>
            <a:ext cx="387350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2657475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7264400" y="715963"/>
            <a:ext cx="387350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4476750" y="1414463"/>
            <a:ext cx="471488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2581275" y="4216400"/>
            <a:ext cx="539750" cy="2857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3322638" y="4216400"/>
            <a:ext cx="539750" cy="2857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6916738" y="4011613"/>
            <a:ext cx="436562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7585075" y="4003675"/>
            <a:ext cx="296863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7705725" y="4057650"/>
            <a:ext cx="9525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7623175" y="4114800"/>
            <a:ext cx="177800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7623175" y="4170363"/>
            <a:ext cx="177800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7724775" y="4254500"/>
            <a:ext cx="123825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8310563" y="3467100"/>
            <a:ext cx="560388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8423275" y="2354263"/>
            <a:ext cx="544513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1870075" y="4054475"/>
            <a:ext cx="517525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4554538" y="3852863"/>
            <a:ext cx="493713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3840163" y="3917950"/>
            <a:ext cx="547688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7867650" y="673100"/>
            <a:ext cx="668338" cy="78105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6480175" y="3473450"/>
            <a:ext cx="341313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8531225" y="4313238"/>
            <a:ext cx="412750" cy="215900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207125" y="3949700"/>
            <a:ext cx="528638" cy="536576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4411663" y="4157663"/>
            <a:ext cx="458788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8210550" y="3883025"/>
            <a:ext cx="325438" cy="239713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7554913" y="1314450"/>
            <a:ext cx="420687" cy="277813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5719763" y="4003675"/>
            <a:ext cx="452438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6102350" y="4254500"/>
            <a:ext cx="31750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7612063" y="2349500"/>
            <a:ext cx="374650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8482013" y="1017588"/>
            <a:ext cx="520700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3514725" y="3575050"/>
            <a:ext cx="417513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3994150" y="3257550"/>
            <a:ext cx="173038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7732713" y="3551238"/>
            <a:ext cx="342900" cy="301625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8450263" y="1758950"/>
            <a:ext cx="517525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2778125" y="3644900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2970213" y="3860800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4337050" y="3381375"/>
            <a:ext cx="487363" cy="339725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7673975" y="2925763"/>
            <a:ext cx="606425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7835900" y="1778000"/>
            <a:ext cx="474663" cy="490538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6727825" y="1284288"/>
            <a:ext cx="587375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5248275" y="3883025"/>
            <a:ext cx="309563" cy="309563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5040313" y="4292600"/>
            <a:ext cx="220663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6762750" y="1933575"/>
            <a:ext cx="409576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6905625" y="3378200"/>
            <a:ext cx="452438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CA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6716713" y="2667000"/>
            <a:ext cx="417512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6705600" y="781050"/>
            <a:ext cx="469901" cy="339726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39556" y="260651"/>
            <a:ext cx="7629225" cy="756084"/>
          </a:xfrm>
          <a:prstGeom prst="rect">
            <a:avLst/>
          </a:prstGeom>
        </p:spPr>
        <p:txBody>
          <a:bodyPr lIns="0" tIns="0" rIns="0" bIns="0" rtlCol="0"/>
          <a:lstStyle>
            <a:lvl1pPr marL="0" marR="0" indent="0" algn="l" defTabSz="9143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1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167" indent="0">
              <a:buNone/>
              <a:defRPr/>
            </a:lvl2pPr>
          </a:lstStyle>
          <a:p>
            <a:pPr lvl="0" rtl="0"/>
            <a:r>
              <a:rPr lang="fr-CA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1" y="1124744"/>
            <a:ext cx="7571580" cy="5293147"/>
          </a:xfrm>
          <a:prstGeom prst="rect">
            <a:avLst/>
          </a:prstGeom>
        </p:spPr>
        <p:txBody>
          <a:bodyPr lIns="0" tIns="0" rIns="0" bIns="0" rtlCol="0"/>
          <a:lstStyle>
            <a:lvl1pPr marL="0" indent="0">
              <a:buNone/>
              <a:defRPr sz="23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9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619">
              <a:defRPr sz="15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 rtl="0"/>
            <a:r>
              <a:rPr lang="fr-CA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11979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CA"/>
              <a:t>Click to edit Master title style</a:t>
            </a:r>
            <a:endParaRPr lang="en-CA"/>
          </a:p>
        </p:txBody>
      </p:sp>
      <p:sp>
        <p:nvSpPr>
          <p:cNvPr id="4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rtl="0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  <p:sldLayoutId id="2147483668" r:id="rId9"/>
    <p:sldLayoutId id="2147483669" r:id="rId10"/>
    <p:sldLayoutId id="2147483673" r:id="rId11"/>
    <p:sldLayoutId id="2147483674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6" Type="http://schemas.openxmlformats.org/officeDocument/2006/relationships/hyperlink" Target="mailto:joshua.frame@canada.ca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1.xml"/><Relationship Id="rId4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1.xml"/><Relationship Id="rId4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tags" Target="../tags/tag15.xml"/><Relationship Id="rId7" Type="http://schemas.openxmlformats.org/officeDocument/2006/relationships/image" Target="../media/image11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1.xml"/><Relationship Id="rId4" Type="http://schemas.openxmlformats.org/officeDocument/2006/relationships/tags" Target="../tags/tag16.xml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11.xml"/><Relationship Id="rId4" Type="http://schemas.openxmlformats.org/officeDocument/2006/relationships/tags" Target="../tags/tag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11.xml"/><Relationship Id="rId4" Type="http://schemas.openxmlformats.org/officeDocument/2006/relationships/tags" Target="../tags/tag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2D4B517-E49B-41B6-9DBC-23634E0F1CDC}" type="slidenum">
              <a:rPr lang="en-CA" smtClean="0"/>
              <a:t>1</a:t>
            </a:fld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idx="10"/>
          </p:nvPr>
        </p:nvSpPr>
        <p:spPr>
          <a:xfrm>
            <a:off x="1141" y="1844824"/>
            <a:ext cx="9144000" cy="1584176"/>
          </a:xfrm>
        </p:spPr>
        <p:txBody>
          <a:bodyPr rtlCol="0"/>
          <a:lstStyle/>
          <a:p>
            <a:pPr algn="ctr" rtl="0"/>
            <a:r>
              <a:rPr lang="fr-CA" sz="4800" b="1" dirty="0"/>
              <a:t>Réseautage : </a:t>
            </a:r>
          </a:p>
          <a:p>
            <a:pPr algn="ctr" rtl="0"/>
            <a:r>
              <a:rPr lang="fr-CA" sz="4800" b="1" dirty="0"/>
              <a:t>m</a:t>
            </a:r>
            <a:r>
              <a:rPr lang="fr-CA" sz="4800" b="1" dirty="0" smtClean="0"/>
              <a:t>aîtriser </a:t>
            </a:r>
            <a:r>
              <a:rPr lang="fr-CA" sz="4800" b="1" dirty="0"/>
              <a:t>les </a:t>
            </a:r>
            <a:r>
              <a:rPr lang="fr-CA" sz="4800" b="1" dirty="0" smtClean="0"/>
              <a:t>techniques de base</a:t>
            </a:r>
            <a:endParaRPr lang="en-US" sz="4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799" y="3558282"/>
            <a:ext cx="2662683" cy="266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90978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562" y="4509975"/>
            <a:ext cx="1667108" cy="116221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04301" y="349044"/>
            <a:ext cx="5724636" cy="878670"/>
          </a:xfrm>
        </p:spPr>
        <p:txBody>
          <a:bodyPr/>
          <a:lstStyle/>
          <a:p>
            <a:r>
              <a:rPr lang="en-CA" b="1" dirty="0" smtClean="0"/>
              <a:t>On </a:t>
            </a:r>
            <a:r>
              <a:rPr lang="en-CA" b="1" dirty="0" err="1" smtClean="0"/>
              <a:t>reste</a:t>
            </a:r>
            <a:r>
              <a:rPr lang="en-CA" b="1" dirty="0" smtClean="0"/>
              <a:t> </a:t>
            </a:r>
            <a:r>
              <a:rPr lang="en-CA" b="1" dirty="0" err="1" smtClean="0"/>
              <a:t>en</a:t>
            </a:r>
            <a:r>
              <a:rPr lang="en-CA" b="1" dirty="0" smtClean="0"/>
              <a:t> contact! </a:t>
            </a:r>
            <a:endParaRPr lang="en-CA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647564" y="1053178"/>
            <a:ext cx="8280920" cy="5293146"/>
          </a:xfrm>
        </p:spPr>
        <p:txBody>
          <a:bodyPr/>
          <a:lstStyle/>
          <a:p>
            <a:endParaRPr lang="en-CA" sz="1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 err="1" smtClean="0"/>
              <a:t>Établissons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connexion ensemble</a:t>
            </a:r>
          </a:p>
        </p:txBody>
      </p:sp>
      <p:pic>
        <p:nvPicPr>
          <p:cNvPr id="6" name="Picture 2" descr="C:\Users\twasson\Desktop\Twitter_bird_logo_2012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110" y="2110239"/>
            <a:ext cx="780347" cy="634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689" y="3295867"/>
            <a:ext cx="807768" cy="80776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811586" y="4993594"/>
            <a:ext cx="2823145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dirty="0" smtClean="0">
                <a:hlinkClick r:id="rId6"/>
              </a:rPr>
              <a:t>joshua.frame@canada.ca</a:t>
            </a:r>
            <a:endParaRPr lang="en-CA" sz="2000" dirty="0" smtClean="0"/>
          </a:p>
          <a:p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2805670" y="2227526"/>
            <a:ext cx="16834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@</a:t>
            </a:r>
            <a:r>
              <a:rPr lang="en-CA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mahalojosh</a:t>
            </a:r>
            <a:r>
              <a:rPr lang="en-C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C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93504" y="3185051"/>
            <a:ext cx="52755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Joshua Frame</a:t>
            </a:r>
            <a:r>
              <a:rPr lang="en-C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CA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président</a:t>
            </a:r>
            <a:r>
              <a:rPr lang="en-C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national du </a:t>
            </a:r>
            <a:r>
              <a:rPr lang="en-CA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Réseau</a:t>
            </a:r>
            <a:r>
              <a:rPr lang="en-C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des </a:t>
            </a:r>
            <a:r>
              <a:rPr lang="en-CA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jeunes</a:t>
            </a:r>
            <a:r>
              <a:rPr lang="en-C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CA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fonctionnaires</a:t>
            </a:r>
            <a:r>
              <a:rPr lang="en-CA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CA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fédéraux</a:t>
            </a:r>
            <a:r>
              <a:rPr lang="en-C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et </a:t>
            </a:r>
            <a:r>
              <a:rPr lang="en-CA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membre</a:t>
            </a:r>
            <a:r>
              <a:rPr lang="en-C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CA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associé</a:t>
            </a:r>
            <a:r>
              <a:rPr lang="en-C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en-CA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l’École</a:t>
            </a:r>
            <a:r>
              <a:rPr lang="en-C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la </a:t>
            </a:r>
            <a:r>
              <a:rPr lang="en-CA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fonction</a:t>
            </a:r>
            <a:r>
              <a:rPr lang="en-C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CA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publique</a:t>
            </a:r>
            <a:r>
              <a:rPr lang="en-C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du </a:t>
            </a:r>
            <a:r>
              <a:rPr lang="en-CA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en-C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anada</a:t>
            </a:r>
            <a:endParaRPr lang="en-C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5448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2D4B517-E49B-41B6-9DBC-23634E0F1CDC}" type="slidenum">
              <a:rPr lang="en-CA" smtClean="0"/>
              <a:t>2</a:t>
            </a:fld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719572" y="1063204"/>
            <a:ext cx="8070266" cy="5293146"/>
          </a:xfrm>
        </p:spPr>
        <p:txBody>
          <a:bodyPr rtlCol="0"/>
          <a:lstStyle/>
          <a:p>
            <a:pPr rtl="0"/>
            <a:r>
              <a:rPr lang="fr-CA" dirty="0"/>
              <a:t>Présentez-vous </a:t>
            </a:r>
            <a:r>
              <a:rPr lang="fr-CA" dirty="0" smtClean="0"/>
              <a:t>à vos </a:t>
            </a:r>
            <a:r>
              <a:rPr lang="fr-CA" dirty="0"/>
              <a:t>collègues se trouvant à votre table</a:t>
            </a:r>
          </a:p>
          <a:p>
            <a:pPr rtl="0"/>
            <a:endParaRPr lang="en-US" dirty="0"/>
          </a:p>
          <a:p>
            <a:pPr rtl="0"/>
            <a:r>
              <a:rPr lang="fr-CA" b="1" dirty="0"/>
              <a:t>Mentionnez les éléments suivants :</a:t>
            </a:r>
            <a:endParaRPr lang="en-CA" b="1" dirty="0"/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fr-CA" dirty="0"/>
              <a:t>N</a:t>
            </a:r>
            <a:r>
              <a:rPr lang="fr-CA" dirty="0" smtClean="0"/>
              <a:t>om</a:t>
            </a:r>
            <a:endParaRPr lang="fr-CA" dirty="0"/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fr-CA" dirty="0"/>
              <a:t>É</a:t>
            </a:r>
            <a:r>
              <a:rPr lang="fr-CA" dirty="0" smtClean="0"/>
              <a:t>cole 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fr-CA" dirty="0" smtClean="0"/>
              <a:t>Votre domaine d’étude</a:t>
            </a:r>
            <a:endParaRPr lang="fr-CA" dirty="0"/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fr-CA" dirty="0"/>
              <a:t>Année d’obtention </a:t>
            </a:r>
            <a:r>
              <a:rPr lang="fr-CA" dirty="0" smtClean="0"/>
              <a:t>de votre diplôme</a:t>
            </a:r>
            <a:endParaRPr lang="fr-CA" dirty="0"/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fr-CA" dirty="0"/>
              <a:t>Ministère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fr-CA" dirty="0" smtClean="0"/>
              <a:t>Objectifs que vous aimeriez accomplir lors de votre période de travail</a:t>
            </a:r>
            <a:endParaRPr lang="fr-CA" dirty="0"/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fr-CA" dirty="0"/>
              <a:t>L’endroit que vous aimeriez </a:t>
            </a:r>
            <a:r>
              <a:rPr lang="fr-CA" dirty="0" smtClean="0"/>
              <a:t>le plus visiter </a:t>
            </a:r>
            <a:r>
              <a:rPr lang="fr-CA" dirty="0"/>
              <a:t>dans le monde</a:t>
            </a:r>
            <a:endParaRPr lang="en-CA" dirty="0"/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fr-CA" dirty="0"/>
              <a:t>Quelque chose d’inattendu à votre sujet qui pourrait susciter l’intérêt de vos collègues</a:t>
            </a:r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38062"/>
            <a:ext cx="6912260" cy="878670"/>
          </a:xfrm>
        </p:spPr>
        <p:txBody>
          <a:bodyPr rtlCol="0">
            <a:normAutofit/>
          </a:bodyPr>
          <a:lstStyle/>
          <a:p>
            <a:pPr algn="ctr" rtl="0"/>
            <a:r>
              <a:rPr lang="fr-CA" b="1" dirty="0"/>
              <a:t>Activité d’ouverture (7 à 10 minutes)</a:t>
            </a:r>
            <a:endParaRPr lang="en-CA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100" y="1952836"/>
            <a:ext cx="2556284" cy="216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4505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2D4B517-E49B-41B6-9DBC-23634E0F1CDC}" type="slidenum">
              <a:rPr lang="en-CA" smtClean="0"/>
              <a:t>3</a:t>
            </a:fld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665566" y="1245766"/>
            <a:ext cx="7812868" cy="5293146"/>
          </a:xfrm>
        </p:spPr>
        <p:txBody>
          <a:bodyPr rtlCol="0"/>
          <a:lstStyle/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fr-CA" sz="2000" dirty="0"/>
              <a:t>L’objectif principal du réseautage est </a:t>
            </a:r>
            <a:r>
              <a:rPr lang="fr-CA" sz="2000" b="1" dirty="0"/>
              <a:t>d’établir une relation. </a:t>
            </a:r>
            <a:r>
              <a:rPr lang="fr-CA" sz="2000" dirty="0"/>
              <a:t>La confiance est </a:t>
            </a:r>
            <a:r>
              <a:rPr lang="fr-CA" sz="2000" dirty="0" smtClean="0"/>
              <a:t>à la base de toutes relations</a:t>
            </a:r>
            <a:r>
              <a:rPr lang="fr-CA" sz="2000" dirty="0"/>
              <a:t>, elles ne peuvent être établies </a:t>
            </a:r>
            <a:r>
              <a:rPr lang="fr-CA" sz="2000" dirty="0" smtClean="0"/>
              <a:t>en </a:t>
            </a:r>
            <a:r>
              <a:rPr lang="fr-CA" sz="2000" dirty="0"/>
              <a:t>son absence.</a:t>
            </a:r>
          </a:p>
          <a:p>
            <a:pPr rtl="0"/>
            <a:endParaRPr lang="en-CA" sz="2000" dirty="0"/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fr-CA" sz="2000" b="1" dirty="0"/>
              <a:t>La conversation doit être centrée sur la personne</a:t>
            </a:r>
            <a:r>
              <a:rPr lang="en-CA" sz="2000" b="1" dirty="0"/>
              <a:t/>
            </a:r>
            <a:br>
              <a:rPr lang="en-CA" sz="2000" b="1" dirty="0"/>
            </a:br>
            <a:r>
              <a:rPr lang="fr-CA" sz="2000" b="1" dirty="0"/>
              <a:t>à qui vous parlez</a:t>
            </a:r>
            <a:r>
              <a:rPr lang="fr-CA" sz="2000" dirty="0"/>
              <a:t> et non </a:t>
            </a:r>
            <a:r>
              <a:rPr lang="fr-CA" sz="2000" dirty="0" smtClean="0"/>
              <a:t>sur </a:t>
            </a:r>
            <a:r>
              <a:rPr lang="fr-CA" sz="2000" dirty="0"/>
              <a:t>vous. Relevez des </a:t>
            </a:r>
            <a:r>
              <a:rPr lang="en-CA" sz="2000" dirty="0"/>
              <a:t/>
            </a:r>
            <a:br>
              <a:rPr lang="en-CA" sz="2000" dirty="0"/>
            </a:br>
            <a:r>
              <a:rPr lang="fr-CA" sz="2000" dirty="0"/>
              <a:t>expériences et des intérêts que vous avez en commun.</a:t>
            </a:r>
          </a:p>
          <a:p>
            <a:pPr rtl="0"/>
            <a:endParaRPr lang="en-CA" sz="2000" dirty="0"/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fr-CA" sz="2000" b="1" dirty="0"/>
              <a:t>Donnez plus, prenez </a:t>
            </a:r>
            <a:r>
              <a:rPr lang="fr-CA" sz="2000" b="1" dirty="0" smtClean="0"/>
              <a:t>moins.</a:t>
            </a:r>
            <a:r>
              <a:rPr lang="fr-CA" sz="2000" dirty="0" smtClean="0"/>
              <a:t> </a:t>
            </a:r>
            <a:r>
              <a:rPr lang="fr-CA" sz="2000" dirty="0"/>
              <a:t>Une relation va dans les deux sens, </a:t>
            </a:r>
            <a:r>
              <a:rPr lang="en-CA" sz="2000" dirty="0"/>
              <a:t/>
            </a:r>
            <a:br>
              <a:rPr lang="en-CA" sz="2000" dirty="0"/>
            </a:br>
            <a:r>
              <a:rPr lang="fr-CA" sz="2000" dirty="0"/>
              <a:t>et vous devez être </a:t>
            </a:r>
            <a:r>
              <a:rPr lang="fr-CA" sz="2000" b="1" dirty="0"/>
              <a:t>ouvert.</a:t>
            </a:r>
            <a:r>
              <a:rPr lang="fr-CA" sz="2000" dirty="0"/>
              <a:t> Trouvez des façons de vous soutenir l’un et l’autre.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endParaRPr lang="en-CA" sz="2000" dirty="0"/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fr-CA" sz="2000" b="1" dirty="0"/>
              <a:t>Soyez honnête.</a:t>
            </a:r>
            <a:r>
              <a:rPr lang="fr-CA" sz="2000" dirty="0"/>
              <a:t> Le réseautage </a:t>
            </a:r>
            <a:r>
              <a:rPr lang="fr-CA" sz="2000" dirty="0" smtClean="0"/>
              <a:t>est </a:t>
            </a:r>
            <a:r>
              <a:rPr lang="fr-CA" sz="2000" dirty="0"/>
              <a:t>un </a:t>
            </a:r>
            <a:r>
              <a:rPr lang="fr-CA" sz="2000" dirty="0" smtClean="0"/>
              <a:t>art et non une </a:t>
            </a:r>
            <a:r>
              <a:rPr lang="fr-CA" sz="2000" dirty="0"/>
              <a:t>science. De nombreuses approches </a:t>
            </a:r>
            <a:r>
              <a:rPr lang="fr-CA" sz="2000" dirty="0" smtClean="0"/>
              <a:t>sont </a:t>
            </a:r>
            <a:r>
              <a:rPr lang="fr-CA" sz="2000" dirty="0"/>
              <a:t>possibles, trouvez celle qui vous convient le mieux.</a:t>
            </a:r>
            <a:endParaRPr lang="en-CA" sz="2000" dirty="0"/>
          </a:p>
          <a:p>
            <a:pPr marL="342900" indent="-342900" rtl="0">
              <a:buFont typeface="Arial" panose="020B0604020202020204" pitchFamily="34" charset="0"/>
              <a:buChar char="•"/>
            </a:pPr>
            <a:endParaRPr lang="en-CA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38062"/>
            <a:ext cx="6948264" cy="878670"/>
          </a:xfrm>
        </p:spPr>
        <p:txBody>
          <a:bodyPr rtlCol="0"/>
          <a:lstStyle/>
          <a:p>
            <a:pPr algn="ctr" rtl="0"/>
            <a:r>
              <a:rPr lang="fr-CA" b="1" dirty="0"/>
              <a:t>Quels sont les principes du réseautage?</a:t>
            </a:r>
            <a:endParaRPr lang="en-CA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569" y="2024843"/>
            <a:ext cx="1961231" cy="1661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19514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01539" y="6445540"/>
            <a:ext cx="2133600" cy="365125"/>
          </a:xfrm>
        </p:spPr>
        <p:txBody>
          <a:bodyPr rtlCol="0"/>
          <a:lstStyle/>
          <a:p>
            <a:pPr rtl="0"/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 61"/>
          <p:cNvSpPr txBox="1"/>
          <p:nvPr/>
        </p:nvSpPr>
        <p:spPr>
          <a:xfrm>
            <a:off x="6061373" y="2744924"/>
            <a:ext cx="2988334" cy="123692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>
              <a:lnSpc>
                <a:spcPct val="110000"/>
              </a:lnSpc>
              <a:defRPr/>
            </a:pPr>
            <a:r>
              <a:rPr lang="fr-CA" sz="1100" b="1" dirty="0"/>
              <a:t>Mythe</a:t>
            </a:r>
            <a:endParaRPr lang="en-CA" sz="1100" b="1" dirty="0"/>
          </a:p>
          <a:p>
            <a:pPr marL="285750" indent="-285750" rtl="0">
              <a:lnSpc>
                <a:spcPct val="110000"/>
              </a:lnSpc>
              <a:buFont typeface="Wingdings" panose="05000000000000000000" pitchFamily="2" charset="2"/>
              <a:buChar char="ü"/>
              <a:defRPr/>
            </a:pPr>
            <a:r>
              <a:rPr lang="fr-CA" sz="1100" b="1" dirty="0"/>
              <a:t>Les personnes extraverties sont meilleures que les autres en matière de réseautage</a:t>
            </a:r>
          </a:p>
          <a:p>
            <a:pPr rtl="0">
              <a:lnSpc>
                <a:spcPct val="110000"/>
              </a:lnSpc>
              <a:defRPr/>
            </a:pPr>
            <a:endParaRPr lang="en-CA" sz="1100" b="1" dirty="0"/>
          </a:p>
          <a:p>
            <a:pPr rtl="0">
              <a:lnSpc>
                <a:spcPct val="110000"/>
              </a:lnSpc>
              <a:defRPr/>
            </a:pPr>
            <a:r>
              <a:rPr lang="fr-CA" sz="1100" b="1" dirty="0"/>
              <a:t>Fait</a:t>
            </a:r>
            <a:endParaRPr lang="en-CA" sz="1100" b="1" dirty="0"/>
          </a:p>
          <a:p>
            <a:pPr marL="285750" indent="-285750" rtl="0">
              <a:lnSpc>
                <a:spcPct val="110000"/>
              </a:lnSpc>
              <a:buFont typeface="Wingdings" panose="05000000000000000000" pitchFamily="2" charset="2"/>
              <a:buChar char="ü"/>
              <a:defRPr/>
            </a:pPr>
            <a:r>
              <a:rPr lang="fr-CA" sz="1100" b="1" dirty="0"/>
              <a:t>Le réseautage n’est pas une question de popularité</a:t>
            </a:r>
          </a:p>
          <a:p>
            <a:pPr marL="285750" indent="-285750" rtl="0">
              <a:lnSpc>
                <a:spcPct val="110000"/>
              </a:lnSpc>
              <a:buFont typeface="Wingdings" panose="05000000000000000000" pitchFamily="2" charset="2"/>
              <a:buChar char="ü"/>
              <a:defRPr/>
            </a:pPr>
            <a:r>
              <a:rPr lang="fr-CA" sz="1100" b="1" kern="0" dirty="0" smtClean="0"/>
              <a:t>L’objectif </a:t>
            </a:r>
            <a:r>
              <a:rPr lang="fr-CA" sz="1100" b="1" kern="0" dirty="0"/>
              <a:t>est de mettre l’accent sur vos forces lors de discussions un à un et sur les présentations</a:t>
            </a:r>
            <a:endParaRPr lang="en-US" sz="1100" b="1" kern="0" dirty="0"/>
          </a:p>
        </p:txBody>
      </p:sp>
      <p:sp>
        <p:nvSpPr>
          <p:cNvPr id="10" name="Text 61"/>
          <p:cNvSpPr txBox="1"/>
          <p:nvPr/>
        </p:nvSpPr>
        <p:spPr>
          <a:xfrm>
            <a:off x="6051766" y="4761148"/>
            <a:ext cx="2988332" cy="11068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>
              <a:lnSpc>
                <a:spcPct val="110000"/>
              </a:lnSpc>
              <a:defRPr/>
            </a:pPr>
            <a:r>
              <a:rPr lang="fr-CA" sz="1100" b="1" dirty="0"/>
              <a:t>Mythe</a:t>
            </a:r>
          </a:p>
          <a:p>
            <a:pPr marL="285750" indent="-285750" rtl="0">
              <a:lnSpc>
                <a:spcPct val="110000"/>
              </a:lnSpc>
              <a:buFont typeface="Wingdings" panose="05000000000000000000" pitchFamily="2" charset="2"/>
              <a:buChar char="ü"/>
              <a:defRPr/>
            </a:pPr>
            <a:r>
              <a:rPr lang="fr-CA" sz="1100" b="1" dirty="0"/>
              <a:t>Je ne retire jamais rien du réseautage</a:t>
            </a:r>
          </a:p>
          <a:p>
            <a:pPr rtl="0">
              <a:lnSpc>
                <a:spcPct val="110000"/>
              </a:lnSpc>
              <a:defRPr/>
            </a:pPr>
            <a:endParaRPr lang="en-CA" sz="1100" b="1" dirty="0"/>
          </a:p>
          <a:p>
            <a:pPr rtl="0">
              <a:lnSpc>
                <a:spcPct val="110000"/>
              </a:lnSpc>
              <a:defRPr/>
            </a:pPr>
            <a:r>
              <a:rPr lang="fr-CA" sz="1100" b="1" dirty="0"/>
              <a:t>Fait</a:t>
            </a:r>
            <a:endParaRPr lang="en-CA" sz="1100" b="1" dirty="0"/>
          </a:p>
          <a:p>
            <a:pPr marL="285750" indent="-285750" rtl="0">
              <a:lnSpc>
                <a:spcPct val="110000"/>
              </a:lnSpc>
              <a:buFont typeface="Wingdings" panose="05000000000000000000" pitchFamily="2" charset="2"/>
              <a:buChar char="ü"/>
              <a:defRPr/>
            </a:pPr>
            <a:r>
              <a:rPr lang="fr-CA" sz="1100" b="1" dirty="0"/>
              <a:t>La réciprocité est un point central. Nous pouvons faire progresser nos efforts pour les Canadiens.</a:t>
            </a:r>
          </a:p>
          <a:p>
            <a:pPr marL="285750" indent="-285750" rtl="0">
              <a:lnSpc>
                <a:spcPct val="110000"/>
              </a:lnSpc>
              <a:buFont typeface="Wingdings" panose="05000000000000000000" pitchFamily="2" charset="2"/>
              <a:buChar char="ü"/>
              <a:defRPr/>
            </a:pPr>
            <a:r>
              <a:rPr lang="fr-CA" sz="1100" b="1" dirty="0"/>
              <a:t>Rendez la pareille à quelqu’un, même si cette personne n’est pas celle qui vous a aidé.</a:t>
            </a:r>
            <a:endParaRPr lang="en-US" sz="1100" b="1" kern="0" dirty="0"/>
          </a:p>
        </p:txBody>
      </p:sp>
      <p:sp>
        <p:nvSpPr>
          <p:cNvPr id="13" name="Text 61"/>
          <p:cNvSpPr txBox="1"/>
          <p:nvPr/>
        </p:nvSpPr>
        <p:spPr>
          <a:xfrm>
            <a:off x="6098634" y="1029838"/>
            <a:ext cx="3023828" cy="15793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>
              <a:defRPr/>
            </a:pPr>
            <a:r>
              <a:rPr lang="fr-CA" sz="1100" b="1" dirty="0"/>
              <a:t>Mythe</a:t>
            </a:r>
          </a:p>
          <a:p>
            <a:pPr marL="285750" indent="-285750" rtl="0">
              <a:buFont typeface="Wingdings" panose="05000000000000000000" pitchFamily="2" charset="2"/>
              <a:buChar char="ü"/>
              <a:defRPr/>
            </a:pPr>
            <a:r>
              <a:rPr lang="fr-CA" sz="1100" b="1" dirty="0"/>
              <a:t>Le réseautage ne sert qu’à monter les échelons</a:t>
            </a:r>
          </a:p>
          <a:p>
            <a:pPr rtl="0">
              <a:defRPr/>
            </a:pPr>
            <a:endParaRPr lang="en-CA" sz="1100" b="1" dirty="0"/>
          </a:p>
          <a:p>
            <a:pPr rtl="0">
              <a:defRPr/>
            </a:pPr>
            <a:r>
              <a:rPr lang="fr-CA" sz="1100" b="1" dirty="0"/>
              <a:t>Fait</a:t>
            </a:r>
          </a:p>
          <a:p>
            <a:pPr marL="285750" indent="-285750" rtl="0">
              <a:buFont typeface="Wingdings" panose="05000000000000000000" pitchFamily="2" charset="2"/>
              <a:buChar char="ü"/>
              <a:defRPr/>
            </a:pPr>
            <a:r>
              <a:rPr lang="fr-CA" sz="1100" b="1" dirty="0"/>
              <a:t>Les relations sont essentielles au progrès du travail, à tous les degrés, peu importe les aspirations professionnelles</a:t>
            </a:r>
          </a:p>
          <a:p>
            <a:pPr marL="285750" indent="-285750" rtl="0">
              <a:buFont typeface="Wingdings" panose="05000000000000000000" pitchFamily="2" charset="2"/>
              <a:buChar char="ü"/>
              <a:defRPr/>
            </a:pPr>
            <a:r>
              <a:rPr lang="fr-CA" sz="1100" b="1" dirty="0"/>
              <a:t>Investir aujourd’hui en prévision de demain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059835" y="3068960"/>
            <a:ext cx="2716655" cy="755611"/>
            <a:chOff x="3515602" y="2388529"/>
            <a:chExt cx="2260884" cy="755611"/>
          </a:xfrm>
          <a:solidFill>
            <a:schemeClr val="tx2"/>
          </a:solidFill>
        </p:grpSpPr>
        <p:sp>
          <p:nvSpPr>
            <p:cNvPr id="15" name="Pentagon 14"/>
            <p:cNvSpPr/>
            <p:nvPr/>
          </p:nvSpPr>
          <p:spPr>
            <a:xfrm>
              <a:off x="3718783" y="2388529"/>
              <a:ext cx="2057703" cy="692209"/>
            </a:xfrm>
            <a:prstGeom prst="homePlat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 rtl="0"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  <p:sp>
          <p:nvSpPr>
            <p:cNvPr id="16" name="Pentagon 15"/>
            <p:cNvSpPr/>
            <p:nvPr/>
          </p:nvSpPr>
          <p:spPr>
            <a:xfrm>
              <a:off x="3515602" y="2451931"/>
              <a:ext cx="2057703" cy="692209"/>
            </a:xfrm>
            <a:prstGeom prst="homePlat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rtl="0"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722788" y="4905164"/>
            <a:ext cx="2536096" cy="755611"/>
            <a:chOff x="3010585" y="3838186"/>
            <a:chExt cx="2536096" cy="755611"/>
          </a:xfrm>
        </p:grpSpPr>
        <p:sp>
          <p:nvSpPr>
            <p:cNvPr id="19" name="Pentagon 18"/>
            <p:cNvSpPr/>
            <p:nvPr>
              <p:custDataLst>
                <p:tags r:id="rId2"/>
              </p:custDataLst>
            </p:nvPr>
          </p:nvSpPr>
          <p:spPr>
            <a:xfrm>
              <a:off x="3150471" y="3838186"/>
              <a:ext cx="2396210" cy="692209"/>
            </a:xfrm>
            <a:prstGeom prst="homePlate">
              <a:avLst/>
            </a:prstGeom>
            <a:solidFill>
              <a:srgbClr val="CCDC00"/>
            </a:solidFill>
            <a:ln w="12700" cap="flat" cmpd="sng" algn="ctr">
              <a:noFill/>
              <a:prstDash val="solid"/>
              <a:miter lim="800000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 rtl="0"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  <p:sp>
          <p:nvSpPr>
            <p:cNvPr id="20" name="Pentagon 19"/>
            <p:cNvSpPr/>
            <p:nvPr>
              <p:custDataLst>
                <p:tags r:id="rId3"/>
              </p:custDataLst>
            </p:nvPr>
          </p:nvSpPr>
          <p:spPr>
            <a:xfrm>
              <a:off x="3010585" y="3901588"/>
              <a:ext cx="2317264" cy="692209"/>
            </a:xfrm>
            <a:prstGeom prst="homePlat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rtl="0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527884" y="1160748"/>
            <a:ext cx="2515827" cy="755611"/>
            <a:chOff x="4114237" y="938872"/>
            <a:chExt cx="2253509" cy="755611"/>
          </a:xfrm>
          <a:solidFill>
            <a:schemeClr val="accent5">
              <a:lumMod val="75000"/>
            </a:schemeClr>
          </a:solidFill>
        </p:grpSpPr>
        <p:sp>
          <p:nvSpPr>
            <p:cNvPr id="23" name="Pentagon 22"/>
            <p:cNvSpPr/>
            <p:nvPr/>
          </p:nvSpPr>
          <p:spPr>
            <a:xfrm>
              <a:off x="4316755" y="938872"/>
              <a:ext cx="2050991" cy="692209"/>
            </a:xfrm>
            <a:prstGeom prst="homePlat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 rtl="0"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  <p:sp>
          <p:nvSpPr>
            <p:cNvPr id="24" name="Pentagon 23"/>
            <p:cNvSpPr/>
            <p:nvPr/>
          </p:nvSpPr>
          <p:spPr>
            <a:xfrm>
              <a:off x="4114237" y="1002274"/>
              <a:ext cx="2050991" cy="692209"/>
            </a:xfrm>
            <a:prstGeom prst="homePlat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rtl="0"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</p:grp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4165" y="1268760"/>
            <a:ext cx="606891" cy="606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Group 25"/>
          <p:cNvGrpSpPr/>
          <p:nvPr/>
        </p:nvGrpSpPr>
        <p:grpSpPr>
          <a:xfrm>
            <a:off x="-27350" y="725527"/>
            <a:ext cx="4526834" cy="6196568"/>
            <a:chOff x="-27350" y="725525"/>
            <a:chExt cx="4526834" cy="6196568"/>
          </a:xfrm>
        </p:grpSpPr>
        <p:sp>
          <p:nvSpPr>
            <p:cNvPr id="27" name="Freeform 26"/>
            <p:cNvSpPr/>
            <p:nvPr/>
          </p:nvSpPr>
          <p:spPr>
            <a:xfrm>
              <a:off x="-508" y="908721"/>
              <a:ext cx="4499992" cy="6013372"/>
            </a:xfrm>
            <a:custGeom>
              <a:avLst/>
              <a:gdLst>
                <a:gd name="connsiteX0" fmla="*/ 4939469 w 4939469"/>
                <a:gd name="connsiteY0" fmla="*/ 8545 h 6947730"/>
                <a:gd name="connsiteX1" fmla="*/ 0 w 4939469"/>
                <a:gd name="connsiteY1" fmla="*/ 0 h 6947730"/>
                <a:gd name="connsiteX2" fmla="*/ 0 w 4939469"/>
                <a:gd name="connsiteY2" fmla="*/ 6947730 h 6947730"/>
                <a:gd name="connsiteX3" fmla="*/ 2333002 w 4939469"/>
                <a:gd name="connsiteY3" fmla="*/ 6905001 h 6947730"/>
                <a:gd name="connsiteX4" fmla="*/ 4939469 w 4939469"/>
                <a:gd name="connsiteY4" fmla="*/ 8545 h 6947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39469" h="6947730">
                  <a:moveTo>
                    <a:pt x="4939469" y="8545"/>
                  </a:moveTo>
                  <a:lnTo>
                    <a:pt x="0" y="0"/>
                  </a:lnTo>
                  <a:lnTo>
                    <a:pt x="0" y="6947730"/>
                  </a:lnTo>
                  <a:lnTo>
                    <a:pt x="2333002" y="6905001"/>
                  </a:lnTo>
                  <a:lnTo>
                    <a:pt x="4939469" y="854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-27350" y="725525"/>
              <a:ext cx="3930875" cy="497489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rtl="0"/>
              <a:endParaRPr lang="en-CA" dirty="0"/>
            </a:p>
            <a:p>
              <a:pPr marL="457200" indent="-457200" rtl="0">
                <a:buFont typeface="+mj-lt"/>
                <a:buAutoNum type="arabicPeriod"/>
              </a:pPr>
              <a:r>
                <a:rPr lang="fr-CA" dirty="0"/>
                <a:t>Avoir un réseau bien ancré </a:t>
              </a:r>
              <a:r>
                <a:rPr lang="fr-CA" dirty="0" smtClean="0"/>
                <a:t>vous permettra </a:t>
              </a:r>
              <a:r>
                <a:rPr lang="fr-CA" dirty="0"/>
                <a:t>d’obtenir des conseils, d’avoir plus d’influence et d’être plus à l’affût des occasions professionnelles qui se présentent</a:t>
              </a:r>
              <a:r>
                <a:rPr lang="fr-CA" dirty="0" smtClean="0"/>
                <a:t>.</a:t>
              </a:r>
            </a:p>
            <a:p>
              <a:pPr rtl="0"/>
              <a:r>
                <a:rPr lang="fr-CA" dirty="0" smtClean="0"/>
                <a:t>  </a:t>
              </a:r>
            </a:p>
            <a:p>
              <a:pPr marL="457200" indent="-457200" rtl="0">
                <a:buFont typeface="+mj-lt"/>
                <a:buAutoNum type="arabicPeriod" startAt="2"/>
              </a:pPr>
              <a:r>
                <a:rPr lang="fr-CA" dirty="0" smtClean="0"/>
                <a:t>Votre </a:t>
              </a:r>
              <a:r>
                <a:rPr lang="fr-CA" dirty="0"/>
                <a:t>réseau </a:t>
              </a:r>
              <a:r>
                <a:rPr lang="fr-CA" dirty="0" smtClean="0"/>
                <a:t>complimente </a:t>
              </a:r>
              <a:r>
                <a:rPr lang="fr-CA" dirty="0"/>
                <a:t>et renforce vos compétences en matière de collaboration, d’engagement </a:t>
              </a:r>
              <a:r>
                <a:rPr lang="fr-CA" dirty="0" smtClean="0"/>
                <a:t>et </a:t>
              </a:r>
              <a:r>
                <a:rPr lang="fr-CA" dirty="0"/>
                <a:t>de </a:t>
              </a:r>
            </a:p>
            <a:p>
              <a:pPr rtl="0"/>
              <a:r>
                <a:rPr lang="fr-CA" dirty="0" smtClean="0"/>
                <a:t>         leadership</a:t>
              </a:r>
              <a:r>
                <a:rPr lang="fr-CA" dirty="0"/>
                <a:t>.</a:t>
              </a:r>
            </a:p>
            <a:p>
              <a:pPr marL="457200" indent="-457200" rtl="0">
                <a:buFont typeface="+mj-lt"/>
                <a:buAutoNum type="arabicPeriod"/>
              </a:pPr>
              <a:endParaRPr lang="en-US" dirty="0"/>
            </a:p>
            <a:p>
              <a:pPr marL="457200" indent="-457200" rtl="0">
                <a:buFont typeface="+mj-lt"/>
                <a:buAutoNum type="arabicPeriod" startAt="3"/>
              </a:pPr>
              <a:r>
                <a:rPr lang="fr-CA" dirty="0"/>
                <a:t>C’est la clé pour travailler </a:t>
              </a:r>
            </a:p>
            <a:p>
              <a:pPr rtl="0"/>
              <a:r>
                <a:rPr lang="fr-CA" dirty="0"/>
                <a:t>         de façon efficace</a:t>
              </a:r>
              <a:r>
                <a:rPr lang="en-CA" dirty="0"/>
                <a:t/>
              </a:r>
              <a:br>
                <a:rPr lang="en-CA" dirty="0"/>
              </a:br>
              <a:r>
                <a:rPr lang="fr-CA" dirty="0"/>
                <a:t>         avec les autres secteurs </a:t>
              </a:r>
            </a:p>
            <a:p>
              <a:pPr rtl="0"/>
              <a:r>
                <a:rPr lang="fr-CA" dirty="0"/>
                <a:t>         et divisions au sein de </a:t>
              </a:r>
            </a:p>
            <a:p>
              <a:pPr rtl="0"/>
              <a:r>
                <a:rPr lang="fr-CA" dirty="0"/>
                <a:t>         votre ministère et de </a:t>
              </a:r>
            </a:p>
            <a:p>
              <a:pPr rtl="0"/>
              <a:r>
                <a:rPr lang="fr-CA" dirty="0"/>
                <a:t>         la fonction publique </a:t>
              </a:r>
            </a:p>
            <a:p>
              <a:pPr rtl="0"/>
              <a:r>
                <a:rPr lang="fr-CA" dirty="0"/>
                <a:t>         dans son ensemble.</a:t>
              </a:r>
            </a:p>
          </p:txBody>
        </p:sp>
      </p:grpSp>
      <p:sp>
        <p:nvSpPr>
          <p:cNvPr id="58" name="Freeform 57"/>
          <p:cNvSpPr>
            <a:spLocks noEditPoints="1"/>
          </p:cNvSpPr>
          <p:nvPr/>
        </p:nvSpPr>
        <p:spPr bwMode="auto">
          <a:xfrm>
            <a:off x="4432548" y="3212976"/>
            <a:ext cx="571500" cy="524139"/>
          </a:xfrm>
          <a:custGeom>
            <a:avLst/>
            <a:gdLst>
              <a:gd name="T0" fmla="*/ 572 w 613"/>
              <a:gd name="T1" fmla="*/ 25 h 562"/>
              <a:gd name="T2" fmla="*/ 530 w 613"/>
              <a:gd name="T3" fmla="*/ 1 h 562"/>
              <a:gd name="T4" fmla="*/ 481 w 613"/>
              <a:gd name="T5" fmla="*/ 37 h 562"/>
              <a:gd name="T6" fmla="*/ 440 w 613"/>
              <a:gd name="T7" fmla="*/ 5 h 562"/>
              <a:gd name="T8" fmla="*/ 409 w 613"/>
              <a:gd name="T9" fmla="*/ 25 h 562"/>
              <a:gd name="T10" fmla="*/ 368 w 613"/>
              <a:gd name="T11" fmla="*/ 95 h 562"/>
              <a:gd name="T12" fmla="*/ 425 w 613"/>
              <a:gd name="T13" fmla="*/ 167 h 562"/>
              <a:gd name="T14" fmla="*/ 450 w 613"/>
              <a:gd name="T15" fmla="*/ 236 h 562"/>
              <a:gd name="T16" fmla="*/ 491 w 613"/>
              <a:gd name="T17" fmla="*/ 199 h 562"/>
              <a:gd name="T18" fmla="*/ 531 w 613"/>
              <a:gd name="T19" fmla="*/ 236 h 562"/>
              <a:gd name="T20" fmla="*/ 556 w 613"/>
              <a:gd name="T21" fmla="*/ 167 h 562"/>
              <a:gd name="T22" fmla="*/ 613 w 613"/>
              <a:gd name="T23" fmla="*/ 95 h 562"/>
              <a:gd name="T24" fmla="*/ 556 w 613"/>
              <a:gd name="T25" fmla="*/ 396 h 562"/>
              <a:gd name="T26" fmla="*/ 531 w 613"/>
              <a:gd name="T27" fmla="*/ 327 h 562"/>
              <a:gd name="T28" fmla="*/ 491 w 613"/>
              <a:gd name="T29" fmla="*/ 363 h 562"/>
              <a:gd name="T30" fmla="*/ 450 w 613"/>
              <a:gd name="T31" fmla="*/ 327 h 562"/>
              <a:gd name="T32" fmla="*/ 410 w 613"/>
              <a:gd name="T33" fmla="*/ 349 h 562"/>
              <a:gd name="T34" fmla="*/ 416 w 613"/>
              <a:gd name="T35" fmla="*/ 412 h 562"/>
              <a:gd name="T36" fmla="*/ 416 w 613"/>
              <a:gd name="T37" fmla="*/ 477 h 562"/>
              <a:gd name="T38" fmla="*/ 410 w 613"/>
              <a:gd name="T39" fmla="*/ 540 h 562"/>
              <a:gd name="T40" fmla="*/ 481 w 613"/>
              <a:gd name="T41" fmla="*/ 526 h 562"/>
              <a:gd name="T42" fmla="*/ 517 w 613"/>
              <a:gd name="T43" fmla="*/ 547 h 562"/>
              <a:gd name="T44" fmla="*/ 572 w 613"/>
              <a:gd name="T45" fmla="*/ 537 h 562"/>
              <a:gd name="T46" fmla="*/ 613 w 613"/>
              <a:gd name="T47" fmla="*/ 467 h 562"/>
              <a:gd name="T48" fmla="*/ 407 w 613"/>
              <a:gd name="T49" fmla="*/ 246 h 562"/>
              <a:gd name="T50" fmla="*/ 342 w 613"/>
              <a:gd name="T51" fmla="*/ 209 h 562"/>
              <a:gd name="T52" fmla="*/ 372 w 613"/>
              <a:gd name="T53" fmla="*/ 167 h 562"/>
              <a:gd name="T54" fmla="*/ 313 w 613"/>
              <a:gd name="T55" fmla="*/ 115 h 562"/>
              <a:gd name="T56" fmla="*/ 244 w 613"/>
              <a:gd name="T57" fmla="*/ 85 h 562"/>
              <a:gd name="T58" fmla="*/ 175 w 613"/>
              <a:gd name="T59" fmla="*/ 77 h 562"/>
              <a:gd name="T60" fmla="*/ 134 w 613"/>
              <a:gd name="T61" fmla="*/ 144 h 562"/>
              <a:gd name="T62" fmla="*/ 65 w 613"/>
              <a:gd name="T63" fmla="*/ 132 h 562"/>
              <a:gd name="T64" fmla="*/ 39 w 613"/>
              <a:gd name="T65" fmla="*/ 173 h 562"/>
              <a:gd name="T66" fmla="*/ 8 w 613"/>
              <a:gd name="T67" fmla="*/ 242 h 562"/>
              <a:gd name="T68" fmla="*/ 0 w 613"/>
              <a:gd name="T69" fmla="*/ 310 h 562"/>
              <a:gd name="T70" fmla="*/ 57 w 613"/>
              <a:gd name="T71" fmla="*/ 327 h 562"/>
              <a:gd name="T72" fmla="*/ 40 w 613"/>
              <a:gd name="T73" fmla="*/ 390 h 562"/>
              <a:gd name="T74" fmla="*/ 90 w 613"/>
              <a:gd name="T75" fmla="*/ 449 h 562"/>
              <a:gd name="T76" fmla="*/ 158 w 613"/>
              <a:gd name="T77" fmla="*/ 429 h 562"/>
              <a:gd name="T78" fmla="*/ 175 w 613"/>
              <a:gd name="T79" fmla="*/ 485 h 562"/>
              <a:gd name="T80" fmla="*/ 251 w 613"/>
              <a:gd name="T81" fmla="*/ 428 h 562"/>
              <a:gd name="T82" fmla="*/ 319 w 613"/>
              <a:gd name="T83" fmla="*/ 449 h 562"/>
              <a:gd name="T84" fmla="*/ 373 w 613"/>
              <a:gd name="T85" fmla="*/ 396 h 562"/>
              <a:gd name="T86" fmla="*/ 352 w 613"/>
              <a:gd name="T87" fmla="*/ 328 h 562"/>
              <a:gd name="T88" fmla="*/ 409 w 613"/>
              <a:gd name="T89" fmla="*/ 311 h 562"/>
              <a:gd name="T90" fmla="*/ 520 w 613"/>
              <a:gd name="T91" fmla="*/ 147 h 562"/>
              <a:gd name="T92" fmla="*/ 450 w 613"/>
              <a:gd name="T93" fmla="*/ 118 h 562"/>
              <a:gd name="T94" fmla="*/ 519 w 613"/>
              <a:gd name="T95" fmla="*/ 89 h 562"/>
              <a:gd name="T96" fmla="*/ 520 w 613"/>
              <a:gd name="T97" fmla="*/ 473 h 562"/>
              <a:gd name="T98" fmla="*/ 450 w 613"/>
              <a:gd name="T99" fmla="*/ 445 h 562"/>
              <a:gd name="T100" fmla="*/ 519 w 613"/>
              <a:gd name="T101" fmla="*/ 416 h 562"/>
              <a:gd name="T102" fmla="*/ 205 w 613"/>
              <a:gd name="T103" fmla="*/ 363 h 562"/>
              <a:gd name="T104" fmla="*/ 147 w 613"/>
              <a:gd name="T105" fmla="*/ 223 h 562"/>
              <a:gd name="T106" fmla="*/ 286 w 613"/>
              <a:gd name="T107" fmla="*/ 281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3" h="562">
                <a:moveTo>
                  <a:pt x="566" y="86"/>
                </a:moveTo>
                <a:cubicBezTo>
                  <a:pt x="563" y="79"/>
                  <a:pt x="560" y="74"/>
                  <a:pt x="556" y="69"/>
                </a:cubicBezTo>
                <a:cubicBezTo>
                  <a:pt x="567" y="45"/>
                  <a:pt x="572" y="30"/>
                  <a:pt x="572" y="25"/>
                </a:cubicBezTo>
                <a:cubicBezTo>
                  <a:pt x="571" y="23"/>
                  <a:pt x="571" y="23"/>
                  <a:pt x="571" y="23"/>
                </a:cubicBezTo>
                <a:cubicBezTo>
                  <a:pt x="546" y="8"/>
                  <a:pt x="532" y="0"/>
                  <a:pt x="531" y="0"/>
                </a:cubicBezTo>
                <a:cubicBezTo>
                  <a:pt x="530" y="1"/>
                  <a:pt x="530" y="1"/>
                  <a:pt x="530" y="1"/>
                </a:cubicBezTo>
                <a:cubicBezTo>
                  <a:pt x="521" y="10"/>
                  <a:pt x="511" y="22"/>
                  <a:pt x="500" y="37"/>
                </a:cubicBezTo>
                <a:cubicBezTo>
                  <a:pt x="491" y="36"/>
                  <a:pt x="491" y="36"/>
                  <a:pt x="491" y="36"/>
                </a:cubicBezTo>
                <a:cubicBezTo>
                  <a:pt x="481" y="37"/>
                  <a:pt x="481" y="37"/>
                  <a:pt x="481" y="37"/>
                </a:cubicBezTo>
                <a:cubicBezTo>
                  <a:pt x="478" y="32"/>
                  <a:pt x="473" y="25"/>
                  <a:pt x="464" y="15"/>
                </a:cubicBezTo>
                <a:cubicBezTo>
                  <a:pt x="456" y="5"/>
                  <a:pt x="451" y="0"/>
                  <a:pt x="450" y="0"/>
                </a:cubicBezTo>
                <a:cubicBezTo>
                  <a:pt x="449" y="0"/>
                  <a:pt x="446" y="2"/>
                  <a:pt x="440" y="5"/>
                </a:cubicBezTo>
                <a:cubicBezTo>
                  <a:pt x="434" y="9"/>
                  <a:pt x="428" y="12"/>
                  <a:pt x="421" y="16"/>
                </a:cubicBezTo>
                <a:cubicBezTo>
                  <a:pt x="415" y="20"/>
                  <a:pt x="411" y="22"/>
                  <a:pt x="410" y="23"/>
                </a:cubicBezTo>
                <a:cubicBezTo>
                  <a:pt x="409" y="25"/>
                  <a:pt x="409" y="25"/>
                  <a:pt x="409" y="25"/>
                </a:cubicBezTo>
                <a:cubicBezTo>
                  <a:pt x="409" y="30"/>
                  <a:pt x="414" y="45"/>
                  <a:pt x="425" y="69"/>
                </a:cubicBezTo>
                <a:cubicBezTo>
                  <a:pt x="422" y="74"/>
                  <a:pt x="418" y="79"/>
                  <a:pt x="416" y="86"/>
                </a:cubicBezTo>
                <a:cubicBezTo>
                  <a:pt x="384" y="89"/>
                  <a:pt x="368" y="92"/>
                  <a:pt x="368" y="95"/>
                </a:cubicBezTo>
                <a:cubicBezTo>
                  <a:pt x="368" y="140"/>
                  <a:pt x="368" y="140"/>
                  <a:pt x="368" y="140"/>
                </a:cubicBezTo>
                <a:cubicBezTo>
                  <a:pt x="368" y="143"/>
                  <a:pt x="384" y="147"/>
                  <a:pt x="416" y="150"/>
                </a:cubicBezTo>
                <a:cubicBezTo>
                  <a:pt x="418" y="156"/>
                  <a:pt x="421" y="161"/>
                  <a:pt x="425" y="167"/>
                </a:cubicBezTo>
                <a:cubicBezTo>
                  <a:pt x="414" y="191"/>
                  <a:pt x="409" y="205"/>
                  <a:pt x="409" y="211"/>
                </a:cubicBezTo>
                <a:cubicBezTo>
                  <a:pt x="410" y="213"/>
                  <a:pt x="410" y="213"/>
                  <a:pt x="410" y="213"/>
                </a:cubicBezTo>
                <a:cubicBezTo>
                  <a:pt x="436" y="228"/>
                  <a:pt x="449" y="236"/>
                  <a:pt x="450" y="236"/>
                </a:cubicBezTo>
                <a:cubicBezTo>
                  <a:pt x="451" y="236"/>
                  <a:pt x="456" y="230"/>
                  <a:pt x="464" y="221"/>
                </a:cubicBezTo>
                <a:cubicBezTo>
                  <a:pt x="473" y="211"/>
                  <a:pt x="478" y="203"/>
                  <a:pt x="481" y="199"/>
                </a:cubicBezTo>
                <a:cubicBezTo>
                  <a:pt x="491" y="199"/>
                  <a:pt x="491" y="199"/>
                  <a:pt x="491" y="199"/>
                </a:cubicBezTo>
                <a:cubicBezTo>
                  <a:pt x="500" y="199"/>
                  <a:pt x="500" y="199"/>
                  <a:pt x="500" y="199"/>
                </a:cubicBezTo>
                <a:cubicBezTo>
                  <a:pt x="503" y="203"/>
                  <a:pt x="509" y="211"/>
                  <a:pt x="517" y="221"/>
                </a:cubicBezTo>
                <a:cubicBezTo>
                  <a:pt x="525" y="230"/>
                  <a:pt x="530" y="236"/>
                  <a:pt x="531" y="236"/>
                </a:cubicBezTo>
                <a:cubicBezTo>
                  <a:pt x="532" y="236"/>
                  <a:pt x="545" y="228"/>
                  <a:pt x="571" y="213"/>
                </a:cubicBezTo>
                <a:cubicBezTo>
                  <a:pt x="572" y="211"/>
                  <a:pt x="572" y="211"/>
                  <a:pt x="572" y="211"/>
                </a:cubicBezTo>
                <a:cubicBezTo>
                  <a:pt x="572" y="205"/>
                  <a:pt x="567" y="191"/>
                  <a:pt x="556" y="167"/>
                </a:cubicBezTo>
                <a:cubicBezTo>
                  <a:pt x="560" y="161"/>
                  <a:pt x="563" y="156"/>
                  <a:pt x="566" y="150"/>
                </a:cubicBezTo>
                <a:cubicBezTo>
                  <a:pt x="597" y="147"/>
                  <a:pt x="613" y="143"/>
                  <a:pt x="613" y="140"/>
                </a:cubicBezTo>
                <a:cubicBezTo>
                  <a:pt x="613" y="95"/>
                  <a:pt x="613" y="95"/>
                  <a:pt x="613" y="95"/>
                </a:cubicBezTo>
                <a:cubicBezTo>
                  <a:pt x="613" y="92"/>
                  <a:pt x="597" y="89"/>
                  <a:pt x="566" y="86"/>
                </a:cubicBezTo>
                <a:close/>
                <a:moveTo>
                  <a:pt x="566" y="412"/>
                </a:moveTo>
                <a:cubicBezTo>
                  <a:pt x="563" y="406"/>
                  <a:pt x="560" y="401"/>
                  <a:pt x="556" y="396"/>
                </a:cubicBezTo>
                <a:cubicBezTo>
                  <a:pt x="567" y="372"/>
                  <a:pt x="572" y="357"/>
                  <a:pt x="572" y="352"/>
                </a:cubicBezTo>
                <a:cubicBezTo>
                  <a:pt x="571" y="349"/>
                  <a:pt x="571" y="349"/>
                  <a:pt x="571" y="349"/>
                </a:cubicBezTo>
                <a:cubicBezTo>
                  <a:pt x="546" y="335"/>
                  <a:pt x="532" y="327"/>
                  <a:pt x="531" y="327"/>
                </a:cubicBezTo>
                <a:cubicBezTo>
                  <a:pt x="530" y="328"/>
                  <a:pt x="530" y="328"/>
                  <a:pt x="530" y="328"/>
                </a:cubicBezTo>
                <a:cubicBezTo>
                  <a:pt x="521" y="336"/>
                  <a:pt x="511" y="348"/>
                  <a:pt x="500" y="363"/>
                </a:cubicBezTo>
                <a:cubicBezTo>
                  <a:pt x="491" y="363"/>
                  <a:pt x="491" y="363"/>
                  <a:pt x="491" y="363"/>
                </a:cubicBezTo>
                <a:cubicBezTo>
                  <a:pt x="481" y="363"/>
                  <a:pt x="481" y="363"/>
                  <a:pt x="481" y="363"/>
                </a:cubicBezTo>
                <a:cubicBezTo>
                  <a:pt x="478" y="359"/>
                  <a:pt x="473" y="352"/>
                  <a:pt x="464" y="342"/>
                </a:cubicBezTo>
                <a:cubicBezTo>
                  <a:pt x="456" y="332"/>
                  <a:pt x="451" y="327"/>
                  <a:pt x="450" y="327"/>
                </a:cubicBezTo>
                <a:cubicBezTo>
                  <a:pt x="449" y="327"/>
                  <a:pt x="446" y="329"/>
                  <a:pt x="440" y="332"/>
                </a:cubicBezTo>
                <a:cubicBezTo>
                  <a:pt x="434" y="336"/>
                  <a:pt x="428" y="339"/>
                  <a:pt x="421" y="343"/>
                </a:cubicBezTo>
                <a:cubicBezTo>
                  <a:pt x="415" y="347"/>
                  <a:pt x="411" y="349"/>
                  <a:pt x="410" y="349"/>
                </a:cubicBezTo>
                <a:cubicBezTo>
                  <a:pt x="409" y="352"/>
                  <a:pt x="409" y="352"/>
                  <a:pt x="409" y="352"/>
                </a:cubicBezTo>
                <a:cubicBezTo>
                  <a:pt x="409" y="357"/>
                  <a:pt x="414" y="372"/>
                  <a:pt x="425" y="396"/>
                </a:cubicBezTo>
                <a:cubicBezTo>
                  <a:pt x="422" y="401"/>
                  <a:pt x="418" y="406"/>
                  <a:pt x="416" y="412"/>
                </a:cubicBezTo>
                <a:cubicBezTo>
                  <a:pt x="384" y="415"/>
                  <a:pt x="368" y="419"/>
                  <a:pt x="368" y="422"/>
                </a:cubicBezTo>
                <a:cubicBezTo>
                  <a:pt x="368" y="467"/>
                  <a:pt x="368" y="467"/>
                  <a:pt x="368" y="467"/>
                </a:cubicBezTo>
                <a:cubicBezTo>
                  <a:pt x="368" y="470"/>
                  <a:pt x="384" y="474"/>
                  <a:pt x="416" y="477"/>
                </a:cubicBezTo>
                <a:cubicBezTo>
                  <a:pt x="418" y="482"/>
                  <a:pt x="421" y="488"/>
                  <a:pt x="425" y="493"/>
                </a:cubicBezTo>
                <a:cubicBezTo>
                  <a:pt x="414" y="517"/>
                  <a:pt x="409" y="532"/>
                  <a:pt x="409" y="537"/>
                </a:cubicBezTo>
                <a:cubicBezTo>
                  <a:pt x="410" y="540"/>
                  <a:pt x="410" y="540"/>
                  <a:pt x="410" y="540"/>
                </a:cubicBezTo>
                <a:cubicBezTo>
                  <a:pt x="436" y="555"/>
                  <a:pt x="449" y="562"/>
                  <a:pt x="450" y="562"/>
                </a:cubicBezTo>
                <a:cubicBezTo>
                  <a:pt x="451" y="562"/>
                  <a:pt x="456" y="557"/>
                  <a:pt x="464" y="547"/>
                </a:cubicBezTo>
                <a:cubicBezTo>
                  <a:pt x="473" y="537"/>
                  <a:pt x="478" y="530"/>
                  <a:pt x="481" y="526"/>
                </a:cubicBezTo>
                <a:cubicBezTo>
                  <a:pt x="491" y="526"/>
                  <a:pt x="491" y="526"/>
                  <a:pt x="491" y="526"/>
                </a:cubicBezTo>
                <a:cubicBezTo>
                  <a:pt x="500" y="526"/>
                  <a:pt x="500" y="526"/>
                  <a:pt x="500" y="526"/>
                </a:cubicBezTo>
                <a:cubicBezTo>
                  <a:pt x="503" y="530"/>
                  <a:pt x="509" y="537"/>
                  <a:pt x="517" y="547"/>
                </a:cubicBezTo>
                <a:cubicBezTo>
                  <a:pt x="525" y="557"/>
                  <a:pt x="530" y="562"/>
                  <a:pt x="531" y="562"/>
                </a:cubicBezTo>
                <a:cubicBezTo>
                  <a:pt x="532" y="562"/>
                  <a:pt x="545" y="555"/>
                  <a:pt x="571" y="540"/>
                </a:cubicBezTo>
                <a:cubicBezTo>
                  <a:pt x="572" y="537"/>
                  <a:pt x="572" y="537"/>
                  <a:pt x="572" y="537"/>
                </a:cubicBezTo>
                <a:cubicBezTo>
                  <a:pt x="572" y="532"/>
                  <a:pt x="567" y="517"/>
                  <a:pt x="556" y="493"/>
                </a:cubicBezTo>
                <a:cubicBezTo>
                  <a:pt x="560" y="488"/>
                  <a:pt x="563" y="482"/>
                  <a:pt x="566" y="477"/>
                </a:cubicBezTo>
                <a:cubicBezTo>
                  <a:pt x="597" y="474"/>
                  <a:pt x="613" y="470"/>
                  <a:pt x="613" y="467"/>
                </a:cubicBezTo>
                <a:cubicBezTo>
                  <a:pt x="613" y="422"/>
                  <a:pt x="613" y="422"/>
                  <a:pt x="613" y="422"/>
                </a:cubicBezTo>
                <a:cubicBezTo>
                  <a:pt x="613" y="419"/>
                  <a:pt x="597" y="415"/>
                  <a:pt x="566" y="412"/>
                </a:cubicBezTo>
                <a:close/>
                <a:moveTo>
                  <a:pt x="407" y="246"/>
                </a:moveTo>
                <a:cubicBezTo>
                  <a:pt x="401" y="243"/>
                  <a:pt x="401" y="243"/>
                  <a:pt x="401" y="243"/>
                </a:cubicBezTo>
                <a:cubicBezTo>
                  <a:pt x="353" y="235"/>
                  <a:pt x="353" y="235"/>
                  <a:pt x="353" y="235"/>
                </a:cubicBezTo>
                <a:cubicBezTo>
                  <a:pt x="350" y="228"/>
                  <a:pt x="347" y="219"/>
                  <a:pt x="342" y="209"/>
                </a:cubicBezTo>
                <a:cubicBezTo>
                  <a:pt x="345" y="204"/>
                  <a:pt x="350" y="198"/>
                  <a:pt x="356" y="190"/>
                </a:cubicBezTo>
                <a:cubicBezTo>
                  <a:pt x="363" y="182"/>
                  <a:pt x="367" y="176"/>
                  <a:pt x="370" y="173"/>
                </a:cubicBezTo>
                <a:cubicBezTo>
                  <a:pt x="372" y="167"/>
                  <a:pt x="372" y="167"/>
                  <a:pt x="372" y="167"/>
                </a:cubicBezTo>
                <a:cubicBezTo>
                  <a:pt x="372" y="161"/>
                  <a:pt x="357" y="144"/>
                  <a:pt x="326" y="116"/>
                </a:cubicBezTo>
                <a:cubicBezTo>
                  <a:pt x="319" y="113"/>
                  <a:pt x="319" y="113"/>
                  <a:pt x="319" y="113"/>
                </a:cubicBezTo>
                <a:cubicBezTo>
                  <a:pt x="313" y="115"/>
                  <a:pt x="313" y="115"/>
                  <a:pt x="313" y="115"/>
                </a:cubicBezTo>
                <a:cubicBezTo>
                  <a:pt x="275" y="144"/>
                  <a:pt x="275" y="144"/>
                  <a:pt x="275" y="144"/>
                </a:cubicBezTo>
                <a:cubicBezTo>
                  <a:pt x="267" y="139"/>
                  <a:pt x="259" y="136"/>
                  <a:pt x="251" y="134"/>
                </a:cubicBezTo>
                <a:cubicBezTo>
                  <a:pt x="244" y="85"/>
                  <a:pt x="244" y="85"/>
                  <a:pt x="244" y="85"/>
                </a:cubicBezTo>
                <a:cubicBezTo>
                  <a:pt x="241" y="79"/>
                  <a:pt x="241" y="79"/>
                  <a:pt x="241" y="79"/>
                </a:cubicBezTo>
                <a:cubicBezTo>
                  <a:pt x="234" y="77"/>
                  <a:pt x="234" y="77"/>
                  <a:pt x="234" y="77"/>
                </a:cubicBezTo>
                <a:cubicBezTo>
                  <a:pt x="175" y="77"/>
                  <a:pt x="175" y="77"/>
                  <a:pt x="175" y="77"/>
                </a:cubicBezTo>
                <a:cubicBezTo>
                  <a:pt x="170" y="77"/>
                  <a:pt x="167" y="79"/>
                  <a:pt x="165" y="85"/>
                </a:cubicBezTo>
                <a:cubicBezTo>
                  <a:pt x="163" y="94"/>
                  <a:pt x="160" y="111"/>
                  <a:pt x="158" y="134"/>
                </a:cubicBezTo>
                <a:cubicBezTo>
                  <a:pt x="149" y="137"/>
                  <a:pt x="141" y="140"/>
                  <a:pt x="134" y="144"/>
                </a:cubicBezTo>
                <a:cubicBezTo>
                  <a:pt x="97" y="115"/>
                  <a:pt x="97" y="115"/>
                  <a:pt x="97" y="115"/>
                </a:cubicBezTo>
                <a:cubicBezTo>
                  <a:pt x="90" y="113"/>
                  <a:pt x="90" y="113"/>
                  <a:pt x="90" y="113"/>
                </a:cubicBezTo>
                <a:cubicBezTo>
                  <a:pt x="86" y="113"/>
                  <a:pt x="78" y="119"/>
                  <a:pt x="65" y="132"/>
                </a:cubicBezTo>
                <a:cubicBezTo>
                  <a:pt x="52" y="144"/>
                  <a:pt x="43" y="154"/>
                  <a:pt x="39" y="160"/>
                </a:cubicBezTo>
                <a:cubicBezTo>
                  <a:pt x="37" y="167"/>
                  <a:pt x="37" y="167"/>
                  <a:pt x="37" y="167"/>
                </a:cubicBezTo>
                <a:cubicBezTo>
                  <a:pt x="39" y="173"/>
                  <a:pt x="39" y="173"/>
                  <a:pt x="39" y="173"/>
                </a:cubicBezTo>
                <a:cubicBezTo>
                  <a:pt x="51" y="187"/>
                  <a:pt x="60" y="199"/>
                  <a:pt x="68" y="210"/>
                </a:cubicBezTo>
                <a:cubicBezTo>
                  <a:pt x="63" y="218"/>
                  <a:pt x="60" y="226"/>
                  <a:pt x="57" y="234"/>
                </a:cubicBezTo>
                <a:cubicBezTo>
                  <a:pt x="8" y="242"/>
                  <a:pt x="8" y="242"/>
                  <a:pt x="8" y="242"/>
                </a:cubicBezTo>
                <a:cubicBezTo>
                  <a:pt x="3" y="245"/>
                  <a:pt x="3" y="245"/>
                  <a:pt x="3" y="245"/>
                </a:cubicBezTo>
                <a:cubicBezTo>
                  <a:pt x="0" y="251"/>
                  <a:pt x="0" y="251"/>
                  <a:pt x="0" y="251"/>
                </a:cubicBezTo>
                <a:cubicBezTo>
                  <a:pt x="0" y="310"/>
                  <a:pt x="0" y="310"/>
                  <a:pt x="0" y="310"/>
                </a:cubicBezTo>
                <a:cubicBezTo>
                  <a:pt x="3" y="316"/>
                  <a:pt x="3" y="316"/>
                  <a:pt x="3" y="316"/>
                </a:cubicBezTo>
                <a:cubicBezTo>
                  <a:pt x="8" y="319"/>
                  <a:pt x="8" y="319"/>
                  <a:pt x="8" y="319"/>
                </a:cubicBezTo>
                <a:cubicBezTo>
                  <a:pt x="57" y="327"/>
                  <a:pt x="57" y="327"/>
                  <a:pt x="57" y="327"/>
                </a:cubicBezTo>
                <a:cubicBezTo>
                  <a:pt x="59" y="335"/>
                  <a:pt x="63" y="344"/>
                  <a:pt x="68" y="353"/>
                </a:cubicBezTo>
                <a:cubicBezTo>
                  <a:pt x="64" y="358"/>
                  <a:pt x="59" y="364"/>
                  <a:pt x="53" y="373"/>
                </a:cubicBezTo>
                <a:cubicBezTo>
                  <a:pt x="46" y="381"/>
                  <a:pt x="42" y="387"/>
                  <a:pt x="40" y="390"/>
                </a:cubicBezTo>
                <a:cubicBezTo>
                  <a:pt x="37" y="396"/>
                  <a:pt x="37" y="396"/>
                  <a:pt x="37" y="396"/>
                </a:cubicBezTo>
                <a:cubicBezTo>
                  <a:pt x="37" y="401"/>
                  <a:pt x="53" y="418"/>
                  <a:pt x="83" y="447"/>
                </a:cubicBezTo>
                <a:cubicBezTo>
                  <a:pt x="90" y="449"/>
                  <a:pt x="90" y="449"/>
                  <a:pt x="90" y="449"/>
                </a:cubicBezTo>
                <a:cubicBezTo>
                  <a:pt x="97" y="447"/>
                  <a:pt x="97" y="447"/>
                  <a:pt x="97" y="447"/>
                </a:cubicBezTo>
                <a:cubicBezTo>
                  <a:pt x="134" y="419"/>
                  <a:pt x="134" y="419"/>
                  <a:pt x="134" y="419"/>
                </a:cubicBezTo>
                <a:cubicBezTo>
                  <a:pt x="143" y="423"/>
                  <a:pt x="151" y="426"/>
                  <a:pt x="158" y="429"/>
                </a:cubicBezTo>
                <a:cubicBezTo>
                  <a:pt x="165" y="477"/>
                  <a:pt x="165" y="477"/>
                  <a:pt x="165" y="477"/>
                </a:cubicBezTo>
                <a:cubicBezTo>
                  <a:pt x="169" y="483"/>
                  <a:pt x="169" y="483"/>
                  <a:pt x="169" y="483"/>
                </a:cubicBezTo>
                <a:cubicBezTo>
                  <a:pt x="175" y="485"/>
                  <a:pt x="175" y="485"/>
                  <a:pt x="175" y="485"/>
                </a:cubicBezTo>
                <a:cubicBezTo>
                  <a:pt x="234" y="485"/>
                  <a:pt x="234" y="485"/>
                  <a:pt x="234" y="485"/>
                </a:cubicBezTo>
                <a:cubicBezTo>
                  <a:pt x="239" y="485"/>
                  <a:pt x="242" y="483"/>
                  <a:pt x="244" y="478"/>
                </a:cubicBezTo>
                <a:cubicBezTo>
                  <a:pt x="247" y="468"/>
                  <a:pt x="249" y="451"/>
                  <a:pt x="251" y="428"/>
                </a:cubicBezTo>
                <a:cubicBezTo>
                  <a:pt x="260" y="426"/>
                  <a:pt x="268" y="422"/>
                  <a:pt x="276" y="418"/>
                </a:cubicBezTo>
                <a:cubicBezTo>
                  <a:pt x="313" y="447"/>
                  <a:pt x="313" y="447"/>
                  <a:pt x="313" y="447"/>
                </a:cubicBezTo>
                <a:cubicBezTo>
                  <a:pt x="319" y="449"/>
                  <a:pt x="319" y="449"/>
                  <a:pt x="319" y="449"/>
                </a:cubicBezTo>
                <a:cubicBezTo>
                  <a:pt x="323" y="449"/>
                  <a:pt x="332" y="443"/>
                  <a:pt x="344" y="430"/>
                </a:cubicBezTo>
                <a:cubicBezTo>
                  <a:pt x="357" y="418"/>
                  <a:pt x="366" y="408"/>
                  <a:pt x="371" y="402"/>
                </a:cubicBezTo>
                <a:cubicBezTo>
                  <a:pt x="373" y="396"/>
                  <a:pt x="373" y="396"/>
                  <a:pt x="373" y="396"/>
                </a:cubicBezTo>
                <a:cubicBezTo>
                  <a:pt x="371" y="389"/>
                  <a:pt x="371" y="389"/>
                  <a:pt x="371" y="389"/>
                </a:cubicBezTo>
                <a:cubicBezTo>
                  <a:pt x="359" y="375"/>
                  <a:pt x="349" y="363"/>
                  <a:pt x="342" y="353"/>
                </a:cubicBezTo>
                <a:cubicBezTo>
                  <a:pt x="346" y="344"/>
                  <a:pt x="350" y="336"/>
                  <a:pt x="352" y="328"/>
                </a:cubicBezTo>
                <a:cubicBezTo>
                  <a:pt x="402" y="321"/>
                  <a:pt x="402" y="321"/>
                  <a:pt x="402" y="321"/>
                </a:cubicBezTo>
                <a:cubicBezTo>
                  <a:pt x="407" y="317"/>
                  <a:pt x="407" y="317"/>
                  <a:pt x="407" y="317"/>
                </a:cubicBezTo>
                <a:cubicBezTo>
                  <a:pt x="409" y="311"/>
                  <a:pt x="409" y="311"/>
                  <a:pt x="409" y="311"/>
                </a:cubicBezTo>
                <a:cubicBezTo>
                  <a:pt x="409" y="252"/>
                  <a:pt x="409" y="252"/>
                  <a:pt x="409" y="252"/>
                </a:cubicBezTo>
                <a:lnTo>
                  <a:pt x="407" y="246"/>
                </a:lnTo>
                <a:close/>
                <a:moveTo>
                  <a:pt x="520" y="147"/>
                </a:moveTo>
                <a:cubicBezTo>
                  <a:pt x="512" y="155"/>
                  <a:pt x="502" y="159"/>
                  <a:pt x="491" y="159"/>
                </a:cubicBezTo>
                <a:cubicBezTo>
                  <a:pt x="479" y="159"/>
                  <a:pt x="470" y="155"/>
                  <a:pt x="462" y="147"/>
                </a:cubicBezTo>
                <a:cubicBezTo>
                  <a:pt x="454" y="139"/>
                  <a:pt x="450" y="129"/>
                  <a:pt x="450" y="118"/>
                </a:cubicBezTo>
                <a:cubicBezTo>
                  <a:pt x="450" y="107"/>
                  <a:pt x="454" y="97"/>
                  <a:pt x="462" y="89"/>
                </a:cubicBezTo>
                <a:cubicBezTo>
                  <a:pt x="470" y="81"/>
                  <a:pt x="480" y="77"/>
                  <a:pt x="491" y="77"/>
                </a:cubicBezTo>
                <a:cubicBezTo>
                  <a:pt x="502" y="77"/>
                  <a:pt x="511" y="81"/>
                  <a:pt x="519" y="89"/>
                </a:cubicBezTo>
                <a:cubicBezTo>
                  <a:pt x="527" y="97"/>
                  <a:pt x="531" y="107"/>
                  <a:pt x="531" y="118"/>
                </a:cubicBezTo>
                <a:cubicBezTo>
                  <a:pt x="531" y="129"/>
                  <a:pt x="527" y="139"/>
                  <a:pt x="520" y="147"/>
                </a:cubicBezTo>
                <a:close/>
                <a:moveTo>
                  <a:pt x="520" y="473"/>
                </a:moveTo>
                <a:cubicBezTo>
                  <a:pt x="512" y="481"/>
                  <a:pt x="502" y="485"/>
                  <a:pt x="491" y="485"/>
                </a:cubicBezTo>
                <a:cubicBezTo>
                  <a:pt x="479" y="485"/>
                  <a:pt x="470" y="481"/>
                  <a:pt x="462" y="473"/>
                </a:cubicBezTo>
                <a:cubicBezTo>
                  <a:pt x="454" y="465"/>
                  <a:pt x="450" y="456"/>
                  <a:pt x="450" y="445"/>
                </a:cubicBezTo>
                <a:cubicBezTo>
                  <a:pt x="450" y="433"/>
                  <a:pt x="454" y="424"/>
                  <a:pt x="462" y="416"/>
                </a:cubicBezTo>
                <a:cubicBezTo>
                  <a:pt x="470" y="408"/>
                  <a:pt x="480" y="404"/>
                  <a:pt x="491" y="404"/>
                </a:cubicBezTo>
                <a:cubicBezTo>
                  <a:pt x="502" y="404"/>
                  <a:pt x="511" y="408"/>
                  <a:pt x="519" y="416"/>
                </a:cubicBezTo>
                <a:cubicBezTo>
                  <a:pt x="527" y="424"/>
                  <a:pt x="531" y="433"/>
                  <a:pt x="531" y="445"/>
                </a:cubicBezTo>
                <a:cubicBezTo>
                  <a:pt x="531" y="456"/>
                  <a:pt x="527" y="465"/>
                  <a:pt x="520" y="473"/>
                </a:cubicBezTo>
                <a:close/>
                <a:moveTo>
                  <a:pt x="205" y="363"/>
                </a:moveTo>
                <a:cubicBezTo>
                  <a:pt x="182" y="363"/>
                  <a:pt x="163" y="355"/>
                  <a:pt x="147" y="339"/>
                </a:cubicBezTo>
                <a:cubicBezTo>
                  <a:pt x="131" y="323"/>
                  <a:pt x="123" y="304"/>
                  <a:pt x="123" y="281"/>
                </a:cubicBezTo>
                <a:cubicBezTo>
                  <a:pt x="123" y="259"/>
                  <a:pt x="131" y="239"/>
                  <a:pt x="147" y="223"/>
                </a:cubicBezTo>
                <a:cubicBezTo>
                  <a:pt x="163" y="207"/>
                  <a:pt x="182" y="199"/>
                  <a:pt x="205" y="199"/>
                </a:cubicBezTo>
                <a:cubicBezTo>
                  <a:pt x="227" y="199"/>
                  <a:pt x="247" y="207"/>
                  <a:pt x="262" y="223"/>
                </a:cubicBezTo>
                <a:cubicBezTo>
                  <a:pt x="278" y="239"/>
                  <a:pt x="286" y="259"/>
                  <a:pt x="286" y="281"/>
                </a:cubicBezTo>
                <a:cubicBezTo>
                  <a:pt x="286" y="304"/>
                  <a:pt x="278" y="323"/>
                  <a:pt x="262" y="339"/>
                </a:cubicBezTo>
                <a:cubicBezTo>
                  <a:pt x="247" y="355"/>
                  <a:pt x="227" y="363"/>
                  <a:pt x="205" y="36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34" tIns="45718" rIns="91434" bIns="45718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en-CA">
              <a:solidFill>
                <a:prstClr val="black"/>
              </a:solidFill>
            </a:endParaRPr>
          </a:p>
        </p:txBody>
      </p:sp>
      <p:sp>
        <p:nvSpPr>
          <p:cNvPr id="59" name="Freeform 58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3599892" y="5085184"/>
            <a:ext cx="571500" cy="509511"/>
          </a:xfrm>
          <a:custGeom>
            <a:avLst/>
            <a:gdLst>
              <a:gd name="T0" fmla="*/ 429 w 525"/>
              <a:gd name="T1" fmla="*/ 2 h 468"/>
              <a:gd name="T2" fmla="*/ 415 w 525"/>
              <a:gd name="T3" fmla="*/ 2 h 468"/>
              <a:gd name="T4" fmla="*/ 412 w 525"/>
              <a:gd name="T5" fmla="*/ 65 h 468"/>
              <a:gd name="T6" fmla="*/ 300 w 525"/>
              <a:gd name="T7" fmla="*/ 70 h 468"/>
              <a:gd name="T8" fmla="*/ 242 w 525"/>
              <a:gd name="T9" fmla="*/ 102 h 468"/>
              <a:gd name="T10" fmla="*/ 202 w 525"/>
              <a:gd name="T11" fmla="*/ 156 h 468"/>
              <a:gd name="T12" fmla="*/ 172 w 525"/>
              <a:gd name="T13" fmla="*/ 219 h 468"/>
              <a:gd name="T14" fmla="*/ 136 w 525"/>
              <a:gd name="T15" fmla="*/ 292 h 468"/>
              <a:gd name="T16" fmla="*/ 101 w 525"/>
              <a:gd name="T17" fmla="*/ 323 h 468"/>
              <a:gd name="T18" fmla="*/ 10 w 525"/>
              <a:gd name="T19" fmla="*/ 327 h 468"/>
              <a:gd name="T20" fmla="*/ 0 w 525"/>
              <a:gd name="T21" fmla="*/ 337 h 468"/>
              <a:gd name="T22" fmla="*/ 3 w 525"/>
              <a:gd name="T23" fmla="*/ 399 h 468"/>
              <a:gd name="T24" fmla="*/ 75 w 525"/>
              <a:gd name="T25" fmla="*/ 402 h 468"/>
              <a:gd name="T26" fmla="*/ 144 w 525"/>
              <a:gd name="T27" fmla="*/ 385 h 468"/>
              <a:gd name="T28" fmla="*/ 192 w 525"/>
              <a:gd name="T29" fmla="*/ 341 h 468"/>
              <a:gd name="T30" fmla="*/ 226 w 525"/>
              <a:gd name="T31" fmla="*/ 281 h 468"/>
              <a:gd name="T32" fmla="*/ 264 w 525"/>
              <a:gd name="T33" fmla="*/ 198 h 468"/>
              <a:gd name="T34" fmla="*/ 292 w 525"/>
              <a:gd name="T35" fmla="*/ 158 h 468"/>
              <a:gd name="T36" fmla="*/ 337 w 525"/>
              <a:gd name="T37" fmla="*/ 140 h 468"/>
              <a:gd name="T38" fmla="*/ 412 w 525"/>
              <a:gd name="T39" fmla="*/ 196 h 468"/>
              <a:gd name="T40" fmla="*/ 422 w 525"/>
              <a:gd name="T41" fmla="*/ 206 h 468"/>
              <a:gd name="T42" fmla="*/ 522 w 525"/>
              <a:gd name="T43" fmla="*/ 109 h 468"/>
              <a:gd name="T44" fmla="*/ 522 w 525"/>
              <a:gd name="T45" fmla="*/ 96 h 468"/>
              <a:gd name="T46" fmla="*/ 429 w 525"/>
              <a:gd name="T47" fmla="*/ 265 h 468"/>
              <a:gd name="T48" fmla="*/ 415 w 525"/>
              <a:gd name="T49" fmla="*/ 264 h 468"/>
              <a:gd name="T50" fmla="*/ 412 w 525"/>
              <a:gd name="T51" fmla="*/ 327 h 468"/>
              <a:gd name="T52" fmla="*/ 314 w 525"/>
              <a:gd name="T53" fmla="*/ 323 h 468"/>
              <a:gd name="T54" fmla="*/ 280 w 525"/>
              <a:gd name="T55" fmla="*/ 296 h 468"/>
              <a:gd name="T56" fmla="*/ 258 w 525"/>
              <a:gd name="T57" fmla="*/ 256 h 468"/>
              <a:gd name="T58" fmla="*/ 234 w 525"/>
              <a:gd name="T59" fmla="*/ 357 h 468"/>
              <a:gd name="T60" fmla="*/ 268 w 525"/>
              <a:gd name="T61" fmla="*/ 384 h 468"/>
              <a:gd name="T62" fmla="*/ 303 w 525"/>
              <a:gd name="T63" fmla="*/ 398 h 468"/>
              <a:gd name="T64" fmla="*/ 342 w 525"/>
              <a:gd name="T65" fmla="*/ 402 h 468"/>
              <a:gd name="T66" fmla="*/ 387 w 525"/>
              <a:gd name="T67" fmla="*/ 402 h 468"/>
              <a:gd name="T68" fmla="*/ 412 w 525"/>
              <a:gd name="T69" fmla="*/ 458 h 468"/>
              <a:gd name="T70" fmla="*/ 422 w 525"/>
              <a:gd name="T71" fmla="*/ 468 h 468"/>
              <a:gd name="T72" fmla="*/ 522 w 525"/>
              <a:gd name="T73" fmla="*/ 371 h 468"/>
              <a:gd name="T74" fmla="*/ 522 w 525"/>
              <a:gd name="T75" fmla="*/ 358 h 468"/>
              <a:gd name="T76" fmla="*/ 10 w 525"/>
              <a:gd name="T77" fmla="*/ 65 h 468"/>
              <a:gd name="T78" fmla="*/ 0 w 525"/>
              <a:gd name="T79" fmla="*/ 74 h 468"/>
              <a:gd name="T80" fmla="*/ 3 w 525"/>
              <a:gd name="T81" fmla="*/ 137 h 468"/>
              <a:gd name="T82" fmla="*/ 75 w 525"/>
              <a:gd name="T83" fmla="*/ 140 h 468"/>
              <a:gd name="T84" fmla="*/ 118 w 525"/>
              <a:gd name="T85" fmla="*/ 154 h 468"/>
              <a:gd name="T86" fmla="*/ 144 w 525"/>
              <a:gd name="T87" fmla="*/ 190 h 468"/>
              <a:gd name="T88" fmla="*/ 195 w 525"/>
              <a:gd name="T89" fmla="*/ 131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525" h="468">
                <a:moveTo>
                  <a:pt x="522" y="96"/>
                </a:moveTo>
                <a:cubicBezTo>
                  <a:pt x="429" y="2"/>
                  <a:pt x="429" y="2"/>
                  <a:pt x="429" y="2"/>
                </a:cubicBezTo>
                <a:cubicBezTo>
                  <a:pt x="422" y="0"/>
                  <a:pt x="422" y="0"/>
                  <a:pt x="422" y="0"/>
                </a:cubicBezTo>
                <a:cubicBezTo>
                  <a:pt x="415" y="2"/>
                  <a:pt x="415" y="2"/>
                  <a:pt x="415" y="2"/>
                </a:cubicBezTo>
                <a:cubicBezTo>
                  <a:pt x="412" y="9"/>
                  <a:pt x="412" y="9"/>
                  <a:pt x="412" y="9"/>
                </a:cubicBezTo>
                <a:cubicBezTo>
                  <a:pt x="412" y="65"/>
                  <a:pt x="412" y="65"/>
                  <a:pt x="412" y="65"/>
                </a:cubicBezTo>
                <a:cubicBezTo>
                  <a:pt x="337" y="65"/>
                  <a:pt x="337" y="65"/>
                  <a:pt x="337" y="65"/>
                </a:cubicBezTo>
                <a:cubicBezTo>
                  <a:pt x="324" y="65"/>
                  <a:pt x="312" y="67"/>
                  <a:pt x="300" y="70"/>
                </a:cubicBezTo>
                <a:cubicBezTo>
                  <a:pt x="288" y="73"/>
                  <a:pt x="278" y="77"/>
                  <a:pt x="269" y="82"/>
                </a:cubicBezTo>
                <a:cubicBezTo>
                  <a:pt x="260" y="87"/>
                  <a:pt x="251" y="94"/>
                  <a:pt x="242" y="102"/>
                </a:cubicBezTo>
                <a:cubicBezTo>
                  <a:pt x="234" y="111"/>
                  <a:pt x="227" y="119"/>
                  <a:pt x="221" y="127"/>
                </a:cubicBezTo>
                <a:cubicBezTo>
                  <a:pt x="215" y="134"/>
                  <a:pt x="209" y="144"/>
                  <a:pt x="202" y="156"/>
                </a:cubicBezTo>
                <a:cubicBezTo>
                  <a:pt x="196" y="167"/>
                  <a:pt x="190" y="178"/>
                  <a:pt x="186" y="187"/>
                </a:cubicBezTo>
                <a:cubicBezTo>
                  <a:pt x="182" y="195"/>
                  <a:pt x="177" y="206"/>
                  <a:pt x="172" y="219"/>
                </a:cubicBezTo>
                <a:cubicBezTo>
                  <a:pt x="163" y="240"/>
                  <a:pt x="155" y="257"/>
                  <a:pt x="149" y="269"/>
                </a:cubicBezTo>
                <a:cubicBezTo>
                  <a:pt x="144" y="278"/>
                  <a:pt x="140" y="286"/>
                  <a:pt x="136" y="292"/>
                </a:cubicBezTo>
                <a:cubicBezTo>
                  <a:pt x="132" y="298"/>
                  <a:pt x="127" y="304"/>
                  <a:pt x="121" y="310"/>
                </a:cubicBezTo>
                <a:cubicBezTo>
                  <a:pt x="115" y="316"/>
                  <a:pt x="108" y="320"/>
                  <a:pt x="101" y="323"/>
                </a:cubicBezTo>
                <a:cubicBezTo>
                  <a:pt x="93" y="326"/>
                  <a:pt x="85" y="327"/>
                  <a:pt x="75" y="327"/>
                </a:cubicBezTo>
                <a:cubicBezTo>
                  <a:pt x="10" y="327"/>
                  <a:pt x="10" y="327"/>
                  <a:pt x="10" y="327"/>
                </a:cubicBezTo>
                <a:cubicBezTo>
                  <a:pt x="3" y="330"/>
                  <a:pt x="3" y="330"/>
                  <a:pt x="3" y="330"/>
                </a:cubicBezTo>
                <a:cubicBezTo>
                  <a:pt x="0" y="337"/>
                  <a:pt x="0" y="337"/>
                  <a:pt x="0" y="337"/>
                </a:cubicBezTo>
                <a:cubicBezTo>
                  <a:pt x="0" y="393"/>
                  <a:pt x="0" y="393"/>
                  <a:pt x="0" y="393"/>
                </a:cubicBezTo>
                <a:cubicBezTo>
                  <a:pt x="3" y="399"/>
                  <a:pt x="3" y="399"/>
                  <a:pt x="3" y="399"/>
                </a:cubicBezTo>
                <a:cubicBezTo>
                  <a:pt x="10" y="402"/>
                  <a:pt x="10" y="402"/>
                  <a:pt x="10" y="402"/>
                </a:cubicBezTo>
                <a:cubicBezTo>
                  <a:pt x="75" y="402"/>
                  <a:pt x="75" y="402"/>
                  <a:pt x="75" y="402"/>
                </a:cubicBezTo>
                <a:cubicBezTo>
                  <a:pt x="89" y="402"/>
                  <a:pt x="101" y="400"/>
                  <a:pt x="113" y="397"/>
                </a:cubicBezTo>
                <a:cubicBezTo>
                  <a:pt x="124" y="394"/>
                  <a:pt x="135" y="390"/>
                  <a:pt x="144" y="385"/>
                </a:cubicBezTo>
                <a:cubicBezTo>
                  <a:pt x="153" y="380"/>
                  <a:pt x="162" y="373"/>
                  <a:pt x="170" y="365"/>
                </a:cubicBezTo>
                <a:cubicBezTo>
                  <a:pt x="179" y="357"/>
                  <a:pt x="186" y="348"/>
                  <a:pt x="192" y="341"/>
                </a:cubicBezTo>
                <a:cubicBezTo>
                  <a:pt x="198" y="333"/>
                  <a:pt x="204" y="323"/>
                  <a:pt x="211" y="311"/>
                </a:cubicBezTo>
                <a:cubicBezTo>
                  <a:pt x="217" y="300"/>
                  <a:pt x="222" y="289"/>
                  <a:pt x="226" y="281"/>
                </a:cubicBezTo>
                <a:cubicBezTo>
                  <a:pt x="230" y="272"/>
                  <a:pt x="235" y="261"/>
                  <a:pt x="241" y="248"/>
                </a:cubicBezTo>
                <a:cubicBezTo>
                  <a:pt x="250" y="227"/>
                  <a:pt x="257" y="210"/>
                  <a:pt x="264" y="198"/>
                </a:cubicBezTo>
                <a:cubicBezTo>
                  <a:pt x="268" y="189"/>
                  <a:pt x="273" y="182"/>
                  <a:pt x="277" y="176"/>
                </a:cubicBezTo>
                <a:cubicBezTo>
                  <a:pt x="281" y="169"/>
                  <a:pt x="286" y="163"/>
                  <a:pt x="292" y="158"/>
                </a:cubicBezTo>
                <a:cubicBezTo>
                  <a:pt x="298" y="152"/>
                  <a:pt x="304" y="147"/>
                  <a:pt x="312" y="144"/>
                </a:cubicBezTo>
                <a:cubicBezTo>
                  <a:pt x="320" y="141"/>
                  <a:pt x="328" y="140"/>
                  <a:pt x="337" y="140"/>
                </a:cubicBezTo>
                <a:cubicBezTo>
                  <a:pt x="412" y="140"/>
                  <a:pt x="412" y="140"/>
                  <a:pt x="412" y="140"/>
                </a:cubicBezTo>
                <a:cubicBezTo>
                  <a:pt x="412" y="196"/>
                  <a:pt x="412" y="196"/>
                  <a:pt x="412" y="196"/>
                </a:cubicBezTo>
                <a:cubicBezTo>
                  <a:pt x="415" y="203"/>
                  <a:pt x="415" y="203"/>
                  <a:pt x="415" y="203"/>
                </a:cubicBezTo>
                <a:cubicBezTo>
                  <a:pt x="422" y="206"/>
                  <a:pt x="422" y="206"/>
                  <a:pt x="422" y="206"/>
                </a:cubicBezTo>
                <a:cubicBezTo>
                  <a:pt x="428" y="203"/>
                  <a:pt x="428" y="203"/>
                  <a:pt x="428" y="203"/>
                </a:cubicBezTo>
                <a:cubicBezTo>
                  <a:pt x="522" y="109"/>
                  <a:pt x="522" y="109"/>
                  <a:pt x="522" y="109"/>
                </a:cubicBezTo>
                <a:cubicBezTo>
                  <a:pt x="525" y="103"/>
                  <a:pt x="525" y="103"/>
                  <a:pt x="525" y="103"/>
                </a:cubicBezTo>
                <a:lnTo>
                  <a:pt x="522" y="96"/>
                </a:lnTo>
                <a:close/>
                <a:moveTo>
                  <a:pt x="522" y="358"/>
                </a:moveTo>
                <a:cubicBezTo>
                  <a:pt x="429" y="265"/>
                  <a:pt x="429" y="265"/>
                  <a:pt x="429" y="265"/>
                </a:cubicBezTo>
                <a:cubicBezTo>
                  <a:pt x="422" y="262"/>
                  <a:pt x="422" y="262"/>
                  <a:pt x="422" y="262"/>
                </a:cubicBezTo>
                <a:cubicBezTo>
                  <a:pt x="415" y="264"/>
                  <a:pt x="415" y="264"/>
                  <a:pt x="415" y="264"/>
                </a:cubicBezTo>
                <a:cubicBezTo>
                  <a:pt x="412" y="271"/>
                  <a:pt x="412" y="271"/>
                  <a:pt x="412" y="271"/>
                </a:cubicBezTo>
                <a:cubicBezTo>
                  <a:pt x="412" y="327"/>
                  <a:pt x="412" y="327"/>
                  <a:pt x="412" y="327"/>
                </a:cubicBezTo>
                <a:cubicBezTo>
                  <a:pt x="337" y="327"/>
                  <a:pt x="337" y="327"/>
                  <a:pt x="337" y="327"/>
                </a:cubicBezTo>
                <a:cubicBezTo>
                  <a:pt x="329" y="327"/>
                  <a:pt x="321" y="326"/>
                  <a:pt x="314" y="323"/>
                </a:cubicBezTo>
                <a:cubicBezTo>
                  <a:pt x="306" y="320"/>
                  <a:pt x="300" y="317"/>
                  <a:pt x="295" y="313"/>
                </a:cubicBezTo>
                <a:cubicBezTo>
                  <a:pt x="290" y="309"/>
                  <a:pt x="285" y="303"/>
                  <a:pt x="280" y="296"/>
                </a:cubicBezTo>
                <a:cubicBezTo>
                  <a:pt x="275" y="289"/>
                  <a:pt x="271" y="283"/>
                  <a:pt x="268" y="278"/>
                </a:cubicBezTo>
                <a:cubicBezTo>
                  <a:pt x="265" y="272"/>
                  <a:pt x="262" y="265"/>
                  <a:pt x="258" y="256"/>
                </a:cubicBezTo>
                <a:cubicBezTo>
                  <a:pt x="243" y="292"/>
                  <a:pt x="229" y="318"/>
                  <a:pt x="218" y="336"/>
                </a:cubicBezTo>
                <a:cubicBezTo>
                  <a:pt x="223" y="344"/>
                  <a:pt x="228" y="351"/>
                  <a:pt x="234" y="357"/>
                </a:cubicBezTo>
                <a:cubicBezTo>
                  <a:pt x="240" y="363"/>
                  <a:pt x="245" y="368"/>
                  <a:pt x="250" y="372"/>
                </a:cubicBezTo>
                <a:cubicBezTo>
                  <a:pt x="255" y="377"/>
                  <a:pt x="261" y="381"/>
                  <a:pt x="268" y="384"/>
                </a:cubicBezTo>
                <a:cubicBezTo>
                  <a:pt x="274" y="387"/>
                  <a:pt x="280" y="390"/>
                  <a:pt x="284" y="392"/>
                </a:cubicBezTo>
                <a:cubicBezTo>
                  <a:pt x="289" y="395"/>
                  <a:pt x="295" y="396"/>
                  <a:pt x="303" y="398"/>
                </a:cubicBezTo>
                <a:cubicBezTo>
                  <a:pt x="310" y="399"/>
                  <a:pt x="317" y="400"/>
                  <a:pt x="322" y="401"/>
                </a:cubicBezTo>
                <a:cubicBezTo>
                  <a:pt x="327" y="401"/>
                  <a:pt x="334" y="402"/>
                  <a:pt x="342" y="402"/>
                </a:cubicBezTo>
                <a:cubicBezTo>
                  <a:pt x="351" y="403"/>
                  <a:pt x="358" y="403"/>
                  <a:pt x="364" y="403"/>
                </a:cubicBezTo>
                <a:cubicBezTo>
                  <a:pt x="369" y="402"/>
                  <a:pt x="377" y="402"/>
                  <a:pt x="387" y="402"/>
                </a:cubicBezTo>
                <a:cubicBezTo>
                  <a:pt x="398" y="402"/>
                  <a:pt x="406" y="402"/>
                  <a:pt x="412" y="402"/>
                </a:cubicBezTo>
                <a:cubicBezTo>
                  <a:pt x="412" y="458"/>
                  <a:pt x="412" y="458"/>
                  <a:pt x="412" y="458"/>
                </a:cubicBezTo>
                <a:cubicBezTo>
                  <a:pt x="415" y="465"/>
                  <a:pt x="415" y="465"/>
                  <a:pt x="415" y="465"/>
                </a:cubicBezTo>
                <a:cubicBezTo>
                  <a:pt x="422" y="468"/>
                  <a:pt x="422" y="468"/>
                  <a:pt x="422" y="468"/>
                </a:cubicBezTo>
                <a:cubicBezTo>
                  <a:pt x="428" y="465"/>
                  <a:pt x="428" y="465"/>
                  <a:pt x="428" y="465"/>
                </a:cubicBezTo>
                <a:cubicBezTo>
                  <a:pt x="522" y="371"/>
                  <a:pt x="522" y="371"/>
                  <a:pt x="522" y="371"/>
                </a:cubicBezTo>
                <a:cubicBezTo>
                  <a:pt x="525" y="365"/>
                  <a:pt x="525" y="365"/>
                  <a:pt x="525" y="365"/>
                </a:cubicBezTo>
                <a:lnTo>
                  <a:pt x="522" y="358"/>
                </a:lnTo>
                <a:close/>
                <a:moveTo>
                  <a:pt x="75" y="65"/>
                </a:moveTo>
                <a:cubicBezTo>
                  <a:pt x="10" y="65"/>
                  <a:pt x="10" y="65"/>
                  <a:pt x="10" y="65"/>
                </a:cubicBezTo>
                <a:cubicBezTo>
                  <a:pt x="3" y="68"/>
                  <a:pt x="3" y="68"/>
                  <a:pt x="3" y="68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131"/>
                  <a:pt x="0" y="131"/>
                  <a:pt x="0" y="131"/>
                </a:cubicBezTo>
                <a:cubicBezTo>
                  <a:pt x="3" y="137"/>
                  <a:pt x="3" y="137"/>
                  <a:pt x="3" y="137"/>
                </a:cubicBezTo>
                <a:cubicBezTo>
                  <a:pt x="10" y="140"/>
                  <a:pt x="10" y="140"/>
                  <a:pt x="10" y="140"/>
                </a:cubicBezTo>
                <a:cubicBezTo>
                  <a:pt x="75" y="140"/>
                  <a:pt x="75" y="140"/>
                  <a:pt x="75" y="140"/>
                </a:cubicBezTo>
                <a:cubicBezTo>
                  <a:pt x="84" y="140"/>
                  <a:pt x="92" y="141"/>
                  <a:pt x="99" y="144"/>
                </a:cubicBezTo>
                <a:cubicBezTo>
                  <a:pt x="106" y="147"/>
                  <a:pt x="113" y="150"/>
                  <a:pt x="118" y="154"/>
                </a:cubicBezTo>
                <a:cubicBezTo>
                  <a:pt x="123" y="159"/>
                  <a:pt x="128" y="164"/>
                  <a:pt x="132" y="171"/>
                </a:cubicBezTo>
                <a:cubicBezTo>
                  <a:pt x="137" y="178"/>
                  <a:pt x="141" y="184"/>
                  <a:pt x="144" y="190"/>
                </a:cubicBezTo>
                <a:cubicBezTo>
                  <a:pt x="147" y="195"/>
                  <a:pt x="151" y="202"/>
                  <a:pt x="155" y="211"/>
                </a:cubicBezTo>
                <a:cubicBezTo>
                  <a:pt x="170" y="175"/>
                  <a:pt x="184" y="149"/>
                  <a:pt x="195" y="131"/>
                </a:cubicBezTo>
                <a:cubicBezTo>
                  <a:pt x="164" y="87"/>
                  <a:pt x="124" y="65"/>
                  <a:pt x="75" y="65"/>
                </a:cubicBezTo>
                <a:close/>
              </a:path>
            </a:pathLst>
          </a:custGeom>
          <a:solidFill>
            <a:srgbClr val="CCDC00"/>
          </a:solidFill>
          <a:ln>
            <a:noFill/>
          </a:ln>
          <a:extLst/>
        </p:spPr>
        <p:txBody>
          <a:bodyPr vert="horz" wrap="square" lIns="91434" tIns="45718" rIns="91434" bIns="45718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53" name="Title 3"/>
          <p:cNvSpPr txBox="1">
            <a:spLocks/>
          </p:cNvSpPr>
          <p:nvPr/>
        </p:nvSpPr>
        <p:spPr>
          <a:xfrm>
            <a:off x="1" y="218676"/>
            <a:ext cx="6912260" cy="878670"/>
          </a:xfrm>
          <a:prstGeom prst="rect">
            <a:avLst/>
          </a:prstGeom>
        </p:spPr>
        <p:txBody>
          <a:bodyPr rtlCol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fr-CA" sz="2800" b="1" dirty="0">
                <a:solidFill>
                  <a:srgbClr val="004D71"/>
                </a:solidFill>
              </a:rPr>
              <a:t>Pourquoi </a:t>
            </a:r>
            <a:r>
              <a:rPr lang="fr-CA" sz="2800" b="1" dirty="0" smtClean="0">
                <a:solidFill>
                  <a:srgbClr val="004D71"/>
                </a:solidFill>
              </a:rPr>
              <a:t>réseauter?  </a:t>
            </a:r>
            <a:r>
              <a:rPr lang="fr-CA" sz="2800" b="1" dirty="0">
                <a:solidFill>
                  <a:srgbClr val="004D71"/>
                </a:solidFill>
              </a:rPr>
              <a:t>Mythes et faits</a:t>
            </a:r>
            <a:endParaRPr lang="en-CA" sz="2800" b="1" dirty="0">
              <a:solidFill>
                <a:srgbClr val="004D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664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>
            <p:custDataLst>
              <p:tags r:id="rId1"/>
            </p:custDataLst>
          </p:nvPr>
        </p:nvSpPr>
        <p:spPr>
          <a:xfrm>
            <a:off x="247075" y="1253998"/>
            <a:ext cx="8568952" cy="461661"/>
          </a:xfrm>
          <a:prstGeom prst="rect">
            <a:avLst/>
          </a:prstGeom>
          <a:solidFill>
            <a:srgbClr val="005172"/>
          </a:solidFill>
        </p:spPr>
        <p:txBody>
          <a:bodyPr wrap="square" lIns="91434" tIns="45718" rIns="91434" bIns="45718" rtlCol="0">
            <a:spAutoFit/>
          </a:bodyPr>
          <a:lstStyle/>
          <a:p>
            <a:pPr algn="ctr" rtl="0"/>
            <a:r>
              <a:rPr lang="fr-CA" sz="2400" b="1" dirty="0">
                <a:solidFill>
                  <a:schemeClr val="bg1"/>
                </a:solidFill>
              </a:rPr>
              <a:t>Objectifs possibles</a:t>
            </a:r>
            <a:endParaRPr lang="en-CA" sz="2400" b="1" dirty="0">
              <a:solidFill>
                <a:schemeClr val="bg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67544" y="2204864"/>
            <a:ext cx="8578807" cy="3216265"/>
            <a:chOff x="211086" y="2230266"/>
            <a:chExt cx="4079681" cy="3216265"/>
          </a:xfrm>
        </p:grpSpPr>
        <p:sp>
          <p:nvSpPr>
            <p:cNvPr id="8" name="Title 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94582" y="2230266"/>
              <a:ext cx="3698314" cy="3216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342900" indent="-342900" defTabSz="685750" rtl="0">
                <a:buFont typeface="Arial" panose="020B0604020202020204" pitchFamily="34" charset="0"/>
                <a:buChar char="•"/>
              </a:pPr>
              <a:r>
                <a:rPr lang="fr-CA" sz="1900" b="1" dirty="0">
                  <a:solidFill>
                    <a:srgbClr val="004D71"/>
                  </a:solidFill>
                  <a:latin typeface="+mn-lt"/>
                </a:rPr>
                <a:t>En apprendre davantage sur le gouvernement du Canada</a:t>
              </a:r>
            </a:p>
            <a:p>
              <a:pPr marL="342900" indent="-342900" defTabSz="685750" rtl="0">
                <a:buFont typeface="Arial" panose="020B0604020202020204" pitchFamily="34" charset="0"/>
                <a:buChar char="•"/>
              </a:pPr>
              <a:endParaRPr lang="en-US" sz="1900" b="1" dirty="0">
                <a:solidFill>
                  <a:srgbClr val="004D71"/>
                </a:solidFill>
                <a:latin typeface="+mn-lt"/>
              </a:endParaRPr>
            </a:p>
            <a:p>
              <a:pPr marL="342900" indent="-342900" defTabSz="685750" rtl="0">
                <a:buFont typeface="Arial" panose="020B0604020202020204" pitchFamily="34" charset="0"/>
                <a:buChar char="•"/>
              </a:pPr>
              <a:r>
                <a:rPr lang="fr-CA" sz="1900" b="1" dirty="0">
                  <a:solidFill>
                    <a:srgbClr val="004D71"/>
                  </a:solidFill>
                  <a:latin typeface="+mn-lt"/>
                </a:rPr>
                <a:t>En apprendre davantage sur les cheminements professionnels potentiels au sein du gouvernement</a:t>
              </a:r>
            </a:p>
            <a:p>
              <a:pPr marL="342900" indent="-342900" defTabSz="685750" rtl="0">
                <a:buFont typeface="Arial" panose="020B0604020202020204" pitchFamily="34" charset="0"/>
                <a:buChar char="•"/>
              </a:pPr>
              <a:endParaRPr lang="en-US" sz="1900" b="1" dirty="0">
                <a:solidFill>
                  <a:srgbClr val="004D71"/>
                </a:solidFill>
                <a:latin typeface="+mn-lt"/>
              </a:endParaRPr>
            </a:p>
            <a:p>
              <a:pPr marL="342900" indent="-342900" defTabSz="685750" rtl="0">
                <a:buFont typeface="Arial" panose="020B0604020202020204" pitchFamily="34" charset="0"/>
                <a:buChar char="•"/>
              </a:pPr>
              <a:r>
                <a:rPr lang="fr-CA" sz="1900" b="1" dirty="0">
                  <a:solidFill>
                    <a:srgbClr val="004D71"/>
                  </a:solidFill>
                  <a:latin typeface="+mn-lt"/>
                </a:rPr>
                <a:t>Rencontrer des gens qui occupent des rôles qui m’interpellent</a:t>
              </a:r>
            </a:p>
            <a:p>
              <a:pPr marL="342900" indent="-342900" defTabSz="685750" rtl="0">
                <a:buFont typeface="Arial" panose="020B0604020202020204" pitchFamily="34" charset="0"/>
                <a:buChar char="•"/>
              </a:pPr>
              <a:endParaRPr lang="en-US" sz="1900" b="1" dirty="0">
                <a:solidFill>
                  <a:srgbClr val="004D71"/>
                </a:solidFill>
                <a:latin typeface="+mn-lt"/>
              </a:endParaRPr>
            </a:p>
            <a:p>
              <a:pPr marL="342900" indent="-342900" defTabSz="685750" rtl="0">
                <a:buFont typeface="Arial" panose="020B0604020202020204" pitchFamily="34" charset="0"/>
                <a:buChar char="•"/>
              </a:pPr>
              <a:r>
                <a:rPr lang="fr-CA" sz="1900" b="1" dirty="0">
                  <a:solidFill>
                    <a:srgbClr val="004D71"/>
                  </a:solidFill>
                  <a:latin typeface="+mn-lt"/>
                </a:rPr>
                <a:t>Maximiser les occasions potentielles pour l’intégration ou la transition des étudiants au sein de votre ministère, ou d’un autre ministère</a:t>
              </a:r>
            </a:p>
            <a:p>
              <a:pPr marL="342900" indent="-342900" defTabSz="685750" rtl="0">
                <a:buFont typeface="Arial" panose="020B0604020202020204" pitchFamily="34" charset="0"/>
                <a:buChar char="•"/>
              </a:pPr>
              <a:endParaRPr lang="en-US" sz="1900" b="1" dirty="0">
                <a:solidFill>
                  <a:srgbClr val="004D71"/>
                </a:solidFill>
                <a:latin typeface="+mn-lt"/>
              </a:endParaRPr>
            </a:p>
            <a:p>
              <a:pPr marL="342900" indent="-342900" defTabSz="685750" rtl="0">
                <a:buFont typeface="Arial" panose="020B0604020202020204" pitchFamily="34" charset="0"/>
                <a:buChar char="•"/>
              </a:pPr>
              <a:r>
                <a:rPr lang="fr-CA" sz="1900" b="1" dirty="0">
                  <a:solidFill>
                    <a:srgbClr val="004D71"/>
                  </a:solidFill>
                  <a:latin typeface="+mn-lt"/>
                </a:rPr>
                <a:t>Établir votre réseau et vous démarquer</a:t>
              </a:r>
            </a:p>
          </p:txBody>
        </p:sp>
        <p:sp>
          <p:nvSpPr>
            <p:cNvPr id="32" name="Title 2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17886" y="3546011"/>
              <a:ext cx="4072881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50" rtl="0"/>
              <a:endParaRPr lang="en-US" altLang="en-US" sz="1900" b="1" dirty="0">
                <a:solidFill>
                  <a:srgbClr val="004D71"/>
                </a:solidFill>
                <a:latin typeface="+mn-lt"/>
              </a:endParaRPr>
            </a:p>
          </p:txBody>
        </p:sp>
        <p:sp>
          <p:nvSpPr>
            <p:cNvPr id="33" name="Title 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11086" y="4423174"/>
              <a:ext cx="4072881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50" rtl="0"/>
              <a:endParaRPr lang="en-US" altLang="en-US" sz="1900" dirty="0">
                <a:solidFill>
                  <a:schemeClr val="accent1"/>
                </a:solidFill>
                <a:latin typeface="+mn-lt"/>
              </a:endParaRPr>
            </a:p>
          </p:txBody>
        </p:sp>
      </p:grpSp>
      <p:sp>
        <p:nvSpPr>
          <p:cNvPr id="41" name="Title 3"/>
          <p:cNvSpPr txBox="1">
            <a:spLocks/>
          </p:cNvSpPr>
          <p:nvPr/>
        </p:nvSpPr>
        <p:spPr>
          <a:xfrm>
            <a:off x="0" y="138062"/>
            <a:ext cx="7812360" cy="87867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>
            <a:lvl1pPr marL="457167" indent="-457167" algn="l" defTabSz="914400" rtl="0" eaLnBrk="1" latinLnBrk="0" hangingPunct="1">
              <a:spcBef>
                <a:spcPct val="0"/>
              </a:spcBef>
              <a:buFont typeface="Arial" panose="020B0604020202020204" pitchFamily="34" charset="0"/>
              <a:buNone/>
              <a:defRPr lang="en-CA"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algn="ctr" rtl="0"/>
            <a:r>
              <a:rPr lang="fr-CA" b="1" dirty="0"/>
              <a:t>Quels sont vos objectifs en matière de réseautage?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89184758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>
            <p:custDataLst>
              <p:tags r:id="rId1"/>
            </p:custDataLst>
          </p:nvPr>
        </p:nvSpPr>
        <p:spPr>
          <a:xfrm>
            <a:off x="287524" y="1237310"/>
            <a:ext cx="8568952" cy="461661"/>
          </a:xfrm>
          <a:prstGeom prst="rect">
            <a:avLst/>
          </a:prstGeom>
          <a:solidFill>
            <a:srgbClr val="005172"/>
          </a:solidFill>
        </p:spPr>
        <p:txBody>
          <a:bodyPr wrap="square" lIns="91434" tIns="45718" rIns="91434" bIns="45718" rtlCol="0">
            <a:spAutoFit/>
          </a:bodyPr>
          <a:lstStyle/>
          <a:p>
            <a:pPr algn="ctr" rtl="0"/>
            <a:r>
              <a:rPr lang="fr-CA" sz="2400" b="1">
                <a:solidFill>
                  <a:schemeClr val="bg1"/>
                </a:solidFill>
              </a:rPr>
              <a:t>En personne</a:t>
            </a:r>
            <a:endParaRPr lang="en-CA" sz="2400" b="1" dirty="0">
              <a:solidFill>
                <a:schemeClr val="bg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9552" y="1932936"/>
            <a:ext cx="8388933" cy="4622370"/>
            <a:chOff x="211086" y="2139906"/>
            <a:chExt cx="4079681" cy="4622370"/>
          </a:xfrm>
        </p:grpSpPr>
        <p:sp>
          <p:nvSpPr>
            <p:cNvPr id="8" name="Title 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1086" y="2139906"/>
              <a:ext cx="4072881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50" rtl="0"/>
              <a:r>
                <a:rPr lang="fr-CA" sz="1900" b="1" dirty="0">
                  <a:solidFill>
                    <a:srgbClr val="004D71"/>
                  </a:solidFill>
                  <a:latin typeface="+mn-lt"/>
                </a:rPr>
                <a:t>Identifiez les gens </a:t>
              </a:r>
              <a:r>
                <a:rPr lang="fr-CA" sz="1900" b="1" dirty="0" smtClean="0">
                  <a:solidFill>
                    <a:srgbClr val="004D71"/>
                  </a:solidFill>
                  <a:latin typeface="+mn-lt"/>
                </a:rPr>
                <a:t>avec qui </a:t>
              </a:r>
              <a:r>
                <a:rPr lang="fr-CA" sz="1900" b="1" dirty="0">
                  <a:solidFill>
                    <a:srgbClr val="004D71"/>
                  </a:solidFill>
                  <a:latin typeface="+mn-lt"/>
                </a:rPr>
                <a:t>vous </a:t>
              </a:r>
              <a:r>
                <a:rPr lang="fr-CA" sz="1900" b="1" dirty="0" smtClean="0">
                  <a:solidFill>
                    <a:srgbClr val="004D71"/>
                  </a:solidFill>
                  <a:latin typeface="+mn-lt"/>
                </a:rPr>
                <a:t>souhaitez réseauter </a:t>
              </a:r>
            </a:p>
            <a:p>
              <a:pPr defTabSz="685750" rtl="0"/>
              <a:r>
                <a:rPr lang="fr-CA" sz="1900" dirty="0" smtClean="0">
                  <a:solidFill>
                    <a:srgbClr val="004D71"/>
                  </a:solidFill>
                  <a:latin typeface="+mn-lt"/>
                </a:rPr>
                <a:t>Étudiants </a:t>
              </a:r>
              <a:r>
                <a:rPr lang="fr-CA" sz="1900" dirty="0">
                  <a:solidFill>
                    <a:srgbClr val="004D71"/>
                  </a:solidFill>
                  <a:latin typeface="+mn-lt"/>
                </a:rPr>
                <a:t>de votre ministère ou d’autres ministères</a:t>
              </a:r>
            </a:p>
            <a:p>
              <a:pPr defTabSz="685750" rtl="0"/>
              <a:r>
                <a:rPr lang="fr-CA" sz="1900" dirty="0">
                  <a:solidFill>
                    <a:srgbClr val="004D71"/>
                  </a:solidFill>
                  <a:latin typeface="+mn-lt"/>
                </a:rPr>
                <a:t>Collègues de votre ministère ou d’autres ministères</a:t>
              </a:r>
            </a:p>
            <a:p>
              <a:pPr defTabSz="685750" rtl="0"/>
              <a:r>
                <a:rPr lang="fr-CA" sz="1900" dirty="0">
                  <a:solidFill>
                    <a:srgbClr val="004D71"/>
                  </a:solidFill>
                  <a:latin typeface="+mn-lt"/>
                </a:rPr>
                <a:t>Gestionnaires </a:t>
              </a:r>
              <a:r>
                <a:rPr lang="fr-CA" sz="1900" dirty="0" smtClean="0">
                  <a:solidFill>
                    <a:srgbClr val="004D71"/>
                  </a:solidFill>
                  <a:latin typeface="+mn-lt"/>
                </a:rPr>
                <a:t>qui cherchent à embaucher </a:t>
              </a:r>
              <a:r>
                <a:rPr lang="fr-CA" sz="1900" dirty="0">
                  <a:solidFill>
                    <a:srgbClr val="004D71"/>
                  </a:solidFill>
                  <a:latin typeface="+mn-lt"/>
                </a:rPr>
                <a:t>au sein du gouvernement du Canada </a:t>
              </a:r>
              <a:endParaRPr lang="en-CA" sz="1900" dirty="0">
                <a:solidFill>
                  <a:srgbClr val="004D71"/>
                </a:solidFill>
                <a:latin typeface="+mn-lt"/>
              </a:endParaRPr>
            </a:p>
          </p:txBody>
        </p:sp>
        <p:sp>
          <p:nvSpPr>
            <p:cNvPr id="32" name="Title 2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17886" y="3546011"/>
              <a:ext cx="4072881" cy="3216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50" rtl="0"/>
              <a:endParaRPr lang="fr-CA" sz="1900" b="1" dirty="0">
                <a:solidFill>
                  <a:srgbClr val="004D71"/>
                </a:solidFill>
                <a:latin typeface="+mn-lt"/>
              </a:endParaRPr>
            </a:p>
            <a:p>
              <a:pPr defTabSz="685750" rtl="0"/>
              <a:r>
                <a:rPr lang="fr-CA" sz="1900" b="1" dirty="0">
                  <a:solidFill>
                    <a:srgbClr val="004D71"/>
                  </a:solidFill>
                  <a:latin typeface="+mn-lt"/>
                </a:rPr>
                <a:t>Participez à des activités de réseautage et à des événements d’apprentissage</a:t>
              </a:r>
            </a:p>
            <a:p>
              <a:pPr defTabSz="685750" rtl="0"/>
              <a:r>
                <a:rPr lang="fr-CA" sz="1900" dirty="0">
                  <a:solidFill>
                    <a:srgbClr val="004D71"/>
                  </a:solidFill>
                  <a:latin typeface="+mn-lt"/>
                </a:rPr>
                <a:t>Événements de réseautage interministériels (RJFF local, comité </a:t>
              </a:r>
              <a:r>
                <a:rPr lang="fr-CA" sz="1900" dirty="0" smtClean="0">
                  <a:solidFill>
                    <a:srgbClr val="004D71"/>
                  </a:solidFill>
                  <a:latin typeface="+mn-lt"/>
                </a:rPr>
                <a:t>des étudiants </a:t>
              </a:r>
              <a:r>
                <a:rPr lang="fr-CA" sz="1900" dirty="0">
                  <a:solidFill>
                    <a:srgbClr val="004D71"/>
                  </a:solidFill>
                  <a:latin typeface="+mn-lt"/>
                </a:rPr>
                <a:t>interministériel, autres communautés)</a:t>
              </a:r>
            </a:p>
            <a:p>
              <a:pPr defTabSz="685750" rtl="0"/>
              <a:r>
                <a:rPr lang="fr-CA" sz="1900" dirty="0">
                  <a:solidFill>
                    <a:srgbClr val="004D71"/>
                  </a:solidFill>
                  <a:latin typeface="+mn-lt"/>
                </a:rPr>
                <a:t>Réseautage intergouvernemental (IAPC, Politique s’enflamme ou d’autres communautés, communautés fonctionnelles intergouvernementales)</a:t>
              </a:r>
            </a:p>
            <a:p>
              <a:pPr defTabSz="685750" rtl="0"/>
              <a:endParaRPr lang="en-US" sz="1900" dirty="0">
                <a:solidFill>
                  <a:srgbClr val="004D71"/>
                </a:solidFill>
                <a:latin typeface="+mn-lt"/>
              </a:endParaRPr>
            </a:p>
            <a:p>
              <a:pPr defTabSz="685750" rtl="0"/>
              <a:r>
                <a:rPr lang="fr-CA" sz="1900" b="1" dirty="0">
                  <a:solidFill>
                    <a:srgbClr val="004D71"/>
                  </a:solidFill>
                  <a:latin typeface="+mn-lt"/>
                </a:rPr>
                <a:t>Café conversations</a:t>
              </a:r>
            </a:p>
            <a:p>
              <a:pPr defTabSz="685750" rtl="0"/>
              <a:r>
                <a:rPr lang="fr-CA" sz="1900" dirty="0">
                  <a:solidFill>
                    <a:srgbClr val="004D71"/>
                  </a:solidFill>
                  <a:latin typeface="+mn-lt"/>
                </a:rPr>
                <a:t>Les événements de réseautage ne conviennent pas à tout le monde. Si vous êtes inconfortable avec l’idée, choisissez plutôt le format café conversation ou invitez quelqu’un pour le repas du midi</a:t>
              </a:r>
              <a:endParaRPr lang="en-US" sz="1900" dirty="0">
                <a:solidFill>
                  <a:srgbClr val="004D71"/>
                </a:solidFill>
                <a:latin typeface="+mn-lt"/>
              </a:endParaRPr>
            </a:p>
          </p:txBody>
        </p:sp>
        <p:sp>
          <p:nvSpPr>
            <p:cNvPr id="33" name="Title 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15188" y="4408158"/>
              <a:ext cx="4072881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50" rtl="0"/>
              <a:r>
                <a:rPr lang="fr-CA" sz="1900" dirty="0">
                  <a:solidFill>
                    <a:schemeClr val="accent1"/>
                  </a:solidFill>
                  <a:latin typeface="+mn-lt"/>
                </a:rPr>
                <a:t>.</a:t>
              </a:r>
              <a:endParaRPr lang="en-US" altLang="en-US" sz="1900" dirty="0">
                <a:solidFill>
                  <a:schemeClr val="accent1"/>
                </a:solidFill>
                <a:latin typeface="+mn-lt"/>
              </a:endParaRPr>
            </a:p>
          </p:txBody>
        </p:sp>
      </p:grpSp>
      <p:sp>
        <p:nvSpPr>
          <p:cNvPr id="41" name="Title 3"/>
          <p:cNvSpPr txBox="1">
            <a:spLocks/>
          </p:cNvSpPr>
          <p:nvPr/>
        </p:nvSpPr>
        <p:spPr>
          <a:xfrm>
            <a:off x="0" y="138062"/>
            <a:ext cx="6912260" cy="87867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>
            <a:lvl1pPr marL="457167" indent="-457167" algn="l" defTabSz="914400" rtl="0" eaLnBrk="1" latinLnBrk="0" hangingPunct="1">
              <a:spcBef>
                <a:spcPct val="0"/>
              </a:spcBef>
              <a:buFont typeface="Arial" panose="020B0604020202020204" pitchFamily="34" charset="0"/>
              <a:buNone/>
              <a:defRPr lang="en-CA"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algn="ctr" rtl="0"/>
            <a:r>
              <a:rPr lang="fr-CA" b="1" dirty="0"/>
              <a:t>Le réseautage : où, quand, comment?</a:t>
            </a:r>
          </a:p>
        </p:txBody>
      </p:sp>
    </p:spTree>
    <p:extLst>
      <p:ext uri="{BB962C8B-B14F-4D97-AF65-F5344CB8AC3E}">
        <p14:creationId xmlns:p14="http://schemas.microsoft.com/office/powerpoint/2010/main" val="423700093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2344549" y="6288776"/>
            <a:ext cx="2133600" cy="365125"/>
          </a:xfrm>
        </p:spPr>
        <p:txBody>
          <a:bodyPr rtlCol="0"/>
          <a:lstStyle/>
          <a:p>
            <a:pPr rtl="0"/>
            <a:fld id="{32D4B517-E49B-41B6-9DBC-23634E0F1CDC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31" name="TextBox 30"/>
          <p:cNvSpPr txBox="1"/>
          <p:nvPr>
            <p:custDataLst>
              <p:tags r:id="rId1"/>
            </p:custDataLst>
          </p:nvPr>
        </p:nvSpPr>
        <p:spPr>
          <a:xfrm>
            <a:off x="362251" y="1197131"/>
            <a:ext cx="8422217" cy="461661"/>
          </a:xfrm>
          <a:prstGeom prst="rect">
            <a:avLst/>
          </a:prstGeom>
          <a:solidFill>
            <a:srgbClr val="005172"/>
          </a:solidFill>
        </p:spPr>
        <p:txBody>
          <a:bodyPr wrap="square" lIns="91434" tIns="45718" rIns="91434" bIns="45718" rtlCol="0">
            <a:spAutoFit/>
          </a:bodyPr>
          <a:lstStyle/>
          <a:p>
            <a:pPr algn="ctr" rtl="0"/>
            <a:r>
              <a:rPr lang="fr-CA" sz="2400" b="1">
                <a:solidFill>
                  <a:schemeClr val="bg1"/>
                </a:solidFill>
              </a:rPr>
              <a:t>Virtuel</a:t>
            </a:r>
            <a:endParaRPr lang="en-CA" sz="2400" b="1" dirty="0">
              <a:solidFill>
                <a:schemeClr val="bg1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467544" y="1789767"/>
            <a:ext cx="6552728" cy="4803456"/>
            <a:chOff x="203038" y="1790453"/>
            <a:chExt cx="4080929" cy="3921902"/>
          </a:xfrm>
        </p:grpSpPr>
        <p:sp>
          <p:nvSpPr>
            <p:cNvPr id="38" name="Title 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1086" y="1790453"/>
              <a:ext cx="4072881" cy="1193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50" rtl="0"/>
              <a:r>
                <a:rPr lang="fr-CA" sz="1900" b="1" dirty="0">
                  <a:solidFill>
                    <a:schemeClr val="accent1"/>
                  </a:solidFill>
                  <a:latin typeface="+mn-lt"/>
                </a:rPr>
                <a:t>Les réseaux sociaux sont conçus pour permettre l’échange </a:t>
              </a:r>
              <a:endParaRPr lang="fr-CA" sz="1900" b="1" dirty="0" smtClean="0">
                <a:solidFill>
                  <a:schemeClr val="accent1"/>
                </a:solidFill>
                <a:latin typeface="+mn-lt"/>
              </a:endParaRPr>
            </a:p>
            <a:p>
              <a:pPr defTabSz="685750" rtl="0"/>
              <a:r>
                <a:rPr lang="fr-CA" sz="1900" dirty="0" smtClean="0">
                  <a:solidFill>
                    <a:schemeClr val="accent1"/>
                  </a:solidFill>
                  <a:latin typeface="+mn-lt"/>
                </a:rPr>
                <a:t>(</a:t>
              </a:r>
              <a:r>
                <a:rPr lang="fr-CA" sz="1900" dirty="0">
                  <a:solidFill>
                    <a:schemeClr val="accent1"/>
                  </a:solidFill>
                  <a:latin typeface="+mn-lt"/>
                </a:rPr>
                <a:t>p. ex. Twitter, Instagram).</a:t>
              </a:r>
              <a:r>
                <a:rPr lang="en-CA" altLang="en-US" sz="1900" b="1" dirty="0">
                  <a:solidFill>
                    <a:schemeClr val="accent1"/>
                  </a:solidFill>
                  <a:latin typeface="+mn-lt"/>
                </a:rPr>
                <a:t/>
              </a:r>
              <a:br>
                <a:rPr lang="en-CA" altLang="en-US" sz="1900" b="1" dirty="0">
                  <a:solidFill>
                    <a:schemeClr val="accent1"/>
                  </a:solidFill>
                  <a:latin typeface="+mn-lt"/>
                </a:rPr>
              </a:br>
              <a:r>
                <a:rPr lang="fr-CA" sz="1900" dirty="0">
                  <a:solidFill>
                    <a:schemeClr val="accent1"/>
                  </a:solidFill>
                  <a:latin typeface="+mn-lt"/>
                </a:rPr>
                <a:t>Trouvez la plateforme qui vous convient et impliquez-vous. N’essayez pas d’être partout. Utilisez une plateforme que vous aimez utiliser et qui convient à votre intention de communication. </a:t>
              </a:r>
              <a:endParaRPr lang="en-US" altLang="en-US" sz="1900" b="1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39" name="Title 2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3039" y="3132016"/>
              <a:ext cx="4072881" cy="716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50" rtl="0"/>
              <a:r>
                <a:rPr lang="fr-CA" sz="1900" b="1" dirty="0">
                  <a:solidFill>
                    <a:schemeClr val="accent1"/>
                  </a:solidFill>
                  <a:latin typeface="+mn-lt"/>
                </a:rPr>
                <a:t>Créez un profil LinkedIn et </a:t>
              </a:r>
              <a:r>
                <a:rPr lang="fr-CA" sz="1900" b="1" dirty="0" err="1">
                  <a:solidFill>
                    <a:schemeClr val="accent1"/>
                  </a:solidFill>
                  <a:latin typeface="+mn-lt"/>
                </a:rPr>
                <a:t>gardez-le</a:t>
              </a:r>
              <a:r>
                <a:rPr lang="fr-CA" sz="1900" b="1" dirty="0">
                  <a:solidFill>
                    <a:schemeClr val="accent1"/>
                  </a:solidFill>
                  <a:latin typeface="+mn-lt"/>
                </a:rPr>
                <a:t> à jour </a:t>
              </a:r>
            </a:p>
            <a:p>
              <a:pPr defTabSz="685750" rtl="0"/>
              <a:r>
                <a:rPr lang="fr-CA" sz="1900" dirty="0">
                  <a:solidFill>
                    <a:schemeClr val="accent1"/>
                  </a:solidFill>
                  <a:latin typeface="+mn-lt"/>
                </a:rPr>
                <a:t>Recherchez des gens par organisation, recherchez des emplois, préparez un C.V. professionnel, partagez des articles, confirmez les compétences d’autres personnes et félicitez vos contacts.</a:t>
              </a:r>
              <a:endParaRPr lang="en-US" altLang="en-US" sz="1900" b="1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40" name="Title 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03038" y="4279991"/>
              <a:ext cx="4072882" cy="1432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50" rtl="0"/>
              <a:r>
                <a:rPr lang="fr-CA" sz="1900" b="1" dirty="0">
                  <a:solidFill>
                    <a:schemeClr val="accent1"/>
                  </a:solidFill>
                  <a:latin typeface="+mn-lt"/>
                </a:rPr>
                <a:t>Explorez les possibilités offertes par les outils du gouvernement du Canada. </a:t>
              </a:r>
              <a:endParaRPr lang="fr-CA" sz="1900" b="1" dirty="0" smtClean="0">
                <a:solidFill>
                  <a:schemeClr val="accent1"/>
                </a:solidFill>
                <a:latin typeface="+mn-lt"/>
              </a:endParaRPr>
            </a:p>
            <a:p>
              <a:pPr defTabSz="685750" rtl="0"/>
              <a:r>
                <a:rPr lang="fr-CA" sz="1900" dirty="0" smtClean="0">
                  <a:solidFill>
                    <a:schemeClr val="accent1"/>
                  </a:solidFill>
                  <a:latin typeface="+mn-lt"/>
                </a:rPr>
                <a:t>De </a:t>
              </a:r>
              <a:r>
                <a:rPr lang="fr-CA" sz="1900" dirty="0">
                  <a:solidFill>
                    <a:schemeClr val="accent1"/>
                  </a:solidFill>
                  <a:latin typeface="+mn-lt"/>
                </a:rPr>
                <a:t>nombreux groupes actifs sur </a:t>
              </a:r>
              <a:r>
                <a:rPr lang="fr-CA" sz="1900" dirty="0" err="1">
                  <a:solidFill>
                    <a:schemeClr val="accent1"/>
                  </a:solidFill>
                  <a:latin typeface="+mn-lt"/>
                </a:rPr>
                <a:t>GCconnex</a:t>
              </a:r>
              <a:r>
                <a:rPr lang="fr-CA" sz="1900" dirty="0">
                  <a:solidFill>
                    <a:schemeClr val="accent1"/>
                  </a:solidFill>
                  <a:latin typeface="+mn-lt"/>
                </a:rPr>
                <a:t> et </a:t>
              </a:r>
              <a:r>
                <a:rPr lang="fr-CA" sz="1900" dirty="0" err="1">
                  <a:solidFill>
                    <a:schemeClr val="accent1"/>
                  </a:solidFill>
                  <a:latin typeface="+mn-lt"/>
                </a:rPr>
                <a:t>GCcollab</a:t>
              </a:r>
              <a:r>
                <a:rPr lang="fr-CA" sz="1900" dirty="0">
                  <a:solidFill>
                    <a:schemeClr val="accent1"/>
                  </a:solidFill>
                  <a:latin typeface="+mn-lt"/>
                </a:rPr>
                <a:t> acceptent </a:t>
              </a:r>
              <a:r>
                <a:rPr lang="fr-CA" sz="1900" dirty="0" smtClean="0">
                  <a:solidFill>
                    <a:schemeClr val="accent1"/>
                  </a:solidFill>
                  <a:latin typeface="+mn-lt"/>
                </a:rPr>
                <a:t>des </a:t>
              </a:r>
              <a:r>
                <a:rPr lang="fr-CA" sz="1900" dirty="0">
                  <a:solidFill>
                    <a:schemeClr val="accent1"/>
                  </a:solidFill>
                  <a:latin typeface="+mn-lt"/>
                </a:rPr>
                <a:t>connexions de l’externe. Associez-vous aux communautés qui vous intéressent (politiques, communications, réseaux sociaux, spécialistes des finances, etc.) </a:t>
              </a:r>
              <a:endParaRPr lang="en-US" altLang="en-US" sz="1900" dirty="0">
                <a:solidFill>
                  <a:schemeClr val="accent1"/>
                </a:solidFill>
                <a:latin typeface="+mn-lt"/>
              </a:endParaRPr>
            </a:p>
          </p:txBody>
        </p:sp>
      </p:grpSp>
      <p:sp>
        <p:nvSpPr>
          <p:cNvPr id="41" name="Title 3"/>
          <p:cNvSpPr txBox="1">
            <a:spLocks/>
          </p:cNvSpPr>
          <p:nvPr/>
        </p:nvSpPr>
        <p:spPr>
          <a:xfrm>
            <a:off x="0" y="138062"/>
            <a:ext cx="6912260" cy="87867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>
            <a:lvl1pPr marL="457167" indent="-457167" algn="l" defTabSz="914400" rtl="0" eaLnBrk="1" latinLnBrk="0" hangingPunct="1">
              <a:spcBef>
                <a:spcPct val="0"/>
              </a:spcBef>
              <a:buFont typeface="Arial" panose="020B0604020202020204" pitchFamily="34" charset="0"/>
              <a:buNone/>
              <a:defRPr lang="en-CA"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algn="ctr" rtl="0"/>
            <a:r>
              <a:rPr lang="fr-CA" b="1" dirty="0"/>
              <a:t>Le réseautage : où, quand, comment?</a:t>
            </a:r>
          </a:p>
        </p:txBody>
      </p:sp>
      <p:pic>
        <p:nvPicPr>
          <p:cNvPr id="26" name="Picture 2" descr="C:\Users\twasson\Desktop\Twitter_bird_logo_2012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318" y="2276872"/>
            <a:ext cx="867420" cy="705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 descr="C:\Users\twasson\Desktop\GCTools_suite_image_Eng_1218x828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619" y="4927765"/>
            <a:ext cx="2447764" cy="1663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256" y="3637370"/>
            <a:ext cx="785118" cy="78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46866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2344549" y="6288776"/>
            <a:ext cx="2133600" cy="365125"/>
          </a:xfrm>
        </p:spPr>
        <p:txBody>
          <a:bodyPr rtlCol="0"/>
          <a:lstStyle/>
          <a:p>
            <a:pPr rtl="0"/>
            <a:fld id="{32D4B517-E49B-41B6-9DBC-23634E0F1CDC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31" name="TextBox 30"/>
          <p:cNvSpPr txBox="1"/>
          <p:nvPr>
            <p:custDataLst>
              <p:tags r:id="rId1"/>
            </p:custDataLst>
          </p:nvPr>
        </p:nvSpPr>
        <p:spPr>
          <a:xfrm>
            <a:off x="184400" y="1340768"/>
            <a:ext cx="8780088" cy="461661"/>
          </a:xfrm>
          <a:prstGeom prst="rect">
            <a:avLst/>
          </a:prstGeom>
          <a:solidFill>
            <a:srgbClr val="005172"/>
          </a:solidFill>
        </p:spPr>
        <p:txBody>
          <a:bodyPr wrap="square" lIns="91434" tIns="45718" rIns="91434" bIns="45718" rtlCol="0">
            <a:spAutoFit/>
          </a:bodyPr>
          <a:lstStyle/>
          <a:p>
            <a:pPr algn="ctr" rtl="0"/>
            <a:r>
              <a:rPr lang="fr-CA" sz="2400" b="1">
                <a:solidFill>
                  <a:schemeClr val="bg1"/>
                </a:solidFill>
              </a:rPr>
              <a:t>Changement de place</a:t>
            </a:r>
            <a:endParaRPr lang="en-CA" sz="2400" b="1" dirty="0">
              <a:solidFill>
                <a:schemeClr val="bg1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59532" y="2024844"/>
            <a:ext cx="8424936" cy="2923877"/>
            <a:chOff x="203038" y="2139906"/>
            <a:chExt cx="4080929" cy="2387275"/>
          </a:xfrm>
        </p:grpSpPr>
        <p:sp>
          <p:nvSpPr>
            <p:cNvPr id="38" name="Title 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28117" y="2139906"/>
              <a:ext cx="3955850" cy="2387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50" rtl="0"/>
              <a:r>
                <a:rPr lang="fr-CA" sz="1900" b="1" dirty="0">
                  <a:solidFill>
                    <a:schemeClr val="accent1"/>
                  </a:solidFill>
                  <a:latin typeface="+mn-lt"/>
                </a:rPr>
                <a:t>Suivez les instructions de l’animateur</a:t>
              </a:r>
            </a:p>
            <a:p>
              <a:pPr defTabSz="685750" rtl="0"/>
              <a:endParaRPr lang="en-US" altLang="en-US" sz="1900" b="1" dirty="0" smtClean="0">
                <a:solidFill>
                  <a:schemeClr val="accent1"/>
                </a:solidFill>
                <a:latin typeface="+mn-lt"/>
              </a:endParaRPr>
            </a:p>
            <a:p>
              <a:pPr defTabSz="685750" rtl="0"/>
              <a:endParaRPr lang="en-US" altLang="en-US" sz="1900" b="1" dirty="0">
                <a:solidFill>
                  <a:schemeClr val="accent1"/>
                </a:solidFill>
                <a:latin typeface="+mn-lt"/>
              </a:endParaRPr>
            </a:p>
            <a:p>
              <a:pPr defTabSz="685750" rtl="0"/>
              <a:r>
                <a:rPr lang="fr-CA" sz="1900" b="1" dirty="0">
                  <a:solidFill>
                    <a:schemeClr val="accent1"/>
                  </a:solidFill>
                  <a:latin typeface="+mn-lt"/>
                </a:rPr>
                <a:t>Levez-vous</a:t>
              </a:r>
            </a:p>
            <a:p>
              <a:pPr defTabSz="685750" rtl="0"/>
              <a:endParaRPr lang="en-US" altLang="en-US" sz="1900" b="1" dirty="0" smtClean="0">
                <a:solidFill>
                  <a:schemeClr val="accent1"/>
                </a:solidFill>
                <a:latin typeface="+mn-lt"/>
              </a:endParaRPr>
            </a:p>
            <a:p>
              <a:pPr defTabSz="685750" rtl="0"/>
              <a:endParaRPr lang="en-US" altLang="en-US" sz="1900" b="1" dirty="0">
                <a:solidFill>
                  <a:schemeClr val="accent1"/>
                </a:solidFill>
                <a:latin typeface="+mn-lt"/>
              </a:endParaRPr>
            </a:p>
            <a:p>
              <a:pPr defTabSz="685750" rtl="0"/>
              <a:r>
                <a:rPr lang="fr-CA" sz="1900" b="1" dirty="0" smtClean="0">
                  <a:solidFill>
                    <a:schemeClr val="accent1"/>
                  </a:solidFill>
                  <a:latin typeface="+mn-lt"/>
                </a:rPr>
                <a:t>Lorsque </a:t>
              </a:r>
              <a:r>
                <a:rPr lang="fr-CA" sz="1900" b="1" dirty="0">
                  <a:solidFill>
                    <a:schemeClr val="accent1"/>
                  </a:solidFill>
                  <a:latin typeface="+mn-lt"/>
                </a:rPr>
                <a:t>l’animateur </a:t>
              </a:r>
              <a:r>
                <a:rPr lang="fr-CA" sz="1900" b="1" dirty="0" smtClean="0">
                  <a:solidFill>
                    <a:schemeClr val="accent1"/>
                  </a:solidFill>
                  <a:latin typeface="+mn-lt"/>
                </a:rPr>
                <a:t>lit </a:t>
              </a:r>
              <a:r>
                <a:rPr lang="fr-CA" sz="1900" b="1" dirty="0">
                  <a:solidFill>
                    <a:schemeClr val="accent1"/>
                  </a:solidFill>
                  <a:latin typeface="+mn-lt"/>
                </a:rPr>
                <a:t>les questions </a:t>
              </a:r>
              <a:r>
                <a:rPr lang="fr-CA" sz="1900" b="1" dirty="0" smtClean="0">
                  <a:solidFill>
                    <a:schemeClr val="accent1"/>
                  </a:solidFill>
                  <a:latin typeface="+mn-lt"/>
                </a:rPr>
                <a:t>oui </a:t>
              </a:r>
              <a:r>
                <a:rPr lang="fr-CA" sz="1900" b="1" dirty="0">
                  <a:solidFill>
                    <a:schemeClr val="accent1"/>
                  </a:solidFill>
                  <a:latin typeface="+mn-lt"/>
                </a:rPr>
                <a:t>ou non : </a:t>
              </a:r>
            </a:p>
            <a:p>
              <a:pPr marL="342900" indent="-342900" defTabSz="685750" rtl="0">
                <a:buFontTx/>
                <a:buChar char="-"/>
              </a:pPr>
              <a:r>
                <a:rPr lang="fr-CA" sz="1900" b="1" dirty="0">
                  <a:solidFill>
                    <a:schemeClr val="accent1"/>
                  </a:solidFill>
                  <a:latin typeface="+mn-lt"/>
                </a:rPr>
                <a:t>Déplacez-vous vers la gauche si votre réponse est oui</a:t>
              </a:r>
            </a:p>
            <a:p>
              <a:pPr marL="342900" indent="-342900" defTabSz="685750" rtl="0">
                <a:buFontTx/>
                <a:buChar char="-"/>
              </a:pPr>
              <a:r>
                <a:rPr lang="fr-CA" sz="1900" b="1" dirty="0">
                  <a:solidFill>
                    <a:schemeClr val="accent1"/>
                  </a:solidFill>
                  <a:latin typeface="+mn-lt"/>
                </a:rPr>
                <a:t>Déplacez-vous vers la droite si votre réponse est non</a:t>
              </a:r>
              <a:endParaRPr lang="en-CA" altLang="en-US" sz="1900" b="1" dirty="0">
                <a:solidFill>
                  <a:schemeClr val="accent1"/>
                </a:solidFill>
                <a:latin typeface="+mn-lt"/>
              </a:endParaRPr>
            </a:p>
            <a:p>
              <a:pPr defTabSz="685750" rtl="0"/>
              <a:endParaRPr lang="en-US" altLang="en-US" sz="1900" b="1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39" name="Title 2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3039" y="3253125"/>
              <a:ext cx="4072881" cy="238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50" rtl="0"/>
              <a:endParaRPr lang="en-US" altLang="en-US" sz="1900" b="1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40" name="Title 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03038" y="4245527"/>
              <a:ext cx="4072882" cy="238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50" rtl="0"/>
              <a:endParaRPr lang="en-US" altLang="en-US" sz="1900" dirty="0">
                <a:solidFill>
                  <a:schemeClr val="accent1"/>
                </a:solidFill>
                <a:latin typeface="+mn-lt"/>
              </a:endParaRPr>
            </a:p>
          </p:txBody>
        </p:sp>
      </p:grpSp>
      <p:sp>
        <p:nvSpPr>
          <p:cNvPr id="41" name="Title 3"/>
          <p:cNvSpPr txBox="1">
            <a:spLocks/>
          </p:cNvSpPr>
          <p:nvPr/>
        </p:nvSpPr>
        <p:spPr>
          <a:xfrm>
            <a:off x="0" y="138062"/>
            <a:ext cx="6876256" cy="87867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>
            <a:lvl1pPr marL="457167" indent="-457167" algn="l" defTabSz="914400" rtl="0" eaLnBrk="1" latinLnBrk="0" hangingPunct="1">
              <a:spcBef>
                <a:spcPct val="0"/>
              </a:spcBef>
              <a:buFont typeface="Arial" panose="020B0604020202020204" pitchFamily="34" charset="0"/>
              <a:buNone/>
              <a:defRPr lang="en-CA"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algn="ctr" rtl="0"/>
            <a:r>
              <a:rPr lang="fr-CA" b="1" dirty="0"/>
              <a:t>Activité de réseautage (6 à 8 minutes)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12012063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2344549" y="6288776"/>
            <a:ext cx="2133600" cy="365125"/>
          </a:xfrm>
        </p:spPr>
        <p:txBody>
          <a:bodyPr rtlCol="0"/>
          <a:lstStyle/>
          <a:p>
            <a:pPr rtl="0"/>
            <a:fld id="{32D4B517-E49B-41B6-9DBC-23634E0F1CDC}" type="slidenum">
              <a:rPr lang="en-CA" smtClean="0"/>
              <a:pPr/>
              <a:t>9</a:t>
            </a:fld>
            <a:endParaRPr lang="en-CA"/>
          </a:p>
        </p:txBody>
      </p:sp>
      <p:sp>
        <p:nvSpPr>
          <p:cNvPr id="31" name="TextBox 30"/>
          <p:cNvSpPr txBox="1"/>
          <p:nvPr>
            <p:custDataLst>
              <p:tags r:id="rId1"/>
            </p:custDataLst>
          </p:nvPr>
        </p:nvSpPr>
        <p:spPr>
          <a:xfrm>
            <a:off x="287524" y="1289957"/>
            <a:ext cx="8552057" cy="461661"/>
          </a:xfrm>
          <a:prstGeom prst="rect">
            <a:avLst/>
          </a:prstGeom>
          <a:solidFill>
            <a:srgbClr val="005172"/>
          </a:solidFill>
        </p:spPr>
        <p:txBody>
          <a:bodyPr wrap="square" lIns="91434" tIns="45718" rIns="91434" bIns="45718" rtlCol="0">
            <a:spAutoFit/>
          </a:bodyPr>
          <a:lstStyle/>
          <a:p>
            <a:pPr algn="ctr" rtl="0"/>
            <a:r>
              <a:rPr lang="fr-CA" sz="2400" b="1">
                <a:solidFill>
                  <a:schemeClr val="bg1"/>
                </a:solidFill>
              </a:rPr>
              <a:t>Soyez vous-même</a:t>
            </a:r>
            <a:endParaRPr lang="en-CA" sz="2400" b="1" dirty="0">
              <a:solidFill>
                <a:schemeClr val="bg1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99253" y="2024843"/>
            <a:ext cx="8552057" cy="4385816"/>
            <a:chOff x="203038" y="2139906"/>
            <a:chExt cx="4072882" cy="3580914"/>
          </a:xfrm>
        </p:grpSpPr>
        <p:sp>
          <p:nvSpPr>
            <p:cNvPr id="38" name="Title 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12348" y="2139906"/>
              <a:ext cx="3851591" cy="3580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50" rtl="0"/>
              <a:r>
                <a:rPr lang="fr-CA" sz="1900" b="1" dirty="0" smtClean="0">
                  <a:solidFill>
                    <a:schemeClr val="accent1"/>
                  </a:solidFill>
                  <a:latin typeface="+mn-lt"/>
                </a:rPr>
                <a:t>Réseauter ce n’est pas agir comme une différente personne</a:t>
              </a:r>
            </a:p>
            <a:p>
              <a:pPr defTabSz="685750" rtl="0"/>
              <a:endParaRPr lang="en-US" altLang="en-US" sz="1900" b="1" dirty="0">
                <a:solidFill>
                  <a:schemeClr val="accent1"/>
                </a:solidFill>
                <a:latin typeface="+mn-lt"/>
              </a:endParaRPr>
            </a:p>
            <a:p>
              <a:pPr defTabSz="685750" rtl="0"/>
              <a:r>
                <a:rPr lang="fr-CA" sz="1900" b="1" dirty="0" smtClean="0">
                  <a:solidFill>
                    <a:schemeClr val="accent1"/>
                  </a:solidFill>
                  <a:latin typeface="+mn-lt"/>
                </a:rPr>
                <a:t>Choisissez les </a:t>
              </a:r>
              <a:r>
                <a:rPr lang="fr-CA" sz="1900" b="1" dirty="0">
                  <a:solidFill>
                    <a:schemeClr val="accent1"/>
                  </a:solidFill>
                  <a:latin typeface="+mn-lt"/>
                </a:rPr>
                <a:t>approches en personne ou virtuelles qui vous conviennent, </a:t>
              </a:r>
              <a:r>
                <a:rPr lang="fr-CA" sz="1900" b="1" dirty="0" smtClean="0">
                  <a:solidFill>
                    <a:schemeClr val="accent1"/>
                  </a:solidFill>
                  <a:latin typeface="+mn-lt"/>
                </a:rPr>
                <a:t>et avec </a:t>
              </a:r>
              <a:r>
                <a:rPr lang="fr-CA" sz="1900" b="1" dirty="0">
                  <a:solidFill>
                    <a:schemeClr val="accent1"/>
                  </a:solidFill>
                  <a:latin typeface="+mn-lt"/>
                </a:rPr>
                <a:t>lesquelles vous êtes à l’aise</a:t>
              </a:r>
            </a:p>
            <a:p>
              <a:pPr defTabSz="685750" rtl="0"/>
              <a:r>
                <a:rPr lang="en-US" altLang="en-US" sz="1900" b="1" dirty="0">
                  <a:solidFill>
                    <a:schemeClr val="accent1"/>
                  </a:solidFill>
                  <a:latin typeface="+mn-lt"/>
                </a:rPr>
                <a:t/>
              </a:r>
              <a:br>
                <a:rPr lang="en-US" altLang="en-US" sz="1900" b="1" dirty="0">
                  <a:solidFill>
                    <a:schemeClr val="accent1"/>
                  </a:solidFill>
                  <a:latin typeface="+mn-lt"/>
                </a:rPr>
              </a:br>
              <a:r>
                <a:rPr lang="fr-CA" sz="1900" b="1" dirty="0">
                  <a:solidFill>
                    <a:schemeClr val="accent1"/>
                  </a:solidFill>
                  <a:latin typeface="+mn-lt"/>
                </a:rPr>
                <a:t>N’ayez pas peur de communiquer avec des gens que vous ne connaissez pas; le pire qui peut arriver est qu’ils n’interagissent pas</a:t>
              </a:r>
            </a:p>
            <a:p>
              <a:pPr defTabSz="685750" rtl="0"/>
              <a:endParaRPr lang="en-US" altLang="en-US" sz="1900" b="1" dirty="0">
                <a:solidFill>
                  <a:schemeClr val="accent1"/>
                </a:solidFill>
                <a:latin typeface="+mn-lt"/>
              </a:endParaRPr>
            </a:p>
            <a:p>
              <a:pPr defTabSz="685750" rtl="0"/>
              <a:r>
                <a:rPr lang="fr-CA" sz="1900" b="1" dirty="0">
                  <a:solidFill>
                    <a:schemeClr val="accent1"/>
                  </a:solidFill>
                  <a:latin typeface="+mn-lt"/>
                </a:rPr>
                <a:t>Mettez-vous en valeur; joignez-vous à des réseaux en personne et virtuels qui sont harmonisés à vos intérêts</a:t>
              </a:r>
            </a:p>
            <a:p>
              <a:pPr defTabSz="685750" rtl="0"/>
              <a:endParaRPr lang="en-US" altLang="en-US" sz="1900" b="1" dirty="0">
                <a:solidFill>
                  <a:schemeClr val="accent1"/>
                </a:solidFill>
                <a:latin typeface="+mn-lt"/>
              </a:endParaRPr>
            </a:p>
            <a:p>
              <a:pPr defTabSz="685750" rtl="0"/>
              <a:r>
                <a:rPr lang="fr-CA" sz="1900" b="1" dirty="0">
                  <a:solidFill>
                    <a:schemeClr val="accent1"/>
                  </a:solidFill>
                  <a:latin typeface="+mn-lt"/>
                </a:rPr>
                <a:t>Ne mettez pas l’accent sur le statut ou le poste de la personne; établissez des connexions avec des gens qui vous interpellent et non pas uniquement avec des gens qui pourraient faire progresser votre carrière</a:t>
              </a:r>
              <a:endParaRPr lang="en-CA" altLang="en-US" sz="1900" b="1" dirty="0">
                <a:solidFill>
                  <a:schemeClr val="accent1"/>
                </a:solidFill>
                <a:latin typeface="+mn-lt"/>
              </a:endParaRPr>
            </a:p>
            <a:p>
              <a:pPr defTabSz="685750" rtl="0"/>
              <a:endParaRPr lang="en-US" altLang="en-US" sz="1900" b="1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39" name="Title 2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3039" y="3253125"/>
              <a:ext cx="4072881" cy="238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50" rtl="0"/>
              <a:endParaRPr lang="en-US" altLang="en-US" sz="1900" b="1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40" name="Title 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03038" y="4245527"/>
              <a:ext cx="4072882" cy="238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50" rtl="0"/>
              <a:endParaRPr lang="en-US" altLang="en-US" sz="1900" dirty="0">
                <a:solidFill>
                  <a:schemeClr val="accent1"/>
                </a:solidFill>
                <a:latin typeface="+mn-lt"/>
              </a:endParaRPr>
            </a:p>
          </p:txBody>
        </p:sp>
      </p:grpSp>
      <p:sp>
        <p:nvSpPr>
          <p:cNvPr id="41" name="Title 3"/>
          <p:cNvSpPr txBox="1">
            <a:spLocks/>
          </p:cNvSpPr>
          <p:nvPr/>
        </p:nvSpPr>
        <p:spPr>
          <a:xfrm>
            <a:off x="0" y="138062"/>
            <a:ext cx="6948264" cy="87867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rmAutofit/>
          </a:bodyPr>
          <a:lstStyle>
            <a:lvl1pPr marL="457167" indent="-457167" algn="l" defTabSz="914400" rtl="0" eaLnBrk="1" latinLnBrk="0" hangingPunct="1">
              <a:spcBef>
                <a:spcPct val="0"/>
              </a:spcBef>
              <a:buFont typeface="Arial" panose="020B0604020202020204" pitchFamily="34" charset="0"/>
              <a:buNone/>
              <a:defRPr lang="en-CA"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algn="ctr" rtl="0"/>
            <a:r>
              <a:rPr lang="fr-CA" b="1" dirty="0"/>
              <a:t>Mot de la fin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467194801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Conseil du Trésor&quot;,&quot;Id&quot;:&quot;5c814b4438423837ac4eb4e1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0,&quot;BrightnessModifier&quot;:0}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0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2,&quot;ColorModifier&quot;:0,&quot;BrightnessModifier&quot;:0}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2864</TotalTime>
  <Words>1038</Words>
  <Application>Microsoft Office PowerPoint</Application>
  <PresentationFormat>On-screen Show (4:3)</PresentationFormat>
  <Paragraphs>142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PowerPoint Presentation</vt:lpstr>
      <vt:lpstr>Activité d’ouverture (7 à 10 minutes)</vt:lpstr>
      <vt:lpstr>Quels sont les principes du réseautage?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TBS-SCT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Jennifer MacDougall</cp:lastModifiedBy>
  <cp:revision>293</cp:revision>
  <cp:lastPrinted>2018-10-09T18:38:42Z</cp:lastPrinted>
  <dcterms:created xsi:type="dcterms:W3CDTF">2015-11-06T15:38:40Z</dcterms:created>
  <dcterms:modified xsi:type="dcterms:W3CDTF">2020-03-26T18:13:25Z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68c3b743-491f-4ea5-93df-3489a70d5533</vt:lpwstr>
  </property>
  <property fmtid="{D5CDD505-2E9C-101B-9397-08002B2CF9AE}" pid="3" name="TBSSCTCLASSIFICATION">
    <vt:lpwstr>UNCLASSIFIED</vt:lpwstr>
  </property>
  <property fmtid="{D5CDD505-2E9C-101B-9397-08002B2CF9AE}" pid="4" name="SECCLASS">
    <vt:lpwstr>CLASSU</vt:lpwstr>
  </property>
  <property fmtid="{D5CDD505-2E9C-101B-9397-08002B2CF9AE}" pid="5" name="TBSSCTVISUALMARKINGNO">
    <vt:lpwstr>NO</vt:lpwstr>
  </property>
</Properties>
</file>