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90" r:id="rId2"/>
  </p:sldMasterIdLst>
  <p:notesMasterIdLst>
    <p:notesMasterId r:id="rId10"/>
  </p:notesMasterIdLst>
  <p:sldIdLst>
    <p:sldId id="258" r:id="rId3"/>
    <p:sldId id="356" r:id="rId4"/>
    <p:sldId id="389" r:id="rId5"/>
    <p:sldId id="391" r:id="rId6"/>
    <p:sldId id="392" r:id="rId7"/>
    <p:sldId id="393" r:id="rId8"/>
    <p:sldId id="38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uellet, Bruno" initials="OB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1EF43"/>
    <a:srgbClr val="9933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88477" autoAdjust="0"/>
  </p:normalViewPr>
  <p:slideViewPr>
    <p:cSldViewPr>
      <p:cViewPr varScale="1">
        <p:scale>
          <a:sx n="106" d="100"/>
          <a:sy n="106" d="100"/>
        </p:scale>
        <p:origin x="181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276DCD0-AF51-42B1-8640-6222A8FA42D7}" type="datetimeFigureOut">
              <a:rPr lang="en-CA" smtClean="0"/>
              <a:t>2022-02-21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69E513-382F-4C8F-875D-F65C20F061F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6682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9E513-382F-4C8F-875D-F65C20F061F7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9490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dirty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867A3D6-898F-468C-87C7-E858EA02394F}" type="slidenum">
              <a:rPr lang="en-CA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700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prstClr val="white"/>
              </a:solidFill>
            </a:endParaRPr>
          </a:p>
        </p:txBody>
      </p:sp>
      <p:pic>
        <p:nvPicPr>
          <p:cNvPr id="1026" name="Picture 2" descr="G:\CD-DC\ISCD-DCSI\MCS (under construction)\C&amp;Tech Services\Corporate_Identity\Corporate ID current (2013 )\CorporateTemplates\Presentations\signature e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55" y="221095"/>
            <a:ext cx="2928938" cy="27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G:\CD-DC\ISCD-DCSI\MCS (under construction)\C&amp;Tech Services\Corporate_Identity\Corporate ID current (2013 )\CorporateTemplates\Presentations\bottom eng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65" y="5826991"/>
            <a:ext cx="8686800" cy="23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G:\CD-DC\ISCD-DCSI\MCS (under construction)\C&amp;Tech Services\Corporate_Identity\Corporate ID current (2013 )\CorporateTemplates\Presentations\top bar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57225"/>
            <a:ext cx="8686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CD-DC\ISCD-DCSI\MCS (under construction)\C&amp;Tech Services\Corporate_Identity\Corporate ID current (2013 )\CorporateTemplates\Presentations\badge and motto eng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427" y="1433916"/>
            <a:ext cx="3108325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G:\CD-DC\ISCD-DCSI\MCS (under construction)\C&amp;Tech Services\Corporate_Identity\Corporate ID current (2013 )\CorporateTemplates\Presentations\wm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6264275"/>
            <a:ext cx="1466850" cy="36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204864"/>
            <a:ext cx="4176463" cy="1872208"/>
          </a:xfrm>
          <a:prstGeom prst="rect">
            <a:avLst/>
          </a:prstGeom>
        </p:spPr>
        <p:txBody>
          <a:bodyPr/>
          <a:lstStyle>
            <a:lvl1pPr marL="0" indent="0" algn="l">
              <a:defRPr sz="4400" b="1"/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1861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11EEB3-35D5-4C2B-98D7-A7129BBB78B1}" type="datetime1">
              <a:rPr lang="en-US" smtClean="0">
                <a:solidFill>
                  <a:prstClr val="black"/>
                </a:solidFill>
              </a:rPr>
              <a:t>2/21/2022</a:t>
            </a:fld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9EC3F8-1EC0-4DA5-A16B-EBFF518C9CB7}" type="slidenum">
              <a:rPr lang="en-CA">
                <a:solidFill>
                  <a:prstClr val="black"/>
                </a:solidFill>
              </a:rPr>
              <a:pPr/>
              <a:t>‹#›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23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E4B0A7-B64F-4AAF-A16A-D39E2326B701}" type="datetime1">
              <a:rPr lang="en-US" smtClean="0">
                <a:solidFill>
                  <a:prstClr val="black"/>
                </a:solidFill>
              </a:rPr>
              <a:t>2/21/2022</a:t>
            </a:fld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9EC3F8-1EC0-4DA5-A16B-EBFF518C9CB7}" type="slidenum">
              <a:rPr lang="en-CA">
                <a:solidFill>
                  <a:prstClr val="black"/>
                </a:solidFill>
              </a:rPr>
              <a:pPr/>
              <a:t>‹#›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2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633413" y="1421713"/>
            <a:ext cx="7877175" cy="4583396"/>
          </a:xfrm>
          <a:prstGeom prst="rect">
            <a:avLst/>
          </a:prstGeom>
        </p:spPr>
        <p:txBody>
          <a:bodyPr lIns="64291" tIns="32146" rIns="64291" bIns="32146"/>
          <a:lstStyle>
            <a:lvl2pPr marL="755562" indent="-309093"/>
            <a:lvl3pPr marL="1202030" indent="-309093"/>
            <a:lvl4pPr marL="1648499" indent="-309093"/>
            <a:lvl5pPr marL="2094967" indent="-309093"/>
          </a:lstStyle>
          <a:p>
            <a:pPr lvl="0">
              <a:defRPr sz="1800"/>
            </a:pPr>
            <a:r>
              <a:rPr sz="2300"/>
              <a:t>Body Level One</a:t>
            </a:r>
          </a:p>
          <a:p>
            <a:pPr lvl="1">
              <a:defRPr sz="1800"/>
            </a:pPr>
            <a:r>
              <a:rPr sz="2300"/>
              <a:t>Body Level Two</a:t>
            </a:r>
          </a:p>
          <a:p>
            <a:pPr lvl="2">
              <a:defRPr sz="1800"/>
            </a:pPr>
            <a:r>
              <a:rPr sz="2300"/>
              <a:t>Body Level Three</a:t>
            </a:r>
          </a:p>
          <a:p>
            <a:pPr lvl="3">
              <a:defRPr sz="1800"/>
            </a:pPr>
            <a:r>
              <a:rPr sz="2300"/>
              <a:t>Body Level Four</a:t>
            </a:r>
          </a:p>
          <a:p>
            <a:pPr lvl="4">
              <a:defRPr sz="1800"/>
            </a:pPr>
            <a:r>
              <a:rPr sz="2300"/>
              <a:t>Body Level Five</a:t>
            </a:r>
          </a:p>
        </p:txBody>
      </p:sp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472443" y="738418"/>
            <a:ext cx="7625805" cy="473225"/>
          </a:xfrm>
          <a:prstGeom prst="rect">
            <a:avLst/>
          </a:prstGeom>
        </p:spPr>
        <p:txBody>
          <a:bodyPr lIns="64291" tIns="32146" rIns="64291" bIns="32146"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53585F"/>
                </a:solidFill>
              </a:rPr>
              <a:t>Title Text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xfrm>
            <a:off x="8470716" y="6522554"/>
            <a:ext cx="205951" cy="207765"/>
          </a:xfrm>
          <a:prstGeom prst="rect">
            <a:avLst/>
          </a:prstGeom>
        </p:spPr>
        <p:txBody>
          <a:bodyPr lIns="64291" tIns="32146" rIns="64291" bIns="32146"/>
          <a:lstStyle/>
          <a:p>
            <a:pPr lvl="0"/>
            <a:fld id="{86CB4B4D-7CA3-9044-876B-883B54F8677D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4084349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P Screen Cover Page-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12700"/>
            <a:ext cx="8799513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92113" y="1873250"/>
            <a:ext cx="4941887" cy="3949700"/>
          </a:xfrm>
          <a:prstGeom prst="rect">
            <a:avLst/>
          </a:prstGeom>
          <a:solidFill>
            <a:schemeClr val="bg2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 altLang="en-US" sz="2000" dirty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4678363" cy="1470025"/>
          </a:xfrm>
        </p:spPr>
        <p:txBody>
          <a:bodyPr/>
          <a:lstStyle>
            <a:lvl1pPr>
              <a:defRPr sz="2900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4608512" cy="1752600"/>
          </a:xfrm>
        </p:spPr>
        <p:txBody>
          <a:bodyPr/>
          <a:lstStyle>
            <a:lvl1pPr marL="0" indent="0">
              <a:buFont typeface="Wingdings" pitchFamily="-1" charset="2"/>
              <a:buNone/>
              <a:defRPr sz="1600" b="1"/>
            </a:lvl1pPr>
          </a:lstStyle>
          <a:p>
            <a:r>
              <a:rPr lang="en-CA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13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7DD988B-2B54-4B86-BBED-41C2A13F759B}" type="datetime1">
              <a:rPr lang="en-US" smtClean="0"/>
              <a:t>2/21/2022</a:t>
            </a:fld>
            <a:endParaRPr lang="en-CA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A33C0C2-003D-4F6F-8E77-AADC2D7216A1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8424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4182020-3226-4985-AB17-8F9973915F4D}" type="datetime1">
              <a:rPr lang="en-US" smtClean="0"/>
              <a:t>2/21/2022</a:t>
            </a:fld>
            <a:endParaRPr lang="en-CA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C12CA9-0BA2-43FE-8C2C-85EE8A268D3D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9847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53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53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4732181-EBEE-446D-8195-2D979032F013}" type="datetime1">
              <a:rPr lang="en-US" smtClean="0"/>
              <a:t>2/21/2022</a:t>
            </a:fld>
            <a:endParaRPr lang="en-CA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83A4182-7FFA-4D2B-8C09-D109EC68939A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4524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1598173-D17B-4178-80D6-3EB5D68F30B4}" type="datetime1">
              <a:rPr lang="en-US" smtClean="0"/>
              <a:t>2/21/2022</a:t>
            </a:fld>
            <a:endParaRPr lang="en-CA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8B3F625-7AE0-4B20-9E3F-0450702C1BEF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97777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F848F63-23D1-49E1-AAC2-6A4866F51764}" type="datetime1">
              <a:rPr lang="en-US" smtClean="0"/>
              <a:t>2/21/2022</a:t>
            </a:fld>
            <a:endParaRPr lang="en-CA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E10EE59-19B3-4F97-B123-1B0E0F92A5CF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40518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7545B9D-CB88-4E47-8C4E-E9003A941566}" type="datetime1">
              <a:rPr lang="en-US" smtClean="0"/>
              <a:t>2/21/2022</a:t>
            </a:fld>
            <a:endParaRPr lang="en-CA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7A57929-B1E7-4BB7-AE65-76EDD5C5E17D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217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613"/>
            <a:ext cx="822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24" name="Rectangle 6"/>
          <p:cNvSpPr txBox="1">
            <a:spLocks noChangeArrowheads="1"/>
          </p:cNvSpPr>
          <p:nvPr userDrawn="1"/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CA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C08ACC6B-761E-44E5-B80B-A19261193283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499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A225BE8-33F9-4979-8418-6723E4F79DFF}" type="datetime1">
              <a:rPr lang="en-US" smtClean="0"/>
              <a:t>2/21/2022</a:t>
            </a:fld>
            <a:endParaRPr lang="en-CA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A401A8B-810C-4C5D-86AE-33E6B056B631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01851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7E62281-455B-46B0-A07E-D23F1828E59D}" type="datetime1">
              <a:rPr lang="en-US" smtClean="0"/>
              <a:t>2/21/2022</a:t>
            </a:fld>
            <a:endParaRPr lang="en-CA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28846B9-CC42-4882-961C-4C0038CA9CBA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3210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747BFDE-EDD5-4243-9FC9-9B1D1D011C92}" type="datetime1">
              <a:rPr lang="en-US" smtClean="0"/>
              <a:t>2/21/2022</a:t>
            </a:fld>
            <a:endParaRPr lang="en-CA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2949F6F-D341-4000-842B-26ED481FEEB3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7122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76313"/>
            <a:ext cx="2057400" cy="5332412"/>
          </a:xfrm>
        </p:spPr>
        <p:txBody>
          <a:bodyPr vert="eaVert"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76313"/>
            <a:ext cx="6019800" cy="5332412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21A2A0D-BD03-4606-8CA7-62B18D1E725B}" type="datetime1">
              <a:rPr lang="en-US" smtClean="0"/>
              <a:t>2/21/2022</a:t>
            </a:fld>
            <a:endParaRPr lang="en-CA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1B4BE78-A2A4-4B0E-B3B7-CD4FCFB68FBC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51318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6313"/>
            <a:ext cx="8229600" cy="581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73238"/>
            <a:ext cx="4038600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13B53AF-C5F2-4BA0-857C-86A40F2BD2C9}" type="datetime1">
              <a:rPr lang="en-US" smtClean="0"/>
              <a:t>2/21/2022</a:t>
            </a:fld>
            <a:endParaRPr lang="en-CA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2F79B55-A5F9-4A45-808A-E0DAB397A0E1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71936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6313"/>
            <a:ext cx="8229600" cy="581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73238"/>
            <a:ext cx="8229600" cy="4535487"/>
          </a:xfrm>
        </p:spPr>
        <p:txBody>
          <a:bodyPr/>
          <a:lstStyle/>
          <a:p>
            <a:pPr lvl="0"/>
            <a:endParaRPr lang="en-CA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FBDF891-C37A-4DA4-81D7-888CC1BA4F4B}" type="datetime1">
              <a:rPr lang="en-US" smtClean="0"/>
              <a:t>2/21/2022</a:t>
            </a:fld>
            <a:endParaRPr lang="en-CA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7615FE5-2465-4998-9A3B-A7A548A68462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4929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5214"/>
            <a:ext cx="9144000" cy="6472786"/>
          </a:xfrm>
          <a:prstGeom prst="rect">
            <a:avLst/>
          </a:prstGeom>
        </p:spPr>
      </p:pic>
      <p:pic>
        <p:nvPicPr>
          <p:cNvPr id="22" name="Picture 2" descr="G:\CD-DC\ISCD-DCSI\MCS (under construction)\C&amp;Tech Services\Corporate_Identity\Corporate ID current (2013 )\CorporateTemplates\Presentations\top b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238125"/>
            <a:ext cx="8686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582" y="6398552"/>
            <a:ext cx="8686800" cy="231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6"/>
          <p:cNvSpPr txBox="1">
            <a:spLocks noChangeArrowheads="1"/>
          </p:cNvSpPr>
          <p:nvPr userDrawn="1"/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CA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C08ACC6B-761E-44E5-B80B-A19261193283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685800" y="911225"/>
            <a:ext cx="7772400" cy="631825"/>
          </a:xfrm>
          <a:prstGeom prst="rect">
            <a:avLst/>
          </a:prstGeom>
        </p:spPr>
        <p:txBody>
          <a:bodyPr anchor="t"/>
          <a:lstStyle>
            <a:lvl1pPr algn="ctr">
              <a:defRPr sz="3600" b="1" cap="none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3552825" y="2428875"/>
            <a:ext cx="4905374" cy="3514725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lang="en-US" sz="3200" baseline="0" dirty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148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AD155-8FCD-4FC8-8B51-DE4544A5CB2F}" type="datetime1">
              <a:rPr lang="en-US" smtClean="0">
                <a:solidFill>
                  <a:prstClr val="black"/>
                </a:solidFill>
              </a:rPr>
              <a:t>2/21/2022</a:t>
            </a:fld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9EC3F8-1EC0-4DA5-A16B-EBFF518C9CB7}" type="slidenum">
              <a:rPr lang="en-CA">
                <a:solidFill>
                  <a:prstClr val="black"/>
                </a:solidFill>
              </a:rPr>
              <a:pPr/>
              <a:t>‹#›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69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78BA38-7275-4139-BFF5-971603270C98}" type="datetime1">
              <a:rPr lang="en-US" smtClean="0">
                <a:solidFill>
                  <a:prstClr val="black"/>
                </a:solidFill>
              </a:rPr>
              <a:t>2/21/2022</a:t>
            </a:fld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9EC3F8-1EC0-4DA5-A16B-EBFF518C9CB7}" type="slidenum">
              <a:rPr lang="en-CA">
                <a:solidFill>
                  <a:prstClr val="black"/>
                </a:solidFill>
              </a:rPr>
              <a:pPr/>
              <a:t>‹#›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42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B02649-1635-42A4-82F7-1FD925B02C28}" type="datetime1">
              <a:rPr lang="en-US" smtClean="0">
                <a:solidFill>
                  <a:prstClr val="black"/>
                </a:solidFill>
              </a:rPr>
              <a:t>2/21/2022</a:t>
            </a:fld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9EC3F8-1EC0-4DA5-A16B-EBFF518C9CB7}" type="slidenum">
              <a:rPr lang="en-CA">
                <a:solidFill>
                  <a:prstClr val="black"/>
                </a:solidFill>
              </a:rPr>
              <a:pPr/>
              <a:t>‹#›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66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D0B2AC-10D9-489D-BD42-2C3FC0269322}" type="datetime1">
              <a:rPr lang="en-US" smtClean="0">
                <a:solidFill>
                  <a:prstClr val="black"/>
                </a:solidFill>
              </a:rPr>
              <a:t>2/21/2022</a:t>
            </a:fld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9EC3F8-1EC0-4DA5-A16B-EBFF518C9CB7}" type="slidenum">
              <a:rPr lang="en-CA">
                <a:solidFill>
                  <a:prstClr val="black"/>
                </a:solidFill>
              </a:rPr>
              <a:pPr/>
              <a:t>‹#›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75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AEACCA-FFBD-48D1-A3E4-FF9AE821EE8D}" type="datetime1">
              <a:rPr lang="en-US" smtClean="0">
                <a:solidFill>
                  <a:prstClr val="black"/>
                </a:solidFill>
              </a:rPr>
              <a:t>2/21/2022</a:t>
            </a:fld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9EC3F8-1EC0-4DA5-A16B-EBFF518C9CB7}" type="slidenum">
              <a:rPr lang="en-CA">
                <a:solidFill>
                  <a:prstClr val="black"/>
                </a:solidFill>
              </a:rPr>
              <a:pPr/>
              <a:t>‹#›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330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1B6DE-6548-4B31-BE8F-D94AE8223C87}" type="datetime1">
              <a:rPr lang="en-US" smtClean="0">
                <a:solidFill>
                  <a:prstClr val="black"/>
                </a:solidFill>
              </a:rPr>
              <a:t>2/21/2022</a:t>
            </a:fld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9EC3F8-1EC0-4DA5-A16B-EBFF518C9CB7}" type="slidenum">
              <a:rPr lang="en-CA">
                <a:solidFill>
                  <a:prstClr val="black"/>
                </a:solidFill>
              </a:rPr>
              <a:pPr/>
              <a:t>‹#›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43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7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G:\CD-DC\ISCD-DCSI\MCS (under construction)\C&amp;Tech Services\Corporate_Identity\Corporate ID current (2013 )\CorporateTemplates\Presentations\top bar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238125"/>
            <a:ext cx="8686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582" y="6398552"/>
            <a:ext cx="8686800" cy="231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1060450"/>
            <a:ext cx="9144000" cy="433388"/>
          </a:xfrm>
          <a:prstGeom prst="rect">
            <a:avLst/>
          </a:prstGeom>
          <a:gradFill rotWithShape="1">
            <a:gsLst>
              <a:gs pos="0">
                <a:srgbClr val="C0C0C0">
                  <a:alpha val="60001"/>
                </a:srgbClr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CA" altLang="en-US" sz="2000" dirty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1027" name="Line 8"/>
          <p:cNvSpPr>
            <a:spLocks noChangeShapeType="1"/>
          </p:cNvSpPr>
          <p:nvPr/>
        </p:nvSpPr>
        <p:spPr bwMode="auto">
          <a:xfrm>
            <a:off x="11113" y="1584325"/>
            <a:ext cx="91217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8" name="Line 9"/>
          <p:cNvSpPr>
            <a:spLocks noChangeShapeType="1"/>
          </p:cNvSpPr>
          <p:nvPr/>
        </p:nvSpPr>
        <p:spPr bwMode="auto">
          <a:xfrm>
            <a:off x="0" y="976313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76313"/>
            <a:ext cx="8229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insert title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769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300">
                <a:solidFill>
                  <a:srgbClr val="808080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8C3289-92DD-4F73-94AE-82E9E803A9FB}" type="datetime1">
              <a:rPr lang="en-US" smtClean="0"/>
              <a:t>2/21/2022</a:t>
            </a:fld>
            <a:endParaRPr lang="en-CA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6963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>
              <a:defRPr sz="1300">
                <a:solidFill>
                  <a:srgbClr val="808080"/>
                </a:solidFill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CA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6363"/>
            <a:ext cx="21336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>
              <a:defRPr sz="1300">
                <a:solidFill>
                  <a:srgbClr val="808080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F88B56-8774-42E5-9FA9-53A68A77DD2B}" type="slidenum">
              <a:rPr lang="en-CA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3553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8789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8789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8789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8789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8789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8789"/>
          </a:solidFill>
          <a:latin typeface="Arial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8789"/>
          </a:solidFill>
          <a:latin typeface="Arial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8789"/>
          </a:solidFill>
          <a:latin typeface="Arial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8789"/>
          </a:solidFill>
          <a:latin typeface="Arial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049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 3" pitchFamily="18" charset="2"/>
        <a:buChar char="w"/>
        <a:defRPr>
          <a:solidFill>
            <a:srgbClr val="003049"/>
          </a:solidFill>
          <a:latin typeface="+mn-lt"/>
          <a:ea typeface="ＭＳ Ｐゴシック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 3" pitchFamily="18" charset="2"/>
        <a:buChar char="w"/>
        <a:defRPr sz="1600">
          <a:solidFill>
            <a:schemeClr val="bg2"/>
          </a:solidFill>
          <a:latin typeface="+mn-lt"/>
          <a:ea typeface="ＭＳ Ｐゴシック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6910"/>
            <a:ext cx="5165675" cy="3456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4176463" cy="2304256"/>
          </a:xfrm>
        </p:spPr>
        <p:txBody>
          <a:bodyPr/>
          <a:lstStyle/>
          <a:p>
            <a:r>
              <a:rPr lang="en-CA" sz="2000" dirty="0">
                <a:solidFill>
                  <a:srgbClr val="FFFF00"/>
                </a:solidFill>
              </a:rPr>
              <a:t>CBSA </a:t>
            </a:r>
            <a:r>
              <a:rPr lang="en-CA" sz="2000" dirty="0" smtClean="0">
                <a:solidFill>
                  <a:srgbClr val="FFFF00"/>
                </a:solidFill>
              </a:rPr>
              <a:t>Business </a:t>
            </a:r>
            <a:r>
              <a:rPr lang="en-CA" sz="2000" dirty="0" smtClean="0">
                <a:solidFill>
                  <a:srgbClr val="FFFF00"/>
                </a:solidFill>
              </a:rPr>
              <a:t>Architecture</a:t>
            </a:r>
            <a:r>
              <a:rPr lang="en-CA" sz="2000" dirty="0">
                <a:solidFill>
                  <a:schemeClr val="bg1"/>
                </a:solidFill>
              </a:rPr>
              <a:t/>
            </a:r>
            <a:br>
              <a:rPr lang="en-CA" sz="2000" dirty="0">
                <a:solidFill>
                  <a:schemeClr val="bg1"/>
                </a:solidFill>
              </a:rPr>
            </a:br>
            <a:r>
              <a:rPr lang="en-CA" sz="2000" dirty="0">
                <a:solidFill>
                  <a:schemeClr val="bg1"/>
                </a:solidFill>
              </a:rPr>
              <a:t/>
            </a:r>
            <a:br>
              <a:rPr lang="en-CA" sz="2000" dirty="0">
                <a:solidFill>
                  <a:schemeClr val="bg1"/>
                </a:solidFill>
              </a:rPr>
            </a:br>
            <a:r>
              <a:rPr lang="en-CA" sz="2000" dirty="0" smtClean="0">
                <a:solidFill>
                  <a:srgbClr val="FFFF00"/>
                </a:solidFill>
              </a:rPr>
              <a:t>Business </a:t>
            </a:r>
            <a:r>
              <a:rPr lang="en-CA" sz="2000" dirty="0">
                <a:solidFill>
                  <a:srgbClr val="FFFF00"/>
                </a:solidFill>
              </a:rPr>
              <a:t>Architecture </a:t>
            </a:r>
            <a:r>
              <a:rPr lang="en-CA" sz="2000" dirty="0" smtClean="0">
                <a:solidFill>
                  <a:srgbClr val="FFFF00"/>
                </a:solidFill>
              </a:rPr>
              <a:t>Program </a:t>
            </a:r>
            <a:endParaRPr lang="en-CA" sz="24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3801234"/>
            <a:ext cx="40996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>
                <a:solidFill>
                  <a:prstClr val="black"/>
                </a:solidFill>
              </a:rPr>
              <a:t/>
            </a:r>
            <a:br>
              <a:rPr lang="en-CA" sz="1600" dirty="0">
                <a:solidFill>
                  <a:prstClr val="black"/>
                </a:solidFill>
              </a:rPr>
            </a:br>
            <a:r>
              <a:rPr lang="en-CA" sz="1600" dirty="0">
                <a:solidFill>
                  <a:prstClr val="black"/>
                </a:solidFill>
              </a:rPr>
              <a:t/>
            </a:r>
            <a:br>
              <a:rPr lang="en-CA" sz="1600" dirty="0">
                <a:solidFill>
                  <a:prstClr val="black"/>
                </a:solidFill>
              </a:rPr>
            </a:br>
            <a:r>
              <a:rPr lang="en-CA" sz="1600" b="1" dirty="0" smtClean="0">
                <a:solidFill>
                  <a:srgbClr val="FFFF00"/>
                </a:solidFill>
              </a:rPr>
              <a:t>February 2021</a:t>
            </a:r>
            <a:endParaRPr lang="en-CA" sz="1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12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>
                <a:ea typeface="ＭＳ Ｐゴシック" charset="0"/>
              </a:rPr>
              <a:t>Presentation Objectives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59DF7AE-E2B4-4948-A9CF-A8126BADA639}" type="slidenum">
              <a:rPr lang="en-US" altLang="en-US" sz="11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43869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Provide </a:t>
            </a:r>
            <a:r>
              <a:rPr lang="en-CA" dirty="0"/>
              <a:t>an overview of the CBSA </a:t>
            </a:r>
            <a:r>
              <a:rPr lang="en-CA" dirty="0" smtClean="0"/>
              <a:t>Enterprise Business Architecture Practice (EBA).</a:t>
            </a:r>
          </a:p>
          <a:p>
            <a:pPr>
              <a:defRPr/>
            </a:pPr>
            <a:r>
              <a:rPr lang="en-CA" dirty="0" smtClean="0"/>
              <a:t>Demonstration </a:t>
            </a:r>
            <a:r>
              <a:rPr lang="en-CA" dirty="0" smtClean="0"/>
              <a:t>of the current </a:t>
            </a:r>
            <a:r>
              <a:rPr lang="en-CA" sz="2000" dirty="0" smtClean="0"/>
              <a:t>Business Architecture </a:t>
            </a:r>
            <a:r>
              <a:rPr lang="en-CA" sz="2000" dirty="0"/>
              <a:t>Content</a:t>
            </a:r>
            <a:endParaRPr lang="en-CA" dirty="0"/>
          </a:p>
          <a:p>
            <a:pPr>
              <a:defRPr/>
            </a:pPr>
            <a:endParaRPr lang="en-CA" dirty="0"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741451"/>
            <a:ext cx="3816424" cy="252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99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CBSA Enterprise Architecture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Organized into 5 Architectural Domains (BIATSP)</a:t>
            </a:r>
          </a:p>
          <a:p>
            <a:pPr lvl="1"/>
            <a:r>
              <a:rPr lang="en-CA" dirty="0" smtClean="0"/>
              <a:t>Business</a:t>
            </a:r>
          </a:p>
          <a:p>
            <a:pPr lvl="1"/>
            <a:r>
              <a:rPr lang="en-CA" dirty="0" smtClean="0"/>
              <a:t>Information</a:t>
            </a:r>
          </a:p>
          <a:p>
            <a:pPr lvl="1"/>
            <a:r>
              <a:rPr lang="en-CA" dirty="0" smtClean="0"/>
              <a:t>Application</a:t>
            </a:r>
          </a:p>
          <a:p>
            <a:pPr lvl="1"/>
            <a:r>
              <a:rPr lang="en-CA" dirty="0" smtClean="0"/>
              <a:t>Technology</a:t>
            </a:r>
          </a:p>
          <a:p>
            <a:pPr lvl="1"/>
            <a:r>
              <a:rPr lang="en-CA" dirty="0" smtClean="0"/>
              <a:t>Security/Privacy</a:t>
            </a:r>
          </a:p>
          <a:p>
            <a:r>
              <a:rPr lang="en-CA" dirty="0" smtClean="0"/>
              <a:t>Fully aligns with TBS direction of a strong Business Led Enterprise Architecture Practice</a:t>
            </a:r>
          </a:p>
          <a:p>
            <a:r>
              <a:rPr lang="en-CA" dirty="0" smtClean="0"/>
              <a:t>Widely recognized as one of the most advance EA practices in the </a:t>
            </a:r>
            <a:r>
              <a:rPr lang="en-CA" dirty="0" err="1" smtClean="0"/>
              <a:t>GoC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615FE5-2465-4998-9A3B-A7A548A68462}" type="slidenum">
              <a:rPr lang="en-CA" smtClean="0"/>
              <a:pPr>
                <a:defRPr/>
              </a:pPr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796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CBSA Business Architecture Team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Fulltime Manager</a:t>
            </a:r>
          </a:p>
          <a:p>
            <a:r>
              <a:rPr lang="en-CA" dirty="0" smtClean="0"/>
              <a:t>3 A-base Resources dedicated to Reference Architecture Content and client support</a:t>
            </a:r>
          </a:p>
          <a:p>
            <a:pPr lvl="1"/>
            <a:r>
              <a:rPr lang="en-CA" dirty="0" smtClean="0"/>
              <a:t>CS-04 Domain Lead</a:t>
            </a:r>
          </a:p>
          <a:p>
            <a:pPr lvl="1"/>
            <a:r>
              <a:rPr lang="en-CA" dirty="0" smtClean="0"/>
              <a:t>CS-03 Architect</a:t>
            </a:r>
          </a:p>
          <a:p>
            <a:pPr lvl="1"/>
            <a:r>
              <a:rPr lang="en-CA" dirty="0" smtClean="0"/>
              <a:t>Contractor</a:t>
            </a:r>
          </a:p>
          <a:p>
            <a:r>
              <a:rPr lang="en-CA" dirty="0" smtClean="0"/>
              <a:t>6 Client funded resources dedicated to Business Process Management and Modeling exercise</a:t>
            </a:r>
          </a:p>
          <a:p>
            <a:pPr lvl="1"/>
            <a:r>
              <a:rPr lang="en-CA" dirty="0" smtClean="0"/>
              <a:t>Work with various Program branch resources to fully model the CBSA Business Processes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33C0C2-003D-4F6F-8E77-AADC2D7216A1}" type="slidenum">
              <a:rPr lang="en-CA" smtClean="0"/>
              <a:pPr>
                <a:defRPr/>
              </a:pPr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1150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Accomplished to date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Developed complete baseline reference architecture in the business domain, integrated with Information and Application</a:t>
            </a:r>
          </a:p>
          <a:p>
            <a:pPr lvl="1"/>
            <a:r>
              <a:rPr lang="en-CA" dirty="0" smtClean="0"/>
              <a:t>CBSA APM repository is maintained within our Agency Collaboration Platform (ACP) and is connected to business at the process level</a:t>
            </a:r>
          </a:p>
          <a:p>
            <a:r>
              <a:rPr lang="en-CA" dirty="0" smtClean="0"/>
              <a:t>Maintenance of the Agency Business Service Inventory within the ACP</a:t>
            </a:r>
          </a:p>
          <a:p>
            <a:pPr lvl="1"/>
            <a:r>
              <a:rPr lang="en-CA" dirty="0" smtClean="0"/>
              <a:t>Support branch business owners in service identification and annual reporting to TB</a:t>
            </a:r>
          </a:p>
          <a:p>
            <a:r>
              <a:rPr lang="en-CA" dirty="0" smtClean="0"/>
              <a:t>Adopted Industry Standard Process Categorization Framework for Business Process Management</a:t>
            </a:r>
          </a:p>
          <a:p>
            <a:r>
              <a:rPr lang="en-CA" dirty="0" smtClean="0"/>
              <a:t>Developed baseline CBSA Capability model that will be deployed for further use in 2022</a:t>
            </a:r>
          </a:p>
          <a:p>
            <a:pPr lvl="1"/>
            <a:r>
              <a:rPr lang="en-CA" dirty="0" smtClean="0"/>
              <a:t>Education of Program Clients on what capabilities are and how to use them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33C0C2-003D-4F6F-8E77-AADC2D7216A1}" type="slidenum">
              <a:rPr lang="en-CA" smtClean="0"/>
              <a:pPr>
                <a:defRPr/>
              </a:pPr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6025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Upcoming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Further development of Capability model and integration into regular business use</a:t>
            </a:r>
          </a:p>
          <a:p>
            <a:r>
              <a:rPr lang="en-CA" dirty="0" smtClean="0"/>
              <a:t>Working with Strategic Planning on integration of Investment Logic Maps and Benefits realization plans with the reference architecture</a:t>
            </a:r>
          </a:p>
          <a:p>
            <a:r>
              <a:rPr lang="en-CA" dirty="0" smtClean="0"/>
              <a:t>Align the CBSA Critical Service inventory/report with the CBSA Business Service inventory</a:t>
            </a:r>
          </a:p>
          <a:p>
            <a:r>
              <a:rPr lang="en-CA" dirty="0" smtClean="0"/>
              <a:t>Complete BPMN modeling of the CBSA business process catalogue</a:t>
            </a:r>
          </a:p>
          <a:p>
            <a:pPr lvl="1"/>
            <a:r>
              <a:rPr lang="en-CA" dirty="0" smtClean="0"/>
              <a:t>Multi-year effort to develop and maintain a persistent process repository complete with standardized models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33C0C2-003D-4F6F-8E77-AADC2D7216A1}" type="slidenum">
              <a:rPr lang="en-CA" smtClean="0"/>
              <a:pPr>
                <a:defRPr/>
              </a:pPr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9249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CBSA by the Numbers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800" dirty="0" smtClean="0"/>
              <a:t>17 Programs and 10 Internal </a:t>
            </a:r>
            <a:r>
              <a:rPr lang="en-CA" sz="1800" dirty="0"/>
              <a:t>S</a:t>
            </a:r>
            <a:r>
              <a:rPr lang="en-CA" sz="1800" dirty="0" smtClean="0"/>
              <a:t>ervice groupings</a:t>
            </a:r>
          </a:p>
          <a:p>
            <a:r>
              <a:rPr lang="en-CA" sz="1800" dirty="0" smtClean="0"/>
              <a:t>327 CBSA, Other Agency and Private Sector Organizational </a:t>
            </a:r>
            <a:r>
              <a:rPr lang="en-CA" sz="1800" dirty="0" smtClean="0"/>
              <a:t>references</a:t>
            </a:r>
            <a:endParaRPr lang="en-CA" sz="1800" dirty="0" smtClean="0"/>
          </a:p>
          <a:p>
            <a:r>
              <a:rPr lang="en-CA" sz="1800" dirty="0" smtClean="0"/>
              <a:t>197 </a:t>
            </a:r>
            <a:r>
              <a:rPr lang="en-CA" sz="1800" dirty="0" smtClean="0"/>
              <a:t>Business </a:t>
            </a:r>
            <a:r>
              <a:rPr lang="en-CA" sz="1800" dirty="0" smtClean="0"/>
              <a:t>Services</a:t>
            </a:r>
          </a:p>
          <a:p>
            <a:pPr lvl="1"/>
            <a:r>
              <a:rPr lang="en-CA" sz="1600" dirty="0" smtClean="0"/>
              <a:t>Includes External Services that provide service to the CBSA</a:t>
            </a:r>
            <a:endParaRPr lang="en-CA" sz="1600" dirty="0" smtClean="0"/>
          </a:p>
          <a:p>
            <a:r>
              <a:rPr lang="en-CA" sz="1800" dirty="0" smtClean="0"/>
              <a:t>450+ Business Processes</a:t>
            </a:r>
          </a:p>
          <a:p>
            <a:r>
              <a:rPr lang="en-CA" sz="1800" dirty="0" smtClean="0"/>
              <a:t>96 Acts of Parliament and </a:t>
            </a:r>
            <a:r>
              <a:rPr lang="en-CA" sz="1800" dirty="0" smtClean="0"/>
              <a:t>581 </a:t>
            </a:r>
            <a:r>
              <a:rPr lang="en-CA" sz="1800" dirty="0" smtClean="0"/>
              <a:t>section specific Legislative </a:t>
            </a:r>
            <a:r>
              <a:rPr lang="en-CA" sz="1800" dirty="0"/>
              <a:t>References</a:t>
            </a:r>
          </a:p>
          <a:p>
            <a:r>
              <a:rPr lang="en-CA" sz="1800" dirty="0" smtClean="0"/>
              <a:t>321 Regulations and other Agreements</a:t>
            </a:r>
            <a:endParaRPr lang="en-CA" sz="1800" dirty="0"/>
          </a:p>
          <a:p>
            <a:r>
              <a:rPr lang="en-CA" sz="1800" dirty="0" smtClean="0"/>
              <a:t>976 Policy </a:t>
            </a:r>
            <a:r>
              <a:rPr lang="en-CA" sz="1800" dirty="0"/>
              <a:t>References</a:t>
            </a:r>
          </a:p>
          <a:p>
            <a:r>
              <a:rPr lang="en-CA" sz="1800" dirty="0" smtClean="0"/>
              <a:t>118 </a:t>
            </a:r>
            <a:r>
              <a:rPr lang="en-CA" sz="1800" dirty="0" smtClean="0"/>
              <a:t>Agency and Program Outcomes</a:t>
            </a:r>
          </a:p>
          <a:p>
            <a:r>
              <a:rPr lang="en-CA" sz="1800" dirty="0" smtClean="0"/>
              <a:t>251 Performance Measures</a:t>
            </a:r>
          </a:p>
          <a:p>
            <a:r>
              <a:rPr lang="en-CA" sz="1800" dirty="0" smtClean="0"/>
              <a:t>301 Business </a:t>
            </a:r>
            <a:r>
              <a:rPr lang="en-CA" sz="1800" dirty="0" smtClean="0"/>
              <a:t>Roles</a:t>
            </a:r>
          </a:p>
          <a:p>
            <a:r>
              <a:rPr lang="en-CA" sz="1800" dirty="0"/>
              <a:t>100+ Business Information Objects</a:t>
            </a:r>
          </a:p>
          <a:p>
            <a:r>
              <a:rPr lang="en-CA" sz="1800" dirty="0" smtClean="0"/>
              <a:t>186 National Business Applications</a:t>
            </a:r>
          </a:p>
          <a:p>
            <a:r>
              <a:rPr lang="en-CA" sz="1800" dirty="0" smtClean="0"/>
              <a:t>764 models (Excluding BPMN diagrams)</a:t>
            </a:r>
            <a:endParaRPr lang="en-CA" sz="180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33C0C2-003D-4F6F-8E77-AADC2D7216A1}" type="slidenum">
              <a:rPr lang="en-CA" smtClean="0"/>
              <a:pPr>
                <a:defRPr/>
              </a:pPr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664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se_e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TB Template">
  <a:themeElements>
    <a:clrScheme name="ISTB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STB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ISTB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TB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TB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TB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TB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TB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TB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TB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TB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TB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TB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TB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5019</TotalTime>
  <Words>370</Words>
  <Application>Microsoft Office PowerPoint</Application>
  <PresentationFormat>On-screen Show (4:3)</PresentationFormat>
  <Paragraphs>59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Wingdings</vt:lpstr>
      <vt:lpstr>Wingdings 3</vt:lpstr>
      <vt:lpstr>ppt_se_eng</vt:lpstr>
      <vt:lpstr>1_ISTB Template</vt:lpstr>
      <vt:lpstr>CBSA Business Architecture  Business Architecture Program </vt:lpstr>
      <vt:lpstr>Presentation Objectives</vt:lpstr>
      <vt:lpstr>CBSA Enterprise Architecture</vt:lpstr>
      <vt:lpstr>CBSA Business Architecture Team</vt:lpstr>
      <vt:lpstr>Accomplished to date</vt:lpstr>
      <vt:lpstr>Upcoming Work</vt:lpstr>
      <vt:lpstr>CBSA by the Numbers</vt:lpstr>
    </vt:vector>
  </TitlesOfParts>
  <Company>Government of Canada / Gouvernement du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CBSA Enterprise Architecture</dc:title>
  <dc:creator>SteveE.Hayward@cbsa-asfc.gc.ca</dc:creator>
  <cp:lastModifiedBy>Hayward, SteveE</cp:lastModifiedBy>
  <cp:revision>248</cp:revision>
  <cp:lastPrinted>2017-03-06T15:25:09Z</cp:lastPrinted>
  <dcterms:created xsi:type="dcterms:W3CDTF">2016-11-02T12:47:47Z</dcterms:created>
  <dcterms:modified xsi:type="dcterms:W3CDTF">2022-02-21T14:21:32Z</dcterms:modified>
</cp:coreProperties>
</file>