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9"/>
  </p:notesMasterIdLst>
  <p:sldIdLst>
    <p:sldId id="502" r:id="rId2"/>
    <p:sldId id="543" r:id="rId3"/>
    <p:sldId id="544" r:id="rId4"/>
    <p:sldId id="545" r:id="rId5"/>
    <p:sldId id="546" r:id="rId6"/>
    <p:sldId id="548" r:id="rId7"/>
    <p:sldId id="54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yndress, Adam" initials="RA" lastIdx="12" clrIdx="0">
    <p:extLst>
      <p:ext uri="{19B8F6BF-5375-455C-9EA6-DF929625EA0E}">
        <p15:presenceInfo xmlns:p15="http://schemas.microsoft.com/office/powerpoint/2012/main" userId="S-1-5-21-56248481-1131155372-1737835142-296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88140" autoAdjust="0"/>
  </p:normalViewPr>
  <p:slideViewPr>
    <p:cSldViewPr snapToGrid="0">
      <p:cViewPr varScale="1">
        <p:scale>
          <a:sx n="51" d="100"/>
          <a:sy n="51" d="100"/>
        </p:scale>
        <p:origin x="67"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B9714-6A16-406F-8430-7D6DD4F6B88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B36CE2D-7B54-4B17-88BF-F6F44E38004C}">
      <dgm:prSet/>
      <dgm:spPr/>
      <dgm:t>
        <a:bodyPr/>
        <a:lstStyle/>
        <a:p>
          <a:r>
            <a:rPr lang="en-CA" dirty="0"/>
            <a:t>One funding agreement per recipient. A departmental representative, Primary Officer, is assigned to each recipient. The Primary Officer is the designated point of contact for the recipient to discuss their funding agreement, reporting requirements and general assessments</a:t>
          </a:r>
          <a:endParaRPr lang="en-US" dirty="0"/>
        </a:p>
      </dgm:t>
    </dgm:pt>
    <dgm:pt modelId="{38CE7BF0-44B8-40BE-BD2B-CE5C0DF6FAB7}" type="parTrans" cxnId="{67D35904-DF65-41F1-B841-48A17B02C0AB}">
      <dgm:prSet/>
      <dgm:spPr/>
      <dgm:t>
        <a:bodyPr/>
        <a:lstStyle/>
        <a:p>
          <a:endParaRPr lang="en-US"/>
        </a:p>
      </dgm:t>
    </dgm:pt>
    <dgm:pt modelId="{687EA134-5669-41B7-9513-525E8205CDB1}" type="sibTrans" cxnId="{67D35904-DF65-41F1-B841-48A17B02C0AB}">
      <dgm:prSet/>
      <dgm:spPr/>
      <dgm:t>
        <a:bodyPr/>
        <a:lstStyle/>
        <a:p>
          <a:endParaRPr lang="en-US"/>
        </a:p>
      </dgm:t>
    </dgm:pt>
    <dgm:pt modelId="{06E8E407-EB49-4FD4-84E4-C76BF9221D39}">
      <dgm:prSet/>
      <dgm:spPr/>
      <dgm:t>
        <a:bodyPr/>
        <a:lstStyle/>
        <a:p>
          <a:r>
            <a:rPr lang="en-CA" dirty="0"/>
            <a:t>Compliance with the funding agreements must be monitored. Regions/Sectors must establish procedures aimed at ensuring that agreements are actively monitored, that reporting obligations are followed-up, and that appropriate actions are taken in cases of noncompliance with the terms and conditions of the funding agreement.</a:t>
          </a:r>
          <a:endParaRPr lang="en-US" dirty="0"/>
        </a:p>
      </dgm:t>
    </dgm:pt>
    <dgm:pt modelId="{1E3E992C-ACE2-4F75-9DAF-D619F383802C}" type="parTrans" cxnId="{2B865C81-74FE-4CA4-8441-7DDC9AC42415}">
      <dgm:prSet/>
      <dgm:spPr/>
      <dgm:t>
        <a:bodyPr/>
        <a:lstStyle/>
        <a:p>
          <a:endParaRPr lang="en-US"/>
        </a:p>
      </dgm:t>
    </dgm:pt>
    <dgm:pt modelId="{026DF0BA-5329-4F68-AC38-EE8F5F639615}" type="sibTrans" cxnId="{2B865C81-74FE-4CA4-8441-7DDC9AC42415}">
      <dgm:prSet/>
      <dgm:spPr/>
      <dgm:t>
        <a:bodyPr/>
        <a:lstStyle/>
        <a:p>
          <a:endParaRPr lang="en-US"/>
        </a:p>
      </dgm:t>
    </dgm:pt>
    <dgm:pt modelId="{14BB87FF-5FE4-4C4D-8673-65182EA1A5A7}">
      <dgm:prSet/>
      <dgm:spPr/>
      <dgm:t>
        <a:bodyPr/>
        <a:lstStyle/>
        <a:p>
          <a:r>
            <a:rPr lang="en-CA" dirty="0"/>
            <a:t>General Assessments – The GA process helps ensure that: TB policy requirements are met; a consistent approach is applied across regions and sectors, and that due diligence is exercised and can be demonstrated in the management of transfer payments</a:t>
          </a:r>
          <a:endParaRPr lang="en-US" dirty="0"/>
        </a:p>
      </dgm:t>
    </dgm:pt>
    <dgm:pt modelId="{BDF805D1-5DC6-4557-9262-E46D2FF67550}" type="parTrans" cxnId="{91F8DD8D-8702-43B4-AC27-A9D06186CAA9}">
      <dgm:prSet/>
      <dgm:spPr/>
      <dgm:t>
        <a:bodyPr/>
        <a:lstStyle/>
        <a:p>
          <a:endParaRPr lang="en-US"/>
        </a:p>
      </dgm:t>
    </dgm:pt>
    <dgm:pt modelId="{6F6D2419-A853-4FC6-B24B-335D8DE5C8B3}" type="sibTrans" cxnId="{91F8DD8D-8702-43B4-AC27-A9D06186CAA9}">
      <dgm:prSet/>
      <dgm:spPr/>
      <dgm:t>
        <a:bodyPr/>
        <a:lstStyle/>
        <a:p>
          <a:endParaRPr lang="en-US"/>
        </a:p>
      </dgm:t>
    </dgm:pt>
    <dgm:pt modelId="{C5B4FB50-1854-47C4-9FC1-069728C6AD5C}">
      <dgm:prSet/>
      <dgm:spPr/>
      <dgm:t>
        <a:bodyPr/>
        <a:lstStyle/>
        <a:p>
          <a:r>
            <a:rPr lang="en-US" dirty="0"/>
            <a:t>Reporting Guide requirement: Annual Audited Financial Statement with unaudited Schedules by funded Program activity.  Schedules must include revenue streams, expenditures and identification of surpluses/deficits </a:t>
          </a:r>
        </a:p>
      </dgm:t>
    </dgm:pt>
    <dgm:pt modelId="{E2499D1E-A4D2-4F57-B5FA-20004D7DA1A0}" type="parTrans" cxnId="{3E29D386-D061-45B3-A03C-8EB52CDBA07D}">
      <dgm:prSet/>
      <dgm:spPr/>
      <dgm:t>
        <a:bodyPr/>
        <a:lstStyle/>
        <a:p>
          <a:endParaRPr lang="en-US"/>
        </a:p>
      </dgm:t>
    </dgm:pt>
    <dgm:pt modelId="{C4C9317D-3D2B-43B5-AB28-2E0F23AD99E0}" type="sibTrans" cxnId="{3E29D386-D061-45B3-A03C-8EB52CDBA07D}">
      <dgm:prSet/>
      <dgm:spPr/>
      <dgm:t>
        <a:bodyPr/>
        <a:lstStyle/>
        <a:p>
          <a:endParaRPr lang="en-US"/>
        </a:p>
      </dgm:t>
    </dgm:pt>
    <dgm:pt modelId="{2B3A802E-5F21-4195-A878-B8DD9CDD4866}" type="pres">
      <dgm:prSet presAssocID="{F69B9714-6A16-406F-8430-7D6DD4F6B88C}" presName="linear" presStyleCnt="0">
        <dgm:presLayoutVars>
          <dgm:animLvl val="lvl"/>
          <dgm:resizeHandles val="exact"/>
        </dgm:presLayoutVars>
      </dgm:prSet>
      <dgm:spPr/>
    </dgm:pt>
    <dgm:pt modelId="{6ECDEFE6-7BFA-490D-8565-528A20E1B377}" type="pres">
      <dgm:prSet presAssocID="{CB36CE2D-7B54-4B17-88BF-F6F44E38004C}" presName="parentText" presStyleLbl="node1" presStyleIdx="0" presStyleCnt="4">
        <dgm:presLayoutVars>
          <dgm:chMax val="0"/>
          <dgm:bulletEnabled val="1"/>
        </dgm:presLayoutVars>
      </dgm:prSet>
      <dgm:spPr/>
    </dgm:pt>
    <dgm:pt modelId="{272953F1-3AA9-45B4-91E9-802C591D9CC6}" type="pres">
      <dgm:prSet presAssocID="{687EA134-5669-41B7-9513-525E8205CDB1}" presName="spacer" presStyleCnt="0"/>
      <dgm:spPr/>
    </dgm:pt>
    <dgm:pt modelId="{A6964EF4-1302-433B-8C64-60A670FA0D57}" type="pres">
      <dgm:prSet presAssocID="{06E8E407-EB49-4FD4-84E4-C76BF9221D39}" presName="parentText" presStyleLbl="node1" presStyleIdx="1" presStyleCnt="4">
        <dgm:presLayoutVars>
          <dgm:chMax val="0"/>
          <dgm:bulletEnabled val="1"/>
        </dgm:presLayoutVars>
      </dgm:prSet>
      <dgm:spPr/>
    </dgm:pt>
    <dgm:pt modelId="{7E2AB7D5-4B11-45A9-A99A-E34C731581F4}" type="pres">
      <dgm:prSet presAssocID="{026DF0BA-5329-4F68-AC38-EE8F5F639615}" presName="spacer" presStyleCnt="0"/>
      <dgm:spPr/>
    </dgm:pt>
    <dgm:pt modelId="{A0246CCA-2F7B-458A-9360-8BADB0AC6124}" type="pres">
      <dgm:prSet presAssocID="{14BB87FF-5FE4-4C4D-8673-65182EA1A5A7}" presName="parentText" presStyleLbl="node1" presStyleIdx="2" presStyleCnt="4">
        <dgm:presLayoutVars>
          <dgm:chMax val="0"/>
          <dgm:bulletEnabled val="1"/>
        </dgm:presLayoutVars>
      </dgm:prSet>
      <dgm:spPr/>
    </dgm:pt>
    <dgm:pt modelId="{3CB0BD6E-F5C4-478E-A4B1-D7866599ABCF}" type="pres">
      <dgm:prSet presAssocID="{6F6D2419-A853-4FC6-B24B-335D8DE5C8B3}" presName="spacer" presStyleCnt="0"/>
      <dgm:spPr/>
    </dgm:pt>
    <dgm:pt modelId="{ADAA0F34-61D9-40B0-B7EC-F72068B8C54F}" type="pres">
      <dgm:prSet presAssocID="{C5B4FB50-1854-47C4-9FC1-069728C6AD5C}" presName="parentText" presStyleLbl="node1" presStyleIdx="3" presStyleCnt="4">
        <dgm:presLayoutVars>
          <dgm:chMax val="0"/>
          <dgm:bulletEnabled val="1"/>
        </dgm:presLayoutVars>
      </dgm:prSet>
      <dgm:spPr/>
    </dgm:pt>
  </dgm:ptLst>
  <dgm:cxnLst>
    <dgm:cxn modelId="{67D35904-DF65-41F1-B841-48A17B02C0AB}" srcId="{F69B9714-6A16-406F-8430-7D6DD4F6B88C}" destId="{CB36CE2D-7B54-4B17-88BF-F6F44E38004C}" srcOrd="0" destOrd="0" parTransId="{38CE7BF0-44B8-40BE-BD2B-CE5C0DF6FAB7}" sibTransId="{687EA134-5669-41B7-9513-525E8205CDB1}"/>
    <dgm:cxn modelId="{04341118-D966-4311-8018-B635C74EEC18}" type="presOf" srcId="{C5B4FB50-1854-47C4-9FC1-069728C6AD5C}" destId="{ADAA0F34-61D9-40B0-B7EC-F72068B8C54F}" srcOrd="0" destOrd="0" presId="urn:microsoft.com/office/officeart/2005/8/layout/vList2"/>
    <dgm:cxn modelId="{527B1E2A-AA84-4A75-A90B-600061EBA23F}" type="presOf" srcId="{14BB87FF-5FE4-4C4D-8673-65182EA1A5A7}" destId="{A0246CCA-2F7B-458A-9360-8BADB0AC6124}" srcOrd="0" destOrd="0" presId="urn:microsoft.com/office/officeart/2005/8/layout/vList2"/>
    <dgm:cxn modelId="{2B865C81-74FE-4CA4-8441-7DDC9AC42415}" srcId="{F69B9714-6A16-406F-8430-7D6DD4F6B88C}" destId="{06E8E407-EB49-4FD4-84E4-C76BF9221D39}" srcOrd="1" destOrd="0" parTransId="{1E3E992C-ACE2-4F75-9DAF-D619F383802C}" sibTransId="{026DF0BA-5329-4F68-AC38-EE8F5F639615}"/>
    <dgm:cxn modelId="{3E29D386-D061-45B3-A03C-8EB52CDBA07D}" srcId="{F69B9714-6A16-406F-8430-7D6DD4F6B88C}" destId="{C5B4FB50-1854-47C4-9FC1-069728C6AD5C}" srcOrd="3" destOrd="0" parTransId="{E2499D1E-A4D2-4F57-B5FA-20004D7DA1A0}" sibTransId="{C4C9317D-3D2B-43B5-AB28-2E0F23AD99E0}"/>
    <dgm:cxn modelId="{91F8DD8D-8702-43B4-AC27-A9D06186CAA9}" srcId="{F69B9714-6A16-406F-8430-7D6DD4F6B88C}" destId="{14BB87FF-5FE4-4C4D-8673-65182EA1A5A7}" srcOrd="2" destOrd="0" parTransId="{BDF805D1-5DC6-4557-9262-E46D2FF67550}" sibTransId="{6F6D2419-A853-4FC6-B24B-335D8DE5C8B3}"/>
    <dgm:cxn modelId="{AFF7A8B5-690E-421D-8745-D0CB495F8A7D}" type="presOf" srcId="{06E8E407-EB49-4FD4-84E4-C76BF9221D39}" destId="{A6964EF4-1302-433B-8C64-60A670FA0D57}" srcOrd="0" destOrd="0" presId="urn:microsoft.com/office/officeart/2005/8/layout/vList2"/>
    <dgm:cxn modelId="{1394C8B7-CA7B-4E34-82ED-2D612C9558A2}" type="presOf" srcId="{F69B9714-6A16-406F-8430-7D6DD4F6B88C}" destId="{2B3A802E-5F21-4195-A878-B8DD9CDD4866}" srcOrd="0" destOrd="0" presId="urn:microsoft.com/office/officeart/2005/8/layout/vList2"/>
    <dgm:cxn modelId="{187C44F4-7EE0-44B9-983C-6809617168DD}" type="presOf" srcId="{CB36CE2D-7B54-4B17-88BF-F6F44E38004C}" destId="{6ECDEFE6-7BFA-490D-8565-528A20E1B377}" srcOrd="0" destOrd="0" presId="urn:microsoft.com/office/officeart/2005/8/layout/vList2"/>
    <dgm:cxn modelId="{BB9D991D-B2AB-4C31-97E9-63381E281379}" type="presParOf" srcId="{2B3A802E-5F21-4195-A878-B8DD9CDD4866}" destId="{6ECDEFE6-7BFA-490D-8565-528A20E1B377}" srcOrd="0" destOrd="0" presId="urn:microsoft.com/office/officeart/2005/8/layout/vList2"/>
    <dgm:cxn modelId="{4279EDA3-4912-4159-8F5E-3AABCF8DF4ED}" type="presParOf" srcId="{2B3A802E-5F21-4195-A878-B8DD9CDD4866}" destId="{272953F1-3AA9-45B4-91E9-802C591D9CC6}" srcOrd="1" destOrd="0" presId="urn:microsoft.com/office/officeart/2005/8/layout/vList2"/>
    <dgm:cxn modelId="{96ACC24E-1E6B-4535-8FC1-3FE7DB035DF5}" type="presParOf" srcId="{2B3A802E-5F21-4195-A878-B8DD9CDD4866}" destId="{A6964EF4-1302-433B-8C64-60A670FA0D57}" srcOrd="2" destOrd="0" presId="urn:microsoft.com/office/officeart/2005/8/layout/vList2"/>
    <dgm:cxn modelId="{9746A8E6-B15A-4100-B36B-EE4C24393479}" type="presParOf" srcId="{2B3A802E-5F21-4195-A878-B8DD9CDD4866}" destId="{7E2AB7D5-4B11-45A9-A99A-E34C731581F4}" srcOrd="3" destOrd="0" presId="urn:microsoft.com/office/officeart/2005/8/layout/vList2"/>
    <dgm:cxn modelId="{9BF33BF4-3D91-4450-885F-DC4CD0AD7152}" type="presParOf" srcId="{2B3A802E-5F21-4195-A878-B8DD9CDD4866}" destId="{A0246CCA-2F7B-458A-9360-8BADB0AC6124}" srcOrd="4" destOrd="0" presId="urn:microsoft.com/office/officeart/2005/8/layout/vList2"/>
    <dgm:cxn modelId="{B24FCBAB-9078-44A3-B81F-173AC839D4F9}" type="presParOf" srcId="{2B3A802E-5F21-4195-A878-B8DD9CDD4866}" destId="{3CB0BD6E-F5C4-478E-A4B1-D7866599ABCF}" srcOrd="5" destOrd="0" presId="urn:microsoft.com/office/officeart/2005/8/layout/vList2"/>
    <dgm:cxn modelId="{F2B3A3F8-34DD-44B6-9678-FD6BF49D0614}" type="presParOf" srcId="{2B3A802E-5F21-4195-A878-B8DD9CDD4866}" destId="{ADAA0F34-61D9-40B0-B7EC-F72068B8C54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DEFE6-7BFA-490D-8565-528A20E1B377}">
      <dsp:nvSpPr>
        <dsp:cNvPr id="0" name=""/>
        <dsp:cNvSpPr/>
      </dsp:nvSpPr>
      <dsp:spPr>
        <a:xfrm>
          <a:off x="0" y="619055"/>
          <a:ext cx="6797675" cy="10705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One funding agreement per recipient. A departmental representative, Primary Officer, is assigned to each recipient. The Primary Officer is the designated point of contact for the recipient to discuss their funding agreement, reporting requirements and general assessments</a:t>
          </a:r>
          <a:endParaRPr lang="en-US" sz="1500" kern="1200" dirty="0"/>
        </a:p>
      </dsp:txBody>
      <dsp:txXfrm>
        <a:off x="52260" y="671315"/>
        <a:ext cx="6693155" cy="966030"/>
      </dsp:txXfrm>
    </dsp:sp>
    <dsp:sp modelId="{A6964EF4-1302-433B-8C64-60A670FA0D57}">
      <dsp:nvSpPr>
        <dsp:cNvPr id="0" name=""/>
        <dsp:cNvSpPr/>
      </dsp:nvSpPr>
      <dsp:spPr>
        <a:xfrm>
          <a:off x="0" y="1732806"/>
          <a:ext cx="6797675" cy="107055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Compliance with the funding agreements must be monitored. Regions/Sectors must establish procedures aimed at ensuring that agreements are actively monitored, that reporting obligations are followed-up, and that appropriate actions are taken in cases of noncompliance with the terms and conditions of the funding agreement.</a:t>
          </a:r>
          <a:endParaRPr lang="en-US" sz="1500" kern="1200" dirty="0"/>
        </a:p>
      </dsp:txBody>
      <dsp:txXfrm>
        <a:off x="52260" y="1785066"/>
        <a:ext cx="6693155" cy="966030"/>
      </dsp:txXfrm>
    </dsp:sp>
    <dsp:sp modelId="{A0246CCA-2F7B-458A-9360-8BADB0AC6124}">
      <dsp:nvSpPr>
        <dsp:cNvPr id="0" name=""/>
        <dsp:cNvSpPr/>
      </dsp:nvSpPr>
      <dsp:spPr>
        <a:xfrm>
          <a:off x="0" y="2846556"/>
          <a:ext cx="6797675" cy="107055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General Assessments – The GA process helps ensure that: TB policy requirements are met; a consistent approach is applied across regions and sectors, and that due diligence is exercised and can be demonstrated in the management of transfer payments</a:t>
          </a:r>
          <a:endParaRPr lang="en-US" sz="1500" kern="1200" dirty="0"/>
        </a:p>
      </dsp:txBody>
      <dsp:txXfrm>
        <a:off x="52260" y="2898816"/>
        <a:ext cx="6693155" cy="966030"/>
      </dsp:txXfrm>
    </dsp:sp>
    <dsp:sp modelId="{ADAA0F34-61D9-40B0-B7EC-F72068B8C54F}">
      <dsp:nvSpPr>
        <dsp:cNvPr id="0" name=""/>
        <dsp:cNvSpPr/>
      </dsp:nvSpPr>
      <dsp:spPr>
        <a:xfrm>
          <a:off x="0" y="3960306"/>
          <a:ext cx="6797675" cy="107055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Reporting Guide requirement: Annual Audited Financial Statement with unaudited Schedules by funded Program activity.  Schedules must include revenue streams, expenditures and identification of surpluses/deficits </a:t>
          </a:r>
        </a:p>
      </dsp:txBody>
      <dsp:txXfrm>
        <a:off x="52260" y="4012566"/>
        <a:ext cx="6693155" cy="9660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4F251-095D-4F9B-A08A-3A7F1AB0F53E}"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1A11B-8281-4993-A6AA-C85380E884E8}" type="slidenum">
              <a:rPr lang="en-US" smtClean="0"/>
              <a:t>‹#›</a:t>
            </a:fld>
            <a:endParaRPr lang="en-US"/>
          </a:p>
        </p:txBody>
      </p:sp>
    </p:spTree>
    <p:extLst>
      <p:ext uri="{BB962C8B-B14F-4D97-AF65-F5344CB8AC3E}">
        <p14:creationId xmlns:p14="http://schemas.microsoft.com/office/powerpoint/2010/main" val="386498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tranet-rcaanc-cirnac/eng/1408737164857/1408737267009"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intranet-rcaanc-cirnac/DAM/DAM-INTRANET/DAM-INTRA-TP/STAGING/texte-text/410-pdf_1405444329731_eng.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364204" eaLnBrk="0" hangingPunct="0">
              <a:defRPr>
                <a:solidFill>
                  <a:schemeClr val="tx1"/>
                </a:solidFill>
                <a:latin typeface="Verdana" pitchFamily="34" charset="0"/>
              </a:defRPr>
            </a:lvl1pPr>
            <a:lvl2pPr marL="1096988" indent="-421918" defTabSz="1364204" eaLnBrk="0" hangingPunct="0">
              <a:defRPr>
                <a:solidFill>
                  <a:schemeClr val="tx1"/>
                </a:solidFill>
                <a:latin typeface="Verdana" pitchFamily="34" charset="0"/>
              </a:defRPr>
            </a:lvl2pPr>
            <a:lvl3pPr marL="1687676" indent="-337536" defTabSz="1364204" eaLnBrk="0" hangingPunct="0">
              <a:defRPr>
                <a:solidFill>
                  <a:schemeClr val="tx1"/>
                </a:solidFill>
                <a:latin typeface="Verdana" pitchFamily="34" charset="0"/>
              </a:defRPr>
            </a:lvl3pPr>
            <a:lvl4pPr marL="2362745" indent="-337536" defTabSz="1364204" eaLnBrk="0" hangingPunct="0">
              <a:defRPr>
                <a:solidFill>
                  <a:schemeClr val="tx1"/>
                </a:solidFill>
                <a:latin typeface="Verdana" pitchFamily="34" charset="0"/>
              </a:defRPr>
            </a:lvl4pPr>
            <a:lvl5pPr marL="3037815" indent="-337536" defTabSz="1364204" eaLnBrk="0" hangingPunct="0">
              <a:defRPr>
                <a:solidFill>
                  <a:schemeClr val="tx1"/>
                </a:solidFill>
                <a:latin typeface="Verdana" pitchFamily="34" charset="0"/>
              </a:defRPr>
            </a:lvl5pPr>
            <a:lvl6pPr marL="3712886" indent="-337536" defTabSz="1364204" eaLnBrk="0" fontAlgn="base" hangingPunct="0">
              <a:lnSpc>
                <a:spcPct val="90000"/>
              </a:lnSpc>
              <a:spcBef>
                <a:spcPct val="0"/>
              </a:spcBef>
              <a:spcAft>
                <a:spcPct val="37000"/>
              </a:spcAft>
              <a:defRPr>
                <a:solidFill>
                  <a:schemeClr val="tx1"/>
                </a:solidFill>
                <a:latin typeface="Verdana" pitchFamily="34" charset="0"/>
              </a:defRPr>
            </a:lvl6pPr>
            <a:lvl7pPr marL="4387956" indent="-337536" defTabSz="1364204" eaLnBrk="0" fontAlgn="base" hangingPunct="0">
              <a:lnSpc>
                <a:spcPct val="90000"/>
              </a:lnSpc>
              <a:spcBef>
                <a:spcPct val="0"/>
              </a:spcBef>
              <a:spcAft>
                <a:spcPct val="37000"/>
              </a:spcAft>
              <a:defRPr>
                <a:solidFill>
                  <a:schemeClr val="tx1"/>
                </a:solidFill>
                <a:latin typeface="Verdana" pitchFamily="34" charset="0"/>
              </a:defRPr>
            </a:lvl7pPr>
            <a:lvl8pPr marL="5063025" indent="-337536" defTabSz="1364204" eaLnBrk="0" fontAlgn="base" hangingPunct="0">
              <a:lnSpc>
                <a:spcPct val="90000"/>
              </a:lnSpc>
              <a:spcBef>
                <a:spcPct val="0"/>
              </a:spcBef>
              <a:spcAft>
                <a:spcPct val="37000"/>
              </a:spcAft>
              <a:defRPr>
                <a:solidFill>
                  <a:schemeClr val="tx1"/>
                </a:solidFill>
                <a:latin typeface="Verdana" pitchFamily="34" charset="0"/>
              </a:defRPr>
            </a:lvl8pPr>
            <a:lvl9pPr marL="5738096" indent="-337536" defTabSz="136420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a:latin typeface="Arial" charset="0"/>
            </a:endParaRPr>
          </a:p>
        </p:txBody>
      </p:sp>
      <p:sp>
        <p:nvSpPr>
          <p:cNvPr id="6147" name="Rectangle 2"/>
          <p:cNvSpPr>
            <a:spLocks noGrp="1" noRot="1" noChangeAspect="1" noChangeArrowheads="1" noTextEdit="1"/>
          </p:cNvSpPr>
          <p:nvPr>
            <p:ph type="sldImg"/>
          </p:nvPr>
        </p:nvSpPr>
        <p:spPr>
          <a:xfrm>
            <a:off x="-279400" y="1108075"/>
            <a:ext cx="9855200" cy="5543550"/>
          </a:xfrm>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ISC - Directive 102- Funding Agreement Management </a:t>
            </a:r>
            <a:r>
              <a:rPr lang="en-CA" sz="1200" dirty="0">
                <a:hlinkClick r:id="rId3"/>
              </a:rPr>
              <a:t>http://intranet-rcaanc-cirnac/eng/1408737164857/1408737267009</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ISC Directive 410 – General Assessment: </a:t>
            </a:r>
            <a:r>
              <a:rPr lang="en-CA" sz="1200" dirty="0">
                <a:hlinkClick r:id="rId4"/>
              </a:rPr>
              <a:t>http://intranet-rcaanc-cirnac/DAM/DAM-INTRANET/DAM-INTRA-TP/STAGING/texte-text/410-pdf_1405444329731_eng.pdf</a:t>
            </a:r>
            <a:r>
              <a:rPr lang="en-CA" sz="1200" dirty="0"/>
              <a:t> </a:t>
            </a:r>
            <a:endParaRPr lang="en-CA" dirty="0"/>
          </a:p>
          <a:p>
            <a:r>
              <a:rPr lang="en-US" dirty="0"/>
              <a:t>ISC Reporting Guide – weblink: </a:t>
            </a:r>
          </a:p>
        </p:txBody>
      </p:sp>
      <p:sp>
        <p:nvSpPr>
          <p:cNvPr id="4" name="Slide Number Placeholder 3"/>
          <p:cNvSpPr>
            <a:spLocks noGrp="1"/>
          </p:cNvSpPr>
          <p:nvPr>
            <p:ph type="sldNum" sz="quarter" idx="5"/>
          </p:nvPr>
        </p:nvSpPr>
        <p:spPr/>
        <p:txBody>
          <a:bodyPr/>
          <a:lstStyle/>
          <a:p>
            <a:fld id="{8C71A11B-8281-4993-A6AA-C85380E884E8}" type="slidenum">
              <a:rPr lang="en-US" smtClean="0"/>
              <a:t>2</a:t>
            </a:fld>
            <a:endParaRPr lang="en-US"/>
          </a:p>
        </p:txBody>
      </p:sp>
    </p:spTree>
    <p:extLst>
      <p:ext uri="{BB962C8B-B14F-4D97-AF65-F5344CB8AC3E}">
        <p14:creationId xmlns:p14="http://schemas.microsoft.com/office/powerpoint/2010/main" val="99096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1A11B-8281-4993-A6AA-C85380E884E8}" type="slidenum">
              <a:rPr lang="en-US" smtClean="0"/>
              <a:t>4</a:t>
            </a:fld>
            <a:endParaRPr lang="en-US"/>
          </a:p>
        </p:txBody>
      </p:sp>
    </p:spTree>
    <p:extLst>
      <p:ext uri="{BB962C8B-B14F-4D97-AF65-F5344CB8AC3E}">
        <p14:creationId xmlns:p14="http://schemas.microsoft.com/office/powerpoint/2010/main" val="344528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the baseline </a:t>
            </a:r>
          </a:p>
        </p:txBody>
      </p:sp>
      <p:sp>
        <p:nvSpPr>
          <p:cNvPr id="4" name="Slide Number Placeholder 3"/>
          <p:cNvSpPr>
            <a:spLocks noGrp="1"/>
          </p:cNvSpPr>
          <p:nvPr>
            <p:ph type="sldNum" sz="quarter" idx="5"/>
          </p:nvPr>
        </p:nvSpPr>
        <p:spPr/>
        <p:txBody>
          <a:bodyPr/>
          <a:lstStyle/>
          <a:p>
            <a:fld id="{8C71A11B-8281-4993-A6AA-C85380E884E8}" type="slidenum">
              <a:rPr lang="en-US" smtClean="0"/>
              <a:t>5</a:t>
            </a:fld>
            <a:endParaRPr lang="en-US"/>
          </a:p>
        </p:txBody>
      </p:sp>
    </p:spTree>
    <p:extLst>
      <p:ext uri="{BB962C8B-B14F-4D97-AF65-F5344CB8AC3E}">
        <p14:creationId xmlns:p14="http://schemas.microsoft.com/office/powerpoint/2010/main" val="125080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requests to exit the investment funding approach</a:t>
            </a:r>
          </a:p>
        </p:txBody>
      </p:sp>
      <p:sp>
        <p:nvSpPr>
          <p:cNvPr id="4" name="Slide Number Placeholder 3"/>
          <p:cNvSpPr>
            <a:spLocks noGrp="1"/>
          </p:cNvSpPr>
          <p:nvPr>
            <p:ph type="sldNum" sz="quarter" idx="5"/>
          </p:nvPr>
        </p:nvSpPr>
        <p:spPr/>
        <p:txBody>
          <a:bodyPr/>
          <a:lstStyle/>
          <a:p>
            <a:fld id="{8C71A11B-8281-4993-A6AA-C85380E884E8}" type="slidenum">
              <a:rPr lang="en-US" smtClean="0"/>
              <a:t>6</a:t>
            </a:fld>
            <a:endParaRPr lang="en-US"/>
          </a:p>
        </p:txBody>
      </p:sp>
    </p:spTree>
    <p:extLst>
      <p:ext uri="{BB962C8B-B14F-4D97-AF65-F5344CB8AC3E}">
        <p14:creationId xmlns:p14="http://schemas.microsoft.com/office/powerpoint/2010/main" val="305459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Updates to funding allocations </a:t>
            </a:r>
          </a:p>
        </p:txBody>
      </p:sp>
      <p:sp>
        <p:nvSpPr>
          <p:cNvPr id="4" name="Slide Number Placeholder 3"/>
          <p:cNvSpPr>
            <a:spLocks noGrp="1"/>
          </p:cNvSpPr>
          <p:nvPr>
            <p:ph type="sldNum" sz="quarter" idx="5"/>
          </p:nvPr>
        </p:nvSpPr>
        <p:spPr/>
        <p:txBody>
          <a:bodyPr/>
          <a:lstStyle/>
          <a:p>
            <a:fld id="{8C71A11B-8281-4993-A6AA-C85380E884E8}" type="slidenum">
              <a:rPr lang="en-US" smtClean="0"/>
              <a:t>7</a:t>
            </a:fld>
            <a:endParaRPr lang="en-US"/>
          </a:p>
        </p:txBody>
      </p:sp>
    </p:spTree>
    <p:extLst>
      <p:ext uri="{BB962C8B-B14F-4D97-AF65-F5344CB8AC3E}">
        <p14:creationId xmlns:p14="http://schemas.microsoft.com/office/powerpoint/2010/main" val="403702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EF823-48A5-43FC-BE03-E79964288B41}"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32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675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63203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 descr="ISC_Branding_PPT_standard_1600x900_ENG_FINAL_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Tree>
    <p:extLst>
      <p:ext uri="{BB962C8B-B14F-4D97-AF65-F5344CB8AC3E}">
        <p14:creationId xmlns:p14="http://schemas.microsoft.com/office/powerpoint/2010/main" val="20076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8486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3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25121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83019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4278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5052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lgn="r"/>
            <a:fld id="{53BEF823-48A5-43FC-BE03-E79964288B41}" type="datetimeFigureOut">
              <a:rPr lang="en-US" smtClean="0"/>
              <a:pPr algn="r"/>
              <a:t>1/27/2023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lgn="l"/>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94487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1/27/2023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3723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lgn="r"/>
            <a:fld id="{53BEF823-48A5-43FC-BE03-E79964288B41}" type="datetimeFigureOut">
              <a:rPr lang="en-US" smtClean="0"/>
              <a:pPr algn="r"/>
              <a:t>1/27/2023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l"/>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ctr"/>
            <a:fld id="{D79E6812-DF0E-4B88-AFAA-EAC7168F54C0}" type="slidenum">
              <a:rPr lang="en-US" smtClean="0"/>
              <a:pPr algn="ct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89226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40902" y="489228"/>
            <a:ext cx="6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hangingPunct="1">
              <a:lnSpc>
                <a:spcPct val="100000"/>
              </a:lnSpc>
              <a:spcAft>
                <a:spcPct val="0"/>
              </a:spcAft>
            </a:pPr>
            <a:endParaRPr lang="en-GB" altLang="en-GB" sz="2400">
              <a:latin typeface="Times New Roman" pitchFamily="18" charset="0"/>
            </a:endParaRPr>
          </a:p>
        </p:txBody>
      </p:sp>
      <p:sp>
        <p:nvSpPr>
          <p:cNvPr id="6" name="Rectangle 4"/>
          <p:cNvSpPr txBox="1">
            <a:spLocks noChangeArrowheads="1"/>
          </p:cNvSpPr>
          <p:nvPr/>
        </p:nvSpPr>
        <p:spPr bwMode="auto">
          <a:xfrm>
            <a:off x="1219663" y="3861359"/>
            <a:ext cx="4673600" cy="842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a:lstStyle>
          <a:p>
            <a:pPr marL="0" indent="0" defTabSz="914400" eaLnBrk="1" hangingPunct="1">
              <a:lnSpc>
                <a:spcPct val="120000"/>
              </a:lnSpc>
              <a:spcAft>
                <a:spcPts val="0"/>
              </a:spcAft>
              <a:buNone/>
            </a:pPr>
            <a:r>
              <a:rPr lang="en-US" altLang="en-US" sz="1400" b="1" dirty="0">
                <a:solidFill>
                  <a:schemeClr val="bg1"/>
                </a:solidFill>
              </a:rPr>
              <a:t>Draft Considerations for Internal Discussion  (January 2023)</a:t>
            </a:r>
          </a:p>
        </p:txBody>
      </p:sp>
      <p:sp>
        <p:nvSpPr>
          <p:cNvPr id="7" name="TextBox 6"/>
          <p:cNvSpPr txBox="1"/>
          <p:nvPr/>
        </p:nvSpPr>
        <p:spPr>
          <a:xfrm>
            <a:off x="1016000" y="889001"/>
            <a:ext cx="8229600" cy="2072619"/>
          </a:xfrm>
          <a:prstGeom prst="rect">
            <a:avLst/>
          </a:prstGeom>
          <a:noFill/>
        </p:spPr>
        <p:txBody>
          <a:bodyPr wrap="square" rtlCol="0">
            <a:spAutoFit/>
          </a:bodyPr>
          <a:lstStyle/>
          <a:p>
            <a:pPr>
              <a:lnSpc>
                <a:spcPts val="4933"/>
              </a:lnSpc>
              <a:spcAft>
                <a:spcPts val="667"/>
              </a:spcAft>
            </a:pPr>
            <a:r>
              <a:rPr lang="en-US" sz="4800" b="1" dirty="0">
                <a:solidFill>
                  <a:srgbClr val="FFFFFF"/>
                </a:solidFill>
              </a:rPr>
              <a:t>Infrastructure Reform </a:t>
            </a:r>
          </a:p>
          <a:p>
            <a:pPr>
              <a:lnSpc>
                <a:spcPts val="4933"/>
              </a:lnSpc>
              <a:spcAft>
                <a:spcPts val="667"/>
              </a:spcAft>
            </a:pPr>
            <a:r>
              <a:rPr lang="en-US" sz="4800" b="1" dirty="0">
                <a:solidFill>
                  <a:srgbClr val="FFFFFF"/>
                </a:solidFill>
              </a:rPr>
              <a:t>Funding Agreement Management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9651B2-9F74-4AE6-9339-82D72250FA58}"/>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Funding Agreement Management Overview</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6B4DB43-B697-8666-F805-9D2E08D34613}"/>
              </a:ext>
            </a:extLst>
          </p:cNvPr>
          <p:cNvGraphicFramePr>
            <a:graphicFrameLocks noGrp="1"/>
          </p:cNvGraphicFramePr>
          <p:nvPr>
            <p:ph idx="1"/>
            <p:extLst>
              <p:ext uri="{D42A27DB-BD31-4B8C-83A1-F6EECF244321}">
                <p14:modId xmlns:p14="http://schemas.microsoft.com/office/powerpoint/2010/main" val="11404673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18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6D1B-57FA-4BD6-8E74-ED5DF0EBE7E8}"/>
              </a:ext>
            </a:extLst>
          </p:cNvPr>
          <p:cNvSpPr>
            <a:spLocks noGrp="1"/>
          </p:cNvSpPr>
          <p:nvPr>
            <p:ph type="title"/>
          </p:nvPr>
        </p:nvSpPr>
        <p:spPr/>
        <p:txBody>
          <a:bodyPr/>
          <a:lstStyle/>
          <a:p>
            <a:r>
              <a:rPr lang="en-US" dirty="0"/>
              <a:t>Reform Considerations</a:t>
            </a:r>
          </a:p>
        </p:txBody>
      </p:sp>
      <p:sp>
        <p:nvSpPr>
          <p:cNvPr id="3" name="Content Placeholder 2">
            <a:extLst>
              <a:ext uri="{FF2B5EF4-FFF2-40B4-BE49-F238E27FC236}">
                <a16:creationId xmlns:a16="http://schemas.microsoft.com/office/drawing/2014/main" id="{6126DA44-67FB-4285-87C2-DBFABC8C99A9}"/>
              </a:ext>
            </a:extLst>
          </p:cNvPr>
          <p:cNvSpPr>
            <a:spLocks noGrp="1"/>
          </p:cNvSpPr>
          <p:nvPr>
            <p:ph idx="1"/>
          </p:nvPr>
        </p:nvSpPr>
        <p:spPr/>
        <p:txBody>
          <a:bodyPr>
            <a:normAutofit fontScale="92500" lnSpcReduction="10000"/>
          </a:bodyPr>
          <a:lstStyle/>
          <a:p>
            <a:pPr marL="0" marR="0" lvl="0" indent="0">
              <a:lnSpc>
                <a:spcPct val="105000"/>
              </a:lnSpc>
              <a:spcBef>
                <a:spcPts val="0"/>
              </a:spcBef>
              <a:spcAft>
                <a:spcPts val="0"/>
              </a:spcAft>
              <a:buNone/>
            </a:pPr>
            <a:r>
              <a:rPr lang="en-US" sz="2400" b="1" dirty="0">
                <a:ea typeface="Times New Roman" panose="02020603050405020304" pitchFamily="18" charset="0"/>
              </a:rPr>
              <a:t>Funding </a:t>
            </a:r>
            <a:r>
              <a:rPr lang="en-US" sz="2400" b="1" dirty="0">
                <a:effectLst/>
                <a:ea typeface="Times New Roman" panose="02020603050405020304" pitchFamily="18" charset="0"/>
              </a:rPr>
              <a:t>Agreement</a:t>
            </a:r>
          </a:p>
          <a:p>
            <a:pPr marL="742950" marR="0" lvl="1" indent="-285750" algn="l" defTabSz="914400" rtl="0" eaLnBrk="1" fontAlgn="auto" latinLnBrk="0" hangingPunct="1">
              <a:lnSpc>
                <a:spcPct val="105000"/>
              </a:lnSpc>
              <a:spcBef>
                <a:spcPts val="0"/>
              </a:spcBef>
              <a:spcAft>
                <a:spcPts val="800"/>
              </a:spcAft>
              <a:buClr>
                <a:srgbClr val="E48312"/>
              </a:buClr>
              <a:buSzTx/>
              <a:buFont typeface="Courier New" panose="02070309020205020404" pitchFamily="49" charset="0"/>
              <a:buChar char="o"/>
              <a:tabLst/>
              <a:defRPr/>
            </a:pPr>
            <a:r>
              <a:rPr lang="en-US" sz="2400" dirty="0">
                <a:solidFill>
                  <a:srgbClr val="000000">
                    <a:lumMod val="75000"/>
                    <a:lumOff val="25000"/>
                  </a:srgbClr>
                </a:solidFill>
                <a:ea typeface="Times New Roman" panose="02020603050405020304" pitchFamily="18" charset="0"/>
              </a:rPr>
              <a:t>Term of agreement (5, 10 or more years)</a:t>
            </a:r>
          </a:p>
          <a:p>
            <a:pPr marL="742950" marR="0" lvl="1" indent="-285750" algn="l" defTabSz="914400" rtl="0" eaLnBrk="1" fontAlgn="auto" latinLnBrk="0" hangingPunct="1">
              <a:lnSpc>
                <a:spcPct val="105000"/>
              </a:lnSpc>
              <a:spcBef>
                <a:spcPts val="0"/>
              </a:spcBef>
              <a:spcAft>
                <a:spcPts val="800"/>
              </a:spcAft>
              <a:buClr>
                <a:srgbClr val="E48312"/>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0000">
                    <a:lumMod val="75000"/>
                    <a:lumOff val="25000"/>
                  </a:srgbClr>
                </a:solidFill>
                <a:effectLst/>
                <a:uLnTx/>
                <a:uFillTx/>
                <a:ea typeface="Times New Roman" panose="02020603050405020304" pitchFamily="18" charset="0"/>
                <a:cs typeface="+mn-cs"/>
              </a:rPr>
              <a:t>Ability to use existing Comprehensive Funding Agreement Model </a:t>
            </a:r>
          </a:p>
          <a:p>
            <a:pPr marL="742950" marR="0" lvl="1" indent="-285750" algn="l" defTabSz="914400" rtl="0" eaLnBrk="1" fontAlgn="auto" latinLnBrk="0" hangingPunct="1">
              <a:lnSpc>
                <a:spcPct val="105000"/>
              </a:lnSpc>
              <a:spcBef>
                <a:spcPts val="0"/>
              </a:spcBef>
              <a:spcAft>
                <a:spcPts val="800"/>
              </a:spcAft>
              <a:buClr>
                <a:srgbClr val="E48312"/>
              </a:buClr>
              <a:buSzTx/>
              <a:buFont typeface="Courier New" panose="02070309020205020404" pitchFamily="49" charset="0"/>
              <a:buChar char="o"/>
              <a:tabLst/>
              <a:defRPr/>
            </a:pPr>
            <a:r>
              <a:rPr lang="en-US" sz="2400" dirty="0">
                <a:solidFill>
                  <a:srgbClr val="000000">
                    <a:lumMod val="75000"/>
                    <a:lumOff val="25000"/>
                  </a:srgbClr>
                </a:solidFill>
                <a:ea typeface="Times New Roman" panose="02020603050405020304" pitchFamily="18" charset="0"/>
              </a:rPr>
              <a:t>Additions needed</a:t>
            </a:r>
            <a:r>
              <a:rPr kumimoji="0" lang="en-US" sz="2400" b="0" i="0" u="none" strike="noStrike" kern="1200" cap="none" spc="0" normalizeH="0" baseline="0" noProof="0" dirty="0">
                <a:ln>
                  <a:noFill/>
                </a:ln>
                <a:solidFill>
                  <a:srgbClr val="000000">
                    <a:lumMod val="75000"/>
                    <a:lumOff val="25000"/>
                  </a:srgbClr>
                </a:solidFill>
                <a:effectLst/>
                <a:uLnTx/>
                <a:uFillTx/>
                <a:ea typeface="Times New Roman" panose="02020603050405020304" pitchFamily="18" charset="0"/>
                <a:cs typeface="+mn-cs"/>
              </a:rPr>
              <a:t> to the standard model - optional text would be needed</a:t>
            </a:r>
          </a:p>
          <a:p>
            <a:pPr marL="0" marR="0" lvl="0" indent="0">
              <a:lnSpc>
                <a:spcPct val="105000"/>
              </a:lnSpc>
              <a:spcBef>
                <a:spcPts val="0"/>
              </a:spcBef>
              <a:spcAft>
                <a:spcPts val="0"/>
              </a:spcAft>
              <a:buNone/>
            </a:pPr>
            <a:endParaRPr lang="en-US" sz="2400" b="1" dirty="0">
              <a:effectLst/>
              <a:ea typeface="Times New Roman" panose="02020603050405020304" pitchFamily="18" charset="0"/>
            </a:endParaRPr>
          </a:p>
          <a:p>
            <a:pPr marL="0" marR="0" lvl="0" indent="0">
              <a:lnSpc>
                <a:spcPct val="105000"/>
              </a:lnSpc>
              <a:spcBef>
                <a:spcPts val="0"/>
              </a:spcBef>
              <a:spcAft>
                <a:spcPts val="0"/>
              </a:spcAft>
              <a:buNone/>
            </a:pPr>
            <a:r>
              <a:rPr lang="en-US" sz="2400" b="1" dirty="0">
                <a:ea typeface="Times New Roman" panose="02020603050405020304" pitchFamily="18" charset="0"/>
              </a:rPr>
              <a:t>F</a:t>
            </a:r>
            <a:r>
              <a:rPr lang="en-US" sz="2400" b="1" dirty="0">
                <a:effectLst/>
                <a:ea typeface="Times New Roman" panose="02020603050405020304" pitchFamily="18" charset="0"/>
              </a:rPr>
              <a:t>unding</a:t>
            </a:r>
          </a:p>
          <a:p>
            <a:pPr marL="742950" marR="0" lvl="1" indent="-285750">
              <a:lnSpc>
                <a:spcPct val="105000"/>
              </a:lnSpc>
              <a:spcBef>
                <a:spcPts val="0"/>
              </a:spcBef>
              <a:spcAft>
                <a:spcPts val="0"/>
              </a:spcAft>
              <a:buFont typeface="Courier New" panose="02070309020205020404" pitchFamily="49" charset="0"/>
              <a:buChar char="o"/>
            </a:pPr>
            <a:r>
              <a:rPr lang="en-US" sz="2400" dirty="0">
                <a:effectLst/>
                <a:ea typeface="Times New Roman" panose="02020603050405020304" pitchFamily="18" charset="0"/>
              </a:rPr>
              <a:t>Establishing the baseline</a:t>
            </a:r>
          </a:p>
          <a:p>
            <a:pPr marL="742950" marR="0" lvl="1" indent="-285750">
              <a:lnSpc>
                <a:spcPct val="105000"/>
              </a:lnSpc>
              <a:spcBef>
                <a:spcPts val="0"/>
              </a:spcBef>
              <a:spcAft>
                <a:spcPts val="0"/>
              </a:spcAft>
              <a:buFont typeface="Courier New" panose="02070309020205020404" pitchFamily="49" charset="0"/>
              <a:buChar char="o"/>
            </a:pPr>
            <a:r>
              <a:rPr lang="en-US" sz="2400" dirty="0">
                <a:effectLst/>
                <a:ea typeface="Times New Roman" panose="02020603050405020304" pitchFamily="18" charset="0"/>
              </a:rPr>
              <a:t>Adding assets       </a:t>
            </a:r>
          </a:p>
          <a:p>
            <a:pPr marL="742950" marR="0" lvl="1" indent="-285750">
              <a:lnSpc>
                <a:spcPct val="105000"/>
              </a:lnSpc>
              <a:spcBef>
                <a:spcPts val="0"/>
              </a:spcBef>
              <a:spcAft>
                <a:spcPts val="800"/>
              </a:spcAft>
              <a:buFont typeface="Courier New" panose="02070309020205020404" pitchFamily="49" charset="0"/>
              <a:buChar char="o"/>
            </a:pPr>
            <a:r>
              <a:rPr lang="en-US" sz="2400" dirty="0">
                <a:effectLst/>
                <a:ea typeface="Times New Roman" panose="02020603050405020304" pitchFamily="18" charset="0"/>
              </a:rPr>
              <a:t>Rebasing </a:t>
            </a:r>
          </a:p>
          <a:p>
            <a:pPr marL="742950" marR="0" lvl="1" indent="-285750">
              <a:lnSpc>
                <a:spcPct val="105000"/>
              </a:lnSpc>
              <a:spcBef>
                <a:spcPts val="0"/>
              </a:spcBef>
              <a:spcAft>
                <a:spcPts val="800"/>
              </a:spcAft>
              <a:buFont typeface="Courier New" panose="02070309020205020404" pitchFamily="49" charset="0"/>
              <a:buChar char="o"/>
            </a:pPr>
            <a:r>
              <a:rPr lang="en-US" sz="2400" dirty="0">
                <a:ea typeface="Times New Roman" panose="02020603050405020304" pitchFamily="18" charset="0"/>
              </a:rPr>
              <a:t>Opting-out</a:t>
            </a:r>
            <a:endParaRPr lang="en-US" sz="24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68910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EB1E-24C9-4122-963B-1BD929697AD8}"/>
              </a:ext>
            </a:extLst>
          </p:cNvPr>
          <p:cNvSpPr>
            <a:spLocks noGrp="1"/>
          </p:cNvSpPr>
          <p:nvPr>
            <p:ph type="title"/>
          </p:nvPr>
        </p:nvSpPr>
        <p:spPr/>
        <p:txBody>
          <a:bodyPr/>
          <a:lstStyle/>
          <a:p>
            <a:r>
              <a:rPr lang="en-US" dirty="0"/>
              <a:t>The Funding Agreement</a:t>
            </a:r>
          </a:p>
        </p:txBody>
      </p:sp>
      <p:sp>
        <p:nvSpPr>
          <p:cNvPr id="3" name="Text Placeholder 2">
            <a:extLst>
              <a:ext uri="{FF2B5EF4-FFF2-40B4-BE49-F238E27FC236}">
                <a16:creationId xmlns:a16="http://schemas.microsoft.com/office/drawing/2014/main" id="{1DEB3806-DD6B-49DB-81DA-A6DFA89E074A}"/>
              </a:ext>
            </a:extLst>
          </p:cNvPr>
          <p:cNvSpPr>
            <a:spLocks noGrp="1"/>
          </p:cNvSpPr>
          <p:nvPr>
            <p:ph type="body" idx="1"/>
          </p:nvPr>
        </p:nvSpPr>
        <p:spPr/>
        <p:txBody>
          <a:bodyPr/>
          <a:lstStyle/>
          <a:p>
            <a:r>
              <a:rPr lang="en-US" dirty="0"/>
              <a:t>Current funding agreement model:</a:t>
            </a:r>
          </a:p>
        </p:txBody>
      </p:sp>
      <p:sp>
        <p:nvSpPr>
          <p:cNvPr id="4" name="Content Placeholder 3">
            <a:extLst>
              <a:ext uri="{FF2B5EF4-FFF2-40B4-BE49-F238E27FC236}">
                <a16:creationId xmlns:a16="http://schemas.microsoft.com/office/drawing/2014/main" id="{BB9EE82E-7A62-4D16-B784-1615CB501549}"/>
              </a:ext>
            </a:extLst>
          </p:cNvPr>
          <p:cNvSpPr>
            <a:spLocks noGrp="1"/>
          </p:cNvSpPr>
          <p:nvPr>
            <p:ph sz="half" idx="2"/>
          </p:nvPr>
        </p:nvSpPr>
        <p:spPr>
          <a:xfrm>
            <a:off x="1097280" y="2397760"/>
            <a:ext cx="4937760" cy="3562774"/>
          </a:xfrm>
          <a:ln>
            <a:solidFill>
              <a:schemeClr val="accent1"/>
            </a:solidFill>
          </a:ln>
        </p:spPr>
        <p:txBody>
          <a:bodyPr>
            <a:normAutofit lnSpcReduction="10000"/>
          </a:bodyPr>
          <a:lstStyle/>
          <a:p>
            <a:pPr marL="0" marR="0" lvl="0" indent="0">
              <a:lnSpc>
                <a:spcPct val="105000"/>
              </a:lnSpc>
              <a:spcBef>
                <a:spcPts val="0"/>
              </a:spcBef>
              <a:spcAft>
                <a:spcPts val="0"/>
              </a:spcAft>
              <a:buNone/>
            </a:pPr>
            <a:r>
              <a:rPr lang="en-US" dirty="0">
                <a:ea typeface="Times New Roman" panose="02020603050405020304" pitchFamily="18" charset="0"/>
              </a:rPr>
              <a:t>The department currently provides funding to  First Nation recipients under th</a:t>
            </a:r>
            <a:r>
              <a:rPr lang="en-US" b="1" dirty="0">
                <a:ea typeface="Times New Roman" panose="02020603050405020304" pitchFamily="18" charset="0"/>
              </a:rPr>
              <a:t>e Comprehensive Funding Agreement Model </a:t>
            </a:r>
            <a:r>
              <a:rPr lang="en-US" dirty="0">
                <a:ea typeface="Times New Roman" panose="02020603050405020304" pitchFamily="18" charset="0"/>
              </a:rPr>
              <a:t>with varying terms </a:t>
            </a:r>
          </a:p>
          <a:p>
            <a:pPr marL="0" marR="0" lvl="0" indent="0">
              <a:lnSpc>
                <a:spcPct val="105000"/>
              </a:lnSpc>
              <a:spcBef>
                <a:spcPts val="0"/>
              </a:spcBef>
              <a:spcAft>
                <a:spcPts val="0"/>
              </a:spcAft>
              <a:buNone/>
            </a:pPr>
            <a:endParaRPr lang="en-US" dirty="0">
              <a:effectLst/>
              <a:ea typeface="Times New Roman" panose="02020603050405020304" pitchFamily="18" charset="0"/>
            </a:endParaRPr>
          </a:p>
          <a:p>
            <a:pPr marL="635508" lvl="1" indent="-342900">
              <a:lnSpc>
                <a:spcPct val="105000"/>
              </a:lnSpc>
              <a:spcBef>
                <a:spcPts val="0"/>
              </a:spcBef>
              <a:spcAft>
                <a:spcPts val="0"/>
              </a:spcAft>
              <a:buFont typeface="Wingdings" panose="05000000000000000000" pitchFamily="2" charset="2"/>
              <a:buChar char="§"/>
            </a:pPr>
            <a:r>
              <a:rPr lang="en-US" b="1" dirty="0">
                <a:ea typeface="Times New Roman" panose="02020603050405020304" pitchFamily="18" charset="0"/>
              </a:rPr>
              <a:t>Standard Term</a:t>
            </a:r>
            <a:r>
              <a:rPr lang="en-US" dirty="0">
                <a:ea typeface="Times New Roman" panose="02020603050405020304" pitchFamily="18" charset="0"/>
              </a:rPr>
              <a:t>- FN funding arrangements generally has a term of </a:t>
            </a:r>
            <a:r>
              <a:rPr lang="en-US" b="1" dirty="0">
                <a:ea typeface="Times New Roman" panose="02020603050405020304" pitchFamily="18" charset="0"/>
              </a:rPr>
              <a:t>five-years</a:t>
            </a:r>
          </a:p>
          <a:p>
            <a:pPr marL="292608" lvl="1" indent="0">
              <a:lnSpc>
                <a:spcPct val="105000"/>
              </a:lnSpc>
              <a:spcBef>
                <a:spcPts val="0"/>
              </a:spcBef>
              <a:spcAft>
                <a:spcPts val="0"/>
              </a:spcAft>
              <a:buNone/>
            </a:pPr>
            <a:endParaRPr lang="en-US" dirty="0">
              <a:ea typeface="Times New Roman" panose="02020603050405020304" pitchFamily="18" charset="0"/>
            </a:endParaRPr>
          </a:p>
          <a:p>
            <a:pPr marL="635508" lvl="1" indent="-342900">
              <a:lnSpc>
                <a:spcPct val="105000"/>
              </a:lnSpc>
              <a:spcBef>
                <a:spcPts val="0"/>
              </a:spcBef>
              <a:spcAft>
                <a:spcPts val="0"/>
              </a:spcAft>
              <a:buFont typeface="Wingdings" panose="05000000000000000000" pitchFamily="2" charset="2"/>
              <a:buChar char="§"/>
            </a:pPr>
            <a:r>
              <a:rPr lang="en-US" b="1" dirty="0">
                <a:effectLst/>
                <a:ea typeface="Times New Roman" panose="02020603050405020304" pitchFamily="18" charset="0"/>
              </a:rPr>
              <a:t>With NFR Grant- </a:t>
            </a:r>
            <a:r>
              <a:rPr lang="en-US" dirty="0">
                <a:effectLst/>
                <a:ea typeface="Times New Roman" panose="02020603050405020304" pitchFamily="18" charset="0"/>
              </a:rPr>
              <a:t>FN </a:t>
            </a:r>
            <a:r>
              <a:rPr lang="en-US" dirty="0">
                <a:ea typeface="Times New Roman" panose="02020603050405020304" pitchFamily="18" charset="0"/>
              </a:rPr>
              <a:t>funding arrangement </a:t>
            </a:r>
            <a:r>
              <a:rPr lang="en-US" dirty="0">
                <a:effectLst/>
                <a:ea typeface="Times New Roman" panose="02020603050405020304" pitchFamily="18" charset="0"/>
              </a:rPr>
              <a:t>has a term of</a:t>
            </a:r>
            <a:r>
              <a:rPr lang="en-US" b="1" dirty="0">
                <a:effectLst/>
                <a:ea typeface="Times New Roman" panose="02020603050405020304" pitchFamily="18" charset="0"/>
              </a:rPr>
              <a:t> ten-years </a:t>
            </a:r>
          </a:p>
          <a:p>
            <a:endParaRPr lang="en-US" dirty="0"/>
          </a:p>
        </p:txBody>
      </p:sp>
      <p:sp>
        <p:nvSpPr>
          <p:cNvPr id="5" name="Text Placeholder 4">
            <a:extLst>
              <a:ext uri="{FF2B5EF4-FFF2-40B4-BE49-F238E27FC236}">
                <a16:creationId xmlns:a16="http://schemas.microsoft.com/office/drawing/2014/main" id="{79E7D593-2628-4F19-9CF5-89E009DF1DC1}"/>
              </a:ext>
            </a:extLst>
          </p:cNvPr>
          <p:cNvSpPr>
            <a:spLocks noGrp="1"/>
          </p:cNvSpPr>
          <p:nvPr>
            <p:ph type="body" sz="quarter" idx="3"/>
          </p:nvPr>
        </p:nvSpPr>
        <p:spPr/>
        <p:txBody>
          <a:bodyPr/>
          <a:lstStyle/>
          <a:p>
            <a:r>
              <a:rPr lang="en-US" dirty="0"/>
              <a:t> reform considerations:</a:t>
            </a:r>
          </a:p>
        </p:txBody>
      </p:sp>
      <p:sp>
        <p:nvSpPr>
          <p:cNvPr id="6" name="Content Placeholder 5">
            <a:extLst>
              <a:ext uri="{FF2B5EF4-FFF2-40B4-BE49-F238E27FC236}">
                <a16:creationId xmlns:a16="http://schemas.microsoft.com/office/drawing/2014/main" id="{A11D7ECB-C4C0-4FAF-9A27-B8BDF56AFF08}"/>
              </a:ext>
            </a:extLst>
          </p:cNvPr>
          <p:cNvSpPr>
            <a:spLocks noGrp="1"/>
          </p:cNvSpPr>
          <p:nvPr>
            <p:ph sz="quarter" idx="4"/>
          </p:nvPr>
        </p:nvSpPr>
        <p:spPr>
          <a:xfrm>
            <a:off x="6217920" y="2397760"/>
            <a:ext cx="4937760" cy="3562774"/>
          </a:xfrm>
          <a:ln>
            <a:solidFill>
              <a:schemeClr val="accent1"/>
            </a:solidFill>
          </a:ln>
        </p:spPr>
        <p:txBody>
          <a:bodyPr>
            <a:normAutofit lnSpcReduction="10000"/>
          </a:bodyPr>
          <a:lstStyle/>
          <a:p>
            <a:r>
              <a:rPr lang="en-US" dirty="0"/>
              <a:t>With the development of </a:t>
            </a:r>
            <a:r>
              <a:rPr lang="en-US" b="1" dirty="0"/>
              <a:t>new terms and conditions under a single authority </a:t>
            </a:r>
            <a:r>
              <a:rPr lang="en-US" dirty="0"/>
              <a:t>and the infrastructure investment funding approach, standard text to be included in the funding agreements will need to be developed</a:t>
            </a:r>
          </a:p>
          <a:p>
            <a:pPr lvl="1">
              <a:buFont typeface="Wingdings" panose="05000000000000000000" pitchFamily="2" charset="2"/>
              <a:buChar char="§"/>
            </a:pPr>
            <a:r>
              <a:rPr lang="en-US" dirty="0"/>
              <a:t>Add new </a:t>
            </a:r>
            <a:r>
              <a:rPr lang="en-US" b="1" dirty="0"/>
              <a:t>“if” </a:t>
            </a:r>
            <a:r>
              <a:rPr lang="en-US" dirty="0"/>
              <a:t>statement for funding under the </a:t>
            </a:r>
            <a:r>
              <a:rPr lang="en-US" b="1" dirty="0"/>
              <a:t>investment approach </a:t>
            </a:r>
          </a:p>
          <a:p>
            <a:pPr lvl="1">
              <a:buFont typeface="Wingdings" panose="05000000000000000000" pitchFamily="2" charset="2"/>
              <a:buChar char="§"/>
            </a:pPr>
            <a:r>
              <a:rPr lang="en-US" dirty="0"/>
              <a:t>Add new program description </a:t>
            </a:r>
          </a:p>
          <a:p>
            <a:pPr lvl="1">
              <a:buFont typeface="Wingdings" panose="05000000000000000000" pitchFamily="2" charset="2"/>
              <a:buChar char="§"/>
            </a:pPr>
            <a:r>
              <a:rPr lang="en-US" dirty="0"/>
              <a:t>If a recipient </a:t>
            </a:r>
            <a:r>
              <a:rPr lang="en-US" b="1" dirty="0"/>
              <a:t>opts in</a:t>
            </a:r>
            <a:r>
              <a:rPr lang="en-US" dirty="0"/>
              <a:t>, consider adding to existing agreement – with an amendment at start of new fiscal year</a:t>
            </a:r>
          </a:p>
          <a:p>
            <a:pPr lvl="1">
              <a:buFont typeface="Wingdings" panose="05000000000000000000" pitchFamily="2" charset="2"/>
              <a:buChar char="§"/>
            </a:pPr>
            <a:r>
              <a:rPr lang="en-US" dirty="0"/>
              <a:t>If recipient has the option to </a:t>
            </a:r>
            <a:r>
              <a:rPr lang="en-US" b="1" dirty="0"/>
              <a:t>opt out</a:t>
            </a:r>
            <a:r>
              <a:rPr lang="en-US" dirty="0"/>
              <a:t>, consider amendment at start of next fiscal year</a:t>
            </a:r>
          </a:p>
        </p:txBody>
      </p:sp>
    </p:spTree>
    <p:extLst>
      <p:ext uri="{BB962C8B-B14F-4D97-AF65-F5344CB8AC3E}">
        <p14:creationId xmlns:p14="http://schemas.microsoft.com/office/powerpoint/2010/main" val="80346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9CB7-9BCF-4898-9DEC-4A987926A71A}"/>
              </a:ext>
            </a:extLst>
          </p:cNvPr>
          <p:cNvSpPr>
            <a:spLocks noGrp="1"/>
          </p:cNvSpPr>
          <p:nvPr>
            <p:ph type="title"/>
          </p:nvPr>
        </p:nvSpPr>
        <p:spPr/>
        <p:txBody>
          <a:bodyPr/>
          <a:lstStyle/>
          <a:p>
            <a:r>
              <a:rPr lang="en-US" dirty="0"/>
              <a:t>Discussion on Opting-In </a:t>
            </a:r>
          </a:p>
        </p:txBody>
      </p:sp>
      <p:sp>
        <p:nvSpPr>
          <p:cNvPr id="3" name="Content Placeholder 2">
            <a:extLst>
              <a:ext uri="{FF2B5EF4-FFF2-40B4-BE49-F238E27FC236}">
                <a16:creationId xmlns:a16="http://schemas.microsoft.com/office/drawing/2014/main" id="{B52E5134-CA18-4045-B227-B9E8DC66F5F8}"/>
              </a:ext>
            </a:extLst>
          </p:cNvPr>
          <p:cNvSpPr>
            <a:spLocks noGrp="1"/>
          </p:cNvSpPr>
          <p:nvPr>
            <p:ph idx="1"/>
          </p:nvPr>
        </p:nvSpPr>
        <p:spPr>
          <a:xfrm>
            <a:off x="1097280" y="1838960"/>
            <a:ext cx="10058400" cy="4287520"/>
          </a:xfrm>
        </p:spPr>
        <p:txBody>
          <a:bodyPr>
            <a:normAutofit fontScale="32500" lnSpcReduction="20000"/>
          </a:bodyPr>
          <a:lstStyle/>
          <a:p>
            <a:pPr marL="201168" lvl="1" indent="0">
              <a:buNone/>
            </a:pPr>
            <a:r>
              <a:rPr lang="en-US" sz="6200" b="1" dirty="0"/>
              <a:t>For recipients who express interest and meet the criteria, a funding methodology would be applied for lifecycle management of all existing departmentally funded infrastructure</a:t>
            </a:r>
          </a:p>
          <a:p>
            <a:pPr marL="201168" lvl="1" indent="0">
              <a:buNone/>
            </a:pPr>
            <a:endParaRPr lang="en-US" sz="6200" b="1" dirty="0"/>
          </a:p>
          <a:p>
            <a:pPr lvl="3"/>
            <a:r>
              <a:rPr lang="en-US" sz="5800" dirty="0"/>
              <a:t>Do we need to consider any gaps to close for new infrastructure (example: no school, no fire protection assets, etc.)?</a:t>
            </a:r>
          </a:p>
          <a:p>
            <a:pPr lvl="3"/>
            <a:r>
              <a:rPr lang="en-US" sz="5800" dirty="0"/>
              <a:t>Consider existing MTSA for various services (how to fund under the new approach – will the funding be sourced through a different process), are there other unique approaches?</a:t>
            </a:r>
          </a:p>
          <a:p>
            <a:pPr lvl="3"/>
            <a:r>
              <a:rPr lang="en-US" sz="5800" dirty="0"/>
              <a:t>Existing deficiencies and component replacement needs in the short term – will they be considered as part of the investment approach?</a:t>
            </a:r>
          </a:p>
          <a:p>
            <a:pPr lvl="3"/>
            <a:r>
              <a:rPr lang="en-US" sz="5800" dirty="0"/>
              <a:t>Level of service standard (LOSS) considerations to be assessed up-front (size of school, type of water system etc.), are there other programs with LOSS consideration?</a:t>
            </a:r>
          </a:p>
          <a:p>
            <a:pPr lvl="3"/>
            <a:r>
              <a:rPr lang="en-US" sz="5800" dirty="0"/>
              <a:t>Agreement development and funding allocation would begin at the start of the fiscal year?</a:t>
            </a:r>
          </a:p>
          <a:p>
            <a:pPr lvl="3"/>
            <a:r>
              <a:rPr lang="en-US" sz="5800" dirty="0"/>
              <a:t>Negotiation of the funding amount may be a required consideration, thoughts? </a:t>
            </a:r>
          </a:p>
          <a:p>
            <a:pPr lvl="3"/>
            <a:r>
              <a:rPr lang="en-US" sz="5800" dirty="0"/>
              <a:t>Are there other program specific considerations related to funding (for example, does your program provide funding beyond the initial build for operations, repairs and maintenance etc.)?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en-US" sz="3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indent="0">
              <a:buNone/>
            </a:pPr>
            <a:endParaRPr lang="en-US" sz="3000" b="1" dirty="0"/>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154355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9CB7-9BCF-4898-9DEC-4A987926A71A}"/>
              </a:ext>
            </a:extLst>
          </p:cNvPr>
          <p:cNvSpPr>
            <a:spLocks noGrp="1"/>
          </p:cNvSpPr>
          <p:nvPr>
            <p:ph type="title"/>
          </p:nvPr>
        </p:nvSpPr>
        <p:spPr/>
        <p:txBody>
          <a:bodyPr/>
          <a:lstStyle/>
          <a:p>
            <a:r>
              <a:rPr lang="en-US" dirty="0"/>
              <a:t>Discussion on Opting- Out</a:t>
            </a:r>
          </a:p>
        </p:txBody>
      </p:sp>
      <p:sp>
        <p:nvSpPr>
          <p:cNvPr id="3" name="Content Placeholder 2">
            <a:extLst>
              <a:ext uri="{FF2B5EF4-FFF2-40B4-BE49-F238E27FC236}">
                <a16:creationId xmlns:a16="http://schemas.microsoft.com/office/drawing/2014/main" id="{B52E5134-CA18-4045-B227-B9E8DC66F5F8}"/>
              </a:ext>
            </a:extLst>
          </p:cNvPr>
          <p:cNvSpPr>
            <a:spLocks noGrp="1"/>
          </p:cNvSpPr>
          <p:nvPr>
            <p:ph idx="1"/>
          </p:nvPr>
        </p:nvSpPr>
        <p:spPr>
          <a:xfrm>
            <a:off x="1097280" y="1838960"/>
            <a:ext cx="10058400" cy="4287520"/>
          </a:xfrm>
        </p:spPr>
        <p:txBody>
          <a:bodyPr>
            <a:normAutofit fontScale="25000" lnSpcReduction="20000"/>
          </a:bodyPr>
          <a:lstStyle/>
          <a:p>
            <a:pPr marL="0" indent="0">
              <a:buNone/>
            </a:pPr>
            <a:r>
              <a:rPr lang="en-US" sz="8000" b="1" dirty="0"/>
              <a:t>When a recipient has opted-in to the investment funding approach and later decides they want out of the arrangement, what then:</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en-US" sz="8000" dirty="0">
                <a:solidFill>
                  <a:srgbClr val="000000">
                    <a:lumMod val="75000"/>
                    <a:lumOff val="25000"/>
                  </a:srgbClr>
                </a:solidFill>
                <a:latin typeface="Calibri" panose="020F0502020204030204"/>
              </a:rPr>
              <a:t>Should this be an option or would entering this approach require a commitment of a predetermined number of years?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8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Reserve fund balances would need to be assessed and could be recovered or ISC provides direction for use of the fund, other considerations?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en-US" sz="8000" dirty="0">
                <a:solidFill>
                  <a:srgbClr val="000000">
                    <a:lumMod val="75000"/>
                    <a:lumOff val="25000"/>
                  </a:srgbClr>
                </a:solidFill>
                <a:latin typeface="Calibri" panose="020F0502020204030204"/>
              </a:rPr>
              <a:t>From the reserve fund: Recipient could be required to address all deficiencies starting with type 1 (O&amp;M related), followed by type 2 (major repairs/component replacement) and final consideration of type 3 (study/asset replacement) depending on the reserve funds available balance, other considerations for us the reserve fund?</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en-US" sz="8000" dirty="0">
                <a:solidFill>
                  <a:srgbClr val="000000">
                    <a:lumMod val="75000"/>
                    <a:lumOff val="25000"/>
                  </a:srgbClr>
                </a:solidFill>
                <a:latin typeface="Calibri" panose="020F0502020204030204"/>
              </a:rPr>
              <a:t>May need to complete a detailed review of how the funding has been used during the opt-in period – does the balance in the reserve fund represent what should be available (surpluses invested for future capital needs) but then what?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lang="en-US" sz="8000" dirty="0">
                <a:solidFill>
                  <a:srgbClr val="000000">
                    <a:lumMod val="75000"/>
                    <a:lumOff val="25000"/>
                  </a:srgbClr>
                </a:solidFill>
                <a:latin typeface="Calibri" panose="020F0502020204030204"/>
              </a:rPr>
              <a:t>Adjust funding: future funding allocations would align with funding provided for non-opting First Nations, reporting requirements would be adjusted in the agreement, other considerations?   </a:t>
            </a:r>
            <a:r>
              <a:rPr kumimoji="0" lang="en-US" sz="8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endParaRPr kumimoji="0" lang="en-US" sz="3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indent="0">
              <a:buNone/>
            </a:pPr>
            <a:endParaRPr lang="en-US" sz="3000" b="1" dirty="0"/>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136546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C070-C4D9-4C37-A595-BBF0CCDDDE24}"/>
              </a:ext>
            </a:extLst>
          </p:cNvPr>
          <p:cNvSpPr>
            <a:spLocks noGrp="1"/>
          </p:cNvSpPr>
          <p:nvPr>
            <p:ph type="title"/>
          </p:nvPr>
        </p:nvSpPr>
        <p:spPr/>
        <p:txBody>
          <a:bodyPr/>
          <a:lstStyle/>
          <a:p>
            <a:r>
              <a:rPr lang="en-US" dirty="0"/>
              <a:t>Change to Assets </a:t>
            </a:r>
          </a:p>
        </p:txBody>
      </p:sp>
      <p:sp>
        <p:nvSpPr>
          <p:cNvPr id="3" name="Content Placeholder 2">
            <a:extLst>
              <a:ext uri="{FF2B5EF4-FFF2-40B4-BE49-F238E27FC236}">
                <a16:creationId xmlns:a16="http://schemas.microsoft.com/office/drawing/2014/main" id="{69C20C7E-371B-414A-8F23-89919C31DFD5}"/>
              </a:ext>
            </a:extLst>
          </p:cNvPr>
          <p:cNvSpPr>
            <a:spLocks noGrp="1"/>
          </p:cNvSpPr>
          <p:nvPr>
            <p:ph idx="1"/>
          </p:nvPr>
        </p:nvSpPr>
        <p:spPr/>
        <p:txBody>
          <a:bodyPr>
            <a:normAutofit fontScale="77500" lnSpcReduction="20000"/>
          </a:bodyPr>
          <a:lstStyle/>
          <a:p>
            <a:pPr marL="0" indent="0">
              <a:buNone/>
            </a:pPr>
            <a:r>
              <a:rPr lang="en-US" sz="3000" b="1" dirty="0"/>
              <a:t>CHANGE IN ASSETS – NEW/EXPANSION/DECOMMISIONING</a:t>
            </a:r>
          </a:p>
          <a:p>
            <a:r>
              <a:rPr lang="en-US" sz="3000" dirty="0"/>
              <a:t>Develop a process for recipients to identify change is assets for consideration at the beginning of each fiscal year. This may require a site visit or could wait until the next scheduled E-ACRS inspection however funding should not be delayed, if applicable.</a:t>
            </a:r>
          </a:p>
          <a:p>
            <a:r>
              <a:rPr lang="en-US" sz="3000" dirty="0"/>
              <a:t>When an asset is: </a:t>
            </a:r>
          </a:p>
          <a:p>
            <a:pPr lvl="1"/>
            <a:r>
              <a:rPr lang="en-US" sz="3000" dirty="0"/>
              <a:t>Replaced/expanded there should be no impact on funding stream for ongoing unless the assets is expanded/larger – covered by escalation (?)</a:t>
            </a:r>
          </a:p>
          <a:p>
            <a:pPr lvl="1"/>
            <a:r>
              <a:rPr lang="en-US" sz="3000" dirty="0"/>
              <a:t>new, the funding methodology would be applied to support its lifecycle requirements, updated funding could begin at the start of the new fiscal year(?) </a:t>
            </a:r>
          </a:p>
          <a:p>
            <a:pPr lvl="1"/>
            <a:r>
              <a:rPr lang="en-US" sz="3000" dirty="0"/>
              <a:t>decommissioned, the funding could be removed for that asset at the start of the new fiscal year (?)</a:t>
            </a:r>
          </a:p>
          <a:p>
            <a:r>
              <a:rPr lang="en-US" dirty="0"/>
              <a:t> </a:t>
            </a:r>
          </a:p>
          <a:p>
            <a:endParaRPr lang="en-US" dirty="0"/>
          </a:p>
        </p:txBody>
      </p:sp>
    </p:spTree>
    <p:extLst>
      <p:ext uri="{BB962C8B-B14F-4D97-AF65-F5344CB8AC3E}">
        <p14:creationId xmlns:p14="http://schemas.microsoft.com/office/powerpoint/2010/main" val="28378312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1167</TotalTime>
  <Words>974</Words>
  <Application>Microsoft Office PowerPoint</Application>
  <PresentationFormat>Widescreen</PresentationFormat>
  <Paragraphs>73</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Courier New</vt:lpstr>
      <vt:lpstr>Times New Roman</vt:lpstr>
      <vt:lpstr>Wingdings</vt:lpstr>
      <vt:lpstr>Retrospect</vt:lpstr>
      <vt:lpstr>PowerPoint Presentation</vt:lpstr>
      <vt:lpstr>Funding Agreement Management Overview</vt:lpstr>
      <vt:lpstr>Reform Considerations</vt:lpstr>
      <vt:lpstr>The Funding Agreement</vt:lpstr>
      <vt:lpstr>Discussion on Opting-In </vt:lpstr>
      <vt:lpstr>Discussion on Opting- Out</vt:lpstr>
      <vt:lpstr>Change to Assets </vt:lpstr>
    </vt:vector>
  </TitlesOfParts>
  <Company>ISC - 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Solmes, Kim</dc:creator>
  <cp:lastModifiedBy>Solmes, Kim</cp:lastModifiedBy>
  <cp:revision>89</cp:revision>
  <dcterms:created xsi:type="dcterms:W3CDTF">2022-09-14T15:59:51Z</dcterms:created>
  <dcterms:modified xsi:type="dcterms:W3CDTF">2023-01-27T18:01:25Z</dcterms:modified>
</cp:coreProperties>
</file>