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7.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8.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13.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4.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15.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6.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17.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notesSlides/notesSlide18.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handoutMasterIdLst>
    <p:handoutMasterId r:id="rId26"/>
  </p:handoutMasterIdLst>
  <p:sldIdLst>
    <p:sldId id="261" r:id="rId6"/>
    <p:sldId id="265" r:id="rId7"/>
    <p:sldId id="266" r:id="rId8"/>
    <p:sldId id="287" r:id="rId9"/>
    <p:sldId id="288" r:id="rId10"/>
    <p:sldId id="274" r:id="rId11"/>
    <p:sldId id="267" r:id="rId12"/>
    <p:sldId id="271" r:id="rId13"/>
    <p:sldId id="276" r:id="rId14"/>
    <p:sldId id="279" r:id="rId15"/>
    <p:sldId id="280" r:id="rId16"/>
    <p:sldId id="269" r:id="rId17"/>
    <p:sldId id="281" r:id="rId18"/>
    <p:sldId id="282" r:id="rId19"/>
    <p:sldId id="278" r:id="rId20"/>
    <p:sldId id="284" r:id="rId21"/>
    <p:sldId id="285" r:id="rId22"/>
    <p:sldId id="286" r:id="rId23"/>
    <p:sldId id="264" r:id="rId24"/>
  </p:sldIdLst>
  <p:sldSz cx="12192000" cy="6858000"/>
  <p:notesSz cx="7010400" cy="120396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5B3904-1BF7-36F5-36B3-F2725674B4CF}" name="Tremblay, Carole" initials="TC" userId="S::ctrembla@tbs-sct.gc.ca::81bbddb1-3954-49fc-833f-4d3a0a101963" providerId="AD"/>
  <p188:author id="{EE051D35-E270-F3FF-410A-D4151B07C908}" name="Landry, Jonathan" initials="LJ" userId="S::JLANDRY@tbs-sct.gc.ca::bbe1c145-1041-41ee-bac8-8d37df1bfd5a" providerId="AD"/>
  <p188:author id="{2BB8AA4D-ADA4-0331-2BB1-4591BD4A4D12}" name="Ladouceur, Mélanie" initials="LM" userId="S::MLADOUCE@tbs-sct.gc.ca::a18c29a8-5bbc-4a9a-b07f-f7822ddc6ac8" providerId="AD"/>
  <p188:author id="{572A2A6E-B3BD-AD8E-03DB-D5278E4ADAFB}" name="Muise, Danielle" initials="MD" userId="S::dmuise@tbs-sct.gc.ca::2690254b-4121-4026-89b9-faae3cd3d091" providerId="AD"/>
  <p188:author id="{CCEDEEA3-D547-3F1D-EDF5-2E66A45EF5B4}" name="Gauthier, Danyka" initials="GD" userId="S::DANGAUTH@tbs-sct.gc.ca::8b134b71-b6af-415e-b1d9-c7fe58ad8d1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ttersall, Samantha" initials="TS" lastIdx="10" clrIdx="0">
    <p:extLst>
      <p:ext uri="{19B8F6BF-5375-455C-9EA6-DF929625EA0E}">
        <p15:presenceInfo xmlns:p15="http://schemas.microsoft.com/office/powerpoint/2012/main" userId="S-1-5-21-667784661-3259641414-153898013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AD3"/>
    <a:srgbClr val="000000"/>
    <a:srgbClr val="3095BD"/>
    <a:srgbClr val="63CECA"/>
    <a:srgbClr val="CFDE00"/>
    <a:srgbClr val="004D85"/>
    <a:srgbClr val="5A5A5A"/>
    <a:srgbClr val="004D71"/>
    <a:srgbClr val="53B3D1"/>
    <a:srgbClr val="007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notesViewPr>
    <p:cSldViewPr snapToGrid="0">
      <p:cViewPr>
        <p:scale>
          <a:sx n="98" d="100"/>
          <a:sy n="98" d="100"/>
        </p:scale>
        <p:origin x="354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14275-7ACA-4F94-A72D-6364B03BB196}" type="doc">
      <dgm:prSet loTypeId="urn:microsoft.com/office/officeart/2005/8/layout/process1" loCatId="process" qsTypeId="urn:microsoft.com/office/officeart/2005/8/quickstyle/simple1" qsCatId="simple" csTypeId="urn:microsoft.com/office/officeart/2005/8/colors/accent1_2" csCatId="accent1" phldr="1"/>
      <dgm:spPr/>
    </dgm:pt>
    <dgm:pt modelId="{37E48156-6F07-4FD6-BBCC-D595668ED649}">
      <dgm:prSet phldrT="[Text]"/>
      <dgm:spPr/>
      <dgm:t>
        <a:bodyPr/>
        <a:lstStyle/>
        <a:p>
          <a:r>
            <a:rPr lang="fr-CA"/>
            <a:t>Examiner immédiatement les programmes existants </a:t>
          </a:r>
          <a:br>
            <a:rPr lang="fr-CA"/>
          </a:br>
          <a:r>
            <a:rPr lang="fr-CA"/>
            <a:t>(Grille d’analyse) </a:t>
          </a:r>
        </a:p>
      </dgm:t>
    </dgm:pt>
    <dgm:pt modelId="{0096FE59-5519-46F8-A784-C5739F0855C8}" type="parTrans" cxnId="{37AB523E-A3FC-4CF8-97C5-F9A19ACF2A5F}">
      <dgm:prSet/>
      <dgm:spPr/>
      <dgm:t>
        <a:bodyPr/>
        <a:lstStyle/>
        <a:p>
          <a:endParaRPr lang="en-US"/>
        </a:p>
      </dgm:t>
    </dgm:pt>
    <dgm:pt modelId="{8FCDABA3-EDEB-475C-8640-AD8BB39DB32E}" type="sibTrans" cxnId="{37AB523E-A3FC-4CF8-97C5-F9A19ACF2A5F}">
      <dgm:prSet/>
      <dgm:spPr/>
      <dgm:t>
        <a:bodyPr/>
        <a:lstStyle/>
        <a:p>
          <a:endParaRPr lang="en-US"/>
        </a:p>
      </dgm:t>
    </dgm:pt>
    <dgm:pt modelId="{E9D10175-4A28-4257-8107-D5A9071605E2}">
      <dgm:prSet phldrT="[Text]"/>
      <dgm:spPr/>
      <dgm:t>
        <a:bodyPr/>
        <a:lstStyle/>
        <a:p>
          <a:r>
            <a:rPr lang="fr-CA"/>
            <a:t>Continuer de tenir compte des besoins des communautés minoritaires au moment de créer ou de modifier un programme</a:t>
          </a:r>
        </a:p>
      </dgm:t>
    </dgm:pt>
    <dgm:pt modelId="{B62BA828-85EA-412C-AA97-B3BE5F6C6800}" type="parTrans" cxnId="{56CD6B08-A836-4332-B3D7-C49883A729A0}">
      <dgm:prSet/>
      <dgm:spPr/>
      <dgm:t>
        <a:bodyPr/>
        <a:lstStyle/>
        <a:p>
          <a:endParaRPr lang="en-US"/>
        </a:p>
      </dgm:t>
    </dgm:pt>
    <dgm:pt modelId="{55123854-C51A-45EB-B62F-00C78A43E586}" type="sibTrans" cxnId="{56CD6B08-A836-4332-B3D7-C49883A729A0}">
      <dgm:prSet/>
      <dgm:spPr/>
      <dgm:t>
        <a:bodyPr/>
        <a:lstStyle/>
        <a:p>
          <a:endParaRPr lang="en-US"/>
        </a:p>
      </dgm:t>
    </dgm:pt>
    <dgm:pt modelId="{BE039395-4692-4DD9-9BF6-6C0B1179947F}">
      <dgm:prSet phldrT="[Text]"/>
      <dgm:spPr/>
      <dgm:t>
        <a:bodyPr/>
        <a:lstStyle/>
        <a:p>
          <a:r>
            <a:rPr lang="fr-CA"/>
            <a:t>Tenir compte du principe d’égalité réelle dans la planification stratégique</a:t>
          </a:r>
        </a:p>
      </dgm:t>
    </dgm:pt>
    <dgm:pt modelId="{2AB94E38-E8FD-4B21-9673-04E269A917E6}" type="parTrans" cxnId="{DB6BD553-992F-45E0-9F47-FCA3BFB01123}">
      <dgm:prSet/>
      <dgm:spPr/>
      <dgm:t>
        <a:bodyPr/>
        <a:lstStyle/>
        <a:p>
          <a:endParaRPr lang="en-US"/>
        </a:p>
      </dgm:t>
    </dgm:pt>
    <dgm:pt modelId="{6106940D-43FD-492C-AEA7-94CA8ABB5DB3}" type="sibTrans" cxnId="{DB6BD553-992F-45E0-9F47-FCA3BFB01123}">
      <dgm:prSet/>
      <dgm:spPr/>
      <dgm:t>
        <a:bodyPr/>
        <a:lstStyle/>
        <a:p>
          <a:endParaRPr lang="en-US"/>
        </a:p>
      </dgm:t>
    </dgm:pt>
    <dgm:pt modelId="{0CC3A4D8-AA9B-402B-ACE8-EB8ABF167571}" type="pres">
      <dgm:prSet presAssocID="{03414275-7ACA-4F94-A72D-6364B03BB196}" presName="Name0" presStyleCnt="0">
        <dgm:presLayoutVars>
          <dgm:dir/>
          <dgm:resizeHandles val="exact"/>
        </dgm:presLayoutVars>
      </dgm:prSet>
      <dgm:spPr/>
    </dgm:pt>
    <dgm:pt modelId="{7759CB2F-C709-453C-AB08-D1F1964BADE2}" type="pres">
      <dgm:prSet presAssocID="{37E48156-6F07-4FD6-BBCC-D595668ED649}" presName="node" presStyleLbl="node1" presStyleIdx="0" presStyleCnt="3" custScaleY="166951">
        <dgm:presLayoutVars>
          <dgm:bulletEnabled val="1"/>
        </dgm:presLayoutVars>
      </dgm:prSet>
      <dgm:spPr/>
    </dgm:pt>
    <dgm:pt modelId="{C70425B0-539B-49F4-863D-0E297CA8CA28}" type="pres">
      <dgm:prSet presAssocID="{8FCDABA3-EDEB-475C-8640-AD8BB39DB32E}" presName="sibTrans" presStyleLbl="sibTrans2D1" presStyleIdx="0" presStyleCnt="2"/>
      <dgm:spPr/>
    </dgm:pt>
    <dgm:pt modelId="{9C30233A-6BEF-47AF-8696-DA87CBC46D46}" type="pres">
      <dgm:prSet presAssocID="{8FCDABA3-EDEB-475C-8640-AD8BB39DB32E}" presName="connectorText" presStyleLbl="sibTrans2D1" presStyleIdx="0" presStyleCnt="2"/>
      <dgm:spPr/>
    </dgm:pt>
    <dgm:pt modelId="{4DD188C5-CC40-49A7-81AA-44E7E40ACBA7}" type="pres">
      <dgm:prSet presAssocID="{E9D10175-4A28-4257-8107-D5A9071605E2}" presName="node" presStyleLbl="node1" presStyleIdx="1" presStyleCnt="3" custScaleY="166727">
        <dgm:presLayoutVars>
          <dgm:bulletEnabled val="1"/>
        </dgm:presLayoutVars>
      </dgm:prSet>
      <dgm:spPr/>
    </dgm:pt>
    <dgm:pt modelId="{9304B299-25BA-4F07-A873-DA70E95AA9C6}" type="pres">
      <dgm:prSet presAssocID="{55123854-C51A-45EB-B62F-00C78A43E586}" presName="sibTrans" presStyleLbl="sibTrans2D1" presStyleIdx="1" presStyleCnt="2"/>
      <dgm:spPr/>
    </dgm:pt>
    <dgm:pt modelId="{B7523A30-58C9-4F9E-87E2-6B25E1B9A1E2}" type="pres">
      <dgm:prSet presAssocID="{55123854-C51A-45EB-B62F-00C78A43E586}" presName="connectorText" presStyleLbl="sibTrans2D1" presStyleIdx="1" presStyleCnt="2"/>
      <dgm:spPr/>
    </dgm:pt>
    <dgm:pt modelId="{7CC63B1F-2474-456D-935A-2609C3412FF9}" type="pres">
      <dgm:prSet presAssocID="{BE039395-4692-4DD9-9BF6-6C0B1179947F}" presName="node" presStyleLbl="node1" presStyleIdx="2" presStyleCnt="3" custScaleY="166727">
        <dgm:presLayoutVars>
          <dgm:bulletEnabled val="1"/>
        </dgm:presLayoutVars>
      </dgm:prSet>
      <dgm:spPr/>
    </dgm:pt>
  </dgm:ptLst>
  <dgm:cxnLst>
    <dgm:cxn modelId="{56CD6B08-A836-4332-B3D7-C49883A729A0}" srcId="{03414275-7ACA-4F94-A72D-6364B03BB196}" destId="{E9D10175-4A28-4257-8107-D5A9071605E2}" srcOrd="1" destOrd="0" parTransId="{B62BA828-85EA-412C-AA97-B3BE5F6C6800}" sibTransId="{55123854-C51A-45EB-B62F-00C78A43E586}"/>
    <dgm:cxn modelId="{37AB523E-A3FC-4CF8-97C5-F9A19ACF2A5F}" srcId="{03414275-7ACA-4F94-A72D-6364B03BB196}" destId="{37E48156-6F07-4FD6-BBCC-D595668ED649}" srcOrd="0" destOrd="0" parTransId="{0096FE59-5519-46F8-A784-C5739F0855C8}" sibTransId="{8FCDABA3-EDEB-475C-8640-AD8BB39DB32E}"/>
    <dgm:cxn modelId="{9EDE8161-DD23-4A95-805F-51F15DB630BF}" type="presOf" srcId="{55123854-C51A-45EB-B62F-00C78A43E586}" destId="{9304B299-25BA-4F07-A873-DA70E95AA9C6}" srcOrd="0" destOrd="0" presId="urn:microsoft.com/office/officeart/2005/8/layout/process1"/>
    <dgm:cxn modelId="{E7768D4A-74C5-49F2-AAAB-B36B441F90BD}" type="presOf" srcId="{8FCDABA3-EDEB-475C-8640-AD8BB39DB32E}" destId="{9C30233A-6BEF-47AF-8696-DA87CBC46D46}" srcOrd="1" destOrd="0" presId="urn:microsoft.com/office/officeart/2005/8/layout/process1"/>
    <dgm:cxn modelId="{DB6BD553-992F-45E0-9F47-FCA3BFB01123}" srcId="{03414275-7ACA-4F94-A72D-6364B03BB196}" destId="{BE039395-4692-4DD9-9BF6-6C0B1179947F}" srcOrd="2" destOrd="0" parTransId="{2AB94E38-E8FD-4B21-9673-04E269A917E6}" sibTransId="{6106940D-43FD-492C-AEA7-94CA8ABB5DB3}"/>
    <dgm:cxn modelId="{2461C97C-7E2E-4299-8956-A7F451B9AC64}" type="presOf" srcId="{03414275-7ACA-4F94-A72D-6364B03BB196}" destId="{0CC3A4D8-AA9B-402B-ACE8-EB8ABF167571}" srcOrd="0" destOrd="0" presId="urn:microsoft.com/office/officeart/2005/8/layout/process1"/>
    <dgm:cxn modelId="{53BD9F99-FBB2-4BCD-934A-AF2D96EC66D2}" type="presOf" srcId="{E9D10175-4A28-4257-8107-D5A9071605E2}" destId="{4DD188C5-CC40-49A7-81AA-44E7E40ACBA7}" srcOrd="0" destOrd="0" presId="urn:microsoft.com/office/officeart/2005/8/layout/process1"/>
    <dgm:cxn modelId="{FBC8F89D-9855-4899-8135-68A54E24E0B7}" type="presOf" srcId="{55123854-C51A-45EB-B62F-00C78A43E586}" destId="{B7523A30-58C9-4F9E-87E2-6B25E1B9A1E2}" srcOrd="1" destOrd="0" presId="urn:microsoft.com/office/officeart/2005/8/layout/process1"/>
    <dgm:cxn modelId="{EF12F9EC-8347-4A48-B30F-E62DF6A39518}" type="presOf" srcId="{8FCDABA3-EDEB-475C-8640-AD8BB39DB32E}" destId="{C70425B0-539B-49F4-863D-0E297CA8CA28}" srcOrd="0" destOrd="0" presId="urn:microsoft.com/office/officeart/2005/8/layout/process1"/>
    <dgm:cxn modelId="{E6515BFC-65B6-42BE-B493-B03C991DEB31}" type="presOf" srcId="{37E48156-6F07-4FD6-BBCC-D595668ED649}" destId="{7759CB2F-C709-453C-AB08-D1F1964BADE2}" srcOrd="0" destOrd="0" presId="urn:microsoft.com/office/officeart/2005/8/layout/process1"/>
    <dgm:cxn modelId="{14E008FF-29D4-451C-B19C-980C1946D17E}" type="presOf" srcId="{BE039395-4692-4DD9-9BF6-6C0B1179947F}" destId="{7CC63B1F-2474-456D-935A-2609C3412FF9}" srcOrd="0" destOrd="0" presId="urn:microsoft.com/office/officeart/2005/8/layout/process1"/>
    <dgm:cxn modelId="{6C7B9FB8-1EF6-4522-A567-360BA87296E2}" type="presParOf" srcId="{0CC3A4D8-AA9B-402B-ACE8-EB8ABF167571}" destId="{7759CB2F-C709-453C-AB08-D1F1964BADE2}" srcOrd="0" destOrd="0" presId="urn:microsoft.com/office/officeart/2005/8/layout/process1"/>
    <dgm:cxn modelId="{6EBA3386-3F69-440E-A4AD-46631434B318}" type="presParOf" srcId="{0CC3A4D8-AA9B-402B-ACE8-EB8ABF167571}" destId="{C70425B0-539B-49F4-863D-0E297CA8CA28}" srcOrd="1" destOrd="0" presId="urn:microsoft.com/office/officeart/2005/8/layout/process1"/>
    <dgm:cxn modelId="{AD8354BC-7070-49AA-9888-7D97A0E04D78}" type="presParOf" srcId="{C70425B0-539B-49F4-863D-0E297CA8CA28}" destId="{9C30233A-6BEF-47AF-8696-DA87CBC46D46}" srcOrd="0" destOrd="0" presId="urn:microsoft.com/office/officeart/2005/8/layout/process1"/>
    <dgm:cxn modelId="{9F7E6F0D-632E-4A8B-973E-F65EBB603188}" type="presParOf" srcId="{0CC3A4D8-AA9B-402B-ACE8-EB8ABF167571}" destId="{4DD188C5-CC40-49A7-81AA-44E7E40ACBA7}" srcOrd="2" destOrd="0" presId="urn:microsoft.com/office/officeart/2005/8/layout/process1"/>
    <dgm:cxn modelId="{37F4C69E-6CEF-4691-A621-C48D639E92BF}" type="presParOf" srcId="{0CC3A4D8-AA9B-402B-ACE8-EB8ABF167571}" destId="{9304B299-25BA-4F07-A873-DA70E95AA9C6}" srcOrd="3" destOrd="0" presId="urn:microsoft.com/office/officeart/2005/8/layout/process1"/>
    <dgm:cxn modelId="{CC7A59CB-EE33-4DDA-A4FE-A1F972308E26}" type="presParOf" srcId="{9304B299-25BA-4F07-A873-DA70E95AA9C6}" destId="{B7523A30-58C9-4F9E-87E2-6B25E1B9A1E2}" srcOrd="0" destOrd="0" presId="urn:microsoft.com/office/officeart/2005/8/layout/process1"/>
    <dgm:cxn modelId="{351A0402-FAE4-43BC-9A85-E196A51747E2}" type="presParOf" srcId="{0CC3A4D8-AA9B-402B-ACE8-EB8ABF167571}" destId="{7CC63B1F-2474-456D-935A-2609C3412FF9}" srcOrd="4" destOrd="0" presId="urn:microsoft.com/office/officeart/2005/8/layout/process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510EBB-A9BE-4F8A-A067-35EFF405BF6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84245048-D119-412A-B8AE-62B04799AF98}">
      <dgm:prSet phldrT="[Text]"/>
      <dgm:spPr/>
      <dgm:t>
        <a:bodyPr/>
        <a:lstStyle/>
        <a:p>
          <a:pPr>
            <a:spcBef>
              <a:spcPts val="42"/>
            </a:spcBef>
          </a:pPr>
          <a:r>
            <a:rPr lang="fr-CA"/>
            <a:t>1</a:t>
          </a:r>
        </a:p>
      </dgm:t>
    </dgm:pt>
    <dgm:pt modelId="{67DFF1AD-247B-4BF7-AAAF-706BD04CAAD1}" type="parTrans" cxnId="{C89402D9-8898-4207-94D1-3C7BB2898F23}">
      <dgm:prSet/>
      <dgm:spPr/>
      <dgm:t>
        <a:bodyPr/>
        <a:lstStyle/>
        <a:p>
          <a:endParaRPr lang="en-US"/>
        </a:p>
      </dgm:t>
    </dgm:pt>
    <dgm:pt modelId="{6D0D4FBE-CABF-4EB2-84E1-50322DA0FC08}" type="sibTrans" cxnId="{C89402D9-8898-4207-94D1-3C7BB2898F23}">
      <dgm:prSet/>
      <dgm:spPr/>
      <dgm:t>
        <a:bodyPr/>
        <a:lstStyle/>
        <a:p>
          <a:endParaRPr lang="en-US"/>
        </a:p>
      </dgm:t>
    </dgm:pt>
    <dgm:pt modelId="{D0978E61-92CA-4D30-A9B5-B3D7BC27808A}">
      <dgm:prSet phldrT="[Text]"/>
      <dgm:spPr/>
      <dgm:t>
        <a:bodyPr/>
        <a:lstStyle/>
        <a:p>
          <a:r>
            <a:rPr lang="fr-CA">
              <a:solidFill>
                <a:schemeClr val="accent6"/>
              </a:solidFill>
            </a:rPr>
            <a:t>Déterminer si le service ou le programme peut être visé</a:t>
          </a:r>
        </a:p>
      </dgm:t>
    </dgm:pt>
    <dgm:pt modelId="{E2E0A077-4CD0-49E3-82BD-2093D911C784}" type="parTrans" cxnId="{F96684CC-C8AD-48B5-9E39-633B7CAE82E4}">
      <dgm:prSet/>
      <dgm:spPr/>
      <dgm:t>
        <a:bodyPr/>
        <a:lstStyle/>
        <a:p>
          <a:endParaRPr lang="en-US"/>
        </a:p>
      </dgm:t>
    </dgm:pt>
    <dgm:pt modelId="{3A0654E0-6705-4828-B45C-AD80DB3FCD86}" type="sibTrans" cxnId="{F96684CC-C8AD-48B5-9E39-633B7CAE82E4}">
      <dgm:prSet/>
      <dgm:spPr/>
      <dgm:t>
        <a:bodyPr/>
        <a:lstStyle/>
        <a:p>
          <a:endParaRPr lang="en-US"/>
        </a:p>
      </dgm:t>
    </dgm:pt>
    <dgm:pt modelId="{0CDDF382-580C-4776-88F3-6FB2DACA5A7F}">
      <dgm:prSet phldrT="[Text]"/>
      <dgm:spPr/>
      <dgm:t>
        <a:bodyPr/>
        <a:lstStyle/>
        <a:p>
          <a:r>
            <a:rPr lang="fr-CA"/>
            <a:t>2</a:t>
          </a:r>
        </a:p>
      </dgm:t>
    </dgm:pt>
    <dgm:pt modelId="{B4A520B3-0057-4A50-92BE-47C009D297CB}" type="parTrans" cxnId="{39100542-4997-4807-AF15-4CC21A9F2325}">
      <dgm:prSet/>
      <dgm:spPr/>
      <dgm:t>
        <a:bodyPr/>
        <a:lstStyle/>
        <a:p>
          <a:endParaRPr lang="en-US"/>
        </a:p>
      </dgm:t>
    </dgm:pt>
    <dgm:pt modelId="{C7AC01C6-1026-4F09-B2EC-C45127F5539B}" type="sibTrans" cxnId="{39100542-4997-4807-AF15-4CC21A9F2325}">
      <dgm:prSet/>
      <dgm:spPr/>
      <dgm:t>
        <a:bodyPr/>
        <a:lstStyle/>
        <a:p>
          <a:endParaRPr lang="en-US"/>
        </a:p>
      </dgm:t>
    </dgm:pt>
    <dgm:pt modelId="{3898E431-714A-4C81-8748-1F27E5389EBC}">
      <dgm:prSet phldrT="[Text]"/>
      <dgm:spPr/>
      <dgm:t>
        <a:bodyPr/>
        <a:lstStyle/>
        <a:p>
          <a:r>
            <a:rPr lang="fr-CA">
              <a:solidFill>
                <a:schemeClr val="accent6"/>
              </a:solidFill>
            </a:rPr>
            <a:t>Déterminer si un service ou un programme uniforme est adéquat</a:t>
          </a:r>
        </a:p>
      </dgm:t>
    </dgm:pt>
    <dgm:pt modelId="{FA761BDB-6468-4B15-B061-A4DDB52C0DE0}" type="parTrans" cxnId="{189515AE-8A6B-47B5-924D-56E32929AFC9}">
      <dgm:prSet/>
      <dgm:spPr/>
      <dgm:t>
        <a:bodyPr/>
        <a:lstStyle/>
        <a:p>
          <a:endParaRPr lang="en-US"/>
        </a:p>
      </dgm:t>
    </dgm:pt>
    <dgm:pt modelId="{5B3BE703-27D3-4CEE-AF10-2DCBA8E02F6C}" type="sibTrans" cxnId="{189515AE-8A6B-47B5-924D-56E32929AFC9}">
      <dgm:prSet/>
      <dgm:spPr/>
      <dgm:t>
        <a:bodyPr/>
        <a:lstStyle/>
        <a:p>
          <a:endParaRPr lang="en-US"/>
        </a:p>
      </dgm:t>
    </dgm:pt>
    <dgm:pt modelId="{B0B050DB-15ED-4EA0-80B0-DCB12E0BEB0C}">
      <dgm:prSet phldrT="[Text]"/>
      <dgm:spPr>
        <a:solidFill>
          <a:srgbClr val="F5EAD3"/>
        </a:solidFill>
      </dgm:spPr>
      <dgm:t>
        <a:bodyPr/>
        <a:lstStyle/>
        <a:p>
          <a:r>
            <a:rPr lang="fr-CA"/>
            <a:t>3</a:t>
          </a:r>
        </a:p>
      </dgm:t>
    </dgm:pt>
    <dgm:pt modelId="{07D11BD4-7253-4188-91CF-A4863F816FED}" type="parTrans" cxnId="{4DC3E1FF-CFDE-4CEE-87C1-FC03F1D3F222}">
      <dgm:prSet/>
      <dgm:spPr/>
      <dgm:t>
        <a:bodyPr/>
        <a:lstStyle/>
        <a:p>
          <a:endParaRPr lang="en-US"/>
        </a:p>
      </dgm:t>
    </dgm:pt>
    <dgm:pt modelId="{CDD59AE1-AA48-439A-B0D0-CEE39E1A4EA3}" type="sibTrans" cxnId="{4DC3E1FF-CFDE-4CEE-87C1-FC03F1D3F222}">
      <dgm:prSet/>
      <dgm:spPr/>
      <dgm:t>
        <a:bodyPr/>
        <a:lstStyle/>
        <a:p>
          <a:endParaRPr lang="en-US"/>
        </a:p>
      </dgm:t>
    </dgm:pt>
    <dgm:pt modelId="{D8E1F164-74AA-468F-A818-14A1A2FA856E}">
      <dgm:prSet phldrT="[Text]"/>
      <dgm:spPr/>
      <dgm:t>
        <a:bodyPr/>
        <a:lstStyle/>
        <a:p>
          <a:r>
            <a:rPr lang="fr-CA">
              <a:solidFill>
                <a:schemeClr val="accent6"/>
              </a:solidFill>
            </a:rPr>
            <a:t>Déterminer comment il faut adapter le service ou le programme aux besoins de la communauté minoritaire</a:t>
          </a:r>
        </a:p>
      </dgm:t>
    </dgm:pt>
    <dgm:pt modelId="{82385E5A-BF53-4E6B-BB04-35D231F1FBB8}" type="parTrans" cxnId="{95C9AB2F-72FD-49E3-B279-27102D757961}">
      <dgm:prSet/>
      <dgm:spPr/>
      <dgm:t>
        <a:bodyPr/>
        <a:lstStyle/>
        <a:p>
          <a:endParaRPr lang="en-US"/>
        </a:p>
      </dgm:t>
    </dgm:pt>
    <dgm:pt modelId="{8FF56F98-64EA-4460-B7F1-673EE6BD33D4}" type="sibTrans" cxnId="{95C9AB2F-72FD-49E3-B279-27102D757961}">
      <dgm:prSet/>
      <dgm:spPr/>
      <dgm:t>
        <a:bodyPr/>
        <a:lstStyle/>
        <a:p>
          <a:endParaRPr lang="en-US"/>
        </a:p>
      </dgm:t>
    </dgm:pt>
    <dgm:pt modelId="{BBCC4451-BCAF-4B65-B9CE-363D3462AD4A}" type="pres">
      <dgm:prSet presAssocID="{0B510EBB-A9BE-4F8A-A067-35EFF405BF63}" presName="linearFlow" presStyleCnt="0">
        <dgm:presLayoutVars>
          <dgm:dir/>
          <dgm:animLvl val="lvl"/>
          <dgm:resizeHandles val="exact"/>
        </dgm:presLayoutVars>
      </dgm:prSet>
      <dgm:spPr/>
    </dgm:pt>
    <dgm:pt modelId="{923F6951-5E17-4FE9-AC02-C33F6F1E4AA5}" type="pres">
      <dgm:prSet presAssocID="{84245048-D119-412A-B8AE-62B04799AF98}" presName="composite" presStyleCnt="0"/>
      <dgm:spPr/>
    </dgm:pt>
    <dgm:pt modelId="{41D42D4F-224D-44AC-895D-3C4AA251DEB8}" type="pres">
      <dgm:prSet presAssocID="{84245048-D119-412A-B8AE-62B04799AF98}" presName="parentText" presStyleLbl="alignNode1" presStyleIdx="0" presStyleCnt="3">
        <dgm:presLayoutVars>
          <dgm:chMax val="1"/>
          <dgm:bulletEnabled val="1"/>
        </dgm:presLayoutVars>
      </dgm:prSet>
      <dgm:spPr/>
    </dgm:pt>
    <dgm:pt modelId="{3A316FC1-0887-4822-A71D-846B8EB04D9D}" type="pres">
      <dgm:prSet presAssocID="{84245048-D119-412A-B8AE-62B04799AF98}" presName="descendantText" presStyleLbl="alignAcc1" presStyleIdx="0" presStyleCnt="3">
        <dgm:presLayoutVars>
          <dgm:bulletEnabled val="1"/>
        </dgm:presLayoutVars>
      </dgm:prSet>
      <dgm:spPr/>
    </dgm:pt>
    <dgm:pt modelId="{BD3B51E9-B781-443E-9C66-AE46159CCA5E}" type="pres">
      <dgm:prSet presAssocID="{6D0D4FBE-CABF-4EB2-84E1-50322DA0FC08}" presName="sp" presStyleCnt="0"/>
      <dgm:spPr/>
    </dgm:pt>
    <dgm:pt modelId="{8D80D7E5-D984-439E-B05B-A5F60BB3A145}" type="pres">
      <dgm:prSet presAssocID="{0CDDF382-580C-4776-88F3-6FB2DACA5A7F}" presName="composite" presStyleCnt="0"/>
      <dgm:spPr/>
    </dgm:pt>
    <dgm:pt modelId="{3CA2179D-9D1E-4B5D-AA86-A0099FF4B22B}" type="pres">
      <dgm:prSet presAssocID="{0CDDF382-580C-4776-88F3-6FB2DACA5A7F}" presName="parentText" presStyleLbl="alignNode1" presStyleIdx="1" presStyleCnt="3">
        <dgm:presLayoutVars>
          <dgm:chMax val="1"/>
          <dgm:bulletEnabled val="1"/>
        </dgm:presLayoutVars>
      </dgm:prSet>
      <dgm:spPr/>
    </dgm:pt>
    <dgm:pt modelId="{2FD3855C-5A81-4D06-8A15-8787A3E35E20}" type="pres">
      <dgm:prSet presAssocID="{0CDDF382-580C-4776-88F3-6FB2DACA5A7F}" presName="descendantText" presStyleLbl="alignAcc1" presStyleIdx="1" presStyleCnt="3">
        <dgm:presLayoutVars>
          <dgm:bulletEnabled val="1"/>
        </dgm:presLayoutVars>
      </dgm:prSet>
      <dgm:spPr/>
    </dgm:pt>
    <dgm:pt modelId="{1D1182B4-B6FB-48A3-86CB-DE15DD101896}" type="pres">
      <dgm:prSet presAssocID="{C7AC01C6-1026-4F09-B2EC-C45127F5539B}" presName="sp" presStyleCnt="0"/>
      <dgm:spPr/>
    </dgm:pt>
    <dgm:pt modelId="{BB39FF2A-442A-4F80-8EC8-29717233AB6D}" type="pres">
      <dgm:prSet presAssocID="{B0B050DB-15ED-4EA0-80B0-DCB12E0BEB0C}" presName="composite" presStyleCnt="0"/>
      <dgm:spPr/>
    </dgm:pt>
    <dgm:pt modelId="{20636663-0FB1-4824-8A73-86DE91BD4F8A}" type="pres">
      <dgm:prSet presAssocID="{B0B050DB-15ED-4EA0-80B0-DCB12E0BEB0C}" presName="parentText" presStyleLbl="alignNode1" presStyleIdx="2" presStyleCnt="3">
        <dgm:presLayoutVars>
          <dgm:chMax val="1"/>
          <dgm:bulletEnabled val="1"/>
        </dgm:presLayoutVars>
      </dgm:prSet>
      <dgm:spPr/>
    </dgm:pt>
    <dgm:pt modelId="{038A8427-40CB-4666-893B-D607A7D9B4D5}" type="pres">
      <dgm:prSet presAssocID="{B0B050DB-15ED-4EA0-80B0-DCB12E0BEB0C}" presName="descendantText" presStyleLbl="alignAcc1" presStyleIdx="2" presStyleCnt="3">
        <dgm:presLayoutVars>
          <dgm:bulletEnabled val="1"/>
        </dgm:presLayoutVars>
      </dgm:prSet>
      <dgm:spPr/>
    </dgm:pt>
  </dgm:ptLst>
  <dgm:cxnLst>
    <dgm:cxn modelId="{DEC31D07-2418-43A3-A724-5C67B86D1903}" type="presOf" srcId="{B0B050DB-15ED-4EA0-80B0-DCB12E0BEB0C}" destId="{20636663-0FB1-4824-8A73-86DE91BD4F8A}" srcOrd="0" destOrd="0" presId="urn:microsoft.com/office/officeart/2005/8/layout/chevron2"/>
    <dgm:cxn modelId="{07C9452F-7ECF-4F78-836A-6054DDEE81F9}" type="presOf" srcId="{84245048-D119-412A-B8AE-62B04799AF98}" destId="{41D42D4F-224D-44AC-895D-3C4AA251DEB8}" srcOrd="0" destOrd="0" presId="urn:microsoft.com/office/officeart/2005/8/layout/chevron2"/>
    <dgm:cxn modelId="{95C9AB2F-72FD-49E3-B279-27102D757961}" srcId="{B0B050DB-15ED-4EA0-80B0-DCB12E0BEB0C}" destId="{D8E1F164-74AA-468F-A818-14A1A2FA856E}" srcOrd="0" destOrd="0" parTransId="{82385E5A-BF53-4E6B-BB04-35D231F1FBB8}" sibTransId="{8FF56F98-64EA-4460-B7F1-673EE6BD33D4}"/>
    <dgm:cxn modelId="{CB8A8134-0A07-4C2C-B8FD-FE6FDB438285}" type="presOf" srcId="{D0978E61-92CA-4D30-A9B5-B3D7BC27808A}" destId="{3A316FC1-0887-4822-A71D-846B8EB04D9D}" srcOrd="0" destOrd="0" presId="urn:microsoft.com/office/officeart/2005/8/layout/chevron2"/>
    <dgm:cxn modelId="{39100542-4997-4807-AF15-4CC21A9F2325}" srcId="{0B510EBB-A9BE-4F8A-A067-35EFF405BF63}" destId="{0CDDF382-580C-4776-88F3-6FB2DACA5A7F}" srcOrd="1" destOrd="0" parTransId="{B4A520B3-0057-4A50-92BE-47C009D297CB}" sibTransId="{C7AC01C6-1026-4F09-B2EC-C45127F5539B}"/>
    <dgm:cxn modelId="{2FC54876-DEF4-4D7B-87A4-A1F529ABB8BE}" type="presOf" srcId="{0B510EBB-A9BE-4F8A-A067-35EFF405BF63}" destId="{BBCC4451-BCAF-4B65-B9CE-363D3462AD4A}" srcOrd="0" destOrd="0" presId="urn:microsoft.com/office/officeart/2005/8/layout/chevron2"/>
    <dgm:cxn modelId="{69244E7A-6756-4645-B069-92C229B1E98E}" type="presOf" srcId="{D8E1F164-74AA-468F-A818-14A1A2FA856E}" destId="{038A8427-40CB-4666-893B-D607A7D9B4D5}" srcOrd="0" destOrd="0" presId="urn:microsoft.com/office/officeart/2005/8/layout/chevron2"/>
    <dgm:cxn modelId="{189515AE-8A6B-47B5-924D-56E32929AFC9}" srcId="{0CDDF382-580C-4776-88F3-6FB2DACA5A7F}" destId="{3898E431-714A-4C81-8748-1F27E5389EBC}" srcOrd="0" destOrd="0" parTransId="{FA761BDB-6468-4B15-B061-A4DDB52C0DE0}" sibTransId="{5B3BE703-27D3-4CEE-AF10-2DCBA8E02F6C}"/>
    <dgm:cxn modelId="{F96684CC-C8AD-48B5-9E39-633B7CAE82E4}" srcId="{84245048-D119-412A-B8AE-62B04799AF98}" destId="{D0978E61-92CA-4D30-A9B5-B3D7BC27808A}" srcOrd="0" destOrd="0" parTransId="{E2E0A077-4CD0-49E3-82BD-2093D911C784}" sibTransId="{3A0654E0-6705-4828-B45C-AD80DB3FCD86}"/>
    <dgm:cxn modelId="{5827BDD4-164D-477B-9E52-4979351A8174}" type="presOf" srcId="{3898E431-714A-4C81-8748-1F27E5389EBC}" destId="{2FD3855C-5A81-4D06-8A15-8787A3E35E20}" srcOrd="0" destOrd="0" presId="urn:microsoft.com/office/officeart/2005/8/layout/chevron2"/>
    <dgm:cxn modelId="{C89402D9-8898-4207-94D1-3C7BB2898F23}" srcId="{0B510EBB-A9BE-4F8A-A067-35EFF405BF63}" destId="{84245048-D119-412A-B8AE-62B04799AF98}" srcOrd="0" destOrd="0" parTransId="{67DFF1AD-247B-4BF7-AAAF-706BD04CAAD1}" sibTransId="{6D0D4FBE-CABF-4EB2-84E1-50322DA0FC08}"/>
    <dgm:cxn modelId="{0397D4FA-BF00-4690-9F99-D5218F0D1B7D}" type="presOf" srcId="{0CDDF382-580C-4776-88F3-6FB2DACA5A7F}" destId="{3CA2179D-9D1E-4B5D-AA86-A0099FF4B22B}" srcOrd="0" destOrd="0" presId="urn:microsoft.com/office/officeart/2005/8/layout/chevron2"/>
    <dgm:cxn modelId="{4DC3E1FF-CFDE-4CEE-87C1-FC03F1D3F222}" srcId="{0B510EBB-A9BE-4F8A-A067-35EFF405BF63}" destId="{B0B050DB-15ED-4EA0-80B0-DCB12E0BEB0C}" srcOrd="2" destOrd="0" parTransId="{07D11BD4-7253-4188-91CF-A4863F816FED}" sibTransId="{CDD59AE1-AA48-439A-B0D0-CEE39E1A4EA3}"/>
    <dgm:cxn modelId="{D5DC2140-C448-4523-8CA6-3A28344D9B1E}" type="presParOf" srcId="{BBCC4451-BCAF-4B65-B9CE-363D3462AD4A}" destId="{923F6951-5E17-4FE9-AC02-C33F6F1E4AA5}" srcOrd="0" destOrd="0" presId="urn:microsoft.com/office/officeart/2005/8/layout/chevron2"/>
    <dgm:cxn modelId="{8621862C-98CC-4188-B005-4B195498B72F}" type="presParOf" srcId="{923F6951-5E17-4FE9-AC02-C33F6F1E4AA5}" destId="{41D42D4F-224D-44AC-895D-3C4AA251DEB8}" srcOrd="0" destOrd="0" presId="urn:microsoft.com/office/officeart/2005/8/layout/chevron2"/>
    <dgm:cxn modelId="{A17C2037-43D1-416A-8CC9-0F1610247A94}" type="presParOf" srcId="{923F6951-5E17-4FE9-AC02-C33F6F1E4AA5}" destId="{3A316FC1-0887-4822-A71D-846B8EB04D9D}" srcOrd="1" destOrd="0" presId="urn:microsoft.com/office/officeart/2005/8/layout/chevron2"/>
    <dgm:cxn modelId="{0212FF29-78E8-4CB9-98D8-78E787C53C00}" type="presParOf" srcId="{BBCC4451-BCAF-4B65-B9CE-363D3462AD4A}" destId="{BD3B51E9-B781-443E-9C66-AE46159CCA5E}" srcOrd="1" destOrd="0" presId="urn:microsoft.com/office/officeart/2005/8/layout/chevron2"/>
    <dgm:cxn modelId="{DA90A670-FE35-4252-B35C-835222DFDFED}" type="presParOf" srcId="{BBCC4451-BCAF-4B65-B9CE-363D3462AD4A}" destId="{8D80D7E5-D984-439E-B05B-A5F60BB3A145}" srcOrd="2" destOrd="0" presId="urn:microsoft.com/office/officeart/2005/8/layout/chevron2"/>
    <dgm:cxn modelId="{E82A9462-DFE4-4973-A78E-7D7C3F8B98E5}" type="presParOf" srcId="{8D80D7E5-D984-439E-B05B-A5F60BB3A145}" destId="{3CA2179D-9D1E-4B5D-AA86-A0099FF4B22B}" srcOrd="0" destOrd="0" presId="urn:microsoft.com/office/officeart/2005/8/layout/chevron2"/>
    <dgm:cxn modelId="{E3174D89-D892-4255-8F03-AEEAFA196094}" type="presParOf" srcId="{8D80D7E5-D984-439E-B05B-A5F60BB3A145}" destId="{2FD3855C-5A81-4D06-8A15-8787A3E35E20}" srcOrd="1" destOrd="0" presId="urn:microsoft.com/office/officeart/2005/8/layout/chevron2"/>
    <dgm:cxn modelId="{1EDEB1A6-F705-4BDA-9249-B5E747DFC67B}" type="presParOf" srcId="{BBCC4451-BCAF-4B65-B9CE-363D3462AD4A}" destId="{1D1182B4-B6FB-48A3-86CB-DE15DD101896}" srcOrd="3" destOrd="0" presId="urn:microsoft.com/office/officeart/2005/8/layout/chevron2"/>
    <dgm:cxn modelId="{6CFF857F-B930-4C1D-8206-FA8BF45C104D}" type="presParOf" srcId="{BBCC4451-BCAF-4B65-B9CE-363D3462AD4A}" destId="{BB39FF2A-442A-4F80-8EC8-29717233AB6D}" srcOrd="4" destOrd="0" presId="urn:microsoft.com/office/officeart/2005/8/layout/chevron2"/>
    <dgm:cxn modelId="{1F8B8C1D-32CF-4AE2-958E-BF448D61E9E8}" type="presParOf" srcId="{BB39FF2A-442A-4F80-8EC8-29717233AB6D}" destId="{20636663-0FB1-4824-8A73-86DE91BD4F8A}" srcOrd="0" destOrd="0" presId="urn:microsoft.com/office/officeart/2005/8/layout/chevron2"/>
    <dgm:cxn modelId="{48666CE9-B54E-438E-A57D-410C97017FD9}" type="presParOf" srcId="{BB39FF2A-442A-4F80-8EC8-29717233AB6D}" destId="{038A8427-40CB-4666-893B-D607A7D9B4D5}"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9CB2F-C709-453C-AB08-D1F1964BADE2}">
      <dsp:nvSpPr>
        <dsp:cNvPr id="0" name=""/>
        <dsp:cNvSpPr/>
      </dsp:nvSpPr>
      <dsp:spPr>
        <a:xfrm>
          <a:off x="8669" y="1510426"/>
          <a:ext cx="2591350" cy="25957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CA" sz="1900" kern="1200"/>
            <a:t>Examiner immédiatement les programmes existants </a:t>
          </a:r>
          <a:br>
            <a:rPr lang="fr-CA" sz="1900" kern="1200"/>
          </a:br>
          <a:r>
            <a:rPr lang="fr-CA" sz="1900" kern="1200"/>
            <a:t>(Grille d’analyse) </a:t>
          </a:r>
        </a:p>
      </dsp:txBody>
      <dsp:txXfrm>
        <a:off x="84567" y="1586324"/>
        <a:ext cx="2439554" cy="2443975"/>
      </dsp:txXfrm>
    </dsp:sp>
    <dsp:sp modelId="{C70425B0-539B-49F4-863D-0E297CA8CA28}">
      <dsp:nvSpPr>
        <dsp:cNvPr id="0" name=""/>
        <dsp:cNvSpPr/>
      </dsp:nvSpPr>
      <dsp:spPr>
        <a:xfrm>
          <a:off x="2859155" y="2486984"/>
          <a:ext cx="549366" cy="6426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859155" y="2615515"/>
        <a:ext cx="384556" cy="385592"/>
      </dsp:txXfrm>
    </dsp:sp>
    <dsp:sp modelId="{4DD188C5-CC40-49A7-81AA-44E7E40ACBA7}">
      <dsp:nvSpPr>
        <dsp:cNvPr id="0" name=""/>
        <dsp:cNvSpPr/>
      </dsp:nvSpPr>
      <dsp:spPr>
        <a:xfrm>
          <a:off x="3636560" y="1512167"/>
          <a:ext cx="2591350" cy="2592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CA" sz="1900" kern="1200"/>
            <a:t>Continuer de tenir compte des besoins des communautés minoritaires au moment de créer ou de modifier un programme</a:t>
          </a:r>
        </a:p>
      </dsp:txBody>
      <dsp:txXfrm>
        <a:off x="3712458" y="1588065"/>
        <a:ext cx="2439554" cy="2440492"/>
      </dsp:txXfrm>
    </dsp:sp>
    <dsp:sp modelId="{9304B299-25BA-4F07-A873-DA70E95AA9C6}">
      <dsp:nvSpPr>
        <dsp:cNvPr id="0" name=""/>
        <dsp:cNvSpPr/>
      </dsp:nvSpPr>
      <dsp:spPr>
        <a:xfrm>
          <a:off x="6487046" y="2486984"/>
          <a:ext cx="549366" cy="6426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487046" y="2615515"/>
        <a:ext cx="384556" cy="385592"/>
      </dsp:txXfrm>
    </dsp:sp>
    <dsp:sp modelId="{7CC63B1F-2474-456D-935A-2609C3412FF9}">
      <dsp:nvSpPr>
        <dsp:cNvPr id="0" name=""/>
        <dsp:cNvSpPr/>
      </dsp:nvSpPr>
      <dsp:spPr>
        <a:xfrm>
          <a:off x="7264451" y="1512167"/>
          <a:ext cx="2591350" cy="2592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CA" sz="1900" kern="1200"/>
            <a:t>Tenir compte du principe d’égalité réelle dans la planification stratégique</a:t>
          </a:r>
        </a:p>
      </dsp:txBody>
      <dsp:txXfrm>
        <a:off x="7340349" y="1588065"/>
        <a:ext cx="2439554" cy="2440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2D4F-224D-44AC-895D-3C4AA251DEB8}">
      <dsp:nvSpPr>
        <dsp:cNvPr id="0" name=""/>
        <dsp:cNvSpPr/>
      </dsp:nvSpPr>
      <dsp:spPr>
        <a:xfrm rot="5400000">
          <a:off x="-262500" y="264792"/>
          <a:ext cx="1750003" cy="122500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CA" sz="3600" kern="1200"/>
            <a:t>1</a:t>
          </a:r>
        </a:p>
      </dsp:txBody>
      <dsp:txXfrm rot="-5400000">
        <a:off x="1" y="614792"/>
        <a:ext cx="1225002" cy="525001"/>
      </dsp:txXfrm>
    </dsp:sp>
    <dsp:sp modelId="{3A316FC1-0887-4822-A71D-846B8EB04D9D}">
      <dsp:nvSpPr>
        <dsp:cNvPr id="0" name=""/>
        <dsp:cNvSpPr/>
      </dsp:nvSpPr>
      <dsp:spPr>
        <a:xfrm rot="5400000">
          <a:off x="4883507" y="-3656213"/>
          <a:ext cx="1137502" cy="84545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fr-CA" sz="2500" kern="1200">
              <a:solidFill>
                <a:schemeClr val="accent6"/>
              </a:solidFill>
            </a:rPr>
            <a:t>Déterminer si le service ou le programme peut être visé</a:t>
          </a:r>
        </a:p>
      </dsp:txBody>
      <dsp:txXfrm rot="-5400000">
        <a:off x="1225002" y="57820"/>
        <a:ext cx="8398984" cy="1026446"/>
      </dsp:txXfrm>
    </dsp:sp>
    <dsp:sp modelId="{3CA2179D-9D1E-4B5D-AA86-A0099FF4B22B}">
      <dsp:nvSpPr>
        <dsp:cNvPr id="0" name=""/>
        <dsp:cNvSpPr/>
      </dsp:nvSpPr>
      <dsp:spPr>
        <a:xfrm rot="5400000">
          <a:off x="-262500" y="1822285"/>
          <a:ext cx="1750003" cy="122500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CA" sz="3600" kern="1200"/>
            <a:t>2</a:t>
          </a:r>
        </a:p>
      </dsp:txBody>
      <dsp:txXfrm rot="-5400000">
        <a:off x="1" y="2172285"/>
        <a:ext cx="1225002" cy="525001"/>
      </dsp:txXfrm>
    </dsp:sp>
    <dsp:sp modelId="{2FD3855C-5A81-4D06-8A15-8787A3E35E20}">
      <dsp:nvSpPr>
        <dsp:cNvPr id="0" name=""/>
        <dsp:cNvSpPr/>
      </dsp:nvSpPr>
      <dsp:spPr>
        <a:xfrm rot="5400000">
          <a:off x="4883507" y="-2098719"/>
          <a:ext cx="1137502" cy="845451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fr-CA" sz="2500" kern="1200">
              <a:solidFill>
                <a:schemeClr val="accent6"/>
              </a:solidFill>
            </a:rPr>
            <a:t>Déterminer si un service ou un programme uniforme est adéquat</a:t>
          </a:r>
        </a:p>
      </dsp:txBody>
      <dsp:txXfrm rot="-5400000">
        <a:off x="1225002" y="1615314"/>
        <a:ext cx="8398984" cy="1026446"/>
      </dsp:txXfrm>
    </dsp:sp>
    <dsp:sp modelId="{20636663-0FB1-4824-8A73-86DE91BD4F8A}">
      <dsp:nvSpPr>
        <dsp:cNvPr id="0" name=""/>
        <dsp:cNvSpPr/>
      </dsp:nvSpPr>
      <dsp:spPr>
        <a:xfrm rot="5400000">
          <a:off x="-262500" y="3379779"/>
          <a:ext cx="1750003" cy="1225002"/>
        </a:xfrm>
        <a:prstGeom prst="chevron">
          <a:avLst/>
        </a:prstGeom>
        <a:solidFill>
          <a:srgbClr val="F5EAD3"/>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CA" sz="3600" kern="1200"/>
            <a:t>3</a:t>
          </a:r>
        </a:p>
      </dsp:txBody>
      <dsp:txXfrm rot="-5400000">
        <a:off x="1" y="3729779"/>
        <a:ext cx="1225002" cy="525001"/>
      </dsp:txXfrm>
    </dsp:sp>
    <dsp:sp modelId="{038A8427-40CB-4666-893B-D607A7D9B4D5}">
      <dsp:nvSpPr>
        <dsp:cNvPr id="0" name=""/>
        <dsp:cNvSpPr/>
      </dsp:nvSpPr>
      <dsp:spPr>
        <a:xfrm rot="5400000">
          <a:off x="4883507" y="-541226"/>
          <a:ext cx="1137502" cy="8454512"/>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fr-CA" sz="2500" kern="1200">
              <a:solidFill>
                <a:schemeClr val="accent6"/>
              </a:solidFill>
            </a:rPr>
            <a:t>Déterminer comment il faut adapter le service ou le programme aux besoins de la communauté minoritaire</a:t>
          </a:r>
        </a:p>
      </dsp:txBody>
      <dsp:txXfrm rot="-5400000">
        <a:off x="1225002" y="3172807"/>
        <a:ext cx="8398984" cy="10264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602392"/>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40" y="0"/>
            <a:ext cx="3038475" cy="602392"/>
          </a:xfrm>
          <a:prstGeom prst="rect">
            <a:avLst/>
          </a:prstGeom>
        </p:spPr>
        <p:txBody>
          <a:bodyPr vert="horz" lIns="91440" tIns="45720" rIns="91440" bIns="45720" rtlCol="0"/>
          <a:lstStyle>
            <a:lvl1pPr algn="r">
              <a:defRPr sz="1200"/>
            </a:lvl1pPr>
          </a:lstStyle>
          <a:p>
            <a:fld id="{8C125156-8CB5-4F94-B1DD-9DEF660CA43A}" type="datetimeFigureOut">
              <a:rPr lang="en-CA" smtClean="0"/>
              <a:t>2023-06-15</a:t>
            </a:fld>
            <a:endParaRPr lang="en-CA"/>
          </a:p>
        </p:txBody>
      </p:sp>
      <p:sp>
        <p:nvSpPr>
          <p:cNvPr id="4" name="Footer Placeholder 3"/>
          <p:cNvSpPr>
            <a:spLocks noGrp="1"/>
          </p:cNvSpPr>
          <p:nvPr>
            <p:ph type="ftr" sz="quarter" idx="2"/>
          </p:nvPr>
        </p:nvSpPr>
        <p:spPr>
          <a:xfrm>
            <a:off x="2" y="11435152"/>
            <a:ext cx="3038475" cy="602392"/>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40" y="11435152"/>
            <a:ext cx="3038475" cy="602392"/>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198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601980"/>
          </a:xfrm>
          <a:prstGeom prst="rect">
            <a:avLst/>
          </a:prstGeom>
        </p:spPr>
        <p:txBody>
          <a:bodyPr vert="horz" lIns="93177" tIns="46589" rIns="93177" bIns="46589" rtlCol="0"/>
          <a:lstStyle>
            <a:lvl1pPr algn="r">
              <a:defRPr sz="1200"/>
            </a:lvl1pPr>
          </a:lstStyle>
          <a:p>
            <a:fld id="{45BE00D6-E049-4381-83C8-29CB14B5448F}" type="datetimeFigureOut">
              <a:rPr lang="en-CA" smtClean="0"/>
              <a:t>2023-06-15</a:t>
            </a:fld>
            <a:endParaRPr lang="en-CA"/>
          </a:p>
        </p:txBody>
      </p:sp>
      <p:sp>
        <p:nvSpPr>
          <p:cNvPr id="4" name="Slide Image Placeholder 3"/>
          <p:cNvSpPr>
            <a:spLocks noGrp="1" noRot="1" noChangeAspect="1"/>
          </p:cNvSpPr>
          <p:nvPr>
            <p:ph type="sldImg" idx="2"/>
          </p:nvPr>
        </p:nvSpPr>
        <p:spPr>
          <a:xfrm>
            <a:off x="-508000" y="901700"/>
            <a:ext cx="8026400" cy="45148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5718810"/>
            <a:ext cx="5608320" cy="541782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11435532"/>
            <a:ext cx="3037840" cy="60198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11435532"/>
            <a:ext cx="3037840" cy="60198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i="1" dirty="0" err="1"/>
              <a:t>L'orateur</a:t>
            </a:r>
            <a:r>
              <a:rPr lang="en-US" sz="1600" i="1" dirty="0"/>
              <a:t> se </a:t>
            </a:r>
            <a:r>
              <a:rPr lang="en-US" sz="1600" i="1" dirty="0" err="1"/>
              <a:t>présente</a:t>
            </a:r>
            <a:r>
              <a:rPr lang="en-US" sz="1600" i="1" dirty="0"/>
              <a:t>.</a:t>
            </a:r>
          </a:p>
          <a:p>
            <a:endParaRPr lang="en-US" sz="1600" dirty="0"/>
          </a:p>
          <a:p>
            <a:pPr marL="171450" indent="-171450">
              <a:buFont typeface="Arial" panose="020B0604020202020204" pitchFamily="34" charset="0"/>
              <a:buChar char="•"/>
            </a:pPr>
            <a:r>
              <a:rPr lang="fr-FR" sz="1600" dirty="0"/>
              <a:t>Cette présentation a été élaborée par le Centre d'excellence en langues officielles du Secrétariat du Conseil du Trésor du Canada.</a:t>
            </a:r>
          </a:p>
          <a:p>
            <a:pPr marL="171450" indent="-171450">
              <a:buFont typeface="Arial" panose="020B0604020202020204" pitchFamily="34" charset="0"/>
              <a:buChar char="•"/>
            </a:pPr>
            <a:endParaRPr lang="fr-FR" sz="1600" dirty="0"/>
          </a:p>
          <a:p>
            <a:pPr marL="171450" indent="-171450">
              <a:buFont typeface="Arial" panose="020B0604020202020204" pitchFamily="34" charset="0"/>
              <a:buChar char="•"/>
            </a:pPr>
            <a:r>
              <a:rPr lang="fr-FR" sz="1600" dirty="0"/>
              <a:t>Elle a été présentée au Comité consultatif des ministères et sociétés d'État sur les langues officielles en mai 2023 et est maintenant disponible comme outil d'apprentissage pour les personnes responsables des langues officielles à utiliser au sein de leurs institutions.</a:t>
            </a:r>
            <a:endParaRPr lang="en-US" sz="1600" dirty="0"/>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1692165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err="1">
                <a:effectLst/>
                <a:latin typeface="Calibri" panose="020F0502020204030204" pitchFamily="34" charset="0"/>
                <a:ea typeface="Calibri" panose="020F0502020204030204" pitchFamily="34" charset="0"/>
                <a:cs typeface="Arial" panose="020B0604020202020204" pitchFamily="34" charset="0"/>
              </a:rPr>
              <a:t>Vrai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ou</a:t>
            </a:r>
            <a:r>
              <a:rPr lang="en-US" sz="1800" dirty="0">
                <a:effectLst/>
                <a:latin typeface="Calibri" panose="020F0502020204030204" pitchFamily="34" charset="0"/>
                <a:ea typeface="Calibri" panose="020F0502020204030204" pitchFamily="34" charset="0"/>
                <a:cs typeface="Arial" panose="020B0604020202020204" pitchFamily="34" charset="0"/>
              </a:rPr>
              <a:t> faux ?</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La mise en oeuvre de la decision CALDECH ne </a:t>
            </a:r>
            <a:r>
              <a:rPr lang="en-US" sz="1800" dirty="0" err="1">
                <a:effectLst/>
                <a:latin typeface="Calibri" panose="020F0502020204030204" pitchFamily="34" charset="0"/>
                <a:ea typeface="Calibri" panose="020F0502020204030204" pitchFamily="34" charset="0"/>
                <a:cs typeface="Arial" panose="020B0604020202020204" pitchFamily="34" charset="0"/>
              </a:rPr>
              <a:t>touche</a:t>
            </a:r>
            <a:r>
              <a:rPr lang="en-US" sz="1800" dirty="0">
                <a:effectLst/>
                <a:latin typeface="Calibri" panose="020F0502020204030204" pitchFamily="34" charset="0"/>
                <a:ea typeface="Calibri" panose="020F0502020204030204" pitchFamily="34" charset="0"/>
                <a:cs typeface="Arial" panose="020B0604020202020204" pitchFamily="34" charset="0"/>
              </a:rPr>
              <a:t> que les </a:t>
            </a:r>
            <a:r>
              <a:rPr lang="en-US" sz="1800" dirty="0" err="1">
                <a:effectLst/>
                <a:latin typeface="Calibri" panose="020F0502020204030204" pitchFamily="34" charset="0"/>
                <a:ea typeface="Calibri" panose="020F0502020204030204" pitchFamily="34" charset="0"/>
                <a:cs typeface="Arial" panose="020B0604020202020204" pitchFamily="34" charset="0"/>
              </a:rPr>
              <a:t>programmes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existants</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8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Cliquez sur "suivant" sur PPT pour dévoiler la réponse.</a:t>
            </a:r>
          </a:p>
          <a:p>
            <a:pPr>
              <a:lnSpc>
                <a:spcPct val="107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La réponse est fausse. Passons à la diapositive suivante pour comprendre pourquoi.</a:t>
            </a:r>
            <a:endParaRPr lang="en-US" sz="1800" dirty="0"/>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142310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À la suite de la décision, dans un courriel envoyé en juin 2010 aux administrateurs généraux, la dirigeante principale des ressources humaines a demandé aux institutions fédérales de lancer un examen immédiat de leurs services et programmes afin de déterminer si elles respectent le principe d’égalité réelle. En cas de non-conformité, les institutions doivent adapter le programme ou le service afin de répondre aux besoins de la minorité linguistique.</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Dans ce courriel, on demandait également de tenir compte des besoins des minorités linguistiques dans la création d’un nouveau service ou programme ou dans la modification d’un service ou programme existant.</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Enfin, on demandait de prendre en considération le principe d’égalité réelle dans la planification stratégique, au moment de l’élaboration de politiques et de programmes et de l’évaluation de leur rendement, ainsi que dans l’examen des dépenses de programme.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815485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grille d'analyse a été élaborée comme outil pour aider les institutions fédérales dans leur réflexion sur l'application du principe de l'égalité réelle à leurs programmes et services en lien avec les obligations de la partie IV. Elle a été communiquée aux institutions dans le message de juin 2010 aux administrateurs généraux.</a:t>
            </a:r>
          </a:p>
          <a:p>
            <a:pPr marL="342900" marR="0" lvl="0" indent="-342900">
              <a:lnSpc>
                <a:spcPct val="107000"/>
              </a:lnSpc>
              <a:spcBef>
                <a:spcPts val="0"/>
              </a:spcBef>
              <a:spcAft>
                <a:spcPts val="0"/>
              </a:spcAft>
              <a:buFont typeface="Symbol" panose="05050102010706020507" pitchFamily="18"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grille comporte trois étapes distinctes, que nous passerons en revue dans les prochaines diapositives.</a:t>
            </a:r>
          </a:p>
          <a:p>
            <a:pPr marL="342900" marR="0" lvl="0" indent="-342900">
              <a:lnSpc>
                <a:spcPct val="107000"/>
              </a:lnSpc>
              <a:spcBef>
                <a:spcPts val="0"/>
              </a:spcBef>
              <a:spcAft>
                <a:spcPts val="0"/>
              </a:spcAft>
              <a:buFont typeface="Symbol" panose="05050102010706020507" pitchFamily="18"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Les institutions sont encouragées à adapter la grille d'analyse aux besoins de leur mandat. Comme pour tout processus d'examen, les consultations, les décisions et les mesures d'adaptation doivent être documentées dans le cadre du processus. </a:t>
            </a:r>
          </a:p>
          <a:p>
            <a:pPr marL="342900" marR="0" lvl="0" indent="-342900">
              <a:lnSpc>
                <a:spcPct val="107000"/>
              </a:lnSpc>
              <a:spcBef>
                <a:spcPts val="0"/>
              </a:spcBef>
              <a:spcAft>
                <a:spcPts val="0"/>
              </a:spcAft>
              <a:buFont typeface="Symbol" panose="05050102010706020507" pitchFamily="18"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Passons à l'étape 1.</a:t>
            </a:r>
            <a:endParaRPr lang="en-US" sz="1600"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1802703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Calibri" panose="020F0502020204030204" pitchFamily="34" charset="0"/>
              </a:rPr>
              <a:t>La première étape est de déterminer si le programme ou le service est concerné.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Calibri" panose="020F0502020204030204" pitchFamily="34" charset="0"/>
              </a:rPr>
              <a:t>Après avoir répondu à la série de questions, vous pouvez conclure que la réponse est « non » pour les quatre questions. Dans ce cas, vous pourriez conclure que vous n’aurez peut-être pas besoin d’adapter ce programme ou service en raison de la nature et de l’objectif du programme ou du service.</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Calibri" panose="020F0502020204030204" pitchFamily="34" charset="0"/>
              </a:rPr>
              <a:t>Mais, si vous avez répondu par l’affirmative à l’une des quatre questions, vous passez à l’étape 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348362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À l'étape 1, vous avez déterminé que votre programme ou service est potentiellement concerné. </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Maintenant, à l'étape 2, vous devez déterminer si un seul service ou programme uniforme est suffisant pour offrir les mêmes avantages aux membres des deux communautés de langue officielle.</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Nous nous posons la question suivante : est-ce qu'une « taille unique » convient aux deux communautés linguistiques ?</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Pour déterminer si les services sont de qualité égale, il faut comparer les services offerts à la majorité et ceux offerts à la minorité.</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Mais pour déterminer si votre service répond aux besoins de la minorité, vous devez d'abord connaître et comprendre ses besoins par rapport au programme ou au service.</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Comment déterminer les besoins de la minorité linguistique ? En plus de recueillir des données à partir des ressources existantes (par exemple, les données du recensement), vous devez consulter la population minoritaire ciblée par le service ou le programme.</a:t>
            </a:r>
            <a:endParaRPr lang="en-US" sz="1600" dirty="0"/>
          </a:p>
        </p:txBody>
      </p:sp>
      <p:sp>
        <p:nvSpPr>
          <p:cNvPr id="4" name="Slide Number Placeholder 3"/>
          <p:cNvSpPr>
            <a:spLocks noGrp="1"/>
          </p:cNvSpPr>
          <p:nvPr>
            <p:ph type="sldNum" sz="quarter" idx="5"/>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3442588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Comprendre la population minoritaire vous aidera à déterminer si votre service ou programme doit être adapté et de quelle façon il doit l’être.</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À l’écran, on présente plusieurs des facteurs susceptibles d’avoir une incidence sur les besoins précis d’une communauté de langue officielle en situation minoritaire.</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Je prends l’exemple de l’emplacement géographique de la population minoritaire. Ça peut avoir une incidence sur l’accès à un service Internet fiable et donc nuire à sa capacité d’utiliser un service Web. Le service ne sera pas accessible à cette population.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En termes de votre analyse à l’étape deux, si vous déterminez qu’un service uniforme répondra aux besoins de la majorité et de la minorité, votre exercice est terminé.</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Autrement, on passe à l’étape 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2563211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sz="1800" dirty="0"/>
              <a:t>Vous avez déjà déterminé que votre service pourrait être affecté. À l'étape 2, vous avez déterminé qu'un service uniforme ne répondrait pas aux besoins des deux groupes.</a:t>
            </a:r>
          </a:p>
          <a:p>
            <a:endParaRPr lang="fr-FR" sz="1800" dirty="0"/>
          </a:p>
          <a:p>
            <a:pPr marL="171450" indent="-171450">
              <a:buFont typeface="Arial" panose="020B0604020202020204" pitchFamily="34" charset="0"/>
              <a:buChar char="•"/>
            </a:pPr>
            <a:r>
              <a:rPr lang="fr-FR" sz="1800" dirty="0"/>
              <a:t>Maintenant, dans cette dernière étape, vous devez déterminer comment le programme ou le service doit être adapté pour répondre aux besoins de la minorité linguistique. </a:t>
            </a:r>
          </a:p>
          <a:p>
            <a:endParaRPr lang="fr-FR" sz="1800" dirty="0"/>
          </a:p>
          <a:p>
            <a:pPr marL="171450" indent="-171450">
              <a:buFont typeface="Arial" panose="020B0604020202020204" pitchFamily="34" charset="0"/>
              <a:buChar char="•"/>
            </a:pPr>
            <a:r>
              <a:rPr lang="fr-FR" sz="1800" dirty="0"/>
              <a:t>Faut-il adapter le contenu, la méthode de prestation du service ou peut-être les deux ? </a:t>
            </a:r>
          </a:p>
          <a:p>
            <a:endParaRPr lang="fr-FR" sz="1800" dirty="0"/>
          </a:p>
          <a:p>
            <a:pPr marL="171450" indent="-171450">
              <a:buFont typeface="Arial" panose="020B0604020202020204" pitchFamily="34" charset="0"/>
              <a:buChar char="•"/>
            </a:pPr>
            <a:r>
              <a:rPr lang="fr-FR" sz="1800" dirty="0"/>
              <a:t>La consultation doit se poursuivre à cette étape. Je vous invite à consulter l'exemple fourni à la section 5, étape 3, de la grille d'analyse, où une institution a mis sur pied un comité consultatif francophone afin d'identifier des façons d'adapter ses services de développement communautaire pour répondre aux besoins de sa population francophone minoritaire.</a:t>
            </a:r>
            <a:endParaRPr lang="en-US" sz="1800" dirty="0"/>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577844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C’est important à noter que la grille n’a pas été conçue pour vous dire </a:t>
            </a:r>
            <a:r>
              <a:rPr lang="fr-CA" sz="1600" i="1" dirty="0">
                <a:effectLst/>
                <a:latin typeface="Calibri" panose="020F0502020204030204" pitchFamily="34" charset="0"/>
                <a:ea typeface="Calibri" panose="020F0502020204030204" pitchFamily="34" charset="0"/>
                <a:cs typeface="Arial" panose="020B0604020202020204" pitchFamily="34" charset="0"/>
              </a:rPr>
              <a:t>comment</a:t>
            </a:r>
            <a:r>
              <a:rPr lang="fr-CA" sz="1600" dirty="0">
                <a:effectLst/>
                <a:latin typeface="Calibri" panose="020F0502020204030204" pitchFamily="34" charset="0"/>
                <a:ea typeface="Calibri" panose="020F0502020204030204" pitchFamily="34" charset="0"/>
                <a:cs typeface="Arial" panose="020B0604020202020204" pitchFamily="34" charset="0"/>
              </a:rPr>
              <a:t> adapter vos programmes ou services. Voici quelques exemples de mesures qui pourraient être prises afin d’adapter un programme ou service pour répondre aux besoins de sa minorité linguistique.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L'utilisation de références culturelles pertinentes pour la communauté linguistique (art, lieux, personnes) pourrait vous aider à mieux communiquer avec votre population.</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En ce qui concerne la prestation d’un service, je reviens au facteur d’emplacement géographique. L’établissement d'une entente avec un service ou une entreprise locale pour offrir un accès sécurisé et fiable à l'internet pourrait aider à rejoindre ceux qui n'ont pas cet accès à la maison.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Quelqu’un a-t-il des exemples concrets de mesures d’adaptation à nous donner?</a:t>
            </a:r>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717657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sz="1600" dirty="0">
                <a:solidFill>
                  <a:srgbClr val="000000"/>
                </a:solidFill>
                <a:latin typeface="Arial" panose="020B0604020202020204" pitchFamily="34" charset="0"/>
              </a:rPr>
              <a:t>En sommaire, l’égalité linguistique signifie l’égalité réelle. </a:t>
            </a:r>
          </a:p>
          <a:p>
            <a:endParaRPr lang="fr-CA" sz="1600" dirty="0">
              <a:solidFill>
                <a:srgbClr val="000000"/>
              </a:solidFill>
              <a:latin typeface="Arial" panose="020B0604020202020204" pitchFamily="34" charset="0"/>
            </a:endParaRPr>
          </a:p>
          <a:p>
            <a:pPr marL="171450" indent="-171450">
              <a:buFont typeface="Arial" panose="020B0604020202020204" pitchFamily="34" charset="0"/>
              <a:buChar char="•"/>
            </a:pPr>
            <a:r>
              <a:rPr lang="fr-CA" sz="1600" i="0" u="none" strike="noStrike" dirty="0">
                <a:solidFill>
                  <a:srgbClr val="000000"/>
                </a:solidFill>
                <a:effectLst/>
                <a:latin typeface="Arial" panose="020B0604020202020204" pitchFamily="34" charset="0"/>
              </a:rPr>
              <a:t>Selon la nature du service en question, il est possible que la mise en œuvre de services identiques pour chacune des communautés linguistiques ne permette pas de réaliser l’égalité formelle. Dans certains cas, il est nécessaire d’avoir un contenu ou un mode de prestation distinct.</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3914436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fr-FR" sz="1600" dirty="0"/>
              <a:t>Pour vous aider à mieux comprendre le concept d'égalité réelle, je vous donnerai un aperçu de la décision CALDECH de la Cour suprême du Canada et des implications qu'elle a eues sur les institutions fédérales dans la prestation de services et de programmes aux Canadiens. </a:t>
            </a:r>
          </a:p>
          <a:p>
            <a:pPr marL="228600" indent="-228600">
              <a:buFont typeface="Arial" panose="020B0604020202020204" pitchFamily="34" charset="0"/>
              <a:buChar char="•"/>
            </a:pPr>
            <a:endParaRPr lang="fr-FR" sz="1600" dirty="0"/>
          </a:p>
          <a:p>
            <a:pPr marL="228600" indent="-228600">
              <a:buFont typeface="Arial" panose="020B0604020202020204" pitchFamily="34" charset="0"/>
              <a:buChar char="•"/>
            </a:pPr>
            <a:r>
              <a:rPr lang="fr-FR" sz="1600" dirty="0"/>
              <a:t>Ensuite, nous découvrirons les liens législatifs liés à la décision, ainsi que les instruments et exigences politiques pertinents.</a:t>
            </a:r>
          </a:p>
          <a:p>
            <a:pPr marL="228600" indent="-228600">
              <a:buFont typeface="Arial" panose="020B0604020202020204" pitchFamily="34" charset="0"/>
              <a:buChar char="•"/>
            </a:pPr>
            <a:endParaRPr lang="fr-FR" sz="1600" dirty="0"/>
          </a:p>
          <a:p>
            <a:pPr marL="228600" indent="-228600">
              <a:buFont typeface="Arial" panose="020B0604020202020204" pitchFamily="34" charset="0"/>
              <a:buChar char="•"/>
            </a:pPr>
            <a:r>
              <a:rPr lang="fr-FR" sz="1600" dirty="0"/>
              <a:t>Nous explorerons les principes directeurs découlant de la décision et la manière dont ils se traduisent dans la mise en œuvre.</a:t>
            </a:r>
          </a:p>
          <a:p>
            <a:endParaRPr lang="en-US" sz="1600" dirty="0"/>
          </a:p>
          <a:p>
            <a:pPr marL="228600" indent="-228600">
              <a:buFont typeface="Arial" panose="020B0604020202020204" pitchFamily="34" charset="0"/>
              <a:buChar char="•"/>
            </a:pPr>
            <a:r>
              <a:rPr lang="en-US" sz="1600" dirty="0"/>
              <a:t>Nous </a:t>
            </a:r>
            <a:r>
              <a:rPr lang="en-US" sz="1600" dirty="0" err="1"/>
              <a:t>passersons</a:t>
            </a:r>
            <a:r>
              <a:rPr lang="en-US" sz="1600" dirty="0"/>
              <a:t> à travers la grille </a:t>
            </a:r>
            <a:r>
              <a:rPr lang="en-US" sz="1600" dirty="0" err="1"/>
              <a:t>d’analyse</a:t>
            </a:r>
            <a:r>
              <a:rPr lang="en-US" sz="1600" dirty="0"/>
              <a:t>, un </a:t>
            </a:r>
            <a:r>
              <a:rPr lang="en-US" sz="1600" dirty="0" err="1"/>
              <a:t>outil</a:t>
            </a:r>
            <a:r>
              <a:rPr lang="en-US" sz="1600" dirty="0"/>
              <a:t> </a:t>
            </a:r>
            <a:r>
              <a:rPr lang="en-US" sz="1600" dirty="0" err="1"/>
              <a:t>décisionnel</a:t>
            </a:r>
            <a:r>
              <a:rPr lang="en-US" sz="1600" dirty="0"/>
              <a:t> </a:t>
            </a:r>
            <a:r>
              <a:rPr lang="en-US" sz="1600" dirty="0" err="1"/>
              <a:t>conçu</a:t>
            </a:r>
            <a:r>
              <a:rPr lang="en-US" sz="1600" dirty="0"/>
              <a:t> </a:t>
            </a:r>
            <a:r>
              <a:rPr lang="en-US" sz="1600" dirty="0" err="1"/>
              <a:t>afin</a:t>
            </a:r>
            <a:r>
              <a:rPr lang="en-US" sz="1600" dirty="0"/>
              <a:t> </a:t>
            </a:r>
            <a:r>
              <a:rPr lang="en-US" sz="1600" dirty="0" err="1"/>
              <a:t>d’aider</a:t>
            </a:r>
            <a:r>
              <a:rPr lang="en-US" sz="1600" dirty="0"/>
              <a:t> les institutions </a:t>
            </a:r>
            <a:r>
              <a:rPr lang="en-US" sz="1600" dirty="0" err="1"/>
              <a:t>fédérales</a:t>
            </a:r>
            <a:r>
              <a:rPr lang="en-US" sz="1600" dirty="0"/>
              <a:t> à examiner </a:t>
            </a:r>
            <a:r>
              <a:rPr lang="en-US" sz="1600" dirty="0" err="1"/>
              <a:t>leurs</a:t>
            </a:r>
            <a:r>
              <a:rPr lang="en-US" sz="1600" dirty="0"/>
              <a:t> </a:t>
            </a:r>
            <a:r>
              <a:rPr lang="en-US" sz="1600" dirty="0" err="1"/>
              <a:t>programmes</a:t>
            </a:r>
            <a:r>
              <a:rPr lang="en-US" sz="1600" dirty="0"/>
              <a:t> et services pour </a:t>
            </a:r>
            <a:r>
              <a:rPr lang="en-US" sz="1600" dirty="0" err="1"/>
              <a:t>garantir</a:t>
            </a:r>
            <a:r>
              <a:rPr lang="en-US" sz="1600" dirty="0"/>
              <a:t> </a:t>
            </a:r>
            <a:r>
              <a:rPr lang="en-US" sz="1600" dirty="0" err="1"/>
              <a:t>qu’ils</a:t>
            </a:r>
            <a:r>
              <a:rPr lang="en-US" sz="1600" dirty="0"/>
              <a:t> </a:t>
            </a:r>
            <a:r>
              <a:rPr lang="en-US" sz="1600" dirty="0" err="1"/>
              <a:t>respectent</a:t>
            </a:r>
            <a:r>
              <a:rPr lang="en-US" sz="1600" dirty="0"/>
              <a:t> les obligations </a:t>
            </a:r>
            <a:r>
              <a:rPr lang="en-US" sz="1600" dirty="0" err="1"/>
              <a:t>liées</a:t>
            </a:r>
            <a:r>
              <a:rPr lang="en-US" sz="1600" dirty="0"/>
              <a:t> à </a:t>
            </a:r>
            <a:r>
              <a:rPr lang="en-US" sz="1600" dirty="0" err="1"/>
              <a:t>l’égalité</a:t>
            </a:r>
            <a:r>
              <a:rPr lang="en-US" sz="1600" dirty="0"/>
              <a:t> </a:t>
            </a:r>
            <a:r>
              <a:rPr lang="en-US" sz="1600" dirty="0" err="1"/>
              <a:t>réelle</a:t>
            </a:r>
            <a:r>
              <a:rPr lang="en-US" sz="1600" dirty="0"/>
              <a:t>.</a:t>
            </a:r>
          </a:p>
          <a:p>
            <a:endParaRPr lang="en-US" sz="1600" dirty="0"/>
          </a:p>
          <a:p>
            <a:pPr marL="228600" indent="-228600">
              <a:buFont typeface="Arial" panose="020B0604020202020204" pitchFamily="34" charset="0"/>
              <a:buChar char="•"/>
            </a:pPr>
            <a:r>
              <a:rPr lang="en-US" sz="1600" dirty="0" err="1"/>
              <a:t>Enfin</a:t>
            </a:r>
            <a:r>
              <a:rPr lang="en-US" sz="1600" dirty="0"/>
              <a:t>, je </a:t>
            </a:r>
            <a:r>
              <a:rPr lang="en-US" sz="1600" dirty="0" err="1"/>
              <a:t>donnerai</a:t>
            </a:r>
            <a:r>
              <a:rPr lang="en-US" sz="1600" dirty="0"/>
              <a:t> des </a:t>
            </a:r>
            <a:r>
              <a:rPr lang="en-US" sz="1600" dirty="0" err="1"/>
              <a:t>exemples</a:t>
            </a:r>
            <a:r>
              <a:rPr lang="en-US" sz="1600" dirty="0"/>
              <a:t> de </a:t>
            </a:r>
            <a:r>
              <a:rPr lang="en-US" sz="1600" dirty="0" err="1"/>
              <a:t>mesures</a:t>
            </a:r>
            <a:r>
              <a:rPr lang="en-US" sz="1600" dirty="0"/>
              <a:t> </a:t>
            </a:r>
            <a:r>
              <a:rPr lang="en-US" sz="1600" dirty="0" err="1"/>
              <a:t>d'adaptation</a:t>
            </a:r>
            <a:r>
              <a:rPr lang="en-US" sz="1600" dirty="0"/>
              <a:t> qui </a:t>
            </a:r>
            <a:r>
              <a:rPr lang="en-US" sz="1600" dirty="0" err="1"/>
              <a:t>peuvent</a:t>
            </a:r>
            <a:r>
              <a:rPr lang="en-US" sz="1600" dirty="0"/>
              <a:t> </a:t>
            </a:r>
            <a:r>
              <a:rPr lang="en-US" sz="1600" dirty="0" err="1"/>
              <a:t>être</a:t>
            </a:r>
            <a:r>
              <a:rPr lang="en-US" sz="1600" dirty="0"/>
              <a:t> </a:t>
            </a:r>
            <a:r>
              <a:rPr lang="en-US" sz="1600" dirty="0" err="1"/>
              <a:t>prises</a:t>
            </a:r>
            <a:r>
              <a:rPr lang="en-US" sz="1600" dirty="0"/>
              <a:t> pour </a:t>
            </a:r>
            <a:r>
              <a:rPr lang="en-US" sz="1600" dirty="0" err="1"/>
              <a:t>réaliser</a:t>
            </a:r>
            <a:r>
              <a:rPr lang="en-US" sz="1600" dirty="0"/>
              <a:t> </a:t>
            </a:r>
            <a:r>
              <a:rPr lang="en-US" sz="1600" dirty="0" err="1"/>
              <a:t>l'égalité</a:t>
            </a:r>
            <a:r>
              <a:rPr lang="en-US" sz="1600" dirty="0"/>
              <a:t> </a:t>
            </a:r>
            <a:r>
              <a:rPr lang="en-US" sz="1600" dirty="0" err="1"/>
              <a:t>réelle</a:t>
            </a:r>
            <a:r>
              <a:rPr lang="en-US" sz="1600" dirty="0"/>
              <a:t>. </a:t>
            </a:r>
          </a:p>
          <a:p>
            <a:pPr marL="228600" indent="-228600">
              <a:buFont typeface="Arial" panose="020B0604020202020204" pitchFamily="34" charset="0"/>
              <a:buChar char="•"/>
            </a:pPr>
            <a:endParaRPr lang="en-US" sz="1600" dirty="0"/>
          </a:p>
          <a:p>
            <a:pPr marL="228600" indent="-228600">
              <a:buFont typeface="Arial" panose="020B0604020202020204" pitchFamily="34" charset="0"/>
              <a:buChar char="•"/>
            </a:pPr>
            <a:r>
              <a:rPr lang="fr-FR" sz="1600" dirty="0"/>
              <a:t>A la fin, je répondrai avec plaisir à vos questions.</a:t>
            </a:r>
            <a:endParaRPr lang="en-US" sz="1600" dirty="0"/>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82465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6459" y="5505855"/>
            <a:ext cx="6712085" cy="5630775"/>
          </a:xfrm>
        </p:spPr>
        <p:txBody>
          <a:bodyPr/>
          <a:lstStyle/>
          <a:p>
            <a:pPr marL="171450" indent="-171450">
              <a:buFont typeface="Arial" panose="020B0604020202020204" pitchFamily="34" charset="0"/>
              <a:buChar char="•"/>
            </a:pPr>
            <a:r>
              <a:rPr lang="fr-FR" sz="1050" dirty="0"/>
              <a:t>La décision CALDECH est une décision qui découle de la prestation d'un programme d'Industrie Canada (IC), le « Programme de développement des collectivités », par un organisme tiers.</a:t>
            </a:r>
          </a:p>
          <a:p>
            <a:pPr marL="171450" indent="-171450">
              <a:buFont typeface="Arial" panose="020B0604020202020204" pitchFamily="34" charset="0"/>
              <a:buChar char="•"/>
            </a:pPr>
            <a:r>
              <a:rPr lang="fr-FR" sz="1050" dirty="0"/>
              <a:t>Le programme de développement des communautés était un programme en vertu duquel IC fournissait du financement à des organismes à but non lucratif pour les fins d’accomplir 3 types d’activités : </a:t>
            </a:r>
          </a:p>
          <a:p>
            <a:r>
              <a:rPr lang="fr-FR" sz="1050" dirty="0"/>
              <a:t>1. faciliter l’accès au capital aux petites entreprises locales. </a:t>
            </a:r>
          </a:p>
          <a:p>
            <a:r>
              <a:rPr lang="fr-FR" sz="1050" dirty="0"/>
              <a:t>2. fournir des conseils et des renseignements aux petites entreprises locales. </a:t>
            </a:r>
          </a:p>
          <a:p>
            <a:r>
              <a:rPr lang="fr-FR" sz="1050" dirty="0"/>
              <a:t>3. élaborer et mettre en œuvre, en collaboration avec d’autres partenaires, des plans stratégiques communautaires pour le développement économique</a:t>
            </a:r>
          </a:p>
          <a:p>
            <a:pPr marL="171450" indent="-171450">
              <a:buFont typeface="Arial" panose="020B0604020202020204" pitchFamily="34" charset="0"/>
              <a:buChar char="•"/>
            </a:pPr>
            <a:r>
              <a:rPr lang="fr-FR" sz="1050" dirty="0"/>
              <a:t>La Société d’aide au développement de collectivités de Simcoe Nord était une société responsable de la mise en œuvre du programme dans le nord de la Huronie. La région de la Huronie est une région qui, pour les fins de la partie IV de la LLO, fait l’objet d’une demande importante.</a:t>
            </a:r>
          </a:p>
          <a:p>
            <a:pPr marL="171450" indent="-171450">
              <a:buFont typeface="Arial" panose="020B0604020202020204" pitchFamily="34" charset="0"/>
              <a:buChar char="•"/>
            </a:pPr>
            <a:r>
              <a:rPr lang="fr-FR" sz="1050" dirty="0"/>
              <a:t>CALDECH a été créé en tant qu'organisme communautaire francophone pour combler les lacunes perçues dans les services de développement économique communautaire fournis par Simcoe Nord à la population francophone de la Huronie.</a:t>
            </a:r>
          </a:p>
          <a:p>
            <a:pPr marL="171450" indent="-171450">
              <a:buFont typeface="Arial" panose="020B0604020202020204" pitchFamily="34" charset="0"/>
              <a:buChar char="•"/>
            </a:pPr>
            <a:r>
              <a:rPr lang="fr-FR" sz="1050" dirty="0"/>
              <a:t>En 2000, Raymond DesRochers, directeur général de CALDECH, a déposé une plainte auprès du Commissariat, alléguant que Simcoe Nord n'était pas en mesure de fournir ses services en français.</a:t>
            </a:r>
          </a:p>
          <a:p>
            <a:pPr marL="171450" indent="-171450">
              <a:buFont typeface="Arial" panose="020B0604020202020204" pitchFamily="34" charset="0"/>
              <a:buChar char="•"/>
            </a:pPr>
            <a:r>
              <a:rPr lang="fr-FR" sz="1050" dirty="0"/>
              <a:t>Le Commissaire a mené une enquête et a conclu dans un rapport préliminaire qu'Industrie Canada ne s'était pas conformé aux parties IV et VII de la LLO. Selon les faits découverts, Simcoe Nord n'était pas en mesure de fournir des services en français à la communauté d'affaires locale.</a:t>
            </a:r>
          </a:p>
          <a:p>
            <a:pPr marL="171450" indent="-171450">
              <a:buFont typeface="Arial" panose="020B0604020202020204" pitchFamily="34" charset="0"/>
              <a:buChar char="•"/>
            </a:pPr>
            <a:r>
              <a:rPr lang="fr-FR" sz="1050" dirty="0"/>
              <a:t>Des mesures correctives ont été adoptées.  Toutefois, le commissaire a conclu que des lacunes subsistaient. Les activités de Simcoe Nord n'ont pas permis de répondre efficacement aux besoins de la communauté francophone. Un rapport final a été déposé en 2004.</a:t>
            </a:r>
          </a:p>
          <a:p>
            <a:pPr marL="171450" indent="-171450">
              <a:buFont typeface="Arial" panose="020B0604020202020204" pitchFamily="34" charset="0"/>
              <a:buChar char="•"/>
            </a:pPr>
            <a:r>
              <a:rPr lang="fr-FR" sz="1050" dirty="0"/>
              <a:t>À la suite du dépôt du rapport final, M. DesRochers a intenté une action en justice devant la Cour fédérale, qui a abouti à des décisions de la Cour fédérale, de la Cour d'appel fédérale et de la Cour suprême.</a:t>
            </a:r>
          </a:p>
          <a:p>
            <a:pPr marL="171450" indent="-171450">
              <a:buFont typeface="Arial" panose="020B0604020202020204" pitchFamily="34" charset="0"/>
              <a:buChar char="•"/>
            </a:pPr>
            <a:r>
              <a:rPr lang="fr-FR" sz="1050" dirty="0"/>
              <a:t>La discussion d'aujourd'hui porte sur les principes qui sont ressortis de la décision de la Cour suprême du Canada, cependant, il est utile de se rappeler que la décision de la CAF a joué un rôle déterminant en ce qu'elle a abouti à un test pour déterminer si un tiers agit » au nom d'une institution fédérale aux fins de l'art. 25 de la LLO.</a:t>
            </a:r>
          </a:p>
          <a:p>
            <a:pPr marL="171450" indent="-171450">
              <a:buFont typeface="Arial" panose="020B0604020202020204" pitchFamily="34" charset="0"/>
              <a:buChar char="•"/>
            </a:pPr>
            <a:r>
              <a:rPr lang="fr-FR" sz="1050" dirty="0"/>
              <a:t>Devant la CSC, ce qui était l’objet du débat n’était pas le test pour déterminer si un tiers agit « pour le compte d’une institution fédérale » ne faisait pas l’objet d’un appel non plus. Sur la base des faits, la CAF a conclu que Simcoe Nord agissait pour le compte d’Industrie Canada. Devant la CSC, la cour a dû examiner la conception de l'égalité applicable aux services gouvernementaux pour l'application de la partie IV de la LLO.</a:t>
            </a:r>
          </a:p>
          <a:p>
            <a:pPr marL="171450" indent="-171450">
              <a:buFont typeface="Arial" panose="020B0604020202020204" pitchFamily="34" charset="0"/>
              <a:buChar char="•"/>
            </a:pPr>
            <a:r>
              <a:rPr lang="fr-FR" sz="1050" dirty="0"/>
              <a:t>De la décision de la CSC, 4 grands principes ont émergé ou se sont solidifiés :</a:t>
            </a:r>
          </a:p>
          <a:p>
            <a:r>
              <a:rPr lang="fr-FR" sz="1050" dirty="0"/>
              <a:t>1. Les services au public doivent être de qualité égale en français et en anglais.</a:t>
            </a:r>
          </a:p>
          <a:p>
            <a:r>
              <a:rPr lang="fr-FR" sz="1050" dirty="0"/>
              <a:t>2. Dans le domaine des langues officielles, l'égalité réelle, et non l'égalité formelle, est la norme. Cela a été confirmé dans l'arrêt Beaulac (1999) de la Cour suprême et réitérée dans l'arrêt CALDECH (2009).</a:t>
            </a:r>
          </a:p>
          <a:p>
            <a:r>
              <a:rPr lang="fr-FR" sz="1050" dirty="0"/>
              <a:t>3. La mise en place de services identiques pour chaque communauté linguistique peut dans certains cas être suffisante. Pour respecter le principe d'égalité linguistique formelle, mais selon la nature du service en question, il est possible que cette stratégie n'aboutisse pas à une égalité réelle.</a:t>
            </a:r>
          </a:p>
          <a:p>
            <a:r>
              <a:rPr lang="fr-FR" sz="1050" dirty="0"/>
              <a:t>4. Dans certains cas, l'atteinte de l'égalité réelle exigera que le contenu d'un service soit adapté aux besoins particuliers d'une communauté minoritaire.</a:t>
            </a:r>
          </a:p>
          <a:p>
            <a:endParaRPr lang="en-US" sz="1050" dirty="0"/>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226526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Avant d'aller plus loin, définissons le concept d'égalité réelle dans le contexte de l'égalité linguistique.</a:t>
            </a:r>
          </a:p>
          <a:p>
            <a:pPr marL="342900" marR="0" lvl="0" indent="-342900">
              <a:lnSpc>
                <a:spcPct val="107000"/>
              </a:lnSpc>
              <a:spcBef>
                <a:spcPts val="0"/>
              </a:spcBef>
              <a:spcAft>
                <a:spcPts val="0"/>
              </a:spcAft>
              <a:buFont typeface="Symbol" panose="05050102010706020507" pitchFamily="18"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L'image de gauche illustre l'égalité formelle. Elle est atteinte lorsque le même service est offert par les mêmes moyens à tous, simultanément et avec la même qualité dans les deux langues officielles. Un service unique et uniforme pour les deux communautés linguistiques ("one size </a:t>
            </a:r>
            <a:r>
              <a:rPr lang="fr-FR" sz="1600" dirty="0" err="1">
                <a:effectLst/>
                <a:latin typeface="Calibri" panose="020F0502020204030204" pitchFamily="34" charset="0"/>
                <a:ea typeface="Calibri" panose="020F0502020204030204" pitchFamily="34" charset="0"/>
                <a:cs typeface="Arial" panose="020B0604020202020204" pitchFamily="34" charset="0"/>
              </a:rPr>
              <a:t>fits</a:t>
            </a:r>
            <a:r>
              <a:rPr lang="fr-FR" sz="1600" dirty="0">
                <a:effectLst/>
                <a:latin typeface="Calibri" panose="020F0502020204030204" pitchFamily="34" charset="0"/>
                <a:ea typeface="Calibri" panose="020F0502020204030204" pitchFamily="34" charset="0"/>
                <a:cs typeface="Arial" panose="020B0604020202020204" pitchFamily="34" charset="0"/>
              </a:rPr>
              <a:t> all"). Évidemment, les résultats ne sont pas équitables pour tous.</a:t>
            </a:r>
          </a:p>
          <a:p>
            <a:pPr marL="342900" marR="0" lvl="0" indent="-342900">
              <a:lnSpc>
                <a:spcPct val="107000"/>
              </a:lnSpc>
              <a:spcBef>
                <a:spcPts val="0"/>
              </a:spcBef>
              <a:spcAft>
                <a:spcPts val="0"/>
              </a:spcAft>
              <a:buFont typeface="Symbol" panose="05050102010706020507" pitchFamily="18"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Maintenant, à droite, l'égalité réelle va au-delà de l'égalité formelle et vise à corriger les inégalités existantes. Elle est atteinte lorsque nous prenons en compte les besoins particuliers de la minorité et que nous nous adaptons, le cas échéant, pour offrir des chances égales et des résultats équitables aux deux groupes de langues officielles. Et, comme mentionn</a:t>
            </a:r>
            <a:r>
              <a:rPr lang="fr-FR" sz="1600" dirty="0">
                <a:latin typeface="Calibri" panose="020F0502020204030204" pitchFamily="34" charset="0"/>
                <a:ea typeface="Calibri" panose="020F0502020204030204" pitchFamily="34" charset="0"/>
                <a:cs typeface="Arial" panose="020B0604020202020204" pitchFamily="34" charset="0"/>
              </a:rPr>
              <a:t>é</a:t>
            </a:r>
            <a:r>
              <a:rPr lang="fr-FR" sz="1600" dirty="0">
                <a:effectLst/>
                <a:latin typeface="Calibri" panose="020F0502020204030204" pitchFamily="34" charset="0"/>
                <a:ea typeface="Calibri" panose="020F0502020204030204" pitchFamily="34" charset="0"/>
                <a:cs typeface="Arial" panose="020B0604020202020204" pitchFamily="34" charset="0"/>
              </a:rPr>
              <a:t>, l'égalité réelle est la norme en droit canadien.</a:t>
            </a:r>
            <a:endParaRPr lang="en-US" sz="1600" dirty="0"/>
          </a:p>
        </p:txBody>
      </p:sp>
      <p:sp>
        <p:nvSpPr>
          <p:cNvPr id="4" name="Slide Number Placeholder 3"/>
          <p:cNvSpPr>
            <a:spLocks noGrp="1"/>
          </p:cNvSpPr>
          <p:nvPr>
            <p:ph type="sldNum" sz="quarter" idx="5"/>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96036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5505855"/>
            <a:ext cx="5608320" cy="5630775"/>
          </a:xfrm>
        </p:spPr>
        <p:txBody>
          <a:bodyPr/>
          <a:lstStyle/>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Il y a quatre (4) critères à prendre en considération pour réaliser l’égalité réelle.</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Statut. Les deux langues ont le même statut. Un groupe linguistique ne doit en aucun temps se sentir inférieur par rapport à l’autre. Voici un exemple simple : les lettres que l’on trouve sur les affiches dans un bureau fédéral ont la même taille dans les deux langues.</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Utilisation. L’utilisation des deux langues entraîne des droits et des privilèges égaux. Une personne a le droit d’obtenir des services d’une institution fédérale et de communiquer avec celle‑ci dans la langue officielle de son choix.</a:t>
            </a:r>
            <a:r>
              <a:rPr lang="fr-CA" sz="1400" dirty="0">
                <a:effectLst/>
                <a:latin typeface="Segoe UI" panose="020B0502040204020203" pitchFamily="34" charset="0"/>
                <a:ea typeface="Segoe UI" panose="020B0502040204020203" pitchFamily="34" charset="0"/>
                <a:cs typeface="Arial" panose="020B0604020202020204" pitchFamily="34" charset="0"/>
              </a:rPr>
              <a:t> </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Accessibilité. Les services sont accessibles de manière égale dans les deux langues officielles. Un centre d’appels, par exemple, devrait avoir un temps d’attente équitable pour obtenir des services dans l’une des deux langues. Les membres de la minorité linguistique ne devraient pas avoir à attendre plus longtemps que ceux de la majorité avant d’être servis.</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Et enfin, la qualité. Les services sont de qualité égale dans les deux langues officielles. Un service fourni dans une langue ne peut être de meilleure qualité que celui fourni dans l’autre langue. Si une affiche est créée afin d’annoncer un nouveau programme et qu’elle est truffée d’erreurs de traduction et d’orthographe, il ne s’agit pas d’une communication de qualité égale. </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400" dirty="0">
                <a:effectLst/>
                <a:latin typeface="Calibri" panose="020F0502020204030204" pitchFamily="34" charset="0"/>
                <a:ea typeface="Calibri" panose="020F0502020204030204" pitchFamily="34" charset="0"/>
                <a:cs typeface="Arial" panose="020B0604020202020204" pitchFamily="34" charset="0"/>
              </a:rPr>
              <a:t>Nous approfondirons ces idées en cours de route.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634867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FR" sz="16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Pour répondre à cette question, veuillez utiliser une réaction "cœur" pour VRAI. Et un "pouce en l'air" pour FAUX. </a:t>
            </a:r>
          </a:p>
          <a:p>
            <a:pPr marR="0" lvl="0">
              <a:lnSpc>
                <a:spcPct val="107000"/>
              </a:lnSpc>
              <a:spcBef>
                <a:spcPts val="0"/>
              </a:spcBef>
              <a:spcAft>
                <a:spcPts val="0"/>
              </a:spcAft>
            </a:pP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Vrai ou faux ? </a:t>
            </a:r>
          </a:p>
          <a:p>
            <a:pPr marL="342900" marR="0" lvl="0" indent="-342900">
              <a:lnSpc>
                <a:spcPct val="107000"/>
              </a:lnSpc>
              <a:spcBef>
                <a:spcPts val="0"/>
              </a:spcBef>
              <a:spcAft>
                <a:spcPts val="0"/>
              </a:spcAft>
              <a:buFont typeface="Symbol" panose="05050102010706020507" pitchFamily="18" charset="2"/>
              <a:buChar char=""/>
            </a:pP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décision rendue par la Cour suprême du Canada dans CALDECH porte sur l’interprétation de la partie VII de la Loi sur les langues officielles.</a:t>
            </a:r>
          </a:p>
          <a:p>
            <a:pPr marL="342900" marR="0" lvl="0" indent="-342900">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fr-FR" sz="16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Cliquez sur "suivant" dans PPT pour dévoiler la réponse.</a:t>
            </a:r>
          </a:p>
          <a:p>
            <a:pPr marR="0" lvl="0">
              <a:lnSpc>
                <a:spcPct val="107000"/>
              </a:lnSpc>
              <a:spcBef>
                <a:spcPts val="0"/>
              </a:spcBef>
              <a:spcAft>
                <a:spcPts val="0"/>
              </a:spcAft>
            </a:pPr>
            <a:endParaRPr lang="fr-FR" sz="1600" i="1" dirty="0">
              <a:solidFill>
                <a:srgbClr val="44546A"/>
              </a:solidFill>
              <a:latin typeface="Calibri" panose="020F0502020204030204" pitchFamily="34" charset="0"/>
              <a:ea typeface="Calibri" panose="020F0502020204030204" pitchFamily="34" charset="0"/>
              <a:cs typeface="Arial" panose="020B0604020202020204" pitchFamily="34" charset="0"/>
            </a:endParaRPr>
          </a:p>
          <a:p>
            <a:pPr marL="171450" marR="0" lvl="0" indent="-171450">
              <a:lnSpc>
                <a:spcPct val="107000"/>
              </a:lnSpc>
              <a:spcBef>
                <a:spcPts val="0"/>
              </a:spcBef>
              <a:spcAft>
                <a:spcPts val="0"/>
              </a:spcAft>
              <a:buFont typeface="Arial" panose="020B0604020202020204" pitchFamily="34" charset="0"/>
              <a:buChar char="•"/>
            </a:pPr>
            <a:r>
              <a:rPr lang="fr-FR" sz="1600" dirty="0">
                <a:latin typeface="Calibri" panose="020F0502020204030204" pitchFamily="34" charset="0"/>
                <a:cs typeface="Arial" panose="020B0604020202020204" pitchFamily="34" charset="0"/>
              </a:rPr>
              <a:t>La réponse est fausse. La partie VII n'était pas justiciable au moment de la décision (ce n'est qu'en 2005 que la partie VII est entrée dans la cour des grands et a été modifiée pour la rendre justiciable).</a:t>
            </a:r>
            <a:endParaRPr lang="en-US" sz="1600" dirty="0">
              <a:latin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60434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2659" y="5582622"/>
            <a:ext cx="6605081" cy="6080841"/>
          </a:xfrm>
        </p:spPr>
        <p:txBody>
          <a:bodyPr/>
          <a:lstStyle/>
          <a:p>
            <a:pPr marL="342900" marR="0" lvl="0" indent="-342900">
              <a:lnSpc>
                <a:spcPct val="107000"/>
              </a:lnSpc>
              <a:spcBef>
                <a:spcPts val="0"/>
              </a:spcBef>
              <a:spcAft>
                <a:spcPts val="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Alors, si ce n'est pas la partie VII, d'où viennent les obligations liées à l'égalité linguistique ?</a:t>
            </a:r>
          </a:p>
          <a:p>
            <a:pPr marL="342900" marR="0" lvl="0" indent="-342900">
              <a:lnSpc>
                <a:spcPct val="107000"/>
              </a:lnSpc>
              <a:spcBef>
                <a:spcPts val="0"/>
              </a:spcBef>
              <a:spcAft>
                <a:spcPts val="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Les obligations fédérales dans ce domaine découlent à la fois de l'article 20 de la Charte canadienne des droits et libertés et de la partie IV de la Loi sur les langues officielles : </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L'article 20 de la Charte confère au public canadien le droit de communiquer avec le siège ou l'administration centrale des institutions du Parlement ou du </a:t>
            </a:r>
            <a:r>
              <a:rPr lang="fr-FR" sz="1400" dirty="0" err="1">
                <a:effectLst/>
                <a:latin typeface="Calibri" panose="020F0502020204030204" pitchFamily="34" charset="0"/>
                <a:ea typeface="Calibri" panose="020F0502020204030204" pitchFamily="34" charset="0"/>
                <a:cs typeface="Arial" panose="020B0604020202020204" pitchFamily="34" charset="0"/>
              </a:rPr>
              <a:t>gouvernment</a:t>
            </a:r>
            <a:r>
              <a:rPr lang="fr-FR" sz="1400" dirty="0">
                <a:effectLst/>
                <a:latin typeface="Calibri" panose="020F0502020204030204" pitchFamily="34" charset="0"/>
                <a:ea typeface="Calibri" panose="020F0502020204030204" pitchFamily="34" charset="0"/>
                <a:cs typeface="Arial" panose="020B0604020202020204" pitchFamily="34" charset="0"/>
              </a:rPr>
              <a:t> du Canada et d'en recevoir les services en français ou en anglais, et le même droit à l'égard de tout autre bureau de ces institutions là où l'emploi de cette langue fait l'objet d'une demande importante de la part de ce bureau ou en raison de la vocation de celui-ci. </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La partie IV de la Loi sur les langues officielles précise ce droit et énonce les critères utilisés pour identifier les circonstances dans lesquelles il est nécessaire de fournir des services au public et de communiquer avec lui dans les deux langues officielles. Les circonstances comprennent (par exemple, le public voyageur, les services fournis pour le compte d'institutions fédérales, là où la demande est importante, les sièges sociaux, les bureaux dans la RCN).</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La Loi a été suivie du Règlement, qui précise les circonstances dans lesquelles les bureaux des institutions fédérales ont l'obligation de fournir des services et de communiquer dans les deux langues officielles.</a:t>
            </a:r>
          </a:p>
          <a:p>
            <a:pPr marL="342900" marR="0" lvl="0" indent="-342900">
              <a:lnSpc>
                <a:spcPct val="107000"/>
              </a:lnSpc>
              <a:spcBef>
                <a:spcPts val="0"/>
              </a:spcBef>
              <a:spcAft>
                <a:spcPts val="0"/>
              </a:spcAft>
              <a:buFont typeface="Symbol" panose="05050102010706020507" pitchFamily="18" charset="2"/>
              <a:buChar char=""/>
            </a:pP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Plusieurs instruments de politique aident les institutions fédérales à mettre en œuvre la partie IV de la LLO :</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Politique sur les langues officielles</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Directive sur l'application du Règlement sur les langues officielles - communications avec le public et prestation des services</a:t>
            </a:r>
          </a:p>
          <a:p>
            <a:pPr marL="800100" lvl="1" indent="-342900">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Arial" panose="020B0604020202020204" pitchFamily="34" charset="0"/>
              </a:rPr>
              <a:t>Directive sur les langues officielles pour les communications et les services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139019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1557" y="5718810"/>
            <a:ext cx="6400800" cy="5417820"/>
          </a:xfrm>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Vrai ou faux ? </a:t>
            </a:r>
          </a:p>
          <a:p>
            <a:pPr marR="0" lvl="0">
              <a:lnSpc>
                <a:spcPct val="107000"/>
              </a:lnSpc>
              <a:spcBef>
                <a:spcPts val="0"/>
              </a:spcBef>
              <a:spcAft>
                <a:spcPts val="0"/>
              </a:spcAft>
            </a:pP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a:latin typeface="Calibri" panose="020F0502020204030204" pitchFamily="34" charset="0"/>
                <a:cs typeface="Arial" panose="020B0604020202020204" pitchFamily="34" charset="0"/>
              </a:rPr>
              <a:t>Seuls les services fournis par des institutions fédérales sont visés par la décision CALDECH.</a:t>
            </a:r>
          </a:p>
          <a:p>
            <a:pPr marR="0" lvl="0">
              <a:lnSpc>
                <a:spcPct val="107000"/>
              </a:lnSpc>
              <a:spcBef>
                <a:spcPts val="0"/>
              </a:spcBef>
              <a:spcAft>
                <a:spcPts val="0"/>
              </a:spcAft>
            </a:pPr>
            <a:endParaRPr lang="fr-CA" sz="1600" dirty="0">
              <a:latin typeface="Calibri" panose="020F0502020204030204" pitchFamily="34" charset="0"/>
              <a:cs typeface="Arial" panose="020B0604020202020204" pitchFamily="34" charset="0"/>
            </a:endParaRPr>
          </a:p>
          <a:p>
            <a:pPr>
              <a:lnSpc>
                <a:spcPct val="107000"/>
              </a:lnSpc>
            </a:pPr>
            <a:r>
              <a:rPr lang="fr-FR" sz="16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Cliquez sur "suivant" sur PPT deux fois pour dévoiler la réponse et la référence.</a:t>
            </a:r>
          </a:p>
          <a:p>
            <a:pPr marR="0" lvl="0">
              <a:lnSpc>
                <a:spcPct val="107000"/>
              </a:lnSpc>
              <a:spcBef>
                <a:spcPts val="0"/>
              </a:spcBef>
              <a:spcAft>
                <a:spcPts val="0"/>
              </a:spcAft>
            </a:pPr>
            <a:endParaRPr lang="fr-CA" sz="1600" dirty="0">
              <a:latin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Faux.</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décision couvre également les services fournis par des tiers pour le compte des bureaux bilingues aux fins de la partie IV) conformément à l'article 25 de la LLO. Il peut s'agir, par exemple, d'un gouvernement provincial, d'un organisme privé ou d'un organisme à but non lucratif. C'était le cas dans l'affaire CALDECH ; l'organisme offrant des services au public était une association recevant des paiements de transfert pour financer ses activités.</a:t>
            </a:r>
            <a:endParaRPr lang="fr-FR" sz="1600" i="1"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Il est recommandé de mettre en place des mécanismes au sein votre institution afin de veiller à tenir compte de ses obligations en matière de langues officielles à l’égard du public dans les contrats. Les obligations de tiers sont renforcées dans la Politique sur les langues officielles et dans la Directive sur les langues officielles pour les communications et services.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503410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a:effectLst/>
                <a:latin typeface="Calibri" panose="020F0502020204030204" pitchFamily="34" charset="0"/>
                <a:ea typeface="Calibri" panose="020F0502020204030204" pitchFamily="34" charset="0"/>
                <a:cs typeface="Arial" panose="020B0604020202020204" pitchFamily="34" charset="0"/>
              </a:rPr>
              <a:t>Vrai ou faux ?</a:t>
            </a:r>
          </a:p>
          <a:p>
            <a:pPr marR="0" lvl="0">
              <a:lnSpc>
                <a:spcPct val="107000"/>
              </a:lnSpc>
              <a:spcBef>
                <a:spcPts val="0"/>
              </a:spcBef>
              <a:spcAft>
                <a:spcPts val="0"/>
              </a:spcAft>
            </a:pP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décision CALDECH et sa mise en œuvre s’appliquent uniquement aux programmes et services offerts au public dans les deux langues officielles.</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6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Cliquez sur "suivant" sur PPT pour dévoiler la réponse.</a:t>
            </a:r>
          </a:p>
          <a:p>
            <a:pPr marR="0" lvl="0">
              <a:lnSpc>
                <a:spcPct val="107000"/>
              </a:lnSpc>
              <a:spcBef>
                <a:spcPts val="0"/>
              </a:spcBef>
              <a:spcAft>
                <a:spcPts val="0"/>
              </a:spcAft>
            </a:pPr>
            <a:endParaRPr lang="en-US" sz="1200" dirty="0">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Cela est vrai.</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La décision porte sur les services qui doivent être fournis dans les deux langues officielles aux membres des deux communautés de langue officielle.</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Si un programme ou un service ne s'adresse qu'à une seule des communautés de langue officielle, la décision ne s'applique pas. </a:t>
            </a:r>
          </a:p>
          <a:p>
            <a:pPr marR="0" lvl="0">
              <a:lnSpc>
                <a:spcPct val="107000"/>
              </a:lnSpc>
              <a:spcBef>
                <a:spcPts val="0"/>
              </a:spcBef>
              <a:spcAft>
                <a:spcPts val="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Arial" panose="020B0604020202020204" pitchFamily="34" charset="0"/>
              </a:rPr>
              <a:t>Si un programme ou un service relève d'un bureau unilingue qui communique avec le public dans la seule langue de la majorité linguistique, la décision ne s'applique pas.</a:t>
            </a:r>
            <a:endParaRPr lang="en-US" sz="1600"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675180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F49A26-5DD7-0549-8C0E-C3A4275B31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8696" y="-100800"/>
            <a:ext cx="12545393" cy="7056784"/>
          </a:xfrm>
          <a:prstGeom prst="rect">
            <a:avLst/>
          </a:prstGeom>
        </p:spPr>
      </p:pic>
      <p:sp>
        <p:nvSpPr>
          <p:cNvPr id="3" name="Slide Number Placeholder 2" descr="Une zone de texte pour un numéro de page est incluse dans le coin inférieur droit de la diapositive.">
            <a:extLst>
              <a:ext uri="{FF2B5EF4-FFF2-40B4-BE49-F238E27FC236}">
                <a16:creationId xmlns:a16="http://schemas.microsoft.com/office/drawing/2014/main" id="{C62C68BD-85FE-4A45-A299-8E257DA3F398}"/>
              </a:ext>
            </a:extLst>
          </p:cNvPr>
          <p:cNvSpPr>
            <a:spLocks noGrp="1"/>
          </p:cNvSpPr>
          <p:nvPr>
            <p:ph type="sldNum" sz="quarter" idx="10"/>
          </p:nvPr>
        </p:nvSpPr>
        <p:spPr>
          <a:xfrm>
            <a:off x="8040216" y="6381328"/>
            <a:ext cx="2089448" cy="365125"/>
          </a:xfrm>
        </p:spPr>
        <p:txBody>
          <a:bodyPr/>
          <a:lstStyle>
            <a:lvl1pPr>
              <a:defRPr b="1" i="0">
                <a:solidFill>
                  <a:schemeClr val="tx1"/>
                </a:solidFill>
                <a:latin typeface="Barlow" pitchFamily="2" charset="77"/>
              </a:defRPr>
            </a:lvl1pPr>
          </a:lstStyle>
          <a:p>
            <a:fld id="{C42F5A24-FAD5-448B-90C7-C38AA06B112A}" type="slidenum">
              <a:rPr lang="fr-CA" smtClean="0"/>
              <a:pPr/>
              <a:t>‹#›</a:t>
            </a:fld>
            <a:endParaRPr lang="fr-CA"/>
          </a:p>
        </p:txBody>
      </p:sp>
      <p:sp>
        <p:nvSpPr>
          <p:cNvPr id="5" name="Text Placeholder 4">
            <a:extLst>
              <a:ext uri="{FF2B5EF4-FFF2-40B4-BE49-F238E27FC236}">
                <a16:creationId xmlns:a16="http://schemas.microsoft.com/office/drawing/2014/main" id="{1F742BD6-6073-403A-9407-24E079BF8E66}"/>
              </a:ext>
            </a:extLst>
          </p:cNvPr>
          <p:cNvSpPr>
            <a:spLocks noGrp="1"/>
          </p:cNvSpPr>
          <p:nvPr>
            <p:ph type="body" sz="quarter" idx="11" hasCustomPrompt="1"/>
          </p:nvPr>
        </p:nvSpPr>
        <p:spPr>
          <a:xfrm>
            <a:off x="4511824" y="912206"/>
            <a:ext cx="5904656" cy="868171"/>
          </a:xfrm>
          <a:prstGeom prst="rect">
            <a:avLst/>
          </a:prstGeom>
        </p:spPr>
        <p:txBody>
          <a:bodyPr anchor="b" anchorCtr="0"/>
          <a:lstStyle>
            <a:lvl1pPr marL="0" indent="0" algn="l">
              <a:buNone/>
              <a:defRPr b="1" i="0">
                <a:solidFill>
                  <a:schemeClr val="tx1"/>
                </a:solidFill>
                <a:latin typeface="Barlow" pitchFamily="2" charset="77"/>
              </a:defRPr>
            </a:lvl1pPr>
          </a:lstStyle>
          <a:p>
            <a:pPr lvl="0"/>
            <a:r>
              <a:rPr lang="fr-CA" noProof="0" err="1"/>
              <a:t>Title</a:t>
            </a:r>
            <a:endParaRPr lang="en-CA"/>
          </a:p>
        </p:txBody>
      </p:sp>
      <p:sp>
        <p:nvSpPr>
          <p:cNvPr id="7" name="Text Placeholder 6">
            <a:extLst>
              <a:ext uri="{FF2B5EF4-FFF2-40B4-BE49-F238E27FC236}">
                <a16:creationId xmlns:a16="http://schemas.microsoft.com/office/drawing/2014/main" id="{485FB78C-AE03-4FC9-93FB-9891F589BCBC}"/>
              </a:ext>
            </a:extLst>
          </p:cNvPr>
          <p:cNvSpPr>
            <a:spLocks noGrp="1"/>
          </p:cNvSpPr>
          <p:nvPr>
            <p:ph type="body" sz="quarter" idx="12" hasCustomPrompt="1"/>
          </p:nvPr>
        </p:nvSpPr>
        <p:spPr>
          <a:xfrm>
            <a:off x="4511824" y="1988840"/>
            <a:ext cx="5904656" cy="3312368"/>
          </a:xfrm>
          <a:prstGeom prst="rect">
            <a:avLst/>
          </a:prstGeom>
          <a:solidFill>
            <a:schemeClr val="accent2"/>
          </a:solidFill>
        </p:spPr>
        <p:txBody>
          <a:bodyPr/>
          <a:lstStyle>
            <a:lvl1pPr marL="0" indent="0">
              <a:buNone/>
              <a:defRPr sz="2000" b="0" i="0">
                <a:solidFill>
                  <a:schemeClr val="tx1"/>
                </a:solidFill>
                <a:latin typeface="Arno Pro" panose="02020502040506020403" pitchFamily="18" charset="0"/>
              </a:defRPr>
            </a:lvl1pPr>
            <a:lvl2pPr marL="363537" indent="0">
              <a:buNone/>
              <a:defRPr b="0" i="0">
                <a:latin typeface="ITC Lubalin Graph Std Book" panose="02060502020205020404" pitchFamily="18" charset="77"/>
              </a:defRPr>
            </a:lvl2pPr>
            <a:lvl5pPr>
              <a:defRPr b="0" i="0">
                <a:latin typeface="ITC Lubalin Graph Std Book" panose="02060502020205020404" pitchFamily="18" charset="77"/>
              </a:defRPr>
            </a:lvl5pPr>
          </a:lstStyle>
          <a:p>
            <a:pPr lvl="0"/>
            <a:r>
              <a:rPr lang="en-US"/>
              <a:t>Subtitle</a:t>
            </a:r>
          </a:p>
          <a:p>
            <a:pPr lvl="4"/>
            <a:endParaRPr lang="en-CA"/>
          </a:p>
        </p:txBody>
      </p:sp>
    </p:spTree>
    <p:extLst>
      <p:ext uri="{BB962C8B-B14F-4D97-AF65-F5344CB8AC3E}">
        <p14:creationId xmlns:p14="http://schemas.microsoft.com/office/powerpoint/2010/main" val="96759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 Séparateur de section ">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7" name="Section title placeholder" descr="Une zone de texte pour le titre de la présentation est incluse au milieu de la diapositive.">
            <a:extLst>
              <a:ext uri="{FF2B5EF4-FFF2-40B4-BE49-F238E27FC236}">
                <a16:creationId xmlns:a16="http://schemas.microsoft.com/office/drawing/2014/main" id="{041A59C5-B764-0A4C-B7FC-5469F40424D8}"/>
              </a:ext>
            </a:extLst>
          </p:cNvPr>
          <p:cNvSpPr>
            <a:spLocks noGrp="1"/>
          </p:cNvSpPr>
          <p:nvPr>
            <p:ph type="title"/>
          </p:nvPr>
        </p:nvSpPr>
        <p:spPr>
          <a:xfrm>
            <a:off x="1775520" y="1196752"/>
            <a:ext cx="8208912" cy="3888432"/>
          </a:xfrm>
          <a:prstGeom prst="rect">
            <a:avLst/>
          </a:prstGeom>
        </p:spPr>
        <p:txBody>
          <a:bodyPr wrap="square" anchor="ctr" anchorCtr="0">
            <a:noAutofit/>
          </a:bodyPr>
          <a:lstStyle>
            <a:lvl1pPr algn="ctr">
              <a:defRPr sz="6600" b="1" i="0" cap="none" baseline="0">
                <a:solidFill>
                  <a:schemeClr val="tx1"/>
                </a:solidFill>
                <a:latin typeface="Barlow" pitchFamily="2" charset="77"/>
              </a:defRPr>
            </a:lvl1pPr>
          </a:lstStyle>
          <a:p>
            <a:r>
              <a:rPr lang="en-US"/>
              <a:t>Click to edit Master title style</a:t>
            </a:r>
            <a:endParaRPr lang="fr-CA" noProof="0"/>
          </a:p>
        </p:txBody>
      </p:sp>
    </p:spTree>
    <p:extLst>
      <p:ext uri="{BB962C8B-B14F-4D97-AF65-F5344CB8AC3E}">
        <p14:creationId xmlns:p14="http://schemas.microsoft.com/office/powerpoint/2010/main" val="366835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 : Graphique avec description">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B24F744-63CF-A146-BD91-580A844DA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88" y="6223475"/>
            <a:ext cx="12360696" cy="733917"/>
          </a:xfrm>
          <a:prstGeom prst="rect">
            <a:avLst/>
          </a:prstGeom>
        </p:spPr>
      </p:pic>
      <p:sp>
        <p:nvSpPr>
          <p:cNvPr id="2" name="Slide title placeholder" descr="Une zone de texte pour le titre de la diapositive est incluse au haut de la diapositive."/>
          <p:cNvSpPr>
            <a:spLocks noGrp="1"/>
          </p:cNvSpPr>
          <p:nvPr>
            <p:ph type="title" hasCustomPrompt="1"/>
          </p:nvPr>
        </p:nvSpPr>
        <p:spPr>
          <a:xfrm>
            <a:off x="480000" y="224744"/>
            <a:ext cx="11376156" cy="900000"/>
          </a:xfrm>
          <a:prstGeom prst="rect">
            <a:avLst/>
          </a:prstGeom>
        </p:spPr>
        <p:txBody>
          <a:bodyPr wrap="square" lIns="0" tIns="0" rIns="0" bIns="0" anchor="ctr" anchorCtr="0">
            <a:noAutofit/>
          </a:bodyPr>
          <a:lstStyle>
            <a:lvl1pPr marL="0" marR="0" indent="0" algn="l"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344472" y="6344988"/>
            <a:ext cx="1129341" cy="513012"/>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6" name="Text Placeholder 5" descr="Une grande zone de texte est incluse sous le titre.">
            <a:extLst>
              <a:ext uri="{FF2B5EF4-FFF2-40B4-BE49-F238E27FC236}">
                <a16:creationId xmlns:a16="http://schemas.microsoft.com/office/drawing/2014/main" id="{C677769A-0720-4117-BD38-C414E58348FF}"/>
              </a:ext>
            </a:extLst>
          </p:cNvPr>
          <p:cNvSpPr>
            <a:spLocks noGrp="1"/>
          </p:cNvSpPr>
          <p:nvPr>
            <p:ph type="body" sz="quarter" idx="12" hasCustomPrompt="1"/>
          </p:nvPr>
        </p:nvSpPr>
        <p:spPr>
          <a:xfrm>
            <a:off x="480485" y="1358329"/>
            <a:ext cx="11376156" cy="4753074"/>
          </a:xfrm>
          <a:prstGeom prst="rect">
            <a:avLst/>
          </a:prstGeom>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172191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1" y="908719"/>
            <a:ext cx="7632848" cy="648073"/>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10" name="Text Placeholder 5" descr="Une grande zone de texte est incluse sous le titre.">
            <a:extLst>
              <a:ext uri="{FF2B5EF4-FFF2-40B4-BE49-F238E27FC236}">
                <a16:creationId xmlns:a16="http://schemas.microsoft.com/office/drawing/2014/main" id="{127AB415-4C6F-4B4F-A373-6016749EEB6E}"/>
              </a:ext>
            </a:extLst>
          </p:cNvPr>
          <p:cNvSpPr>
            <a:spLocks noGrp="1"/>
          </p:cNvSpPr>
          <p:nvPr>
            <p:ph type="body" sz="quarter" idx="12" hasCustomPrompt="1"/>
          </p:nvPr>
        </p:nvSpPr>
        <p:spPr>
          <a:xfrm>
            <a:off x="1271463" y="1772816"/>
            <a:ext cx="9361041" cy="3368822"/>
          </a:xfrm>
          <a:prstGeom prst="rect">
            <a:avLst/>
          </a:prstGeom>
          <a:noFill/>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259783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0" y="908719"/>
            <a:ext cx="7776865" cy="807645"/>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14" name="Slide text placeholder" descr="Une zone de texte dans laquelle vous pouvez ajouter une légende de photo est incluse sous l’encadré où sera placée la photo.">
            <a:extLst>
              <a:ext uri="{FF2B5EF4-FFF2-40B4-BE49-F238E27FC236}">
                <a16:creationId xmlns:a16="http://schemas.microsoft.com/office/drawing/2014/main" id="{74A09AE4-4528-4E57-9872-4924558F1062}"/>
              </a:ext>
            </a:extLst>
          </p:cNvPr>
          <p:cNvSpPr>
            <a:spLocks noGrp="1"/>
          </p:cNvSpPr>
          <p:nvPr>
            <p:ph type="body" sz="quarter" idx="12" hasCustomPrompt="1"/>
          </p:nvPr>
        </p:nvSpPr>
        <p:spPr>
          <a:xfrm>
            <a:off x="1415480" y="4910054"/>
            <a:ext cx="8856984" cy="444465"/>
          </a:xfrm>
          <a:prstGeom prst="rect">
            <a:avLst/>
          </a:prstGeom>
          <a:noFill/>
        </p:spPr>
        <p:txBody>
          <a:bodyPr wrap="square">
            <a:noAutofit/>
          </a:bodyPr>
          <a:lstStyle>
            <a:lvl1pPr marL="0" indent="0">
              <a:buNone/>
              <a:defRPr b="0" i="0">
                <a:solidFill>
                  <a:schemeClr val="tx2"/>
                </a:solidFill>
                <a:latin typeface="Arno Pro" panose="02020502040506020403" pitchFamily="18" charset="0"/>
              </a:defRPr>
            </a:lvl1pPr>
          </a:lstStyle>
          <a:p>
            <a:pPr lvl="0"/>
            <a:r>
              <a:rPr lang="en-US"/>
              <a:t>Photo Caption</a:t>
            </a:r>
            <a:endParaRPr lang="fr-CA" noProof="0"/>
          </a:p>
        </p:txBody>
      </p:sp>
      <p:sp>
        <p:nvSpPr>
          <p:cNvPr id="16" name="Picture placeholder" descr="Une grande zone pour une image est située au milieu de la diapositive.">
            <a:extLst>
              <a:ext uri="{FF2B5EF4-FFF2-40B4-BE49-F238E27FC236}">
                <a16:creationId xmlns:a16="http://schemas.microsoft.com/office/drawing/2014/main" id="{965D6A6D-B655-4DA1-A26F-D7EA34ADFE3D}"/>
              </a:ext>
            </a:extLst>
          </p:cNvPr>
          <p:cNvSpPr>
            <a:spLocks noGrp="1"/>
          </p:cNvSpPr>
          <p:nvPr>
            <p:ph type="pic" sz="quarter" idx="13" hasCustomPrompt="1"/>
          </p:nvPr>
        </p:nvSpPr>
        <p:spPr>
          <a:xfrm>
            <a:off x="1271464" y="1844824"/>
            <a:ext cx="9361040" cy="2952328"/>
          </a:xfrm>
          <a:prstGeom prst="rect">
            <a:avLst/>
          </a:prstGeom>
        </p:spPr>
        <p:txBody>
          <a:bodyPr wrap="square">
            <a:noAutofit/>
          </a:bodyPr>
          <a:lstStyle>
            <a:lvl1pPr>
              <a:defRPr b="0" i="0">
                <a:latin typeface="Arno Pro" panose="02020502040506020403" pitchFamily="18" charset="0"/>
              </a:defRPr>
            </a:lvl1pPr>
          </a:lstStyle>
          <a:p>
            <a:r>
              <a:rPr lang="en-CA"/>
              <a:t>Click to insert a picture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42972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0575" y="253154"/>
            <a:ext cx="10610850" cy="1068386"/>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B501D18-93EC-4D08-9C92-419904306A89}" type="datetimeFigureOut">
              <a:rPr lang="en-CA" smtClean="0"/>
              <a:t>2023-06-15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4B07D99-D461-4C49-83BD-86150019FCEC}" type="slidenum">
              <a:rPr lang="en-CA" smtClean="0"/>
              <a:t>‹#›</a:t>
            </a:fld>
            <a:endParaRPr lang="en-CA"/>
          </a:p>
        </p:txBody>
      </p:sp>
    </p:spTree>
    <p:extLst>
      <p:ext uri="{BB962C8B-B14F-4D97-AF65-F5344CB8AC3E}">
        <p14:creationId xmlns:p14="http://schemas.microsoft.com/office/powerpoint/2010/main" val="28746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Master title placeholder"/>
          <p:cNvSpPr>
            <a:spLocks noGrp="1"/>
          </p:cNvSpPr>
          <p:nvPr>
            <p:ph type="title"/>
          </p:nvPr>
        </p:nvSpPr>
        <p:spPr>
          <a:xfrm>
            <a:off x="623392" y="72000"/>
            <a:ext cx="10945216" cy="900000"/>
          </a:xfrm>
          <a:prstGeom prst="rect">
            <a:avLst/>
          </a:prstGeom>
        </p:spPr>
        <p:txBody>
          <a:bodyPr vert="horz" lIns="0" tIns="0" rIns="0" bIns="0" rtlCol="0" anchor="ctr">
            <a:noAutofit/>
          </a:bodyPr>
          <a:lstStyle/>
          <a:p>
            <a:r>
              <a:rPr lang="en-US"/>
              <a:t>Click to edit Master title style</a:t>
            </a:r>
            <a:endParaRPr lang="fr-CA" noProof="0"/>
          </a:p>
        </p:txBody>
      </p:sp>
      <p:sp>
        <p:nvSpPr>
          <p:cNvPr id="5" name="Master slide number placeholder">
            <a:extLst>
              <a:ext uri="{FF2B5EF4-FFF2-40B4-BE49-F238E27FC236}">
                <a16:creationId xmlns:a16="http://schemas.microsoft.com/office/drawing/2014/main" id="{7BA77F87-0C66-4005-8680-A219D888919C}"/>
              </a:ext>
            </a:extLst>
          </p:cNvPr>
          <p:cNvSpPr>
            <a:spLocks noGrp="1"/>
          </p:cNvSpPr>
          <p:nvPr>
            <p:ph type="sldNum" sz="quarter" idx="4"/>
          </p:nvPr>
        </p:nvSpPr>
        <p:spPr>
          <a:xfrm>
            <a:off x="9408368" y="6309320"/>
            <a:ext cx="2281469" cy="365125"/>
          </a:xfrm>
          <a:prstGeom prst="rect">
            <a:avLst/>
          </a:prstGeom>
        </p:spPr>
        <p:txBody>
          <a:bodyPr vert="horz" lIns="91440" tIns="45720" rIns="91440" bIns="45720" rtlCol="0" anchor="ctr">
            <a:noAutofit/>
          </a:bodyPr>
          <a:lstStyle>
            <a:lvl1pPr algn="r">
              <a:defRPr sz="1200" b="1" i="0">
                <a:solidFill>
                  <a:srgbClr val="000000"/>
                </a:solidFill>
                <a:latin typeface="Barlow" pitchFamily="2" charset="77"/>
                <a:cs typeface="Arial" panose="020B0604020202020204" pitchFamily="34" charset="0"/>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81" r:id="rId1"/>
    <p:sldLayoutId id="2147483675" r:id="rId2"/>
    <p:sldLayoutId id="2147483676" r:id="rId3"/>
    <p:sldLayoutId id="2147483683" r:id="rId4"/>
    <p:sldLayoutId id="2147483682" r:id="rId5"/>
    <p:sldLayoutId id="2147483684" r:id="rId6"/>
  </p:sldLayoutIdLst>
  <p:hf hdr="0" ftr="0" dt="0"/>
  <p:txStyles>
    <p:titleStyle>
      <a:lvl1pPr algn="ctr" defTabSz="914400" rtl="0" eaLnBrk="1" latinLnBrk="0" hangingPunct="1">
        <a:spcBef>
          <a:spcPct val="0"/>
        </a:spcBef>
        <a:buNone/>
        <a:defRPr sz="2800" b="1" i="0" kern="1200" baseline="0">
          <a:solidFill>
            <a:schemeClr val="tx1"/>
          </a:solidFill>
          <a:latin typeface="Barlow" pitchFamily="2" charset="77"/>
          <a:ea typeface="+mj-ea"/>
          <a:cs typeface="Arial" panose="020B0604020202020204" pitchFamily="34" charset="0"/>
        </a:defRPr>
      </a:lvl1pPr>
    </p:titleStyle>
    <p:bodyStyle>
      <a:lvl1pPr marL="363538" indent="-363538"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987425" indent="-2698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3.xml"/><Relationship Id="rId5" Type="http://schemas.openxmlformats.org/officeDocument/2006/relationships/tags" Target="../tags/tag6.xml"/><Relationship Id="rId10" Type="http://schemas.openxmlformats.org/officeDocument/2006/relationships/image" Target="../media/image6.jpeg"/><Relationship Id="rId4" Type="http://schemas.openxmlformats.org/officeDocument/2006/relationships/tags" Target="../tags/tag5.xml"/><Relationship Id="rId9" Type="http://schemas.openxmlformats.org/officeDocument/2006/relationships/image" Target="../media/image5.svg"/></Relationships>
</file>

<file path=ppt/slides/_rels/slide10.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notesSlide" Target="../notesSlides/notesSlide10.xml"/><Relationship Id="rId5" Type="http://schemas.openxmlformats.org/officeDocument/2006/relationships/slideLayout" Target="../slideLayouts/slideLayout3.xml"/><Relationship Id="rId4" Type="http://schemas.openxmlformats.org/officeDocument/2006/relationships/tags" Target="../tags/tag75.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13" Type="http://schemas.openxmlformats.org/officeDocument/2006/relationships/diagramColors" Target="../diagrams/colors1.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diagramQuickStyle" Target="../diagrams/quickStyle1.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diagramLayout" Target="../diagrams/layout1.xml"/><Relationship Id="rId5" Type="http://schemas.openxmlformats.org/officeDocument/2006/relationships/tags" Target="../tags/tag80.xml"/><Relationship Id="rId10" Type="http://schemas.openxmlformats.org/officeDocument/2006/relationships/diagramData" Target="../diagrams/data1.xml"/><Relationship Id="rId4" Type="http://schemas.openxmlformats.org/officeDocument/2006/relationships/tags" Target="../tags/tag79.xml"/><Relationship Id="rId9" Type="http://schemas.openxmlformats.org/officeDocument/2006/relationships/notesSlide" Target="../notesSlides/notesSlide11.xml"/><Relationship Id="rId14" Type="http://schemas.microsoft.com/office/2007/relationships/diagramDrawing" Target="../diagrams/drawing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tags" Target="../tags/tag85.xml"/><Relationship Id="rId7" Type="http://schemas.openxmlformats.org/officeDocument/2006/relationships/diagramData" Target="../diagrams/data2.xml"/><Relationship Id="rId12" Type="http://schemas.openxmlformats.org/officeDocument/2006/relationships/hyperlink" Target="https://www.canada.ca/fr/secretariat-conseil-tresor/services/valeurs-ethique/langues-officielles/services-public/grille-analyse-egalite-reelle.html" TargetMode="Externa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notesSlide" Target="../notesSlides/notesSlide12.xml"/><Relationship Id="rId11" Type="http://schemas.microsoft.com/office/2007/relationships/diagramDrawing" Target="../diagrams/drawing2.xml"/><Relationship Id="rId5" Type="http://schemas.openxmlformats.org/officeDocument/2006/relationships/slideLayout" Target="../slideLayouts/slideLayout3.xml"/><Relationship Id="rId10" Type="http://schemas.openxmlformats.org/officeDocument/2006/relationships/diagramColors" Target="../diagrams/colors2.xml"/><Relationship Id="rId4" Type="http://schemas.openxmlformats.org/officeDocument/2006/relationships/tags" Target="../tags/tag86.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35.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90.xml"/></Relationships>
</file>

<file path=ppt/slides/_rels/slide14.xml.rels><?xml version="1.0" encoding="UTF-8" standalone="yes"?>
<Relationships xmlns="http://schemas.openxmlformats.org/package/2006/relationships"><Relationship Id="rId3" Type="http://schemas.openxmlformats.org/officeDocument/2006/relationships/tags" Target="../tags/tag93.xml"/><Relationship Id="rId7" Type="http://schemas.openxmlformats.org/officeDocument/2006/relationships/notesSlide" Target="../notesSlides/notesSlide14.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slideLayout" Target="../slideLayouts/slideLayout3.xml"/><Relationship Id="rId5" Type="http://schemas.openxmlformats.org/officeDocument/2006/relationships/tags" Target="../tags/tag95.xml"/><Relationship Id="rId4" Type="http://schemas.openxmlformats.org/officeDocument/2006/relationships/tags" Target="../tags/tag94.xml"/></Relationships>
</file>

<file path=ppt/slides/_rels/slide15.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99.xml"/></Relationships>
</file>

<file path=ppt/slides/_rels/slide16.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103.xml"/></Relationships>
</file>

<file path=ppt/slides/_rels/slide17.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image" Target="../media/image36.png"/><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notesSlide" Target="../notesSlides/notesSlide17.xml"/><Relationship Id="rId2" Type="http://schemas.openxmlformats.org/officeDocument/2006/relationships/tags" Target="../tags/tag105.xml"/><Relationship Id="rId16" Type="http://schemas.openxmlformats.org/officeDocument/2006/relationships/image" Target="../media/image39.svg"/><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slideLayout" Target="../slideLayouts/slideLayout3.xml"/><Relationship Id="rId5" Type="http://schemas.openxmlformats.org/officeDocument/2006/relationships/tags" Target="../tags/tag108.xml"/><Relationship Id="rId15" Type="http://schemas.openxmlformats.org/officeDocument/2006/relationships/image" Target="../media/image38.png"/><Relationship Id="rId10" Type="http://schemas.openxmlformats.org/officeDocument/2006/relationships/tags" Target="../tags/tag113.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image" Target="../media/image37.sv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5.xml"/><Relationship Id="rId1" Type="http://schemas.openxmlformats.org/officeDocument/2006/relationships/tags" Target="../tags/tag114.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7.xml"/><Relationship Id="rId1" Type="http://schemas.openxmlformats.org/officeDocument/2006/relationships/tags" Target="../tags/tag116.xml"/></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image" Target="../media/image7.png"/><Relationship Id="rId18" Type="http://schemas.openxmlformats.org/officeDocument/2006/relationships/image" Target="../media/image12.svg"/><Relationship Id="rId3" Type="http://schemas.openxmlformats.org/officeDocument/2006/relationships/tags" Target="../tags/tag9.xml"/><Relationship Id="rId21" Type="http://schemas.openxmlformats.org/officeDocument/2006/relationships/image" Target="../media/image15.png"/><Relationship Id="rId7" Type="http://schemas.openxmlformats.org/officeDocument/2006/relationships/tags" Target="../tags/tag13.xml"/><Relationship Id="rId12" Type="http://schemas.openxmlformats.org/officeDocument/2006/relationships/notesSlide" Target="../notesSlides/notesSlide2.xml"/><Relationship Id="rId17" Type="http://schemas.openxmlformats.org/officeDocument/2006/relationships/image" Target="../media/image11.png"/><Relationship Id="rId2" Type="http://schemas.openxmlformats.org/officeDocument/2006/relationships/tags" Target="../tags/tag8.xml"/><Relationship Id="rId16" Type="http://schemas.openxmlformats.org/officeDocument/2006/relationships/image" Target="../media/image10.svg"/><Relationship Id="rId20" Type="http://schemas.openxmlformats.org/officeDocument/2006/relationships/image" Target="../media/image14.svg"/><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slideLayout" Target="../slideLayouts/slideLayout3.xml"/><Relationship Id="rId24" Type="http://schemas.openxmlformats.org/officeDocument/2006/relationships/image" Target="../media/image18.svg"/><Relationship Id="rId5" Type="http://schemas.openxmlformats.org/officeDocument/2006/relationships/tags" Target="../tags/tag11.xml"/><Relationship Id="rId15" Type="http://schemas.openxmlformats.org/officeDocument/2006/relationships/image" Target="../media/image9.png"/><Relationship Id="rId23" Type="http://schemas.openxmlformats.org/officeDocument/2006/relationships/image" Target="../media/image17.png"/><Relationship Id="rId10" Type="http://schemas.openxmlformats.org/officeDocument/2006/relationships/tags" Target="../tags/tag16.xml"/><Relationship Id="rId19" Type="http://schemas.openxmlformats.org/officeDocument/2006/relationships/image" Target="../media/image13.png"/><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image" Target="../media/image8.svg"/><Relationship Id="rId22" Type="http://schemas.openxmlformats.org/officeDocument/2006/relationships/image" Target="../media/image16.svg"/></Relationships>
</file>

<file path=ppt/slides/_rels/slide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hyperlink" Target="https://scc-csc.lexum.com/scc-csc/scc-csc/fr/item/1700/index.do"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hyperlink" Target="https://scc-csc.lexum.com/scc-csc/scc-csc/fr/item/6899/index.do" TargetMode="External"/><Relationship Id="rId5" Type="http://schemas.openxmlformats.org/officeDocument/2006/relationships/tags" Target="../tags/tag21.xml"/><Relationship Id="rId10" Type="http://schemas.openxmlformats.org/officeDocument/2006/relationships/notesSlide" Target="../notesSlides/notesSlide3.xml"/><Relationship Id="rId4" Type="http://schemas.openxmlformats.org/officeDocument/2006/relationships/tags" Target="../tags/tag20.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7.xml"/><Relationship Id="rId7"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image" Target="../media/image20.jpeg"/><Relationship Id="rId4" Type="http://schemas.openxmlformats.org/officeDocument/2006/relationships/tags" Target="../tags/tag28.xml"/><Relationship Id="rId9" Type="http://schemas.openxmlformats.org/officeDocument/2006/relationships/image" Target="../media/image19.jpeg"/></Relationships>
</file>

<file path=ppt/slides/_rels/slide5.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22.svg"/><Relationship Id="rId3" Type="http://schemas.openxmlformats.org/officeDocument/2006/relationships/tags" Target="../tags/tag33.xml"/><Relationship Id="rId21" Type="http://schemas.openxmlformats.org/officeDocument/2006/relationships/image" Target="../media/image25.png"/><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21.png"/><Relationship Id="rId2" Type="http://schemas.openxmlformats.org/officeDocument/2006/relationships/tags" Target="../tags/tag32.xml"/><Relationship Id="rId16" Type="http://schemas.openxmlformats.org/officeDocument/2006/relationships/notesSlide" Target="../notesSlides/notesSlide5.xml"/><Relationship Id="rId20" Type="http://schemas.openxmlformats.org/officeDocument/2006/relationships/image" Target="../media/image24.svg"/><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28.svg"/><Relationship Id="rId5" Type="http://schemas.openxmlformats.org/officeDocument/2006/relationships/tags" Target="../tags/tag35.xml"/><Relationship Id="rId15" Type="http://schemas.openxmlformats.org/officeDocument/2006/relationships/slideLayout" Target="../slideLayouts/slideLayout3.xml"/><Relationship Id="rId23" Type="http://schemas.openxmlformats.org/officeDocument/2006/relationships/image" Target="../media/image27.png"/><Relationship Id="rId10" Type="http://schemas.openxmlformats.org/officeDocument/2006/relationships/tags" Target="../tags/tag40.xml"/><Relationship Id="rId19" Type="http://schemas.openxmlformats.org/officeDocument/2006/relationships/image" Target="../media/image23.png"/><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26.svg"/></Relationships>
</file>

<file path=ppt/slides/_rels/slide6.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image" Target="../media/image29.png"/><Relationship Id="rId3" Type="http://schemas.openxmlformats.org/officeDocument/2006/relationships/tags" Target="../tags/tag50.xml"/><Relationship Id="rId21" Type="http://schemas.openxmlformats.org/officeDocument/2006/relationships/image" Target="../media/image32.svg"/><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notesSlide" Target="../notesSlides/notesSlide7.xml"/><Relationship Id="rId2" Type="http://schemas.openxmlformats.org/officeDocument/2006/relationships/tags" Target="../tags/tag49.xml"/><Relationship Id="rId16" Type="http://schemas.openxmlformats.org/officeDocument/2006/relationships/slideLayout" Target="../slideLayouts/slideLayout3.xml"/><Relationship Id="rId20" Type="http://schemas.openxmlformats.org/officeDocument/2006/relationships/image" Target="../media/image31.png"/><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image" Target="../media/image34.svg"/><Relationship Id="rId10" Type="http://schemas.openxmlformats.org/officeDocument/2006/relationships/tags" Target="../tags/tag57.xml"/><Relationship Id="rId19" Type="http://schemas.openxmlformats.org/officeDocument/2006/relationships/image" Target="../media/image30.svg"/><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image" Target="../media/image33.png"/></Relationships>
</file>

<file path=ppt/slides/_rels/slide8.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notesSlide" Target="../notesSlides/notesSlide8.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3.xml"/><Relationship Id="rId5" Type="http://schemas.openxmlformats.org/officeDocument/2006/relationships/tags" Target="../tags/tag67.xml"/><Relationship Id="rId4" Type="http://schemas.openxmlformats.org/officeDocument/2006/relationships/tags" Target="../tags/tag66.xml"/></Relationships>
</file>

<file path=ppt/slides/_rels/slide9.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custDataLst>
              <p:tags r:id="rId1"/>
            </p:custDataLst>
          </p:nvPr>
        </p:nvSpPr>
        <p:spPr/>
        <p:txBody>
          <a:bodyPr/>
          <a:lstStyle/>
          <a:p>
            <a:fld id="{C42F5A24-FAD5-448B-90C7-C38AA06B112A}" type="slidenum">
              <a:rPr lang="fr-CA" smtClean="0"/>
              <a:pPr/>
              <a:t>1</a:t>
            </a:fld>
            <a:endParaRPr lang="fr-CA"/>
          </a:p>
        </p:txBody>
      </p:sp>
      <p:pic>
        <p:nvPicPr>
          <p:cNvPr id="5" name="Graphic 4" descr="Maple Leaf outline">
            <a:extLst>
              <a:ext uri="{FF2B5EF4-FFF2-40B4-BE49-F238E27FC236}">
                <a16:creationId xmlns:a16="http://schemas.microsoft.com/office/drawing/2014/main" id="{69DE7BB2-5A1F-F706-749A-25407D7526F9}"/>
              </a:ext>
            </a:extLst>
          </p:cNvPr>
          <p:cNvPicPr>
            <a:picLocks noChangeAspect="1"/>
          </p:cNvPicPr>
          <p:nvPr>
            <p:custDataLst>
              <p:tags r:id="rId2"/>
            </p:custDataLst>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3392" y="1916832"/>
            <a:ext cx="2650828" cy="2650828"/>
          </a:xfrm>
          <a:prstGeom prst="rect">
            <a:avLst/>
          </a:prstGeom>
        </p:spPr>
      </p:pic>
      <p:sp>
        <p:nvSpPr>
          <p:cNvPr id="6" name="TextBox 5">
            <a:extLst>
              <a:ext uri="{FF2B5EF4-FFF2-40B4-BE49-F238E27FC236}">
                <a16:creationId xmlns:a16="http://schemas.microsoft.com/office/drawing/2014/main" id="{FD567383-C054-3E16-B4A8-249FAF6DF505}"/>
              </a:ext>
            </a:extLst>
          </p:cNvPr>
          <p:cNvSpPr txBox="1"/>
          <p:nvPr>
            <p:custDataLst>
              <p:tags r:id="rId3"/>
            </p:custDataLst>
          </p:nvPr>
        </p:nvSpPr>
        <p:spPr>
          <a:xfrm>
            <a:off x="3663269" y="1779327"/>
            <a:ext cx="7810544" cy="1661993"/>
          </a:xfrm>
          <a:prstGeom prst="rect">
            <a:avLst/>
          </a:prstGeom>
          <a:noFill/>
        </p:spPr>
        <p:txBody>
          <a:bodyPr wrap="square">
            <a:spAutoFit/>
          </a:bodyPr>
          <a:lstStyle/>
          <a:p>
            <a:r>
              <a:rPr lang="fr-CA" sz="2400" b="1" dirty="0">
                <a:solidFill>
                  <a:schemeClr val="accent3"/>
                </a:solidFill>
                <a:latin typeface="+mj-lt"/>
              </a:rPr>
              <a:t>Égalité réelle : le principe de l’égalité linguistique dans le contexte des communications et la prestation des services </a:t>
            </a:r>
          </a:p>
          <a:p>
            <a:endParaRPr lang="en-US" sz="1200" b="1" dirty="0">
              <a:solidFill>
                <a:schemeClr val="accent3"/>
              </a:solidFill>
            </a:endParaRPr>
          </a:p>
          <a:p>
            <a:endParaRPr lang="fr-CA" dirty="0"/>
          </a:p>
        </p:txBody>
      </p:sp>
      <p:sp>
        <p:nvSpPr>
          <p:cNvPr id="7" name="TextBox 6">
            <a:extLst>
              <a:ext uri="{FF2B5EF4-FFF2-40B4-BE49-F238E27FC236}">
                <a16:creationId xmlns:a16="http://schemas.microsoft.com/office/drawing/2014/main" id="{8BB1D9BF-5560-DCC7-8080-E0117E6E8689}"/>
              </a:ext>
            </a:extLst>
          </p:cNvPr>
          <p:cNvSpPr txBox="1"/>
          <p:nvPr>
            <p:custDataLst>
              <p:tags r:id="rId4"/>
            </p:custDataLst>
          </p:nvPr>
        </p:nvSpPr>
        <p:spPr>
          <a:xfrm>
            <a:off x="3663269" y="3697297"/>
            <a:ext cx="7810544" cy="646331"/>
          </a:xfrm>
          <a:prstGeom prst="rect">
            <a:avLst/>
          </a:prstGeom>
          <a:noFill/>
        </p:spPr>
        <p:txBody>
          <a:bodyPr wrap="square" lIns="91440" tIns="45720" rIns="91440" bIns="45720" rtlCol="0" anchor="t">
            <a:spAutoFit/>
          </a:bodyPr>
          <a:lstStyle/>
          <a:p>
            <a:r>
              <a:rPr lang="fr-CA" dirty="0"/>
              <a:t>Développée par le Centre d’excellence en langues officielles</a:t>
            </a:r>
          </a:p>
          <a:p>
            <a:r>
              <a:rPr lang="fr-CA" dirty="0"/>
              <a:t>Secrétariat du Conseil du Trésor du Canada</a:t>
            </a:r>
          </a:p>
        </p:txBody>
      </p:sp>
      <p:pic>
        <p:nvPicPr>
          <p:cNvPr id="9" name="Picture 8" descr="Government of Canada wordmark.">
            <a:extLst>
              <a:ext uri="{FF2B5EF4-FFF2-40B4-BE49-F238E27FC236}">
                <a16:creationId xmlns:a16="http://schemas.microsoft.com/office/drawing/2014/main" id="{7A4BE1F7-848A-BE7A-014C-914648D8FC22}"/>
              </a:ext>
            </a:extLst>
          </p:cNvPr>
          <p:cNvPicPr>
            <a:picLocks noChangeAspect="1"/>
          </p:cNvPicPr>
          <p:nvPr>
            <p:custDataLst>
              <p:tags r:id="rId5"/>
            </p:custDataLst>
          </p:nvPr>
        </p:nvPicPr>
        <p:blipFill>
          <a:blip r:embed="rId10" cstate="print">
            <a:extLst>
              <a:ext uri="{28A0092B-C50C-407E-A947-70E740481C1C}">
                <a14:useLocalDpi xmlns:a14="http://schemas.microsoft.com/office/drawing/2010/main" val="0"/>
              </a:ext>
            </a:extLst>
          </a:blip>
          <a:stretch>
            <a:fillRect/>
          </a:stretch>
        </p:blipFill>
        <p:spPr>
          <a:xfrm>
            <a:off x="328032" y="188640"/>
            <a:ext cx="3241548" cy="348996"/>
          </a:xfrm>
          <a:prstGeom prst="rect">
            <a:avLst/>
          </a:prstGeom>
        </p:spPr>
      </p:pic>
    </p:spTree>
    <p:extLst>
      <p:ext uri="{BB962C8B-B14F-4D97-AF65-F5344CB8AC3E}">
        <p14:creationId xmlns:p14="http://schemas.microsoft.com/office/powerpoint/2010/main" val="67964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custDataLst>
              <p:tags r:id="rId1"/>
            </p:custDataLst>
          </p:nvPr>
        </p:nvSpPr>
        <p:spPr>
          <a:xfrm>
            <a:off x="480000" y="602891"/>
            <a:ext cx="11376156" cy="521853"/>
          </a:xfrm>
        </p:spPr>
        <p:txBody>
          <a:bodyPr/>
          <a:lstStyle/>
          <a:p>
            <a:pPr algn="ctr"/>
            <a:r>
              <a:rPr lang="fr-CA" sz="4000">
                <a:solidFill>
                  <a:schemeClr val="accent6"/>
                </a:solidFill>
                <a:latin typeface="+mn-lt"/>
                <a:cs typeface="+mn-cs"/>
              </a:rPr>
              <a:t>Vrai ou faux ?</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custDataLst>
              <p:tags r:id="rId2"/>
            </p:custDataLst>
          </p:nvPr>
        </p:nvSpPr>
        <p:spPr/>
        <p:txBody>
          <a:bodyPr/>
          <a:lstStyle/>
          <a:p>
            <a:fld id="{C42F5A24-FAD5-448B-90C7-C38AA06B112A}" type="slidenum">
              <a:rPr lang="fr-CA" smtClean="0"/>
              <a:pPr/>
              <a:t>10</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custDataLst>
              <p:tags r:id="rId3"/>
            </p:custDataLst>
          </p:nvPr>
        </p:nvSpPr>
        <p:spPr/>
        <p:txBody>
          <a:bodyPr/>
          <a:lstStyle/>
          <a:p>
            <a:pPr marL="0" indent="0" algn="ctr">
              <a:buNone/>
            </a:pPr>
            <a:r>
              <a:rPr lang="fr-CA" b="1">
                <a:latin typeface="+mj-lt"/>
              </a:rPr>
              <a:t>La mise en œuvre de la décision CALDECH ne </a:t>
            </a:r>
          </a:p>
          <a:p>
            <a:pPr marL="0" indent="0" algn="ctr">
              <a:buNone/>
            </a:pPr>
            <a:r>
              <a:rPr lang="fr-CA" b="1">
                <a:latin typeface="+mj-lt"/>
              </a:rPr>
              <a:t>touche que les programmes existants.</a:t>
            </a:r>
          </a:p>
        </p:txBody>
      </p:sp>
      <p:sp>
        <p:nvSpPr>
          <p:cNvPr id="5" name="Rectangle: Rounded Corners 4">
            <a:extLst>
              <a:ext uri="{FF2B5EF4-FFF2-40B4-BE49-F238E27FC236}">
                <a16:creationId xmlns:a16="http://schemas.microsoft.com/office/drawing/2014/main" id="{DB9F0502-1759-812D-7B24-9EBB149E2A86}"/>
              </a:ext>
            </a:extLst>
          </p:cNvPr>
          <p:cNvSpPr/>
          <p:nvPr>
            <p:custDataLst>
              <p:tags r:id="rId4"/>
            </p:custDataLst>
          </p:nvPr>
        </p:nvSpPr>
        <p:spPr>
          <a:xfrm>
            <a:off x="4265272" y="3429000"/>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fr-CA" sz="3600" b="1">
                <a:solidFill>
                  <a:schemeClr val="accent1"/>
                </a:solidFill>
              </a:rPr>
              <a:t>Faux</a:t>
            </a:r>
          </a:p>
        </p:txBody>
      </p:sp>
    </p:spTree>
    <p:extLst>
      <p:ext uri="{BB962C8B-B14F-4D97-AF65-F5344CB8AC3E}">
        <p14:creationId xmlns:p14="http://schemas.microsoft.com/office/powerpoint/2010/main" val="243717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BDC5A-A453-841A-D933-B5526D2DC56B}"/>
              </a:ext>
            </a:extLst>
          </p:cNvPr>
          <p:cNvSpPr>
            <a:spLocks noGrp="1"/>
          </p:cNvSpPr>
          <p:nvPr>
            <p:ph type="title"/>
            <p:custDataLst>
              <p:tags r:id="rId1"/>
            </p:custDataLst>
          </p:nvPr>
        </p:nvSpPr>
        <p:spPr>
          <a:xfrm>
            <a:off x="407922" y="26672"/>
            <a:ext cx="11376156" cy="900000"/>
          </a:xfrm>
        </p:spPr>
        <p:txBody>
          <a:bodyPr/>
          <a:lstStyle/>
          <a:p>
            <a:r>
              <a:rPr lang="fr-CA" sz="3200">
                <a:solidFill>
                  <a:schemeClr val="accent6"/>
                </a:solidFill>
                <a:latin typeface="+mn-lt"/>
                <a:cs typeface="+mn-cs"/>
              </a:rPr>
              <a:t>De la décision à la mise en œuvre</a:t>
            </a:r>
          </a:p>
        </p:txBody>
      </p:sp>
      <p:sp>
        <p:nvSpPr>
          <p:cNvPr id="3" name="Slide Number Placeholder 2">
            <a:extLst>
              <a:ext uri="{FF2B5EF4-FFF2-40B4-BE49-F238E27FC236}">
                <a16:creationId xmlns:a16="http://schemas.microsoft.com/office/drawing/2014/main" id="{245FD223-C33F-F38D-13F2-FAEEE8E37AE0}"/>
              </a:ext>
            </a:extLst>
          </p:cNvPr>
          <p:cNvSpPr>
            <a:spLocks noGrp="1"/>
          </p:cNvSpPr>
          <p:nvPr>
            <p:ph type="sldNum" sz="quarter" idx="11"/>
            <p:custDataLst>
              <p:tags r:id="rId2"/>
            </p:custDataLst>
          </p:nvPr>
        </p:nvSpPr>
        <p:spPr/>
        <p:txBody>
          <a:bodyPr/>
          <a:lstStyle/>
          <a:p>
            <a:fld id="{C42F5A24-FAD5-448B-90C7-C38AA06B112A}" type="slidenum">
              <a:rPr lang="fr-CA" smtClean="0"/>
              <a:pPr/>
              <a:t>11</a:t>
            </a:fld>
            <a:endParaRPr lang="fr-CA"/>
          </a:p>
        </p:txBody>
      </p:sp>
      <p:graphicFrame>
        <p:nvGraphicFramePr>
          <p:cNvPr id="5" name="Diagram 4">
            <a:extLst>
              <a:ext uri="{FF2B5EF4-FFF2-40B4-BE49-F238E27FC236}">
                <a16:creationId xmlns:a16="http://schemas.microsoft.com/office/drawing/2014/main" id="{2917C772-64ED-CCE3-8C44-A4835F518E41}"/>
              </a:ext>
            </a:extLst>
          </p:cNvPr>
          <p:cNvGraphicFramePr/>
          <p:nvPr>
            <p:custDataLst>
              <p:tags r:id="rId3"/>
            </p:custDataLst>
            <p:extLst>
              <p:ext uri="{D42A27DB-BD31-4B8C-83A1-F6EECF244321}">
                <p14:modId xmlns:p14="http://schemas.microsoft.com/office/powerpoint/2010/main" val="2171015597"/>
              </p:ext>
            </p:extLst>
          </p:nvPr>
        </p:nvGraphicFramePr>
        <p:xfrm>
          <a:off x="1609341" y="728364"/>
          <a:ext cx="9864472" cy="561662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Rectangle: Rounded Corners 7">
            <a:extLst>
              <a:ext uri="{FF2B5EF4-FFF2-40B4-BE49-F238E27FC236}">
                <a16:creationId xmlns:a16="http://schemas.microsoft.com/office/drawing/2014/main" id="{177027EC-FFF3-DBC4-6B8F-35CB4782E8D3}"/>
              </a:ext>
            </a:extLst>
          </p:cNvPr>
          <p:cNvSpPr/>
          <p:nvPr>
            <p:custDataLst>
              <p:tags r:id="rId4"/>
            </p:custDataLst>
          </p:nvPr>
        </p:nvSpPr>
        <p:spPr>
          <a:xfrm>
            <a:off x="1801636" y="814089"/>
            <a:ext cx="2246489" cy="127188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CA" sz="1600" b="1">
                <a:solidFill>
                  <a:schemeClr val="accent6"/>
                </a:solidFill>
              </a:rPr>
              <a:t>Juin 2010 </a:t>
            </a:r>
          </a:p>
          <a:p>
            <a:pPr algn="ctr"/>
            <a:r>
              <a:rPr lang="fr-CA" sz="1400">
                <a:solidFill>
                  <a:schemeClr val="accent6"/>
                </a:solidFill>
              </a:rPr>
              <a:t>Message de la dirigeante principale des ressources humaines aux administrateurs généraux</a:t>
            </a:r>
          </a:p>
        </p:txBody>
      </p:sp>
      <p:sp>
        <p:nvSpPr>
          <p:cNvPr id="9" name="Rectangle: Rounded Corners 8">
            <a:extLst>
              <a:ext uri="{FF2B5EF4-FFF2-40B4-BE49-F238E27FC236}">
                <a16:creationId xmlns:a16="http://schemas.microsoft.com/office/drawing/2014/main" id="{D1272300-EE35-6BC9-0663-61505F4D0F41}"/>
              </a:ext>
            </a:extLst>
          </p:cNvPr>
          <p:cNvSpPr/>
          <p:nvPr>
            <p:custDataLst>
              <p:tags r:id="rId5"/>
            </p:custDataLst>
          </p:nvPr>
        </p:nvSpPr>
        <p:spPr>
          <a:xfrm>
            <a:off x="214489" y="2912586"/>
            <a:ext cx="1209383" cy="103282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CA" sz="1600" b="1">
                <a:solidFill>
                  <a:schemeClr val="accent6"/>
                </a:solidFill>
              </a:rPr>
              <a:t>Février </a:t>
            </a:r>
          </a:p>
          <a:p>
            <a:pPr algn="ctr"/>
            <a:r>
              <a:rPr lang="fr-CA" sz="1600" b="1">
                <a:solidFill>
                  <a:schemeClr val="accent6"/>
                </a:solidFill>
              </a:rPr>
              <a:t>2009</a:t>
            </a:r>
          </a:p>
          <a:p>
            <a:pPr algn="ctr"/>
            <a:r>
              <a:rPr lang="fr-CA" sz="1400">
                <a:solidFill>
                  <a:schemeClr val="accent6"/>
                </a:solidFill>
              </a:rPr>
              <a:t>Décision</a:t>
            </a:r>
          </a:p>
        </p:txBody>
      </p:sp>
      <p:sp>
        <p:nvSpPr>
          <p:cNvPr id="11" name="Left Brace 10">
            <a:extLst>
              <a:ext uri="{FF2B5EF4-FFF2-40B4-BE49-F238E27FC236}">
                <a16:creationId xmlns:a16="http://schemas.microsoft.com/office/drawing/2014/main" id="{FDB2029D-6B3F-88FC-9EF0-E01122F2474E}"/>
              </a:ext>
            </a:extLst>
          </p:cNvPr>
          <p:cNvSpPr/>
          <p:nvPr>
            <p:custDataLst>
              <p:tags r:id="rId6"/>
            </p:custDataLst>
          </p:nvPr>
        </p:nvSpPr>
        <p:spPr>
          <a:xfrm rot="16200000">
            <a:off x="8208095" y="1799840"/>
            <a:ext cx="252028" cy="6534684"/>
          </a:xfrm>
          <a:prstGeom prst="leftBrace">
            <a:avLst/>
          </a:prstGeom>
          <a:ln w="28575"/>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DF071A93-A226-6BEB-4AB2-029AB8645C66}"/>
              </a:ext>
            </a:extLst>
          </p:cNvPr>
          <p:cNvSpPr/>
          <p:nvPr>
            <p:custDataLst>
              <p:tags r:id="rId7"/>
            </p:custDataLst>
          </p:nvPr>
        </p:nvSpPr>
        <p:spPr>
          <a:xfrm>
            <a:off x="7602478" y="5383832"/>
            <a:ext cx="1522471" cy="51105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CA" sz="1600" b="1">
                <a:solidFill>
                  <a:schemeClr val="accent6"/>
                </a:solidFill>
              </a:rPr>
              <a:t>Obligations continues</a:t>
            </a:r>
          </a:p>
        </p:txBody>
      </p:sp>
    </p:spTree>
    <p:extLst>
      <p:ext uri="{BB962C8B-B14F-4D97-AF65-F5344CB8AC3E}">
        <p14:creationId xmlns:p14="http://schemas.microsoft.com/office/powerpoint/2010/main" val="368575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90FE-A635-78CB-6732-0277AB745A9D}"/>
              </a:ext>
            </a:extLst>
          </p:cNvPr>
          <p:cNvSpPr>
            <a:spLocks noGrp="1"/>
          </p:cNvSpPr>
          <p:nvPr>
            <p:ph type="title"/>
            <p:custDataLst>
              <p:tags r:id="rId1"/>
            </p:custDataLst>
          </p:nvPr>
        </p:nvSpPr>
        <p:spPr>
          <a:xfrm>
            <a:off x="335360" y="188640"/>
            <a:ext cx="11376156" cy="629965"/>
          </a:xfrm>
        </p:spPr>
        <p:txBody>
          <a:bodyPr/>
          <a:lstStyle/>
          <a:p>
            <a:r>
              <a:rPr lang="fr-CA" sz="3200">
                <a:solidFill>
                  <a:schemeClr val="accent6"/>
                </a:solidFill>
                <a:latin typeface="+mn-lt"/>
                <a:cs typeface="+mn-cs"/>
              </a:rPr>
              <a:t>Grille d’analyse</a:t>
            </a:r>
          </a:p>
        </p:txBody>
      </p:sp>
      <p:sp>
        <p:nvSpPr>
          <p:cNvPr id="3" name="Slide Number Placeholder 2">
            <a:extLst>
              <a:ext uri="{FF2B5EF4-FFF2-40B4-BE49-F238E27FC236}">
                <a16:creationId xmlns:a16="http://schemas.microsoft.com/office/drawing/2014/main" id="{260E1687-2240-A9AF-43F3-DCBF92159E4E}"/>
              </a:ext>
            </a:extLst>
          </p:cNvPr>
          <p:cNvSpPr>
            <a:spLocks noGrp="1"/>
          </p:cNvSpPr>
          <p:nvPr>
            <p:ph type="sldNum" sz="quarter" idx="11"/>
            <p:custDataLst>
              <p:tags r:id="rId2"/>
            </p:custDataLst>
          </p:nvPr>
        </p:nvSpPr>
        <p:spPr/>
        <p:txBody>
          <a:bodyPr/>
          <a:lstStyle/>
          <a:p>
            <a:fld id="{C42F5A24-FAD5-448B-90C7-C38AA06B112A}" type="slidenum">
              <a:rPr lang="fr-CA" smtClean="0"/>
              <a:pPr/>
              <a:t>12</a:t>
            </a:fld>
            <a:endParaRPr lang="fr-CA"/>
          </a:p>
        </p:txBody>
      </p:sp>
      <p:graphicFrame>
        <p:nvGraphicFramePr>
          <p:cNvPr id="5" name="Diagram 4">
            <a:extLst>
              <a:ext uri="{FF2B5EF4-FFF2-40B4-BE49-F238E27FC236}">
                <a16:creationId xmlns:a16="http://schemas.microsoft.com/office/drawing/2014/main" id="{1D31E32A-BB57-C0EF-7D8C-3F112F0FDB92}"/>
              </a:ext>
            </a:extLst>
          </p:cNvPr>
          <p:cNvGraphicFramePr/>
          <p:nvPr>
            <p:custDataLst>
              <p:tags r:id="rId3"/>
            </p:custDataLst>
            <p:extLst>
              <p:ext uri="{D42A27DB-BD31-4B8C-83A1-F6EECF244321}">
                <p14:modId xmlns:p14="http://schemas.microsoft.com/office/powerpoint/2010/main" val="42458158"/>
              </p:ext>
            </p:extLst>
          </p:nvPr>
        </p:nvGraphicFramePr>
        <p:xfrm>
          <a:off x="1183680" y="1148249"/>
          <a:ext cx="9679515" cy="48695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a:extLst>
              <a:ext uri="{FF2B5EF4-FFF2-40B4-BE49-F238E27FC236}">
                <a16:creationId xmlns:a16="http://schemas.microsoft.com/office/drawing/2014/main" id="{AD17FA3B-56CE-D643-6064-2D7B25E40894}"/>
              </a:ext>
            </a:extLst>
          </p:cNvPr>
          <p:cNvSpPr txBox="1"/>
          <p:nvPr>
            <p:custDataLst>
              <p:tags r:id="rId4"/>
            </p:custDataLst>
          </p:nvPr>
        </p:nvSpPr>
        <p:spPr>
          <a:xfrm>
            <a:off x="3701988" y="5679575"/>
            <a:ext cx="6178858" cy="369332"/>
          </a:xfrm>
          <a:prstGeom prst="rect">
            <a:avLst/>
          </a:prstGeom>
          <a:noFill/>
        </p:spPr>
        <p:txBody>
          <a:bodyPr wrap="square">
            <a:spAutoFit/>
          </a:bodyPr>
          <a:lstStyle/>
          <a:p>
            <a:r>
              <a:rPr lang="fr-FR" dirty="0">
                <a:hlinkClick r:id="rId12"/>
              </a:rPr>
              <a:t>Grille d'analyse (égalité réelle) - Canada.ca</a:t>
            </a:r>
            <a:endParaRPr lang="en-US" dirty="0"/>
          </a:p>
        </p:txBody>
      </p:sp>
    </p:spTree>
    <p:extLst>
      <p:ext uri="{BB962C8B-B14F-4D97-AF65-F5344CB8AC3E}">
        <p14:creationId xmlns:p14="http://schemas.microsoft.com/office/powerpoint/2010/main" val="193964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custDataLst>
              <p:tags r:id="rId1"/>
            </p:custDataLst>
          </p:nvPr>
        </p:nvSpPr>
        <p:spPr/>
        <p:txBody>
          <a:bodyPr/>
          <a:lstStyle/>
          <a:p>
            <a:fld id="{C42F5A24-FAD5-448B-90C7-C38AA06B112A}" type="slidenum">
              <a:rPr lang="fr-CA" smtClean="0"/>
              <a:pPr/>
              <a:t>13</a:t>
            </a:fld>
            <a:endParaRPr lang="fr-CA"/>
          </a:p>
        </p:txBody>
      </p:sp>
      <p:pic>
        <p:nvPicPr>
          <p:cNvPr id="6" name="Picture 5">
            <a:extLst>
              <a:ext uri="{FF2B5EF4-FFF2-40B4-BE49-F238E27FC236}">
                <a16:creationId xmlns:a16="http://schemas.microsoft.com/office/drawing/2014/main" id="{7399C300-D5C8-5955-E275-647AF4BD6F45}"/>
              </a:ext>
            </a:extLst>
          </p:cNvPr>
          <p:cNvPicPr>
            <a:picLocks noChangeAspect="1"/>
          </p:cNvPicPr>
          <p:nvPr>
            <p:custDataLst>
              <p:tags r:id="rId2"/>
            </p:custDataLst>
          </p:nvPr>
        </p:nvPicPr>
        <p:blipFill>
          <a:blip r:embed="rId7"/>
          <a:stretch>
            <a:fillRect/>
          </a:stretch>
        </p:blipFill>
        <p:spPr>
          <a:xfrm>
            <a:off x="190078" y="260648"/>
            <a:ext cx="1225402" cy="1755800"/>
          </a:xfrm>
          <a:prstGeom prst="rect">
            <a:avLst/>
          </a:prstGeom>
        </p:spPr>
      </p:pic>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custDataLst>
              <p:tags r:id="rId3"/>
            </p:custDataLst>
            <p:extLst>
              <p:ext uri="{D42A27DB-BD31-4B8C-83A1-F6EECF244321}">
                <p14:modId xmlns:p14="http://schemas.microsoft.com/office/powerpoint/2010/main" val="4223168621"/>
              </p:ext>
            </p:extLst>
          </p:nvPr>
        </p:nvGraphicFramePr>
        <p:xfrm>
          <a:off x="1415480" y="1847593"/>
          <a:ext cx="10297144" cy="4036086"/>
        </p:xfrm>
        <a:graphic>
          <a:graphicData uri="http://schemas.openxmlformats.org/drawingml/2006/table">
            <a:tbl>
              <a:tblPr firstRow="1" bandRow="1">
                <a:tableStyleId>{7DF18680-E054-41AD-8BC1-D1AEF772440D}</a:tableStyleId>
              </a:tblPr>
              <a:tblGrid>
                <a:gridCol w="9000999">
                  <a:extLst>
                    <a:ext uri="{9D8B030D-6E8A-4147-A177-3AD203B41FA5}">
                      <a16:colId xmlns:a16="http://schemas.microsoft.com/office/drawing/2014/main" val="356892379"/>
                    </a:ext>
                  </a:extLst>
                </a:gridCol>
                <a:gridCol w="648072">
                  <a:extLst>
                    <a:ext uri="{9D8B030D-6E8A-4147-A177-3AD203B41FA5}">
                      <a16:colId xmlns:a16="http://schemas.microsoft.com/office/drawing/2014/main" val="2000613894"/>
                    </a:ext>
                  </a:extLst>
                </a:gridCol>
                <a:gridCol w="648073">
                  <a:extLst>
                    <a:ext uri="{9D8B030D-6E8A-4147-A177-3AD203B41FA5}">
                      <a16:colId xmlns:a16="http://schemas.microsoft.com/office/drawing/2014/main" val="1324979974"/>
                    </a:ext>
                  </a:extLst>
                </a:gridCol>
              </a:tblGrid>
              <a:tr h="412621">
                <a:tc>
                  <a:txBody>
                    <a:bodyPr/>
                    <a:lstStyle/>
                    <a:p>
                      <a:endParaRPr lang="en-US"/>
                    </a:p>
                  </a:txBody>
                  <a:tcPr/>
                </a:tc>
                <a:tc>
                  <a:txBody>
                    <a:bodyPr/>
                    <a:lstStyle/>
                    <a:p>
                      <a:pPr algn="ctr"/>
                      <a:r>
                        <a:rPr lang="fr-CA"/>
                        <a:t>Oui</a:t>
                      </a:r>
                    </a:p>
                  </a:txBody>
                  <a:tcPr anchor="ctr"/>
                </a:tc>
                <a:tc>
                  <a:txBody>
                    <a:bodyPr/>
                    <a:lstStyle/>
                    <a:p>
                      <a:pPr algn="ctr"/>
                      <a:r>
                        <a:rPr lang="fr-CA"/>
                        <a:t>Non</a:t>
                      </a:r>
                    </a:p>
                  </a:txBody>
                  <a:tcPr anchor="ctr"/>
                </a:tc>
                <a:extLst>
                  <a:ext uri="{0D108BD9-81ED-4DB2-BD59-A6C34878D82A}">
                    <a16:rowId xmlns:a16="http://schemas.microsoft.com/office/drawing/2014/main" val="2463833966"/>
                  </a:ext>
                </a:extLst>
              </a:tr>
              <a:tr h="838755">
                <a:tc>
                  <a:txBody>
                    <a:bodyPr/>
                    <a:lstStyle/>
                    <a:p>
                      <a:r>
                        <a:rPr lang="fr-CA" sz="1800" b="0" i="0">
                          <a:solidFill>
                            <a:schemeClr val="accent6"/>
                          </a:solidFill>
                          <a:effectLst/>
                          <a:latin typeface="+mn-lt"/>
                          <a:ea typeface="+mn-ea"/>
                          <a:cs typeface="+mn-cs"/>
                        </a:rPr>
                        <a:t>S’agit-il d’un service ou d’un programme visant le développement des communautés par opposition à un service ou un programme fourni aux membres du public à titre individuel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r h="838755">
                <a:tc>
                  <a:txBody>
                    <a:bodyPr/>
                    <a:lstStyle/>
                    <a:p>
                      <a:r>
                        <a:rPr lang="fr-CA" sz="1800" b="0" i="0">
                          <a:solidFill>
                            <a:schemeClr val="accent6"/>
                          </a:solidFill>
                          <a:effectLst/>
                          <a:latin typeface="+mn-lt"/>
                          <a:ea typeface="+mn-ea"/>
                          <a:cs typeface="+mn-cs"/>
                        </a:rPr>
                        <a:t>S’agit-il d’un service ou d’un programme qui requiert la prise en compte de caractéristiques régionales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3330141223"/>
                  </a:ext>
                </a:extLst>
              </a:tr>
              <a:tr h="1031555">
                <a:tc>
                  <a:txBody>
                    <a:bodyPr/>
                    <a:lstStyle/>
                    <a:p>
                      <a:r>
                        <a:rPr lang="fr-CA" sz="1800" b="0" i="0">
                          <a:solidFill>
                            <a:schemeClr val="accent6"/>
                          </a:solidFill>
                          <a:effectLst/>
                          <a:latin typeface="+mn-lt"/>
                          <a:ea typeface="+mn-ea"/>
                          <a:cs typeface="+mn-cs"/>
                        </a:rPr>
                        <a:t>S’agit-il d’un service ou d’un programme visant à assurer des bénéfices à moyen ou à long terme et impliquant une relation continue avec les bénéficiaires du service (par opposition à un service transactionnel ponctuel)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4071793935"/>
                  </a:ext>
                </a:extLst>
              </a:tr>
              <a:tr h="838755">
                <a:tc>
                  <a:txBody>
                    <a:bodyPr/>
                    <a:lstStyle/>
                    <a:p>
                      <a:r>
                        <a:rPr lang="fr-CA" sz="1800" b="0" i="0">
                          <a:solidFill>
                            <a:schemeClr val="accent6"/>
                          </a:solidFill>
                          <a:effectLst/>
                          <a:latin typeface="+mn-lt"/>
                          <a:ea typeface="+mn-ea"/>
                          <a:cs typeface="+mn-cs"/>
                        </a:rPr>
                        <a:t>La participation de la population cible est-elle requise dans l’élaboration et/ou la mise en œuvre du service ou du programme afin d’en atteindre les objectifs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2414778954"/>
                  </a:ext>
                </a:extLst>
              </a:tr>
            </a:tbl>
          </a:graphicData>
        </a:graphic>
      </p:graphicFrame>
      <p:sp>
        <p:nvSpPr>
          <p:cNvPr id="10" name="Rectangle 9">
            <a:extLst>
              <a:ext uri="{FF2B5EF4-FFF2-40B4-BE49-F238E27FC236}">
                <a16:creationId xmlns:a16="http://schemas.microsoft.com/office/drawing/2014/main" id="{F59ACC47-8684-6801-6E9C-E28125A18CD6}"/>
              </a:ext>
            </a:extLst>
          </p:cNvPr>
          <p:cNvSpPr/>
          <p:nvPr>
            <p:custDataLst>
              <p:tags r:id="rId4"/>
            </p:custDataLst>
          </p:nvPr>
        </p:nvSpPr>
        <p:spPr>
          <a:xfrm>
            <a:off x="1415480" y="262960"/>
            <a:ext cx="9001000" cy="1141916"/>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CA" sz="3200" b="1">
                <a:solidFill>
                  <a:schemeClr val="accent6"/>
                </a:solidFill>
              </a:rPr>
              <a:t>Déterminer si le service ou le programme peut être visé</a:t>
            </a:r>
          </a:p>
        </p:txBody>
      </p:sp>
    </p:spTree>
    <p:extLst>
      <p:ext uri="{BB962C8B-B14F-4D97-AF65-F5344CB8AC3E}">
        <p14:creationId xmlns:p14="http://schemas.microsoft.com/office/powerpoint/2010/main" val="245117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custDataLst>
              <p:tags r:id="rId1"/>
            </p:custDataLst>
          </p:nvPr>
        </p:nvSpPr>
        <p:spPr/>
        <p:txBody>
          <a:bodyPr/>
          <a:lstStyle/>
          <a:p>
            <a:fld id="{C42F5A24-FAD5-448B-90C7-C38AA06B112A}" type="slidenum">
              <a:rPr lang="fr-CA" smtClean="0"/>
              <a:pPr/>
              <a:t>14</a:t>
            </a:fld>
            <a:endParaRPr lang="fr-CA"/>
          </a:p>
        </p:txBody>
      </p:sp>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custDataLst>
              <p:tags r:id="rId2"/>
            </p:custDataLst>
            <p:extLst>
              <p:ext uri="{D42A27DB-BD31-4B8C-83A1-F6EECF244321}">
                <p14:modId xmlns:p14="http://schemas.microsoft.com/office/powerpoint/2010/main" val="1592301839"/>
              </p:ext>
            </p:extLst>
          </p:nvPr>
        </p:nvGraphicFramePr>
        <p:xfrm>
          <a:off x="1415481" y="1952531"/>
          <a:ext cx="10004994" cy="1653857"/>
        </p:xfrm>
        <a:graphic>
          <a:graphicData uri="http://schemas.openxmlformats.org/drawingml/2006/table">
            <a:tbl>
              <a:tblPr firstRow="1" bandRow="1">
                <a:tableStyleId>{F5AB1C69-6EDB-4FF4-983F-18BD219EF322}</a:tableStyleId>
              </a:tblPr>
              <a:tblGrid>
                <a:gridCol w="8554887">
                  <a:extLst>
                    <a:ext uri="{9D8B030D-6E8A-4147-A177-3AD203B41FA5}">
                      <a16:colId xmlns:a16="http://schemas.microsoft.com/office/drawing/2014/main" val="356892379"/>
                    </a:ext>
                  </a:extLst>
                </a:gridCol>
                <a:gridCol w="735732">
                  <a:extLst>
                    <a:ext uri="{9D8B030D-6E8A-4147-A177-3AD203B41FA5}">
                      <a16:colId xmlns:a16="http://schemas.microsoft.com/office/drawing/2014/main" val="2000613894"/>
                    </a:ext>
                  </a:extLst>
                </a:gridCol>
                <a:gridCol w="714375">
                  <a:extLst>
                    <a:ext uri="{9D8B030D-6E8A-4147-A177-3AD203B41FA5}">
                      <a16:colId xmlns:a16="http://schemas.microsoft.com/office/drawing/2014/main" val="1324979974"/>
                    </a:ext>
                  </a:extLst>
                </a:gridCol>
              </a:tblGrid>
              <a:tr h="465137">
                <a:tc>
                  <a:txBody>
                    <a:bodyPr/>
                    <a:lstStyle/>
                    <a:p>
                      <a:endParaRPr lang="en-US"/>
                    </a:p>
                  </a:txBody>
                  <a:tcPr/>
                </a:tc>
                <a:tc>
                  <a:txBody>
                    <a:bodyPr/>
                    <a:lstStyle/>
                    <a:p>
                      <a:pPr algn="ctr"/>
                      <a:r>
                        <a:rPr lang="fr-CA"/>
                        <a:t>Oui</a:t>
                      </a:r>
                    </a:p>
                  </a:txBody>
                  <a:tcPr anchor="ctr"/>
                </a:tc>
                <a:tc>
                  <a:txBody>
                    <a:bodyPr/>
                    <a:lstStyle/>
                    <a:p>
                      <a:pPr algn="ctr"/>
                      <a:r>
                        <a:rPr lang="fr-CA"/>
                        <a:t>Non</a:t>
                      </a:r>
                    </a:p>
                  </a:txBody>
                  <a:tcPr anchor="ctr"/>
                </a:tc>
                <a:extLst>
                  <a:ext uri="{0D108BD9-81ED-4DB2-BD59-A6C34878D82A}">
                    <a16:rowId xmlns:a16="http://schemas.microsoft.com/office/drawing/2014/main" val="2463833966"/>
                  </a:ext>
                </a:extLst>
              </a:tr>
              <a:tr h="945505">
                <a:tc>
                  <a:txBody>
                    <a:bodyPr/>
                    <a:lstStyle/>
                    <a:p>
                      <a:r>
                        <a:rPr lang="fr-CA" sz="1800" b="0">
                          <a:solidFill>
                            <a:schemeClr val="accent6"/>
                          </a:solidFill>
                          <a:effectLst/>
                        </a:rPr>
                        <a:t>Prenant en considérant la clientèle visée et la nature du service ou du programme, s’agit-il d’un service ou d’un programme pour lequel un service uniforme procurerait le même avantage aux membres des deux communautés de langue officielle?</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bl>
          </a:graphicData>
        </a:graphic>
      </p:graphicFrame>
      <p:grpSp>
        <p:nvGrpSpPr>
          <p:cNvPr id="2" name="Group 1">
            <a:extLst>
              <a:ext uri="{FF2B5EF4-FFF2-40B4-BE49-F238E27FC236}">
                <a16:creationId xmlns:a16="http://schemas.microsoft.com/office/drawing/2014/main" id="{FA0F1399-C815-2032-6881-B26F35073419}"/>
              </a:ext>
            </a:extLst>
          </p:cNvPr>
          <p:cNvGrpSpPr/>
          <p:nvPr>
            <p:custDataLst>
              <p:tags r:id="rId3"/>
            </p:custDataLst>
          </p:nvPr>
        </p:nvGrpSpPr>
        <p:grpSpPr>
          <a:xfrm>
            <a:off x="190479" y="268934"/>
            <a:ext cx="1225002" cy="1750003"/>
            <a:chOff x="1" y="1559784"/>
            <a:chExt cx="1225002" cy="1750003"/>
          </a:xfrm>
        </p:grpSpPr>
        <p:sp>
          <p:nvSpPr>
            <p:cNvPr id="4" name="Arrow: Chevron 3">
              <a:extLst>
                <a:ext uri="{FF2B5EF4-FFF2-40B4-BE49-F238E27FC236}">
                  <a16:creationId xmlns:a16="http://schemas.microsoft.com/office/drawing/2014/main" id="{681D53E7-8DD4-B586-821D-D81208FECE8F}"/>
                </a:ext>
              </a:extLst>
            </p:cNvPr>
            <p:cNvSpPr/>
            <p:nvPr/>
          </p:nvSpPr>
          <p:spPr>
            <a:xfrm rot="5400000">
              <a:off x="-262500" y="1822285"/>
              <a:ext cx="1750003" cy="1225002"/>
            </a:xfrm>
            <a:prstGeom prst="chevron">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 name="Arrow: Chevron 4">
              <a:extLst>
                <a:ext uri="{FF2B5EF4-FFF2-40B4-BE49-F238E27FC236}">
                  <a16:creationId xmlns:a16="http://schemas.microsoft.com/office/drawing/2014/main" id="{DA91D098-B513-20A3-5994-5E27AE01CA4D}"/>
                </a:ext>
              </a:extLst>
            </p:cNvPr>
            <p:cNvSpPr txBox="1"/>
            <p:nvPr/>
          </p:nvSpPr>
          <p:spPr>
            <a:xfrm>
              <a:off x="1" y="2172285"/>
              <a:ext cx="1225002" cy="5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CA" sz="3600"/>
                <a:t>2</a:t>
              </a:r>
            </a:p>
          </p:txBody>
        </p:sp>
      </p:grpSp>
      <p:sp>
        <p:nvSpPr>
          <p:cNvPr id="14" name="Rectangle 13">
            <a:extLst>
              <a:ext uri="{FF2B5EF4-FFF2-40B4-BE49-F238E27FC236}">
                <a16:creationId xmlns:a16="http://schemas.microsoft.com/office/drawing/2014/main" id="{7DD4BA45-3B17-523C-6861-BECD4BD4647B}"/>
              </a:ext>
            </a:extLst>
          </p:cNvPr>
          <p:cNvSpPr/>
          <p:nvPr>
            <p:custDataLst>
              <p:tags r:id="rId4"/>
            </p:custDataLst>
          </p:nvPr>
        </p:nvSpPr>
        <p:spPr>
          <a:xfrm>
            <a:off x="1415480" y="239544"/>
            <a:ext cx="9217024" cy="114191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lang="fr-CA" sz="3200" b="1">
                <a:solidFill>
                  <a:schemeClr val="accent1"/>
                </a:solidFill>
              </a:rPr>
              <a:t>Déterminer si un service ou un programme uniforme est adéquat</a:t>
            </a:r>
          </a:p>
        </p:txBody>
      </p:sp>
      <p:sp>
        <p:nvSpPr>
          <p:cNvPr id="18" name="TextBox 17">
            <a:extLst>
              <a:ext uri="{FF2B5EF4-FFF2-40B4-BE49-F238E27FC236}">
                <a16:creationId xmlns:a16="http://schemas.microsoft.com/office/drawing/2014/main" id="{0B8E5ECE-7EA7-6A01-39F1-BA5170912D6A}"/>
              </a:ext>
            </a:extLst>
          </p:cNvPr>
          <p:cNvSpPr txBox="1"/>
          <p:nvPr>
            <p:custDataLst>
              <p:tags r:id="rId5"/>
            </p:custDataLst>
          </p:nvPr>
        </p:nvSpPr>
        <p:spPr>
          <a:xfrm>
            <a:off x="2346251" y="3738018"/>
            <a:ext cx="7632847"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en-US" i="0">
              <a:solidFill>
                <a:schemeClr val="accent1"/>
              </a:solidFill>
              <a:effectLst/>
              <a:latin typeface="+mj-lt"/>
            </a:endParaRPr>
          </a:p>
          <a:p>
            <a:pPr algn="ctr"/>
            <a:r>
              <a:rPr lang="fr-CA" i="0">
                <a:solidFill>
                  <a:schemeClr val="accent1"/>
                </a:solidFill>
                <a:effectLst/>
                <a:latin typeface="+mj-lt"/>
              </a:rPr>
              <a:t>Pour être en mesure de répondre à cette question, vous devez savoir si la minorité a des besoins particuliers par rapport à ce service ou ce programme. </a:t>
            </a:r>
          </a:p>
          <a:p>
            <a:pPr algn="ctr"/>
            <a:endParaRPr lang="en-US" i="0">
              <a:solidFill>
                <a:schemeClr val="accent1"/>
              </a:solidFill>
              <a:effectLst/>
              <a:latin typeface="+mj-lt"/>
            </a:endParaRPr>
          </a:p>
          <a:p>
            <a:pPr algn="ctr"/>
            <a:r>
              <a:rPr lang="fr-CA" b="1" i="0">
                <a:solidFill>
                  <a:schemeClr val="accent1"/>
                </a:solidFill>
                <a:effectLst/>
                <a:latin typeface="+mj-lt"/>
              </a:rPr>
              <a:t>Si vous ne connaissez pas les besoins de la minorité linguistique, vous devriez la consulter.</a:t>
            </a:r>
            <a:endParaRPr lang="en-US">
              <a:solidFill>
                <a:schemeClr val="accent1"/>
              </a:solidFill>
              <a:latin typeface="+mj-lt"/>
            </a:endParaRPr>
          </a:p>
          <a:p>
            <a:pPr algn="ctr"/>
            <a:endParaRPr lang="fr-CA" b="1" i="0">
              <a:solidFill>
                <a:schemeClr val="accent1"/>
              </a:solidFill>
              <a:effectLst/>
              <a:latin typeface="+mj-lt"/>
            </a:endParaRPr>
          </a:p>
        </p:txBody>
      </p:sp>
    </p:spTree>
    <p:extLst>
      <p:ext uri="{BB962C8B-B14F-4D97-AF65-F5344CB8AC3E}">
        <p14:creationId xmlns:p14="http://schemas.microsoft.com/office/powerpoint/2010/main" val="3480105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A461-E10C-821C-203D-3CF2E5E67A76}"/>
              </a:ext>
            </a:extLst>
          </p:cNvPr>
          <p:cNvSpPr>
            <a:spLocks noGrp="1"/>
          </p:cNvSpPr>
          <p:nvPr>
            <p:ph type="title"/>
            <p:custDataLst>
              <p:tags r:id="rId1"/>
            </p:custDataLst>
          </p:nvPr>
        </p:nvSpPr>
        <p:spPr>
          <a:xfrm>
            <a:off x="480000" y="80728"/>
            <a:ext cx="11376156" cy="900000"/>
          </a:xfrm>
        </p:spPr>
        <p:txBody>
          <a:bodyPr/>
          <a:lstStyle/>
          <a:p>
            <a:r>
              <a:rPr lang="fr-CA" sz="3200">
                <a:solidFill>
                  <a:schemeClr val="accent6"/>
                </a:solidFill>
                <a:latin typeface="+mn-lt"/>
                <a:cs typeface="+mn-cs"/>
              </a:rPr>
              <a:t>Connaître les besoins de la minorité linguistique</a:t>
            </a:r>
          </a:p>
        </p:txBody>
      </p:sp>
      <p:sp>
        <p:nvSpPr>
          <p:cNvPr id="3" name="Slide Number Placeholder 2">
            <a:extLst>
              <a:ext uri="{FF2B5EF4-FFF2-40B4-BE49-F238E27FC236}">
                <a16:creationId xmlns:a16="http://schemas.microsoft.com/office/drawing/2014/main" id="{F47266EE-AE98-CDD2-B75C-24E7250584E7}"/>
              </a:ext>
            </a:extLst>
          </p:cNvPr>
          <p:cNvSpPr>
            <a:spLocks noGrp="1"/>
          </p:cNvSpPr>
          <p:nvPr>
            <p:ph type="sldNum" sz="quarter" idx="11"/>
            <p:custDataLst>
              <p:tags r:id="rId2"/>
            </p:custDataLst>
          </p:nvPr>
        </p:nvSpPr>
        <p:spPr/>
        <p:txBody>
          <a:bodyPr/>
          <a:lstStyle/>
          <a:p>
            <a:fld id="{C42F5A24-FAD5-448B-90C7-C38AA06B112A}" type="slidenum">
              <a:rPr lang="fr-CA" smtClean="0"/>
              <a:pPr/>
              <a:t>15</a:t>
            </a:fld>
            <a:endParaRPr lang="fr-CA"/>
          </a:p>
        </p:txBody>
      </p:sp>
      <p:sp>
        <p:nvSpPr>
          <p:cNvPr id="6" name="Rectangle 5" descr="This is an Engage Word Cloud infographic.  Use CTRL+SHIFT+Y to access the raw data in Excel.">
            <a:extLst>
              <a:ext uri="{FF2B5EF4-FFF2-40B4-BE49-F238E27FC236}">
                <a16:creationId xmlns:a16="http://schemas.microsoft.com/office/drawing/2014/main" id="{CF734CDC-AFBF-D46D-4809-800E8097A7F9}"/>
              </a:ext>
            </a:extLst>
          </p:cNvPr>
          <p:cNvSpPr/>
          <p:nvPr>
            <p:custDataLst>
              <p:tags r:id="rId3"/>
            </p:custDataLst>
          </p:nvPr>
        </p:nvSpPr>
        <p:spPr>
          <a:xfrm>
            <a:off x="1127483" y="476672"/>
            <a:ext cx="9937034" cy="54006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fr-CA" sz="1000" dirty="0">
                <a:solidFill>
                  <a:srgbClr val="000000"/>
                </a:solidFill>
                <a:latin typeface="Consolas" panose="020B0609020204030204" pitchFamily="49" charset="0"/>
              </a:rPr>
              <a:t>    </a:t>
            </a:r>
            <a:r>
              <a:rPr lang="fr-CA" sz="1000" dirty="0">
                <a:solidFill>
                  <a:schemeClr val="accent6"/>
                </a:solidFill>
                <a:latin typeface="Consolas" panose="020B0609020204030204" pitchFamily="49" charset="0"/>
              </a:rPr>
              <a:t> </a:t>
            </a:r>
            <a:r>
              <a:rPr lang="fr-CA" dirty="0">
                <a:solidFill>
                  <a:schemeClr val="accent6"/>
                </a:solidFill>
                <a:latin typeface="Consolas" panose="020B0609020204030204" pitchFamily="49" charset="0"/>
              </a:rPr>
              <a:t>Incidences économiques</a:t>
            </a:r>
            <a:r>
              <a:rPr lang="fr-CA" sz="1000" dirty="0">
                <a:solidFill>
                  <a:schemeClr val="accent6"/>
                </a:solidFill>
                <a:latin typeface="Consolas" panose="020B0609020204030204" pitchFamily="49" charset="0"/>
              </a:rPr>
              <a:t>    </a:t>
            </a:r>
            <a:r>
              <a:rPr lang="fr-CA" sz="6000" dirty="0">
                <a:solidFill>
                  <a:schemeClr val="accent2"/>
                </a:solidFill>
                <a:latin typeface="Consolas" panose="020B0609020204030204" pitchFamily="49" charset="0"/>
              </a:rPr>
              <a:t>Santé</a:t>
            </a:r>
            <a:r>
              <a:rPr lang="fr-CA" sz="1000" dirty="0">
                <a:solidFill>
                  <a:schemeClr val="accent2"/>
                </a:solidFill>
                <a:latin typeface="Consolas" panose="020B0609020204030204" pitchFamily="49" charset="0"/>
              </a:rPr>
              <a:t> </a:t>
            </a:r>
            <a:r>
              <a:rPr lang="fr-CA" sz="1000" dirty="0">
                <a:solidFill>
                  <a:srgbClr val="000000"/>
                </a:solidFill>
                <a:latin typeface="Consolas" panose="020B0609020204030204" pitchFamily="49" charset="0"/>
              </a:rPr>
              <a:t>   </a:t>
            </a:r>
            <a:r>
              <a:rPr lang="fr-CA" sz="6000" dirty="0">
                <a:solidFill>
                  <a:srgbClr val="F9AB69"/>
                </a:solidFill>
                <a:latin typeface="Consolas" panose="020B0609020204030204" pitchFamily="49" charset="0"/>
              </a:rPr>
              <a:t>Âge</a:t>
            </a:r>
            <a:r>
              <a:rPr lang="fr-CA" sz="1000" dirty="0">
                <a:solidFill>
                  <a:srgbClr val="000000"/>
                </a:solidFill>
                <a:latin typeface="Consolas" panose="020B0609020204030204" pitchFamily="49" charset="0"/>
              </a:rPr>
              <a:t>    </a:t>
            </a:r>
            <a:br>
              <a:rPr lang="fr-CA" sz="1000" dirty="0">
                <a:solidFill>
                  <a:srgbClr val="000000"/>
                </a:solidFill>
                <a:latin typeface="Consolas" panose="020B0609020204030204" pitchFamily="49" charset="0"/>
              </a:rPr>
            </a:br>
            <a:r>
              <a:rPr lang="fr-CA" dirty="0">
                <a:solidFill>
                  <a:srgbClr val="FCDDC3"/>
                </a:solidFill>
                <a:latin typeface="Consolas" panose="020B0609020204030204" pitchFamily="49" charset="0"/>
              </a:rPr>
              <a:t>Genre de scolarisation</a:t>
            </a:r>
            <a:r>
              <a:rPr lang="fr-CA" sz="1000" dirty="0">
                <a:solidFill>
                  <a:srgbClr val="000000"/>
                </a:solidFill>
                <a:latin typeface="Consolas" panose="020B0609020204030204" pitchFamily="49" charset="0"/>
              </a:rPr>
              <a:t>    </a:t>
            </a:r>
            <a:r>
              <a:rPr lang="fr-CA" dirty="0">
                <a:solidFill>
                  <a:schemeClr val="accent1">
                    <a:lumMod val="60000"/>
                    <a:lumOff val="40000"/>
                  </a:schemeClr>
                </a:solidFill>
                <a:latin typeface="Consolas" panose="020B0609020204030204" pitchFamily="49" charset="0"/>
              </a:rPr>
              <a:t>Changements démographiques</a:t>
            </a:r>
            <a:r>
              <a:rPr lang="fr-CA" sz="1000" dirty="0">
                <a:solidFill>
                  <a:schemeClr val="accent1">
                    <a:lumMod val="60000"/>
                    <a:lumOff val="40000"/>
                  </a:schemeClr>
                </a:solidFill>
                <a:latin typeface="Consolas" panose="020B0609020204030204" pitchFamily="49" charset="0"/>
              </a:rPr>
              <a:t>    </a:t>
            </a:r>
            <a:r>
              <a:rPr lang="fr-CA" dirty="0">
                <a:solidFill>
                  <a:srgbClr val="F9AB69"/>
                </a:solidFill>
                <a:latin typeface="Consolas" panose="020B0609020204030204" pitchFamily="49" charset="0"/>
              </a:rPr>
              <a:t>Immigration</a:t>
            </a:r>
            <a:r>
              <a:rPr lang="fr-CA" sz="1000" dirty="0">
                <a:solidFill>
                  <a:srgbClr val="000000"/>
                </a:solidFill>
                <a:latin typeface="Consolas" panose="020B0609020204030204" pitchFamily="49" charset="0"/>
              </a:rPr>
              <a:t>                  </a:t>
            </a:r>
            <a:r>
              <a:rPr lang="fr-CA" dirty="0">
                <a:solidFill>
                  <a:schemeClr val="accent1">
                    <a:lumMod val="60000"/>
                    <a:lumOff val="40000"/>
                  </a:schemeClr>
                </a:solidFill>
                <a:latin typeface="Consolas" panose="020B0609020204030204" pitchFamily="49" charset="0"/>
              </a:rPr>
              <a:t>Origine ethnique</a:t>
            </a:r>
            <a:r>
              <a:rPr lang="fr-CA" sz="1000" dirty="0">
                <a:solidFill>
                  <a:schemeClr val="accent1">
                    <a:lumMod val="60000"/>
                    <a:lumOff val="40000"/>
                  </a:schemeClr>
                </a:solidFill>
                <a:latin typeface="Consolas" panose="020B0609020204030204" pitchFamily="49" charset="0"/>
              </a:rPr>
              <a:t>  </a:t>
            </a:r>
            <a:r>
              <a:rPr lang="fr-CA" sz="6000" dirty="0">
                <a:solidFill>
                  <a:schemeClr val="accent6"/>
                </a:solidFill>
                <a:latin typeface="Consolas" panose="020B0609020204030204" pitchFamily="49" charset="0"/>
              </a:rPr>
              <a:t>Revenu</a:t>
            </a:r>
            <a:r>
              <a:rPr lang="fr-CA" sz="1000" dirty="0">
                <a:solidFill>
                  <a:srgbClr val="000000"/>
                </a:solidFill>
                <a:latin typeface="Consolas" panose="020B0609020204030204" pitchFamily="49" charset="0"/>
              </a:rPr>
              <a:t>    </a:t>
            </a:r>
            <a:r>
              <a:rPr lang="fr-CA" dirty="0">
                <a:solidFill>
                  <a:schemeClr val="accent2"/>
                </a:solidFill>
                <a:latin typeface="Consolas" panose="020B0609020204030204" pitchFamily="49" charset="0"/>
              </a:rPr>
              <a:t>Niveau de scolarisation</a:t>
            </a:r>
            <a:r>
              <a:rPr lang="fr-CA" sz="1000" dirty="0">
                <a:solidFill>
                  <a:schemeClr val="accent2"/>
                </a:solidFill>
                <a:latin typeface="Consolas" panose="020B0609020204030204" pitchFamily="49" charset="0"/>
              </a:rPr>
              <a:t>    </a:t>
            </a:r>
            <a:r>
              <a:rPr lang="fr-CA" sz="6000" dirty="0">
                <a:solidFill>
                  <a:srgbClr val="F9AB69"/>
                </a:solidFill>
                <a:latin typeface="Consolas" panose="020B0609020204030204" pitchFamily="49" charset="0"/>
              </a:rPr>
              <a:t>Emplacement</a:t>
            </a:r>
          </a:p>
        </p:txBody>
      </p:sp>
      <p:sp>
        <p:nvSpPr>
          <p:cNvPr id="9" name="Rectangle 8">
            <a:extLst>
              <a:ext uri="{FF2B5EF4-FFF2-40B4-BE49-F238E27FC236}">
                <a16:creationId xmlns:a16="http://schemas.microsoft.com/office/drawing/2014/main" id="{E90D389E-C430-BD96-F8AB-34C27B4C8CB0}"/>
              </a:ext>
            </a:extLst>
          </p:cNvPr>
          <p:cNvSpPr/>
          <p:nvPr>
            <p:custDataLst>
              <p:tags r:id="rId4"/>
            </p:custDataLst>
          </p:nvPr>
        </p:nvSpPr>
        <p:spPr>
          <a:xfrm>
            <a:off x="1199561" y="1124744"/>
            <a:ext cx="9937034" cy="4464496"/>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709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custDataLst>
              <p:tags r:id="rId1"/>
            </p:custDataLst>
          </p:nvPr>
        </p:nvSpPr>
        <p:spPr/>
        <p:txBody>
          <a:bodyPr/>
          <a:lstStyle/>
          <a:p>
            <a:fld id="{C42F5A24-FAD5-448B-90C7-C38AA06B112A}" type="slidenum">
              <a:rPr lang="fr-CA" smtClean="0"/>
              <a:pPr/>
              <a:t>16</a:t>
            </a:fld>
            <a:endParaRPr lang="fr-CA"/>
          </a:p>
        </p:txBody>
      </p:sp>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custDataLst>
              <p:tags r:id="rId2"/>
            </p:custDataLst>
            <p:extLst>
              <p:ext uri="{D42A27DB-BD31-4B8C-83A1-F6EECF244321}">
                <p14:modId xmlns:p14="http://schemas.microsoft.com/office/powerpoint/2010/main" val="2457153674"/>
              </p:ext>
            </p:extLst>
          </p:nvPr>
        </p:nvGraphicFramePr>
        <p:xfrm>
          <a:off x="1415480" y="1923141"/>
          <a:ext cx="9793088" cy="2356147"/>
        </p:xfrm>
        <a:graphic>
          <a:graphicData uri="http://schemas.openxmlformats.org/drawingml/2006/table">
            <a:tbl>
              <a:tblPr firstRow="1" bandRow="1">
                <a:tableStyleId>{00A15C55-8517-42AA-B614-E9B94910E393}</a:tableStyleId>
              </a:tblPr>
              <a:tblGrid>
                <a:gridCol w="8462298">
                  <a:extLst>
                    <a:ext uri="{9D8B030D-6E8A-4147-A177-3AD203B41FA5}">
                      <a16:colId xmlns:a16="http://schemas.microsoft.com/office/drawing/2014/main" val="356892379"/>
                    </a:ext>
                  </a:extLst>
                </a:gridCol>
                <a:gridCol w="632178">
                  <a:extLst>
                    <a:ext uri="{9D8B030D-6E8A-4147-A177-3AD203B41FA5}">
                      <a16:colId xmlns:a16="http://schemas.microsoft.com/office/drawing/2014/main" val="2000613894"/>
                    </a:ext>
                  </a:extLst>
                </a:gridCol>
                <a:gridCol w="698612">
                  <a:extLst>
                    <a:ext uri="{9D8B030D-6E8A-4147-A177-3AD203B41FA5}">
                      <a16:colId xmlns:a16="http://schemas.microsoft.com/office/drawing/2014/main" val="1324979974"/>
                    </a:ext>
                  </a:extLst>
                </a:gridCol>
              </a:tblGrid>
              <a:tr h="465137">
                <a:tc>
                  <a:txBody>
                    <a:bodyPr/>
                    <a:lstStyle/>
                    <a:p>
                      <a:endParaRPr lang="en-US"/>
                    </a:p>
                  </a:txBody>
                  <a:tcPr/>
                </a:tc>
                <a:tc>
                  <a:txBody>
                    <a:bodyPr/>
                    <a:lstStyle/>
                    <a:p>
                      <a:pPr algn="ctr"/>
                      <a:r>
                        <a:rPr lang="fr-CA">
                          <a:solidFill>
                            <a:schemeClr val="accent1"/>
                          </a:solidFill>
                        </a:rPr>
                        <a:t>Oui</a:t>
                      </a:r>
                    </a:p>
                  </a:txBody>
                  <a:tcPr anchor="ctr"/>
                </a:tc>
                <a:tc>
                  <a:txBody>
                    <a:bodyPr/>
                    <a:lstStyle/>
                    <a:p>
                      <a:pPr algn="ctr"/>
                      <a:r>
                        <a:rPr lang="fr-CA">
                          <a:solidFill>
                            <a:schemeClr val="accent1"/>
                          </a:solidFill>
                        </a:rPr>
                        <a:t>Non</a:t>
                      </a:r>
                    </a:p>
                  </a:txBody>
                  <a:tcPr anchor="ctr"/>
                </a:tc>
                <a:extLst>
                  <a:ext uri="{0D108BD9-81ED-4DB2-BD59-A6C34878D82A}">
                    <a16:rowId xmlns:a16="http://schemas.microsoft.com/office/drawing/2014/main" val="2463833966"/>
                  </a:ext>
                </a:extLst>
              </a:tr>
              <a:tr h="945505">
                <a:tc>
                  <a:txBody>
                    <a:bodyPr/>
                    <a:lstStyle/>
                    <a:p>
                      <a:r>
                        <a:rPr lang="fr-CA" sz="1800">
                          <a:solidFill>
                            <a:schemeClr val="accent6"/>
                          </a:solidFill>
                          <a:effectLst/>
                        </a:rPr>
                        <a:t>Est-il nécessaire d’adapter le </a:t>
                      </a:r>
                      <a:r>
                        <a:rPr lang="fr-CA" sz="1800" b="1">
                          <a:solidFill>
                            <a:schemeClr val="accent6"/>
                          </a:solidFill>
                          <a:effectLst/>
                        </a:rPr>
                        <a:t>contenu </a:t>
                      </a:r>
                      <a:r>
                        <a:rPr lang="fr-CA" sz="1800">
                          <a:solidFill>
                            <a:schemeClr val="accent6"/>
                          </a:solidFill>
                          <a:effectLst/>
                        </a:rPr>
                        <a:t>du service ou du programme afin de tenir compte des besoins particuliers de la minorité linguistique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r h="945505">
                <a:tc>
                  <a:txBody>
                    <a:bodyPr/>
                    <a:lstStyle/>
                    <a:p>
                      <a:r>
                        <a:rPr lang="fr-CA" sz="1800" i="0">
                          <a:solidFill>
                            <a:schemeClr val="accent1"/>
                          </a:solidFill>
                          <a:effectLst/>
                          <a:latin typeface="+mn-lt"/>
                          <a:ea typeface="+mn-ea"/>
                          <a:cs typeface="+mn-cs"/>
                        </a:rPr>
                        <a:t>Est-il nécessaire d’adapter le</a:t>
                      </a:r>
                      <a:r>
                        <a:rPr lang="fr-CA" sz="1800" b="1" i="0">
                          <a:solidFill>
                            <a:schemeClr val="accent1"/>
                          </a:solidFill>
                          <a:effectLst/>
                          <a:latin typeface="+mn-lt"/>
                          <a:ea typeface="+mn-ea"/>
                          <a:cs typeface="+mn-cs"/>
                        </a:rPr>
                        <a:t> mode de prestation de services</a:t>
                      </a:r>
                      <a:r>
                        <a:rPr lang="fr-CA" sz="1800" i="0">
                          <a:solidFill>
                            <a:schemeClr val="accent1"/>
                          </a:solidFill>
                          <a:effectLst/>
                          <a:latin typeface="+mn-lt"/>
                          <a:ea typeface="+mn-ea"/>
                          <a:cs typeface="+mn-cs"/>
                        </a:rPr>
                        <a:t> afin de tenir compte des besoins particuliers de la minorité linguistique ?</a:t>
                      </a: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3409161938"/>
                  </a:ext>
                </a:extLst>
              </a:tr>
            </a:tbl>
          </a:graphicData>
        </a:graphic>
      </p:graphicFrame>
      <p:sp>
        <p:nvSpPr>
          <p:cNvPr id="14" name="Rectangle 13">
            <a:extLst>
              <a:ext uri="{FF2B5EF4-FFF2-40B4-BE49-F238E27FC236}">
                <a16:creationId xmlns:a16="http://schemas.microsoft.com/office/drawing/2014/main" id="{7DD4BA45-3B17-523C-6861-BECD4BD4647B}"/>
              </a:ext>
            </a:extLst>
          </p:cNvPr>
          <p:cNvSpPr/>
          <p:nvPr>
            <p:custDataLst>
              <p:tags r:id="rId3"/>
            </p:custDataLst>
          </p:nvPr>
        </p:nvSpPr>
        <p:spPr>
          <a:xfrm>
            <a:off x="1415480" y="269568"/>
            <a:ext cx="9649072" cy="1141916"/>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r>
              <a:rPr lang="fr-CA" sz="3200" b="1">
                <a:solidFill>
                  <a:schemeClr val="accent1"/>
                </a:solidFill>
              </a:rPr>
              <a:t>Déterminer comment il faut adapter le service ou le programme aux besoins de la communauté minoritaire</a:t>
            </a:r>
          </a:p>
        </p:txBody>
      </p:sp>
      <p:grpSp>
        <p:nvGrpSpPr>
          <p:cNvPr id="6" name="Group 5">
            <a:extLst>
              <a:ext uri="{FF2B5EF4-FFF2-40B4-BE49-F238E27FC236}">
                <a16:creationId xmlns:a16="http://schemas.microsoft.com/office/drawing/2014/main" id="{EC424886-8A7C-E8F9-EF7B-4347B58FBF9B}"/>
              </a:ext>
            </a:extLst>
          </p:cNvPr>
          <p:cNvGrpSpPr/>
          <p:nvPr>
            <p:custDataLst>
              <p:tags r:id="rId4"/>
            </p:custDataLst>
          </p:nvPr>
        </p:nvGrpSpPr>
        <p:grpSpPr>
          <a:xfrm>
            <a:off x="190478" y="260648"/>
            <a:ext cx="1225002" cy="1750003"/>
            <a:chOff x="1" y="3117278"/>
            <a:chExt cx="1225002" cy="1750003"/>
          </a:xfrm>
        </p:grpSpPr>
        <p:sp>
          <p:nvSpPr>
            <p:cNvPr id="7" name="Arrow: Chevron 6">
              <a:extLst>
                <a:ext uri="{FF2B5EF4-FFF2-40B4-BE49-F238E27FC236}">
                  <a16:creationId xmlns:a16="http://schemas.microsoft.com/office/drawing/2014/main" id="{7678AE7E-9EF2-447A-677F-C77F439DFEB8}"/>
                </a:ext>
              </a:extLst>
            </p:cNvPr>
            <p:cNvSpPr/>
            <p:nvPr/>
          </p:nvSpPr>
          <p:spPr>
            <a:xfrm rot="5400000">
              <a:off x="-262500" y="3379779"/>
              <a:ext cx="1750003" cy="1225002"/>
            </a:xfrm>
            <a:prstGeom prst="chevron">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9" name="Arrow: Chevron 4">
              <a:extLst>
                <a:ext uri="{FF2B5EF4-FFF2-40B4-BE49-F238E27FC236}">
                  <a16:creationId xmlns:a16="http://schemas.microsoft.com/office/drawing/2014/main" id="{5FCEDE2D-FB3B-48B4-BC9F-EB8B5D030B6B}"/>
                </a:ext>
              </a:extLst>
            </p:cNvPr>
            <p:cNvSpPr txBox="1"/>
            <p:nvPr/>
          </p:nvSpPr>
          <p:spPr>
            <a:xfrm>
              <a:off x="1" y="3729779"/>
              <a:ext cx="1225002" cy="5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CA" sz="3600"/>
                <a:t>3</a:t>
              </a:r>
            </a:p>
          </p:txBody>
        </p:sp>
      </p:grpSp>
    </p:spTree>
    <p:extLst>
      <p:ext uri="{BB962C8B-B14F-4D97-AF65-F5344CB8AC3E}">
        <p14:creationId xmlns:p14="http://schemas.microsoft.com/office/powerpoint/2010/main" val="3345242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A461-E10C-821C-203D-3CF2E5E67A76}"/>
              </a:ext>
            </a:extLst>
          </p:cNvPr>
          <p:cNvSpPr>
            <a:spLocks noGrp="1"/>
          </p:cNvSpPr>
          <p:nvPr>
            <p:ph type="title"/>
            <p:custDataLst>
              <p:tags r:id="rId1"/>
            </p:custDataLst>
          </p:nvPr>
        </p:nvSpPr>
        <p:spPr>
          <a:xfrm>
            <a:off x="480000" y="80728"/>
            <a:ext cx="11376156" cy="900000"/>
          </a:xfrm>
        </p:spPr>
        <p:txBody>
          <a:bodyPr/>
          <a:lstStyle/>
          <a:p>
            <a:r>
              <a:rPr lang="fr-CA" sz="3200">
                <a:solidFill>
                  <a:schemeClr val="accent6"/>
                </a:solidFill>
                <a:latin typeface="+mn-lt"/>
                <a:cs typeface="+mn-cs"/>
              </a:rPr>
              <a:t>Exemples de mesures d’adaptation</a:t>
            </a:r>
          </a:p>
        </p:txBody>
      </p:sp>
      <p:sp>
        <p:nvSpPr>
          <p:cNvPr id="3" name="Slide Number Placeholder 2">
            <a:extLst>
              <a:ext uri="{FF2B5EF4-FFF2-40B4-BE49-F238E27FC236}">
                <a16:creationId xmlns:a16="http://schemas.microsoft.com/office/drawing/2014/main" id="{F47266EE-AE98-CDD2-B75C-24E7250584E7}"/>
              </a:ext>
            </a:extLst>
          </p:cNvPr>
          <p:cNvSpPr>
            <a:spLocks noGrp="1"/>
          </p:cNvSpPr>
          <p:nvPr>
            <p:ph type="sldNum" sz="quarter" idx="11"/>
            <p:custDataLst>
              <p:tags r:id="rId2"/>
            </p:custDataLst>
          </p:nvPr>
        </p:nvSpPr>
        <p:spPr/>
        <p:txBody>
          <a:bodyPr/>
          <a:lstStyle/>
          <a:p>
            <a:fld id="{C42F5A24-FAD5-448B-90C7-C38AA06B112A}" type="slidenum">
              <a:rPr lang="fr-CA" smtClean="0"/>
              <a:pPr/>
              <a:t>17</a:t>
            </a:fld>
            <a:endParaRPr lang="fr-CA"/>
          </a:p>
        </p:txBody>
      </p:sp>
      <p:sp>
        <p:nvSpPr>
          <p:cNvPr id="8" name="Rectangle: Rounded Corners 7">
            <a:extLst>
              <a:ext uri="{FF2B5EF4-FFF2-40B4-BE49-F238E27FC236}">
                <a16:creationId xmlns:a16="http://schemas.microsoft.com/office/drawing/2014/main" id="{FC67B83A-6001-3045-0D06-5058A92DCDA2}"/>
              </a:ext>
            </a:extLst>
          </p:cNvPr>
          <p:cNvSpPr/>
          <p:nvPr>
            <p:custDataLst>
              <p:tags r:id="rId3"/>
            </p:custDataLst>
          </p:nvPr>
        </p:nvSpPr>
        <p:spPr>
          <a:xfrm>
            <a:off x="6577893" y="1124744"/>
            <a:ext cx="4895920" cy="475252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Delivery outline">
            <a:extLst>
              <a:ext uri="{FF2B5EF4-FFF2-40B4-BE49-F238E27FC236}">
                <a16:creationId xmlns:a16="http://schemas.microsoft.com/office/drawing/2014/main" id="{AC9B43CC-EE40-9DD0-54AA-F814DD0E7F51}"/>
              </a:ext>
            </a:extLst>
          </p:cNvPr>
          <p:cNvPicPr>
            <a:picLocks noChangeAspect="1"/>
          </p:cNvPicPr>
          <p:nvPr>
            <p:custDataLst>
              <p:tags r:id="rId4"/>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044680" y="1228821"/>
            <a:ext cx="1012648" cy="1012648"/>
          </a:xfrm>
          <a:prstGeom prst="rect">
            <a:avLst/>
          </a:prstGeom>
        </p:spPr>
      </p:pic>
      <p:sp>
        <p:nvSpPr>
          <p:cNvPr id="7" name="Rectangle: Rounded Corners 6">
            <a:extLst>
              <a:ext uri="{FF2B5EF4-FFF2-40B4-BE49-F238E27FC236}">
                <a16:creationId xmlns:a16="http://schemas.microsoft.com/office/drawing/2014/main" id="{569245D1-6C29-DE9F-88D9-87D607BF72C3}"/>
              </a:ext>
            </a:extLst>
          </p:cNvPr>
          <p:cNvSpPr/>
          <p:nvPr>
            <p:custDataLst>
              <p:tags r:id="rId5"/>
            </p:custDataLst>
          </p:nvPr>
        </p:nvSpPr>
        <p:spPr>
          <a:xfrm>
            <a:off x="718187" y="1124744"/>
            <a:ext cx="4895920" cy="4752528"/>
          </a:xfrm>
          <a:prstGeom prst="round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5" name="Graphic 4" descr="Storytelling outline">
            <a:extLst>
              <a:ext uri="{FF2B5EF4-FFF2-40B4-BE49-F238E27FC236}">
                <a16:creationId xmlns:a16="http://schemas.microsoft.com/office/drawing/2014/main" id="{8E31567E-67B6-6189-DF0C-1F32FB8C32D4}"/>
              </a:ext>
            </a:extLst>
          </p:cNvPr>
          <p:cNvPicPr>
            <a:picLocks noChangeAspect="1"/>
          </p:cNvPicPr>
          <p:nvPr>
            <p:custDataLst>
              <p:tags r:id="rId6"/>
            </p:custDataLst>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46858" y="1244209"/>
            <a:ext cx="914400" cy="981872"/>
          </a:xfrm>
          <a:prstGeom prst="rect">
            <a:avLst/>
          </a:prstGeom>
        </p:spPr>
      </p:pic>
      <p:sp>
        <p:nvSpPr>
          <p:cNvPr id="10" name="TextBox 9">
            <a:extLst>
              <a:ext uri="{FF2B5EF4-FFF2-40B4-BE49-F238E27FC236}">
                <a16:creationId xmlns:a16="http://schemas.microsoft.com/office/drawing/2014/main" id="{A5CBE71F-49B9-A171-7C06-2DE60B109EE7}"/>
              </a:ext>
            </a:extLst>
          </p:cNvPr>
          <p:cNvSpPr txBox="1"/>
          <p:nvPr>
            <p:custDataLst>
              <p:tags r:id="rId7"/>
            </p:custDataLst>
          </p:nvPr>
        </p:nvSpPr>
        <p:spPr>
          <a:xfrm>
            <a:off x="2402673" y="1482696"/>
            <a:ext cx="2592288" cy="584775"/>
          </a:xfrm>
          <a:prstGeom prst="rect">
            <a:avLst/>
          </a:prstGeom>
          <a:noFill/>
        </p:spPr>
        <p:txBody>
          <a:bodyPr wrap="square" rtlCol="0">
            <a:spAutoFit/>
          </a:bodyPr>
          <a:lstStyle/>
          <a:p>
            <a:r>
              <a:rPr lang="fr-CA" sz="3200" b="1">
                <a:solidFill>
                  <a:schemeClr val="accent6"/>
                </a:solidFill>
              </a:rPr>
              <a:t>Contenu</a:t>
            </a:r>
          </a:p>
        </p:txBody>
      </p:sp>
      <p:sp>
        <p:nvSpPr>
          <p:cNvPr id="11" name="TextBox 10">
            <a:extLst>
              <a:ext uri="{FF2B5EF4-FFF2-40B4-BE49-F238E27FC236}">
                <a16:creationId xmlns:a16="http://schemas.microsoft.com/office/drawing/2014/main" id="{D26FEB01-BCFD-6B59-FD5E-576B6AE6916B}"/>
              </a:ext>
            </a:extLst>
          </p:cNvPr>
          <p:cNvSpPr txBox="1"/>
          <p:nvPr>
            <p:custDataLst>
              <p:tags r:id="rId8"/>
            </p:custDataLst>
          </p:nvPr>
        </p:nvSpPr>
        <p:spPr>
          <a:xfrm>
            <a:off x="8298743" y="1467309"/>
            <a:ext cx="2592288" cy="584775"/>
          </a:xfrm>
          <a:prstGeom prst="rect">
            <a:avLst/>
          </a:prstGeom>
          <a:noFill/>
        </p:spPr>
        <p:txBody>
          <a:bodyPr wrap="square" rtlCol="0">
            <a:spAutoFit/>
          </a:bodyPr>
          <a:lstStyle/>
          <a:p>
            <a:r>
              <a:rPr lang="fr-CA" sz="3200" b="1">
                <a:solidFill>
                  <a:schemeClr val="accent6"/>
                </a:solidFill>
              </a:rPr>
              <a:t>Prestation</a:t>
            </a:r>
          </a:p>
        </p:txBody>
      </p:sp>
      <p:sp>
        <p:nvSpPr>
          <p:cNvPr id="6" name="TextBox 5">
            <a:extLst>
              <a:ext uri="{FF2B5EF4-FFF2-40B4-BE49-F238E27FC236}">
                <a16:creationId xmlns:a16="http://schemas.microsoft.com/office/drawing/2014/main" id="{9A15B7E1-130B-63BE-7693-A119342C6C50}"/>
              </a:ext>
            </a:extLst>
          </p:cNvPr>
          <p:cNvSpPr txBox="1"/>
          <p:nvPr>
            <p:custDataLst>
              <p:tags r:id="rId9"/>
            </p:custDataLst>
          </p:nvPr>
        </p:nvSpPr>
        <p:spPr>
          <a:xfrm>
            <a:off x="718187" y="2310378"/>
            <a:ext cx="4895920" cy="2616101"/>
          </a:xfrm>
          <a:prstGeom prst="rect">
            <a:avLst/>
          </a:prstGeom>
          <a:noFill/>
        </p:spPr>
        <p:txBody>
          <a:bodyPr wrap="square" rtlCol="0">
            <a:spAutoFit/>
          </a:bodyPr>
          <a:lstStyle/>
          <a:p>
            <a:pPr marL="285750" indent="-285750">
              <a:buFont typeface="Arial" panose="020B0604020202020204" pitchFamily="34" charset="0"/>
              <a:buChar char="•"/>
            </a:pPr>
            <a:r>
              <a:rPr lang="fr-CA" sz="1600"/>
              <a:t>Utilisation d’un langage clair et simple ou d’expressions régionales</a:t>
            </a:r>
          </a:p>
          <a:p>
            <a:endParaRPr lang="en-US" sz="1600"/>
          </a:p>
          <a:p>
            <a:pPr marL="285750" indent="-285750">
              <a:buFont typeface="Arial" panose="020B0604020202020204" pitchFamily="34" charset="0"/>
              <a:buChar char="•"/>
            </a:pPr>
            <a:r>
              <a:rPr lang="fr-CA" sz="1600"/>
              <a:t>Format et structure de l’information (en-têtes intuitifs)</a:t>
            </a:r>
          </a:p>
          <a:p>
            <a:endParaRPr lang="en-US" sz="1600"/>
          </a:p>
          <a:p>
            <a:pPr marL="285750" indent="-285750">
              <a:buFont typeface="Arial" panose="020B0604020202020204" pitchFamily="34" charset="0"/>
              <a:buChar char="•"/>
            </a:pPr>
            <a:r>
              <a:rPr lang="fr-CA" sz="1600"/>
              <a:t>Références culturelles pertinentes pour la communauté linguistique (arts, lieux et personnes)</a:t>
            </a:r>
          </a:p>
          <a:p>
            <a:endParaRPr lang="en-US" sz="1600"/>
          </a:p>
          <a:p>
            <a:endParaRPr lang="en-US"/>
          </a:p>
          <a:p>
            <a:pPr marL="285750" indent="-285750">
              <a:buFont typeface="Arial" panose="020B0604020202020204" pitchFamily="34" charset="0"/>
              <a:buChar char="•"/>
            </a:pPr>
            <a:endParaRPr lang="en-US"/>
          </a:p>
        </p:txBody>
      </p:sp>
      <p:sp>
        <p:nvSpPr>
          <p:cNvPr id="12" name="TextBox 11">
            <a:extLst>
              <a:ext uri="{FF2B5EF4-FFF2-40B4-BE49-F238E27FC236}">
                <a16:creationId xmlns:a16="http://schemas.microsoft.com/office/drawing/2014/main" id="{BE43CD0D-93CC-6C0F-29C8-735F3FEB580D}"/>
              </a:ext>
            </a:extLst>
          </p:cNvPr>
          <p:cNvSpPr txBox="1"/>
          <p:nvPr>
            <p:custDataLst>
              <p:tags r:id="rId10"/>
            </p:custDataLst>
          </p:nvPr>
        </p:nvSpPr>
        <p:spPr>
          <a:xfrm>
            <a:off x="6577893" y="2250632"/>
            <a:ext cx="4794402" cy="3816429"/>
          </a:xfrm>
          <a:prstGeom prst="rect">
            <a:avLst/>
          </a:prstGeom>
          <a:noFill/>
        </p:spPr>
        <p:txBody>
          <a:bodyPr wrap="square" rtlCol="0">
            <a:spAutoFit/>
          </a:bodyPr>
          <a:lstStyle/>
          <a:p>
            <a:pPr marL="285750" indent="-285750">
              <a:buFont typeface="Arial" panose="020B0604020202020204" pitchFamily="34" charset="0"/>
              <a:buChar char="•"/>
            </a:pPr>
            <a:r>
              <a:rPr lang="fr-CA" sz="1600" dirty="0"/>
              <a:t>Modes de prestation de services adaptés :</a:t>
            </a:r>
          </a:p>
          <a:p>
            <a:pPr marL="742950" lvl="1" indent="-285750">
              <a:buFont typeface="Arial" panose="020B0604020202020204" pitchFamily="34" charset="0"/>
              <a:buChar char="•"/>
            </a:pPr>
            <a:r>
              <a:rPr lang="fr-CA" sz="1600" dirty="0"/>
              <a:t>Sur le Web </a:t>
            </a:r>
          </a:p>
          <a:p>
            <a:pPr marL="742950" lvl="1" indent="-285750">
              <a:buFont typeface="Arial" panose="020B0604020202020204" pitchFamily="34" charset="0"/>
              <a:buChar char="•"/>
            </a:pPr>
            <a:r>
              <a:rPr lang="fr-CA" sz="1600" dirty="0"/>
              <a:t>Point de service </a:t>
            </a:r>
          </a:p>
          <a:p>
            <a:pPr marL="742950" lvl="1" indent="-285750">
              <a:buFont typeface="Arial" panose="020B0604020202020204" pitchFamily="34" charset="0"/>
              <a:buChar char="•"/>
            </a:pPr>
            <a:r>
              <a:rPr lang="fr-CA" sz="1600" dirty="0"/>
              <a:t>Service téléphonique</a:t>
            </a:r>
          </a:p>
          <a:p>
            <a:pPr marL="742950" lvl="1" indent="-285750">
              <a:buFont typeface="Arial" panose="020B0604020202020204" pitchFamily="34" charset="0"/>
              <a:buChar char="•"/>
            </a:pPr>
            <a:r>
              <a:rPr lang="fr-CA" sz="1600" dirty="0"/>
              <a:t>Service satellite (gouvernement local, bibliothèque)</a:t>
            </a:r>
          </a:p>
          <a:p>
            <a:pPr marL="742950" lvl="1" indent="-285750">
              <a:buFont typeface="Arial" panose="020B0604020202020204" pitchFamily="34" charset="0"/>
              <a:buChar char="•"/>
            </a:pPr>
            <a:r>
              <a:rPr lang="fr-CA" sz="1600" dirty="0"/>
              <a:t>Mode de prestation hybride</a:t>
            </a:r>
          </a:p>
          <a:p>
            <a:pPr lvl="1"/>
            <a:endParaRPr lang="en-US" sz="1600" dirty="0"/>
          </a:p>
          <a:p>
            <a:pPr marL="285750" indent="-285750">
              <a:buFont typeface="Arial" panose="020B0604020202020204" pitchFamily="34" charset="0"/>
              <a:buChar char="•"/>
            </a:pPr>
            <a:r>
              <a:rPr lang="fr-CA" sz="1600" dirty="0"/>
              <a:t>Utilisation adaptée des médias pour la communication :</a:t>
            </a:r>
          </a:p>
          <a:p>
            <a:pPr marL="742950" lvl="1" indent="-285750">
              <a:buFont typeface="Arial" panose="020B0604020202020204" pitchFamily="34" charset="0"/>
              <a:buChar char="•"/>
            </a:pPr>
            <a:r>
              <a:rPr lang="fr-CA" sz="1600" dirty="0"/>
              <a:t>Électronique (médias sociaux, courriel)</a:t>
            </a:r>
          </a:p>
          <a:p>
            <a:pPr marL="742950" lvl="1" indent="-285750">
              <a:buFont typeface="Arial" panose="020B0604020202020204" pitchFamily="34" charset="0"/>
              <a:buChar char="•"/>
            </a:pPr>
            <a:r>
              <a:rPr lang="fr-CA" sz="1600" dirty="0"/>
              <a:t>Physique (journal, dépliant ou affiche)</a:t>
            </a:r>
          </a:p>
          <a:p>
            <a:pPr marL="742950" lvl="1" indent="-285750">
              <a:buFont typeface="Arial" panose="020B0604020202020204" pitchFamily="34" charset="0"/>
              <a:buChar char="•"/>
            </a:pPr>
            <a:r>
              <a:rPr lang="fr-CA" sz="1600" dirty="0"/>
              <a:t>Radio et télévision</a:t>
            </a:r>
          </a:p>
          <a:p>
            <a:pPr lvl="1"/>
            <a:endParaRPr lang="en-US" sz="1600" dirty="0"/>
          </a:p>
          <a:p>
            <a:pPr lvl="1"/>
            <a:endParaRPr lang="en-US" dirty="0"/>
          </a:p>
        </p:txBody>
      </p:sp>
    </p:spTree>
    <p:extLst>
      <p:ext uri="{BB962C8B-B14F-4D97-AF65-F5344CB8AC3E}">
        <p14:creationId xmlns:p14="http://schemas.microsoft.com/office/powerpoint/2010/main" val="1269493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3A1A1C-7A0C-77F0-9F47-BD9B6B36B39C}"/>
              </a:ext>
            </a:extLst>
          </p:cNvPr>
          <p:cNvSpPr>
            <a:spLocks noGrp="1"/>
          </p:cNvSpPr>
          <p:nvPr>
            <p:ph type="sldNum" sz="quarter" idx="11"/>
            <p:custDataLst>
              <p:tags r:id="rId1"/>
            </p:custDataLst>
          </p:nvPr>
        </p:nvSpPr>
        <p:spPr/>
        <p:txBody>
          <a:bodyPr/>
          <a:lstStyle/>
          <a:p>
            <a:fld id="{C42F5A24-FAD5-448B-90C7-C38AA06B112A}" type="slidenum">
              <a:rPr lang="fr-CA" smtClean="0"/>
              <a:pPr/>
              <a:t>18</a:t>
            </a:fld>
            <a:endParaRPr lang="fr-CA"/>
          </a:p>
        </p:txBody>
      </p:sp>
      <p:sp>
        <p:nvSpPr>
          <p:cNvPr id="5" name="Text Placeholder 4">
            <a:extLst>
              <a:ext uri="{FF2B5EF4-FFF2-40B4-BE49-F238E27FC236}">
                <a16:creationId xmlns:a16="http://schemas.microsoft.com/office/drawing/2014/main" id="{E2055170-9AFD-5646-4A44-5AF3A3237A41}"/>
              </a:ext>
            </a:extLst>
          </p:cNvPr>
          <p:cNvSpPr>
            <a:spLocks noGrp="1"/>
          </p:cNvSpPr>
          <p:nvPr>
            <p:ph type="body" sz="quarter" idx="12"/>
            <p:custDataLst>
              <p:tags r:id="rId2"/>
            </p:custDataLst>
          </p:nvPr>
        </p:nvSpPr>
        <p:spPr>
          <a:xfrm>
            <a:off x="659706" y="980728"/>
            <a:ext cx="10872588" cy="374464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r-CA" sz="3200" b="1" dirty="0">
                <a:solidFill>
                  <a:srgbClr val="000000"/>
                </a:solidFill>
                <a:latin typeface="Arial" panose="020B0604020202020204" pitchFamily="34" charset="0"/>
              </a:rPr>
              <a:t>L’égalité linguistique signifie l’égalité réelle.</a:t>
            </a:r>
            <a:br>
              <a:rPr lang="fr-CA" sz="3200" b="1" dirty="0">
                <a:solidFill>
                  <a:srgbClr val="000000"/>
                </a:solidFill>
                <a:latin typeface="Arial" panose="020B0604020202020204" pitchFamily="34" charset="0"/>
              </a:rPr>
            </a:br>
            <a:r>
              <a:rPr lang="fr-CA" sz="3200" b="0" i="0" u="none" strike="noStrike" dirty="0">
                <a:solidFill>
                  <a:srgbClr val="000000"/>
                </a:solidFill>
                <a:effectLst/>
                <a:latin typeface="Arial" panose="020B0604020202020204" pitchFamily="34" charset="0"/>
              </a:rPr>
              <a:t>Selon la nature du service en question, il est possible que la mise en œuvre de services identiques pour chacune des communautés linguistiques ne permette pas de réaliser l’égalité formelle. Dans certains cas, il est nécessaire d’avoir un contenu ou un mode de prestation distinct.</a:t>
            </a:r>
          </a:p>
        </p:txBody>
      </p:sp>
    </p:spTree>
    <p:extLst>
      <p:ext uri="{BB962C8B-B14F-4D97-AF65-F5344CB8AC3E}">
        <p14:creationId xmlns:p14="http://schemas.microsoft.com/office/powerpoint/2010/main" val="104481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590B-80CB-EF40-9D4C-4F1153B205B8}"/>
              </a:ext>
            </a:extLst>
          </p:cNvPr>
          <p:cNvSpPr>
            <a:spLocks noGrp="1"/>
          </p:cNvSpPr>
          <p:nvPr>
            <p:ph type="title"/>
            <p:custDataLst>
              <p:tags r:id="rId1"/>
            </p:custDataLst>
          </p:nvPr>
        </p:nvSpPr>
        <p:spPr>
          <a:xfrm>
            <a:off x="2207568" y="2708920"/>
            <a:ext cx="7632848" cy="648073"/>
          </a:xfrm>
        </p:spPr>
        <p:txBody>
          <a:bodyPr/>
          <a:lstStyle/>
          <a:p>
            <a:r>
              <a:rPr lang="fr-CA" sz="5000">
                <a:solidFill>
                  <a:schemeClr val="accent6"/>
                </a:solidFill>
                <a:latin typeface="+mj-lt"/>
              </a:rPr>
              <a:t>Questions ?</a:t>
            </a:r>
          </a:p>
        </p:txBody>
      </p:sp>
      <p:sp>
        <p:nvSpPr>
          <p:cNvPr id="3" name="Slide Number Placeholder 2">
            <a:extLst>
              <a:ext uri="{FF2B5EF4-FFF2-40B4-BE49-F238E27FC236}">
                <a16:creationId xmlns:a16="http://schemas.microsoft.com/office/drawing/2014/main" id="{35D64880-DAA0-A349-BE4E-CA84287F3168}"/>
              </a:ext>
            </a:extLst>
          </p:cNvPr>
          <p:cNvSpPr>
            <a:spLocks noGrp="1"/>
          </p:cNvSpPr>
          <p:nvPr>
            <p:ph type="sldNum" sz="quarter" idx="11"/>
            <p:custDataLst>
              <p:tags r:id="rId2"/>
            </p:custDataLst>
          </p:nvPr>
        </p:nvSpPr>
        <p:spPr/>
        <p:txBody>
          <a:bodyPr/>
          <a:lstStyle/>
          <a:p>
            <a:fld id="{C42F5A24-FAD5-448B-90C7-C38AA06B112A}" type="slidenum">
              <a:rPr lang="fr-CA" smtClean="0"/>
              <a:pPr/>
              <a:t>19</a:t>
            </a:fld>
            <a:endParaRPr lang="fr-CA"/>
          </a:p>
        </p:txBody>
      </p:sp>
    </p:spTree>
    <p:extLst>
      <p:ext uri="{BB962C8B-B14F-4D97-AF65-F5344CB8AC3E}">
        <p14:creationId xmlns:p14="http://schemas.microsoft.com/office/powerpoint/2010/main" val="13816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custDataLst>
              <p:tags r:id="rId1"/>
            </p:custDataLst>
          </p:nvPr>
        </p:nvSpPr>
        <p:spPr/>
        <p:txBody>
          <a:bodyPr/>
          <a:lstStyle/>
          <a:p>
            <a:fld id="{C42F5A24-FAD5-448B-90C7-C38AA06B112A}" type="slidenum">
              <a:rPr lang="fr-CA" smtClean="0"/>
              <a:pPr/>
              <a:t>2</a:t>
            </a:fld>
            <a:endParaRPr lang="fr-CA"/>
          </a:p>
        </p:txBody>
      </p:sp>
      <p:sp>
        <p:nvSpPr>
          <p:cNvPr id="10" name="Text Placeholder 9">
            <a:extLst>
              <a:ext uri="{FF2B5EF4-FFF2-40B4-BE49-F238E27FC236}">
                <a16:creationId xmlns:a16="http://schemas.microsoft.com/office/drawing/2014/main" id="{5218723B-785E-D29B-A4B5-3719C5C12D21}"/>
              </a:ext>
            </a:extLst>
          </p:cNvPr>
          <p:cNvSpPr>
            <a:spLocks noGrp="1"/>
          </p:cNvSpPr>
          <p:nvPr>
            <p:ph type="body" sz="quarter" idx="12"/>
            <p:custDataLst>
              <p:tags r:id="rId2"/>
            </p:custDataLst>
          </p:nvPr>
        </p:nvSpPr>
        <p:spPr>
          <a:xfrm>
            <a:off x="1487488" y="1340768"/>
            <a:ext cx="3672408" cy="4753074"/>
          </a:xfrm>
        </p:spPr>
        <p:txBody>
          <a:bodyPr/>
          <a:lstStyle/>
          <a:p>
            <a:pPr marL="0" indent="0">
              <a:spcBef>
                <a:spcPts val="500"/>
              </a:spcBef>
              <a:buNone/>
            </a:pPr>
            <a:endParaRPr lang="en-US" sz="3600"/>
          </a:p>
          <a:p>
            <a:pPr marL="0" indent="0">
              <a:spcBef>
                <a:spcPts val="500"/>
              </a:spcBef>
              <a:buNone/>
            </a:pPr>
            <a:endParaRPr lang="en-US" sz="3600"/>
          </a:p>
          <a:p>
            <a:pPr marL="0" indent="0">
              <a:buNone/>
            </a:pPr>
            <a:endParaRPr lang="en-US"/>
          </a:p>
        </p:txBody>
      </p:sp>
      <p:sp>
        <p:nvSpPr>
          <p:cNvPr id="8" name="TextBox 7">
            <a:extLst>
              <a:ext uri="{FF2B5EF4-FFF2-40B4-BE49-F238E27FC236}">
                <a16:creationId xmlns:a16="http://schemas.microsoft.com/office/drawing/2014/main" id="{760F9932-E60A-5DC5-A9B7-4DA155829E8A}"/>
              </a:ext>
            </a:extLst>
          </p:cNvPr>
          <p:cNvSpPr txBox="1"/>
          <p:nvPr>
            <p:custDataLst>
              <p:tags r:id="rId3"/>
            </p:custDataLst>
          </p:nvPr>
        </p:nvSpPr>
        <p:spPr>
          <a:xfrm>
            <a:off x="373460" y="218753"/>
            <a:ext cx="8409708" cy="584775"/>
          </a:xfrm>
          <a:prstGeom prst="rect">
            <a:avLst/>
          </a:prstGeom>
          <a:noFill/>
        </p:spPr>
        <p:txBody>
          <a:bodyPr wrap="square" lIns="91440" tIns="45720" rIns="91440" bIns="45720" rtlCol="0" anchor="t">
            <a:spAutoFit/>
          </a:bodyPr>
          <a:lstStyle/>
          <a:p>
            <a:r>
              <a:rPr lang="fr-CA" sz="3200" b="1">
                <a:solidFill>
                  <a:schemeClr val="accent6"/>
                </a:solidFill>
              </a:rPr>
              <a:t>Aperçu</a:t>
            </a:r>
          </a:p>
        </p:txBody>
      </p:sp>
      <p:pic>
        <p:nvPicPr>
          <p:cNvPr id="11" name="Graphic 10" descr="Badge 1 outline">
            <a:extLst>
              <a:ext uri="{FF2B5EF4-FFF2-40B4-BE49-F238E27FC236}">
                <a16:creationId xmlns:a16="http://schemas.microsoft.com/office/drawing/2014/main" id="{8DC920CE-F35A-E930-3201-DE718F00DDB1}"/>
              </a:ext>
            </a:extLst>
          </p:cNvPr>
          <p:cNvPicPr>
            <a:picLocks noChangeAspect="1"/>
          </p:cNvPicPr>
          <p:nvPr>
            <p:custDataLst>
              <p:tags r:id="rId4"/>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07301" y="938578"/>
            <a:ext cx="901159" cy="886968"/>
          </a:xfrm>
          <a:prstGeom prst="rect">
            <a:avLst/>
          </a:prstGeom>
        </p:spPr>
      </p:pic>
      <p:pic>
        <p:nvPicPr>
          <p:cNvPr id="12" name="Graphic 11" descr="Badge outline">
            <a:extLst>
              <a:ext uri="{FF2B5EF4-FFF2-40B4-BE49-F238E27FC236}">
                <a16:creationId xmlns:a16="http://schemas.microsoft.com/office/drawing/2014/main" id="{0534725E-1C77-7636-C04D-6B35793D5A91}"/>
              </a:ext>
            </a:extLst>
          </p:cNvPr>
          <p:cNvPicPr>
            <a:picLocks noChangeAspect="1"/>
          </p:cNvPicPr>
          <p:nvPr>
            <p:custDataLst>
              <p:tags r:id="rId5"/>
            </p:custDataLst>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7301" y="1776487"/>
            <a:ext cx="901159" cy="886968"/>
          </a:xfrm>
          <a:prstGeom prst="rect">
            <a:avLst/>
          </a:prstGeom>
        </p:spPr>
      </p:pic>
      <p:pic>
        <p:nvPicPr>
          <p:cNvPr id="13" name="Graphic 12" descr="Badge 3 outline">
            <a:extLst>
              <a:ext uri="{FF2B5EF4-FFF2-40B4-BE49-F238E27FC236}">
                <a16:creationId xmlns:a16="http://schemas.microsoft.com/office/drawing/2014/main" id="{12F4A390-8C3D-A75D-4E60-2C2A9E2728BB}"/>
              </a:ext>
            </a:extLst>
          </p:cNvPr>
          <p:cNvPicPr>
            <a:picLocks noChangeAspect="1"/>
          </p:cNvPicPr>
          <p:nvPr>
            <p:custDataLst>
              <p:tags r:id="rId6"/>
            </p:custDataLst>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14396" y="2624907"/>
            <a:ext cx="886968" cy="886968"/>
          </a:xfrm>
          <a:prstGeom prst="rect">
            <a:avLst/>
          </a:prstGeom>
        </p:spPr>
      </p:pic>
      <p:pic>
        <p:nvPicPr>
          <p:cNvPr id="14" name="Graphic 13" descr="Badge 4 outline">
            <a:extLst>
              <a:ext uri="{FF2B5EF4-FFF2-40B4-BE49-F238E27FC236}">
                <a16:creationId xmlns:a16="http://schemas.microsoft.com/office/drawing/2014/main" id="{3D8C5ED7-DB96-9D4D-1550-112C4086D97E}"/>
              </a:ext>
            </a:extLst>
          </p:cNvPr>
          <p:cNvPicPr>
            <a:picLocks noChangeAspect="1"/>
          </p:cNvPicPr>
          <p:nvPr>
            <p:custDataLst>
              <p:tags r:id="rId7"/>
            </p:custDataLst>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14396" y="3432540"/>
            <a:ext cx="886968" cy="886968"/>
          </a:xfrm>
          <a:prstGeom prst="rect">
            <a:avLst/>
          </a:prstGeom>
        </p:spPr>
      </p:pic>
      <p:sp>
        <p:nvSpPr>
          <p:cNvPr id="15" name="Text Placeholder 9">
            <a:extLst>
              <a:ext uri="{FF2B5EF4-FFF2-40B4-BE49-F238E27FC236}">
                <a16:creationId xmlns:a16="http://schemas.microsoft.com/office/drawing/2014/main" id="{D69EDF36-07CB-A7A3-42C4-55C5BD7E52F9}"/>
              </a:ext>
            </a:extLst>
          </p:cNvPr>
          <p:cNvSpPr txBox="1">
            <a:spLocks/>
          </p:cNvSpPr>
          <p:nvPr>
            <p:custDataLst>
              <p:tags r:id="rId8"/>
            </p:custDataLst>
          </p:nvPr>
        </p:nvSpPr>
        <p:spPr>
          <a:xfrm>
            <a:off x="1704912" y="764158"/>
            <a:ext cx="8928992" cy="3096344"/>
          </a:xfrm>
          <a:prstGeom prst="rect">
            <a:avLst/>
          </a:prstGeom>
        </p:spPr>
        <p:txBody>
          <a:bodyPr lIns="91440" tIns="45720" rIns="91440" bIns="45720" anchor="t"/>
          <a:lstStyle>
            <a:lvl1pPr marL="363538" indent="-363538" algn="l" defTabSz="914400" rtl="0" eaLnBrk="1" latinLnBrk="0" hangingPunct="1">
              <a:spcBef>
                <a:spcPct val="20000"/>
              </a:spcBef>
              <a:buFont typeface="Arial" panose="020B0604020202020204" pitchFamily="34" charset="0"/>
              <a:buChar char="•"/>
              <a:defRPr sz="2800" b="0" i="0" kern="1200">
                <a:solidFill>
                  <a:schemeClr val="tx1"/>
                </a:solidFill>
                <a:latin typeface="Arno Pro" panose="02020502040506020403" pitchFamily="18"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itchFamily="2" charset="2"/>
              <a:buChar char="v"/>
              <a:defRPr sz="2400" b="0" i="0" kern="1200">
                <a:solidFill>
                  <a:schemeClr val="tx1"/>
                </a:solidFill>
                <a:latin typeface="Arno Pro" panose="02020502040506020403" pitchFamily="18" charset="0"/>
                <a:ea typeface="+mn-ea"/>
                <a:cs typeface="Arial" panose="020B0604020202020204" pitchFamily="34" charset="0"/>
              </a:defRPr>
            </a:lvl2pPr>
            <a:lvl3pPr marL="987425" indent="-269875" algn="l" defTabSz="914400" rtl="0" eaLnBrk="1" latinLnBrk="0" hangingPunct="1">
              <a:spcBef>
                <a:spcPct val="20000"/>
              </a:spcBef>
              <a:buFont typeface="Courier New" panose="02070309020205020404" pitchFamily="49" charset="0"/>
              <a:buChar char="o"/>
              <a:defRPr sz="2000" b="0" i="0" kern="1200">
                <a:solidFill>
                  <a:schemeClr val="tx1"/>
                </a:solidFill>
                <a:latin typeface="Arno Pro" panose="02020502040506020403" pitchFamily="18"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b="0" i="0" kern="1200">
                <a:solidFill>
                  <a:schemeClr val="tx1"/>
                </a:solidFill>
                <a:latin typeface="Arno Pro" panose="02020502040506020403" pitchFamily="18"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b="0" i="0" kern="1200">
                <a:solidFill>
                  <a:schemeClr val="tx1"/>
                </a:solidFill>
                <a:latin typeface="Arno Pro" panose="02020502040506020403" pitchFamily="18"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200000"/>
              </a:lnSpc>
              <a:spcBef>
                <a:spcPts val="0"/>
              </a:spcBef>
              <a:buNone/>
            </a:pPr>
            <a:r>
              <a:rPr lang="fr-CA"/>
              <a:t>CALDECH</a:t>
            </a:r>
          </a:p>
          <a:p>
            <a:pPr marL="0" indent="0">
              <a:lnSpc>
                <a:spcPct val="200000"/>
              </a:lnSpc>
              <a:spcBef>
                <a:spcPts val="0"/>
              </a:spcBef>
              <a:buNone/>
            </a:pPr>
            <a:r>
              <a:rPr lang="fr-CA"/>
              <a:t>Contexte législatif et cadre politique</a:t>
            </a:r>
          </a:p>
          <a:p>
            <a:pPr marL="0" indent="0">
              <a:lnSpc>
                <a:spcPct val="200000"/>
              </a:lnSpc>
              <a:spcBef>
                <a:spcPts val="0"/>
              </a:spcBef>
              <a:buNone/>
            </a:pPr>
            <a:r>
              <a:rPr lang="fr-CA"/>
              <a:t>Principes directeurs</a:t>
            </a:r>
          </a:p>
          <a:p>
            <a:pPr marL="0" indent="0">
              <a:lnSpc>
                <a:spcPct val="200000"/>
              </a:lnSpc>
              <a:spcBef>
                <a:spcPts val="0"/>
              </a:spcBef>
              <a:buNone/>
            </a:pPr>
            <a:r>
              <a:rPr lang="fr-CA"/>
              <a:t>Grille d’analyse</a:t>
            </a:r>
          </a:p>
          <a:p>
            <a:pPr marL="0" indent="0">
              <a:lnSpc>
                <a:spcPct val="200000"/>
              </a:lnSpc>
              <a:spcBef>
                <a:spcPts val="0"/>
              </a:spcBef>
              <a:buNone/>
            </a:pPr>
            <a:r>
              <a:rPr lang="fr-CA">
                <a:latin typeface="Arno Pro"/>
                <a:cs typeface="Arial"/>
              </a:rPr>
              <a:t>Mise en œuvre</a:t>
            </a:r>
          </a:p>
          <a:p>
            <a:pPr marL="0" indent="0">
              <a:lnSpc>
                <a:spcPct val="200000"/>
              </a:lnSpc>
              <a:spcBef>
                <a:spcPts val="0"/>
              </a:spcBef>
              <a:buNone/>
            </a:pPr>
            <a:r>
              <a:rPr lang="fr-CA"/>
              <a:t>Questions</a:t>
            </a:r>
          </a:p>
          <a:p>
            <a:pPr marL="0" indent="0">
              <a:buNone/>
            </a:pPr>
            <a:endParaRPr lang="en-US"/>
          </a:p>
        </p:txBody>
      </p:sp>
      <p:pic>
        <p:nvPicPr>
          <p:cNvPr id="16" name="Graphic 15" descr="Badge 5 outline">
            <a:extLst>
              <a:ext uri="{FF2B5EF4-FFF2-40B4-BE49-F238E27FC236}">
                <a16:creationId xmlns:a16="http://schemas.microsoft.com/office/drawing/2014/main" id="{2C92F181-2ED8-393C-8F7B-6E563F1587F8}"/>
              </a:ext>
            </a:extLst>
          </p:cNvPr>
          <p:cNvPicPr>
            <a:picLocks noChangeAspect="1"/>
          </p:cNvPicPr>
          <p:nvPr>
            <p:custDataLst>
              <p:tags r:id="rId9"/>
            </p:custDataLst>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14396" y="4261592"/>
            <a:ext cx="886968" cy="886968"/>
          </a:xfrm>
          <a:prstGeom prst="rect">
            <a:avLst/>
          </a:prstGeom>
        </p:spPr>
      </p:pic>
      <p:pic>
        <p:nvPicPr>
          <p:cNvPr id="20" name="Graphic 19" descr="Badge 6 outline">
            <a:extLst>
              <a:ext uri="{FF2B5EF4-FFF2-40B4-BE49-F238E27FC236}">
                <a16:creationId xmlns:a16="http://schemas.microsoft.com/office/drawing/2014/main" id="{A17ED2FC-4A8D-4D01-CA0A-8C2D8CA7F163}"/>
              </a:ext>
            </a:extLst>
          </p:cNvPr>
          <p:cNvPicPr>
            <a:picLocks noChangeAspect="1"/>
          </p:cNvPicPr>
          <p:nvPr>
            <p:custDataLst>
              <p:tags r:id="rId10"/>
            </p:custDataLst>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814396" y="5113625"/>
            <a:ext cx="886968" cy="886968"/>
          </a:xfrm>
          <a:prstGeom prst="rect">
            <a:avLst/>
          </a:prstGeom>
        </p:spPr>
      </p:pic>
    </p:spTree>
    <p:extLst>
      <p:ext uri="{BB962C8B-B14F-4D97-AF65-F5344CB8AC3E}">
        <p14:creationId xmlns:p14="http://schemas.microsoft.com/office/powerpoint/2010/main" val="173761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custDataLst>
              <p:tags r:id="rId1"/>
            </p:custDataLst>
          </p:nvPr>
        </p:nvSpPr>
        <p:spPr/>
        <p:txBody>
          <a:bodyPr/>
          <a:lstStyle/>
          <a:p>
            <a:fld id="{C42F5A24-FAD5-448B-90C7-C38AA06B112A}" type="slidenum">
              <a:rPr lang="fr-CA" smtClean="0"/>
              <a:pPr/>
              <a:t>3</a:t>
            </a:fld>
            <a:endParaRPr lang="fr-CA"/>
          </a:p>
        </p:txBody>
      </p:sp>
      <p:sp>
        <p:nvSpPr>
          <p:cNvPr id="4" name="Text Placeholder 3">
            <a:extLst>
              <a:ext uri="{FF2B5EF4-FFF2-40B4-BE49-F238E27FC236}">
                <a16:creationId xmlns:a16="http://schemas.microsoft.com/office/drawing/2014/main" id="{8EA86854-5078-0A3B-6BB5-1FCEC8AD801A}"/>
              </a:ext>
            </a:extLst>
          </p:cNvPr>
          <p:cNvSpPr>
            <a:spLocks noGrp="1"/>
          </p:cNvSpPr>
          <p:nvPr>
            <p:ph type="body" sz="quarter" idx="12"/>
            <p:custDataLst>
              <p:tags r:id="rId2"/>
            </p:custDataLst>
          </p:nvPr>
        </p:nvSpPr>
        <p:spPr>
          <a:xfrm>
            <a:off x="2711901" y="5210586"/>
            <a:ext cx="6768198" cy="1134402"/>
          </a:xfrm>
        </p:spPr>
        <p:txBody>
          <a:bodyPr/>
          <a:lstStyle/>
          <a:p>
            <a:pPr marL="0" indent="0" algn="ctr">
              <a:buNone/>
            </a:pPr>
            <a:r>
              <a:rPr lang="fr-CA" sz="2000" i="1" err="1">
                <a:solidFill>
                  <a:srgbClr val="000000"/>
                </a:solidFill>
                <a:latin typeface="Arial" panose="020B0604020202020204" pitchFamily="34" charset="0"/>
                <a:hlinkClick r:id="rId11"/>
              </a:rPr>
              <a:t>DesRochers</a:t>
            </a:r>
            <a:r>
              <a:rPr lang="fr-CA" sz="2000" i="1">
                <a:solidFill>
                  <a:srgbClr val="000000"/>
                </a:solidFill>
                <a:latin typeface="Arial" panose="020B0604020202020204" pitchFamily="34" charset="0"/>
                <a:hlinkClick r:id="rId11"/>
              </a:rPr>
              <a:t> c. Canada (Industrie) (CALDECH)</a:t>
            </a:r>
            <a:r>
              <a:rPr lang="fr-CA" sz="2000">
                <a:solidFill>
                  <a:srgbClr val="000000"/>
                </a:solidFill>
                <a:latin typeface="Arial" panose="020B0604020202020204" pitchFamily="34" charset="0"/>
              </a:rPr>
              <a:t> [2009]</a:t>
            </a:r>
          </a:p>
          <a:p>
            <a:pPr marL="0" indent="0" algn="ctr">
              <a:buNone/>
            </a:pPr>
            <a:r>
              <a:rPr lang="fr-CA" sz="2000" i="1" u="sng">
                <a:solidFill>
                  <a:srgbClr val="000000"/>
                </a:solidFill>
                <a:latin typeface="Arial" panose="020B0604020202020204" pitchFamily="34" charset="0"/>
                <a:hlinkClick r:id="rId12"/>
              </a:rPr>
              <a:t>Autre source : R. c. Beaulac</a:t>
            </a:r>
            <a:r>
              <a:rPr lang="fr-CA" sz="2000">
                <a:solidFill>
                  <a:srgbClr val="000000"/>
                </a:solidFill>
                <a:latin typeface="Arial" panose="020B0604020202020204" pitchFamily="34" charset="0"/>
              </a:rPr>
              <a:t> [1999]</a:t>
            </a:r>
          </a:p>
        </p:txBody>
      </p:sp>
      <p:sp>
        <p:nvSpPr>
          <p:cNvPr id="8" name="TextBox 7">
            <a:extLst>
              <a:ext uri="{FF2B5EF4-FFF2-40B4-BE49-F238E27FC236}">
                <a16:creationId xmlns:a16="http://schemas.microsoft.com/office/drawing/2014/main" id="{760F9932-E60A-5DC5-A9B7-4DA155829E8A}"/>
              </a:ext>
            </a:extLst>
          </p:cNvPr>
          <p:cNvSpPr txBox="1"/>
          <p:nvPr>
            <p:custDataLst>
              <p:tags r:id="rId3"/>
            </p:custDataLst>
          </p:nvPr>
        </p:nvSpPr>
        <p:spPr>
          <a:xfrm>
            <a:off x="263352" y="154573"/>
            <a:ext cx="9865096" cy="584775"/>
          </a:xfrm>
          <a:prstGeom prst="rect">
            <a:avLst/>
          </a:prstGeom>
          <a:noFill/>
        </p:spPr>
        <p:txBody>
          <a:bodyPr wrap="square" lIns="91440" tIns="45720" rIns="91440" bIns="45720" rtlCol="0" anchor="t">
            <a:spAutoFit/>
          </a:bodyPr>
          <a:lstStyle/>
          <a:p>
            <a:r>
              <a:rPr lang="fr-CA" sz="3200" b="1" dirty="0">
                <a:solidFill>
                  <a:schemeClr val="accent6"/>
                </a:solidFill>
              </a:rPr>
              <a:t>CALDECH : la décision en un coup d’</a:t>
            </a:r>
            <a:r>
              <a:rPr lang="fr-CA" sz="3200" b="1" dirty="0" err="1">
                <a:solidFill>
                  <a:schemeClr val="accent6"/>
                </a:solidFill>
              </a:rPr>
              <a:t>oeil</a:t>
            </a:r>
            <a:endParaRPr lang="fr-CA" sz="3200" b="1" dirty="0">
              <a:solidFill>
                <a:schemeClr val="accent6"/>
              </a:solidFill>
            </a:endParaRPr>
          </a:p>
        </p:txBody>
      </p:sp>
      <p:sp>
        <p:nvSpPr>
          <p:cNvPr id="12" name="TextBox 11">
            <a:extLst>
              <a:ext uri="{FF2B5EF4-FFF2-40B4-BE49-F238E27FC236}">
                <a16:creationId xmlns:a16="http://schemas.microsoft.com/office/drawing/2014/main" id="{5E3945C3-3189-D22A-A228-DEC931B71A5F}"/>
              </a:ext>
            </a:extLst>
          </p:cNvPr>
          <p:cNvSpPr txBox="1"/>
          <p:nvPr>
            <p:custDataLst>
              <p:tags r:id="rId4"/>
            </p:custDataLst>
          </p:nvPr>
        </p:nvSpPr>
        <p:spPr>
          <a:xfrm>
            <a:off x="8033252" y="3641481"/>
            <a:ext cx="184731" cy="369332"/>
          </a:xfrm>
          <a:prstGeom prst="rect">
            <a:avLst/>
          </a:prstGeom>
          <a:noFill/>
        </p:spPr>
        <p:txBody>
          <a:bodyPr wrap="none" rtlCol="0">
            <a:spAutoFit/>
          </a:bodyPr>
          <a:lstStyle/>
          <a:p>
            <a:endParaRPr lang="en-US"/>
          </a:p>
        </p:txBody>
      </p:sp>
      <p:sp>
        <p:nvSpPr>
          <p:cNvPr id="13" name="Rectangle 12">
            <a:extLst>
              <a:ext uri="{FF2B5EF4-FFF2-40B4-BE49-F238E27FC236}">
                <a16:creationId xmlns:a16="http://schemas.microsoft.com/office/drawing/2014/main" id="{F906A978-D00F-35F4-BBC7-484F2AB9FA5D}"/>
              </a:ext>
            </a:extLst>
          </p:cNvPr>
          <p:cNvSpPr/>
          <p:nvPr>
            <p:custDataLst>
              <p:tags r:id="rId5"/>
            </p:custDataLst>
          </p:nvPr>
        </p:nvSpPr>
        <p:spPr>
          <a:xfrm>
            <a:off x="1048476" y="1063305"/>
            <a:ext cx="4824536" cy="172819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a:solidFill>
                  <a:schemeClr val="tx1"/>
                </a:solidFill>
              </a:rPr>
              <a:t>Les services au public doivent être de qualité égale en français et en anglais</a:t>
            </a:r>
          </a:p>
        </p:txBody>
      </p:sp>
      <p:sp>
        <p:nvSpPr>
          <p:cNvPr id="14" name="Rectangle 13">
            <a:extLst>
              <a:ext uri="{FF2B5EF4-FFF2-40B4-BE49-F238E27FC236}">
                <a16:creationId xmlns:a16="http://schemas.microsoft.com/office/drawing/2014/main" id="{C944702D-C02B-E588-0663-9B19AB2228D9}"/>
              </a:ext>
            </a:extLst>
          </p:cNvPr>
          <p:cNvSpPr/>
          <p:nvPr>
            <p:custDataLst>
              <p:tags r:id="rId6"/>
            </p:custDataLst>
          </p:nvPr>
        </p:nvSpPr>
        <p:spPr>
          <a:xfrm>
            <a:off x="1048476" y="2996952"/>
            <a:ext cx="4824536" cy="17281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solidFill>
                  <a:schemeClr val="tx1"/>
                </a:solidFill>
              </a:rPr>
              <a:t>Selon la nature et le but d’un service, la création de services identiques pour les deux communautés linguistiques ne donnera peut-être pas lieu à des services de qualité égale dans les deux langues</a:t>
            </a:r>
          </a:p>
        </p:txBody>
      </p:sp>
      <p:sp>
        <p:nvSpPr>
          <p:cNvPr id="17" name="Rectangle 16">
            <a:extLst>
              <a:ext uri="{FF2B5EF4-FFF2-40B4-BE49-F238E27FC236}">
                <a16:creationId xmlns:a16="http://schemas.microsoft.com/office/drawing/2014/main" id="{8AFB44FE-B59B-3373-F4EA-4FDA1BD0F55F}"/>
              </a:ext>
            </a:extLst>
          </p:cNvPr>
          <p:cNvSpPr/>
          <p:nvPr>
            <p:custDataLst>
              <p:tags r:id="rId7"/>
            </p:custDataLst>
          </p:nvPr>
        </p:nvSpPr>
        <p:spPr>
          <a:xfrm>
            <a:off x="6247589" y="1063305"/>
            <a:ext cx="4824536" cy="1728192"/>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a:solidFill>
                  <a:schemeClr val="tx1"/>
                </a:solidFill>
              </a:rPr>
              <a:t>L’égalité réelle est la norme</a:t>
            </a:r>
          </a:p>
        </p:txBody>
      </p:sp>
      <p:sp>
        <p:nvSpPr>
          <p:cNvPr id="18" name="Rectangle 17">
            <a:extLst>
              <a:ext uri="{FF2B5EF4-FFF2-40B4-BE49-F238E27FC236}">
                <a16:creationId xmlns:a16="http://schemas.microsoft.com/office/drawing/2014/main" id="{60DF1F75-E0B8-E6DD-1689-2CA5F70B4B7E}"/>
              </a:ext>
            </a:extLst>
          </p:cNvPr>
          <p:cNvSpPr/>
          <p:nvPr>
            <p:custDataLst>
              <p:tags r:id="rId8"/>
            </p:custDataLst>
          </p:nvPr>
        </p:nvSpPr>
        <p:spPr>
          <a:xfrm>
            <a:off x="6240016" y="2996952"/>
            <a:ext cx="4824536" cy="17281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CA"/>
              <a:t>Le principe d’égalité peut parfois exiger d’adapter le contenu ou le mode de prestation d’un service aux besoins particuliers de la communauté de langue officielle en situation minoritaire</a:t>
            </a:r>
          </a:p>
        </p:txBody>
      </p:sp>
    </p:spTree>
    <p:extLst>
      <p:ext uri="{BB962C8B-B14F-4D97-AF65-F5344CB8AC3E}">
        <p14:creationId xmlns:p14="http://schemas.microsoft.com/office/powerpoint/2010/main" val="176947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119D3D-3532-CB4B-DAA1-25A4B4EBEDDB}"/>
              </a:ext>
            </a:extLst>
          </p:cNvPr>
          <p:cNvSpPr>
            <a:spLocks noGrp="1"/>
          </p:cNvSpPr>
          <p:nvPr>
            <p:ph type="sldNum" sz="quarter" idx="11"/>
            <p:custDataLst>
              <p:tags r:id="rId1"/>
            </p:custDataLst>
          </p:nvPr>
        </p:nvSpPr>
        <p:spPr/>
        <p:txBody>
          <a:bodyPr/>
          <a:lstStyle/>
          <a:p>
            <a:fld id="{C42F5A24-FAD5-448B-90C7-C38AA06B112A}" type="slidenum">
              <a:rPr lang="fr-CA" smtClean="0"/>
              <a:pPr/>
              <a:t>4</a:t>
            </a:fld>
            <a:endParaRPr lang="fr-CA"/>
          </a:p>
        </p:txBody>
      </p:sp>
      <p:pic>
        <p:nvPicPr>
          <p:cNvPr id="6" name="Picture 5" descr="A picture containing text, clipart&#10;&#10;Description automatically generated">
            <a:extLst>
              <a:ext uri="{FF2B5EF4-FFF2-40B4-BE49-F238E27FC236}">
                <a16:creationId xmlns:a16="http://schemas.microsoft.com/office/drawing/2014/main" id="{D3DA7E20-D61E-379F-35EA-1DF3E17D9FD3}"/>
              </a:ext>
            </a:extLst>
          </p:cNvPr>
          <p:cNvPicPr>
            <a:picLocks noChangeAspect="1"/>
          </p:cNvPicPr>
          <p:nvPr>
            <p:custDataLst>
              <p:tags r:id="rId2"/>
            </p:custDataLst>
          </p:nvPr>
        </p:nvPicPr>
        <p:blipFill>
          <a:blip r:embed="rId9">
            <a:extLst>
              <a:ext uri="{28A0092B-C50C-407E-A947-70E740481C1C}">
                <a14:useLocalDpi xmlns:a14="http://schemas.microsoft.com/office/drawing/2010/main" val="0"/>
              </a:ext>
            </a:extLst>
          </a:blip>
          <a:stretch>
            <a:fillRect/>
          </a:stretch>
        </p:blipFill>
        <p:spPr>
          <a:xfrm>
            <a:off x="1990078" y="900440"/>
            <a:ext cx="3200400" cy="3552825"/>
          </a:xfrm>
          <a:prstGeom prst="rect">
            <a:avLst/>
          </a:prstGeom>
          <a:ln w="38100">
            <a:solidFill>
              <a:schemeClr val="accent3"/>
            </a:solidFill>
          </a:ln>
        </p:spPr>
      </p:pic>
      <p:pic>
        <p:nvPicPr>
          <p:cNvPr id="8" name="Picture 7" descr="A picture containing clipart&#10;&#10;Description automatically generated">
            <a:extLst>
              <a:ext uri="{FF2B5EF4-FFF2-40B4-BE49-F238E27FC236}">
                <a16:creationId xmlns:a16="http://schemas.microsoft.com/office/drawing/2014/main" id="{C298BC7B-EF43-7F7D-51E0-4FCA8FFE569E}"/>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tretch>
            <a:fillRect/>
          </a:stretch>
        </p:blipFill>
        <p:spPr>
          <a:xfrm>
            <a:off x="7001524" y="900440"/>
            <a:ext cx="3200400" cy="3552825"/>
          </a:xfrm>
          <a:prstGeom prst="rect">
            <a:avLst/>
          </a:prstGeom>
          <a:ln w="38100">
            <a:solidFill>
              <a:schemeClr val="accent6"/>
            </a:solidFill>
          </a:ln>
        </p:spPr>
      </p:pic>
      <p:sp>
        <p:nvSpPr>
          <p:cNvPr id="9" name="TextBox 8">
            <a:extLst>
              <a:ext uri="{FF2B5EF4-FFF2-40B4-BE49-F238E27FC236}">
                <a16:creationId xmlns:a16="http://schemas.microsoft.com/office/drawing/2014/main" id="{0C757DBD-AC89-EDB9-77F9-F34E35CC4157}"/>
              </a:ext>
            </a:extLst>
          </p:cNvPr>
          <p:cNvSpPr txBox="1"/>
          <p:nvPr>
            <p:custDataLst>
              <p:tags r:id="rId4"/>
            </p:custDataLst>
          </p:nvPr>
        </p:nvSpPr>
        <p:spPr>
          <a:xfrm>
            <a:off x="1424495" y="297089"/>
            <a:ext cx="4331564" cy="523220"/>
          </a:xfrm>
          <a:prstGeom prst="rect">
            <a:avLst/>
          </a:prstGeom>
          <a:noFill/>
        </p:spPr>
        <p:txBody>
          <a:bodyPr wrap="square" rtlCol="0">
            <a:spAutoFit/>
          </a:bodyPr>
          <a:lstStyle/>
          <a:p>
            <a:pPr algn="ctr"/>
            <a:r>
              <a:rPr lang="fr-CA" sz="2800" b="1">
                <a:solidFill>
                  <a:schemeClr val="accent3"/>
                </a:solidFill>
              </a:rPr>
              <a:t>Égalité formelle</a:t>
            </a:r>
          </a:p>
        </p:txBody>
      </p:sp>
      <p:sp>
        <p:nvSpPr>
          <p:cNvPr id="10" name="TextBox 9">
            <a:extLst>
              <a:ext uri="{FF2B5EF4-FFF2-40B4-BE49-F238E27FC236}">
                <a16:creationId xmlns:a16="http://schemas.microsoft.com/office/drawing/2014/main" id="{9C641B0B-12D2-834F-A0B1-E7CEA8598FE4}"/>
              </a:ext>
            </a:extLst>
          </p:cNvPr>
          <p:cNvSpPr txBox="1"/>
          <p:nvPr>
            <p:custDataLst>
              <p:tags r:id="rId5"/>
            </p:custDataLst>
          </p:nvPr>
        </p:nvSpPr>
        <p:spPr>
          <a:xfrm>
            <a:off x="6287042" y="297089"/>
            <a:ext cx="4629362" cy="523220"/>
          </a:xfrm>
          <a:prstGeom prst="rect">
            <a:avLst/>
          </a:prstGeom>
          <a:noFill/>
        </p:spPr>
        <p:txBody>
          <a:bodyPr wrap="square" rtlCol="0">
            <a:spAutoFit/>
          </a:bodyPr>
          <a:lstStyle/>
          <a:p>
            <a:pPr algn="ctr"/>
            <a:r>
              <a:rPr lang="fr-CA" sz="2800" b="1">
                <a:solidFill>
                  <a:schemeClr val="accent6"/>
                </a:solidFill>
              </a:rPr>
              <a:t>Égalité réelle</a:t>
            </a:r>
          </a:p>
        </p:txBody>
      </p:sp>
      <p:sp>
        <p:nvSpPr>
          <p:cNvPr id="4" name="TextBox 3">
            <a:extLst>
              <a:ext uri="{FF2B5EF4-FFF2-40B4-BE49-F238E27FC236}">
                <a16:creationId xmlns:a16="http://schemas.microsoft.com/office/drawing/2014/main" id="{A2559D62-A17C-7ACB-D313-FCE326F958E1}"/>
              </a:ext>
            </a:extLst>
          </p:cNvPr>
          <p:cNvSpPr txBox="1"/>
          <p:nvPr>
            <p:custDataLst>
              <p:tags r:id="rId6"/>
            </p:custDataLst>
          </p:nvPr>
        </p:nvSpPr>
        <p:spPr>
          <a:xfrm>
            <a:off x="1356664" y="4799766"/>
            <a:ext cx="9860756" cy="1200329"/>
          </a:xfrm>
          <a:prstGeom prst="rect">
            <a:avLst/>
          </a:prstGeom>
          <a:noFill/>
        </p:spPr>
        <p:txBody>
          <a:bodyPr wrap="square">
            <a:spAutoFit/>
          </a:bodyPr>
          <a:lstStyle/>
          <a:p>
            <a:pPr algn="ctr"/>
            <a:r>
              <a:rPr lang="fr-CA">
                <a:solidFill>
                  <a:schemeClr val="accent6"/>
                </a:solidFill>
              </a:rPr>
              <a:t>L’</a:t>
            </a:r>
            <a:r>
              <a:rPr lang="fr-CA" b="1">
                <a:solidFill>
                  <a:schemeClr val="accent6"/>
                </a:solidFill>
              </a:rPr>
              <a:t>égalité réelle </a:t>
            </a:r>
            <a:r>
              <a:rPr lang="fr-CA">
                <a:solidFill>
                  <a:schemeClr val="accent6"/>
                </a:solidFill>
              </a:rPr>
              <a:t>est réalisée lorsque l’on prend en considération, là où cela est nécessaire, des différences dans les caractéristiques et les circonstances des communautés minoritaires, en offrant des services avec un contenu distinct ou au moyen d’un mode de prestation différent afin d’assurer que la minorité reçoive les services de la même qualité que la majorité.</a:t>
            </a:r>
          </a:p>
        </p:txBody>
      </p:sp>
    </p:spTree>
    <p:extLst>
      <p:ext uri="{BB962C8B-B14F-4D97-AF65-F5344CB8AC3E}">
        <p14:creationId xmlns:p14="http://schemas.microsoft.com/office/powerpoint/2010/main" val="264649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2B26-A9CE-62F1-2881-7CA64F69EB18}"/>
              </a:ext>
            </a:extLst>
          </p:cNvPr>
          <p:cNvSpPr>
            <a:spLocks noGrp="1"/>
          </p:cNvSpPr>
          <p:nvPr>
            <p:ph type="title"/>
            <p:custDataLst>
              <p:tags r:id="rId1"/>
            </p:custDataLst>
          </p:nvPr>
        </p:nvSpPr>
        <p:spPr>
          <a:xfrm>
            <a:off x="497755" y="132029"/>
            <a:ext cx="11376156" cy="900000"/>
          </a:xfrm>
        </p:spPr>
        <p:txBody>
          <a:bodyPr/>
          <a:lstStyle/>
          <a:p>
            <a:r>
              <a:rPr lang="fr-CA" sz="3200">
                <a:solidFill>
                  <a:schemeClr val="accent6"/>
                </a:solidFill>
                <a:latin typeface="+mn-lt"/>
                <a:cs typeface="+mn-cs"/>
              </a:rPr>
              <a:t>Critères</a:t>
            </a:r>
          </a:p>
        </p:txBody>
      </p:sp>
      <p:sp>
        <p:nvSpPr>
          <p:cNvPr id="3" name="Slide Number Placeholder 2">
            <a:extLst>
              <a:ext uri="{FF2B5EF4-FFF2-40B4-BE49-F238E27FC236}">
                <a16:creationId xmlns:a16="http://schemas.microsoft.com/office/drawing/2014/main" id="{2F9130A7-F098-5E32-0D7F-5D1267336F54}"/>
              </a:ext>
            </a:extLst>
          </p:cNvPr>
          <p:cNvSpPr>
            <a:spLocks noGrp="1"/>
          </p:cNvSpPr>
          <p:nvPr>
            <p:ph type="sldNum" sz="quarter" idx="11"/>
            <p:custDataLst>
              <p:tags r:id="rId2"/>
            </p:custDataLst>
          </p:nvPr>
        </p:nvSpPr>
        <p:spPr/>
        <p:txBody>
          <a:bodyPr/>
          <a:lstStyle/>
          <a:p>
            <a:fld id="{C42F5A24-FAD5-448B-90C7-C38AA06B112A}" type="slidenum">
              <a:rPr lang="fr-CA" smtClean="0"/>
              <a:pPr/>
              <a:t>5</a:t>
            </a:fld>
            <a:endParaRPr lang="fr-CA"/>
          </a:p>
        </p:txBody>
      </p:sp>
      <p:sp>
        <p:nvSpPr>
          <p:cNvPr id="4" name="Rectangle 3">
            <a:extLst>
              <a:ext uri="{FF2B5EF4-FFF2-40B4-BE49-F238E27FC236}">
                <a16:creationId xmlns:a16="http://schemas.microsoft.com/office/drawing/2014/main" id="{B98EC0B6-019B-2DEC-6C65-71F867A2603A}"/>
              </a:ext>
            </a:extLst>
          </p:cNvPr>
          <p:cNvSpPr/>
          <p:nvPr>
            <p:custDataLst>
              <p:tags r:id="rId3"/>
            </p:custDataLst>
          </p:nvPr>
        </p:nvSpPr>
        <p:spPr>
          <a:xfrm>
            <a:off x="2920753" y="1032029"/>
            <a:ext cx="2610035" cy="214173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E341245E-1850-D1BD-DA20-260263F58071}"/>
              </a:ext>
            </a:extLst>
          </p:cNvPr>
          <p:cNvSpPr/>
          <p:nvPr>
            <p:custDataLst>
              <p:tags r:id="rId4"/>
            </p:custDataLst>
          </p:nvPr>
        </p:nvSpPr>
        <p:spPr>
          <a:xfrm>
            <a:off x="6513248" y="1032029"/>
            <a:ext cx="2610035" cy="21417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52B826DC-41B0-529F-0BF6-3D499A5E9AA3}"/>
              </a:ext>
            </a:extLst>
          </p:cNvPr>
          <p:cNvSpPr/>
          <p:nvPr>
            <p:custDataLst>
              <p:tags r:id="rId5"/>
            </p:custDataLst>
          </p:nvPr>
        </p:nvSpPr>
        <p:spPr>
          <a:xfrm>
            <a:off x="2920753" y="3591518"/>
            <a:ext cx="2610035" cy="2141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A6A3C68-BB93-D518-3179-19C4E148C470}"/>
              </a:ext>
            </a:extLst>
          </p:cNvPr>
          <p:cNvSpPr/>
          <p:nvPr>
            <p:custDataLst>
              <p:tags r:id="rId6"/>
            </p:custDataLst>
          </p:nvPr>
        </p:nvSpPr>
        <p:spPr>
          <a:xfrm>
            <a:off x="6513248" y="3591518"/>
            <a:ext cx="2610035" cy="214173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9" name="Graphic 8" descr="Scales of justice outline">
            <a:extLst>
              <a:ext uri="{FF2B5EF4-FFF2-40B4-BE49-F238E27FC236}">
                <a16:creationId xmlns:a16="http://schemas.microsoft.com/office/drawing/2014/main" id="{D0355D73-F84A-AECF-2021-37104084D6A2}"/>
              </a:ext>
            </a:extLst>
          </p:cNvPr>
          <p:cNvPicPr>
            <a:picLocks noChangeAspect="1"/>
          </p:cNvPicPr>
          <p:nvPr>
            <p:custDataLst>
              <p:tags r:id="rId7"/>
            </p:custDataLst>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542928" y="1655638"/>
            <a:ext cx="1365682" cy="1365682"/>
          </a:xfrm>
          <a:prstGeom prst="rect">
            <a:avLst/>
          </a:prstGeom>
        </p:spPr>
      </p:pic>
      <p:pic>
        <p:nvPicPr>
          <p:cNvPr id="11" name="Graphic 10" descr="Speech outline">
            <a:extLst>
              <a:ext uri="{FF2B5EF4-FFF2-40B4-BE49-F238E27FC236}">
                <a16:creationId xmlns:a16="http://schemas.microsoft.com/office/drawing/2014/main" id="{CB0F8D3D-DC1D-54AE-A1CB-CE1DF30DE3AB}"/>
              </a:ext>
            </a:extLst>
          </p:cNvPr>
          <p:cNvPicPr>
            <a:picLocks noChangeAspect="1"/>
          </p:cNvPicPr>
          <p:nvPr>
            <p:custDataLst>
              <p:tags r:id="rId8"/>
            </p:custDataLst>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505013" y="4158892"/>
            <a:ext cx="1441512" cy="1441512"/>
          </a:xfrm>
          <a:prstGeom prst="rect">
            <a:avLst/>
          </a:prstGeom>
        </p:spPr>
      </p:pic>
      <p:sp>
        <p:nvSpPr>
          <p:cNvPr id="12" name="TextBox 11">
            <a:extLst>
              <a:ext uri="{FF2B5EF4-FFF2-40B4-BE49-F238E27FC236}">
                <a16:creationId xmlns:a16="http://schemas.microsoft.com/office/drawing/2014/main" id="{B1D2F0BD-409B-506F-4A65-0C58421DBCDA}"/>
              </a:ext>
            </a:extLst>
          </p:cNvPr>
          <p:cNvSpPr txBox="1"/>
          <p:nvPr>
            <p:custDataLst>
              <p:tags r:id="rId9"/>
            </p:custDataLst>
          </p:nvPr>
        </p:nvSpPr>
        <p:spPr>
          <a:xfrm>
            <a:off x="3184678" y="1166624"/>
            <a:ext cx="2006353" cy="367312"/>
          </a:xfrm>
          <a:prstGeom prst="rect">
            <a:avLst/>
          </a:prstGeom>
          <a:noFill/>
        </p:spPr>
        <p:txBody>
          <a:bodyPr wrap="square" rtlCol="0">
            <a:spAutoFit/>
          </a:bodyPr>
          <a:lstStyle/>
          <a:p>
            <a:pPr algn="ctr"/>
            <a:r>
              <a:rPr lang="fr-CA" b="1">
                <a:solidFill>
                  <a:schemeClr val="accent1"/>
                </a:solidFill>
              </a:rPr>
              <a:t>Statut</a:t>
            </a:r>
          </a:p>
        </p:txBody>
      </p:sp>
      <p:sp>
        <p:nvSpPr>
          <p:cNvPr id="13" name="TextBox 12">
            <a:extLst>
              <a:ext uri="{FF2B5EF4-FFF2-40B4-BE49-F238E27FC236}">
                <a16:creationId xmlns:a16="http://schemas.microsoft.com/office/drawing/2014/main" id="{5CBB0332-ED5E-494D-EDCF-955F994575A3}"/>
              </a:ext>
            </a:extLst>
          </p:cNvPr>
          <p:cNvSpPr txBox="1"/>
          <p:nvPr>
            <p:custDataLst>
              <p:tags r:id="rId10"/>
            </p:custDataLst>
          </p:nvPr>
        </p:nvSpPr>
        <p:spPr>
          <a:xfrm>
            <a:off x="3222593" y="3756858"/>
            <a:ext cx="2006353" cy="367312"/>
          </a:xfrm>
          <a:prstGeom prst="rect">
            <a:avLst/>
          </a:prstGeom>
          <a:noFill/>
        </p:spPr>
        <p:txBody>
          <a:bodyPr wrap="square" rtlCol="0">
            <a:spAutoFit/>
          </a:bodyPr>
          <a:lstStyle/>
          <a:p>
            <a:pPr algn="ctr"/>
            <a:r>
              <a:rPr lang="fr-CA" b="1">
                <a:solidFill>
                  <a:schemeClr val="accent1"/>
                </a:solidFill>
              </a:rPr>
              <a:t>Utilisation</a:t>
            </a:r>
          </a:p>
        </p:txBody>
      </p:sp>
      <p:sp>
        <p:nvSpPr>
          <p:cNvPr id="14" name="TextBox 13">
            <a:extLst>
              <a:ext uri="{FF2B5EF4-FFF2-40B4-BE49-F238E27FC236}">
                <a16:creationId xmlns:a16="http://schemas.microsoft.com/office/drawing/2014/main" id="{BD9C1139-5FD1-5723-C694-EEE8D66A5EEB}"/>
              </a:ext>
            </a:extLst>
          </p:cNvPr>
          <p:cNvSpPr txBox="1"/>
          <p:nvPr>
            <p:custDataLst>
              <p:tags r:id="rId11"/>
            </p:custDataLst>
          </p:nvPr>
        </p:nvSpPr>
        <p:spPr>
          <a:xfrm>
            <a:off x="6815088" y="3756858"/>
            <a:ext cx="2006353" cy="367312"/>
          </a:xfrm>
          <a:prstGeom prst="rect">
            <a:avLst/>
          </a:prstGeom>
          <a:noFill/>
        </p:spPr>
        <p:txBody>
          <a:bodyPr wrap="square" rtlCol="0">
            <a:spAutoFit/>
          </a:bodyPr>
          <a:lstStyle/>
          <a:p>
            <a:pPr algn="ctr"/>
            <a:r>
              <a:rPr lang="fr-CA" b="1">
                <a:solidFill>
                  <a:schemeClr val="accent1"/>
                </a:solidFill>
              </a:rPr>
              <a:t>Accessibilité</a:t>
            </a:r>
          </a:p>
        </p:txBody>
      </p:sp>
      <p:sp>
        <p:nvSpPr>
          <p:cNvPr id="15" name="TextBox 14">
            <a:extLst>
              <a:ext uri="{FF2B5EF4-FFF2-40B4-BE49-F238E27FC236}">
                <a16:creationId xmlns:a16="http://schemas.microsoft.com/office/drawing/2014/main" id="{B18E6300-36B4-4B91-3E98-5533A51146FB}"/>
              </a:ext>
            </a:extLst>
          </p:cNvPr>
          <p:cNvSpPr txBox="1"/>
          <p:nvPr>
            <p:custDataLst>
              <p:tags r:id="rId12"/>
            </p:custDataLst>
          </p:nvPr>
        </p:nvSpPr>
        <p:spPr>
          <a:xfrm>
            <a:off x="6815088" y="1140315"/>
            <a:ext cx="2006353" cy="367312"/>
          </a:xfrm>
          <a:prstGeom prst="rect">
            <a:avLst/>
          </a:prstGeom>
          <a:noFill/>
        </p:spPr>
        <p:txBody>
          <a:bodyPr wrap="square" rtlCol="0">
            <a:spAutoFit/>
          </a:bodyPr>
          <a:lstStyle/>
          <a:p>
            <a:pPr algn="ctr"/>
            <a:r>
              <a:rPr lang="fr-CA" b="1">
                <a:solidFill>
                  <a:schemeClr val="accent1"/>
                </a:solidFill>
              </a:rPr>
              <a:t>Qualité</a:t>
            </a:r>
          </a:p>
        </p:txBody>
      </p:sp>
      <p:pic>
        <p:nvPicPr>
          <p:cNvPr id="17" name="Graphic 16" descr="Rating 3 Star with solid fill">
            <a:extLst>
              <a:ext uri="{FF2B5EF4-FFF2-40B4-BE49-F238E27FC236}">
                <a16:creationId xmlns:a16="http://schemas.microsoft.com/office/drawing/2014/main" id="{48DD644A-9C26-76CD-E0C8-614E5C903038}"/>
              </a:ext>
            </a:extLst>
          </p:cNvPr>
          <p:cNvPicPr>
            <a:picLocks noChangeAspect="1"/>
          </p:cNvPicPr>
          <p:nvPr>
            <p:custDataLst>
              <p:tags r:id="rId13"/>
            </p:custDataLst>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7003739" y="1357065"/>
            <a:ext cx="1629050" cy="1629050"/>
          </a:xfrm>
          <a:prstGeom prst="rect">
            <a:avLst/>
          </a:prstGeom>
        </p:spPr>
      </p:pic>
      <p:pic>
        <p:nvPicPr>
          <p:cNvPr id="19" name="Graphic 18" descr="Ticket outline">
            <a:extLst>
              <a:ext uri="{FF2B5EF4-FFF2-40B4-BE49-F238E27FC236}">
                <a16:creationId xmlns:a16="http://schemas.microsoft.com/office/drawing/2014/main" id="{57A82BA6-30AE-7EA5-249D-A54638D5E84A}"/>
              </a:ext>
            </a:extLst>
          </p:cNvPr>
          <p:cNvPicPr>
            <a:picLocks noChangeAspect="1"/>
          </p:cNvPicPr>
          <p:nvPr>
            <p:custDataLst>
              <p:tags r:id="rId14"/>
            </p:custDataLst>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111004" y="4118756"/>
            <a:ext cx="1521785" cy="1521785"/>
          </a:xfrm>
          <a:prstGeom prst="rect">
            <a:avLst/>
          </a:prstGeom>
        </p:spPr>
      </p:pic>
    </p:spTree>
    <p:extLst>
      <p:ext uri="{BB962C8B-B14F-4D97-AF65-F5344CB8AC3E}">
        <p14:creationId xmlns:p14="http://schemas.microsoft.com/office/powerpoint/2010/main" val="167309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4270-9434-3B6D-EB0A-18EA18C657DB}"/>
              </a:ext>
            </a:extLst>
          </p:cNvPr>
          <p:cNvSpPr>
            <a:spLocks noGrp="1"/>
          </p:cNvSpPr>
          <p:nvPr>
            <p:ph type="title"/>
            <p:custDataLst>
              <p:tags r:id="rId1"/>
            </p:custDataLst>
          </p:nvPr>
        </p:nvSpPr>
        <p:spPr>
          <a:xfrm>
            <a:off x="407922" y="836712"/>
            <a:ext cx="11376156" cy="900000"/>
          </a:xfrm>
        </p:spPr>
        <p:txBody>
          <a:bodyPr/>
          <a:lstStyle/>
          <a:p>
            <a:pPr algn="ctr"/>
            <a:br>
              <a:rPr lang="fr-CA" sz="4000" dirty="0">
                <a:solidFill>
                  <a:schemeClr val="accent6"/>
                </a:solidFill>
                <a:latin typeface="+mj-lt"/>
              </a:rPr>
            </a:br>
            <a:r>
              <a:rPr lang="fr-CA" sz="4000" dirty="0">
                <a:solidFill>
                  <a:schemeClr val="accent6"/>
                </a:solidFill>
                <a:latin typeface="+mj-lt"/>
              </a:rPr>
              <a:t>Vrai ou faux ?</a:t>
            </a:r>
            <a:br>
              <a:rPr lang="fr-CA" dirty="0"/>
            </a:br>
            <a:br>
              <a:rPr lang="fr-CA" dirty="0"/>
            </a:br>
            <a:r>
              <a:rPr lang="fr-CA" dirty="0">
                <a:latin typeface="+mj-lt"/>
              </a:rPr>
              <a:t>La décision rendue par la Cour suprême du Canada dans CALDECH porte sur l’interprétation de la partie VII de la </a:t>
            </a:r>
            <a:r>
              <a:rPr lang="fr-CA" i="1" dirty="0">
                <a:latin typeface="+mj-lt"/>
              </a:rPr>
              <a:t>Loi sur les langues officielles</a:t>
            </a:r>
            <a:r>
              <a:rPr lang="fr-CA" dirty="0">
                <a:latin typeface="+mj-lt"/>
              </a:rPr>
              <a:t>.</a:t>
            </a:r>
          </a:p>
        </p:txBody>
      </p:sp>
      <p:sp>
        <p:nvSpPr>
          <p:cNvPr id="3" name="Slide Number Placeholder 2">
            <a:extLst>
              <a:ext uri="{FF2B5EF4-FFF2-40B4-BE49-F238E27FC236}">
                <a16:creationId xmlns:a16="http://schemas.microsoft.com/office/drawing/2014/main" id="{289A488B-DB07-FA8F-0C28-8EE8816A2502}"/>
              </a:ext>
            </a:extLst>
          </p:cNvPr>
          <p:cNvSpPr>
            <a:spLocks noGrp="1"/>
          </p:cNvSpPr>
          <p:nvPr>
            <p:ph type="sldNum" sz="quarter" idx="11"/>
            <p:custDataLst>
              <p:tags r:id="rId2"/>
            </p:custDataLst>
          </p:nvPr>
        </p:nvSpPr>
        <p:spPr/>
        <p:txBody>
          <a:bodyPr/>
          <a:lstStyle/>
          <a:p>
            <a:fld id="{C42F5A24-FAD5-448B-90C7-C38AA06B112A}" type="slidenum">
              <a:rPr lang="fr-CA" smtClean="0"/>
              <a:pPr/>
              <a:t>6</a:t>
            </a:fld>
            <a:endParaRPr lang="fr-CA"/>
          </a:p>
        </p:txBody>
      </p:sp>
      <p:sp>
        <p:nvSpPr>
          <p:cNvPr id="5" name="Rectangle: Rounded Corners 4">
            <a:extLst>
              <a:ext uri="{FF2B5EF4-FFF2-40B4-BE49-F238E27FC236}">
                <a16:creationId xmlns:a16="http://schemas.microsoft.com/office/drawing/2014/main" id="{4781A972-729F-796A-C6E6-20B9B6F0C8AD}"/>
              </a:ext>
            </a:extLst>
          </p:cNvPr>
          <p:cNvSpPr/>
          <p:nvPr>
            <p:custDataLst>
              <p:tags r:id="rId3"/>
            </p:custDataLst>
          </p:nvPr>
        </p:nvSpPr>
        <p:spPr>
          <a:xfrm>
            <a:off x="4259796" y="3717032"/>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fr-CA" sz="3600" b="1">
                <a:solidFill>
                  <a:schemeClr val="accent1"/>
                </a:solidFill>
              </a:rPr>
              <a:t>Faux</a:t>
            </a:r>
          </a:p>
        </p:txBody>
      </p:sp>
    </p:spTree>
    <p:extLst>
      <p:ext uri="{BB962C8B-B14F-4D97-AF65-F5344CB8AC3E}">
        <p14:creationId xmlns:p14="http://schemas.microsoft.com/office/powerpoint/2010/main" val="3865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custDataLst>
              <p:tags r:id="rId1"/>
            </p:custDataLst>
          </p:nvPr>
        </p:nvSpPr>
        <p:spPr/>
        <p:txBody>
          <a:bodyPr/>
          <a:lstStyle/>
          <a:p>
            <a:fld id="{C42F5A24-FAD5-448B-90C7-C38AA06B112A}" type="slidenum">
              <a:rPr lang="fr-CA" smtClean="0"/>
              <a:pPr/>
              <a:t>7</a:t>
            </a:fld>
            <a:endParaRPr lang="fr-CA"/>
          </a:p>
        </p:txBody>
      </p:sp>
      <p:sp>
        <p:nvSpPr>
          <p:cNvPr id="8" name="TextBox 7">
            <a:extLst>
              <a:ext uri="{FF2B5EF4-FFF2-40B4-BE49-F238E27FC236}">
                <a16:creationId xmlns:a16="http://schemas.microsoft.com/office/drawing/2014/main" id="{760F9932-E60A-5DC5-A9B7-4DA155829E8A}"/>
              </a:ext>
            </a:extLst>
          </p:cNvPr>
          <p:cNvSpPr txBox="1"/>
          <p:nvPr>
            <p:custDataLst>
              <p:tags r:id="rId2"/>
            </p:custDataLst>
          </p:nvPr>
        </p:nvSpPr>
        <p:spPr>
          <a:xfrm>
            <a:off x="191344" y="147888"/>
            <a:ext cx="8409708" cy="584775"/>
          </a:xfrm>
          <a:prstGeom prst="rect">
            <a:avLst/>
          </a:prstGeom>
          <a:noFill/>
        </p:spPr>
        <p:txBody>
          <a:bodyPr wrap="square" lIns="91440" tIns="45720" rIns="91440" bIns="45720" rtlCol="0" anchor="t">
            <a:spAutoFit/>
          </a:bodyPr>
          <a:lstStyle/>
          <a:p>
            <a:r>
              <a:rPr lang="fr-CA" sz="3200" b="1">
                <a:solidFill>
                  <a:schemeClr val="accent6"/>
                </a:solidFill>
              </a:rPr>
              <a:t>Contexte législatif et cadre politique</a:t>
            </a:r>
          </a:p>
        </p:txBody>
      </p:sp>
      <p:sp>
        <p:nvSpPr>
          <p:cNvPr id="4" name="Rectangle 3">
            <a:extLst>
              <a:ext uri="{FF2B5EF4-FFF2-40B4-BE49-F238E27FC236}">
                <a16:creationId xmlns:a16="http://schemas.microsoft.com/office/drawing/2014/main" id="{E4A6FE77-2B48-5C25-7B85-DBFAFA8EAE74}"/>
              </a:ext>
            </a:extLst>
          </p:cNvPr>
          <p:cNvSpPr/>
          <p:nvPr>
            <p:custDataLst>
              <p:tags r:id="rId3"/>
            </p:custDataLst>
          </p:nvPr>
        </p:nvSpPr>
        <p:spPr>
          <a:xfrm>
            <a:off x="1484022" y="1130995"/>
            <a:ext cx="2533579" cy="3272621"/>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8E043E33-09C2-F0E0-211A-7FB3D4197E84}"/>
              </a:ext>
            </a:extLst>
          </p:cNvPr>
          <p:cNvSpPr txBox="1">
            <a:spLocks/>
          </p:cNvSpPr>
          <p:nvPr>
            <p:custDataLst>
              <p:tags r:id="rId4"/>
            </p:custDataLst>
          </p:nvPr>
        </p:nvSpPr>
        <p:spPr>
          <a:xfrm>
            <a:off x="1471354" y="1933917"/>
            <a:ext cx="2546247" cy="1154915"/>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fr-CA" sz="1800" b="1" i="1">
                <a:solidFill>
                  <a:srgbClr val="000000"/>
                </a:solidFill>
                <a:latin typeface="+mn-lt"/>
                <a:cs typeface="Arial"/>
              </a:rPr>
              <a:t>Charte canadienne des</a:t>
            </a:r>
            <a:r>
              <a:rPr lang="fr-CA" sz="1800" b="1">
                <a:solidFill>
                  <a:srgbClr val="000000"/>
                </a:solidFill>
                <a:latin typeface="+mn-lt"/>
                <a:cs typeface="Arial"/>
              </a:rPr>
              <a:t> </a:t>
            </a:r>
          </a:p>
          <a:p>
            <a:pPr marL="0" indent="0" algn="ctr">
              <a:spcBef>
                <a:spcPts val="0"/>
              </a:spcBef>
              <a:buNone/>
            </a:pPr>
            <a:r>
              <a:rPr lang="fr-CA" sz="1800" b="1" i="1">
                <a:solidFill>
                  <a:srgbClr val="000000"/>
                </a:solidFill>
                <a:latin typeface="+mn-lt"/>
                <a:cs typeface="Arial"/>
              </a:rPr>
              <a:t>droits et libertés</a:t>
            </a:r>
          </a:p>
          <a:p>
            <a:pPr marL="0" indent="0" algn="ctr">
              <a:spcBef>
                <a:spcPts val="0"/>
              </a:spcBef>
              <a:buNone/>
            </a:pPr>
            <a:endParaRPr lang="en-US" sz="1800" b="1">
              <a:solidFill>
                <a:srgbClr val="000000"/>
              </a:solidFill>
              <a:latin typeface="+mn-lt"/>
              <a:cs typeface="Arial"/>
            </a:endParaRPr>
          </a:p>
          <a:p>
            <a:pPr marL="0" indent="0" algn="ctr">
              <a:spcBef>
                <a:spcPts val="0"/>
              </a:spcBef>
              <a:buNone/>
            </a:pPr>
            <a:r>
              <a:rPr lang="fr-CA" sz="1800">
                <a:solidFill>
                  <a:schemeClr val="tx1"/>
                </a:solidFill>
                <a:latin typeface="+mn-lt"/>
                <a:cs typeface="Arial"/>
              </a:rPr>
              <a:t>Article 20</a:t>
            </a:r>
          </a:p>
          <a:p>
            <a:pPr marL="0" indent="0" algn="ctr">
              <a:spcBef>
                <a:spcPts val="0"/>
              </a:spcBef>
              <a:buNone/>
            </a:pPr>
            <a:r>
              <a:rPr lang="fr-CA" sz="1800">
                <a:solidFill>
                  <a:schemeClr val="tx1"/>
                </a:solidFill>
                <a:latin typeface="+mn-lt"/>
                <a:cs typeface="Arial"/>
              </a:rPr>
              <a:t>Communications du public avec les institutions fédérales</a:t>
            </a:r>
          </a:p>
          <a:p>
            <a:pPr marL="0" indent="0" algn="ctr">
              <a:buNone/>
            </a:pPr>
            <a:endParaRPr lang="en-US" sz="1400" b="1">
              <a:solidFill>
                <a:srgbClr val="000000"/>
              </a:solidFill>
              <a:latin typeface="+mn-lt"/>
              <a:cs typeface="Arial"/>
            </a:endParaRPr>
          </a:p>
          <a:p>
            <a:pPr marL="285750" indent="-285750">
              <a:buFont typeface="Arial" pitchFamily="2" charset="2"/>
              <a:buChar char="•"/>
            </a:pPr>
            <a:endParaRPr lang="en-US" sz="1400">
              <a:solidFill>
                <a:srgbClr val="000000"/>
              </a:solidFill>
            </a:endParaRPr>
          </a:p>
          <a:p>
            <a:pPr marL="285750" indent="-285750">
              <a:buFont typeface="Arial" pitchFamily="2" charset="2"/>
              <a:buChar char="•"/>
            </a:pPr>
            <a:endParaRPr lang="en-CA" sz="1400">
              <a:solidFill>
                <a:srgbClr val="63CECA"/>
              </a:solidFill>
            </a:endParaRPr>
          </a:p>
          <a:p>
            <a:pPr marL="285750" indent="-285750" algn="ctr"/>
            <a:endParaRPr lang="en-US" sz="1400" b="1">
              <a:solidFill>
                <a:srgbClr val="63CECA"/>
              </a:solidFill>
              <a:latin typeface="+mn-lt"/>
            </a:endParaRPr>
          </a:p>
        </p:txBody>
      </p:sp>
      <p:pic>
        <p:nvPicPr>
          <p:cNvPr id="7" name="Graphique 5" descr="Quill contour">
            <a:extLst>
              <a:ext uri="{FF2B5EF4-FFF2-40B4-BE49-F238E27FC236}">
                <a16:creationId xmlns:a16="http://schemas.microsoft.com/office/drawing/2014/main" id="{353B431A-18FB-D045-520E-13CE8974FA78}"/>
              </a:ext>
            </a:extLst>
          </p:cNvPr>
          <p:cNvPicPr>
            <a:picLocks noChangeAspect="1"/>
          </p:cNvPicPr>
          <p:nvPr>
            <p:custDataLst>
              <p:tags r:id="rId5"/>
            </p:custDataLst>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420785" y="1203170"/>
            <a:ext cx="647384" cy="647384"/>
          </a:xfrm>
          <a:prstGeom prst="rect">
            <a:avLst/>
          </a:prstGeom>
        </p:spPr>
      </p:pic>
      <p:sp>
        <p:nvSpPr>
          <p:cNvPr id="9" name="Rectangle 8">
            <a:extLst>
              <a:ext uri="{FF2B5EF4-FFF2-40B4-BE49-F238E27FC236}">
                <a16:creationId xmlns:a16="http://schemas.microsoft.com/office/drawing/2014/main" id="{6EDE5B4E-4A3A-DF6E-43E8-D06475D8CEDF}"/>
              </a:ext>
            </a:extLst>
          </p:cNvPr>
          <p:cNvSpPr/>
          <p:nvPr>
            <p:custDataLst>
              <p:tags r:id="rId6"/>
            </p:custDataLst>
          </p:nvPr>
        </p:nvSpPr>
        <p:spPr>
          <a:xfrm>
            <a:off x="7965592" y="1124744"/>
            <a:ext cx="2552393" cy="3272620"/>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3" descr="Checklist outline">
            <a:extLst>
              <a:ext uri="{FF2B5EF4-FFF2-40B4-BE49-F238E27FC236}">
                <a16:creationId xmlns:a16="http://schemas.microsoft.com/office/drawing/2014/main" id="{74FFB68A-445C-50E1-096A-1D60F818FED8}"/>
              </a:ext>
            </a:extLst>
          </p:cNvPr>
          <p:cNvPicPr>
            <a:picLocks noChangeAspect="1"/>
          </p:cNvPicPr>
          <p:nvPr>
            <p:custDataLst>
              <p:tags r:id="rId7"/>
            </p:custDataLst>
          </p:nvPr>
        </p:nvPicPr>
        <p:blipFill>
          <a:blip r:embed="rId20">
            <a:extLst>
              <a:ext uri="{96DAC541-7B7A-43D3-8B79-37D633B846F1}">
                <asvg:svgBlip xmlns:asvg="http://schemas.microsoft.com/office/drawing/2016/SVG/main" r:embed="rId21"/>
              </a:ext>
            </a:extLst>
          </a:blip>
          <a:stretch>
            <a:fillRect/>
          </a:stretch>
        </p:blipFill>
        <p:spPr>
          <a:xfrm>
            <a:off x="8898907" y="1268632"/>
            <a:ext cx="711171" cy="665284"/>
          </a:xfrm>
          <a:prstGeom prst="rect">
            <a:avLst/>
          </a:prstGeom>
        </p:spPr>
      </p:pic>
      <p:sp>
        <p:nvSpPr>
          <p:cNvPr id="12" name="Rectangle 11">
            <a:extLst>
              <a:ext uri="{FF2B5EF4-FFF2-40B4-BE49-F238E27FC236}">
                <a16:creationId xmlns:a16="http://schemas.microsoft.com/office/drawing/2014/main" id="{85A66BFC-1B9E-1855-A782-19AC544A5BCD}"/>
              </a:ext>
            </a:extLst>
          </p:cNvPr>
          <p:cNvSpPr/>
          <p:nvPr>
            <p:custDataLst>
              <p:tags r:id="rId8"/>
            </p:custDataLst>
          </p:nvPr>
        </p:nvSpPr>
        <p:spPr>
          <a:xfrm>
            <a:off x="4727848" y="1124744"/>
            <a:ext cx="2533579" cy="3272625"/>
          </a:xfrm>
          <a:prstGeom prst="rect">
            <a:avLst/>
          </a:prstGeom>
          <a:noFill/>
          <a:ln w="19050">
            <a:solidFill>
              <a:srgbClr val="F9A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00F1C9EF-8BBB-DCCB-0858-2AE03295F09E}"/>
              </a:ext>
            </a:extLst>
          </p:cNvPr>
          <p:cNvSpPr txBox="1">
            <a:spLocks/>
          </p:cNvSpPr>
          <p:nvPr>
            <p:custDataLst>
              <p:tags r:id="rId9"/>
            </p:custDataLst>
          </p:nvPr>
        </p:nvSpPr>
        <p:spPr>
          <a:xfrm>
            <a:off x="4727848" y="1933917"/>
            <a:ext cx="2546247" cy="2212473"/>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fr-CA" sz="1800" b="1" i="1">
                <a:solidFill>
                  <a:srgbClr val="000000"/>
                </a:solidFill>
                <a:latin typeface="+mn-lt"/>
                <a:cs typeface="Arial"/>
              </a:rPr>
              <a:t>Loi sur les</a:t>
            </a:r>
            <a:r>
              <a:rPr lang="fr-CA" sz="1800" b="1">
                <a:solidFill>
                  <a:srgbClr val="000000"/>
                </a:solidFill>
                <a:latin typeface="+mn-lt"/>
                <a:cs typeface="Arial"/>
              </a:rPr>
              <a:t> </a:t>
            </a:r>
          </a:p>
          <a:p>
            <a:pPr marL="0" indent="0" algn="ctr">
              <a:spcBef>
                <a:spcPts val="0"/>
              </a:spcBef>
              <a:buNone/>
            </a:pPr>
            <a:r>
              <a:rPr lang="fr-CA" sz="1800" b="1" i="1">
                <a:solidFill>
                  <a:srgbClr val="000000"/>
                </a:solidFill>
                <a:latin typeface="+mn-lt"/>
                <a:cs typeface="Arial"/>
              </a:rPr>
              <a:t>langues</a:t>
            </a:r>
            <a:r>
              <a:rPr lang="fr-CA" sz="1800" b="1">
                <a:solidFill>
                  <a:srgbClr val="000000"/>
                </a:solidFill>
                <a:latin typeface="+mn-lt"/>
                <a:cs typeface="Arial"/>
              </a:rPr>
              <a:t> </a:t>
            </a:r>
          </a:p>
          <a:p>
            <a:pPr marL="0" indent="0" algn="ctr">
              <a:spcBef>
                <a:spcPts val="0"/>
              </a:spcBef>
              <a:buNone/>
            </a:pPr>
            <a:r>
              <a:rPr lang="fr-CA" sz="1800" b="1" i="1">
                <a:solidFill>
                  <a:srgbClr val="000000"/>
                </a:solidFill>
                <a:latin typeface="+mn-lt"/>
                <a:cs typeface="Arial"/>
              </a:rPr>
              <a:t>officielles</a:t>
            </a:r>
          </a:p>
          <a:p>
            <a:pPr marL="0" indent="0" algn="ctr">
              <a:spcBef>
                <a:spcPts val="0"/>
              </a:spcBef>
              <a:buNone/>
            </a:pPr>
            <a:br>
              <a:rPr lang="fr-CA" sz="1800" b="1">
                <a:solidFill>
                  <a:srgbClr val="000000"/>
                </a:solidFill>
                <a:latin typeface="+mn-lt"/>
                <a:cs typeface="Arial"/>
              </a:rPr>
            </a:br>
            <a:r>
              <a:rPr lang="fr-CA" sz="1800">
                <a:solidFill>
                  <a:schemeClr val="tx1"/>
                </a:solidFill>
                <a:latin typeface="+mn-lt"/>
                <a:cs typeface="Arial"/>
              </a:rPr>
              <a:t>PARTIE IV</a:t>
            </a:r>
          </a:p>
          <a:p>
            <a:pPr marL="0" indent="0" algn="ctr">
              <a:spcBef>
                <a:spcPts val="0"/>
              </a:spcBef>
              <a:buNone/>
            </a:pPr>
            <a:r>
              <a:rPr lang="fr-CA" sz="1800">
                <a:solidFill>
                  <a:schemeClr val="tx1"/>
                </a:solidFill>
                <a:latin typeface="+mn-lt"/>
                <a:cs typeface="Arial"/>
              </a:rPr>
              <a:t>Communications avec le public et prestation des services</a:t>
            </a:r>
          </a:p>
        </p:txBody>
      </p:sp>
      <p:pic>
        <p:nvPicPr>
          <p:cNvPr id="16" name="Graphique 7" descr="Scales of justice contour">
            <a:extLst>
              <a:ext uri="{FF2B5EF4-FFF2-40B4-BE49-F238E27FC236}">
                <a16:creationId xmlns:a16="http://schemas.microsoft.com/office/drawing/2014/main" id="{BE1475F5-A2C5-53A7-0933-95EA808F7375}"/>
              </a:ext>
            </a:extLst>
          </p:cNvPr>
          <p:cNvPicPr>
            <a:picLocks noChangeAspect="1"/>
          </p:cNvPicPr>
          <p:nvPr>
            <p:custDataLst>
              <p:tags r:id="rId10"/>
            </p:custDataLst>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5639051" y="1150540"/>
            <a:ext cx="711171" cy="711171"/>
          </a:xfrm>
          <a:prstGeom prst="rect">
            <a:avLst/>
          </a:prstGeom>
        </p:spPr>
      </p:pic>
      <p:sp>
        <p:nvSpPr>
          <p:cNvPr id="25" name="Content Placeholder 2">
            <a:extLst>
              <a:ext uri="{FF2B5EF4-FFF2-40B4-BE49-F238E27FC236}">
                <a16:creationId xmlns:a16="http://schemas.microsoft.com/office/drawing/2014/main" id="{BBF34398-4C25-7C19-0265-0EE0D54B4E62}"/>
              </a:ext>
            </a:extLst>
          </p:cNvPr>
          <p:cNvSpPr txBox="1">
            <a:spLocks/>
          </p:cNvSpPr>
          <p:nvPr>
            <p:custDataLst>
              <p:tags r:id="rId11"/>
            </p:custDataLst>
          </p:nvPr>
        </p:nvSpPr>
        <p:spPr>
          <a:xfrm>
            <a:off x="7981370" y="1933916"/>
            <a:ext cx="2546247" cy="2212473"/>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fr-CA" sz="1800" b="1">
                <a:solidFill>
                  <a:srgbClr val="000000"/>
                </a:solidFill>
                <a:latin typeface="+mn-lt"/>
                <a:cs typeface="Arial"/>
              </a:rPr>
              <a:t>Politique sur les </a:t>
            </a:r>
          </a:p>
          <a:p>
            <a:pPr marL="0" indent="0" algn="ctr">
              <a:spcBef>
                <a:spcPts val="0"/>
              </a:spcBef>
              <a:buNone/>
            </a:pPr>
            <a:r>
              <a:rPr lang="fr-CA" sz="1800" b="1">
                <a:solidFill>
                  <a:srgbClr val="000000"/>
                </a:solidFill>
                <a:latin typeface="+mn-lt"/>
                <a:cs typeface="Arial"/>
              </a:rPr>
              <a:t>langues</a:t>
            </a:r>
          </a:p>
          <a:p>
            <a:pPr marL="0" indent="0" algn="ctr">
              <a:spcBef>
                <a:spcPts val="0"/>
              </a:spcBef>
              <a:buNone/>
            </a:pPr>
            <a:r>
              <a:rPr lang="fr-CA" sz="1800" b="1">
                <a:solidFill>
                  <a:srgbClr val="000000"/>
                </a:solidFill>
                <a:latin typeface="+mn-lt"/>
                <a:cs typeface="Arial"/>
              </a:rPr>
              <a:t>officielles</a:t>
            </a:r>
          </a:p>
          <a:p>
            <a:pPr marL="0" indent="0" algn="ctr">
              <a:spcBef>
                <a:spcPts val="0"/>
              </a:spcBef>
              <a:buNone/>
            </a:pPr>
            <a:br>
              <a:rPr lang="fr-CA" sz="1800" b="1">
                <a:solidFill>
                  <a:srgbClr val="000000"/>
                </a:solidFill>
                <a:latin typeface="+mn-lt"/>
                <a:cs typeface="Arial"/>
              </a:rPr>
            </a:br>
            <a:r>
              <a:rPr lang="fr-CA" sz="1800">
                <a:solidFill>
                  <a:schemeClr val="tx1"/>
                </a:solidFill>
                <a:latin typeface="+mn-lt"/>
                <a:cs typeface="Arial"/>
              </a:rPr>
              <a:t>6.2.2</a:t>
            </a:r>
          </a:p>
          <a:p>
            <a:pPr marL="0" indent="0" algn="ctr">
              <a:spcBef>
                <a:spcPts val="0"/>
              </a:spcBef>
              <a:buNone/>
            </a:pPr>
            <a:r>
              <a:rPr lang="fr-CA" sz="1800">
                <a:solidFill>
                  <a:schemeClr val="tx1"/>
                </a:solidFill>
                <a:latin typeface="+mn-lt"/>
                <a:cs typeface="Arial"/>
              </a:rPr>
              <a:t>Égalité et simultanéité</a:t>
            </a:r>
          </a:p>
        </p:txBody>
      </p:sp>
      <p:sp>
        <p:nvSpPr>
          <p:cNvPr id="35" name="Rectangle 34">
            <a:extLst>
              <a:ext uri="{FF2B5EF4-FFF2-40B4-BE49-F238E27FC236}">
                <a16:creationId xmlns:a16="http://schemas.microsoft.com/office/drawing/2014/main" id="{9EFAA76E-4012-B561-93AD-83A1CC120E07}"/>
              </a:ext>
            </a:extLst>
          </p:cNvPr>
          <p:cNvSpPr/>
          <p:nvPr>
            <p:custDataLst>
              <p:tags r:id="rId12"/>
            </p:custDataLst>
          </p:nvPr>
        </p:nvSpPr>
        <p:spPr>
          <a:xfrm>
            <a:off x="4723656" y="4676685"/>
            <a:ext cx="2533579" cy="1397543"/>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i="1">
                <a:solidFill>
                  <a:schemeClr val="tx2"/>
                </a:solidFill>
              </a:rPr>
              <a:t>Règlement sur les langues officielles – communications avec le public et prestation des services</a:t>
            </a:r>
          </a:p>
        </p:txBody>
      </p:sp>
      <p:cxnSp>
        <p:nvCxnSpPr>
          <p:cNvPr id="37" name="Straight Connector 36">
            <a:extLst>
              <a:ext uri="{FF2B5EF4-FFF2-40B4-BE49-F238E27FC236}">
                <a16:creationId xmlns:a16="http://schemas.microsoft.com/office/drawing/2014/main" id="{A61E2056-8BBE-26C7-AED6-6ED3594B4311}"/>
              </a:ext>
            </a:extLst>
          </p:cNvPr>
          <p:cNvCxnSpPr>
            <a:cxnSpLocks/>
            <a:stCxn id="12" idx="2"/>
            <a:endCxn id="35" idx="0"/>
          </p:cNvCxnSpPr>
          <p:nvPr>
            <p:custDataLst>
              <p:tags r:id="rId13"/>
            </p:custDataLst>
          </p:nvPr>
        </p:nvCxnSpPr>
        <p:spPr>
          <a:xfrm flipH="1">
            <a:off x="5990446" y="4397369"/>
            <a:ext cx="4192" cy="279316"/>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E0B9BE01-96E9-8D9D-78E9-664F95EAFB3C}"/>
              </a:ext>
            </a:extLst>
          </p:cNvPr>
          <p:cNvSpPr/>
          <p:nvPr>
            <p:custDataLst>
              <p:tags r:id="rId14"/>
            </p:custDataLst>
          </p:nvPr>
        </p:nvSpPr>
        <p:spPr>
          <a:xfrm>
            <a:off x="7965592" y="4676685"/>
            <a:ext cx="2533579" cy="1397544"/>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350" dirty="0">
                <a:solidFill>
                  <a:schemeClr val="tx1"/>
                </a:solidFill>
              </a:rPr>
              <a:t>Directive sur l’application du Règlement sur les langues officielles</a:t>
            </a:r>
          </a:p>
          <a:p>
            <a:pPr algn="ctr"/>
            <a:endParaRPr lang="fr-CA" sz="900" dirty="0">
              <a:solidFill>
                <a:schemeClr val="tx1"/>
              </a:solidFill>
            </a:endParaRPr>
          </a:p>
          <a:p>
            <a:pPr algn="ctr"/>
            <a:r>
              <a:rPr lang="fr-CA" sz="1350" dirty="0">
                <a:solidFill>
                  <a:schemeClr val="tx1"/>
                </a:solidFill>
              </a:rPr>
              <a:t>Directive sur les langues officielles pour les communications et services</a:t>
            </a:r>
          </a:p>
        </p:txBody>
      </p:sp>
      <p:cxnSp>
        <p:nvCxnSpPr>
          <p:cNvPr id="40" name="Straight Connector 39">
            <a:extLst>
              <a:ext uri="{FF2B5EF4-FFF2-40B4-BE49-F238E27FC236}">
                <a16:creationId xmlns:a16="http://schemas.microsoft.com/office/drawing/2014/main" id="{B5C2639D-05C0-FB32-7539-67B8A5F406E2}"/>
              </a:ext>
            </a:extLst>
          </p:cNvPr>
          <p:cNvCxnSpPr>
            <a:cxnSpLocks/>
            <a:stCxn id="9" idx="2"/>
            <a:endCxn id="38" idx="0"/>
          </p:cNvCxnSpPr>
          <p:nvPr>
            <p:custDataLst>
              <p:tags r:id="rId15"/>
            </p:custDataLst>
          </p:nvPr>
        </p:nvCxnSpPr>
        <p:spPr>
          <a:xfrm flipH="1">
            <a:off x="9232382" y="4397364"/>
            <a:ext cx="9407" cy="27932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77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custDataLst>
              <p:tags r:id="rId1"/>
            </p:custDataLst>
          </p:nvPr>
        </p:nvSpPr>
        <p:spPr>
          <a:xfrm>
            <a:off x="480000" y="602891"/>
            <a:ext cx="11376156" cy="521853"/>
          </a:xfrm>
        </p:spPr>
        <p:txBody>
          <a:bodyPr/>
          <a:lstStyle/>
          <a:p>
            <a:pPr algn="ctr"/>
            <a:r>
              <a:rPr lang="fr-CA" sz="4000">
                <a:solidFill>
                  <a:schemeClr val="accent6"/>
                </a:solidFill>
                <a:latin typeface="+mn-lt"/>
                <a:cs typeface="+mn-cs"/>
              </a:rPr>
              <a:t>Vrai ou faux ?</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custDataLst>
              <p:tags r:id="rId2"/>
            </p:custDataLst>
          </p:nvPr>
        </p:nvSpPr>
        <p:spPr/>
        <p:txBody>
          <a:bodyPr/>
          <a:lstStyle/>
          <a:p>
            <a:fld id="{C42F5A24-FAD5-448B-90C7-C38AA06B112A}" type="slidenum">
              <a:rPr lang="fr-CA" smtClean="0"/>
              <a:pPr/>
              <a:t>8</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custDataLst>
              <p:tags r:id="rId3"/>
            </p:custDataLst>
          </p:nvPr>
        </p:nvSpPr>
        <p:spPr/>
        <p:txBody>
          <a:bodyPr/>
          <a:lstStyle/>
          <a:p>
            <a:pPr marL="0" indent="0" algn="ctr">
              <a:buNone/>
            </a:pPr>
            <a:r>
              <a:rPr lang="fr-CA" b="1" u="none" strike="noStrike" dirty="0">
                <a:solidFill>
                  <a:srgbClr val="000000"/>
                </a:solidFill>
                <a:effectLst/>
                <a:latin typeface="Arial" panose="020B0604020202020204" pitchFamily="34" charset="0"/>
              </a:rPr>
              <a:t>Seuls les services fournis par des institutions fédérales sont visés par la décision CALDECH.</a:t>
            </a:r>
          </a:p>
        </p:txBody>
      </p:sp>
      <p:sp>
        <p:nvSpPr>
          <p:cNvPr id="5" name="Rectangle: Rounded Corners 4">
            <a:extLst>
              <a:ext uri="{FF2B5EF4-FFF2-40B4-BE49-F238E27FC236}">
                <a16:creationId xmlns:a16="http://schemas.microsoft.com/office/drawing/2014/main" id="{DB9F0502-1759-812D-7B24-9EBB149E2A86}"/>
              </a:ext>
            </a:extLst>
          </p:cNvPr>
          <p:cNvSpPr/>
          <p:nvPr>
            <p:custDataLst>
              <p:tags r:id="rId4"/>
            </p:custDataLst>
          </p:nvPr>
        </p:nvSpPr>
        <p:spPr>
          <a:xfrm>
            <a:off x="4331874" y="2780928"/>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fr-CA" sz="3600" b="1">
                <a:solidFill>
                  <a:schemeClr val="accent1"/>
                </a:solidFill>
              </a:rPr>
              <a:t>Faux</a:t>
            </a:r>
          </a:p>
        </p:txBody>
      </p:sp>
      <p:sp>
        <p:nvSpPr>
          <p:cNvPr id="6" name="Rectangle 5">
            <a:extLst>
              <a:ext uri="{FF2B5EF4-FFF2-40B4-BE49-F238E27FC236}">
                <a16:creationId xmlns:a16="http://schemas.microsoft.com/office/drawing/2014/main" id="{15714763-CDC9-454F-DBBB-8C59655DD1D6}"/>
              </a:ext>
            </a:extLst>
          </p:cNvPr>
          <p:cNvSpPr/>
          <p:nvPr>
            <p:custDataLst>
              <p:tags r:id="rId5"/>
            </p:custDataLst>
          </p:nvPr>
        </p:nvSpPr>
        <p:spPr>
          <a:xfrm>
            <a:off x="1127448" y="4391992"/>
            <a:ext cx="10202349" cy="12241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CA"/>
              <a:t>Article 6.2.3 de la Politique sur les langues officielles (Services d’un tiers)</a:t>
            </a:r>
          </a:p>
          <a:p>
            <a:pPr algn="ctr"/>
            <a:r>
              <a:rPr lang="fr-CA"/>
              <a:t>Article 6.2.5 de la Directive sur les langues officielles pour les communications et services (Tiers agissant pour le compte d’une institution)</a:t>
            </a:r>
          </a:p>
        </p:txBody>
      </p:sp>
    </p:spTree>
    <p:extLst>
      <p:ext uri="{BB962C8B-B14F-4D97-AF65-F5344CB8AC3E}">
        <p14:creationId xmlns:p14="http://schemas.microsoft.com/office/powerpoint/2010/main" val="343676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custDataLst>
              <p:tags r:id="rId1"/>
            </p:custDataLst>
          </p:nvPr>
        </p:nvSpPr>
        <p:spPr>
          <a:xfrm>
            <a:off x="480000" y="602891"/>
            <a:ext cx="11376156" cy="521853"/>
          </a:xfrm>
        </p:spPr>
        <p:txBody>
          <a:bodyPr/>
          <a:lstStyle/>
          <a:p>
            <a:pPr algn="ctr"/>
            <a:r>
              <a:rPr lang="fr-CA" sz="4000">
                <a:solidFill>
                  <a:schemeClr val="accent6"/>
                </a:solidFill>
                <a:latin typeface="+mn-lt"/>
                <a:cs typeface="+mn-cs"/>
              </a:rPr>
              <a:t>Vrai ou faux ?</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custDataLst>
              <p:tags r:id="rId2"/>
            </p:custDataLst>
          </p:nvPr>
        </p:nvSpPr>
        <p:spPr/>
        <p:txBody>
          <a:bodyPr/>
          <a:lstStyle/>
          <a:p>
            <a:fld id="{C42F5A24-FAD5-448B-90C7-C38AA06B112A}" type="slidenum">
              <a:rPr lang="fr-CA" smtClean="0"/>
              <a:pPr/>
              <a:t>9</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custDataLst>
              <p:tags r:id="rId3"/>
            </p:custDataLst>
          </p:nvPr>
        </p:nvSpPr>
        <p:spPr/>
        <p:txBody>
          <a:bodyPr/>
          <a:lstStyle/>
          <a:p>
            <a:pPr marL="0" indent="0" algn="ctr">
              <a:buNone/>
            </a:pPr>
            <a:r>
              <a:rPr lang="fr-CA" b="1" i="0" u="none" strike="noStrike" dirty="0">
                <a:solidFill>
                  <a:srgbClr val="000000"/>
                </a:solidFill>
                <a:effectLst/>
                <a:latin typeface="Arial" panose="020B0604020202020204" pitchFamily="34" charset="0"/>
              </a:rPr>
              <a:t>La décision </a:t>
            </a:r>
            <a:r>
              <a:rPr lang="fr-CA" b="1" u="none" strike="noStrike" dirty="0">
                <a:solidFill>
                  <a:srgbClr val="000000"/>
                </a:solidFill>
                <a:effectLst/>
                <a:latin typeface="Arial" panose="020B0604020202020204" pitchFamily="34" charset="0"/>
              </a:rPr>
              <a:t>CALDECH</a:t>
            </a:r>
            <a:r>
              <a:rPr lang="fr-CA" b="1" i="0" u="none" strike="noStrike" dirty="0">
                <a:solidFill>
                  <a:srgbClr val="000000"/>
                </a:solidFill>
                <a:effectLst/>
                <a:latin typeface="Arial" panose="020B0604020202020204" pitchFamily="34" charset="0"/>
              </a:rPr>
              <a:t> et sa mise en œuvre s’appliquent uniquement aux programmes et services offerts au public dans les deux langues officielles.</a:t>
            </a:r>
          </a:p>
        </p:txBody>
      </p:sp>
      <p:sp>
        <p:nvSpPr>
          <p:cNvPr id="5" name="Rectangle: Rounded Corners 4">
            <a:extLst>
              <a:ext uri="{FF2B5EF4-FFF2-40B4-BE49-F238E27FC236}">
                <a16:creationId xmlns:a16="http://schemas.microsoft.com/office/drawing/2014/main" id="{DB9F0502-1759-812D-7B24-9EBB149E2A86}"/>
              </a:ext>
            </a:extLst>
          </p:cNvPr>
          <p:cNvSpPr/>
          <p:nvPr>
            <p:custDataLst>
              <p:tags r:id="rId4"/>
            </p:custDataLst>
          </p:nvPr>
        </p:nvSpPr>
        <p:spPr>
          <a:xfrm>
            <a:off x="4265272" y="3429000"/>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fr-CA" sz="3600" b="1">
                <a:solidFill>
                  <a:schemeClr val="accent1"/>
                </a:solidFill>
              </a:rPr>
              <a:t>Vrai</a:t>
            </a:r>
          </a:p>
        </p:txBody>
      </p:sp>
    </p:spTree>
    <p:extLst>
      <p:ext uri="{BB962C8B-B14F-4D97-AF65-F5344CB8AC3E}">
        <p14:creationId xmlns:p14="http://schemas.microsoft.com/office/powerpoint/2010/main" val="33962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8b52e93631314514e3439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4"/>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7"/>
</p:tagLst>
</file>

<file path=ppt/tags/tag111.xml><?xml version="1.0" encoding="utf-8"?>
<p:tagLst xmlns:a="http://schemas.openxmlformats.org/drawingml/2006/main" xmlns:r="http://schemas.openxmlformats.org/officeDocument/2006/relationships" xmlns:p="http://schemas.openxmlformats.org/presentationml/2006/main">
  <p:tag name="NUM" val="8"/>
</p:tagLst>
</file>

<file path=ppt/tags/tag112.xml><?xml version="1.0" encoding="utf-8"?>
<p:tagLst xmlns:a="http://schemas.openxmlformats.org/drawingml/2006/main" xmlns:r="http://schemas.openxmlformats.org/officeDocument/2006/relationships" xmlns:p="http://schemas.openxmlformats.org/presentationml/2006/main">
  <p:tag name="NUM" val="9"/>
</p:tagLst>
</file>

<file path=ppt/tags/tag113.xml><?xml version="1.0" encoding="utf-8"?>
<p:tagLst xmlns:a="http://schemas.openxmlformats.org/drawingml/2006/main" xmlns:r="http://schemas.openxmlformats.org/officeDocument/2006/relationships" xmlns:p="http://schemas.openxmlformats.org/presentationml/2006/main">
  <p:tag name="NUM" val="10"/>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0"/>
</p:tagLst>
</file>

<file path=ppt/tags/tag41.xml><?xml version="1.0" encoding="utf-8"?>
<p:tagLst xmlns:a="http://schemas.openxmlformats.org/drawingml/2006/main" xmlns:r="http://schemas.openxmlformats.org/officeDocument/2006/relationships" xmlns:p="http://schemas.openxmlformats.org/presentationml/2006/main">
  <p:tag name="NUM" val="11"/>
</p:tagLst>
</file>

<file path=ppt/tags/tag42.xml><?xml version="1.0" encoding="utf-8"?>
<p:tagLst xmlns:a="http://schemas.openxmlformats.org/drawingml/2006/main" xmlns:r="http://schemas.openxmlformats.org/officeDocument/2006/relationships" xmlns:p="http://schemas.openxmlformats.org/presentationml/2006/main">
  <p:tag name="NUM" val="12"/>
</p:tagLst>
</file>

<file path=ppt/tags/tag43.xml><?xml version="1.0" encoding="utf-8"?>
<p:tagLst xmlns:a="http://schemas.openxmlformats.org/drawingml/2006/main" xmlns:r="http://schemas.openxmlformats.org/officeDocument/2006/relationships" xmlns:p="http://schemas.openxmlformats.org/presentationml/2006/main">
  <p:tag name="NUM" val="13"/>
</p:tagLst>
</file>

<file path=ppt/tags/tag44.xml><?xml version="1.0" encoding="utf-8"?>
<p:tagLst xmlns:a="http://schemas.openxmlformats.org/drawingml/2006/main" xmlns:r="http://schemas.openxmlformats.org/officeDocument/2006/relationships" xmlns:p="http://schemas.openxmlformats.org/presentationml/2006/main">
  <p:tag name="NUM" val="1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6"/>
</p:tagLst>
</file>

<file path=ppt/tags/tag54.xml><?xml version="1.0" encoding="utf-8"?>
<p:tagLst xmlns:a="http://schemas.openxmlformats.org/drawingml/2006/main" xmlns:r="http://schemas.openxmlformats.org/officeDocument/2006/relationships" xmlns:p="http://schemas.openxmlformats.org/presentationml/2006/main">
  <p:tag name="NUM" val="7"/>
</p:tagLst>
</file>

<file path=ppt/tags/tag55.xml><?xml version="1.0" encoding="utf-8"?>
<p:tagLst xmlns:a="http://schemas.openxmlformats.org/drawingml/2006/main" xmlns:r="http://schemas.openxmlformats.org/officeDocument/2006/relationships" xmlns:p="http://schemas.openxmlformats.org/presentationml/2006/main">
  <p:tag name="ENGAGECOLOR" val="{&quot;OutlineColor&quot;:{&quot;ColorIndex&quot;:3,&quot;ColorModifier&quot;:0,&quot;BrightnessModifier&quot;:0}}"/>
  <p:tag name="NUM" val="8"/>
</p:tagLst>
</file>

<file path=ppt/tags/tag56.xml><?xml version="1.0" encoding="utf-8"?>
<p:tagLst xmlns:a="http://schemas.openxmlformats.org/drawingml/2006/main" xmlns:r="http://schemas.openxmlformats.org/officeDocument/2006/relationships" xmlns:p="http://schemas.openxmlformats.org/presentationml/2006/main">
  <p:tag name="NUM" val="9"/>
</p:tagLst>
</file>

<file path=ppt/tags/tag57.xml><?xml version="1.0" encoding="utf-8"?>
<p:tagLst xmlns:a="http://schemas.openxmlformats.org/drawingml/2006/main" xmlns:r="http://schemas.openxmlformats.org/officeDocument/2006/relationships" xmlns:p="http://schemas.openxmlformats.org/presentationml/2006/main">
  <p:tag name="NUM" val="10"/>
</p:tagLst>
</file>

<file path=ppt/tags/tag58.xml><?xml version="1.0" encoding="utf-8"?>
<p:tagLst xmlns:a="http://schemas.openxmlformats.org/drawingml/2006/main" xmlns:r="http://schemas.openxmlformats.org/officeDocument/2006/relationships" xmlns:p="http://schemas.openxmlformats.org/presentationml/2006/main">
  <p:tag name="NUM" val="11"/>
</p:tagLst>
</file>

<file path=ppt/tags/tag59.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 name="NUM" val="12"/>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13"/>
</p:tagLst>
</file>

<file path=ppt/tags/tag61.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 name="NUM" val="14"/>
</p:tagLst>
</file>

<file path=ppt/tags/tag62.xml><?xml version="1.0" encoding="utf-8"?>
<p:tagLst xmlns:a="http://schemas.openxmlformats.org/drawingml/2006/main" xmlns:r="http://schemas.openxmlformats.org/officeDocument/2006/relationships" xmlns:p="http://schemas.openxmlformats.org/presentationml/2006/main">
  <p:tag name="NUM" val="15"/>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6"/>
</p:tagLst>
</file>

<file path=ppt/tags/tag82.xml><?xml version="1.0" encoding="utf-8"?>
<p:tagLst xmlns:a="http://schemas.openxmlformats.org/drawingml/2006/main" xmlns:r="http://schemas.openxmlformats.org/officeDocument/2006/relationships" xmlns:p="http://schemas.openxmlformats.org/presentationml/2006/main">
  <p:tag name="NUM" val="7"/>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4"/>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2"/>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5"/>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ENGAGEINFOG" val="tagcloud"/>
  <p:tag name="ENGAGETAGCLOUD" val="{&quot;Values&quot;:[{&quot;Label&quot;:&quot;Demographic Changes&quot;,&quot;Value&quot;:240,&quot;FillValue&quot;:9},{&quot;Label&quot;:&quot;Education Type&quot;,&quot;Value&quot;:240,&quot;FillValue&quot;:9},{&quot;Label&quot;:&quot;Education Level&quot;,&quot;Value&quot;:240,&quot;FillValue&quot;:12},{&quot;Label&quot;:&quot;Age&quot;,&quot;Value&quot;:250,&quot;FillValue&quot;:14},{&quot;Label&quot;:&quot;Location&quot;,&quot;Value&quot;:250,&quot;FillValue&quot;:14},{&quot;Label&quot;:&quot;Income&quot;,&quot;Value&quot;:250,&quot;FillValue&quot;:8},{&quot;Label&quot;:&quot;Health&quot;,&quot;Value&quot;:250,&quot;FillValue&quot;:8},{&quot;Label&quot;:&quot;Economic Impacts&quot;,&quot;Value&quot;:240,&quot;FillValue&quot;:7},{&quot;Label&quot;:&quot;Immigration&quot;,&quot;Value&quot;:240,&quot;FillValue&quot;:14},{&quot;Label&quot;:&quot;Ethnic origin&quot;,&quot;Value&quot;:240,&quot;FillValue&quot;:12}],&quot;FillDataConfig&quot;:{&quot;ColorMax&quot;:{&quot;Color&quot;:&quot;-414871&quot;,&quot;SmartColorIndex&quot;:0,&quot;SmartColorModifier&quot;:0,&quot;BrightnessModifier&quot;:0},&quot;ColorMin&quot;:{&quot;Color&quot;:&quot;-1&quot;,&quot;SmartColorIndex&quot;:-1,&quot;SmartColorModifier&quot;:0,&quot;BrightnessModifier&quot;:0},&quot;ColorOff&quot;:{&quot;Color&quot;:&quot;-2565928&quot;,&quot;SmartColorIndex&quot;:-1,&quot;SmartColorModifier&quot;:0,&quot;BrightnessModifier&quot;:0},&quot;RangeMax&quot;:14,&quot;RangeMin&quot;:7,&quot;RangeTypeMax&quot;:1,&quot;RangeTypeMin&quot;:1},&quot;FillLegend&quot;:{&quot;Id&quot;:&quot;641316783631310e88ec9b60&quot;,&quot;Show&quot;:false,&quot;Title&quot;:&quot;Popularity&quot;,&quot;MaxValue&quot;:&quot;14&quot;,&quot;MinValue&quot;:&quot;7&quot;,&quot;NumberFormat&quot;:&quot;0&quot;,&quot;Layout&quot;:1,&quot;AltText&quot;:&quot;This is a visual legend for the Engage Word Cloud infographic.&quot;},&quot;RandomizeWords&quot;:true,&quot;FontSizeMaximum&quot;:60,&quot;FontSizeMinimum&quot;:18,&quot;AltText&quot;:&quot;This is an Engage Word Cloud infographic.  Use CTRL+SHIFT+Y to access the raw data in Excel.&quot;}"/>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Norme">
  <a:themeElements>
    <a:clrScheme name="OLCE">
      <a:dk1>
        <a:srgbClr val="381F34"/>
      </a:dk1>
      <a:lt1>
        <a:srgbClr val="FFFFFF"/>
      </a:lt1>
      <a:dk2>
        <a:srgbClr val="000000"/>
      </a:dk2>
      <a:lt2>
        <a:srgbClr val="FFFFFF"/>
      </a:lt2>
      <a:accent1>
        <a:srgbClr val="3C616C"/>
      </a:accent1>
      <a:accent2>
        <a:srgbClr val="70C1AE"/>
      </a:accent2>
      <a:accent3>
        <a:srgbClr val="F9AB69"/>
      </a:accent3>
      <a:accent4>
        <a:srgbClr val="F5EAD3"/>
      </a:accent4>
      <a:accent5>
        <a:srgbClr val="71C1AE"/>
      </a:accent5>
      <a:accent6>
        <a:srgbClr val="3B616C"/>
      </a:accent6>
      <a:hlink>
        <a:srgbClr val="1F3338"/>
      </a:hlink>
      <a:folHlink>
        <a:srgbClr val="3C616C"/>
      </a:folHlink>
    </a:clrScheme>
    <a:fontScheme name="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cessible presentation template - revised_colour_FR.potx (1)" id="{5DABAE4B-BD16-4E9D-A2E8-F46B2D80A25C}" vid="{07551946-B20E-48D5-8A08-C83E58E66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G_x002f_GP xmlns="eca75663-3d7c-4072-8b9a-c9c44c961132" xsi:nil="true"/>
    <TaxCatchAll xmlns="ee5a1490-a780-4a4e-b617-2a7b7d300ac2" xsi:nil="true"/>
    <Purpose xmlns="eca75663-3d7c-4072-8b9a-c9c44c961132" xsi:nil="true"/>
    <GCdocsFolderNames xmlns="eca75663-3d7c-4072-8b9a-c9c44c961132" xsi:nil="true"/>
    <DocType xmlns="eca75663-3d7c-4072-8b9a-c9c44c961132" xsi:nil="true"/>
    <Status_x002f_Statut xmlns="eca75663-3d7c-4072-8b9a-c9c44c961132">Draft/Ébauche</Status_x002f_Statut>
    <GCdocsListofFiles xmlns="eca75663-3d7c-4072-8b9a-c9c44c961132" xsi:nil="true"/>
    <EXPMP2021_x002d_2022 xmlns="eca75663-3d7c-4072-8b9a-c9c44c961132" xsi:nil="true"/>
    <lcf76f155ced4ddcb4097134ff3c332f xmlns="eca75663-3d7c-4072-8b9a-c9c44c961132">
      <Terms xmlns="http://schemas.microsoft.com/office/infopath/2007/PartnerControls"/>
    </lcf76f155ced4ddcb4097134ff3c332f>
    <_dlc_DocId xmlns="ee5a1490-a780-4a4e-b617-2a7b7d300ac2">HXSNVVFFSQX6-1073597720-464256</_dlc_DocId>
    <_dlc_DocIdUrl xmlns="ee5a1490-a780-4a4e-b617-2a7b7d300ac2">
      <Url>https://056gc.sharepoint.com/sites/Pol-PMP_Pol-PGP/_layouts/15/DocIdRedir.aspx?ID=HXSNVVFFSQX6-1073597720-464256</Url>
      <Description>HXSNVVFFSQX6-1073597720-464256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2EE0DB5371CA4A85C3290B7E17C0D3" ma:contentTypeVersion="26" ma:contentTypeDescription="Create a new document." ma:contentTypeScope="" ma:versionID="9ef1bf7ee10d077c8a715efa0293c57a">
  <xsd:schema xmlns:xsd="http://www.w3.org/2001/XMLSchema" xmlns:xs="http://www.w3.org/2001/XMLSchema" xmlns:p="http://schemas.microsoft.com/office/2006/metadata/properties" xmlns:ns2="ee5a1490-a780-4a4e-b617-2a7b7d300ac2" xmlns:ns3="eca75663-3d7c-4072-8b9a-c9c44c961132" targetNamespace="http://schemas.microsoft.com/office/2006/metadata/properties" ma:root="true" ma:fieldsID="455e18a384cc175ecac64995c86a61ae" ns2:_="" ns3:_="">
    <xsd:import namespace="ee5a1490-a780-4a4e-b617-2a7b7d300ac2"/>
    <xsd:import namespace="eca75663-3d7c-4072-8b9a-c9c44c96113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element ref="ns3:GCdocsFolderNames" minOccurs="0"/>
                <xsd:element ref="ns3:Status_x002f_Statut" minOccurs="0"/>
                <xsd:element ref="ns3:GCdocsListofFiles" minOccurs="0"/>
                <xsd:element ref="ns3:EXPMP2021_x002d_2022" minOccurs="0"/>
                <xsd:element ref="ns3:Purpose" minOccurs="0"/>
                <xsd:element ref="ns3:OG_x002f_GP" minOccurs="0"/>
                <xsd:element ref="ns3: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1490-a780-4a4e-b617-2a7b7d300a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ec03bd97-9e13-4cb2-9ce1-c5da618efc7d}" ma:internalName="TaxCatchAll" ma:showField="CatchAllData" ma:web="ee5a1490-a780-4a4e-b617-2a7b7d300ac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a75663-3d7c-4072-8b9a-c9c44c96113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GCdocsFolderNames" ma:index="24" nillable="true" ma:displayName="GCdocs Folder Names" ma:format="Dropdown" ma:internalName="GCdocsFolderNames">
      <xsd:simpleType>
        <xsd:restriction base="dms:Choice">
          <xsd:enumeration value="Governance"/>
          <xsd:enumeration value="-CT- Job Evaluation Reports"/>
          <xsd:enumeration value="-PA- Job Evaluation Reports"/>
          <xsd:enumeration value="Onboarding for New Team Members"/>
          <xsd:enumeration value="PA-CT Automation Research"/>
          <xsd:enumeration value="PA-CT Conversion Phase 1 - Planning Workshops"/>
          <xsd:enumeration value="Change Control"/>
          <xsd:enumeration value="CT Conversion"/>
          <xsd:enumeration value="Executive Presentations"/>
          <xsd:enumeration value="Gartner Review"/>
          <xsd:enumeration value="PA-CT Engagement Group Activity Tracking"/>
          <xsd:enumeration value="Choice 12"/>
          <xsd:enumeration value="Steering Committee"/>
          <xsd:enumeration value="Project Charter"/>
          <xsd:enumeration value="Project Office Processes"/>
          <xsd:enumeration value="Risk and Issue Management"/>
          <xsd:enumeration value="PSAC-ACFO Dues Transfer"/>
        </xsd:restriction>
      </xsd:simpleType>
    </xsd:element>
    <xsd:element name="Status_x002f_Statut" ma:index="25" nillable="true" ma:displayName="Status/Statut" ma:default="Draft/Ébauche" ma:format="Dropdown" ma:internalName="Status_x002f_Statut">
      <xsd:simpleType>
        <xsd:restriction base="dms:Choice">
          <xsd:enumeration value="Draft/Ébauche"/>
          <xsd:enumeration value="Final"/>
          <xsd:enumeration value="Obsolete/Désuet"/>
          <xsd:enumeration value="Copy"/>
        </xsd:restriction>
      </xsd:simpleType>
    </xsd:element>
    <xsd:element name="GCdocsListofFiles" ma:index="26" nillable="true" ma:displayName="GCdocs List of Files" ma:format="Dropdown" ma:internalName="GCdocsListofFiles">
      <xsd:simpleType>
        <xsd:restriction base="dms:Choice">
          <xsd:enumeration value="PA-CT Automation Research"/>
          <xsd:enumeration value="Change Control"/>
          <xsd:enumeration value="CT Conversion"/>
        </xsd:restriction>
      </xsd:simpleType>
    </xsd:element>
    <xsd:element name="EXPMP2021_x002d_2022" ma:index="27" nillable="true" ma:displayName="Cycle" ma:description="EXPMP results for 2021-2022 &amp; publication." ma:format="Dropdown" ma:internalName="EXPMP2021_x002d_2022">
      <xsd:simpleType>
        <xsd:restriction base="dms:Text">
          <xsd:maxLength value="255"/>
        </xsd:restriction>
      </xsd:simpleType>
    </xsd:element>
    <xsd:element name="Purpose" ma:index="28" nillable="true" ma:displayName="Purpose" ma:description="use instead of addgin additional directory" ma:format="Dropdown" ma:internalName="Purpose">
      <xsd:simpleType>
        <xsd:restriction base="dms:Choice">
          <xsd:enumeration value="Advisory Committee"/>
          <xsd:enumeration value="EXPMP"/>
          <xsd:enumeration value="Compensation"/>
          <xsd:enumeration value="Market Comparison"/>
          <xsd:enumeration value="Coms/QPCards/OGGO"/>
          <xsd:enumeration value="Briefing"/>
        </xsd:restriction>
      </xsd:simpleType>
    </xsd:element>
    <xsd:element name="OG_x002f_GP" ma:index="29" nillable="true" ma:displayName="OG / GP" ma:description="occupational group / groupe professionnel" ma:format="Dropdown" ma:internalName="OG_x002f_GP">
      <xsd:simpleType>
        <xsd:restriction base="dms:Choice">
          <xsd:enumeration value="AI"/>
          <xsd:enumeration value="AO"/>
          <xsd:enumeration value="AV"/>
          <xsd:enumeration value="CX"/>
          <xsd:enumeration value="EB"/>
          <xsd:enumeration value="EC"/>
          <xsd:enumeration value="EL"/>
          <xsd:enumeration value="EX"/>
          <xsd:enumeration value="FB"/>
          <xsd:enumeration value="FI"/>
          <xsd:enumeration value="FS"/>
          <xsd:enumeration value="HM"/>
          <xsd:enumeration value="IT"/>
          <xsd:enumeration value="LC"/>
          <xsd:enumeration value="LP"/>
          <xsd:enumeration value="NR"/>
          <xsd:enumeration value="PA"/>
          <xsd:enumeration value="PO"/>
          <xsd:enumeration value="PR"/>
          <xsd:enumeration value="RE"/>
          <xsd:enumeration value="RO"/>
          <xsd:enumeration value="SH"/>
          <xsd:enumeration value="SP"/>
          <xsd:enumeration value="SRC"/>
          <xsd:enumeration value="SRE"/>
          <xsd:enumeration value="SRW"/>
          <xsd:enumeration value="SV"/>
          <xsd:enumeration value="TC"/>
          <xsd:enumeration value="TR"/>
          <xsd:enumeration value="UT"/>
        </xsd:restriction>
      </xsd:simpleType>
    </xsd:element>
    <xsd:element name="DocType" ma:index="30" nillable="true" ma:displayName="Doc Type" ma:format="Dropdown" ma:internalName="DocType">
      <xsd:simpleType>
        <xsd:restriction base="dms:Choice">
          <xsd:enumeration value="analysis/analyse"/>
          <xsd:enumeration value="background/contexte"/>
          <xsd:enumeration value="briefing/breffage"/>
          <xsd:enumeration value="business case/bilan de rentabilite"/>
          <xsd:enumeration value="correspondence"/>
          <xsd:enumeration value="dataset/ensemble de donnees"/>
          <xsd:enumeration value="deck/présentation"/>
          <xsd:enumeration value="JD/DE"/>
          <xsd:enumeration value="JES/NEE"/>
          <xsd:enumeration value="log"/>
          <xsd:enumeration value="policy/politique"/>
          <xsd:enumeration value="report/rapport"/>
          <xsd:enumeration value="speaking points/notes d'allocu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1038450-B85B-4330-A5DE-58E4DE867263}">
  <ds:schemaRefs>
    <ds:schemaRef ds:uri="http://schemas.microsoft.com/office/2006/metadata/properties"/>
    <ds:schemaRef ds:uri="http://www.w3.org/XML/1998/namespace"/>
    <ds:schemaRef ds:uri="http://schemas.openxmlformats.org/package/2006/metadata/core-properties"/>
    <ds:schemaRef ds:uri="ee5a1490-a780-4a4e-b617-2a7b7d300ac2"/>
    <ds:schemaRef ds:uri="http://purl.org/dc/dcmitype/"/>
    <ds:schemaRef ds:uri="http://purl.org/dc/terms/"/>
    <ds:schemaRef ds:uri="http://schemas.microsoft.com/office/2006/documentManagement/types"/>
    <ds:schemaRef ds:uri="http://schemas.microsoft.com/office/infopath/2007/PartnerControls"/>
    <ds:schemaRef ds:uri="eca75663-3d7c-4072-8b9a-c9c44c961132"/>
    <ds:schemaRef ds:uri="http://purl.org/dc/elements/1.1/"/>
  </ds:schemaRefs>
</ds:datastoreItem>
</file>

<file path=customXml/itemProps2.xml><?xml version="1.0" encoding="utf-8"?>
<ds:datastoreItem xmlns:ds="http://schemas.openxmlformats.org/officeDocument/2006/customXml" ds:itemID="{8FE47755-A6F4-44D0-96EB-1302174AD80C}">
  <ds:schemaRefs>
    <ds:schemaRef ds:uri="http://schemas.microsoft.com/sharepoint/v3/contenttype/forms"/>
  </ds:schemaRefs>
</ds:datastoreItem>
</file>

<file path=customXml/itemProps3.xml><?xml version="1.0" encoding="utf-8"?>
<ds:datastoreItem xmlns:ds="http://schemas.openxmlformats.org/officeDocument/2006/customXml" ds:itemID="{BCBD07A1-A98B-4FAB-9454-891CA3307671}">
  <ds:schemaRefs>
    <ds:schemaRef ds:uri="eca75663-3d7c-4072-8b9a-c9c44c961132"/>
    <ds:schemaRef ds:uri="ee5a1490-a780-4a4e-b617-2a7b7d300a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07133A66-FA30-4A60-9D37-314CA643E73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Norme</Template>
  <TotalTime>256</TotalTime>
  <Words>4079</Words>
  <Application>Microsoft Office PowerPoint</Application>
  <PresentationFormat>Widescreen</PresentationFormat>
  <Paragraphs>316</Paragraphs>
  <Slides>19</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Arno Pro</vt:lpstr>
      <vt:lpstr>Barlow</vt:lpstr>
      <vt:lpstr>Calibri</vt:lpstr>
      <vt:lpstr>Consolas</vt:lpstr>
      <vt:lpstr>Courier New</vt:lpstr>
      <vt:lpstr>ITC Lubalin Graph Std Book</vt:lpstr>
      <vt:lpstr>Segoe UI</vt:lpstr>
      <vt:lpstr>Symbol</vt:lpstr>
      <vt:lpstr>Wingdings</vt:lpstr>
      <vt:lpstr>Norme</vt:lpstr>
      <vt:lpstr>PowerPoint Presentation</vt:lpstr>
      <vt:lpstr>PowerPoint Presentation</vt:lpstr>
      <vt:lpstr>PowerPoint Presentation</vt:lpstr>
      <vt:lpstr>PowerPoint Presentation</vt:lpstr>
      <vt:lpstr>Critères</vt:lpstr>
      <vt:lpstr> Vrai ou faux ?  La décision rendue par la Cour suprême du Canada dans CALDECH porte sur l’interprétation de la partie VII de la Loi sur les langues officielles.</vt:lpstr>
      <vt:lpstr>PowerPoint Presentation</vt:lpstr>
      <vt:lpstr>Vrai ou faux ?</vt:lpstr>
      <vt:lpstr>Vrai ou faux ?</vt:lpstr>
      <vt:lpstr>Vrai ou faux ?</vt:lpstr>
      <vt:lpstr>De la décision à la mise en œuvre</vt:lpstr>
      <vt:lpstr>Grille d’analyse</vt:lpstr>
      <vt:lpstr>PowerPoint Presentation</vt:lpstr>
      <vt:lpstr>PowerPoint Presentation</vt:lpstr>
      <vt:lpstr>Connaître les besoins de la minorité linguistique</vt:lpstr>
      <vt:lpstr>PowerPoint Presentation</vt:lpstr>
      <vt:lpstr>Exemples de mesures d’adaptation</vt:lpstr>
      <vt:lpstr>PowerPoint Presentation</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Cournoyer, Catherine</dc:creator>
  <cp:lastModifiedBy>Ladouceur, Mélanie</cp:lastModifiedBy>
  <cp:revision>4</cp:revision>
  <cp:lastPrinted>2019-06-13T15:41:11Z</cp:lastPrinted>
  <dcterms:created xsi:type="dcterms:W3CDTF">2021-02-17T19:09:32Z</dcterms:created>
  <dcterms:modified xsi:type="dcterms:W3CDTF">2023-06-15T18:05:29Z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7cd22bdd-4c54-4033-8c7a-4e494ed1e39a</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y fmtid="{D5CDD505-2E9C-101B-9397-08002B2CF9AE}" pid="6" name="MSIP_Label_dd4203d7-225b-41a9-8c54-a31e0ceca5df_Enabled">
    <vt:lpwstr>True</vt:lpwstr>
  </property>
  <property fmtid="{D5CDD505-2E9C-101B-9397-08002B2CF9AE}" pid="7" name="MSIP_Label_dd4203d7-225b-41a9-8c54-a31e0ceca5df_SiteId">
    <vt:lpwstr>6397df10-4595-4047-9c4f-03311282152b</vt:lpwstr>
  </property>
  <property fmtid="{D5CDD505-2E9C-101B-9397-08002B2CF9AE}" pid="8" name="MSIP_Label_dd4203d7-225b-41a9-8c54-a31e0ceca5df_Owner">
    <vt:lpwstr>SAHARRIS@tbs-sct.gc.ca</vt:lpwstr>
  </property>
  <property fmtid="{D5CDD505-2E9C-101B-9397-08002B2CF9AE}" pid="9" name="MSIP_Label_dd4203d7-225b-41a9-8c54-a31e0ceca5df_SetDate">
    <vt:lpwstr>2020-12-22T21:03:17.3641801Z</vt:lpwstr>
  </property>
  <property fmtid="{D5CDD505-2E9C-101B-9397-08002B2CF9AE}" pid="10" name="MSIP_Label_dd4203d7-225b-41a9-8c54-a31e0ceca5df_Name">
    <vt:lpwstr>NO MARKING VISIBLE</vt:lpwstr>
  </property>
  <property fmtid="{D5CDD505-2E9C-101B-9397-08002B2CF9AE}" pid="11" name="MSIP_Label_dd4203d7-225b-41a9-8c54-a31e0ceca5df_Application">
    <vt:lpwstr>Microsoft Azure Information Protection</vt:lpwstr>
  </property>
  <property fmtid="{D5CDD505-2E9C-101B-9397-08002B2CF9AE}" pid="12" name="MSIP_Label_dd4203d7-225b-41a9-8c54-a31e0ceca5df_ActionId">
    <vt:lpwstr>9dd0cdaa-89e8-4b26-bf7a-80d35cbcb8d1</vt:lpwstr>
  </property>
  <property fmtid="{D5CDD505-2E9C-101B-9397-08002B2CF9AE}" pid="13" name="MSIP_Label_dd4203d7-225b-41a9-8c54-a31e0ceca5df_Extended_MSFT_Method">
    <vt:lpwstr>Automatic</vt:lpwstr>
  </property>
  <property fmtid="{D5CDD505-2E9C-101B-9397-08002B2CF9AE}" pid="14" name="MSIP_Label_3515d617-256d-4284-aedb-1064be1c4b48_Enabled">
    <vt:lpwstr>true</vt:lpwstr>
  </property>
  <property fmtid="{D5CDD505-2E9C-101B-9397-08002B2CF9AE}" pid="15" name="MSIP_Label_3515d617-256d-4284-aedb-1064be1c4b48_SetDate">
    <vt:lpwstr>2023-03-09T14:22:52Z</vt:lpwstr>
  </property>
  <property fmtid="{D5CDD505-2E9C-101B-9397-08002B2CF9AE}" pid="16" name="MSIP_Label_3515d617-256d-4284-aedb-1064be1c4b48_Method">
    <vt:lpwstr>Standard</vt:lpwstr>
  </property>
  <property fmtid="{D5CDD505-2E9C-101B-9397-08002B2CF9AE}" pid="17" name="MSIP_Label_3515d617-256d-4284-aedb-1064be1c4b48_Name">
    <vt:lpwstr>3515d617-256d-4284-aedb-1064be1c4b48</vt:lpwstr>
  </property>
  <property fmtid="{D5CDD505-2E9C-101B-9397-08002B2CF9AE}" pid="18" name="MSIP_Label_3515d617-256d-4284-aedb-1064be1c4b48_SiteId">
    <vt:lpwstr>6397df10-4595-4047-9c4f-03311282152b</vt:lpwstr>
  </property>
  <property fmtid="{D5CDD505-2E9C-101B-9397-08002B2CF9AE}" pid="19" name="MSIP_Label_3515d617-256d-4284-aedb-1064be1c4b48_ActionId">
    <vt:lpwstr>9dd0cdaa-89e8-4b26-bf7a-80d35cbcb8d1</vt:lpwstr>
  </property>
  <property fmtid="{D5CDD505-2E9C-101B-9397-08002B2CF9AE}" pid="20" name="MSIP_Label_3515d617-256d-4284-aedb-1064be1c4b48_ContentBits">
    <vt:lpwstr>0</vt:lpwstr>
  </property>
  <property fmtid="{D5CDD505-2E9C-101B-9397-08002B2CF9AE}" pid="21" name="ContentTypeId">
    <vt:lpwstr>0x010100DB2EE0DB5371CA4A85C3290B7E17C0D3</vt:lpwstr>
  </property>
  <property fmtid="{D5CDD505-2E9C-101B-9397-08002B2CF9AE}" pid="22" name="_dlc_DocIdItemGuid">
    <vt:lpwstr>ecda81f0-6980-41b7-8bfc-c8e17451cf95</vt:lpwstr>
  </property>
  <property fmtid="{D5CDD505-2E9C-101B-9397-08002B2CF9AE}" pid="23" name="MediaServiceImageTags">
    <vt:lpwstr/>
  </property>
</Properties>
</file>