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60" r:id="rId3"/>
    <p:sldId id="266" r:id="rId4"/>
    <p:sldId id="261" r:id="rId5"/>
    <p:sldId id="268" r:id="rId6"/>
    <p:sldId id="265" r:id="rId7"/>
    <p:sldId id="263" r:id="rId8"/>
    <p:sldId id="267" r:id="rId9"/>
    <p:sldId id="270" r:id="rId10"/>
    <p:sldId id="269" r:id="rId11"/>
    <p:sldId id="272" r:id="rId12"/>
    <p:sldId id="273"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5DE"/>
    <a:srgbClr val="E4F4F1"/>
    <a:srgbClr val="B9DD69"/>
    <a:srgbClr val="B0DB6B"/>
    <a:srgbClr val="6FC6B8"/>
    <a:srgbClr val="6DC6B9"/>
    <a:srgbClr val="FFFFFF"/>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1"/>
    <p:restoredTop sz="94249" autoAdjust="0"/>
  </p:normalViewPr>
  <p:slideViewPr>
    <p:cSldViewPr snapToGrid="0" snapToObjects="1">
      <p:cViewPr varScale="1">
        <p:scale>
          <a:sx n="61" d="100"/>
          <a:sy n="61" d="100"/>
        </p:scale>
        <p:origin x="154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4" d="100"/>
          <a:sy n="54" d="100"/>
        </p:scale>
        <p:origin x="2874"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549BB49-A3B0-A249-A331-DBC92B733017}" type="datetimeFigureOut">
              <a:rPr lang="en-US" smtClean="0"/>
              <a:t>2/14/2022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F11508-84ED-9443-BFCF-CE0B2D70C765}" type="slidenum">
              <a:rPr lang="en-US" smtClean="0"/>
              <a:t>‹#›</a:t>
            </a:fld>
            <a:endParaRPr lang="en-US"/>
          </a:p>
        </p:txBody>
      </p:sp>
    </p:spTree>
    <p:extLst>
      <p:ext uri="{BB962C8B-B14F-4D97-AF65-F5344CB8AC3E}">
        <p14:creationId xmlns:p14="http://schemas.microsoft.com/office/powerpoint/2010/main" val="412425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latin typeface="Arial" panose="020B0604020202020204" pitchFamily="34" charset="0"/>
                <a:cs typeface="Arial" panose="020B0604020202020204" pitchFamily="34" charset="0"/>
              </a:rPr>
              <a:t>Cette présentation PowerPoint donne une vue d’ensemble du SCDATA accompagné de commentaires </a:t>
            </a:r>
            <a:r>
              <a:rPr lang="fr-CA" dirty="0">
                <a:solidFill>
                  <a:srgbClr val="FF0000"/>
                </a:solidFill>
                <a:latin typeface="Arial" panose="020B0604020202020204" pitchFamily="34" charset="0"/>
                <a:cs typeface="Arial" panose="020B0604020202020204" pitchFamily="34" charset="0"/>
              </a:rPr>
              <a:t>suggérés</a:t>
            </a:r>
            <a:r>
              <a:rPr lang="fr-CA" dirty="0">
                <a:latin typeface="Arial" panose="020B0604020202020204" pitchFamily="34" charset="0"/>
                <a:cs typeface="Arial" panose="020B0604020202020204" pitchFamily="34" charset="0"/>
              </a:rPr>
              <a:t>. Elle vise à assurer l’uniformité des communications concernant le SCDATA.</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Au moment de préparer des présentations PowerPoint, il </a:t>
            </a:r>
            <a:r>
              <a:rPr lang="fr-CA" dirty="0">
                <a:solidFill>
                  <a:srgbClr val="FF0000"/>
                </a:solidFill>
                <a:latin typeface="Arial" panose="020B0604020202020204" pitchFamily="34" charset="0"/>
                <a:cs typeface="Arial" panose="020B0604020202020204" pitchFamily="34" charset="0"/>
              </a:rPr>
              <a:t>est important </a:t>
            </a:r>
            <a:r>
              <a:rPr lang="fr-CA" dirty="0">
                <a:latin typeface="Arial" panose="020B0604020202020204" pitchFamily="34" charset="0"/>
                <a:cs typeface="Arial" panose="020B0604020202020204" pitchFamily="34" charset="0"/>
              </a:rPr>
              <a:t>de consulter cette vue d’ensemble du SCDATA et d’ajouter à votre exposé les diapos applicables.</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Questions: </a:t>
            </a:r>
            <a:r>
              <a:rPr lang="en-CA" b="0" baseline="0" dirty="0">
                <a:latin typeface="Arial" panose="020B0604020202020204" pitchFamily="34" charset="0"/>
                <a:cs typeface="Arial" panose="020B0604020202020204" pitchFamily="34" charset="0"/>
              </a:rPr>
              <a:t>communications@tribunal.gc.ca</a:t>
            </a:r>
          </a:p>
        </p:txBody>
      </p:sp>
      <p:sp>
        <p:nvSpPr>
          <p:cNvPr id="4" name="Slide Number Placeholder 3"/>
          <p:cNvSpPr>
            <a:spLocks noGrp="1"/>
          </p:cNvSpPr>
          <p:nvPr>
            <p:ph type="sldNum" sz="quarter" idx="10"/>
          </p:nvPr>
        </p:nvSpPr>
        <p:spPr/>
        <p:txBody>
          <a:bodyPr/>
          <a:lstStyle/>
          <a:p>
            <a:fld id="{DFF11508-84ED-9443-BFCF-CE0B2D70C765}" type="slidenum">
              <a:rPr lang="en-US" smtClean="0"/>
              <a:t>1</a:t>
            </a:fld>
            <a:endParaRPr lang="en-US"/>
          </a:p>
        </p:txBody>
      </p:sp>
    </p:spTree>
    <p:extLst>
      <p:ext uri="{BB962C8B-B14F-4D97-AF65-F5344CB8AC3E}">
        <p14:creationId xmlns:p14="http://schemas.microsoft.com/office/powerpoint/2010/main" val="325140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dirty="0">
                <a:latin typeface="Arial" panose="020B0604020202020204" pitchFamily="34" charset="0"/>
                <a:cs typeface="Arial" panose="020B0604020202020204" pitchFamily="34" charset="0"/>
              </a:rPr>
              <a:t>Each year, the ATSSC must account for its activities</a:t>
            </a:r>
            <a:r>
              <a:rPr lang="en-CA" baseline="0" dirty="0">
                <a:latin typeface="Arial" panose="020B0604020202020204" pitchFamily="34" charset="0"/>
                <a:cs typeface="Arial" panose="020B0604020202020204" pitchFamily="34" charset="0"/>
              </a:rPr>
              <a:t> and the results it expects to achieve with the funding it receives from Parliament.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Copies of the ATSSC’s Departmental Plan, Departmental Results Report, Corporate Risks and other information are available on the ATSSC’s website.</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10</a:t>
            </a:fld>
            <a:endParaRPr lang="en-US"/>
          </a:p>
        </p:txBody>
      </p:sp>
    </p:spTree>
    <p:extLst>
      <p:ext uri="{BB962C8B-B14F-4D97-AF65-F5344CB8AC3E}">
        <p14:creationId xmlns:p14="http://schemas.microsoft.com/office/powerpoint/2010/main" val="234076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dirty="0">
                <a:latin typeface="Arial" panose="020B0604020202020204" pitchFamily="34" charset="0"/>
                <a:cs typeface="Arial" panose="020B0604020202020204" pitchFamily="34" charset="0"/>
              </a:rPr>
              <a:t>Each year, the ATSSC must account for its activities</a:t>
            </a:r>
            <a:r>
              <a:rPr lang="en-CA" baseline="0" dirty="0">
                <a:latin typeface="Arial" panose="020B0604020202020204" pitchFamily="34" charset="0"/>
                <a:cs typeface="Arial" panose="020B0604020202020204" pitchFamily="34" charset="0"/>
              </a:rPr>
              <a:t> and the results it expects to achieve with the funding it receives from Parliament.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Copies of the ATSSC’s Departmental Plan, Departmental Results Report, Corporate Risks and other information are available on the ATSSC’s website.</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11</a:t>
            </a:fld>
            <a:endParaRPr lang="en-US"/>
          </a:p>
        </p:txBody>
      </p:sp>
    </p:spTree>
    <p:extLst>
      <p:ext uri="{BB962C8B-B14F-4D97-AF65-F5344CB8AC3E}">
        <p14:creationId xmlns:p14="http://schemas.microsoft.com/office/powerpoint/2010/main" val="234076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latin typeface="Arial" panose="020B0604020202020204" pitchFamily="34" charset="0"/>
                <a:cs typeface="Arial" panose="020B0604020202020204" pitchFamily="34" charset="0"/>
              </a:rPr>
              <a:t>Le Service canadien d’appui aux tribunaux administratifs – le SCDATA – a été établi le 1er novembre 2014 par la </a:t>
            </a:r>
            <a:r>
              <a:rPr lang="fr-CA" i="1" dirty="0">
                <a:latin typeface="Arial" panose="020B0604020202020204" pitchFamily="34" charset="0"/>
                <a:cs typeface="Arial" panose="020B0604020202020204" pitchFamily="34" charset="0"/>
              </a:rPr>
              <a:t>Loi sur le Service canadien d'appui aux tribunaux administratifs</a:t>
            </a:r>
            <a:r>
              <a:rPr lang="fr-CA" dirty="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Sa création vise à atteindre</a:t>
            </a:r>
            <a:r>
              <a:rPr lang="fr-CA" baseline="0" dirty="0">
                <a:latin typeface="Arial" panose="020B0604020202020204" pitchFamily="34" charset="0"/>
                <a:cs typeface="Arial" panose="020B0604020202020204" pitchFamily="34" charset="0"/>
              </a:rPr>
              <a:t> trois principaux objectifs</a:t>
            </a:r>
            <a:r>
              <a:rPr lang="fr-CA" dirty="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a:p>
            <a:pPr marL="641600" lvl="1" indent="-174982">
              <a:buFont typeface="Arial" panose="020B0604020202020204" pitchFamily="34" charset="0"/>
              <a:buChar char="•"/>
            </a:pPr>
            <a:r>
              <a:rPr lang="fr-CA" dirty="0">
                <a:latin typeface="Arial" panose="020B0604020202020204" pitchFamily="34" charset="0"/>
                <a:cs typeface="Arial" panose="020B0604020202020204" pitchFamily="34" charset="0"/>
              </a:rPr>
              <a:t>renforcer la capacité des tribunaux </a:t>
            </a:r>
            <a:r>
              <a:rPr lang="fr-CA" dirty="0">
                <a:solidFill>
                  <a:srgbClr val="FF0000"/>
                </a:solidFill>
                <a:latin typeface="Arial" panose="020B0604020202020204" pitchFamily="34" charset="0"/>
                <a:cs typeface="Arial" panose="020B0604020202020204" pitchFamily="34" charset="0"/>
              </a:rPr>
              <a:t>pour subvenir à leurs besoins</a:t>
            </a:r>
            <a:r>
              <a:rPr lang="fr-CA" dirty="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a:p>
            <a:pPr marL="641600" lvl="1" indent="-174982">
              <a:buFont typeface="Arial" panose="020B0604020202020204" pitchFamily="34" charset="0"/>
              <a:buChar char="•"/>
            </a:pPr>
            <a:r>
              <a:rPr lang="fr-CA" dirty="0">
                <a:latin typeface="Arial" panose="020B0604020202020204" pitchFamily="34" charset="0"/>
                <a:cs typeface="Arial" panose="020B0604020202020204" pitchFamily="34" charset="0"/>
              </a:rPr>
              <a:t>réaliser des gains d’efficacité grâce aux économies d’échelle; </a:t>
            </a:r>
            <a:r>
              <a:rPr lang="fr-CA" dirty="0">
                <a:solidFill>
                  <a:srgbClr val="FF0000"/>
                </a:solidFill>
                <a:latin typeface="Arial" panose="020B0604020202020204" pitchFamily="34" charset="0"/>
                <a:cs typeface="Arial" panose="020B0604020202020204" pitchFamily="34" charset="0"/>
              </a:rPr>
              <a:t>et</a:t>
            </a:r>
            <a:endParaRPr lang="en-CA" dirty="0">
              <a:solidFill>
                <a:srgbClr val="FF0000"/>
              </a:solidFill>
              <a:latin typeface="Arial" panose="020B0604020202020204" pitchFamily="34" charset="0"/>
              <a:cs typeface="Arial" panose="020B0604020202020204" pitchFamily="34" charset="0"/>
            </a:endParaRPr>
          </a:p>
          <a:p>
            <a:pPr marL="641600" lvl="1" indent="-174982">
              <a:buFont typeface="Arial" panose="020B0604020202020204" pitchFamily="34" charset="0"/>
              <a:buChar char="•"/>
            </a:pPr>
            <a:r>
              <a:rPr lang="fr-CA" dirty="0">
                <a:latin typeface="Arial" panose="020B0604020202020204" pitchFamily="34" charset="0"/>
                <a:cs typeface="Arial" panose="020B0604020202020204" pitchFamily="34" charset="0"/>
              </a:rPr>
              <a:t>donner aux Canadiens un meilleur accès à la justice.</a:t>
            </a:r>
          </a:p>
          <a:p>
            <a:pPr marL="182266" indent="-182266">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82266" indent="-182266" defTabSz="933237">
              <a:buFont typeface="Arial" panose="020B0604020202020204" pitchFamily="34" charset="0"/>
              <a:buChar char="•"/>
              <a:defRPr/>
            </a:pPr>
            <a:r>
              <a:rPr lang="fr-CA" dirty="0">
                <a:latin typeface="Arial" panose="020B0604020202020204" pitchFamily="34" charset="0"/>
                <a:cs typeface="Arial" panose="020B0604020202020204" pitchFamily="34" charset="0"/>
              </a:rPr>
              <a:t>L’objectif du SCDATA est essentiellement de mettre en commun, à l’intérieur d’une même organisation, les ressources de plusieurs tribunaux plus petits. Ainsi, le SCDATA optimise ces ressources pour mieux satisfaire des besoins déjà cernés par ces tribunaux, qu’ils ne </a:t>
            </a:r>
            <a:r>
              <a:rPr lang="fr-CA" dirty="0">
                <a:solidFill>
                  <a:srgbClr val="FF0000"/>
                </a:solidFill>
                <a:latin typeface="Arial" panose="020B0604020202020204" pitchFamily="34" charset="0"/>
                <a:cs typeface="Arial" panose="020B0604020202020204" pitchFamily="34" charset="0"/>
              </a:rPr>
              <a:t>pouvaient</a:t>
            </a:r>
            <a:r>
              <a:rPr lang="fr-CA" dirty="0">
                <a:latin typeface="Arial" panose="020B0604020202020204" pitchFamily="34" charset="0"/>
                <a:cs typeface="Arial" panose="020B0604020202020204" pitchFamily="34" charset="0"/>
              </a:rPr>
              <a:t> pas combler avec le budget et le personnel dont ils </a:t>
            </a:r>
            <a:r>
              <a:rPr lang="en-CA" dirty="0" err="1">
                <a:latin typeface="Arial" panose="020B0604020202020204" pitchFamily="34" charset="0"/>
                <a:cs typeface="Arial" panose="020B0604020202020204" pitchFamily="34" charset="0"/>
              </a:rPr>
              <a:t>disposaient</a:t>
            </a:r>
            <a:r>
              <a:rPr lang="en-CA" dirty="0">
                <a:latin typeface="Arial" panose="020B0604020202020204" pitchFamily="34" charset="0"/>
                <a:cs typeface="Arial" panose="020B0604020202020204" pitchFamily="34" charset="0"/>
              </a:rPr>
              <a:t>. </a:t>
            </a:r>
          </a:p>
          <a:p>
            <a:pPr marL="182266" indent="-182266">
              <a:buFont typeface="Arial" panose="020B0604020202020204" pitchFamily="34" charset="0"/>
              <a:buChar char="•"/>
            </a:pPr>
            <a:endParaRPr lang="en-CA" dirty="0">
              <a:latin typeface="Arial" panose="020B0604020202020204" pitchFamily="34" charset="0"/>
              <a:cs typeface="Arial" panose="020B0604020202020204" pitchFamily="34"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2</a:t>
            </a:fld>
            <a:endParaRPr lang="en-US"/>
          </a:p>
        </p:txBody>
      </p:sp>
    </p:spTree>
    <p:extLst>
      <p:ext uri="{BB962C8B-B14F-4D97-AF65-F5344CB8AC3E}">
        <p14:creationId xmlns:p14="http://schemas.microsoft.com/office/powerpoint/2010/main" val="337035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Chaque année, le SCDATA doit rendre des comptes sur ses activités et les objectifs qu’il souhaite atteindre à l’aide du financement qu’il reçoit du parlement.</a:t>
            </a:r>
          </a:p>
          <a:p>
            <a:pPr marL="174982" indent="-174982">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plan ministériel, le rapport sur les résultats ministériels, la stratégie de réponse au risque </a:t>
            </a:r>
            <a:r>
              <a:rPr lang="en-CA" dirty="0">
                <a:latin typeface="Arial" panose="020B0604020202020204" pitchFamily="34" charset="0"/>
                <a:cs typeface="Arial" panose="020B0604020202020204" pitchFamily="34" charset="0"/>
              </a:rPr>
              <a:t> </a:t>
            </a:r>
            <a:r>
              <a:rPr lang="fr-CA" dirty="0">
                <a:latin typeface="Arial" panose="020B0604020202020204" pitchFamily="34" charset="0"/>
                <a:cs typeface="Arial" panose="020B0604020202020204" pitchFamily="34" charset="0"/>
              </a:rPr>
              <a:t>et d’autres renseignements peuvent être consultés sur le site du SCDATA.</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3</a:t>
            </a:fld>
            <a:endParaRPr lang="en-US"/>
          </a:p>
        </p:txBody>
      </p:sp>
    </p:spTree>
    <p:extLst>
      <p:ext uri="{BB962C8B-B14F-4D97-AF65-F5344CB8AC3E}">
        <p14:creationId xmlns:p14="http://schemas.microsoft.com/office/powerpoint/2010/main" val="316388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SCDATA fournit les services spécialisés que chaque tribunal requiert, de même que les services internes communs à tous les tribunaux.</a:t>
            </a:r>
            <a:br>
              <a:rPr lang="fr-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En leur fournissant ces services, le SCDATA permet aux tribunaux d’exercer leurs pouvoirs respectifs et de s’acquitter de leurs devoirs et fonctions particulières, en conformité des lois, des règles et des règlements qui les régissent. </a:t>
            </a:r>
            <a:br>
              <a:rPr lang="fr-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SCDATA rend des comptes au parlement par l’intermédiaire du ministre de la Justice et du Procureur général, mais il fonctionne sans lien de dépendance avec le ministère  de la Justice.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 </a:t>
            </a: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4</a:t>
            </a:fld>
            <a:endParaRPr lang="en-US"/>
          </a:p>
        </p:txBody>
      </p:sp>
    </p:spTree>
    <p:extLst>
      <p:ext uri="{BB962C8B-B14F-4D97-AF65-F5344CB8AC3E}">
        <p14:creationId xmlns:p14="http://schemas.microsoft.com/office/powerpoint/2010/main" val="274354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SCDATA offre des services de soutien à </a:t>
            </a:r>
            <a:r>
              <a:rPr lang="fr-CA" dirty="0">
                <a:solidFill>
                  <a:srgbClr val="FF0000"/>
                </a:solidFill>
                <a:latin typeface="Arial" panose="020B0604020202020204" pitchFamily="34" charset="0"/>
                <a:cs typeface="Arial" panose="020B0604020202020204" pitchFamily="34" charset="0"/>
              </a:rPr>
              <a:t>12 t</a:t>
            </a:r>
            <a:r>
              <a:rPr lang="fr-CA" dirty="0">
                <a:latin typeface="Arial" panose="020B0604020202020204" pitchFamily="34" charset="0"/>
                <a:cs typeface="Arial" panose="020B0604020202020204" pitchFamily="34" charset="0"/>
              </a:rPr>
              <a:t>ribunaux administratifs fédéraux. Ce qui représente une portion des</a:t>
            </a:r>
            <a:r>
              <a:rPr lang="fr-CA" baseline="0" dirty="0">
                <a:latin typeface="Arial" panose="020B0604020202020204" pitchFamily="34" charset="0"/>
                <a:cs typeface="Arial" panose="020B0604020202020204" pitchFamily="34" charset="0"/>
              </a:rPr>
              <a:t> environs 30 tribunaux administratif fédéraux.</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Les </a:t>
            </a:r>
            <a:r>
              <a:rPr lang="fr-CA" dirty="0">
                <a:solidFill>
                  <a:srgbClr val="FF0000"/>
                </a:solidFill>
                <a:latin typeface="Arial" panose="020B0604020202020204" pitchFamily="34" charset="0"/>
                <a:cs typeface="Arial" panose="020B0604020202020204" pitchFamily="34" charset="0"/>
              </a:rPr>
              <a:t>12</a:t>
            </a:r>
            <a:r>
              <a:rPr lang="fr-CA" dirty="0">
                <a:latin typeface="Arial" panose="020B0604020202020204" pitchFamily="34" charset="0"/>
                <a:cs typeface="Arial" panose="020B0604020202020204" pitchFamily="34" charset="0"/>
              </a:rPr>
              <a:t> tribunaux desservis sont généralement de petites organisations dont le nombre de membres (à plein temps et à temps partiel) varie de 3 à 100 environ.</a:t>
            </a:r>
            <a:br>
              <a:rPr lang="fr-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sz="1200" kern="1200" dirty="0">
                <a:solidFill>
                  <a:schemeClr val="tx1"/>
                </a:solidFill>
                <a:effectLst/>
                <a:latin typeface="Arial" panose="020B0604020202020204" pitchFamily="34" charset="0"/>
                <a:cs typeface="Arial" panose="020B0604020202020204" pitchFamily="34" charset="0"/>
              </a:rPr>
              <a:t>Leurs mandats sont variés et couvrent une vaste gamme de domaines spécialisés, allant du commerce national et international à l’administration des sanctions pécuniaires, en passant par les droits de la personne et les droits autochtones, les programmes sociaux, les relations de travail, la protection des divulgateurs et celle des biens culturels.</a:t>
            </a:r>
            <a:endParaRPr lang="en-CA" sz="1200" kern="1200" dirty="0">
              <a:solidFill>
                <a:schemeClr val="tx1"/>
              </a:solidFill>
              <a:effectLst/>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SCDATA offre également des services de soutien au Conseil nationale mixte – une tribune pour l'élaboration conjointe, la consultation et l'échange d'information entre le gouvernement à titre d'employeur et les agents négociateurs de la fonction publique.</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5</a:t>
            </a:fld>
            <a:endParaRPr lang="en-US"/>
          </a:p>
        </p:txBody>
      </p:sp>
    </p:spTree>
    <p:extLst>
      <p:ext uri="{BB962C8B-B14F-4D97-AF65-F5344CB8AC3E}">
        <p14:creationId xmlns:p14="http://schemas.microsoft.com/office/powerpoint/2010/main" val="231849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budget du SCDATA est financé par les fonds alloués à chaque tribunal avant le mois de novembre 2014. Aucune somme supplémentaire n’a été avancée pour la création du SCDATA lui-même, mais des fonds additionnels ont été avancés au cours des années, habituellement suite à l’élargissement du mandat d’un tribunal.</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Les effectifs du SCDATA comptent environ 620 employés travaillant pour la plupart dans la région de la capitale nationale. L’organisation a aussi des employés dans quatre bureaux régionaux (Dartmouth, Montréal, Toronto, Vancouver) qui soutiennent le Conseil canadien des relations industrielles.</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Les présidents, les vice-présidents et les membres des tribunaux sont nommés par le gouverneur en conseil.</a:t>
            </a:r>
            <a:endParaRPr lang="en-CA" dirty="0">
              <a:latin typeface="Arial" panose="020B0604020202020204" pitchFamily="34" charset="0"/>
              <a:cs typeface="Arial" panose="020B0604020202020204" pitchFamily="34" charset="0"/>
            </a:endParaRPr>
          </a:p>
          <a:p>
            <a:endParaRPr lang="en-US" dirty="0"/>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6</a:t>
            </a:fld>
            <a:endParaRPr lang="en-US"/>
          </a:p>
        </p:txBody>
      </p:sp>
    </p:spTree>
    <p:extLst>
      <p:ext uri="{BB962C8B-B14F-4D97-AF65-F5344CB8AC3E}">
        <p14:creationId xmlns:p14="http://schemas.microsoft.com/office/powerpoint/2010/main" val="227377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SCDATA relève de l’administrateur en chef, nommé par le gouverneur en conseil pour un mandat portant sur un maximum de cinq ans. </a:t>
            </a:r>
            <a:r>
              <a:rPr lang="fr-FR" dirty="0">
                <a:latin typeface="Arial" panose="020B0604020202020204" pitchFamily="34" charset="0"/>
                <a:cs typeface="Arial" panose="020B0604020202020204" pitchFamily="34" charset="0"/>
              </a:rPr>
              <a:t>L’administrateur en chef a le rang et le statut d’un administrateur général d’un ministère.</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En conformité de la </a:t>
            </a:r>
            <a:r>
              <a:rPr lang="fr-CA" i="1" dirty="0">
                <a:solidFill>
                  <a:srgbClr val="FF0000"/>
                </a:solidFill>
                <a:latin typeface="Arial" panose="020B0604020202020204" pitchFamily="34" charset="0"/>
                <a:cs typeface="Arial" panose="020B0604020202020204" pitchFamily="34" charset="0"/>
              </a:rPr>
              <a:t>loi sur le SCDATA</a:t>
            </a:r>
            <a:r>
              <a:rPr lang="fr-CA" dirty="0">
                <a:latin typeface="Arial" panose="020B0604020202020204" pitchFamily="34" charset="0"/>
                <a:cs typeface="Arial" panose="020B0604020202020204" pitchFamily="34" charset="0"/>
              </a:rPr>
              <a:t>, l’administrateur en chef est responsable de la gestion des ressources financières et humaines requises pour le soutien des tribunaux. </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Afin de fournir les services de soutien nécessaires aux tribunaux, la structure du SCDATA se divise en deux offres de services : d’une part les secrétariats, qui fournissent directement à chaque tribunal des services spécialisés propres à leur champ d’expertise, d’autre part les directions, qui leur offrent des services internes centralisés par l’organisation.</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Les membres des tribunaux travaillent quotidiennement avec les employés du SCDATA qui les assistent dans la préparation des dossiers, la révision des décisions, l’organisation des déplacements aux fins des auditions et dans les nombreuses tâches qui leur incombent dans le cours de leur travail.</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Les présidents des </a:t>
            </a:r>
            <a:r>
              <a:rPr lang="fr-CA" dirty="0">
                <a:solidFill>
                  <a:srgbClr val="FF0000"/>
                </a:solidFill>
                <a:latin typeface="Arial" panose="020B0604020202020204" pitchFamily="34" charset="0"/>
                <a:cs typeface="Arial" panose="020B0604020202020204" pitchFamily="34" charset="0"/>
              </a:rPr>
              <a:t>12 </a:t>
            </a:r>
            <a:r>
              <a:rPr lang="fr-CA" dirty="0">
                <a:latin typeface="Arial" panose="020B0604020202020204" pitchFamily="34" charset="0"/>
                <a:cs typeface="Arial" panose="020B0604020202020204" pitchFamily="34" charset="0"/>
              </a:rPr>
              <a:t>tribunaux desservis par le SCDATA dirigent et supervisent les activités de leur tribunal respectif. Ils arrivent à exercer leur mandat grâce au soutien du SCDATA, néanmoins le SCDATA ne peut remplir le mandat d’un tribunal à sa place.</a:t>
            </a:r>
            <a:endParaRPr lang="en-CA"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7</a:t>
            </a:fld>
            <a:endParaRPr lang="en-US"/>
          </a:p>
        </p:txBody>
      </p:sp>
    </p:spTree>
    <p:extLst>
      <p:ext uri="{BB962C8B-B14F-4D97-AF65-F5344CB8AC3E}">
        <p14:creationId xmlns:p14="http://schemas.microsoft.com/office/powerpoint/2010/main" val="350823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 SCDATA relève de l’administrateur en chef, nommé par le gouverneur en conseil pour un mandat portant sur un maximum de cinq ans. </a:t>
            </a:r>
            <a:r>
              <a:rPr lang="fr-FR" dirty="0">
                <a:latin typeface="Arial" panose="020B0604020202020204" pitchFamily="34" charset="0"/>
                <a:cs typeface="Arial" panose="020B0604020202020204" pitchFamily="34" charset="0"/>
              </a:rPr>
              <a:t>L’administrateur en chef a le rang et le statut d’un administrateur général d’un ministère.</a:t>
            </a:r>
            <a:endParaRPr lang="en-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En conformité de </a:t>
            </a:r>
            <a:r>
              <a:rPr lang="fr-CA" i="1" dirty="0">
                <a:solidFill>
                  <a:srgbClr val="FF0000"/>
                </a:solidFill>
                <a:latin typeface="Arial" panose="020B0604020202020204" pitchFamily="34" charset="0"/>
                <a:cs typeface="Arial" panose="020B0604020202020204" pitchFamily="34" charset="0"/>
              </a:rPr>
              <a:t>la loi sur le SCDATA</a:t>
            </a:r>
            <a:r>
              <a:rPr lang="fr-CA" dirty="0">
                <a:latin typeface="Arial" panose="020B0604020202020204" pitchFamily="34" charset="0"/>
                <a:cs typeface="Arial" panose="020B0604020202020204" pitchFamily="34" charset="0"/>
              </a:rPr>
              <a:t>, l’administrateur en chef est responsable de la gestion des ressources financières et humaines requises pour le soutien des tribunaux. </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Afin de fournir les services de soutien nécessaires aux tribunaux, la structure du SCDATA se divise en deux offres de services : d’une part les secrétariats, qui fournissent directement à chaque tribunal des services spécialisés propres à leur champ d’expertise, d’autre part les directions, qui leur offrent des services internes centralisés par l’organisation.</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Les membres des tribunaux travaillent quotidiennement avec les employés du SCDATA qui les assistent dans la préparation des dossiers, la révision des décisions, l’organisation des déplacements aux fins des auditions et dans les nombreuses tâches qui leur incombent dans le cours de leur travail.</a:t>
            </a:r>
            <a:endParaRPr lang="en-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r>
              <a:rPr lang="fr-CA" dirty="0">
                <a:latin typeface="Arial" panose="020B0604020202020204" pitchFamily="34" charset="0"/>
                <a:cs typeface="Arial" panose="020B0604020202020204" pitchFamily="34" charset="0"/>
              </a:rPr>
              <a:t>Les présidents des </a:t>
            </a:r>
            <a:r>
              <a:rPr lang="fr-CA" dirty="0">
                <a:solidFill>
                  <a:srgbClr val="FF0000"/>
                </a:solidFill>
                <a:latin typeface="Arial" panose="020B0604020202020204" pitchFamily="34" charset="0"/>
                <a:cs typeface="Arial" panose="020B0604020202020204" pitchFamily="34" charset="0"/>
              </a:rPr>
              <a:t>12</a:t>
            </a:r>
            <a:r>
              <a:rPr lang="fr-CA" dirty="0">
                <a:latin typeface="Arial" panose="020B0604020202020204" pitchFamily="34" charset="0"/>
                <a:cs typeface="Arial" panose="020B0604020202020204" pitchFamily="34" charset="0"/>
              </a:rPr>
              <a:t> tribunaux desservis par le SCDATA dirigent et supervisent les activités de leur tribunal respectif. Ils arrivent à exercer leur mandat grâce au soutien du SCDATA, néanmoins le SCDATA ne peut </a:t>
            </a:r>
            <a:r>
              <a:rPr lang="fr-CA" dirty="0">
                <a:solidFill>
                  <a:srgbClr val="FF0000"/>
                </a:solidFill>
                <a:latin typeface="Arial" panose="020B0604020202020204" pitchFamily="34" charset="0"/>
                <a:cs typeface="Arial" panose="020B0604020202020204" pitchFamily="34" charset="0"/>
              </a:rPr>
              <a:t>combler</a:t>
            </a:r>
            <a:r>
              <a:rPr lang="fr-CA" dirty="0">
                <a:latin typeface="Arial" panose="020B0604020202020204" pitchFamily="34" charset="0"/>
                <a:cs typeface="Arial" panose="020B0604020202020204" pitchFamily="34" charset="0"/>
              </a:rPr>
              <a:t> le mandat d’un tribunal à sa place.</a:t>
            </a:r>
            <a:endParaRPr lang="en-CA"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8</a:t>
            </a:fld>
            <a:endParaRPr lang="en-US"/>
          </a:p>
        </p:txBody>
      </p:sp>
    </p:spTree>
    <p:extLst>
      <p:ext uri="{BB962C8B-B14F-4D97-AF65-F5344CB8AC3E}">
        <p14:creationId xmlns:p14="http://schemas.microsoft.com/office/powerpoint/2010/main" val="349744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CA" dirty="0">
                <a:latin typeface="Arial" panose="020B0604020202020204" pitchFamily="34" charset="0"/>
                <a:cs typeface="Arial" panose="020B0604020202020204" pitchFamily="34" charset="0"/>
              </a:rPr>
              <a:t>Each year, the ATSSC must account for its activities</a:t>
            </a:r>
            <a:r>
              <a:rPr lang="en-CA" baseline="0" dirty="0">
                <a:latin typeface="Arial" panose="020B0604020202020204" pitchFamily="34" charset="0"/>
                <a:cs typeface="Arial" panose="020B0604020202020204" pitchFamily="34" charset="0"/>
              </a:rPr>
              <a:t> and the results it expects to achieve with the funding it receives from Parliament.  </a:t>
            </a:r>
          </a:p>
          <a:p>
            <a:pPr marL="178587" indent="-178587">
              <a:buFont typeface="Arial" panose="020B0604020202020204" pitchFamily="34" charset="0"/>
              <a:buChar char="•"/>
            </a:pPr>
            <a:endParaRPr lang="en-CA" baseline="0" dirty="0">
              <a:latin typeface="Arial" panose="020B0604020202020204" pitchFamily="34" charset="0"/>
              <a:cs typeface="Arial" panose="020B0604020202020204" pitchFamily="34" charset="0"/>
            </a:endParaRPr>
          </a:p>
          <a:p>
            <a:pPr marL="178587" indent="-178587">
              <a:buFont typeface="Arial" panose="020B0604020202020204" pitchFamily="34" charset="0"/>
              <a:buChar char="•"/>
            </a:pPr>
            <a:r>
              <a:rPr lang="en-CA" baseline="0" dirty="0">
                <a:latin typeface="Arial" panose="020B0604020202020204" pitchFamily="34" charset="0"/>
                <a:cs typeface="Arial" panose="020B0604020202020204" pitchFamily="34" charset="0"/>
              </a:rPr>
              <a:t>Copies of the ATSSC’s Departmental Plan, Departmental Results Report, Corporate Risks and other information are available on the ATSSC’s website.</a:t>
            </a:r>
            <a:endParaRPr lang="en-US"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FF11508-84ED-9443-BFCF-CE0B2D70C765}" type="slidenum">
              <a:rPr lang="en-US" smtClean="0"/>
              <a:t>9</a:t>
            </a:fld>
            <a:endParaRPr lang="en-US"/>
          </a:p>
        </p:txBody>
      </p:sp>
    </p:spTree>
    <p:extLst>
      <p:ext uri="{BB962C8B-B14F-4D97-AF65-F5344CB8AC3E}">
        <p14:creationId xmlns:p14="http://schemas.microsoft.com/office/powerpoint/2010/main" val="2340766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2556C86-EF3E-884E-910C-64A46DFE8E21}"/>
              </a:ext>
            </a:extLst>
          </p:cNvPr>
          <p:cNvSpPr>
            <a:spLocks noGrp="1"/>
          </p:cNvSpPr>
          <p:nvPr>
            <p:ph type="title" hasCustomPrompt="1"/>
          </p:nvPr>
        </p:nvSpPr>
        <p:spPr>
          <a:xfrm>
            <a:off x="2958895" y="1643320"/>
            <a:ext cx="5791815" cy="1238193"/>
          </a:xfrm>
          <a:prstGeom prst="rect">
            <a:avLst/>
          </a:prstGeom>
        </p:spPr>
        <p:txBody>
          <a:bodyPr vert="horz" lIns="91440" tIns="45720" rIns="91440" bIns="45720" rtlCol="0" anchor="ctr">
            <a:normAutofit/>
          </a:bodyPr>
          <a:lstStyle/>
          <a:p>
            <a:r>
              <a:rPr lang="en-US" dirty="0"/>
              <a:t>Insérer le titre</a:t>
            </a:r>
          </a:p>
        </p:txBody>
      </p:sp>
      <p:sp>
        <p:nvSpPr>
          <p:cNvPr id="10" name="Text Placeholder 2">
            <a:extLst>
              <a:ext uri="{FF2B5EF4-FFF2-40B4-BE49-F238E27FC236}">
                <a16:creationId xmlns:a16="http://schemas.microsoft.com/office/drawing/2014/main" id="{E97CF7A5-A4C6-3A49-B64C-A706C5C8A407}"/>
              </a:ext>
            </a:extLst>
          </p:cNvPr>
          <p:cNvSpPr>
            <a:spLocks noGrp="1"/>
          </p:cNvSpPr>
          <p:nvPr>
            <p:ph type="body" idx="10" hasCustomPrompt="1"/>
          </p:nvPr>
        </p:nvSpPr>
        <p:spPr>
          <a:xfrm>
            <a:off x="2958895" y="3073991"/>
            <a:ext cx="5791815" cy="545189"/>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Insérer le sous-titre</a:t>
            </a:r>
          </a:p>
        </p:txBody>
      </p:sp>
      <p:sp>
        <p:nvSpPr>
          <p:cNvPr id="4" name="Text Placeholder 2">
            <a:extLst>
              <a:ext uri="{FF2B5EF4-FFF2-40B4-BE49-F238E27FC236}">
                <a16:creationId xmlns:a16="http://schemas.microsoft.com/office/drawing/2014/main" id="{0DE339A3-C2E5-E347-9A34-58B49122DDD0}"/>
              </a:ext>
            </a:extLst>
          </p:cNvPr>
          <p:cNvSpPr>
            <a:spLocks noGrp="1"/>
          </p:cNvSpPr>
          <p:nvPr>
            <p:ph type="body" idx="11" hasCustomPrompt="1"/>
          </p:nvPr>
        </p:nvSpPr>
        <p:spPr>
          <a:xfrm>
            <a:off x="2958895" y="3793405"/>
            <a:ext cx="5791815" cy="314022"/>
          </a:xfrm>
        </p:spPr>
        <p:txBody>
          <a:bodyPr>
            <a:normAutofit/>
          </a:bodyPr>
          <a:lstStyle>
            <a:lvl1pPr marL="0" indent="0">
              <a:buNone/>
              <a:defRPr sz="1400" i="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Insérer le nom</a:t>
            </a:r>
          </a:p>
        </p:txBody>
      </p:sp>
      <p:sp>
        <p:nvSpPr>
          <p:cNvPr id="5" name="Text Placeholder 2">
            <a:extLst>
              <a:ext uri="{FF2B5EF4-FFF2-40B4-BE49-F238E27FC236}">
                <a16:creationId xmlns:a16="http://schemas.microsoft.com/office/drawing/2014/main" id="{C8E9A996-368D-3F48-BCA3-9CDC22F28D9D}"/>
              </a:ext>
            </a:extLst>
          </p:cNvPr>
          <p:cNvSpPr>
            <a:spLocks noGrp="1"/>
          </p:cNvSpPr>
          <p:nvPr>
            <p:ph type="body" idx="12" hasCustomPrompt="1"/>
          </p:nvPr>
        </p:nvSpPr>
        <p:spPr>
          <a:xfrm>
            <a:off x="2958895" y="4281653"/>
            <a:ext cx="5791815" cy="290348"/>
          </a:xfrm>
        </p:spPr>
        <p:txBody>
          <a:bodyPr>
            <a:normAutofit/>
          </a:bodyPr>
          <a:lstStyle>
            <a:lvl1pPr marL="0" indent="0">
              <a:buNone/>
              <a:defRPr sz="1400" i="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Insérer la date</a:t>
            </a:r>
          </a:p>
        </p:txBody>
      </p:sp>
    </p:spTree>
    <p:extLst>
      <p:ext uri="{BB962C8B-B14F-4D97-AF65-F5344CB8AC3E}">
        <p14:creationId xmlns:p14="http://schemas.microsoft.com/office/powerpoint/2010/main" val="80718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160" y="689591"/>
            <a:ext cx="8210551" cy="844241"/>
          </a:xfrm>
        </p:spPr>
        <p:txBody>
          <a:bodyPr>
            <a:noAutofit/>
          </a:bodyPr>
          <a:lstStyle>
            <a:lvl1pPr>
              <a:defRPr/>
            </a:lvl1pPr>
          </a:lstStyle>
          <a:p>
            <a:r>
              <a:rPr lang="en-US" dirty="0"/>
              <a:t>Insérer le titre</a:t>
            </a:r>
          </a:p>
        </p:txBody>
      </p:sp>
      <p:sp>
        <p:nvSpPr>
          <p:cNvPr id="3" name="Vertical Text Placeholder 2"/>
          <p:cNvSpPr>
            <a:spLocks noGrp="1"/>
          </p:cNvSpPr>
          <p:nvPr>
            <p:ph type="body" orient="vert" idx="1"/>
          </p:nvPr>
        </p:nvSpPr>
        <p:spPr>
          <a:xfrm>
            <a:off x="2958895" y="1651820"/>
            <a:ext cx="5791816" cy="3952567"/>
          </a:xfrm>
        </p:spPr>
        <p:txBody>
          <a:bodyPr vert="eaVert">
            <a:noAutofit/>
          </a:bodyPr>
          <a:lstStyle>
            <a:lvl1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811A7CD0-A83A-7245-B12B-C4890ACD4EF9}"/>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130522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131107"/>
          </a:xfrm>
        </p:spPr>
        <p:txBody>
          <a:bodyPr vert="eaVert">
            <a:noAutofit/>
          </a:bodyPr>
          <a:lstStyle>
            <a:lvl1pPr>
              <a:defRPr/>
            </a:lvl1pPr>
          </a:lstStyle>
          <a:p>
            <a:r>
              <a:rPr lang="en-US" dirty="0"/>
              <a:t>Insérer le titre</a:t>
            </a:r>
          </a:p>
        </p:txBody>
      </p:sp>
      <p:sp>
        <p:nvSpPr>
          <p:cNvPr id="3" name="Vertical Text Placeholder 2"/>
          <p:cNvSpPr>
            <a:spLocks noGrp="1"/>
          </p:cNvSpPr>
          <p:nvPr>
            <p:ph type="body" orient="vert" idx="1"/>
          </p:nvPr>
        </p:nvSpPr>
        <p:spPr>
          <a:xfrm>
            <a:off x="628650" y="365125"/>
            <a:ext cx="5800725" cy="5131107"/>
          </a:xfrm>
        </p:spPr>
        <p:txBody>
          <a:bodyPr vert="eaVert">
            <a:noAutofit/>
          </a:bodyPr>
          <a:lstStyle>
            <a:lvl1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6F47CED-79B3-1049-A4BA-FF89C4A9A4CB}"/>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14188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8CF409-785B-8748-8C54-4B1963FAC2DE}"/>
              </a:ext>
            </a:extLst>
          </p:cNvPr>
          <p:cNvSpPr>
            <a:spLocks noGrp="1"/>
          </p:cNvSpPr>
          <p:nvPr>
            <p:ph type="title" hasCustomPrompt="1"/>
          </p:nvPr>
        </p:nvSpPr>
        <p:spPr>
          <a:xfrm>
            <a:off x="569657" y="360081"/>
            <a:ext cx="8031420" cy="1325563"/>
          </a:xfrm>
        </p:spPr>
        <p:txBody>
          <a:bodyPr/>
          <a:lstStyle/>
          <a:p>
            <a:r>
              <a:rPr lang="en-US" dirty="0"/>
              <a:t>Insérer le titre</a:t>
            </a:r>
          </a:p>
        </p:txBody>
      </p:sp>
      <p:sp>
        <p:nvSpPr>
          <p:cNvPr id="8" name="Content Placeholder 2">
            <a:extLst>
              <a:ext uri="{FF2B5EF4-FFF2-40B4-BE49-F238E27FC236}">
                <a16:creationId xmlns:a16="http://schemas.microsoft.com/office/drawing/2014/main" id="{7BD4ABBD-E95A-204C-B6BA-7F1A9C17A8CE}"/>
              </a:ext>
            </a:extLst>
          </p:cNvPr>
          <p:cNvSpPr>
            <a:spLocks noGrp="1"/>
          </p:cNvSpPr>
          <p:nvPr>
            <p:ph idx="1" hasCustomPrompt="1"/>
          </p:nvPr>
        </p:nvSpPr>
        <p:spPr>
          <a:xfrm>
            <a:off x="569656" y="1806576"/>
            <a:ext cx="8031420" cy="3860799"/>
          </a:xfrm>
        </p:spPr>
        <p:txBody>
          <a:bodyPr>
            <a:noAutofit/>
          </a:bodyPr>
          <a:lstStyle>
            <a:lvl1pPr>
              <a:lnSpc>
                <a:spcPct val="100000"/>
              </a:lnSpc>
              <a:defRPr sz="1900" i="0"/>
            </a:lvl1pPr>
          </a:lstStyle>
          <a:p>
            <a:pPr lvl="0"/>
            <a:r>
              <a:rPr lang="en-US" dirty="0"/>
              <a:t>Insérer le </a:t>
            </a:r>
            <a:r>
              <a:rPr lang="en-US" dirty="0" err="1"/>
              <a:t>texte</a:t>
            </a:r>
            <a:endParaRPr lang="en-US" dirty="0"/>
          </a:p>
        </p:txBody>
      </p:sp>
      <p:sp>
        <p:nvSpPr>
          <p:cNvPr id="4" name="Slide Number Placeholder 3">
            <a:extLst>
              <a:ext uri="{FF2B5EF4-FFF2-40B4-BE49-F238E27FC236}">
                <a16:creationId xmlns:a16="http://schemas.microsoft.com/office/drawing/2014/main" id="{A5839324-6ACF-2F4C-ADC1-6126B47FAEAA}"/>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273736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01446"/>
            <a:ext cx="7886700" cy="2684206"/>
          </a:xfrm>
        </p:spPr>
        <p:txBody>
          <a:bodyPr anchor="b">
            <a:noAutofit/>
          </a:bodyPr>
          <a:lstStyle>
            <a:lvl1pPr>
              <a:defRPr sz="4200"/>
            </a:lvl1pPr>
          </a:lstStyle>
          <a:p>
            <a:r>
              <a:rPr lang="en-US" dirty="0"/>
              <a:t>Insérer le titre</a:t>
            </a:r>
          </a:p>
        </p:txBody>
      </p:sp>
      <p:sp>
        <p:nvSpPr>
          <p:cNvPr id="3" name="Text Placeholder 2"/>
          <p:cNvSpPr>
            <a:spLocks noGrp="1"/>
          </p:cNvSpPr>
          <p:nvPr>
            <p:ph type="body" idx="1"/>
          </p:nvPr>
        </p:nvSpPr>
        <p:spPr>
          <a:xfrm>
            <a:off x="623888" y="3330934"/>
            <a:ext cx="7886700" cy="1500187"/>
          </a:xfrm>
        </p:spPr>
        <p:txBody>
          <a:bodyPr>
            <a:no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55C5852E-ACAB-B64D-92B6-054EF6547318}"/>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424453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84791"/>
            <a:ext cx="7886700" cy="1325563"/>
          </a:xfrm>
        </p:spPr>
        <p:txBody>
          <a:bodyPr>
            <a:noAutofit/>
          </a:bodyPr>
          <a:lstStyle>
            <a:lvl1pPr>
              <a:defRPr sz="4200"/>
            </a:lvl1pPr>
          </a:lstStyle>
          <a:p>
            <a:r>
              <a:rPr lang="en-US" dirty="0"/>
              <a:t>Insérer le titre</a:t>
            </a:r>
          </a:p>
        </p:txBody>
      </p:sp>
      <p:sp>
        <p:nvSpPr>
          <p:cNvPr id="3" name="Content Placeholder 2"/>
          <p:cNvSpPr>
            <a:spLocks noGrp="1"/>
          </p:cNvSpPr>
          <p:nvPr>
            <p:ph sz="half" idx="1"/>
          </p:nvPr>
        </p:nvSpPr>
        <p:spPr>
          <a:xfrm>
            <a:off x="628650" y="1825625"/>
            <a:ext cx="3886200" cy="3670607"/>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670607"/>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B57FA827-56D9-3045-BF8A-84696A2CBAC9}"/>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67210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noAutofit/>
          </a:bodyPr>
          <a:lstStyle>
            <a:lvl1pPr>
              <a:defRPr sz="4200"/>
            </a:lvl1pPr>
          </a:lstStyle>
          <a:p>
            <a:r>
              <a:rPr lang="en-US" dirty="0"/>
              <a:t>Insérer le titre</a:t>
            </a:r>
          </a:p>
        </p:txBody>
      </p:sp>
      <p:sp>
        <p:nvSpPr>
          <p:cNvPr id="3" name="Text Placeholder 2"/>
          <p:cNvSpPr>
            <a:spLocks noGrp="1"/>
          </p:cNvSpPr>
          <p:nvPr>
            <p:ph type="body" idx="1"/>
          </p:nvPr>
        </p:nvSpPr>
        <p:spPr>
          <a:xfrm>
            <a:off x="629842" y="1779483"/>
            <a:ext cx="3868340" cy="639250"/>
          </a:xfrm>
        </p:spPr>
        <p:txBody>
          <a:bodyPr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29150" y="1779483"/>
            <a:ext cx="3887391" cy="639250"/>
          </a:xfrm>
        </p:spPr>
        <p:txBody>
          <a:bodyPr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2E1E757-C3FF-6248-9DAF-37043503AD54}"/>
              </a:ext>
            </a:extLst>
          </p:cNvPr>
          <p:cNvSpPr>
            <a:spLocks noGrp="1"/>
          </p:cNvSpPr>
          <p:nvPr>
            <p:ph sz="half" idx="10"/>
          </p:nvPr>
        </p:nvSpPr>
        <p:spPr>
          <a:xfrm>
            <a:off x="629840" y="2517058"/>
            <a:ext cx="3868341" cy="2979174"/>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CB375839-31FE-B44C-A1F1-4C05CC10A84B}"/>
              </a:ext>
            </a:extLst>
          </p:cNvPr>
          <p:cNvSpPr>
            <a:spLocks noGrp="1"/>
          </p:cNvSpPr>
          <p:nvPr>
            <p:ph sz="half" idx="2"/>
          </p:nvPr>
        </p:nvSpPr>
        <p:spPr>
          <a:xfrm>
            <a:off x="4629149" y="2517058"/>
            <a:ext cx="3887391" cy="2979174"/>
          </a:xfrm>
        </p:spPr>
        <p:txBody>
          <a:bodyPr>
            <a:noAutofit/>
          </a:bodyPr>
          <a:lstStyle>
            <a:lvl1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defRPr sz="19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41A9900E-553E-C446-BC03-FCADA32C9602}"/>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260758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936D3A-9271-0C41-8BF9-619B091237F9}"/>
              </a:ext>
            </a:extLst>
          </p:cNvPr>
          <p:cNvSpPr>
            <a:spLocks noGrp="1"/>
          </p:cNvSpPr>
          <p:nvPr>
            <p:ph type="title" hasCustomPrompt="1"/>
          </p:nvPr>
        </p:nvSpPr>
        <p:spPr>
          <a:xfrm>
            <a:off x="623888" y="875071"/>
            <a:ext cx="7886700" cy="2684206"/>
          </a:xfrm>
        </p:spPr>
        <p:txBody>
          <a:bodyPr anchor="b">
            <a:noAutofit/>
          </a:bodyPr>
          <a:lstStyle>
            <a:lvl1pPr>
              <a:defRPr sz="4200"/>
            </a:lvl1pPr>
          </a:lstStyle>
          <a:p>
            <a:r>
              <a:rPr lang="en-US" dirty="0"/>
              <a:t>Insérer le titre</a:t>
            </a:r>
          </a:p>
        </p:txBody>
      </p:sp>
      <p:sp>
        <p:nvSpPr>
          <p:cNvPr id="3" name="Slide Number Placeholder 3">
            <a:extLst>
              <a:ext uri="{FF2B5EF4-FFF2-40B4-BE49-F238E27FC236}">
                <a16:creationId xmlns:a16="http://schemas.microsoft.com/office/drawing/2014/main" id="{2DBE8E81-0A07-2546-B4BE-7D5D9F41BF5C}"/>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409320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D9C088D-D9A3-3A46-A7E0-9F80F12ACF5F}"/>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272799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noAutofit/>
          </a:bodyPr>
          <a:lstStyle>
            <a:lvl1pPr>
              <a:defRPr sz="3200"/>
            </a:lvl1pPr>
          </a:lstStyle>
          <a:p>
            <a:r>
              <a:rPr lang="en-US" dirty="0"/>
              <a:t>Insérer le titre</a:t>
            </a:r>
          </a:p>
        </p:txBody>
      </p:sp>
      <p:sp>
        <p:nvSpPr>
          <p:cNvPr id="3" name="Content Placeholder 2"/>
          <p:cNvSpPr>
            <a:spLocks noGrp="1"/>
          </p:cNvSpPr>
          <p:nvPr>
            <p:ph idx="1"/>
          </p:nvPr>
        </p:nvSpPr>
        <p:spPr>
          <a:xfrm>
            <a:off x="3887391" y="457200"/>
            <a:ext cx="4629150" cy="5009535"/>
          </a:xfrm>
        </p:spPr>
        <p:txBody>
          <a:bodyPr>
            <a:no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40933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3">
            <a:extLst>
              <a:ext uri="{FF2B5EF4-FFF2-40B4-BE49-F238E27FC236}">
                <a16:creationId xmlns:a16="http://schemas.microsoft.com/office/drawing/2014/main" id="{DBD25246-4A9E-C941-AC88-06F240FD09AA}"/>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314796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noAutofit/>
          </a:bodyPr>
          <a:lstStyle>
            <a:lvl1pPr>
              <a:defRPr sz="3200"/>
            </a:lvl1pPr>
          </a:lstStyle>
          <a:p>
            <a:r>
              <a:rPr lang="en-US" dirty="0"/>
              <a:t>Insérer le titre</a:t>
            </a:r>
          </a:p>
        </p:txBody>
      </p:sp>
      <p:sp>
        <p:nvSpPr>
          <p:cNvPr id="3" name="Picture Placeholder 2"/>
          <p:cNvSpPr>
            <a:spLocks noGrp="1" noChangeAspect="1"/>
          </p:cNvSpPr>
          <p:nvPr>
            <p:ph type="pic" idx="1"/>
          </p:nvPr>
        </p:nvSpPr>
        <p:spPr>
          <a:xfrm>
            <a:off x="3907055" y="457200"/>
            <a:ext cx="4629150" cy="5011124"/>
          </a:xfrm>
        </p:spPr>
        <p:txBody>
          <a:bodyPr anchor="t">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41092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3">
            <a:extLst>
              <a:ext uri="{FF2B5EF4-FFF2-40B4-BE49-F238E27FC236}">
                <a16:creationId xmlns:a16="http://schemas.microsoft.com/office/drawing/2014/main" id="{36028371-3BE5-3342-8189-E4032B49950C}"/>
              </a:ext>
            </a:extLst>
          </p:cNvPr>
          <p:cNvSpPr>
            <a:spLocks noGrp="1"/>
          </p:cNvSpPr>
          <p:nvPr>
            <p:ph type="sldNum" sz="quarter" idx="12"/>
          </p:nvPr>
        </p:nvSpPr>
        <p:spPr>
          <a:xfrm>
            <a:off x="8048320" y="6086838"/>
            <a:ext cx="552756" cy="286327"/>
          </a:xfrm>
          <a:prstGeom prst="rect">
            <a:avLst/>
          </a:prstGeom>
          <a:noFill/>
        </p:spPr>
        <p:txBody>
          <a:bodyPr/>
          <a:lstStyle>
            <a:lvl1pPr algn="ctr">
              <a:defRPr sz="1800">
                <a:solidFill>
                  <a:schemeClr val="tx1">
                    <a:lumMod val="65000"/>
                    <a:lumOff val="35000"/>
                  </a:schemeClr>
                </a:solidFill>
                <a:latin typeface="Arial" panose="020B0604020202020204" pitchFamily="34" charset="0"/>
                <a:cs typeface="Arial" panose="020B0604020202020204" pitchFamily="34" charset="0"/>
              </a:defRPr>
            </a:lvl1pPr>
          </a:lstStyle>
          <a:p>
            <a:fld id="{F783364B-0D4C-D54F-BDF9-F4B14DCC973F}" type="slidenum">
              <a:rPr lang="en-CA" smtClean="0"/>
              <a:pPr/>
              <a:t>‹#›</a:t>
            </a:fld>
            <a:endParaRPr lang="en-CA" dirty="0"/>
          </a:p>
        </p:txBody>
      </p:sp>
    </p:spTree>
    <p:extLst>
      <p:ext uri="{BB962C8B-B14F-4D97-AF65-F5344CB8AC3E}">
        <p14:creationId xmlns:p14="http://schemas.microsoft.com/office/powerpoint/2010/main" val="399450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8895" y="1643320"/>
            <a:ext cx="5791815" cy="1325563"/>
          </a:xfrm>
          <a:prstGeom prst="rect">
            <a:avLst/>
          </a:prstGeom>
        </p:spPr>
        <p:txBody>
          <a:bodyPr vert="horz" lIns="91440" tIns="45720" rIns="91440" bIns="45720" rtlCol="0" anchor="ctr">
            <a:normAutofit/>
          </a:bodyPr>
          <a:lstStyle/>
          <a:p>
            <a:r>
              <a:rPr lang="en-US" dirty="0"/>
              <a:t>Titre</a:t>
            </a:r>
          </a:p>
        </p:txBody>
      </p:sp>
      <p:sp>
        <p:nvSpPr>
          <p:cNvPr id="3" name="Text Placeholder 2"/>
          <p:cNvSpPr>
            <a:spLocks noGrp="1"/>
          </p:cNvSpPr>
          <p:nvPr>
            <p:ph type="body" idx="1"/>
          </p:nvPr>
        </p:nvSpPr>
        <p:spPr>
          <a:xfrm>
            <a:off x="2958895" y="3143148"/>
            <a:ext cx="5791816" cy="553781"/>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165930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2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notesSlide" Target="../notesSlides/notesSlide8.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94A4B6-546D-3442-A075-61D206A61660}"/>
              </a:ext>
            </a:extLst>
          </p:cNvPr>
          <p:cNvSpPr>
            <a:spLocks noGrp="1"/>
          </p:cNvSpPr>
          <p:nvPr>
            <p:ph type="title"/>
            <p:custDataLst>
              <p:tags r:id="rId1"/>
            </p:custDataLst>
          </p:nvPr>
        </p:nvSpPr>
        <p:spPr>
          <a:xfrm>
            <a:off x="2958895" y="1917723"/>
            <a:ext cx="5791815" cy="1238193"/>
          </a:xfrm>
        </p:spPr>
        <p:txBody>
          <a:bodyPr>
            <a:noAutofit/>
          </a:bodyPr>
          <a:lstStyle/>
          <a:p>
            <a:r>
              <a:rPr lang="en-CA" sz="4400" dirty="0" err="1"/>
              <a:t>Vue</a:t>
            </a:r>
            <a:r>
              <a:rPr lang="en-CA" sz="4400" dirty="0"/>
              <a:t> </a:t>
            </a:r>
            <a:r>
              <a:rPr lang="en-CA" sz="4400" dirty="0" err="1"/>
              <a:t>d’ensemble</a:t>
            </a:r>
            <a:r>
              <a:rPr lang="en-CA" sz="4400" dirty="0"/>
              <a:t> </a:t>
            </a:r>
            <a:br>
              <a:rPr lang="en-CA" sz="4400" dirty="0"/>
            </a:br>
            <a:r>
              <a:rPr lang="en-CA" sz="4400" dirty="0"/>
              <a:t>du SCDATA </a:t>
            </a:r>
          </a:p>
        </p:txBody>
      </p:sp>
      <p:cxnSp>
        <p:nvCxnSpPr>
          <p:cNvPr id="3" name="Straight Connector 2">
            <a:extLst>
              <a:ext uri="{FF2B5EF4-FFF2-40B4-BE49-F238E27FC236}">
                <a16:creationId xmlns:a16="http://schemas.microsoft.com/office/drawing/2014/main" id="{D15D9C25-6613-984E-A5F1-7613E6770A20}"/>
              </a:ext>
            </a:extLst>
          </p:cNvPr>
          <p:cNvCxnSpPr>
            <a:cxnSpLocks/>
          </p:cNvCxnSpPr>
          <p:nvPr>
            <p:custDataLst>
              <p:tags r:id="rId2"/>
            </p:custDataLst>
          </p:nvPr>
        </p:nvCxnSpPr>
        <p:spPr>
          <a:xfrm>
            <a:off x="2958895" y="3155916"/>
            <a:ext cx="5779446"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53947300-33AB-774C-9AEC-7F7C0D75BA37}"/>
              </a:ext>
            </a:extLst>
          </p:cNvPr>
          <p:cNvSpPr txBox="1">
            <a:spLocks/>
          </p:cNvSpPr>
          <p:nvPr>
            <p:custDataLst>
              <p:tags r:id="rId3"/>
            </p:custDataLst>
          </p:nvPr>
        </p:nvSpPr>
        <p:spPr>
          <a:xfrm>
            <a:off x="2958895" y="3795104"/>
            <a:ext cx="5791815" cy="5451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CA" dirty="0"/>
          </a:p>
        </p:txBody>
      </p:sp>
    </p:spTree>
    <p:extLst>
      <p:ext uri="{BB962C8B-B14F-4D97-AF65-F5344CB8AC3E}">
        <p14:creationId xmlns:p14="http://schemas.microsoft.com/office/powerpoint/2010/main" val="128189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10</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6" y="360081"/>
            <a:ext cx="8296757" cy="1325563"/>
          </a:xfrm>
        </p:spPr>
        <p:txBody>
          <a:bodyPr>
            <a:noAutofit/>
          </a:bodyPr>
          <a:lstStyle/>
          <a:p>
            <a:r>
              <a:rPr lang="en-US" dirty="0" err="1">
                <a:latin typeface="Arial" panose="020B0604020202020204" pitchFamily="34" charset="0"/>
                <a:cs typeface="Arial" panose="020B0604020202020204" pitchFamily="34" charset="0"/>
              </a:rPr>
              <a:t>Rôle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l’administrateur</a:t>
            </a:r>
            <a:r>
              <a:rPr lang="en-US" dirty="0">
                <a:latin typeface="Arial" panose="020B0604020202020204" pitchFamily="34" charset="0"/>
                <a:cs typeface="Arial" panose="020B0604020202020204" pitchFamily="34" charset="0"/>
              </a:rPr>
              <a:t> en chef</a:t>
            </a: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569656" y="1758951"/>
            <a:ext cx="8031420" cy="3860799"/>
          </a:xfrm>
        </p:spPr>
        <p:txBody>
          <a:bodyPr>
            <a:noAutofit/>
          </a:bodyPr>
          <a:lstStyle/>
          <a:p>
            <a:pPr marL="342900" lvl="0" indent="-342900">
              <a:lnSpc>
                <a:spcPct val="107000"/>
              </a:lnSpc>
              <a:spcBef>
                <a:spcPts val="0"/>
              </a:spcBef>
              <a:spcAft>
                <a:spcPts val="800"/>
              </a:spcAft>
              <a:buFont typeface="Arial" panose="020B0604020202020204" pitchFamily="34" charset="0"/>
              <a:buChar char="•"/>
              <a:tabLst>
                <a:tab pos="457200" algn="l"/>
              </a:tabLst>
            </a:pPr>
            <a:r>
              <a:rPr lang="fr-CA" sz="2000" dirty="0">
                <a:ea typeface="Calibri" panose="020F0502020204030204" pitchFamily="34" charset="0"/>
              </a:rPr>
              <a:t>L’administrateur en chef est nommé par le gouverneur en conseil. </a:t>
            </a:r>
            <a:endParaRPr lang="en-US" sz="2000" dirty="0">
              <a:ea typeface="Calibri" panose="020F0502020204030204" pitchFamily="34" charset="0"/>
            </a:endParaRPr>
          </a:p>
          <a:p>
            <a:pPr marL="342900" lvl="0" indent="-342900">
              <a:lnSpc>
                <a:spcPct val="107000"/>
              </a:lnSpc>
              <a:spcBef>
                <a:spcPts val="0"/>
              </a:spcBef>
              <a:spcAft>
                <a:spcPts val="800"/>
              </a:spcAft>
              <a:buFont typeface="Arial" panose="020B0604020202020204" pitchFamily="34" charset="0"/>
              <a:buChar char="•"/>
              <a:tabLst>
                <a:tab pos="457200" algn="l"/>
              </a:tabLst>
            </a:pPr>
            <a:r>
              <a:rPr lang="fr-CA" sz="2000" dirty="0">
                <a:ea typeface="Calibri" panose="020F0502020204030204" pitchFamily="34" charset="0"/>
              </a:rPr>
              <a:t>L’administrateur en chef agit en tant que chef adjoint et directeur du SCDATA.</a:t>
            </a:r>
            <a:endParaRPr lang="en-US" sz="2000" dirty="0">
              <a:ea typeface="Calibri" panose="020F0502020204030204" pitchFamily="34" charset="0"/>
            </a:endParaRPr>
          </a:p>
          <a:p>
            <a:pPr marL="342900" lvl="0" indent="-342900">
              <a:lnSpc>
                <a:spcPct val="107000"/>
              </a:lnSpc>
              <a:spcBef>
                <a:spcPts val="0"/>
              </a:spcBef>
              <a:spcAft>
                <a:spcPts val="800"/>
              </a:spcAft>
              <a:buFont typeface="Arial" panose="020B0604020202020204" pitchFamily="34" charset="0"/>
              <a:buChar char="•"/>
              <a:tabLst>
                <a:tab pos="457200" algn="l"/>
              </a:tabLst>
            </a:pPr>
            <a:r>
              <a:rPr lang="fr-FR" sz="2000" dirty="0">
                <a:ea typeface="Calibri" panose="020F0502020204030204" pitchFamily="34" charset="0"/>
              </a:rPr>
              <a:t>L'administrateur en chef alloue des ressources aux secrétariats et aux services internes pour leur permettre de fonctionner efficacement. Ce faisant, l</a:t>
            </a:r>
            <a:r>
              <a:rPr lang="fr-CA" sz="2000" dirty="0">
                <a:ea typeface="Calibri" panose="020F0502020204030204" pitchFamily="34" charset="0"/>
              </a:rPr>
              <a:t>’administrateur en chef est responsable de la prestation des services de soutien (comprenant les ressources humaines et les finances) ainsi que des installations dont chaque tribunal administratif a besoin  pour exercer ses pouvoirs et remplir ses devoirs et ses fonctions conformément aux règles en vigueur.</a:t>
            </a:r>
            <a:endParaRPr lang="en-US" sz="2000" dirty="0">
              <a:ea typeface="Calibri" panose="020F0502020204030204" pitchFamily="34" charset="0"/>
            </a:endParaRPr>
          </a:p>
          <a:p>
            <a:endParaRPr lang="en-US" dirty="0"/>
          </a:p>
          <a:p>
            <a:endParaRPr lang="en-US"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44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11</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6" y="360081"/>
            <a:ext cx="8296757" cy="1325563"/>
          </a:xfrm>
        </p:spPr>
        <p:txBody>
          <a:bodyPr>
            <a:noAutofit/>
          </a:bodyPr>
          <a:lstStyle/>
          <a:p>
            <a:r>
              <a:rPr lang="en-US" dirty="0" err="1">
                <a:latin typeface="Arial" panose="020B0604020202020204" pitchFamily="34" charset="0"/>
                <a:cs typeface="Arial" panose="020B0604020202020204" pitchFamily="34" charset="0"/>
              </a:rPr>
              <a:t>Rôle</a:t>
            </a:r>
            <a:r>
              <a:rPr lang="en-US" dirty="0">
                <a:latin typeface="Arial" panose="020B0604020202020204" pitchFamily="34" charset="0"/>
                <a:cs typeface="Arial" panose="020B0604020202020204" pitchFamily="34" charset="0"/>
              </a:rPr>
              <a:t> </a:t>
            </a:r>
            <a:r>
              <a:rPr lang="en-US" dirty="0"/>
              <a:t>des </a:t>
            </a:r>
            <a:r>
              <a:rPr lang="en-US" dirty="0" err="1"/>
              <a:t>d</a:t>
            </a:r>
            <a:r>
              <a:rPr lang="en-US" dirty="0" err="1">
                <a:latin typeface="Arial" panose="020B0604020202020204" pitchFamily="34" charset="0"/>
                <a:cs typeface="Arial" panose="020B0604020202020204" pitchFamily="34" charset="0"/>
              </a:rPr>
              <a:t>irecteurs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executifs</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556290" y="1617133"/>
            <a:ext cx="8031420" cy="3860799"/>
          </a:xfrm>
        </p:spPr>
        <p:txBody>
          <a:bodyPr>
            <a:noAutofit/>
          </a:bodyPr>
          <a:lstStyle/>
          <a:p>
            <a:pPr marL="457200" indent="-457200">
              <a:buFont typeface="Arial" panose="020B0604020202020204" pitchFamily="34" charset="0"/>
              <a:buChar char="•"/>
            </a:pPr>
            <a:r>
              <a:rPr lang="fr-FR" dirty="0"/>
              <a:t>Par le biais du pouvoir reçu de l’administrateur en chef, les directeurs exécutifs supervisent le personnel de bureau et le travail de répartition.</a:t>
            </a:r>
          </a:p>
          <a:p>
            <a:pPr marL="457200" indent="-457200">
              <a:buFont typeface="Arial" panose="020B0604020202020204" pitchFamily="34" charset="0"/>
              <a:buChar char="•"/>
            </a:pPr>
            <a:r>
              <a:rPr lang="fr-FR" dirty="0"/>
              <a:t>Les directeurs exécutifs gèrent le travail de secrétariat ainsi que toutes les opérations sous la juridiction du SCDATA  (ex., ressources humaines,  questions financières, information liées à la gestion et à la technologie), et ce, en collaboration avec les Services de gestion du SCDATA. </a:t>
            </a:r>
          </a:p>
          <a:p>
            <a:pPr marL="457200" indent="-457200">
              <a:buFont typeface="Arial" panose="020B0604020202020204" pitchFamily="34" charset="0"/>
              <a:buChar char="•"/>
            </a:pPr>
            <a:r>
              <a:rPr lang="fr-FR" dirty="0"/>
              <a:t>Les directeurs exécutifs sont les conseillers du président pour toute question.</a:t>
            </a:r>
          </a:p>
          <a:p>
            <a:pPr marL="457200" indent="-457200">
              <a:buFont typeface="Arial" panose="020B0604020202020204" pitchFamily="34" charset="0"/>
              <a:buChar char="•"/>
            </a:pPr>
            <a:r>
              <a:rPr lang="fr-FR" dirty="0"/>
              <a:t>Les directeurs exécutifs sont supervisés par l’administrateur en chef adjoint pour s’assurer qu’ils servent les intérêts des tribunaux avec efficacité et cohésion. </a:t>
            </a:r>
          </a:p>
          <a:p>
            <a:pPr marL="457200" indent="-457200">
              <a:buFont typeface="Arial" panose="020B0604020202020204" pitchFamily="34" charset="0"/>
              <a:buChar char="•"/>
            </a:pPr>
            <a:endParaRPr lang="en-US" dirty="0"/>
          </a:p>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6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73A26AFF-A829-459B-83A4-E4C13CF19254}"/>
              </a:ext>
            </a:extLst>
          </p:cNvPr>
          <p:cNvSpPr/>
          <p:nvPr/>
        </p:nvSpPr>
        <p:spPr>
          <a:xfrm>
            <a:off x="6811619" y="4239968"/>
            <a:ext cx="2222588" cy="1590008"/>
          </a:xfrm>
          <a:prstGeom prst="roundRect">
            <a:avLst/>
          </a:prstGeom>
          <a:solidFill>
            <a:srgbClr val="E4F4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Rectangle: Rounded Corners 38">
            <a:extLst>
              <a:ext uri="{FF2B5EF4-FFF2-40B4-BE49-F238E27FC236}">
                <a16:creationId xmlns:a16="http://schemas.microsoft.com/office/drawing/2014/main" id="{979F32A7-7F53-4D31-B319-205CC05F2FAB}"/>
              </a:ext>
            </a:extLst>
          </p:cNvPr>
          <p:cNvSpPr/>
          <p:nvPr/>
        </p:nvSpPr>
        <p:spPr>
          <a:xfrm>
            <a:off x="6896350" y="3663646"/>
            <a:ext cx="2035046" cy="570962"/>
          </a:xfrm>
          <a:prstGeom prst="roundRect">
            <a:avLst/>
          </a:prstGeom>
          <a:solidFill>
            <a:srgbClr val="BDE5D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 name="Group 9">
            <a:extLst>
              <a:ext uri="{FF2B5EF4-FFF2-40B4-BE49-F238E27FC236}">
                <a16:creationId xmlns:a16="http://schemas.microsoft.com/office/drawing/2014/main" id="{0D647B2C-F32B-498E-92C0-53442A46953A}"/>
              </a:ext>
            </a:extLst>
          </p:cNvPr>
          <p:cNvGrpSpPr/>
          <p:nvPr/>
        </p:nvGrpSpPr>
        <p:grpSpPr>
          <a:xfrm>
            <a:off x="4427007" y="3668059"/>
            <a:ext cx="2222588" cy="2161917"/>
            <a:chOff x="4390878" y="3734634"/>
            <a:chExt cx="2222588" cy="2161917"/>
          </a:xfrm>
        </p:grpSpPr>
        <p:sp>
          <p:nvSpPr>
            <p:cNvPr id="36" name="Rectangle: Rounded Corners 35">
              <a:extLst>
                <a:ext uri="{FF2B5EF4-FFF2-40B4-BE49-F238E27FC236}">
                  <a16:creationId xmlns:a16="http://schemas.microsoft.com/office/drawing/2014/main" id="{A3863665-6585-4D1C-8B03-873D32B294F0}"/>
                </a:ext>
              </a:extLst>
            </p:cNvPr>
            <p:cNvSpPr/>
            <p:nvPr/>
          </p:nvSpPr>
          <p:spPr>
            <a:xfrm>
              <a:off x="4390878" y="4284137"/>
              <a:ext cx="2222588" cy="1612414"/>
            </a:xfrm>
            <a:prstGeom prst="roundRect">
              <a:avLst/>
            </a:prstGeom>
            <a:solidFill>
              <a:srgbClr val="E4F4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Rectangle: Rounded Corners 33">
              <a:extLst>
                <a:ext uri="{FF2B5EF4-FFF2-40B4-BE49-F238E27FC236}">
                  <a16:creationId xmlns:a16="http://schemas.microsoft.com/office/drawing/2014/main" id="{62DA1CC3-59EF-4E63-86B4-BC83D9BD34E8}"/>
                </a:ext>
              </a:extLst>
            </p:cNvPr>
            <p:cNvSpPr/>
            <p:nvPr/>
          </p:nvSpPr>
          <p:spPr>
            <a:xfrm>
              <a:off x="4439480" y="3734634"/>
              <a:ext cx="2035046" cy="570962"/>
            </a:xfrm>
            <a:prstGeom prst="roundRect">
              <a:avLst/>
            </a:prstGeom>
            <a:solidFill>
              <a:srgbClr val="BDE5D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itle 1">
            <a:extLst>
              <a:ext uri="{FF2B5EF4-FFF2-40B4-BE49-F238E27FC236}">
                <a16:creationId xmlns:a16="http://schemas.microsoft.com/office/drawing/2014/main" id="{764E777A-1E19-495E-8144-C70A3862FE0A}"/>
              </a:ext>
            </a:extLst>
          </p:cNvPr>
          <p:cNvSpPr>
            <a:spLocks noGrp="1"/>
          </p:cNvSpPr>
          <p:nvPr>
            <p:ph type="title"/>
          </p:nvPr>
        </p:nvSpPr>
        <p:spPr>
          <a:xfrm>
            <a:off x="569657" y="73754"/>
            <a:ext cx="8031420" cy="1325563"/>
          </a:xfrm>
        </p:spPr>
        <p:txBody>
          <a:bodyPr/>
          <a:lstStyle/>
          <a:p>
            <a:r>
              <a:rPr lang="fr-CA" dirty="0" err="1"/>
              <a:t>Governance</a:t>
            </a:r>
            <a:endParaRPr lang="fr-CA" dirty="0"/>
          </a:p>
        </p:txBody>
      </p:sp>
      <p:sp>
        <p:nvSpPr>
          <p:cNvPr id="4" name="Slide Number Placeholder 3">
            <a:extLst>
              <a:ext uri="{FF2B5EF4-FFF2-40B4-BE49-F238E27FC236}">
                <a16:creationId xmlns:a16="http://schemas.microsoft.com/office/drawing/2014/main" id="{5B4688B6-862E-4453-A9B3-77AF711DED15}"/>
              </a:ext>
            </a:extLst>
          </p:cNvPr>
          <p:cNvSpPr>
            <a:spLocks noGrp="1"/>
          </p:cNvSpPr>
          <p:nvPr>
            <p:ph type="sldNum" sz="quarter" idx="12"/>
          </p:nvPr>
        </p:nvSpPr>
        <p:spPr/>
        <p:txBody>
          <a:bodyPr/>
          <a:lstStyle/>
          <a:p>
            <a:fld id="{F783364B-0D4C-D54F-BDF9-F4B14DCC973F}" type="slidenum">
              <a:rPr lang="en-CA" smtClean="0"/>
              <a:pPr/>
              <a:t>12</a:t>
            </a:fld>
            <a:endParaRPr lang="en-CA" dirty="0"/>
          </a:p>
        </p:txBody>
      </p:sp>
      <p:sp>
        <p:nvSpPr>
          <p:cNvPr id="7" name="Oval 6">
            <a:extLst>
              <a:ext uri="{FF2B5EF4-FFF2-40B4-BE49-F238E27FC236}">
                <a16:creationId xmlns:a16="http://schemas.microsoft.com/office/drawing/2014/main" id="{059491C9-D497-427A-8FE3-AE508F99881B}"/>
              </a:ext>
            </a:extLst>
          </p:cNvPr>
          <p:cNvSpPr/>
          <p:nvPr/>
        </p:nvSpPr>
        <p:spPr>
          <a:xfrm>
            <a:off x="478022" y="1959316"/>
            <a:ext cx="3251520" cy="1934902"/>
          </a:xfrm>
          <a:prstGeom prst="ellipse">
            <a:avLst/>
          </a:prstGeom>
          <a:noFill/>
          <a:ln w="76200">
            <a:solidFill>
              <a:srgbClr val="B0E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AEBEF9A4-B728-4DB1-9952-26761F12BA9E}"/>
              </a:ext>
            </a:extLst>
          </p:cNvPr>
          <p:cNvSpPr/>
          <p:nvPr/>
        </p:nvSpPr>
        <p:spPr>
          <a:xfrm>
            <a:off x="348347" y="2746493"/>
            <a:ext cx="3902765" cy="13012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C9231CB0-5620-485D-976A-E110B3E582FB}"/>
              </a:ext>
            </a:extLst>
          </p:cNvPr>
          <p:cNvSpPr/>
          <p:nvPr/>
        </p:nvSpPr>
        <p:spPr>
          <a:xfrm>
            <a:off x="152400" y="4243068"/>
            <a:ext cx="3591339" cy="16399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13">
            <a:extLst>
              <a:ext uri="{FF2B5EF4-FFF2-40B4-BE49-F238E27FC236}">
                <a16:creationId xmlns:a16="http://schemas.microsoft.com/office/drawing/2014/main" id="{2552AEDA-7559-49ED-A2B8-158CF39B55D4}"/>
              </a:ext>
            </a:extLst>
          </p:cNvPr>
          <p:cNvSpPr/>
          <p:nvPr/>
        </p:nvSpPr>
        <p:spPr>
          <a:xfrm>
            <a:off x="461456" y="3789929"/>
            <a:ext cx="3346556" cy="1934902"/>
          </a:xfrm>
          <a:prstGeom prst="ellipse">
            <a:avLst/>
          </a:prstGeom>
          <a:noFill/>
          <a:ln w="76200">
            <a:solidFill>
              <a:srgbClr val="6CC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E50926C7-6216-4A7F-9843-96A73610F863}"/>
              </a:ext>
            </a:extLst>
          </p:cNvPr>
          <p:cNvSpPr/>
          <p:nvPr/>
        </p:nvSpPr>
        <p:spPr>
          <a:xfrm>
            <a:off x="152399" y="4490850"/>
            <a:ext cx="3900397" cy="13012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TextBox 16">
            <a:extLst>
              <a:ext uri="{FF2B5EF4-FFF2-40B4-BE49-F238E27FC236}">
                <a16:creationId xmlns:a16="http://schemas.microsoft.com/office/drawing/2014/main" id="{55418FDD-4941-40A8-857F-A302975A3087}"/>
              </a:ext>
            </a:extLst>
          </p:cNvPr>
          <p:cNvSpPr txBox="1"/>
          <p:nvPr/>
        </p:nvSpPr>
        <p:spPr>
          <a:xfrm>
            <a:off x="1500808" y="4039018"/>
            <a:ext cx="1205948" cy="338554"/>
          </a:xfrm>
          <a:prstGeom prst="rect">
            <a:avLst/>
          </a:prstGeom>
          <a:noFill/>
        </p:spPr>
        <p:txBody>
          <a:bodyPr wrap="square" rtlCol="0">
            <a:spAutoFit/>
          </a:bodyPr>
          <a:lstStyle/>
          <a:p>
            <a:pPr algn="ctr"/>
            <a:r>
              <a:rPr lang="fr-CA" sz="1600" b="1" dirty="0">
                <a:solidFill>
                  <a:schemeClr val="tx1">
                    <a:lumMod val="65000"/>
                    <a:lumOff val="35000"/>
                  </a:schemeClr>
                </a:solidFill>
                <a:latin typeface="Arial" panose="020B0604020202020204" pitchFamily="34" charset="0"/>
                <a:cs typeface="Arial" panose="020B0604020202020204" pitchFamily="34" charset="0"/>
              </a:rPr>
              <a:t>Niveau 2</a:t>
            </a:r>
          </a:p>
        </p:txBody>
      </p:sp>
      <p:grpSp>
        <p:nvGrpSpPr>
          <p:cNvPr id="5" name="Group 4">
            <a:extLst>
              <a:ext uri="{FF2B5EF4-FFF2-40B4-BE49-F238E27FC236}">
                <a16:creationId xmlns:a16="http://schemas.microsoft.com/office/drawing/2014/main" id="{1551AEBA-67EB-41BE-9745-8F4B91D95F83}"/>
              </a:ext>
            </a:extLst>
          </p:cNvPr>
          <p:cNvGrpSpPr/>
          <p:nvPr/>
        </p:nvGrpSpPr>
        <p:grpSpPr>
          <a:xfrm>
            <a:off x="582909" y="2203889"/>
            <a:ext cx="2982428" cy="1143878"/>
            <a:chOff x="763393" y="2203889"/>
            <a:chExt cx="2982428" cy="1143878"/>
          </a:xfrm>
        </p:grpSpPr>
        <p:sp>
          <p:nvSpPr>
            <p:cNvPr id="16" name="TextBox 15">
              <a:extLst>
                <a:ext uri="{FF2B5EF4-FFF2-40B4-BE49-F238E27FC236}">
                  <a16:creationId xmlns:a16="http://schemas.microsoft.com/office/drawing/2014/main" id="{39EB0BBD-3840-4E0B-8446-9F644BDFA24E}"/>
                </a:ext>
              </a:extLst>
            </p:cNvPr>
            <p:cNvSpPr txBox="1"/>
            <p:nvPr/>
          </p:nvSpPr>
          <p:spPr>
            <a:xfrm>
              <a:off x="1572785" y="2203889"/>
              <a:ext cx="1205948" cy="338554"/>
            </a:xfrm>
            <a:prstGeom prst="rect">
              <a:avLst/>
            </a:prstGeom>
            <a:noFill/>
          </p:spPr>
          <p:txBody>
            <a:bodyPr wrap="square" rtlCol="0">
              <a:spAutoFit/>
            </a:bodyPr>
            <a:lstStyle/>
            <a:p>
              <a:pPr algn="ctr"/>
              <a:r>
                <a:rPr lang="fr-CA" sz="1600" b="1" dirty="0">
                  <a:solidFill>
                    <a:schemeClr val="tx1">
                      <a:lumMod val="65000"/>
                      <a:lumOff val="35000"/>
                    </a:schemeClr>
                  </a:solidFill>
                  <a:latin typeface="Arial" panose="020B0604020202020204" pitchFamily="34" charset="0"/>
                  <a:cs typeface="Arial" panose="020B0604020202020204" pitchFamily="34" charset="0"/>
                </a:rPr>
                <a:t>Niveau 1</a:t>
              </a:r>
            </a:p>
          </p:txBody>
        </p:sp>
        <p:sp>
          <p:nvSpPr>
            <p:cNvPr id="3" name="TextBox 2">
              <a:extLst>
                <a:ext uri="{FF2B5EF4-FFF2-40B4-BE49-F238E27FC236}">
                  <a16:creationId xmlns:a16="http://schemas.microsoft.com/office/drawing/2014/main" id="{30E57077-4ED8-49DD-BFA9-18786B12FDB8}"/>
                </a:ext>
              </a:extLst>
            </p:cNvPr>
            <p:cNvSpPr txBox="1"/>
            <p:nvPr/>
          </p:nvSpPr>
          <p:spPr>
            <a:xfrm>
              <a:off x="763393" y="2516770"/>
              <a:ext cx="2982428" cy="830997"/>
            </a:xfrm>
            <a:prstGeom prst="rect">
              <a:avLst/>
            </a:prstGeom>
            <a:noFill/>
          </p:spPr>
          <p:txBody>
            <a:bodyPr wrap="square" rtlCol="0">
              <a:spAutoFit/>
            </a:bodyPr>
            <a:lstStyle/>
            <a:p>
              <a:pPr algn="ctr"/>
              <a:r>
                <a:rPr lang="fr-FR" sz="1200" dirty="0">
                  <a:solidFill>
                    <a:schemeClr val="tx1">
                      <a:lumMod val="65000"/>
                      <a:lumOff val="35000"/>
                    </a:schemeClr>
                  </a:solidFill>
                  <a:latin typeface="Arial" panose="020B0604020202020204" pitchFamily="34" charset="0"/>
                  <a:cs typeface="Arial" panose="020B0604020202020204" pitchFamily="34" charset="0"/>
                </a:rPr>
                <a:t>Responsable de la prise de décision horizontale, des politiques de la direction et  de la supervision de l’organisation et des décisions institutionnelles.</a:t>
              </a:r>
              <a:endParaRPr lang="fr-CA"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4D201DDA-78E5-4413-918B-06C73FC3115A}"/>
              </a:ext>
            </a:extLst>
          </p:cNvPr>
          <p:cNvSpPr txBox="1"/>
          <p:nvPr/>
        </p:nvSpPr>
        <p:spPr>
          <a:xfrm>
            <a:off x="554576" y="4424227"/>
            <a:ext cx="3247244" cy="1384995"/>
          </a:xfrm>
          <a:prstGeom prst="rect">
            <a:avLst/>
          </a:prstGeom>
          <a:noFill/>
        </p:spPr>
        <p:txBody>
          <a:bodyPr wrap="square" rtlCol="0">
            <a:spAutoFit/>
          </a:bodyPr>
          <a:lstStyle/>
          <a:p>
            <a:pPr marL="285750" indent="-285750">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Soutenir le comité exécutif en dirigeant certains secteurs d’intérêt spécifique.</a:t>
            </a:r>
          </a:p>
          <a:p>
            <a:pPr marL="285750" indent="-285750">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Présider les comités du ACA et DPF/DGSG.</a:t>
            </a:r>
          </a:p>
          <a:p>
            <a:pPr marL="285750" indent="-285750">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La liste des membres et le quorum à définir sur une base individuelle, comme référence.</a:t>
            </a:r>
          </a:p>
        </p:txBody>
      </p:sp>
      <p:sp>
        <p:nvSpPr>
          <p:cNvPr id="6" name="Rectangle: Rounded Corners 5">
            <a:extLst>
              <a:ext uri="{FF2B5EF4-FFF2-40B4-BE49-F238E27FC236}">
                <a16:creationId xmlns:a16="http://schemas.microsoft.com/office/drawing/2014/main" id="{E45972BA-2095-4052-B8A8-DC26635E6243}"/>
              </a:ext>
            </a:extLst>
          </p:cNvPr>
          <p:cNvSpPr/>
          <p:nvPr/>
        </p:nvSpPr>
        <p:spPr>
          <a:xfrm>
            <a:off x="6137412" y="1164697"/>
            <a:ext cx="1245705" cy="540688"/>
          </a:xfrm>
          <a:prstGeom prst="roundRect">
            <a:avLst/>
          </a:prstGeom>
          <a:solidFill>
            <a:srgbClr val="FFFFFF"/>
          </a:solidFill>
          <a:ln w="38100">
            <a:solidFill>
              <a:srgbClr val="B9DD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0" name="Straight Connector 19">
            <a:extLst>
              <a:ext uri="{FF2B5EF4-FFF2-40B4-BE49-F238E27FC236}">
                <a16:creationId xmlns:a16="http://schemas.microsoft.com/office/drawing/2014/main" id="{9424A89B-397A-4678-A0B9-8D8934A400AD}"/>
              </a:ext>
            </a:extLst>
          </p:cNvPr>
          <p:cNvCxnSpPr>
            <a:cxnSpLocks/>
          </p:cNvCxnSpPr>
          <p:nvPr/>
        </p:nvCxnSpPr>
        <p:spPr>
          <a:xfrm>
            <a:off x="609603" y="1048764"/>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26D5A04-BA22-490C-AD1B-4EF7CF18B5EC}"/>
              </a:ext>
            </a:extLst>
          </p:cNvPr>
          <p:cNvSpPr/>
          <p:nvPr/>
        </p:nvSpPr>
        <p:spPr>
          <a:xfrm>
            <a:off x="6069495" y="2016761"/>
            <a:ext cx="1434548" cy="570962"/>
          </a:xfrm>
          <a:prstGeom prst="roundRect">
            <a:avLst/>
          </a:prstGeom>
          <a:solidFill>
            <a:srgbClr val="FFFFFF"/>
          </a:solidFill>
          <a:ln w="38100">
            <a:solidFill>
              <a:srgbClr val="6DC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TextBox 21">
            <a:extLst>
              <a:ext uri="{FF2B5EF4-FFF2-40B4-BE49-F238E27FC236}">
                <a16:creationId xmlns:a16="http://schemas.microsoft.com/office/drawing/2014/main" id="{778C7109-8BD3-449D-8419-1B60E2AE7366}"/>
              </a:ext>
            </a:extLst>
          </p:cNvPr>
          <p:cNvSpPr txBox="1"/>
          <p:nvPr/>
        </p:nvSpPr>
        <p:spPr>
          <a:xfrm>
            <a:off x="6192077" y="1199745"/>
            <a:ext cx="1205948" cy="492443"/>
          </a:xfrm>
          <a:prstGeom prst="rect">
            <a:avLst/>
          </a:prstGeom>
          <a:noFill/>
        </p:spPr>
        <p:txBody>
          <a:bodyPr wrap="square" rtlCol="0">
            <a:spAutoFit/>
          </a:bodyPr>
          <a:lstStyle/>
          <a:p>
            <a:pPr algn="ctr"/>
            <a:r>
              <a:rPr lang="fr-CA" sz="1300" dirty="0">
                <a:solidFill>
                  <a:schemeClr val="tx1">
                    <a:lumMod val="65000"/>
                    <a:lumOff val="35000"/>
                  </a:schemeClr>
                </a:solidFill>
                <a:latin typeface="Arial" panose="020B0604020202020204" pitchFamily="34" charset="0"/>
                <a:cs typeface="Arial" panose="020B0604020202020204" pitchFamily="34" charset="0"/>
              </a:rPr>
              <a:t>Forum des présidents</a:t>
            </a:r>
          </a:p>
        </p:txBody>
      </p:sp>
      <p:sp>
        <p:nvSpPr>
          <p:cNvPr id="23" name="TextBox 22">
            <a:extLst>
              <a:ext uri="{FF2B5EF4-FFF2-40B4-BE49-F238E27FC236}">
                <a16:creationId xmlns:a16="http://schemas.microsoft.com/office/drawing/2014/main" id="{56C245A3-5F1E-404D-AA94-77113779A3E4}"/>
              </a:ext>
            </a:extLst>
          </p:cNvPr>
          <p:cNvSpPr txBox="1"/>
          <p:nvPr/>
        </p:nvSpPr>
        <p:spPr>
          <a:xfrm>
            <a:off x="6028082" y="2054660"/>
            <a:ext cx="1434547" cy="492443"/>
          </a:xfrm>
          <a:prstGeom prst="rect">
            <a:avLst/>
          </a:prstGeom>
          <a:noFill/>
        </p:spPr>
        <p:txBody>
          <a:bodyPr wrap="square" rtlCol="0">
            <a:spAutoFit/>
          </a:bodyPr>
          <a:lstStyle/>
          <a:p>
            <a:pPr algn="ctr"/>
            <a:r>
              <a:rPr lang="fr-CA" sz="1300" dirty="0">
                <a:solidFill>
                  <a:schemeClr val="tx1">
                    <a:lumMod val="65000"/>
                    <a:lumOff val="35000"/>
                  </a:schemeClr>
                </a:solidFill>
                <a:latin typeface="Arial" panose="020B0604020202020204" pitchFamily="34" charset="0"/>
                <a:cs typeface="Arial" panose="020B0604020202020204" pitchFamily="34" charset="0"/>
              </a:rPr>
              <a:t> Administrateur en chef</a:t>
            </a:r>
          </a:p>
        </p:txBody>
      </p:sp>
      <p:sp>
        <p:nvSpPr>
          <p:cNvPr id="25" name="Rectangle: Rounded Corners 24">
            <a:extLst>
              <a:ext uri="{FF2B5EF4-FFF2-40B4-BE49-F238E27FC236}">
                <a16:creationId xmlns:a16="http://schemas.microsoft.com/office/drawing/2014/main" id="{58DD5FF5-FE1E-4098-9F71-F782007F0127}"/>
              </a:ext>
            </a:extLst>
          </p:cNvPr>
          <p:cNvSpPr/>
          <p:nvPr/>
        </p:nvSpPr>
        <p:spPr>
          <a:xfrm>
            <a:off x="6082747" y="2667850"/>
            <a:ext cx="1457739" cy="720383"/>
          </a:xfrm>
          <a:prstGeom prst="roundRect">
            <a:avLst/>
          </a:prstGeom>
          <a:solidFill>
            <a:srgbClr val="FFFFFF"/>
          </a:solidFill>
          <a:ln w="38100">
            <a:solidFill>
              <a:srgbClr val="BDE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TextBox 25">
            <a:extLst>
              <a:ext uri="{FF2B5EF4-FFF2-40B4-BE49-F238E27FC236}">
                <a16:creationId xmlns:a16="http://schemas.microsoft.com/office/drawing/2014/main" id="{181011ED-9EC8-422D-B478-E6D45B8CB542}"/>
              </a:ext>
            </a:extLst>
          </p:cNvPr>
          <p:cNvSpPr txBox="1"/>
          <p:nvPr/>
        </p:nvSpPr>
        <p:spPr>
          <a:xfrm>
            <a:off x="6089019" y="2772029"/>
            <a:ext cx="1457739" cy="492443"/>
          </a:xfrm>
          <a:prstGeom prst="rect">
            <a:avLst/>
          </a:prstGeom>
          <a:noFill/>
        </p:spPr>
        <p:txBody>
          <a:bodyPr wrap="square" rtlCol="0">
            <a:spAutoFit/>
          </a:bodyPr>
          <a:lstStyle/>
          <a:p>
            <a:pPr algn="ctr"/>
            <a:r>
              <a:rPr lang="fr-CA" sz="1300" dirty="0">
                <a:solidFill>
                  <a:schemeClr val="tx1">
                    <a:lumMod val="65000"/>
                    <a:lumOff val="35000"/>
                  </a:schemeClr>
                </a:solidFill>
                <a:latin typeface="Arial" panose="020B0604020202020204" pitchFamily="34" charset="0"/>
                <a:cs typeface="Arial" panose="020B0604020202020204" pitchFamily="34" charset="0"/>
              </a:rPr>
              <a:t>Comité de la haute gestion</a:t>
            </a:r>
          </a:p>
        </p:txBody>
      </p:sp>
      <p:sp>
        <p:nvSpPr>
          <p:cNvPr id="27" name="TextBox 26">
            <a:extLst>
              <a:ext uri="{FF2B5EF4-FFF2-40B4-BE49-F238E27FC236}">
                <a16:creationId xmlns:a16="http://schemas.microsoft.com/office/drawing/2014/main" id="{5CA0D716-C9A7-482E-8E99-BCAB6A2B5429}"/>
              </a:ext>
            </a:extLst>
          </p:cNvPr>
          <p:cNvSpPr txBox="1"/>
          <p:nvPr/>
        </p:nvSpPr>
        <p:spPr>
          <a:xfrm>
            <a:off x="4805023" y="3693257"/>
            <a:ext cx="1434547" cy="492443"/>
          </a:xfrm>
          <a:prstGeom prst="rect">
            <a:avLst/>
          </a:prstGeom>
          <a:noFill/>
        </p:spPr>
        <p:txBody>
          <a:bodyPr wrap="square" rtlCol="0">
            <a:spAutoFit/>
          </a:bodyPr>
          <a:lstStyle/>
          <a:p>
            <a:pPr algn="ctr"/>
            <a:r>
              <a:rPr lang="fr-CA" sz="1300" b="1" dirty="0">
                <a:solidFill>
                  <a:schemeClr val="tx1">
                    <a:lumMod val="65000"/>
                    <a:lumOff val="35000"/>
                  </a:schemeClr>
                </a:solidFill>
                <a:latin typeface="Arial" panose="020B0604020202020204" pitchFamily="34" charset="0"/>
                <a:cs typeface="Arial" panose="020B0604020202020204" pitchFamily="34" charset="0"/>
              </a:rPr>
              <a:t>Sous-comité de transformation</a:t>
            </a:r>
          </a:p>
        </p:txBody>
      </p:sp>
      <p:sp>
        <p:nvSpPr>
          <p:cNvPr id="28" name="TextBox 27">
            <a:extLst>
              <a:ext uri="{FF2B5EF4-FFF2-40B4-BE49-F238E27FC236}">
                <a16:creationId xmlns:a16="http://schemas.microsoft.com/office/drawing/2014/main" id="{BD450C94-8EFC-4EFF-AB02-859E2B8F43F5}"/>
              </a:ext>
            </a:extLst>
          </p:cNvPr>
          <p:cNvSpPr txBox="1"/>
          <p:nvPr/>
        </p:nvSpPr>
        <p:spPr>
          <a:xfrm>
            <a:off x="7203506" y="3693257"/>
            <a:ext cx="1434547" cy="492443"/>
          </a:xfrm>
          <a:prstGeom prst="rect">
            <a:avLst/>
          </a:prstGeom>
          <a:noFill/>
        </p:spPr>
        <p:txBody>
          <a:bodyPr wrap="square" rtlCol="0">
            <a:spAutoFit/>
          </a:bodyPr>
          <a:lstStyle/>
          <a:p>
            <a:pPr algn="ctr"/>
            <a:r>
              <a:rPr lang="fr-CA" sz="1300" b="1" dirty="0">
                <a:solidFill>
                  <a:schemeClr val="tx1">
                    <a:lumMod val="65000"/>
                    <a:lumOff val="35000"/>
                  </a:schemeClr>
                </a:solidFill>
                <a:latin typeface="Arial" panose="020B0604020202020204" pitchFamily="34" charset="0"/>
                <a:cs typeface="Arial" panose="020B0604020202020204" pitchFamily="34" charset="0"/>
              </a:rPr>
              <a:t>Sous-comité des ressources</a:t>
            </a:r>
          </a:p>
        </p:txBody>
      </p:sp>
      <p:sp>
        <p:nvSpPr>
          <p:cNvPr id="29" name="TextBox 28">
            <a:extLst>
              <a:ext uri="{FF2B5EF4-FFF2-40B4-BE49-F238E27FC236}">
                <a16:creationId xmlns:a16="http://schemas.microsoft.com/office/drawing/2014/main" id="{5250A280-01CB-446C-9812-2F49DE28194F}"/>
              </a:ext>
            </a:extLst>
          </p:cNvPr>
          <p:cNvSpPr txBox="1"/>
          <p:nvPr/>
        </p:nvSpPr>
        <p:spPr>
          <a:xfrm>
            <a:off x="6698197" y="4239021"/>
            <a:ext cx="2390462" cy="2123658"/>
          </a:xfrm>
          <a:prstGeom prst="rect">
            <a:avLst/>
          </a:prstGeom>
          <a:noFill/>
        </p:spPr>
        <p:txBody>
          <a:bodyPr wrap="square" rtlCol="0">
            <a:spAutoFit/>
          </a:bodyPr>
          <a:lstStyle/>
          <a:p>
            <a:pPr marL="171450" indent="-171450" algn="ct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Contrôle de la gestion financière</a:t>
            </a:r>
          </a:p>
          <a:p>
            <a:pPr marL="171450" indent="-171450" algn="ct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Responsabilité managériale</a:t>
            </a:r>
          </a:p>
          <a:p>
            <a:pPr marL="171450" indent="-171450" algn="ct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Planification et rapports intégrés</a:t>
            </a:r>
          </a:p>
          <a:p>
            <a:pPr marL="171450" indent="-171450" algn="ct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Révision et surveillance des progrès du plan d’investissement</a:t>
            </a:r>
          </a:p>
          <a:p>
            <a:pPr algn="ct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fr-CA"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7451EAB-50DF-4E7B-8CF1-2F33866B6A7A}"/>
              </a:ext>
            </a:extLst>
          </p:cNvPr>
          <p:cNvSpPr txBox="1"/>
          <p:nvPr/>
        </p:nvSpPr>
        <p:spPr>
          <a:xfrm>
            <a:off x="4411002" y="4317131"/>
            <a:ext cx="2222588" cy="1692771"/>
          </a:xfrm>
          <a:prstGeom prst="rect">
            <a:avLst/>
          </a:prstGeom>
          <a:noFill/>
        </p:spPr>
        <p:txBody>
          <a:bodyPr wrap="square" rtlCol="0">
            <a:spAutoFit/>
          </a:bodyPr>
          <a:lstStyle/>
          <a:p>
            <a:pPr marL="171450" indent="-171450" algn="ctr">
              <a:spcAft>
                <a:spcPts val="600"/>
              </a:spcAft>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Questions opérationnelles d’intérêt général</a:t>
            </a:r>
          </a:p>
          <a:p>
            <a:pPr marL="171450" indent="-171450" algn="ctr">
              <a:spcAft>
                <a:spcPts val="600"/>
              </a:spcAft>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Innovation d’affaires</a:t>
            </a:r>
          </a:p>
          <a:p>
            <a:pPr marL="171450" indent="-171450" algn="ctr">
              <a:spcAft>
                <a:spcPts val="600"/>
              </a:spcAft>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Stratégies et plans de numérisation</a:t>
            </a:r>
          </a:p>
          <a:p>
            <a:pPr marL="171450" indent="-171450" algn="ctr">
              <a:spcAft>
                <a:spcPts val="600"/>
              </a:spcAft>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Établissement des priorités</a:t>
            </a:r>
          </a:p>
          <a:p>
            <a:pPr marL="171450" indent="-171450" algn="ctr">
              <a:spcAft>
                <a:spcPts val="600"/>
              </a:spcAft>
              <a:buFont typeface="Arial" panose="020B0604020202020204" pitchFamily="34" charset="0"/>
              <a:buChar char="•"/>
            </a:pPr>
            <a:endParaRPr lang="fr-CA" sz="12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FAD597A3-25A1-4B40-8510-C46F0662367F}"/>
              </a:ext>
            </a:extLst>
          </p:cNvPr>
          <p:cNvCxnSpPr>
            <a:cxnSpLocks/>
          </p:cNvCxnSpPr>
          <p:nvPr/>
        </p:nvCxnSpPr>
        <p:spPr>
          <a:xfrm>
            <a:off x="664870" y="1811403"/>
            <a:ext cx="826652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821D191-1C37-462E-954C-2C715E5CDECA}"/>
              </a:ext>
            </a:extLst>
          </p:cNvPr>
          <p:cNvCxnSpPr>
            <a:cxnSpLocks/>
          </p:cNvCxnSpPr>
          <p:nvPr/>
        </p:nvCxnSpPr>
        <p:spPr>
          <a:xfrm>
            <a:off x="664870" y="3540812"/>
            <a:ext cx="826652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69588B-881E-4E94-90BE-450EFC05B197}"/>
              </a:ext>
            </a:extLst>
          </p:cNvPr>
          <p:cNvCxnSpPr>
            <a:cxnSpLocks/>
            <a:stCxn id="25" idx="2"/>
            <a:endCxn id="27" idx="0"/>
          </p:cNvCxnSpPr>
          <p:nvPr/>
        </p:nvCxnSpPr>
        <p:spPr>
          <a:xfrm flipH="1">
            <a:off x="5522297" y="3388233"/>
            <a:ext cx="1289320" cy="305024"/>
          </a:xfrm>
          <a:prstGeom prst="line">
            <a:avLst/>
          </a:prstGeom>
          <a:ln>
            <a:solidFill>
              <a:srgbClr val="BDE5DE"/>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DD3A11-D457-4341-BC67-CF07DE957A25}"/>
              </a:ext>
            </a:extLst>
          </p:cNvPr>
          <p:cNvCxnSpPr>
            <a:cxnSpLocks/>
            <a:stCxn id="28" idx="0"/>
            <a:endCxn id="25" idx="2"/>
          </p:cNvCxnSpPr>
          <p:nvPr/>
        </p:nvCxnSpPr>
        <p:spPr>
          <a:xfrm flipH="1" flipV="1">
            <a:off x="6811617" y="3388233"/>
            <a:ext cx="1109163" cy="305024"/>
          </a:xfrm>
          <a:prstGeom prst="line">
            <a:avLst/>
          </a:prstGeom>
          <a:ln>
            <a:solidFill>
              <a:srgbClr val="BDE5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25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8B06BB-2AB1-3349-9FD9-FFB8E0340B01}"/>
              </a:ext>
            </a:extLst>
          </p:cNvPr>
          <p:cNvSpPr>
            <a:spLocks noGrp="1"/>
          </p:cNvSpPr>
          <p:nvPr>
            <p:ph type="sldNum" sz="quarter" idx="12"/>
            <p:custDataLst>
              <p:tags r:id="rId1"/>
            </p:custDataLst>
          </p:nvPr>
        </p:nvSpPr>
        <p:spPr/>
        <p:txBody>
          <a:bodyPr/>
          <a:lstStyle/>
          <a:p>
            <a:fld id="{F783364B-0D4C-D54F-BDF9-F4B14DCC973F}" type="slidenum">
              <a:rPr lang="en-CA" smtClean="0"/>
              <a:pPr/>
              <a:t>2</a:t>
            </a:fld>
            <a:endParaRPr lang="en-CA" dirty="0"/>
          </a:p>
        </p:txBody>
      </p:sp>
      <p:cxnSp>
        <p:nvCxnSpPr>
          <p:cNvPr id="6" name="Straight Connector 5">
            <a:extLst>
              <a:ext uri="{FF2B5EF4-FFF2-40B4-BE49-F238E27FC236}">
                <a16:creationId xmlns:a16="http://schemas.microsoft.com/office/drawing/2014/main" id="{19366842-D5F0-D244-A26C-0A468FCF4FEF}"/>
              </a:ext>
            </a:extLst>
          </p:cNvPr>
          <p:cNvCxnSpPr>
            <a:cxnSpLocks/>
          </p:cNvCxnSpPr>
          <p:nvPr>
            <p:custDataLst>
              <p:tags r:id="rId2"/>
            </p:custDataLst>
          </p:nvPr>
        </p:nvCxnSpPr>
        <p:spPr>
          <a:xfrm>
            <a:off x="569656" y="1380068"/>
            <a:ext cx="8031420"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Title 4">
            <a:extLst>
              <a:ext uri="{FF2B5EF4-FFF2-40B4-BE49-F238E27FC236}">
                <a16:creationId xmlns:a16="http://schemas.microsoft.com/office/drawing/2014/main" id="{9FE7D467-AAFD-1243-A761-8759378FC2B3}"/>
              </a:ext>
            </a:extLst>
          </p:cNvPr>
          <p:cNvSpPr>
            <a:spLocks noGrp="1"/>
          </p:cNvSpPr>
          <p:nvPr>
            <p:ph type="title"/>
            <p:custDataLst>
              <p:tags r:id="rId3"/>
            </p:custDataLst>
          </p:nvPr>
        </p:nvSpPr>
        <p:spPr/>
        <p:txBody>
          <a:bodyPr>
            <a:noAutofit/>
          </a:bodyPr>
          <a:lstStyle/>
          <a:p>
            <a:r>
              <a:rPr lang="en-CA" dirty="0">
                <a:latin typeface="Arial" panose="020B0604020202020204" pitchFamily="34" charset="0"/>
                <a:cs typeface="Arial" panose="020B0604020202020204" pitchFamily="34" charset="0"/>
              </a:rPr>
              <a:t>Rôle du SCDATA</a:t>
            </a:r>
          </a:p>
        </p:txBody>
      </p:sp>
      <p:sp>
        <p:nvSpPr>
          <p:cNvPr id="8" name="Content Placeholder 5">
            <a:extLst>
              <a:ext uri="{FF2B5EF4-FFF2-40B4-BE49-F238E27FC236}">
                <a16:creationId xmlns:a16="http://schemas.microsoft.com/office/drawing/2014/main" id="{8F4A2F35-58F2-A042-8780-AD6E7CE0E728}"/>
              </a:ext>
            </a:extLst>
          </p:cNvPr>
          <p:cNvSpPr>
            <a:spLocks noGrp="1" noChangeAspect="1"/>
          </p:cNvSpPr>
          <p:nvPr>
            <p:ph idx="1"/>
            <p:custDataLst>
              <p:tags r:id="rId4"/>
            </p:custDataLst>
          </p:nvPr>
        </p:nvSpPr>
        <p:spPr/>
        <p:txBody>
          <a:bodyPr wrap="square" tIns="46800" bIns="1080000">
            <a:noAutofit/>
          </a:bodyPr>
          <a:lstStyle/>
          <a:p>
            <a:pPr marL="342900" lvl="0" indent="-342900">
              <a:lnSpc>
                <a:spcPct val="100000"/>
              </a:lnSpc>
              <a:buFont typeface="Arial" panose="020B0604020202020204" pitchFamily="34" charset="0"/>
              <a:buChar char="•"/>
            </a:pPr>
            <a:r>
              <a:rPr lang="fr-CA" b="1" dirty="0"/>
              <a:t>Renforcer les capacités </a:t>
            </a:r>
            <a:r>
              <a:rPr lang="fr-CA" dirty="0"/>
              <a:t>afin de répondre aux besoins </a:t>
            </a:r>
            <a:br>
              <a:rPr lang="fr-CA" dirty="0"/>
            </a:br>
            <a:r>
              <a:rPr lang="fr-CA" dirty="0"/>
              <a:t>des tribunaux administratifs;</a:t>
            </a:r>
            <a:endParaRPr lang="en-CA" dirty="0"/>
          </a:p>
          <a:p>
            <a:pPr marL="342900" lvl="0" indent="-342900">
              <a:lnSpc>
                <a:spcPct val="100000"/>
              </a:lnSpc>
              <a:buFont typeface="Arial" panose="020B0604020202020204" pitchFamily="34" charset="0"/>
              <a:buChar char="•"/>
            </a:pPr>
            <a:r>
              <a:rPr lang="fr-CA" b="1" dirty="0"/>
              <a:t>Réaliser des gains d’efficacité </a:t>
            </a:r>
            <a:r>
              <a:rPr lang="fr-CA" dirty="0"/>
              <a:t>grâce aux économies d’échelle;</a:t>
            </a:r>
            <a:endParaRPr lang="en-CA" dirty="0"/>
          </a:p>
          <a:p>
            <a:pPr marL="342900" indent="-342900">
              <a:lnSpc>
                <a:spcPct val="100000"/>
              </a:lnSpc>
              <a:buFont typeface="Arial" panose="020B0604020202020204" pitchFamily="34" charset="0"/>
              <a:buChar char="•"/>
            </a:pPr>
            <a:r>
              <a:rPr lang="fr-CA" b="1" dirty="0"/>
              <a:t>Améliorer l’accès </a:t>
            </a:r>
            <a:r>
              <a:rPr lang="fr-CA" dirty="0"/>
              <a:t>à la justice.</a:t>
            </a:r>
            <a:r>
              <a:rPr lang="en-CA" dirty="0"/>
              <a:t> </a:t>
            </a:r>
            <a:endParaRPr lang="fr-CA" sz="1900" noProof="1"/>
          </a:p>
        </p:txBody>
      </p:sp>
    </p:spTree>
    <p:extLst>
      <p:ext uri="{BB962C8B-B14F-4D97-AF65-F5344CB8AC3E}">
        <p14:creationId xmlns:p14="http://schemas.microsoft.com/office/powerpoint/2010/main" val="241431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3</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p:txBody>
          <a:bodyPr>
            <a:noAutofit/>
          </a:bodyPr>
          <a:lstStyle/>
          <a:p>
            <a:r>
              <a:rPr lang="en-CA" dirty="0"/>
              <a:t>Plans et Priorités</a:t>
            </a: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p:txBody>
          <a:bodyPr>
            <a:noAutofit/>
          </a:bodyPr>
          <a:lstStyle/>
          <a:p>
            <a:pPr marL="342900" lvl="0" indent="-342900">
              <a:lnSpc>
                <a:spcPct val="100000"/>
              </a:lnSpc>
              <a:buFont typeface="Arial" panose="020B0604020202020204" pitchFamily="34" charset="0"/>
              <a:buChar char="•"/>
            </a:pPr>
            <a:r>
              <a:rPr lang="fr-CA" dirty="0"/>
              <a:t>Points saillants du Plan ministériel 2019-2020 :</a:t>
            </a:r>
            <a:br>
              <a:rPr lang="fr-CA" dirty="0"/>
            </a:br>
            <a:endParaRPr lang="fr-CA" dirty="0"/>
          </a:p>
          <a:p>
            <a:pPr marL="1028700" lvl="1" indent="-342900">
              <a:lnSpc>
                <a:spcPct val="100000"/>
              </a:lnSpc>
            </a:pPr>
            <a:r>
              <a:rPr lang="fr-CA" sz="1900" dirty="0">
                <a:solidFill>
                  <a:schemeClr val="tx1">
                    <a:lumMod val="65000"/>
                    <a:lumOff val="35000"/>
                  </a:schemeClr>
                </a:solidFill>
                <a:latin typeface="Arial" panose="020B0604020202020204" pitchFamily="34" charset="0"/>
                <a:cs typeface="Arial" panose="020B0604020202020204" pitchFamily="34" charset="0"/>
              </a:rPr>
              <a:t>  Excellence en service</a:t>
            </a:r>
          </a:p>
          <a:p>
            <a:pPr marL="1143000" lvl="1" indent="-457200">
              <a:lnSpc>
                <a:spcPct val="100000"/>
              </a:lnSpc>
            </a:pPr>
            <a:r>
              <a:rPr lang="fr-CA" sz="1900" dirty="0">
                <a:solidFill>
                  <a:schemeClr val="tx1">
                    <a:lumMod val="65000"/>
                    <a:lumOff val="35000"/>
                  </a:schemeClr>
                </a:solidFill>
                <a:latin typeface="Arial" panose="020B0604020202020204" pitchFamily="34" charset="0"/>
                <a:cs typeface="Arial" panose="020B0604020202020204" pitchFamily="34" charset="0"/>
              </a:rPr>
              <a:t>Mise en œuvre de nouvelles solutions de gestion de cas et moderniser celles déjà en place</a:t>
            </a:r>
          </a:p>
          <a:p>
            <a:pPr marL="1143000" lvl="1" indent="-457200">
              <a:lnSpc>
                <a:spcPct val="100000"/>
              </a:lnSpc>
            </a:pPr>
            <a:r>
              <a:rPr lang="fr-CA" sz="1900" dirty="0">
                <a:solidFill>
                  <a:schemeClr val="tx1">
                    <a:lumMod val="65000"/>
                    <a:lumOff val="35000"/>
                  </a:schemeClr>
                </a:solidFill>
                <a:latin typeface="Arial" panose="020B0604020202020204" pitchFamily="34" charset="0"/>
                <a:cs typeface="Arial" panose="020B0604020202020204" pitchFamily="34" charset="0"/>
              </a:rPr>
              <a:t>Établir et maintenir un environnement sain et respectueux dans le milieu de travail</a:t>
            </a:r>
          </a:p>
          <a:p>
            <a:pPr marL="1143000" lvl="1" indent="-457200">
              <a:lnSpc>
                <a:spcPct val="100000"/>
              </a:lnSpc>
            </a:pPr>
            <a:r>
              <a:rPr lang="fr-CA" sz="1900" dirty="0">
                <a:solidFill>
                  <a:schemeClr val="tx1">
                    <a:lumMod val="65000"/>
                    <a:lumOff val="35000"/>
                  </a:schemeClr>
                </a:solidFill>
                <a:latin typeface="Arial" panose="020B0604020202020204" pitchFamily="34" charset="0"/>
                <a:cs typeface="Arial" panose="020B0604020202020204" pitchFamily="34" charset="0"/>
              </a:rPr>
              <a:t>Planifier pour l'avenir</a:t>
            </a:r>
          </a:p>
          <a:p>
            <a:pPr lvl="1" indent="0">
              <a:lnSpc>
                <a:spcPct val="100000"/>
              </a:lnSpc>
              <a:buNone/>
            </a:pPr>
            <a:endParaRPr lang="en-CA" dirty="0"/>
          </a:p>
          <a:p>
            <a:pPr marL="342900" lvl="0" indent="-342900">
              <a:lnSpc>
                <a:spcPct val="100000"/>
              </a:lnSpc>
              <a:buFont typeface="Arial" panose="020B0604020202020204" pitchFamily="34" charset="0"/>
              <a:buChar char="•"/>
            </a:pPr>
            <a:endParaRPr lang="en-CA" dirty="0"/>
          </a:p>
        </p:txBody>
      </p:sp>
    </p:spTree>
    <p:extLst>
      <p:ext uri="{BB962C8B-B14F-4D97-AF65-F5344CB8AC3E}">
        <p14:creationId xmlns:p14="http://schemas.microsoft.com/office/powerpoint/2010/main" val="351465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F783364B-0D4C-D54F-BDF9-F4B14DCC973F}" type="slidenum">
              <a:rPr lang="en-CA" smtClean="0"/>
              <a:pPr/>
              <a:t>4</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custDataLst>
              <p:tags r:id="rId2"/>
            </p:custDataLst>
          </p:nvPr>
        </p:nvSpPr>
        <p:spPr/>
        <p:txBody>
          <a:bodyPr>
            <a:noAutofit/>
          </a:bodyPr>
          <a:lstStyle/>
          <a:p>
            <a:r>
              <a:rPr lang="en-CA" dirty="0"/>
              <a:t>Mandat du SCDATA</a:t>
            </a:r>
          </a:p>
        </p:txBody>
      </p:sp>
      <p:cxnSp>
        <p:nvCxnSpPr>
          <p:cNvPr id="6" name="Straight Connector 5">
            <a:extLst>
              <a:ext uri="{FF2B5EF4-FFF2-40B4-BE49-F238E27FC236}">
                <a16:creationId xmlns:a16="http://schemas.microsoft.com/office/drawing/2014/main" id="{AE83C2F8-A29E-9942-BDFE-218660D90365}"/>
              </a:ext>
            </a:extLst>
          </p:cNvPr>
          <p:cNvCxnSpPr>
            <a:cxnSpLocks/>
          </p:cNvCxnSpPr>
          <p:nvPr>
            <p:custDataLst>
              <p:tags r:id="rId3"/>
            </p:custDataLst>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noChangeAspect="1"/>
          </p:cNvSpPr>
          <p:nvPr>
            <p:ph idx="1"/>
            <p:custDataLst>
              <p:tags r:id="rId4"/>
            </p:custDataLst>
          </p:nvPr>
        </p:nvSpPr>
        <p:spPr/>
        <p:txBody>
          <a:bodyPr wrap="square">
            <a:noAutofit/>
          </a:bodyPr>
          <a:lstStyle/>
          <a:p>
            <a:pPr marL="342900" lvl="0" indent="-342900">
              <a:lnSpc>
                <a:spcPct val="100000"/>
              </a:lnSpc>
              <a:buFont typeface="Arial" panose="020B0604020202020204" pitchFamily="34" charset="0"/>
              <a:buChar char="•"/>
            </a:pPr>
            <a:r>
              <a:rPr lang="fr-CA" dirty="0"/>
              <a:t>Le SCDATA est responsable de fournir des services de soutien et des installations à 12 tribunaux administratifs fédéraux au moyen d’un guichet unique et intégré.</a:t>
            </a:r>
            <a:endParaRPr lang="en-CA" dirty="0"/>
          </a:p>
          <a:p>
            <a:pPr marL="342900" lvl="0" indent="-342900">
              <a:lnSpc>
                <a:spcPct val="100000"/>
              </a:lnSpc>
              <a:buFont typeface="Arial" panose="020B0604020202020204" pitchFamily="34" charset="0"/>
              <a:buChar char="•"/>
            </a:pPr>
            <a:r>
              <a:rPr lang="fr-CA" dirty="0"/>
              <a:t>Ces services comprennent :</a:t>
            </a:r>
            <a:endParaRPr lang="en-CA" dirty="0"/>
          </a:p>
          <a:p>
            <a:pPr lvl="1">
              <a:lnSpc>
                <a:spcPct val="100000"/>
              </a:lnSpc>
              <a:buFont typeface="Wingdings" pitchFamily="2" charset="2"/>
              <a:buChar char="§"/>
            </a:pPr>
            <a:r>
              <a:rPr lang="fr-CA" sz="1900" dirty="0">
                <a:solidFill>
                  <a:schemeClr val="tx1">
                    <a:lumMod val="65000"/>
                    <a:lumOff val="35000"/>
                  </a:schemeClr>
                </a:solidFill>
                <a:latin typeface="Arial" panose="020B0604020202020204" pitchFamily="34" charset="0"/>
                <a:cs typeface="Arial" panose="020B0604020202020204" pitchFamily="34" charset="0"/>
              </a:rPr>
              <a:t>les services spécialisés requis par chacun des tribunaux </a:t>
            </a:r>
            <a:br>
              <a:rPr lang="fr-CA" sz="1900" dirty="0">
                <a:solidFill>
                  <a:schemeClr val="tx1">
                    <a:lumMod val="65000"/>
                    <a:lumOff val="35000"/>
                  </a:schemeClr>
                </a:solidFill>
                <a:latin typeface="Arial" panose="020B0604020202020204" pitchFamily="34" charset="0"/>
                <a:cs typeface="Arial" panose="020B0604020202020204" pitchFamily="34" charset="0"/>
              </a:rPr>
            </a:br>
            <a:r>
              <a:rPr lang="fr-CA" sz="1900" dirty="0">
                <a:solidFill>
                  <a:schemeClr val="tx1">
                    <a:lumMod val="65000"/>
                    <a:lumOff val="35000"/>
                  </a:schemeClr>
                </a:solidFill>
                <a:latin typeface="Arial" panose="020B0604020202020204" pitchFamily="34" charset="0"/>
                <a:cs typeface="Arial" panose="020B0604020202020204" pitchFamily="34" charset="0"/>
              </a:rPr>
              <a:t>(p. ex. services de greffe, recherche et analyse, services juridiques et toute autre activité liée au mandat ou aux dossiers </a:t>
            </a:r>
            <a:br>
              <a:rPr lang="fr-CA" sz="1900" dirty="0">
                <a:solidFill>
                  <a:schemeClr val="tx1">
                    <a:lumMod val="65000"/>
                    <a:lumOff val="35000"/>
                  </a:schemeClr>
                </a:solidFill>
                <a:latin typeface="Arial" panose="020B0604020202020204" pitchFamily="34" charset="0"/>
                <a:cs typeface="Arial" panose="020B0604020202020204" pitchFamily="34" charset="0"/>
              </a:rPr>
            </a:br>
            <a:r>
              <a:rPr lang="fr-CA" sz="1900" dirty="0">
                <a:solidFill>
                  <a:schemeClr val="tx1">
                    <a:lumMod val="65000"/>
                    <a:lumOff val="35000"/>
                  </a:schemeClr>
                </a:solidFill>
                <a:latin typeface="Arial" panose="020B0604020202020204" pitchFamily="34" charset="0"/>
                <a:cs typeface="Arial" panose="020B0604020202020204" pitchFamily="34" charset="0"/>
              </a:rPr>
              <a:t>particuliers d’un tribunal);</a:t>
            </a:r>
            <a:endParaRPr lang="en-CA" sz="1900" dirty="0">
              <a:solidFill>
                <a:schemeClr val="tx1">
                  <a:lumMod val="65000"/>
                  <a:lumOff val="35000"/>
                </a:schemeClr>
              </a:solidFill>
              <a:latin typeface="Arial" panose="020B0604020202020204" pitchFamily="34" charset="0"/>
              <a:cs typeface="Arial" panose="020B0604020202020204" pitchFamily="34" charset="0"/>
            </a:endParaRPr>
          </a:p>
          <a:p>
            <a:pPr lvl="1">
              <a:lnSpc>
                <a:spcPct val="100000"/>
              </a:lnSpc>
              <a:buFont typeface="Wingdings" pitchFamily="2" charset="2"/>
              <a:buChar char="§"/>
            </a:pPr>
            <a:r>
              <a:rPr lang="fr-CA" sz="1900" dirty="0">
                <a:solidFill>
                  <a:schemeClr val="tx1">
                    <a:lumMod val="65000"/>
                    <a:lumOff val="35000"/>
                  </a:schemeClr>
                </a:solidFill>
                <a:latin typeface="Arial" panose="020B0604020202020204" pitchFamily="34" charset="0"/>
                <a:cs typeface="Arial" panose="020B0604020202020204" pitchFamily="34" charset="0"/>
              </a:rPr>
              <a:t>les services internes (p. ex. ressources humaines, services financiers, gestion et technologie de l’information, aménagement des locaux, sécurité, planification et communications).</a:t>
            </a:r>
            <a:r>
              <a:rPr lang="en-CA" sz="1900" dirty="0">
                <a:solidFill>
                  <a:schemeClr val="tx1">
                    <a:lumMod val="65000"/>
                    <a:lumOff val="35000"/>
                  </a:schemeClr>
                </a:solidFill>
                <a:latin typeface="Arial" panose="020B0604020202020204" pitchFamily="34" charset="0"/>
                <a:cs typeface="Arial" panose="020B0604020202020204" pitchFamily="34" charset="0"/>
              </a:rPr>
              <a:t> </a:t>
            </a:r>
            <a:endParaRPr lang="fr-CA" sz="1900" noProof="1">
              <a:solidFill>
                <a:schemeClr val="tx1">
                  <a:lumMod val="65000"/>
                  <a:lumOff val="35000"/>
                </a:schemeClr>
              </a:solidFill>
              <a:latin typeface="Arial" panose="020B0604020202020204" pitchFamily="34" charset="0"/>
              <a:cs typeface="Arial" panose="020B0604020202020204" pitchFamily="34" charset="0"/>
            </a:endParaRPr>
          </a:p>
          <a:p>
            <a:pPr marL="1143000" lvl="1" indent="-457200">
              <a:lnSpc>
                <a:spcPct val="100000"/>
              </a:lnSpc>
              <a:buFont typeface="Wingdings" pitchFamily="2" charset="2"/>
              <a:buChar char="§"/>
            </a:pPr>
            <a:endParaRPr lang="fr-CA" sz="1900" noProof="1">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00000"/>
              </a:lnSpc>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63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F783364B-0D4C-D54F-BDF9-F4B14DCC973F}" type="slidenum">
              <a:rPr lang="en-CA" smtClean="0"/>
              <a:pPr/>
              <a:t>5</a:t>
            </a:fld>
            <a:endParaRPr lang="en-CA" dirty="0"/>
          </a:p>
        </p:txBody>
      </p:sp>
      <p:sp>
        <p:nvSpPr>
          <p:cNvPr id="5" name="Title 4">
            <a:extLst>
              <a:ext uri="{FF2B5EF4-FFF2-40B4-BE49-F238E27FC236}">
                <a16:creationId xmlns:a16="http://schemas.microsoft.com/office/drawing/2014/main" id="{53B772B0-11A3-D54E-9A3D-8F40DB3CF656}"/>
              </a:ext>
            </a:extLst>
          </p:cNvPr>
          <p:cNvSpPr>
            <a:spLocks noGrp="1"/>
          </p:cNvSpPr>
          <p:nvPr>
            <p:ph type="title"/>
            <p:custDataLst>
              <p:tags r:id="rId2"/>
            </p:custDataLst>
          </p:nvPr>
        </p:nvSpPr>
        <p:spPr/>
        <p:txBody>
          <a:bodyPr>
            <a:noAutofit/>
          </a:bodyPr>
          <a:lstStyle/>
          <a:p>
            <a:r>
              <a:rPr lang="en-CA" dirty="0"/>
              <a:t>Notre clientèle</a:t>
            </a:r>
          </a:p>
        </p:txBody>
      </p:sp>
      <p:cxnSp>
        <p:nvCxnSpPr>
          <p:cNvPr id="6" name="Straight Connector 5">
            <a:extLst>
              <a:ext uri="{FF2B5EF4-FFF2-40B4-BE49-F238E27FC236}">
                <a16:creationId xmlns:a16="http://schemas.microsoft.com/office/drawing/2014/main" id="{F91650E4-5897-444E-95C6-2A46EF6FABE1}"/>
              </a:ext>
            </a:extLst>
          </p:cNvPr>
          <p:cNvCxnSpPr>
            <a:cxnSpLocks/>
          </p:cNvCxnSpPr>
          <p:nvPr>
            <p:custDataLst>
              <p:tags r:id="rId3"/>
            </p:custDataLst>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pic>
        <p:nvPicPr>
          <p:cNvPr id="8" name="Picture 4">
            <a:extLst>
              <a:ext uri="{FF2B5EF4-FFF2-40B4-BE49-F238E27FC236}">
                <a16:creationId xmlns:a16="http://schemas.microsoft.com/office/drawing/2014/main" id="{F57881F1-D575-4AD2-BBC2-CB9658D9022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89734" y="1828801"/>
            <a:ext cx="8640782" cy="356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CB6E8A58-1350-4538-B1BD-288957D10E27}"/>
              </a:ext>
            </a:extLst>
          </p:cNvPr>
          <p:cNvSpPr/>
          <p:nvPr/>
        </p:nvSpPr>
        <p:spPr>
          <a:xfrm>
            <a:off x="970630" y="2103819"/>
            <a:ext cx="3457575" cy="314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A837D0-FD17-423B-B207-6CC6D554778E}"/>
              </a:ext>
            </a:extLst>
          </p:cNvPr>
          <p:cNvSpPr/>
          <p:nvPr/>
        </p:nvSpPr>
        <p:spPr>
          <a:xfrm>
            <a:off x="5147226" y="1685644"/>
            <a:ext cx="3967964" cy="314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C32057-E39B-4D34-BB24-B731B9BE14C9}"/>
              </a:ext>
            </a:extLst>
          </p:cNvPr>
          <p:cNvSpPr txBox="1"/>
          <p:nvPr/>
        </p:nvSpPr>
        <p:spPr>
          <a:xfrm>
            <a:off x="955304" y="2028967"/>
            <a:ext cx="3144170" cy="461665"/>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Commisson Canadienne d’examen </a:t>
            </a:r>
            <a:br>
              <a:rPr lang="fr-CA" sz="1200">
                <a:solidFill>
                  <a:schemeClr val="tx1">
                    <a:lumMod val="65000"/>
                    <a:lumOff val="35000"/>
                  </a:schemeClr>
                </a:solidFill>
                <a:latin typeface="Arial" panose="020B0604020202020204" pitchFamily="34" charset="0"/>
                <a:cs typeface="Arial" panose="020B0604020202020204" pitchFamily="34" charset="0"/>
              </a:rPr>
            </a:br>
            <a:r>
              <a:rPr lang="fr-CA" sz="1200">
                <a:solidFill>
                  <a:schemeClr val="tx1">
                    <a:lumMod val="65000"/>
                    <a:lumOff val="35000"/>
                  </a:schemeClr>
                </a:solidFill>
                <a:latin typeface="Arial" panose="020B0604020202020204" pitchFamily="34" charset="0"/>
                <a:cs typeface="Arial" panose="020B0604020202020204" pitchFamily="34" charset="0"/>
              </a:rPr>
              <a:t>des exportations de biens culturels</a:t>
            </a:r>
          </a:p>
        </p:txBody>
      </p:sp>
      <p:sp>
        <p:nvSpPr>
          <p:cNvPr id="12" name="TextBox 11">
            <a:extLst>
              <a:ext uri="{FF2B5EF4-FFF2-40B4-BE49-F238E27FC236}">
                <a16:creationId xmlns:a16="http://schemas.microsoft.com/office/drawing/2014/main" id="{04A0D3A2-9F7B-4D1A-B3CE-9AC10D658AC5}"/>
              </a:ext>
            </a:extLst>
          </p:cNvPr>
          <p:cNvSpPr txBox="1"/>
          <p:nvPr/>
        </p:nvSpPr>
        <p:spPr>
          <a:xfrm>
            <a:off x="955304" y="2520699"/>
            <a:ext cx="3144170" cy="461665"/>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Commission de revision agricole </a:t>
            </a:r>
            <a:br>
              <a:rPr lang="fr-CA" sz="1200">
                <a:solidFill>
                  <a:schemeClr val="tx1">
                    <a:lumMod val="65000"/>
                    <a:lumOff val="35000"/>
                  </a:schemeClr>
                </a:solidFill>
                <a:latin typeface="Arial" panose="020B0604020202020204" pitchFamily="34" charset="0"/>
                <a:cs typeface="Arial" panose="020B0604020202020204" pitchFamily="34" charset="0"/>
              </a:rPr>
            </a:br>
            <a:r>
              <a:rPr lang="fr-CA" sz="1200">
                <a:solidFill>
                  <a:schemeClr val="tx1">
                    <a:lumMod val="65000"/>
                    <a:lumOff val="35000"/>
                  </a:schemeClr>
                </a:solidFill>
                <a:latin typeface="Arial" panose="020B0604020202020204" pitchFamily="34" charset="0"/>
                <a:cs typeface="Arial" panose="020B0604020202020204" pitchFamily="34" charset="0"/>
              </a:rPr>
              <a:t>du Canada</a:t>
            </a:r>
          </a:p>
        </p:txBody>
      </p:sp>
      <p:sp>
        <p:nvSpPr>
          <p:cNvPr id="13" name="TextBox 12">
            <a:extLst>
              <a:ext uri="{FF2B5EF4-FFF2-40B4-BE49-F238E27FC236}">
                <a16:creationId xmlns:a16="http://schemas.microsoft.com/office/drawing/2014/main" id="{BDB3F67D-26C9-44F9-8091-45911CAD230A}"/>
              </a:ext>
            </a:extLst>
          </p:cNvPr>
          <p:cNvSpPr txBox="1"/>
          <p:nvPr/>
        </p:nvSpPr>
        <p:spPr>
          <a:xfrm>
            <a:off x="970630" y="2975454"/>
            <a:ext cx="3144170" cy="461665"/>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Commission des relations de travail et d’employ dans le secteur public fédéral</a:t>
            </a:r>
          </a:p>
        </p:txBody>
      </p:sp>
      <p:sp>
        <p:nvSpPr>
          <p:cNvPr id="14" name="TextBox 13">
            <a:extLst>
              <a:ext uri="{FF2B5EF4-FFF2-40B4-BE49-F238E27FC236}">
                <a16:creationId xmlns:a16="http://schemas.microsoft.com/office/drawing/2014/main" id="{FF6FCD9F-37D0-448B-9F11-EBF7C251C7D4}"/>
              </a:ext>
            </a:extLst>
          </p:cNvPr>
          <p:cNvSpPr txBox="1"/>
          <p:nvPr/>
        </p:nvSpPr>
        <p:spPr>
          <a:xfrm>
            <a:off x="970630" y="3553660"/>
            <a:ext cx="3144170" cy="276999"/>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Conseil canadien des relations industrielles</a:t>
            </a:r>
          </a:p>
        </p:txBody>
      </p:sp>
      <p:sp>
        <p:nvSpPr>
          <p:cNvPr id="15" name="TextBox 14">
            <a:extLst>
              <a:ext uri="{FF2B5EF4-FFF2-40B4-BE49-F238E27FC236}">
                <a16:creationId xmlns:a16="http://schemas.microsoft.com/office/drawing/2014/main" id="{C2EE5889-8182-4D62-B40D-CAA85F206283}"/>
              </a:ext>
            </a:extLst>
          </p:cNvPr>
          <p:cNvSpPr txBox="1"/>
          <p:nvPr/>
        </p:nvSpPr>
        <p:spPr>
          <a:xfrm>
            <a:off x="985956" y="3968977"/>
            <a:ext cx="3144170" cy="461665"/>
          </a:xfrm>
          <a:prstGeom prst="rect">
            <a:avLst/>
          </a:prstGeom>
          <a:noFill/>
        </p:spPr>
        <p:txBody>
          <a:bodyPr wrap="square" rtlCol="0">
            <a:spAutoFit/>
          </a:bodyPr>
          <a:lstStyle/>
          <a:p>
            <a:r>
              <a:rPr lang="en-CA" sz="1200" dirty="0">
                <a:solidFill>
                  <a:schemeClr val="tx1">
                    <a:lumMod val="65000"/>
                    <a:lumOff val="35000"/>
                  </a:schemeClr>
                </a:solidFill>
                <a:latin typeface="Arial" panose="020B0604020202020204" pitchFamily="34" charset="0"/>
                <a:cs typeface="Arial" panose="020B0604020202020204" pitchFamily="34" charset="0"/>
              </a:rPr>
              <a:t>Conseil national mixte</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38CC6F-0BBB-4635-92FF-E165529E77EF}"/>
              </a:ext>
            </a:extLst>
          </p:cNvPr>
          <p:cNvSpPr txBox="1"/>
          <p:nvPr/>
        </p:nvSpPr>
        <p:spPr>
          <a:xfrm>
            <a:off x="985956" y="4310405"/>
            <a:ext cx="3144170" cy="276999"/>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Tribunal canadien des droits de la personne</a:t>
            </a:r>
          </a:p>
        </p:txBody>
      </p:sp>
      <p:sp>
        <p:nvSpPr>
          <p:cNvPr id="17" name="TextBox 16">
            <a:extLst>
              <a:ext uri="{FF2B5EF4-FFF2-40B4-BE49-F238E27FC236}">
                <a16:creationId xmlns:a16="http://schemas.microsoft.com/office/drawing/2014/main" id="{17A77C3F-7994-42E5-B930-5725B1233B7B}"/>
              </a:ext>
            </a:extLst>
          </p:cNvPr>
          <p:cNvSpPr txBox="1"/>
          <p:nvPr/>
        </p:nvSpPr>
        <p:spPr>
          <a:xfrm>
            <a:off x="985956" y="4745183"/>
            <a:ext cx="3144170" cy="276999"/>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Tribunal canadien du commerce extérieur</a:t>
            </a:r>
          </a:p>
        </p:txBody>
      </p:sp>
      <p:sp>
        <p:nvSpPr>
          <p:cNvPr id="18" name="TextBox 17">
            <a:extLst>
              <a:ext uri="{FF2B5EF4-FFF2-40B4-BE49-F238E27FC236}">
                <a16:creationId xmlns:a16="http://schemas.microsoft.com/office/drawing/2014/main" id="{9CCB0FA9-2030-4F54-A20D-18E904C88140}"/>
              </a:ext>
            </a:extLst>
          </p:cNvPr>
          <p:cNvSpPr txBox="1"/>
          <p:nvPr/>
        </p:nvSpPr>
        <p:spPr>
          <a:xfrm>
            <a:off x="5131900" y="2088685"/>
            <a:ext cx="3144170" cy="276999"/>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Tribunal d’appel des transports du Canada</a:t>
            </a:r>
          </a:p>
        </p:txBody>
      </p:sp>
      <p:sp>
        <p:nvSpPr>
          <p:cNvPr id="19" name="TextBox 18">
            <a:extLst>
              <a:ext uri="{FF2B5EF4-FFF2-40B4-BE49-F238E27FC236}">
                <a16:creationId xmlns:a16="http://schemas.microsoft.com/office/drawing/2014/main" id="{D466B0F3-2A8E-4EF0-A6ED-0EB0BF80C9B7}"/>
              </a:ext>
            </a:extLst>
          </p:cNvPr>
          <p:cNvSpPr txBox="1"/>
          <p:nvPr/>
        </p:nvSpPr>
        <p:spPr>
          <a:xfrm>
            <a:off x="5162552" y="2625568"/>
            <a:ext cx="3144170" cy="276999"/>
          </a:xfrm>
          <a:prstGeom prst="rect">
            <a:avLst/>
          </a:prstGeom>
          <a:noFill/>
        </p:spPr>
        <p:txBody>
          <a:bodyPr wrap="square" rtlCol="0">
            <a:spAutoFit/>
          </a:bodyPr>
          <a:lstStyle/>
          <a:p>
            <a:r>
              <a:rPr lang="en-CA" sz="1200" dirty="0">
                <a:solidFill>
                  <a:schemeClr val="tx1">
                    <a:lumMod val="65000"/>
                    <a:lumOff val="35000"/>
                  </a:schemeClr>
                </a:solidFill>
                <a:latin typeface="Arial" panose="020B0604020202020204" pitchFamily="34" charset="0"/>
                <a:cs typeface="Arial" panose="020B0604020202020204" pitchFamily="34" charset="0"/>
              </a:rPr>
              <a:t>Tribunal de la concurrence</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96871DA-3E6A-454B-9F59-8BACCF6DBE87}"/>
              </a:ext>
            </a:extLst>
          </p:cNvPr>
          <p:cNvSpPr txBox="1"/>
          <p:nvPr/>
        </p:nvSpPr>
        <p:spPr>
          <a:xfrm>
            <a:off x="5162552" y="2974146"/>
            <a:ext cx="3144170" cy="461665"/>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Tribunal de la protection de l’environnement du Canada</a:t>
            </a:r>
          </a:p>
        </p:txBody>
      </p:sp>
      <p:sp>
        <p:nvSpPr>
          <p:cNvPr id="21" name="TextBox 20">
            <a:extLst>
              <a:ext uri="{FF2B5EF4-FFF2-40B4-BE49-F238E27FC236}">
                <a16:creationId xmlns:a16="http://schemas.microsoft.com/office/drawing/2014/main" id="{2CF124BD-7887-4B19-95D6-07E70E1A5D0D}"/>
              </a:ext>
            </a:extLst>
          </p:cNvPr>
          <p:cNvSpPr txBox="1"/>
          <p:nvPr/>
        </p:nvSpPr>
        <p:spPr>
          <a:xfrm>
            <a:off x="5162552" y="3461326"/>
            <a:ext cx="3144170" cy="461665"/>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Tribunal de la protection des fonctionnaires divulgateurs d’actes répréhensibles Canada</a:t>
            </a:r>
          </a:p>
        </p:txBody>
      </p:sp>
      <p:sp>
        <p:nvSpPr>
          <p:cNvPr id="22" name="TextBox 21">
            <a:extLst>
              <a:ext uri="{FF2B5EF4-FFF2-40B4-BE49-F238E27FC236}">
                <a16:creationId xmlns:a16="http://schemas.microsoft.com/office/drawing/2014/main" id="{878FFFB4-A792-45E5-9A8A-36BEB8E23C70}"/>
              </a:ext>
            </a:extLst>
          </p:cNvPr>
          <p:cNvSpPr txBox="1"/>
          <p:nvPr/>
        </p:nvSpPr>
        <p:spPr>
          <a:xfrm>
            <a:off x="5177878" y="3955434"/>
            <a:ext cx="3144170" cy="276999"/>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Tribunal de la sécurité sociale</a:t>
            </a:r>
          </a:p>
        </p:txBody>
      </p:sp>
      <p:sp>
        <p:nvSpPr>
          <p:cNvPr id="23" name="TextBox 22">
            <a:extLst>
              <a:ext uri="{FF2B5EF4-FFF2-40B4-BE49-F238E27FC236}">
                <a16:creationId xmlns:a16="http://schemas.microsoft.com/office/drawing/2014/main" id="{339AD98D-DC49-4091-96DA-B6FEC05A6491}"/>
              </a:ext>
            </a:extLst>
          </p:cNvPr>
          <p:cNvSpPr txBox="1"/>
          <p:nvPr/>
        </p:nvSpPr>
        <p:spPr>
          <a:xfrm>
            <a:off x="5177878" y="4350178"/>
            <a:ext cx="3144170" cy="461665"/>
          </a:xfrm>
          <a:prstGeom prst="rect">
            <a:avLst/>
          </a:prstGeom>
          <a:noFill/>
        </p:spPr>
        <p:txBody>
          <a:bodyPr wrap="square" rtlCol="0">
            <a:spAutoFit/>
          </a:bodyPr>
          <a:lstStyle/>
          <a:p>
            <a:r>
              <a:rPr lang="fr-CA" sz="1200">
                <a:solidFill>
                  <a:schemeClr val="tx1">
                    <a:lumMod val="65000"/>
                    <a:lumOff val="35000"/>
                  </a:schemeClr>
                </a:solidFill>
                <a:latin typeface="Arial" panose="020B0604020202020204" pitchFamily="34" charset="0"/>
                <a:cs typeface="Arial" panose="020B0604020202020204" pitchFamily="34" charset="0"/>
              </a:rPr>
              <a:t>Tribunal des revendications particulières Canada</a:t>
            </a:r>
          </a:p>
        </p:txBody>
      </p:sp>
    </p:spTree>
    <p:extLst>
      <p:ext uri="{BB962C8B-B14F-4D97-AF65-F5344CB8AC3E}">
        <p14:creationId xmlns:p14="http://schemas.microsoft.com/office/powerpoint/2010/main" val="46856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6</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p:txBody>
          <a:bodyPr>
            <a:noAutofit/>
          </a:bodyPr>
          <a:lstStyle/>
          <a:p>
            <a:r>
              <a:rPr lang="en-CA" dirty="0"/>
              <a:t>Le SCDATA en bref</a:t>
            </a: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p:txBody>
          <a:bodyPr>
            <a:noAutofit/>
          </a:bodyPr>
          <a:lstStyle/>
          <a:p>
            <a:pPr marL="342900" lvl="0" indent="-342900">
              <a:lnSpc>
                <a:spcPct val="100000"/>
              </a:lnSpc>
              <a:buFont typeface="Arial" panose="020B0604020202020204" pitchFamily="34" charset="0"/>
              <a:buChar char="•"/>
            </a:pPr>
            <a:r>
              <a:rPr lang="fr-CA" dirty="0"/>
              <a:t>Budget de 95.6 millions de dollars en 2018-2019;</a:t>
            </a:r>
            <a:endParaRPr lang="en-CA" dirty="0"/>
          </a:p>
          <a:p>
            <a:pPr marL="342900" lvl="0" indent="-342900">
              <a:lnSpc>
                <a:spcPct val="100000"/>
              </a:lnSpc>
              <a:buFont typeface="Arial" panose="020B0604020202020204" pitchFamily="34" charset="0"/>
              <a:buChar char="•"/>
            </a:pPr>
            <a:r>
              <a:rPr lang="fr-CA" dirty="0"/>
              <a:t>Environ 575 employés;</a:t>
            </a:r>
            <a:endParaRPr lang="en-CA" dirty="0"/>
          </a:p>
          <a:p>
            <a:pPr marL="342900" lvl="0" indent="-342900">
              <a:lnSpc>
                <a:spcPct val="100000"/>
              </a:lnSpc>
              <a:buFont typeface="Arial" panose="020B0604020202020204" pitchFamily="34" charset="0"/>
              <a:buChar char="•"/>
            </a:pPr>
            <a:r>
              <a:rPr lang="fr-CA" dirty="0"/>
              <a:t>Près de 200 personnes nommées par décret sont des </a:t>
            </a:r>
            <a:br>
              <a:rPr lang="fr-CA" dirty="0"/>
            </a:br>
            <a:r>
              <a:rPr lang="fr-CA" dirty="0"/>
              <a:t>membres des 11 tribunaux administratifs;</a:t>
            </a:r>
            <a:endParaRPr lang="en-CA" dirty="0"/>
          </a:p>
          <a:p>
            <a:pPr marL="342900" lvl="0" indent="-342900">
              <a:lnSpc>
                <a:spcPct val="100000"/>
              </a:lnSpc>
              <a:buFont typeface="Arial" panose="020B0604020202020204" pitchFamily="34" charset="0"/>
              <a:buChar char="•"/>
            </a:pPr>
            <a:r>
              <a:rPr lang="fr-CA" dirty="0"/>
              <a:t>Quatre endroits dans la région de la capitale nationale;</a:t>
            </a:r>
            <a:endParaRPr lang="en-CA" dirty="0"/>
          </a:p>
          <a:p>
            <a:pPr marL="342900" lvl="0" indent="-342900">
              <a:lnSpc>
                <a:spcPct val="100000"/>
              </a:lnSpc>
              <a:buFont typeface="Arial" panose="020B0604020202020204" pitchFamily="34" charset="0"/>
              <a:buChar char="•"/>
            </a:pPr>
            <a:r>
              <a:rPr lang="en-CA" dirty="0"/>
              <a:t>Quatre bureaux </a:t>
            </a:r>
            <a:r>
              <a:rPr lang="en-CA" dirty="0" err="1"/>
              <a:t>régionaux</a:t>
            </a:r>
            <a:r>
              <a:rPr lang="en-CA" dirty="0"/>
              <a:t>;</a:t>
            </a:r>
          </a:p>
        </p:txBody>
      </p:sp>
    </p:spTree>
    <p:extLst>
      <p:ext uri="{BB962C8B-B14F-4D97-AF65-F5344CB8AC3E}">
        <p14:creationId xmlns:p14="http://schemas.microsoft.com/office/powerpoint/2010/main" val="408469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F783364B-0D4C-D54F-BDF9-F4B14DCC973F}" type="slidenum">
              <a:rPr lang="en-CA" smtClean="0"/>
              <a:pPr/>
              <a:t>7</a:t>
            </a:fld>
            <a:endParaRPr lang="en-CA" dirty="0"/>
          </a:p>
        </p:txBody>
      </p:sp>
      <p:sp>
        <p:nvSpPr>
          <p:cNvPr id="5" name="Title 4">
            <a:extLst>
              <a:ext uri="{FF2B5EF4-FFF2-40B4-BE49-F238E27FC236}">
                <a16:creationId xmlns:a16="http://schemas.microsoft.com/office/drawing/2014/main" id="{26BF108E-A678-4F44-BF1E-405BC86388C2}"/>
              </a:ext>
            </a:extLst>
          </p:cNvPr>
          <p:cNvSpPr>
            <a:spLocks noGrp="1"/>
          </p:cNvSpPr>
          <p:nvPr>
            <p:ph type="title"/>
            <p:custDataLst>
              <p:tags r:id="rId2"/>
            </p:custDataLst>
          </p:nvPr>
        </p:nvSpPr>
        <p:spPr/>
        <p:txBody>
          <a:bodyPr>
            <a:noAutofit/>
          </a:bodyPr>
          <a:lstStyle/>
          <a:p>
            <a:r>
              <a:rPr lang="en-CA" dirty="0"/>
              <a:t>Structure organisationnelle</a:t>
            </a:r>
          </a:p>
        </p:txBody>
      </p:sp>
      <p:cxnSp>
        <p:nvCxnSpPr>
          <p:cNvPr id="6" name="Straight Connector 5">
            <a:extLst>
              <a:ext uri="{FF2B5EF4-FFF2-40B4-BE49-F238E27FC236}">
                <a16:creationId xmlns:a16="http://schemas.microsoft.com/office/drawing/2014/main" id="{3B8775F4-D3E6-6242-B566-70D3E4832975}"/>
              </a:ext>
            </a:extLst>
          </p:cNvPr>
          <p:cNvCxnSpPr>
            <a:cxnSpLocks/>
          </p:cNvCxnSpPr>
          <p:nvPr>
            <p:custDataLst>
              <p:tags r:id="rId3"/>
            </p:custDataLst>
          </p:nvPr>
        </p:nvCxnSpPr>
        <p:spPr>
          <a:xfrm>
            <a:off x="676283" y="1366816"/>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28C2820-3543-C648-B19A-2AF08CED164F}"/>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180343" y="1450399"/>
            <a:ext cx="6666594" cy="4459951"/>
          </a:xfrm>
          <a:prstGeom prst="rect">
            <a:avLst/>
          </a:prstGeom>
        </p:spPr>
      </p:pic>
      <p:sp>
        <p:nvSpPr>
          <p:cNvPr id="2" name="Rectangle: Rounded Corners 1">
            <a:extLst>
              <a:ext uri="{FF2B5EF4-FFF2-40B4-BE49-F238E27FC236}">
                <a16:creationId xmlns:a16="http://schemas.microsoft.com/office/drawing/2014/main" id="{4954330F-5E8A-48A9-B317-ABA1B7201435}"/>
              </a:ext>
            </a:extLst>
          </p:cNvPr>
          <p:cNvSpPr/>
          <p:nvPr>
            <p:custDataLst>
              <p:tags r:id="rId5"/>
            </p:custDataLst>
          </p:nvPr>
        </p:nvSpPr>
        <p:spPr>
          <a:xfrm>
            <a:off x="3057525" y="2819400"/>
            <a:ext cx="171450" cy="143397"/>
          </a:xfrm>
          <a:prstGeom prst="roundRect">
            <a:avLst/>
          </a:prstGeom>
          <a:solidFill>
            <a:srgbClr val="6FC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2DBB70-E45C-4D55-8973-771E2CE63665}"/>
              </a:ext>
            </a:extLst>
          </p:cNvPr>
          <p:cNvSpPr txBox="1"/>
          <p:nvPr>
            <p:custDataLst>
              <p:tags r:id="rId6"/>
            </p:custDataLst>
          </p:nvPr>
        </p:nvSpPr>
        <p:spPr>
          <a:xfrm>
            <a:off x="2979745" y="2772297"/>
            <a:ext cx="328936" cy="261610"/>
          </a:xfrm>
          <a:prstGeom prst="rect">
            <a:avLst/>
          </a:prstGeom>
          <a:noFill/>
        </p:spPr>
        <p:txBody>
          <a:bodyPr wrap="none" rtlCol="0">
            <a:spAutoFit/>
          </a:bodyPr>
          <a:lstStyle/>
          <a:p>
            <a:pPr algn="r"/>
            <a:r>
              <a:rPr lang="en-CA" sz="1070" b="1" dirty="0">
                <a:solidFill>
                  <a:srgbClr val="FFFFFF"/>
                </a:solidFill>
              </a:rPr>
              <a:t>12</a:t>
            </a:r>
            <a:endParaRPr lang="en-US" sz="1070" b="1" dirty="0">
              <a:solidFill>
                <a:srgbClr val="FFFFFF"/>
              </a:solidFill>
            </a:endParaRPr>
          </a:p>
        </p:txBody>
      </p:sp>
      <p:cxnSp>
        <p:nvCxnSpPr>
          <p:cNvPr id="9" name="Straight Connector 8">
            <a:extLst>
              <a:ext uri="{FF2B5EF4-FFF2-40B4-BE49-F238E27FC236}">
                <a16:creationId xmlns:a16="http://schemas.microsoft.com/office/drawing/2014/main" id="{8F573ED5-B80F-46B3-840C-A8193F1EDCB6}"/>
              </a:ext>
            </a:extLst>
          </p:cNvPr>
          <p:cNvCxnSpPr/>
          <p:nvPr/>
        </p:nvCxnSpPr>
        <p:spPr>
          <a:xfrm>
            <a:off x="3171432" y="2027583"/>
            <a:ext cx="817471" cy="0"/>
          </a:xfrm>
          <a:prstGeom prst="line">
            <a:avLst/>
          </a:prstGeom>
          <a:ln w="19050" cap="rnd">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77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F1C0160-A1A8-4927-B349-2C7C7381408B}"/>
              </a:ext>
            </a:extLst>
          </p:cNvPr>
          <p:cNvCxnSpPr>
            <a:cxnSpLocks/>
          </p:cNvCxnSpPr>
          <p:nvPr/>
        </p:nvCxnSpPr>
        <p:spPr>
          <a:xfrm>
            <a:off x="2332382" y="2082068"/>
            <a:ext cx="1743600" cy="14470"/>
          </a:xfrm>
          <a:prstGeom prst="line">
            <a:avLst/>
          </a:prstGeom>
          <a:ln w="19050" cap="rnd">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custDataLst>
              <p:tags r:id="rId1"/>
            </p:custDataLst>
          </p:nvPr>
        </p:nvSpPr>
        <p:spPr/>
        <p:txBody>
          <a:bodyPr/>
          <a:lstStyle/>
          <a:p>
            <a:fld id="{F783364B-0D4C-D54F-BDF9-F4B14DCC973F}" type="slidenum">
              <a:rPr lang="en-CA" smtClean="0"/>
              <a:pPr/>
              <a:t>8</a:t>
            </a:fld>
            <a:endParaRPr lang="en-CA" dirty="0"/>
          </a:p>
        </p:txBody>
      </p:sp>
      <p:sp>
        <p:nvSpPr>
          <p:cNvPr id="5" name="Title 4">
            <a:extLst>
              <a:ext uri="{FF2B5EF4-FFF2-40B4-BE49-F238E27FC236}">
                <a16:creationId xmlns:a16="http://schemas.microsoft.com/office/drawing/2014/main" id="{26BF108E-A678-4F44-BF1E-405BC86388C2}"/>
              </a:ext>
            </a:extLst>
          </p:cNvPr>
          <p:cNvSpPr>
            <a:spLocks noGrp="1"/>
          </p:cNvSpPr>
          <p:nvPr>
            <p:ph type="title"/>
            <p:custDataLst>
              <p:tags r:id="rId2"/>
            </p:custDataLst>
          </p:nvPr>
        </p:nvSpPr>
        <p:spPr/>
        <p:txBody>
          <a:bodyPr>
            <a:noAutofit/>
          </a:bodyPr>
          <a:lstStyle/>
          <a:p>
            <a:r>
              <a:rPr lang="en-CA" dirty="0"/>
              <a:t>Structure organisationnelle</a:t>
            </a:r>
          </a:p>
        </p:txBody>
      </p:sp>
      <p:cxnSp>
        <p:nvCxnSpPr>
          <p:cNvPr id="6" name="Straight Connector 5">
            <a:extLst>
              <a:ext uri="{FF2B5EF4-FFF2-40B4-BE49-F238E27FC236}">
                <a16:creationId xmlns:a16="http://schemas.microsoft.com/office/drawing/2014/main" id="{3B8775F4-D3E6-6242-B566-70D3E4832975}"/>
              </a:ext>
            </a:extLst>
          </p:cNvPr>
          <p:cNvCxnSpPr>
            <a:cxnSpLocks/>
          </p:cNvCxnSpPr>
          <p:nvPr>
            <p:custDataLst>
              <p:tags r:id="rId3"/>
            </p:custDataLst>
          </p:nvPr>
        </p:nvCxnSpPr>
        <p:spPr>
          <a:xfrm>
            <a:off x="676283" y="1366816"/>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879B54-4EC4-4AD6-943A-64BB0B071B80}"/>
              </a:ext>
            </a:extLst>
          </p:cNvPr>
          <p:cNvCxnSpPr>
            <a:cxnSpLocks/>
          </p:cNvCxnSpPr>
          <p:nvPr>
            <p:custDataLst>
              <p:tags r:id="rId4"/>
            </p:custDataLst>
          </p:nvPr>
        </p:nvCxnSpPr>
        <p:spPr>
          <a:xfrm>
            <a:off x="7715795" y="2699657"/>
            <a:ext cx="18613" cy="1571980"/>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69F4F6-F29A-4E81-A6AA-E5D2B3566978}"/>
              </a:ext>
            </a:extLst>
          </p:cNvPr>
          <p:cNvCxnSpPr>
            <a:cxnSpLocks/>
          </p:cNvCxnSpPr>
          <p:nvPr>
            <p:custDataLst>
              <p:tags r:id="rId5"/>
            </p:custDataLst>
          </p:nvPr>
        </p:nvCxnSpPr>
        <p:spPr>
          <a:xfrm>
            <a:off x="5529744" y="2695740"/>
            <a:ext cx="18980" cy="1574073"/>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152E67-29A4-4287-8067-A886D77BD1FC}"/>
              </a:ext>
            </a:extLst>
          </p:cNvPr>
          <p:cNvCxnSpPr>
            <a:cxnSpLocks/>
          </p:cNvCxnSpPr>
          <p:nvPr>
            <p:custDataLst>
              <p:tags r:id="rId6"/>
            </p:custDataLst>
          </p:nvPr>
        </p:nvCxnSpPr>
        <p:spPr>
          <a:xfrm>
            <a:off x="3299178" y="2694350"/>
            <a:ext cx="5115" cy="238088"/>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99F00F8E-3168-4758-AF85-6DE4D9F7EA3F}"/>
              </a:ext>
            </a:extLst>
          </p:cNvPr>
          <p:cNvSpPr/>
          <p:nvPr>
            <p:custDataLst>
              <p:tags r:id="rId7"/>
            </p:custDataLst>
          </p:nvPr>
        </p:nvSpPr>
        <p:spPr>
          <a:xfrm>
            <a:off x="4055967" y="1576385"/>
            <a:ext cx="1879599" cy="931047"/>
          </a:xfrm>
          <a:prstGeom prst="roundRect">
            <a:avLst/>
          </a:prstGeom>
          <a:gradFill flip="none" rotWithShape="1">
            <a:gsLst>
              <a:gs pos="0">
                <a:srgbClr val="6CC8A9">
                  <a:shade val="30000"/>
                  <a:satMod val="115000"/>
                </a:srgbClr>
              </a:gs>
              <a:gs pos="0">
                <a:srgbClr val="6CC8A9">
                  <a:shade val="67500"/>
                  <a:satMod val="115000"/>
                </a:srgbClr>
              </a:gs>
              <a:gs pos="100000">
                <a:srgbClr val="6CC8A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1420880-1C78-4937-B57D-6920820C2BD7}"/>
              </a:ext>
            </a:extLst>
          </p:cNvPr>
          <p:cNvSpPr/>
          <p:nvPr>
            <p:custDataLst>
              <p:tags r:id="rId8"/>
            </p:custDataLst>
          </p:nvPr>
        </p:nvSpPr>
        <p:spPr>
          <a:xfrm>
            <a:off x="653015" y="1576384"/>
            <a:ext cx="1732913" cy="931047"/>
          </a:xfrm>
          <a:prstGeom prst="roundRect">
            <a:avLst/>
          </a:prstGeom>
          <a:gradFill flip="none" rotWithShape="1">
            <a:gsLst>
              <a:gs pos="0">
                <a:srgbClr val="A8D14B">
                  <a:shade val="30000"/>
                  <a:satMod val="115000"/>
                </a:srgbClr>
              </a:gs>
              <a:gs pos="0">
                <a:srgbClr val="A8D14B">
                  <a:shade val="67500"/>
                  <a:satMod val="115000"/>
                </a:srgbClr>
              </a:gs>
              <a:gs pos="95000">
                <a:srgbClr val="B0E04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51F98A6-97F7-47F6-A3F1-2BF36C5526FA}"/>
              </a:ext>
            </a:extLst>
          </p:cNvPr>
          <p:cNvSpPr/>
          <p:nvPr>
            <p:custDataLst>
              <p:tags r:id="rId9"/>
            </p:custDataLst>
          </p:nvPr>
        </p:nvSpPr>
        <p:spPr>
          <a:xfrm>
            <a:off x="2411078" y="2905777"/>
            <a:ext cx="1711842" cy="931047"/>
          </a:xfrm>
          <a:prstGeom prst="roundRect">
            <a:avLst/>
          </a:prstGeom>
          <a:gradFill flip="none" rotWithShape="1">
            <a:gsLst>
              <a:gs pos="0">
                <a:srgbClr val="BABDBE">
                  <a:shade val="30000"/>
                  <a:satMod val="115000"/>
                </a:srgbClr>
              </a:gs>
              <a:gs pos="0">
                <a:srgbClr val="BABDBE">
                  <a:shade val="67500"/>
                  <a:satMod val="115000"/>
                </a:srgbClr>
              </a:gs>
              <a:gs pos="100000">
                <a:srgbClr val="BABDB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CDB5ADF-D819-4854-A0BF-0F34651AEBAF}"/>
              </a:ext>
            </a:extLst>
          </p:cNvPr>
          <p:cNvSpPr/>
          <p:nvPr>
            <p:custDataLst>
              <p:tags r:id="rId10"/>
            </p:custDataLst>
          </p:nvPr>
        </p:nvSpPr>
        <p:spPr>
          <a:xfrm>
            <a:off x="6791957" y="4274137"/>
            <a:ext cx="1754611" cy="13255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FD4388-71C0-4F25-9B1E-8F758FDD309D}"/>
              </a:ext>
            </a:extLst>
          </p:cNvPr>
          <p:cNvSpPr/>
          <p:nvPr>
            <p:custDataLst>
              <p:tags r:id="rId11"/>
            </p:custDataLst>
          </p:nvPr>
        </p:nvSpPr>
        <p:spPr>
          <a:xfrm>
            <a:off x="4862579" y="2420665"/>
            <a:ext cx="161798" cy="173534"/>
          </a:xfrm>
          <a:prstGeom prst="ellipse">
            <a:avLst/>
          </a:prstGeom>
          <a:solidFill>
            <a:schemeClr val="bg1"/>
          </a:solidFill>
          <a:ln w="38100">
            <a:solidFill>
              <a:srgbClr val="6CC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D45B76-EA3C-4B09-958D-5EDF7512E1D2}"/>
              </a:ext>
            </a:extLst>
          </p:cNvPr>
          <p:cNvCxnSpPr>
            <a:cxnSpLocks/>
            <a:stCxn id="18" idx="0"/>
          </p:cNvCxnSpPr>
          <p:nvPr>
            <p:custDataLst>
              <p:tags r:id="rId12"/>
            </p:custDataLst>
          </p:nvPr>
        </p:nvCxnSpPr>
        <p:spPr>
          <a:xfrm>
            <a:off x="1489604" y="2426533"/>
            <a:ext cx="6471" cy="1861657"/>
          </a:xfrm>
          <a:prstGeom prst="line">
            <a:avLst/>
          </a:prstGeom>
          <a:ln w="19050">
            <a:solidFill>
              <a:srgbClr val="ADD553"/>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C219D16-20FD-420A-8603-B76CC5730BE9}"/>
              </a:ext>
            </a:extLst>
          </p:cNvPr>
          <p:cNvSpPr/>
          <p:nvPr>
            <p:custDataLst>
              <p:tags r:id="rId13"/>
            </p:custDataLst>
          </p:nvPr>
        </p:nvSpPr>
        <p:spPr>
          <a:xfrm>
            <a:off x="1408705" y="2426533"/>
            <a:ext cx="161798" cy="173534"/>
          </a:xfrm>
          <a:prstGeom prst="ellipse">
            <a:avLst/>
          </a:prstGeom>
          <a:solidFill>
            <a:schemeClr val="bg1"/>
          </a:solidFill>
          <a:ln w="38100">
            <a:solidFill>
              <a:srgbClr val="ADD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1D6CD22-7E6E-4BEB-8095-83483220037F}"/>
              </a:ext>
            </a:extLst>
          </p:cNvPr>
          <p:cNvSpPr/>
          <p:nvPr>
            <p:custDataLst>
              <p:tags r:id="rId14"/>
            </p:custDataLst>
          </p:nvPr>
        </p:nvSpPr>
        <p:spPr>
          <a:xfrm>
            <a:off x="3186100" y="3781211"/>
            <a:ext cx="161798" cy="173534"/>
          </a:xfrm>
          <a:prstGeom prst="ellipse">
            <a:avLst/>
          </a:prstGeom>
          <a:solidFill>
            <a:schemeClr val="bg1"/>
          </a:solidFill>
          <a:ln w="38100">
            <a:solidFill>
              <a:srgbClr val="BCB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95185741-8031-4789-807D-0EA269E7BE78}"/>
              </a:ext>
            </a:extLst>
          </p:cNvPr>
          <p:cNvCxnSpPr>
            <a:cxnSpLocks/>
          </p:cNvCxnSpPr>
          <p:nvPr>
            <p:custDataLst>
              <p:tags r:id="rId15"/>
            </p:custDataLst>
          </p:nvPr>
        </p:nvCxnSpPr>
        <p:spPr>
          <a:xfrm flipV="1">
            <a:off x="3302871" y="2694350"/>
            <a:ext cx="4422828" cy="2332"/>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E60EC2-D222-4234-A948-432DA9908B72}"/>
              </a:ext>
            </a:extLst>
          </p:cNvPr>
          <p:cNvCxnSpPr>
            <a:cxnSpLocks/>
          </p:cNvCxnSpPr>
          <p:nvPr>
            <p:custDataLst>
              <p:tags r:id="rId16"/>
            </p:custDataLst>
          </p:nvPr>
        </p:nvCxnSpPr>
        <p:spPr>
          <a:xfrm>
            <a:off x="1709216" y="3898961"/>
            <a:ext cx="0" cy="372676"/>
          </a:xfrm>
          <a:prstGeom prst="line">
            <a:avLst/>
          </a:prstGeom>
          <a:ln w="19050">
            <a:solidFill>
              <a:srgbClr val="BCBE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98D26A-65F3-4F3B-809C-E40DA46461BA}"/>
              </a:ext>
            </a:extLst>
          </p:cNvPr>
          <p:cNvCxnSpPr>
            <a:cxnSpLocks/>
          </p:cNvCxnSpPr>
          <p:nvPr>
            <p:custDataLst>
              <p:tags r:id="rId17"/>
            </p:custDataLst>
          </p:nvPr>
        </p:nvCxnSpPr>
        <p:spPr>
          <a:xfrm>
            <a:off x="3262958" y="3959152"/>
            <a:ext cx="0" cy="319362"/>
          </a:xfrm>
          <a:prstGeom prst="line">
            <a:avLst/>
          </a:prstGeom>
          <a:ln w="19050">
            <a:solidFill>
              <a:srgbClr val="BCBE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AA94A2D-C7DE-43DE-B4ED-388234FB3FB5}"/>
              </a:ext>
            </a:extLst>
          </p:cNvPr>
          <p:cNvCxnSpPr>
            <a:cxnSpLocks/>
          </p:cNvCxnSpPr>
          <p:nvPr>
            <p:custDataLst>
              <p:tags r:id="rId18"/>
            </p:custDataLst>
          </p:nvPr>
        </p:nvCxnSpPr>
        <p:spPr>
          <a:xfrm flipV="1">
            <a:off x="1708484" y="3897433"/>
            <a:ext cx="1490678" cy="1832"/>
          </a:xfrm>
          <a:prstGeom prst="line">
            <a:avLst/>
          </a:prstGeom>
          <a:ln w="19050">
            <a:solidFill>
              <a:srgbClr val="BCBEC0"/>
            </a:solidFill>
          </a:ln>
        </p:spPr>
        <p:style>
          <a:lnRef idx="1">
            <a:schemeClr val="accent1"/>
          </a:lnRef>
          <a:fillRef idx="0">
            <a:schemeClr val="accent1"/>
          </a:fillRef>
          <a:effectRef idx="0">
            <a:schemeClr val="accent1"/>
          </a:effectRef>
          <a:fontRef idx="minor">
            <a:schemeClr val="tx1"/>
          </a:fontRef>
        </p:style>
      </p:cxnSp>
      <p:sp>
        <p:nvSpPr>
          <p:cNvPr id="25" name="Text Box 10">
            <a:extLst>
              <a:ext uri="{FF2B5EF4-FFF2-40B4-BE49-F238E27FC236}">
                <a16:creationId xmlns:a16="http://schemas.microsoft.com/office/drawing/2014/main" id="{94169FCE-607C-4705-AF76-231F8F64FC59}"/>
              </a:ext>
            </a:extLst>
          </p:cNvPr>
          <p:cNvSpPr txBox="1"/>
          <p:nvPr>
            <p:custDataLst>
              <p:tags r:id="rId19"/>
            </p:custDataLst>
          </p:nvPr>
        </p:nvSpPr>
        <p:spPr>
          <a:xfrm>
            <a:off x="601808" y="1763733"/>
            <a:ext cx="1879600" cy="508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b="1" dirty="0" err="1">
                <a:solidFill>
                  <a:srgbClr val="FFFFFF"/>
                </a:solidFill>
                <a:latin typeface="Arial" panose="020B0604020202020204" pitchFamily="34" charset="0"/>
                <a:ea typeface="Calibri" panose="020F0502020204030204" pitchFamily="34" charset="0"/>
              </a:rPr>
              <a:t>Présidents</a:t>
            </a:r>
            <a:r>
              <a:rPr lang="en-CA" sz="1400" b="1" dirty="0">
                <a:solidFill>
                  <a:srgbClr val="FFFFFF"/>
                </a:solidFill>
                <a:effectLst/>
                <a:latin typeface="Arial" panose="020B0604020202020204" pitchFamily="34" charset="0"/>
                <a:ea typeface="Calibri" panose="020F0502020204030204" pitchFamily="34" charset="0"/>
              </a:rPr>
              <a:t> / </a:t>
            </a:r>
            <a:r>
              <a:rPr lang="en-CA" sz="1400" b="1" dirty="0" err="1">
                <a:solidFill>
                  <a:srgbClr val="FFFFFF"/>
                </a:solidFill>
                <a:effectLst/>
                <a:latin typeface="Arial" panose="020B0604020202020204" pitchFamily="34" charset="0"/>
                <a:ea typeface="Calibri" panose="020F0502020204030204" pitchFamily="34" charset="0"/>
              </a:rPr>
              <a:t>Tribunaux</a:t>
            </a:r>
            <a:r>
              <a:rPr lang="en-CA" sz="1400" b="1" dirty="0">
                <a:solidFill>
                  <a:srgbClr val="FFFFFF"/>
                </a:solidFill>
                <a:effectLst/>
                <a:latin typeface="Arial" panose="020B0604020202020204" pitchFamily="34" charset="0"/>
                <a:ea typeface="Calibri" panose="020F0502020204030204" pitchFamily="34" charset="0"/>
              </a:rPr>
              <a:t>	</a:t>
            </a:r>
            <a:endParaRPr lang="en-US" sz="1200" dirty="0">
              <a:effectLst/>
              <a:latin typeface="Arial" panose="020B0604020202020204" pitchFamily="34" charset="0"/>
              <a:ea typeface="Calibri" panose="020F0502020204030204" pitchFamily="34" charset="0"/>
            </a:endParaRPr>
          </a:p>
        </p:txBody>
      </p:sp>
      <p:sp>
        <p:nvSpPr>
          <p:cNvPr id="26" name="Text Box 36">
            <a:extLst>
              <a:ext uri="{FF2B5EF4-FFF2-40B4-BE49-F238E27FC236}">
                <a16:creationId xmlns:a16="http://schemas.microsoft.com/office/drawing/2014/main" id="{A969320A-A8E3-467B-A76B-5206315713CE}"/>
              </a:ext>
            </a:extLst>
          </p:cNvPr>
          <p:cNvSpPr txBox="1"/>
          <p:nvPr>
            <p:custDataLst>
              <p:tags r:id="rId20"/>
            </p:custDataLst>
          </p:nvPr>
        </p:nvSpPr>
        <p:spPr>
          <a:xfrm>
            <a:off x="4084577" y="1750206"/>
            <a:ext cx="187960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err="1">
                <a:solidFill>
                  <a:srgbClr val="FFFFFF"/>
                </a:solidFill>
                <a:latin typeface="Arial" panose="020B0604020202020204" pitchFamily="34" charset="0"/>
              </a:rPr>
              <a:t>Administrateur</a:t>
            </a:r>
            <a:r>
              <a:rPr lang="en-US" sz="1400" b="1" dirty="0">
                <a:solidFill>
                  <a:srgbClr val="FFFFFF"/>
                </a:solidFill>
                <a:latin typeface="Arial" panose="020B0604020202020204" pitchFamily="34" charset="0"/>
              </a:rPr>
              <a:t> en chef du SCDATA</a:t>
            </a:r>
          </a:p>
        </p:txBody>
      </p:sp>
      <p:sp>
        <p:nvSpPr>
          <p:cNvPr id="27" name="Text Box 45">
            <a:extLst>
              <a:ext uri="{FF2B5EF4-FFF2-40B4-BE49-F238E27FC236}">
                <a16:creationId xmlns:a16="http://schemas.microsoft.com/office/drawing/2014/main" id="{10C50B0E-19F1-43B1-8DEF-AB6DE690BF9D}"/>
              </a:ext>
            </a:extLst>
          </p:cNvPr>
          <p:cNvSpPr txBox="1"/>
          <p:nvPr>
            <p:custDataLst>
              <p:tags r:id="rId21"/>
            </p:custDataLst>
          </p:nvPr>
        </p:nvSpPr>
        <p:spPr>
          <a:xfrm>
            <a:off x="2407919" y="3087378"/>
            <a:ext cx="1645920"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CA" sz="1400" b="1" dirty="0" err="1">
                <a:solidFill>
                  <a:srgbClr val="FFFFFF"/>
                </a:solidFill>
                <a:effectLst/>
                <a:latin typeface="Arial" panose="020B0604020202020204" pitchFamily="34" charset="0"/>
                <a:ea typeface="Calibri" panose="020F0502020204030204" pitchFamily="34" charset="0"/>
              </a:rPr>
              <a:t>Administrateur</a:t>
            </a:r>
            <a:r>
              <a:rPr lang="en-CA" sz="1400" b="1" dirty="0">
                <a:solidFill>
                  <a:srgbClr val="FFFFFF"/>
                </a:solidFill>
                <a:effectLst/>
                <a:latin typeface="Arial" panose="020B0604020202020204" pitchFamily="34" charset="0"/>
                <a:ea typeface="Calibri" panose="020F0502020204030204" pitchFamily="34" charset="0"/>
              </a:rPr>
              <a:t> en chef adjoint</a:t>
            </a:r>
            <a:endParaRPr lang="en-US" sz="1200" dirty="0">
              <a:effectLst/>
              <a:latin typeface="Arial" panose="020B0604020202020204" pitchFamily="34" charset="0"/>
              <a:ea typeface="Calibri" panose="020F0502020204030204" pitchFamily="34" charset="0"/>
            </a:endParaRPr>
          </a:p>
        </p:txBody>
      </p:sp>
      <p:sp>
        <p:nvSpPr>
          <p:cNvPr id="28" name="Text Box 11">
            <a:extLst>
              <a:ext uri="{FF2B5EF4-FFF2-40B4-BE49-F238E27FC236}">
                <a16:creationId xmlns:a16="http://schemas.microsoft.com/office/drawing/2014/main" id="{55BF0801-9C21-4A4F-A7F3-8438CC342029}"/>
              </a:ext>
            </a:extLst>
          </p:cNvPr>
          <p:cNvSpPr txBox="1"/>
          <p:nvPr>
            <p:custDataLst>
              <p:tags r:id="rId22"/>
            </p:custDataLst>
          </p:nvPr>
        </p:nvSpPr>
        <p:spPr>
          <a:xfrm>
            <a:off x="638220" y="4563443"/>
            <a:ext cx="1815603" cy="9448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dirty="0">
                <a:solidFill>
                  <a:schemeClr val="tx1">
                    <a:lumMod val="65000"/>
                    <a:lumOff val="35000"/>
                  </a:schemeClr>
                </a:solidFill>
                <a:latin typeface="Arial" panose="020B0604020202020204" pitchFamily="34" charset="0"/>
                <a:ea typeface="Calibri" panose="020F0502020204030204" pitchFamily="34" charset="0"/>
              </a:rPr>
              <a:t>Directeurs exécutifs aux secrétariats des tribunaux</a:t>
            </a:r>
            <a:endParaRPr lang="en-US" sz="1200" dirty="0">
              <a:solidFill>
                <a:schemeClr val="tx1">
                  <a:lumMod val="65000"/>
                  <a:lumOff val="35000"/>
                </a:schemeClr>
              </a:solidFill>
              <a:effectLst/>
              <a:latin typeface="Arial" panose="020B0604020202020204" pitchFamily="34" charset="0"/>
              <a:ea typeface="Calibri" panose="020F0502020204030204" pitchFamily="34" charset="0"/>
            </a:endParaRPr>
          </a:p>
        </p:txBody>
      </p:sp>
      <p:sp>
        <p:nvSpPr>
          <p:cNvPr id="29" name="Text Box 15">
            <a:extLst>
              <a:ext uri="{FF2B5EF4-FFF2-40B4-BE49-F238E27FC236}">
                <a16:creationId xmlns:a16="http://schemas.microsoft.com/office/drawing/2014/main" id="{70B44AFD-5758-4462-A2A5-79DED900DBCE}"/>
              </a:ext>
            </a:extLst>
          </p:cNvPr>
          <p:cNvSpPr txBox="1"/>
          <p:nvPr>
            <p:custDataLst>
              <p:tags r:id="rId23"/>
            </p:custDataLst>
          </p:nvPr>
        </p:nvSpPr>
        <p:spPr>
          <a:xfrm>
            <a:off x="2574349" y="4670123"/>
            <a:ext cx="1997651" cy="838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dirty="0" err="1">
                <a:solidFill>
                  <a:schemeClr val="tx1">
                    <a:lumMod val="65000"/>
                    <a:lumOff val="35000"/>
                  </a:schemeClr>
                </a:solidFill>
                <a:latin typeface="Arial" panose="020B0604020202020204" pitchFamily="34" charset="0"/>
              </a:rPr>
              <a:t>Dirigeant</a:t>
            </a:r>
            <a:r>
              <a:rPr lang="en-US" sz="1400" dirty="0">
                <a:solidFill>
                  <a:schemeClr val="tx1">
                    <a:lumMod val="65000"/>
                    <a:lumOff val="35000"/>
                  </a:schemeClr>
                </a:solidFill>
                <a:latin typeface="Arial" panose="020B0604020202020204" pitchFamily="34" charset="0"/>
              </a:rPr>
              <a:t> principal </a:t>
            </a:r>
            <a:br>
              <a:rPr lang="en-US" sz="1400" dirty="0">
                <a:solidFill>
                  <a:schemeClr val="tx1">
                    <a:lumMod val="65000"/>
                    <a:lumOff val="35000"/>
                  </a:schemeClr>
                </a:solidFill>
                <a:latin typeface="Arial" panose="020B0604020202020204" pitchFamily="34" charset="0"/>
              </a:rPr>
            </a:br>
            <a:r>
              <a:rPr lang="en-US" sz="1400" dirty="0">
                <a:solidFill>
                  <a:schemeClr val="tx1">
                    <a:lumMod val="65000"/>
                    <a:lumOff val="35000"/>
                  </a:schemeClr>
                </a:solidFill>
                <a:latin typeface="Arial" panose="020B0604020202020204" pitchFamily="34" charset="0"/>
              </a:rPr>
              <a:t>de </a:t>
            </a:r>
            <a:r>
              <a:rPr lang="en-US" sz="1400" dirty="0" err="1">
                <a:solidFill>
                  <a:schemeClr val="tx1">
                    <a:lumMod val="65000"/>
                    <a:lumOff val="35000"/>
                  </a:schemeClr>
                </a:solidFill>
                <a:latin typeface="Arial" panose="020B0604020202020204" pitchFamily="34" charset="0"/>
              </a:rPr>
              <a:t>l’information</a:t>
            </a:r>
            <a:endParaRPr lang="en-US" sz="1400" dirty="0">
              <a:solidFill>
                <a:schemeClr val="tx1">
                  <a:lumMod val="65000"/>
                  <a:lumOff val="35000"/>
                </a:schemeClr>
              </a:solidFill>
              <a:latin typeface="Arial" panose="020B0604020202020204" pitchFamily="34" charset="0"/>
            </a:endParaRPr>
          </a:p>
        </p:txBody>
      </p:sp>
      <p:sp>
        <p:nvSpPr>
          <p:cNvPr id="30" name="Text Box 19">
            <a:extLst>
              <a:ext uri="{FF2B5EF4-FFF2-40B4-BE49-F238E27FC236}">
                <a16:creationId xmlns:a16="http://schemas.microsoft.com/office/drawing/2014/main" id="{34813DBA-40AA-4AF7-B508-16470D2D9C4F}"/>
              </a:ext>
            </a:extLst>
          </p:cNvPr>
          <p:cNvSpPr txBox="1"/>
          <p:nvPr>
            <p:custDataLst>
              <p:tags r:id="rId24"/>
            </p:custDataLst>
          </p:nvPr>
        </p:nvSpPr>
        <p:spPr>
          <a:xfrm>
            <a:off x="4784563" y="4364990"/>
            <a:ext cx="1711294" cy="985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dirty="0">
                <a:solidFill>
                  <a:schemeClr val="tx1">
                    <a:lumMod val="65000"/>
                    <a:lumOff val="35000"/>
                  </a:schemeClr>
                </a:solidFill>
                <a:latin typeface="Arial" panose="020B0604020202020204" pitchFamily="34" charset="0"/>
                <a:ea typeface="Calibri" panose="020F0502020204030204" pitchFamily="34" charset="0"/>
              </a:rPr>
              <a:t>Directeur général, Services de gestion et Dirigeant principal des finances</a:t>
            </a:r>
            <a:endParaRPr lang="en-US" sz="1200" dirty="0">
              <a:solidFill>
                <a:schemeClr val="tx1">
                  <a:lumMod val="65000"/>
                  <a:lumOff val="35000"/>
                </a:schemeClr>
              </a:solidFill>
              <a:effectLst/>
              <a:latin typeface="Arial" panose="020B0604020202020204" pitchFamily="34" charset="0"/>
              <a:ea typeface="Calibri" panose="020F0502020204030204" pitchFamily="34" charset="0"/>
            </a:endParaRPr>
          </a:p>
        </p:txBody>
      </p:sp>
      <p:sp>
        <p:nvSpPr>
          <p:cNvPr id="31" name="Text Box 20">
            <a:extLst>
              <a:ext uri="{FF2B5EF4-FFF2-40B4-BE49-F238E27FC236}">
                <a16:creationId xmlns:a16="http://schemas.microsoft.com/office/drawing/2014/main" id="{8B10B52A-8D28-411E-AA07-09D832E6C405}"/>
              </a:ext>
            </a:extLst>
          </p:cNvPr>
          <p:cNvSpPr txBox="1"/>
          <p:nvPr>
            <p:custDataLst>
              <p:tags r:id="rId25"/>
            </p:custDataLst>
          </p:nvPr>
        </p:nvSpPr>
        <p:spPr>
          <a:xfrm>
            <a:off x="6886217" y="4547604"/>
            <a:ext cx="1580228" cy="883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dirty="0">
                <a:solidFill>
                  <a:schemeClr val="tx1">
                    <a:lumMod val="65000"/>
                    <a:lumOff val="35000"/>
                  </a:schemeClr>
                </a:solidFill>
                <a:latin typeface="Arial" panose="020B0604020202020204" pitchFamily="34" charset="0"/>
                <a:ea typeface="Calibri" panose="020F0502020204030204" pitchFamily="34" charset="0"/>
              </a:rPr>
              <a:t>Directeur général des initiatives stratégiques</a:t>
            </a:r>
            <a:endParaRPr lang="en-US" sz="1200" dirty="0">
              <a:solidFill>
                <a:schemeClr val="tx1">
                  <a:lumMod val="65000"/>
                  <a:lumOff val="35000"/>
                </a:schemeClr>
              </a:solidFill>
              <a:effectLst/>
              <a:latin typeface="Arial" panose="020B0604020202020204" pitchFamily="34" charset="0"/>
              <a:ea typeface="Calibri" panose="020F0502020204030204" pitchFamily="34" charset="0"/>
            </a:endParaRPr>
          </a:p>
        </p:txBody>
      </p:sp>
      <p:sp>
        <p:nvSpPr>
          <p:cNvPr id="32" name="Rectangle: Rounded Corners 31">
            <a:extLst>
              <a:ext uri="{FF2B5EF4-FFF2-40B4-BE49-F238E27FC236}">
                <a16:creationId xmlns:a16="http://schemas.microsoft.com/office/drawing/2014/main" id="{B715C192-7CED-44B9-8947-2DC8B989E316}"/>
              </a:ext>
            </a:extLst>
          </p:cNvPr>
          <p:cNvSpPr/>
          <p:nvPr>
            <p:custDataLst>
              <p:tags r:id="rId26"/>
            </p:custDataLst>
          </p:nvPr>
        </p:nvSpPr>
        <p:spPr>
          <a:xfrm>
            <a:off x="4749742" y="4278514"/>
            <a:ext cx="1754611" cy="13255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6AFA568-EA97-4E88-8522-2FE9E5B0FF67}"/>
              </a:ext>
            </a:extLst>
          </p:cNvPr>
          <p:cNvSpPr/>
          <p:nvPr>
            <p:custDataLst>
              <p:tags r:id="rId27"/>
            </p:custDataLst>
          </p:nvPr>
        </p:nvSpPr>
        <p:spPr>
          <a:xfrm>
            <a:off x="2703998" y="4282846"/>
            <a:ext cx="1754611" cy="13255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8B474D40-515A-48C8-B4B6-3AB00EE1BF40}"/>
              </a:ext>
            </a:extLst>
          </p:cNvPr>
          <p:cNvSpPr/>
          <p:nvPr>
            <p:custDataLst>
              <p:tags r:id="rId28"/>
            </p:custDataLst>
          </p:nvPr>
        </p:nvSpPr>
        <p:spPr>
          <a:xfrm>
            <a:off x="664303" y="4278513"/>
            <a:ext cx="1754611" cy="13255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35C2445-3541-45F4-A3AD-11043FD1D185}"/>
              </a:ext>
            </a:extLst>
          </p:cNvPr>
          <p:cNvCxnSpPr>
            <a:cxnSpLocks/>
          </p:cNvCxnSpPr>
          <p:nvPr>
            <p:custDataLst>
              <p:tags r:id="rId29"/>
            </p:custDataLst>
          </p:nvPr>
        </p:nvCxnSpPr>
        <p:spPr>
          <a:xfrm>
            <a:off x="4943478" y="2586415"/>
            <a:ext cx="0" cy="107935"/>
          </a:xfrm>
          <a:prstGeom prst="line">
            <a:avLst/>
          </a:prstGeom>
          <a:ln w="19050">
            <a:solidFill>
              <a:srgbClr val="6CC8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7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3364B-0D4C-D54F-BDF9-F4B14DCC973F}" type="slidenum">
              <a:rPr lang="en-CA" smtClean="0"/>
              <a:pPr/>
              <a:t>9</a:t>
            </a:fld>
            <a:endParaRPr lang="en-CA" dirty="0"/>
          </a:p>
        </p:txBody>
      </p:sp>
      <p:sp>
        <p:nvSpPr>
          <p:cNvPr id="5" name="Title 4">
            <a:extLst>
              <a:ext uri="{FF2B5EF4-FFF2-40B4-BE49-F238E27FC236}">
                <a16:creationId xmlns:a16="http://schemas.microsoft.com/office/drawing/2014/main" id="{9FE7D467-AAFD-1243-A761-8759378FC2B3}"/>
              </a:ext>
            </a:extLst>
          </p:cNvPr>
          <p:cNvSpPr>
            <a:spLocks noGrp="1"/>
          </p:cNvSpPr>
          <p:nvPr>
            <p:ph type="title"/>
          </p:nvPr>
        </p:nvSpPr>
        <p:spPr>
          <a:xfrm>
            <a:off x="569656" y="360081"/>
            <a:ext cx="8296757" cy="1325563"/>
          </a:xfrm>
        </p:spPr>
        <p:txBody>
          <a:bodyPr>
            <a:noAutofit/>
          </a:bodyPr>
          <a:lstStyle/>
          <a:p>
            <a:r>
              <a:rPr lang="en-CA" dirty="0" err="1"/>
              <a:t>Rôle</a:t>
            </a:r>
            <a:r>
              <a:rPr lang="en-CA" dirty="0"/>
              <a:t> des p</a:t>
            </a:r>
            <a:r>
              <a:rPr lang="en-CA"/>
              <a:t>résidents</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1E3266B-3C12-3C44-9C67-6F323ECFE57B}"/>
              </a:ext>
            </a:extLst>
          </p:cNvPr>
          <p:cNvCxnSpPr>
            <a:cxnSpLocks/>
          </p:cNvCxnSpPr>
          <p:nvPr/>
        </p:nvCxnSpPr>
        <p:spPr>
          <a:xfrm>
            <a:off x="676283" y="1380068"/>
            <a:ext cx="7924793" cy="0"/>
          </a:xfrm>
          <a:prstGeom prst="line">
            <a:avLst/>
          </a:prstGeom>
          <a:ln w="38100">
            <a:solidFill>
              <a:srgbClr val="6DC6B9"/>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8F4A2F35-58F2-A042-8780-AD6E7CE0E728}"/>
              </a:ext>
            </a:extLst>
          </p:cNvPr>
          <p:cNvSpPr>
            <a:spLocks noGrp="1"/>
          </p:cNvSpPr>
          <p:nvPr>
            <p:ph idx="1"/>
          </p:nvPr>
        </p:nvSpPr>
        <p:spPr>
          <a:xfrm>
            <a:off x="622969" y="1450599"/>
            <a:ext cx="8031420" cy="4636239"/>
          </a:xfrm>
        </p:spPr>
        <p:txBody>
          <a:bodyPr>
            <a:noAutofit/>
          </a:bodyPr>
          <a:lstStyle/>
          <a:p>
            <a:pPr marL="457200" indent="-457200">
              <a:buFont typeface="Arial" panose="020B0604020202020204" pitchFamily="34" charset="0"/>
              <a:buChar char="•"/>
            </a:pPr>
            <a:endParaRPr lang="en-CA" sz="40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nSpc>
                <a:spcPct val="107000"/>
              </a:lnSpc>
              <a:spcBef>
                <a:spcPts val="0"/>
              </a:spcBef>
              <a:spcAft>
                <a:spcPts val="800"/>
              </a:spcAft>
              <a:buFont typeface="Arial" panose="020B0604020202020204" pitchFamily="34" charset="0"/>
              <a:buChar char="•"/>
              <a:tabLst>
                <a:tab pos="457200" algn="l"/>
              </a:tabLst>
            </a:pPr>
            <a:r>
              <a:rPr lang="fr-CA" sz="1800" dirty="0">
                <a:ea typeface="Calibri" panose="020F0502020204030204" pitchFamily="34" charset="0"/>
              </a:rPr>
              <a:t>Le rôle du président s’apparente davantage à un juge en chef qu’à un chef de direction. Au SCDATA, l’administrateur en chef en est le directeur. </a:t>
            </a:r>
            <a:endParaRPr lang="en-US" sz="1800" dirty="0">
              <a:ea typeface="Calibri" panose="020F0502020204030204" pitchFamily="34" charset="0"/>
            </a:endParaRPr>
          </a:p>
          <a:p>
            <a:pPr marL="342900" lvl="0" indent="-342900">
              <a:lnSpc>
                <a:spcPct val="107000"/>
              </a:lnSpc>
              <a:spcBef>
                <a:spcPts val="0"/>
              </a:spcBef>
              <a:spcAft>
                <a:spcPts val="800"/>
              </a:spcAft>
              <a:buFont typeface="Arial" panose="020B0604020202020204" pitchFamily="34" charset="0"/>
              <a:buChar char="•"/>
              <a:tabLst>
                <a:tab pos="457200" algn="l"/>
              </a:tabLst>
            </a:pPr>
            <a:r>
              <a:rPr lang="fr-FR" sz="1800" dirty="0">
                <a:ea typeface="Calibri" panose="020F0502020204030204" pitchFamily="34" charset="0"/>
              </a:rPr>
              <a:t>Le président d'un tribunal administratif supervise et dirige le travail du tribunal (membres, charges de travail et procédures), et fonctionne dans les limites des ressources qui lui ont été allouées. En tant que membre, le président peut également statuer sur des décisions.</a:t>
            </a:r>
            <a:endParaRPr lang="en-US" sz="1800" dirty="0">
              <a:ea typeface="Calibri" panose="020F0502020204030204" pitchFamily="34" charset="0"/>
            </a:endParaRPr>
          </a:p>
          <a:p>
            <a:pPr marL="342900" lvl="0" indent="-342900">
              <a:lnSpc>
                <a:spcPct val="107000"/>
              </a:lnSpc>
              <a:spcBef>
                <a:spcPts val="0"/>
              </a:spcBef>
              <a:spcAft>
                <a:spcPts val="800"/>
              </a:spcAft>
              <a:buFont typeface="Arial" panose="020B0604020202020204" pitchFamily="34" charset="0"/>
              <a:buChar char="•"/>
              <a:tabLst>
                <a:tab pos="457200" algn="l"/>
              </a:tabLst>
            </a:pPr>
            <a:r>
              <a:rPr lang="fr-CA" sz="1800" dirty="0">
                <a:ea typeface="Calibri" panose="020F0502020204030204" pitchFamily="34" charset="0"/>
              </a:rPr>
              <a:t>L’indépendance des fonctions d’arbitrage et de fond (incluant l’investigation et la médiation) des tribunaux administratifs est préservée :  </a:t>
            </a:r>
            <a:endParaRPr lang="en-US" sz="1800" dirty="0">
              <a:ea typeface="Calibri" panose="020F0502020204030204" pitchFamily="34" charset="0"/>
            </a:endParaRPr>
          </a:p>
          <a:p>
            <a:pPr marL="1200150" lvl="2" indent="-285750">
              <a:lnSpc>
                <a:spcPct val="107000"/>
              </a:lnSpc>
              <a:spcBef>
                <a:spcPts val="0"/>
              </a:spcBef>
              <a:spcAft>
                <a:spcPts val="800"/>
              </a:spcAft>
              <a:tabLst>
                <a:tab pos="914400" algn="l"/>
              </a:tabLst>
            </a:pPr>
            <a:r>
              <a:rPr lang="fr-CA"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Les tribunaux contrôlent les règles et procédures;</a:t>
            </a:r>
            <a:endParaRPr lang="en-US"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1200150" lvl="2" indent="-285750">
              <a:lnSpc>
                <a:spcPct val="107000"/>
              </a:lnSpc>
              <a:spcBef>
                <a:spcPts val="0"/>
              </a:spcBef>
              <a:spcAft>
                <a:spcPts val="800"/>
              </a:spcAft>
              <a:tabLst>
                <a:tab pos="914400" algn="l"/>
              </a:tabLst>
            </a:pPr>
            <a:r>
              <a:rPr lang="fr-CA"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Les présidents et les membres travaillent directement avec le personnel d’experts qui soutiennent les cas reliés au mandat.</a:t>
            </a:r>
            <a:endParaRPr lang="en-US"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1143000" lvl="1" indent="-457200">
              <a:lnSpc>
                <a:spcPct val="100000"/>
              </a:lnSpc>
            </a:pPr>
            <a:endParaRPr lang="en-CA" sz="19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734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15"/>
</p:tagLst>
</file>

<file path=ppt/tags/tag36.xml><?xml version="1.0" encoding="utf-8"?>
<p:tagLst xmlns:a="http://schemas.openxmlformats.org/drawingml/2006/main" xmlns:r="http://schemas.openxmlformats.org/officeDocument/2006/relationships" xmlns:p="http://schemas.openxmlformats.org/presentationml/2006/main">
  <p:tag name="NUM" val="16"/>
</p:tagLst>
</file>

<file path=ppt/tags/tag37.xml><?xml version="1.0" encoding="utf-8"?>
<p:tagLst xmlns:a="http://schemas.openxmlformats.org/drawingml/2006/main" xmlns:r="http://schemas.openxmlformats.org/officeDocument/2006/relationships" xmlns:p="http://schemas.openxmlformats.org/presentationml/2006/main">
  <p:tag name="NUM" val="17"/>
</p:tagLst>
</file>

<file path=ppt/tags/tag38.xml><?xml version="1.0" encoding="utf-8"?>
<p:tagLst xmlns:a="http://schemas.openxmlformats.org/drawingml/2006/main" xmlns:r="http://schemas.openxmlformats.org/officeDocument/2006/relationships" xmlns:p="http://schemas.openxmlformats.org/presentationml/2006/main">
  <p:tag name="NUM" val="18"/>
</p:tagLst>
</file>

<file path=ppt/tags/tag39.xml><?xml version="1.0" encoding="utf-8"?>
<p:tagLst xmlns:a="http://schemas.openxmlformats.org/drawingml/2006/main" xmlns:r="http://schemas.openxmlformats.org/officeDocument/2006/relationships" xmlns:p="http://schemas.openxmlformats.org/presentationml/2006/main">
  <p:tag name="NUM" val="1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0"/>
</p:tagLst>
</file>

<file path=ppt/tags/tag41.xml><?xml version="1.0" encoding="utf-8"?>
<p:tagLst xmlns:a="http://schemas.openxmlformats.org/drawingml/2006/main" xmlns:r="http://schemas.openxmlformats.org/officeDocument/2006/relationships" xmlns:p="http://schemas.openxmlformats.org/presentationml/2006/main">
  <p:tag name="NUM" val="21"/>
</p:tagLst>
</file>

<file path=ppt/tags/tag42.xml><?xml version="1.0" encoding="utf-8"?>
<p:tagLst xmlns:a="http://schemas.openxmlformats.org/drawingml/2006/main" xmlns:r="http://schemas.openxmlformats.org/officeDocument/2006/relationships" xmlns:p="http://schemas.openxmlformats.org/presentationml/2006/main">
  <p:tag name="NUM" val="22"/>
</p:tagLst>
</file>

<file path=ppt/tags/tag43.xml><?xml version="1.0" encoding="utf-8"?>
<p:tagLst xmlns:a="http://schemas.openxmlformats.org/drawingml/2006/main" xmlns:r="http://schemas.openxmlformats.org/officeDocument/2006/relationships" xmlns:p="http://schemas.openxmlformats.org/presentationml/2006/main">
  <p:tag name="NUM" val="23"/>
</p:tagLst>
</file>

<file path=ppt/tags/tag44.xml><?xml version="1.0" encoding="utf-8"?>
<p:tagLst xmlns:a="http://schemas.openxmlformats.org/drawingml/2006/main" xmlns:r="http://schemas.openxmlformats.org/officeDocument/2006/relationships" xmlns:p="http://schemas.openxmlformats.org/presentationml/2006/main">
  <p:tag name="NUM" val="24"/>
</p:tagLst>
</file>

<file path=ppt/tags/tag45.xml><?xml version="1.0" encoding="utf-8"?>
<p:tagLst xmlns:a="http://schemas.openxmlformats.org/drawingml/2006/main" xmlns:r="http://schemas.openxmlformats.org/officeDocument/2006/relationships" xmlns:p="http://schemas.openxmlformats.org/presentationml/2006/main">
  <p:tag name="NUM" val="25"/>
</p:tagLst>
</file>

<file path=ppt/tags/tag46.xml><?xml version="1.0" encoding="utf-8"?>
<p:tagLst xmlns:a="http://schemas.openxmlformats.org/drawingml/2006/main" xmlns:r="http://schemas.openxmlformats.org/officeDocument/2006/relationships" xmlns:p="http://schemas.openxmlformats.org/presentationml/2006/main">
  <p:tag name="NUM" val="26"/>
</p:tagLst>
</file>

<file path=ppt/tags/tag47.xml><?xml version="1.0" encoding="utf-8"?>
<p:tagLst xmlns:a="http://schemas.openxmlformats.org/drawingml/2006/main" xmlns:r="http://schemas.openxmlformats.org/officeDocument/2006/relationships" xmlns:p="http://schemas.openxmlformats.org/presentationml/2006/main">
  <p:tag name="NUM" val="27"/>
</p:tagLst>
</file>

<file path=ppt/tags/tag48.xml><?xml version="1.0" encoding="utf-8"?>
<p:tagLst xmlns:a="http://schemas.openxmlformats.org/drawingml/2006/main" xmlns:r="http://schemas.openxmlformats.org/officeDocument/2006/relationships" xmlns:p="http://schemas.openxmlformats.org/presentationml/2006/main">
  <p:tag name="NUM" val="28"/>
</p:tagLst>
</file>

<file path=ppt/tags/tag49.xml><?xml version="1.0" encoding="utf-8"?>
<p:tagLst xmlns:a="http://schemas.openxmlformats.org/drawingml/2006/main" xmlns:r="http://schemas.openxmlformats.org/officeDocument/2006/relationships" xmlns:p="http://schemas.openxmlformats.org/presentationml/2006/main">
  <p:tag name="NUM" val="29"/>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CDATA_PowerPointTemplate4.3_F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2" id="{38A63EE9-C9AE-7841-A17F-A48C514BD97C}" vid="{67249E40-D227-0946-8F86-4029F86808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SCDATA_PowerPointTemplate4.3_FR</Template>
  <TotalTime>328</TotalTime>
  <Words>2049</Words>
  <Application>Microsoft Office PowerPoint</Application>
  <PresentationFormat>On-screen Show (4:3)</PresentationFormat>
  <Paragraphs>171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SCDATA_PowerPointTemplate4.3_FR</vt:lpstr>
      <vt:lpstr>Vue d’ensemble  du SCDATA </vt:lpstr>
      <vt:lpstr>Rôle du SCDATA</vt:lpstr>
      <vt:lpstr>Plans et Priorités</vt:lpstr>
      <vt:lpstr>Mandat du SCDATA</vt:lpstr>
      <vt:lpstr>Notre clientèle</vt:lpstr>
      <vt:lpstr>Le SCDATA en bref</vt:lpstr>
      <vt:lpstr>Structure organisationnelle</vt:lpstr>
      <vt:lpstr>Structure organisationnelle</vt:lpstr>
      <vt:lpstr>Rôle des présidents</vt:lpstr>
      <vt:lpstr>Rôle de l’administrateur en chef</vt:lpstr>
      <vt:lpstr>Rôle des directeurs executifs</vt:lpstr>
      <vt:lpstr>Governance</vt:lpstr>
    </vt:vector>
  </TitlesOfParts>
  <Company>ATSSC-SCDATA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Vue d’ensemble  du SCDATA</dc:title>
  <dc:creator>Beaubien, Emma</dc:creator>
  <cp:lastModifiedBy>Stevenson, Stéphanie</cp:lastModifiedBy>
  <cp:revision>36</cp:revision>
  <cp:lastPrinted>2019-03-01T17:42:48Z</cp:lastPrinted>
  <dcterms:created xsi:type="dcterms:W3CDTF">2019-03-01T16:10:18Z</dcterms:created>
  <dcterms:modified xsi:type="dcterms:W3CDTF">2022-02-14T15:32:33Z</dcterms:modified>
</cp:coreProperties>
</file>