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3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3" r:id="rId14"/>
    <p:sldId id="26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81319" autoAdjust="0"/>
  </p:normalViewPr>
  <p:slideViewPr>
    <p:cSldViewPr snapToGrid="0" snapToObjects="1">
      <p:cViewPr varScale="1">
        <p:scale>
          <a:sx n="126" d="100"/>
          <a:sy n="126" d="100"/>
        </p:scale>
        <p:origin x="-11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6B63A-C062-47E0-9DA6-BF283E3E1E17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01A2C-16E0-485B-B7E2-2D1DE682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01A2C-16E0-485B-B7E2-2D1DE68211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01A2C-16E0-485B-B7E2-2D1DE68211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01A2C-16E0-485B-B7E2-2D1DE68211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01A2C-16E0-485B-B7E2-2D1DE68211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01A2C-16E0-485B-B7E2-2D1DE68211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01A2C-16E0-485B-B7E2-2D1DE68211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RC_wide_co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366" y="2234220"/>
            <a:ext cx="6350121" cy="738318"/>
          </a:xfrm>
        </p:spPr>
        <p:txBody>
          <a:bodyPr anchor="t" anchorCtr="0">
            <a:noAutofit/>
          </a:bodyPr>
          <a:lstStyle>
            <a:lvl1pPr algn="r">
              <a:defRPr sz="3600" b="0" normalizeH="0">
                <a:solidFill>
                  <a:schemeClr val="tx1"/>
                </a:solidFill>
                <a:latin typeface="Ronnia"/>
                <a:cs typeface="Ronn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3786" y="2972538"/>
            <a:ext cx="5205701" cy="802444"/>
          </a:xfrm>
        </p:spPr>
        <p:txBody>
          <a:bodyPr>
            <a:noAutofit/>
          </a:bodyPr>
          <a:lstStyle>
            <a:lvl1pPr marL="0" indent="0" algn="r">
              <a:buNone/>
              <a:defRPr sz="2000" i="1">
                <a:solidFill>
                  <a:schemeClr val="accent3"/>
                </a:solidFill>
                <a:latin typeface="Ronnia"/>
                <a:cs typeface="Ronn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4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YRC_wide_interi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102"/>
            <a:ext cx="8229600" cy="22465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54596" cy="395930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57200" y="601908"/>
            <a:ext cx="6400800" cy="297647"/>
          </a:xfrm>
        </p:spPr>
        <p:txBody>
          <a:bodyPr>
            <a:noAutofit/>
          </a:bodyPr>
          <a:lstStyle>
            <a:lvl1pPr marL="0" indent="0" algn="l">
              <a:buNone/>
              <a:defRPr sz="1600" i="1">
                <a:solidFill>
                  <a:schemeClr val="accent1"/>
                </a:solidFill>
                <a:latin typeface="Ronnia"/>
                <a:cs typeface="Ronn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1706931"/>
            <a:ext cx="8229600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04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RC_wide_titlepa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7841" y="2079902"/>
            <a:ext cx="7772400" cy="746101"/>
          </a:xfrm>
        </p:spPr>
        <p:txBody>
          <a:bodyPr anchor="t">
            <a:noAutofit/>
          </a:bodyPr>
          <a:lstStyle>
            <a:lvl1pPr algn="l">
              <a:defRPr sz="4000" b="0" cap="none">
                <a:solidFill>
                  <a:schemeClr val="bg1"/>
                </a:solidFill>
                <a:latin typeface="Ronnia"/>
                <a:cs typeface="Ronn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841" y="2832260"/>
            <a:ext cx="7772400" cy="335323"/>
          </a:xfrm>
        </p:spPr>
        <p:txBody>
          <a:bodyPr anchor="b">
            <a:no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  <a:latin typeface="Ronnia"/>
                <a:cs typeface="Ronn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YRC_wide_interi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54596" cy="395930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06931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86753"/>
            <a:ext cx="4040188" cy="29634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706931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86753"/>
            <a:ext cx="4041775" cy="296346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457200" y="601908"/>
            <a:ext cx="6400800" cy="297647"/>
          </a:xfrm>
        </p:spPr>
        <p:txBody>
          <a:bodyPr>
            <a:noAutofit/>
          </a:bodyPr>
          <a:lstStyle>
            <a:lvl1pPr marL="0" indent="0" algn="l">
              <a:buNone/>
              <a:defRPr sz="1600" i="1">
                <a:solidFill>
                  <a:schemeClr val="accent1"/>
                </a:solidFill>
                <a:latin typeface="Ronnia"/>
                <a:cs typeface="Ronn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6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RC_wide_interior_nohead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246"/>
            <a:ext cx="8229600" cy="85725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RC_wide_interior_nohead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2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RC_wide_interior_nohead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22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0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nnia"/>
          <a:ea typeface="+mj-ea"/>
          <a:cs typeface="Ronn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nnia"/>
          <a:ea typeface="+mn-ea"/>
          <a:cs typeface="Ronn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nnia"/>
          <a:ea typeface="+mn-ea"/>
          <a:cs typeface="Ronn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nnia"/>
          <a:ea typeface="+mn-ea"/>
          <a:cs typeface="Ronn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nnia"/>
          <a:ea typeface="+mn-ea"/>
          <a:cs typeface="Ronn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onnia"/>
          <a:ea typeface="+mn-ea"/>
          <a:cs typeface="Ronn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koncollege.yk.ca/resear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433" y="3121861"/>
            <a:ext cx="6464411" cy="802444"/>
          </a:xfrm>
        </p:spPr>
        <p:txBody>
          <a:bodyPr/>
          <a:lstStyle/>
          <a:p>
            <a:r>
              <a:rPr lang="en-US" sz="1800" dirty="0" smtClean="0"/>
              <a:t>First Nations Managers’ Joint Gathering</a:t>
            </a:r>
            <a:endParaRPr lang="en-US" sz="1800" dirty="0"/>
          </a:p>
          <a:p>
            <a:r>
              <a:rPr lang="en-US" sz="1800" dirty="0" smtClean="0"/>
              <a:t>June 12, 2019</a:t>
            </a:r>
            <a:endParaRPr lang="en-US" sz="1800" dirty="0"/>
          </a:p>
          <a:p>
            <a:endParaRPr lang="en-US" sz="1800" dirty="0"/>
          </a:p>
          <a:p>
            <a:r>
              <a:rPr lang="en-US" sz="1400" dirty="0">
                <a:solidFill>
                  <a:schemeClr val="accent1"/>
                </a:solidFill>
              </a:rPr>
              <a:t>Stephen Mooney </a:t>
            </a:r>
            <a:r>
              <a:rPr lang="en-US" sz="1400" dirty="0" err="1">
                <a:solidFill>
                  <a:schemeClr val="accent1"/>
                </a:solidFill>
              </a:rPr>
              <a:t>Msc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P.Eng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Director, Northern Housing Innovation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5723" y="2043389"/>
            <a:ext cx="6350121" cy="738318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Northern Housing Innovation Centre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Yukon College</a:t>
            </a:r>
          </a:p>
        </p:txBody>
      </p:sp>
    </p:spTree>
    <p:extLst>
      <p:ext uri="{BB962C8B-B14F-4D97-AF65-F5344CB8AC3E}">
        <p14:creationId xmlns:p14="http://schemas.microsoft.com/office/powerpoint/2010/main" val="99019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E537F2-4F03-4723-85C1-4CDDF5683A1A}"/>
              </a:ext>
            </a:extLst>
          </p:cNvPr>
          <p:cNvSpPr/>
          <p:nvPr/>
        </p:nvSpPr>
        <p:spPr>
          <a:xfrm>
            <a:off x="228600" y="389930"/>
            <a:ext cx="8328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-Bold"/>
              </a:rPr>
              <a:t>OPERATE AS A NOT-FOR-PROFIT ORGANIZATION:</a:t>
            </a:r>
          </a:p>
          <a:p>
            <a:r>
              <a:rPr lang="en-US" dirty="0">
                <a:latin typeface="Calibri" panose="020F0502020204030204" pitchFamily="34" charset="0"/>
              </a:rPr>
              <a:t>Revenues and resources are invested back into the facility to expand its educational programing, research, fabrication, and applied building systems/technology.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17AB5A-59D8-49AB-AFD8-613517B9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424988"/>
            <a:ext cx="6179820" cy="3328582"/>
          </a:xfrm>
          <a:prstGeom prst="rect">
            <a:avLst/>
          </a:prstGeom>
        </p:spPr>
      </p:pic>
      <p:pic>
        <p:nvPicPr>
          <p:cNvPr id="4" name="Picture 2" descr="Q:\Marketing\logos\YRC_logo_cmyk_small_web.gif">
            <a:extLst>
              <a:ext uri="{FF2B5EF4-FFF2-40B4-BE49-F238E27FC236}">
                <a16:creationId xmlns:a16="http://schemas.microsoft.com/office/drawing/2014/main" xmlns="" id="{3962F918-6BA6-4FE9-BD64-7391CDD4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23" y="4061531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8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72E857-68D7-4D78-AE20-CA32A4353FB9}"/>
              </a:ext>
            </a:extLst>
          </p:cNvPr>
          <p:cNvSpPr/>
          <p:nvPr/>
        </p:nvSpPr>
        <p:spPr>
          <a:xfrm>
            <a:off x="83820" y="355758"/>
            <a:ext cx="88773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-Bold"/>
              </a:rPr>
              <a:t>COLLABORATIVE, KNOWELDGABLE LEADERSHIP:</a:t>
            </a:r>
          </a:p>
          <a:p>
            <a:r>
              <a:rPr lang="en-US" dirty="0">
                <a:latin typeface="Calibri" panose="020F0502020204030204" pitchFamily="34" charset="0"/>
              </a:rPr>
              <a:t>Governance by a Board that includes Housing Industry Leaders, multiple levels of government (First Nations, Federal, and Territorial) and Yukon College that will work collaboratively to establish the mandate of NHIC.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066D4-F6A0-4312-97B5-5D623F56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87" y="1586864"/>
            <a:ext cx="5715353" cy="3218511"/>
          </a:xfrm>
          <a:prstGeom prst="rect">
            <a:avLst/>
          </a:prstGeom>
        </p:spPr>
      </p:pic>
      <p:pic>
        <p:nvPicPr>
          <p:cNvPr id="4" name="Picture 2" descr="Q:\Marketing\logos\YRC_logo_cmyk_small_web.gif">
            <a:extLst>
              <a:ext uri="{FF2B5EF4-FFF2-40B4-BE49-F238E27FC236}">
                <a16:creationId xmlns:a16="http://schemas.microsoft.com/office/drawing/2014/main" xmlns="" id="{B5EB676E-DA87-4B5D-8C24-870BE894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23" y="4061531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9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9909DC-C8C6-4D56-999F-C488E2A0A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1421046"/>
            <a:ext cx="7924799" cy="2623062"/>
          </a:xfrm>
          <a:prstGeom prst="rect">
            <a:avLst/>
          </a:prstGeom>
        </p:spPr>
      </p:pic>
      <p:pic>
        <p:nvPicPr>
          <p:cNvPr id="3" name="Picture 2" descr="Q:\Marketing\logos\YRC_logo_cmyk_small_web.gif">
            <a:extLst>
              <a:ext uri="{FF2B5EF4-FFF2-40B4-BE49-F238E27FC236}">
                <a16:creationId xmlns:a16="http://schemas.microsoft.com/office/drawing/2014/main" xmlns="" id="{469E94B3-328D-4BEC-979C-2D81B55D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83" y="606204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8F015B-9C42-415D-8B8D-861FD79F97A8}"/>
              </a:ext>
            </a:extLst>
          </p:cNvPr>
          <p:cNvSpPr txBox="1"/>
          <p:nvPr/>
        </p:nvSpPr>
        <p:spPr>
          <a:xfrm>
            <a:off x="2761081" y="4234934"/>
            <a:ext cx="339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Blueprint Ready Drawings</a:t>
            </a:r>
          </a:p>
        </p:txBody>
      </p:sp>
    </p:spTree>
    <p:extLst>
      <p:ext uri="{BB962C8B-B14F-4D97-AF65-F5344CB8AC3E}">
        <p14:creationId xmlns:p14="http://schemas.microsoft.com/office/powerpoint/2010/main" val="109727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2AE059-5362-4172-8C64-E554072FA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" y="285497"/>
            <a:ext cx="7694295" cy="4572505"/>
          </a:xfrm>
          <a:prstGeom prst="rect">
            <a:avLst/>
          </a:prstGeom>
        </p:spPr>
      </p:pic>
      <p:pic>
        <p:nvPicPr>
          <p:cNvPr id="4" name="Picture 3" descr="Q:\Marketing\logos\YRC_logo_cmyk_small_web.gif">
            <a:extLst>
              <a:ext uri="{FF2B5EF4-FFF2-40B4-BE49-F238E27FC236}">
                <a16:creationId xmlns:a16="http://schemas.microsoft.com/office/drawing/2014/main" xmlns="" id="{550ED551-C7E5-497C-B23D-81E3C997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23" y="4088544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8FA5E-0738-449A-8E56-6D164033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Housing Innovation Centre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32F5FD-CAFF-4BD7-9E19-342007F7DDF5}"/>
              </a:ext>
            </a:extLst>
          </p:cNvPr>
          <p:cNvSpPr txBox="1"/>
          <p:nvPr/>
        </p:nvSpPr>
        <p:spPr>
          <a:xfrm>
            <a:off x="863082" y="1294061"/>
            <a:ext cx="74178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Near term opportunities include: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Look at securing an NSERC Industrial Research Chair, Northern Housing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Pan Territorial approach to Housing issues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Collaboration with First Nations in Yukon to build a housing factory with classrooms that will enable knowledge capacity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Q:\Marketing\logos\YRC_logo_cmyk_small_web.gif">
            <a:extLst>
              <a:ext uri="{FF2B5EF4-FFF2-40B4-BE49-F238E27FC236}">
                <a16:creationId xmlns:a16="http://schemas.microsoft.com/office/drawing/2014/main" xmlns="" id="{11C4270B-F444-4758-BD5C-B579E089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23" y="4088544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0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EAE5916-9A43-4883-927C-3FE49585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020"/>
            <a:ext cx="6554596" cy="601660"/>
          </a:xfrm>
        </p:spPr>
        <p:txBody>
          <a:bodyPr>
            <a:normAutofit/>
          </a:bodyPr>
          <a:lstStyle/>
          <a:p>
            <a:r>
              <a:rPr lang="en-US" dirty="0"/>
              <a:t>Northern Housing Innovation Centre  (NHIC)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DE677F-6A1E-4758-AEEE-EF62BA24C163}"/>
              </a:ext>
            </a:extLst>
          </p:cNvPr>
          <p:cNvSpPr/>
          <p:nvPr/>
        </p:nvSpPr>
        <p:spPr>
          <a:xfrm>
            <a:off x="1950720" y="1944052"/>
            <a:ext cx="524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/>
              <a:t>Thank You    </a:t>
            </a:r>
            <a:r>
              <a:rPr lang="en-US" sz="2400" b="1" i="1" dirty="0" err="1">
                <a:latin typeface="Nunito Sans"/>
                <a:ea typeface="Calibri" panose="020F0502020204030204" pitchFamily="34" charset="0"/>
                <a:cs typeface="Calibri" panose="020F0502020204030204" pitchFamily="34" charset="0"/>
              </a:rPr>
              <a:t>Màhsi</a:t>
            </a:r>
            <a:r>
              <a:rPr lang="en-US" sz="2400" b="1" i="1" dirty="0">
                <a:latin typeface="Nunito Sans"/>
                <a:ea typeface="Calibri" panose="020F0502020204030204" pitchFamily="34" charset="0"/>
                <a:cs typeface="Calibri" panose="020F0502020204030204" pitchFamily="34" charset="0"/>
              </a:rPr>
              <a:t>’ choo</a:t>
            </a:r>
            <a:r>
              <a:rPr lang="en-US" sz="2400" dirty="0">
                <a:latin typeface="Nunito Sans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  <a:p>
            <a:pPr algn="ctr"/>
            <a:endParaRPr lang="en-US" altLang="en-US" dirty="0"/>
          </a:p>
          <a:p>
            <a:pPr algn="ctr"/>
            <a:r>
              <a:rPr lang="en-US" altLang="en-US" dirty="0">
                <a:latin typeface="Verdana" panose="020B0604030504040204" pitchFamily="34" charset="0"/>
                <a:hlinkClick r:id="rId3"/>
              </a:rPr>
              <a:t>http://www.yukoncollege.yk.ca/research</a:t>
            </a:r>
            <a:endParaRPr lang="en-US" altLang="en-US" dirty="0">
              <a:latin typeface="Verdana" panose="020B0604030504040204" pitchFamily="34" charset="0"/>
            </a:endParaRPr>
          </a:p>
          <a:p>
            <a:pPr algn="ctr"/>
            <a:endParaRPr lang="en-US" altLang="en-US" dirty="0">
              <a:latin typeface="Verdana" panose="020B0604030504040204" pitchFamily="34" charset="0"/>
            </a:endParaRPr>
          </a:p>
          <a:p>
            <a:pPr algn="ctr"/>
            <a:r>
              <a:rPr lang="en-US" altLang="en-US" sz="2000" dirty="0">
                <a:latin typeface="Verdana" panose="020B0604030504040204" pitchFamily="34" charset="0"/>
              </a:rPr>
              <a:t>smooney@yukoncollege.yk.ca </a:t>
            </a:r>
          </a:p>
        </p:txBody>
      </p:sp>
    </p:spTree>
    <p:extLst>
      <p:ext uri="{BB962C8B-B14F-4D97-AF65-F5344CB8AC3E}">
        <p14:creationId xmlns:p14="http://schemas.microsoft.com/office/powerpoint/2010/main" val="151371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50F16E-21EC-4FEF-A88A-F74B93C8333D}"/>
              </a:ext>
            </a:extLst>
          </p:cNvPr>
          <p:cNvSpPr/>
          <p:nvPr/>
        </p:nvSpPr>
        <p:spPr>
          <a:xfrm>
            <a:off x="385764" y="331212"/>
            <a:ext cx="8372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-Bold"/>
              </a:rPr>
              <a:t>VISION:</a:t>
            </a:r>
          </a:p>
          <a:p>
            <a:r>
              <a:rPr lang="en-US" dirty="0">
                <a:latin typeface="Calibri" panose="020F0502020204030204" pitchFamily="34" charset="0"/>
              </a:rPr>
              <a:t>To bring together all levels of government, technical experts, the housing construction and development sectors, and Northerners to address housing issues in Canada’s North.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3D164B-C605-4D57-B06F-E1CA4D54C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456" y="2304613"/>
            <a:ext cx="4392939" cy="1402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6A2FCF-FEE4-4270-84D2-104CDB3DF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06" y="1232601"/>
            <a:ext cx="3643936" cy="1072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5C33DC-17AE-4485-B9A1-7FB2FAE06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663" y="3737249"/>
            <a:ext cx="3777597" cy="10720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65100" prst="coolSlant"/>
          </a:sp3d>
        </p:spPr>
      </p:pic>
      <p:pic>
        <p:nvPicPr>
          <p:cNvPr id="8" name="Picture 2" descr="Q:\Marketing\logos\YRC_logo_cmyk_small_web.gif">
            <a:extLst>
              <a:ext uri="{FF2B5EF4-FFF2-40B4-BE49-F238E27FC236}">
                <a16:creationId xmlns:a16="http://schemas.microsoft.com/office/drawing/2014/main" xmlns="" id="{83A0C5BB-3644-4886-8782-D005DA4E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95" y="4095057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E3EEA8-AC26-44FC-8DCC-6C5381C4A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25" y="1325836"/>
            <a:ext cx="2712430" cy="34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4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4D8CB1-78D2-4E8F-BBB7-1DB35FE5BD85}"/>
              </a:ext>
            </a:extLst>
          </p:cNvPr>
          <p:cNvSpPr/>
          <p:nvPr/>
        </p:nvSpPr>
        <p:spPr>
          <a:xfrm>
            <a:off x="198120" y="552426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-Bold"/>
              </a:rPr>
              <a:t>PURPOSE:</a:t>
            </a:r>
          </a:p>
          <a:p>
            <a:r>
              <a:rPr lang="en-US" dirty="0">
                <a:latin typeface="Calibri" panose="020F0502020204030204" pitchFamily="34" charset="0"/>
              </a:rPr>
              <a:t>To introduce the </a:t>
            </a:r>
            <a:r>
              <a:rPr lang="en-US" b="1" dirty="0">
                <a:latin typeface="Calibri-Bold"/>
              </a:rPr>
              <a:t>Northern Housing Innovation Centre (NHIC)</a:t>
            </a:r>
            <a:r>
              <a:rPr lang="en-US" dirty="0">
                <a:latin typeface="Calibri" panose="020F0502020204030204" pitchFamily="34" charset="0"/>
              </a:rPr>
              <a:t>, a new</a:t>
            </a:r>
          </a:p>
          <a:p>
            <a:r>
              <a:rPr lang="en-US" dirty="0">
                <a:latin typeface="Calibri" panose="020F0502020204030204" pitchFamily="34" charset="0"/>
              </a:rPr>
              <a:t>housing research facility proposed for the Yukon College Campus in Whitehorse, Yukon.  Located in the traditional territory of the </a:t>
            </a:r>
            <a:r>
              <a:rPr lang="en-US" dirty="0" err="1">
                <a:latin typeface="Calibri" panose="020F0502020204030204" pitchFamily="34" charset="0"/>
              </a:rPr>
              <a:t>Kwanlin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Dün</a:t>
            </a:r>
            <a:r>
              <a:rPr lang="en-US" dirty="0">
                <a:latin typeface="Calibri" panose="020F0502020204030204" pitchFamily="34" charset="0"/>
              </a:rPr>
              <a:t> First Nation and the</a:t>
            </a:r>
          </a:p>
          <a:p>
            <a:r>
              <a:rPr lang="en-US" dirty="0" err="1">
                <a:latin typeface="Calibri" panose="020F0502020204030204" pitchFamily="34" charset="0"/>
              </a:rPr>
              <a:t>Ta’an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Kwäch’än</a:t>
            </a:r>
            <a:r>
              <a:rPr lang="en-US" dirty="0">
                <a:latin typeface="Calibri" panose="020F0502020204030204" pitchFamily="34" charset="0"/>
              </a:rPr>
              <a:t> Council.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E58566-ABE8-4D8F-8FC7-691F3667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1" y="2228766"/>
            <a:ext cx="7924799" cy="2623062"/>
          </a:xfrm>
          <a:prstGeom prst="rect">
            <a:avLst/>
          </a:prstGeom>
        </p:spPr>
      </p:pic>
      <p:pic>
        <p:nvPicPr>
          <p:cNvPr id="1026" name="Picture 2" descr="Q:\Marketing\logos\YRC_logo_cmyk_small_web.gif">
            <a:extLst>
              <a:ext uri="{FF2B5EF4-FFF2-40B4-BE49-F238E27FC236}">
                <a16:creationId xmlns:a16="http://schemas.microsoft.com/office/drawing/2014/main" xmlns="" id="{BA57F6B9-7874-40E9-A6A4-FDFFABF4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36" y="445746"/>
            <a:ext cx="1506223" cy="6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7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32F5FD-CAFF-4BD7-9E19-342007F7DDF5}"/>
              </a:ext>
            </a:extLst>
          </p:cNvPr>
          <p:cNvSpPr txBox="1"/>
          <p:nvPr/>
        </p:nvSpPr>
        <p:spPr>
          <a:xfrm>
            <a:off x="149212" y="709749"/>
            <a:ext cx="74178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FOCUS:</a:t>
            </a:r>
          </a:p>
          <a:p>
            <a:r>
              <a:rPr lang="en-US" sz="2000" dirty="0"/>
              <a:t>Building upon the existing assets at Yukon College, </a:t>
            </a:r>
          </a:p>
          <a:p>
            <a:r>
              <a:rPr lang="en-US" sz="2000" dirty="0"/>
              <a:t>the NHIC will focus on the following areas: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Building Science Research (Indoor air quality, windows)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Policy Research (Standards, funding options/models)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Culturally relevant Housing Designs and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Construction  - Installation/Project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Housing Support Technologies (Apps, hardware/software)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Construction Technologies (3D Printing, Composite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2" descr="Q:\Marketing\logos\YRC_logo_cmyk_small_web.gif">
            <a:extLst>
              <a:ext uri="{FF2B5EF4-FFF2-40B4-BE49-F238E27FC236}">
                <a16:creationId xmlns:a16="http://schemas.microsoft.com/office/drawing/2014/main" xmlns="" id="{FEA50A10-8D07-4146-97E7-CBDDB060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95" y="4095057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DA1C06-C744-4F68-87F0-DB6E3174D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865" y="356404"/>
            <a:ext cx="1944053" cy="31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83DF63-57D7-4515-9F22-CF8BF00F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55" y="2148840"/>
            <a:ext cx="3345636" cy="25104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B97A4E-7926-407D-8373-8C10036466F6}"/>
              </a:ext>
            </a:extLst>
          </p:cNvPr>
          <p:cNvSpPr/>
          <p:nvPr/>
        </p:nvSpPr>
        <p:spPr>
          <a:xfrm>
            <a:off x="198120" y="484198"/>
            <a:ext cx="7810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BACKGROUND:</a:t>
            </a:r>
          </a:p>
          <a:p>
            <a:r>
              <a:rPr lang="en-US" dirty="0"/>
              <a:t>Working together,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Governments - Yukon Housing Corporation, Yukon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Carcross/Tagish Management Corporation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 – Local Architecture firm </a:t>
            </a:r>
            <a:r>
              <a:rPr lang="en-US" dirty="0" err="1"/>
              <a:t>Kobayashi+Zedda</a:t>
            </a:r>
            <a:r>
              <a:rPr lang="en-US" dirty="0"/>
              <a:t>, </a:t>
            </a:r>
            <a:r>
              <a:rPr lang="en-US" dirty="0" err="1"/>
              <a:t>Ketza</a:t>
            </a:r>
            <a:r>
              <a:rPr lang="en-US" dirty="0"/>
              <a:t> 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Academia – Yukon College soon to be Yukon University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3BB123-DC26-4F16-AFEB-F70F4D03F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7" y="2327700"/>
            <a:ext cx="3493003" cy="2331602"/>
          </a:xfrm>
          <a:prstGeom prst="rect">
            <a:avLst/>
          </a:prstGeom>
        </p:spPr>
      </p:pic>
      <p:pic>
        <p:nvPicPr>
          <p:cNvPr id="5" name="Picture 2" descr="Q:\Marketing\logos\YRC_logo_cmyk_small_web.gif">
            <a:extLst>
              <a:ext uri="{FF2B5EF4-FFF2-40B4-BE49-F238E27FC236}">
                <a16:creationId xmlns:a16="http://schemas.microsoft.com/office/drawing/2014/main" xmlns="" id="{9F27F9C4-EAF9-48FE-B4DC-8FE699ED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27" y="367891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7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09D1FE-C899-4A10-B645-67502422CEDA}"/>
              </a:ext>
            </a:extLst>
          </p:cNvPr>
          <p:cNvSpPr/>
          <p:nvPr/>
        </p:nvSpPr>
        <p:spPr>
          <a:xfrm>
            <a:off x="449580" y="1181101"/>
            <a:ext cx="7147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-Bold"/>
              </a:rPr>
              <a:t>FOCUS ON APPLIED RESEARCH:</a:t>
            </a:r>
          </a:p>
          <a:p>
            <a:r>
              <a:rPr lang="en-US" dirty="0">
                <a:latin typeface="Calibri" panose="020F0502020204030204" pitchFamily="34" charset="0"/>
              </a:rPr>
              <a:t>To address many of the current northern housing issues and their</a:t>
            </a:r>
          </a:p>
          <a:p>
            <a:r>
              <a:rPr lang="en-US" dirty="0">
                <a:latin typeface="Calibri" panose="020F0502020204030204" pitchFamily="34" charset="0"/>
              </a:rPr>
              <a:t>innovative application. Done in partnership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Other Universities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Various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Industry - Housing construction and development /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NSERC Industrial Research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GOAL - Advance best practices in all areas on the Northern Housing Industry</a:t>
            </a:r>
            <a:endParaRPr lang="en-US" dirty="0"/>
          </a:p>
        </p:txBody>
      </p:sp>
      <p:pic>
        <p:nvPicPr>
          <p:cNvPr id="3" name="Picture 2" descr="Q:\Marketing\logos\YRC_logo_cmyk_small_web.gif">
            <a:extLst>
              <a:ext uri="{FF2B5EF4-FFF2-40B4-BE49-F238E27FC236}">
                <a16:creationId xmlns:a16="http://schemas.microsoft.com/office/drawing/2014/main" xmlns="" id="{8C807DCB-9D08-4DF7-AA6B-E08162C9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27" y="367891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2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90980E-5030-4005-BE8D-E69192B15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1488787"/>
            <a:ext cx="5989320" cy="32868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11BC88-5216-4D4C-97AB-086AC6256C62}"/>
              </a:ext>
            </a:extLst>
          </p:cNvPr>
          <p:cNvSpPr/>
          <p:nvPr/>
        </p:nvSpPr>
        <p:spPr>
          <a:xfrm>
            <a:off x="26670" y="272951"/>
            <a:ext cx="89039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-Bold"/>
              </a:rPr>
              <a:t>PROVIDE MEANINGFUL CURRICULUM </a:t>
            </a:r>
            <a:r>
              <a:rPr lang="en-US" sz="2000" b="1" dirty="0">
                <a:latin typeface="Calibri,Bold"/>
              </a:rPr>
              <a:t>&amp; DESIGNATION</a:t>
            </a:r>
            <a:r>
              <a:rPr lang="en-US" sz="2000" b="1" dirty="0">
                <a:latin typeface="Calibri-Bold"/>
              </a:rPr>
              <a:t>:</a:t>
            </a:r>
          </a:p>
          <a:p>
            <a:r>
              <a:rPr lang="en-US" dirty="0">
                <a:latin typeface="Calibri" panose="020F0502020204030204" pitchFamily="34" charset="0"/>
              </a:rPr>
              <a:t>Work with Yukon College/University to develop a culturally relevant</a:t>
            </a:r>
          </a:p>
          <a:p>
            <a:r>
              <a:rPr lang="en-US" dirty="0">
                <a:latin typeface="Calibri" panose="020F0502020204030204" pitchFamily="34" charset="0"/>
              </a:rPr>
              <a:t>degree in Northern Housing (Diploma, Degree, Technical Certification</a:t>
            </a:r>
          </a:p>
          <a:p>
            <a:r>
              <a:rPr lang="en-US" dirty="0">
                <a:latin typeface="Calibri" panose="020F0502020204030204" pitchFamily="34" charset="0"/>
              </a:rPr>
              <a:t>with measurable social and community benefits for individuals and</a:t>
            </a:r>
          </a:p>
          <a:p>
            <a:r>
              <a:rPr lang="en-US" dirty="0">
                <a:latin typeface="Calibri" panose="020F0502020204030204" pitchFamily="34" charset="0"/>
              </a:rPr>
              <a:t>communities.</a:t>
            </a:r>
            <a:endParaRPr lang="en-US" dirty="0"/>
          </a:p>
        </p:txBody>
      </p:sp>
      <p:pic>
        <p:nvPicPr>
          <p:cNvPr id="5" name="Picture 2" descr="Q:\Marketing\logos\YRC_logo_cmyk_small_web.gif">
            <a:extLst>
              <a:ext uri="{FF2B5EF4-FFF2-40B4-BE49-F238E27FC236}">
                <a16:creationId xmlns:a16="http://schemas.microsoft.com/office/drawing/2014/main" xmlns="" id="{80FCBB28-8A44-4BCB-BCBD-5AFA3A9D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27" y="367891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7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8D945B-FEA1-4409-9AB4-35B3D7818692}"/>
              </a:ext>
            </a:extLst>
          </p:cNvPr>
          <p:cNvSpPr/>
          <p:nvPr/>
        </p:nvSpPr>
        <p:spPr>
          <a:xfrm>
            <a:off x="243840" y="397282"/>
            <a:ext cx="76657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,Bold"/>
              </a:rPr>
              <a:t>SOCIAL + HOUSING INNOVATION</a:t>
            </a:r>
            <a:r>
              <a:rPr lang="en-US" sz="2000" b="1" dirty="0">
                <a:latin typeface="Calibri-Bold"/>
              </a:rPr>
              <a:t>:</a:t>
            </a:r>
          </a:p>
          <a:p>
            <a:r>
              <a:rPr lang="en-US" dirty="0">
                <a:latin typeface="Calibri" panose="020F0502020204030204" pitchFamily="34" charset="0"/>
              </a:rPr>
              <a:t>Combine housing and social goals with a focus on increasing skills and employment for First Nation people who face long term barriers to work. Create new more effective methods of supportive employment in communities across the North: Mentorship and work/like coaching, social issues/challenges faced by workers, training in mental and emotional safety and wellness.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D7213B-2C9F-4D89-B08B-8AE5C829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2" y="2091147"/>
            <a:ext cx="3935729" cy="2747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01A5CA-0A6A-44D9-949F-F73005E7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09" y="2085236"/>
            <a:ext cx="4156711" cy="27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4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D2CDAD9-962D-4E18-B6BF-CC685EC1B07D}"/>
              </a:ext>
            </a:extLst>
          </p:cNvPr>
          <p:cNvSpPr/>
          <p:nvPr/>
        </p:nvSpPr>
        <p:spPr>
          <a:xfrm>
            <a:off x="83820" y="476906"/>
            <a:ext cx="8290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-Bold"/>
              </a:rPr>
              <a:t>PROVIDE A HANDS ON TESTING LAB &amp; RESOURCES:</a:t>
            </a:r>
          </a:p>
          <a:p>
            <a:r>
              <a:rPr lang="en-US" dirty="0">
                <a:latin typeface="Calibri" panose="020F0502020204030204" pitchFamily="34" charset="0"/>
              </a:rPr>
              <a:t>Establish a housing Lab component where community members, trades, and </a:t>
            </a:r>
          </a:p>
          <a:p>
            <a:r>
              <a:rPr lang="en-US" dirty="0">
                <a:latin typeface="Calibri" panose="020F0502020204030204" pitchFamily="34" charset="0"/>
              </a:rPr>
              <a:t>technical experts test, share and/or receive hands-on training regarding the various building systems (wall, floor, electrical, heating, HVAC, etc.) that are necessary to build and maintain a healthy, efficient, and durable northern house.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3363A0-5E6B-469A-8AAE-5F431DA6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" y="1985011"/>
            <a:ext cx="7338060" cy="2791783"/>
          </a:xfrm>
          <a:prstGeom prst="rect">
            <a:avLst/>
          </a:prstGeom>
        </p:spPr>
      </p:pic>
      <p:pic>
        <p:nvPicPr>
          <p:cNvPr id="4" name="Picture 2" descr="Q:\Marketing\logos\YRC_logo_cmyk_small_web.gif">
            <a:extLst>
              <a:ext uri="{FF2B5EF4-FFF2-40B4-BE49-F238E27FC236}">
                <a16:creationId xmlns:a16="http://schemas.microsoft.com/office/drawing/2014/main" xmlns="" id="{B43695D7-1CB6-44E1-92F5-9E818A64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87" y="366706"/>
            <a:ext cx="1609393" cy="6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7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RC">
      <a:dk1>
        <a:srgbClr val="414000"/>
      </a:dk1>
      <a:lt1>
        <a:sysClr val="window" lastClr="FFFFFF"/>
      </a:lt1>
      <a:dk2>
        <a:srgbClr val="004E7D"/>
      </a:dk2>
      <a:lt2>
        <a:srgbClr val="939598"/>
      </a:lt2>
      <a:accent1>
        <a:srgbClr val="00AEEF"/>
      </a:accent1>
      <a:accent2>
        <a:srgbClr val="004E7D"/>
      </a:accent2>
      <a:accent3>
        <a:srgbClr val="007CBB"/>
      </a:accent3>
      <a:accent4>
        <a:srgbClr val="414042"/>
      </a:accent4>
      <a:accent5>
        <a:srgbClr val="939598"/>
      </a:accent5>
      <a:accent6>
        <a:srgbClr val="7EC8E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YRC_PPT_template_widescreen</Template>
  <TotalTime>2840</TotalTime>
  <Words>563</Words>
  <Application>Microsoft Office PowerPoint</Application>
  <PresentationFormat>On-screen Show (16:9)</PresentationFormat>
  <Paragraphs>76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Northern Housing Innovation Centre Yukon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Northern Housing Innovation Centre</vt:lpstr>
      <vt:lpstr>Northern Housing Innovation Centre  (NHIC)</vt:lpstr>
    </vt:vector>
  </TitlesOfParts>
  <Company>Outcrop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Bronwyn Hancock</dc:creator>
  <cp:lastModifiedBy>Stephen Mooney</cp:lastModifiedBy>
  <cp:revision>128</cp:revision>
  <dcterms:created xsi:type="dcterms:W3CDTF">2018-04-23T17:42:27Z</dcterms:created>
  <dcterms:modified xsi:type="dcterms:W3CDTF">2019-06-12T03:24:56Z</dcterms:modified>
</cp:coreProperties>
</file>