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68" r:id="rId2"/>
    <p:sldId id="274" r:id="rId3"/>
    <p:sldId id="269" r:id="rId4"/>
    <p:sldId id="270" r:id="rId5"/>
    <p:sldId id="271" r:id="rId6"/>
    <p:sldId id="272" r:id="rId7"/>
  </p:sldIdLst>
  <p:sldSz cx="9144000" cy="6858000" type="screen4x3"/>
  <p:notesSz cx="6973888" cy="9236075"/>
  <p:custDataLst>
    <p:tags r:id="rId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exander Anderson" initials="AA" lastIdx="6" clrIdx="0">
    <p:extLst>
      <p:ext uri="{19B8F6BF-5375-455C-9EA6-DF929625EA0E}">
        <p15:presenceInfo xmlns:p15="http://schemas.microsoft.com/office/powerpoint/2012/main" userId="S-1-5-21-1097746622-914383597-1481268402-169903" providerId="AD"/>
      </p:ext>
    </p:extLst>
  </p:cmAuthor>
  <p:cmAuthor id="2" name="Lisa Rhoades" initials="LR" lastIdx="1" clrIdx="1">
    <p:extLst>
      <p:ext uri="{19B8F6BF-5375-455C-9EA6-DF929625EA0E}">
        <p15:presenceInfo xmlns:p15="http://schemas.microsoft.com/office/powerpoint/2012/main" userId="S-1-5-21-1097746622-914383597-1481268402-22465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3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90" d="100"/>
          <a:sy n="90" d="100"/>
        </p:scale>
        <p:origin x="768" y="63"/>
      </p:cViewPr>
      <p:guideLst/>
    </p:cSldViewPr>
  </p:slideViewPr>
  <p:notesTextViewPr>
    <p:cViewPr>
      <p:scale>
        <a:sx n="1" d="1"/>
        <a:sy n="1" d="1"/>
      </p:scale>
      <p:origin x="0" y="0"/>
    </p:cViewPr>
  </p:notesTextViewPr>
  <p:notesViewPr>
    <p:cSldViewPr snapToGrid="0">
      <p:cViewPr varScale="1">
        <p:scale>
          <a:sx n="92" d="100"/>
          <a:sy n="92" d="100"/>
        </p:scale>
        <p:origin x="3732"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tags" Target="tags/tag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2018" cy="463408"/>
          </a:xfrm>
          <a:prstGeom prst="rect">
            <a:avLst/>
          </a:prstGeom>
        </p:spPr>
        <p:txBody>
          <a:bodyPr vert="horz" lIns="92620" tIns="46310" rIns="92620" bIns="46310" rtlCol="0"/>
          <a:lstStyle>
            <a:lvl1pPr algn="l">
              <a:defRPr sz="1200"/>
            </a:lvl1pPr>
          </a:lstStyle>
          <a:p>
            <a:endParaRPr lang="en-CA" dirty="0"/>
          </a:p>
        </p:txBody>
      </p:sp>
      <p:sp>
        <p:nvSpPr>
          <p:cNvPr id="3" name="Date Placeholder 2"/>
          <p:cNvSpPr>
            <a:spLocks noGrp="1"/>
          </p:cNvSpPr>
          <p:nvPr>
            <p:ph type="dt" idx="1"/>
          </p:nvPr>
        </p:nvSpPr>
        <p:spPr>
          <a:xfrm>
            <a:off x="3950256" y="0"/>
            <a:ext cx="3022018" cy="463408"/>
          </a:xfrm>
          <a:prstGeom prst="rect">
            <a:avLst/>
          </a:prstGeom>
        </p:spPr>
        <p:txBody>
          <a:bodyPr vert="horz" lIns="92620" tIns="46310" rIns="92620" bIns="46310" rtlCol="0"/>
          <a:lstStyle>
            <a:lvl1pPr algn="r">
              <a:defRPr sz="1200"/>
            </a:lvl1pPr>
          </a:lstStyle>
          <a:p>
            <a:fld id="{1C11A43A-6166-4465-8722-0CF5266C452B}" type="datetimeFigureOut">
              <a:rPr lang="en-CA" smtClean="0"/>
              <a:t>2019-07-23</a:t>
            </a:fld>
            <a:endParaRPr lang="en-CA" dirty="0"/>
          </a:p>
        </p:txBody>
      </p:sp>
      <p:sp>
        <p:nvSpPr>
          <p:cNvPr id="4" name="Slide Image Placeholder 3"/>
          <p:cNvSpPr>
            <a:spLocks noGrp="1" noRot="1" noChangeAspect="1"/>
          </p:cNvSpPr>
          <p:nvPr>
            <p:ph type="sldImg" idx="2"/>
          </p:nvPr>
        </p:nvSpPr>
        <p:spPr>
          <a:xfrm>
            <a:off x="1408113" y="1154113"/>
            <a:ext cx="4157662" cy="3117850"/>
          </a:xfrm>
          <a:prstGeom prst="rect">
            <a:avLst/>
          </a:prstGeom>
          <a:noFill/>
          <a:ln w="12700">
            <a:solidFill>
              <a:prstClr val="black"/>
            </a:solidFill>
          </a:ln>
        </p:spPr>
        <p:txBody>
          <a:bodyPr vert="horz" lIns="92620" tIns="46310" rIns="92620" bIns="46310" rtlCol="0" anchor="ctr"/>
          <a:lstStyle/>
          <a:p>
            <a:endParaRPr lang="en-CA" dirty="0"/>
          </a:p>
        </p:txBody>
      </p:sp>
      <p:sp>
        <p:nvSpPr>
          <p:cNvPr id="5" name="Notes Placeholder 4"/>
          <p:cNvSpPr>
            <a:spLocks noGrp="1"/>
          </p:cNvSpPr>
          <p:nvPr>
            <p:ph type="body" sz="quarter" idx="3"/>
          </p:nvPr>
        </p:nvSpPr>
        <p:spPr>
          <a:xfrm>
            <a:off x="697389" y="4444861"/>
            <a:ext cx="5579110" cy="3636705"/>
          </a:xfrm>
          <a:prstGeom prst="rect">
            <a:avLst/>
          </a:prstGeom>
        </p:spPr>
        <p:txBody>
          <a:bodyPr vert="horz" lIns="92620" tIns="46310" rIns="92620" bIns="4631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772669"/>
            <a:ext cx="3022018" cy="463407"/>
          </a:xfrm>
          <a:prstGeom prst="rect">
            <a:avLst/>
          </a:prstGeom>
        </p:spPr>
        <p:txBody>
          <a:bodyPr vert="horz" lIns="92620" tIns="46310" rIns="92620" bIns="46310" rtlCol="0" anchor="b"/>
          <a:lstStyle>
            <a:lvl1pPr algn="l">
              <a:defRPr sz="1200"/>
            </a:lvl1pPr>
          </a:lstStyle>
          <a:p>
            <a:endParaRPr lang="en-CA" dirty="0"/>
          </a:p>
        </p:txBody>
      </p:sp>
      <p:sp>
        <p:nvSpPr>
          <p:cNvPr id="7" name="Slide Number Placeholder 6"/>
          <p:cNvSpPr>
            <a:spLocks noGrp="1"/>
          </p:cNvSpPr>
          <p:nvPr>
            <p:ph type="sldNum" sz="quarter" idx="5"/>
          </p:nvPr>
        </p:nvSpPr>
        <p:spPr>
          <a:xfrm>
            <a:off x="3950256" y="8772669"/>
            <a:ext cx="3022018" cy="463407"/>
          </a:xfrm>
          <a:prstGeom prst="rect">
            <a:avLst/>
          </a:prstGeom>
        </p:spPr>
        <p:txBody>
          <a:bodyPr vert="horz" lIns="92620" tIns="46310" rIns="92620" bIns="46310" rtlCol="0" anchor="b"/>
          <a:lstStyle>
            <a:lvl1pPr algn="r">
              <a:defRPr sz="1200"/>
            </a:lvl1pPr>
          </a:lstStyle>
          <a:p>
            <a:fld id="{E79A618F-B4A4-452F-AF4F-3100600DCD32}" type="slidenum">
              <a:rPr lang="en-CA" smtClean="0"/>
              <a:t>‹#›</a:t>
            </a:fld>
            <a:endParaRPr lang="en-CA" dirty="0"/>
          </a:p>
        </p:txBody>
      </p:sp>
    </p:spTree>
    <p:extLst>
      <p:ext uri="{BB962C8B-B14F-4D97-AF65-F5344CB8AC3E}">
        <p14:creationId xmlns:p14="http://schemas.microsoft.com/office/powerpoint/2010/main" val="40055261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e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Option 1">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stretch>
            <a:fillRect/>
          </a:stretch>
        </p:blipFill>
        <p:spPr>
          <a:xfrm>
            <a:off x="0" y="6323162"/>
            <a:ext cx="9144000" cy="534838"/>
          </a:xfrm>
          <a:prstGeom prst="rect">
            <a:avLst/>
          </a:prstGeom>
        </p:spPr>
      </p:pic>
      <p:pic>
        <p:nvPicPr>
          <p:cNvPr id="6" name="Picture 5"/>
          <p:cNvPicPr>
            <a:picLocks noChangeAspect="1"/>
          </p:cNvPicPr>
          <p:nvPr userDrawn="1"/>
        </p:nvPicPr>
        <p:blipFill>
          <a:blip r:embed="rId3"/>
          <a:stretch>
            <a:fillRect/>
          </a:stretch>
        </p:blipFill>
        <p:spPr>
          <a:xfrm>
            <a:off x="177913" y="6516481"/>
            <a:ext cx="1783434" cy="152141"/>
          </a:xfrm>
          <a:prstGeom prst="rect">
            <a:avLst/>
          </a:prstGeom>
        </p:spPr>
      </p:pic>
      <p:pic>
        <p:nvPicPr>
          <p:cNvPr id="7" name="Picture 6"/>
          <p:cNvPicPr>
            <a:picLocks noChangeAspect="1"/>
          </p:cNvPicPr>
          <p:nvPr userDrawn="1"/>
        </p:nvPicPr>
        <p:blipFill>
          <a:blip r:embed="rId4"/>
          <a:stretch>
            <a:fillRect/>
          </a:stretch>
        </p:blipFill>
        <p:spPr>
          <a:xfrm>
            <a:off x="8068545" y="6463286"/>
            <a:ext cx="895943" cy="219759"/>
          </a:xfrm>
          <a:prstGeom prst="rect">
            <a:avLst/>
          </a:prstGeom>
        </p:spPr>
      </p:pic>
    </p:spTree>
    <p:extLst>
      <p:ext uri="{BB962C8B-B14F-4D97-AF65-F5344CB8AC3E}">
        <p14:creationId xmlns:p14="http://schemas.microsoft.com/office/powerpoint/2010/main" val="1517992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8" name="Slide Number Placeholder 5"/>
          <p:cNvSpPr txBox="1">
            <a:spLocks/>
          </p:cNvSpPr>
          <p:nvPr userDrawn="1"/>
        </p:nvSpPr>
        <p:spPr>
          <a:xfrm>
            <a:off x="8474529" y="6397742"/>
            <a:ext cx="480332"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Corbel" panose="020B0503020204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640701E-6F3F-4C1C-85F1-A48826A3E1A0}" type="slidenum">
              <a:rPr lang="en-CA" smtClean="0">
                <a:latin typeface="+mj-lt"/>
              </a:rPr>
              <a:pPr/>
              <a:t>‹#›</a:t>
            </a:fld>
            <a:endParaRPr lang="en-CA" dirty="0">
              <a:latin typeface="+mj-lt"/>
            </a:endParaRPr>
          </a:p>
        </p:txBody>
      </p:sp>
    </p:spTree>
    <p:extLst>
      <p:ext uri="{BB962C8B-B14F-4D97-AF65-F5344CB8AC3E}">
        <p14:creationId xmlns:p14="http://schemas.microsoft.com/office/powerpoint/2010/main" val="2326774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73275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3.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emf"/><Relationship Id="rId5" Type="http://schemas.openxmlformats.org/officeDocument/2006/relationships/image" Target="../media/image1.emf"/><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5"/>
          <a:stretch>
            <a:fillRect/>
          </a:stretch>
        </p:blipFill>
        <p:spPr>
          <a:xfrm>
            <a:off x="0" y="6323162"/>
            <a:ext cx="9144000" cy="534838"/>
          </a:xfrm>
          <a:prstGeom prst="rect">
            <a:avLst/>
          </a:prstGeom>
        </p:spPr>
      </p:pic>
      <p:pic>
        <p:nvPicPr>
          <p:cNvPr id="8" name="Picture 7"/>
          <p:cNvPicPr>
            <a:picLocks noChangeAspect="1"/>
          </p:cNvPicPr>
          <p:nvPr userDrawn="1"/>
        </p:nvPicPr>
        <p:blipFill>
          <a:blip r:embed="rId6"/>
          <a:stretch>
            <a:fillRect/>
          </a:stretch>
        </p:blipFill>
        <p:spPr>
          <a:xfrm>
            <a:off x="177913" y="6516481"/>
            <a:ext cx="1783434" cy="152141"/>
          </a:xfrm>
          <a:prstGeom prst="rect">
            <a:avLst/>
          </a:prstGeom>
        </p:spPr>
      </p:pic>
      <p:pic>
        <p:nvPicPr>
          <p:cNvPr id="9" name="Picture 8"/>
          <p:cNvPicPr>
            <a:picLocks noChangeAspect="1"/>
          </p:cNvPicPr>
          <p:nvPr userDrawn="1"/>
        </p:nvPicPr>
        <p:blipFill>
          <a:blip r:embed="rId7"/>
          <a:stretch>
            <a:fillRect/>
          </a:stretch>
        </p:blipFill>
        <p:spPr>
          <a:xfrm>
            <a:off x="8068545" y="6463286"/>
            <a:ext cx="895943" cy="219759"/>
          </a:xfrm>
          <a:prstGeom prst="rect">
            <a:avLst/>
          </a:prstGeom>
        </p:spPr>
      </p:pic>
    </p:spTree>
    <p:extLst>
      <p:ext uri="{BB962C8B-B14F-4D97-AF65-F5344CB8AC3E}">
        <p14:creationId xmlns:p14="http://schemas.microsoft.com/office/powerpoint/2010/main" val="1860478830"/>
      </p:ext>
    </p:extLst>
  </p:cSld>
  <p:clrMap bg1="lt1" tx1="dk1" bg2="lt2" tx2="dk2" accent1="accent1" accent2="accent2" accent3="accent3" accent4="accent4" accent5="accent5" accent6="accent6" hlink="hlink" folHlink="folHlink"/>
  <p:sldLayoutIdLst>
    <p:sldLayoutId id="2147483661" r:id="rId1"/>
    <p:sldLayoutId id="2147483666" r:id="rId2"/>
    <p:sldLayoutId id="2147483667" r:id="rId3"/>
  </p:sldLayoutIdLst>
  <p:txStyles>
    <p:titleStyle>
      <a:lvl1pPr algn="l" defTabSz="914400" rtl="0" eaLnBrk="1" latinLnBrk="0" hangingPunct="1">
        <a:lnSpc>
          <a:spcPct val="90000"/>
        </a:lnSpc>
        <a:spcBef>
          <a:spcPct val="0"/>
        </a:spcBef>
        <a:buNone/>
        <a:defRPr sz="2800" kern="1200">
          <a:solidFill>
            <a:schemeClr val="accent1"/>
          </a:solidFill>
          <a:latin typeface="Century Gothic" panose="020B0502020202020204" pitchFamily="34" charset="0"/>
          <a:ea typeface="+mj-ea"/>
          <a:cs typeface="+mj-cs"/>
        </a:defRPr>
      </a:lvl1pPr>
    </p:titleStyle>
    <p:bodyStyle>
      <a:lvl1pPr marL="228600" marR="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sz="1800" kern="1200">
          <a:solidFill>
            <a:schemeClr val="tx1"/>
          </a:solidFill>
          <a:latin typeface="Century Gothic" panose="020B0502020202020204" pitchFamily="34" charset="0"/>
          <a:ea typeface="+mn-ea"/>
          <a:cs typeface="+mn-cs"/>
        </a:defRPr>
      </a:lvl1pPr>
      <a:lvl2pPr marL="457200" marR="0"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sz="1800" kern="1200">
          <a:solidFill>
            <a:schemeClr val="tx1"/>
          </a:solidFill>
          <a:latin typeface="Century Gothic" panose="020B0502020202020204" pitchFamily="34" charset="0"/>
          <a:ea typeface="+mn-ea"/>
          <a:cs typeface="+mn-cs"/>
        </a:defRPr>
      </a:lvl2pPr>
      <a:lvl3pPr marL="914400" marR="0"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sz="1800" kern="1200">
          <a:solidFill>
            <a:schemeClr val="tx1"/>
          </a:solidFill>
          <a:latin typeface="Century Gothic" panose="020B0502020202020204" pitchFamily="34" charset="0"/>
          <a:ea typeface="+mn-ea"/>
          <a:cs typeface="+mn-cs"/>
        </a:defRPr>
      </a:lvl3pPr>
      <a:lvl4pPr marL="1371600" marR="0"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sz="1800" kern="1200">
          <a:solidFill>
            <a:schemeClr val="tx1"/>
          </a:solidFill>
          <a:latin typeface="Century Gothic" panose="020B0502020202020204" pitchFamily="34" charset="0"/>
          <a:ea typeface="+mn-ea"/>
          <a:cs typeface="+mn-cs"/>
        </a:defRPr>
      </a:lvl4pPr>
      <a:lvl5pPr marL="20574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1800" kern="1200">
          <a:solidFill>
            <a:schemeClr val="tx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tags" Target="../tags/tag9.xml"/><Relationship Id="rId3" Type="http://schemas.openxmlformats.org/officeDocument/2006/relationships/tags" Target="../tags/tag4.xml"/><Relationship Id="rId7" Type="http://schemas.openxmlformats.org/officeDocument/2006/relationships/tags" Target="../tags/tag8.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5" Type="http://schemas.openxmlformats.org/officeDocument/2006/relationships/tags" Target="../tags/tag6.xml"/><Relationship Id="rId10" Type="http://schemas.openxmlformats.org/officeDocument/2006/relationships/image" Target="../media/image4.emf"/><Relationship Id="rId4" Type="http://schemas.openxmlformats.org/officeDocument/2006/relationships/tags" Target="../tags/tag5.xml"/><Relationship Id="rId9"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1.xml"/><Relationship Id="rId1" Type="http://schemas.openxmlformats.org/officeDocument/2006/relationships/tags" Target="../tags/tag10.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tags" Target="../tags/tag12.xml"/><Relationship Id="rId4"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tags" Target="../tags/tag15.xml"/><Relationship Id="rId4"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tags" Target="../tags/tag20.xml"/><Relationship Id="rId2" Type="http://schemas.openxmlformats.org/officeDocument/2006/relationships/tags" Target="../tags/tag19.xml"/><Relationship Id="rId1" Type="http://schemas.openxmlformats.org/officeDocument/2006/relationships/tags" Target="../tags/tag18.xml"/><Relationship Id="rId4"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2.xml"/><Relationship Id="rId1" Type="http://schemas.openxmlformats.org/officeDocument/2006/relationships/tags" Target="../tags/tag2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custDataLst>
              <p:tags r:id="rId1"/>
            </p:custDataLst>
          </p:nvPr>
        </p:nvSpPr>
        <p:spPr>
          <a:xfrm>
            <a:off x="940020" y="467886"/>
            <a:ext cx="8191350" cy="298878"/>
          </a:xfrm>
          <a:prstGeom prst="rect">
            <a:avLst/>
          </a:prstGeom>
        </p:spPr>
        <p:txBody>
          <a:bodyPr vert="horz" lIns="91440" tIns="45720" rIns="91440" bIns="45720" rtlCol="0" anchor="t">
            <a:noAutofit/>
          </a:bodyPr>
          <a:lstStyle>
            <a:lvl1pPr algn="r" defTabSz="914400" rtl="0" eaLnBrk="1" latinLnBrk="0" hangingPunct="1">
              <a:lnSpc>
                <a:spcPct val="90000"/>
              </a:lnSpc>
              <a:spcBef>
                <a:spcPct val="0"/>
              </a:spcBef>
              <a:buNone/>
              <a:defRPr sz="2800" b="1" kern="1200">
                <a:solidFill>
                  <a:schemeClr val="accent1"/>
                </a:solidFill>
                <a:latin typeface="Century Gothic" panose="020B0502020202020204" pitchFamily="34" charset="0"/>
                <a:ea typeface="+mj-ea"/>
                <a:cs typeface="+mj-cs"/>
              </a:defRPr>
            </a:lvl1pPr>
          </a:lstStyle>
          <a:p>
            <a:pPr algn="l"/>
            <a:r>
              <a:rPr lang="fr-CA" sz="2200" dirty="0" smtClean="0">
                <a:solidFill>
                  <a:srgbClr val="33333C"/>
                </a:solidFill>
              </a:rPr>
              <a:t>COMMUNICATIONS </a:t>
            </a:r>
            <a:r>
              <a:rPr lang="fr-CA" sz="2200" b="0" dirty="0" smtClean="0">
                <a:solidFill>
                  <a:srgbClr val="33333C"/>
                </a:solidFill>
              </a:rPr>
              <a:t>SNAPSHOT – </a:t>
            </a:r>
            <a:r>
              <a:rPr lang="en-CA" sz="2200" b="0" dirty="0" smtClean="0">
                <a:solidFill>
                  <a:srgbClr val="33333C"/>
                </a:solidFill>
              </a:rPr>
              <a:t>Cloud Communications</a:t>
            </a:r>
            <a:endParaRPr lang="fr-CA" sz="2200" b="0" dirty="0">
              <a:solidFill>
                <a:srgbClr val="33333C"/>
              </a:solidFill>
            </a:endParaRPr>
          </a:p>
          <a:p>
            <a:pPr algn="l"/>
            <a:endParaRPr lang="en-CA" sz="2200" b="0" dirty="0">
              <a:solidFill>
                <a:srgbClr val="33333C"/>
              </a:solidFill>
            </a:endParaRPr>
          </a:p>
        </p:txBody>
      </p:sp>
      <p:pic>
        <p:nvPicPr>
          <p:cNvPr id="2" name="Picture 1"/>
          <p:cNvPicPr>
            <a:picLocks noChangeAspect="1"/>
          </p:cNvPicPr>
          <p:nvPr/>
        </p:nvPicPr>
        <p:blipFill>
          <a:blip r:embed="rId10"/>
          <a:stretch>
            <a:fillRect/>
          </a:stretch>
        </p:blipFill>
        <p:spPr>
          <a:xfrm>
            <a:off x="347902" y="393228"/>
            <a:ext cx="489486" cy="498227"/>
          </a:xfrm>
          <a:prstGeom prst="rect">
            <a:avLst/>
          </a:prstGeom>
        </p:spPr>
      </p:pic>
      <p:cxnSp>
        <p:nvCxnSpPr>
          <p:cNvPr id="13" name="Straight Connector 12"/>
          <p:cNvCxnSpPr/>
          <p:nvPr/>
        </p:nvCxnSpPr>
        <p:spPr>
          <a:xfrm>
            <a:off x="323242" y="1181277"/>
            <a:ext cx="8483204" cy="0"/>
          </a:xfrm>
          <a:prstGeom prst="line">
            <a:avLst/>
          </a:prstGeom>
          <a:ln w="28575">
            <a:solidFill>
              <a:srgbClr val="33333C"/>
            </a:solidFill>
          </a:ln>
        </p:spPr>
        <p:style>
          <a:lnRef idx="1">
            <a:schemeClr val="accent1"/>
          </a:lnRef>
          <a:fillRef idx="0">
            <a:schemeClr val="accent1"/>
          </a:fillRef>
          <a:effectRef idx="0">
            <a:schemeClr val="accent1"/>
          </a:effectRef>
          <a:fontRef idx="minor">
            <a:schemeClr val="tx1"/>
          </a:fontRef>
        </p:style>
      </p:cxnSp>
      <p:sp>
        <p:nvSpPr>
          <p:cNvPr id="27" name="Title 1"/>
          <p:cNvSpPr txBox="1">
            <a:spLocks/>
          </p:cNvSpPr>
          <p:nvPr>
            <p:custDataLst>
              <p:tags r:id="rId2"/>
            </p:custDataLst>
          </p:nvPr>
        </p:nvSpPr>
        <p:spPr>
          <a:xfrm>
            <a:off x="4415622" y="1371409"/>
            <a:ext cx="4475761" cy="340160"/>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2800" b="1" kern="1200">
                <a:solidFill>
                  <a:schemeClr val="accent1"/>
                </a:solidFill>
                <a:latin typeface="+mn-lt"/>
                <a:ea typeface="+mj-ea"/>
                <a:cs typeface="+mj-cs"/>
              </a:defRPr>
            </a:lvl1pPr>
          </a:lstStyle>
          <a:p>
            <a:r>
              <a:rPr lang="en-CA" sz="1500" dirty="0" smtClean="0">
                <a:solidFill>
                  <a:srgbClr val="33333C"/>
                </a:solidFill>
                <a:latin typeface="Century Gothic" panose="020B0502020202020204" pitchFamily="34" charset="0"/>
              </a:rPr>
              <a:t>AUDIENCE STORYLINE</a:t>
            </a:r>
            <a:endParaRPr lang="en-CA" sz="1500" b="0" dirty="0">
              <a:solidFill>
                <a:srgbClr val="33333C"/>
              </a:solidFill>
            </a:endParaRPr>
          </a:p>
          <a:p>
            <a:endParaRPr lang="en-CA" sz="1500" b="0" dirty="0" smtClean="0">
              <a:solidFill>
                <a:srgbClr val="33333C"/>
              </a:solidFill>
            </a:endParaRPr>
          </a:p>
          <a:p>
            <a:endParaRPr lang="en-CA" sz="1500" b="0" dirty="0" smtClean="0">
              <a:solidFill>
                <a:srgbClr val="33333C"/>
              </a:solidFill>
            </a:endParaRPr>
          </a:p>
          <a:p>
            <a:endParaRPr lang="en-CA" sz="1500" b="0" dirty="0" smtClean="0">
              <a:solidFill>
                <a:srgbClr val="33333C"/>
              </a:solidFill>
            </a:endParaRPr>
          </a:p>
        </p:txBody>
      </p:sp>
      <p:sp>
        <p:nvSpPr>
          <p:cNvPr id="28" name="Title 1"/>
          <p:cNvSpPr txBox="1">
            <a:spLocks/>
          </p:cNvSpPr>
          <p:nvPr>
            <p:custDataLst>
              <p:tags r:id="rId3"/>
            </p:custDataLst>
          </p:nvPr>
        </p:nvSpPr>
        <p:spPr>
          <a:xfrm>
            <a:off x="242278" y="1357636"/>
            <a:ext cx="1852245" cy="340160"/>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2800" b="1" kern="1200">
                <a:solidFill>
                  <a:schemeClr val="accent1"/>
                </a:solidFill>
                <a:latin typeface="+mn-lt"/>
                <a:ea typeface="+mj-ea"/>
                <a:cs typeface="+mj-cs"/>
              </a:defRPr>
            </a:lvl1pPr>
          </a:lstStyle>
          <a:p>
            <a:r>
              <a:rPr lang="en-CA" sz="1500" dirty="0" smtClean="0">
                <a:solidFill>
                  <a:srgbClr val="33333C"/>
                </a:solidFill>
                <a:latin typeface="Century Gothic" panose="020B0502020202020204" pitchFamily="34" charset="0"/>
              </a:rPr>
              <a:t>SUMMARY</a:t>
            </a:r>
            <a:endParaRPr lang="en-CA" sz="1500" b="0" dirty="0">
              <a:solidFill>
                <a:srgbClr val="33333C"/>
              </a:solidFill>
            </a:endParaRPr>
          </a:p>
          <a:p>
            <a:endParaRPr lang="en-CA" sz="1500" b="0" dirty="0" smtClean="0">
              <a:solidFill>
                <a:srgbClr val="33333C"/>
              </a:solidFill>
            </a:endParaRPr>
          </a:p>
          <a:p>
            <a:endParaRPr lang="en-CA" sz="1500" b="0" dirty="0" smtClean="0">
              <a:solidFill>
                <a:srgbClr val="33333C"/>
              </a:solidFill>
            </a:endParaRPr>
          </a:p>
        </p:txBody>
      </p:sp>
      <p:sp>
        <p:nvSpPr>
          <p:cNvPr id="30" name="Title 1"/>
          <p:cNvSpPr txBox="1">
            <a:spLocks/>
          </p:cNvSpPr>
          <p:nvPr>
            <p:custDataLst>
              <p:tags r:id="rId4"/>
            </p:custDataLst>
          </p:nvPr>
        </p:nvSpPr>
        <p:spPr>
          <a:xfrm>
            <a:off x="4413251" y="1697795"/>
            <a:ext cx="4142338" cy="3078717"/>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2800" b="1" kern="1200">
                <a:solidFill>
                  <a:schemeClr val="accent1"/>
                </a:solidFill>
                <a:latin typeface="+mn-lt"/>
                <a:ea typeface="+mj-ea"/>
                <a:cs typeface="+mj-cs"/>
              </a:defRPr>
            </a:lvl1pPr>
          </a:lstStyle>
          <a:p>
            <a:pPr>
              <a:lnSpc>
                <a:spcPct val="120000"/>
              </a:lnSpc>
            </a:pPr>
            <a:r>
              <a:rPr lang="en-CA" sz="1100" dirty="0" smtClean="0">
                <a:solidFill>
                  <a:srgbClr val="33333C"/>
                </a:solidFill>
                <a:latin typeface="Century Gothic" panose="020B0502020202020204" pitchFamily="34" charset="0"/>
              </a:rPr>
              <a:t>Canadians: </a:t>
            </a:r>
            <a:r>
              <a:rPr lang="en-CA" sz="1100" b="0" dirty="0" smtClean="0">
                <a:solidFill>
                  <a:srgbClr val="33333C"/>
                </a:solidFill>
                <a:latin typeface="Century Gothic" panose="020B0502020202020204" pitchFamily="34" charset="0"/>
              </a:rPr>
              <a:t>Demonstrate important progress in providing modern application platforms to departments, and enabling them to better serve Canadians through Cloud.</a:t>
            </a:r>
          </a:p>
          <a:p>
            <a:pPr>
              <a:lnSpc>
                <a:spcPct val="120000"/>
              </a:lnSpc>
            </a:pPr>
            <a:endParaRPr lang="en-CA" sz="1100" dirty="0" smtClean="0">
              <a:solidFill>
                <a:srgbClr val="33333C"/>
              </a:solidFill>
              <a:latin typeface="Century Gothic" panose="020B0502020202020204" pitchFamily="34" charset="0"/>
            </a:endParaRPr>
          </a:p>
          <a:p>
            <a:pPr>
              <a:lnSpc>
                <a:spcPct val="120000"/>
              </a:lnSpc>
            </a:pPr>
            <a:r>
              <a:rPr lang="en-CA" sz="1100" dirty="0" smtClean="0">
                <a:solidFill>
                  <a:srgbClr val="33333C"/>
                </a:solidFill>
                <a:latin typeface="Century Gothic" panose="020B0502020202020204" pitchFamily="34" charset="0"/>
              </a:rPr>
              <a:t>Employees: </a:t>
            </a:r>
            <a:r>
              <a:rPr lang="en-CA" sz="1100" b="0" dirty="0" smtClean="0">
                <a:solidFill>
                  <a:srgbClr val="33333C"/>
                </a:solidFill>
                <a:latin typeface="Century Gothic" panose="020B0502020202020204" pitchFamily="34" charset="0"/>
              </a:rPr>
              <a:t>Keep employees involved as we move through the cloud journey, ensure they understand our role and are effective spokespeople</a:t>
            </a:r>
          </a:p>
          <a:p>
            <a:pPr>
              <a:lnSpc>
                <a:spcPct val="120000"/>
              </a:lnSpc>
            </a:pPr>
            <a:endParaRPr lang="en-CA" sz="1100" dirty="0" smtClean="0">
              <a:solidFill>
                <a:srgbClr val="33333C"/>
              </a:solidFill>
              <a:latin typeface="Century Gothic" panose="020B0502020202020204" pitchFamily="34" charset="0"/>
            </a:endParaRPr>
          </a:p>
          <a:p>
            <a:pPr>
              <a:lnSpc>
                <a:spcPct val="120000"/>
              </a:lnSpc>
            </a:pPr>
            <a:r>
              <a:rPr lang="en-CA" sz="1100" dirty="0" smtClean="0">
                <a:solidFill>
                  <a:srgbClr val="33333C"/>
                </a:solidFill>
                <a:latin typeface="Century Gothic" panose="020B0502020202020204" pitchFamily="34" charset="0"/>
              </a:rPr>
              <a:t>GOC: </a:t>
            </a:r>
            <a:r>
              <a:rPr lang="en-CA" sz="1100" b="0" dirty="0" smtClean="0">
                <a:solidFill>
                  <a:srgbClr val="33333C"/>
                </a:solidFill>
                <a:latin typeface="Century Gothic" panose="020B0502020202020204" pitchFamily="34" charset="0"/>
              </a:rPr>
              <a:t>Showcase that </a:t>
            </a:r>
            <a:r>
              <a:rPr lang="fr-CA" sz="1100" b="0" dirty="0" smtClean="0">
                <a:solidFill>
                  <a:srgbClr val="33333C"/>
                </a:solidFill>
                <a:latin typeface="Century Gothic" panose="020B0502020202020204" pitchFamily="34" charset="0"/>
              </a:rPr>
              <a:t>SSC </a:t>
            </a:r>
            <a:r>
              <a:rPr lang="fr-CA" sz="1100" b="0" dirty="0">
                <a:solidFill>
                  <a:srgbClr val="33333C"/>
                </a:solidFill>
                <a:latin typeface="Century Gothic" panose="020B0502020202020204" pitchFamily="34" charset="0"/>
              </a:rPr>
              <a:t>is making important progress on Cloud and continues to deliver </a:t>
            </a:r>
            <a:r>
              <a:rPr lang="fr-CA" sz="1100" b="0" dirty="0" smtClean="0">
                <a:solidFill>
                  <a:srgbClr val="33333C"/>
                </a:solidFill>
                <a:latin typeface="Century Gothic" panose="020B0502020202020204" pitchFamily="34" charset="0"/>
              </a:rPr>
              <a:t>valuable and essential </a:t>
            </a:r>
            <a:r>
              <a:rPr lang="fr-CA" sz="1100" b="0" dirty="0">
                <a:solidFill>
                  <a:srgbClr val="33333C"/>
                </a:solidFill>
                <a:latin typeface="Century Gothic" panose="020B0502020202020204" pitchFamily="34" charset="0"/>
              </a:rPr>
              <a:t>Cloud services to GC </a:t>
            </a:r>
            <a:r>
              <a:rPr lang="fr-CA" sz="1100" b="0" dirty="0" err="1" smtClean="0">
                <a:solidFill>
                  <a:srgbClr val="33333C"/>
                </a:solidFill>
                <a:latin typeface="Century Gothic" panose="020B0502020202020204" pitchFamily="34" charset="0"/>
              </a:rPr>
              <a:t>partners</a:t>
            </a:r>
            <a:r>
              <a:rPr lang="fr-CA" sz="1100" b="0" dirty="0" smtClean="0">
                <a:solidFill>
                  <a:srgbClr val="33333C"/>
                </a:solidFill>
                <a:latin typeface="Century Gothic" panose="020B0502020202020204" pitchFamily="34" charset="0"/>
              </a:rPr>
              <a:t> as part of the </a:t>
            </a:r>
            <a:r>
              <a:rPr lang="fr-CA" sz="1100" b="0" dirty="0" err="1" smtClean="0">
                <a:solidFill>
                  <a:srgbClr val="33333C"/>
                </a:solidFill>
                <a:latin typeface="Century Gothic" panose="020B0502020202020204" pitchFamily="34" charset="0"/>
              </a:rPr>
              <a:t>enterprise</a:t>
            </a:r>
            <a:r>
              <a:rPr lang="fr-CA" sz="1100" b="0" dirty="0" smtClean="0">
                <a:solidFill>
                  <a:srgbClr val="33333C"/>
                </a:solidFill>
                <a:latin typeface="Century Gothic" panose="020B0502020202020204" pitchFamily="34" charset="0"/>
              </a:rPr>
              <a:t> model.</a:t>
            </a:r>
            <a:endParaRPr lang="fr-CA" sz="1100" b="0" dirty="0">
              <a:solidFill>
                <a:srgbClr val="33333C"/>
              </a:solidFill>
              <a:latin typeface="Century Gothic" panose="020B0502020202020204" pitchFamily="34" charset="0"/>
            </a:endParaRPr>
          </a:p>
          <a:p>
            <a:pPr>
              <a:lnSpc>
                <a:spcPts val="1800"/>
              </a:lnSpc>
            </a:pPr>
            <a:endParaRPr lang="en-CA" sz="1200" b="0" dirty="0">
              <a:solidFill>
                <a:srgbClr val="33333C"/>
              </a:solidFill>
            </a:endParaRPr>
          </a:p>
          <a:p>
            <a:pPr>
              <a:lnSpc>
                <a:spcPts val="1800"/>
              </a:lnSpc>
            </a:pPr>
            <a:endParaRPr lang="en-CA" sz="1200" b="0" dirty="0" smtClean="0">
              <a:solidFill>
                <a:srgbClr val="33333C"/>
              </a:solidFill>
            </a:endParaRPr>
          </a:p>
          <a:p>
            <a:pPr>
              <a:lnSpc>
                <a:spcPts val="1800"/>
              </a:lnSpc>
            </a:pPr>
            <a:endParaRPr lang="en-CA" sz="1200" b="0" dirty="0" smtClean="0">
              <a:solidFill>
                <a:srgbClr val="33333C"/>
              </a:solidFill>
            </a:endParaRPr>
          </a:p>
          <a:p>
            <a:pPr>
              <a:lnSpc>
                <a:spcPts val="1800"/>
              </a:lnSpc>
            </a:pPr>
            <a:endParaRPr lang="en-CA" sz="1200" b="0" dirty="0" smtClean="0">
              <a:solidFill>
                <a:srgbClr val="33333C"/>
              </a:solidFill>
            </a:endParaRPr>
          </a:p>
        </p:txBody>
      </p:sp>
      <p:sp>
        <p:nvSpPr>
          <p:cNvPr id="31" name="Title 1"/>
          <p:cNvSpPr txBox="1">
            <a:spLocks/>
          </p:cNvSpPr>
          <p:nvPr>
            <p:custDataLst>
              <p:tags r:id="rId5"/>
            </p:custDataLst>
          </p:nvPr>
        </p:nvSpPr>
        <p:spPr>
          <a:xfrm>
            <a:off x="232971" y="1697795"/>
            <a:ext cx="3955308" cy="4473037"/>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2800" b="1" kern="1200">
                <a:solidFill>
                  <a:schemeClr val="accent1"/>
                </a:solidFill>
                <a:latin typeface="+mn-lt"/>
                <a:ea typeface="+mj-ea"/>
                <a:cs typeface="+mj-cs"/>
              </a:defRPr>
            </a:lvl1pPr>
          </a:lstStyle>
          <a:p>
            <a:pPr>
              <a:lnSpc>
                <a:spcPts val="1800"/>
              </a:lnSpc>
            </a:pPr>
            <a:r>
              <a:rPr lang="en-US" sz="1500" b="0" dirty="0" smtClean="0">
                <a:solidFill>
                  <a:srgbClr val="33333C"/>
                </a:solidFill>
              </a:rPr>
              <a:t>The Cloud Story will develop and pick up steam in over the summer and fall.  The overarching message is that SSC’s role as the enabler in the enterprise model is key to the success of the Cloud First Strategy.</a:t>
            </a:r>
          </a:p>
          <a:p>
            <a:pPr>
              <a:lnSpc>
                <a:spcPts val="1800"/>
              </a:lnSpc>
            </a:pPr>
            <a:endParaRPr lang="en-US" sz="1500" b="0" dirty="0">
              <a:solidFill>
                <a:srgbClr val="33333C"/>
              </a:solidFill>
            </a:endParaRPr>
          </a:p>
          <a:p>
            <a:pPr>
              <a:lnSpc>
                <a:spcPts val="1800"/>
              </a:lnSpc>
            </a:pPr>
            <a:r>
              <a:rPr lang="en-US" sz="1500" b="0" dirty="0" smtClean="0">
                <a:solidFill>
                  <a:srgbClr val="33333C"/>
                </a:solidFill>
              </a:rPr>
              <a:t>Key elements to the cloud story include:</a:t>
            </a:r>
            <a:endParaRPr lang="en-US" sz="1500" b="0" dirty="0">
              <a:solidFill>
                <a:srgbClr val="33333C"/>
              </a:solidFill>
            </a:endParaRPr>
          </a:p>
          <a:p>
            <a:pPr marL="285750" indent="-285750">
              <a:lnSpc>
                <a:spcPts val="1800"/>
              </a:lnSpc>
              <a:buFont typeface="Arial" panose="020B0604020202020204" pitchFamily="34" charset="0"/>
              <a:buChar char="•"/>
            </a:pPr>
            <a:r>
              <a:rPr lang="en-US" sz="1500" b="0" dirty="0" smtClean="0">
                <a:solidFill>
                  <a:srgbClr val="33333C"/>
                </a:solidFill>
              </a:rPr>
              <a:t>Availability of Protected B Contracts</a:t>
            </a:r>
          </a:p>
          <a:p>
            <a:pPr marL="285750" indent="-285750">
              <a:lnSpc>
                <a:spcPts val="1800"/>
              </a:lnSpc>
              <a:buFont typeface="Arial" panose="020B0604020202020204" pitchFamily="34" charset="0"/>
              <a:buChar char="•"/>
            </a:pPr>
            <a:r>
              <a:rPr lang="en-US" sz="1500" b="0" dirty="0" smtClean="0">
                <a:solidFill>
                  <a:srgbClr val="33333C"/>
                </a:solidFill>
              </a:rPr>
              <a:t>Ensuring security protocols are in place</a:t>
            </a:r>
          </a:p>
          <a:p>
            <a:pPr marL="285750" indent="-285750">
              <a:lnSpc>
                <a:spcPts val="1800"/>
              </a:lnSpc>
              <a:buFont typeface="Arial" panose="020B0604020202020204" pitchFamily="34" charset="0"/>
              <a:buChar char="•"/>
            </a:pPr>
            <a:r>
              <a:rPr lang="en-US" sz="1500" b="0" dirty="0" smtClean="0">
                <a:solidFill>
                  <a:srgbClr val="33333C"/>
                </a:solidFill>
              </a:rPr>
              <a:t>Successful movement of workloads to the cloud</a:t>
            </a:r>
          </a:p>
          <a:p>
            <a:pPr>
              <a:lnSpc>
                <a:spcPts val="1800"/>
              </a:lnSpc>
            </a:pPr>
            <a:endParaRPr lang="en-US" sz="1500" b="0" dirty="0" smtClean="0">
              <a:solidFill>
                <a:srgbClr val="33333C"/>
              </a:solidFill>
            </a:endParaRPr>
          </a:p>
          <a:p>
            <a:pPr>
              <a:lnSpc>
                <a:spcPts val="1800"/>
              </a:lnSpc>
            </a:pPr>
            <a:r>
              <a:rPr lang="en-US" sz="1500" b="0" dirty="0" smtClean="0">
                <a:solidFill>
                  <a:srgbClr val="33333C"/>
                </a:solidFill>
              </a:rPr>
              <a:t>Our cloud communication strategy will be developed in coordination with TBS, CSE, PSPC and the 6 Pathfinders.  We will work with the communications branches in each department to ensure we speak with one GC voice.</a:t>
            </a:r>
            <a:endParaRPr lang="en-US" sz="1500" b="0" dirty="0">
              <a:solidFill>
                <a:srgbClr val="33333C"/>
              </a:solidFill>
            </a:endParaRPr>
          </a:p>
          <a:p>
            <a:pPr marL="285750" indent="-285750">
              <a:lnSpc>
                <a:spcPts val="1800"/>
              </a:lnSpc>
              <a:buFont typeface="Arial" panose="020B0604020202020204" pitchFamily="34" charset="0"/>
              <a:buChar char="•"/>
            </a:pPr>
            <a:endParaRPr lang="en-US" sz="1500" b="0" dirty="0" smtClean="0">
              <a:solidFill>
                <a:srgbClr val="33333C"/>
              </a:solidFill>
            </a:endParaRPr>
          </a:p>
          <a:p>
            <a:pPr>
              <a:lnSpc>
                <a:spcPts val="1800"/>
              </a:lnSpc>
            </a:pPr>
            <a:endParaRPr lang="en-US" sz="1500" b="0" dirty="0" smtClean="0">
              <a:solidFill>
                <a:srgbClr val="33333C"/>
              </a:solidFill>
            </a:endParaRPr>
          </a:p>
          <a:p>
            <a:pPr>
              <a:lnSpc>
                <a:spcPts val="1800"/>
              </a:lnSpc>
            </a:pPr>
            <a:endParaRPr lang="en-CA" sz="1500" b="0" dirty="0" smtClean="0">
              <a:solidFill>
                <a:srgbClr val="33333C"/>
              </a:solidFill>
            </a:endParaRPr>
          </a:p>
        </p:txBody>
      </p:sp>
      <p:sp>
        <p:nvSpPr>
          <p:cNvPr id="32" name="Title 1"/>
          <p:cNvSpPr txBox="1">
            <a:spLocks/>
          </p:cNvSpPr>
          <p:nvPr>
            <p:custDataLst>
              <p:tags r:id="rId6"/>
            </p:custDataLst>
          </p:nvPr>
        </p:nvSpPr>
        <p:spPr>
          <a:xfrm>
            <a:off x="232970" y="1697796"/>
            <a:ext cx="3955309" cy="3081595"/>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2800" b="1" kern="1200">
                <a:solidFill>
                  <a:schemeClr val="accent1"/>
                </a:solidFill>
                <a:latin typeface="+mn-lt"/>
                <a:ea typeface="+mj-ea"/>
                <a:cs typeface="+mj-cs"/>
              </a:defRPr>
            </a:lvl1pPr>
          </a:lstStyle>
          <a:p>
            <a:pPr>
              <a:lnSpc>
                <a:spcPts val="1800"/>
              </a:lnSpc>
            </a:pPr>
            <a:endParaRPr lang="fr-CA" sz="1200" b="0" dirty="0" smtClean="0">
              <a:solidFill>
                <a:srgbClr val="33333C"/>
              </a:solidFill>
              <a:latin typeface="Century Gothic" panose="020B0502020202020204" pitchFamily="34" charset="0"/>
            </a:endParaRPr>
          </a:p>
        </p:txBody>
      </p:sp>
      <p:sp>
        <p:nvSpPr>
          <p:cNvPr id="17" name="Title 1"/>
          <p:cNvSpPr txBox="1">
            <a:spLocks/>
          </p:cNvSpPr>
          <p:nvPr>
            <p:custDataLst>
              <p:tags r:id="rId7"/>
            </p:custDataLst>
          </p:nvPr>
        </p:nvSpPr>
        <p:spPr>
          <a:xfrm>
            <a:off x="7190156" y="203357"/>
            <a:ext cx="1720428" cy="327816"/>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2800" b="1" kern="1200">
                <a:solidFill>
                  <a:schemeClr val="accent1"/>
                </a:solidFill>
                <a:latin typeface="+mn-lt"/>
                <a:ea typeface="+mj-ea"/>
                <a:cs typeface="+mj-cs"/>
              </a:defRPr>
            </a:lvl1pPr>
          </a:lstStyle>
          <a:p>
            <a:pPr algn="r"/>
            <a:r>
              <a:rPr lang="en-CA" sz="1200" dirty="0" smtClean="0">
                <a:solidFill>
                  <a:srgbClr val="33333C"/>
                </a:solidFill>
                <a:latin typeface="Century Gothic" panose="020B0502020202020204" pitchFamily="34" charset="0"/>
              </a:rPr>
              <a:t>CCM </a:t>
            </a:r>
            <a:endParaRPr lang="en-CA" sz="1200" b="0" dirty="0">
              <a:solidFill>
                <a:srgbClr val="33333C"/>
              </a:solidFill>
              <a:latin typeface="Century Gothic" panose="020B0502020202020204" pitchFamily="34" charset="0"/>
            </a:endParaRPr>
          </a:p>
        </p:txBody>
      </p:sp>
      <p:sp>
        <p:nvSpPr>
          <p:cNvPr id="12" name="Title 1"/>
          <p:cNvSpPr txBox="1">
            <a:spLocks/>
          </p:cNvSpPr>
          <p:nvPr>
            <p:custDataLst>
              <p:tags r:id="rId8"/>
            </p:custDataLst>
          </p:nvPr>
        </p:nvSpPr>
        <p:spPr>
          <a:xfrm>
            <a:off x="232970" y="5307449"/>
            <a:ext cx="8573476" cy="863384"/>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2800" b="1" kern="1200">
                <a:solidFill>
                  <a:schemeClr val="accent1"/>
                </a:solidFill>
                <a:latin typeface="+mn-lt"/>
                <a:ea typeface="+mj-ea"/>
                <a:cs typeface="+mj-cs"/>
              </a:defRPr>
            </a:lvl1pPr>
          </a:lstStyle>
          <a:p>
            <a:pPr>
              <a:lnSpc>
                <a:spcPts val="1800"/>
              </a:lnSpc>
            </a:pPr>
            <a:endParaRPr lang="en-CA" sz="1100" b="0" dirty="0" smtClean="0">
              <a:solidFill>
                <a:srgbClr val="33333C"/>
              </a:solidFill>
              <a:latin typeface="Century Gothic" panose="020B0502020202020204" pitchFamily="34" charset="0"/>
            </a:endParaRPr>
          </a:p>
        </p:txBody>
      </p:sp>
    </p:spTree>
    <p:extLst>
      <p:ext uri="{BB962C8B-B14F-4D97-AF65-F5344CB8AC3E}">
        <p14:creationId xmlns:p14="http://schemas.microsoft.com/office/powerpoint/2010/main" val="33159983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custDataLst>
              <p:tags r:id="rId1"/>
            </p:custDataLst>
          </p:nvPr>
        </p:nvSpPr>
        <p:spPr>
          <a:xfrm>
            <a:off x="252266" y="581016"/>
            <a:ext cx="8191350" cy="298878"/>
          </a:xfrm>
          <a:prstGeom prst="rect">
            <a:avLst/>
          </a:prstGeom>
        </p:spPr>
        <p:txBody>
          <a:bodyPr vert="horz" lIns="91440" tIns="45720" rIns="91440" bIns="45720" rtlCol="0" anchor="t">
            <a:noAutofit/>
          </a:bodyPr>
          <a:lstStyle>
            <a:lvl1pPr algn="r" defTabSz="914400" rtl="0" eaLnBrk="1" latinLnBrk="0" hangingPunct="1">
              <a:lnSpc>
                <a:spcPct val="90000"/>
              </a:lnSpc>
              <a:spcBef>
                <a:spcPct val="0"/>
              </a:spcBef>
              <a:buNone/>
              <a:defRPr sz="2800" b="1" kern="1200">
                <a:solidFill>
                  <a:schemeClr val="accent1"/>
                </a:solidFill>
                <a:latin typeface="Century Gothic" panose="020B0502020202020204" pitchFamily="34" charset="0"/>
                <a:ea typeface="+mj-ea"/>
                <a:cs typeface="+mj-cs"/>
              </a:defRPr>
            </a:lvl1pPr>
          </a:lstStyle>
          <a:p>
            <a:pPr algn="l"/>
            <a:r>
              <a:rPr lang="fr-CA" sz="2200" dirty="0" smtClean="0">
                <a:solidFill>
                  <a:srgbClr val="33333C"/>
                </a:solidFill>
              </a:rPr>
              <a:t>CLOUD BRANDING </a:t>
            </a:r>
            <a:endParaRPr lang="en-CA" sz="2200" b="0" dirty="0">
              <a:solidFill>
                <a:srgbClr val="33333C"/>
              </a:solidFill>
            </a:endParaRPr>
          </a:p>
        </p:txBody>
      </p:sp>
      <p:cxnSp>
        <p:nvCxnSpPr>
          <p:cNvPr id="8" name="Straight Connector 7"/>
          <p:cNvCxnSpPr/>
          <p:nvPr/>
        </p:nvCxnSpPr>
        <p:spPr>
          <a:xfrm>
            <a:off x="332550" y="1005840"/>
            <a:ext cx="8483204" cy="0"/>
          </a:xfrm>
          <a:prstGeom prst="line">
            <a:avLst/>
          </a:prstGeom>
          <a:ln w="28575">
            <a:solidFill>
              <a:srgbClr val="33333C"/>
            </a:solidFill>
          </a:ln>
        </p:spPr>
        <p:style>
          <a:lnRef idx="1">
            <a:schemeClr val="accent1"/>
          </a:lnRef>
          <a:fillRef idx="0">
            <a:schemeClr val="accent1"/>
          </a:fillRef>
          <a:effectRef idx="0">
            <a:schemeClr val="accent1"/>
          </a:effectRef>
          <a:fontRef idx="minor">
            <a:schemeClr val="tx1"/>
          </a:fontRef>
        </p:style>
      </p:cxnSp>
      <p:sp>
        <p:nvSpPr>
          <p:cNvPr id="14" name="Title 1"/>
          <p:cNvSpPr txBox="1">
            <a:spLocks/>
          </p:cNvSpPr>
          <p:nvPr>
            <p:custDataLst>
              <p:tags r:id="rId2"/>
            </p:custDataLst>
          </p:nvPr>
        </p:nvSpPr>
        <p:spPr>
          <a:xfrm>
            <a:off x="7190156" y="203357"/>
            <a:ext cx="1720428" cy="327816"/>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2800" b="1" kern="1200">
                <a:solidFill>
                  <a:schemeClr val="accent1"/>
                </a:solidFill>
                <a:latin typeface="+mn-lt"/>
                <a:ea typeface="+mj-ea"/>
                <a:cs typeface="+mj-cs"/>
              </a:defRPr>
            </a:lvl1pPr>
          </a:lstStyle>
          <a:p>
            <a:pPr algn="r"/>
            <a:r>
              <a:rPr lang="en-CA" sz="1200" dirty="0">
                <a:solidFill>
                  <a:srgbClr val="33333C"/>
                </a:solidFill>
                <a:latin typeface="Century Gothic" panose="020B0502020202020204" pitchFamily="34" charset="0"/>
              </a:rPr>
              <a:t>CCM </a:t>
            </a:r>
            <a:endParaRPr lang="en-CA" sz="1200" b="0" dirty="0">
              <a:solidFill>
                <a:srgbClr val="33333C"/>
              </a:solidFill>
              <a:latin typeface="Century Gothic" panose="020B0502020202020204" pitchFamily="34" charset="0"/>
            </a:endParaRPr>
          </a:p>
        </p:txBody>
      </p:sp>
      <p:sp>
        <p:nvSpPr>
          <p:cNvPr id="2" name="TextBox 1"/>
          <p:cNvSpPr txBox="1"/>
          <p:nvPr/>
        </p:nvSpPr>
        <p:spPr>
          <a:xfrm>
            <a:off x="496047" y="1589741"/>
            <a:ext cx="7446910" cy="646331"/>
          </a:xfrm>
          <a:prstGeom prst="rect">
            <a:avLst/>
          </a:prstGeom>
          <a:noFill/>
        </p:spPr>
        <p:txBody>
          <a:bodyPr wrap="none" rtlCol="0">
            <a:spAutoFit/>
          </a:bodyPr>
          <a:lstStyle/>
          <a:p>
            <a:pPr marL="285750" indent="-285750">
              <a:buFont typeface="Arial" panose="020B0604020202020204" pitchFamily="34" charset="0"/>
              <a:buChar char="•"/>
            </a:pPr>
            <a:r>
              <a:rPr lang="en-US" dirty="0" smtClean="0"/>
              <a:t>Engaged with QUAD partners on communications:  One GC voice for Cloud</a:t>
            </a:r>
          </a:p>
          <a:p>
            <a:pPr marL="742950" lvl="1" indent="-285750">
              <a:buFont typeface="Arial" panose="020B0604020202020204" pitchFamily="34" charset="0"/>
              <a:buChar char="•"/>
            </a:pPr>
            <a:r>
              <a:rPr lang="en-US" dirty="0" smtClean="0"/>
              <a:t>Consistent messaging and branding</a:t>
            </a:r>
            <a:endParaRPr lang="en-CA" dirty="0"/>
          </a:p>
        </p:txBody>
      </p:sp>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61237" y="2549732"/>
            <a:ext cx="3030278" cy="1515139"/>
          </a:xfrm>
          <a:prstGeom prst="rect">
            <a:avLst/>
          </a:prstGeom>
        </p:spPr>
      </p:pic>
      <p:pic>
        <p:nvPicPr>
          <p:cNvPr id="4" name="Picture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950535" y="4470990"/>
            <a:ext cx="3200400" cy="1600200"/>
          </a:xfrm>
          <a:prstGeom prst="rect">
            <a:avLst/>
          </a:prstGeom>
        </p:spPr>
      </p:pic>
      <p:pic>
        <p:nvPicPr>
          <p:cNvPr id="7" name="Picture 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862772" y="2549732"/>
            <a:ext cx="3140768" cy="1570384"/>
          </a:xfrm>
          <a:prstGeom prst="rect">
            <a:avLst/>
          </a:prstGeom>
        </p:spPr>
      </p:pic>
    </p:spTree>
    <p:extLst>
      <p:ext uri="{BB962C8B-B14F-4D97-AF65-F5344CB8AC3E}">
        <p14:creationId xmlns:p14="http://schemas.microsoft.com/office/powerpoint/2010/main" val="16261036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custDataLst>
              <p:tags r:id="rId1"/>
            </p:custDataLst>
          </p:nvPr>
        </p:nvSpPr>
        <p:spPr>
          <a:xfrm>
            <a:off x="252266" y="581016"/>
            <a:ext cx="8191350" cy="298878"/>
          </a:xfrm>
          <a:prstGeom prst="rect">
            <a:avLst/>
          </a:prstGeom>
        </p:spPr>
        <p:txBody>
          <a:bodyPr vert="horz" lIns="91440" tIns="45720" rIns="91440" bIns="45720" rtlCol="0" anchor="t">
            <a:noAutofit/>
          </a:bodyPr>
          <a:lstStyle>
            <a:lvl1pPr algn="r" defTabSz="914400" rtl="0" eaLnBrk="1" latinLnBrk="0" hangingPunct="1">
              <a:lnSpc>
                <a:spcPct val="90000"/>
              </a:lnSpc>
              <a:spcBef>
                <a:spcPct val="0"/>
              </a:spcBef>
              <a:buNone/>
              <a:defRPr sz="2800" b="1" kern="1200">
                <a:solidFill>
                  <a:schemeClr val="accent1"/>
                </a:solidFill>
                <a:latin typeface="Century Gothic" panose="020B0502020202020204" pitchFamily="34" charset="0"/>
                <a:ea typeface="+mj-ea"/>
                <a:cs typeface="+mj-cs"/>
              </a:defRPr>
            </a:lvl1pPr>
          </a:lstStyle>
          <a:p>
            <a:pPr algn="l"/>
            <a:r>
              <a:rPr lang="fr-CA" sz="2200" dirty="0" smtClean="0">
                <a:solidFill>
                  <a:srgbClr val="33333C"/>
                </a:solidFill>
              </a:rPr>
              <a:t>TIMELINE</a:t>
            </a:r>
            <a:r>
              <a:rPr lang="fr-CA" sz="2200" dirty="0">
                <a:solidFill>
                  <a:srgbClr val="33333C"/>
                </a:solidFill>
              </a:rPr>
              <a:t> </a:t>
            </a:r>
            <a:r>
              <a:rPr lang="fr-CA" sz="2200" dirty="0" smtClean="0">
                <a:solidFill>
                  <a:srgbClr val="33333C"/>
                </a:solidFill>
              </a:rPr>
              <a:t>- CANADIAN</a:t>
            </a:r>
            <a:r>
              <a:rPr lang="fr-CA" sz="2200" b="0" dirty="0" smtClean="0">
                <a:solidFill>
                  <a:srgbClr val="33333C"/>
                </a:solidFill>
              </a:rPr>
              <a:t> AUDIENCE COMMUNICATIONS</a:t>
            </a:r>
            <a:endParaRPr lang="en-CA" sz="2200" b="0" dirty="0">
              <a:solidFill>
                <a:srgbClr val="33333C"/>
              </a:solidFill>
            </a:endParaRPr>
          </a:p>
        </p:txBody>
      </p:sp>
      <p:cxnSp>
        <p:nvCxnSpPr>
          <p:cNvPr id="8" name="Straight Connector 7"/>
          <p:cNvCxnSpPr/>
          <p:nvPr/>
        </p:nvCxnSpPr>
        <p:spPr>
          <a:xfrm>
            <a:off x="332550" y="1005840"/>
            <a:ext cx="8483204" cy="0"/>
          </a:xfrm>
          <a:prstGeom prst="line">
            <a:avLst/>
          </a:prstGeom>
          <a:ln w="28575">
            <a:solidFill>
              <a:srgbClr val="33333C"/>
            </a:solidFill>
          </a:ln>
        </p:spPr>
        <p:style>
          <a:lnRef idx="1">
            <a:schemeClr val="accent1"/>
          </a:lnRef>
          <a:fillRef idx="0">
            <a:schemeClr val="accent1"/>
          </a:fillRef>
          <a:effectRef idx="0">
            <a:schemeClr val="accent1"/>
          </a:effectRef>
          <a:fontRef idx="minor">
            <a:schemeClr val="tx1"/>
          </a:fontRef>
        </p:style>
      </p:cxnSp>
      <p:sp>
        <p:nvSpPr>
          <p:cNvPr id="14" name="Title 1"/>
          <p:cNvSpPr txBox="1">
            <a:spLocks/>
          </p:cNvSpPr>
          <p:nvPr>
            <p:custDataLst>
              <p:tags r:id="rId2"/>
            </p:custDataLst>
          </p:nvPr>
        </p:nvSpPr>
        <p:spPr>
          <a:xfrm>
            <a:off x="7190156" y="203357"/>
            <a:ext cx="1720428" cy="327816"/>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2800" b="1" kern="1200">
                <a:solidFill>
                  <a:schemeClr val="accent1"/>
                </a:solidFill>
                <a:latin typeface="+mn-lt"/>
                <a:ea typeface="+mj-ea"/>
                <a:cs typeface="+mj-cs"/>
              </a:defRPr>
            </a:lvl1pPr>
          </a:lstStyle>
          <a:p>
            <a:pPr algn="r"/>
            <a:r>
              <a:rPr lang="en-CA" sz="1200" dirty="0">
                <a:solidFill>
                  <a:srgbClr val="33333C"/>
                </a:solidFill>
                <a:latin typeface="Century Gothic" panose="020B0502020202020204" pitchFamily="34" charset="0"/>
              </a:rPr>
              <a:t>CCM </a:t>
            </a:r>
            <a:endParaRPr lang="en-CA" sz="1200" b="0" dirty="0">
              <a:solidFill>
                <a:srgbClr val="33333C"/>
              </a:solidFill>
              <a:latin typeface="Century Gothic" panose="020B0502020202020204" pitchFamily="34" charset="0"/>
            </a:endParaRPr>
          </a:p>
        </p:txBody>
      </p:sp>
      <p:graphicFrame>
        <p:nvGraphicFramePr>
          <p:cNvPr id="16" name="Table 15"/>
          <p:cNvGraphicFramePr>
            <a:graphicFrameLocks noGrp="1"/>
          </p:cNvGraphicFramePr>
          <p:nvPr>
            <p:custDataLst>
              <p:tags r:id="rId3"/>
            </p:custDataLst>
            <p:extLst>
              <p:ext uri="{D42A27DB-BD31-4B8C-83A1-F6EECF244321}">
                <p14:modId xmlns:p14="http://schemas.microsoft.com/office/powerpoint/2010/main" val="500410073"/>
              </p:ext>
            </p:extLst>
          </p:nvPr>
        </p:nvGraphicFramePr>
        <p:xfrm>
          <a:off x="332550" y="1081943"/>
          <a:ext cx="8510907" cy="4434840"/>
        </p:xfrm>
        <a:graphic>
          <a:graphicData uri="http://schemas.openxmlformats.org/drawingml/2006/table">
            <a:tbl>
              <a:tblPr firstRow="1" bandRow="1">
                <a:tableStyleId>{E8B1032C-EA38-4F05-BA0D-38AFFFC7BED3}</a:tableStyleId>
              </a:tblPr>
              <a:tblGrid>
                <a:gridCol w="1148445"/>
                <a:gridCol w="3374265"/>
                <a:gridCol w="1915644"/>
                <a:gridCol w="2072553"/>
              </a:tblGrid>
              <a:tr h="307817">
                <a:tc>
                  <a:txBody>
                    <a:bodyPr/>
                    <a:lstStyle/>
                    <a:p>
                      <a:r>
                        <a:rPr lang="en-CA" sz="1500" cap="all" baseline="0" dirty="0" smtClean="0">
                          <a:latin typeface="Century Gothic" panose="020B0502020202020204" pitchFamily="34" charset="0"/>
                        </a:rPr>
                        <a:t>Product </a:t>
                      </a:r>
                      <a:endParaRPr lang="en-CA" sz="1500" cap="all" baseline="0" dirty="0">
                        <a:latin typeface="Century Gothic" panose="020B0502020202020204" pitchFamily="34" charset="0"/>
                      </a:endParaRPr>
                    </a:p>
                  </a:txBody>
                  <a:tcPr/>
                </a:tc>
                <a:tc>
                  <a:txBody>
                    <a:bodyPr/>
                    <a:lstStyle/>
                    <a:p>
                      <a:r>
                        <a:rPr lang="en-CA" sz="1500" cap="all" baseline="0" dirty="0" smtClean="0">
                          <a:latin typeface="Century Gothic" panose="020B0502020202020204" pitchFamily="34" charset="0"/>
                        </a:rPr>
                        <a:t>Main Message</a:t>
                      </a:r>
                      <a:endParaRPr lang="en-CA" sz="1500" cap="all" baseline="0" dirty="0">
                        <a:latin typeface="Century Gothic" panose="020B0502020202020204" pitchFamily="34" charset="0"/>
                      </a:endParaRPr>
                    </a:p>
                  </a:txBody>
                  <a:tcPr/>
                </a:tc>
                <a:tc>
                  <a:txBody>
                    <a:bodyPr/>
                    <a:lstStyle/>
                    <a:p>
                      <a:r>
                        <a:rPr lang="en-CA" sz="1500" cap="all" baseline="0" dirty="0" smtClean="0">
                          <a:latin typeface="Century Gothic" panose="020B0502020202020204" pitchFamily="34" charset="0"/>
                        </a:rPr>
                        <a:t>Vehicle</a:t>
                      </a:r>
                      <a:endParaRPr lang="en-CA" sz="1500" cap="all" baseline="0" dirty="0">
                        <a:latin typeface="Century Gothic" panose="020B0502020202020204" pitchFamily="34" charset="0"/>
                      </a:endParaRPr>
                    </a:p>
                  </a:txBody>
                  <a:tcPr/>
                </a:tc>
                <a:tc>
                  <a:txBody>
                    <a:bodyPr/>
                    <a:lstStyle/>
                    <a:p>
                      <a:r>
                        <a:rPr lang="en-CA" sz="1500" cap="all" baseline="0" dirty="0" smtClean="0">
                          <a:latin typeface="Century Gothic" panose="020B0502020202020204" pitchFamily="34" charset="0"/>
                        </a:rPr>
                        <a:t>Release</a:t>
                      </a:r>
                      <a:endParaRPr lang="en-CA" sz="1500" cap="all" baseline="0" dirty="0">
                        <a:latin typeface="Century Gothic" panose="020B0502020202020204" pitchFamily="34" charset="0"/>
                      </a:endParaRPr>
                    </a:p>
                  </a:txBody>
                  <a:tcPr/>
                </a:tc>
              </a:tr>
              <a:tr h="1139198">
                <a:tc>
                  <a:txBody>
                    <a:bodyPr/>
                    <a:lstStyle/>
                    <a:p>
                      <a:r>
                        <a:rPr lang="en-US" sz="1200" b="0" i="0" kern="1200" baseline="0" dirty="0" smtClean="0">
                          <a:solidFill>
                            <a:schemeClr val="tx1"/>
                          </a:solidFill>
                          <a:latin typeface="Century Gothic" panose="020B0502020202020204" pitchFamily="34" charset="0"/>
                          <a:ea typeface="+mn-ea"/>
                          <a:cs typeface="+mn-cs"/>
                        </a:rPr>
                        <a:t>Social media campaign</a:t>
                      </a:r>
                      <a:endParaRPr lang="en-CA" sz="1200" b="0" i="0" kern="1200" baseline="0" dirty="0">
                        <a:solidFill>
                          <a:schemeClr val="tx1"/>
                        </a:solidFill>
                        <a:latin typeface="Century Gothic" panose="020B0502020202020204" pitchFamily="34" charset="0"/>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0" i="0" kern="1200" baseline="0" dirty="0" smtClean="0">
                          <a:solidFill>
                            <a:schemeClr val="tx1"/>
                          </a:solidFill>
                          <a:latin typeface="Century Gothic" panose="020B0502020202020204" pitchFamily="34" charset="0"/>
                          <a:ea typeface="+mn-ea"/>
                          <a:cs typeface="+mn-cs"/>
                        </a:rPr>
                        <a:t>Overall campaign on Cloud, including Stratosphere 2019 participation and messaging:</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kern="1200" baseline="0" dirty="0" smtClean="0">
                          <a:solidFill>
                            <a:schemeClr val="tx1"/>
                          </a:solidFill>
                          <a:latin typeface="Century Gothic" panose="020B0502020202020204" pitchFamily="34" charset="0"/>
                          <a:ea typeface="+mn-ea"/>
                          <a:cs typeface="+mn-cs"/>
                        </a:rPr>
                        <a:t>Promoting SSC involvement in Event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kern="1200" baseline="0" dirty="0" smtClean="0">
                          <a:solidFill>
                            <a:schemeClr val="tx1"/>
                          </a:solidFill>
                          <a:latin typeface="Century Gothic" panose="020B0502020202020204" pitchFamily="34" charset="0"/>
                          <a:ea typeface="+mn-ea"/>
                          <a:cs typeface="+mn-cs"/>
                        </a:rPr>
                        <a:t>SSC Cloud progress and milestones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kern="1200" baseline="0" dirty="0" smtClean="0">
                          <a:solidFill>
                            <a:schemeClr val="tx1"/>
                          </a:solidFill>
                          <a:latin typeface="Century Gothic" panose="020B0502020202020204" pitchFamily="34" charset="0"/>
                          <a:ea typeface="+mn-ea"/>
                          <a:cs typeface="+mn-cs"/>
                        </a:rPr>
                        <a:t>Link to Cloud Journey videos</a:t>
                      </a:r>
                      <a:endParaRPr lang="en-CA" sz="1200" b="0" i="0" kern="1200" baseline="0" dirty="0" smtClean="0">
                        <a:solidFill>
                          <a:schemeClr val="tx1"/>
                        </a:solidFill>
                        <a:latin typeface="Century Gothic" panose="020B0502020202020204" pitchFamily="34" charset="0"/>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Century Gothic" panose="020B0502020202020204" pitchFamily="34" charset="0"/>
                        </a:rPr>
                        <a:t>Twitter &amp; LinkedIn</a:t>
                      </a:r>
                      <a:endParaRPr lang="en-CA" sz="1200" baseline="0" dirty="0" smtClean="0">
                        <a:latin typeface="Century Gothic" panose="020B0502020202020204" pitchFamily="34" charset="0"/>
                      </a:endParaRPr>
                    </a:p>
                  </a:txBody>
                  <a:tcPr/>
                </a:tc>
                <a:tc>
                  <a:txBody>
                    <a:bodyPr/>
                    <a:lstStyle/>
                    <a:p>
                      <a:r>
                        <a:rPr lang="en-US" sz="1200" dirty="0" smtClean="0">
                          <a:latin typeface="Century Gothic" panose="020B0502020202020204" pitchFamily="34" charset="0"/>
                        </a:rPr>
                        <a:t>June 1 through </a:t>
                      </a:r>
                      <a:r>
                        <a:rPr lang="en-US" sz="1200" baseline="0" dirty="0" smtClean="0">
                          <a:latin typeface="Century Gothic" panose="020B0502020202020204" pitchFamily="34" charset="0"/>
                        </a:rPr>
                        <a:t>summer </a:t>
                      </a:r>
                      <a:r>
                        <a:rPr lang="en-US" sz="1200" dirty="0" smtClean="0">
                          <a:latin typeface="Century Gothic" panose="020B0502020202020204" pitchFamily="34" charset="0"/>
                        </a:rPr>
                        <a:t>2019</a:t>
                      </a:r>
                      <a:endParaRPr lang="en-CA" sz="1200" dirty="0">
                        <a:latin typeface="Century Gothic" panose="020B0502020202020204" pitchFamily="34" charset="0"/>
                      </a:endParaRPr>
                    </a:p>
                  </a:txBody>
                  <a:tcPr/>
                </a:tc>
              </a:tr>
              <a:tr h="615634">
                <a:tc>
                  <a:txBody>
                    <a:bodyPr/>
                    <a:lstStyle/>
                    <a:p>
                      <a:r>
                        <a:rPr lang="fr-CA" sz="1200" dirty="0" smtClean="0">
                          <a:latin typeface="Century Gothic" panose="020B0502020202020204" pitchFamily="34" charset="0"/>
                        </a:rPr>
                        <a:t>News Release</a:t>
                      </a:r>
                      <a:endParaRPr lang="en-CA" sz="1200" dirty="0">
                        <a:latin typeface="Century Gothic" panose="020B0502020202020204" pitchFamily="34" charset="0"/>
                      </a:endParaRP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dirty="0" smtClean="0">
                          <a:latin typeface="Century Gothic" panose="020B0502020202020204" pitchFamily="34" charset="0"/>
                        </a:rPr>
                        <a:t>SSC signs contract</a:t>
                      </a:r>
                      <a:r>
                        <a:rPr lang="en-US" sz="1200" b="0" i="0" baseline="0" dirty="0" smtClean="0">
                          <a:latin typeface="Century Gothic" panose="020B0502020202020204" pitchFamily="34" charset="0"/>
                        </a:rPr>
                        <a:t>s with Protected B Vendors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CA" sz="1200" b="0" i="0" dirty="0" smtClean="0">
                        <a:latin typeface="Century Gothic" panose="020B0502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200" baseline="0" dirty="0" smtClean="0">
                          <a:latin typeface="Century Gothic" panose="020B0502020202020204" pitchFamily="34" charset="0"/>
                        </a:rPr>
                        <a:t>GC Newsroom</a:t>
                      </a:r>
                    </a:p>
                    <a:p>
                      <a:pPr marL="0" marR="0" lvl="0" indent="0" algn="l" defTabSz="914400" rtl="0" eaLnBrk="1" fontAlgn="auto" latinLnBrk="0" hangingPunct="1">
                        <a:lnSpc>
                          <a:spcPct val="100000"/>
                        </a:lnSpc>
                        <a:spcBef>
                          <a:spcPts val="0"/>
                        </a:spcBef>
                        <a:spcAft>
                          <a:spcPts val="0"/>
                        </a:spcAft>
                        <a:buClrTx/>
                        <a:buSzTx/>
                        <a:buFontTx/>
                        <a:buNone/>
                        <a:tabLst/>
                        <a:defRPr/>
                      </a:pPr>
                      <a:r>
                        <a:rPr lang="fr-CA" sz="1200" baseline="0" dirty="0" smtClean="0">
                          <a:latin typeface="Century Gothic" panose="020B0502020202020204" pitchFamily="34" charset="0"/>
                        </a:rPr>
                        <a:t>Twitter &amp; LinkedIn</a:t>
                      </a:r>
                    </a:p>
                  </a:txBody>
                  <a:tcPr/>
                </a:tc>
                <a:tc>
                  <a:txBody>
                    <a:bodyPr/>
                    <a:lstStyle/>
                    <a:p>
                      <a:r>
                        <a:rPr lang="fr-CA" sz="1200" dirty="0" smtClean="0">
                          <a:latin typeface="Century Gothic" panose="020B0502020202020204" pitchFamily="34" charset="0"/>
                        </a:rPr>
                        <a:t>Option 1:  July</a:t>
                      </a:r>
                    </a:p>
                    <a:p>
                      <a:r>
                        <a:rPr lang="fr-CA" sz="1200" dirty="0" smtClean="0">
                          <a:latin typeface="Century Gothic" panose="020B0502020202020204" pitchFamily="34" charset="0"/>
                        </a:rPr>
                        <a:t>Option 2:  </a:t>
                      </a:r>
                      <a:r>
                        <a:rPr lang="fr-CA" sz="1200" dirty="0" err="1" smtClean="0">
                          <a:latin typeface="Century Gothic" panose="020B0502020202020204" pitchFamily="34" charset="0"/>
                        </a:rPr>
                        <a:t>September</a:t>
                      </a:r>
                      <a:endParaRPr lang="fr-CA" sz="1200" dirty="0" smtClean="0">
                        <a:latin typeface="Century Gothic" panose="020B0502020202020204" pitchFamily="34" charset="0"/>
                      </a:endParaRPr>
                    </a:p>
                    <a:p>
                      <a:r>
                        <a:rPr lang="fr-CA" sz="1200" dirty="0" smtClean="0">
                          <a:latin typeface="Century Gothic" panose="020B0502020202020204" pitchFamily="34" charset="0"/>
                        </a:rPr>
                        <a:t>Option 3: Post-</a:t>
                      </a:r>
                      <a:r>
                        <a:rPr lang="fr-CA" sz="1200" dirty="0" err="1" smtClean="0">
                          <a:latin typeface="Century Gothic" panose="020B0502020202020204" pitchFamily="34" charset="0"/>
                        </a:rPr>
                        <a:t>election</a:t>
                      </a:r>
                      <a:endParaRPr lang="fr-CA" sz="1200" dirty="0" smtClean="0">
                        <a:latin typeface="Century Gothic" panose="020B0502020202020204" pitchFamily="34" charset="0"/>
                      </a:endParaRPr>
                    </a:p>
                    <a:p>
                      <a:endParaRPr lang="en-CA" sz="1200" dirty="0">
                        <a:latin typeface="Century Gothic" panose="020B0502020202020204" pitchFamily="34" charset="0"/>
                      </a:endParaRPr>
                    </a:p>
                  </a:txBody>
                  <a:tcPr/>
                </a:tc>
              </a:tr>
              <a:tr h="439739">
                <a:tc>
                  <a:txBody>
                    <a:bodyPr/>
                    <a:lstStyle/>
                    <a:p>
                      <a:r>
                        <a:rPr lang="fr-CA" sz="1200" dirty="0" smtClean="0">
                          <a:latin typeface="Century Gothic" panose="020B0502020202020204" pitchFamily="34" charset="0"/>
                        </a:rPr>
                        <a:t>Backgroun-der</a:t>
                      </a:r>
                      <a:endParaRPr lang="en-CA" sz="1200" dirty="0">
                        <a:latin typeface="Century Gothic" panose="020B0502020202020204" pitchFamily="34" charset="0"/>
                      </a:endParaRP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A" sz="1200" b="0" i="0" dirty="0" smtClean="0">
                          <a:latin typeface="Century Gothic" panose="020B0502020202020204" pitchFamily="34" charset="0"/>
                        </a:rPr>
                        <a:t>Overview</a:t>
                      </a:r>
                      <a:r>
                        <a:rPr lang="fr-CA" sz="1200" b="0" i="0" baseline="0" dirty="0" smtClean="0">
                          <a:latin typeface="Century Gothic" panose="020B0502020202020204" pitchFamily="34" charset="0"/>
                        </a:rPr>
                        <a:t> of Cloud and Protected B</a:t>
                      </a:r>
                      <a:endParaRPr lang="en-CA" sz="1200" b="0" i="0" dirty="0" smtClean="0">
                        <a:latin typeface="Century Gothic" panose="020B0502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200" baseline="0" dirty="0" smtClean="0">
                          <a:latin typeface="Century Gothic" panose="020B0502020202020204" pitchFamily="34" charset="0"/>
                        </a:rPr>
                        <a:t>GC Newsroom</a:t>
                      </a:r>
                    </a:p>
                    <a:p>
                      <a:pPr marL="0" marR="0" lvl="0" indent="0" algn="l" defTabSz="914400" rtl="0" eaLnBrk="1" fontAlgn="auto" latinLnBrk="0" hangingPunct="1">
                        <a:lnSpc>
                          <a:spcPct val="100000"/>
                        </a:lnSpc>
                        <a:spcBef>
                          <a:spcPts val="0"/>
                        </a:spcBef>
                        <a:spcAft>
                          <a:spcPts val="0"/>
                        </a:spcAft>
                        <a:buClrTx/>
                        <a:buSzTx/>
                        <a:buFontTx/>
                        <a:buNone/>
                        <a:tabLst/>
                        <a:defRPr/>
                      </a:pPr>
                      <a:r>
                        <a:rPr lang="fr-CA" sz="1200" baseline="0" dirty="0" smtClean="0">
                          <a:latin typeface="Century Gothic" panose="020B0502020202020204" pitchFamily="34" charset="0"/>
                        </a:rPr>
                        <a:t>Twitter &amp; LinkedIn</a:t>
                      </a:r>
                    </a:p>
                  </a:txBody>
                  <a:tcPr/>
                </a:tc>
                <a:tc>
                  <a:txBody>
                    <a:bodyPr/>
                    <a:lstStyle/>
                    <a:p>
                      <a:r>
                        <a:rPr lang="fr-CA" sz="1200" dirty="0" smtClean="0">
                          <a:latin typeface="Century Gothic" panose="020B0502020202020204" pitchFamily="34" charset="0"/>
                        </a:rPr>
                        <a:t>To</a:t>
                      </a:r>
                      <a:r>
                        <a:rPr lang="fr-CA" sz="1200" baseline="0" dirty="0" smtClean="0">
                          <a:latin typeface="Century Gothic" panose="020B0502020202020204" pitchFamily="34" charset="0"/>
                        </a:rPr>
                        <a:t> </a:t>
                      </a:r>
                      <a:r>
                        <a:rPr lang="fr-CA" sz="1200" baseline="0" dirty="0" err="1" smtClean="0">
                          <a:latin typeface="Century Gothic" panose="020B0502020202020204" pitchFamily="34" charset="0"/>
                        </a:rPr>
                        <a:t>follow</a:t>
                      </a:r>
                      <a:r>
                        <a:rPr lang="fr-CA" sz="1200" baseline="0" dirty="0" smtClean="0">
                          <a:latin typeface="Century Gothic" panose="020B0502020202020204" pitchFamily="34" charset="0"/>
                        </a:rPr>
                        <a:t> news release</a:t>
                      </a:r>
                      <a:endParaRPr lang="fr-CA" sz="1200" dirty="0" smtClean="0">
                        <a:latin typeface="Century Gothic" panose="020B0502020202020204" pitchFamily="34" charset="0"/>
                      </a:endParaRPr>
                    </a:p>
                  </a:txBody>
                  <a:tcPr/>
                </a:tc>
              </a:tr>
              <a:tr h="324676">
                <a:tc>
                  <a:txBody>
                    <a:bodyPr/>
                    <a:lstStyle/>
                    <a:p>
                      <a:r>
                        <a:rPr lang="fr-CA" sz="1200" dirty="0" smtClean="0">
                          <a:latin typeface="Century Gothic" panose="020B0502020202020204" pitchFamily="34" charset="0"/>
                        </a:rPr>
                        <a:t>Media Lines</a:t>
                      </a:r>
                      <a:endParaRPr lang="en-CA" sz="1200" dirty="0">
                        <a:latin typeface="Century Gothic" panose="020B0502020202020204" pitchFamily="34" charset="0"/>
                      </a:endParaRP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A" sz="1200" b="0" i="0" dirty="0" smtClean="0">
                          <a:latin typeface="Century Gothic" panose="020B0502020202020204" pitchFamily="34" charset="0"/>
                        </a:rPr>
                        <a:t>Protected</a:t>
                      </a:r>
                      <a:r>
                        <a:rPr lang="fr-CA" sz="1200" b="0" i="0" baseline="0" dirty="0" smtClean="0">
                          <a:latin typeface="Century Gothic" panose="020B0502020202020204" pitchFamily="34" charset="0"/>
                        </a:rPr>
                        <a:t> B</a:t>
                      </a:r>
                      <a:endParaRPr lang="en-CA" sz="1200" b="0" i="0" dirty="0" smtClean="0">
                        <a:latin typeface="Century Gothic" panose="020B0502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200" baseline="0" dirty="0" smtClean="0">
                          <a:latin typeface="Century Gothic" panose="020B0502020202020204" pitchFamily="34" charset="0"/>
                        </a:rPr>
                        <a:t>Share with Media Relations unit</a:t>
                      </a:r>
                    </a:p>
                  </a:txBody>
                  <a:tcPr/>
                </a:tc>
                <a:tc>
                  <a:txBody>
                    <a:bodyPr/>
                    <a:lstStyle/>
                    <a:p>
                      <a:r>
                        <a:rPr lang="fr-CA" sz="1200" dirty="0" smtClean="0">
                          <a:latin typeface="Century Gothic" panose="020B0502020202020204" pitchFamily="34" charset="0"/>
                        </a:rPr>
                        <a:t>To </a:t>
                      </a:r>
                      <a:r>
                        <a:rPr lang="fr-CA" sz="1200" dirty="0" err="1" smtClean="0">
                          <a:latin typeface="Century Gothic" panose="020B0502020202020204" pitchFamily="34" charset="0"/>
                        </a:rPr>
                        <a:t>follow</a:t>
                      </a:r>
                      <a:r>
                        <a:rPr lang="fr-CA" sz="1200" baseline="0" dirty="0" smtClean="0">
                          <a:latin typeface="Century Gothic" panose="020B0502020202020204" pitchFamily="34" charset="0"/>
                        </a:rPr>
                        <a:t> news release</a:t>
                      </a:r>
                      <a:endParaRPr lang="fr-CA" sz="1200" dirty="0" smtClean="0">
                        <a:latin typeface="Century Gothic" panose="020B0502020202020204" pitchFamily="34" charset="0"/>
                      </a:endParaRPr>
                    </a:p>
                    <a:p>
                      <a:endParaRPr lang="en-CA" sz="1200" dirty="0">
                        <a:latin typeface="Century Gothic" panose="020B0502020202020204" pitchFamily="34" charset="0"/>
                      </a:endParaRPr>
                    </a:p>
                  </a:txBody>
                  <a:tcPr/>
                </a:tc>
              </a:tr>
              <a:tr h="324676">
                <a:tc>
                  <a:txBody>
                    <a:bodyPr/>
                    <a:lstStyle/>
                    <a:p>
                      <a:r>
                        <a:rPr lang="fr-CA" sz="1200" dirty="0" smtClean="0">
                          <a:latin typeface="Century Gothic" panose="020B0502020202020204" pitchFamily="34" charset="0"/>
                        </a:rPr>
                        <a:t>News article</a:t>
                      </a:r>
                      <a:endParaRPr lang="en-CA" sz="1200" dirty="0">
                        <a:latin typeface="Century Gothic" panose="020B0502020202020204" pitchFamily="34" charset="0"/>
                      </a:endParaRPr>
                    </a:p>
                  </a:txBody>
                  <a:tcPr/>
                </a:tc>
                <a:tc>
                  <a:txBody>
                    <a:bodyPr/>
                    <a:lstStyle/>
                    <a:p>
                      <a:pPr marL="285750" indent="-285750">
                        <a:buFont typeface="Arial" panose="020B0604020202020204" pitchFamily="34" charset="0"/>
                        <a:buChar char="•"/>
                      </a:pPr>
                      <a:r>
                        <a:rPr lang="en-US" sz="1200" kern="1200" baseline="0" dirty="0" smtClean="0">
                          <a:solidFill>
                            <a:schemeClr val="tx1"/>
                          </a:solidFill>
                          <a:latin typeface="Century Gothic" panose="020B0502020202020204" pitchFamily="34" charset="0"/>
                          <a:ea typeface="+mn-ea"/>
                          <a:cs typeface="+mn-cs"/>
                        </a:rPr>
                        <a:t>We are committed to delivering Cloud services to partners, including PB</a:t>
                      </a:r>
                    </a:p>
                    <a:p>
                      <a:pPr marL="285750" indent="-285750">
                        <a:buFont typeface="Arial" panose="020B0604020202020204" pitchFamily="34" charset="0"/>
                        <a:buChar char="•"/>
                      </a:pPr>
                      <a:r>
                        <a:rPr lang="en-US" sz="1200" b="0" i="0" kern="1200" baseline="0" dirty="0" smtClean="0">
                          <a:solidFill>
                            <a:schemeClr val="tx1"/>
                          </a:solidFill>
                          <a:latin typeface="Century Gothic" panose="020B0502020202020204" pitchFamily="34" charset="0"/>
                          <a:ea typeface="+mn-ea"/>
                          <a:cs typeface="+mn-cs"/>
                        </a:rPr>
                        <a:t>We have made significant progress and undergone diligent procurement to ensure security, standards and requirements are met</a:t>
                      </a:r>
                      <a:endParaRPr lang="en-CA" sz="1200" b="0" i="0" dirty="0" smtClean="0">
                        <a:latin typeface="Century Gothic" panose="020B0502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200" baseline="0" dirty="0" smtClean="0">
                          <a:latin typeface="Century Gothic" panose="020B0502020202020204" pitchFamily="34" charset="0"/>
                        </a:rPr>
                        <a:t>Media </a:t>
                      </a:r>
                      <a:r>
                        <a:rPr lang="fr-CA" sz="1200" baseline="0" dirty="0" err="1" smtClean="0">
                          <a:latin typeface="Century Gothic" panose="020B0502020202020204" pitchFamily="34" charset="0"/>
                        </a:rPr>
                        <a:t>outlets</a:t>
                      </a:r>
                      <a:r>
                        <a:rPr lang="fr-CA" sz="1200" baseline="0" dirty="0" smtClean="0">
                          <a:latin typeface="Century Gothic" panose="020B0502020202020204" pitchFamily="34" charset="0"/>
                        </a:rPr>
                        <a:t>/</a:t>
                      </a:r>
                      <a:r>
                        <a:rPr lang="fr-CA" sz="1200" baseline="0" dirty="0" err="1" smtClean="0">
                          <a:latin typeface="Century Gothic" panose="020B0502020202020204" pitchFamily="34" charset="0"/>
                        </a:rPr>
                        <a:t>ads</a:t>
                      </a:r>
                      <a:endParaRPr lang="fr-CA" sz="1200" baseline="0" dirty="0" smtClean="0">
                        <a:latin typeface="Century Gothic" panose="020B0502020202020204" pitchFamily="34" charset="0"/>
                      </a:endParaRPr>
                    </a:p>
                  </a:txBody>
                  <a:tcPr/>
                </a:tc>
                <a:tc>
                  <a:txBody>
                    <a:bodyPr/>
                    <a:lstStyle/>
                    <a:p>
                      <a:r>
                        <a:rPr lang="fr-CA" sz="1200" dirty="0" smtClean="0">
                          <a:latin typeface="Century Gothic" panose="020B0502020202020204" pitchFamily="34" charset="0"/>
                        </a:rPr>
                        <a:t>To </a:t>
                      </a:r>
                      <a:r>
                        <a:rPr lang="fr-CA" sz="1200" dirty="0" err="1" smtClean="0">
                          <a:latin typeface="Century Gothic" panose="020B0502020202020204" pitchFamily="34" charset="0"/>
                        </a:rPr>
                        <a:t>follow</a:t>
                      </a:r>
                      <a:r>
                        <a:rPr lang="fr-CA" sz="1200" baseline="0" dirty="0" smtClean="0">
                          <a:latin typeface="Century Gothic" panose="020B0502020202020204" pitchFamily="34" charset="0"/>
                        </a:rPr>
                        <a:t> news release</a:t>
                      </a:r>
                      <a:endParaRPr lang="fr-CA" sz="1200" dirty="0" smtClean="0">
                        <a:latin typeface="Century Gothic" panose="020B0502020202020204" pitchFamily="34" charset="0"/>
                      </a:endParaRPr>
                    </a:p>
                  </a:txBody>
                  <a:tcPr/>
                </a:tc>
              </a:tr>
            </a:tbl>
          </a:graphicData>
        </a:graphic>
      </p:graphicFrame>
    </p:spTree>
    <p:extLst>
      <p:ext uri="{BB962C8B-B14F-4D97-AF65-F5344CB8AC3E}">
        <p14:creationId xmlns:p14="http://schemas.microsoft.com/office/powerpoint/2010/main" val="9066523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custDataLst>
              <p:tags r:id="rId1"/>
            </p:custDataLst>
            <p:extLst>
              <p:ext uri="{D42A27DB-BD31-4B8C-83A1-F6EECF244321}">
                <p14:modId xmlns:p14="http://schemas.microsoft.com/office/powerpoint/2010/main" val="1543994611"/>
              </p:ext>
            </p:extLst>
          </p:nvPr>
        </p:nvGraphicFramePr>
        <p:xfrm>
          <a:off x="332550" y="1177853"/>
          <a:ext cx="8510907" cy="4892040"/>
        </p:xfrm>
        <a:graphic>
          <a:graphicData uri="http://schemas.openxmlformats.org/drawingml/2006/table">
            <a:tbl>
              <a:tblPr firstRow="1" bandRow="1">
                <a:tableStyleId>{E8B1032C-EA38-4F05-BA0D-38AFFFC7BED3}</a:tableStyleId>
              </a:tblPr>
              <a:tblGrid>
                <a:gridCol w="1317232"/>
                <a:gridCol w="2890059"/>
                <a:gridCol w="2231063"/>
                <a:gridCol w="2072553"/>
              </a:tblGrid>
              <a:tr h="303877">
                <a:tc>
                  <a:txBody>
                    <a:bodyPr/>
                    <a:lstStyle/>
                    <a:p>
                      <a:r>
                        <a:rPr lang="en-CA" sz="1500" cap="all" baseline="0" dirty="0" smtClean="0">
                          <a:latin typeface="Century Gothic" panose="020B0502020202020204" pitchFamily="34" charset="0"/>
                        </a:rPr>
                        <a:t>Product </a:t>
                      </a:r>
                      <a:endParaRPr lang="en-CA" sz="1500" cap="all" baseline="0" dirty="0">
                        <a:latin typeface="Century Gothic" panose="020B0502020202020204" pitchFamily="34" charset="0"/>
                      </a:endParaRPr>
                    </a:p>
                  </a:txBody>
                  <a:tcPr/>
                </a:tc>
                <a:tc>
                  <a:txBody>
                    <a:bodyPr/>
                    <a:lstStyle/>
                    <a:p>
                      <a:r>
                        <a:rPr lang="en-CA" sz="1500" cap="all" baseline="0" dirty="0" smtClean="0">
                          <a:latin typeface="Century Gothic" panose="020B0502020202020204" pitchFamily="34" charset="0"/>
                        </a:rPr>
                        <a:t>Main Message</a:t>
                      </a:r>
                      <a:endParaRPr lang="en-CA" sz="1500" cap="all" baseline="0" dirty="0">
                        <a:latin typeface="Century Gothic" panose="020B0502020202020204" pitchFamily="34" charset="0"/>
                      </a:endParaRPr>
                    </a:p>
                  </a:txBody>
                  <a:tcPr/>
                </a:tc>
                <a:tc>
                  <a:txBody>
                    <a:bodyPr/>
                    <a:lstStyle/>
                    <a:p>
                      <a:r>
                        <a:rPr lang="en-CA" sz="1500" cap="all" baseline="0" dirty="0" smtClean="0">
                          <a:latin typeface="Century Gothic" panose="020B0502020202020204" pitchFamily="34" charset="0"/>
                        </a:rPr>
                        <a:t>Vehicle</a:t>
                      </a:r>
                      <a:endParaRPr lang="en-CA" sz="1500" cap="all" baseline="0" dirty="0">
                        <a:latin typeface="Century Gothic" panose="020B0502020202020204" pitchFamily="34" charset="0"/>
                      </a:endParaRPr>
                    </a:p>
                  </a:txBody>
                  <a:tcPr/>
                </a:tc>
                <a:tc>
                  <a:txBody>
                    <a:bodyPr/>
                    <a:lstStyle/>
                    <a:p>
                      <a:r>
                        <a:rPr lang="en-CA" sz="1500" cap="all" baseline="0" dirty="0" smtClean="0">
                          <a:latin typeface="Century Gothic" panose="020B0502020202020204" pitchFamily="34" charset="0"/>
                        </a:rPr>
                        <a:t>Release</a:t>
                      </a:r>
                      <a:endParaRPr lang="en-CA" sz="1500" cap="all" baseline="0" dirty="0">
                        <a:latin typeface="Century Gothic" panose="020B0502020202020204" pitchFamily="34" charset="0"/>
                      </a:endParaRPr>
                    </a:p>
                  </a:txBody>
                  <a:tcPr/>
                </a:tc>
              </a:tr>
              <a:tr h="1143000">
                <a:tc>
                  <a:txBody>
                    <a:bodyPr/>
                    <a:lstStyle/>
                    <a:p>
                      <a:r>
                        <a:rPr lang="fr-CA" sz="1200" dirty="0" smtClean="0">
                          <a:latin typeface="Century Gothic" panose="020B0502020202020204" pitchFamily="34" charset="0"/>
                        </a:rPr>
                        <a:t>Article</a:t>
                      </a:r>
                      <a:endParaRPr lang="en-CA" sz="1200" dirty="0">
                        <a:latin typeface="Century Gothic" panose="020B0502020202020204" pitchFamily="34" charset="0"/>
                      </a:endParaRPr>
                    </a:p>
                  </a:txBody>
                  <a:tcPr/>
                </a:tc>
                <a:tc>
                  <a:txBody>
                    <a:bodyPr/>
                    <a:lstStyle/>
                    <a:p>
                      <a:pPr marL="285750" indent="-285750">
                        <a:buFont typeface="Arial" panose="020B0604020202020204" pitchFamily="34" charset="0"/>
                        <a:buChar char="•"/>
                      </a:pPr>
                      <a:r>
                        <a:rPr lang="fr-CA" sz="1200" baseline="0" dirty="0" smtClean="0">
                          <a:latin typeface="Century Gothic" panose="020B0502020202020204" pitchFamily="34" charset="0"/>
                        </a:rPr>
                        <a:t>The President delivered a keynote speech at Cloud Day. He mentioned that: </a:t>
                      </a:r>
                      <a:endParaRPr lang="fr-CA" sz="1200" b="0" i="0" baseline="0" dirty="0" smtClean="0">
                        <a:latin typeface="Century Gothic" panose="020B0502020202020204" pitchFamily="34" charset="0"/>
                      </a:endParaRPr>
                    </a:p>
                    <a:p>
                      <a:pPr marL="742950" lvl="1" indent="-285750">
                        <a:buFont typeface="Arial" panose="020B0604020202020204" pitchFamily="34" charset="0"/>
                        <a:buChar char="•"/>
                      </a:pPr>
                      <a:r>
                        <a:rPr lang="en-US" sz="1200" b="0" i="0" dirty="0" smtClean="0">
                          <a:latin typeface="Century Gothic" panose="020B0502020202020204" pitchFamily="34" charset="0"/>
                        </a:rPr>
                        <a:t>as of</a:t>
                      </a:r>
                      <a:r>
                        <a:rPr lang="en-US" sz="1200" b="0" i="0" baseline="0" dirty="0" smtClean="0">
                          <a:latin typeface="Century Gothic" panose="020B0502020202020204" pitchFamily="34" charset="0"/>
                        </a:rPr>
                        <a:t> June 14, </a:t>
                      </a:r>
                      <a:r>
                        <a:rPr lang="en-US" sz="1200" b="0" i="0" dirty="0" smtClean="0">
                          <a:latin typeface="Century Gothic" panose="020B0502020202020204" pitchFamily="34" charset="0"/>
                        </a:rPr>
                        <a:t>SSC is ready to receive</a:t>
                      </a:r>
                      <a:r>
                        <a:rPr lang="en-US" sz="1200" b="0" i="0" baseline="0" dirty="0" smtClean="0">
                          <a:latin typeface="Century Gothic" panose="020B0502020202020204" pitchFamily="34" charset="0"/>
                        </a:rPr>
                        <a:t> bids from vendors on </a:t>
                      </a:r>
                      <a:r>
                        <a:rPr lang="en-US" sz="1200" b="0" i="0" dirty="0" smtClean="0">
                          <a:latin typeface="Century Gothic" panose="020B0502020202020204" pitchFamily="34" charset="0"/>
                        </a:rPr>
                        <a:t>Protected</a:t>
                      </a:r>
                      <a:r>
                        <a:rPr lang="en-US" sz="1200" b="0" i="0" baseline="0" dirty="0" smtClean="0">
                          <a:latin typeface="Century Gothic" panose="020B0502020202020204" pitchFamily="34" charset="0"/>
                        </a:rPr>
                        <a:t> B; and</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baseline="0" dirty="0" smtClean="0">
                          <a:latin typeface="Century Gothic" panose="020B0502020202020204" pitchFamily="34" charset="0"/>
                        </a:rPr>
                        <a:t>a CRM enhancement has been added to the Cloud Brokering Portal to further enable GC partners in their journey to the Cloud.</a:t>
                      </a:r>
                      <a:endParaRPr lang="en-CA" sz="1200" b="0" i="0" dirty="0" smtClean="0">
                        <a:latin typeface="Century Gothic" panose="020B0502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200" baseline="0" dirty="0" smtClean="0">
                          <a:latin typeface="Century Gothic" panose="020B0502020202020204" pitchFamily="34" charset="0"/>
                        </a:rPr>
                        <a:t>Connexions</a:t>
                      </a:r>
                    </a:p>
                  </a:txBody>
                  <a:tcPr/>
                </a:tc>
                <a:tc>
                  <a:txBody>
                    <a:bodyPr/>
                    <a:lstStyle/>
                    <a:p>
                      <a:r>
                        <a:rPr lang="fr-CA" sz="1200" dirty="0" smtClean="0">
                          <a:latin typeface="Century Gothic" panose="020B0502020202020204" pitchFamily="34" charset="0"/>
                        </a:rPr>
                        <a:t>June 25, 2019</a:t>
                      </a:r>
                      <a:endParaRPr lang="en-CA" sz="1200" dirty="0">
                        <a:latin typeface="Century Gothic" panose="020B0502020202020204" pitchFamily="34" charset="0"/>
                      </a:endParaRPr>
                    </a:p>
                  </a:txBody>
                  <a:tcPr/>
                </a:tc>
              </a:tr>
              <a:tr h="571500">
                <a:tc>
                  <a:txBody>
                    <a:bodyPr/>
                    <a:lstStyle/>
                    <a:p>
                      <a:r>
                        <a:rPr lang="fr-CA" sz="1200" dirty="0" smtClean="0">
                          <a:latin typeface="Century Gothic" panose="020B0502020202020204" pitchFamily="34" charset="0"/>
                        </a:rPr>
                        <a:t>Cloud </a:t>
                      </a:r>
                      <a:r>
                        <a:rPr lang="fr-CA" sz="1200" dirty="0" err="1" smtClean="0">
                          <a:latin typeface="Century Gothic" panose="020B0502020202020204" pitchFamily="34" charset="0"/>
                        </a:rPr>
                        <a:t>Video</a:t>
                      </a:r>
                      <a:endParaRPr lang="en-CA" sz="1200" dirty="0">
                        <a:latin typeface="Century Gothic" panose="020B0502020202020204" pitchFamily="34" charset="0"/>
                      </a:endParaRP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A" sz="1200" b="0" i="0" dirty="0" smtClean="0">
                          <a:latin typeface="Century Gothic" panose="020B0502020202020204" pitchFamily="34" charset="0"/>
                        </a:rPr>
                        <a:t>The</a:t>
                      </a:r>
                      <a:r>
                        <a:rPr lang="fr-CA" sz="1200" b="0" i="0" baseline="0" dirty="0" smtClean="0">
                          <a:latin typeface="Century Gothic" panose="020B0502020202020204" pitchFamily="34" charset="0"/>
                        </a:rPr>
                        <a:t> SSC Cloud service </a:t>
                      </a:r>
                      <a:r>
                        <a:rPr lang="fr-CA" sz="1200" b="0" i="0" baseline="0" dirty="0" err="1" smtClean="0">
                          <a:latin typeface="Century Gothic" panose="020B0502020202020204" pitchFamily="34" charset="0"/>
                        </a:rPr>
                        <a:t>offering</a:t>
                      </a:r>
                      <a:r>
                        <a:rPr lang="fr-CA" sz="1200" b="0" i="0" baseline="0" dirty="0" smtClean="0">
                          <a:latin typeface="Century Gothic" panose="020B0502020202020204" pitchFamily="34" charset="0"/>
                        </a:rPr>
                        <a:t> </a:t>
                      </a:r>
                      <a:endParaRPr lang="en-CA" sz="1200" b="0" i="0" dirty="0" smtClean="0">
                        <a:latin typeface="Century Gothic" panose="020B0502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200" baseline="0" dirty="0" smtClean="0">
                          <a:latin typeface="Century Gothic" panose="020B0502020202020204" pitchFamily="34" charset="0"/>
                        </a:rPr>
                        <a:t>Host on </a:t>
                      </a:r>
                      <a:r>
                        <a:rPr lang="fr-CA" sz="1200" baseline="0" dirty="0" err="1" smtClean="0">
                          <a:latin typeface="Century Gothic" panose="020B0502020202020204" pitchFamily="34" charset="0"/>
                        </a:rPr>
                        <a:t>Youtube</a:t>
                      </a:r>
                      <a:endParaRPr lang="fr-CA" sz="1200" baseline="0" dirty="0" smtClean="0">
                        <a:latin typeface="Century Gothic" panose="020B0502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CA" sz="1200" baseline="0" dirty="0" smtClean="0">
                          <a:latin typeface="Century Gothic" panose="020B0502020202020204" pitchFamily="34" charset="0"/>
                        </a:rPr>
                        <a:t>Post on Canada.ca</a:t>
                      </a:r>
                    </a:p>
                    <a:p>
                      <a:pPr marL="0" marR="0" lvl="0" indent="0" algn="l" defTabSz="914400" rtl="0" eaLnBrk="1" fontAlgn="auto" latinLnBrk="0" hangingPunct="1">
                        <a:lnSpc>
                          <a:spcPct val="100000"/>
                        </a:lnSpc>
                        <a:spcBef>
                          <a:spcPts val="0"/>
                        </a:spcBef>
                        <a:spcAft>
                          <a:spcPts val="0"/>
                        </a:spcAft>
                        <a:buClrTx/>
                        <a:buSzTx/>
                        <a:buFontTx/>
                        <a:buNone/>
                        <a:tabLst/>
                        <a:defRPr/>
                      </a:pPr>
                      <a:r>
                        <a:rPr lang="fr-CA" sz="1200" baseline="0" dirty="0" smtClean="0">
                          <a:latin typeface="Century Gothic" panose="020B0502020202020204" pitchFamily="34" charset="0"/>
                        </a:rPr>
                        <a:t>Twitter &amp; LinkedIn</a:t>
                      </a:r>
                    </a:p>
                  </a:txBody>
                  <a:tcPr/>
                </a:tc>
                <a:tc>
                  <a:txBody>
                    <a:bodyPr/>
                    <a:lstStyle/>
                    <a:p>
                      <a:r>
                        <a:rPr lang="fr-CA" sz="1200" dirty="0" err="1" smtClean="0">
                          <a:latin typeface="Century Gothic" panose="020B0502020202020204" pitchFamily="34" charset="0"/>
                        </a:rPr>
                        <a:t>Summer</a:t>
                      </a:r>
                      <a:r>
                        <a:rPr lang="fr-CA" sz="1200" dirty="0" smtClean="0">
                          <a:latin typeface="Century Gothic" panose="020B0502020202020204" pitchFamily="34" charset="0"/>
                        </a:rPr>
                        <a:t> 2019</a:t>
                      </a:r>
                      <a:endParaRPr lang="en-CA" sz="1200" dirty="0">
                        <a:latin typeface="Century Gothic" panose="020B0502020202020204" pitchFamily="34" charset="0"/>
                      </a:endParaRPr>
                    </a:p>
                  </a:txBody>
                  <a:tcPr/>
                </a:tc>
              </a:tr>
              <a:tr h="571500">
                <a:tc>
                  <a:txBody>
                    <a:bodyPr/>
                    <a:lstStyle/>
                    <a:p>
                      <a:r>
                        <a:rPr lang="en-CA" sz="1200" dirty="0" smtClean="0">
                          <a:latin typeface="Century Gothic" panose="020B0502020202020204" pitchFamily="34" charset="0"/>
                        </a:rPr>
                        <a:t>Cloud infographic</a:t>
                      </a:r>
                      <a:endParaRPr lang="en-CA" sz="1200" dirty="0">
                        <a:latin typeface="Century Gothic" panose="020B0502020202020204" pitchFamily="34" charset="0"/>
                      </a:endParaRP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200" b="0" i="0" dirty="0" smtClean="0">
                          <a:latin typeface="Century Gothic" panose="020B0502020202020204" pitchFamily="34" charset="0"/>
                        </a:rPr>
                        <a:t>Based</a:t>
                      </a:r>
                      <a:r>
                        <a:rPr lang="en-CA" sz="1200" b="0" i="0" baseline="0" dirty="0" smtClean="0">
                          <a:latin typeface="Century Gothic" panose="020B0502020202020204" pitchFamily="34" charset="0"/>
                        </a:rPr>
                        <a:t> on the overarching WLM graphic – placemat describes in more detail the cloud journey and SSC role</a:t>
                      </a:r>
                      <a:endParaRPr lang="en-CA" sz="1200" b="0" i="0" dirty="0" smtClean="0">
                        <a:latin typeface="Century Gothic" panose="020B0502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sz="1200" baseline="0" dirty="0" smtClean="0">
                        <a:latin typeface="Century Gothic" panose="020B0502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200" dirty="0" err="1" smtClean="0">
                          <a:latin typeface="Century Gothic" panose="020B0502020202020204" pitchFamily="34" charset="0"/>
                        </a:rPr>
                        <a:t>Summer</a:t>
                      </a:r>
                      <a:r>
                        <a:rPr lang="fr-CA" sz="1200" dirty="0" smtClean="0">
                          <a:latin typeface="Century Gothic" panose="020B0502020202020204" pitchFamily="34" charset="0"/>
                        </a:rPr>
                        <a:t> 2019</a:t>
                      </a:r>
                      <a:endParaRPr lang="en-CA" sz="1200" dirty="0" smtClean="0">
                        <a:latin typeface="Century Gothic" panose="020B0502020202020204" pitchFamily="34" charset="0"/>
                      </a:endParaRPr>
                    </a:p>
                  </a:txBody>
                  <a:tcPr/>
                </a:tc>
              </a:tr>
              <a:tr h="571500">
                <a:tc>
                  <a:txBody>
                    <a:bodyPr/>
                    <a:lstStyle/>
                    <a:p>
                      <a:r>
                        <a:rPr lang="en-US" sz="1200" dirty="0" smtClean="0">
                          <a:latin typeface="Century Gothic" panose="020B0502020202020204" pitchFamily="34" charset="0"/>
                        </a:rPr>
                        <a:t>Employee profiles</a:t>
                      </a:r>
                      <a:endParaRPr lang="en-CA" sz="1200" dirty="0">
                        <a:latin typeface="Century Gothic" panose="020B0502020202020204" pitchFamily="34" charset="0"/>
                      </a:endParaRP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dirty="0" smtClean="0">
                          <a:latin typeface="Century Gothic" panose="020B0502020202020204" pitchFamily="34" charset="0"/>
                        </a:rPr>
                        <a:t>2-3 pieces</a:t>
                      </a:r>
                      <a:r>
                        <a:rPr lang="en-US" sz="1200" b="0" i="0" baseline="0" dirty="0" smtClean="0">
                          <a:latin typeface="Century Gothic" panose="020B0502020202020204" pitchFamily="34" charset="0"/>
                        </a:rPr>
                        <a:t> profiling the people from across the organization who contributed (bringing Cloud to GC, Pathfinders, </a:t>
                      </a:r>
                      <a:r>
                        <a:rPr lang="en-US" sz="1200" b="0" i="0" baseline="0" dirty="0" err="1" smtClean="0">
                          <a:latin typeface="Century Gothic" panose="020B0502020202020204" pitchFamily="34" charset="0"/>
                        </a:rPr>
                        <a:t>etc</a:t>
                      </a:r>
                      <a:r>
                        <a:rPr lang="en-US" sz="1200" b="0" i="0" baseline="0" dirty="0" smtClean="0">
                          <a:latin typeface="Century Gothic" panose="020B0502020202020204" pitchFamily="34" charset="0"/>
                        </a:rPr>
                        <a:t>)</a:t>
                      </a:r>
                      <a:endParaRPr lang="en-CA" sz="1200" b="0" i="0" dirty="0" smtClean="0">
                        <a:latin typeface="Century Gothic" panose="020B0502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aseline="0" dirty="0" err="1" smtClean="0">
                          <a:latin typeface="Century Gothic" panose="020B0502020202020204" pitchFamily="34" charset="0"/>
                        </a:rPr>
                        <a:t>Connexions</a:t>
                      </a:r>
                      <a:r>
                        <a:rPr lang="en-US" sz="1200" baseline="0" dirty="0" smtClean="0">
                          <a:latin typeface="Century Gothic" panose="020B0502020202020204" pitchFamily="34" charset="0"/>
                        </a:rPr>
                        <a:t>, </a:t>
                      </a:r>
                      <a:r>
                        <a:rPr lang="en-US" sz="1200" baseline="0" dirty="0" err="1" smtClean="0">
                          <a:latin typeface="Century Gothic" panose="020B0502020202020204" pitchFamily="34" charset="0"/>
                        </a:rPr>
                        <a:t>MySSC</a:t>
                      </a:r>
                      <a:endParaRPr lang="en-CA" sz="1200" baseline="0" dirty="0" smtClean="0">
                        <a:latin typeface="Century Gothic" panose="020B0502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Century Gothic" panose="020B0502020202020204" pitchFamily="34" charset="0"/>
                        </a:rPr>
                        <a:t>Summer 2019</a:t>
                      </a:r>
                      <a:endParaRPr lang="en-CA" sz="1200" dirty="0" smtClean="0">
                        <a:latin typeface="Century Gothic" panose="020B0502020202020204" pitchFamily="34" charset="0"/>
                      </a:endParaRPr>
                    </a:p>
                  </a:txBody>
                  <a:tcPr/>
                </a:tc>
              </a:tr>
            </a:tbl>
          </a:graphicData>
        </a:graphic>
      </p:graphicFrame>
      <p:sp>
        <p:nvSpPr>
          <p:cNvPr id="7" name="Title 1"/>
          <p:cNvSpPr txBox="1">
            <a:spLocks/>
          </p:cNvSpPr>
          <p:nvPr>
            <p:custDataLst>
              <p:tags r:id="rId2"/>
            </p:custDataLst>
          </p:nvPr>
        </p:nvSpPr>
        <p:spPr>
          <a:xfrm>
            <a:off x="252266" y="467886"/>
            <a:ext cx="8191350" cy="298878"/>
          </a:xfrm>
          <a:prstGeom prst="rect">
            <a:avLst/>
          </a:prstGeom>
        </p:spPr>
        <p:txBody>
          <a:bodyPr vert="horz" lIns="91440" tIns="45720" rIns="91440" bIns="45720" rtlCol="0" anchor="t">
            <a:noAutofit/>
          </a:bodyPr>
          <a:lstStyle>
            <a:lvl1pPr algn="r" defTabSz="914400" rtl="0" eaLnBrk="1" latinLnBrk="0" hangingPunct="1">
              <a:lnSpc>
                <a:spcPct val="90000"/>
              </a:lnSpc>
              <a:spcBef>
                <a:spcPct val="0"/>
              </a:spcBef>
              <a:buNone/>
              <a:defRPr sz="2800" b="1" kern="1200">
                <a:solidFill>
                  <a:schemeClr val="accent1"/>
                </a:solidFill>
                <a:latin typeface="Century Gothic" panose="020B0502020202020204" pitchFamily="34" charset="0"/>
                <a:ea typeface="+mj-ea"/>
                <a:cs typeface="+mj-cs"/>
              </a:defRPr>
            </a:lvl1pPr>
          </a:lstStyle>
          <a:p>
            <a:pPr algn="l"/>
            <a:r>
              <a:rPr lang="fr-CA" sz="2200" dirty="0" smtClean="0">
                <a:solidFill>
                  <a:srgbClr val="33333C"/>
                </a:solidFill>
              </a:rPr>
              <a:t>TIMELINE</a:t>
            </a:r>
            <a:r>
              <a:rPr lang="fr-CA" sz="2200" dirty="0">
                <a:solidFill>
                  <a:srgbClr val="33333C"/>
                </a:solidFill>
              </a:rPr>
              <a:t> </a:t>
            </a:r>
            <a:r>
              <a:rPr lang="fr-CA" sz="2200" dirty="0" smtClean="0">
                <a:solidFill>
                  <a:srgbClr val="33333C"/>
                </a:solidFill>
              </a:rPr>
              <a:t>- EMPLOYEE</a:t>
            </a:r>
            <a:r>
              <a:rPr lang="fr-CA" sz="2200" b="0" dirty="0" smtClean="0">
                <a:solidFill>
                  <a:srgbClr val="33333C"/>
                </a:solidFill>
              </a:rPr>
              <a:t> AUDIENCE COMMUNICATIONS</a:t>
            </a:r>
            <a:endParaRPr lang="en-CA" sz="2200" b="0" dirty="0">
              <a:solidFill>
                <a:srgbClr val="33333C"/>
              </a:solidFill>
            </a:endParaRPr>
          </a:p>
        </p:txBody>
      </p:sp>
      <p:cxnSp>
        <p:nvCxnSpPr>
          <p:cNvPr id="8" name="Straight Connector 7"/>
          <p:cNvCxnSpPr/>
          <p:nvPr/>
        </p:nvCxnSpPr>
        <p:spPr>
          <a:xfrm>
            <a:off x="332550" y="1005840"/>
            <a:ext cx="8483204" cy="0"/>
          </a:xfrm>
          <a:prstGeom prst="line">
            <a:avLst/>
          </a:prstGeom>
          <a:ln w="28575">
            <a:solidFill>
              <a:srgbClr val="33333C"/>
            </a:solidFill>
          </a:ln>
        </p:spPr>
        <p:style>
          <a:lnRef idx="1">
            <a:schemeClr val="accent1"/>
          </a:lnRef>
          <a:fillRef idx="0">
            <a:schemeClr val="accent1"/>
          </a:fillRef>
          <a:effectRef idx="0">
            <a:schemeClr val="accent1"/>
          </a:effectRef>
          <a:fontRef idx="minor">
            <a:schemeClr val="tx1"/>
          </a:fontRef>
        </p:style>
      </p:cxnSp>
      <p:sp>
        <p:nvSpPr>
          <p:cNvPr id="9" name="Title 1"/>
          <p:cNvSpPr txBox="1">
            <a:spLocks/>
          </p:cNvSpPr>
          <p:nvPr>
            <p:custDataLst>
              <p:tags r:id="rId3"/>
            </p:custDataLst>
          </p:nvPr>
        </p:nvSpPr>
        <p:spPr>
          <a:xfrm>
            <a:off x="7190156" y="203357"/>
            <a:ext cx="1720428" cy="327816"/>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2800" b="1" kern="1200">
                <a:solidFill>
                  <a:schemeClr val="accent1"/>
                </a:solidFill>
                <a:latin typeface="+mn-lt"/>
                <a:ea typeface="+mj-ea"/>
                <a:cs typeface="+mj-cs"/>
              </a:defRPr>
            </a:lvl1pPr>
          </a:lstStyle>
          <a:p>
            <a:pPr algn="r"/>
            <a:r>
              <a:rPr lang="en-CA" sz="1200" dirty="0">
                <a:solidFill>
                  <a:srgbClr val="33333C"/>
                </a:solidFill>
                <a:latin typeface="Century Gothic" panose="020B0502020202020204" pitchFamily="34" charset="0"/>
              </a:rPr>
              <a:t>CCM </a:t>
            </a:r>
            <a:endParaRPr lang="en-CA" sz="1200" b="0" dirty="0">
              <a:solidFill>
                <a:srgbClr val="33333C"/>
              </a:solidFill>
              <a:latin typeface="Century Gothic" panose="020B0502020202020204" pitchFamily="34" charset="0"/>
            </a:endParaRPr>
          </a:p>
        </p:txBody>
      </p:sp>
    </p:spTree>
    <p:extLst>
      <p:ext uri="{BB962C8B-B14F-4D97-AF65-F5344CB8AC3E}">
        <p14:creationId xmlns:p14="http://schemas.microsoft.com/office/powerpoint/2010/main" val="26627156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p:cNvGraphicFramePr>
            <a:graphicFrameLocks noGrp="1"/>
          </p:cNvGraphicFramePr>
          <p:nvPr>
            <p:custDataLst>
              <p:tags r:id="rId1"/>
            </p:custDataLst>
            <p:extLst>
              <p:ext uri="{D42A27DB-BD31-4B8C-83A1-F6EECF244321}">
                <p14:modId xmlns:p14="http://schemas.microsoft.com/office/powerpoint/2010/main" val="3373545296"/>
              </p:ext>
            </p:extLst>
          </p:nvPr>
        </p:nvGraphicFramePr>
        <p:xfrm>
          <a:off x="332550" y="1188268"/>
          <a:ext cx="8510907" cy="4892040"/>
        </p:xfrm>
        <a:graphic>
          <a:graphicData uri="http://schemas.openxmlformats.org/drawingml/2006/table">
            <a:tbl>
              <a:tblPr firstRow="1" bandRow="1">
                <a:tableStyleId>{E8B1032C-EA38-4F05-BA0D-38AFFFC7BED3}</a:tableStyleId>
              </a:tblPr>
              <a:tblGrid>
                <a:gridCol w="1317232"/>
                <a:gridCol w="2890059"/>
                <a:gridCol w="2231063"/>
                <a:gridCol w="2072553"/>
              </a:tblGrid>
              <a:tr h="319729">
                <a:tc>
                  <a:txBody>
                    <a:bodyPr/>
                    <a:lstStyle/>
                    <a:p>
                      <a:r>
                        <a:rPr lang="en-CA" sz="1500" cap="all" baseline="0" dirty="0" smtClean="0">
                          <a:latin typeface="Century Gothic" panose="020B0502020202020204" pitchFamily="34" charset="0"/>
                        </a:rPr>
                        <a:t>Product </a:t>
                      </a:r>
                      <a:endParaRPr lang="en-CA" sz="1500" cap="all" baseline="0" dirty="0">
                        <a:latin typeface="Century Gothic" panose="020B0502020202020204" pitchFamily="34" charset="0"/>
                      </a:endParaRPr>
                    </a:p>
                  </a:txBody>
                  <a:tcPr/>
                </a:tc>
                <a:tc>
                  <a:txBody>
                    <a:bodyPr/>
                    <a:lstStyle/>
                    <a:p>
                      <a:r>
                        <a:rPr lang="en-CA" sz="1500" cap="all" baseline="0" dirty="0" smtClean="0">
                          <a:latin typeface="Century Gothic" panose="020B0502020202020204" pitchFamily="34" charset="0"/>
                        </a:rPr>
                        <a:t>Main Message</a:t>
                      </a:r>
                      <a:endParaRPr lang="en-CA" sz="1500" cap="all" baseline="0" dirty="0">
                        <a:latin typeface="Century Gothic" panose="020B0502020202020204" pitchFamily="34" charset="0"/>
                      </a:endParaRPr>
                    </a:p>
                  </a:txBody>
                  <a:tcPr/>
                </a:tc>
                <a:tc>
                  <a:txBody>
                    <a:bodyPr/>
                    <a:lstStyle/>
                    <a:p>
                      <a:r>
                        <a:rPr lang="en-CA" sz="1500" cap="all" baseline="0" dirty="0" smtClean="0">
                          <a:latin typeface="Century Gothic" panose="020B0502020202020204" pitchFamily="34" charset="0"/>
                        </a:rPr>
                        <a:t>Vehicle</a:t>
                      </a:r>
                      <a:endParaRPr lang="en-CA" sz="1500" cap="all" baseline="0" dirty="0">
                        <a:latin typeface="Century Gothic" panose="020B0502020202020204" pitchFamily="34" charset="0"/>
                      </a:endParaRPr>
                    </a:p>
                  </a:txBody>
                  <a:tcPr/>
                </a:tc>
                <a:tc>
                  <a:txBody>
                    <a:bodyPr/>
                    <a:lstStyle/>
                    <a:p>
                      <a:r>
                        <a:rPr lang="en-CA" sz="1500" cap="all" baseline="0" dirty="0" smtClean="0">
                          <a:latin typeface="Century Gothic" panose="020B0502020202020204" pitchFamily="34" charset="0"/>
                        </a:rPr>
                        <a:t>Release</a:t>
                      </a:r>
                      <a:endParaRPr lang="en-CA" sz="1500" cap="all" baseline="0" dirty="0">
                        <a:latin typeface="Century Gothic" panose="020B0502020202020204" pitchFamily="34" charset="0"/>
                      </a:endParaRPr>
                    </a:p>
                  </a:txBody>
                  <a:tcPr/>
                </a:tc>
              </a:tr>
              <a:tr h="333371">
                <a:tc>
                  <a:txBody>
                    <a:bodyPr/>
                    <a:lstStyle/>
                    <a:p>
                      <a:r>
                        <a:rPr lang="fr-CA" sz="1200" dirty="0" smtClean="0">
                          <a:latin typeface="Century Gothic" panose="020B0502020202020204" pitchFamily="34" charset="0"/>
                        </a:rPr>
                        <a:t>FAQs</a:t>
                      </a:r>
                      <a:endParaRPr lang="en-CA" sz="1200" dirty="0">
                        <a:latin typeface="Century Gothic" panose="020B0502020202020204" pitchFamily="34" charset="0"/>
                      </a:endParaRP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dirty="0" smtClean="0">
                          <a:latin typeface="Century Gothic" panose="020B0502020202020204" pitchFamily="34" charset="0"/>
                        </a:rPr>
                        <a:t>Answer FAQs</a:t>
                      </a:r>
                      <a:r>
                        <a:rPr lang="en-US" sz="1200" b="0" i="0" baseline="0" dirty="0" smtClean="0">
                          <a:latin typeface="Century Gothic" panose="020B0502020202020204" pitchFamily="34" charset="0"/>
                        </a:rPr>
                        <a:t> about Cloud, including Protected B.</a:t>
                      </a:r>
                      <a:endParaRPr lang="fr-CA" sz="1200" baseline="0" dirty="0" smtClean="0">
                        <a:latin typeface="Century Gothic" panose="020B0502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Century Gothic" panose="020B0502020202020204" pitchFamily="34" charset="0"/>
                        </a:rPr>
                        <a:t>Distribute to client executives and CIOs</a:t>
                      </a:r>
                    </a:p>
                  </a:txBody>
                  <a:tcPr/>
                </a:tc>
                <a:tc>
                  <a:txBody>
                    <a:bodyPr/>
                    <a:lstStyle/>
                    <a:p>
                      <a:r>
                        <a:rPr lang="fr-CA" sz="1200" dirty="0" smtClean="0">
                          <a:latin typeface="Century Gothic" panose="020B0502020202020204" pitchFamily="34" charset="0"/>
                        </a:rPr>
                        <a:t>June</a:t>
                      </a:r>
                      <a:r>
                        <a:rPr lang="fr-CA" sz="1200" baseline="0" dirty="0" smtClean="0">
                          <a:latin typeface="Century Gothic" panose="020B0502020202020204" pitchFamily="34" charset="0"/>
                        </a:rPr>
                        <a:t> 20, 2019</a:t>
                      </a:r>
                      <a:endParaRPr lang="en-CA" sz="1200" dirty="0">
                        <a:latin typeface="Century Gothic" panose="020B0502020202020204" pitchFamily="34" charset="0"/>
                      </a:endParaRPr>
                    </a:p>
                  </a:txBody>
                  <a:tcPr/>
                </a:tc>
              </a:tr>
              <a:tr h="1532180">
                <a:tc>
                  <a:txBody>
                    <a:bodyPr/>
                    <a:lstStyle/>
                    <a:p>
                      <a:r>
                        <a:rPr lang="en-US" sz="1200" dirty="0" smtClean="0">
                          <a:latin typeface="Century Gothic" panose="020B0502020202020204" pitchFamily="34" charset="0"/>
                        </a:rPr>
                        <a:t>CIO Communiqué</a:t>
                      </a:r>
                      <a:endParaRPr lang="en-CA" sz="1200" dirty="0">
                        <a:latin typeface="Century Gothic" panose="020B0502020202020204" pitchFamily="34" charset="0"/>
                      </a:endParaRP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dirty="0" smtClean="0">
                          <a:latin typeface="Century Gothic" panose="020B0502020202020204" pitchFamily="34" charset="0"/>
                        </a:rPr>
                        <a:t>As of</a:t>
                      </a:r>
                      <a:r>
                        <a:rPr lang="en-US" sz="1200" b="0" i="0" baseline="0" dirty="0" smtClean="0">
                          <a:latin typeface="Century Gothic" panose="020B0502020202020204" pitchFamily="34" charset="0"/>
                        </a:rPr>
                        <a:t> June 14, </a:t>
                      </a:r>
                      <a:r>
                        <a:rPr lang="en-US" sz="1200" b="0" i="0" dirty="0" smtClean="0">
                          <a:latin typeface="Century Gothic" panose="020B0502020202020204" pitchFamily="34" charset="0"/>
                        </a:rPr>
                        <a:t>SSC is ready to receive</a:t>
                      </a:r>
                      <a:r>
                        <a:rPr lang="en-US" sz="1200" b="0" i="0" baseline="0" dirty="0" smtClean="0">
                          <a:latin typeface="Century Gothic" panose="020B0502020202020204" pitchFamily="34" charset="0"/>
                        </a:rPr>
                        <a:t> bids from vendors on </a:t>
                      </a:r>
                      <a:r>
                        <a:rPr lang="en-US" sz="1200" b="0" i="0" dirty="0" smtClean="0">
                          <a:latin typeface="Century Gothic" panose="020B0502020202020204" pitchFamily="34" charset="0"/>
                        </a:rPr>
                        <a:t>Protected</a:t>
                      </a:r>
                      <a:r>
                        <a:rPr lang="en-US" sz="1200" b="0" i="0" baseline="0" dirty="0" smtClean="0">
                          <a:latin typeface="Century Gothic" panose="020B0502020202020204" pitchFamily="34" charset="0"/>
                        </a:rPr>
                        <a:t> B.</a:t>
                      </a:r>
                      <a:endParaRPr lang="fr-CA" sz="1200" baseline="0" dirty="0" smtClean="0">
                        <a:latin typeface="Century Gothic" panose="020B0502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baseline="0" dirty="0" smtClean="0">
                          <a:latin typeface="Century Gothic" panose="020B0502020202020204" pitchFamily="34" charset="0"/>
                        </a:rPr>
                        <a:t>A CRM enhancement has been added to the Cloud Brokering Portal to further enable GC partners in their journey to the Cloud.</a:t>
                      </a:r>
                      <a:endParaRPr lang="en-CA" sz="1200" b="0" i="0" dirty="0" smtClean="0">
                        <a:latin typeface="Century Gothic" panose="020B0502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Century Gothic" panose="020B0502020202020204" pitchFamily="34" charset="0"/>
                        </a:rPr>
                        <a:t>Email to CIOs</a:t>
                      </a:r>
                      <a:endParaRPr lang="en-CA" sz="1200" baseline="0" dirty="0" smtClean="0">
                        <a:latin typeface="Century Gothic" panose="020B0502020202020204" pitchFamily="34" charset="0"/>
                      </a:endParaRPr>
                    </a:p>
                  </a:txBody>
                  <a:tcPr/>
                </a:tc>
                <a:tc>
                  <a:txBody>
                    <a:bodyPr/>
                    <a:lstStyle/>
                    <a:p>
                      <a:r>
                        <a:rPr lang="en-US" sz="1200" dirty="0" smtClean="0">
                          <a:solidFill>
                            <a:schemeClr val="tx1"/>
                          </a:solidFill>
                          <a:latin typeface="Century Gothic" panose="020B0502020202020204" pitchFamily="34" charset="0"/>
                        </a:rPr>
                        <a:t>June 20, 2019</a:t>
                      </a:r>
                    </a:p>
                    <a:p>
                      <a:endParaRPr lang="en-US" sz="1200" dirty="0" smtClean="0">
                        <a:solidFill>
                          <a:schemeClr val="tx1"/>
                        </a:solidFill>
                        <a:latin typeface="Century Gothic" panose="020B0502020202020204" pitchFamily="34" charset="0"/>
                      </a:endParaRPr>
                    </a:p>
                    <a:p>
                      <a:r>
                        <a:rPr lang="en-US" sz="1200" dirty="0" smtClean="0">
                          <a:solidFill>
                            <a:schemeClr val="tx1"/>
                          </a:solidFill>
                          <a:latin typeface="Century Gothic" panose="020B0502020202020204" pitchFamily="34" charset="0"/>
                        </a:rPr>
                        <a:t>Communication</a:t>
                      </a:r>
                      <a:r>
                        <a:rPr lang="en-US" sz="1200" baseline="0" dirty="0" smtClean="0">
                          <a:solidFill>
                            <a:schemeClr val="tx1"/>
                          </a:solidFill>
                          <a:latin typeface="Century Gothic" panose="020B0502020202020204" pitchFamily="34" charset="0"/>
                        </a:rPr>
                        <a:t> as contracts are signed</a:t>
                      </a:r>
                      <a:endParaRPr lang="en-CA" sz="1200" dirty="0">
                        <a:solidFill>
                          <a:schemeClr val="tx1"/>
                        </a:solidFill>
                        <a:latin typeface="Century Gothic" panose="020B0502020202020204" pitchFamily="34" charset="0"/>
                      </a:endParaRPr>
                    </a:p>
                  </a:txBody>
                  <a:tcPr/>
                </a:tc>
              </a:tr>
              <a:tr h="502920">
                <a:tc>
                  <a:txBody>
                    <a:bodyPr/>
                    <a:lstStyle/>
                    <a:p>
                      <a:r>
                        <a:rPr lang="en-US" sz="1200" dirty="0" smtClean="0">
                          <a:solidFill>
                            <a:schemeClr val="tx1"/>
                          </a:solidFill>
                          <a:latin typeface="Century Gothic" panose="020B0502020202020204" pitchFamily="34" charset="0"/>
                        </a:rPr>
                        <a:t>Speaking</a:t>
                      </a:r>
                      <a:r>
                        <a:rPr lang="en-US" sz="1200" baseline="0" dirty="0" smtClean="0">
                          <a:solidFill>
                            <a:schemeClr val="tx1"/>
                          </a:solidFill>
                          <a:latin typeface="Century Gothic" panose="020B0502020202020204" pitchFamily="34" charset="0"/>
                        </a:rPr>
                        <a:t> points for President and CTO for Cloud Day</a:t>
                      </a:r>
                      <a:endParaRPr lang="en-CA" sz="1200" dirty="0">
                        <a:solidFill>
                          <a:schemeClr val="tx1"/>
                        </a:solidFill>
                        <a:latin typeface="Century Gothic" panose="020B0502020202020204" pitchFamily="34" charset="0"/>
                      </a:endParaRPr>
                    </a:p>
                  </a:txBody>
                  <a:tcPr/>
                </a:tc>
                <a:tc>
                  <a:txBody>
                    <a:bodyPr/>
                    <a:lstStyle/>
                    <a:p>
                      <a:pPr marL="285750" indent="-285750">
                        <a:buFont typeface="Arial" panose="020B0604020202020204" pitchFamily="34" charset="0"/>
                        <a:buChar char="•"/>
                      </a:pPr>
                      <a:r>
                        <a:rPr lang="en-US" sz="1200" dirty="0" smtClean="0">
                          <a:solidFill>
                            <a:schemeClr val="tx1"/>
                          </a:solidFill>
                          <a:latin typeface="Century Gothic" panose="020B0502020202020204" pitchFamily="34" charset="0"/>
                        </a:rPr>
                        <a:t>Provide update</a:t>
                      </a:r>
                      <a:r>
                        <a:rPr lang="en-US" sz="1200" baseline="0" dirty="0" smtClean="0">
                          <a:solidFill>
                            <a:schemeClr val="tx1"/>
                          </a:solidFill>
                          <a:latin typeface="Century Gothic" panose="020B0502020202020204" pitchFamily="34" charset="0"/>
                        </a:rPr>
                        <a:t> on the Protected B procurement</a:t>
                      </a:r>
                      <a:r>
                        <a:rPr lang="en-CA" sz="1200" baseline="0" dirty="0" smtClean="0">
                          <a:solidFill>
                            <a:schemeClr val="tx1"/>
                          </a:solidFill>
                          <a:latin typeface="Century Gothic" panose="020B0502020202020204" pitchFamily="34" charset="0"/>
                        </a:rPr>
                        <a:t> and announce the launch of the new CRM component.</a:t>
                      </a:r>
                      <a:endParaRPr lang="en-US" sz="1200" baseline="0" dirty="0" smtClean="0">
                        <a:solidFill>
                          <a:schemeClr val="tx1"/>
                        </a:solidFill>
                        <a:latin typeface="Century Gothic" panose="020B0502020202020204" pitchFamily="34" charset="0"/>
                      </a:endParaRPr>
                    </a:p>
                  </a:txBody>
                  <a:tcPr/>
                </a:tc>
                <a:tc>
                  <a:txBody>
                    <a:bodyPr/>
                    <a:lstStyle/>
                    <a:p>
                      <a:r>
                        <a:rPr lang="fr-CA" sz="1200" baseline="0" dirty="0" smtClean="0">
                          <a:solidFill>
                            <a:schemeClr val="tx1"/>
                          </a:solidFill>
                          <a:latin typeface="Century Gothic" panose="020B0502020202020204" pitchFamily="34" charset="0"/>
                        </a:rPr>
                        <a:t>Keynote speech at TBS Cloud Day</a:t>
                      </a:r>
                    </a:p>
                  </a:txBody>
                  <a:tcPr/>
                </a:tc>
                <a:tc>
                  <a:txBody>
                    <a:bodyPr/>
                    <a:lstStyle/>
                    <a:p>
                      <a:r>
                        <a:rPr lang="en-US" sz="1200" dirty="0" smtClean="0">
                          <a:solidFill>
                            <a:schemeClr val="tx1"/>
                          </a:solidFill>
                          <a:latin typeface="Century Gothic" panose="020B0502020202020204" pitchFamily="34" charset="0"/>
                        </a:rPr>
                        <a:t>June 20,</a:t>
                      </a:r>
                      <a:r>
                        <a:rPr lang="en-US" sz="1200" baseline="0" dirty="0" smtClean="0">
                          <a:solidFill>
                            <a:schemeClr val="tx1"/>
                          </a:solidFill>
                          <a:latin typeface="Century Gothic" panose="020B0502020202020204" pitchFamily="34" charset="0"/>
                        </a:rPr>
                        <a:t> 2019</a:t>
                      </a:r>
                      <a:endParaRPr lang="en-CA" sz="1200" dirty="0">
                        <a:solidFill>
                          <a:schemeClr val="tx1"/>
                        </a:solidFill>
                        <a:latin typeface="Century Gothic" panose="020B0502020202020204" pitchFamily="34" charset="0"/>
                      </a:endParaRPr>
                    </a:p>
                  </a:txBody>
                  <a:tcPr/>
                </a:tc>
              </a:tr>
              <a:tr h="251460">
                <a:tc>
                  <a:txBody>
                    <a:bodyPr/>
                    <a:lstStyle/>
                    <a:p>
                      <a:r>
                        <a:rPr lang="fr-CA" sz="1200" dirty="0" smtClean="0">
                          <a:latin typeface="Century Gothic" panose="020B0502020202020204" pitchFamily="34" charset="0"/>
                        </a:rPr>
                        <a:t>GC leaders </a:t>
                      </a:r>
                      <a:r>
                        <a:rPr lang="fr-CA" sz="1200" dirty="0" err="1" smtClean="0">
                          <a:latin typeface="Century Gothic" panose="020B0502020202020204" pitchFamily="34" charset="0"/>
                        </a:rPr>
                        <a:t>event</a:t>
                      </a:r>
                      <a:endParaRPr lang="en-CA" sz="1200" dirty="0">
                        <a:latin typeface="Century Gothic" panose="020B0502020202020204" pitchFamily="34" charset="0"/>
                      </a:endParaRP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A" sz="1200" b="0" i="0" dirty="0" smtClean="0">
                          <a:latin typeface="Century Gothic" panose="020B0502020202020204" pitchFamily="34" charset="0"/>
                        </a:rPr>
                        <a:t>Discussion</a:t>
                      </a:r>
                      <a:r>
                        <a:rPr lang="fr-CA" sz="1200" b="0" i="0" baseline="0" dirty="0" smtClean="0">
                          <a:latin typeface="Century Gothic" panose="020B0502020202020204" pitchFamily="34" charset="0"/>
                        </a:rPr>
                        <a:t> about SSC 3.0 and Cloud</a:t>
                      </a:r>
                      <a:endParaRPr lang="en-CA" sz="1200" b="0" i="0" dirty="0" smtClean="0">
                        <a:latin typeface="Century Gothic" panose="020B0502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200" baseline="0" dirty="0" smtClean="0">
                          <a:latin typeface="Century Gothic" panose="020B0502020202020204" pitchFamily="34" charset="0"/>
                        </a:rPr>
                        <a:t>TBC</a:t>
                      </a:r>
                      <a:endParaRPr lang="en-CA" sz="1200" baseline="0" dirty="0" smtClean="0">
                        <a:latin typeface="Century Gothic" panose="020B0502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dirty="0" smtClean="0">
                          <a:solidFill>
                            <a:schemeClr val="tx1"/>
                          </a:solidFill>
                          <a:latin typeface="Century Gothic" panose="020B0502020202020204" pitchFamily="34" charset="0"/>
                        </a:rPr>
                        <a:t>September 2019</a:t>
                      </a:r>
                    </a:p>
                  </a:txBody>
                  <a:tcPr/>
                </a:tc>
              </a:tr>
              <a:tr h="0">
                <a:tc>
                  <a:txBody>
                    <a:bodyPr/>
                    <a:lstStyle/>
                    <a:p>
                      <a:r>
                        <a:rPr lang="en-CA" sz="1200" dirty="0" smtClean="0">
                          <a:latin typeface="Century Gothic" panose="020B0502020202020204" pitchFamily="34" charset="0"/>
                        </a:rPr>
                        <a:t>Podcast</a:t>
                      </a:r>
                      <a:endParaRPr lang="en-CA" sz="1200" dirty="0">
                        <a:latin typeface="Century Gothic" panose="020B0502020202020204" pitchFamily="34" charset="0"/>
                      </a:endParaRP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dirty="0" smtClean="0">
                          <a:latin typeface="Century Gothic" panose="020B0502020202020204" pitchFamily="34" charset="0"/>
                        </a:rPr>
                        <a:t>Cloud episode</a:t>
                      </a:r>
                      <a:endParaRPr lang="en-CA" sz="1200" b="0" i="0" dirty="0" smtClean="0">
                        <a:latin typeface="Century Gothic" panose="020B0502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Century Gothic" panose="020B0502020202020204" pitchFamily="34" charset="0"/>
                        </a:rPr>
                        <a:t>podcast</a:t>
                      </a:r>
                      <a:endParaRPr lang="en-CA" sz="1200" baseline="0" dirty="0" smtClean="0">
                        <a:latin typeface="Century Gothic" panose="020B0502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latin typeface="Century Gothic" panose="020B0502020202020204" pitchFamily="34" charset="0"/>
                        </a:rPr>
                        <a:t>Fall</a:t>
                      </a:r>
                      <a:r>
                        <a:rPr lang="en-US" sz="1200" baseline="0" dirty="0" smtClean="0">
                          <a:solidFill>
                            <a:schemeClr val="tx1"/>
                          </a:solidFill>
                          <a:latin typeface="Century Gothic" panose="020B0502020202020204" pitchFamily="34" charset="0"/>
                        </a:rPr>
                        <a:t> 2019</a:t>
                      </a:r>
                      <a:endParaRPr lang="en-CA" sz="1200" dirty="0" smtClean="0">
                        <a:solidFill>
                          <a:schemeClr val="tx1"/>
                        </a:solidFill>
                        <a:latin typeface="Century Gothic" panose="020B0502020202020204" pitchFamily="34" charset="0"/>
                      </a:endParaRPr>
                    </a:p>
                  </a:txBody>
                  <a:tcPr/>
                </a:tc>
              </a:tr>
              <a:tr h="182880">
                <a:tc>
                  <a:txBody>
                    <a:bodyPr/>
                    <a:lstStyle/>
                    <a:p>
                      <a:r>
                        <a:rPr lang="en-US" sz="1200" dirty="0" smtClean="0">
                          <a:latin typeface="Century Gothic" panose="020B0502020202020204" pitchFamily="34" charset="0"/>
                        </a:rPr>
                        <a:t>Video series – Cloud Journey</a:t>
                      </a:r>
                      <a:endParaRPr lang="en-CA" sz="1200" dirty="0">
                        <a:latin typeface="Century Gothic" panose="020B0502020202020204" pitchFamily="34" charset="0"/>
                      </a:endParaRP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A" sz="1200" b="0" i="0" dirty="0" smtClean="0">
                          <a:latin typeface="Century Gothic" panose="020B0502020202020204" pitchFamily="34" charset="0"/>
                        </a:rPr>
                        <a:t>Walk through</a:t>
                      </a:r>
                      <a:r>
                        <a:rPr lang="fr-CA" sz="1200" b="0" i="0" baseline="0" dirty="0" smtClean="0">
                          <a:latin typeface="Century Gothic" panose="020B0502020202020204" pitchFamily="34" charset="0"/>
                        </a:rPr>
                        <a:t> the steps on the journey to the Cloud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A" sz="1200" b="0" i="0" baseline="0" dirty="0" smtClean="0">
                          <a:latin typeface="Century Gothic" panose="020B0502020202020204" pitchFamily="34" charset="0"/>
                        </a:rPr>
                        <a:t>Partner </a:t>
                      </a:r>
                      <a:r>
                        <a:rPr lang="fr-CA" sz="1200" b="0" i="0" baseline="0" dirty="0" err="1" smtClean="0">
                          <a:latin typeface="Century Gothic" panose="020B0502020202020204" pitchFamily="34" charset="0"/>
                        </a:rPr>
                        <a:t>testimonials</a:t>
                      </a:r>
                      <a:r>
                        <a:rPr lang="fr-CA" sz="1200" b="0" i="0" baseline="0" dirty="0" smtClean="0">
                          <a:latin typeface="Century Gothic" panose="020B0502020202020204" pitchFamily="34" charset="0"/>
                        </a:rPr>
                        <a:t>: </a:t>
                      </a:r>
                      <a:r>
                        <a:rPr lang="fr-CA" sz="1200" b="0" i="0" baseline="0" dirty="0" err="1" smtClean="0">
                          <a:latin typeface="Century Gothic" panose="020B0502020202020204" pitchFamily="34" charset="0"/>
                        </a:rPr>
                        <a:t>starting</a:t>
                      </a:r>
                      <a:r>
                        <a:rPr lang="fr-CA" sz="1200" b="0" i="0" baseline="0" dirty="0" smtClean="0">
                          <a:latin typeface="Century Gothic" panose="020B0502020202020204" pitchFamily="34" charset="0"/>
                        </a:rPr>
                        <a:t> </a:t>
                      </a:r>
                      <a:r>
                        <a:rPr lang="fr-CA" sz="1200" b="0" i="0" baseline="0" dirty="0" err="1" smtClean="0">
                          <a:latin typeface="Century Gothic" panose="020B0502020202020204" pitchFamily="34" charset="0"/>
                        </a:rPr>
                        <a:t>with</a:t>
                      </a:r>
                      <a:r>
                        <a:rPr lang="fr-CA" sz="1200" b="0" i="0" baseline="0" dirty="0" smtClean="0">
                          <a:latin typeface="Century Gothic" panose="020B0502020202020204" pitchFamily="34" charset="0"/>
                        </a:rPr>
                        <a:t> </a:t>
                      </a:r>
                      <a:r>
                        <a:rPr lang="fr-CA" sz="1200" b="0" i="0" baseline="0" dirty="0" err="1" smtClean="0">
                          <a:latin typeface="Century Gothic" panose="020B0502020202020204" pitchFamily="34" charset="0"/>
                        </a:rPr>
                        <a:t>StatsCan</a:t>
                      </a:r>
                      <a:endParaRPr lang="en-CA" sz="1200" b="0" i="0" dirty="0" smtClean="0">
                        <a:latin typeface="Century Gothic" panose="020B0502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200" baseline="0" dirty="0" smtClean="0">
                          <a:latin typeface="Century Gothic" panose="020B0502020202020204" pitchFamily="34" charset="0"/>
                        </a:rPr>
                        <a:t>Host on Youtube</a:t>
                      </a:r>
                    </a:p>
                    <a:p>
                      <a:pPr marL="0" marR="0" lvl="0" indent="0" algn="l" defTabSz="914400" rtl="0" eaLnBrk="1" fontAlgn="auto" latinLnBrk="0" hangingPunct="1">
                        <a:lnSpc>
                          <a:spcPct val="100000"/>
                        </a:lnSpc>
                        <a:spcBef>
                          <a:spcPts val="0"/>
                        </a:spcBef>
                        <a:spcAft>
                          <a:spcPts val="0"/>
                        </a:spcAft>
                        <a:buClrTx/>
                        <a:buSzTx/>
                        <a:buFontTx/>
                        <a:buNone/>
                        <a:tabLst/>
                        <a:defRPr/>
                      </a:pPr>
                      <a:r>
                        <a:rPr lang="fr-CA" sz="1200" baseline="0" dirty="0" smtClean="0">
                          <a:latin typeface="Century Gothic" panose="020B0502020202020204" pitchFamily="34" charset="0"/>
                        </a:rPr>
                        <a:t>Post on Canada.ca</a:t>
                      </a:r>
                    </a:p>
                    <a:p>
                      <a:pPr marL="0" marR="0" lvl="0" indent="0" algn="l" defTabSz="914400" rtl="0" eaLnBrk="1" fontAlgn="auto" latinLnBrk="0" hangingPunct="1">
                        <a:lnSpc>
                          <a:spcPct val="100000"/>
                        </a:lnSpc>
                        <a:spcBef>
                          <a:spcPts val="0"/>
                        </a:spcBef>
                        <a:spcAft>
                          <a:spcPts val="0"/>
                        </a:spcAft>
                        <a:buClrTx/>
                        <a:buSzTx/>
                        <a:buFontTx/>
                        <a:buNone/>
                        <a:tabLst/>
                        <a:defRPr/>
                      </a:pPr>
                      <a:r>
                        <a:rPr lang="fr-CA" sz="1200" baseline="0" dirty="0" smtClean="0">
                          <a:latin typeface="Century Gothic" panose="020B0502020202020204" pitchFamily="34" charset="0"/>
                        </a:rPr>
                        <a:t>Twitter &amp; LinkedIn</a:t>
                      </a:r>
                    </a:p>
                  </a:txBody>
                  <a:tcPr/>
                </a:tc>
                <a:tc>
                  <a:txBody>
                    <a:bodyPr/>
                    <a:lstStyle/>
                    <a:p>
                      <a:r>
                        <a:rPr lang="fr-CA" sz="1200" dirty="0" smtClean="0">
                          <a:latin typeface="Century Gothic" panose="020B0502020202020204" pitchFamily="34" charset="0"/>
                        </a:rPr>
                        <a:t>Over </a:t>
                      </a:r>
                      <a:r>
                        <a:rPr lang="fr-CA" sz="1200" dirty="0" err="1" smtClean="0">
                          <a:latin typeface="Century Gothic" panose="020B0502020202020204" pitchFamily="34" charset="0"/>
                        </a:rPr>
                        <a:t>summer</a:t>
                      </a:r>
                      <a:r>
                        <a:rPr lang="fr-CA" sz="1200" dirty="0" smtClean="0">
                          <a:latin typeface="Century Gothic" panose="020B0502020202020204" pitchFamily="34" charset="0"/>
                        </a:rPr>
                        <a:t> 2019 as </a:t>
                      </a:r>
                      <a:r>
                        <a:rPr lang="fr-CA" sz="1200" dirty="0" err="1" smtClean="0">
                          <a:latin typeface="Century Gothic" panose="020B0502020202020204" pitchFamily="34" charset="0"/>
                        </a:rPr>
                        <a:t>available</a:t>
                      </a:r>
                      <a:endParaRPr lang="en-CA" sz="1200" dirty="0">
                        <a:latin typeface="Century Gothic" panose="020B0502020202020204" pitchFamily="34" charset="0"/>
                      </a:endParaRPr>
                    </a:p>
                  </a:txBody>
                  <a:tcPr/>
                </a:tc>
              </a:tr>
            </a:tbl>
          </a:graphicData>
        </a:graphic>
      </p:graphicFrame>
      <p:sp>
        <p:nvSpPr>
          <p:cNvPr id="12" name="Title 1"/>
          <p:cNvSpPr txBox="1">
            <a:spLocks/>
          </p:cNvSpPr>
          <p:nvPr>
            <p:custDataLst>
              <p:tags r:id="rId2"/>
            </p:custDataLst>
          </p:nvPr>
        </p:nvSpPr>
        <p:spPr>
          <a:xfrm>
            <a:off x="252266" y="467886"/>
            <a:ext cx="8191350" cy="298878"/>
          </a:xfrm>
          <a:prstGeom prst="rect">
            <a:avLst/>
          </a:prstGeom>
        </p:spPr>
        <p:txBody>
          <a:bodyPr vert="horz" lIns="91440" tIns="45720" rIns="91440" bIns="45720" rtlCol="0" anchor="t">
            <a:noAutofit/>
          </a:bodyPr>
          <a:lstStyle>
            <a:lvl1pPr algn="r" defTabSz="914400" rtl="0" eaLnBrk="1" latinLnBrk="0" hangingPunct="1">
              <a:lnSpc>
                <a:spcPct val="90000"/>
              </a:lnSpc>
              <a:spcBef>
                <a:spcPct val="0"/>
              </a:spcBef>
              <a:buNone/>
              <a:defRPr sz="2800" b="1" kern="1200">
                <a:solidFill>
                  <a:schemeClr val="accent1"/>
                </a:solidFill>
                <a:latin typeface="Century Gothic" panose="020B0502020202020204" pitchFamily="34" charset="0"/>
                <a:ea typeface="+mj-ea"/>
                <a:cs typeface="+mj-cs"/>
              </a:defRPr>
            </a:lvl1pPr>
          </a:lstStyle>
          <a:p>
            <a:pPr algn="l"/>
            <a:r>
              <a:rPr lang="fr-CA" sz="2200" dirty="0" smtClean="0">
                <a:solidFill>
                  <a:srgbClr val="33333C"/>
                </a:solidFill>
              </a:rPr>
              <a:t>TIMELINE - GOC </a:t>
            </a:r>
            <a:r>
              <a:rPr lang="fr-CA" sz="2200" b="0" dirty="0" smtClean="0">
                <a:solidFill>
                  <a:srgbClr val="33333C"/>
                </a:solidFill>
              </a:rPr>
              <a:t>AUDIENCE COMMUNICATIONS</a:t>
            </a:r>
            <a:endParaRPr lang="en-CA" sz="2200" b="0" dirty="0">
              <a:solidFill>
                <a:srgbClr val="33333C"/>
              </a:solidFill>
            </a:endParaRPr>
          </a:p>
        </p:txBody>
      </p:sp>
      <p:cxnSp>
        <p:nvCxnSpPr>
          <p:cNvPr id="13" name="Straight Connector 12"/>
          <p:cNvCxnSpPr/>
          <p:nvPr/>
        </p:nvCxnSpPr>
        <p:spPr>
          <a:xfrm>
            <a:off x="332550" y="1005840"/>
            <a:ext cx="8483204" cy="0"/>
          </a:xfrm>
          <a:prstGeom prst="line">
            <a:avLst/>
          </a:prstGeom>
          <a:ln w="28575">
            <a:solidFill>
              <a:srgbClr val="33333C"/>
            </a:solidFill>
          </a:ln>
        </p:spPr>
        <p:style>
          <a:lnRef idx="1">
            <a:schemeClr val="accent1"/>
          </a:lnRef>
          <a:fillRef idx="0">
            <a:schemeClr val="accent1"/>
          </a:fillRef>
          <a:effectRef idx="0">
            <a:schemeClr val="accent1"/>
          </a:effectRef>
          <a:fontRef idx="minor">
            <a:schemeClr val="tx1"/>
          </a:fontRef>
        </p:style>
      </p:cxnSp>
      <p:sp>
        <p:nvSpPr>
          <p:cNvPr id="14" name="Title 1"/>
          <p:cNvSpPr txBox="1">
            <a:spLocks/>
          </p:cNvSpPr>
          <p:nvPr>
            <p:custDataLst>
              <p:tags r:id="rId3"/>
            </p:custDataLst>
          </p:nvPr>
        </p:nvSpPr>
        <p:spPr>
          <a:xfrm>
            <a:off x="7190156" y="203357"/>
            <a:ext cx="1720428" cy="327816"/>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2800" b="1" kern="1200">
                <a:solidFill>
                  <a:schemeClr val="accent1"/>
                </a:solidFill>
                <a:latin typeface="+mn-lt"/>
                <a:ea typeface="+mj-ea"/>
                <a:cs typeface="+mj-cs"/>
              </a:defRPr>
            </a:lvl1pPr>
          </a:lstStyle>
          <a:p>
            <a:pPr algn="r"/>
            <a:r>
              <a:rPr lang="en-CA" sz="1200" smtClean="0">
                <a:solidFill>
                  <a:srgbClr val="33333C"/>
                </a:solidFill>
                <a:latin typeface="Century Gothic" panose="020B0502020202020204" pitchFamily="34" charset="0"/>
              </a:rPr>
              <a:t>CCM</a:t>
            </a:r>
            <a:endParaRPr lang="en-CA" sz="1200" b="0" dirty="0">
              <a:solidFill>
                <a:srgbClr val="33333C"/>
              </a:solidFill>
              <a:latin typeface="Century Gothic" panose="020B0502020202020204" pitchFamily="34" charset="0"/>
            </a:endParaRPr>
          </a:p>
        </p:txBody>
      </p:sp>
    </p:spTree>
    <p:extLst>
      <p:ext uri="{BB962C8B-B14F-4D97-AF65-F5344CB8AC3E}">
        <p14:creationId xmlns:p14="http://schemas.microsoft.com/office/powerpoint/2010/main" val="1433276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custDataLst>
              <p:tags r:id="rId1"/>
            </p:custDataLst>
            <p:extLst>
              <p:ext uri="{D42A27DB-BD31-4B8C-83A1-F6EECF244321}">
                <p14:modId xmlns:p14="http://schemas.microsoft.com/office/powerpoint/2010/main" val="2743424799"/>
              </p:ext>
            </p:extLst>
          </p:nvPr>
        </p:nvGraphicFramePr>
        <p:xfrm>
          <a:off x="332550" y="1188268"/>
          <a:ext cx="8510907" cy="3154680"/>
        </p:xfrm>
        <a:graphic>
          <a:graphicData uri="http://schemas.openxmlformats.org/drawingml/2006/table">
            <a:tbl>
              <a:tblPr firstRow="1" bandRow="1">
                <a:tableStyleId>{E8B1032C-EA38-4F05-BA0D-38AFFFC7BED3}</a:tableStyleId>
              </a:tblPr>
              <a:tblGrid>
                <a:gridCol w="1317232"/>
                <a:gridCol w="2890059"/>
                <a:gridCol w="2231063"/>
                <a:gridCol w="2072553"/>
              </a:tblGrid>
              <a:tr h="319729">
                <a:tc>
                  <a:txBody>
                    <a:bodyPr/>
                    <a:lstStyle/>
                    <a:p>
                      <a:r>
                        <a:rPr lang="en-CA" sz="1500" cap="all" baseline="0" dirty="0" smtClean="0">
                          <a:latin typeface="Century Gothic" panose="020B0502020202020204" pitchFamily="34" charset="0"/>
                        </a:rPr>
                        <a:t>Product </a:t>
                      </a:r>
                      <a:endParaRPr lang="en-CA" sz="1500" cap="all" baseline="0" dirty="0">
                        <a:latin typeface="Century Gothic" panose="020B0502020202020204" pitchFamily="34" charset="0"/>
                      </a:endParaRPr>
                    </a:p>
                  </a:txBody>
                  <a:tcPr/>
                </a:tc>
                <a:tc>
                  <a:txBody>
                    <a:bodyPr/>
                    <a:lstStyle/>
                    <a:p>
                      <a:r>
                        <a:rPr lang="en-CA" sz="1500" cap="all" baseline="0" dirty="0" smtClean="0">
                          <a:latin typeface="Century Gothic" panose="020B0502020202020204" pitchFamily="34" charset="0"/>
                        </a:rPr>
                        <a:t>Main Message</a:t>
                      </a:r>
                      <a:endParaRPr lang="en-CA" sz="1500" cap="all" baseline="0" dirty="0">
                        <a:latin typeface="Century Gothic" panose="020B0502020202020204" pitchFamily="34" charset="0"/>
                      </a:endParaRPr>
                    </a:p>
                  </a:txBody>
                  <a:tcPr/>
                </a:tc>
                <a:tc>
                  <a:txBody>
                    <a:bodyPr/>
                    <a:lstStyle/>
                    <a:p>
                      <a:r>
                        <a:rPr lang="en-CA" sz="1500" cap="all" baseline="0" dirty="0" smtClean="0">
                          <a:latin typeface="Century Gothic" panose="020B0502020202020204" pitchFamily="34" charset="0"/>
                        </a:rPr>
                        <a:t>Vehicle</a:t>
                      </a:r>
                      <a:endParaRPr lang="en-CA" sz="1500" cap="all" baseline="0" dirty="0">
                        <a:latin typeface="Century Gothic" panose="020B0502020202020204" pitchFamily="34" charset="0"/>
                      </a:endParaRPr>
                    </a:p>
                  </a:txBody>
                  <a:tcPr/>
                </a:tc>
                <a:tc>
                  <a:txBody>
                    <a:bodyPr/>
                    <a:lstStyle/>
                    <a:p>
                      <a:r>
                        <a:rPr lang="en-CA" sz="1500" cap="all" baseline="0" dirty="0" smtClean="0">
                          <a:latin typeface="Century Gothic" panose="020B0502020202020204" pitchFamily="34" charset="0"/>
                        </a:rPr>
                        <a:t>Release</a:t>
                      </a:r>
                      <a:endParaRPr lang="en-CA" sz="1500" cap="all" baseline="0" dirty="0">
                        <a:latin typeface="Century Gothic" panose="020B0502020202020204" pitchFamily="34" charset="0"/>
                      </a:endParaRPr>
                    </a:p>
                  </a:txBody>
                  <a:tcPr/>
                </a:tc>
              </a:tr>
              <a:tr h="333371">
                <a:tc>
                  <a:txBody>
                    <a:bodyPr/>
                    <a:lstStyle/>
                    <a:p>
                      <a:r>
                        <a:rPr lang="fr-CA" sz="1200" dirty="0" smtClean="0">
                          <a:latin typeface="Century Gothic" panose="020B0502020202020204" pitchFamily="34" charset="0"/>
                        </a:rPr>
                        <a:t>Cloud </a:t>
                      </a:r>
                      <a:r>
                        <a:rPr lang="fr-CA" sz="1200" dirty="0" err="1" smtClean="0">
                          <a:latin typeface="Century Gothic" panose="020B0502020202020204" pitchFamily="34" charset="0"/>
                        </a:rPr>
                        <a:t>Video</a:t>
                      </a:r>
                      <a:endParaRPr lang="en-CA" sz="1200" dirty="0">
                        <a:latin typeface="Century Gothic" panose="020B0502020202020204" pitchFamily="34" charset="0"/>
                      </a:endParaRP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A" sz="1200" b="0" i="0" dirty="0" smtClean="0">
                          <a:latin typeface="Century Gothic" panose="020B0502020202020204" pitchFamily="34" charset="0"/>
                        </a:rPr>
                        <a:t>The</a:t>
                      </a:r>
                      <a:r>
                        <a:rPr lang="fr-CA" sz="1200" b="0" i="0" baseline="0" dirty="0" smtClean="0">
                          <a:latin typeface="Century Gothic" panose="020B0502020202020204" pitchFamily="34" charset="0"/>
                        </a:rPr>
                        <a:t> SSC Cloud service </a:t>
                      </a:r>
                      <a:r>
                        <a:rPr lang="fr-CA" sz="1200" b="0" i="0" baseline="0" dirty="0" err="1" smtClean="0">
                          <a:latin typeface="Century Gothic" panose="020B0502020202020204" pitchFamily="34" charset="0"/>
                        </a:rPr>
                        <a:t>offering</a:t>
                      </a:r>
                      <a:r>
                        <a:rPr lang="fr-CA" sz="1200" b="0" i="0" baseline="0" dirty="0" smtClean="0">
                          <a:latin typeface="Century Gothic" panose="020B0502020202020204" pitchFamily="34" charset="0"/>
                        </a:rPr>
                        <a:t> </a:t>
                      </a:r>
                      <a:endParaRPr lang="en-CA" sz="1200" b="0" i="0" dirty="0" smtClean="0">
                        <a:latin typeface="Century Gothic" panose="020B0502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200" baseline="0" dirty="0" smtClean="0">
                          <a:latin typeface="Century Gothic" panose="020B0502020202020204" pitchFamily="34" charset="0"/>
                        </a:rPr>
                        <a:t>Host on </a:t>
                      </a:r>
                      <a:r>
                        <a:rPr lang="fr-CA" sz="1200" baseline="0" dirty="0" err="1" smtClean="0">
                          <a:latin typeface="Century Gothic" panose="020B0502020202020204" pitchFamily="34" charset="0"/>
                        </a:rPr>
                        <a:t>Youtube</a:t>
                      </a:r>
                      <a:endParaRPr lang="fr-CA" sz="1200" baseline="0" dirty="0" smtClean="0">
                        <a:latin typeface="Century Gothic" panose="020B0502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CA" sz="1200" baseline="0" dirty="0" smtClean="0">
                          <a:latin typeface="Century Gothic" panose="020B0502020202020204" pitchFamily="34" charset="0"/>
                        </a:rPr>
                        <a:t>Post on Canada.ca</a:t>
                      </a:r>
                    </a:p>
                    <a:p>
                      <a:pPr marL="0" marR="0" lvl="0" indent="0" algn="l" defTabSz="914400" rtl="0" eaLnBrk="1" fontAlgn="auto" latinLnBrk="0" hangingPunct="1">
                        <a:lnSpc>
                          <a:spcPct val="100000"/>
                        </a:lnSpc>
                        <a:spcBef>
                          <a:spcPts val="0"/>
                        </a:spcBef>
                        <a:spcAft>
                          <a:spcPts val="0"/>
                        </a:spcAft>
                        <a:buClrTx/>
                        <a:buSzTx/>
                        <a:buFontTx/>
                        <a:buNone/>
                        <a:tabLst/>
                        <a:defRPr/>
                      </a:pPr>
                      <a:r>
                        <a:rPr lang="fr-CA" sz="1200" baseline="0" dirty="0" smtClean="0">
                          <a:latin typeface="Century Gothic" panose="020B0502020202020204" pitchFamily="34" charset="0"/>
                        </a:rPr>
                        <a:t>Twitter &amp; LinkedIn</a:t>
                      </a:r>
                    </a:p>
                  </a:txBody>
                  <a:tcPr/>
                </a:tc>
                <a:tc>
                  <a:txBody>
                    <a:bodyPr/>
                    <a:lstStyle/>
                    <a:p>
                      <a:r>
                        <a:rPr lang="fr-CA" sz="1200" dirty="0" err="1" smtClean="0">
                          <a:latin typeface="Century Gothic" panose="020B0502020202020204" pitchFamily="34" charset="0"/>
                        </a:rPr>
                        <a:t>Summer</a:t>
                      </a:r>
                      <a:r>
                        <a:rPr lang="fr-CA" sz="1200" dirty="0" smtClean="0">
                          <a:latin typeface="Century Gothic" panose="020B0502020202020204" pitchFamily="34" charset="0"/>
                        </a:rPr>
                        <a:t> 2019</a:t>
                      </a:r>
                      <a:endParaRPr lang="en-CA" sz="1200" dirty="0">
                        <a:latin typeface="Century Gothic" panose="020B0502020202020204" pitchFamily="34" charset="0"/>
                      </a:endParaRPr>
                    </a:p>
                  </a:txBody>
                  <a:tcPr/>
                </a:tc>
              </a:tr>
              <a:tr h="0">
                <a:tc>
                  <a:txBody>
                    <a:bodyPr/>
                    <a:lstStyle/>
                    <a:p>
                      <a:r>
                        <a:rPr lang="en-CA" sz="1200" dirty="0" smtClean="0">
                          <a:latin typeface="Century Gothic" panose="020B0502020202020204" pitchFamily="34" charset="0"/>
                        </a:rPr>
                        <a:t>Cloud infographic</a:t>
                      </a:r>
                      <a:endParaRPr lang="en-CA" sz="1200" dirty="0">
                        <a:latin typeface="Century Gothic" panose="020B0502020202020204" pitchFamily="34" charset="0"/>
                      </a:endParaRP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200" b="0" i="0" dirty="0" smtClean="0">
                          <a:latin typeface="Century Gothic" panose="020B0502020202020204" pitchFamily="34" charset="0"/>
                        </a:rPr>
                        <a:t>Based</a:t>
                      </a:r>
                      <a:r>
                        <a:rPr lang="en-CA" sz="1200" b="0" i="0" baseline="0" dirty="0" smtClean="0">
                          <a:latin typeface="Century Gothic" panose="020B0502020202020204" pitchFamily="34" charset="0"/>
                        </a:rPr>
                        <a:t> on the overarching WLM graphic – placemat describes in more detail the cloud journey and SSC role</a:t>
                      </a:r>
                      <a:endParaRPr lang="en-CA" sz="1200" b="0" i="0" dirty="0" smtClean="0">
                        <a:latin typeface="Century Gothic" panose="020B0502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sz="1200" baseline="0" dirty="0" smtClean="0">
                        <a:latin typeface="Century Gothic" panose="020B0502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200" dirty="0" err="1" smtClean="0">
                          <a:latin typeface="Century Gothic" panose="020B0502020202020204" pitchFamily="34" charset="0"/>
                        </a:rPr>
                        <a:t>Summer</a:t>
                      </a:r>
                      <a:r>
                        <a:rPr lang="fr-CA" sz="1200" dirty="0" smtClean="0">
                          <a:latin typeface="Century Gothic" panose="020B0502020202020204" pitchFamily="34" charset="0"/>
                        </a:rPr>
                        <a:t> 2019</a:t>
                      </a:r>
                      <a:endParaRPr lang="en-CA" sz="1200" dirty="0" smtClean="0">
                        <a:latin typeface="Century Gothic" panose="020B0502020202020204" pitchFamily="34" charset="0"/>
                      </a:endParaRPr>
                    </a:p>
                    <a:p>
                      <a:endParaRPr lang="en-CA" sz="1200" dirty="0">
                        <a:solidFill>
                          <a:schemeClr val="tx1"/>
                        </a:solidFill>
                        <a:latin typeface="Century Gothic" panose="020B0502020202020204" pitchFamily="34" charset="0"/>
                      </a:endParaRPr>
                    </a:p>
                  </a:txBody>
                  <a:tcPr/>
                </a:tc>
              </a:tr>
              <a:tr h="0">
                <a:tc>
                  <a:txBody>
                    <a:bodyPr/>
                    <a:lstStyle/>
                    <a:p>
                      <a:endParaRPr lang="en-CA" sz="1200" dirty="0">
                        <a:solidFill>
                          <a:schemeClr val="tx1"/>
                        </a:solidFill>
                        <a:latin typeface="Century Gothic" panose="020B0502020202020204" pitchFamily="34" charset="0"/>
                      </a:endParaRPr>
                    </a:p>
                  </a:txBody>
                  <a:tcPr/>
                </a:tc>
                <a:tc>
                  <a:txBody>
                    <a:bodyPr/>
                    <a:lstStyle/>
                    <a:p>
                      <a:pPr marL="285750" indent="-285750">
                        <a:buFont typeface="Arial" panose="020B0604020202020204" pitchFamily="34" charset="0"/>
                        <a:buChar char="•"/>
                      </a:pPr>
                      <a:endParaRPr lang="en-US" sz="1200" baseline="0" dirty="0" smtClean="0">
                        <a:solidFill>
                          <a:schemeClr val="tx1"/>
                        </a:solidFill>
                        <a:latin typeface="Century Gothic" panose="020B0502020202020204" pitchFamily="34" charset="0"/>
                      </a:endParaRPr>
                    </a:p>
                  </a:txBody>
                  <a:tcPr/>
                </a:tc>
                <a:tc>
                  <a:txBody>
                    <a:bodyPr/>
                    <a:lstStyle/>
                    <a:p>
                      <a:endParaRPr lang="fr-CA" sz="1200" baseline="0" dirty="0" smtClean="0">
                        <a:solidFill>
                          <a:schemeClr val="tx1"/>
                        </a:solidFill>
                        <a:latin typeface="Century Gothic" panose="020B0502020202020204" pitchFamily="34" charset="0"/>
                      </a:endParaRPr>
                    </a:p>
                  </a:txBody>
                  <a:tcPr/>
                </a:tc>
                <a:tc>
                  <a:txBody>
                    <a:bodyPr/>
                    <a:lstStyle/>
                    <a:p>
                      <a:endParaRPr lang="en-CA" sz="1200" dirty="0">
                        <a:solidFill>
                          <a:schemeClr val="tx1"/>
                        </a:solidFill>
                        <a:latin typeface="Century Gothic" panose="020B0502020202020204" pitchFamily="34" charset="0"/>
                      </a:endParaRPr>
                    </a:p>
                  </a:txBody>
                  <a:tcPr/>
                </a:tc>
              </a:tr>
              <a:tr h="251460">
                <a:tc>
                  <a:txBody>
                    <a:bodyPr/>
                    <a:lstStyle/>
                    <a:p>
                      <a:endParaRPr lang="en-CA" sz="1200" dirty="0">
                        <a:latin typeface="Century Gothic" panose="020B0502020202020204" pitchFamily="34" charset="0"/>
                      </a:endParaRP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CA" sz="1200" b="0" i="0" dirty="0" smtClean="0">
                        <a:latin typeface="Century Gothic" panose="020B0502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sz="1200" baseline="0" dirty="0" smtClean="0">
                        <a:latin typeface="Century Gothic" panose="020B0502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sz="1200" dirty="0" smtClean="0">
                        <a:solidFill>
                          <a:schemeClr val="tx1"/>
                        </a:solidFill>
                        <a:latin typeface="Century Gothic" panose="020B0502020202020204" pitchFamily="34" charset="0"/>
                      </a:endParaRPr>
                    </a:p>
                  </a:txBody>
                  <a:tcPr/>
                </a:tc>
              </a:tr>
              <a:tr h="0">
                <a:tc>
                  <a:txBody>
                    <a:bodyPr/>
                    <a:lstStyle/>
                    <a:p>
                      <a:endParaRPr lang="en-CA" sz="1200" dirty="0">
                        <a:latin typeface="Century Gothic" panose="020B0502020202020204" pitchFamily="34" charset="0"/>
                      </a:endParaRP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CA" sz="1200" b="0" i="0" dirty="0" smtClean="0">
                        <a:latin typeface="Century Gothic" panose="020B0502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sz="1200" baseline="0" dirty="0" smtClean="0">
                        <a:latin typeface="Century Gothic" panose="020B0502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sz="1200" dirty="0" smtClean="0">
                        <a:solidFill>
                          <a:schemeClr val="tx1"/>
                        </a:solidFill>
                        <a:latin typeface="Century Gothic" panose="020B0502020202020204" pitchFamily="34" charset="0"/>
                      </a:endParaRPr>
                    </a:p>
                  </a:txBody>
                  <a:tcPr/>
                </a:tc>
              </a:tr>
              <a:tr h="182880">
                <a:tc>
                  <a:txBody>
                    <a:bodyPr/>
                    <a:lstStyle/>
                    <a:p>
                      <a:endParaRPr lang="en-CA" sz="1200" dirty="0">
                        <a:latin typeface="Century Gothic" panose="020B0502020202020204" pitchFamily="34" charset="0"/>
                      </a:endParaRP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CA" sz="1200" b="0" i="0" dirty="0" smtClean="0">
                        <a:latin typeface="Century Gothic" panose="020B0502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CA" sz="1200" baseline="0" dirty="0" smtClean="0">
                        <a:latin typeface="Century Gothic" panose="020B0502020202020204" pitchFamily="34" charset="0"/>
                      </a:endParaRPr>
                    </a:p>
                  </a:txBody>
                  <a:tcPr/>
                </a:tc>
                <a:tc>
                  <a:txBody>
                    <a:bodyPr/>
                    <a:lstStyle/>
                    <a:p>
                      <a:endParaRPr lang="en-CA" sz="1200" dirty="0">
                        <a:latin typeface="Century Gothic" panose="020B0502020202020204" pitchFamily="34" charset="0"/>
                      </a:endParaRPr>
                    </a:p>
                  </a:txBody>
                  <a:tcPr/>
                </a:tc>
              </a:tr>
              <a:tr h="0">
                <a:tc>
                  <a:txBody>
                    <a:bodyPr/>
                    <a:lstStyle/>
                    <a:p>
                      <a:endParaRPr lang="en-CA" sz="1200" dirty="0">
                        <a:latin typeface="Century Gothic" panose="020B0502020202020204" pitchFamily="34" charset="0"/>
                      </a:endParaRP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CA" sz="1200" b="0" i="0" dirty="0" smtClean="0">
                        <a:latin typeface="Century Gothic" panose="020B0502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CA" sz="1200" baseline="0" dirty="0" smtClean="0">
                        <a:latin typeface="Century Gothic" panose="020B0502020202020204" pitchFamily="34" charset="0"/>
                      </a:endParaRPr>
                    </a:p>
                  </a:txBody>
                  <a:tcPr/>
                </a:tc>
                <a:tc>
                  <a:txBody>
                    <a:bodyPr/>
                    <a:lstStyle/>
                    <a:p>
                      <a:endParaRPr lang="en-CA" sz="1200" dirty="0">
                        <a:latin typeface="Century Gothic" panose="020B0502020202020204" pitchFamily="34" charset="0"/>
                      </a:endParaRPr>
                    </a:p>
                  </a:txBody>
                  <a:tcPr/>
                </a:tc>
              </a:tr>
            </a:tbl>
          </a:graphicData>
        </a:graphic>
      </p:graphicFrame>
      <p:sp>
        <p:nvSpPr>
          <p:cNvPr id="4" name="Title 1"/>
          <p:cNvSpPr txBox="1">
            <a:spLocks/>
          </p:cNvSpPr>
          <p:nvPr>
            <p:custDataLst>
              <p:tags r:id="rId2"/>
            </p:custDataLst>
          </p:nvPr>
        </p:nvSpPr>
        <p:spPr>
          <a:xfrm>
            <a:off x="252266" y="467886"/>
            <a:ext cx="8191350" cy="298878"/>
          </a:xfrm>
          <a:prstGeom prst="rect">
            <a:avLst/>
          </a:prstGeom>
        </p:spPr>
        <p:txBody>
          <a:bodyPr vert="horz" lIns="91440" tIns="45720" rIns="91440" bIns="45720" rtlCol="0" anchor="t">
            <a:noAutofit/>
          </a:bodyPr>
          <a:lstStyle>
            <a:lvl1pPr algn="r" defTabSz="914400" rtl="0" eaLnBrk="1" latinLnBrk="0" hangingPunct="1">
              <a:lnSpc>
                <a:spcPct val="90000"/>
              </a:lnSpc>
              <a:spcBef>
                <a:spcPct val="0"/>
              </a:spcBef>
              <a:buNone/>
              <a:defRPr sz="2800" b="1" kern="1200">
                <a:solidFill>
                  <a:schemeClr val="accent1"/>
                </a:solidFill>
                <a:latin typeface="Century Gothic" panose="020B0502020202020204" pitchFamily="34" charset="0"/>
                <a:ea typeface="+mj-ea"/>
                <a:cs typeface="+mj-cs"/>
              </a:defRPr>
            </a:lvl1pPr>
          </a:lstStyle>
          <a:p>
            <a:pPr algn="l"/>
            <a:r>
              <a:rPr lang="fr-CA" sz="2200" dirty="0" smtClean="0">
                <a:solidFill>
                  <a:srgbClr val="33333C"/>
                </a:solidFill>
              </a:rPr>
              <a:t>TIMELINE - GOC </a:t>
            </a:r>
            <a:r>
              <a:rPr lang="fr-CA" sz="2200" b="0" dirty="0" smtClean="0">
                <a:solidFill>
                  <a:srgbClr val="33333C"/>
                </a:solidFill>
              </a:rPr>
              <a:t>AUDIENCE COMMUNICATIONS</a:t>
            </a:r>
            <a:endParaRPr lang="en-CA" sz="2200" b="0" dirty="0">
              <a:solidFill>
                <a:srgbClr val="33333C"/>
              </a:solidFill>
            </a:endParaRPr>
          </a:p>
        </p:txBody>
      </p:sp>
      <p:cxnSp>
        <p:nvCxnSpPr>
          <p:cNvPr id="5" name="Straight Connector 4"/>
          <p:cNvCxnSpPr/>
          <p:nvPr/>
        </p:nvCxnSpPr>
        <p:spPr>
          <a:xfrm>
            <a:off x="332550" y="1005840"/>
            <a:ext cx="8483204" cy="0"/>
          </a:xfrm>
          <a:prstGeom prst="line">
            <a:avLst/>
          </a:prstGeom>
          <a:ln w="28575">
            <a:solidFill>
              <a:srgbClr val="33333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945528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NGAGE" val="{&quot;SavedSwatch&quot;:&quot;-16747630|-1615358|-5828210|-11231456|-12763591|Shared Services Canada&quot;,&quot;Id&quot;:&quot;5c5c515a433734211c120e47&quot;,&quot;SmartGridHorizontal&quot;:0,&quot;LinkedExcelSources&quot;:{},&quot;LinkedProjectSources&quot;:{},&quot;FlowConfig&quot;:{&quot;Canvas&quot;:{&quot;Slide&quot;:-1,&quot;Width&quot;:0,&quot;Height&quot;:0},&quot;Timeline&quot;:{&quot;Actions&quot;:[]}},&quot;LinkedSlideMergeSources&quot;:{},&quot;LinkedSharePointSlideMergeSources&quot;:{}}"/>
</p:tagLst>
</file>

<file path=ppt/tags/tag10.xml><?xml version="1.0" encoding="utf-8"?>
<p:tagLst xmlns:a="http://schemas.openxmlformats.org/drawingml/2006/main" xmlns:r="http://schemas.openxmlformats.org/officeDocument/2006/relationships" xmlns:p="http://schemas.openxmlformats.org/presentationml/2006/main">
  <p:tag name="NUM" val="1"/>
</p:tagLst>
</file>

<file path=ppt/tags/tag11.xml><?xml version="1.0" encoding="utf-8"?>
<p:tagLst xmlns:a="http://schemas.openxmlformats.org/drawingml/2006/main" xmlns:r="http://schemas.openxmlformats.org/officeDocument/2006/relationships" xmlns:p="http://schemas.openxmlformats.org/presentationml/2006/main">
  <p:tag name="NUM" val="2"/>
</p:tagLst>
</file>

<file path=ppt/tags/tag12.xml><?xml version="1.0" encoding="utf-8"?>
<p:tagLst xmlns:a="http://schemas.openxmlformats.org/drawingml/2006/main" xmlns:r="http://schemas.openxmlformats.org/officeDocument/2006/relationships" xmlns:p="http://schemas.openxmlformats.org/presentationml/2006/main">
  <p:tag name="NUM" val="1"/>
</p:tagLst>
</file>

<file path=ppt/tags/tag13.xml><?xml version="1.0" encoding="utf-8"?>
<p:tagLst xmlns:a="http://schemas.openxmlformats.org/drawingml/2006/main" xmlns:r="http://schemas.openxmlformats.org/officeDocument/2006/relationships" xmlns:p="http://schemas.openxmlformats.org/presentationml/2006/main">
  <p:tag name="NUM" val="2"/>
</p:tagLst>
</file>

<file path=ppt/tags/tag14.xml><?xml version="1.0" encoding="utf-8"?>
<p:tagLst xmlns:a="http://schemas.openxmlformats.org/drawingml/2006/main" xmlns:r="http://schemas.openxmlformats.org/officeDocument/2006/relationships" xmlns:p="http://schemas.openxmlformats.org/presentationml/2006/main">
  <p:tag name="NUM" val="3"/>
</p:tagLst>
</file>

<file path=ppt/tags/tag15.xml><?xml version="1.0" encoding="utf-8"?>
<p:tagLst xmlns:a="http://schemas.openxmlformats.org/drawingml/2006/main" xmlns:r="http://schemas.openxmlformats.org/officeDocument/2006/relationships" xmlns:p="http://schemas.openxmlformats.org/presentationml/2006/main">
  <p:tag name="NUM" val="3"/>
</p:tagLst>
</file>

<file path=ppt/tags/tag16.xml><?xml version="1.0" encoding="utf-8"?>
<p:tagLst xmlns:a="http://schemas.openxmlformats.org/drawingml/2006/main" xmlns:r="http://schemas.openxmlformats.org/officeDocument/2006/relationships" xmlns:p="http://schemas.openxmlformats.org/presentationml/2006/main">
  <p:tag name="NUM" val="1"/>
</p:tagLst>
</file>

<file path=ppt/tags/tag17.xml><?xml version="1.0" encoding="utf-8"?>
<p:tagLst xmlns:a="http://schemas.openxmlformats.org/drawingml/2006/main" xmlns:r="http://schemas.openxmlformats.org/officeDocument/2006/relationships" xmlns:p="http://schemas.openxmlformats.org/presentationml/2006/main">
  <p:tag name="NUM" val="2"/>
</p:tagLst>
</file>

<file path=ppt/tags/tag18.xml><?xml version="1.0" encoding="utf-8"?>
<p:tagLst xmlns:a="http://schemas.openxmlformats.org/drawingml/2006/main" xmlns:r="http://schemas.openxmlformats.org/officeDocument/2006/relationships" xmlns:p="http://schemas.openxmlformats.org/presentationml/2006/main">
  <p:tag name="NUM" val="3"/>
</p:tagLst>
</file>

<file path=ppt/tags/tag19.xml><?xml version="1.0" encoding="utf-8"?>
<p:tagLst xmlns:a="http://schemas.openxmlformats.org/drawingml/2006/main" xmlns:r="http://schemas.openxmlformats.org/officeDocument/2006/relationships" xmlns:p="http://schemas.openxmlformats.org/presentationml/2006/main">
  <p:tag name="NUM" val="1"/>
</p:tagLst>
</file>

<file path=ppt/tags/tag2.xml><?xml version="1.0" encoding="utf-8"?>
<p:tagLst xmlns:a="http://schemas.openxmlformats.org/drawingml/2006/main" xmlns:r="http://schemas.openxmlformats.org/officeDocument/2006/relationships" xmlns:p="http://schemas.openxmlformats.org/presentationml/2006/main">
  <p:tag name="NUM" val="1"/>
</p:tagLst>
</file>

<file path=ppt/tags/tag20.xml><?xml version="1.0" encoding="utf-8"?>
<p:tagLst xmlns:a="http://schemas.openxmlformats.org/drawingml/2006/main" xmlns:r="http://schemas.openxmlformats.org/officeDocument/2006/relationships" xmlns:p="http://schemas.openxmlformats.org/presentationml/2006/main">
  <p:tag name="NUM" val="2"/>
</p:tagLst>
</file>

<file path=ppt/tags/tag21.xml><?xml version="1.0" encoding="utf-8"?>
<p:tagLst xmlns:a="http://schemas.openxmlformats.org/drawingml/2006/main" xmlns:r="http://schemas.openxmlformats.org/officeDocument/2006/relationships" xmlns:p="http://schemas.openxmlformats.org/presentationml/2006/main">
  <p:tag name="NUM" val="3"/>
</p:tagLst>
</file>

<file path=ppt/tags/tag22.xml><?xml version="1.0" encoding="utf-8"?>
<p:tagLst xmlns:a="http://schemas.openxmlformats.org/drawingml/2006/main" xmlns:r="http://schemas.openxmlformats.org/officeDocument/2006/relationships" xmlns:p="http://schemas.openxmlformats.org/presentationml/2006/main">
  <p:tag name="NUM" val="1"/>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ags/tag4.xml><?xml version="1.0" encoding="utf-8"?>
<p:tagLst xmlns:a="http://schemas.openxmlformats.org/drawingml/2006/main" xmlns:r="http://schemas.openxmlformats.org/officeDocument/2006/relationships" xmlns:p="http://schemas.openxmlformats.org/presentationml/2006/main">
  <p:tag name="NUM" val="3"/>
</p:tagLst>
</file>

<file path=ppt/tags/tag5.xml><?xml version="1.0" encoding="utf-8"?>
<p:tagLst xmlns:a="http://schemas.openxmlformats.org/drawingml/2006/main" xmlns:r="http://schemas.openxmlformats.org/officeDocument/2006/relationships" xmlns:p="http://schemas.openxmlformats.org/presentationml/2006/main">
  <p:tag name="NUM" val="3"/>
</p:tagLst>
</file>

<file path=ppt/tags/tag6.xml><?xml version="1.0" encoding="utf-8"?>
<p:tagLst xmlns:a="http://schemas.openxmlformats.org/drawingml/2006/main" xmlns:r="http://schemas.openxmlformats.org/officeDocument/2006/relationships" xmlns:p="http://schemas.openxmlformats.org/presentationml/2006/main">
  <p:tag name="NUM" val="3"/>
</p:tagLst>
</file>

<file path=ppt/tags/tag7.xml><?xml version="1.0" encoding="utf-8"?>
<p:tagLst xmlns:a="http://schemas.openxmlformats.org/drawingml/2006/main" xmlns:r="http://schemas.openxmlformats.org/officeDocument/2006/relationships" xmlns:p="http://schemas.openxmlformats.org/presentationml/2006/main">
  <p:tag name="NUM" val="3"/>
</p:tagLst>
</file>

<file path=ppt/tags/tag8.xml><?xml version="1.0" encoding="utf-8"?>
<p:tagLst xmlns:a="http://schemas.openxmlformats.org/drawingml/2006/main" xmlns:r="http://schemas.openxmlformats.org/officeDocument/2006/relationships" xmlns:p="http://schemas.openxmlformats.org/presentationml/2006/main">
  <p:tag name="NUM" val="2"/>
</p:tagLst>
</file>

<file path=ppt/tags/tag9.xml><?xml version="1.0" encoding="utf-8"?>
<p:tagLst xmlns:a="http://schemas.openxmlformats.org/drawingml/2006/main" xmlns:r="http://schemas.openxmlformats.org/officeDocument/2006/relationships" xmlns:p="http://schemas.openxmlformats.org/presentationml/2006/main">
  <p:tag name="NUM" val="3"/>
</p:tagLst>
</file>

<file path=ppt/theme/theme1.xml><?xml version="1.0" encoding="utf-8"?>
<a:theme xmlns:a="http://schemas.openxmlformats.org/drawingml/2006/main" name="Office Theme">
  <a:themeElements>
    <a:clrScheme name="Corporate Branding Color">
      <a:dk1>
        <a:srgbClr val="3E3E39"/>
      </a:dk1>
      <a:lt1>
        <a:srgbClr val="FFFFFF"/>
      </a:lt1>
      <a:dk2>
        <a:srgbClr val="6C6C6C"/>
      </a:dk2>
      <a:lt2>
        <a:srgbClr val="D8D8D8"/>
      </a:lt2>
      <a:accent1>
        <a:srgbClr val="007392"/>
      </a:accent1>
      <a:accent2>
        <a:srgbClr val="E75A02"/>
      </a:accent2>
      <a:accent3>
        <a:srgbClr val="A7118E"/>
      </a:accent3>
      <a:accent4>
        <a:srgbClr val="549F20"/>
      </a:accent4>
      <a:accent5>
        <a:srgbClr val="3D3E39"/>
      </a:accent5>
      <a:accent6>
        <a:srgbClr val="6C6C6C"/>
      </a:accent6>
      <a:hlink>
        <a:srgbClr val="007392"/>
      </a:hlink>
      <a:folHlink>
        <a:srgbClr val="A7118E"/>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3370</TotalTime>
  <Words>715</Words>
  <Application>Microsoft Office PowerPoint</Application>
  <PresentationFormat>On-screen Show (4:3)</PresentationFormat>
  <Paragraphs>134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Century Gothic</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Government of Canada\Gouvernement du Canada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Carole-Anne Gervais</dc:creator>
  <cp:lastModifiedBy>Andree Gregoire</cp:lastModifiedBy>
  <cp:revision>170</cp:revision>
  <cp:lastPrinted>2018-11-26T14:26:00Z</cp:lastPrinted>
  <dcterms:created xsi:type="dcterms:W3CDTF">2018-05-23T14:16:36Z</dcterms:created>
  <dcterms:modified xsi:type="dcterms:W3CDTF">2019-07-23T15:50:39Z</dcterms:modified>
</cp:coreProperties>
</file>