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4" r:id="rId3"/>
    <p:sldMasterId id="2147483722" r:id="rId4"/>
  </p:sldMasterIdLst>
  <p:notesMasterIdLst>
    <p:notesMasterId r:id="rId36"/>
  </p:notesMasterIdLst>
  <p:handoutMasterIdLst>
    <p:handoutMasterId r:id="rId37"/>
  </p:handoutMasterIdLst>
  <p:sldIdLst>
    <p:sldId id="349" r:id="rId5"/>
    <p:sldId id="537" r:id="rId6"/>
    <p:sldId id="524" r:id="rId7"/>
    <p:sldId id="485" r:id="rId8"/>
    <p:sldId id="527" r:id="rId9"/>
    <p:sldId id="535" r:id="rId10"/>
    <p:sldId id="531" r:id="rId11"/>
    <p:sldId id="534" r:id="rId12"/>
    <p:sldId id="533" r:id="rId13"/>
    <p:sldId id="525" r:id="rId14"/>
    <p:sldId id="545" r:id="rId15"/>
    <p:sldId id="544" r:id="rId16"/>
    <p:sldId id="521" r:id="rId17"/>
    <p:sldId id="470" r:id="rId18"/>
    <p:sldId id="505" r:id="rId19"/>
    <p:sldId id="475" r:id="rId20"/>
    <p:sldId id="546" r:id="rId21"/>
    <p:sldId id="538" r:id="rId22"/>
    <p:sldId id="506" r:id="rId23"/>
    <p:sldId id="515" r:id="rId24"/>
    <p:sldId id="508" r:id="rId25"/>
    <p:sldId id="511" r:id="rId26"/>
    <p:sldId id="512" r:id="rId27"/>
    <p:sldId id="513" r:id="rId28"/>
    <p:sldId id="514" r:id="rId29"/>
    <p:sldId id="529" r:id="rId30"/>
    <p:sldId id="518" r:id="rId31"/>
    <p:sldId id="539" r:id="rId32"/>
    <p:sldId id="540" r:id="rId33"/>
    <p:sldId id="541" r:id="rId34"/>
    <p:sldId id="542"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916795-1F9F-4896-B2CE-962748C56DB1}">
          <p14:sldIdLst>
            <p14:sldId id="349"/>
            <p14:sldId id="537"/>
            <p14:sldId id="524"/>
            <p14:sldId id="485"/>
            <p14:sldId id="527"/>
            <p14:sldId id="535"/>
            <p14:sldId id="531"/>
            <p14:sldId id="534"/>
            <p14:sldId id="533"/>
            <p14:sldId id="525"/>
            <p14:sldId id="545"/>
            <p14:sldId id="544"/>
            <p14:sldId id="521"/>
            <p14:sldId id="470"/>
            <p14:sldId id="505"/>
          </p14:sldIdLst>
        </p14:section>
        <p14:section name="Untitled Section" id="{3BCC44BA-C40B-4EA9-94FF-EF2DCDBD8EFF}">
          <p14:sldIdLst>
            <p14:sldId id="475"/>
            <p14:sldId id="546"/>
            <p14:sldId id="538"/>
            <p14:sldId id="506"/>
            <p14:sldId id="515"/>
            <p14:sldId id="508"/>
            <p14:sldId id="511"/>
            <p14:sldId id="512"/>
            <p14:sldId id="513"/>
            <p14:sldId id="514"/>
            <p14:sldId id="529"/>
            <p14:sldId id="518"/>
            <p14:sldId id="539"/>
            <p14:sldId id="540"/>
            <p14:sldId id="541"/>
            <p14:sldId id="542"/>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2B6667"/>
    <a:srgbClr val="778C9F"/>
    <a:srgbClr val="996782"/>
    <a:srgbClr val="CB6D49"/>
    <a:srgbClr val="F5844E"/>
    <a:srgbClr val="DEB04F"/>
    <a:srgbClr val="83B18A"/>
    <a:srgbClr val="83B2B4"/>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6000" autoAdjust="0"/>
  </p:normalViewPr>
  <p:slideViewPr>
    <p:cSldViewPr showGuides="1">
      <p:cViewPr varScale="1">
        <p:scale>
          <a:sx n="119" d="100"/>
          <a:sy n="119" d="100"/>
        </p:scale>
        <p:origin x="1140" y="108"/>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3139" y="-77"/>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D638B-F6E8-4D25-B289-2F0DD948057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BA0B67D8-7DFC-4B35-9E3A-854DE9004231}">
      <dgm:prSet phldrT="[Text]" custT="1"/>
      <dgm:spPr>
        <a:solidFill>
          <a:schemeClr val="accent6"/>
        </a:solidFill>
      </dgm:spPr>
      <dgm:t>
        <a:bodyPr/>
        <a:lstStyle/>
        <a:p>
          <a:pPr algn="ctr">
            <a:lnSpc>
              <a:spcPct val="100000"/>
            </a:lnSpc>
            <a:spcAft>
              <a:spcPts val="0"/>
            </a:spcAft>
          </a:pPr>
          <a:r>
            <a:rPr lang="en-CA" sz="2400" baseline="0" dirty="0" smtClean="0">
              <a:solidFill>
                <a:srgbClr val="005172"/>
              </a:solidFill>
              <a:latin typeface="+mj-lt"/>
            </a:rPr>
            <a:t>Concept Case</a:t>
          </a:r>
          <a:endParaRPr lang="en-CA" sz="2400" dirty="0" smtClean="0">
            <a:solidFill>
              <a:schemeClr val="tx2"/>
            </a:solidFill>
          </a:endParaRPr>
        </a:p>
        <a:p>
          <a:pPr algn="ctr">
            <a:lnSpc>
              <a:spcPct val="90000"/>
            </a:lnSpc>
            <a:spcAft>
              <a:spcPct val="35000"/>
            </a:spcAft>
          </a:pPr>
          <a:r>
            <a:rPr lang="en-CA" sz="1200" dirty="0" smtClean="0">
              <a:solidFill>
                <a:srgbClr val="005172"/>
              </a:solidFill>
              <a:effectLst/>
              <a:latin typeface="+mn-lt"/>
              <a:ea typeface="Calibri"/>
              <a:cs typeface="Times New Roman"/>
            </a:rPr>
            <a:t>Identifies and defines strategic needs by the business</a:t>
          </a:r>
          <a:endParaRPr lang="en-CA" sz="1200" dirty="0">
            <a:solidFill>
              <a:srgbClr val="005172"/>
            </a:solidFill>
            <a:effectLst/>
            <a:latin typeface="+mn-lt"/>
            <a:ea typeface="Calibri"/>
            <a:cs typeface="Times New Roman"/>
          </a:endParaRPr>
        </a:p>
      </dgm:t>
    </dgm:pt>
    <dgm:pt modelId="{5A5273C2-7611-440F-8960-F22AE0A81621}" type="parTrans" cxnId="{B5EC25A4-C44D-4987-BB63-651D2C51FD81}">
      <dgm:prSet/>
      <dgm:spPr/>
      <dgm:t>
        <a:bodyPr/>
        <a:lstStyle/>
        <a:p>
          <a:endParaRPr lang="en-CA" sz="1600"/>
        </a:p>
      </dgm:t>
    </dgm:pt>
    <dgm:pt modelId="{41CCF151-1556-4A7D-B897-139BD5BF948D}" type="sibTrans" cxnId="{B5EC25A4-C44D-4987-BB63-651D2C51FD81}">
      <dgm:prSet/>
      <dgm:spPr/>
      <dgm:t>
        <a:bodyPr/>
        <a:lstStyle/>
        <a:p>
          <a:endParaRPr lang="en-CA" sz="1600"/>
        </a:p>
      </dgm:t>
    </dgm:pt>
    <dgm:pt modelId="{A579C554-68CF-4743-8DB7-A6E4357EAB4D}">
      <dgm:prSet phldrT="[Text]" custT="1"/>
      <dgm:spPr>
        <a:solidFill>
          <a:schemeClr val="accent3">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sz="1800" kern="1200" dirty="0" smtClean="0">
              <a:solidFill>
                <a:srgbClr val="FFFF00"/>
              </a:solidFill>
            </a:rPr>
            <a:t>Project Execution </a:t>
          </a:r>
        </a:p>
        <a:p>
          <a:pPr marL="0" marR="0" indent="0" defTabSz="914400" eaLnBrk="1" fontAlgn="auto" latinLnBrk="0" hangingPunct="1">
            <a:lnSpc>
              <a:spcPct val="100000"/>
            </a:lnSpc>
            <a:spcBef>
              <a:spcPts val="0"/>
            </a:spcBef>
            <a:spcAft>
              <a:spcPts val="0"/>
            </a:spcAft>
            <a:buClrTx/>
            <a:buSzTx/>
            <a:buFontTx/>
            <a:buNone/>
            <a:tabLst/>
            <a:defRPr/>
          </a:pPr>
          <a:r>
            <a:rPr lang="en-CA" sz="1050" kern="1200" dirty="0" smtClean="0">
              <a:solidFill>
                <a:schemeClr val="bg1"/>
              </a:solidFill>
              <a:latin typeface="Arial"/>
              <a:ea typeface="Times New Roman"/>
              <a:cs typeface="Times New Roman"/>
            </a:rPr>
            <a:t>Align Business Capabilities to IT solution</a:t>
          </a:r>
          <a:endParaRPr lang="en-CA" sz="1050" kern="1200" dirty="0">
            <a:solidFill>
              <a:schemeClr val="bg1"/>
            </a:solidFill>
            <a:latin typeface="Arial"/>
            <a:ea typeface="Times New Roman"/>
            <a:cs typeface="Times New Roman"/>
          </a:endParaRPr>
        </a:p>
      </dgm:t>
    </dgm:pt>
    <dgm:pt modelId="{5686B3C1-7F8F-43E9-8D00-5730C361DE9F}" type="parTrans" cxnId="{25205352-48BF-453E-8D69-387C480FE25B}">
      <dgm:prSet/>
      <dgm:spPr/>
      <dgm:t>
        <a:bodyPr/>
        <a:lstStyle/>
        <a:p>
          <a:endParaRPr lang="en-CA" sz="1600"/>
        </a:p>
      </dgm:t>
    </dgm:pt>
    <dgm:pt modelId="{82A85689-81E6-4EB9-BF41-1631593CA045}" type="sibTrans" cxnId="{25205352-48BF-453E-8D69-387C480FE25B}">
      <dgm:prSet/>
      <dgm:spPr/>
      <dgm:t>
        <a:bodyPr/>
        <a:lstStyle/>
        <a:p>
          <a:endParaRPr lang="en-CA" sz="1600"/>
        </a:p>
      </dgm:t>
    </dgm:pt>
    <dgm:pt modelId="{877DF250-AD2B-4ABB-B73A-3E129C2DCE28}">
      <dgm:prSet custT="1"/>
      <dgm:spPr>
        <a:solidFill>
          <a:schemeClr val="accent3">
            <a:lumMod val="60000"/>
            <a:lumOff val="40000"/>
          </a:schemeClr>
        </a:solidFill>
      </dgm:spPr>
      <dgm:t>
        <a:bodyPr/>
        <a:lstStyle/>
        <a:p>
          <a:pPr marL="0" indent="0" defTabSz="914400">
            <a:lnSpc>
              <a:spcPct val="100000"/>
            </a:lnSpc>
            <a:spcBef>
              <a:spcPts val="0"/>
            </a:spcBef>
            <a:spcAft>
              <a:spcPts val="0"/>
            </a:spcAft>
            <a:buNone/>
          </a:pPr>
          <a:endParaRPr lang="en-CA" sz="1800" dirty="0" smtClean="0">
            <a:solidFill>
              <a:srgbClr val="FFFF00"/>
            </a:solidFill>
            <a:latin typeface="Calibri" panose="020F0502020204030204" pitchFamily="34" charset="0"/>
            <a:ea typeface="ＭＳ Ｐゴシック" pitchFamily="34" charset="-128"/>
          </a:endParaRPr>
        </a:p>
      </dgm:t>
    </dgm:pt>
    <dgm:pt modelId="{630D1193-FEA0-4473-952B-70D12ECA5EA0}" type="parTrans" cxnId="{F322A6E5-A5BE-4F0D-BB04-62F701F7C9B3}">
      <dgm:prSet/>
      <dgm:spPr/>
      <dgm:t>
        <a:bodyPr/>
        <a:lstStyle/>
        <a:p>
          <a:endParaRPr lang="en-CA" sz="1600"/>
        </a:p>
      </dgm:t>
    </dgm:pt>
    <dgm:pt modelId="{AB7080E9-65D0-48DF-8584-6A32BD7B4A1D}" type="sibTrans" cxnId="{F322A6E5-A5BE-4F0D-BB04-62F701F7C9B3}">
      <dgm:prSet/>
      <dgm:spPr/>
      <dgm:t>
        <a:bodyPr/>
        <a:lstStyle/>
        <a:p>
          <a:endParaRPr lang="en-CA" sz="1600"/>
        </a:p>
      </dgm:t>
    </dgm:pt>
    <dgm:pt modelId="{2C4955BC-1A62-49F6-A33D-9329484BA24D}">
      <dgm:prSet phldrT="[Text]" custT="1"/>
      <dgm:spPr>
        <a:solidFill>
          <a:schemeClr val="accent3">
            <a:lumMod val="60000"/>
            <a:lumOff val="40000"/>
          </a:schemeClr>
        </a:solidFill>
      </dgm:spPr>
      <dgm:t>
        <a:bodyPr/>
        <a:lstStyle/>
        <a:p>
          <a:pPr marR="0" eaLnBrk="1" fontAlgn="auto" latinLnBrk="0" hangingPunct="1">
            <a:buClrTx/>
            <a:buSzTx/>
            <a:buFontTx/>
            <a:tabLst/>
            <a:defRPr/>
          </a:pPr>
          <a:r>
            <a:rPr lang="en-CA" sz="1800" kern="1200" dirty="0" smtClean="0">
              <a:solidFill>
                <a:srgbClr val="FFFF00"/>
              </a:solidFill>
            </a:rPr>
            <a:t>Benefit Realization</a:t>
          </a:r>
        </a:p>
        <a:p>
          <a:pPr marR="0" eaLnBrk="1" fontAlgn="auto" latinLnBrk="0" hangingPunct="1">
            <a:buClrTx/>
            <a:buSzTx/>
            <a:buFontTx/>
            <a:tabLst/>
            <a:defRPr/>
          </a:pPr>
          <a:r>
            <a:rPr lang="en-CA" sz="1050" kern="1200" dirty="0" smtClean="0">
              <a:solidFill>
                <a:schemeClr val="bg1"/>
              </a:solidFill>
              <a:latin typeface="Arial"/>
              <a:ea typeface="Times New Roman"/>
              <a:cs typeface="Times New Roman"/>
            </a:rPr>
            <a:t>(DRF /KPI) </a:t>
          </a:r>
        </a:p>
      </dgm:t>
    </dgm:pt>
    <dgm:pt modelId="{CBE50882-A04C-4475-A8BA-FA2D892157B2}" type="parTrans" cxnId="{2CE0ED5D-46E5-48DA-8F5F-47D7A2860B0D}">
      <dgm:prSet/>
      <dgm:spPr/>
      <dgm:t>
        <a:bodyPr/>
        <a:lstStyle/>
        <a:p>
          <a:endParaRPr lang="en-CA"/>
        </a:p>
      </dgm:t>
    </dgm:pt>
    <dgm:pt modelId="{16899C43-29E7-46A6-882B-4F7EB1E4D9EE}" type="sibTrans" cxnId="{2CE0ED5D-46E5-48DA-8F5F-47D7A2860B0D}">
      <dgm:prSet/>
      <dgm:spPr/>
      <dgm:t>
        <a:bodyPr/>
        <a:lstStyle/>
        <a:p>
          <a:endParaRPr lang="en-CA"/>
        </a:p>
      </dgm:t>
    </dgm:pt>
    <dgm:pt modelId="{0B76ACE6-7BFE-4FF9-86C5-2E8A08D7B8A1}">
      <dgm:prSet phldrT="[Text]"/>
      <dgm:spPr>
        <a:gradFill rotWithShape="0">
          <a:gsLst>
            <a:gs pos="99722">
              <a:srgbClr val="0070C0"/>
            </a:gs>
            <a:gs pos="100000">
              <a:srgbClr val="70A5C5"/>
            </a:gs>
            <a:gs pos="0">
              <a:srgbClr val="1EC0E6"/>
            </a:gs>
          </a:gsLst>
          <a:lin ang="16200000" scaled="0"/>
        </a:gradFill>
      </dgm:spPr>
      <dgm:t>
        <a:bodyPr/>
        <a:lstStyle/>
        <a:p>
          <a:r>
            <a:rPr lang="en-CA" dirty="0" smtClean="0">
              <a:solidFill>
                <a:srgbClr val="FFFF00"/>
              </a:solidFill>
            </a:rPr>
            <a:t>EARB Engagement   </a:t>
          </a:r>
        </a:p>
        <a:p>
          <a:r>
            <a:rPr lang="en-CA" dirty="0" smtClean="0">
              <a:solidFill>
                <a:schemeClr val="bg1"/>
              </a:solidFill>
              <a:latin typeface="Arial"/>
              <a:ea typeface="Times New Roman"/>
              <a:cs typeface="Times New Roman"/>
            </a:rPr>
            <a:t>Align IT with GC Digital and Architectural Standards</a:t>
          </a:r>
          <a:endParaRPr lang="en-CA" u="none" dirty="0" smtClean="0">
            <a:solidFill>
              <a:schemeClr val="bg1"/>
            </a:solidFill>
            <a:latin typeface="Arial"/>
            <a:ea typeface="Times New Roman"/>
            <a:cs typeface="Times New Roman"/>
          </a:endParaRPr>
        </a:p>
      </dgm:t>
    </dgm:pt>
    <dgm:pt modelId="{8FF89C05-6F4D-4E78-B1E1-CF0B3416B349}" type="parTrans" cxnId="{74490128-4A55-4F46-A59A-378DC624BE9B}">
      <dgm:prSet/>
      <dgm:spPr/>
      <dgm:t>
        <a:bodyPr/>
        <a:lstStyle/>
        <a:p>
          <a:endParaRPr lang="en-US"/>
        </a:p>
      </dgm:t>
    </dgm:pt>
    <dgm:pt modelId="{0E02C54B-732B-42DD-BF3A-C1753CE9DB0B}" type="sibTrans" cxnId="{74490128-4A55-4F46-A59A-378DC624BE9B}">
      <dgm:prSet/>
      <dgm:spPr/>
      <dgm:t>
        <a:bodyPr/>
        <a:lstStyle/>
        <a:p>
          <a:endParaRPr lang="en-US"/>
        </a:p>
      </dgm:t>
    </dgm:pt>
    <dgm:pt modelId="{477F37DA-D8EC-4BFA-9F6F-8ED0B21C41D7}">
      <dgm:prSet phldrT="[Text]"/>
      <dgm:spPr>
        <a:solidFill>
          <a:schemeClr val="accent3">
            <a:lumMod val="60000"/>
            <a:lumOff val="40000"/>
          </a:schemeClr>
        </a:solidFill>
      </dgm:spPr>
      <dgm:t>
        <a:bodyPr/>
        <a:lstStyle/>
        <a:p>
          <a:pPr marR="0" eaLnBrk="1" fontAlgn="auto" latinLnBrk="0" hangingPunct="1">
            <a:buClrTx/>
            <a:buSzTx/>
            <a:buFontTx/>
            <a:tabLst/>
            <a:defRPr/>
          </a:pPr>
          <a:endParaRPr lang="en-CA" dirty="0">
            <a:effectLst/>
            <a:latin typeface="+mn-lt"/>
            <a:ea typeface="Calibri"/>
            <a:cs typeface="Times New Roman"/>
          </a:endParaRPr>
        </a:p>
      </dgm:t>
    </dgm:pt>
    <dgm:pt modelId="{8308A8A5-CD41-4558-BE71-794F906DDA90}" type="parTrans" cxnId="{BAA3C41C-ACE5-40C9-9314-136274F56005}">
      <dgm:prSet/>
      <dgm:spPr/>
      <dgm:t>
        <a:bodyPr/>
        <a:lstStyle/>
        <a:p>
          <a:endParaRPr lang="en-US"/>
        </a:p>
      </dgm:t>
    </dgm:pt>
    <dgm:pt modelId="{601D8E20-8783-43A7-99E2-EBA5C0027217}" type="sibTrans" cxnId="{BAA3C41C-ACE5-40C9-9314-136274F56005}">
      <dgm:prSet/>
      <dgm:spPr/>
      <dgm:t>
        <a:bodyPr/>
        <a:lstStyle/>
        <a:p>
          <a:endParaRPr lang="en-US"/>
        </a:p>
      </dgm:t>
    </dgm:pt>
    <dgm:pt modelId="{F73EEFA3-F8E7-47A9-AFDD-5817F9624042}">
      <dgm:prSet phldrT="[Text]"/>
      <dgm:spPr>
        <a:gradFill rotWithShape="0">
          <a:gsLst>
            <a:gs pos="99722">
              <a:srgbClr val="0070C0"/>
            </a:gs>
            <a:gs pos="100000">
              <a:srgbClr val="70A5C5"/>
            </a:gs>
            <a:gs pos="0">
              <a:srgbClr val="1EC0E6"/>
            </a:gs>
          </a:gsLst>
          <a:lin ang="16200000" scaled="0"/>
        </a:gradFill>
      </dgm:spPr>
      <dgm:t>
        <a:bodyPr/>
        <a:lstStyle/>
        <a:p>
          <a:r>
            <a:rPr lang="en-CA" dirty="0" smtClean="0">
              <a:solidFill>
                <a:srgbClr val="FFFF00"/>
              </a:solidFill>
            </a:rPr>
            <a:t>EARB Engagement   </a:t>
          </a:r>
        </a:p>
        <a:p>
          <a:r>
            <a:rPr lang="en-CA" dirty="0" smtClean="0">
              <a:solidFill>
                <a:schemeClr val="bg1"/>
              </a:solidFill>
              <a:latin typeface="Arial"/>
              <a:ea typeface="Times New Roman"/>
              <a:cs typeface="Times New Roman"/>
            </a:rPr>
            <a:t>Architecture Analysis</a:t>
          </a:r>
          <a:endParaRPr lang="en-CA" u="none" dirty="0" smtClean="0">
            <a:solidFill>
              <a:schemeClr val="bg1"/>
            </a:solidFill>
            <a:latin typeface="Arial"/>
            <a:ea typeface="Times New Roman"/>
            <a:cs typeface="Times New Roman"/>
          </a:endParaRPr>
        </a:p>
      </dgm:t>
    </dgm:pt>
    <dgm:pt modelId="{88A88F1F-1CD3-4EF7-840A-B04028D8E722}" type="parTrans" cxnId="{39A35768-2B12-4324-94A9-1E6922E6560C}">
      <dgm:prSet/>
      <dgm:spPr/>
      <dgm:t>
        <a:bodyPr/>
        <a:lstStyle/>
        <a:p>
          <a:endParaRPr lang="en-US"/>
        </a:p>
      </dgm:t>
    </dgm:pt>
    <dgm:pt modelId="{A462DED1-ABF5-401C-B7AD-4B0FCF65642C}" type="sibTrans" cxnId="{39A35768-2B12-4324-94A9-1E6922E6560C}">
      <dgm:prSet/>
      <dgm:spPr/>
      <dgm:t>
        <a:bodyPr/>
        <a:lstStyle/>
        <a:p>
          <a:endParaRPr lang="en-US"/>
        </a:p>
      </dgm:t>
    </dgm:pt>
    <dgm:pt modelId="{3F45A4AF-D6C3-47D9-BBE2-76F3D780BCB9}" type="pres">
      <dgm:prSet presAssocID="{A04D638B-F6E8-4D25-B289-2F0DD9480579}" presName="Name0" presStyleCnt="0">
        <dgm:presLayoutVars>
          <dgm:dir/>
          <dgm:resizeHandles val="exact"/>
        </dgm:presLayoutVars>
      </dgm:prSet>
      <dgm:spPr/>
      <dgm:t>
        <a:bodyPr/>
        <a:lstStyle/>
        <a:p>
          <a:endParaRPr lang="en-CA"/>
        </a:p>
      </dgm:t>
    </dgm:pt>
    <dgm:pt modelId="{681C2DB7-ED2D-4D6E-BB09-301CE39FF417}" type="pres">
      <dgm:prSet presAssocID="{A04D638B-F6E8-4D25-B289-2F0DD9480579}" presName="cycle" presStyleCnt="0"/>
      <dgm:spPr/>
    </dgm:pt>
    <dgm:pt modelId="{F8F34FAB-56A3-400F-97FC-DE59851CB32F}" type="pres">
      <dgm:prSet presAssocID="{BA0B67D8-7DFC-4B35-9E3A-854DE9004231}" presName="nodeFirstNode" presStyleLbl="node1" presStyleIdx="0" presStyleCnt="7" custScaleX="140911" custScaleY="146538" custRadScaleRad="100674" custRadScaleInc="-14740">
        <dgm:presLayoutVars>
          <dgm:bulletEnabled val="1"/>
        </dgm:presLayoutVars>
      </dgm:prSet>
      <dgm:spPr/>
      <dgm:t>
        <a:bodyPr/>
        <a:lstStyle/>
        <a:p>
          <a:endParaRPr lang="en-CA"/>
        </a:p>
      </dgm:t>
    </dgm:pt>
    <dgm:pt modelId="{EA2B7700-D2F0-4FA7-921C-6ECE5B7C5B56}" type="pres">
      <dgm:prSet presAssocID="{41CCF151-1556-4A7D-B897-139BD5BF948D}" presName="sibTransFirstNode" presStyleLbl="bgShp" presStyleIdx="0" presStyleCnt="1" custScaleX="108326" custLinFactNeighborX="822" custRadScaleRad="25"/>
      <dgm:spPr/>
      <dgm:t>
        <a:bodyPr/>
        <a:lstStyle/>
        <a:p>
          <a:endParaRPr lang="en-CA"/>
        </a:p>
      </dgm:t>
    </dgm:pt>
    <dgm:pt modelId="{746CA93A-E45B-4E05-8EBF-4C9FC82B63EB}" type="pres">
      <dgm:prSet presAssocID="{477F37DA-D8EC-4BFA-9F6F-8ED0B21C41D7}" presName="nodeFollowingNodes" presStyleLbl="node1" presStyleIdx="1" presStyleCnt="7" custScaleX="130359" custScaleY="135766" custRadScaleRad="113199" custRadScaleInc="84502">
        <dgm:presLayoutVars>
          <dgm:bulletEnabled val="1"/>
        </dgm:presLayoutVars>
      </dgm:prSet>
      <dgm:spPr/>
      <dgm:t>
        <a:bodyPr/>
        <a:lstStyle/>
        <a:p>
          <a:endParaRPr lang="en-US"/>
        </a:p>
      </dgm:t>
    </dgm:pt>
    <dgm:pt modelId="{63F7EA5F-F71A-4DD0-A17A-2AF482FFB405}" type="pres">
      <dgm:prSet presAssocID="{877DF250-AD2B-4ABB-B73A-3E129C2DCE28}" presName="nodeFollowingNodes" presStyleLbl="node1" presStyleIdx="2" presStyleCnt="7" custScaleX="78306" custScaleY="126754" custRadScaleRad="84561" custRadScaleInc="181768">
        <dgm:presLayoutVars>
          <dgm:bulletEnabled val="1"/>
        </dgm:presLayoutVars>
      </dgm:prSet>
      <dgm:spPr/>
      <dgm:t>
        <a:bodyPr/>
        <a:lstStyle/>
        <a:p>
          <a:endParaRPr lang="en-CA"/>
        </a:p>
      </dgm:t>
    </dgm:pt>
    <dgm:pt modelId="{43B2B473-C5B0-474C-BDAF-6A1341DA53B0}" type="pres">
      <dgm:prSet presAssocID="{F73EEFA3-F8E7-47A9-AFDD-5817F9624042}" presName="nodeFollowingNodes" presStyleLbl="node1" presStyleIdx="3" presStyleCnt="7" custScaleX="130576" custScaleY="135901" custRadScaleRad="128092" custRadScaleInc="-205046">
        <dgm:presLayoutVars>
          <dgm:bulletEnabled val="1"/>
        </dgm:presLayoutVars>
      </dgm:prSet>
      <dgm:spPr/>
      <dgm:t>
        <a:bodyPr/>
        <a:lstStyle/>
        <a:p>
          <a:endParaRPr lang="en-US"/>
        </a:p>
      </dgm:t>
    </dgm:pt>
    <dgm:pt modelId="{B4C5B79C-931C-4E11-8EB1-0FC8257A46A6}" type="pres">
      <dgm:prSet presAssocID="{A579C554-68CF-4743-8DB7-A6E4357EAB4D}" presName="nodeFollowingNodes" presStyleLbl="node1" presStyleIdx="4" presStyleCnt="7" custScaleX="130359" custScaleY="135766" custRadScaleRad="131571" custRadScaleInc="145824">
        <dgm:presLayoutVars>
          <dgm:bulletEnabled val="1"/>
        </dgm:presLayoutVars>
      </dgm:prSet>
      <dgm:spPr/>
      <dgm:t>
        <a:bodyPr/>
        <a:lstStyle/>
        <a:p>
          <a:endParaRPr lang="en-CA"/>
        </a:p>
      </dgm:t>
    </dgm:pt>
    <dgm:pt modelId="{73741E5D-D563-482E-A76F-957C0CFF53AD}" type="pres">
      <dgm:prSet presAssocID="{0B76ACE6-7BFE-4FF9-86C5-2E8A08D7B8A1}" presName="nodeFollowingNodes" presStyleLbl="node1" presStyleIdx="5" presStyleCnt="7" custScaleX="130576" custScaleY="135901" custRadScaleRad="116969" custRadScaleInc="-54562">
        <dgm:presLayoutVars>
          <dgm:bulletEnabled val="1"/>
        </dgm:presLayoutVars>
      </dgm:prSet>
      <dgm:spPr/>
      <dgm:t>
        <a:bodyPr/>
        <a:lstStyle/>
        <a:p>
          <a:endParaRPr lang="en-US"/>
        </a:p>
      </dgm:t>
    </dgm:pt>
    <dgm:pt modelId="{9F9B3CE5-E283-43B4-A591-4AB2CEA53AA5}" type="pres">
      <dgm:prSet presAssocID="{2C4955BC-1A62-49F6-A33D-9329484BA24D}" presName="nodeFollowingNodes" presStyleLbl="node1" presStyleIdx="6" presStyleCnt="7" custScaleX="130359" custScaleY="135766" custRadScaleRad="129276" custRadScaleInc="-20398">
        <dgm:presLayoutVars>
          <dgm:bulletEnabled val="1"/>
        </dgm:presLayoutVars>
      </dgm:prSet>
      <dgm:spPr/>
      <dgm:t>
        <a:bodyPr/>
        <a:lstStyle/>
        <a:p>
          <a:endParaRPr lang="en-CA"/>
        </a:p>
      </dgm:t>
    </dgm:pt>
  </dgm:ptLst>
  <dgm:cxnLst>
    <dgm:cxn modelId="{74490128-4A55-4F46-A59A-378DC624BE9B}" srcId="{A04D638B-F6E8-4D25-B289-2F0DD9480579}" destId="{0B76ACE6-7BFE-4FF9-86C5-2E8A08D7B8A1}" srcOrd="5" destOrd="0" parTransId="{8FF89C05-6F4D-4E78-B1E1-CF0B3416B349}" sibTransId="{0E02C54B-732B-42DD-BF3A-C1753CE9DB0B}"/>
    <dgm:cxn modelId="{BAA3C41C-ACE5-40C9-9314-136274F56005}" srcId="{A04D638B-F6E8-4D25-B289-2F0DD9480579}" destId="{477F37DA-D8EC-4BFA-9F6F-8ED0B21C41D7}" srcOrd="1" destOrd="0" parTransId="{8308A8A5-CD41-4558-BE71-794F906DDA90}" sibTransId="{601D8E20-8783-43A7-99E2-EBA5C0027217}"/>
    <dgm:cxn modelId="{25205352-48BF-453E-8D69-387C480FE25B}" srcId="{A04D638B-F6E8-4D25-B289-2F0DD9480579}" destId="{A579C554-68CF-4743-8DB7-A6E4357EAB4D}" srcOrd="4" destOrd="0" parTransId="{5686B3C1-7F8F-43E9-8D00-5730C361DE9F}" sibTransId="{82A85689-81E6-4EB9-BF41-1631593CA045}"/>
    <dgm:cxn modelId="{ABAC2F32-051E-4735-A964-F5249EBF57AE}" type="presOf" srcId="{41CCF151-1556-4A7D-B897-139BD5BF948D}" destId="{EA2B7700-D2F0-4FA7-921C-6ECE5B7C5B56}" srcOrd="0" destOrd="0" presId="urn:microsoft.com/office/officeart/2005/8/layout/cycle3"/>
    <dgm:cxn modelId="{B9AAD6A2-FD6F-43C0-8F77-9ADF162D01A3}" type="presOf" srcId="{477F37DA-D8EC-4BFA-9F6F-8ED0B21C41D7}" destId="{746CA93A-E45B-4E05-8EBF-4C9FC82B63EB}" srcOrd="0" destOrd="0" presId="urn:microsoft.com/office/officeart/2005/8/layout/cycle3"/>
    <dgm:cxn modelId="{8D9B038B-F697-459C-8110-1B234B62EDB4}" type="presOf" srcId="{0B76ACE6-7BFE-4FF9-86C5-2E8A08D7B8A1}" destId="{73741E5D-D563-482E-A76F-957C0CFF53AD}" srcOrd="0" destOrd="0" presId="urn:microsoft.com/office/officeart/2005/8/layout/cycle3"/>
    <dgm:cxn modelId="{B5EC25A4-C44D-4987-BB63-651D2C51FD81}" srcId="{A04D638B-F6E8-4D25-B289-2F0DD9480579}" destId="{BA0B67D8-7DFC-4B35-9E3A-854DE9004231}" srcOrd="0" destOrd="0" parTransId="{5A5273C2-7611-440F-8960-F22AE0A81621}" sibTransId="{41CCF151-1556-4A7D-B897-139BD5BF948D}"/>
    <dgm:cxn modelId="{ECAB8920-7B55-432A-B5D4-C75E7E3B7E95}" type="presOf" srcId="{BA0B67D8-7DFC-4B35-9E3A-854DE9004231}" destId="{F8F34FAB-56A3-400F-97FC-DE59851CB32F}" srcOrd="0" destOrd="0" presId="urn:microsoft.com/office/officeart/2005/8/layout/cycle3"/>
    <dgm:cxn modelId="{8A5324D9-8CEE-4876-AE86-5B29328CEE70}" type="presOf" srcId="{F73EEFA3-F8E7-47A9-AFDD-5817F9624042}" destId="{43B2B473-C5B0-474C-BDAF-6A1341DA53B0}" srcOrd="0" destOrd="0" presId="urn:microsoft.com/office/officeart/2005/8/layout/cycle3"/>
    <dgm:cxn modelId="{7A22399E-4185-4730-B88A-D9AB85F5BCC9}" type="presOf" srcId="{2C4955BC-1A62-49F6-A33D-9329484BA24D}" destId="{9F9B3CE5-E283-43B4-A591-4AB2CEA53AA5}" srcOrd="0" destOrd="0" presId="urn:microsoft.com/office/officeart/2005/8/layout/cycle3"/>
    <dgm:cxn modelId="{F322A6E5-A5BE-4F0D-BB04-62F701F7C9B3}" srcId="{A04D638B-F6E8-4D25-B289-2F0DD9480579}" destId="{877DF250-AD2B-4ABB-B73A-3E129C2DCE28}" srcOrd="2" destOrd="0" parTransId="{630D1193-FEA0-4473-952B-70D12ECA5EA0}" sibTransId="{AB7080E9-65D0-48DF-8584-6A32BD7B4A1D}"/>
    <dgm:cxn modelId="{38F6DA11-4DE8-488D-A5EF-445AD1CF6ABA}" type="presOf" srcId="{877DF250-AD2B-4ABB-B73A-3E129C2DCE28}" destId="{63F7EA5F-F71A-4DD0-A17A-2AF482FFB405}" srcOrd="0" destOrd="0" presId="urn:microsoft.com/office/officeart/2005/8/layout/cycle3"/>
    <dgm:cxn modelId="{2CE0ED5D-46E5-48DA-8F5F-47D7A2860B0D}" srcId="{A04D638B-F6E8-4D25-B289-2F0DD9480579}" destId="{2C4955BC-1A62-49F6-A33D-9329484BA24D}" srcOrd="6" destOrd="0" parTransId="{CBE50882-A04C-4475-A8BA-FA2D892157B2}" sibTransId="{16899C43-29E7-46A6-882B-4F7EB1E4D9EE}"/>
    <dgm:cxn modelId="{65F6804A-CBF6-44CC-9D4B-46E0B09B069D}" type="presOf" srcId="{A04D638B-F6E8-4D25-B289-2F0DD9480579}" destId="{3F45A4AF-D6C3-47D9-BBE2-76F3D780BCB9}" srcOrd="0" destOrd="0" presId="urn:microsoft.com/office/officeart/2005/8/layout/cycle3"/>
    <dgm:cxn modelId="{62B50C23-9F29-456C-9373-F77CD3F7529E}" type="presOf" srcId="{A579C554-68CF-4743-8DB7-A6E4357EAB4D}" destId="{B4C5B79C-931C-4E11-8EB1-0FC8257A46A6}" srcOrd="0" destOrd="0" presId="urn:microsoft.com/office/officeart/2005/8/layout/cycle3"/>
    <dgm:cxn modelId="{39A35768-2B12-4324-94A9-1E6922E6560C}" srcId="{A04D638B-F6E8-4D25-B289-2F0DD9480579}" destId="{F73EEFA3-F8E7-47A9-AFDD-5817F9624042}" srcOrd="3" destOrd="0" parTransId="{88A88F1F-1CD3-4EF7-840A-B04028D8E722}" sibTransId="{A462DED1-ABF5-401C-B7AD-4B0FCF65642C}"/>
    <dgm:cxn modelId="{9F2F2BA4-7389-4092-9E65-6CC082D91194}" type="presParOf" srcId="{3F45A4AF-D6C3-47D9-BBE2-76F3D780BCB9}" destId="{681C2DB7-ED2D-4D6E-BB09-301CE39FF417}" srcOrd="0" destOrd="0" presId="urn:microsoft.com/office/officeart/2005/8/layout/cycle3"/>
    <dgm:cxn modelId="{9851B72D-7E23-4872-83C3-B5FE7B6E55CE}" type="presParOf" srcId="{681C2DB7-ED2D-4D6E-BB09-301CE39FF417}" destId="{F8F34FAB-56A3-400F-97FC-DE59851CB32F}" srcOrd="0" destOrd="0" presId="urn:microsoft.com/office/officeart/2005/8/layout/cycle3"/>
    <dgm:cxn modelId="{F411E0A4-5ABB-441D-8B3C-40BC3A3BFF38}" type="presParOf" srcId="{681C2DB7-ED2D-4D6E-BB09-301CE39FF417}" destId="{EA2B7700-D2F0-4FA7-921C-6ECE5B7C5B56}" srcOrd="1" destOrd="0" presId="urn:microsoft.com/office/officeart/2005/8/layout/cycle3"/>
    <dgm:cxn modelId="{1CA3FB4E-7694-460B-8379-E3F99BC6B829}" type="presParOf" srcId="{681C2DB7-ED2D-4D6E-BB09-301CE39FF417}" destId="{746CA93A-E45B-4E05-8EBF-4C9FC82B63EB}" srcOrd="2" destOrd="0" presId="urn:microsoft.com/office/officeart/2005/8/layout/cycle3"/>
    <dgm:cxn modelId="{AECC4846-BC87-4AF1-A56B-5A100FB5F672}" type="presParOf" srcId="{681C2DB7-ED2D-4D6E-BB09-301CE39FF417}" destId="{63F7EA5F-F71A-4DD0-A17A-2AF482FFB405}" srcOrd="3" destOrd="0" presId="urn:microsoft.com/office/officeart/2005/8/layout/cycle3"/>
    <dgm:cxn modelId="{139564E2-CB24-4E7F-972B-711DD4BAE4F7}" type="presParOf" srcId="{681C2DB7-ED2D-4D6E-BB09-301CE39FF417}" destId="{43B2B473-C5B0-474C-BDAF-6A1341DA53B0}" srcOrd="4" destOrd="0" presId="urn:microsoft.com/office/officeart/2005/8/layout/cycle3"/>
    <dgm:cxn modelId="{0A1A4D48-32AC-4A97-8A2D-F60816759BA2}" type="presParOf" srcId="{681C2DB7-ED2D-4D6E-BB09-301CE39FF417}" destId="{B4C5B79C-931C-4E11-8EB1-0FC8257A46A6}" srcOrd="5" destOrd="0" presId="urn:microsoft.com/office/officeart/2005/8/layout/cycle3"/>
    <dgm:cxn modelId="{7C797C14-A5D4-4577-9D97-235A686D8230}" type="presParOf" srcId="{681C2DB7-ED2D-4D6E-BB09-301CE39FF417}" destId="{73741E5D-D563-482E-A76F-957C0CFF53AD}" srcOrd="6" destOrd="0" presId="urn:microsoft.com/office/officeart/2005/8/layout/cycle3"/>
    <dgm:cxn modelId="{1A7395CB-4099-4471-A164-5B525B34B2B5}" type="presParOf" srcId="{681C2DB7-ED2D-4D6E-BB09-301CE39FF417}" destId="{9F9B3CE5-E283-43B4-A591-4AB2CEA53AA5}"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2019-05-06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2019-05-06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128744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427312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14</a:t>
            </a:fld>
            <a:endParaRPr lang="en-US" dirty="0"/>
          </a:p>
        </p:txBody>
      </p:sp>
    </p:spTree>
    <p:extLst>
      <p:ext uri="{BB962C8B-B14F-4D97-AF65-F5344CB8AC3E}">
        <p14:creationId xmlns:p14="http://schemas.microsoft.com/office/powerpoint/2010/main" val="122754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15</a:t>
            </a:fld>
            <a:endParaRPr lang="en-US" dirty="0"/>
          </a:p>
        </p:txBody>
      </p:sp>
    </p:spTree>
    <p:extLst>
      <p:ext uri="{BB962C8B-B14F-4D97-AF65-F5344CB8AC3E}">
        <p14:creationId xmlns:p14="http://schemas.microsoft.com/office/powerpoint/2010/main" val="49552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291437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a:p>
        </p:txBody>
      </p:sp>
    </p:spTree>
    <p:extLst>
      <p:ext uri="{BB962C8B-B14F-4D97-AF65-F5344CB8AC3E}">
        <p14:creationId xmlns:p14="http://schemas.microsoft.com/office/powerpoint/2010/main" val="55134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a:p>
        </p:txBody>
      </p:sp>
    </p:spTree>
    <p:extLst>
      <p:ext uri="{BB962C8B-B14F-4D97-AF65-F5344CB8AC3E}">
        <p14:creationId xmlns:p14="http://schemas.microsoft.com/office/powerpoint/2010/main" val="421304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26</a:t>
            </a:fld>
            <a:endParaRPr lang="en-CA"/>
          </a:p>
        </p:txBody>
      </p:sp>
    </p:spTree>
    <p:extLst>
      <p:ext uri="{BB962C8B-B14F-4D97-AF65-F5344CB8AC3E}">
        <p14:creationId xmlns:p14="http://schemas.microsoft.com/office/powerpoint/2010/main" val="258343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31775" indent="-231775">
              <a:spcAft>
                <a:spcPts val="400"/>
              </a:spcAft>
              <a:buFont typeface="Arial" panose="020B0604020202020204" pitchFamily="34" charset="0"/>
              <a:buChar char="•"/>
            </a:pPr>
            <a:endParaRPr lang="en-US" sz="1200" b="1" dirty="0" smtClean="0">
              <a:solidFill>
                <a:schemeClr val="bg1">
                  <a:lumMod val="50000"/>
                </a:schemeClr>
              </a:solidFill>
              <a:cs typeface="Arial" charset="0"/>
            </a:endParaRPr>
          </a:p>
        </p:txBody>
      </p:sp>
      <p:sp>
        <p:nvSpPr>
          <p:cNvPr id="4" name="Date Placeholder 3"/>
          <p:cNvSpPr>
            <a:spLocks noGrp="1"/>
          </p:cNvSpPr>
          <p:nvPr>
            <p:ph type="dt" idx="10"/>
          </p:nvPr>
        </p:nvSpPr>
        <p:spPr/>
        <p:txBody>
          <a:bodyPr/>
          <a:lstStyle/>
          <a:p>
            <a:fld id="{65449D34-388B-4645-951E-4904704CA860}" type="datetime4">
              <a:rPr lang="en-CA" smtClean="0">
                <a:solidFill>
                  <a:prstClr val="black"/>
                </a:solidFill>
              </a:rPr>
              <a:pPr/>
              <a:t>May 6, 2019</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solidFill>
              </a:rPr>
              <a:t>RDIMS# 556112</a:t>
            </a:r>
            <a:endParaRPr lang="en-CA">
              <a:solidFill>
                <a:prstClr val="black"/>
              </a:solidFill>
            </a:endParaRPr>
          </a:p>
        </p:txBody>
      </p:sp>
      <p:sp>
        <p:nvSpPr>
          <p:cNvPr id="6" name="Slide Number Placeholder 5"/>
          <p:cNvSpPr>
            <a:spLocks noGrp="1"/>
          </p:cNvSpPr>
          <p:nvPr>
            <p:ph type="sldNum" sz="quarter" idx="12"/>
          </p:nvPr>
        </p:nvSpPr>
        <p:spPr/>
        <p:txBody>
          <a:bodyPr/>
          <a:lstStyle/>
          <a:p>
            <a:fld id="{AF086363-3391-4870-B603-5B833C770146}"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95378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28</a:t>
            </a:fld>
            <a:endParaRPr lang="en-CA"/>
          </a:p>
        </p:txBody>
      </p:sp>
    </p:spTree>
    <p:extLst>
      <p:ext uri="{BB962C8B-B14F-4D97-AF65-F5344CB8AC3E}">
        <p14:creationId xmlns:p14="http://schemas.microsoft.com/office/powerpoint/2010/main" val="337171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29</a:t>
            </a:fld>
            <a:endParaRPr lang="en-CA" altLang="en-US"/>
          </a:p>
        </p:txBody>
      </p:sp>
    </p:spTree>
    <p:extLst>
      <p:ext uri="{BB962C8B-B14F-4D97-AF65-F5344CB8AC3E}">
        <p14:creationId xmlns:p14="http://schemas.microsoft.com/office/powerpoint/2010/main" val="415618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99708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30</a:t>
            </a:fld>
            <a:endParaRPr lang="en-CA"/>
          </a:p>
        </p:txBody>
      </p:sp>
    </p:spTree>
    <p:extLst>
      <p:ext uri="{BB962C8B-B14F-4D97-AF65-F5344CB8AC3E}">
        <p14:creationId xmlns:p14="http://schemas.microsoft.com/office/powerpoint/2010/main" val="9009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31</a:t>
            </a:fld>
            <a:endParaRPr lang="en-CA" altLang="en-US"/>
          </a:p>
        </p:txBody>
      </p:sp>
    </p:spTree>
    <p:extLst>
      <p:ext uri="{BB962C8B-B14F-4D97-AF65-F5344CB8AC3E}">
        <p14:creationId xmlns:p14="http://schemas.microsoft.com/office/powerpoint/2010/main" val="150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144694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aseline="0" dirty="0" smtClean="0"/>
              <a:t>New Mandatory Procedures for Concept Cases for Digital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mn-lt"/>
                <a:ea typeface="+mn-ea"/>
                <a:cs typeface="+mn-cs"/>
              </a:rPr>
              <a:t>Support of the possible initiation of an Digital project to solve a business problem or to take advantage of an opportunity to improve program outcomes. </a:t>
            </a:r>
          </a:p>
          <a:p>
            <a:pPr marL="171450" indent="-171450">
              <a:buFont typeface="Arial" panose="020B0604020202020204" pitchFamily="34" charset="0"/>
              <a:buChar char="•"/>
            </a:pPr>
            <a:r>
              <a:rPr lang="en-CA" sz="1000" kern="1200" dirty="0" smtClean="0">
                <a:solidFill>
                  <a:schemeClr val="tx1"/>
                </a:solidFill>
                <a:effectLst/>
                <a:latin typeface="+mn-lt"/>
                <a:ea typeface="+mn-ea"/>
                <a:cs typeface="+mn-cs"/>
              </a:rPr>
              <a:t>A concept case is an examination of the problem or opportunity, and a description of the conceptual future state and desired business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mn-lt"/>
                <a:ea typeface="+mn-ea"/>
                <a:cs typeface="+mn-cs"/>
              </a:rPr>
              <a:t>Provides an early signal to TBS with respect to prospective Digital projects on the horizon, thereby facilitating earlier engagement prior to significant investments in project definition and before a project course is set.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67B099E-C232-4D25-8CCC-4D3926242E05}"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65106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30192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420996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161786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328200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OLD:</a:t>
            </a:r>
          </a:p>
          <a:p>
            <a:pPr marL="342900" lvl="0" indent="-342900">
              <a:buFont typeface="Arial" panose="020B0604020202020204" pitchFamily="34" charset="0"/>
              <a:buChar char="•"/>
              <a:defRPr/>
            </a:pPr>
            <a:r>
              <a:rPr lang="en-CA" sz="1200" dirty="0" smtClean="0">
                <a:solidFill>
                  <a:schemeClr val="tx2"/>
                </a:solidFill>
                <a:latin typeface="Calibri" panose="020F0502020204030204" pitchFamily="34" charset="0"/>
                <a:ea typeface="Times New Roman" panose="02020603050405020304" pitchFamily="18" charset="0"/>
                <a:cs typeface="Mangal"/>
              </a:rPr>
              <a:t>$1 million for Small Depts. /Agencies, $5 million for Large LDAs, and $15 million for DND. </a:t>
            </a:r>
          </a:p>
          <a:p>
            <a:pPr marL="342900" lvl="0" indent="-342900">
              <a:buFont typeface="Arial" panose="020B0604020202020204" pitchFamily="34" charset="0"/>
              <a:buChar char="•"/>
              <a:defRPr/>
            </a:pPr>
            <a:r>
              <a:rPr lang="en-US" sz="1200" dirty="0" smtClean="0">
                <a:solidFill>
                  <a:schemeClr val="tx2"/>
                </a:solidFill>
                <a:latin typeface="Calibri" panose="020F0502020204030204" pitchFamily="34" charset="0"/>
                <a:ea typeface="Times New Roman" panose="02020603050405020304" pitchFamily="18" charset="0"/>
                <a:cs typeface="Mangal"/>
              </a:rPr>
              <a:t>IT plan projects </a:t>
            </a: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Public facing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Enterprise or Enterprise cluster solutions (e.g., can be re-used by other government departments)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to establish or update an Enterprise Target Architecture or Standard</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an Architectural Exemption</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Cloud based or Cloud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Conducting Research, Experiment, or Innovation proposal</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Preparing a contract renewal(s) for long-standing technology (e.g., solutions intended to have a 5-10 year lifecycle) or values that meet the established financial thresholds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Disruptive/transformational and/or new technology</a:t>
            </a:r>
            <a:endParaRPr lang="en-CA" sz="1200" dirty="0" smtClean="0">
              <a:solidFill>
                <a:schemeClr val="tx2"/>
              </a:solidFill>
            </a:endParaRP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72980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351661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4"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646136" y="1124744"/>
            <a:ext cx="790575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9944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5"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405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981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8665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18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75510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solidFill>
                  <a:prstClr val="black"/>
                </a:solidFill>
              </a:rPr>
              <a:t>This is the sample</a:t>
            </a:r>
            <a:br>
              <a:rPr lang="en-CA" sz="1200" dirty="0" smtClean="0">
                <a:solidFill>
                  <a:prstClr val="black"/>
                </a:solidFill>
              </a:rPr>
            </a:br>
            <a:r>
              <a:rPr lang="en-CA" sz="1200" dirty="0" smtClean="0">
                <a:solidFill>
                  <a:prstClr val="black"/>
                </a:solidFill>
              </a:rPr>
              <a:t>icon page.</a:t>
            </a:r>
          </a:p>
          <a:p>
            <a:endParaRPr lang="en-CA" sz="1200" dirty="0" smtClean="0">
              <a:solidFill>
                <a:prstClr val="black"/>
              </a:solidFill>
            </a:endParaRPr>
          </a:p>
          <a:p>
            <a:r>
              <a:rPr lang="en-CA" sz="1200" dirty="0" smtClean="0">
                <a:solidFill>
                  <a:prstClr val="black"/>
                </a:solidFill>
              </a:rPr>
              <a:t>It features a </a:t>
            </a:r>
            <a:br>
              <a:rPr lang="en-CA" sz="1200" dirty="0" smtClean="0">
                <a:solidFill>
                  <a:prstClr val="black"/>
                </a:solidFill>
              </a:rPr>
            </a:br>
            <a:r>
              <a:rPr lang="en-CA" sz="1200" dirty="0" smtClean="0">
                <a:solidFill>
                  <a:prstClr val="black"/>
                </a:solidFill>
              </a:rPr>
              <a:t>selection of symbols</a:t>
            </a:r>
            <a:br>
              <a:rPr lang="en-CA" sz="1200" dirty="0" smtClean="0">
                <a:solidFill>
                  <a:prstClr val="black"/>
                </a:solidFill>
              </a:rPr>
            </a:br>
            <a:r>
              <a:rPr lang="en-CA" sz="1200" dirty="0" smtClean="0">
                <a:solidFill>
                  <a:prstClr val="black"/>
                </a:solidFill>
              </a:rPr>
              <a:t>for use in your presentation.</a:t>
            </a:r>
          </a:p>
          <a:p>
            <a:endParaRPr lang="en-CA" sz="1200" dirty="0" smtClean="0">
              <a:solidFill>
                <a:prstClr val="black"/>
              </a:solidFill>
            </a:endParaRPr>
          </a:p>
          <a:p>
            <a:r>
              <a:rPr lang="en-CA" sz="1200" dirty="0" smtClean="0">
                <a:solidFill>
                  <a:prstClr val="black"/>
                </a:solidFill>
              </a:rPr>
              <a:t>To use a particular symbol, simply go to the </a:t>
            </a:r>
            <a:r>
              <a:rPr lang="en-CA" sz="1200" b="1" dirty="0" smtClean="0">
                <a:solidFill>
                  <a:prstClr val="black"/>
                </a:solidFill>
              </a:rPr>
              <a:t>(1) View </a:t>
            </a:r>
            <a:r>
              <a:rPr lang="en-CA" sz="1200" dirty="0" smtClean="0">
                <a:solidFill>
                  <a:prstClr val="black"/>
                </a:solidFill>
              </a:rPr>
              <a:t>Tab and select </a:t>
            </a:r>
            <a:r>
              <a:rPr lang="en-CA" sz="1200" b="1" dirty="0" smtClean="0">
                <a:solidFill>
                  <a:prstClr val="black"/>
                </a:solidFill>
              </a:rPr>
              <a:t>Slide Master (2)</a:t>
            </a:r>
            <a:r>
              <a:rPr lang="en-CA" sz="1200" dirty="0" smtClean="0">
                <a:solidFill>
                  <a:prstClr val="black"/>
                </a:solidFill>
              </a:rPr>
              <a:t>. Navigate to the last layout and select the icon(s) you would like to use. Copy them, return to </a:t>
            </a:r>
            <a:r>
              <a:rPr lang="en-CA" sz="1200" b="1" dirty="0" smtClean="0">
                <a:solidFill>
                  <a:prstClr val="black"/>
                </a:solidFill>
              </a:rPr>
              <a:t>(3) Normal</a:t>
            </a:r>
            <a:r>
              <a:rPr lang="en-CA" sz="1200" dirty="0" smtClean="0">
                <a:solidFill>
                  <a:prstClr val="black"/>
                </a:solidFill>
              </a:rPr>
              <a:t> view and paste them on the correct slide. Change the colour by choosing a new shape fill if you wish.</a:t>
            </a:r>
            <a:endParaRPr lang="en-CA" sz="120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1</a:t>
              </a:r>
              <a:endParaRPr lang="en-CA" b="1" dirty="0">
                <a:solidFill>
                  <a:srgbClr val="FFFFFF"/>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2</a:t>
              </a:r>
              <a:endParaRPr lang="en-CA" b="1" dirty="0">
                <a:solidFill>
                  <a:srgbClr val="FFFFFF"/>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3</a:t>
              </a:r>
              <a:endParaRPr lang="en-CA" b="1" dirty="0">
                <a:solidFill>
                  <a:srgbClr val="FFFFFF"/>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2445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188" y="274638"/>
            <a:ext cx="713898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763713" y="1600200"/>
            <a:ext cx="7129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63575" y="6245225"/>
            <a:ext cx="2133600" cy="476250"/>
          </a:xfrm>
          <a:prstGeom prst="rect">
            <a:avLst/>
          </a:prstGeom>
          <a:ln/>
        </p:spPr>
        <p:txBody>
          <a:bodyPr/>
          <a:lstStyle>
            <a:lvl1pPr>
              <a:defRPr/>
            </a:lvl1pPr>
          </a:lstStyle>
          <a:p>
            <a:pPr>
              <a:defRPr/>
            </a:pPr>
            <a:endParaRPr lang="en-US"/>
          </a:p>
        </p:txBody>
      </p:sp>
      <p:sp>
        <p:nvSpPr>
          <p:cNvPr id="5" name="Rectangle 17"/>
          <p:cNvSpPr>
            <a:spLocks noGrp="1" noChangeArrowheads="1"/>
          </p:cNvSpPr>
          <p:nvPr>
            <p:ph type="ftr" sz="quarter" idx="11"/>
          </p:nvPr>
        </p:nvSpPr>
        <p:spPr>
          <a:xfrm>
            <a:off x="3330575" y="6245225"/>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88648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370782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2210826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7711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36945381"/>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998498911"/>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C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296942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13798852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112166685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01608" y="6482159"/>
            <a:ext cx="442392"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smtClean="0"/>
              <a:t>Click to edit Master title style</a:t>
            </a:r>
            <a:endParaRPr lang="en-CA" dirty="0"/>
          </a:p>
        </p:txBody>
      </p:sp>
    </p:spTree>
    <p:extLst>
      <p:ext uri="{BB962C8B-B14F-4D97-AF65-F5344CB8AC3E}">
        <p14:creationId xmlns:p14="http://schemas.microsoft.com/office/powerpoint/2010/main" val="2787119959"/>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40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4564599"/>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369424046"/>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4734847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8347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51477525"/>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1951883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14573708"/>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3</a:t>
              </a: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2130919641"/>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315604351"/>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96519415"/>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40819494"/>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7485431"/>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85276578"/>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5715485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678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913673767"/>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tx1"/>
                </a:solidFill>
                <a:latin typeface="Calibri" panose="020F0502020204030204" pitchFamily="34" charset="0"/>
              </a:defRPr>
            </a:lvl1pPr>
            <a:lvl2pPr marL="457200" indent="0">
              <a:buNone/>
              <a:defRPr/>
            </a:lvl2pPr>
          </a:lstStyle>
          <a:p>
            <a:pPr lvl="0"/>
            <a:r>
              <a:rPr lang="en-US" dirty="0" smtClean="0"/>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pPr/>
              <a:t>2019-05-06</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914118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667370317"/>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70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2859537"/>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74012669"/>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73690443"/>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3605272842"/>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4953146"/>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0455295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dirty="0" smtClean="0"/>
              <a:t>Click to edit Master title style</a:t>
            </a:r>
            <a:endParaRPr lang="en-CA" dirty="0"/>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48296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3</a:t>
              </a: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3519851599"/>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14468897"/>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067989698"/>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219981116"/>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33264682"/>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20689110"/>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614766996"/>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2967267"/>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tx1"/>
                </a:solidFill>
                <a:latin typeface="Calibri" panose="020F0502020204030204" pitchFamily="34" charset="0"/>
              </a:defRPr>
            </a:lvl1pPr>
            <a:lvl2pPr marL="457200" indent="0">
              <a:buNone/>
              <a:defRPr/>
            </a:lvl2pPr>
          </a:lstStyle>
          <a:p>
            <a:pPr lvl="0"/>
            <a:r>
              <a:rPr lang="en-US" dirty="0" smtClean="0"/>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pPr/>
              <a:t>2019-05-06</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571889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029850387"/>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a:prstGeom prst="rect">
            <a:avLst/>
          </a:prstGeo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591457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619127" y="138064"/>
            <a:ext cx="5537051"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Tree>
    <p:extLst>
      <p:ext uri="{BB962C8B-B14F-4D97-AF65-F5344CB8AC3E}">
        <p14:creationId xmlns:p14="http://schemas.microsoft.com/office/powerpoint/2010/main" val="816607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9"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7353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508" y="563604"/>
            <a:ext cx="9144001" cy="150813"/>
            <a:chOff x="-508" y="563604"/>
            <a:chExt cx="9144001" cy="150813"/>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 name="Title 1"/>
          <p:cNvSpPr>
            <a:spLocks noGrp="1"/>
          </p:cNvSpPr>
          <p:nvPr>
            <p:ph type="ctrTitle" hasCustomPrompt="1"/>
          </p:nvPr>
        </p:nvSpPr>
        <p:spPr>
          <a:xfrm>
            <a:off x="619125" y="2060848"/>
            <a:ext cx="79057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619125" y="2708920"/>
            <a:ext cx="7905750"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253157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1" r:id="rId4"/>
    <p:sldLayoutId id="2147483675" r:id="rId5"/>
    <p:sldLayoutId id="2147483686" r:id="rId6"/>
    <p:sldLayoutId id="214748368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4"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5202848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40" r:id="rId16"/>
    <p:sldLayoutId id="2147483741" r:id="rId17"/>
    <p:sldLayoutId id="2147483742" r:id="rId1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CA">
              <a:solidFill>
                <a:prstClr val="black"/>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2989505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Tree>
    <p:extLst>
      <p:ext uri="{BB962C8B-B14F-4D97-AF65-F5344CB8AC3E}">
        <p14:creationId xmlns:p14="http://schemas.microsoft.com/office/powerpoint/2010/main" val="4065070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tbs-sct.gc.ca/pol/doc-eng.aspx?id=12755#appA" TargetMode="Externa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s://www.tbs-sct.gc.ca/pol/doc-eng.aspx?id=15249"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10.xml"/><Relationship Id="rId18" Type="http://schemas.openxmlformats.org/officeDocument/2006/relationships/hyperlink" Target="https://www.tbs-sct.gc.ca/pol/doc-eng.aspx?id=15249" TargetMode="Externa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11.xml"/><Relationship Id="rId17" Type="http://schemas.openxmlformats.org/officeDocument/2006/relationships/hyperlink" Target="https://wiki.gccollab.ca/GC_EARB" TargetMode="External"/><Relationship Id="rId2" Type="http://schemas.openxmlformats.org/officeDocument/2006/relationships/tags" Target="../tags/tag28.xml"/><Relationship Id="rId16" Type="http://schemas.openxmlformats.org/officeDocument/2006/relationships/image" Target="../media/image14.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13.jpe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hyperlink" Target="http://www.google.ca/url?sa=i&amp;rct=j&amp;q=&amp;esrc=s&amp;source=images&amp;cd=&amp;cad=rja&amp;uact=8&amp;ved=0ahUKEwj7g8PEkpTPAhUFND4KHcPuAR4QjRwIBw&amp;url=http://www.clipartkid.com/vision-statement-cliparts/&amp;bvm=bv.133053837,d.cWw&amp;psig=AFQjCNHQncI3crgP6h114KWy3ghdqihfGA&amp;ust=1474124141478012"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8.xml"/><Relationship Id="rId5" Type="http://schemas.openxmlformats.org/officeDocument/2006/relationships/hyperlink" Target="https://wiki.gccollab.ca/GC_EARB"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hyperlink" Target="https://wiki.gccollab.ca/GC_EARB" TargetMode="External"/><Relationship Id="rId3" Type="http://schemas.openxmlformats.org/officeDocument/2006/relationships/tags" Target="../tags/tag41.xml"/><Relationship Id="rId7" Type="http://schemas.openxmlformats.org/officeDocument/2006/relationships/notesSlide" Target="../notesSlides/notesSlide1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0.xml"/><Relationship Id="rId5" Type="http://schemas.openxmlformats.org/officeDocument/2006/relationships/tags" Target="../tags/tag43.xml"/><Relationship Id="rId10" Type="http://schemas.openxmlformats.org/officeDocument/2006/relationships/image" Target="../media/image17.png"/><Relationship Id="rId4" Type="http://schemas.openxmlformats.org/officeDocument/2006/relationships/tags" Target="../tags/tag42.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https://www.tbs-sct.gc.ca/pol/doc-eng.aspx?id=15249"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3" Type="http://schemas.openxmlformats.org/officeDocument/2006/relationships/tags" Target="../tags/tag46.xml"/><Relationship Id="rId21" Type="http://schemas.openxmlformats.org/officeDocument/2006/relationships/slideLayout" Target="../slideLayouts/slideLayout10.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33.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32.png"/><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6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hyperlink" Target="https://www.gartner.com/it-glossary/enterprise-architecture-ea/" TargetMode="External"/><Relationship Id="rId2" Type="http://schemas.openxmlformats.org/officeDocument/2006/relationships/hyperlink" Target="https://searchcio.techtarget.com/definition/enterprise-architecture" TargetMode="External"/><Relationship Id="rId1" Type="http://schemas.openxmlformats.org/officeDocument/2006/relationships/slideLayout" Target="../slideLayouts/slideLayout10.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hyperlink" Target="https://www.techopedia.com/definition/24746/enterprise-architecture-e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5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24.xml"/><Relationship Id="rId5" Type="http://schemas.openxmlformats.org/officeDocument/2006/relationships/hyperlink" Target="https://www.tbs-sct.gc.ca/pol/doc-fra.aspx?id=32578" TargetMode="External"/><Relationship Id="rId4" Type="http://schemas.openxmlformats.org/officeDocument/2006/relationships/hyperlink" Target="https://www.tbs-sct.gc.ca/pol/doc-eng.aspx?id=325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4100" y="6597352"/>
            <a:ext cx="1132356" cy="215444"/>
          </a:xfrm>
          <a:prstGeom prst="rect">
            <a:avLst/>
          </a:prstGeom>
          <a:noFill/>
        </p:spPr>
        <p:txBody>
          <a:bodyPr wrap="square" rtlCol="0">
            <a:spAutoFit/>
          </a:bodyPr>
          <a:lstStyle/>
          <a:p>
            <a:r>
              <a:rPr lang="en-US" sz="800" dirty="0"/>
              <a:t>GCDOCS </a:t>
            </a:r>
            <a:r>
              <a:rPr lang="en-US" sz="800" dirty="0" smtClean="0"/>
              <a:t>#</a:t>
            </a:r>
            <a:r>
              <a:rPr lang="en-CA" sz="800" dirty="0" smtClean="0"/>
              <a:t> </a:t>
            </a:r>
            <a:r>
              <a:rPr lang="en-CA" sz="800" dirty="0"/>
              <a:t>32893862</a:t>
            </a:r>
          </a:p>
        </p:txBody>
      </p:sp>
      <p:sp>
        <p:nvSpPr>
          <p:cNvPr id="14" name="Rectangle 13"/>
          <p:cNvSpPr/>
          <p:nvPr>
            <p:custDataLst>
              <p:tags r:id="rId1"/>
            </p:custDataLst>
          </p:nvPr>
        </p:nvSpPr>
        <p:spPr>
          <a:xfrm>
            <a:off x="632098"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a:solidFill>
                <a:schemeClr val="tx1">
                  <a:lumMod val="65000"/>
                  <a:lumOff val="35000"/>
                </a:schemeClr>
              </a:solidFill>
            </a:endParaRPr>
          </a:p>
        </p:txBody>
      </p:sp>
      <p:sp>
        <p:nvSpPr>
          <p:cNvPr id="16" name="Rectangle 15"/>
          <p:cNvSpPr/>
          <p:nvPr>
            <p:custDataLst>
              <p:tags r:id="rId2"/>
            </p:custDataLst>
          </p:nvPr>
        </p:nvSpPr>
        <p:spPr>
          <a:xfrm>
            <a:off x="632098"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PRESENTER</a:t>
            </a:r>
            <a:endParaRPr lang="en-US" sz="1000" b="1" dirty="0"/>
          </a:p>
        </p:txBody>
      </p:sp>
      <p:sp>
        <p:nvSpPr>
          <p:cNvPr id="17" name="Rectangle 16"/>
          <p:cNvSpPr/>
          <p:nvPr>
            <p:custDataLst>
              <p:tags r:id="rId3"/>
            </p:custDataLst>
          </p:nvPr>
        </p:nvSpPr>
        <p:spPr>
          <a:xfrm>
            <a:off x="3289300"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smtClean="0">
              <a:solidFill>
                <a:schemeClr val="tx1">
                  <a:lumMod val="65000"/>
                  <a:lumOff val="35000"/>
                </a:schemeClr>
              </a:solidFill>
            </a:endParaRPr>
          </a:p>
        </p:txBody>
      </p:sp>
      <p:sp>
        <p:nvSpPr>
          <p:cNvPr id="18" name="Rectangle 17"/>
          <p:cNvSpPr/>
          <p:nvPr>
            <p:custDataLst>
              <p:tags r:id="rId4"/>
            </p:custDataLst>
          </p:nvPr>
        </p:nvSpPr>
        <p:spPr>
          <a:xfrm>
            <a:off x="3289300"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SECTOR</a:t>
            </a:r>
            <a:endParaRPr lang="en-US" sz="1000" b="1" dirty="0"/>
          </a:p>
        </p:txBody>
      </p:sp>
      <p:sp>
        <p:nvSpPr>
          <p:cNvPr id="19" name="Rectangle 18"/>
          <p:cNvSpPr/>
          <p:nvPr>
            <p:custDataLst>
              <p:tags r:id="rId5"/>
            </p:custDataLst>
          </p:nvPr>
        </p:nvSpPr>
        <p:spPr>
          <a:xfrm>
            <a:off x="5904148" y="6237312"/>
            <a:ext cx="2584138"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a:solidFill>
                <a:schemeClr val="tx1">
                  <a:lumMod val="65000"/>
                  <a:lumOff val="35000"/>
                </a:schemeClr>
              </a:solidFill>
            </a:endParaRPr>
          </a:p>
        </p:txBody>
      </p:sp>
      <p:sp>
        <p:nvSpPr>
          <p:cNvPr id="20" name="Rectangle 19"/>
          <p:cNvSpPr/>
          <p:nvPr>
            <p:custDataLst>
              <p:tags r:id="rId6"/>
            </p:custDataLst>
          </p:nvPr>
        </p:nvSpPr>
        <p:spPr>
          <a:xfrm>
            <a:off x="5904148" y="6012339"/>
            <a:ext cx="2584138"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DATE</a:t>
            </a:r>
            <a:endParaRPr lang="en-US" sz="1000" b="1" dirty="0"/>
          </a:p>
        </p:txBody>
      </p:sp>
      <p:sp>
        <p:nvSpPr>
          <p:cNvPr id="4" name="Rectangle 3"/>
          <p:cNvSpPr/>
          <p:nvPr/>
        </p:nvSpPr>
        <p:spPr>
          <a:xfrm>
            <a:off x="632098" y="6237312"/>
            <a:ext cx="2571750" cy="261610"/>
          </a:xfrm>
          <a:prstGeom prst="rect">
            <a:avLst/>
          </a:prstGeom>
        </p:spPr>
        <p:txBody>
          <a:bodyPr wrap="square">
            <a:spAutoFit/>
          </a:bodyPr>
          <a:lstStyle/>
          <a:p>
            <a:pPr algn="ctr">
              <a:tabLst>
                <a:tab pos="1371600" algn="l"/>
              </a:tabLst>
              <a:defRPr/>
            </a:pPr>
            <a:r>
              <a:rPr lang="en-CA" sz="1100" kern="0" dirty="0" smtClean="0">
                <a:solidFill>
                  <a:schemeClr val="tx2"/>
                </a:solidFill>
                <a:latin typeface="+mj-lt"/>
                <a:ea typeface="+mj-ea"/>
                <a:cs typeface="+mj-cs"/>
              </a:rPr>
              <a:t>TBS</a:t>
            </a:r>
            <a:endParaRPr lang="en-US" sz="1100" kern="0" dirty="0">
              <a:solidFill>
                <a:schemeClr val="tx2"/>
              </a:solidFill>
              <a:latin typeface="+mj-lt"/>
              <a:ea typeface="+mj-ea"/>
              <a:cs typeface="+mj-cs"/>
            </a:endParaRPr>
          </a:p>
        </p:txBody>
      </p:sp>
      <p:sp>
        <p:nvSpPr>
          <p:cNvPr id="21" name="Rectangle 20"/>
          <p:cNvSpPr/>
          <p:nvPr/>
        </p:nvSpPr>
        <p:spPr>
          <a:xfrm>
            <a:off x="3289300" y="6237312"/>
            <a:ext cx="2571750" cy="261610"/>
          </a:xfrm>
          <a:prstGeom prst="rect">
            <a:avLst/>
          </a:prstGeom>
        </p:spPr>
        <p:txBody>
          <a:bodyPr wrap="square">
            <a:spAutoFit/>
          </a:bodyPr>
          <a:lstStyle/>
          <a:p>
            <a:pPr algn="ctr">
              <a:tabLst>
                <a:tab pos="1371600" algn="l"/>
              </a:tabLst>
              <a:defRPr/>
            </a:pPr>
            <a:r>
              <a:rPr lang="en-US" sz="1100" kern="0" dirty="0" smtClean="0">
                <a:solidFill>
                  <a:schemeClr val="tx2"/>
                </a:solidFill>
                <a:latin typeface="+mj-lt"/>
                <a:ea typeface="+mj-ea"/>
                <a:cs typeface="+mj-cs"/>
              </a:rPr>
              <a:t>OCIO</a:t>
            </a:r>
            <a:endParaRPr lang="en-US" sz="1100" kern="0" dirty="0">
              <a:solidFill>
                <a:schemeClr val="tx2"/>
              </a:solidFill>
              <a:latin typeface="+mj-lt"/>
              <a:ea typeface="+mj-ea"/>
              <a:cs typeface="+mj-cs"/>
            </a:endParaRPr>
          </a:p>
        </p:txBody>
      </p:sp>
      <p:sp>
        <p:nvSpPr>
          <p:cNvPr id="22" name="Rectangle 21"/>
          <p:cNvSpPr/>
          <p:nvPr/>
        </p:nvSpPr>
        <p:spPr>
          <a:xfrm>
            <a:off x="5916536" y="6230659"/>
            <a:ext cx="2571750" cy="261610"/>
          </a:xfrm>
          <a:prstGeom prst="rect">
            <a:avLst/>
          </a:prstGeom>
        </p:spPr>
        <p:txBody>
          <a:bodyPr wrap="square">
            <a:spAutoFit/>
          </a:bodyPr>
          <a:lstStyle/>
          <a:p>
            <a:pPr algn="ctr">
              <a:tabLst>
                <a:tab pos="1371600" algn="l"/>
              </a:tabLst>
              <a:defRPr/>
            </a:pPr>
            <a:r>
              <a:rPr lang="en-CA" sz="1100" kern="0" dirty="0" smtClean="0">
                <a:solidFill>
                  <a:schemeClr val="tx2"/>
                </a:solidFill>
                <a:latin typeface="+mj-lt"/>
                <a:ea typeface="+mj-ea"/>
                <a:cs typeface="+mj-cs"/>
              </a:rPr>
              <a:t>April 2019</a:t>
            </a:r>
            <a:endParaRPr lang="en-US" sz="1100" kern="0" dirty="0">
              <a:solidFill>
                <a:schemeClr val="tx2"/>
              </a:solidFill>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3552967737"/>
              </p:ext>
            </p:extLst>
          </p:nvPr>
        </p:nvGraphicFramePr>
        <p:xfrm>
          <a:off x="627856" y="1831736"/>
          <a:ext cx="7840722" cy="1705276"/>
        </p:xfrm>
        <a:graphic>
          <a:graphicData uri="http://schemas.openxmlformats.org/drawingml/2006/table">
            <a:tbl>
              <a:tblPr firstRow="1" bandRow="1">
                <a:tableStyleId>{5C22544A-7EE6-4342-B048-85BDC9FD1C3A}</a:tableStyleId>
              </a:tblPr>
              <a:tblGrid>
                <a:gridCol w="7840722"/>
              </a:tblGrid>
              <a:tr h="609027">
                <a:tc>
                  <a:txBody>
                    <a:bodyPr/>
                    <a:lstStyle/>
                    <a:p>
                      <a:pPr algn="ctr"/>
                      <a:r>
                        <a:rPr lang="en-US" sz="2400" b="1" kern="0" dirty="0" smtClean="0">
                          <a:cs typeface="+mj-cs"/>
                        </a:rPr>
                        <a:t>Governance for Digital Solutions</a:t>
                      </a:r>
                      <a:endParaRPr lang="en-US" sz="2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r>
              <a:tr h="1096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smtClean="0">
                          <a:solidFill>
                            <a:schemeClr val="tx2"/>
                          </a:solidFill>
                          <a:cs typeface="+mj-cs"/>
                        </a:rPr>
                        <a:t>Overview of Concept Cases and </a:t>
                      </a:r>
                      <a:br>
                        <a:rPr lang="en-US" sz="2400" b="1" kern="0" dirty="0" smtClean="0">
                          <a:solidFill>
                            <a:schemeClr val="tx2"/>
                          </a:solidFill>
                          <a:cs typeface="+mj-cs"/>
                        </a:rPr>
                      </a:br>
                      <a:r>
                        <a:rPr lang="en-US" sz="2400" b="1" kern="0" dirty="0" smtClean="0">
                          <a:solidFill>
                            <a:schemeClr val="tx2"/>
                          </a:solidFill>
                          <a:cs typeface="+mj-cs"/>
                        </a:rPr>
                        <a:t>GC Enterprise Architecture Review Board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6" name="Rectangle 5"/>
          <p:cNvSpPr/>
          <p:nvPr/>
        </p:nvSpPr>
        <p:spPr>
          <a:xfrm>
            <a:off x="-72516" y="6642556"/>
            <a:ext cx="982961" cy="215444"/>
          </a:xfrm>
          <a:prstGeom prst="rect">
            <a:avLst/>
          </a:prstGeom>
        </p:spPr>
        <p:txBody>
          <a:bodyPr wrap="none">
            <a:spAutoFit/>
          </a:bodyPr>
          <a:lstStyle/>
          <a:p>
            <a:r>
              <a:rPr lang="en-CA" sz="800" dirty="0">
                <a:solidFill>
                  <a:schemeClr val="bg1">
                    <a:lumMod val="50000"/>
                  </a:schemeClr>
                </a:solidFill>
              </a:rPr>
              <a:t>Updated: </a:t>
            </a:r>
            <a:r>
              <a:rPr lang="en-CA" sz="800" dirty="0" smtClean="0">
                <a:solidFill>
                  <a:schemeClr val="bg1">
                    <a:lumMod val="50000"/>
                  </a:schemeClr>
                </a:solidFill>
              </a:rPr>
              <a:t>APR 3/19</a:t>
            </a:r>
            <a:endParaRPr lang="en-CA" sz="800" dirty="0">
              <a:solidFill>
                <a:schemeClr val="bg1">
                  <a:lumMod val="50000"/>
                </a:schemeClr>
              </a:solidFill>
            </a:endParaRPr>
          </a:p>
        </p:txBody>
      </p:sp>
    </p:spTree>
    <p:extLst>
      <p:ext uri="{BB962C8B-B14F-4D97-AF65-F5344CB8AC3E}">
        <p14:creationId xmlns:p14="http://schemas.microsoft.com/office/powerpoint/2010/main" val="141887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5" cstate="print"/>
          <a:srcRect/>
          <a:stretch>
            <a:fillRect/>
          </a:stretch>
        </p:blipFill>
        <p:spPr bwMode="auto">
          <a:xfrm>
            <a:off x="0" y="970032"/>
            <a:ext cx="9132110" cy="1526350"/>
          </a:xfrm>
          <a:prstGeom prst="rect">
            <a:avLst/>
          </a:prstGeom>
          <a:noFill/>
          <a:ln w="9525">
            <a:noFill/>
            <a:miter lim="800000"/>
            <a:headEnd/>
            <a:tailEnd/>
          </a:ln>
        </p:spPr>
      </p:pic>
      <p:sp>
        <p:nvSpPr>
          <p:cNvPr id="3" name="Rectangle 2"/>
          <p:cNvSpPr/>
          <p:nvPr/>
        </p:nvSpPr>
        <p:spPr>
          <a:xfrm>
            <a:off x="581910" y="1088740"/>
            <a:ext cx="4314126" cy="1200329"/>
          </a:xfrm>
          <a:prstGeom prst="rect">
            <a:avLst/>
          </a:prstGeom>
        </p:spPr>
        <p:txBody>
          <a:bodyPr wrap="square">
            <a:spAutoFit/>
          </a:bodyPr>
          <a:lstStyle/>
          <a:p>
            <a:r>
              <a:rPr lang="en-CA" dirty="0" smtClean="0">
                <a:solidFill>
                  <a:schemeClr val="bg1"/>
                </a:solidFill>
                <a:latin typeface="Aharoni" panose="02010803020104030203" pitchFamily="2" charset="-79"/>
                <a:cs typeface="Aharoni" panose="02010803020104030203" pitchFamily="2" charset="-79"/>
              </a:rPr>
              <a:t>In order to optimize the business, the Digital Strategy will position the user first in an open, collaborative and accessible way using digital solutions to deliver services.</a:t>
            </a:r>
            <a:endParaRPr lang="en-CA" dirty="0">
              <a:solidFill>
                <a:schemeClr val="bg1"/>
              </a:solidFill>
              <a:latin typeface="Aharoni" panose="02010803020104030203" pitchFamily="2" charset="-79"/>
              <a:cs typeface="Aharoni" panose="02010803020104030203" pitchFamily="2" charset="-79"/>
            </a:endParaRPr>
          </a:p>
        </p:txBody>
      </p:sp>
      <p:sp>
        <p:nvSpPr>
          <p:cNvPr id="28" name="Text Placeholder 2"/>
          <p:cNvSpPr>
            <a:spLocks noGrp="1"/>
          </p:cNvSpPr>
          <p:nvPr>
            <p:ph type="body" sz="quarter" idx="11"/>
            <p:custDataLst>
              <p:tags r:id="rId1"/>
            </p:custDataLst>
          </p:nvPr>
        </p:nvSpPr>
        <p:spPr>
          <a:xfrm>
            <a:off x="615651" y="245803"/>
            <a:ext cx="5619750" cy="401222"/>
          </a:xfrm>
        </p:spPr>
        <p:txBody>
          <a:bodyPr/>
          <a:lstStyle/>
          <a:p>
            <a:r>
              <a:rPr lang="en-CA" dirty="0" smtClean="0"/>
              <a:t>What is the GC EARB?</a:t>
            </a:r>
            <a:endParaRPr lang="en-CA" dirty="0"/>
          </a:p>
        </p:txBody>
      </p:sp>
      <p:sp>
        <p:nvSpPr>
          <p:cNvPr id="42" name="Rounded Rectangle 41"/>
          <p:cNvSpPr/>
          <p:nvPr>
            <p:custDataLst>
              <p:tags r:id="rId2"/>
            </p:custDataLst>
          </p:nvPr>
        </p:nvSpPr>
        <p:spPr>
          <a:xfrm>
            <a:off x="615651" y="2600908"/>
            <a:ext cx="7987043"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628749" y="2658239"/>
            <a:ext cx="7960846" cy="405532"/>
          </a:xfrm>
          <a:prstGeom prst="rect">
            <a:avLst/>
          </a:prstGeom>
        </p:spPr>
        <p:txBody>
          <a:bodyPr wrap="square" rtlCol="0">
            <a:spAutoFit/>
          </a:bodyPr>
          <a:lstStyle/>
          <a:p>
            <a:pPr lvl="0" algn="ctr">
              <a:defRPr/>
            </a:pPr>
            <a:r>
              <a:rPr lang="en-US" sz="2000" b="1" dirty="0" smtClean="0">
                <a:solidFill>
                  <a:schemeClr val="tx2"/>
                </a:solidFill>
              </a:rPr>
              <a:t>Digitally, the GC must operate as one to benefit all Canadians.</a:t>
            </a:r>
            <a:endParaRPr lang="en-US" sz="2000" b="1" dirty="0">
              <a:solidFill>
                <a:schemeClr val="tx2"/>
              </a:solidFill>
            </a:endParaRPr>
          </a:p>
        </p:txBody>
      </p:sp>
      <p:sp>
        <p:nvSpPr>
          <p:cNvPr id="44" name="Rectangle 43"/>
          <p:cNvSpPr/>
          <p:nvPr/>
        </p:nvSpPr>
        <p:spPr>
          <a:xfrm>
            <a:off x="418463" y="3419708"/>
            <a:ext cx="7681347" cy="369332"/>
          </a:xfrm>
          <a:prstGeom prst="rect">
            <a:avLst/>
          </a:prstGeom>
        </p:spPr>
        <p:txBody>
          <a:bodyPr wrap="square">
            <a:spAutoFit/>
          </a:bodyPr>
          <a:lstStyle/>
          <a:p>
            <a:pPr>
              <a:spcAft>
                <a:spcPts val="600"/>
              </a:spcAft>
            </a:pPr>
            <a:r>
              <a:rPr lang="en-CA" dirty="0" smtClean="0">
                <a:latin typeface="Aharoni" panose="02010803020104030203" pitchFamily="2" charset="-79"/>
                <a:cs typeface="Aharoni" panose="02010803020104030203" pitchFamily="2" charset="-79"/>
              </a:rPr>
              <a:t>Mandate:</a:t>
            </a:r>
            <a:endParaRPr lang="en-US" dirty="0">
              <a:latin typeface="Aharoni" panose="02010803020104030203" pitchFamily="2" charset="-79"/>
              <a:cs typeface="Aharoni" panose="02010803020104030203" pitchFamily="2" charset="-79"/>
            </a:endParaRPr>
          </a:p>
        </p:txBody>
      </p:sp>
      <p:cxnSp>
        <p:nvCxnSpPr>
          <p:cNvPr id="45" name="Straight Connector 44"/>
          <p:cNvCxnSpPr/>
          <p:nvPr/>
        </p:nvCxnSpPr>
        <p:spPr>
          <a:xfrm>
            <a:off x="418463" y="3829514"/>
            <a:ext cx="8266176" cy="315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8463" y="3933056"/>
            <a:ext cx="8262918" cy="2308324"/>
          </a:xfrm>
          <a:prstGeom prst="rect">
            <a:avLst/>
          </a:prstGeom>
          <a:noFill/>
        </p:spPr>
        <p:txBody>
          <a:bodyPr wrap="square" rtlCol="0">
            <a:spAutoFit/>
          </a:bodyPr>
          <a:lstStyle/>
          <a:p>
            <a:r>
              <a:rPr lang="en-CA" dirty="0" smtClean="0">
                <a:solidFill>
                  <a:schemeClr val="tx1">
                    <a:lumMod val="75000"/>
                    <a:lumOff val="25000"/>
                  </a:schemeClr>
                </a:solidFill>
              </a:rPr>
              <a:t>The </a:t>
            </a:r>
            <a:r>
              <a:rPr lang="en-CA" dirty="0">
                <a:solidFill>
                  <a:schemeClr val="tx1">
                    <a:lumMod val="75000"/>
                    <a:lumOff val="25000"/>
                  </a:schemeClr>
                </a:solidFill>
              </a:rPr>
              <a:t>Policy on the Management of Information Technology assigns responsibility to the Chief Information Officer of Canada to establish an implement an </a:t>
            </a:r>
            <a:r>
              <a:rPr lang="en-CA" dirty="0">
                <a:solidFill>
                  <a:schemeClr val="tx2"/>
                </a:solidFill>
                <a:effectLst>
                  <a:outerShdw blurRad="38100" dist="38100" dir="2700000" algn="tl">
                    <a:srgbClr val="000000">
                      <a:alpha val="43137"/>
                    </a:srgbClr>
                  </a:outerShdw>
                </a:effectLst>
              </a:rPr>
              <a:t>Ent</a:t>
            </a:r>
            <a:r>
              <a:rPr lang="en-CA" dirty="0" smtClean="0">
                <a:solidFill>
                  <a:schemeClr val="tx2"/>
                </a:solidFill>
                <a:effectLst>
                  <a:outerShdw blurRad="38100" dist="38100" dir="2700000" algn="tl">
                    <a:srgbClr val="000000">
                      <a:alpha val="43137"/>
                    </a:srgbClr>
                  </a:outerShdw>
                </a:effectLst>
              </a:rPr>
              <a:t>erprise Architecture </a:t>
            </a:r>
            <a:r>
              <a:rPr lang="en-CA" dirty="0">
                <a:solidFill>
                  <a:schemeClr val="tx2"/>
                </a:solidFill>
                <a:effectLst>
                  <a:outerShdw blurRad="38100" dist="38100" dir="2700000" algn="tl">
                    <a:srgbClr val="000000">
                      <a:alpha val="43137"/>
                    </a:srgbClr>
                  </a:outerShdw>
                </a:effectLst>
              </a:rPr>
              <a:t>R</a:t>
            </a:r>
            <a:r>
              <a:rPr lang="en-CA" dirty="0" smtClean="0">
                <a:solidFill>
                  <a:schemeClr val="tx2"/>
                </a:solidFill>
                <a:effectLst>
                  <a:outerShdw blurRad="38100" dist="38100" dir="2700000" algn="tl">
                    <a:srgbClr val="000000">
                      <a:alpha val="43137"/>
                    </a:srgbClr>
                  </a:outerShdw>
                </a:effectLst>
              </a:rPr>
              <a:t>eview Board </a:t>
            </a:r>
            <a:r>
              <a:rPr lang="en-CA" dirty="0">
                <a:solidFill>
                  <a:schemeClr val="tx1">
                    <a:lumMod val="75000"/>
                    <a:lumOff val="25000"/>
                  </a:schemeClr>
                </a:solidFill>
              </a:rPr>
              <a:t>that is mandated to </a:t>
            </a:r>
            <a:r>
              <a:rPr lang="en-CA" b="1" dirty="0">
                <a:solidFill>
                  <a:schemeClr val="tx1">
                    <a:lumMod val="75000"/>
                    <a:lumOff val="25000"/>
                  </a:schemeClr>
                </a:solidFill>
              </a:rPr>
              <a:t>define current and target architecture</a:t>
            </a:r>
            <a:r>
              <a:rPr lang="en-CA" dirty="0">
                <a:solidFill>
                  <a:schemeClr val="tx1">
                    <a:lumMod val="75000"/>
                    <a:lumOff val="25000"/>
                  </a:schemeClr>
                </a:solidFill>
              </a:rPr>
              <a:t> standards for the Government of Canada, and review departmental plans to </a:t>
            </a:r>
            <a:r>
              <a:rPr lang="en-CA" b="1" dirty="0">
                <a:solidFill>
                  <a:schemeClr val="tx1">
                    <a:lumMod val="75000"/>
                    <a:lumOff val="25000"/>
                  </a:schemeClr>
                </a:solidFill>
              </a:rPr>
              <a:t>ensure alignment</a:t>
            </a:r>
            <a:r>
              <a:rPr lang="en-CA" dirty="0">
                <a:solidFill>
                  <a:schemeClr val="tx1">
                    <a:lumMod val="75000"/>
                    <a:lumOff val="25000"/>
                  </a:schemeClr>
                </a:solidFill>
              </a:rPr>
              <a:t>. </a:t>
            </a:r>
            <a:endParaRPr lang="en-US" dirty="0">
              <a:solidFill>
                <a:schemeClr val="tx1">
                  <a:lumMod val="75000"/>
                  <a:lumOff val="25000"/>
                </a:schemeClr>
              </a:solidFill>
            </a:endParaRPr>
          </a:p>
          <a:p>
            <a:r>
              <a:rPr lang="en-CA" dirty="0">
                <a:solidFill>
                  <a:schemeClr val="tx1">
                    <a:lumMod val="75000"/>
                    <a:lumOff val="25000"/>
                  </a:schemeClr>
                </a:solidFill>
              </a:rPr>
              <a:t> </a:t>
            </a:r>
            <a:endParaRPr lang="en-US" dirty="0">
              <a:solidFill>
                <a:schemeClr val="tx1">
                  <a:lumMod val="75000"/>
                  <a:lumOff val="25000"/>
                </a:schemeClr>
              </a:solidFill>
            </a:endParaRPr>
          </a:p>
          <a:p>
            <a:r>
              <a:rPr lang="en-CA" dirty="0">
                <a:solidFill>
                  <a:schemeClr val="tx1">
                    <a:lumMod val="75000"/>
                    <a:lumOff val="25000"/>
                  </a:schemeClr>
                </a:solidFill>
              </a:rPr>
              <a:t>Provide technical recommendations and </a:t>
            </a:r>
            <a:r>
              <a:rPr lang="en-CA" b="1" dirty="0">
                <a:solidFill>
                  <a:schemeClr val="tx1">
                    <a:lumMod val="75000"/>
                    <a:lumOff val="25000"/>
                  </a:schemeClr>
                </a:solidFill>
              </a:rPr>
              <a:t>highlight enterprise-wide </a:t>
            </a:r>
            <a:r>
              <a:rPr lang="en-CA" dirty="0">
                <a:solidFill>
                  <a:schemeClr val="tx1">
                    <a:lumMod val="75000"/>
                    <a:lumOff val="25000"/>
                  </a:schemeClr>
                </a:solidFill>
              </a:rPr>
              <a:t>directions to the GC CIO for consideration and approval</a:t>
            </a:r>
            <a:r>
              <a:rPr lang="en-CA" dirty="0" smtClean="0">
                <a:solidFill>
                  <a:schemeClr val="tx1">
                    <a:lumMod val="75000"/>
                    <a:lumOff val="25000"/>
                  </a:schemeClr>
                </a:solidFill>
              </a:rPr>
              <a:t>.</a:t>
            </a:r>
            <a:endParaRPr lang="en-US" dirty="0">
              <a:solidFill>
                <a:schemeClr val="tx1">
                  <a:lumMod val="75000"/>
                  <a:lumOff val="25000"/>
                </a:schemeClr>
              </a:solidFill>
            </a:endParaRPr>
          </a:p>
        </p:txBody>
      </p:sp>
      <p:sp>
        <p:nvSpPr>
          <p:cNvPr id="15" name="Rectangle 14"/>
          <p:cNvSpPr/>
          <p:nvPr/>
        </p:nvSpPr>
        <p:spPr>
          <a:xfrm>
            <a:off x="149378" y="6561928"/>
            <a:ext cx="8264706" cy="215444"/>
          </a:xfrm>
          <a:prstGeom prst="rect">
            <a:avLst/>
          </a:prstGeom>
        </p:spPr>
        <p:txBody>
          <a:bodyPr wrap="square">
            <a:spAutoFit/>
          </a:bodyPr>
          <a:lstStyle/>
          <a:p>
            <a:r>
              <a:rPr lang="en-CA" sz="800" dirty="0">
                <a:solidFill>
                  <a:schemeClr val="tx2"/>
                </a:solidFill>
              </a:rPr>
              <a:t>TB Policy on the Management of IT (April 1, 2018)</a:t>
            </a:r>
            <a:r>
              <a:rPr lang="en-CA" sz="800" dirty="0"/>
              <a:t> </a:t>
            </a:r>
            <a:r>
              <a:rPr lang="en-CA" sz="800" u="sng" dirty="0">
                <a:hlinkClick r:id="rId6"/>
              </a:rPr>
              <a:t>https://www.tbs-sct.gc.ca/pol/doc-eng.aspx?id=12755#appA</a:t>
            </a:r>
            <a:r>
              <a:rPr lang="en-CA" sz="800" dirty="0"/>
              <a:t> </a:t>
            </a:r>
            <a:endParaRPr lang="en-US" sz="800" dirty="0"/>
          </a:p>
        </p:txBody>
      </p:sp>
      <p:sp>
        <p:nvSpPr>
          <p:cNvPr id="11"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10</a:t>
            </a:r>
            <a:endParaRPr lang="en-CA" dirty="0">
              <a:solidFill>
                <a:prstClr val="black">
                  <a:tint val="75000"/>
                </a:prstClr>
              </a:solidFill>
            </a:endParaRPr>
          </a:p>
        </p:txBody>
      </p:sp>
    </p:spTree>
    <p:extLst>
      <p:ext uri="{BB962C8B-B14F-4D97-AF65-F5344CB8AC3E}">
        <p14:creationId xmlns:p14="http://schemas.microsoft.com/office/powerpoint/2010/main" val="282038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11</a:t>
            </a:fld>
            <a:endParaRPr lang="en-CA"/>
          </a:p>
        </p:txBody>
      </p:sp>
      <p:sp>
        <p:nvSpPr>
          <p:cNvPr id="6" name="Title 5"/>
          <p:cNvSpPr>
            <a:spLocks noGrp="1"/>
          </p:cNvSpPr>
          <p:nvPr>
            <p:ph type="title"/>
          </p:nvPr>
        </p:nvSpPr>
        <p:spPr>
          <a:xfrm>
            <a:off x="395536" y="243356"/>
            <a:ext cx="5432982" cy="482626"/>
          </a:xfrm>
        </p:spPr>
        <p:txBody>
          <a:bodyPr/>
          <a:lstStyle/>
          <a:p>
            <a:r>
              <a:rPr lang="en-CA" dirty="0" smtClean="0"/>
              <a:t>When to come to GC EARB?</a:t>
            </a:r>
            <a:endParaRPr lang="en-CA" dirty="0"/>
          </a:p>
        </p:txBody>
      </p:sp>
      <p:sp>
        <p:nvSpPr>
          <p:cNvPr id="4" name="Rectangle 3"/>
          <p:cNvSpPr/>
          <p:nvPr/>
        </p:nvSpPr>
        <p:spPr>
          <a:xfrm>
            <a:off x="437605" y="1371531"/>
            <a:ext cx="8539108" cy="2585323"/>
          </a:xfrm>
          <a:prstGeom prst="rect">
            <a:avLst/>
          </a:prstGeom>
        </p:spPr>
        <p:txBody>
          <a:bodyPr wrap="square">
            <a:spAutoFit/>
          </a:bodyPr>
          <a:lstStyle/>
          <a:p>
            <a:pPr>
              <a:buSzPts val="1000"/>
              <a:tabLst>
                <a:tab pos="914400" algn="l"/>
              </a:tabLst>
            </a:pPr>
            <a:r>
              <a:rPr lang="en-CA" sz="1200" dirty="0">
                <a:solidFill>
                  <a:schemeClr val="tx2"/>
                </a:solidFill>
              </a:rPr>
              <a:t>Proposals concerned with the design, development, installation and implementation of digital services or solutions, information systems and applications (“digital initiatives”) </a:t>
            </a:r>
            <a:r>
              <a:rPr lang="en-CA" sz="1200" dirty="0" smtClean="0">
                <a:solidFill>
                  <a:schemeClr val="tx2"/>
                </a:solidFill>
              </a:rPr>
              <a:t>where </a:t>
            </a:r>
            <a:r>
              <a:rPr lang="en-CA" sz="1200" dirty="0">
                <a:solidFill>
                  <a:schemeClr val="tx2"/>
                </a:solidFill>
              </a:rPr>
              <a:t>the department is willing to invest a minimum </a:t>
            </a:r>
            <a:r>
              <a:rPr lang="en-CA" sz="1200" dirty="0" smtClean="0">
                <a:solidFill>
                  <a:schemeClr val="tx2"/>
                </a:solidFill>
              </a:rPr>
              <a:t>of the following amounts in order to address the problem or take advantage of the opportunity:</a:t>
            </a:r>
          </a:p>
          <a:p>
            <a:pPr>
              <a:buSzPts val="1000"/>
              <a:tabLst>
                <a:tab pos="914400" algn="l"/>
              </a:tabLst>
            </a:pPr>
            <a:endParaRPr lang="en-CA" sz="1200" dirty="0">
              <a:solidFill>
                <a:schemeClr val="tx2"/>
              </a:solidFill>
            </a:endParaRPr>
          </a:p>
          <a:p>
            <a:pPr>
              <a:buSzPts val="1000"/>
              <a:tabLst>
                <a:tab pos="914400" algn="l"/>
              </a:tabLst>
            </a:pPr>
            <a:endParaRPr lang="en-CA" sz="1200" dirty="0" smtClean="0">
              <a:solidFill>
                <a:schemeClr val="tx2"/>
              </a:solidFill>
            </a:endParaRPr>
          </a:p>
          <a:p>
            <a:pPr>
              <a:spcBef>
                <a:spcPts val="400"/>
              </a:spcBef>
              <a:spcAft>
                <a:spcPts val="400"/>
              </a:spcAft>
              <a:buSzPts val="1000"/>
              <a:tabLst>
                <a:tab pos="914400" algn="l"/>
              </a:tabLst>
            </a:pPr>
            <a:endParaRPr lang="en-CA" sz="1200" dirty="0" smtClean="0">
              <a:solidFill>
                <a:schemeClr val="tx2"/>
              </a:solidFill>
            </a:endParaRPr>
          </a:p>
          <a:p>
            <a:pPr>
              <a:spcBef>
                <a:spcPts val="400"/>
              </a:spcBef>
              <a:spcAft>
                <a:spcPts val="400"/>
              </a:spcAft>
              <a:buSzPts val="1000"/>
              <a:tabLst>
                <a:tab pos="914400" algn="l"/>
              </a:tabLst>
            </a:pPr>
            <a:r>
              <a:rPr lang="en-CA" sz="1200" dirty="0" smtClean="0">
                <a:solidFill>
                  <a:schemeClr val="tx2"/>
                </a:solidFill>
              </a:rPr>
              <a:t>That </a:t>
            </a:r>
            <a:r>
              <a:rPr lang="en-CA" sz="1200" dirty="0">
                <a:solidFill>
                  <a:schemeClr val="tx2"/>
                </a:solidFill>
              </a:rPr>
              <a:t>involve emerging </a:t>
            </a:r>
            <a:r>
              <a:rPr lang="en-CA" sz="1200" dirty="0" smtClean="0">
                <a:solidFill>
                  <a:schemeClr val="tx2"/>
                </a:solidFill>
              </a:rPr>
              <a:t>technologies;</a:t>
            </a:r>
          </a:p>
          <a:p>
            <a:pPr>
              <a:spcBef>
                <a:spcPts val="400"/>
              </a:spcBef>
              <a:spcAft>
                <a:spcPts val="400"/>
              </a:spcAft>
              <a:buSzPts val="1000"/>
              <a:tabLst>
                <a:tab pos="914400" algn="l"/>
              </a:tabLst>
            </a:pPr>
            <a:r>
              <a:rPr lang="en-CA" sz="1200" dirty="0">
                <a:solidFill>
                  <a:schemeClr val="tx2"/>
                </a:solidFill>
              </a:rPr>
              <a:t>That require an exception to any applicable </a:t>
            </a:r>
            <a:r>
              <a:rPr lang="en-CA" sz="1200" dirty="0" smtClean="0">
                <a:solidFill>
                  <a:schemeClr val="tx2"/>
                </a:solidFill>
              </a:rPr>
              <a:t>Directive or Standard under </a:t>
            </a:r>
            <a:r>
              <a:rPr lang="en-CA" sz="1200" dirty="0">
                <a:solidFill>
                  <a:schemeClr val="tx2"/>
                </a:solidFill>
              </a:rPr>
              <a:t>the Policy on the Management of Information </a:t>
            </a:r>
            <a:r>
              <a:rPr lang="en-CA" sz="1200" dirty="0" smtClean="0">
                <a:solidFill>
                  <a:schemeClr val="tx2"/>
                </a:solidFill>
              </a:rPr>
              <a:t>Technology;</a:t>
            </a:r>
          </a:p>
          <a:p>
            <a:pPr>
              <a:spcBef>
                <a:spcPts val="400"/>
              </a:spcBef>
              <a:spcAft>
                <a:spcPts val="400"/>
              </a:spcAft>
              <a:buSzPts val="1000"/>
              <a:tabLst>
                <a:tab pos="914400" algn="l"/>
              </a:tabLst>
            </a:pPr>
            <a:r>
              <a:rPr lang="en-CA" sz="1200" dirty="0">
                <a:solidFill>
                  <a:schemeClr val="tx2"/>
                </a:solidFill>
              </a:rPr>
              <a:t>That are categorized </a:t>
            </a:r>
            <a:r>
              <a:rPr lang="en-CA" sz="1200" dirty="0" smtClean="0">
                <a:solidFill>
                  <a:schemeClr val="tx2"/>
                </a:solidFill>
              </a:rPr>
              <a:t>at </a:t>
            </a:r>
            <a:r>
              <a:rPr lang="en-CA" sz="1200" dirty="0">
                <a:solidFill>
                  <a:schemeClr val="tx2"/>
                </a:solidFill>
              </a:rPr>
              <a:t>the protected B level or below‎ using a deployment model other than public cloud for application hosting (including infrastructure), application deployment, or application </a:t>
            </a:r>
            <a:r>
              <a:rPr lang="en-CA" sz="1200" dirty="0" smtClean="0">
                <a:solidFill>
                  <a:schemeClr val="tx2"/>
                </a:solidFill>
              </a:rPr>
              <a:t>development; </a:t>
            </a:r>
            <a:r>
              <a:rPr lang="en-CA" sz="1200" dirty="0">
                <a:solidFill>
                  <a:schemeClr val="tx2"/>
                </a:solidFill>
              </a:rPr>
              <a:t>or </a:t>
            </a:r>
          </a:p>
          <a:p>
            <a:pPr>
              <a:spcBef>
                <a:spcPts val="400"/>
              </a:spcBef>
              <a:spcAft>
                <a:spcPts val="400"/>
              </a:spcAft>
              <a:buSzPts val="1000"/>
              <a:tabLst>
                <a:tab pos="914400" algn="l"/>
              </a:tabLst>
            </a:pPr>
            <a:r>
              <a:rPr lang="en-CA" sz="1200" dirty="0" smtClean="0">
                <a:solidFill>
                  <a:schemeClr val="tx2"/>
                </a:solidFill>
              </a:rPr>
              <a:t>As </a:t>
            </a:r>
            <a:r>
              <a:rPr lang="en-CA" sz="1200" dirty="0">
                <a:solidFill>
                  <a:schemeClr val="tx2"/>
                </a:solidFill>
              </a:rPr>
              <a:t>directed by the Chief Information Officer of Canada</a:t>
            </a:r>
            <a:r>
              <a:rPr lang="en-CA" sz="1200" dirty="0" smtClean="0">
                <a:solidFill>
                  <a:schemeClr val="tx2"/>
                </a:solidFill>
              </a:rPr>
              <a:t>.</a:t>
            </a:r>
            <a:endParaRPr lang="en-US" sz="1200" dirty="0">
              <a:solidFill>
                <a:schemeClr val="tx2"/>
              </a:solidFill>
            </a:endParaRPr>
          </a:p>
        </p:txBody>
      </p:sp>
      <p:sp>
        <p:nvSpPr>
          <p:cNvPr id="5" name="Rectangle 4"/>
          <p:cNvSpPr/>
          <p:nvPr/>
        </p:nvSpPr>
        <p:spPr>
          <a:xfrm>
            <a:off x="323528" y="901726"/>
            <a:ext cx="1798506"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rPr>
              <a:t>Engaging </a:t>
            </a:r>
            <a:r>
              <a:rPr lang="en-US" b="1" dirty="0" smtClean="0">
                <a:latin typeface="Calibri" panose="020F0502020204030204" pitchFamily="34" charset="0"/>
                <a:ea typeface="Calibri" panose="020F0502020204030204" pitchFamily="34" charset="0"/>
              </a:rPr>
              <a:t>EARB… </a:t>
            </a:r>
            <a:endParaRPr lang="en-US" b="1" dirty="0"/>
          </a:p>
        </p:txBody>
      </p:sp>
      <p:sp>
        <p:nvSpPr>
          <p:cNvPr id="17" name="Flowchart: Merge 16"/>
          <p:cNvSpPr/>
          <p:nvPr/>
        </p:nvSpPr>
        <p:spPr>
          <a:xfrm rot="16200000">
            <a:off x="268784" y="1462179"/>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6" name="Flowchart: Merge 15"/>
          <p:cNvSpPr/>
          <p:nvPr/>
        </p:nvSpPr>
        <p:spPr>
          <a:xfrm rot="16200000">
            <a:off x="268784" y="3297184"/>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0" name="Freeform 19"/>
          <p:cNvSpPr>
            <a:spLocks noEditPoints="1"/>
          </p:cNvSpPr>
          <p:nvPr/>
        </p:nvSpPr>
        <p:spPr bwMode="auto">
          <a:xfrm>
            <a:off x="7006147" y="321964"/>
            <a:ext cx="1969864" cy="404018"/>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dirty="0">
                <a:latin typeface="Aharoni" panose="02010803020104030203" pitchFamily="2" charset="-79"/>
                <a:cs typeface="Aharoni" panose="02010803020104030203" pitchFamily="2" charset="-79"/>
              </a:rPr>
              <a:t>“The Criteria”</a:t>
            </a:r>
          </a:p>
        </p:txBody>
      </p:sp>
      <p:sp>
        <p:nvSpPr>
          <p:cNvPr id="9" name="Flowchart: Merge 8"/>
          <p:cNvSpPr/>
          <p:nvPr/>
        </p:nvSpPr>
        <p:spPr>
          <a:xfrm rot="16200000">
            <a:off x="268784" y="2720964"/>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Flowchart: Merge 9"/>
          <p:cNvSpPr/>
          <p:nvPr/>
        </p:nvSpPr>
        <p:spPr>
          <a:xfrm rot="16200000">
            <a:off x="268784" y="3755866"/>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 name="Rectangle 2"/>
          <p:cNvSpPr/>
          <p:nvPr/>
        </p:nvSpPr>
        <p:spPr>
          <a:xfrm>
            <a:off x="275638" y="4778795"/>
            <a:ext cx="2743200" cy="1600438"/>
          </a:xfrm>
          <a:prstGeom prst="rect">
            <a:avLst/>
          </a:prstGeom>
          <a:ln>
            <a:solidFill>
              <a:schemeClr val="tx2"/>
            </a:solidFill>
            <a:prstDash val="sysDash"/>
          </a:ln>
        </p:spPr>
        <p:txBody>
          <a:bodyPr wrap="square">
            <a:spAutoFit/>
          </a:bodyPr>
          <a:lstStyle/>
          <a:p>
            <a:pPr marL="266700" indent="-266700">
              <a:buSzPts val="1000"/>
              <a:tabLst>
                <a:tab pos="266700" algn="l"/>
              </a:tabLst>
            </a:pPr>
            <a:r>
              <a:rPr lang="en-CA" sz="1400" dirty="0" smtClean="0">
                <a:solidFill>
                  <a:schemeClr val="tx2"/>
                </a:solidFill>
                <a:sym typeface="Wingdings" panose="05000000000000000000" pitchFamily="2" charset="2"/>
              </a:rPr>
              <a:t>	</a:t>
            </a:r>
            <a:r>
              <a:rPr lang="en-CA" sz="1200" dirty="0" smtClean="0">
                <a:solidFill>
                  <a:schemeClr val="tx2"/>
                </a:solidFill>
              </a:rPr>
              <a:t>Please </a:t>
            </a:r>
            <a:r>
              <a:rPr lang="en-CA" sz="1200" dirty="0">
                <a:solidFill>
                  <a:schemeClr val="tx2"/>
                </a:solidFill>
              </a:rPr>
              <a:t>ensure that all proposals submitted for review by the Government of Canada Enterprise Architecture Review Board </a:t>
            </a:r>
            <a:r>
              <a:rPr lang="en-CA" sz="1200" dirty="0" smtClean="0">
                <a:solidFill>
                  <a:schemeClr val="tx2"/>
                </a:solidFill>
              </a:rPr>
              <a:t>have </a:t>
            </a:r>
            <a:r>
              <a:rPr lang="en-CA" sz="1200" b="1" dirty="0" smtClean="0">
                <a:solidFill>
                  <a:schemeClr val="tx2"/>
                </a:solidFill>
              </a:rPr>
              <a:t>first been assessed </a:t>
            </a:r>
            <a:r>
              <a:rPr lang="en-CA" sz="1200" dirty="0" smtClean="0">
                <a:solidFill>
                  <a:schemeClr val="tx2"/>
                </a:solidFill>
              </a:rPr>
              <a:t>by </a:t>
            </a:r>
            <a:r>
              <a:rPr lang="en-CA" sz="1200" dirty="0">
                <a:solidFill>
                  <a:schemeClr val="tx2"/>
                </a:solidFill>
              </a:rPr>
              <a:t>the departmental </a:t>
            </a:r>
            <a:r>
              <a:rPr lang="en-CA" sz="1200" dirty="0" smtClean="0">
                <a:solidFill>
                  <a:schemeClr val="tx2"/>
                </a:solidFill>
              </a:rPr>
              <a:t>architecture </a:t>
            </a:r>
            <a:r>
              <a:rPr lang="en-CA" sz="1200" dirty="0">
                <a:solidFill>
                  <a:schemeClr val="tx2"/>
                </a:solidFill>
              </a:rPr>
              <a:t>review board where one has been established</a:t>
            </a:r>
            <a:r>
              <a:rPr lang="en-CA" sz="1200" dirty="0" smtClean="0">
                <a:solidFill>
                  <a:schemeClr val="tx2"/>
                </a:solidFill>
              </a:rPr>
              <a:t>.</a:t>
            </a:r>
          </a:p>
          <a:p>
            <a:pPr>
              <a:buSzPts val="1000"/>
              <a:tabLst>
                <a:tab pos="228600" algn="l"/>
              </a:tabLst>
            </a:pPr>
            <a:endParaRPr lang="en-US" sz="1200" dirty="0">
              <a:solidFill>
                <a:schemeClr val="tx2"/>
              </a:solidFill>
            </a:endParaRPr>
          </a:p>
        </p:txBody>
      </p:sp>
      <p:sp>
        <p:nvSpPr>
          <p:cNvPr id="7" name="Rectangle 6"/>
          <p:cNvSpPr/>
          <p:nvPr/>
        </p:nvSpPr>
        <p:spPr>
          <a:xfrm>
            <a:off x="3191928" y="4778795"/>
            <a:ext cx="2743200" cy="1600438"/>
          </a:xfrm>
          <a:prstGeom prst="rect">
            <a:avLst/>
          </a:prstGeom>
          <a:ln>
            <a:solidFill>
              <a:schemeClr val="tx2"/>
            </a:solidFill>
            <a:prstDash val="sysDash"/>
          </a:ln>
        </p:spPr>
        <p:txBody>
          <a:bodyPr wrap="square">
            <a:spAutoFit/>
          </a:bodyPr>
          <a:lstStyle/>
          <a:p>
            <a:pPr marL="228600" indent="-228600">
              <a:buSzPts val="1000"/>
              <a:tabLst>
                <a:tab pos="1371600" algn="l"/>
              </a:tabLst>
            </a:pPr>
            <a:r>
              <a:rPr lang="en-CA" sz="1400" dirty="0" smtClean="0">
                <a:solidFill>
                  <a:schemeClr val="tx2"/>
                </a:solidFill>
                <a:sym typeface="Wingdings 2" panose="05020102010507070707" pitchFamily="18" charset="2"/>
              </a:rPr>
              <a:t>	</a:t>
            </a:r>
            <a:r>
              <a:rPr lang="en-CA" sz="1200" dirty="0" smtClean="0">
                <a:solidFill>
                  <a:schemeClr val="tx2"/>
                </a:solidFill>
              </a:rPr>
              <a:t>Ensure </a:t>
            </a:r>
            <a:r>
              <a:rPr lang="en-CA" sz="1200" dirty="0">
                <a:solidFill>
                  <a:schemeClr val="tx2"/>
                </a:solidFill>
              </a:rPr>
              <a:t>that proposals are submitted to the Government of Canada Enterprise Architecture Review Board following review of </a:t>
            </a:r>
            <a:r>
              <a:rPr lang="en-CA" sz="1200" b="1" dirty="0">
                <a:solidFill>
                  <a:schemeClr val="tx2"/>
                </a:solidFill>
              </a:rPr>
              <a:t>concept </a:t>
            </a:r>
            <a:r>
              <a:rPr lang="en-CA" sz="1200" b="1" dirty="0" smtClean="0">
                <a:solidFill>
                  <a:schemeClr val="tx2"/>
                </a:solidFill>
              </a:rPr>
              <a:t>cases</a:t>
            </a:r>
            <a:r>
              <a:rPr lang="en-CA" sz="1200" b="1" baseline="30000" dirty="0" smtClean="0">
                <a:solidFill>
                  <a:schemeClr val="tx2"/>
                </a:solidFill>
              </a:rPr>
              <a:t>1</a:t>
            </a:r>
            <a:r>
              <a:rPr lang="en-CA" sz="1200" b="1" dirty="0" smtClean="0">
                <a:solidFill>
                  <a:schemeClr val="tx2"/>
                </a:solidFill>
              </a:rPr>
              <a:t> </a:t>
            </a:r>
            <a:r>
              <a:rPr lang="en-CA" sz="1200" dirty="0">
                <a:solidFill>
                  <a:schemeClr val="tx2"/>
                </a:solidFill>
              </a:rPr>
              <a:t>for digital projects </a:t>
            </a:r>
            <a:r>
              <a:rPr lang="en-CA" sz="1200" dirty="0" smtClean="0">
                <a:solidFill>
                  <a:schemeClr val="tx2"/>
                </a:solidFill>
              </a:rPr>
              <a:t>and</a:t>
            </a:r>
            <a:r>
              <a:rPr lang="en-CA" sz="1200" b="1" dirty="0" smtClean="0">
                <a:solidFill>
                  <a:schemeClr val="tx2"/>
                </a:solidFill>
              </a:rPr>
              <a:t> </a:t>
            </a:r>
            <a:r>
              <a:rPr lang="en-CA" sz="1200" b="1" dirty="0">
                <a:solidFill>
                  <a:schemeClr val="tx2"/>
                </a:solidFill>
              </a:rPr>
              <a:t>before </a:t>
            </a:r>
            <a:r>
              <a:rPr lang="en-CA" sz="1200" dirty="0">
                <a:solidFill>
                  <a:schemeClr val="tx2"/>
                </a:solidFill>
              </a:rPr>
              <a:t>the development of a Treasury Board Submission or Departmental Business </a:t>
            </a:r>
            <a:r>
              <a:rPr lang="en-CA" sz="1200" dirty="0" smtClean="0">
                <a:solidFill>
                  <a:schemeClr val="tx2"/>
                </a:solidFill>
              </a:rPr>
              <a:t>Case.</a:t>
            </a:r>
            <a:endParaRPr lang="en-US" sz="1200" dirty="0">
              <a:solidFill>
                <a:schemeClr val="tx2"/>
              </a:solidFill>
            </a:endParaRPr>
          </a:p>
        </p:txBody>
      </p:sp>
      <p:sp>
        <p:nvSpPr>
          <p:cNvPr id="8" name="Rectangle 7"/>
          <p:cNvSpPr/>
          <p:nvPr/>
        </p:nvSpPr>
        <p:spPr>
          <a:xfrm>
            <a:off x="6108252" y="4797605"/>
            <a:ext cx="2743200" cy="1600438"/>
          </a:xfrm>
          <a:prstGeom prst="rect">
            <a:avLst/>
          </a:prstGeom>
          <a:ln>
            <a:solidFill>
              <a:schemeClr val="tx2"/>
            </a:solidFill>
            <a:prstDash val="sysDash"/>
          </a:ln>
        </p:spPr>
        <p:txBody>
          <a:bodyPr wrap="square">
            <a:spAutoFit/>
          </a:bodyPr>
          <a:lstStyle/>
          <a:p>
            <a:pPr marL="215900" indent="-215900">
              <a:buSzPts val="1000"/>
            </a:pPr>
            <a:r>
              <a:rPr lang="en-CA" sz="1400" dirty="0" smtClean="0">
                <a:solidFill>
                  <a:schemeClr val="tx2"/>
                </a:solidFill>
                <a:sym typeface="Wingdings" panose="05000000000000000000" pitchFamily="2" charset="2"/>
              </a:rPr>
              <a:t>	</a:t>
            </a:r>
            <a:r>
              <a:rPr lang="en-CA" sz="1200" dirty="0" smtClean="0">
                <a:solidFill>
                  <a:schemeClr val="tx2"/>
                </a:solidFill>
              </a:rPr>
              <a:t>Ensure all </a:t>
            </a:r>
            <a:r>
              <a:rPr lang="en-CA" sz="1200" dirty="0">
                <a:solidFill>
                  <a:schemeClr val="tx2"/>
                </a:solidFill>
              </a:rPr>
              <a:t>departmental initiatives are assessed against and </a:t>
            </a:r>
            <a:r>
              <a:rPr lang="en-CA" sz="1200" b="1" dirty="0">
                <a:solidFill>
                  <a:schemeClr val="tx2"/>
                </a:solidFill>
              </a:rPr>
              <a:t>meet the requirements </a:t>
            </a:r>
            <a:r>
              <a:rPr lang="en-CA" sz="1200" dirty="0">
                <a:solidFill>
                  <a:schemeClr val="tx2"/>
                </a:solidFill>
              </a:rPr>
              <a:t>of Appendix C: Mandatory Procedures for Enterprise Architecture Assessment and Appendix D: Mandatory Procedures for Application Programming Interfaces</a:t>
            </a:r>
            <a:r>
              <a:rPr lang="en-CA" sz="1200" dirty="0" smtClean="0">
                <a:solidFill>
                  <a:schemeClr val="tx2"/>
                </a:solidFill>
              </a:rPr>
              <a:t>.</a:t>
            </a:r>
            <a:endParaRPr lang="en-CA" sz="1200" dirty="0">
              <a:solidFill>
                <a:schemeClr val="tx2"/>
              </a:solidFill>
            </a:endParaRPr>
          </a:p>
        </p:txBody>
      </p:sp>
      <p:sp>
        <p:nvSpPr>
          <p:cNvPr id="11" name="Rectangle 10"/>
          <p:cNvSpPr/>
          <p:nvPr/>
        </p:nvSpPr>
        <p:spPr>
          <a:xfrm>
            <a:off x="166776" y="4480226"/>
            <a:ext cx="761299" cy="369332"/>
          </a:xfrm>
          <a:prstGeom prst="rect">
            <a:avLst/>
          </a:prstGeom>
        </p:spPr>
        <p:txBody>
          <a:bodyPr wrap="none">
            <a:spAutoFit/>
          </a:bodyPr>
          <a:lstStyle/>
          <a:p>
            <a:r>
              <a:rPr lang="en-CA" dirty="0">
                <a:solidFill>
                  <a:schemeClr val="tx2"/>
                </a:solidFill>
                <a:latin typeface="Aharoni" panose="02010803020104030203" pitchFamily="2" charset="-79"/>
                <a:cs typeface="Aharoni" panose="02010803020104030203" pitchFamily="2" charset="-79"/>
              </a:rPr>
              <a:t>NOTE: </a:t>
            </a:r>
            <a:endParaRPr lang="en-US" dirty="0"/>
          </a:p>
        </p:txBody>
      </p:sp>
      <p:graphicFrame>
        <p:nvGraphicFramePr>
          <p:cNvPr id="12" name="Table 11"/>
          <p:cNvGraphicFramePr>
            <a:graphicFrameLocks noGrp="1"/>
          </p:cNvGraphicFramePr>
          <p:nvPr>
            <p:extLst/>
          </p:nvPr>
        </p:nvGraphicFramePr>
        <p:xfrm>
          <a:off x="547424" y="2082831"/>
          <a:ext cx="8304027" cy="387461"/>
        </p:xfrm>
        <a:graphic>
          <a:graphicData uri="http://schemas.openxmlformats.org/drawingml/2006/table">
            <a:tbl>
              <a:tblPr>
                <a:tableStyleId>{5C22544A-7EE6-4342-B048-85BDC9FD1C3A}</a:tableStyleId>
              </a:tblPr>
              <a:tblGrid>
                <a:gridCol w="2651400"/>
                <a:gridCol w="2884618"/>
                <a:gridCol w="2768009"/>
              </a:tblGrid>
              <a:tr h="38746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smtClean="0">
                          <a:solidFill>
                            <a:schemeClr val="tx2"/>
                          </a:solidFill>
                        </a:rPr>
                        <a:t>$2.5 million	+ OPMCA of 0 or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smtClean="0">
                          <a:solidFill>
                            <a:schemeClr val="tx2"/>
                          </a:solidFill>
                        </a:rPr>
                        <a:t>$5 million 	+ OPMCA of 2</a:t>
                      </a:r>
                      <a:endParaRPr lang="en-CA"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SzPts val="1000"/>
                        <a:buFont typeface="Arial" panose="020B0604020202020204" pitchFamily="34" charset="0"/>
                        <a:buChar char="•"/>
                        <a:tabLst>
                          <a:tab pos="809625" algn="l"/>
                          <a:tab pos="1485900" algn="l"/>
                        </a:tabLst>
                      </a:pPr>
                      <a:r>
                        <a:rPr lang="en-CA" sz="900" dirty="0" smtClean="0">
                          <a:solidFill>
                            <a:schemeClr val="tx2"/>
                          </a:solidFill>
                        </a:rPr>
                        <a:t>$10 million	+ OPMCA of 3</a:t>
                      </a:r>
                    </a:p>
                    <a:p>
                      <a:pPr marL="90488" indent="-90488">
                        <a:buSzPts val="1000"/>
                        <a:buFont typeface="Arial" panose="020B0604020202020204" pitchFamily="34" charset="0"/>
                        <a:buChar char="•"/>
                        <a:tabLst>
                          <a:tab pos="809625" algn="l"/>
                          <a:tab pos="1485900" algn="l"/>
                        </a:tabLst>
                      </a:pPr>
                      <a:r>
                        <a:rPr lang="en-CA" sz="900" dirty="0" smtClean="0">
                          <a:solidFill>
                            <a:schemeClr val="tx2"/>
                          </a:solidFill>
                        </a:rPr>
                        <a:t>$15 million	Department of National Defence</a:t>
                      </a:r>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solidFill>
                            <a:schemeClr val="tx2"/>
                          </a:solidFill>
                        </a:rPr>
                        <a:t>$25 million	+ OPMCA of 4</a:t>
                      </a:r>
                    </a:p>
                    <a:p>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Flowchart: Merge 22"/>
          <p:cNvSpPr/>
          <p:nvPr/>
        </p:nvSpPr>
        <p:spPr>
          <a:xfrm rot="16200000">
            <a:off x="268784" y="3001190"/>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3" name="TextBox 12"/>
          <p:cNvSpPr txBox="1"/>
          <p:nvPr/>
        </p:nvSpPr>
        <p:spPr>
          <a:xfrm>
            <a:off x="237724" y="6561928"/>
            <a:ext cx="2468946" cy="215444"/>
          </a:xfrm>
          <a:prstGeom prst="rect">
            <a:avLst/>
          </a:prstGeom>
          <a:noFill/>
        </p:spPr>
        <p:txBody>
          <a:bodyPr wrap="none" rtlCol="0">
            <a:spAutoFit/>
          </a:bodyPr>
          <a:lstStyle/>
          <a:p>
            <a:r>
              <a:rPr lang="en-US" sz="800" dirty="0">
                <a:solidFill>
                  <a:schemeClr val="tx2"/>
                </a:solidFill>
                <a:ea typeface="ＭＳ Ｐゴシック" pitchFamily="34" charset="-128"/>
                <a:cs typeface="Aharoni" panose="02010803020104030203" pitchFamily="2" charset="-79"/>
                <a:hlinkClick r:id="rId3"/>
              </a:rPr>
              <a:t>https://www.tbs-sct.gc.ca/pol/doc-eng.aspx?id=15249</a:t>
            </a:r>
            <a:endParaRPr lang="en-US" sz="800" dirty="0">
              <a:solidFill>
                <a:schemeClr val="tx2"/>
              </a:solidFill>
              <a:ea typeface="ＭＳ Ｐゴシック" pitchFamily="34" charset="-128"/>
              <a:cs typeface="Aharoni" panose="02010803020104030203" pitchFamily="2" charset="-79"/>
            </a:endParaRPr>
          </a:p>
        </p:txBody>
      </p:sp>
    </p:spTree>
    <p:extLst>
      <p:ext uri="{BB962C8B-B14F-4D97-AF65-F5344CB8AC3E}">
        <p14:creationId xmlns:p14="http://schemas.microsoft.com/office/powerpoint/2010/main" val="18772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12</a:t>
            </a:fld>
            <a:endParaRPr lang="en-CA" dirty="0"/>
          </a:p>
        </p:txBody>
      </p:sp>
      <p:sp>
        <p:nvSpPr>
          <p:cNvPr id="18" name="Title 5"/>
          <p:cNvSpPr>
            <a:spLocks noGrp="1"/>
          </p:cNvSpPr>
          <p:nvPr>
            <p:ph type="title"/>
          </p:nvPr>
        </p:nvSpPr>
        <p:spPr>
          <a:xfrm>
            <a:off x="395536" y="0"/>
            <a:ext cx="6624736" cy="878670"/>
          </a:xfrm>
        </p:spPr>
        <p:txBody>
          <a:bodyPr/>
          <a:lstStyle/>
          <a:p>
            <a:r>
              <a:rPr lang="en-CA" dirty="0" smtClean="0"/>
              <a:t>Engagement Criteria – What </a:t>
            </a:r>
            <a:r>
              <a:rPr lang="en-CA" dirty="0"/>
              <a:t>H</a:t>
            </a:r>
            <a:r>
              <a:rPr lang="en-CA" dirty="0" smtClean="0"/>
              <a:t>as Changed</a:t>
            </a:r>
            <a:endParaRPr lang="en-CA" dirty="0"/>
          </a:p>
        </p:txBody>
      </p:sp>
      <p:sp>
        <p:nvSpPr>
          <p:cNvPr id="51" name="TextBox 50"/>
          <p:cNvSpPr txBox="1"/>
          <p:nvPr/>
        </p:nvSpPr>
        <p:spPr>
          <a:xfrm>
            <a:off x="1138092" y="2109934"/>
            <a:ext cx="3129780" cy="369332"/>
          </a:xfrm>
          <a:prstGeom prst="rect">
            <a:avLst/>
          </a:prstGeom>
          <a:noFill/>
        </p:spPr>
        <p:txBody>
          <a:bodyPr wrap="square" rtlCol="0">
            <a:spAutoFit/>
          </a:bodyPr>
          <a:lstStyle/>
          <a:p>
            <a:r>
              <a:rPr lang="en-US" b="1" dirty="0" smtClean="0">
                <a:solidFill>
                  <a:schemeClr val="tx1"/>
                </a:solidFill>
                <a:cs typeface="Arial" pitchFamily="34" charset="0"/>
              </a:rPr>
              <a:t>Clearly Defined Criteria</a:t>
            </a:r>
          </a:p>
        </p:txBody>
      </p:sp>
      <p:grpSp>
        <p:nvGrpSpPr>
          <p:cNvPr id="3" name="Group 2"/>
          <p:cNvGrpSpPr/>
          <p:nvPr/>
        </p:nvGrpSpPr>
        <p:grpSpPr>
          <a:xfrm>
            <a:off x="645295" y="1952836"/>
            <a:ext cx="5908655" cy="942764"/>
            <a:chOff x="695833" y="1772817"/>
            <a:chExt cx="5908655" cy="942764"/>
          </a:xfrm>
        </p:grpSpPr>
        <p:sp>
          <p:nvSpPr>
            <p:cNvPr id="60" name="Rounded Rectangle 59"/>
            <p:cNvSpPr/>
            <p:nvPr/>
          </p:nvSpPr>
          <p:spPr>
            <a:xfrm>
              <a:off x="833909" y="1772817"/>
              <a:ext cx="5770579" cy="942764"/>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63" name="Oval 62"/>
            <p:cNvSpPr/>
            <p:nvPr/>
          </p:nvSpPr>
          <p:spPr>
            <a:xfrm>
              <a:off x="695833" y="2047395"/>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66" name="TextBox 65"/>
          <p:cNvSpPr txBox="1"/>
          <p:nvPr/>
        </p:nvSpPr>
        <p:spPr>
          <a:xfrm>
            <a:off x="1073061" y="3253450"/>
            <a:ext cx="5060996" cy="369332"/>
          </a:xfrm>
          <a:prstGeom prst="rect">
            <a:avLst/>
          </a:prstGeom>
          <a:noFill/>
        </p:spPr>
        <p:txBody>
          <a:bodyPr wrap="square" rtlCol="0">
            <a:spAutoFit/>
          </a:bodyPr>
          <a:lstStyle/>
          <a:p>
            <a:r>
              <a:rPr lang="en-US" b="1" dirty="0" smtClean="0">
                <a:cs typeface="Arial" pitchFamily="34" charset="0"/>
              </a:rPr>
              <a:t>Mandatory Procedures for Enterprise Architecture</a:t>
            </a:r>
            <a:endParaRPr lang="en-US" b="1" dirty="0"/>
          </a:p>
        </p:txBody>
      </p:sp>
      <p:sp>
        <p:nvSpPr>
          <p:cNvPr id="79" name="TextBox 78"/>
          <p:cNvSpPr txBox="1"/>
          <p:nvPr/>
        </p:nvSpPr>
        <p:spPr>
          <a:xfrm>
            <a:off x="1126217" y="2437146"/>
            <a:ext cx="4658044" cy="307777"/>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a:t>
            </a:r>
          </a:p>
        </p:txBody>
      </p:sp>
      <p:sp>
        <p:nvSpPr>
          <p:cNvPr id="80" name="TextBox 79"/>
          <p:cNvSpPr txBox="1"/>
          <p:nvPr/>
        </p:nvSpPr>
        <p:spPr>
          <a:xfrm>
            <a:off x="1083652" y="3589369"/>
            <a:ext cx="4658044" cy="523220"/>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 Appendix C </a:t>
            </a:r>
          </a:p>
        </p:txBody>
      </p:sp>
      <p:grpSp>
        <p:nvGrpSpPr>
          <p:cNvPr id="4" name="Group 3"/>
          <p:cNvGrpSpPr/>
          <p:nvPr/>
        </p:nvGrpSpPr>
        <p:grpSpPr>
          <a:xfrm>
            <a:off x="575935" y="3176972"/>
            <a:ext cx="5959193" cy="968870"/>
            <a:chOff x="645295" y="2878326"/>
            <a:chExt cx="5959193" cy="968870"/>
          </a:xfrm>
        </p:grpSpPr>
        <p:sp>
          <p:nvSpPr>
            <p:cNvPr id="69" name="Rounded Rectangle 68"/>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81" name="Oval 80"/>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9" name="TextBox 18"/>
          <p:cNvSpPr txBox="1"/>
          <p:nvPr/>
        </p:nvSpPr>
        <p:spPr>
          <a:xfrm>
            <a:off x="1142420" y="4477586"/>
            <a:ext cx="7101987" cy="369332"/>
          </a:xfrm>
          <a:prstGeom prst="rect">
            <a:avLst/>
          </a:prstGeom>
          <a:noFill/>
        </p:spPr>
        <p:txBody>
          <a:bodyPr wrap="square" rtlCol="0">
            <a:spAutoFit/>
          </a:bodyPr>
          <a:lstStyle/>
          <a:p>
            <a:r>
              <a:rPr lang="en-US" b="1" dirty="0" smtClean="0">
                <a:cs typeface="Arial" pitchFamily="34" charset="0"/>
              </a:rPr>
              <a:t>Mandatory Procedures for Application Programming Interfaces</a:t>
            </a:r>
            <a:endParaRPr lang="en-US" b="1" dirty="0"/>
          </a:p>
        </p:txBody>
      </p:sp>
      <p:sp>
        <p:nvSpPr>
          <p:cNvPr id="20" name="TextBox 19"/>
          <p:cNvSpPr txBox="1"/>
          <p:nvPr/>
        </p:nvSpPr>
        <p:spPr>
          <a:xfrm>
            <a:off x="1153012" y="4813505"/>
            <a:ext cx="4658044" cy="523220"/>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 Appendix D </a:t>
            </a:r>
          </a:p>
        </p:txBody>
      </p:sp>
      <p:grpSp>
        <p:nvGrpSpPr>
          <p:cNvPr id="21" name="Group 20"/>
          <p:cNvGrpSpPr/>
          <p:nvPr/>
        </p:nvGrpSpPr>
        <p:grpSpPr>
          <a:xfrm>
            <a:off x="645295" y="4401108"/>
            <a:ext cx="5959193" cy="968870"/>
            <a:chOff x="645295" y="2878326"/>
            <a:chExt cx="5959193" cy="968870"/>
          </a:xfrm>
        </p:grpSpPr>
        <p:sp>
          <p:nvSpPr>
            <p:cNvPr id="22" name="Rounded Rectangle 21"/>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3" name="Oval 22"/>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39" name="Rectangle 5"/>
          <p:cNvSpPr/>
          <p:nvPr/>
        </p:nvSpPr>
        <p:spPr>
          <a:xfrm>
            <a:off x="7337797" y="1614440"/>
            <a:ext cx="1289536"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0" name="Rectangle 5"/>
          <p:cNvSpPr/>
          <p:nvPr/>
        </p:nvSpPr>
        <p:spPr>
          <a:xfrm rot="5400000">
            <a:off x="7347016" y="2761253"/>
            <a:ext cx="1271670" cy="159622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1" name="Rectangle 5"/>
          <p:cNvSpPr/>
          <p:nvPr/>
        </p:nvSpPr>
        <p:spPr>
          <a:xfrm flipV="1">
            <a:off x="7344308" y="3900381"/>
            <a:ext cx="1289749"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29" name="TextBox 28"/>
          <p:cNvSpPr txBox="1"/>
          <p:nvPr/>
        </p:nvSpPr>
        <p:spPr>
          <a:xfrm>
            <a:off x="7805663" y="2063453"/>
            <a:ext cx="367037" cy="618339"/>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1</a:t>
            </a:r>
            <a:endParaRPr lang="en-US" sz="320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7805663" y="3264003"/>
            <a:ext cx="367037" cy="618339"/>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44" name="TextBox 43"/>
          <p:cNvSpPr txBox="1"/>
          <p:nvPr/>
        </p:nvSpPr>
        <p:spPr>
          <a:xfrm>
            <a:off x="7799046" y="4425697"/>
            <a:ext cx="36703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3</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44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What Do I Do First?</a:t>
            </a:r>
            <a:endParaRPr lang="en-US" dirty="0"/>
          </a:p>
        </p:txBody>
      </p:sp>
      <p:sp>
        <p:nvSpPr>
          <p:cNvPr id="3" name="Slide Number Placeholder 2"/>
          <p:cNvSpPr>
            <a:spLocks noGrp="1"/>
          </p:cNvSpPr>
          <p:nvPr>
            <p:ph type="sldNum" sz="quarter" idx="4"/>
          </p:nvPr>
        </p:nvSpPr>
        <p:spPr>
          <a:xfrm>
            <a:off x="8670398" y="6576211"/>
            <a:ext cx="442392" cy="268139"/>
          </a:xfrm>
        </p:spPr>
        <p:txBody>
          <a:bodyPr/>
          <a:lstStyle/>
          <a:p>
            <a:fld id="{32D4B517-E49B-41B6-9DBC-23634E0F1CDC}" type="slidenum">
              <a:rPr lang="en-CA" smtClean="0">
                <a:solidFill>
                  <a:prstClr val="black">
                    <a:tint val="75000"/>
                  </a:prstClr>
                </a:solidFill>
              </a:rPr>
              <a:pPr/>
              <a:t>13</a:t>
            </a:fld>
            <a:endParaRPr lang="en-CA" dirty="0">
              <a:solidFill>
                <a:prstClr val="black">
                  <a:tint val="75000"/>
                </a:prstClr>
              </a:solidFill>
            </a:endParaRPr>
          </a:p>
        </p:txBody>
      </p:sp>
      <p:sp>
        <p:nvSpPr>
          <p:cNvPr id="5" name="Rectangle 4"/>
          <p:cNvSpPr/>
          <p:nvPr>
            <p:custDataLst>
              <p:tags r:id="rId1"/>
            </p:custDataLst>
          </p:nvPr>
        </p:nvSpPr>
        <p:spPr>
          <a:xfrm>
            <a:off x="59314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Conduct a </a:t>
            </a:r>
            <a:r>
              <a:rPr lang="en-CA" sz="1400" b="1" dirty="0">
                <a:solidFill>
                  <a:schemeClr val="tx2"/>
                </a:solidFill>
              </a:rPr>
              <a:t>self-assessment </a:t>
            </a:r>
            <a:r>
              <a:rPr lang="en-CA" sz="1400" dirty="0">
                <a:solidFill>
                  <a:schemeClr val="tx2"/>
                </a:solidFill>
              </a:rPr>
              <a:t>of your initiative against the “Criteria</a:t>
            </a:r>
            <a:r>
              <a:rPr lang="en-CA" sz="1400" dirty="0" smtClean="0">
                <a:solidFill>
                  <a:schemeClr val="tx2"/>
                </a:solidFill>
              </a:rPr>
              <a:t>” to determine if you should be presenting to the GC EARB.</a:t>
            </a:r>
          </a:p>
          <a:p>
            <a:pPr marR="0" lvl="0">
              <a:spcBef>
                <a:spcPts val="0"/>
              </a:spcBef>
              <a:spcAft>
                <a:spcPts val="0"/>
              </a:spcAft>
              <a:buSzPts val="1000"/>
              <a:tabLst>
                <a:tab pos="457200" algn="l"/>
              </a:tabLst>
            </a:pPr>
            <a:endParaRPr lang="en-CA" sz="1400" dirty="0" smtClean="0">
              <a:solidFill>
                <a:schemeClr val="tx2"/>
              </a:solidFill>
            </a:endParaRPr>
          </a:p>
          <a:p>
            <a:pPr marR="0" lvl="0">
              <a:spcBef>
                <a:spcPts val="0"/>
              </a:spcBef>
              <a:spcAft>
                <a:spcPts val="0"/>
              </a:spcAft>
              <a:buSzPts val="1000"/>
              <a:tabLst>
                <a:tab pos="457200" algn="l"/>
              </a:tabLst>
            </a:pPr>
            <a:r>
              <a:rPr lang="en-CA" sz="1400" dirty="0" smtClean="0">
                <a:solidFill>
                  <a:schemeClr val="tx2"/>
                </a:solidFill>
              </a:rPr>
              <a:t>IF so, complete the GC EARB Template</a:t>
            </a:r>
            <a:endParaRPr lang="en-CA" sz="1400" dirty="0">
              <a:solidFill>
                <a:schemeClr val="tx2"/>
              </a:solidFill>
            </a:endParaRPr>
          </a:p>
        </p:txBody>
      </p:sp>
      <p:sp>
        <p:nvSpPr>
          <p:cNvPr id="6" name="Rectangle 5"/>
          <p:cNvSpPr/>
          <p:nvPr>
            <p:custDataLst>
              <p:tags r:id="rId2"/>
            </p:custDataLst>
          </p:nvPr>
        </p:nvSpPr>
        <p:spPr>
          <a:xfrm>
            <a:off x="59314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7" name="Rectangle 6"/>
          <p:cNvSpPr/>
          <p:nvPr>
            <p:custDataLst>
              <p:tags r:id="rId3"/>
            </p:custDataLst>
          </p:nvPr>
        </p:nvSpPr>
        <p:spPr>
          <a:xfrm>
            <a:off x="3593523"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Ensure that all proposals submitted for review </a:t>
            </a:r>
            <a:r>
              <a:rPr lang="en-CA" sz="1400" dirty="0" smtClean="0">
                <a:solidFill>
                  <a:schemeClr val="tx2"/>
                </a:solidFill>
              </a:rPr>
              <a:t>to GC EARB have </a:t>
            </a:r>
            <a:r>
              <a:rPr lang="en-CA" sz="1400" dirty="0">
                <a:solidFill>
                  <a:schemeClr val="tx2"/>
                </a:solidFill>
              </a:rPr>
              <a:t>first been assessed by </a:t>
            </a:r>
            <a:r>
              <a:rPr lang="en-CA" sz="1400" dirty="0" smtClean="0">
                <a:solidFill>
                  <a:schemeClr val="tx2"/>
                </a:solidFill>
              </a:rPr>
              <a:t>your </a:t>
            </a:r>
            <a:r>
              <a:rPr lang="en-CA" sz="1400" b="1" dirty="0" smtClean="0">
                <a:solidFill>
                  <a:schemeClr val="tx2"/>
                </a:solidFill>
              </a:rPr>
              <a:t>DARB </a:t>
            </a:r>
            <a:r>
              <a:rPr lang="en-CA" sz="1400" dirty="0" smtClean="0">
                <a:solidFill>
                  <a:schemeClr val="tx2"/>
                </a:solidFill>
              </a:rPr>
              <a:t>(Departmental Architecture Review Board) where </a:t>
            </a:r>
            <a:r>
              <a:rPr lang="en-CA" sz="1400" dirty="0">
                <a:solidFill>
                  <a:schemeClr val="tx2"/>
                </a:solidFill>
              </a:rPr>
              <a:t>one has been </a:t>
            </a:r>
            <a:r>
              <a:rPr lang="en-CA" sz="1400" dirty="0" smtClean="0">
                <a:solidFill>
                  <a:schemeClr val="tx2"/>
                </a:solidFill>
              </a:rPr>
              <a:t>established.</a:t>
            </a:r>
            <a:endParaRPr lang="en-CA" sz="1400" dirty="0">
              <a:solidFill>
                <a:schemeClr val="tx2"/>
              </a:solidFill>
            </a:endParaRPr>
          </a:p>
        </p:txBody>
      </p:sp>
      <p:sp>
        <p:nvSpPr>
          <p:cNvPr id="8" name="Rectangle 7"/>
          <p:cNvSpPr/>
          <p:nvPr>
            <p:custDataLst>
              <p:tags r:id="rId4"/>
            </p:custDataLst>
          </p:nvPr>
        </p:nvSpPr>
        <p:spPr>
          <a:xfrm>
            <a:off x="3593523"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9" name="Rectangle 8"/>
          <p:cNvSpPr/>
          <p:nvPr>
            <p:custDataLst>
              <p:tags r:id="rId5"/>
            </p:custDataLst>
          </p:nvPr>
        </p:nvSpPr>
        <p:spPr>
          <a:xfrm>
            <a:off x="659389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Ensure </a:t>
            </a:r>
            <a:r>
              <a:rPr lang="en-CA" sz="1400" dirty="0" smtClean="0">
                <a:solidFill>
                  <a:schemeClr val="tx2"/>
                </a:solidFill>
              </a:rPr>
              <a:t>your departmental </a:t>
            </a:r>
            <a:r>
              <a:rPr lang="en-CA" sz="1400" dirty="0">
                <a:solidFill>
                  <a:schemeClr val="tx2"/>
                </a:solidFill>
              </a:rPr>
              <a:t>initiatives are assessed against and </a:t>
            </a:r>
            <a:r>
              <a:rPr lang="en-CA" sz="1400" b="1" dirty="0" smtClean="0">
                <a:solidFill>
                  <a:schemeClr val="tx2"/>
                </a:solidFill>
              </a:rPr>
              <a:t>align</a:t>
            </a:r>
            <a:r>
              <a:rPr lang="en-CA" sz="1400" dirty="0" smtClean="0">
                <a:solidFill>
                  <a:schemeClr val="tx2"/>
                </a:solidFill>
              </a:rPr>
              <a:t> to  </a:t>
            </a:r>
            <a:r>
              <a:rPr lang="en-CA" sz="1400" dirty="0">
                <a:solidFill>
                  <a:schemeClr val="tx2"/>
                </a:solidFill>
              </a:rPr>
              <a:t>the requirements set out as the GC Architectural Standards.  </a:t>
            </a:r>
          </a:p>
        </p:txBody>
      </p:sp>
      <p:sp>
        <p:nvSpPr>
          <p:cNvPr id="10" name="Rectangle 9"/>
          <p:cNvSpPr/>
          <p:nvPr>
            <p:custDataLst>
              <p:tags r:id="rId6"/>
            </p:custDataLst>
          </p:nvPr>
        </p:nvSpPr>
        <p:spPr>
          <a:xfrm>
            <a:off x="659389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11" name="Pentagon 10"/>
          <p:cNvSpPr/>
          <p:nvPr/>
        </p:nvSpPr>
        <p:spPr>
          <a:xfrm>
            <a:off x="291354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591762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16"/>
          <p:cNvSpPr>
            <a:spLocks noEditPoints="1"/>
          </p:cNvSpPr>
          <p:nvPr>
            <p:custDataLst>
              <p:tags r:id="rId7"/>
            </p:custDataLst>
          </p:nvPr>
        </p:nvSpPr>
        <p:spPr bwMode="auto">
          <a:xfrm>
            <a:off x="719572" y="4149080"/>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8" name="Picture 2" descr="Image result for vision">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81608" y="4689140"/>
            <a:ext cx="2484276" cy="19233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60693" y="6536809"/>
            <a:ext cx="1055623" cy="307777"/>
          </a:xfrm>
          <a:prstGeom prst="rect">
            <a:avLst/>
          </a:prstGeom>
          <a:noFill/>
        </p:spPr>
        <p:txBody>
          <a:bodyPr wrap="square" rtlCol="0">
            <a:spAutoFit/>
          </a:bodyPr>
          <a:lstStyle/>
          <a:p>
            <a:r>
              <a:rPr lang="en-CA" sz="1400" b="1" dirty="0">
                <a:solidFill>
                  <a:schemeClr val="tx2"/>
                </a:solidFill>
              </a:rPr>
              <a:t>IT Supplier</a:t>
            </a:r>
            <a:r>
              <a:rPr lang="en-CA" sz="1400" b="1" i="1" dirty="0" smtClean="0">
                <a:solidFill>
                  <a:prstClr val="white">
                    <a:lumMod val="50000"/>
                  </a:prstClr>
                </a:solidFill>
              </a:rPr>
              <a:t> </a:t>
            </a:r>
          </a:p>
        </p:txBody>
      </p:sp>
      <p:sp>
        <p:nvSpPr>
          <p:cNvPr id="20" name="TextBox 19"/>
          <p:cNvSpPr txBox="1"/>
          <p:nvPr/>
        </p:nvSpPr>
        <p:spPr>
          <a:xfrm>
            <a:off x="7128285" y="4804628"/>
            <a:ext cx="1537600" cy="307777"/>
          </a:xfrm>
          <a:prstGeom prst="rect">
            <a:avLst/>
          </a:prstGeom>
          <a:noFill/>
        </p:spPr>
        <p:txBody>
          <a:bodyPr wrap="square" rtlCol="0">
            <a:spAutoFit/>
          </a:bodyPr>
          <a:lstStyle/>
          <a:p>
            <a:r>
              <a:rPr lang="en-CA" sz="1400" b="1" dirty="0" smtClean="0">
                <a:solidFill>
                  <a:schemeClr val="tx2"/>
                </a:solidFill>
              </a:rPr>
              <a:t>Results Enabler</a:t>
            </a:r>
            <a:endParaRPr lang="en-CA" sz="1400" b="1" dirty="0">
              <a:solidFill>
                <a:schemeClr val="tx2"/>
              </a:solidFill>
            </a:endParaRPr>
          </a:p>
        </p:txBody>
      </p:sp>
      <p:cxnSp>
        <p:nvCxnSpPr>
          <p:cNvPr id="14" name="Straight Connector 13"/>
          <p:cNvCxnSpPr/>
          <p:nvPr/>
        </p:nvCxnSpPr>
        <p:spPr>
          <a:xfrm>
            <a:off x="593148" y="4041068"/>
            <a:ext cx="79057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362781" y="1102640"/>
            <a:ext cx="295481" cy="276999"/>
            <a:chOff x="-780290" y="2048551"/>
            <a:chExt cx="295481" cy="276999"/>
          </a:xfrm>
        </p:grpSpPr>
        <p:sp>
          <p:nvSpPr>
            <p:cNvPr id="23" name="Oval 22"/>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p:cNvSpPr txBox="1"/>
            <p:nvPr/>
          </p:nvSpPr>
          <p:spPr>
            <a:xfrm>
              <a:off x="-780290" y="2048551"/>
              <a:ext cx="295481" cy="276999"/>
            </a:xfrm>
            <a:prstGeom prst="rect">
              <a:avLst/>
            </a:prstGeom>
            <a:noFill/>
          </p:spPr>
          <p:txBody>
            <a:bodyPr wrap="square" rtlCol="0">
              <a:spAutoFit/>
            </a:bodyPr>
            <a:lstStyle/>
            <a:p>
              <a:r>
                <a:rPr lang="en-CA" sz="1200" dirty="0" smtClean="0">
                  <a:solidFill>
                    <a:schemeClr val="tx2"/>
                  </a:solidFill>
                </a:rPr>
                <a:t>2</a:t>
              </a:r>
              <a:endParaRPr lang="en-US" sz="1200" dirty="0">
                <a:solidFill>
                  <a:schemeClr val="tx2"/>
                </a:solidFill>
              </a:endParaRPr>
            </a:p>
          </p:txBody>
        </p:sp>
      </p:grpSp>
      <p:grpSp>
        <p:nvGrpSpPr>
          <p:cNvPr id="25" name="Group 24"/>
          <p:cNvGrpSpPr/>
          <p:nvPr/>
        </p:nvGrpSpPr>
        <p:grpSpPr>
          <a:xfrm>
            <a:off x="1397907" y="1102640"/>
            <a:ext cx="295481" cy="276999"/>
            <a:chOff x="-780290" y="2048551"/>
            <a:chExt cx="295481" cy="276999"/>
          </a:xfrm>
        </p:grpSpPr>
        <p:sp>
          <p:nvSpPr>
            <p:cNvPr id="26" name="Oval 25"/>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p:cNvSpPr txBox="1"/>
            <p:nvPr/>
          </p:nvSpPr>
          <p:spPr>
            <a:xfrm>
              <a:off x="-780290" y="2048551"/>
              <a:ext cx="295481" cy="276999"/>
            </a:xfrm>
            <a:prstGeom prst="rect">
              <a:avLst/>
            </a:prstGeom>
            <a:noFill/>
          </p:spPr>
          <p:txBody>
            <a:bodyPr wrap="square" rtlCol="0">
              <a:spAutoFit/>
            </a:bodyPr>
            <a:lstStyle/>
            <a:p>
              <a:r>
                <a:rPr lang="en-CA" sz="1200" dirty="0">
                  <a:solidFill>
                    <a:schemeClr val="tx2"/>
                  </a:solidFill>
                </a:rPr>
                <a:t>1</a:t>
              </a:r>
              <a:endParaRPr lang="en-US" sz="1200" dirty="0">
                <a:solidFill>
                  <a:schemeClr val="tx2"/>
                </a:solidFill>
              </a:endParaRPr>
            </a:p>
          </p:txBody>
        </p:sp>
      </p:grpSp>
      <p:grpSp>
        <p:nvGrpSpPr>
          <p:cNvPr id="29" name="Group 28"/>
          <p:cNvGrpSpPr/>
          <p:nvPr/>
        </p:nvGrpSpPr>
        <p:grpSpPr>
          <a:xfrm>
            <a:off x="7398657" y="1102640"/>
            <a:ext cx="295481" cy="276999"/>
            <a:chOff x="-780290" y="2048551"/>
            <a:chExt cx="295481" cy="276999"/>
          </a:xfrm>
        </p:grpSpPr>
        <p:sp>
          <p:nvSpPr>
            <p:cNvPr id="30" name="Oval 29"/>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extBox 30"/>
            <p:cNvSpPr txBox="1"/>
            <p:nvPr/>
          </p:nvSpPr>
          <p:spPr>
            <a:xfrm>
              <a:off x="-780290" y="2048551"/>
              <a:ext cx="295481" cy="276999"/>
            </a:xfrm>
            <a:prstGeom prst="rect">
              <a:avLst/>
            </a:prstGeom>
            <a:noFill/>
          </p:spPr>
          <p:txBody>
            <a:bodyPr wrap="square" rtlCol="0">
              <a:spAutoFit/>
            </a:bodyPr>
            <a:lstStyle/>
            <a:p>
              <a:r>
                <a:rPr lang="en-CA" sz="1200" dirty="0" smtClean="0">
                  <a:solidFill>
                    <a:schemeClr val="tx2"/>
                  </a:solidFill>
                </a:rPr>
                <a:t>3</a:t>
              </a:r>
              <a:endParaRPr lang="en-US" sz="1200" dirty="0">
                <a:solidFill>
                  <a:schemeClr val="tx2"/>
                </a:solidFill>
              </a:endParaRPr>
            </a:p>
          </p:txBody>
        </p:sp>
      </p:grpSp>
      <p:sp>
        <p:nvSpPr>
          <p:cNvPr id="33" name="Rectangle 32"/>
          <p:cNvSpPr/>
          <p:nvPr/>
        </p:nvSpPr>
        <p:spPr>
          <a:xfrm>
            <a:off x="1721823" y="4277035"/>
            <a:ext cx="3930297" cy="276999"/>
          </a:xfrm>
          <a:prstGeom prst="rect">
            <a:avLst/>
          </a:prstGeom>
        </p:spPr>
        <p:txBody>
          <a:bodyPr wrap="square">
            <a:spAutoFit/>
          </a:bodyPr>
          <a:lstStyle/>
          <a:p>
            <a:r>
              <a:rPr lang="en-CA" sz="1200" dirty="0">
                <a:solidFill>
                  <a:schemeClr val="tx1">
                    <a:lumMod val="65000"/>
                    <a:lumOff val="35000"/>
                  </a:schemeClr>
                </a:solidFill>
              </a:rPr>
              <a:t>Directive on the Management of Information Technology :  </a:t>
            </a:r>
            <a:endParaRPr lang="en-CA" sz="1200" dirty="0" smtClean="0">
              <a:solidFill>
                <a:schemeClr val="tx1">
                  <a:lumMod val="65000"/>
                  <a:lumOff val="35000"/>
                </a:schemeClr>
              </a:solidFill>
            </a:endParaRPr>
          </a:p>
        </p:txBody>
      </p:sp>
      <p:sp>
        <p:nvSpPr>
          <p:cNvPr id="34" name="Freeform 33"/>
          <p:cNvSpPr>
            <a:spLocks noEditPoints="1"/>
          </p:cNvSpPr>
          <p:nvPr>
            <p:custDataLst>
              <p:tags r:id="rId8"/>
            </p:custDataLst>
          </p:nvPr>
        </p:nvSpPr>
        <p:spPr bwMode="auto">
          <a:xfrm>
            <a:off x="1120180" y="4860161"/>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p>
            <a:endParaRPr lang="en-CA"/>
          </a:p>
        </p:txBody>
      </p:sp>
      <p:sp>
        <p:nvSpPr>
          <p:cNvPr id="36" name="TextBox 35"/>
          <p:cNvSpPr txBox="1"/>
          <p:nvPr/>
        </p:nvSpPr>
        <p:spPr>
          <a:xfrm>
            <a:off x="702041" y="4346555"/>
            <a:ext cx="611065" cy="400110"/>
          </a:xfrm>
          <a:prstGeom prst="rect">
            <a:avLst/>
          </a:prstGeom>
          <a:noFill/>
        </p:spPr>
        <p:txBody>
          <a:bodyPr wrap="none" rtlCol="0">
            <a:spAutoFit/>
          </a:bodyPr>
          <a:lstStyle/>
          <a:p>
            <a:r>
              <a:rPr lang="en-CA" sz="1000" b="1" dirty="0" smtClean="0">
                <a:latin typeface="Arial Narrow" panose="020B0606020202030204" pitchFamily="34" charset="0"/>
              </a:rPr>
              <a:t>POLICY:</a:t>
            </a:r>
          </a:p>
          <a:p>
            <a:r>
              <a:rPr lang="en-CA" sz="1000" b="1" dirty="0" smtClean="0">
                <a:latin typeface="Arial Narrow" panose="020B0606020202030204" pitchFamily="34" charset="0"/>
              </a:rPr>
              <a:t>Criteria</a:t>
            </a:r>
            <a:endParaRPr lang="en-US" sz="1000" b="1" dirty="0">
              <a:latin typeface="Arial Narrow" panose="020B0606020202030204" pitchFamily="34" charset="0"/>
            </a:endParaRPr>
          </a:p>
        </p:txBody>
      </p:sp>
      <p:sp>
        <p:nvSpPr>
          <p:cNvPr id="37" name="TextBox 36"/>
          <p:cNvSpPr txBox="1"/>
          <p:nvPr/>
        </p:nvSpPr>
        <p:spPr>
          <a:xfrm>
            <a:off x="1156180" y="5048738"/>
            <a:ext cx="452368" cy="400110"/>
          </a:xfrm>
          <a:prstGeom prst="rect">
            <a:avLst/>
          </a:prstGeom>
          <a:noFill/>
        </p:spPr>
        <p:txBody>
          <a:bodyPr wrap="none" rtlCol="0">
            <a:spAutoFit/>
          </a:bodyPr>
          <a:lstStyle/>
          <a:p>
            <a:r>
              <a:rPr lang="en-CA" sz="1000" b="1" dirty="0" smtClean="0">
                <a:latin typeface="Arial Narrow" panose="020B0606020202030204" pitchFamily="34" charset="0"/>
              </a:rPr>
              <a:t>Arch.</a:t>
            </a:r>
          </a:p>
          <a:p>
            <a:r>
              <a:rPr lang="en-CA" sz="1000" b="1" dirty="0" err="1" smtClean="0">
                <a:latin typeface="Arial Narrow" panose="020B0606020202030204" pitchFamily="34" charset="0"/>
              </a:rPr>
              <a:t>Stds</a:t>
            </a:r>
            <a:r>
              <a:rPr lang="en-CA" sz="1000" b="1" dirty="0" smtClean="0">
                <a:latin typeface="Arial Narrow" panose="020B0606020202030204" pitchFamily="34" charset="0"/>
              </a:rPr>
              <a:t>.</a:t>
            </a:r>
            <a:endParaRPr lang="en-US" sz="1000" b="1" dirty="0">
              <a:latin typeface="Arial Narrow" panose="020B0606020202030204" pitchFamily="34" charset="0"/>
            </a:endParaRPr>
          </a:p>
        </p:txBody>
      </p:sp>
      <p:sp>
        <p:nvSpPr>
          <p:cNvPr id="39" name="TextBox 38"/>
          <p:cNvSpPr txBox="1"/>
          <p:nvPr/>
        </p:nvSpPr>
        <p:spPr>
          <a:xfrm>
            <a:off x="1721823" y="5695975"/>
            <a:ext cx="1695785" cy="276999"/>
          </a:xfrm>
          <a:prstGeom prst="rect">
            <a:avLst/>
          </a:prstGeom>
          <a:noFill/>
        </p:spPr>
        <p:txBody>
          <a:bodyPr wrap="square" rtlCol="0">
            <a:spAutoFit/>
          </a:bodyPr>
          <a:lstStyle/>
          <a:p>
            <a:r>
              <a:rPr lang="en-CA" sz="1200" dirty="0" smtClean="0">
                <a:solidFill>
                  <a:schemeClr val="tx1">
                    <a:lumMod val="65000"/>
                    <a:lumOff val="35000"/>
                  </a:schemeClr>
                </a:solidFill>
              </a:rPr>
              <a:t>EARB Template:</a:t>
            </a:r>
          </a:p>
        </p:txBody>
      </p:sp>
      <p:pic>
        <p:nvPicPr>
          <p:cNvPr id="40" name="Picture 39"/>
          <p:cNvPicPr>
            <a:picLocks noChangeAspect="1"/>
          </p:cNvPicPr>
          <p:nvPr/>
        </p:nvPicPr>
        <p:blipFill>
          <a:blip r:embed="rId16"/>
          <a:stretch>
            <a:fillRect/>
          </a:stretch>
        </p:blipFill>
        <p:spPr>
          <a:xfrm>
            <a:off x="619126" y="5748483"/>
            <a:ext cx="1038894" cy="759019"/>
          </a:xfrm>
          <a:prstGeom prst="rect">
            <a:avLst/>
          </a:prstGeom>
          <a:ln>
            <a:solidFill>
              <a:schemeClr val="accent1"/>
            </a:solidFill>
          </a:ln>
        </p:spPr>
      </p:pic>
      <p:cxnSp>
        <p:nvCxnSpPr>
          <p:cNvPr id="13" name="Straight Connector 12"/>
          <p:cNvCxnSpPr/>
          <p:nvPr/>
        </p:nvCxnSpPr>
        <p:spPr>
          <a:xfrm>
            <a:off x="784589" y="3176972"/>
            <a:ext cx="1375143"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custDataLst>
              <p:tags r:id="rId9"/>
            </p:custDataLst>
          </p:nvPr>
        </p:nvSpPr>
        <p:spPr>
          <a:xfrm>
            <a:off x="1782738" y="5972974"/>
            <a:ext cx="3869382" cy="215444"/>
          </a:xfrm>
          <a:prstGeom prst="rect">
            <a:avLst/>
          </a:prstGeom>
          <a:solidFill>
            <a:srgbClr val="E0EA66"/>
          </a:solidFill>
        </p:spPr>
        <p:txBody>
          <a:bodyPr wrap="square">
            <a:spAutoFit/>
          </a:bodyPr>
          <a:lstStyle/>
          <a:p>
            <a:r>
              <a:rPr lang="en-CA" sz="800" dirty="0">
                <a:solidFill>
                  <a:schemeClr val="tx2"/>
                </a:solidFill>
                <a:ea typeface="ＭＳ Ｐゴシック" pitchFamily="34" charset="-128"/>
                <a:cs typeface="Aharoni" panose="02010803020104030203" pitchFamily="2" charset="-79"/>
                <a:hlinkClick r:id="rId17"/>
              </a:rPr>
              <a:t>https://</a:t>
            </a:r>
            <a:r>
              <a:rPr lang="en-CA" sz="800" dirty="0" smtClean="0">
                <a:solidFill>
                  <a:schemeClr val="tx2"/>
                </a:solidFill>
                <a:ea typeface="ＭＳ Ｐゴシック" pitchFamily="34" charset="-128"/>
                <a:cs typeface="Aharoni" panose="02010803020104030203" pitchFamily="2" charset="-79"/>
                <a:hlinkClick r:id="rId17"/>
              </a:rPr>
              <a:t>wiki.gccollab.ca/GC_EARB</a:t>
            </a:r>
            <a:r>
              <a:rPr lang="en-CA" sz="800" dirty="0" smtClean="0">
                <a:solidFill>
                  <a:schemeClr val="tx2"/>
                </a:solidFill>
                <a:ea typeface="ＭＳ Ｐゴシック" pitchFamily="34" charset="-128"/>
                <a:cs typeface="Aharoni" panose="02010803020104030203" pitchFamily="2" charset="-79"/>
              </a:rPr>
              <a:t> </a:t>
            </a:r>
            <a:endParaRPr lang="en-CA" sz="800" dirty="0">
              <a:solidFill>
                <a:schemeClr val="tx2"/>
              </a:solidFill>
              <a:ea typeface="ＭＳ Ｐゴシック" pitchFamily="34" charset="-128"/>
              <a:cs typeface="Aharoni" panose="02010803020104030203" pitchFamily="2" charset="-79"/>
            </a:endParaRPr>
          </a:p>
        </p:txBody>
      </p:sp>
      <p:sp>
        <p:nvSpPr>
          <p:cNvPr id="43" name="Rectangle 42"/>
          <p:cNvSpPr/>
          <p:nvPr>
            <p:custDataLst>
              <p:tags r:id="rId10"/>
            </p:custDataLst>
          </p:nvPr>
        </p:nvSpPr>
        <p:spPr>
          <a:xfrm>
            <a:off x="1807873" y="4535599"/>
            <a:ext cx="3869382" cy="215444"/>
          </a:xfrm>
          <a:prstGeom prst="rect">
            <a:avLst/>
          </a:prstGeom>
          <a:solidFill>
            <a:srgbClr val="E0EA66"/>
          </a:solidFill>
        </p:spPr>
        <p:txBody>
          <a:bodyPr wrap="square">
            <a:spAutoFit/>
          </a:bodyPr>
          <a:lstStyle/>
          <a:p>
            <a:r>
              <a:rPr lang="en-US" sz="800" dirty="0">
                <a:solidFill>
                  <a:schemeClr val="tx2"/>
                </a:solidFill>
                <a:ea typeface="ＭＳ Ｐゴシック" pitchFamily="34" charset="-128"/>
                <a:cs typeface="Aharoni" panose="02010803020104030203" pitchFamily="2" charset="-79"/>
                <a:hlinkClick r:id="rId18"/>
              </a:rPr>
              <a:t>https://</a:t>
            </a:r>
            <a:r>
              <a:rPr lang="en-US" sz="800" dirty="0" smtClean="0">
                <a:solidFill>
                  <a:schemeClr val="tx2"/>
                </a:solidFill>
                <a:ea typeface="ＭＳ Ｐゴシック" pitchFamily="34" charset="-128"/>
                <a:cs typeface="Aharoni" panose="02010803020104030203" pitchFamily="2" charset="-79"/>
                <a:hlinkClick r:id="rId18"/>
              </a:rPr>
              <a:t>www.tbs-sct.gc.ca/pol/doc-eng.aspx?id=15249</a:t>
            </a:r>
            <a:endParaRPr lang="en-US" sz="800" dirty="0" smtClean="0">
              <a:solidFill>
                <a:schemeClr val="tx2"/>
              </a:solidFill>
              <a:ea typeface="ＭＳ Ｐゴシック" pitchFamily="34" charset="-128"/>
              <a:cs typeface="Aharoni" panose="02010803020104030203" pitchFamily="2" charset="-79"/>
            </a:endParaRPr>
          </a:p>
        </p:txBody>
      </p:sp>
      <p:sp>
        <p:nvSpPr>
          <p:cNvPr id="35" name="Freeform 34"/>
          <p:cNvSpPr>
            <a:spLocks noEditPoints="1"/>
          </p:cNvSpPr>
          <p:nvPr>
            <p:custDataLst>
              <p:tags r:id="rId11"/>
            </p:custDataLst>
          </p:nvPr>
        </p:nvSpPr>
        <p:spPr bwMode="auto">
          <a:xfrm>
            <a:off x="416291" y="4860161"/>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p>
            <a:endParaRPr lang="en-CA"/>
          </a:p>
        </p:txBody>
      </p:sp>
      <p:sp>
        <p:nvSpPr>
          <p:cNvPr id="38" name="TextBox 37"/>
          <p:cNvSpPr txBox="1"/>
          <p:nvPr/>
        </p:nvSpPr>
        <p:spPr>
          <a:xfrm>
            <a:off x="452291" y="5045876"/>
            <a:ext cx="468398" cy="400110"/>
          </a:xfrm>
          <a:prstGeom prst="rect">
            <a:avLst/>
          </a:prstGeom>
          <a:noFill/>
        </p:spPr>
        <p:txBody>
          <a:bodyPr wrap="none" rtlCol="0">
            <a:spAutoFit/>
          </a:bodyPr>
          <a:lstStyle/>
          <a:p>
            <a:r>
              <a:rPr lang="en-CA" sz="1000" b="1" dirty="0" err="1" smtClean="0">
                <a:latin typeface="Arial Narrow" panose="020B0606020202030204" pitchFamily="34" charset="0"/>
              </a:rPr>
              <a:t>Digial</a:t>
            </a:r>
            <a:endParaRPr lang="en-CA" sz="1000" b="1" dirty="0" smtClean="0">
              <a:latin typeface="Arial Narrow" panose="020B0606020202030204" pitchFamily="34" charset="0"/>
            </a:endParaRPr>
          </a:p>
          <a:p>
            <a:r>
              <a:rPr lang="en-CA" sz="1000" b="1" dirty="0" err="1" smtClean="0">
                <a:latin typeface="Arial Narrow" panose="020B0606020202030204" pitchFamily="34" charset="0"/>
              </a:rPr>
              <a:t>Stds</a:t>
            </a:r>
            <a:r>
              <a:rPr lang="en-CA" sz="1000" b="1" dirty="0" smtClean="0">
                <a:latin typeface="Arial Narrow" panose="020B0606020202030204" pitchFamily="34" charset="0"/>
              </a:rPr>
              <a:t>.</a:t>
            </a:r>
            <a:endParaRPr lang="en-US" sz="1000" b="1" dirty="0">
              <a:latin typeface="Arial Narrow" panose="020B0606020202030204" pitchFamily="34" charset="0"/>
            </a:endParaRPr>
          </a:p>
        </p:txBody>
      </p:sp>
    </p:spTree>
    <p:extLst>
      <p:ext uri="{BB962C8B-B14F-4D97-AF65-F5344CB8AC3E}">
        <p14:creationId xmlns:p14="http://schemas.microsoft.com/office/powerpoint/2010/main" val="427845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ChangeArrowheads="1"/>
          </p:cNvSpPr>
          <p:nvPr/>
        </p:nvSpPr>
        <p:spPr bwMode="auto">
          <a:xfrm>
            <a:off x="684813" y="2326903"/>
            <a:ext cx="7847627" cy="646331"/>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Go to GC Pedia to attain the most recent  GC EARB “Presenter </a:t>
            </a:r>
            <a:r>
              <a:rPr lang="en-CA" sz="1200" dirty="0">
                <a:latin typeface="Calibri" panose="020F0502020204030204" pitchFamily="34" charset="0"/>
                <a:cs typeface="Arial" pitchFamily="34" charset="0"/>
              </a:rPr>
              <a:t>Template</a:t>
            </a:r>
            <a:r>
              <a:rPr lang="en-CA" sz="1200" dirty="0" smtClean="0">
                <a:latin typeface="Calibri" panose="020F0502020204030204" pitchFamily="34" charset="0"/>
                <a:cs typeface="Arial" pitchFamily="34" charset="0"/>
              </a:rPr>
              <a:t>”</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Complete the deck</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Email the deck to the generic mailbox: </a:t>
            </a:r>
          </a:p>
        </p:txBody>
      </p:sp>
      <p:sp>
        <p:nvSpPr>
          <p:cNvPr id="34" name="Title 1"/>
          <p:cNvSpPr>
            <a:spLocks noGrp="1"/>
          </p:cNvSpPr>
          <p:nvPr>
            <p:ph type="title" idx="4294967295"/>
          </p:nvPr>
        </p:nvSpPr>
        <p:spPr>
          <a:xfrm>
            <a:off x="562557" y="182563"/>
            <a:ext cx="7789863" cy="534987"/>
          </a:xfrm>
          <a:prstGeom prst="rect">
            <a:avLst/>
          </a:prstGeom>
        </p:spPr>
        <p:txBody>
          <a:bodyPr/>
          <a:lstStyle/>
          <a:p>
            <a:pPr algn="l"/>
            <a:r>
              <a:rPr lang="en-CA" sz="2800" dirty="0">
                <a:solidFill>
                  <a:schemeClr val="accent1"/>
                </a:solidFill>
                <a:latin typeface="Calibri" panose="020F0502020204030204" pitchFamily="34" charset="0"/>
                <a:ea typeface="+mn-ea"/>
                <a:cs typeface="+mn-cs"/>
              </a:rPr>
              <a:t>How </a:t>
            </a:r>
            <a:r>
              <a:rPr lang="en-US" sz="2800" dirty="0">
                <a:solidFill>
                  <a:schemeClr val="accent1"/>
                </a:solidFill>
                <a:latin typeface="Calibri" panose="020F0502020204030204" pitchFamily="34" charset="0"/>
                <a:ea typeface="+mn-ea"/>
                <a:cs typeface="+mn-cs"/>
              </a:rPr>
              <a:t>do you go about getting on the </a:t>
            </a:r>
            <a:r>
              <a:rPr lang="en-US" sz="2800" dirty="0" smtClean="0">
                <a:solidFill>
                  <a:schemeClr val="accent1"/>
                </a:solidFill>
                <a:latin typeface="Calibri" panose="020F0502020204030204" pitchFamily="34" charset="0"/>
                <a:ea typeface="+mn-ea"/>
                <a:cs typeface="+mn-cs"/>
              </a:rPr>
              <a:t>agenda?</a:t>
            </a:r>
            <a:r>
              <a:rPr lang="en-US" sz="2800" dirty="0">
                <a:solidFill>
                  <a:schemeClr val="accent1"/>
                </a:solidFill>
                <a:latin typeface="Calibri" panose="020F0502020204030204" pitchFamily="34" charset="0"/>
                <a:ea typeface="+mn-ea"/>
                <a:cs typeface="+mn-cs"/>
              </a:rPr>
              <a:t/>
            </a:r>
            <a:br>
              <a:rPr lang="en-US" sz="2800" dirty="0">
                <a:solidFill>
                  <a:schemeClr val="accent1"/>
                </a:solidFill>
                <a:latin typeface="Calibri" panose="020F0502020204030204" pitchFamily="34" charset="0"/>
                <a:ea typeface="+mn-ea"/>
                <a:cs typeface="+mn-cs"/>
              </a:rPr>
            </a:br>
            <a:endParaRPr lang="en-US" sz="2800" dirty="0">
              <a:solidFill>
                <a:schemeClr val="accent1"/>
              </a:solidFill>
              <a:latin typeface="Calibri" panose="020F0502020204030204" pitchFamily="34" charset="0"/>
              <a:ea typeface="+mn-ea"/>
              <a:cs typeface="+mn-cs"/>
            </a:endParaRPr>
          </a:p>
        </p:txBody>
      </p:sp>
      <p:sp>
        <p:nvSpPr>
          <p:cNvPr id="5" name="Rectangle 4"/>
          <p:cNvSpPr/>
          <p:nvPr/>
        </p:nvSpPr>
        <p:spPr>
          <a:xfrm>
            <a:off x="668282" y="1952836"/>
            <a:ext cx="2081467" cy="369332"/>
          </a:xfrm>
          <a:prstGeom prst="rect">
            <a:avLst/>
          </a:prstGeom>
        </p:spPr>
        <p:txBody>
          <a:bodyPr wrap="none">
            <a:spAutoFit/>
          </a:bodyPr>
          <a:lstStyle/>
          <a:p>
            <a:r>
              <a:rPr lang="en-US" b="1" dirty="0" smtClean="0">
                <a:solidFill>
                  <a:schemeClr val="tx2"/>
                </a:solidFill>
              </a:rPr>
              <a:t>Departmental Input</a:t>
            </a:r>
            <a:endParaRPr lang="en-CA" dirty="0"/>
          </a:p>
        </p:txBody>
      </p:sp>
      <p:sp>
        <p:nvSpPr>
          <p:cNvPr id="8" name="Rectangle 7"/>
          <p:cNvSpPr/>
          <p:nvPr/>
        </p:nvSpPr>
        <p:spPr>
          <a:xfrm>
            <a:off x="725032" y="2306083"/>
            <a:ext cx="7807408" cy="79441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p:cNvGrpSpPr/>
          <p:nvPr/>
        </p:nvGrpSpPr>
        <p:grpSpPr>
          <a:xfrm>
            <a:off x="684814" y="1086942"/>
            <a:ext cx="7847626" cy="869652"/>
            <a:chOff x="684814" y="1086942"/>
            <a:chExt cx="7847626" cy="869652"/>
          </a:xfrm>
        </p:grpSpPr>
        <p:sp>
          <p:nvSpPr>
            <p:cNvPr id="32" name="Cube 31"/>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400" b="1"/>
            </a:p>
          </p:txBody>
        </p:sp>
        <p:sp>
          <p:nvSpPr>
            <p:cNvPr id="33" name="TextBox 16"/>
            <p:cNvSpPr txBox="1">
              <a:spLocks noChangeArrowheads="1"/>
            </p:cNvSpPr>
            <p:nvPr/>
          </p:nvSpPr>
          <p:spPr bwMode="auto">
            <a:xfrm>
              <a:off x="955967" y="1124744"/>
              <a:ext cx="508000" cy="831850"/>
            </a:xfrm>
            <a:prstGeom prst="rect">
              <a:avLst/>
            </a:prstGeom>
            <a:noFill/>
            <a:ln w="9525">
              <a:noFill/>
              <a:miter lim="800000"/>
              <a:headEnd/>
              <a:tailEnd/>
            </a:ln>
          </p:spPr>
          <p:txBody>
            <a:bodyPr wrap="none">
              <a:spAutoFit/>
            </a:bodyPr>
            <a:lstStyle/>
            <a:p>
              <a:pPr algn="r"/>
              <a:r>
                <a:rPr lang="en-CA" sz="4800" b="0" dirty="0">
                  <a:solidFill>
                    <a:schemeClr val="bg1"/>
                  </a:solidFill>
                  <a:latin typeface="Trebuchet MS" pitchFamily="34" charset="0"/>
                </a:rPr>
                <a:t>1</a:t>
              </a:r>
              <a:endParaRPr lang="en-US" sz="4800" b="0" dirty="0">
                <a:solidFill>
                  <a:schemeClr val="bg1"/>
                </a:solidFill>
                <a:latin typeface="Trebuchet MS" pitchFamily="34" charset="0"/>
              </a:endParaRPr>
            </a:p>
          </p:txBody>
        </p:sp>
        <p:sp>
          <p:nvSpPr>
            <p:cNvPr id="35" name="TextBox 18"/>
            <p:cNvSpPr txBox="1">
              <a:spLocks noChangeArrowheads="1"/>
            </p:cNvSpPr>
            <p:nvPr/>
          </p:nvSpPr>
          <p:spPr bwMode="auto">
            <a:xfrm>
              <a:off x="1459154" y="1350249"/>
              <a:ext cx="4452324" cy="400110"/>
            </a:xfrm>
            <a:prstGeom prst="rect">
              <a:avLst/>
            </a:prstGeom>
            <a:noFill/>
            <a:ln w="9525">
              <a:noFill/>
              <a:miter lim="800000"/>
              <a:headEnd/>
              <a:tailEnd/>
            </a:ln>
          </p:spPr>
          <p:txBody>
            <a:bodyPr wrap="square">
              <a:spAutoFit/>
            </a:bodyPr>
            <a:lstStyle/>
            <a:p>
              <a:pPr defTabSz="820738"/>
              <a:r>
                <a:rPr lang="en-CA" sz="2000" dirty="0" smtClean="0">
                  <a:solidFill>
                    <a:srgbClr val="FFFF00"/>
                  </a:solidFill>
                  <a:ea typeface="ＭＳ Ｐゴシック" pitchFamily="34" charset="-128"/>
                  <a:cs typeface="Aharoni" panose="02010803020104030203" pitchFamily="2" charset="-79"/>
                </a:rPr>
                <a:t>GC Pedia </a:t>
              </a:r>
              <a:endParaRPr lang="en-CA" sz="2000" dirty="0">
                <a:solidFill>
                  <a:srgbClr val="FFFF00"/>
                </a:solidFill>
                <a:ea typeface="ＭＳ Ｐゴシック" pitchFamily="34" charset="-128"/>
                <a:cs typeface="Aharoni" panose="02010803020104030203" pitchFamily="2" charset="-79"/>
              </a:endParaRPr>
            </a:p>
          </p:txBody>
        </p:sp>
      </p:grpSp>
      <p:sp>
        <p:nvSpPr>
          <p:cNvPr id="3" name="Rectangle 2"/>
          <p:cNvSpPr/>
          <p:nvPr/>
        </p:nvSpPr>
        <p:spPr>
          <a:xfrm>
            <a:off x="3419872" y="2718378"/>
            <a:ext cx="1817948" cy="246221"/>
          </a:xfrm>
          <a:prstGeom prst="rect">
            <a:avLst/>
          </a:prstGeom>
          <a:ln>
            <a:solidFill>
              <a:schemeClr val="tx2"/>
            </a:solidFill>
          </a:ln>
        </p:spPr>
        <p:txBody>
          <a:bodyPr wrap="square">
            <a:spAutoFit/>
          </a:bodyPr>
          <a:lstStyle/>
          <a:p>
            <a:r>
              <a:rPr lang="en-US" sz="1000" dirty="0" smtClean="0"/>
              <a:t>ZZCIOBDP@tbs-sct.gc.ca</a:t>
            </a:r>
            <a:endParaRPr lang="en-US" sz="1000" dirty="0"/>
          </a:p>
        </p:txBody>
      </p:sp>
      <p:sp>
        <p:nvSpPr>
          <p:cNvPr id="36" name="Rectangle 14"/>
          <p:cNvSpPr>
            <a:spLocks noChangeArrowheads="1"/>
          </p:cNvSpPr>
          <p:nvPr/>
        </p:nvSpPr>
        <p:spPr bwMode="auto">
          <a:xfrm>
            <a:off x="725032" y="3551039"/>
            <a:ext cx="7807408" cy="1384995"/>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GC EARB team receives alert of a new submission.</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tentative date for the presentation is identified.</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GC EA team conducts a review the input material.</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Comments are provided back to the department for clarification.</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call/meeting occurs to discuss feedback and refine understanding.</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Updated presentation materials may be requested.</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 EARB meeting date is confirmed.</a:t>
            </a:r>
          </a:p>
        </p:txBody>
      </p:sp>
      <p:sp>
        <p:nvSpPr>
          <p:cNvPr id="37" name="Rectangle 36"/>
          <p:cNvSpPr/>
          <p:nvPr/>
        </p:nvSpPr>
        <p:spPr>
          <a:xfrm>
            <a:off x="668282" y="3176972"/>
            <a:ext cx="2442785" cy="369332"/>
          </a:xfrm>
          <a:prstGeom prst="rect">
            <a:avLst/>
          </a:prstGeom>
        </p:spPr>
        <p:txBody>
          <a:bodyPr wrap="none">
            <a:spAutoFit/>
          </a:bodyPr>
          <a:lstStyle/>
          <a:p>
            <a:r>
              <a:rPr lang="en-US" b="1" dirty="0" smtClean="0">
                <a:solidFill>
                  <a:schemeClr val="tx2"/>
                </a:solidFill>
              </a:rPr>
              <a:t>TBS – OCIO (EA Review)</a:t>
            </a:r>
            <a:endParaRPr lang="en-CA" dirty="0"/>
          </a:p>
        </p:txBody>
      </p:sp>
      <p:sp>
        <p:nvSpPr>
          <p:cNvPr id="38" name="Rectangle 37"/>
          <p:cNvSpPr/>
          <p:nvPr/>
        </p:nvSpPr>
        <p:spPr>
          <a:xfrm>
            <a:off x="725032" y="3547882"/>
            <a:ext cx="7807408" cy="140297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19572" y="5509592"/>
            <a:ext cx="7812868" cy="646331"/>
          </a:xfrm>
          <a:prstGeom prst="rect">
            <a:avLst/>
          </a:prstGeom>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An architectural assessment is prepared by the GC EA team.  </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Alignment against both the GC Digital and GC Architectural Standards is performed.</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This feedback is provided to the department as well as used to brief the Co-chairs of the GC EARB prior to the meeting. </a:t>
            </a:r>
            <a:endParaRPr lang="en-CA" sz="1200" dirty="0">
              <a:latin typeface="Calibri" panose="020F0502020204030204" pitchFamily="34" charset="0"/>
              <a:cs typeface="Arial" pitchFamily="34" charset="0"/>
            </a:endParaRPr>
          </a:p>
        </p:txBody>
      </p:sp>
      <p:sp>
        <p:nvSpPr>
          <p:cNvPr id="40" name="Rectangle 39"/>
          <p:cNvSpPr/>
          <p:nvPr/>
        </p:nvSpPr>
        <p:spPr>
          <a:xfrm>
            <a:off x="668282" y="5104256"/>
            <a:ext cx="2751590" cy="369332"/>
          </a:xfrm>
          <a:prstGeom prst="rect">
            <a:avLst/>
          </a:prstGeom>
        </p:spPr>
        <p:txBody>
          <a:bodyPr wrap="square">
            <a:spAutoFit/>
          </a:bodyPr>
          <a:lstStyle/>
          <a:p>
            <a:r>
              <a:rPr lang="en-US" b="1" dirty="0" smtClean="0">
                <a:solidFill>
                  <a:schemeClr val="tx2"/>
                </a:solidFill>
              </a:rPr>
              <a:t>Prepare Assessment</a:t>
            </a:r>
            <a:endParaRPr lang="en-CA" dirty="0"/>
          </a:p>
        </p:txBody>
      </p:sp>
      <p:sp>
        <p:nvSpPr>
          <p:cNvPr id="41" name="Rectangle 40"/>
          <p:cNvSpPr/>
          <p:nvPr/>
        </p:nvSpPr>
        <p:spPr>
          <a:xfrm>
            <a:off x="717928" y="5473588"/>
            <a:ext cx="7814512" cy="68233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a:stretch>
            <a:fillRect/>
          </a:stretch>
        </p:blipFill>
        <p:spPr>
          <a:xfrm>
            <a:off x="7526245" y="3687894"/>
            <a:ext cx="832303" cy="780981"/>
          </a:xfrm>
          <a:prstGeom prst="rect">
            <a:avLst/>
          </a:prstGeom>
        </p:spPr>
      </p:pic>
      <p:sp>
        <p:nvSpPr>
          <p:cNvPr id="25" name="Rectangle 24"/>
          <p:cNvSpPr/>
          <p:nvPr>
            <p:custDataLst>
              <p:tags r:id="rId1"/>
            </p:custDataLst>
          </p:nvPr>
        </p:nvSpPr>
        <p:spPr>
          <a:xfrm>
            <a:off x="2660123" y="1420225"/>
            <a:ext cx="4788532" cy="246221"/>
          </a:xfrm>
          <a:prstGeom prst="rect">
            <a:avLst/>
          </a:prstGeom>
          <a:solidFill>
            <a:srgbClr val="E0EA66"/>
          </a:solidFill>
        </p:spPr>
        <p:txBody>
          <a:bodyPr wrap="square">
            <a:spAutoFit/>
          </a:bodyPr>
          <a:lstStyle/>
          <a:p>
            <a:r>
              <a:rPr lang="en-CA" sz="1000" dirty="0">
                <a:solidFill>
                  <a:schemeClr val="tx2"/>
                </a:solidFill>
                <a:ea typeface="ＭＳ Ｐゴシック" pitchFamily="34" charset="-128"/>
                <a:cs typeface="Aharoni" panose="02010803020104030203" pitchFamily="2" charset="-79"/>
                <a:hlinkClick r:id="rId5"/>
              </a:rPr>
              <a:t>https://</a:t>
            </a:r>
            <a:r>
              <a:rPr lang="en-CA" sz="1000" dirty="0" smtClean="0">
                <a:solidFill>
                  <a:schemeClr val="tx2"/>
                </a:solidFill>
                <a:ea typeface="ＭＳ Ｐゴシック" pitchFamily="34" charset="-128"/>
                <a:cs typeface="Aharoni" panose="02010803020104030203" pitchFamily="2" charset="-79"/>
                <a:hlinkClick r:id="rId5"/>
              </a:rPr>
              <a:t>wiki.gccollab.ca/GC_EARB</a:t>
            </a:r>
            <a:r>
              <a:rPr lang="en-US" sz="1000" dirty="0">
                <a:solidFill>
                  <a:schemeClr val="accent6"/>
                </a:solidFill>
                <a:ea typeface="ＭＳ Ｐゴシック" pitchFamily="34" charset="-128"/>
                <a:cs typeface="Aharoni" panose="02010803020104030203" pitchFamily="2" charset="-79"/>
              </a:rPr>
              <a:t> </a:t>
            </a:r>
            <a:endParaRPr lang="en-US" sz="1000" dirty="0" smtClean="0">
              <a:solidFill>
                <a:schemeClr val="accent6"/>
              </a:solidFill>
              <a:ea typeface="ＭＳ Ｐゴシック" pitchFamily="34" charset="-128"/>
              <a:cs typeface="Aharoni" panose="02010803020104030203" pitchFamily="2" charset="-79"/>
            </a:endParaRPr>
          </a:p>
        </p:txBody>
      </p:sp>
      <p:sp>
        <p:nvSpPr>
          <p:cNvPr id="19"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13</a:t>
            </a:r>
            <a:endParaRPr lang="en-CA" dirty="0">
              <a:solidFill>
                <a:prstClr val="black">
                  <a:tint val="75000"/>
                </a:prstClr>
              </a:solidFill>
            </a:endParaRPr>
          </a:p>
        </p:txBody>
      </p:sp>
    </p:spTree>
    <p:extLst>
      <p:ext uri="{BB962C8B-B14F-4D97-AF65-F5344CB8AC3E}">
        <p14:creationId xmlns:p14="http://schemas.microsoft.com/office/powerpoint/2010/main" val="35174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4814" y="1086942"/>
            <a:ext cx="7847626" cy="868799"/>
            <a:chOff x="684814" y="1086942"/>
            <a:chExt cx="7847626" cy="868799"/>
          </a:xfrm>
        </p:grpSpPr>
        <p:sp>
          <p:nvSpPr>
            <p:cNvPr id="7" name="Cube 6"/>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400" b="1"/>
            </a:p>
          </p:txBody>
        </p:sp>
        <p:sp>
          <p:nvSpPr>
            <p:cNvPr id="22539" name="TextBox 16"/>
            <p:cNvSpPr txBox="1">
              <a:spLocks noChangeArrowheads="1"/>
            </p:cNvSpPr>
            <p:nvPr/>
          </p:nvSpPr>
          <p:spPr bwMode="auto">
            <a:xfrm>
              <a:off x="957097" y="1124744"/>
              <a:ext cx="506870" cy="830997"/>
            </a:xfrm>
            <a:prstGeom prst="rect">
              <a:avLst/>
            </a:prstGeom>
            <a:noFill/>
            <a:ln w="9525">
              <a:noFill/>
              <a:miter lim="800000"/>
              <a:headEnd/>
              <a:tailEnd/>
            </a:ln>
          </p:spPr>
          <p:txBody>
            <a:bodyPr wrap="none">
              <a:spAutoFit/>
            </a:bodyPr>
            <a:lstStyle/>
            <a:p>
              <a:pPr algn="r"/>
              <a:r>
                <a:rPr lang="en-CA" sz="4800" dirty="0">
                  <a:solidFill>
                    <a:schemeClr val="bg1"/>
                  </a:solidFill>
                  <a:latin typeface="Trebuchet MS" pitchFamily="34" charset="0"/>
                </a:rPr>
                <a:t>2</a:t>
              </a:r>
              <a:endParaRPr lang="en-US" sz="4800" b="0" dirty="0">
                <a:solidFill>
                  <a:schemeClr val="bg1"/>
                </a:solidFill>
                <a:latin typeface="Trebuchet MS" pitchFamily="34" charset="0"/>
              </a:endParaRPr>
            </a:p>
          </p:txBody>
        </p:sp>
        <p:sp>
          <p:nvSpPr>
            <p:cNvPr id="22540" name="TextBox 18"/>
            <p:cNvSpPr txBox="1">
              <a:spLocks noChangeArrowheads="1"/>
            </p:cNvSpPr>
            <p:nvPr/>
          </p:nvSpPr>
          <p:spPr bwMode="auto">
            <a:xfrm>
              <a:off x="1415820" y="1387477"/>
              <a:ext cx="4452324" cy="338554"/>
            </a:xfrm>
            <a:prstGeom prst="rect">
              <a:avLst/>
            </a:prstGeom>
            <a:noFill/>
            <a:ln w="9525">
              <a:noFill/>
              <a:miter lim="800000"/>
              <a:headEnd/>
              <a:tailEnd/>
            </a:ln>
          </p:spPr>
          <p:txBody>
            <a:bodyPr wrap="square">
              <a:spAutoFit/>
            </a:bodyPr>
            <a:lstStyle/>
            <a:p>
              <a:pPr defTabSz="820738"/>
              <a:r>
                <a:rPr lang="en-CA" sz="1600" b="1" dirty="0" smtClean="0">
                  <a:solidFill>
                    <a:srgbClr val="FFFF00"/>
                  </a:solidFill>
                  <a:latin typeface="Aharoni" panose="02010803020104030203" pitchFamily="2" charset="-79"/>
                  <a:ea typeface="ＭＳ Ｐゴシック" pitchFamily="34" charset="-128"/>
                  <a:cs typeface="Aharoni" panose="02010803020104030203" pitchFamily="2" charset="-79"/>
                </a:rPr>
                <a:t>Getting ready for the meeting</a:t>
              </a:r>
              <a:endParaRPr lang="en-CA" sz="1600" b="1" dirty="0">
                <a:solidFill>
                  <a:srgbClr val="FFFF00"/>
                </a:solidFill>
                <a:latin typeface="Aharoni" panose="02010803020104030203" pitchFamily="2" charset="-79"/>
                <a:ea typeface="ＭＳ Ｐゴシック" pitchFamily="34" charset="-128"/>
                <a:cs typeface="Aharoni" panose="02010803020104030203" pitchFamily="2" charset="-79"/>
              </a:endParaRPr>
            </a:p>
          </p:txBody>
        </p:sp>
      </p:grpSp>
      <p:sp>
        <p:nvSpPr>
          <p:cNvPr id="34" name="Title 1"/>
          <p:cNvSpPr>
            <a:spLocks noGrp="1"/>
          </p:cNvSpPr>
          <p:nvPr>
            <p:ph type="title" idx="4294967295"/>
          </p:nvPr>
        </p:nvSpPr>
        <p:spPr>
          <a:xfrm>
            <a:off x="562557" y="182563"/>
            <a:ext cx="7789863" cy="534987"/>
          </a:xfrm>
          <a:prstGeom prst="rect">
            <a:avLst/>
          </a:prstGeom>
        </p:spPr>
        <p:txBody>
          <a:bodyPr/>
          <a:lstStyle/>
          <a:p>
            <a:pPr algn="l"/>
            <a:r>
              <a:rPr lang="en-US" sz="2800" dirty="0" smtClean="0">
                <a:solidFill>
                  <a:schemeClr val="accent1"/>
                </a:solidFill>
                <a:latin typeface="Calibri" panose="020F0502020204030204" pitchFamily="34" charset="0"/>
                <a:ea typeface="+mn-ea"/>
                <a:cs typeface="+mn-cs"/>
              </a:rPr>
              <a:t>How </a:t>
            </a:r>
            <a:r>
              <a:rPr lang="en-US" sz="2800" dirty="0">
                <a:solidFill>
                  <a:schemeClr val="accent1"/>
                </a:solidFill>
                <a:latin typeface="Calibri" panose="020F0502020204030204" pitchFamily="34" charset="0"/>
                <a:ea typeface="+mn-ea"/>
                <a:cs typeface="+mn-cs"/>
              </a:rPr>
              <a:t>it works…what to expect </a:t>
            </a:r>
            <a:br>
              <a:rPr lang="en-US" sz="2800" dirty="0">
                <a:solidFill>
                  <a:schemeClr val="accent1"/>
                </a:solidFill>
                <a:latin typeface="Calibri" panose="020F0502020204030204" pitchFamily="34" charset="0"/>
                <a:ea typeface="+mn-ea"/>
                <a:cs typeface="+mn-cs"/>
              </a:rPr>
            </a:br>
            <a:r>
              <a:rPr lang="en-US" sz="2800" dirty="0">
                <a:solidFill>
                  <a:schemeClr val="accent1"/>
                </a:solidFill>
                <a:latin typeface="Calibri" panose="020F0502020204030204" pitchFamily="34" charset="0"/>
                <a:ea typeface="+mn-ea"/>
                <a:cs typeface="+mn-cs"/>
              </a:rPr>
              <a:t/>
            </a:r>
            <a:br>
              <a:rPr lang="en-US" sz="2800" dirty="0">
                <a:solidFill>
                  <a:schemeClr val="accent1"/>
                </a:solidFill>
                <a:latin typeface="Calibri" panose="020F0502020204030204" pitchFamily="34" charset="0"/>
                <a:ea typeface="+mn-ea"/>
                <a:cs typeface="+mn-cs"/>
              </a:rPr>
            </a:br>
            <a:endParaRPr lang="en-US" sz="2800" dirty="0">
              <a:solidFill>
                <a:schemeClr val="accent1"/>
              </a:solidFill>
              <a:latin typeface="Calibri" panose="020F0502020204030204" pitchFamily="34" charset="0"/>
              <a:ea typeface="+mn-ea"/>
              <a:cs typeface="+mn-cs"/>
            </a:endParaRPr>
          </a:p>
        </p:txBody>
      </p:sp>
      <p:sp>
        <p:nvSpPr>
          <p:cNvPr id="25" name="Rectangle 14"/>
          <p:cNvSpPr>
            <a:spLocks noChangeArrowheads="1"/>
          </p:cNvSpPr>
          <p:nvPr/>
        </p:nvSpPr>
        <p:spPr bwMode="auto">
          <a:xfrm>
            <a:off x="684813" y="2326903"/>
            <a:ext cx="7847627" cy="1015663"/>
          </a:xfrm>
          <a:prstGeom prst="rect">
            <a:avLst/>
          </a:prstGeom>
          <a:noFill/>
          <a:ln>
            <a:noFill/>
          </a:ln>
          <a:extLst/>
        </p:spPr>
        <p:txBody>
          <a:bodyPr wrap="square">
            <a:spAutoFit/>
          </a:bodyPr>
          <a:lstStyle/>
          <a:p>
            <a:pPr marL="0" lvl="1" defTabSz="820738">
              <a:defRPr/>
            </a:pPr>
            <a:r>
              <a:rPr lang="en-CA" sz="1200" b="1" dirty="0" smtClean="0">
                <a:latin typeface="Calibri" panose="020F0502020204030204" pitchFamily="34" charset="0"/>
                <a:cs typeface="Arial" pitchFamily="34" charset="0"/>
              </a:rPr>
              <a:t>2 weeks </a:t>
            </a:r>
            <a:r>
              <a:rPr lang="en-CA" sz="1200" dirty="0" smtClean="0">
                <a:latin typeface="Calibri" panose="020F0502020204030204" pitchFamily="34" charset="0"/>
                <a:cs typeface="Arial" pitchFamily="34" charset="0"/>
              </a:rPr>
              <a:t>ahead:  </a:t>
            </a:r>
          </a:p>
          <a:p>
            <a:pPr marL="628650" lvl="2" indent="-171450" defTabSz="820738">
              <a:buFont typeface="Arial" panose="020B0604020202020204" pitchFamily="34" charset="0"/>
              <a:buChar char="•"/>
              <a:defRPr/>
            </a:pPr>
            <a:r>
              <a:rPr lang="en-CA" sz="1200" dirty="0" smtClean="0">
                <a:latin typeface="Calibri" panose="020F0502020204030204" pitchFamily="34" charset="0"/>
                <a:cs typeface="Arial" pitchFamily="34" charset="0"/>
              </a:rPr>
              <a:t>The Secretariat will extend the calendar invitations to the </a:t>
            </a:r>
            <a:r>
              <a:rPr lang="en-CA" sz="1200" b="1" dirty="0" smtClean="0">
                <a:latin typeface="Calibri" panose="020F0502020204030204" pitchFamily="34" charset="0"/>
                <a:cs typeface="Arial" pitchFamily="34" charset="0"/>
              </a:rPr>
              <a:t>presenters </a:t>
            </a:r>
            <a:r>
              <a:rPr lang="en-CA" sz="1200" dirty="0" smtClean="0">
                <a:latin typeface="Calibri" panose="020F0502020204030204" pitchFamily="34" charset="0"/>
                <a:cs typeface="Arial" pitchFamily="34" charset="0"/>
              </a:rPr>
              <a:t> (typically 1-2 people)</a:t>
            </a:r>
          </a:p>
          <a:p>
            <a:pPr marL="0" lvl="1" defTabSz="820738">
              <a:defRPr/>
            </a:pPr>
            <a:r>
              <a:rPr lang="en-CA" sz="1200" b="1" dirty="0" smtClean="0">
                <a:latin typeface="Calibri" panose="020F0502020204030204" pitchFamily="34" charset="0"/>
                <a:cs typeface="Arial" pitchFamily="34" charset="0"/>
              </a:rPr>
              <a:t>1 week </a:t>
            </a:r>
            <a:r>
              <a:rPr lang="en-CA" sz="1200" dirty="0" smtClean="0">
                <a:latin typeface="Calibri" panose="020F0502020204030204" pitchFamily="34" charset="0"/>
                <a:cs typeface="Arial" pitchFamily="34" charset="0"/>
              </a:rPr>
              <a:t>ahead:</a:t>
            </a:r>
          </a:p>
          <a:p>
            <a:pPr marL="630238" lvl="2" indent="-173038" defTabSz="820738">
              <a:buFont typeface="Arial" panose="020B0604020202020204" pitchFamily="34" charset="0"/>
              <a:buChar char="•"/>
              <a:defRPr/>
            </a:pPr>
            <a:r>
              <a:rPr lang="en-CA" sz="1200" dirty="0">
                <a:latin typeface="Calibri" panose="020F0502020204030204" pitchFamily="34" charset="0"/>
                <a:cs typeface="Arial" pitchFamily="34" charset="0"/>
              </a:rPr>
              <a:t>They will request the presentation materials (both French and English) 1 week prior to the session</a:t>
            </a:r>
          </a:p>
          <a:p>
            <a:pPr marL="630238" lvl="2" indent="-173038" defTabSz="820738">
              <a:buFont typeface="Arial" panose="020B0604020202020204" pitchFamily="34" charset="0"/>
              <a:buChar char="•"/>
              <a:defRPr/>
            </a:pPr>
            <a:r>
              <a:rPr lang="en-CA" sz="1200" dirty="0">
                <a:latin typeface="Calibri" panose="020F0502020204030204" pitchFamily="34" charset="0"/>
                <a:cs typeface="Arial" pitchFamily="34" charset="0"/>
              </a:rPr>
              <a:t>They prepare information packages for the EARB membership to review ahead of the meeting.</a:t>
            </a:r>
          </a:p>
        </p:txBody>
      </p:sp>
      <p:sp>
        <p:nvSpPr>
          <p:cNvPr id="27" name="Rectangle 26"/>
          <p:cNvSpPr/>
          <p:nvPr/>
        </p:nvSpPr>
        <p:spPr>
          <a:xfrm>
            <a:off x="668282" y="1952836"/>
            <a:ext cx="2189510" cy="369332"/>
          </a:xfrm>
          <a:prstGeom prst="rect">
            <a:avLst/>
          </a:prstGeom>
        </p:spPr>
        <p:txBody>
          <a:bodyPr wrap="none">
            <a:spAutoFit/>
          </a:bodyPr>
          <a:lstStyle/>
          <a:p>
            <a:r>
              <a:rPr lang="en-US" b="1" dirty="0" smtClean="0">
                <a:solidFill>
                  <a:schemeClr val="tx2"/>
                </a:solidFill>
              </a:rPr>
              <a:t>TBS-OCIO Secretariat</a:t>
            </a:r>
            <a:endParaRPr lang="en-CA" dirty="0"/>
          </a:p>
        </p:txBody>
      </p:sp>
      <p:sp>
        <p:nvSpPr>
          <p:cNvPr id="28" name="Rectangle 27"/>
          <p:cNvSpPr/>
          <p:nvPr/>
        </p:nvSpPr>
        <p:spPr>
          <a:xfrm>
            <a:off x="725032" y="2306083"/>
            <a:ext cx="7807408" cy="105014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14"/>
          <p:cNvSpPr>
            <a:spLocks noChangeArrowheads="1"/>
          </p:cNvSpPr>
          <p:nvPr/>
        </p:nvSpPr>
        <p:spPr bwMode="auto">
          <a:xfrm>
            <a:off x="720025" y="3899374"/>
            <a:ext cx="7847627" cy="861774"/>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Time to present  (being clear to the Board why you are here…. To seek endorsement to xxx )</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Record of Discussion (</a:t>
            </a:r>
            <a:r>
              <a:rPr lang="en-CA" sz="1200" dirty="0" err="1" smtClean="0">
                <a:latin typeface="Calibri" panose="020F0502020204030204" pitchFamily="34" charset="0"/>
                <a:cs typeface="Arial" pitchFamily="34" charset="0"/>
              </a:rPr>
              <a:t>RoD</a:t>
            </a:r>
            <a:r>
              <a:rPr lang="en-CA" sz="1200" dirty="0" smtClean="0">
                <a:latin typeface="Calibri" panose="020F0502020204030204" pitchFamily="34" charset="0"/>
                <a:cs typeface="Arial" pitchFamily="34" charset="0"/>
              </a:rPr>
              <a:t>) is prepared after the meeting to capture any highlights that the Board noted, as well as the decision of the Board with any conditions.</a:t>
            </a:r>
          </a:p>
          <a:p>
            <a:pPr marL="173038" lvl="1" indent="-173038" defTabSz="820738">
              <a:buFont typeface="Wingdings" pitchFamily="2" charset="2"/>
              <a:buChar char="§"/>
              <a:defRPr/>
            </a:pPr>
            <a:r>
              <a:rPr lang="en-CA" sz="1000" b="1" dirty="0">
                <a:cs typeface="Aharoni" panose="02010803020104030203" pitchFamily="2" charset="-79"/>
              </a:rPr>
              <a:t>NOTE:  </a:t>
            </a:r>
            <a:r>
              <a:rPr lang="en-CA" sz="1200" dirty="0" smtClean="0">
                <a:latin typeface="Calibri" panose="020F0502020204030204" pitchFamily="34" charset="0"/>
                <a:cs typeface="Arial" pitchFamily="34" charset="0"/>
              </a:rPr>
              <a:t>The </a:t>
            </a:r>
            <a:r>
              <a:rPr lang="en-CA" sz="1200" dirty="0" err="1" smtClean="0">
                <a:latin typeface="Calibri" panose="020F0502020204030204" pitchFamily="34" charset="0"/>
                <a:cs typeface="Arial" pitchFamily="34" charset="0"/>
              </a:rPr>
              <a:t>RoD</a:t>
            </a:r>
            <a:r>
              <a:rPr lang="en-CA" sz="1200" dirty="0" smtClean="0">
                <a:latin typeface="Calibri" panose="020F0502020204030204" pitchFamily="34" charset="0"/>
                <a:cs typeface="Arial" pitchFamily="34" charset="0"/>
              </a:rPr>
              <a:t> may take several weeks to be officially published, but will be available on the GC EARB GC Pedia site.</a:t>
            </a:r>
          </a:p>
        </p:txBody>
      </p:sp>
      <p:sp>
        <p:nvSpPr>
          <p:cNvPr id="31" name="Rectangle 30"/>
          <p:cNvSpPr/>
          <p:nvPr/>
        </p:nvSpPr>
        <p:spPr>
          <a:xfrm>
            <a:off x="691961" y="3510032"/>
            <a:ext cx="1868204" cy="369332"/>
          </a:xfrm>
          <a:prstGeom prst="rect">
            <a:avLst/>
          </a:prstGeom>
        </p:spPr>
        <p:txBody>
          <a:bodyPr wrap="none">
            <a:spAutoFit/>
          </a:bodyPr>
          <a:lstStyle/>
          <a:p>
            <a:r>
              <a:rPr lang="en-US" b="1" dirty="0" smtClean="0">
                <a:solidFill>
                  <a:schemeClr val="tx2"/>
                </a:solidFill>
              </a:rPr>
              <a:t>GC EARB Meeting</a:t>
            </a:r>
            <a:endParaRPr lang="en-CA" dirty="0"/>
          </a:p>
        </p:txBody>
      </p:sp>
      <p:sp>
        <p:nvSpPr>
          <p:cNvPr id="32" name="Rectangle 31"/>
          <p:cNvSpPr/>
          <p:nvPr/>
        </p:nvSpPr>
        <p:spPr>
          <a:xfrm>
            <a:off x="725032" y="3846232"/>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14"/>
          <p:cNvSpPr>
            <a:spLocks noChangeArrowheads="1"/>
          </p:cNvSpPr>
          <p:nvPr/>
        </p:nvSpPr>
        <p:spPr bwMode="auto">
          <a:xfrm>
            <a:off x="752127" y="5304293"/>
            <a:ext cx="7847627" cy="646331"/>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There are times when departments must return to the GC EARB as a result of where the project is in it cycle, or from conditions identified by the Board.</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 GC EA team will capture the need for a future visit and proactively schedule it on the GC EARB Forward Agenda. </a:t>
            </a:r>
          </a:p>
        </p:txBody>
      </p:sp>
      <p:sp>
        <p:nvSpPr>
          <p:cNvPr id="36" name="Rectangle 35"/>
          <p:cNvSpPr/>
          <p:nvPr/>
        </p:nvSpPr>
        <p:spPr>
          <a:xfrm>
            <a:off x="724063" y="4914951"/>
            <a:ext cx="1144801" cy="369332"/>
          </a:xfrm>
          <a:prstGeom prst="rect">
            <a:avLst/>
          </a:prstGeom>
        </p:spPr>
        <p:txBody>
          <a:bodyPr wrap="none">
            <a:spAutoFit/>
          </a:bodyPr>
          <a:lstStyle/>
          <a:p>
            <a:r>
              <a:rPr lang="en-US" b="1" dirty="0" smtClean="0">
                <a:solidFill>
                  <a:schemeClr val="tx2"/>
                </a:solidFill>
              </a:rPr>
              <a:t>Follow Up</a:t>
            </a:r>
            <a:endParaRPr lang="en-CA" dirty="0"/>
          </a:p>
        </p:txBody>
      </p:sp>
      <p:sp>
        <p:nvSpPr>
          <p:cNvPr id="37" name="Rectangle 36"/>
          <p:cNvSpPr/>
          <p:nvPr/>
        </p:nvSpPr>
        <p:spPr>
          <a:xfrm>
            <a:off x="757134" y="5251151"/>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14</a:t>
            </a:r>
            <a:endParaRPr lang="en-CA" dirty="0">
              <a:solidFill>
                <a:prstClr val="black">
                  <a:tint val="75000"/>
                </a:prstClr>
              </a:solidFill>
            </a:endParaRPr>
          </a:p>
        </p:txBody>
      </p:sp>
    </p:spTree>
    <p:extLst>
      <p:ext uri="{BB962C8B-B14F-4D97-AF65-F5344CB8AC3E}">
        <p14:creationId xmlns:p14="http://schemas.microsoft.com/office/powerpoint/2010/main" val="362469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539552" y="1248894"/>
            <a:ext cx="7987043"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sp>
        <p:nvSpPr>
          <p:cNvPr id="2" name="Text Placeholder 1"/>
          <p:cNvSpPr>
            <a:spLocks noGrp="1"/>
          </p:cNvSpPr>
          <p:nvPr>
            <p:ph type="body" sz="quarter" idx="11"/>
          </p:nvPr>
        </p:nvSpPr>
        <p:spPr/>
        <p:txBody>
          <a:bodyPr/>
          <a:lstStyle/>
          <a:p>
            <a:r>
              <a:rPr lang="en-CA" dirty="0" smtClean="0"/>
              <a:t>Where to get more information </a:t>
            </a:r>
            <a:endParaRPr lang="en-CA" dirty="0"/>
          </a:p>
        </p:txBody>
      </p:sp>
      <p:sp>
        <p:nvSpPr>
          <p:cNvPr id="4" name="Slide Number Placeholder 3"/>
          <p:cNvSpPr>
            <a:spLocks noGrp="1"/>
          </p:cNvSpPr>
          <p:nvPr>
            <p:ph type="sldNum" sz="quarter" idx="4"/>
          </p:nvPr>
        </p:nvSpPr>
        <p:spPr>
          <a:xfrm>
            <a:off x="8689168" y="6574703"/>
            <a:ext cx="442392" cy="268139"/>
          </a:xfrm>
        </p:spPr>
        <p:txBody>
          <a:bodyPr/>
          <a:lstStyle/>
          <a:p>
            <a:fld id="{32D4B517-E49B-41B6-9DBC-23634E0F1CDC}" type="slidenum">
              <a:rPr lang="en-CA" smtClean="0">
                <a:solidFill>
                  <a:prstClr val="black">
                    <a:tint val="75000"/>
                  </a:prstClr>
                </a:solidFill>
              </a:rPr>
              <a:pPr/>
              <a:t>16</a:t>
            </a:fld>
            <a:endParaRPr lang="en-CA" dirty="0">
              <a:solidFill>
                <a:prstClr val="black">
                  <a:tint val="75000"/>
                </a:prstClr>
              </a:solidFill>
            </a:endParaRPr>
          </a:p>
        </p:txBody>
      </p:sp>
      <p:sp>
        <p:nvSpPr>
          <p:cNvPr id="5" name="AutoShape 2" descr="Image result for cookie cutter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cookie cutter imag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Rectangle 15"/>
          <p:cNvSpPr/>
          <p:nvPr/>
        </p:nvSpPr>
        <p:spPr>
          <a:xfrm>
            <a:off x="545764" y="1308187"/>
            <a:ext cx="7986675" cy="369332"/>
          </a:xfrm>
          <a:prstGeom prst="rect">
            <a:avLst/>
          </a:prstGeom>
        </p:spPr>
        <p:txBody>
          <a:bodyPr wrap="square">
            <a:spAutoFit/>
          </a:bodyPr>
          <a:lstStyle/>
          <a:p>
            <a:pPr>
              <a:tabLst>
                <a:tab pos="400050" algn="l"/>
              </a:tabLst>
            </a:pPr>
            <a:r>
              <a:rPr lang="en-CA" dirty="0" smtClean="0">
                <a:latin typeface="Aharoni" panose="02010803020104030203" pitchFamily="2" charset="-79"/>
                <a:cs typeface="Aharoni" panose="02010803020104030203" pitchFamily="2" charset="-79"/>
              </a:rPr>
              <a:t>	Today …</a:t>
            </a:r>
            <a:endParaRPr lang="en-CA" dirty="0">
              <a:latin typeface="Aharoni" panose="02010803020104030203" pitchFamily="2" charset="-79"/>
              <a:cs typeface="Aharoni" panose="02010803020104030203" pitchFamily="2" charset="-79"/>
            </a:endParaRPr>
          </a:p>
        </p:txBody>
      </p:sp>
      <p:sp>
        <p:nvSpPr>
          <p:cNvPr id="8" name="TextBox 7"/>
          <p:cNvSpPr txBox="1"/>
          <p:nvPr/>
        </p:nvSpPr>
        <p:spPr>
          <a:xfrm>
            <a:off x="539552" y="1935861"/>
            <a:ext cx="974947" cy="369332"/>
          </a:xfrm>
          <a:prstGeom prst="rect">
            <a:avLst/>
          </a:prstGeom>
          <a:noFill/>
        </p:spPr>
        <p:txBody>
          <a:bodyPr wrap="none" rtlCol="0">
            <a:spAutoFit/>
          </a:bodyPr>
          <a:lstStyle/>
          <a:p>
            <a:r>
              <a:rPr lang="en-CA" dirty="0" smtClean="0">
                <a:effectLst>
                  <a:outerShdw blurRad="38100" dist="38100" dir="2700000" algn="tl">
                    <a:srgbClr val="000000">
                      <a:alpha val="43137"/>
                    </a:srgbClr>
                  </a:outerShdw>
                </a:effectLst>
              </a:rPr>
              <a:t>GC Wiki </a:t>
            </a:r>
            <a:endParaRPr lang="en-US" dirty="0">
              <a:effectLst>
                <a:outerShdw blurRad="38100" dist="38100" dir="2700000" algn="tl">
                  <a:srgbClr val="000000">
                    <a:alpha val="43137"/>
                  </a:srgbClr>
                </a:outerShdw>
              </a:effectLst>
            </a:endParaRPr>
          </a:p>
        </p:txBody>
      </p:sp>
      <p:grpSp>
        <p:nvGrpSpPr>
          <p:cNvPr id="31" name="Group 30"/>
          <p:cNvGrpSpPr/>
          <p:nvPr/>
        </p:nvGrpSpPr>
        <p:grpSpPr>
          <a:xfrm>
            <a:off x="4687363" y="2317748"/>
            <a:ext cx="928540" cy="921891"/>
            <a:chOff x="3952875" y="2296384"/>
            <a:chExt cx="1280160" cy="1280160"/>
          </a:xfrm>
        </p:grpSpPr>
        <p:sp>
          <p:nvSpPr>
            <p:cNvPr id="32" name="Oval 31"/>
            <p:cNvSpPr/>
            <p:nvPr>
              <p:custDataLst>
                <p:tags r:id="rId4"/>
              </p:custDataLst>
            </p:nvPr>
          </p:nvSpPr>
          <p:spPr>
            <a:xfrm>
              <a:off x="3952875" y="2296384"/>
              <a:ext cx="1280160" cy="1280160"/>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EditPoints="1"/>
            </p:cNvSpPr>
            <p:nvPr>
              <p:custDataLst>
                <p:tags r:id="rId5"/>
              </p:custDataLst>
            </p:nvPr>
          </p:nvSpPr>
          <p:spPr bwMode="auto">
            <a:xfrm>
              <a:off x="4220511" y="2654645"/>
              <a:ext cx="755369" cy="545755"/>
            </a:xfrm>
            <a:custGeom>
              <a:avLst/>
              <a:gdLst>
                <a:gd name="T0" fmla="*/ 1067 w 1200"/>
                <a:gd name="T1" fmla="*/ 617 h 867"/>
                <a:gd name="T2" fmla="*/ 228 w 1200"/>
                <a:gd name="T3" fmla="*/ 95 h 867"/>
                <a:gd name="T4" fmla="*/ 1200 w 1200"/>
                <a:gd name="T5" fmla="*/ 867 h 867"/>
                <a:gd name="T6" fmla="*/ 730 w 1200"/>
                <a:gd name="T7" fmla="*/ 826 h 867"/>
                <a:gd name="T8" fmla="*/ 587 w 1200"/>
                <a:gd name="T9" fmla="*/ 645 h 867"/>
                <a:gd name="T10" fmla="*/ 1067 w 1200"/>
                <a:gd name="T11" fmla="*/ 645 h 867"/>
                <a:gd name="T12" fmla="*/ 932 w 1200"/>
                <a:gd name="T13" fmla="*/ 700 h 867"/>
                <a:gd name="T14" fmla="*/ 965 w 1200"/>
                <a:gd name="T15" fmla="*/ 717 h 867"/>
                <a:gd name="T16" fmla="*/ 901 w 1200"/>
                <a:gd name="T17" fmla="*/ 743 h 867"/>
                <a:gd name="T18" fmla="*/ 863 w 1200"/>
                <a:gd name="T19" fmla="*/ 676 h 867"/>
                <a:gd name="T20" fmla="*/ 863 w 1200"/>
                <a:gd name="T21" fmla="*/ 676 h 867"/>
                <a:gd name="T22" fmla="*/ 882 w 1200"/>
                <a:gd name="T23" fmla="*/ 717 h 867"/>
                <a:gd name="T24" fmla="*/ 841 w 1200"/>
                <a:gd name="T25" fmla="*/ 700 h 867"/>
                <a:gd name="T26" fmla="*/ 758 w 1200"/>
                <a:gd name="T27" fmla="*/ 743 h 867"/>
                <a:gd name="T28" fmla="*/ 718 w 1200"/>
                <a:gd name="T29" fmla="*/ 676 h 867"/>
                <a:gd name="T30" fmla="*/ 718 w 1200"/>
                <a:gd name="T31" fmla="*/ 676 h 867"/>
                <a:gd name="T32" fmla="*/ 647 w 1200"/>
                <a:gd name="T33" fmla="*/ 700 h 867"/>
                <a:gd name="T34" fmla="*/ 613 w 1200"/>
                <a:gd name="T35" fmla="*/ 717 h 867"/>
                <a:gd name="T36" fmla="*/ 628 w 1200"/>
                <a:gd name="T37" fmla="*/ 676 h 867"/>
                <a:gd name="T38" fmla="*/ 594 w 1200"/>
                <a:gd name="T39" fmla="*/ 743 h 867"/>
                <a:gd name="T40" fmla="*/ 594 w 1200"/>
                <a:gd name="T41" fmla="*/ 743 h 867"/>
                <a:gd name="T42" fmla="*/ 504 w 1200"/>
                <a:gd name="T43" fmla="*/ 700 h 867"/>
                <a:gd name="T44" fmla="*/ 473 w 1200"/>
                <a:gd name="T45" fmla="*/ 717 h 867"/>
                <a:gd name="T46" fmla="*/ 483 w 1200"/>
                <a:gd name="T47" fmla="*/ 676 h 867"/>
                <a:gd name="T48" fmla="*/ 449 w 1200"/>
                <a:gd name="T49" fmla="*/ 743 h 867"/>
                <a:gd name="T50" fmla="*/ 449 w 1200"/>
                <a:gd name="T51" fmla="*/ 743 h 867"/>
                <a:gd name="T52" fmla="*/ 359 w 1200"/>
                <a:gd name="T53" fmla="*/ 700 h 867"/>
                <a:gd name="T54" fmla="*/ 328 w 1200"/>
                <a:gd name="T55" fmla="*/ 717 h 867"/>
                <a:gd name="T56" fmla="*/ 340 w 1200"/>
                <a:gd name="T57" fmla="*/ 676 h 867"/>
                <a:gd name="T58" fmla="*/ 309 w 1200"/>
                <a:gd name="T59" fmla="*/ 743 h 867"/>
                <a:gd name="T60" fmla="*/ 309 w 1200"/>
                <a:gd name="T61" fmla="*/ 743 h 867"/>
                <a:gd name="T62" fmla="*/ 216 w 1200"/>
                <a:gd name="T63" fmla="*/ 700 h 867"/>
                <a:gd name="T64" fmla="*/ 238 w 1200"/>
                <a:gd name="T65" fmla="*/ 743 h 867"/>
                <a:gd name="T66" fmla="*/ 145 w 1200"/>
                <a:gd name="T67" fmla="*/ 781 h 867"/>
                <a:gd name="T68" fmla="*/ 261 w 1200"/>
                <a:gd name="T69" fmla="*/ 781 h 867"/>
                <a:gd name="T70" fmla="*/ 261 w 1200"/>
                <a:gd name="T71" fmla="*/ 781 h 867"/>
                <a:gd name="T72" fmla="*/ 333 w 1200"/>
                <a:gd name="T73" fmla="*/ 755 h 867"/>
                <a:gd name="T74" fmla="*/ 352 w 1200"/>
                <a:gd name="T75" fmla="*/ 755 h 867"/>
                <a:gd name="T76" fmla="*/ 475 w 1200"/>
                <a:gd name="T77" fmla="*/ 781 h 867"/>
                <a:gd name="T78" fmla="*/ 475 w 1200"/>
                <a:gd name="T79" fmla="*/ 781 h 867"/>
                <a:gd name="T80" fmla="*/ 685 w 1200"/>
                <a:gd name="T81" fmla="*/ 755 h 867"/>
                <a:gd name="T82" fmla="*/ 737 w 1200"/>
                <a:gd name="T83" fmla="*/ 743 h 867"/>
                <a:gd name="T84" fmla="*/ 711 w 1200"/>
                <a:gd name="T85" fmla="*/ 781 h 867"/>
                <a:gd name="T86" fmla="*/ 834 w 1200"/>
                <a:gd name="T87" fmla="*/ 781 h 867"/>
                <a:gd name="T88" fmla="*/ 834 w 1200"/>
                <a:gd name="T89" fmla="*/ 781 h 867"/>
                <a:gd name="T90" fmla="*/ 906 w 1200"/>
                <a:gd name="T91" fmla="*/ 755 h 867"/>
                <a:gd name="T92" fmla="*/ 925 w 1200"/>
                <a:gd name="T93" fmla="*/ 755 h 867"/>
                <a:gd name="T94" fmla="*/ 989 w 1200"/>
                <a:gd name="T95" fmla="*/ 781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0" h="867">
                  <a:moveTo>
                    <a:pt x="1067" y="0"/>
                  </a:moveTo>
                  <a:lnTo>
                    <a:pt x="135" y="0"/>
                  </a:lnTo>
                  <a:lnTo>
                    <a:pt x="135" y="617"/>
                  </a:lnTo>
                  <a:lnTo>
                    <a:pt x="1067" y="617"/>
                  </a:lnTo>
                  <a:lnTo>
                    <a:pt x="1067" y="0"/>
                  </a:lnTo>
                  <a:close/>
                  <a:moveTo>
                    <a:pt x="972" y="521"/>
                  </a:moveTo>
                  <a:lnTo>
                    <a:pt x="228" y="521"/>
                  </a:lnTo>
                  <a:lnTo>
                    <a:pt x="228" y="95"/>
                  </a:lnTo>
                  <a:lnTo>
                    <a:pt x="972" y="95"/>
                  </a:lnTo>
                  <a:lnTo>
                    <a:pt x="972" y="521"/>
                  </a:lnTo>
                  <a:close/>
                  <a:moveTo>
                    <a:pt x="1200" y="826"/>
                  </a:moveTo>
                  <a:lnTo>
                    <a:pt x="1200" y="867"/>
                  </a:lnTo>
                  <a:lnTo>
                    <a:pt x="0" y="867"/>
                  </a:lnTo>
                  <a:lnTo>
                    <a:pt x="0" y="826"/>
                  </a:lnTo>
                  <a:lnTo>
                    <a:pt x="475" y="826"/>
                  </a:lnTo>
                  <a:lnTo>
                    <a:pt x="730" y="826"/>
                  </a:lnTo>
                  <a:lnTo>
                    <a:pt x="1200" y="826"/>
                  </a:lnTo>
                  <a:close/>
                  <a:moveTo>
                    <a:pt x="1067" y="645"/>
                  </a:moveTo>
                  <a:lnTo>
                    <a:pt x="613" y="645"/>
                  </a:lnTo>
                  <a:lnTo>
                    <a:pt x="587" y="645"/>
                  </a:lnTo>
                  <a:lnTo>
                    <a:pt x="135" y="645"/>
                  </a:lnTo>
                  <a:lnTo>
                    <a:pt x="7" y="815"/>
                  </a:lnTo>
                  <a:lnTo>
                    <a:pt x="1193" y="815"/>
                  </a:lnTo>
                  <a:lnTo>
                    <a:pt x="1067" y="645"/>
                  </a:lnTo>
                  <a:close/>
                  <a:moveTo>
                    <a:pt x="932" y="676"/>
                  </a:moveTo>
                  <a:lnTo>
                    <a:pt x="984" y="676"/>
                  </a:lnTo>
                  <a:lnTo>
                    <a:pt x="984" y="700"/>
                  </a:lnTo>
                  <a:lnTo>
                    <a:pt x="932" y="700"/>
                  </a:lnTo>
                  <a:lnTo>
                    <a:pt x="932" y="676"/>
                  </a:lnTo>
                  <a:close/>
                  <a:moveTo>
                    <a:pt x="1015" y="743"/>
                  </a:moveTo>
                  <a:lnTo>
                    <a:pt x="965" y="743"/>
                  </a:lnTo>
                  <a:lnTo>
                    <a:pt x="965" y="717"/>
                  </a:lnTo>
                  <a:lnTo>
                    <a:pt x="1015" y="717"/>
                  </a:lnTo>
                  <a:lnTo>
                    <a:pt x="1015" y="743"/>
                  </a:lnTo>
                  <a:close/>
                  <a:moveTo>
                    <a:pt x="951" y="743"/>
                  </a:moveTo>
                  <a:lnTo>
                    <a:pt x="901" y="743"/>
                  </a:lnTo>
                  <a:lnTo>
                    <a:pt x="901" y="717"/>
                  </a:lnTo>
                  <a:lnTo>
                    <a:pt x="951" y="717"/>
                  </a:lnTo>
                  <a:lnTo>
                    <a:pt x="951" y="743"/>
                  </a:lnTo>
                  <a:close/>
                  <a:moveTo>
                    <a:pt x="863" y="676"/>
                  </a:moveTo>
                  <a:lnTo>
                    <a:pt x="913" y="676"/>
                  </a:lnTo>
                  <a:lnTo>
                    <a:pt x="913" y="700"/>
                  </a:lnTo>
                  <a:lnTo>
                    <a:pt x="863" y="700"/>
                  </a:lnTo>
                  <a:lnTo>
                    <a:pt x="863" y="676"/>
                  </a:lnTo>
                  <a:close/>
                  <a:moveTo>
                    <a:pt x="882" y="743"/>
                  </a:moveTo>
                  <a:lnTo>
                    <a:pt x="830" y="743"/>
                  </a:lnTo>
                  <a:lnTo>
                    <a:pt x="830" y="717"/>
                  </a:lnTo>
                  <a:lnTo>
                    <a:pt x="882" y="717"/>
                  </a:lnTo>
                  <a:lnTo>
                    <a:pt x="882" y="743"/>
                  </a:lnTo>
                  <a:close/>
                  <a:moveTo>
                    <a:pt x="792" y="676"/>
                  </a:moveTo>
                  <a:lnTo>
                    <a:pt x="841" y="676"/>
                  </a:lnTo>
                  <a:lnTo>
                    <a:pt x="841" y="700"/>
                  </a:lnTo>
                  <a:lnTo>
                    <a:pt x="792" y="700"/>
                  </a:lnTo>
                  <a:lnTo>
                    <a:pt x="792" y="676"/>
                  </a:lnTo>
                  <a:close/>
                  <a:moveTo>
                    <a:pt x="811" y="743"/>
                  </a:moveTo>
                  <a:lnTo>
                    <a:pt x="758" y="743"/>
                  </a:lnTo>
                  <a:lnTo>
                    <a:pt x="758" y="717"/>
                  </a:lnTo>
                  <a:lnTo>
                    <a:pt x="811" y="717"/>
                  </a:lnTo>
                  <a:lnTo>
                    <a:pt x="811" y="743"/>
                  </a:lnTo>
                  <a:close/>
                  <a:moveTo>
                    <a:pt x="718" y="676"/>
                  </a:moveTo>
                  <a:lnTo>
                    <a:pt x="768" y="676"/>
                  </a:lnTo>
                  <a:lnTo>
                    <a:pt x="768" y="700"/>
                  </a:lnTo>
                  <a:lnTo>
                    <a:pt x="718" y="700"/>
                  </a:lnTo>
                  <a:lnTo>
                    <a:pt x="718" y="676"/>
                  </a:lnTo>
                  <a:close/>
                  <a:moveTo>
                    <a:pt x="647" y="676"/>
                  </a:moveTo>
                  <a:lnTo>
                    <a:pt x="696" y="676"/>
                  </a:lnTo>
                  <a:lnTo>
                    <a:pt x="696" y="700"/>
                  </a:lnTo>
                  <a:lnTo>
                    <a:pt x="647" y="700"/>
                  </a:lnTo>
                  <a:lnTo>
                    <a:pt x="647" y="676"/>
                  </a:lnTo>
                  <a:close/>
                  <a:moveTo>
                    <a:pt x="666" y="743"/>
                  </a:moveTo>
                  <a:lnTo>
                    <a:pt x="613" y="743"/>
                  </a:lnTo>
                  <a:lnTo>
                    <a:pt x="613" y="717"/>
                  </a:lnTo>
                  <a:lnTo>
                    <a:pt x="666" y="717"/>
                  </a:lnTo>
                  <a:lnTo>
                    <a:pt x="666" y="743"/>
                  </a:lnTo>
                  <a:close/>
                  <a:moveTo>
                    <a:pt x="575" y="676"/>
                  </a:moveTo>
                  <a:lnTo>
                    <a:pt x="628" y="676"/>
                  </a:lnTo>
                  <a:lnTo>
                    <a:pt x="628" y="700"/>
                  </a:lnTo>
                  <a:lnTo>
                    <a:pt x="575" y="700"/>
                  </a:lnTo>
                  <a:lnTo>
                    <a:pt x="575" y="676"/>
                  </a:lnTo>
                  <a:close/>
                  <a:moveTo>
                    <a:pt x="594" y="743"/>
                  </a:moveTo>
                  <a:lnTo>
                    <a:pt x="544" y="743"/>
                  </a:lnTo>
                  <a:lnTo>
                    <a:pt x="544" y="717"/>
                  </a:lnTo>
                  <a:lnTo>
                    <a:pt x="594" y="717"/>
                  </a:lnTo>
                  <a:lnTo>
                    <a:pt x="594" y="743"/>
                  </a:lnTo>
                  <a:close/>
                  <a:moveTo>
                    <a:pt x="504" y="676"/>
                  </a:moveTo>
                  <a:lnTo>
                    <a:pt x="556" y="676"/>
                  </a:lnTo>
                  <a:lnTo>
                    <a:pt x="556" y="700"/>
                  </a:lnTo>
                  <a:lnTo>
                    <a:pt x="504" y="700"/>
                  </a:lnTo>
                  <a:lnTo>
                    <a:pt x="504" y="676"/>
                  </a:lnTo>
                  <a:close/>
                  <a:moveTo>
                    <a:pt x="523" y="743"/>
                  </a:moveTo>
                  <a:lnTo>
                    <a:pt x="473" y="743"/>
                  </a:lnTo>
                  <a:lnTo>
                    <a:pt x="473" y="717"/>
                  </a:lnTo>
                  <a:lnTo>
                    <a:pt x="523" y="717"/>
                  </a:lnTo>
                  <a:lnTo>
                    <a:pt x="523" y="743"/>
                  </a:lnTo>
                  <a:close/>
                  <a:moveTo>
                    <a:pt x="430" y="676"/>
                  </a:moveTo>
                  <a:lnTo>
                    <a:pt x="483" y="676"/>
                  </a:lnTo>
                  <a:lnTo>
                    <a:pt x="483" y="700"/>
                  </a:lnTo>
                  <a:lnTo>
                    <a:pt x="430" y="700"/>
                  </a:lnTo>
                  <a:lnTo>
                    <a:pt x="430" y="676"/>
                  </a:lnTo>
                  <a:close/>
                  <a:moveTo>
                    <a:pt x="449" y="743"/>
                  </a:moveTo>
                  <a:lnTo>
                    <a:pt x="399" y="743"/>
                  </a:lnTo>
                  <a:lnTo>
                    <a:pt x="399" y="717"/>
                  </a:lnTo>
                  <a:lnTo>
                    <a:pt x="449" y="717"/>
                  </a:lnTo>
                  <a:lnTo>
                    <a:pt x="449" y="743"/>
                  </a:lnTo>
                  <a:close/>
                  <a:moveTo>
                    <a:pt x="359" y="676"/>
                  </a:moveTo>
                  <a:lnTo>
                    <a:pt x="411" y="676"/>
                  </a:lnTo>
                  <a:lnTo>
                    <a:pt x="411" y="700"/>
                  </a:lnTo>
                  <a:lnTo>
                    <a:pt x="359" y="700"/>
                  </a:lnTo>
                  <a:lnTo>
                    <a:pt x="359" y="676"/>
                  </a:lnTo>
                  <a:close/>
                  <a:moveTo>
                    <a:pt x="378" y="743"/>
                  </a:moveTo>
                  <a:lnTo>
                    <a:pt x="328" y="743"/>
                  </a:lnTo>
                  <a:lnTo>
                    <a:pt x="328" y="717"/>
                  </a:lnTo>
                  <a:lnTo>
                    <a:pt x="378" y="717"/>
                  </a:lnTo>
                  <a:lnTo>
                    <a:pt x="378" y="743"/>
                  </a:lnTo>
                  <a:close/>
                  <a:moveTo>
                    <a:pt x="290" y="676"/>
                  </a:moveTo>
                  <a:lnTo>
                    <a:pt x="340" y="676"/>
                  </a:lnTo>
                  <a:lnTo>
                    <a:pt x="340" y="700"/>
                  </a:lnTo>
                  <a:lnTo>
                    <a:pt x="290" y="700"/>
                  </a:lnTo>
                  <a:lnTo>
                    <a:pt x="290" y="676"/>
                  </a:lnTo>
                  <a:close/>
                  <a:moveTo>
                    <a:pt x="309" y="743"/>
                  </a:moveTo>
                  <a:lnTo>
                    <a:pt x="257" y="743"/>
                  </a:lnTo>
                  <a:lnTo>
                    <a:pt x="257" y="717"/>
                  </a:lnTo>
                  <a:lnTo>
                    <a:pt x="309" y="717"/>
                  </a:lnTo>
                  <a:lnTo>
                    <a:pt x="309" y="743"/>
                  </a:lnTo>
                  <a:close/>
                  <a:moveTo>
                    <a:pt x="216" y="676"/>
                  </a:moveTo>
                  <a:lnTo>
                    <a:pt x="269" y="676"/>
                  </a:lnTo>
                  <a:lnTo>
                    <a:pt x="269" y="700"/>
                  </a:lnTo>
                  <a:lnTo>
                    <a:pt x="216" y="700"/>
                  </a:lnTo>
                  <a:lnTo>
                    <a:pt x="216" y="676"/>
                  </a:lnTo>
                  <a:close/>
                  <a:moveTo>
                    <a:pt x="185" y="717"/>
                  </a:moveTo>
                  <a:lnTo>
                    <a:pt x="238" y="717"/>
                  </a:lnTo>
                  <a:lnTo>
                    <a:pt x="238" y="743"/>
                  </a:lnTo>
                  <a:lnTo>
                    <a:pt x="185" y="743"/>
                  </a:lnTo>
                  <a:lnTo>
                    <a:pt x="185" y="717"/>
                  </a:lnTo>
                  <a:close/>
                  <a:moveTo>
                    <a:pt x="195" y="781"/>
                  </a:moveTo>
                  <a:lnTo>
                    <a:pt x="145" y="781"/>
                  </a:lnTo>
                  <a:lnTo>
                    <a:pt x="145" y="755"/>
                  </a:lnTo>
                  <a:lnTo>
                    <a:pt x="195" y="755"/>
                  </a:lnTo>
                  <a:lnTo>
                    <a:pt x="195" y="781"/>
                  </a:lnTo>
                  <a:close/>
                  <a:moveTo>
                    <a:pt x="261" y="781"/>
                  </a:moveTo>
                  <a:lnTo>
                    <a:pt x="209" y="781"/>
                  </a:lnTo>
                  <a:lnTo>
                    <a:pt x="209" y="755"/>
                  </a:lnTo>
                  <a:lnTo>
                    <a:pt x="261" y="755"/>
                  </a:lnTo>
                  <a:lnTo>
                    <a:pt x="261" y="781"/>
                  </a:lnTo>
                  <a:close/>
                  <a:moveTo>
                    <a:pt x="333" y="781"/>
                  </a:moveTo>
                  <a:lnTo>
                    <a:pt x="280" y="781"/>
                  </a:lnTo>
                  <a:lnTo>
                    <a:pt x="280" y="755"/>
                  </a:lnTo>
                  <a:lnTo>
                    <a:pt x="333" y="755"/>
                  </a:lnTo>
                  <a:lnTo>
                    <a:pt x="333" y="781"/>
                  </a:lnTo>
                  <a:close/>
                  <a:moveTo>
                    <a:pt x="402" y="781"/>
                  </a:moveTo>
                  <a:lnTo>
                    <a:pt x="352" y="781"/>
                  </a:lnTo>
                  <a:lnTo>
                    <a:pt x="352" y="755"/>
                  </a:lnTo>
                  <a:lnTo>
                    <a:pt x="402" y="755"/>
                  </a:lnTo>
                  <a:lnTo>
                    <a:pt x="402" y="781"/>
                  </a:lnTo>
                  <a:lnTo>
                    <a:pt x="402" y="781"/>
                  </a:lnTo>
                  <a:close/>
                  <a:moveTo>
                    <a:pt x="475" y="781"/>
                  </a:moveTo>
                  <a:lnTo>
                    <a:pt x="423" y="781"/>
                  </a:lnTo>
                  <a:lnTo>
                    <a:pt x="423" y="755"/>
                  </a:lnTo>
                  <a:lnTo>
                    <a:pt x="475" y="755"/>
                  </a:lnTo>
                  <a:lnTo>
                    <a:pt x="475" y="781"/>
                  </a:lnTo>
                  <a:close/>
                  <a:moveTo>
                    <a:pt x="685" y="781"/>
                  </a:moveTo>
                  <a:lnTo>
                    <a:pt x="497" y="781"/>
                  </a:lnTo>
                  <a:lnTo>
                    <a:pt x="497" y="755"/>
                  </a:lnTo>
                  <a:lnTo>
                    <a:pt x="685" y="755"/>
                  </a:lnTo>
                  <a:lnTo>
                    <a:pt x="685" y="781"/>
                  </a:lnTo>
                  <a:close/>
                  <a:moveTo>
                    <a:pt x="685" y="717"/>
                  </a:moveTo>
                  <a:lnTo>
                    <a:pt x="737" y="717"/>
                  </a:lnTo>
                  <a:lnTo>
                    <a:pt x="737" y="743"/>
                  </a:lnTo>
                  <a:lnTo>
                    <a:pt x="685" y="743"/>
                  </a:lnTo>
                  <a:lnTo>
                    <a:pt x="685" y="717"/>
                  </a:lnTo>
                  <a:close/>
                  <a:moveTo>
                    <a:pt x="761" y="781"/>
                  </a:moveTo>
                  <a:lnTo>
                    <a:pt x="711" y="781"/>
                  </a:lnTo>
                  <a:lnTo>
                    <a:pt x="711" y="755"/>
                  </a:lnTo>
                  <a:lnTo>
                    <a:pt x="761" y="755"/>
                  </a:lnTo>
                  <a:lnTo>
                    <a:pt x="761" y="781"/>
                  </a:lnTo>
                  <a:close/>
                  <a:moveTo>
                    <a:pt x="834" y="781"/>
                  </a:moveTo>
                  <a:lnTo>
                    <a:pt x="782" y="781"/>
                  </a:lnTo>
                  <a:lnTo>
                    <a:pt x="782" y="755"/>
                  </a:lnTo>
                  <a:lnTo>
                    <a:pt x="834" y="755"/>
                  </a:lnTo>
                  <a:lnTo>
                    <a:pt x="834" y="781"/>
                  </a:lnTo>
                  <a:close/>
                  <a:moveTo>
                    <a:pt x="906" y="781"/>
                  </a:moveTo>
                  <a:lnTo>
                    <a:pt x="856" y="781"/>
                  </a:lnTo>
                  <a:lnTo>
                    <a:pt x="856" y="755"/>
                  </a:lnTo>
                  <a:lnTo>
                    <a:pt x="906" y="755"/>
                  </a:lnTo>
                  <a:lnTo>
                    <a:pt x="906" y="781"/>
                  </a:lnTo>
                  <a:close/>
                  <a:moveTo>
                    <a:pt x="977" y="781"/>
                  </a:moveTo>
                  <a:lnTo>
                    <a:pt x="925" y="781"/>
                  </a:lnTo>
                  <a:lnTo>
                    <a:pt x="925" y="755"/>
                  </a:lnTo>
                  <a:lnTo>
                    <a:pt x="977" y="755"/>
                  </a:lnTo>
                  <a:lnTo>
                    <a:pt x="977" y="781"/>
                  </a:lnTo>
                  <a:close/>
                  <a:moveTo>
                    <a:pt x="1041" y="781"/>
                  </a:moveTo>
                  <a:lnTo>
                    <a:pt x="989" y="781"/>
                  </a:lnTo>
                  <a:lnTo>
                    <a:pt x="989" y="755"/>
                  </a:lnTo>
                  <a:lnTo>
                    <a:pt x="1041" y="755"/>
                  </a:lnTo>
                  <a:lnTo>
                    <a:pt x="1041" y="78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34" name="TextBox 33"/>
          <p:cNvSpPr txBox="1"/>
          <p:nvPr/>
        </p:nvSpPr>
        <p:spPr>
          <a:xfrm>
            <a:off x="5810028" y="2377610"/>
            <a:ext cx="2111027" cy="923330"/>
          </a:xfrm>
          <a:prstGeom prst="rect">
            <a:avLst/>
          </a:prstGeom>
          <a:noFill/>
        </p:spPr>
        <p:txBody>
          <a:bodyPr wrap="none" rtlCol="0">
            <a:spAutoFit/>
          </a:bodyPr>
          <a:lstStyle/>
          <a:p>
            <a:pPr marL="285750" indent="-285750">
              <a:buFont typeface="Arial" panose="020B0604020202020204" pitchFamily="34" charset="0"/>
              <a:buChar char="•"/>
            </a:pPr>
            <a:r>
              <a:rPr lang="en-CA" dirty="0" smtClean="0"/>
              <a:t>GC Wiki </a:t>
            </a:r>
          </a:p>
          <a:p>
            <a:pPr marL="285750" indent="-285750">
              <a:buFont typeface="Arial" panose="020B0604020202020204" pitchFamily="34" charset="0"/>
              <a:buChar char="•"/>
            </a:pPr>
            <a:r>
              <a:rPr lang="en-CA" dirty="0" smtClean="0"/>
              <a:t>GC </a:t>
            </a:r>
            <a:r>
              <a:rPr lang="en-CA" dirty="0"/>
              <a:t>Connex</a:t>
            </a:r>
            <a:endParaRPr lang="en-US" dirty="0"/>
          </a:p>
          <a:p>
            <a:pPr marL="285750" indent="-285750">
              <a:buFont typeface="Arial" panose="020B0604020202020204" pitchFamily="34" charset="0"/>
              <a:buChar char="•"/>
            </a:pPr>
            <a:r>
              <a:rPr lang="en-CA" dirty="0"/>
              <a:t>GC Collaboration </a:t>
            </a:r>
            <a:endParaRPr lang="en-US" dirty="0"/>
          </a:p>
        </p:txBody>
      </p:sp>
      <p:sp>
        <p:nvSpPr>
          <p:cNvPr id="37" name="Oval 36"/>
          <p:cNvSpPr/>
          <p:nvPr>
            <p:custDataLst>
              <p:tags r:id="rId2"/>
            </p:custDataLst>
          </p:nvPr>
        </p:nvSpPr>
        <p:spPr>
          <a:xfrm>
            <a:off x="4692460" y="3695241"/>
            <a:ext cx="928540" cy="921891"/>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EditPoints="1"/>
          </p:cNvSpPr>
          <p:nvPr/>
        </p:nvSpPr>
        <p:spPr bwMode="auto">
          <a:xfrm>
            <a:off x="4933999" y="3953239"/>
            <a:ext cx="468052" cy="393018"/>
          </a:xfrm>
          <a:custGeom>
            <a:avLst/>
            <a:gdLst>
              <a:gd name="T0" fmla="*/ 138 w 142"/>
              <a:gd name="T1" fmla="*/ 4 h 112"/>
              <a:gd name="T2" fmla="*/ 129 w 142"/>
              <a:gd name="T3" fmla="*/ 0 h 112"/>
              <a:gd name="T4" fmla="*/ 12 w 142"/>
              <a:gd name="T5" fmla="*/ 0 h 112"/>
              <a:gd name="T6" fmla="*/ 3 w 142"/>
              <a:gd name="T7" fmla="*/ 4 h 112"/>
              <a:gd name="T8" fmla="*/ 0 w 142"/>
              <a:gd name="T9" fmla="*/ 13 h 112"/>
              <a:gd name="T10" fmla="*/ 0 w 142"/>
              <a:gd name="T11" fmla="*/ 99 h 112"/>
              <a:gd name="T12" fmla="*/ 3 w 142"/>
              <a:gd name="T13" fmla="*/ 108 h 112"/>
              <a:gd name="T14" fmla="*/ 12 w 142"/>
              <a:gd name="T15" fmla="*/ 112 h 112"/>
              <a:gd name="T16" fmla="*/ 129 w 142"/>
              <a:gd name="T17" fmla="*/ 112 h 112"/>
              <a:gd name="T18" fmla="*/ 138 w 142"/>
              <a:gd name="T19" fmla="*/ 108 h 112"/>
              <a:gd name="T20" fmla="*/ 142 w 142"/>
              <a:gd name="T21" fmla="*/ 99 h 112"/>
              <a:gd name="T22" fmla="*/ 142 w 142"/>
              <a:gd name="T23" fmla="*/ 13 h 112"/>
              <a:gd name="T24" fmla="*/ 138 w 142"/>
              <a:gd name="T25" fmla="*/ 4 h 112"/>
              <a:gd name="T26" fmla="*/ 128 w 142"/>
              <a:gd name="T27" fmla="*/ 26 h 112"/>
              <a:gd name="T28" fmla="*/ 120 w 142"/>
              <a:gd name="T29" fmla="*/ 35 h 112"/>
              <a:gd name="T30" fmla="*/ 88 w 142"/>
              <a:gd name="T31" fmla="*/ 60 h 112"/>
              <a:gd name="T32" fmla="*/ 86 w 142"/>
              <a:gd name="T33" fmla="*/ 63 h 112"/>
              <a:gd name="T34" fmla="*/ 82 w 142"/>
              <a:gd name="T35" fmla="*/ 66 h 112"/>
              <a:gd name="T36" fmla="*/ 78 w 142"/>
              <a:gd name="T37" fmla="*/ 68 h 112"/>
              <a:gd name="T38" fmla="*/ 74 w 142"/>
              <a:gd name="T39" fmla="*/ 70 h 112"/>
              <a:gd name="T40" fmla="*/ 71 w 142"/>
              <a:gd name="T41" fmla="*/ 71 h 112"/>
              <a:gd name="T42" fmla="*/ 71 w 142"/>
              <a:gd name="T43" fmla="*/ 71 h 112"/>
              <a:gd name="T44" fmla="*/ 71 w 142"/>
              <a:gd name="T45" fmla="*/ 71 h 112"/>
              <a:gd name="T46" fmla="*/ 67 w 142"/>
              <a:gd name="T47" fmla="*/ 70 h 112"/>
              <a:gd name="T48" fmla="*/ 63 w 142"/>
              <a:gd name="T49" fmla="*/ 68 h 112"/>
              <a:gd name="T50" fmla="*/ 60 w 142"/>
              <a:gd name="T51" fmla="*/ 66 h 112"/>
              <a:gd name="T52" fmla="*/ 56 w 142"/>
              <a:gd name="T53" fmla="*/ 63 h 112"/>
              <a:gd name="T54" fmla="*/ 53 w 142"/>
              <a:gd name="T55" fmla="*/ 60 h 112"/>
              <a:gd name="T56" fmla="*/ 21 w 142"/>
              <a:gd name="T57" fmla="*/ 35 h 112"/>
              <a:gd name="T58" fmla="*/ 10 w 142"/>
              <a:gd name="T59" fmla="*/ 13 h 112"/>
              <a:gd name="T60" fmla="*/ 11 w 142"/>
              <a:gd name="T61" fmla="*/ 11 h 112"/>
              <a:gd name="T62" fmla="*/ 12 w 142"/>
              <a:gd name="T63" fmla="*/ 10 h 112"/>
              <a:gd name="T64" fmla="*/ 129 w 142"/>
              <a:gd name="T65" fmla="*/ 10 h 112"/>
              <a:gd name="T66" fmla="*/ 131 w 142"/>
              <a:gd name="T67" fmla="*/ 10 h 112"/>
              <a:gd name="T68" fmla="*/ 131 w 142"/>
              <a:gd name="T69" fmla="*/ 11 h 112"/>
              <a:gd name="T70" fmla="*/ 132 w 142"/>
              <a:gd name="T71" fmla="*/ 11 h 112"/>
              <a:gd name="T72" fmla="*/ 132 w 142"/>
              <a:gd name="T73" fmla="*/ 12 h 112"/>
              <a:gd name="T74" fmla="*/ 132 w 142"/>
              <a:gd name="T75" fmla="*/ 14 h 112"/>
              <a:gd name="T76" fmla="*/ 132 w 142"/>
              <a:gd name="T77" fmla="*/ 15 h 112"/>
              <a:gd name="T78" fmla="*/ 132 w 142"/>
              <a:gd name="T79" fmla="*/ 15 h 112"/>
              <a:gd name="T80" fmla="*/ 128 w 142"/>
              <a:gd name="T81" fmla="*/ 26 h 112"/>
              <a:gd name="T82" fmla="*/ 131 w 142"/>
              <a:gd name="T83" fmla="*/ 101 h 112"/>
              <a:gd name="T84" fmla="*/ 129 w 142"/>
              <a:gd name="T85" fmla="*/ 102 h 112"/>
              <a:gd name="T86" fmla="*/ 12 w 142"/>
              <a:gd name="T87" fmla="*/ 102 h 112"/>
              <a:gd name="T88" fmla="*/ 11 w 142"/>
              <a:gd name="T89" fmla="*/ 101 h 112"/>
              <a:gd name="T90" fmla="*/ 10 w 142"/>
              <a:gd name="T91" fmla="*/ 99 h 112"/>
              <a:gd name="T92" fmla="*/ 10 w 142"/>
              <a:gd name="T93" fmla="*/ 38 h 112"/>
              <a:gd name="T94" fmla="*/ 15 w 142"/>
              <a:gd name="T95" fmla="*/ 43 h 112"/>
              <a:gd name="T96" fmla="*/ 49 w 142"/>
              <a:gd name="T97" fmla="*/ 70 h 112"/>
              <a:gd name="T98" fmla="*/ 56 w 142"/>
              <a:gd name="T99" fmla="*/ 75 h 112"/>
              <a:gd name="T100" fmla="*/ 63 w 142"/>
              <a:gd name="T101" fmla="*/ 79 h 112"/>
              <a:gd name="T102" fmla="*/ 71 w 142"/>
              <a:gd name="T103" fmla="*/ 81 h 112"/>
              <a:gd name="T104" fmla="*/ 71 w 142"/>
              <a:gd name="T105" fmla="*/ 81 h 112"/>
              <a:gd name="T106" fmla="*/ 71 w 142"/>
              <a:gd name="T107" fmla="*/ 81 h 112"/>
              <a:gd name="T108" fmla="*/ 79 w 142"/>
              <a:gd name="T109" fmla="*/ 79 h 112"/>
              <a:gd name="T110" fmla="*/ 86 w 142"/>
              <a:gd name="T111" fmla="*/ 75 h 112"/>
              <a:gd name="T112" fmla="*/ 93 w 142"/>
              <a:gd name="T113" fmla="*/ 70 h 112"/>
              <a:gd name="T114" fmla="*/ 126 w 142"/>
              <a:gd name="T115" fmla="*/ 43 h 112"/>
              <a:gd name="T116" fmla="*/ 132 w 142"/>
              <a:gd name="T117" fmla="*/ 38 h 112"/>
              <a:gd name="T118" fmla="*/ 132 w 142"/>
              <a:gd name="T119" fmla="*/ 99 h 112"/>
              <a:gd name="T120" fmla="*/ 131 w 142"/>
              <a:gd name="T12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38" y="4"/>
                </a:moveTo>
                <a:cubicBezTo>
                  <a:pt x="136" y="1"/>
                  <a:pt x="133" y="0"/>
                  <a:pt x="129" y="0"/>
                </a:cubicBezTo>
                <a:cubicBezTo>
                  <a:pt x="12" y="0"/>
                  <a:pt x="12" y="0"/>
                  <a:pt x="12" y="0"/>
                </a:cubicBezTo>
                <a:cubicBezTo>
                  <a:pt x="9" y="0"/>
                  <a:pt x="6" y="1"/>
                  <a:pt x="3" y="4"/>
                </a:cubicBezTo>
                <a:cubicBezTo>
                  <a:pt x="1" y="6"/>
                  <a:pt x="0" y="9"/>
                  <a:pt x="0" y="13"/>
                </a:cubicBezTo>
                <a:cubicBezTo>
                  <a:pt x="0" y="99"/>
                  <a:pt x="0" y="99"/>
                  <a:pt x="0" y="99"/>
                </a:cubicBezTo>
                <a:cubicBezTo>
                  <a:pt x="0" y="103"/>
                  <a:pt x="1" y="106"/>
                  <a:pt x="3" y="108"/>
                </a:cubicBezTo>
                <a:cubicBezTo>
                  <a:pt x="6" y="111"/>
                  <a:pt x="9" y="112"/>
                  <a:pt x="12" y="112"/>
                </a:cubicBezTo>
                <a:cubicBezTo>
                  <a:pt x="129" y="112"/>
                  <a:pt x="129" y="112"/>
                  <a:pt x="129" y="112"/>
                </a:cubicBezTo>
                <a:cubicBezTo>
                  <a:pt x="133" y="112"/>
                  <a:pt x="136" y="111"/>
                  <a:pt x="138" y="108"/>
                </a:cubicBezTo>
                <a:cubicBezTo>
                  <a:pt x="141" y="106"/>
                  <a:pt x="142" y="103"/>
                  <a:pt x="142" y="99"/>
                </a:cubicBezTo>
                <a:cubicBezTo>
                  <a:pt x="142" y="13"/>
                  <a:pt x="142" y="13"/>
                  <a:pt x="142" y="13"/>
                </a:cubicBezTo>
                <a:cubicBezTo>
                  <a:pt x="142" y="9"/>
                  <a:pt x="141" y="6"/>
                  <a:pt x="138" y="4"/>
                </a:cubicBezTo>
                <a:close/>
                <a:moveTo>
                  <a:pt x="128" y="26"/>
                </a:moveTo>
                <a:cubicBezTo>
                  <a:pt x="126" y="30"/>
                  <a:pt x="123" y="33"/>
                  <a:pt x="120" y="35"/>
                </a:cubicBezTo>
                <a:cubicBezTo>
                  <a:pt x="110" y="43"/>
                  <a:pt x="99" y="52"/>
                  <a:pt x="88" y="60"/>
                </a:cubicBezTo>
                <a:cubicBezTo>
                  <a:pt x="88" y="61"/>
                  <a:pt x="87" y="61"/>
                  <a:pt x="86" y="63"/>
                </a:cubicBezTo>
                <a:cubicBezTo>
                  <a:pt x="84" y="64"/>
                  <a:pt x="83" y="65"/>
                  <a:pt x="82" y="66"/>
                </a:cubicBezTo>
                <a:cubicBezTo>
                  <a:pt x="81" y="66"/>
                  <a:pt x="80" y="67"/>
                  <a:pt x="78" y="68"/>
                </a:cubicBezTo>
                <a:cubicBezTo>
                  <a:pt x="77" y="69"/>
                  <a:pt x="76" y="70"/>
                  <a:pt x="74" y="70"/>
                </a:cubicBezTo>
                <a:cubicBezTo>
                  <a:pt x="73" y="71"/>
                  <a:pt x="72" y="71"/>
                  <a:pt x="71" y="71"/>
                </a:cubicBezTo>
                <a:cubicBezTo>
                  <a:pt x="71" y="71"/>
                  <a:pt x="71" y="71"/>
                  <a:pt x="71" y="71"/>
                </a:cubicBezTo>
                <a:cubicBezTo>
                  <a:pt x="71" y="71"/>
                  <a:pt x="71" y="71"/>
                  <a:pt x="71" y="71"/>
                </a:cubicBezTo>
                <a:cubicBezTo>
                  <a:pt x="70" y="71"/>
                  <a:pt x="69" y="71"/>
                  <a:pt x="67" y="70"/>
                </a:cubicBezTo>
                <a:cubicBezTo>
                  <a:pt x="66" y="70"/>
                  <a:pt x="65" y="69"/>
                  <a:pt x="63" y="68"/>
                </a:cubicBezTo>
                <a:cubicBezTo>
                  <a:pt x="62" y="67"/>
                  <a:pt x="61" y="66"/>
                  <a:pt x="60" y="66"/>
                </a:cubicBezTo>
                <a:cubicBezTo>
                  <a:pt x="59" y="65"/>
                  <a:pt x="58" y="64"/>
                  <a:pt x="56" y="63"/>
                </a:cubicBezTo>
                <a:cubicBezTo>
                  <a:pt x="55" y="61"/>
                  <a:pt x="54" y="61"/>
                  <a:pt x="53" y="60"/>
                </a:cubicBezTo>
                <a:cubicBezTo>
                  <a:pt x="42" y="52"/>
                  <a:pt x="32" y="43"/>
                  <a:pt x="21" y="35"/>
                </a:cubicBezTo>
                <a:cubicBezTo>
                  <a:pt x="14" y="29"/>
                  <a:pt x="10" y="21"/>
                  <a:pt x="10" y="13"/>
                </a:cubicBezTo>
                <a:cubicBezTo>
                  <a:pt x="11" y="11"/>
                  <a:pt x="11" y="11"/>
                  <a:pt x="11" y="11"/>
                </a:cubicBezTo>
                <a:cubicBezTo>
                  <a:pt x="12" y="10"/>
                  <a:pt x="12" y="10"/>
                  <a:pt x="12" y="10"/>
                </a:cubicBezTo>
                <a:cubicBezTo>
                  <a:pt x="129" y="10"/>
                  <a:pt x="129" y="10"/>
                  <a:pt x="129" y="10"/>
                </a:cubicBezTo>
                <a:cubicBezTo>
                  <a:pt x="131" y="10"/>
                  <a:pt x="131" y="10"/>
                  <a:pt x="131" y="10"/>
                </a:cubicBezTo>
                <a:cubicBezTo>
                  <a:pt x="131" y="11"/>
                  <a:pt x="131" y="11"/>
                  <a:pt x="131" y="11"/>
                </a:cubicBezTo>
                <a:cubicBezTo>
                  <a:pt x="132" y="11"/>
                  <a:pt x="132" y="11"/>
                  <a:pt x="132" y="11"/>
                </a:cubicBezTo>
                <a:cubicBezTo>
                  <a:pt x="132" y="12"/>
                  <a:pt x="132" y="12"/>
                  <a:pt x="132" y="12"/>
                </a:cubicBezTo>
                <a:cubicBezTo>
                  <a:pt x="132" y="14"/>
                  <a:pt x="132" y="14"/>
                  <a:pt x="132" y="14"/>
                </a:cubicBezTo>
                <a:cubicBezTo>
                  <a:pt x="132" y="15"/>
                  <a:pt x="132" y="15"/>
                  <a:pt x="132" y="15"/>
                </a:cubicBezTo>
                <a:cubicBezTo>
                  <a:pt x="132" y="15"/>
                  <a:pt x="132" y="15"/>
                  <a:pt x="132" y="15"/>
                </a:cubicBezTo>
                <a:cubicBezTo>
                  <a:pt x="132" y="19"/>
                  <a:pt x="131" y="22"/>
                  <a:pt x="128" y="26"/>
                </a:cubicBezTo>
                <a:close/>
                <a:moveTo>
                  <a:pt x="131" y="101"/>
                </a:moveTo>
                <a:cubicBezTo>
                  <a:pt x="129" y="102"/>
                  <a:pt x="129" y="102"/>
                  <a:pt x="129" y="102"/>
                </a:cubicBezTo>
                <a:cubicBezTo>
                  <a:pt x="12" y="102"/>
                  <a:pt x="12" y="102"/>
                  <a:pt x="12" y="102"/>
                </a:cubicBezTo>
                <a:cubicBezTo>
                  <a:pt x="11" y="101"/>
                  <a:pt x="11" y="101"/>
                  <a:pt x="11" y="101"/>
                </a:cubicBezTo>
                <a:cubicBezTo>
                  <a:pt x="10" y="99"/>
                  <a:pt x="10" y="99"/>
                  <a:pt x="10" y="99"/>
                </a:cubicBezTo>
                <a:cubicBezTo>
                  <a:pt x="10" y="38"/>
                  <a:pt x="10" y="38"/>
                  <a:pt x="10" y="38"/>
                </a:cubicBezTo>
                <a:cubicBezTo>
                  <a:pt x="11" y="40"/>
                  <a:pt x="13" y="42"/>
                  <a:pt x="15" y="43"/>
                </a:cubicBezTo>
                <a:cubicBezTo>
                  <a:pt x="29" y="54"/>
                  <a:pt x="41" y="63"/>
                  <a:pt x="49" y="70"/>
                </a:cubicBezTo>
                <a:cubicBezTo>
                  <a:pt x="52" y="72"/>
                  <a:pt x="54" y="74"/>
                  <a:pt x="56" y="75"/>
                </a:cubicBezTo>
                <a:cubicBezTo>
                  <a:pt x="57" y="77"/>
                  <a:pt x="60" y="78"/>
                  <a:pt x="63" y="79"/>
                </a:cubicBezTo>
                <a:cubicBezTo>
                  <a:pt x="66" y="81"/>
                  <a:pt x="68" y="81"/>
                  <a:pt x="71" y="81"/>
                </a:cubicBezTo>
                <a:cubicBezTo>
                  <a:pt x="71" y="81"/>
                  <a:pt x="71" y="81"/>
                  <a:pt x="71" y="81"/>
                </a:cubicBezTo>
                <a:cubicBezTo>
                  <a:pt x="71" y="81"/>
                  <a:pt x="71" y="81"/>
                  <a:pt x="71" y="81"/>
                </a:cubicBezTo>
                <a:cubicBezTo>
                  <a:pt x="74" y="81"/>
                  <a:pt x="76" y="81"/>
                  <a:pt x="79" y="79"/>
                </a:cubicBezTo>
                <a:cubicBezTo>
                  <a:pt x="82" y="78"/>
                  <a:pt x="84" y="77"/>
                  <a:pt x="86" y="75"/>
                </a:cubicBezTo>
                <a:cubicBezTo>
                  <a:pt x="88" y="74"/>
                  <a:pt x="90" y="72"/>
                  <a:pt x="93" y="70"/>
                </a:cubicBezTo>
                <a:cubicBezTo>
                  <a:pt x="101" y="63"/>
                  <a:pt x="112" y="54"/>
                  <a:pt x="126" y="43"/>
                </a:cubicBezTo>
                <a:cubicBezTo>
                  <a:pt x="128" y="42"/>
                  <a:pt x="130" y="40"/>
                  <a:pt x="132" y="38"/>
                </a:cubicBezTo>
                <a:cubicBezTo>
                  <a:pt x="132" y="99"/>
                  <a:pt x="132" y="99"/>
                  <a:pt x="132" y="99"/>
                </a:cubicBezTo>
                <a:lnTo>
                  <a:pt x="131" y="10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0" name="Rectangle 39"/>
          <p:cNvSpPr/>
          <p:nvPr/>
        </p:nvSpPr>
        <p:spPr>
          <a:xfrm>
            <a:off x="5891154" y="3948631"/>
            <a:ext cx="2692308" cy="369332"/>
          </a:xfrm>
          <a:prstGeom prst="rect">
            <a:avLst/>
          </a:prstGeom>
          <a:ln>
            <a:solidFill>
              <a:schemeClr val="tx2"/>
            </a:solidFill>
          </a:ln>
        </p:spPr>
        <p:txBody>
          <a:bodyPr wrap="square">
            <a:spAutoFit/>
          </a:bodyPr>
          <a:lstStyle/>
          <a:p>
            <a:r>
              <a:rPr lang="en-US" dirty="0" smtClean="0"/>
              <a:t>ZZCIOBDP@tbs-sct.gc.ca</a:t>
            </a:r>
            <a:endParaRPr lang="en-US" dirty="0"/>
          </a:p>
        </p:txBody>
      </p:sp>
      <p:sp>
        <p:nvSpPr>
          <p:cNvPr id="20" name="Rectangle 19"/>
          <p:cNvSpPr/>
          <p:nvPr>
            <p:custDataLst>
              <p:tags r:id="rId3"/>
            </p:custDataLst>
          </p:nvPr>
        </p:nvSpPr>
        <p:spPr>
          <a:xfrm>
            <a:off x="1979712" y="1389209"/>
            <a:ext cx="4788532" cy="246221"/>
          </a:xfrm>
          <a:prstGeom prst="rect">
            <a:avLst/>
          </a:prstGeom>
          <a:solidFill>
            <a:srgbClr val="E0EA66"/>
          </a:solidFill>
        </p:spPr>
        <p:txBody>
          <a:bodyPr wrap="square">
            <a:spAutoFit/>
          </a:bodyPr>
          <a:lstStyle/>
          <a:p>
            <a:r>
              <a:rPr lang="en-CA" sz="1000" dirty="0">
                <a:solidFill>
                  <a:schemeClr val="tx2"/>
                </a:solidFill>
                <a:ea typeface="ＭＳ Ｐゴシック" pitchFamily="34" charset="-128"/>
                <a:cs typeface="Aharoni" panose="02010803020104030203" pitchFamily="2" charset="-79"/>
                <a:hlinkClick r:id="rId8"/>
              </a:rPr>
              <a:t>https://</a:t>
            </a:r>
            <a:r>
              <a:rPr lang="en-CA" sz="1000" dirty="0" smtClean="0">
                <a:solidFill>
                  <a:schemeClr val="tx2"/>
                </a:solidFill>
                <a:ea typeface="ＭＳ Ｐゴシック" pitchFamily="34" charset="-128"/>
                <a:cs typeface="Aharoni" panose="02010803020104030203" pitchFamily="2" charset="-79"/>
                <a:hlinkClick r:id="rId8"/>
              </a:rPr>
              <a:t>wiki.gccollab.ca/GC_EARB</a:t>
            </a:r>
            <a:r>
              <a:rPr lang="en-CA" sz="1000" dirty="0" smtClean="0">
                <a:solidFill>
                  <a:schemeClr val="tx2"/>
                </a:solidFill>
                <a:ea typeface="ＭＳ Ｐゴシック" pitchFamily="34" charset="-128"/>
                <a:cs typeface="Aharoni" panose="02010803020104030203" pitchFamily="2" charset="-79"/>
              </a:rPr>
              <a:t> </a:t>
            </a:r>
            <a:endParaRPr lang="en-CA" sz="1000" dirty="0">
              <a:solidFill>
                <a:schemeClr val="tx2"/>
              </a:solidFill>
              <a:ea typeface="ＭＳ Ｐゴシック" pitchFamily="34" charset="-128"/>
              <a:cs typeface="Aharoni" panose="02010803020104030203" pitchFamily="2" charset="-79"/>
            </a:endParaRPr>
          </a:p>
        </p:txBody>
      </p:sp>
      <p:grpSp>
        <p:nvGrpSpPr>
          <p:cNvPr id="21" name="Group 20"/>
          <p:cNvGrpSpPr/>
          <p:nvPr/>
        </p:nvGrpSpPr>
        <p:grpSpPr>
          <a:xfrm>
            <a:off x="526034" y="2377610"/>
            <a:ext cx="3791368" cy="2457594"/>
            <a:chOff x="-11456" y="8275"/>
            <a:chExt cx="9144000" cy="5986331"/>
          </a:xfrm>
        </p:grpSpPr>
        <p:pic>
          <p:nvPicPr>
            <p:cNvPr id="22" name="Picture 21"/>
            <p:cNvPicPr>
              <a:picLocks noChangeAspect="1"/>
            </p:cNvPicPr>
            <p:nvPr/>
          </p:nvPicPr>
          <p:blipFill>
            <a:blip r:embed="rId9"/>
            <a:stretch>
              <a:fillRect/>
            </a:stretch>
          </p:blipFill>
          <p:spPr>
            <a:xfrm>
              <a:off x="-11456" y="8275"/>
              <a:ext cx="9144000" cy="3816434"/>
            </a:xfrm>
            <a:prstGeom prst="rect">
              <a:avLst/>
            </a:prstGeom>
          </p:spPr>
        </p:pic>
        <p:pic>
          <p:nvPicPr>
            <p:cNvPr id="23" name="Picture 22"/>
            <p:cNvPicPr>
              <a:picLocks noChangeAspect="1"/>
            </p:cNvPicPr>
            <p:nvPr/>
          </p:nvPicPr>
          <p:blipFill>
            <a:blip r:embed="rId10"/>
            <a:stretch>
              <a:fillRect/>
            </a:stretch>
          </p:blipFill>
          <p:spPr>
            <a:xfrm>
              <a:off x="-11456" y="3820354"/>
              <a:ext cx="9144000" cy="2174252"/>
            </a:xfrm>
            <a:prstGeom prst="rect">
              <a:avLst/>
            </a:prstGeom>
          </p:spPr>
        </p:pic>
      </p:grpSp>
      <p:sp>
        <p:nvSpPr>
          <p:cNvPr id="3" name="Rectangle 2"/>
          <p:cNvSpPr/>
          <p:nvPr/>
        </p:nvSpPr>
        <p:spPr>
          <a:xfrm>
            <a:off x="526034" y="2317748"/>
            <a:ext cx="3791368" cy="251745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718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2D4B517-E49B-41B6-9DBC-23634E0F1CDC}" type="slidenum">
              <a:rPr lang="en-CA" smtClean="0">
                <a:solidFill>
                  <a:prstClr val="black">
                    <a:tint val="75000"/>
                  </a:prstClr>
                </a:solidFill>
              </a:rPr>
              <a:pPr/>
              <a:t>17</a:t>
            </a:fld>
            <a:endParaRPr lang="en-CA" dirty="0">
              <a:solidFill>
                <a:prstClr val="black">
                  <a:tint val="75000"/>
                </a:prstClr>
              </a:solidFill>
            </a:endParaRPr>
          </a:p>
        </p:txBody>
      </p:sp>
      <p:grpSp>
        <p:nvGrpSpPr>
          <p:cNvPr id="5" name="Group 4"/>
          <p:cNvGrpSpPr/>
          <p:nvPr/>
        </p:nvGrpSpPr>
        <p:grpSpPr>
          <a:xfrm>
            <a:off x="-11456" y="3537012"/>
            <a:ext cx="3791368" cy="2457594"/>
            <a:chOff x="-11456" y="8275"/>
            <a:chExt cx="9144000" cy="5986331"/>
          </a:xfrm>
        </p:grpSpPr>
        <p:pic>
          <p:nvPicPr>
            <p:cNvPr id="3" name="Picture 2"/>
            <p:cNvPicPr>
              <a:picLocks noChangeAspect="1"/>
            </p:cNvPicPr>
            <p:nvPr/>
          </p:nvPicPr>
          <p:blipFill>
            <a:blip r:embed="rId2"/>
            <a:stretch>
              <a:fillRect/>
            </a:stretch>
          </p:blipFill>
          <p:spPr>
            <a:xfrm>
              <a:off x="-11456" y="8275"/>
              <a:ext cx="9144000" cy="3816434"/>
            </a:xfrm>
            <a:prstGeom prst="rect">
              <a:avLst/>
            </a:prstGeom>
          </p:spPr>
        </p:pic>
        <p:pic>
          <p:nvPicPr>
            <p:cNvPr id="4" name="Picture 3"/>
            <p:cNvPicPr>
              <a:picLocks noChangeAspect="1"/>
            </p:cNvPicPr>
            <p:nvPr/>
          </p:nvPicPr>
          <p:blipFill>
            <a:blip r:embed="rId3"/>
            <a:stretch>
              <a:fillRect/>
            </a:stretch>
          </p:blipFill>
          <p:spPr>
            <a:xfrm>
              <a:off x="-11456" y="3820354"/>
              <a:ext cx="9144000" cy="2174252"/>
            </a:xfrm>
            <a:prstGeom prst="rect">
              <a:avLst/>
            </a:prstGeom>
          </p:spPr>
        </p:pic>
      </p:grpSp>
    </p:spTree>
    <p:extLst>
      <p:ext uri="{BB962C8B-B14F-4D97-AF65-F5344CB8AC3E}">
        <p14:creationId xmlns:p14="http://schemas.microsoft.com/office/powerpoint/2010/main" val="367114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18</a:t>
            </a:fld>
            <a:endParaRPr lang="en-CA" dirty="0"/>
          </a:p>
        </p:txBody>
      </p:sp>
      <p:sp>
        <p:nvSpPr>
          <p:cNvPr id="5" name="Title 3"/>
          <p:cNvSpPr txBox="1">
            <a:spLocks/>
          </p:cNvSpPr>
          <p:nvPr/>
        </p:nvSpPr>
        <p:spPr>
          <a:xfrm>
            <a:off x="2627784" y="1880828"/>
            <a:ext cx="3384376"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a:t>
            </a:r>
            <a:endParaRPr lang="en-CA" sz="1800" b="1" dirty="0">
              <a:latin typeface="Arial Black" panose="020B0A04020102020204" pitchFamily="34" charset="0"/>
            </a:endParaRPr>
          </a:p>
        </p:txBody>
      </p:sp>
      <p:sp>
        <p:nvSpPr>
          <p:cNvPr id="6" name="Title 3"/>
          <p:cNvSpPr txBox="1">
            <a:spLocks/>
          </p:cNvSpPr>
          <p:nvPr/>
        </p:nvSpPr>
        <p:spPr>
          <a:xfrm>
            <a:off x="2636216" y="2708920"/>
            <a:ext cx="3168352" cy="217426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sz="1800" b="1" dirty="0" smtClean="0">
                <a:latin typeface="Arial Black" panose="020B0A04020102020204" pitchFamily="34" charset="0"/>
              </a:rPr>
              <a:t>1 - </a:t>
            </a:r>
            <a:r>
              <a:rPr lang="en-CA" sz="1800" b="1" dirty="0"/>
              <a:t>GC Digital Standards</a:t>
            </a:r>
            <a:endParaRPr lang="en-US" sz="1800" b="1" dirty="0"/>
          </a:p>
          <a:p>
            <a:endParaRPr lang="en-CA" sz="1800" b="1" dirty="0" smtClean="0">
              <a:latin typeface="Arial Black" panose="020B0A04020102020204" pitchFamily="34" charset="0"/>
            </a:endParaRPr>
          </a:p>
          <a:p>
            <a:r>
              <a:rPr lang="en-CA" sz="1800" b="1" dirty="0" smtClean="0">
                <a:latin typeface="Arial Black" panose="020B0A04020102020204" pitchFamily="34" charset="0"/>
              </a:rPr>
              <a:t>2 - </a:t>
            </a:r>
            <a:r>
              <a:rPr lang="en-CA" sz="1800" b="1" dirty="0"/>
              <a:t>GC Architectural Standards </a:t>
            </a:r>
            <a:endParaRPr lang="en-US" sz="1800" b="1" dirty="0"/>
          </a:p>
          <a:p>
            <a:endParaRPr lang="en-CA" sz="1800" b="1" dirty="0" smtClean="0">
              <a:latin typeface="Arial Black" panose="020B0A04020102020204" pitchFamily="34" charset="0"/>
            </a:endParaRPr>
          </a:p>
          <a:p>
            <a:r>
              <a:rPr lang="en-CA" sz="1800" b="1" dirty="0" smtClean="0">
                <a:latin typeface="Arial Black" panose="020B0A04020102020204" pitchFamily="34" charset="0"/>
              </a:rPr>
              <a:t>3 - </a:t>
            </a:r>
            <a:r>
              <a:rPr lang="en-CA" sz="1800" b="1" dirty="0"/>
              <a:t>High Level Process View </a:t>
            </a:r>
          </a:p>
          <a:p>
            <a:endParaRPr lang="en-CA" sz="1800" b="1" dirty="0" smtClean="0">
              <a:latin typeface="Arial Black" panose="020B0A04020102020204" pitchFamily="34" charset="0"/>
            </a:endParaRPr>
          </a:p>
          <a:p>
            <a:r>
              <a:rPr lang="en-CA" sz="1800" b="1" dirty="0" smtClean="0">
                <a:latin typeface="Arial Black" panose="020B0A04020102020204" pitchFamily="34" charset="0"/>
              </a:rPr>
              <a:t>4 - </a:t>
            </a:r>
            <a:r>
              <a:rPr lang="en-CA" sz="1800" b="1" dirty="0"/>
              <a:t>GC EARB Assessment</a:t>
            </a:r>
            <a:endParaRPr lang="en-US" sz="1800" b="1" dirty="0"/>
          </a:p>
          <a:p>
            <a:endParaRPr lang="en-CA" sz="1800" b="1" dirty="0" smtClean="0">
              <a:latin typeface="Arial Black" panose="020B0A04020102020204" pitchFamily="34" charset="0"/>
            </a:endParaRPr>
          </a:p>
        </p:txBody>
      </p:sp>
    </p:spTree>
    <p:extLst>
      <p:ext uri="{BB962C8B-B14F-4D97-AF65-F5344CB8AC3E}">
        <p14:creationId xmlns:p14="http://schemas.microsoft.com/office/powerpoint/2010/main" val="120257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19</a:t>
            </a:fld>
            <a:endParaRPr lang="en-CA" dirty="0"/>
          </a:p>
        </p:txBody>
      </p:sp>
      <p:sp>
        <p:nvSpPr>
          <p:cNvPr id="3" name="bk object 58"/>
          <p:cNvSpPr/>
          <p:nvPr/>
        </p:nvSpPr>
        <p:spPr>
          <a:xfrm>
            <a:off x="552920" y="4855212"/>
            <a:ext cx="3443016" cy="726141"/>
          </a:xfrm>
          <a:custGeom>
            <a:avLst/>
            <a:gdLst/>
            <a:ahLst/>
            <a:cxnLst/>
            <a:rect l="l" t="t" r="r" b="b"/>
            <a:pathLst>
              <a:path w="7531734" h="1234440">
                <a:moveTo>
                  <a:pt x="7072934" y="0"/>
                </a:moveTo>
                <a:lnTo>
                  <a:pt x="0" y="0"/>
                </a:lnTo>
                <a:lnTo>
                  <a:pt x="0" y="1233957"/>
                </a:lnTo>
                <a:lnTo>
                  <a:pt x="7072934" y="1233957"/>
                </a:lnTo>
                <a:lnTo>
                  <a:pt x="7531176" y="596976"/>
                </a:lnTo>
                <a:lnTo>
                  <a:pt x="7072934" y="0"/>
                </a:lnTo>
                <a:close/>
              </a:path>
            </a:pathLst>
          </a:custGeom>
          <a:solidFill>
            <a:srgbClr val="D5802A"/>
          </a:solidFill>
        </p:spPr>
        <p:txBody>
          <a:bodyPr wrap="square" lIns="0" tIns="0" rIns="0" bIns="0" rtlCol="0"/>
          <a:lstStyle/>
          <a:p>
            <a:endParaRPr sz="1059"/>
          </a:p>
        </p:txBody>
      </p:sp>
      <p:sp>
        <p:nvSpPr>
          <p:cNvPr id="4" name="bk object 16"/>
          <p:cNvSpPr/>
          <p:nvPr/>
        </p:nvSpPr>
        <p:spPr>
          <a:xfrm>
            <a:off x="552920" y="1784828"/>
            <a:ext cx="3443016" cy="726141"/>
          </a:xfrm>
          <a:custGeom>
            <a:avLst/>
            <a:gdLst/>
            <a:ahLst/>
            <a:cxnLst/>
            <a:rect l="l" t="t" r="r" b="b"/>
            <a:pathLst>
              <a:path w="7505065" h="1234439">
                <a:moveTo>
                  <a:pt x="7048080" y="0"/>
                </a:moveTo>
                <a:lnTo>
                  <a:pt x="0" y="0"/>
                </a:lnTo>
                <a:lnTo>
                  <a:pt x="0" y="1233982"/>
                </a:lnTo>
                <a:lnTo>
                  <a:pt x="7048080" y="1233982"/>
                </a:lnTo>
                <a:lnTo>
                  <a:pt x="7504709" y="596976"/>
                </a:lnTo>
                <a:lnTo>
                  <a:pt x="7048080" y="0"/>
                </a:lnTo>
                <a:close/>
              </a:path>
            </a:pathLst>
          </a:custGeom>
          <a:solidFill>
            <a:srgbClr val="1D4063"/>
          </a:solidFill>
        </p:spPr>
        <p:txBody>
          <a:bodyPr wrap="square" lIns="0" tIns="0" rIns="0" bIns="0" rtlCol="0"/>
          <a:lstStyle/>
          <a:p>
            <a:endParaRPr sz="1059"/>
          </a:p>
        </p:txBody>
      </p:sp>
      <p:sp>
        <p:nvSpPr>
          <p:cNvPr id="5" name="bk object 20"/>
          <p:cNvSpPr/>
          <p:nvPr/>
        </p:nvSpPr>
        <p:spPr>
          <a:xfrm>
            <a:off x="596862" y="1879757"/>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6" name="bk object 24"/>
          <p:cNvSpPr/>
          <p:nvPr/>
        </p:nvSpPr>
        <p:spPr>
          <a:xfrm>
            <a:off x="872194" y="2298463"/>
            <a:ext cx="747" cy="374"/>
          </a:xfrm>
          <a:custGeom>
            <a:avLst/>
            <a:gdLst/>
            <a:ahLst/>
            <a:cxnLst/>
            <a:rect l="l" t="t" r="r" b="b"/>
            <a:pathLst>
              <a:path w="1270" h="635">
                <a:moveTo>
                  <a:pt x="774" y="0"/>
                </a:moveTo>
                <a:lnTo>
                  <a:pt x="0" y="0"/>
                </a:lnTo>
                <a:lnTo>
                  <a:pt x="571" y="368"/>
                </a:lnTo>
                <a:lnTo>
                  <a:pt x="774" y="0"/>
                </a:lnTo>
                <a:close/>
              </a:path>
            </a:pathLst>
          </a:custGeom>
          <a:solidFill>
            <a:srgbClr val="1D4063"/>
          </a:solidFill>
        </p:spPr>
        <p:txBody>
          <a:bodyPr wrap="square" lIns="0" tIns="0" rIns="0" bIns="0" rtlCol="0"/>
          <a:lstStyle/>
          <a:p>
            <a:endParaRPr sz="1059"/>
          </a:p>
        </p:txBody>
      </p:sp>
      <p:sp>
        <p:nvSpPr>
          <p:cNvPr id="7" name="bk object 29"/>
          <p:cNvSpPr/>
          <p:nvPr/>
        </p:nvSpPr>
        <p:spPr>
          <a:xfrm>
            <a:off x="552920" y="2555307"/>
            <a:ext cx="3443016" cy="726141"/>
          </a:xfrm>
          <a:custGeom>
            <a:avLst/>
            <a:gdLst/>
            <a:ahLst/>
            <a:cxnLst/>
            <a:rect l="l" t="t" r="r" b="b"/>
            <a:pathLst>
              <a:path w="7505065" h="1234439">
                <a:moveTo>
                  <a:pt x="7048080" y="0"/>
                </a:moveTo>
                <a:lnTo>
                  <a:pt x="0" y="0"/>
                </a:lnTo>
                <a:lnTo>
                  <a:pt x="0" y="1233957"/>
                </a:lnTo>
                <a:lnTo>
                  <a:pt x="7048080" y="1233957"/>
                </a:lnTo>
                <a:lnTo>
                  <a:pt x="7504709" y="596950"/>
                </a:lnTo>
                <a:lnTo>
                  <a:pt x="7048080" y="0"/>
                </a:lnTo>
                <a:close/>
              </a:path>
            </a:pathLst>
          </a:custGeom>
          <a:solidFill>
            <a:srgbClr val="2FA3A1"/>
          </a:solidFill>
        </p:spPr>
        <p:txBody>
          <a:bodyPr wrap="square" lIns="0" tIns="0" rIns="0" bIns="0" rtlCol="0"/>
          <a:lstStyle/>
          <a:p>
            <a:endParaRPr sz="1059"/>
          </a:p>
        </p:txBody>
      </p:sp>
      <p:sp>
        <p:nvSpPr>
          <p:cNvPr id="8" name="bk object 33"/>
          <p:cNvSpPr/>
          <p:nvPr/>
        </p:nvSpPr>
        <p:spPr>
          <a:xfrm>
            <a:off x="596862" y="2650235"/>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9" name="bk object 37"/>
          <p:cNvSpPr/>
          <p:nvPr/>
        </p:nvSpPr>
        <p:spPr>
          <a:xfrm>
            <a:off x="552922" y="3322195"/>
            <a:ext cx="3443014" cy="726141"/>
          </a:xfrm>
          <a:custGeom>
            <a:avLst/>
            <a:gdLst/>
            <a:ahLst/>
            <a:cxnLst/>
            <a:rect l="l" t="t" r="r" b="b"/>
            <a:pathLst>
              <a:path w="7505065" h="1234439">
                <a:moveTo>
                  <a:pt x="7047941" y="0"/>
                </a:moveTo>
                <a:lnTo>
                  <a:pt x="0" y="0"/>
                </a:lnTo>
                <a:lnTo>
                  <a:pt x="0" y="1233957"/>
                </a:lnTo>
                <a:lnTo>
                  <a:pt x="7047941" y="1233957"/>
                </a:lnTo>
                <a:lnTo>
                  <a:pt x="7504557" y="596976"/>
                </a:lnTo>
                <a:lnTo>
                  <a:pt x="7047941" y="0"/>
                </a:lnTo>
                <a:close/>
              </a:path>
            </a:pathLst>
          </a:custGeom>
          <a:solidFill>
            <a:srgbClr val="6C9F41"/>
          </a:solidFill>
        </p:spPr>
        <p:txBody>
          <a:bodyPr wrap="square" lIns="0" tIns="0" rIns="0" bIns="0" rtlCol="0"/>
          <a:lstStyle/>
          <a:p>
            <a:endParaRPr sz="1059"/>
          </a:p>
        </p:txBody>
      </p:sp>
      <p:sp>
        <p:nvSpPr>
          <p:cNvPr id="10" name="bk object 41"/>
          <p:cNvSpPr/>
          <p:nvPr/>
        </p:nvSpPr>
        <p:spPr>
          <a:xfrm>
            <a:off x="596862" y="3417123"/>
            <a:ext cx="536015" cy="536015"/>
          </a:xfrm>
          <a:custGeom>
            <a:avLst/>
            <a:gdLst/>
            <a:ahLst/>
            <a:cxnLst/>
            <a:rect l="l" t="t" r="r" b="b"/>
            <a:pathLst>
              <a:path w="911225" h="911225">
                <a:moveTo>
                  <a:pt x="455612" y="0"/>
                </a:moveTo>
                <a:lnTo>
                  <a:pt x="381710" y="5962"/>
                </a:lnTo>
                <a:lnTo>
                  <a:pt x="311604" y="23226"/>
                </a:lnTo>
                <a:lnTo>
                  <a:pt x="246233" y="50852"/>
                </a:lnTo>
                <a:lnTo>
                  <a:pt x="186534" y="87903"/>
                </a:lnTo>
                <a:lnTo>
                  <a:pt x="133446" y="133442"/>
                </a:lnTo>
                <a:lnTo>
                  <a:pt x="87907" y="186529"/>
                </a:lnTo>
                <a:lnTo>
                  <a:pt x="50855" y="246227"/>
                </a:lnTo>
                <a:lnTo>
                  <a:pt x="23227" y="311599"/>
                </a:lnTo>
                <a:lnTo>
                  <a:pt x="5963" y="381707"/>
                </a:lnTo>
                <a:lnTo>
                  <a:pt x="0" y="455612"/>
                </a:lnTo>
                <a:lnTo>
                  <a:pt x="1510" y="492979"/>
                </a:lnTo>
                <a:lnTo>
                  <a:pt x="13241" y="565099"/>
                </a:lnTo>
                <a:lnTo>
                  <a:pt x="35804" y="632952"/>
                </a:lnTo>
                <a:lnTo>
                  <a:pt x="68261" y="695601"/>
                </a:lnTo>
                <a:lnTo>
                  <a:pt x="109674" y="752108"/>
                </a:lnTo>
                <a:lnTo>
                  <a:pt x="159105" y="801535"/>
                </a:lnTo>
                <a:lnTo>
                  <a:pt x="215616" y="842944"/>
                </a:lnTo>
                <a:lnTo>
                  <a:pt x="278268" y="875398"/>
                </a:lnTo>
                <a:lnTo>
                  <a:pt x="346124" y="897959"/>
                </a:lnTo>
                <a:lnTo>
                  <a:pt x="418245" y="909689"/>
                </a:lnTo>
                <a:lnTo>
                  <a:pt x="455612" y="911199"/>
                </a:lnTo>
                <a:lnTo>
                  <a:pt x="492977" y="909689"/>
                </a:lnTo>
                <a:lnTo>
                  <a:pt x="565096" y="897959"/>
                </a:lnTo>
                <a:lnTo>
                  <a:pt x="632950" y="875398"/>
                </a:lnTo>
                <a:lnTo>
                  <a:pt x="695602" y="842944"/>
                </a:lnTo>
                <a:lnTo>
                  <a:pt x="752113" y="801535"/>
                </a:lnTo>
                <a:lnTo>
                  <a:pt x="801545" y="752108"/>
                </a:lnTo>
                <a:lnTo>
                  <a:pt x="842960" y="695601"/>
                </a:lnTo>
                <a:lnTo>
                  <a:pt x="875418" y="632952"/>
                </a:lnTo>
                <a:lnTo>
                  <a:pt x="897982" y="565099"/>
                </a:lnTo>
                <a:lnTo>
                  <a:pt x="909714" y="492979"/>
                </a:lnTo>
                <a:lnTo>
                  <a:pt x="911225" y="455612"/>
                </a:lnTo>
                <a:lnTo>
                  <a:pt x="909714" y="418243"/>
                </a:lnTo>
                <a:lnTo>
                  <a:pt x="897982" y="346120"/>
                </a:lnTo>
                <a:lnTo>
                  <a:pt x="875418" y="278263"/>
                </a:lnTo>
                <a:lnTo>
                  <a:pt x="842960" y="215610"/>
                </a:lnTo>
                <a:lnTo>
                  <a:pt x="801545" y="159100"/>
                </a:lnTo>
                <a:lnTo>
                  <a:pt x="752113" y="109670"/>
                </a:lnTo>
                <a:lnTo>
                  <a:pt x="695602" y="68258"/>
                </a:lnTo>
                <a:lnTo>
                  <a:pt x="632950" y="35802"/>
                </a:lnTo>
                <a:lnTo>
                  <a:pt x="565096"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1" name="bk object 52"/>
          <p:cNvSpPr/>
          <p:nvPr/>
        </p:nvSpPr>
        <p:spPr>
          <a:xfrm>
            <a:off x="552918" y="4090308"/>
            <a:ext cx="3443018" cy="726141"/>
          </a:xfrm>
          <a:custGeom>
            <a:avLst/>
            <a:gdLst/>
            <a:ahLst/>
            <a:cxnLst/>
            <a:rect l="l" t="t" r="r" b="b"/>
            <a:pathLst>
              <a:path w="7516495" h="1234440">
                <a:moveTo>
                  <a:pt x="7058761" y="0"/>
                </a:moveTo>
                <a:lnTo>
                  <a:pt x="0" y="0"/>
                </a:lnTo>
                <a:lnTo>
                  <a:pt x="0" y="1233957"/>
                </a:lnTo>
                <a:lnTo>
                  <a:pt x="7058761" y="1233957"/>
                </a:lnTo>
                <a:lnTo>
                  <a:pt x="7516075" y="596976"/>
                </a:lnTo>
                <a:lnTo>
                  <a:pt x="7058761" y="0"/>
                </a:lnTo>
                <a:close/>
              </a:path>
            </a:pathLst>
          </a:custGeom>
          <a:solidFill>
            <a:srgbClr val="A89031"/>
          </a:solidFill>
        </p:spPr>
        <p:txBody>
          <a:bodyPr wrap="square" lIns="0" tIns="0" rIns="0" bIns="0" rtlCol="0"/>
          <a:lstStyle/>
          <a:p>
            <a:endParaRPr sz="1059"/>
          </a:p>
        </p:txBody>
      </p:sp>
      <p:sp>
        <p:nvSpPr>
          <p:cNvPr id="12" name="object 4"/>
          <p:cNvSpPr/>
          <p:nvPr/>
        </p:nvSpPr>
        <p:spPr>
          <a:xfrm>
            <a:off x="596862"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3" name="object 9"/>
          <p:cNvSpPr/>
          <p:nvPr/>
        </p:nvSpPr>
        <p:spPr>
          <a:xfrm>
            <a:off x="4761115" y="4855211"/>
            <a:ext cx="3447288" cy="726141"/>
          </a:xfrm>
          <a:custGeom>
            <a:avLst/>
            <a:gdLst/>
            <a:ahLst/>
            <a:cxnLst/>
            <a:rect l="l" t="t" r="r" b="b"/>
            <a:pathLst>
              <a:path w="7505065" h="1234440">
                <a:moveTo>
                  <a:pt x="7048080" y="0"/>
                </a:moveTo>
                <a:lnTo>
                  <a:pt x="0" y="0"/>
                </a:lnTo>
                <a:lnTo>
                  <a:pt x="0" y="1233957"/>
                </a:lnTo>
                <a:lnTo>
                  <a:pt x="7048080" y="1233957"/>
                </a:lnTo>
                <a:lnTo>
                  <a:pt x="7504709" y="636981"/>
                </a:lnTo>
                <a:lnTo>
                  <a:pt x="7048080" y="0"/>
                </a:lnTo>
                <a:close/>
              </a:path>
            </a:pathLst>
          </a:custGeom>
          <a:solidFill>
            <a:srgbClr val="1D4063"/>
          </a:solidFill>
        </p:spPr>
        <p:txBody>
          <a:bodyPr wrap="square" lIns="0" tIns="0" rIns="0" bIns="0" rtlCol="0"/>
          <a:lstStyle/>
          <a:p>
            <a:endParaRPr sz="1059"/>
          </a:p>
        </p:txBody>
      </p:sp>
      <p:sp>
        <p:nvSpPr>
          <p:cNvPr id="14" name="object 13"/>
          <p:cNvSpPr/>
          <p:nvPr/>
        </p:nvSpPr>
        <p:spPr>
          <a:xfrm>
            <a:off x="4804188"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5" name="object 43"/>
          <p:cNvSpPr/>
          <p:nvPr/>
        </p:nvSpPr>
        <p:spPr>
          <a:xfrm>
            <a:off x="4761116" y="4171420"/>
            <a:ext cx="3447288" cy="726141"/>
          </a:xfrm>
          <a:custGeom>
            <a:avLst/>
            <a:gdLst/>
            <a:ahLst/>
            <a:cxnLst/>
            <a:rect l="l" t="t" r="r" b="b"/>
            <a:pathLst>
              <a:path w="7505065" h="1234440">
                <a:moveTo>
                  <a:pt x="7048080" y="0"/>
                </a:moveTo>
                <a:lnTo>
                  <a:pt x="0" y="0"/>
                </a:lnTo>
                <a:lnTo>
                  <a:pt x="0" y="1233932"/>
                </a:lnTo>
                <a:lnTo>
                  <a:pt x="7048080" y="1233932"/>
                </a:lnTo>
                <a:lnTo>
                  <a:pt x="7504709" y="636981"/>
                </a:lnTo>
                <a:lnTo>
                  <a:pt x="7048080" y="0"/>
                </a:lnTo>
                <a:close/>
              </a:path>
            </a:pathLst>
          </a:custGeom>
          <a:solidFill>
            <a:srgbClr val="2CA3A1"/>
          </a:solidFill>
        </p:spPr>
        <p:txBody>
          <a:bodyPr wrap="square" lIns="0" tIns="0" rIns="0" bIns="0" rtlCol="0"/>
          <a:lstStyle/>
          <a:p>
            <a:endParaRPr sz="1059"/>
          </a:p>
        </p:txBody>
      </p:sp>
      <p:sp>
        <p:nvSpPr>
          <p:cNvPr id="16" name="object 49"/>
          <p:cNvSpPr/>
          <p:nvPr/>
        </p:nvSpPr>
        <p:spPr>
          <a:xfrm>
            <a:off x="4761116" y="3322193"/>
            <a:ext cx="3447288" cy="726141"/>
          </a:xfrm>
          <a:custGeom>
            <a:avLst/>
            <a:gdLst/>
            <a:ahLst/>
            <a:cxnLst/>
            <a:rect l="l" t="t" r="r" b="b"/>
            <a:pathLst>
              <a:path w="7505065" h="1234439">
                <a:moveTo>
                  <a:pt x="7047941" y="0"/>
                </a:moveTo>
                <a:lnTo>
                  <a:pt x="0" y="0"/>
                </a:lnTo>
                <a:lnTo>
                  <a:pt x="0" y="1233957"/>
                </a:lnTo>
                <a:lnTo>
                  <a:pt x="7047941" y="1233957"/>
                </a:lnTo>
                <a:lnTo>
                  <a:pt x="7504557" y="636981"/>
                </a:lnTo>
                <a:lnTo>
                  <a:pt x="7047941" y="0"/>
                </a:lnTo>
                <a:close/>
              </a:path>
            </a:pathLst>
          </a:custGeom>
          <a:solidFill>
            <a:srgbClr val="6C9F41"/>
          </a:solidFill>
        </p:spPr>
        <p:txBody>
          <a:bodyPr wrap="square" lIns="0" tIns="0" rIns="0" bIns="0" rtlCol="0"/>
          <a:lstStyle/>
          <a:p>
            <a:endParaRPr sz="1059"/>
          </a:p>
        </p:txBody>
      </p:sp>
      <p:sp>
        <p:nvSpPr>
          <p:cNvPr id="17" name="object 55"/>
          <p:cNvSpPr/>
          <p:nvPr/>
        </p:nvSpPr>
        <p:spPr>
          <a:xfrm>
            <a:off x="4761113" y="2555306"/>
            <a:ext cx="3447288" cy="726141"/>
          </a:xfrm>
          <a:custGeom>
            <a:avLst/>
            <a:gdLst/>
            <a:ahLst/>
            <a:cxnLst/>
            <a:rect l="l" t="t" r="r" b="b"/>
            <a:pathLst>
              <a:path w="7516494" h="1234439">
                <a:moveTo>
                  <a:pt x="7058761" y="0"/>
                </a:moveTo>
                <a:lnTo>
                  <a:pt x="0" y="0"/>
                </a:lnTo>
                <a:lnTo>
                  <a:pt x="0" y="1233957"/>
                </a:lnTo>
                <a:lnTo>
                  <a:pt x="7058761" y="1233957"/>
                </a:lnTo>
                <a:lnTo>
                  <a:pt x="7516075" y="636981"/>
                </a:lnTo>
                <a:lnTo>
                  <a:pt x="7058761" y="0"/>
                </a:lnTo>
                <a:close/>
              </a:path>
            </a:pathLst>
          </a:custGeom>
          <a:solidFill>
            <a:srgbClr val="A89031"/>
          </a:solidFill>
        </p:spPr>
        <p:txBody>
          <a:bodyPr wrap="square" lIns="0" tIns="0" rIns="0" bIns="0" rtlCol="0"/>
          <a:lstStyle/>
          <a:p>
            <a:endParaRPr sz="1059"/>
          </a:p>
        </p:txBody>
      </p:sp>
      <p:sp>
        <p:nvSpPr>
          <p:cNvPr id="18" name="object 59"/>
          <p:cNvSpPr/>
          <p:nvPr/>
        </p:nvSpPr>
        <p:spPr>
          <a:xfrm>
            <a:off x="4786275" y="2650967"/>
            <a:ext cx="536015" cy="536015"/>
          </a:xfrm>
          <a:custGeom>
            <a:avLst/>
            <a:gdLst/>
            <a:ahLst/>
            <a:cxnLst/>
            <a:rect l="l" t="t" r="r" b="b"/>
            <a:pathLst>
              <a:path w="911225" h="911225">
                <a:moveTo>
                  <a:pt x="455612" y="0"/>
                </a:moveTo>
                <a:lnTo>
                  <a:pt x="381707" y="5962"/>
                </a:lnTo>
                <a:lnTo>
                  <a:pt x="311599" y="23226"/>
                </a:lnTo>
                <a:lnTo>
                  <a:pt x="246227" y="50852"/>
                </a:lnTo>
                <a:lnTo>
                  <a:pt x="186529" y="87903"/>
                </a:lnTo>
                <a:lnTo>
                  <a:pt x="133442" y="133442"/>
                </a:lnTo>
                <a:lnTo>
                  <a:pt x="87903" y="186529"/>
                </a:lnTo>
                <a:lnTo>
                  <a:pt x="50852" y="246227"/>
                </a:lnTo>
                <a:lnTo>
                  <a:pt x="23226" y="311599"/>
                </a:lnTo>
                <a:lnTo>
                  <a:pt x="5962" y="381707"/>
                </a:lnTo>
                <a:lnTo>
                  <a:pt x="0" y="455612"/>
                </a:lnTo>
                <a:lnTo>
                  <a:pt x="1510" y="492979"/>
                </a:lnTo>
                <a:lnTo>
                  <a:pt x="13240" y="565099"/>
                </a:lnTo>
                <a:lnTo>
                  <a:pt x="35802" y="632952"/>
                </a:lnTo>
                <a:lnTo>
                  <a:pt x="68258" y="695601"/>
                </a:lnTo>
                <a:lnTo>
                  <a:pt x="109670" y="752108"/>
                </a:lnTo>
                <a:lnTo>
                  <a:pt x="159100" y="801535"/>
                </a:lnTo>
                <a:lnTo>
                  <a:pt x="215610" y="842944"/>
                </a:lnTo>
                <a:lnTo>
                  <a:pt x="278263" y="875398"/>
                </a:lnTo>
                <a:lnTo>
                  <a:pt x="346120" y="897959"/>
                </a:lnTo>
                <a:lnTo>
                  <a:pt x="418243" y="909689"/>
                </a:lnTo>
                <a:lnTo>
                  <a:pt x="455612" y="911199"/>
                </a:lnTo>
                <a:lnTo>
                  <a:pt x="492977" y="909689"/>
                </a:lnTo>
                <a:lnTo>
                  <a:pt x="565095" y="897959"/>
                </a:lnTo>
                <a:lnTo>
                  <a:pt x="632948" y="875398"/>
                </a:lnTo>
                <a:lnTo>
                  <a:pt x="695599" y="842944"/>
                </a:lnTo>
                <a:lnTo>
                  <a:pt x="752108" y="801535"/>
                </a:lnTo>
                <a:lnTo>
                  <a:pt x="801538" y="752108"/>
                </a:lnTo>
                <a:lnTo>
                  <a:pt x="842950" y="695601"/>
                </a:lnTo>
                <a:lnTo>
                  <a:pt x="875407" y="632952"/>
                </a:lnTo>
                <a:lnTo>
                  <a:pt x="897970" y="565099"/>
                </a:lnTo>
                <a:lnTo>
                  <a:pt x="909701" y="492979"/>
                </a:lnTo>
                <a:lnTo>
                  <a:pt x="911212" y="455612"/>
                </a:lnTo>
                <a:lnTo>
                  <a:pt x="909701" y="418243"/>
                </a:lnTo>
                <a:lnTo>
                  <a:pt x="897970" y="346120"/>
                </a:lnTo>
                <a:lnTo>
                  <a:pt x="875407" y="278263"/>
                </a:lnTo>
                <a:lnTo>
                  <a:pt x="842950" y="215610"/>
                </a:lnTo>
                <a:lnTo>
                  <a:pt x="801538" y="159100"/>
                </a:lnTo>
                <a:lnTo>
                  <a:pt x="752108" y="109670"/>
                </a:lnTo>
                <a:lnTo>
                  <a:pt x="695599" y="68258"/>
                </a:lnTo>
                <a:lnTo>
                  <a:pt x="632948" y="35802"/>
                </a:lnTo>
                <a:lnTo>
                  <a:pt x="565095"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9" name="object 65"/>
          <p:cNvSpPr/>
          <p:nvPr/>
        </p:nvSpPr>
        <p:spPr>
          <a:xfrm>
            <a:off x="4761115" y="1784828"/>
            <a:ext cx="3447288" cy="726141"/>
          </a:xfrm>
          <a:custGeom>
            <a:avLst/>
            <a:gdLst/>
            <a:ahLst/>
            <a:cxnLst/>
            <a:rect l="l" t="t" r="r" b="b"/>
            <a:pathLst>
              <a:path w="7531734" h="1234439">
                <a:moveTo>
                  <a:pt x="7072934" y="0"/>
                </a:moveTo>
                <a:lnTo>
                  <a:pt x="0" y="0"/>
                </a:lnTo>
                <a:lnTo>
                  <a:pt x="0" y="1233957"/>
                </a:lnTo>
                <a:lnTo>
                  <a:pt x="7072934" y="1233957"/>
                </a:lnTo>
                <a:lnTo>
                  <a:pt x="7531176" y="636981"/>
                </a:lnTo>
                <a:lnTo>
                  <a:pt x="7072934" y="0"/>
                </a:lnTo>
                <a:close/>
              </a:path>
            </a:pathLst>
          </a:custGeom>
          <a:solidFill>
            <a:srgbClr val="D5802A"/>
          </a:solidFill>
        </p:spPr>
        <p:txBody>
          <a:bodyPr wrap="square" lIns="0" tIns="0" rIns="0" bIns="0" rtlCol="0"/>
          <a:lstStyle/>
          <a:p>
            <a:endParaRPr sz="1059"/>
          </a:p>
        </p:txBody>
      </p:sp>
      <p:sp>
        <p:nvSpPr>
          <p:cNvPr id="20" name="object 69"/>
          <p:cNvSpPr/>
          <p:nvPr/>
        </p:nvSpPr>
        <p:spPr>
          <a:xfrm>
            <a:off x="4804181" y="1879743"/>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pic>
        <p:nvPicPr>
          <p:cNvPr id="21" name="Picture 20"/>
          <p:cNvPicPr>
            <a:picLocks noChangeAspect="1"/>
          </p:cNvPicPr>
          <p:nvPr/>
        </p:nvPicPr>
        <p:blipFill>
          <a:blip r:embed="rId3"/>
          <a:stretch>
            <a:fillRect/>
          </a:stretch>
        </p:blipFill>
        <p:spPr>
          <a:xfrm>
            <a:off x="719465" y="1923289"/>
            <a:ext cx="323407" cy="465252"/>
          </a:xfrm>
          <a:prstGeom prst="rect">
            <a:avLst/>
          </a:prstGeom>
        </p:spPr>
      </p:pic>
      <p:sp>
        <p:nvSpPr>
          <p:cNvPr id="22" name="object 2"/>
          <p:cNvSpPr txBox="1">
            <a:spLocks/>
          </p:cNvSpPr>
          <p:nvPr/>
        </p:nvSpPr>
        <p:spPr>
          <a:xfrm>
            <a:off x="1287848" y="2003063"/>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567" indent="-7470"/>
            <a:r>
              <a:rPr lang="en-CA" sz="1882" kern="0" spc="-3" dirty="0"/>
              <a:t>Desig</a:t>
            </a:r>
            <a:r>
              <a:rPr lang="en-CA" sz="1882" kern="0" dirty="0"/>
              <a:t>n</a:t>
            </a:r>
            <a:r>
              <a:rPr lang="en-CA" sz="1882" kern="0" spc="3" dirty="0"/>
              <a:t> </a:t>
            </a:r>
            <a:r>
              <a:rPr lang="en-CA" sz="1882" kern="0" dirty="0"/>
              <a:t>with</a:t>
            </a:r>
            <a:r>
              <a:rPr lang="en-CA" sz="1882" kern="0" spc="-6" dirty="0"/>
              <a:t> </a:t>
            </a:r>
            <a:r>
              <a:rPr lang="en-CA" sz="1882" kern="0" spc="-15" dirty="0"/>
              <a:t>use</a:t>
            </a:r>
            <a:r>
              <a:rPr lang="en-CA" sz="1882" kern="0" spc="-41" dirty="0"/>
              <a:t>r</a:t>
            </a:r>
            <a:r>
              <a:rPr lang="en-CA" sz="1882" kern="0" dirty="0"/>
              <a:t>s</a:t>
            </a:r>
          </a:p>
        </p:txBody>
      </p:sp>
      <p:sp>
        <p:nvSpPr>
          <p:cNvPr id="23" name="object 2"/>
          <p:cNvSpPr txBox="1">
            <a:spLocks/>
          </p:cNvSpPr>
          <p:nvPr/>
        </p:nvSpPr>
        <p:spPr>
          <a:xfrm>
            <a:off x="1217465" y="2709354"/>
            <a:ext cx="2585277"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1765"/>
              </a:lnSpc>
            </a:pPr>
            <a:r>
              <a:rPr lang="en-CA" sz="1882" dirty="0"/>
              <a:t>Iterate and improve frequently</a:t>
            </a:r>
            <a:endParaRPr lang="en-CA" sz="1882" spc="-9" dirty="0"/>
          </a:p>
        </p:txBody>
      </p:sp>
      <p:sp>
        <p:nvSpPr>
          <p:cNvPr id="24" name="object 2"/>
          <p:cNvSpPr txBox="1">
            <a:spLocks/>
          </p:cNvSpPr>
          <p:nvPr/>
        </p:nvSpPr>
        <p:spPr>
          <a:xfrm>
            <a:off x="1287848" y="3466455"/>
            <a:ext cx="2514894" cy="538609"/>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2118"/>
              </a:lnSpc>
            </a:pPr>
            <a:r>
              <a:rPr lang="en-CA" sz="1882" spc="-3" dirty="0"/>
              <a:t>Work in the open by default</a:t>
            </a:r>
          </a:p>
        </p:txBody>
      </p:sp>
      <p:sp>
        <p:nvSpPr>
          <p:cNvPr id="25" name="object 2"/>
          <p:cNvSpPr txBox="1">
            <a:spLocks/>
          </p:cNvSpPr>
          <p:nvPr/>
        </p:nvSpPr>
        <p:spPr>
          <a:xfrm>
            <a:off x="1272228" y="4239145"/>
            <a:ext cx="2370878"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en-CA" sz="1882" dirty="0"/>
              <a:t>Use open standards </a:t>
            </a:r>
            <a:r>
              <a:rPr lang="en-CA" sz="1882" dirty="0" smtClean="0"/>
              <a:t>and solutions</a:t>
            </a:r>
            <a:endParaRPr lang="en-CA" sz="1882" dirty="0"/>
          </a:p>
        </p:txBody>
      </p:sp>
      <p:sp>
        <p:nvSpPr>
          <p:cNvPr id="26" name="object 2"/>
          <p:cNvSpPr txBox="1">
            <a:spLocks/>
          </p:cNvSpPr>
          <p:nvPr/>
        </p:nvSpPr>
        <p:spPr>
          <a:xfrm>
            <a:off x="1225381" y="5013626"/>
            <a:ext cx="2622906"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en-CA" sz="1882" dirty="0"/>
              <a:t>Address security and privacy risks</a:t>
            </a:r>
          </a:p>
        </p:txBody>
      </p:sp>
      <p:sp>
        <p:nvSpPr>
          <p:cNvPr id="27" name="object 2"/>
          <p:cNvSpPr txBox="1">
            <a:spLocks/>
          </p:cNvSpPr>
          <p:nvPr/>
        </p:nvSpPr>
        <p:spPr>
          <a:xfrm>
            <a:off x="5467406" y="1959223"/>
            <a:ext cx="2532495"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en-CA" sz="1882" spc="-12" dirty="0"/>
              <a:t>Build in accessibility from the start</a:t>
            </a:r>
          </a:p>
        </p:txBody>
      </p:sp>
      <p:sp>
        <p:nvSpPr>
          <p:cNvPr id="28" name="object 2"/>
          <p:cNvSpPr txBox="1">
            <a:spLocks/>
          </p:cNvSpPr>
          <p:nvPr/>
        </p:nvSpPr>
        <p:spPr>
          <a:xfrm>
            <a:off x="5467405" y="2684507"/>
            <a:ext cx="2708088"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en-CA" sz="1882" spc="-12" dirty="0"/>
              <a:t>Empower staff to deliver better services</a:t>
            </a:r>
          </a:p>
        </p:txBody>
      </p:sp>
      <p:sp>
        <p:nvSpPr>
          <p:cNvPr id="29" name="object 2"/>
          <p:cNvSpPr txBox="1">
            <a:spLocks/>
          </p:cNvSpPr>
          <p:nvPr/>
        </p:nvSpPr>
        <p:spPr>
          <a:xfrm>
            <a:off x="5467405" y="3540428"/>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en-CA" sz="1882" dirty="0"/>
              <a:t>Be good data stewards</a:t>
            </a:r>
          </a:p>
        </p:txBody>
      </p:sp>
      <p:sp>
        <p:nvSpPr>
          <p:cNvPr id="30" name="object 2"/>
          <p:cNvSpPr txBox="1">
            <a:spLocks/>
          </p:cNvSpPr>
          <p:nvPr/>
        </p:nvSpPr>
        <p:spPr>
          <a:xfrm>
            <a:off x="5467405" y="4332662"/>
            <a:ext cx="2708088" cy="23083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lnSpc>
                <a:spcPts val="1765"/>
              </a:lnSpc>
            </a:pPr>
            <a:r>
              <a:rPr lang="en-CA" sz="1882" dirty="0"/>
              <a:t>Design ethical services</a:t>
            </a:r>
          </a:p>
        </p:txBody>
      </p:sp>
      <p:sp>
        <p:nvSpPr>
          <p:cNvPr id="31" name="object 2"/>
          <p:cNvSpPr txBox="1">
            <a:spLocks/>
          </p:cNvSpPr>
          <p:nvPr/>
        </p:nvSpPr>
        <p:spPr>
          <a:xfrm>
            <a:off x="5467405" y="5073446"/>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en-CA" sz="1882" spc="-12" dirty="0"/>
              <a:t>Collaborate widely</a:t>
            </a:r>
          </a:p>
        </p:txBody>
      </p:sp>
      <p:pic>
        <p:nvPicPr>
          <p:cNvPr id="32" name="Picture 31"/>
          <p:cNvPicPr>
            <a:picLocks noChangeAspect="1"/>
          </p:cNvPicPr>
          <p:nvPr/>
        </p:nvPicPr>
        <p:blipFill>
          <a:blip r:embed="rId4"/>
          <a:stretch>
            <a:fillRect/>
          </a:stretch>
        </p:blipFill>
        <p:spPr>
          <a:xfrm>
            <a:off x="607990" y="2664753"/>
            <a:ext cx="519139" cy="519139"/>
          </a:xfrm>
          <a:prstGeom prst="rect">
            <a:avLst/>
          </a:prstGeom>
        </p:spPr>
      </p:pic>
      <p:pic>
        <p:nvPicPr>
          <p:cNvPr id="33" name="Picture 32"/>
          <p:cNvPicPr>
            <a:picLocks noChangeAspect="1"/>
          </p:cNvPicPr>
          <p:nvPr/>
        </p:nvPicPr>
        <p:blipFill>
          <a:blip r:embed="rId5"/>
          <a:stretch>
            <a:fillRect/>
          </a:stretch>
        </p:blipFill>
        <p:spPr>
          <a:xfrm>
            <a:off x="671184" y="3475251"/>
            <a:ext cx="387369" cy="420572"/>
          </a:xfrm>
          <a:prstGeom prst="rect">
            <a:avLst/>
          </a:prstGeom>
        </p:spPr>
      </p:pic>
      <p:sp>
        <p:nvSpPr>
          <p:cNvPr id="34" name="object 69"/>
          <p:cNvSpPr/>
          <p:nvPr/>
        </p:nvSpPr>
        <p:spPr>
          <a:xfrm>
            <a:off x="615341" y="4159920"/>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sp>
        <p:nvSpPr>
          <p:cNvPr id="35" name="object 70"/>
          <p:cNvSpPr/>
          <p:nvPr/>
        </p:nvSpPr>
        <p:spPr>
          <a:xfrm>
            <a:off x="642847" y="4340027"/>
            <a:ext cx="158750" cy="175559"/>
          </a:xfrm>
          <a:custGeom>
            <a:avLst/>
            <a:gdLst/>
            <a:ahLst/>
            <a:cxnLst/>
            <a:rect l="l" t="t" r="r" b="b"/>
            <a:pathLst>
              <a:path w="269875" h="298450">
                <a:moveTo>
                  <a:pt x="269303" y="0"/>
                </a:moveTo>
                <a:lnTo>
                  <a:pt x="0" y="124866"/>
                </a:lnTo>
                <a:lnTo>
                  <a:pt x="0" y="173012"/>
                </a:lnTo>
                <a:lnTo>
                  <a:pt x="269303" y="297853"/>
                </a:lnTo>
                <a:lnTo>
                  <a:pt x="269303" y="238518"/>
                </a:lnTo>
                <a:lnTo>
                  <a:pt x="65506" y="149491"/>
                </a:lnTo>
                <a:lnTo>
                  <a:pt x="65506" y="148386"/>
                </a:lnTo>
                <a:lnTo>
                  <a:pt x="269303" y="59359"/>
                </a:lnTo>
                <a:lnTo>
                  <a:pt x="269303" y="0"/>
                </a:lnTo>
                <a:close/>
              </a:path>
            </a:pathLst>
          </a:custGeom>
          <a:solidFill>
            <a:srgbClr val="A89031"/>
          </a:solidFill>
        </p:spPr>
        <p:txBody>
          <a:bodyPr wrap="square" lIns="0" tIns="0" rIns="0" bIns="0" rtlCol="0"/>
          <a:lstStyle/>
          <a:p>
            <a:endParaRPr sz="1059" baseline="-25000"/>
          </a:p>
        </p:txBody>
      </p:sp>
      <p:sp>
        <p:nvSpPr>
          <p:cNvPr id="36" name="object 71"/>
          <p:cNvSpPr/>
          <p:nvPr/>
        </p:nvSpPr>
        <p:spPr>
          <a:xfrm>
            <a:off x="825292" y="4289322"/>
            <a:ext cx="103841" cy="239059"/>
          </a:xfrm>
          <a:custGeom>
            <a:avLst/>
            <a:gdLst/>
            <a:ahLst/>
            <a:cxnLst/>
            <a:rect l="l" t="t" r="r" b="b"/>
            <a:pathLst>
              <a:path w="176529" h="406400">
                <a:moveTo>
                  <a:pt x="176339" y="0"/>
                </a:moveTo>
                <a:lnTo>
                  <a:pt x="119811" y="0"/>
                </a:lnTo>
                <a:lnTo>
                  <a:pt x="0" y="405879"/>
                </a:lnTo>
                <a:lnTo>
                  <a:pt x="56553" y="405879"/>
                </a:lnTo>
                <a:lnTo>
                  <a:pt x="176339" y="0"/>
                </a:lnTo>
                <a:close/>
              </a:path>
            </a:pathLst>
          </a:custGeom>
          <a:solidFill>
            <a:srgbClr val="A89031"/>
          </a:solidFill>
        </p:spPr>
        <p:txBody>
          <a:bodyPr wrap="square" lIns="0" tIns="0" rIns="0" bIns="0" rtlCol="0"/>
          <a:lstStyle/>
          <a:p>
            <a:endParaRPr sz="1059" baseline="-25000"/>
          </a:p>
        </p:txBody>
      </p:sp>
      <p:sp>
        <p:nvSpPr>
          <p:cNvPr id="37" name="object 72"/>
          <p:cNvSpPr/>
          <p:nvPr/>
        </p:nvSpPr>
        <p:spPr>
          <a:xfrm>
            <a:off x="947784" y="4340025"/>
            <a:ext cx="158750" cy="175559"/>
          </a:xfrm>
          <a:custGeom>
            <a:avLst/>
            <a:gdLst/>
            <a:ahLst/>
            <a:cxnLst/>
            <a:rect l="l" t="t" r="r" b="b"/>
            <a:pathLst>
              <a:path w="269875" h="298450">
                <a:moveTo>
                  <a:pt x="0" y="0"/>
                </a:moveTo>
                <a:lnTo>
                  <a:pt x="0" y="59359"/>
                </a:lnTo>
                <a:lnTo>
                  <a:pt x="208280" y="148386"/>
                </a:lnTo>
                <a:lnTo>
                  <a:pt x="208280" y="149504"/>
                </a:lnTo>
                <a:lnTo>
                  <a:pt x="0" y="238518"/>
                </a:lnTo>
                <a:lnTo>
                  <a:pt x="0" y="297853"/>
                </a:lnTo>
                <a:lnTo>
                  <a:pt x="269303" y="174701"/>
                </a:lnTo>
                <a:lnTo>
                  <a:pt x="269303" y="123177"/>
                </a:lnTo>
                <a:lnTo>
                  <a:pt x="0" y="0"/>
                </a:lnTo>
                <a:close/>
              </a:path>
            </a:pathLst>
          </a:custGeom>
          <a:solidFill>
            <a:srgbClr val="A89031"/>
          </a:solidFill>
        </p:spPr>
        <p:txBody>
          <a:bodyPr wrap="square" lIns="0" tIns="0" rIns="0" bIns="0" rtlCol="0"/>
          <a:lstStyle/>
          <a:p>
            <a:endParaRPr sz="1059" baseline="-25000"/>
          </a:p>
        </p:txBody>
      </p:sp>
      <p:pic>
        <p:nvPicPr>
          <p:cNvPr id="38" name="Picture 37"/>
          <p:cNvPicPr>
            <a:picLocks noChangeAspect="1"/>
          </p:cNvPicPr>
          <p:nvPr/>
        </p:nvPicPr>
        <p:blipFill>
          <a:blip r:embed="rId6"/>
          <a:stretch>
            <a:fillRect/>
          </a:stretch>
        </p:blipFill>
        <p:spPr>
          <a:xfrm>
            <a:off x="646207" y="5066112"/>
            <a:ext cx="451972" cy="337618"/>
          </a:xfrm>
          <a:prstGeom prst="rect">
            <a:avLst/>
          </a:prstGeom>
        </p:spPr>
      </p:pic>
      <p:pic>
        <p:nvPicPr>
          <p:cNvPr id="39" name="Picture 38"/>
          <p:cNvPicPr>
            <a:picLocks noChangeAspect="1"/>
          </p:cNvPicPr>
          <p:nvPr/>
        </p:nvPicPr>
        <p:blipFill>
          <a:blip r:embed="rId7"/>
          <a:stretch>
            <a:fillRect/>
          </a:stretch>
        </p:blipFill>
        <p:spPr>
          <a:xfrm>
            <a:off x="4912659" y="1958731"/>
            <a:ext cx="343001" cy="411602"/>
          </a:xfrm>
          <a:prstGeom prst="rect">
            <a:avLst/>
          </a:prstGeom>
        </p:spPr>
      </p:pic>
      <p:pic>
        <p:nvPicPr>
          <p:cNvPr id="40" name="Picture 39"/>
          <p:cNvPicPr>
            <a:picLocks noChangeAspect="1"/>
          </p:cNvPicPr>
          <p:nvPr/>
        </p:nvPicPr>
        <p:blipFill>
          <a:blip r:embed="rId8"/>
          <a:stretch>
            <a:fillRect/>
          </a:stretch>
        </p:blipFill>
        <p:spPr>
          <a:xfrm>
            <a:off x="4849403" y="2697393"/>
            <a:ext cx="410885" cy="399145"/>
          </a:xfrm>
          <a:prstGeom prst="rect">
            <a:avLst/>
          </a:prstGeom>
        </p:spPr>
      </p:pic>
      <p:sp>
        <p:nvSpPr>
          <p:cNvPr id="41" name="object 69"/>
          <p:cNvSpPr/>
          <p:nvPr/>
        </p:nvSpPr>
        <p:spPr>
          <a:xfrm>
            <a:off x="4808002" y="3401277"/>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pic>
        <p:nvPicPr>
          <p:cNvPr id="42" name="Picture 41"/>
          <p:cNvPicPr>
            <a:picLocks noChangeAspect="1"/>
          </p:cNvPicPr>
          <p:nvPr/>
        </p:nvPicPr>
        <p:blipFill>
          <a:blip r:embed="rId9"/>
          <a:stretch>
            <a:fillRect/>
          </a:stretch>
        </p:blipFill>
        <p:spPr>
          <a:xfrm>
            <a:off x="4872432" y="3450498"/>
            <a:ext cx="407153" cy="439725"/>
          </a:xfrm>
          <a:prstGeom prst="rect">
            <a:avLst/>
          </a:prstGeom>
        </p:spPr>
      </p:pic>
      <p:sp>
        <p:nvSpPr>
          <p:cNvPr id="43" name="object 69"/>
          <p:cNvSpPr/>
          <p:nvPr/>
        </p:nvSpPr>
        <p:spPr>
          <a:xfrm>
            <a:off x="4804366" y="4187228"/>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pic>
        <p:nvPicPr>
          <p:cNvPr id="44" name="Picture 43"/>
          <p:cNvPicPr>
            <a:picLocks noChangeAspect="1"/>
          </p:cNvPicPr>
          <p:nvPr/>
        </p:nvPicPr>
        <p:blipFill>
          <a:blip r:embed="rId10"/>
          <a:stretch>
            <a:fillRect/>
          </a:stretch>
        </p:blipFill>
        <p:spPr>
          <a:xfrm>
            <a:off x="4880997" y="4248797"/>
            <a:ext cx="388062" cy="393306"/>
          </a:xfrm>
          <a:prstGeom prst="rect">
            <a:avLst/>
          </a:prstGeom>
        </p:spPr>
      </p:pic>
      <p:pic>
        <p:nvPicPr>
          <p:cNvPr id="45" name="Picture 44"/>
          <p:cNvPicPr>
            <a:picLocks noChangeAspect="1"/>
          </p:cNvPicPr>
          <p:nvPr/>
        </p:nvPicPr>
        <p:blipFill>
          <a:blip r:embed="rId11"/>
          <a:stretch>
            <a:fillRect/>
          </a:stretch>
        </p:blipFill>
        <p:spPr>
          <a:xfrm>
            <a:off x="4860650" y="4977635"/>
            <a:ext cx="423076" cy="428432"/>
          </a:xfrm>
          <a:prstGeom prst="rect">
            <a:avLst/>
          </a:prstGeom>
        </p:spPr>
      </p:pic>
      <p:sp>
        <p:nvSpPr>
          <p:cNvPr id="48" name="TextBox 47"/>
          <p:cNvSpPr txBox="1"/>
          <p:nvPr/>
        </p:nvSpPr>
        <p:spPr>
          <a:xfrm>
            <a:off x="2905580" y="1074021"/>
            <a:ext cx="2348592" cy="400110"/>
          </a:xfrm>
          <a:prstGeom prst="rect">
            <a:avLst/>
          </a:prstGeom>
          <a:noFill/>
        </p:spPr>
        <p:txBody>
          <a:bodyPr wrap="none" rtlCol="0">
            <a:spAutoFit/>
          </a:bodyPr>
          <a:lstStyle/>
          <a:p>
            <a:r>
              <a:rPr lang="en-CA" sz="2000" b="1" dirty="0" smtClean="0"/>
              <a:t>GC Digital Standards</a:t>
            </a:r>
            <a:endParaRPr lang="en-US" sz="2000" b="1" dirty="0"/>
          </a:p>
        </p:txBody>
      </p:sp>
      <p:sp>
        <p:nvSpPr>
          <p:cNvPr id="49" name="Title 3"/>
          <p:cNvSpPr txBox="1">
            <a:spLocks/>
          </p:cNvSpPr>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 </a:t>
            </a:r>
            <a:r>
              <a:rPr lang="en-CA" sz="1800" b="1" dirty="0" smtClean="0">
                <a:latin typeface="Arial Black" panose="020B0A04020102020204" pitchFamily="34" charset="0"/>
              </a:rPr>
              <a:t>1</a:t>
            </a:r>
            <a:endParaRPr lang="en-CA" sz="1800" b="1" dirty="0">
              <a:latin typeface="Arial Black" panose="020B0A04020102020204" pitchFamily="34" charset="0"/>
            </a:endParaRPr>
          </a:p>
        </p:txBody>
      </p:sp>
    </p:spTree>
    <p:extLst>
      <p:ext uri="{BB962C8B-B14F-4D97-AF65-F5344CB8AC3E}">
        <p14:creationId xmlns:p14="http://schemas.microsoft.com/office/powerpoint/2010/main" val="396310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02116" y="6589861"/>
            <a:ext cx="442392" cy="268139"/>
          </a:xfrm>
        </p:spPr>
        <p:txBody>
          <a:bodyPr/>
          <a:lstStyle/>
          <a:p>
            <a:fld id="{32D4B517-E49B-41B6-9DBC-23634E0F1CDC}" type="slidenum">
              <a:rPr lang="en-CA" smtClean="0">
                <a:solidFill>
                  <a:prstClr val="black">
                    <a:tint val="75000"/>
                  </a:prstClr>
                </a:solidFill>
              </a:rPr>
              <a:pPr/>
              <a:t>2</a:t>
            </a:fld>
            <a:endParaRPr lang="en-CA" dirty="0">
              <a:solidFill>
                <a:prstClr val="black">
                  <a:tint val="75000"/>
                </a:prstClr>
              </a:solidFill>
            </a:endParaRPr>
          </a:p>
        </p:txBody>
      </p:sp>
      <p:sp>
        <p:nvSpPr>
          <p:cNvPr id="5" name="Rectangle 4"/>
          <p:cNvSpPr/>
          <p:nvPr/>
        </p:nvSpPr>
        <p:spPr>
          <a:xfrm>
            <a:off x="1295635" y="2564904"/>
            <a:ext cx="6588733" cy="2088232"/>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a:solidFill>
                <a:schemeClr val="tx1"/>
              </a:solidFill>
              <a:cs typeface="Arial" charset="0"/>
            </a:endParaRPr>
          </a:p>
        </p:txBody>
      </p:sp>
      <p:sp>
        <p:nvSpPr>
          <p:cNvPr id="6" name="Title 5"/>
          <p:cNvSpPr txBox="1">
            <a:spLocks/>
          </p:cNvSpPr>
          <p:nvPr/>
        </p:nvSpPr>
        <p:spPr>
          <a:xfrm>
            <a:off x="431540" y="138062"/>
            <a:ext cx="5432982"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dirty="0">
                <a:solidFill>
                  <a:schemeClr val="accent1"/>
                </a:solidFill>
                <a:latin typeface="Calibri" panose="020F0502020204030204" pitchFamily="34" charset="0"/>
                <a:ea typeface="+mn-ea"/>
                <a:cs typeface="+mn-cs"/>
              </a:rPr>
              <a:t>Purpose of </a:t>
            </a:r>
            <a:r>
              <a:rPr lang="en-CA" sz="2800" dirty="0" smtClean="0">
                <a:solidFill>
                  <a:schemeClr val="accent1"/>
                </a:solidFill>
                <a:latin typeface="Calibri" panose="020F0502020204030204" pitchFamily="34" charset="0"/>
                <a:ea typeface="+mn-ea"/>
                <a:cs typeface="+mn-cs"/>
              </a:rPr>
              <a:t>Today’s Session … </a:t>
            </a:r>
            <a:endParaRPr lang="en-CA" sz="2800" dirty="0">
              <a:solidFill>
                <a:schemeClr val="accent1"/>
              </a:solidFill>
              <a:latin typeface="Calibri" panose="020F0502020204030204" pitchFamily="34" charset="0"/>
              <a:ea typeface="+mn-ea"/>
              <a:cs typeface="+mn-cs"/>
            </a:endParaRPr>
          </a:p>
        </p:txBody>
      </p:sp>
      <p:sp>
        <p:nvSpPr>
          <p:cNvPr id="7" name="Flowchart: Merge 6"/>
          <p:cNvSpPr/>
          <p:nvPr/>
        </p:nvSpPr>
        <p:spPr>
          <a:xfrm rot="16200000">
            <a:off x="1386271" y="2934025"/>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 name="Rectangle 7"/>
          <p:cNvSpPr/>
          <p:nvPr/>
        </p:nvSpPr>
        <p:spPr>
          <a:xfrm>
            <a:off x="1626986" y="2816932"/>
            <a:ext cx="6082960" cy="1477328"/>
          </a:xfrm>
          <a:prstGeom prst="rect">
            <a:avLst/>
          </a:prstGeom>
        </p:spPr>
        <p:txBody>
          <a:bodyPr wrap="square">
            <a:spAutoFit/>
          </a:bodyPr>
          <a:lstStyle/>
          <a:p>
            <a:r>
              <a:rPr lang="en-CA" dirty="0" smtClean="0">
                <a:solidFill>
                  <a:schemeClr val="tx2"/>
                </a:solidFill>
              </a:rPr>
              <a:t>Highlight the integrated nature of the Digital Project journey</a:t>
            </a:r>
          </a:p>
          <a:p>
            <a:endParaRPr lang="en-CA" dirty="0">
              <a:solidFill>
                <a:schemeClr val="tx2"/>
              </a:solidFill>
            </a:endParaRPr>
          </a:p>
          <a:p>
            <a:r>
              <a:rPr lang="en-CA" dirty="0" smtClean="0">
                <a:solidFill>
                  <a:schemeClr val="tx2"/>
                </a:solidFill>
              </a:rPr>
              <a:t>Explain the Concept Case process </a:t>
            </a:r>
          </a:p>
          <a:p>
            <a:endParaRPr lang="en-CA" dirty="0">
              <a:solidFill>
                <a:schemeClr val="tx2"/>
              </a:solidFill>
            </a:endParaRPr>
          </a:p>
          <a:p>
            <a:r>
              <a:rPr lang="en-CA" dirty="0" smtClean="0">
                <a:solidFill>
                  <a:schemeClr val="tx2"/>
                </a:solidFill>
              </a:rPr>
              <a:t>Explain when and why to come to GC EARB </a:t>
            </a:r>
            <a:endParaRPr lang="en-US" dirty="0">
              <a:solidFill>
                <a:schemeClr val="tx2"/>
              </a:solidFill>
            </a:endParaRPr>
          </a:p>
        </p:txBody>
      </p:sp>
      <p:sp>
        <p:nvSpPr>
          <p:cNvPr id="9" name="Flowchart: Merge 8"/>
          <p:cNvSpPr/>
          <p:nvPr/>
        </p:nvSpPr>
        <p:spPr>
          <a:xfrm rot="16200000">
            <a:off x="1386271" y="3500732"/>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Flowchart: Merge 9"/>
          <p:cNvSpPr/>
          <p:nvPr/>
        </p:nvSpPr>
        <p:spPr>
          <a:xfrm rot="16200000">
            <a:off x="1386271" y="4065088"/>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800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411" y="1088740"/>
            <a:ext cx="3096873" cy="400110"/>
          </a:xfrm>
          <a:prstGeom prst="rect">
            <a:avLst/>
          </a:prstGeom>
          <a:noFill/>
        </p:spPr>
        <p:txBody>
          <a:bodyPr wrap="none" rtlCol="0">
            <a:spAutoFit/>
          </a:bodyPr>
          <a:lstStyle/>
          <a:p>
            <a:r>
              <a:rPr lang="en-CA" sz="2000" b="1" dirty="0" smtClean="0"/>
              <a:t>GC Architectural Standards </a:t>
            </a:r>
            <a:endParaRPr lang="en-US" sz="2000" b="1" dirty="0"/>
          </a:p>
        </p:txBody>
      </p:sp>
      <p:sp>
        <p:nvSpPr>
          <p:cNvPr id="12" name="Slide Number Placeholder 11"/>
          <p:cNvSpPr>
            <a:spLocks noGrp="1"/>
          </p:cNvSpPr>
          <p:nvPr>
            <p:ph type="sldNum" sz="quarter" idx="12"/>
          </p:nvPr>
        </p:nvSpPr>
        <p:spPr/>
        <p:txBody>
          <a:bodyPr/>
          <a:lstStyle/>
          <a:p>
            <a:fld id="{32D4B517-E49B-41B6-9DBC-23634E0F1CDC}" type="slidenum">
              <a:rPr lang="en-CA" smtClean="0"/>
              <a:pPr/>
              <a:t>20</a:t>
            </a:fld>
            <a:endParaRPr lang="en-CA" dirty="0"/>
          </a:p>
        </p:txBody>
      </p:sp>
      <p:sp>
        <p:nvSpPr>
          <p:cNvPr id="15" name="Title 3"/>
          <p:cNvSpPr txBox="1">
            <a:spLocks/>
          </p:cNvSpPr>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en-CA" b="1" dirty="0" smtClean="0"/>
              <a:t>APPENDIX </a:t>
            </a:r>
            <a:r>
              <a:rPr lang="en-CA" sz="1800" b="1" dirty="0" smtClean="0">
                <a:latin typeface="Arial Black" panose="020B0A04020102020204" pitchFamily="34" charset="0"/>
              </a:rPr>
              <a:t>2</a:t>
            </a:r>
            <a:r>
              <a:rPr lang="en-CA" b="1" dirty="0" smtClean="0"/>
              <a:t> </a:t>
            </a:r>
            <a:r>
              <a:rPr lang="en-CA" sz="1800" dirty="0" smtClean="0">
                <a:solidFill>
                  <a:schemeClr val="tx2"/>
                </a:solidFill>
              </a:rPr>
              <a:t>Mandatory </a:t>
            </a:r>
            <a:r>
              <a:rPr lang="en-CA" sz="1800" dirty="0">
                <a:solidFill>
                  <a:schemeClr val="tx2"/>
                </a:solidFill>
              </a:rPr>
              <a:t>Procedures for Enterprise Architecture Assessment</a:t>
            </a:r>
            <a:endParaRPr lang="en-US" sz="1800"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8724267"/>
              </p:ext>
            </p:extLst>
          </p:nvPr>
        </p:nvGraphicFramePr>
        <p:xfrm>
          <a:off x="611560" y="1880828"/>
          <a:ext cx="7989266" cy="4114800"/>
        </p:xfrm>
        <a:graphic>
          <a:graphicData uri="http://schemas.openxmlformats.org/drawingml/2006/table">
            <a:tbl>
              <a:tblPr>
                <a:tableStyleId>{5C22544A-7EE6-4342-B048-85BDC9FD1C3A}</a:tableStyleId>
              </a:tblPr>
              <a:tblGrid>
                <a:gridCol w="208280"/>
                <a:gridCol w="2596410"/>
                <a:gridCol w="4248472"/>
                <a:gridCol w="936104"/>
              </a:tblGrid>
              <a:tr h="503670">
                <a:tc>
                  <a:txBody>
                    <a:bodyPr/>
                    <a:lstStyle/>
                    <a:p>
                      <a:pPr marL="19628"/>
                      <a:endParaRPr lang="en-CA" sz="900" kern="1200" dirty="0" smtClean="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Business Architecture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endParaRPr lang="en-CA" sz="1200" dirty="0" smtClean="0">
                        <a:cs typeface="Calibri"/>
                      </a:endParaRPr>
                    </a:p>
                    <a:p>
                      <a:pPr marL="190500" indent="-190500">
                        <a:buFont typeface="Arial" panose="020B0604020202020204" pitchFamily="34" charset="0"/>
                        <a:buChar char="•"/>
                      </a:pPr>
                      <a:r>
                        <a:rPr lang="en-CA" sz="1200" dirty="0" smtClean="0">
                          <a:cs typeface="Calibri"/>
                        </a:rPr>
                        <a:t>Align to the GC Business Capability model</a:t>
                      </a:r>
                    </a:p>
                    <a:p>
                      <a:pPr marL="190500" indent="-190500">
                        <a:buFont typeface="Arial" panose="020B0604020202020204" pitchFamily="34" charset="0"/>
                        <a:buChar char="•"/>
                      </a:pPr>
                      <a:r>
                        <a:rPr lang="en-CA" sz="1200" dirty="0" smtClean="0">
                          <a:cs typeface="Calibri"/>
                        </a:rPr>
                        <a:t>Design for Users First and Deliver with Multidisciplinary Teams</a:t>
                      </a:r>
                    </a:p>
                    <a:p>
                      <a:pPr marL="19050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dk1"/>
                          </a:solidFill>
                          <a:latin typeface="+mn-lt"/>
                          <a:ea typeface="+mn-ea"/>
                          <a:cs typeface="Calibri"/>
                        </a:rPr>
                        <a:t>Design Systems to be Measurable and Accountable</a:t>
                      </a:r>
                      <a:endParaRPr lang="en-CA" sz="1200" dirty="0" smtClean="0">
                        <a:cs typeface="Calibri"/>
                      </a:endParaRPr>
                    </a:p>
                    <a:p>
                      <a:pPr marL="0" indent="0">
                        <a:buFont typeface="Arial" panose="020B0604020202020204" pitchFamily="34" charset="0"/>
                        <a:buNone/>
                      </a:pPr>
                      <a:endParaRPr lang="en-US" sz="1200" dirty="0" smtClean="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60">
                <a:tc>
                  <a:txBody>
                    <a:bodyPr/>
                    <a:lstStyle/>
                    <a:p>
                      <a:pPr marL="0" lvl="1" indent="0">
                        <a:buFont typeface="Calibri"/>
                        <a:buNone/>
                        <a:tabLst>
                          <a:tab pos="114300" algn="l"/>
                        </a:tabLst>
                      </a:pPr>
                      <a:endParaRPr lang="en-CA" sz="900" kern="1200" dirty="0" smtClean="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prstClr val="black">
                              <a:lumMod val="65000"/>
                              <a:lumOff val="35000"/>
                            </a:prstClr>
                          </a:solidFill>
                          <a:cs typeface="Arial" pitchFamily="34" charset="0"/>
                        </a:rPr>
                        <a:t>Information </a:t>
                      </a:r>
                      <a:r>
                        <a:rPr lang="en-US" sz="1800" dirty="0" smtClean="0">
                          <a:solidFill>
                            <a:prstClr val="black">
                              <a:lumMod val="65000"/>
                              <a:lumOff val="35000"/>
                            </a:prstClr>
                          </a:solidFill>
                          <a:cs typeface="Arial" pitchFamily="34" charset="0"/>
                        </a:rPr>
                        <a:t>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r>
                        <a:rPr lang="en-CA" sz="1200" kern="1200" dirty="0" smtClean="0">
                          <a:solidFill>
                            <a:schemeClr val="dk1"/>
                          </a:solidFill>
                          <a:latin typeface="+mn-lt"/>
                          <a:ea typeface="+mn-ea"/>
                          <a:cs typeface="Calibri"/>
                        </a:rPr>
                        <a:t>Data Collection</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Data</a:t>
                      </a:r>
                      <a:r>
                        <a:rPr lang="en-CA" sz="1200" kern="1200" baseline="0" dirty="0" smtClean="0">
                          <a:solidFill>
                            <a:schemeClr val="dk1"/>
                          </a:solidFill>
                          <a:latin typeface="+mn-lt"/>
                          <a:ea typeface="+mn-ea"/>
                          <a:cs typeface="Calibri"/>
                        </a:rPr>
                        <a:t> Management</a:t>
                      </a:r>
                    </a:p>
                    <a:p>
                      <a:pPr marL="190500" indent="-190500">
                        <a:buFont typeface="Arial" panose="020B0604020202020204" pitchFamily="34" charset="0"/>
                        <a:buChar char="•"/>
                      </a:pPr>
                      <a:r>
                        <a:rPr lang="en-CA" sz="1200" kern="1200" baseline="0" dirty="0" smtClean="0">
                          <a:solidFill>
                            <a:schemeClr val="dk1"/>
                          </a:solidFill>
                          <a:latin typeface="+mn-lt"/>
                          <a:ea typeface="+mn-ea"/>
                          <a:cs typeface="Calibri"/>
                        </a:rPr>
                        <a:t>Data Storage</a:t>
                      </a:r>
                    </a:p>
                    <a:p>
                      <a:pPr marL="190500" indent="-190500">
                        <a:buFont typeface="Arial" panose="020B0604020202020204" pitchFamily="34" charset="0"/>
                        <a:buChar char="•"/>
                      </a:pPr>
                      <a:r>
                        <a:rPr lang="en-CA" sz="1200" kern="1200" baseline="0" dirty="0" smtClean="0">
                          <a:solidFill>
                            <a:schemeClr val="dk1"/>
                          </a:solidFill>
                          <a:latin typeface="+mn-lt"/>
                          <a:ea typeface="+mn-ea"/>
                          <a:cs typeface="Calibri"/>
                        </a:rPr>
                        <a:t>Data 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Arial" panose="020B0604020202020204" pitchFamily="34" charset="0"/>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Application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endParaRPr lang="en-US" sz="1200" kern="1200" dirty="0" smtClean="0">
                        <a:solidFill>
                          <a:schemeClr val="dk1"/>
                        </a:solidFill>
                        <a:latin typeface="+mn-lt"/>
                        <a:ea typeface="+mn-ea"/>
                        <a:cs typeface="Calibri"/>
                      </a:endParaRPr>
                    </a:p>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r>
                        <a:rPr lang="en-US" sz="1200" kern="1200" dirty="0" smtClean="0">
                          <a:solidFill>
                            <a:schemeClr val="dk1"/>
                          </a:solidFill>
                          <a:latin typeface="+mn-lt"/>
                          <a:ea typeface="+mn-ea"/>
                          <a:cs typeface="Calibri"/>
                        </a:rPr>
                        <a:t>Use open standards and Solutions by Default </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Maximize Reuse</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Enable Interoperability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Calibri"/>
                        <a:buChar char="•"/>
                        <a:tabLst>
                          <a:tab pos="114300" algn="l"/>
                        </a:tabLst>
                      </a:pPr>
                      <a:endParaRPr lang="en-US" sz="900" kern="120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Technology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Arial" panose="020B0604020202020204" pitchFamily="34" charset="0"/>
                        <a:buChar char="•"/>
                      </a:pPr>
                      <a:endParaRPr lang="en-CA" sz="1200" kern="1200" dirty="0" smtClean="0">
                        <a:solidFill>
                          <a:schemeClr val="dk1"/>
                        </a:solidFill>
                        <a:latin typeface="+mn-lt"/>
                        <a:ea typeface="+mn-ea"/>
                        <a:cs typeface="Calibri"/>
                      </a:endParaRPr>
                    </a:p>
                    <a:p>
                      <a:pPr marL="190500" indent="-190500" algn="l" defTabSz="914400" rtl="0" eaLnBrk="1" latinLnBrk="0" hangingPunct="1">
                        <a:buFont typeface="Arial" panose="020B0604020202020204" pitchFamily="34" charset="0"/>
                        <a:buChar char="•"/>
                      </a:pPr>
                      <a:r>
                        <a:rPr lang="en-CA" sz="1200" kern="1200" dirty="0" smtClean="0">
                          <a:solidFill>
                            <a:schemeClr val="dk1"/>
                          </a:solidFill>
                          <a:latin typeface="+mn-lt"/>
                          <a:ea typeface="+mn-ea"/>
                          <a:cs typeface="Calibri"/>
                        </a:rPr>
                        <a:t>Use Cloud first</a:t>
                      </a:r>
                    </a:p>
                    <a:p>
                      <a:pPr marL="190500" indent="-190500" algn="l" defTabSz="914400" rtl="0" eaLnBrk="1" latinLnBrk="0" hangingPunct="1">
                        <a:buFont typeface="Arial" panose="020B0604020202020204" pitchFamily="34" charset="0"/>
                        <a:buChar char="•"/>
                      </a:pPr>
                      <a:r>
                        <a:rPr lang="en-CA" sz="1200" kern="1200" dirty="0" smtClean="0">
                          <a:solidFill>
                            <a:schemeClr val="dk1"/>
                          </a:solidFill>
                          <a:latin typeface="+mn-lt"/>
                          <a:ea typeface="+mn-ea"/>
                          <a:cs typeface="Calibri"/>
                        </a:rPr>
                        <a:t>Design for Performance, Availability, and Scalability</a:t>
                      </a:r>
                    </a:p>
                    <a:p>
                      <a:pPr marL="190500" indent="-190500" algn="l" defTabSz="914400" rtl="0" eaLnBrk="1" latinLnBrk="0" hangingPunct="1">
                        <a:buFont typeface="Arial" panose="020B0604020202020204" pitchFamily="34" charset="0"/>
                        <a:buChar char="•"/>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45">
                <a:tc>
                  <a:txBody>
                    <a:bodyPr/>
                    <a:lstStyle/>
                    <a:p>
                      <a:pPr marL="114300" lvl="1" indent="-114300">
                        <a:buFont typeface="Calibri"/>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Security &amp; Privacy</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CA" sz="1200" kern="1200" dirty="0" smtClean="0">
                        <a:solidFill>
                          <a:schemeClr val="dk1"/>
                        </a:solidFill>
                        <a:latin typeface="+mn-lt"/>
                        <a:ea typeface="+mn-ea"/>
                        <a:cs typeface="Calibri"/>
                      </a:endParaRP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Design for Security and Privacy</a:t>
                      </a:r>
                    </a:p>
                    <a:p>
                      <a:pPr marL="190500" indent="-190500">
                        <a:buFont typeface="Arial" panose="020B0604020202020204" pitchFamily="34" charset="0"/>
                        <a:buChar char="•"/>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3"/>
          <a:stretch>
            <a:fillRect/>
          </a:stretch>
        </p:blipFill>
        <p:spPr>
          <a:xfrm>
            <a:off x="7864612" y="2079096"/>
            <a:ext cx="487515" cy="394329"/>
          </a:xfrm>
          <a:prstGeom prst="rect">
            <a:avLst/>
          </a:prstGeom>
        </p:spPr>
      </p:pic>
      <p:pic>
        <p:nvPicPr>
          <p:cNvPr id="23" name="Picture 22"/>
          <p:cNvPicPr>
            <a:picLocks noChangeAspect="1"/>
          </p:cNvPicPr>
          <p:nvPr/>
        </p:nvPicPr>
        <p:blipFill>
          <a:blip r:embed="rId4"/>
          <a:stretch>
            <a:fillRect/>
          </a:stretch>
        </p:blipFill>
        <p:spPr>
          <a:xfrm>
            <a:off x="7864612" y="2880860"/>
            <a:ext cx="455764" cy="374917"/>
          </a:xfrm>
          <a:prstGeom prst="rect">
            <a:avLst/>
          </a:prstGeom>
        </p:spPr>
      </p:pic>
      <p:pic>
        <p:nvPicPr>
          <p:cNvPr id="24" name="Picture 23"/>
          <p:cNvPicPr>
            <a:picLocks noChangeAspect="1"/>
          </p:cNvPicPr>
          <p:nvPr/>
        </p:nvPicPr>
        <p:blipFill>
          <a:blip r:embed="rId5"/>
          <a:stretch>
            <a:fillRect/>
          </a:stretch>
        </p:blipFill>
        <p:spPr>
          <a:xfrm>
            <a:off x="7864611" y="3697160"/>
            <a:ext cx="487515" cy="446888"/>
          </a:xfrm>
          <a:prstGeom prst="rect">
            <a:avLst/>
          </a:prstGeom>
        </p:spPr>
      </p:pic>
      <p:pic>
        <p:nvPicPr>
          <p:cNvPr id="25" name="Picture 24"/>
          <p:cNvPicPr>
            <a:picLocks noChangeAspect="1"/>
          </p:cNvPicPr>
          <p:nvPr/>
        </p:nvPicPr>
        <p:blipFill>
          <a:blip r:embed="rId6"/>
          <a:stretch>
            <a:fillRect/>
          </a:stretch>
        </p:blipFill>
        <p:spPr>
          <a:xfrm>
            <a:off x="7846505" y="4509844"/>
            <a:ext cx="579800" cy="341822"/>
          </a:xfrm>
          <a:prstGeom prst="rect">
            <a:avLst/>
          </a:prstGeom>
        </p:spPr>
      </p:pic>
      <p:pic>
        <p:nvPicPr>
          <p:cNvPr id="26" name="Picture 25"/>
          <p:cNvPicPr>
            <a:picLocks noChangeAspect="1"/>
          </p:cNvPicPr>
          <p:nvPr/>
        </p:nvPicPr>
        <p:blipFill>
          <a:blip r:embed="rId7"/>
          <a:stretch>
            <a:fillRect/>
          </a:stretch>
        </p:blipFill>
        <p:spPr>
          <a:xfrm>
            <a:off x="7962320" y="5217462"/>
            <a:ext cx="396044" cy="483483"/>
          </a:xfrm>
          <a:prstGeom prst="rect">
            <a:avLst/>
          </a:prstGeom>
        </p:spPr>
      </p:pic>
    </p:spTree>
    <p:extLst>
      <p:ext uri="{BB962C8B-B14F-4D97-AF65-F5344CB8AC3E}">
        <p14:creationId xmlns:p14="http://schemas.microsoft.com/office/powerpoint/2010/main" val="402922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21</a:t>
            </a:fld>
            <a:endParaRPr lang="en-CA" dirty="0"/>
          </a:p>
        </p:txBody>
      </p:sp>
      <p:sp>
        <p:nvSpPr>
          <p:cNvPr id="4" name="Title 3"/>
          <p:cNvSpPr>
            <a:spLocks noGrp="1"/>
          </p:cNvSpPr>
          <p:nvPr>
            <p:ph type="title"/>
          </p:nvPr>
        </p:nvSpPr>
        <p:spPr>
          <a:xfrm>
            <a:off x="539552" y="260648"/>
            <a:ext cx="5432982" cy="482626"/>
          </a:xfrm>
        </p:spPr>
        <p:txBody>
          <a:bodyPr/>
          <a:lstStyle/>
          <a:p>
            <a:r>
              <a:rPr lang="en-CA" dirty="0" smtClean="0"/>
              <a:t>Business Architecture</a:t>
            </a:r>
            <a:endParaRPr lang="en-US" dirty="0"/>
          </a:p>
        </p:txBody>
      </p:sp>
      <p:sp>
        <p:nvSpPr>
          <p:cNvPr id="9" name="TextBox 8"/>
          <p:cNvSpPr txBox="1"/>
          <p:nvPr/>
        </p:nvSpPr>
        <p:spPr>
          <a:xfrm>
            <a:off x="539552" y="1016732"/>
            <a:ext cx="8352928" cy="4678204"/>
          </a:xfrm>
          <a:prstGeom prst="rect">
            <a:avLst/>
          </a:prstGeom>
          <a:noFill/>
        </p:spPr>
        <p:txBody>
          <a:bodyPr wrap="square" rtlCol="0">
            <a:spAutoFit/>
          </a:bodyPr>
          <a:lstStyle/>
          <a:p>
            <a:pPr marL="277813" marR="0" indent="-277813">
              <a:spcBef>
                <a:spcPts val="0"/>
              </a:spcBef>
              <a:tabLst>
                <a:tab pos="457200" algn="l"/>
                <a:tab pos="461963" algn="l"/>
              </a:tabLst>
            </a:pPr>
            <a:r>
              <a:rPr lang="en-CA" sz="1200" b="1" dirty="0" smtClean="0">
                <a:solidFill>
                  <a:prstClr val="black">
                    <a:lumMod val="65000"/>
                    <a:lumOff val="35000"/>
                  </a:prstClr>
                </a:solidFill>
                <a:cs typeface="Arial" pitchFamily="34" charset="0"/>
              </a:rPr>
              <a:t>Align </a:t>
            </a:r>
            <a:r>
              <a:rPr lang="en-CA" sz="1200" b="1" dirty="0">
                <a:solidFill>
                  <a:prstClr val="black">
                    <a:lumMod val="65000"/>
                    <a:lumOff val="35000"/>
                  </a:prstClr>
                </a:solidFill>
                <a:cs typeface="Arial" pitchFamily="34" charset="0"/>
              </a:rPr>
              <a:t>to the GC Business Capability </a:t>
            </a:r>
            <a:r>
              <a:rPr lang="en-CA" sz="1200" b="1" dirty="0" smtClean="0">
                <a:solidFill>
                  <a:prstClr val="black">
                    <a:lumMod val="65000"/>
                    <a:lumOff val="35000"/>
                  </a:prstClr>
                </a:solidFill>
                <a:cs typeface="Arial" pitchFamily="34" charset="0"/>
              </a:rPr>
              <a:t>model</a:t>
            </a:r>
          </a:p>
          <a:p>
            <a:pPr marL="277813" marR="0" indent="-277813">
              <a:spcBef>
                <a:spcPts val="0"/>
              </a:spcBef>
              <a:tabLst>
                <a:tab pos="457200" algn="l"/>
                <a:tab pos="461963" algn="l"/>
              </a:tabLst>
            </a:pPr>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Define program services as business capabilities to establish a common vocabulary between business, development, and operation</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Identify capabilities that are common to the GC enterprise and can be shared and reused</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Model business processes using Business Process Modelling Notation (BPMN) to identify common enterprise processes</a:t>
            </a:r>
          </a:p>
          <a:p>
            <a:pPr marL="457200" marR="0">
              <a:spcBef>
                <a:spcPts val="200"/>
              </a:spcBef>
              <a:tabLst>
                <a:tab pos="628650" algn="l"/>
              </a:tabLst>
            </a:pPr>
            <a:endParaRPr lang="en-CA" sz="1200" dirty="0">
              <a:solidFill>
                <a:prstClr val="black">
                  <a:lumMod val="65000"/>
                  <a:lumOff val="35000"/>
                </a:prstClr>
              </a:solidFill>
              <a:cs typeface="Arial" pitchFamily="34" charset="0"/>
            </a:endParaRPr>
          </a:p>
          <a:p>
            <a:pPr marL="512763" indent="-512763">
              <a:spcBef>
                <a:spcPts val="600"/>
              </a:spcBef>
              <a:tabLst>
                <a:tab pos="636588" algn="l"/>
              </a:tabLst>
            </a:pPr>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Users First and Deliver with Multidisciplinary Teams</a:t>
            </a:r>
            <a:endParaRPr lang="en-US" sz="1200" b="1" dirty="0">
              <a:solidFill>
                <a:prstClr val="black">
                  <a:lumMod val="65000"/>
                  <a:lumOff val="35000"/>
                </a:prstClr>
              </a:solidFill>
              <a:cs typeface="Arial" pitchFamily="34" charset="0"/>
            </a:endParaRPr>
          </a:p>
          <a:p>
            <a:pPr marL="457200">
              <a:spcBef>
                <a:spcPts val="200"/>
              </a:spcBef>
            </a:pPr>
            <a:endParaRPr lang="en-CA"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Focus on the needs of users, using agile, iterative, and user-centred methods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Conform to both accessibility and official languages requirements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Include all skillsets required for delivery, including for requirements, design, development, and operations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Work across the entire application lifecycle, from development and testing to deployment and operations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quality is considered throughout the Software Development Lifecycle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accountability for privacy is clear</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Encourage and adopt Test Driven Development (TDD) to improve the trust between Business and IT</a:t>
            </a:r>
            <a:endParaRPr lang="en-US" sz="1200" dirty="0">
              <a:solidFill>
                <a:prstClr val="black">
                  <a:lumMod val="65000"/>
                  <a:lumOff val="35000"/>
                </a:prstClr>
              </a:solidFill>
              <a:cs typeface="Arial" pitchFamily="34" charset="0"/>
            </a:endParaRPr>
          </a:p>
          <a:p>
            <a:pPr marL="19628"/>
            <a:endParaRPr lang="en-CA" sz="1200" b="1" dirty="0" smtClean="0">
              <a:solidFill>
                <a:prstClr val="black">
                  <a:lumMod val="65000"/>
                  <a:lumOff val="35000"/>
                </a:prstClr>
              </a:solidFill>
              <a:cs typeface="Arial" pitchFamily="34" charset="0"/>
            </a:endParaRPr>
          </a:p>
          <a:p>
            <a:pPr marL="19628"/>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Systems to be Measurable and </a:t>
            </a:r>
            <a:r>
              <a:rPr lang="en-CA" sz="1200" b="1" dirty="0" smtClean="0">
                <a:solidFill>
                  <a:prstClr val="black">
                    <a:lumMod val="65000"/>
                    <a:lumOff val="35000"/>
                  </a:prstClr>
                </a:solidFill>
                <a:cs typeface="Arial" pitchFamily="34" charset="0"/>
              </a:rPr>
              <a:t>Accountable</a:t>
            </a:r>
          </a:p>
          <a:p>
            <a:pPr marL="19628"/>
            <a:endParaRPr lang="en-CA"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Publish performance expectations for each IT service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Make an audit trail available for all transactions to ensure accountability and non-repudiation</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Establish business and IT metrics to enable business outcomes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Apply oversight and lifecycle management to digital investments through governance</a:t>
            </a:r>
            <a:endParaRPr lang="en-US" sz="1200" dirty="0">
              <a:solidFill>
                <a:prstClr val="black">
                  <a:lumMod val="65000"/>
                  <a:lumOff val="35000"/>
                </a:prstClr>
              </a:solidFill>
              <a:cs typeface="Arial" pitchFamily="34" charset="0"/>
            </a:endParaRPr>
          </a:p>
          <a:p>
            <a:pPr marL="171450" indent="-171450">
              <a:spcBef>
                <a:spcPts val="200"/>
              </a:spcBef>
              <a:buFont typeface="Arial" panose="020B0604020202020204" pitchFamily="34" charset="0"/>
              <a:buChar char="•"/>
            </a:pP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197835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22</a:t>
            </a:fld>
            <a:endParaRPr lang="en-CA" dirty="0"/>
          </a:p>
        </p:txBody>
      </p:sp>
      <p:sp>
        <p:nvSpPr>
          <p:cNvPr id="4" name="Title 3"/>
          <p:cNvSpPr>
            <a:spLocks noGrp="1"/>
          </p:cNvSpPr>
          <p:nvPr>
            <p:ph type="title"/>
          </p:nvPr>
        </p:nvSpPr>
        <p:spPr>
          <a:xfrm>
            <a:off x="575556" y="116632"/>
            <a:ext cx="5432982" cy="698650"/>
          </a:xfrm>
        </p:spPr>
        <p:txBody>
          <a:bodyPr/>
          <a:lstStyle/>
          <a:p>
            <a:r>
              <a:rPr lang="en-CA" dirty="0" smtClean="0"/>
              <a:t>Information Architecture</a:t>
            </a:r>
            <a:endParaRPr lang="en-US" dirty="0"/>
          </a:p>
        </p:txBody>
      </p:sp>
      <p:sp>
        <p:nvSpPr>
          <p:cNvPr id="9" name="TextBox 8"/>
          <p:cNvSpPr txBox="1"/>
          <p:nvPr/>
        </p:nvSpPr>
        <p:spPr>
          <a:xfrm>
            <a:off x="503548" y="908720"/>
            <a:ext cx="8182679" cy="5642570"/>
          </a:xfrm>
          <a:prstGeom prst="rect">
            <a:avLst/>
          </a:prstGeom>
          <a:noFill/>
        </p:spPr>
        <p:txBody>
          <a:bodyPr wrap="square" rtlCol="0">
            <a:spAutoFit/>
          </a:bodyPr>
          <a:lstStyle/>
          <a:p>
            <a:pPr marL="228600" marR="0" indent="-228600">
              <a:spcBef>
                <a:spcPts val="0"/>
              </a:spcBef>
              <a:spcAft>
                <a:spcPts val="600"/>
              </a:spcAft>
            </a:pPr>
            <a:r>
              <a:rPr lang="en-CA" sz="1200" b="1" dirty="0" smtClean="0">
                <a:solidFill>
                  <a:prstClr val="black">
                    <a:lumMod val="65000"/>
                    <a:lumOff val="35000"/>
                  </a:prstClr>
                </a:solidFill>
                <a:cs typeface="Arial" pitchFamily="34" charset="0"/>
              </a:rPr>
              <a:t>Data Collection</a:t>
            </a: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data is collected in a manner that maximizes use and availability of data</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collected aligns to existing enterprise and international standards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enterprise or international standards don’t exist, develop Standards in the open with key subject matter experts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collection of data yields high quality data as per data quality </a:t>
            </a:r>
            <a:r>
              <a:rPr lang="en-CA" sz="1200" dirty="0" smtClean="0">
                <a:solidFill>
                  <a:prstClr val="black">
                    <a:lumMod val="65000"/>
                    <a:lumOff val="35000"/>
                  </a:prstClr>
                </a:solidFill>
                <a:cs typeface="Arial" pitchFamily="34" charset="0"/>
              </a:rPr>
              <a:t>guidelines</a:t>
            </a:r>
            <a:endParaRPr lang="en-US" sz="1200" dirty="0" smtClean="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is collected through ethical practices supporting appropriate citizen and business-centric use</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Data should only be purchased once and should align with international standards </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necessary, ensure collaboration with department/ agency data stewards/ custodians, other levels of government, and Indigenous people</a:t>
            </a:r>
            <a:endParaRPr lang="en-US" sz="1200" dirty="0">
              <a:solidFill>
                <a:prstClr val="black">
                  <a:lumMod val="65000"/>
                  <a:lumOff val="35000"/>
                </a:prstClr>
              </a:solidFill>
              <a:cs typeface="Arial" pitchFamily="34" charset="0"/>
            </a:endParaRPr>
          </a:p>
          <a:p>
            <a:pPr marL="464328" indent="-195296">
              <a:buFont typeface="Calibri"/>
              <a:buChar char="•"/>
              <a:tabLst>
                <a:tab pos="215906" algn="l"/>
              </a:tabLst>
            </a:pPr>
            <a:endParaRPr lang="en-CA" sz="1200" dirty="0" smtClean="0"/>
          </a:p>
          <a:p>
            <a:pPr marL="268288" indent="-268288">
              <a:spcAft>
                <a:spcPts val="600"/>
              </a:spcAft>
              <a:tabLst>
                <a:tab pos="215906" algn="l"/>
              </a:tabLst>
            </a:pPr>
            <a:r>
              <a:rPr lang="en-CA" sz="1200" b="1" dirty="0" smtClean="0">
                <a:solidFill>
                  <a:prstClr val="black">
                    <a:lumMod val="65000"/>
                    <a:lumOff val="35000"/>
                  </a:prstClr>
                </a:solidFill>
                <a:cs typeface="Arial" pitchFamily="34" charset="0"/>
              </a:rPr>
              <a:t>Data Management</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Demonstrate alignment with enterprise and departmental data governance and </a:t>
            </a:r>
            <a:r>
              <a:rPr lang="en-CA" sz="1200" dirty="0" smtClean="0">
                <a:solidFill>
                  <a:prstClr val="black">
                    <a:lumMod val="65000"/>
                    <a:lumOff val="35000"/>
                  </a:prstClr>
                </a:solidFill>
                <a:cs typeface="Arial" pitchFamily="34" charset="0"/>
              </a:rPr>
              <a:t>strategies</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Ensure </a:t>
            </a:r>
            <a:r>
              <a:rPr lang="en-CA" sz="1200" dirty="0">
                <a:solidFill>
                  <a:prstClr val="black">
                    <a:lumMod val="65000"/>
                    <a:lumOff val="35000"/>
                  </a:prstClr>
                </a:solidFill>
                <a:cs typeface="Arial" pitchFamily="34" charset="0"/>
              </a:rPr>
              <a:t>accountability for data roles and responsibilities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Design </a:t>
            </a:r>
            <a:r>
              <a:rPr lang="en-CA" sz="1200" dirty="0">
                <a:solidFill>
                  <a:prstClr val="black">
                    <a:lumMod val="65000"/>
                    <a:lumOff val="35000"/>
                  </a:prstClr>
                </a:solidFill>
                <a:cs typeface="Arial" pitchFamily="34" charset="0"/>
              </a:rPr>
              <a:t>to maximize data use and availability</a:t>
            </a:r>
            <a:endParaRPr lang="en-US" sz="1200" dirty="0">
              <a:solidFill>
                <a:prstClr val="black">
                  <a:lumMod val="65000"/>
                  <a:lumOff val="35000"/>
                </a:prstClr>
              </a:solidFill>
              <a:cs typeface="Arial" pitchFamily="34" charset="0"/>
            </a:endParaRPr>
          </a:p>
          <a:p>
            <a:pPr marL="628650" marR="0" indent="-171450">
              <a:spcBef>
                <a:spcPts val="200"/>
              </a:spcBef>
              <a:buFont typeface="Arial" panose="020B0604020202020204" pitchFamily="34" charset="0"/>
              <a:buChar char="•"/>
              <a:tabLst>
                <a:tab pos="637540" algn="l"/>
                <a:tab pos="457200" algn="l"/>
              </a:tabLst>
            </a:pPr>
            <a:endParaRPr lang="en-US" sz="1200" dirty="0">
              <a:solidFill>
                <a:prstClr val="black">
                  <a:lumMod val="65000"/>
                  <a:lumOff val="35000"/>
                </a:prstClr>
              </a:solidFill>
              <a:cs typeface="Arial" pitchFamily="34" charset="0"/>
            </a:endParaRPr>
          </a:p>
          <a:p>
            <a:pPr marL="685800" marR="0" indent="-685800">
              <a:spcBef>
                <a:spcPts val="600"/>
              </a:spcBef>
              <a:spcAft>
                <a:spcPts val="600"/>
              </a:spcAft>
            </a:pPr>
            <a:r>
              <a:rPr lang="en-CA" sz="1200" b="1" dirty="0" smtClean="0">
                <a:solidFill>
                  <a:prstClr val="black">
                    <a:lumMod val="65000"/>
                    <a:lumOff val="35000"/>
                  </a:prstClr>
                </a:solidFill>
                <a:cs typeface="Arial" pitchFamily="34" charset="0"/>
              </a:rPr>
              <a:t>Data Storage</a:t>
            </a:r>
          </a:p>
          <a:p>
            <a:pPr marL="171450" indent="-171450">
              <a:buFont typeface="Arial" panose="020B0604020202020204" pitchFamily="34" charset="0"/>
              <a:buChar char="•"/>
            </a:pPr>
            <a:r>
              <a:rPr lang="en-CA" sz="1200" dirty="0" smtClean="0">
                <a:solidFill>
                  <a:prstClr val="black">
                    <a:lumMod val="65000"/>
                    <a:lumOff val="35000"/>
                  </a:prstClr>
                </a:solidFill>
                <a:cs typeface="Arial" pitchFamily="34" charset="0"/>
              </a:rPr>
              <a:t>Ensure </a:t>
            </a:r>
            <a:r>
              <a:rPr lang="en-CA" sz="1200" dirty="0">
                <a:solidFill>
                  <a:prstClr val="black">
                    <a:lumMod val="65000"/>
                    <a:lumOff val="35000"/>
                  </a:prstClr>
                </a:solidFill>
                <a:cs typeface="Arial" pitchFamily="34" charset="0"/>
              </a:rPr>
              <a:t>data is stored in a secure manner in accordance with the National Cyber Security Strategy, and the Privacy Act</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Follow existing retention and disposition schedules</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is stored in a way to facilitate easy data discoverability, accessibility, and interoperability </a:t>
            </a:r>
            <a:endParaRPr lang="en-US" sz="1200" dirty="0">
              <a:solidFill>
                <a:prstClr val="black">
                  <a:lumMod val="65000"/>
                  <a:lumOff val="35000"/>
                </a:prstClr>
              </a:solidFill>
              <a:cs typeface="Arial" pitchFamily="34" charset="0"/>
            </a:endParaRPr>
          </a:p>
          <a:p>
            <a:pPr marL="685800" marR="0" indent="-685800">
              <a:spcBef>
                <a:spcPts val="600"/>
              </a:spcBef>
              <a:tabLst>
                <a:tab pos="637540" algn="l"/>
                <a:tab pos="457200" algn="l"/>
              </a:tabLst>
            </a:pPr>
            <a:endParaRPr lang="en-CA" sz="1200" b="1" dirty="0" smtClean="0">
              <a:solidFill>
                <a:prstClr val="black">
                  <a:lumMod val="65000"/>
                  <a:lumOff val="35000"/>
                </a:prstClr>
              </a:solidFill>
              <a:cs typeface="Arial" pitchFamily="34" charset="0"/>
            </a:endParaRPr>
          </a:p>
          <a:p>
            <a:pPr marL="685800" marR="0" indent="-685800">
              <a:spcBef>
                <a:spcPts val="600"/>
              </a:spcBef>
              <a:spcAft>
                <a:spcPts val="600"/>
              </a:spcAft>
              <a:tabLst>
                <a:tab pos="637540" algn="l"/>
                <a:tab pos="457200" algn="l"/>
              </a:tabLst>
            </a:pPr>
            <a:r>
              <a:rPr lang="en-CA" sz="1200" b="1" dirty="0" smtClean="0">
                <a:solidFill>
                  <a:prstClr val="black">
                    <a:lumMod val="65000"/>
                    <a:lumOff val="35000"/>
                  </a:prstClr>
                </a:solidFill>
                <a:cs typeface="Arial" pitchFamily="34" charset="0"/>
              </a:rPr>
              <a:t>Data Sharing</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Data </a:t>
            </a:r>
            <a:r>
              <a:rPr lang="en-CA" sz="1200" dirty="0">
                <a:solidFill>
                  <a:prstClr val="black">
                    <a:lumMod val="65000"/>
                    <a:lumOff val="35000"/>
                  </a:prstClr>
                </a:solidFill>
                <a:cs typeface="Arial" pitchFamily="34" charset="0"/>
              </a:rPr>
              <a:t>should be shared openly by default as per the Directive on Open Government</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government-held data can be combined with data from other sources enabling interoperability and interpretability through for internal and external use</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Reduce the collection of redundant data</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Reuse existing data where possible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Encourage data sharing and </a:t>
            </a:r>
            <a:r>
              <a:rPr lang="en-CA" sz="1200" dirty="0" smtClean="0">
                <a:solidFill>
                  <a:prstClr val="black">
                    <a:lumMod val="65000"/>
                    <a:lumOff val="35000"/>
                  </a:prstClr>
                </a:solidFill>
                <a:cs typeface="Arial" pitchFamily="34" charset="0"/>
              </a:rPr>
              <a:t>collaboration</a:t>
            </a: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55325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23</a:t>
            </a:fld>
            <a:endParaRPr lang="en-CA" dirty="0"/>
          </a:p>
        </p:txBody>
      </p:sp>
      <p:sp>
        <p:nvSpPr>
          <p:cNvPr id="9" name="TextBox 8"/>
          <p:cNvSpPr txBox="1"/>
          <p:nvPr/>
        </p:nvSpPr>
        <p:spPr>
          <a:xfrm>
            <a:off x="539551" y="1021682"/>
            <a:ext cx="8218683" cy="5232202"/>
          </a:xfrm>
          <a:prstGeom prst="rect">
            <a:avLst/>
          </a:prstGeom>
          <a:noFill/>
        </p:spPr>
        <p:txBody>
          <a:bodyPr wrap="square" rtlCol="0">
            <a:spAutoFit/>
          </a:bodyPr>
          <a:lstStyle/>
          <a:p>
            <a:pPr marL="228600" marR="0" indent="-228600">
              <a:spcBef>
                <a:spcPts val="0"/>
              </a:spcBef>
              <a:tabLst>
                <a:tab pos="637540" algn="l"/>
                <a:tab pos="457200" algn="l"/>
              </a:tabLst>
            </a:pPr>
            <a:r>
              <a:rPr lang="en-CA" sz="1200" b="1" dirty="0" smtClean="0">
                <a:solidFill>
                  <a:prstClr val="black">
                    <a:lumMod val="65000"/>
                    <a:lumOff val="35000"/>
                  </a:prstClr>
                </a:solidFill>
                <a:cs typeface="Arial" pitchFamily="34" charset="0"/>
              </a:rPr>
              <a:t>Use </a:t>
            </a:r>
            <a:r>
              <a:rPr lang="en-CA" sz="1200" b="1" dirty="0">
                <a:solidFill>
                  <a:prstClr val="black">
                    <a:lumMod val="65000"/>
                    <a:lumOff val="35000"/>
                  </a:prstClr>
                </a:solidFill>
                <a:cs typeface="Arial" pitchFamily="34" charset="0"/>
              </a:rPr>
              <a:t>Open Standards and Solutions by </a:t>
            </a:r>
            <a:r>
              <a:rPr lang="en-CA" sz="1200" b="1" dirty="0" smtClean="0">
                <a:solidFill>
                  <a:prstClr val="black">
                    <a:lumMod val="65000"/>
                    <a:lumOff val="35000"/>
                  </a:prstClr>
                </a:solidFill>
                <a:cs typeface="Arial" pitchFamily="34" charset="0"/>
              </a:rPr>
              <a:t>Default</a:t>
            </a:r>
          </a:p>
          <a:p>
            <a:pPr marL="228600" marR="0" indent="-228600">
              <a:spcBef>
                <a:spcPts val="0"/>
              </a:spcBef>
              <a:tabLst>
                <a:tab pos="637540" algn="l"/>
                <a:tab pos="457200" algn="l"/>
              </a:tabLst>
            </a:pPr>
            <a:endParaRPr lang="en-US" sz="1200" b="1" dirty="0" smtClean="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possible, use open standards and open source software first. </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If an open source option is not available or does not meet user needs, favour platform-agnostic COTS over proprietary COTS, avoiding technology dependency, allowing for substitutability and interoperability </a:t>
            </a:r>
            <a:endParaRPr lang="en-CA"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If a custom-built application is the appropriate option, by default any source code written by the government must be released in an open format via Government of Canada websites and services designated by the Treasury Board of Canada Secretariat</a:t>
            </a:r>
            <a:endParaRPr lang="en-CA"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All source code open must be released under an appropriate open source software license</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Expose public data to implement Open Data and Open Information initiatives</a:t>
            </a:r>
          </a:p>
          <a:p>
            <a:pPr marL="685800" marR="0">
              <a:lnSpc>
                <a:spcPts val="1600"/>
              </a:lnSpc>
              <a:spcBef>
                <a:spcPts val="200"/>
              </a:spcBef>
              <a:tabLst>
                <a:tab pos="637540" algn="l"/>
                <a:tab pos="457200" algn="l"/>
              </a:tabLst>
            </a:pPr>
            <a:endParaRPr lang="en-US" sz="1200" dirty="0">
              <a:solidFill>
                <a:prstClr val="black">
                  <a:lumMod val="65000"/>
                  <a:lumOff val="35000"/>
                </a:prstClr>
              </a:solidFill>
              <a:cs typeface="Arial" pitchFamily="34" charset="0"/>
            </a:endParaRPr>
          </a:p>
          <a:p>
            <a:pPr marL="636588" marR="0" indent="-636588">
              <a:lnSpc>
                <a:spcPts val="1600"/>
              </a:lnSpc>
              <a:spcBef>
                <a:spcPts val="0"/>
              </a:spcBef>
              <a:spcAft>
                <a:spcPts val="600"/>
              </a:spcAft>
              <a:tabLst>
                <a:tab pos="637540" algn="l"/>
                <a:tab pos="457200" algn="l"/>
              </a:tabLst>
            </a:pPr>
            <a:r>
              <a:rPr lang="en-CA" sz="1200" b="1" dirty="0">
                <a:solidFill>
                  <a:prstClr val="black">
                    <a:lumMod val="65000"/>
                    <a:lumOff val="35000"/>
                  </a:prstClr>
                </a:solidFill>
                <a:cs typeface="Arial" pitchFamily="34" charset="0"/>
              </a:rPr>
              <a:t>Maximize Reuse</a:t>
            </a:r>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Leverage and reuse existing solutions, components, and processes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Select enterprise and cluster solutions over department-specific solutions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Achieve simplification by minimizing duplication of components and adhering to relevant standards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Inform the GC EARB about departmental investments and innovations</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Share code publicly when appropriate, and when not, share within the Government of Canada</a:t>
            </a:r>
            <a:endParaRPr lang="en-US" sz="1200" dirty="0">
              <a:solidFill>
                <a:prstClr val="black">
                  <a:lumMod val="65000"/>
                  <a:lumOff val="35000"/>
                </a:prstClr>
              </a:solidFill>
              <a:cs typeface="Arial" pitchFamily="34" charset="0"/>
            </a:endParaRPr>
          </a:p>
          <a:p>
            <a:pPr marL="636588" marR="0" indent="-636588">
              <a:lnSpc>
                <a:spcPts val="1600"/>
              </a:lnSpc>
              <a:spcBef>
                <a:spcPts val="0"/>
              </a:spcBef>
              <a:spcAft>
                <a:spcPts val="600"/>
              </a:spcAft>
              <a:buFont typeface="Arial" panose="020B0604020202020204" pitchFamily="34" charset="0"/>
              <a:buChar char="•"/>
              <a:tabLst>
                <a:tab pos="637540" algn="l"/>
                <a:tab pos="457200" algn="l"/>
              </a:tabLst>
            </a:pPr>
            <a:endParaRPr lang="en-CA" sz="1200" dirty="0" smtClean="0">
              <a:solidFill>
                <a:prstClr val="black">
                  <a:lumMod val="65000"/>
                  <a:lumOff val="35000"/>
                </a:prstClr>
              </a:solidFill>
              <a:cs typeface="Arial" pitchFamily="34" charset="0"/>
            </a:endParaRPr>
          </a:p>
          <a:p>
            <a:pPr marR="0">
              <a:lnSpc>
                <a:spcPts val="1600"/>
              </a:lnSpc>
              <a:spcBef>
                <a:spcPts val="0"/>
              </a:spcBef>
              <a:spcAft>
                <a:spcPts val="600"/>
              </a:spcAft>
              <a:tabLst>
                <a:tab pos="637540" algn="l"/>
                <a:tab pos="457200" algn="l"/>
              </a:tabLst>
            </a:pPr>
            <a:r>
              <a:rPr lang="en-CA" sz="1200" b="1" dirty="0">
                <a:solidFill>
                  <a:prstClr val="black">
                    <a:lumMod val="65000"/>
                    <a:lumOff val="35000"/>
                  </a:prstClr>
                </a:solidFill>
                <a:cs typeface="Arial" pitchFamily="34" charset="0"/>
              </a:rPr>
              <a:t>Enable</a:t>
            </a:r>
            <a:r>
              <a:rPr lang="en-US" sz="1200" b="1" dirty="0">
                <a:solidFill>
                  <a:prstClr val="black">
                    <a:lumMod val="65000"/>
                    <a:lumOff val="35000"/>
                  </a:prstClr>
                </a:solidFill>
                <a:cs typeface="Arial" pitchFamily="34" charset="0"/>
              </a:rPr>
              <a:t> Interoperability</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Expose all functionality as services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Use micro services built around business capabilities. Scope each service to a single purpose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Run each IT service in its own process and have it communicate with other IT services through a well-defined interface, such as an HTTPS-based application programming interface (API) as per Appendix D: Mandatory Procedures for Application Programming Interfaces </a:t>
            </a:r>
            <a:r>
              <a:rPr lang="en-CA" sz="1200" dirty="0" smtClean="0">
                <a:solidFill>
                  <a:prstClr val="black">
                    <a:lumMod val="65000"/>
                    <a:lumOff val="35000"/>
                  </a:prstClr>
                </a:solidFill>
                <a:cs typeface="Arial" pitchFamily="34" charset="0"/>
              </a:rPr>
              <a:t>of the Directive on Information Technology</a:t>
            </a:r>
            <a:r>
              <a:rPr lang="en-CA" sz="1200" baseline="30000" dirty="0" smtClean="0">
                <a:solidFill>
                  <a:prstClr val="black">
                    <a:lumMod val="65000"/>
                    <a:lumOff val="35000"/>
                  </a:prstClr>
                </a:solidFill>
                <a:cs typeface="Arial" pitchFamily="34" charset="0"/>
              </a:rPr>
              <a:t>1</a:t>
            </a:r>
            <a:endParaRPr lang="en-US" sz="1200" baseline="300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Run applications in containers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Leverage the GC Digital Exchange Platform for components such as the API Store, Messaging, and the GC Service Bus</a:t>
            </a:r>
            <a:endParaRPr lang="en-US" sz="1200" dirty="0">
              <a:solidFill>
                <a:prstClr val="black">
                  <a:lumMod val="65000"/>
                  <a:lumOff val="35000"/>
                </a:prstClr>
              </a:solidFill>
              <a:cs typeface="Arial" pitchFamily="34" charset="0"/>
            </a:endParaRPr>
          </a:p>
        </p:txBody>
      </p:sp>
      <p:sp>
        <p:nvSpPr>
          <p:cNvPr id="5" name="Title 3"/>
          <p:cNvSpPr txBox="1">
            <a:spLocks/>
          </p:cNvSpPr>
          <p:nvPr/>
        </p:nvSpPr>
        <p:spPr>
          <a:xfrm>
            <a:off x="539552" y="260648"/>
            <a:ext cx="3960440"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dirty="0" smtClean="0"/>
              <a:t>Application Architecture</a:t>
            </a:r>
            <a:endParaRPr lang="en-US" dirty="0"/>
          </a:p>
        </p:txBody>
      </p:sp>
      <p:sp>
        <p:nvSpPr>
          <p:cNvPr id="4" name="TextBox 3"/>
          <p:cNvSpPr txBox="1"/>
          <p:nvPr/>
        </p:nvSpPr>
        <p:spPr>
          <a:xfrm>
            <a:off x="540796" y="6381328"/>
            <a:ext cx="5147328" cy="461665"/>
          </a:xfrm>
          <a:prstGeom prst="rect">
            <a:avLst/>
          </a:prstGeom>
          <a:noFill/>
        </p:spPr>
        <p:txBody>
          <a:bodyPr wrap="square" rtlCol="0">
            <a:spAutoFit/>
          </a:bodyPr>
          <a:lstStyle/>
          <a:p>
            <a:r>
              <a:rPr lang="en-CA" sz="800" dirty="0" smtClean="0"/>
              <a:t>_______________________________________________________________________________________________</a:t>
            </a:r>
          </a:p>
          <a:p>
            <a:r>
              <a:rPr lang="en-CA" sz="800" baseline="30000" dirty="0" smtClean="0"/>
              <a:t>1</a:t>
            </a:r>
            <a:r>
              <a:rPr lang="en-CA" sz="800" dirty="0" smtClean="0"/>
              <a:t>   </a:t>
            </a:r>
            <a:r>
              <a:rPr lang="en-CA" sz="800" dirty="0"/>
              <a:t>Directive on the Management of Information Technology </a:t>
            </a:r>
            <a:r>
              <a:rPr lang="en-CA" sz="800" dirty="0" smtClean="0"/>
              <a:t>:  </a:t>
            </a:r>
            <a:r>
              <a:rPr lang="en-US" sz="800" dirty="0">
                <a:solidFill>
                  <a:schemeClr val="tx2"/>
                </a:solidFill>
                <a:ea typeface="ＭＳ Ｐゴシック" pitchFamily="34" charset="-128"/>
                <a:cs typeface="Aharoni" panose="02010803020104030203" pitchFamily="2" charset="-79"/>
                <a:hlinkClick r:id="rId2"/>
              </a:rPr>
              <a:t>https://www.tbs-sct.gc.ca/pol/doc-eng.aspx?id=15249</a:t>
            </a:r>
            <a:endParaRPr lang="en-US" sz="800" dirty="0">
              <a:solidFill>
                <a:schemeClr val="tx2"/>
              </a:solidFill>
              <a:ea typeface="ＭＳ Ｐゴシック" pitchFamily="34" charset="-128"/>
              <a:cs typeface="Aharoni" panose="02010803020104030203" pitchFamily="2" charset="-79"/>
            </a:endParaRPr>
          </a:p>
          <a:p>
            <a:endParaRPr lang="en-US" sz="800" dirty="0"/>
          </a:p>
        </p:txBody>
      </p:sp>
    </p:spTree>
    <p:extLst>
      <p:ext uri="{BB962C8B-B14F-4D97-AF65-F5344CB8AC3E}">
        <p14:creationId xmlns:p14="http://schemas.microsoft.com/office/powerpoint/2010/main" val="306041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24</a:t>
            </a:fld>
            <a:endParaRPr lang="en-CA" dirty="0"/>
          </a:p>
        </p:txBody>
      </p:sp>
      <p:sp>
        <p:nvSpPr>
          <p:cNvPr id="9" name="TextBox 8"/>
          <p:cNvSpPr txBox="1"/>
          <p:nvPr/>
        </p:nvSpPr>
        <p:spPr>
          <a:xfrm>
            <a:off x="539552" y="1268760"/>
            <a:ext cx="8464073" cy="2862322"/>
          </a:xfrm>
          <a:prstGeom prst="rect">
            <a:avLst/>
          </a:prstGeom>
          <a:noFill/>
        </p:spPr>
        <p:txBody>
          <a:bodyPr wrap="square" rtlCol="0">
            <a:spAutoFit/>
          </a:bodyPr>
          <a:lstStyle/>
          <a:p>
            <a:r>
              <a:rPr lang="en-CA" sz="1200" b="1" dirty="0" smtClean="0">
                <a:solidFill>
                  <a:prstClr val="black">
                    <a:lumMod val="65000"/>
                    <a:lumOff val="35000"/>
                  </a:prstClr>
                </a:solidFill>
                <a:cs typeface="Arial" pitchFamily="34" charset="0"/>
              </a:rPr>
              <a:t>Use </a:t>
            </a:r>
            <a:r>
              <a:rPr lang="en-CA" sz="1200" b="1" dirty="0">
                <a:solidFill>
                  <a:prstClr val="black">
                    <a:lumMod val="65000"/>
                    <a:lumOff val="35000"/>
                  </a:prstClr>
                </a:solidFill>
                <a:cs typeface="Arial" pitchFamily="34" charset="0"/>
              </a:rPr>
              <a:t>Cloud </a:t>
            </a:r>
            <a:r>
              <a:rPr lang="en-CA" sz="1200" b="1" dirty="0" smtClean="0">
                <a:solidFill>
                  <a:prstClr val="black">
                    <a:lumMod val="65000"/>
                    <a:lumOff val="35000"/>
                  </a:prstClr>
                </a:solidFill>
                <a:cs typeface="Arial" pitchFamily="34" charset="0"/>
              </a:rPr>
              <a:t>first</a:t>
            </a:r>
          </a:p>
          <a:p>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Enforce this order of preference: Software as a Service (SaaS) first, then Platform as a Service (PaaS), and lastly Infrastructure as a Service (IaaS)</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Enforce this order of preference: Public cloud first, then Hybrid cloud, then Private cloud, and lastly non-cloud (on-premises) solutions</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Design for cloud mobility and develop an exit strategy to avoid vendor </a:t>
            </a:r>
            <a:r>
              <a:rPr lang="en-US" sz="1200" dirty="0" smtClean="0">
                <a:solidFill>
                  <a:prstClr val="black">
                    <a:lumMod val="65000"/>
                    <a:lumOff val="35000"/>
                  </a:prstClr>
                </a:solidFill>
                <a:cs typeface="Arial" pitchFamily="34" charset="0"/>
              </a:rPr>
              <a:t>lock-in</a:t>
            </a:r>
          </a:p>
          <a:p>
            <a:pPr marL="171450" indent="-171450">
              <a:buFont typeface="Arial" panose="020B0604020202020204" pitchFamily="34" charset="0"/>
              <a:buChar char="•"/>
            </a:pPr>
            <a:endParaRPr lang="en-US" sz="1200" dirty="0">
              <a:solidFill>
                <a:prstClr val="black">
                  <a:lumMod val="65000"/>
                  <a:lumOff val="35000"/>
                </a:prstClr>
              </a:solidFill>
              <a:cs typeface="Arial" pitchFamily="34" charset="0"/>
            </a:endParaRPr>
          </a:p>
          <a:p>
            <a:endParaRPr lang="en-US" sz="1200" dirty="0">
              <a:solidFill>
                <a:prstClr val="black">
                  <a:lumMod val="65000"/>
                  <a:lumOff val="35000"/>
                </a:prstClr>
              </a:solidFill>
              <a:cs typeface="Arial" pitchFamily="34" charset="0"/>
            </a:endParaRPr>
          </a:p>
          <a:p>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Performance, Availability, and </a:t>
            </a:r>
            <a:r>
              <a:rPr lang="en-CA" sz="1200" b="1" dirty="0" smtClean="0">
                <a:solidFill>
                  <a:prstClr val="black">
                    <a:lumMod val="65000"/>
                    <a:lumOff val="35000"/>
                  </a:prstClr>
                </a:solidFill>
                <a:cs typeface="Arial" pitchFamily="34" charset="0"/>
              </a:rPr>
              <a:t>Scalability</a:t>
            </a:r>
          </a:p>
          <a:p>
            <a:endParaRPr lang="en-US" sz="1200" b="1" dirty="0" smtClean="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Design </a:t>
            </a:r>
            <a:r>
              <a:rPr lang="en-CA" sz="1200" dirty="0">
                <a:solidFill>
                  <a:prstClr val="black">
                    <a:lumMod val="65000"/>
                    <a:lumOff val="35000"/>
                  </a:prstClr>
                </a:solidFill>
                <a:cs typeface="Arial" pitchFamily="34" charset="0"/>
              </a:rPr>
              <a:t>for resiliency</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response times meet user </a:t>
            </a:r>
            <a:r>
              <a:rPr lang="en-CA" sz="1200" dirty="0" smtClean="0">
                <a:solidFill>
                  <a:prstClr val="black">
                    <a:lumMod val="65000"/>
                    <a:lumOff val="35000"/>
                  </a:prstClr>
                </a:solidFill>
                <a:cs typeface="Arial" pitchFamily="34" charset="0"/>
              </a:rPr>
              <a:t>needs for availability</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Support </a:t>
            </a:r>
            <a:r>
              <a:rPr lang="en-CA" sz="1200" dirty="0">
                <a:solidFill>
                  <a:prstClr val="black">
                    <a:lumMod val="65000"/>
                    <a:lumOff val="35000"/>
                  </a:prstClr>
                </a:solidFill>
                <a:cs typeface="Arial" pitchFamily="34" charset="0"/>
              </a:rPr>
              <a:t>zero-downtime deployments for planned and unplanned maintenance</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Use distributed architectures, assume failure will happen, handle errors gracefully, and monitor actively</a:t>
            </a:r>
            <a:endParaRPr lang="en-US" sz="1200" dirty="0">
              <a:solidFill>
                <a:prstClr val="black">
                  <a:lumMod val="65000"/>
                  <a:lumOff val="35000"/>
                </a:prstClr>
              </a:solidFill>
              <a:cs typeface="Arial" pitchFamily="34" charset="0"/>
            </a:endParaRPr>
          </a:p>
        </p:txBody>
      </p:sp>
      <p:sp>
        <p:nvSpPr>
          <p:cNvPr id="5" name="Title 3"/>
          <p:cNvSpPr txBox="1">
            <a:spLocks/>
          </p:cNvSpPr>
          <p:nvPr/>
        </p:nvSpPr>
        <p:spPr>
          <a:xfrm>
            <a:off x="539552" y="260648"/>
            <a:ext cx="3996444"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dirty="0" smtClean="0"/>
              <a:t>Technology Architecture</a:t>
            </a:r>
            <a:endParaRPr lang="en-US" dirty="0"/>
          </a:p>
        </p:txBody>
      </p:sp>
    </p:spTree>
    <p:extLst>
      <p:ext uri="{BB962C8B-B14F-4D97-AF65-F5344CB8AC3E}">
        <p14:creationId xmlns:p14="http://schemas.microsoft.com/office/powerpoint/2010/main" val="399964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
        <p:nvSpPr>
          <p:cNvPr id="4" name="Title 3"/>
          <p:cNvSpPr>
            <a:spLocks noGrp="1"/>
          </p:cNvSpPr>
          <p:nvPr>
            <p:ph type="title"/>
          </p:nvPr>
        </p:nvSpPr>
        <p:spPr>
          <a:xfrm>
            <a:off x="575556" y="282078"/>
            <a:ext cx="5432982" cy="446622"/>
          </a:xfrm>
        </p:spPr>
        <p:txBody>
          <a:bodyPr/>
          <a:lstStyle/>
          <a:p>
            <a:r>
              <a:rPr lang="en-CA" dirty="0" smtClean="0"/>
              <a:t>Security Architecture and Privacy</a:t>
            </a:r>
            <a:endParaRPr lang="en-US" dirty="0"/>
          </a:p>
        </p:txBody>
      </p:sp>
      <p:sp>
        <p:nvSpPr>
          <p:cNvPr id="9" name="TextBox 8"/>
          <p:cNvSpPr txBox="1"/>
          <p:nvPr/>
        </p:nvSpPr>
        <p:spPr>
          <a:xfrm>
            <a:off x="575555" y="1122613"/>
            <a:ext cx="8182679" cy="1200329"/>
          </a:xfrm>
          <a:prstGeom prst="rect">
            <a:avLst/>
          </a:prstGeom>
          <a:noFill/>
        </p:spPr>
        <p:txBody>
          <a:bodyPr wrap="square" rtlCol="0">
            <a:spAutoFit/>
          </a:bodyPr>
          <a:lstStyle/>
          <a:p>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Security and </a:t>
            </a:r>
            <a:r>
              <a:rPr lang="en-CA" sz="1200" b="1" dirty="0" smtClean="0">
                <a:solidFill>
                  <a:prstClr val="black">
                    <a:lumMod val="65000"/>
                    <a:lumOff val="35000"/>
                  </a:prstClr>
                </a:solidFill>
                <a:cs typeface="Arial" pitchFamily="34" charset="0"/>
              </a:rPr>
              <a:t>Privacy</a:t>
            </a:r>
          </a:p>
          <a:p>
            <a:endParaRPr lang="en-US" sz="1200" b="1"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Implement security across all architectural layers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Categorize data properly to determine appropriate safeguards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Perform a privacy impact assessment (PIA) and mitigate all privacy risks when personal information is involved</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Balance user and business needs with proportionate security measures and adequate privacy protections. </a:t>
            </a: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62570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custDataLst>
              <p:tags r:id="rId1"/>
            </p:custDataLst>
          </p:nvPr>
        </p:nvCxnSpPr>
        <p:spPr>
          <a:xfrm>
            <a:off x="30822" y="3784676"/>
            <a:ext cx="9067800" cy="0"/>
          </a:xfrm>
          <a:prstGeom prst="line">
            <a:avLst/>
          </a:prstGeom>
          <a:ln w="7302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Oval 96"/>
          <p:cNvSpPr/>
          <p:nvPr>
            <p:custDataLst>
              <p:tags r:id="rId2"/>
            </p:custDataLst>
          </p:nvPr>
        </p:nvSpPr>
        <p:spPr>
          <a:xfrm>
            <a:off x="952612"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Oval 98"/>
          <p:cNvSpPr/>
          <p:nvPr>
            <p:custDataLst>
              <p:tags r:id="rId3"/>
            </p:custDataLst>
          </p:nvPr>
        </p:nvSpPr>
        <p:spPr>
          <a:xfrm>
            <a:off x="2499181"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Oval 100"/>
          <p:cNvSpPr/>
          <p:nvPr>
            <p:custDataLst>
              <p:tags r:id="rId4"/>
            </p:custDataLst>
          </p:nvPr>
        </p:nvSpPr>
        <p:spPr>
          <a:xfrm>
            <a:off x="5510816"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Oval 104"/>
          <p:cNvSpPr/>
          <p:nvPr>
            <p:custDataLst>
              <p:tags r:id="rId5"/>
            </p:custDataLst>
          </p:nvPr>
        </p:nvSpPr>
        <p:spPr>
          <a:xfrm>
            <a:off x="3976948"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Oval 108"/>
          <p:cNvSpPr/>
          <p:nvPr>
            <p:custDataLst>
              <p:tags r:id="rId6"/>
            </p:custDataLst>
          </p:nvPr>
        </p:nvSpPr>
        <p:spPr>
          <a:xfrm>
            <a:off x="7036474"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Oval 109"/>
          <p:cNvSpPr/>
          <p:nvPr>
            <p:custDataLst>
              <p:tags r:id="rId7"/>
            </p:custDataLst>
          </p:nvPr>
        </p:nvSpPr>
        <p:spPr>
          <a:xfrm>
            <a:off x="8544196"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26934" y="1828484"/>
            <a:ext cx="1128742" cy="600164"/>
          </a:xfrm>
          <a:prstGeom prst="rect">
            <a:avLst/>
          </a:prstGeom>
          <a:ln w="3175">
            <a:solidFill>
              <a:schemeClr val="tx2"/>
            </a:solidFill>
            <a:prstDash val="dash"/>
          </a:ln>
        </p:spPr>
        <p:txBody>
          <a:bodyPr wrap="square">
            <a:spAutoFit/>
          </a:bodyPr>
          <a:lstStyle/>
          <a:p>
            <a:r>
              <a:rPr lang="en-CA" sz="1100" dirty="0" smtClean="0">
                <a:solidFill>
                  <a:srgbClr val="005172"/>
                </a:solidFill>
              </a:rPr>
              <a:t>Submit to OCIO for review</a:t>
            </a:r>
          </a:p>
          <a:p>
            <a:endParaRPr lang="en-CA" sz="1100" dirty="0">
              <a:solidFill>
                <a:srgbClr val="005172"/>
              </a:solidFill>
            </a:endParaRPr>
          </a:p>
        </p:txBody>
      </p:sp>
      <p:grpSp>
        <p:nvGrpSpPr>
          <p:cNvPr id="20" name="Group 19"/>
          <p:cNvGrpSpPr/>
          <p:nvPr/>
        </p:nvGrpSpPr>
        <p:grpSpPr>
          <a:xfrm>
            <a:off x="306135" y="1959379"/>
            <a:ext cx="265176" cy="266569"/>
            <a:chOff x="6238335" y="2165242"/>
            <a:chExt cx="265176" cy="266569"/>
          </a:xfrm>
        </p:grpSpPr>
        <p:sp>
          <p:nvSpPr>
            <p:cNvPr id="146" name="Oval 145"/>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65" name="TextBox 64"/>
          <p:cNvSpPr txBox="1"/>
          <p:nvPr>
            <p:custDataLst>
              <p:tags r:id="rId8"/>
            </p:custDataLst>
          </p:nvPr>
        </p:nvSpPr>
        <p:spPr>
          <a:xfrm>
            <a:off x="1997923"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Add project to Departmental IBP and IT PLAN</a:t>
            </a:r>
            <a:endParaRPr lang="en-CA" dirty="0"/>
          </a:p>
        </p:txBody>
      </p:sp>
      <p:sp>
        <p:nvSpPr>
          <p:cNvPr id="66" name="Rectangle 65"/>
          <p:cNvSpPr/>
          <p:nvPr>
            <p:custDataLst>
              <p:tags r:id="rId9"/>
            </p:custDataLst>
          </p:nvPr>
        </p:nvSpPr>
        <p:spPr>
          <a:xfrm>
            <a:off x="1842991"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2</a:t>
            </a:r>
            <a:endParaRPr lang="en-US" sz="1400" dirty="0"/>
          </a:p>
        </p:txBody>
      </p:sp>
      <p:sp>
        <p:nvSpPr>
          <p:cNvPr id="67" name="TextBox 66"/>
          <p:cNvSpPr txBox="1"/>
          <p:nvPr>
            <p:custDataLst>
              <p:tags r:id="rId10"/>
            </p:custDataLst>
          </p:nvPr>
        </p:nvSpPr>
        <p:spPr>
          <a:xfrm>
            <a:off x="3459761"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Prepare for GC EARB </a:t>
            </a:r>
          </a:p>
          <a:p>
            <a:endParaRPr lang="en-CA" dirty="0"/>
          </a:p>
        </p:txBody>
      </p:sp>
      <p:sp>
        <p:nvSpPr>
          <p:cNvPr id="68" name="Rectangle 67"/>
          <p:cNvSpPr/>
          <p:nvPr>
            <p:custDataLst>
              <p:tags r:id="rId11"/>
            </p:custDataLst>
          </p:nvPr>
        </p:nvSpPr>
        <p:spPr>
          <a:xfrm>
            <a:off x="3304829"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dirty="0"/>
              <a:t>3</a:t>
            </a:r>
            <a:endParaRPr lang="en-US" sz="1400" dirty="0"/>
          </a:p>
        </p:txBody>
      </p:sp>
      <p:sp>
        <p:nvSpPr>
          <p:cNvPr id="69" name="TextBox 68"/>
          <p:cNvSpPr txBox="1"/>
          <p:nvPr>
            <p:custDataLst>
              <p:tags r:id="rId12"/>
            </p:custDataLst>
          </p:nvPr>
        </p:nvSpPr>
        <p:spPr>
          <a:xfrm>
            <a:off x="4966736"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TB Submission </a:t>
            </a:r>
          </a:p>
          <a:p>
            <a:r>
              <a:rPr lang="en-CA" dirty="0" smtClean="0"/>
              <a:t>.or. </a:t>
            </a:r>
          </a:p>
          <a:p>
            <a:r>
              <a:rPr lang="en-CA" dirty="0" smtClean="0"/>
              <a:t>Dept. project</a:t>
            </a:r>
            <a:endParaRPr lang="en-CA" dirty="0"/>
          </a:p>
        </p:txBody>
      </p:sp>
      <p:sp>
        <p:nvSpPr>
          <p:cNvPr id="71" name="Rectangle 70"/>
          <p:cNvSpPr/>
          <p:nvPr>
            <p:custDataLst>
              <p:tags r:id="rId13"/>
            </p:custDataLst>
          </p:nvPr>
        </p:nvSpPr>
        <p:spPr>
          <a:xfrm>
            <a:off x="4811804"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4</a:t>
            </a:r>
            <a:endParaRPr lang="en-US" sz="1400" dirty="0"/>
          </a:p>
        </p:txBody>
      </p:sp>
      <p:sp>
        <p:nvSpPr>
          <p:cNvPr id="72" name="TextBox 71"/>
          <p:cNvSpPr txBox="1"/>
          <p:nvPr>
            <p:custDataLst>
              <p:tags r:id="rId14"/>
            </p:custDataLst>
          </p:nvPr>
        </p:nvSpPr>
        <p:spPr>
          <a:xfrm>
            <a:off x="6473711" y="1084304"/>
            <a:ext cx="1146460"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GC EARB </a:t>
            </a:r>
          </a:p>
          <a:p>
            <a:r>
              <a:rPr lang="en-CA" dirty="0" smtClean="0"/>
              <a:t>Detailed Architecture</a:t>
            </a:r>
            <a:endParaRPr lang="en-CA" dirty="0"/>
          </a:p>
        </p:txBody>
      </p:sp>
      <p:sp>
        <p:nvSpPr>
          <p:cNvPr id="73" name="Rectangle 72"/>
          <p:cNvSpPr/>
          <p:nvPr>
            <p:custDataLst>
              <p:tags r:id="rId15"/>
            </p:custDataLst>
          </p:nvPr>
        </p:nvSpPr>
        <p:spPr>
          <a:xfrm>
            <a:off x="6318779"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dirty="0" smtClean="0"/>
              <a:t>5</a:t>
            </a:r>
            <a:endParaRPr lang="en-US" sz="1400" dirty="0"/>
          </a:p>
        </p:txBody>
      </p:sp>
      <p:sp>
        <p:nvSpPr>
          <p:cNvPr id="74" name="TextBox 73"/>
          <p:cNvSpPr txBox="1"/>
          <p:nvPr>
            <p:custDataLst>
              <p:tags r:id="rId16"/>
            </p:custDataLst>
          </p:nvPr>
        </p:nvSpPr>
        <p:spPr>
          <a:xfrm>
            <a:off x="525133"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Prepare Concept Case</a:t>
            </a:r>
          </a:p>
          <a:p>
            <a:endParaRPr lang="en-CA" dirty="0"/>
          </a:p>
        </p:txBody>
      </p:sp>
      <p:sp>
        <p:nvSpPr>
          <p:cNvPr id="75" name="Rectangle 74"/>
          <p:cNvSpPr/>
          <p:nvPr>
            <p:custDataLst>
              <p:tags r:id="rId17"/>
            </p:custDataLst>
          </p:nvPr>
        </p:nvSpPr>
        <p:spPr>
          <a:xfrm>
            <a:off x="370201" y="1016732"/>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1</a:t>
            </a:r>
            <a:endParaRPr lang="en-US" sz="1400" dirty="0"/>
          </a:p>
        </p:txBody>
      </p:sp>
      <p:sp>
        <p:nvSpPr>
          <p:cNvPr id="76" name="Rectangle 75"/>
          <p:cNvSpPr/>
          <p:nvPr/>
        </p:nvSpPr>
        <p:spPr>
          <a:xfrm>
            <a:off x="1998478" y="1820553"/>
            <a:ext cx="1128187" cy="600164"/>
          </a:xfrm>
          <a:prstGeom prst="rect">
            <a:avLst/>
          </a:prstGeom>
          <a:ln w="3175">
            <a:solidFill>
              <a:schemeClr val="tx2"/>
            </a:solidFill>
            <a:prstDash val="dash"/>
          </a:ln>
        </p:spPr>
        <p:txBody>
          <a:bodyPr wrap="square">
            <a:spAutoFit/>
          </a:bodyPr>
          <a:lstStyle/>
          <a:p>
            <a:pPr marL="58738"/>
            <a:r>
              <a:rPr lang="en-US" sz="1100" dirty="0" smtClean="0">
                <a:solidFill>
                  <a:srgbClr val="005172"/>
                </a:solidFill>
              </a:rPr>
              <a:t>Identified business investment</a:t>
            </a:r>
            <a:endParaRPr lang="en-US" sz="1100" dirty="0">
              <a:solidFill>
                <a:srgbClr val="005172"/>
              </a:solidFill>
            </a:endParaRPr>
          </a:p>
        </p:txBody>
      </p:sp>
      <p:pic>
        <p:nvPicPr>
          <p:cNvPr id="77"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63688" y="1926656"/>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ctangle 77"/>
          <p:cNvSpPr/>
          <p:nvPr/>
        </p:nvSpPr>
        <p:spPr>
          <a:xfrm>
            <a:off x="1998478" y="2523965"/>
            <a:ext cx="1128187" cy="600164"/>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Identified digital project </a:t>
            </a:r>
          </a:p>
          <a:p>
            <a:endParaRPr lang="en-CA" sz="1100" dirty="0">
              <a:solidFill>
                <a:srgbClr val="005172"/>
              </a:solidFill>
            </a:endParaRPr>
          </a:p>
        </p:txBody>
      </p:sp>
      <p:pic>
        <p:nvPicPr>
          <p:cNvPr id="79"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99692" y="2646736"/>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7524" y="2692580"/>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547573" y="2551205"/>
            <a:ext cx="1097831" cy="600164"/>
          </a:xfrm>
          <a:prstGeom prst="rect">
            <a:avLst/>
          </a:prstGeom>
          <a:ln w="3175">
            <a:solidFill>
              <a:schemeClr val="tx2"/>
            </a:solidFill>
            <a:prstDash val="dash"/>
          </a:ln>
        </p:spPr>
        <p:txBody>
          <a:bodyPr wrap="square">
            <a:spAutoFit/>
          </a:bodyPr>
          <a:lstStyle/>
          <a:p>
            <a:r>
              <a:rPr lang="en-US" sz="1100" dirty="0" smtClean="0">
                <a:solidFill>
                  <a:srgbClr val="005172"/>
                </a:solidFill>
              </a:rPr>
              <a:t>Concept Case defined strategic needs</a:t>
            </a:r>
            <a:endParaRPr lang="en-US" sz="1100" dirty="0">
              <a:solidFill>
                <a:srgbClr val="005172"/>
              </a:solidFill>
            </a:endParaRPr>
          </a:p>
        </p:txBody>
      </p:sp>
      <p:sp>
        <p:nvSpPr>
          <p:cNvPr id="84" name="Rectangle 83"/>
          <p:cNvSpPr/>
          <p:nvPr/>
        </p:nvSpPr>
        <p:spPr>
          <a:xfrm>
            <a:off x="3459761" y="1828484"/>
            <a:ext cx="1128742" cy="600164"/>
          </a:xfrm>
          <a:prstGeom prst="rect">
            <a:avLst/>
          </a:prstGeom>
          <a:ln w="3175">
            <a:solidFill>
              <a:schemeClr val="tx2"/>
            </a:solidFill>
            <a:prstDash val="dash"/>
          </a:ln>
        </p:spPr>
        <p:txBody>
          <a:bodyPr wrap="square">
            <a:spAutoFit/>
          </a:bodyPr>
          <a:lstStyle/>
          <a:p>
            <a:r>
              <a:rPr lang="en-CA" sz="1100" dirty="0" smtClean="0">
                <a:solidFill>
                  <a:srgbClr val="005172"/>
                </a:solidFill>
              </a:rPr>
              <a:t>Prepare ‘Presenter Template’</a:t>
            </a:r>
            <a:endParaRPr lang="en-CA" sz="1100" dirty="0">
              <a:solidFill>
                <a:srgbClr val="005172"/>
              </a:solidFill>
            </a:endParaRPr>
          </a:p>
        </p:txBody>
      </p:sp>
      <p:grpSp>
        <p:nvGrpSpPr>
          <p:cNvPr id="85" name="Group 84"/>
          <p:cNvGrpSpPr/>
          <p:nvPr/>
        </p:nvGrpSpPr>
        <p:grpSpPr>
          <a:xfrm>
            <a:off x="3238962" y="1959379"/>
            <a:ext cx="265176" cy="266569"/>
            <a:chOff x="6238335" y="2165242"/>
            <a:chExt cx="265176" cy="266569"/>
          </a:xfrm>
        </p:grpSpPr>
        <p:sp>
          <p:nvSpPr>
            <p:cNvPr id="87" name="Oval 86"/>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89" name="Rectangle 88"/>
          <p:cNvSpPr/>
          <p:nvPr/>
        </p:nvSpPr>
        <p:spPr>
          <a:xfrm>
            <a:off x="3459761" y="2515856"/>
            <a:ext cx="1128187" cy="600164"/>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EARB Assessment (align to </a:t>
            </a:r>
            <a:r>
              <a:rPr lang="en-CA" sz="1100" dirty="0" err="1" smtClean="0">
                <a:solidFill>
                  <a:srgbClr val="005172"/>
                </a:solidFill>
              </a:rPr>
              <a:t>Stds</a:t>
            </a:r>
            <a:r>
              <a:rPr lang="en-CA" sz="1100" dirty="0" smtClean="0">
                <a:solidFill>
                  <a:srgbClr val="005172"/>
                </a:solidFill>
              </a:rPr>
              <a:t>.)</a:t>
            </a:r>
            <a:endParaRPr lang="en-CA" sz="1100" dirty="0">
              <a:solidFill>
                <a:srgbClr val="005172"/>
              </a:solidFill>
            </a:endParaRPr>
          </a:p>
        </p:txBody>
      </p:sp>
      <p:pic>
        <p:nvPicPr>
          <p:cNvPr id="91"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60975" y="2638627"/>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24"/>
          <a:stretch>
            <a:fillRect/>
          </a:stretch>
        </p:blipFill>
        <p:spPr>
          <a:xfrm>
            <a:off x="790638" y="4149080"/>
            <a:ext cx="6805698" cy="2677417"/>
          </a:xfrm>
          <a:prstGeom prst="rect">
            <a:avLst/>
          </a:prstGeom>
        </p:spPr>
      </p:pic>
      <p:sp>
        <p:nvSpPr>
          <p:cNvPr id="213" name="TextBox 212"/>
          <p:cNvSpPr txBox="1"/>
          <p:nvPr>
            <p:custDataLst>
              <p:tags r:id="rId18"/>
            </p:custDataLst>
          </p:nvPr>
        </p:nvSpPr>
        <p:spPr>
          <a:xfrm>
            <a:off x="298440" y="3930441"/>
            <a:ext cx="1537256" cy="938719"/>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b="1" dirty="0" smtClean="0"/>
              <a:t>CLOUD Process </a:t>
            </a:r>
            <a:r>
              <a:rPr lang="en-CA" dirty="0" smtClean="0"/>
              <a:t>:</a:t>
            </a:r>
          </a:p>
          <a:p>
            <a:r>
              <a:rPr lang="en-CA" dirty="0"/>
              <a:t>All</a:t>
            </a:r>
            <a:r>
              <a:rPr lang="en-CA" sz="1000" dirty="0"/>
              <a:t> </a:t>
            </a:r>
            <a:r>
              <a:rPr lang="en-CA" dirty="0"/>
              <a:t>Cloud Services must be requested through SSC’s Serving Government website</a:t>
            </a:r>
            <a:r>
              <a:rPr lang="en-CA" dirty="0" smtClean="0"/>
              <a:t>.</a:t>
            </a:r>
            <a:endParaRPr lang="en-CA" dirty="0"/>
          </a:p>
        </p:txBody>
      </p:sp>
      <p:sp>
        <p:nvSpPr>
          <p:cNvPr id="214" name="Rectangle 213"/>
          <p:cNvSpPr/>
          <p:nvPr>
            <p:custDataLst>
              <p:tags r:id="rId19"/>
            </p:custDataLst>
          </p:nvPr>
        </p:nvSpPr>
        <p:spPr>
          <a:xfrm>
            <a:off x="143508" y="3927477"/>
            <a:ext cx="185467" cy="250339"/>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rgbClr val="FFFF00"/>
                </a:solidFill>
              </a:rPr>
              <a:t>*</a:t>
            </a:r>
            <a:endParaRPr lang="en-US" sz="1400" dirty="0">
              <a:solidFill>
                <a:srgbClr val="FFFF00"/>
              </a:solidFill>
            </a:endParaRPr>
          </a:p>
        </p:txBody>
      </p:sp>
      <p:sp>
        <p:nvSpPr>
          <p:cNvPr id="216" name="Rectangle 215"/>
          <p:cNvSpPr/>
          <p:nvPr/>
        </p:nvSpPr>
        <p:spPr>
          <a:xfrm>
            <a:off x="3455876" y="3244616"/>
            <a:ext cx="1128742" cy="430887"/>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GC EARB Meeting</a:t>
            </a:r>
            <a:endParaRPr lang="en-CA" sz="1100" dirty="0">
              <a:solidFill>
                <a:srgbClr val="005172"/>
              </a:solidFill>
            </a:endParaRPr>
          </a:p>
        </p:txBody>
      </p:sp>
      <p:grpSp>
        <p:nvGrpSpPr>
          <p:cNvPr id="2" name="Group 1"/>
          <p:cNvGrpSpPr/>
          <p:nvPr/>
        </p:nvGrpSpPr>
        <p:grpSpPr>
          <a:xfrm>
            <a:off x="3264974" y="3248980"/>
            <a:ext cx="265176" cy="266569"/>
            <a:chOff x="5551874" y="5173618"/>
            <a:chExt cx="265176" cy="266569"/>
          </a:xfrm>
        </p:grpSpPr>
        <p:sp>
          <p:nvSpPr>
            <p:cNvPr id="94" name="Oval 93"/>
            <p:cNvSpPr/>
            <p:nvPr/>
          </p:nvSpPr>
          <p:spPr>
            <a:xfrm>
              <a:off x="5551874" y="5173618"/>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a:spLocks noEditPoints="1"/>
            </p:cNvSpPr>
            <p:nvPr/>
          </p:nvSpPr>
          <p:spPr bwMode="auto">
            <a:xfrm>
              <a:off x="5588450" y="5210890"/>
              <a:ext cx="192024" cy="19202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17" name="Rectangle 216"/>
          <p:cNvSpPr/>
          <p:nvPr/>
        </p:nvSpPr>
        <p:spPr>
          <a:xfrm>
            <a:off x="1997923" y="3238800"/>
            <a:ext cx="1128742" cy="430887"/>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Department</a:t>
            </a:r>
            <a:endParaRPr lang="en-CA" sz="1100" dirty="0">
              <a:solidFill>
                <a:srgbClr val="005172"/>
              </a:solidFill>
            </a:endParaRPr>
          </a:p>
          <a:p>
            <a:pPr marL="58738"/>
            <a:r>
              <a:rPr lang="en-CA" sz="1100" dirty="0" smtClean="0">
                <a:solidFill>
                  <a:srgbClr val="005172"/>
                </a:solidFill>
              </a:rPr>
              <a:t>ARB Meeting</a:t>
            </a:r>
            <a:endParaRPr lang="en-CA" sz="1100" dirty="0">
              <a:solidFill>
                <a:srgbClr val="005172"/>
              </a:solidFill>
            </a:endParaRPr>
          </a:p>
        </p:txBody>
      </p:sp>
      <p:grpSp>
        <p:nvGrpSpPr>
          <p:cNvPr id="218" name="Group 217"/>
          <p:cNvGrpSpPr/>
          <p:nvPr/>
        </p:nvGrpSpPr>
        <p:grpSpPr>
          <a:xfrm>
            <a:off x="1807021" y="3243164"/>
            <a:ext cx="265176" cy="266569"/>
            <a:chOff x="5551874" y="5173618"/>
            <a:chExt cx="265176" cy="266569"/>
          </a:xfrm>
        </p:grpSpPr>
        <p:sp>
          <p:nvSpPr>
            <p:cNvPr id="219" name="Oval 218"/>
            <p:cNvSpPr/>
            <p:nvPr/>
          </p:nvSpPr>
          <p:spPr>
            <a:xfrm>
              <a:off x="5551874" y="5173618"/>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a:spLocks noEditPoints="1"/>
            </p:cNvSpPr>
            <p:nvPr/>
          </p:nvSpPr>
          <p:spPr bwMode="auto">
            <a:xfrm>
              <a:off x="5588450" y="5210890"/>
              <a:ext cx="192024" cy="19202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21" name="Rectangle 220"/>
          <p:cNvSpPr/>
          <p:nvPr/>
        </p:nvSpPr>
        <p:spPr>
          <a:xfrm>
            <a:off x="4966736" y="1828484"/>
            <a:ext cx="1128742" cy="600164"/>
          </a:xfrm>
          <a:prstGeom prst="rect">
            <a:avLst/>
          </a:prstGeom>
          <a:ln w="3175">
            <a:solidFill>
              <a:schemeClr val="tx2"/>
            </a:solidFill>
            <a:prstDash val="dash"/>
          </a:ln>
        </p:spPr>
        <p:txBody>
          <a:bodyPr wrap="square">
            <a:spAutoFit/>
          </a:bodyPr>
          <a:lstStyle/>
          <a:p>
            <a:r>
              <a:rPr lang="en-CA" sz="1100" dirty="0" smtClean="0">
                <a:solidFill>
                  <a:srgbClr val="005172"/>
                </a:solidFill>
              </a:rPr>
              <a:t>Project execution (Gating model)</a:t>
            </a:r>
            <a:endParaRPr lang="en-CA" sz="1100" dirty="0">
              <a:solidFill>
                <a:srgbClr val="005172"/>
              </a:solidFill>
            </a:endParaRPr>
          </a:p>
        </p:txBody>
      </p:sp>
      <p:grpSp>
        <p:nvGrpSpPr>
          <p:cNvPr id="222" name="Group 221"/>
          <p:cNvGrpSpPr/>
          <p:nvPr/>
        </p:nvGrpSpPr>
        <p:grpSpPr>
          <a:xfrm>
            <a:off x="4745937" y="1959379"/>
            <a:ext cx="265176" cy="266569"/>
            <a:chOff x="6238335" y="2165242"/>
            <a:chExt cx="265176" cy="266569"/>
          </a:xfrm>
        </p:grpSpPr>
        <p:sp>
          <p:nvSpPr>
            <p:cNvPr id="223" name="Oval 222"/>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50" name="Title 3"/>
          <p:cNvSpPr txBox="1">
            <a:spLocks/>
          </p:cNvSpPr>
          <p:nvPr/>
        </p:nvSpPr>
        <p:spPr>
          <a:xfrm>
            <a:off x="575556" y="282078"/>
            <a:ext cx="7452828" cy="4466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dirty="0">
                <a:solidFill>
                  <a:schemeClr val="accent1"/>
                </a:solidFill>
                <a:latin typeface="Calibri" panose="020F0502020204030204" pitchFamily="34" charset="0"/>
                <a:ea typeface="+mn-ea"/>
                <a:cs typeface="+mn-cs"/>
              </a:rPr>
              <a:t>APPENDIX</a:t>
            </a:r>
            <a:r>
              <a:rPr lang="en-CA" sz="1800" b="1" dirty="0">
                <a:solidFill>
                  <a:schemeClr val="accent1"/>
                </a:solidFill>
                <a:latin typeface="Calibri" panose="020F0502020204030204" pitchFamily="34" charset="0"/>
                <a:ea typeface="+mn-ea"/>
                <a:cs typeface="+mn-cs"/>
              </a:rPr>
              <a:t> 3 </a:t>
            </a:r>
            <a:r>
              <a:rPr lang="en-CA" sz="1800" b="1" dirty="0" smtClean="0">
                <a:solidFill>
                  <a:schemeClr val="accent1"/>
                </a:solidFill>
                <a:latin typeface="Calibri" panose="020F0502020204030204" pitchFamily="34" charset="0"/>
                <a:ea typeface="+mn-ea"/>
                <a:cs typeface="+mn-cs"/>
              </a:rPr>
              <a:t>  </a:t>
            </a:r>
            <a:r>
              <a:rPr lang="en-CA" sz="2800" dirty="0" smtClean="0">
                <a:solidFill>
                  <a:schemeClr val="accent1"/>
                </a:solidFill>
                <a:latin typeface="Calibri" panose="020F0502020204030204" pitchFamily="34" charset="0"/>
                <a:ea typeface="+mn-ea"/>
                <a:cs typeface="+mn-cs"/>
              </a:rPr>
              <a:t>High Level Process View </a:t>
            </a:r>
            <a:endParaRPr lang="en-US" sz="2800" dirty="0">
              <a:solidFill>
                <a:schemeClr val="accent1"/>
              </a:solidFill>
              <a:latin typeface="Calibri" panose="020F0502020204030204" pitchFamily="34" charset="0"/>
              <a:ea typeface="+mn-ea"/>
              <a:cs typeface="+mn-cs"/>
            </a:endParaRPr>
          </a:p>
        </p:txBody>
      </p:sp>
      <p:sp>
        <p:nvSpPr>
          <p:cNvPr id="51"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23</a:t>
            </a:r>
            <a:endParaRPr lang="en-CA" dirty="0">
              <a:solidFill>
                <a:prstClr val="black">
                  <a:tint val="75000"/>
                </a:prstClr>
              </a:solidFill>
            </a:endParaRPr>
          </a:p>
        </p:txBody>
      </p:sp>
      <p:sp>
        <p:nvSpPr>
          <p:cNvPr id="52" name="TextBox 51"/>
          <p:cNvSpPr txBox="1"/>
          <p:nvPr>
            <p:custDataLst>
              <p:tags r:id="rId20"/>
            </p:custDataLst>
          </p:nvPr>
        </p:nvSpPr>
        <p:spPr>
          <a:xfrm>
            <a:off x="4966736" y="3402072"/>
            <a:ext cx="3898599" cy="261610"/>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pPr algn="ctr"/>
            <a:r>
              <a:rPr lang="en-CA" dirty="0" smtClean="0"/>
              <a:t>On-going Project Governance &amp; Oversight </a:t>
            </a:r>
            <a:endParaRPr lang="en-CA" dirty="0"/>
          </a:p>
        </p:txBody>
      </p:sp>
    </p:spTree>
    <p:extLst>
      <p:ext uri="{BB962C8B-B14F-4D97-AF65-F5344CB8AC3E}">
        <p14:creationId xmlns:p14="http://schemas.microsoft.com/office/powerpoint/2010/main" val="1817613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p:cNvSpPr>
            <a:spLocks noGrp="1"/>
          </p:cNvSpPr>
          <p:nvPr>
            <p:ph type="sldNum" sz="quarter" idx="4"/>
          </p:nvPr>
        </p:nvSpPr>
        <p:spPr>
          <a:xfrm>
            <a:off x="8769044" y="6478922"/>
            <a:ext cx="374956" cy="365125"/>
          </a:xfrm>
        </p:spPr>
        <p:txBody>
          <a:bodyPr/>
          <a:lstStyle/>
          <a:p>
            <a:fld id="{32D4B517-E49B-41B6-9DBC-23634E0F1CDC}" type="slidenum">
              <a:rPr lang="en-CA" smtClean="0"/>
              <a:t>27</a:t>
            </a:fld>
            <a:endParaRPr lang="en-CA" dirty="0"/>
          </a:p>
        </p:txBody>
      </p:sp>
      <p:graphicFrame>
        <p:nvGraphicFramePr>
          <p:cNvPr id="23" name="Content Placeholder 15"/>
          <p:cNvGraphicFramePr>
            <a:graphicFrameLocks noGrp="1"/>
          </p:cNvGraphicFramePr>
          <p:nvPr>
            <p:ph idx="10"/>
            <p:extLst>
              <p:ext uri="{D42A27DB-BD31-4B8C-83A1-F6EECF244321}">
                <p14:modId xmlns:p14="http://schemas.microsoft.com/office/powerpoint/2010/main" val="4185532295"/>
              </p:ext>
            </p:extLst>
          </p:nvPr>
        </p:nvGraphicFramePr>
        <p:xfrm>
          <a:off x="935596" y="1330612"/>
          <a:ext cx="7272808" cy="4717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p:cNvSpPr/>
          <p:nvPr/>
        </p:nvSpPr>
        <p:spPr>
          <a:xfrm>
            <a:off x="3491880" y="2743600"/>
            <a:ext cx="2172257" cy="17836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CA" sz="2400" dirty="0"/>
          </a:p>
        </p:txBody>
      </p:sp>
      <p:sp>
        <p:nvSpPr>
          <p:cNvPr id="6" name="TextBox 5"/>
          <p:cNvSpPr txBox="1"/>
          <p:nvPr/>
        </p:nvSpPr>
        <p:spPr>
          <a:xfrm>
            <a:off x="3527884" y="2924944"/>
            <a:ext cx="2088840" cy="1379865"/>
          </a:xfrm>
          <a:prstGeom prst="rect">
            <a:avLst/>
          </a:prstGeom>
          <a:noFill/>
        </p:spPr>
        <p:txBody>
          <a:bodyPr wrap="square" rtlCol="0">
            <a:spAutoFit/>
          </a:bodyPr>
          <a:lstStyle/>
          <a:p>
            <a:pPr lvl="0" algn="ctr">
              <a:lnSpc>
                <a:spcPts val="2160"/>
              </a:lnSpc>
              <a:spcAft>
                <a:spcPts val="600"/>
              </a:spcAft>
              <a:defRPr/>
            </a:pPr>
            <a:r>
              <a:rPr lang="en-CA" dirty="0" smtClean="0">
                <a:solidFill>
                  <a:srgbClr val="FFFF00"/>
                </a:solidFill>
              </a:rPr>
              <a:t>Continuous Improvement</a:t>
            </a:r>
            <a:endParaRPr lang="en-CA" dirty="0">
              <a:solidFill>
                <a:srgbClr val="FFFF00"/>
              </a:solidFill>
            </a:endParaRPr>
          </a:p>
          <a:p>
            <a:pPr lvl="0" algn="ctr">
              <a:defRPr/>
            </a:pPr>
            <a:r>
              <a:rPr lang="en-US" sz="1050" dirty="0" smtClean="0">
                <a:solidFill>
                  <a:schemeClr val="bg1"/>
                </a:solidFill>
                <a:latin typeface="Arial"/>
                <a:ea typeface="Times New Roman"/>
                <a:cs typeface="Times New Roman"/>
              </a:rPr>
              <a:t>Digitalization &amp; automation </a:t>
            </a:r>
            <a:r>
              <a:rPr lang="en-US" sz="1050" dirty="0">
                <a:solidFill>
                  <a:schemeClr val="bg1"/>
                </a:solidFill>
                <a:latin typeface="Arial"/>
                <a:ea typeface="Times New Roman"/>
                <a:cs typeface="Times New Roman"/>
              </a:rPr>
              <a:t>of business </a:t>
            </a:r>
            <a:r>
              <a:rPr lang="en-US" sz="1050" dirty="0" smtClean="0">
                <a:solidFill>
                  <a:schemeClr val="bg1"/>
                </a:solidFill>
                <a:latin typeface="Arial"/>
                <a:ea typeface="Times New Roman"/>
                <a:cs typeface="Times New Roman"/>
              </a:rPr>
              <a:t>processes that provide measurable outcomes</a:t>
            </a:r>
            <a:endParaRPr lang="en-CA" sz="1050" dirty="0">
              <a:solidFill>
                <a:schemeClr val="bg1"/>
              </a:solidFill>
              <a:latin typeface="Arial"/>
              <a:ea typeface="Times New Roman"/>
              <a:cs typeface="Times New Roman"/>
            </a:endParaRPr>
          </a:p>
          <a:p>
            <a:pPr algn="ctr"/>
            <a:endParaRPr lang="en-CA" sz="1050" dirty="0">
              <a:solidFill>
                <a:schemeClr val="bg1"/>
              </a:solidFill>
              <a:latin typeface="Arial"/>
              <a:ea typeface="Times New Roman"/>
              <a:cs typeface="Times New Roman"/>
            </a:endParaRPr>
          </a:p>
        </p:txBody>
      </p:sp>
      <p:sp>
        <p:nvSpPr>
          <p:cNvPr id="5" name="Rounded Rectangle 4"/>
          <p:cNvSpPr/>
          <p:nvPr/>
        </p:nvSpPr>
        <p:spPr>
          <a:xfrm>
            <a:off x="3491880" y="1173190"/>
            <a:ext cx="2088840" cy="1101547"/>
          </a:xfrm>
          <a:prstGeom prst="roundRect">
            <a:avLst/>
          </a:prstGeom>
          <a:no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481932" y="3910585"/>
            <a:ext cx="1524951" cy="612648"/>
          </a:xfrm>
          <a:prstGeom prst="wedgeRoundRectCallout">
            <a:avLst>
              <a:gd name="adj1" fmla="val -44682"/>
              <a:gd name="adj2" fmla="val -7830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Fulsome business case</a:t>
            </a:r>
          </a:p>
          <a:p>
            <a:pPr marL="117475" indent="-117475">
              <a:buFont typeface="Wingdings" panose="05000000000000000000" pitchFamily="2" charset="2"/>
              <a:buChar char="§"/>
            </a:pPr>
            <a:r>
              <a:rPr lang="en-CA" sz="900" dirty="0" smtClean="0">
                <a:solidFill>
                  <a:schemeClr val="tx2"/>
                </a:solidFill>
              </a:rPr>
              <a:t>Early indications for digital solution needs</a:t>
            </a:r>
            <a:endParaRPr lang="en-CA" sz="900" dirty="0">
              <a:solidFill>
                <a:schemeClr val="tx2"/>
              </a:solidFill>
            </a:endParaRPr>
          </a:p>
        </p:txBody>
      </p:sp>
      <p:sp>
        <p:nvSpPr>
          <p:cNvPr id="21" name="Rounded Rectangular Callout 20"/>
          <p:cNvSpPr/>
          <p:nvPr/>
        </p:nvSpPr>
        <p:spPr>
          <a:xfrm>
            <a:off x="7453860" y="1249329"/>
            <a:ext cx="1524951" cy="737792"/>
          </a:xfrm>
          <a:prstGeom prst="wedgeRoundRectCallout">
            <a:avLst>
              <a:gd name="adj1" fmla="val -37310"/>
              <a:gd name="adj2" fmla="val 81691"/>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Confirm alignment to digital standards against conceptual architecture</a:t>
            </a:r>
          </a:p>
          <a:p>
            <a:pPr marL="117475" indent="-117475">
              <a:buFont typeface="Wingdings" panose="05000000000000000000" pitchFamily="2" charset="2"/>
              <a:buChar char="§"/>
            </a:pPr>
            <a:r>
              <a:rPr lang="en-CA" sz="900" dirty="0" smtClean="0">
                <a:solidFill>
                  <a:schemeClr val="tx2"/>
                </a:solidFill>
              </a:rPr>
              <a:t>Provide direction as needed </a:t>
            </a:r>
          </a:p>
        </p:txBody>
      </p:sp>
      <p:sp>
        <p:nvSpPr>
          <p:cNvPr id="15" name="Rounded Rectangular Callout 14"/>
          <p:cNvSpPr/>
          <p:nvPr/>
        </p:nvSpPr>
        <p:spPr>
          <a:xfrm>
            <a:off x="204742" y="4307332"/>
            <a:ext cx="1486049" cy="828879"/>
          </a:xfrm>
          <a:prstGeom prst="wedgeRoundRectCallout">
            <a:avLst>
              <a:gd name="adj1" fmla="val 32428"/>
              <a:gd name="adj2" fmla="val -79913"/>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Add/Update new solution(s) in Departmental APM (Application Portfolio Mgt.)</a:t>
            </a:r>
            <a:endParaRPr lang="en-CA" sz="900" dirty="0">
              <a:solidFill>
                <a:schemeClr val="tx2"/>
              </a:solidFill>
            </a:endParaRPr>
          </a:p>
        </p:txBody>
      </p:sp>
      <p:sp>
        <p:nvSpPr>
          <p:cNvPr id="16" name="Rounded Rectangular Callout 15"/>
          <p:cNvSpPr/>
          <p:nvPr/>
        </p:nvSpPr>
        <p:spPr>
          <a:xfrm>
            <a:off x="243163" y="1210265"/>
            <a:ext cx="1486049" cy="494891"/>
          </a:xfrm>
          <a:prstGeom prst="wedgeRoundRectCallout">
            <a:avLst>
              <a:gd name="adj1" fmla="val 37347"/>
              <a:gd name="adj2" fmla="val 121605"/>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Measure outcomes</a:t>
            </a:r>
            <a:endParaRPr lang="en-CA" sz="900" dirty="0">
              <a:solidFill>
                <a:schemeClr val="tx2"/>
              </a:solidFill>
            </a:endParaRPr>
          </a:p>
        </p:txBody>
      </p:sp>
      <p:sp>
        <p:nvSpPr>
          <p:cNvPr id="24" name="Rounded Rectangular Callout 23"/>
          <p:cNvSpPr/>
          <p:nvPr/>
        </p:nvSpPr>
        <p:spPr>
          <a:xfrm>
            <a:off x="5202652" y="5956436"/>
            <a:ext cx="1524951" cy="736029"/>
          </a:xfrm>
          <a:prstGeom prst="wedgeRoundRectCallout">
            <a:avLst>
              <a:gd name="adj1" fmla="val -58756"/>
              <a:gd name="adj2" fmla="val -40620"/>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Gate 2/3: Establish solution architecture</a:t>
            </a:r>
          </a:p>
          <a:p>
            <a:pPr marL="117475" indent="-117475">
              <a:buFont typeface="Wingdings" panose="05000000000000000000" pitchFamily="2" charset="2"/>
              <a:buChar char="§"/>
            </a:pPr>
            <a:r>
              <a:rPr lang="en-CA" sz="900" dirty="0" smtClean="0">
                <a:solidFill>
                  <a:schemeClr val="tx2"/>
                </a:solidFill>
              </a:rPr>
              <a:t>Seek </a:t>
            </a:r>
            <a:r>
              <a:rPr lang="en-CA" sz="900" b="1" dirty="0" smtClean="0">
                <a:solidFill>
                  <a:schemeClr val="tx2"/>
                </a:solidFill>
              </a:rPr>
              <a:t>Departmental</a:t>
            </a:r>
            <a:r>
              <a:rPr lang="en-CA" sz="900" dirty="0" smtClean="0">
                <a:solidFill>
                  <a:schemeClr val="tx2"/>
                </a:solidFill>
              </a:rPr>
              <a:t> ARB endorsement,</a:t>
            </a:r>
            <a:endParaRPr lang="en-CA" sz="900" dirty="0">
              <a:solidFill>
                <a:schemeClr val="tx2"/>
              </a:solidFill>
            </a:endParaRPr>
          </a:p>
        </p:txBody>
      </p:sp>
      <p:sp>
        <p:nvSpPr>
          <p:cNvPr id="17" name="Freeform 16"/>
          <p:cNvSpPr>
            <a:spLocks noEditPoints="1"/>
          </p:cNvSpPr>
          <p:nvPr/>
        </p:nvSpPr>
        <p:spPr bwMode="auto">
          <a:xfrm>
            <a:off x="4952504" y="5772702"/>
            <a:ext cx="175712" cy="190826"/>
          </a:xfrm>
          <a:custGeom>
            <a:avLst/>
            <a:gdLst>
              <a:gd name="T0" fmla="*/ 444 w 450"/>
              <a:gd name="T1" fmla="*/ 25 h 450"/>
              <a:gd name="T2" fmla="*/ 431 w 450"/>
              <a:gd name="T3" fmla="*/ 19 h 450"/>
              <a:gd name="T4" fmla="*/ 418 w 450"/>
              <a:gd name="T5" fmla="*/ 25 h 450"/>
              <a:gd name="T6" fmla="*/ 380 w 450"/>
              <a:gd name="T7" fmla="*/ 62 h 450"/>
              <a:gd name="T8" fmla="*/ 308 w 450"/>
              <a:gd name="T9" fmla="*/ 17 h 450"/>
              <a:gd name="T10" fmla="*/ 225 w 450"/>
              <a:gd name="T11" fmla="*/ 0 h 450"/>
              <a:gd name="T12" fmla="*/ 84 w 450"/>
              <a:gd name="T13" fmla="*/ 49 h 450"/>
              <a:gd name="T14" fmla="*/ 5 w 450"/>
              <a:gd name="T15" fmla="*/ 176 h 450"/>
              <a:gd name="T16" fmla="*/ 5 w 450"/>
              <a:gd name="T17" fmla="*/ 178 h 450"/>
              <a:gd name="T18" fmla="*/ 8 w 450"/>
              <a:gd name="T19" fmla="*/ 185 h 450"/>
              <a:gd name="T20" fmla="*/ 15 w 450"/>
              <a:gd name="T21" fmla="*/ 188 h 450"/>
              <a:gd name="T22" fmla="*/ 73 w 450"/>
              <a:gd name="T23" fmla="*/ 188 h 450"/>
              <a:gd name="T24" fmla="*/ 82 w 450"/>
              <a:gd name="T25" fmla="*/ 181 h 450"/>
              <a:gd name="T26" fmla="*/ 97 w 450"/>
              <a:gd name="T27" fmla="*/ 147 h 450"/>
              <a:gd name="T28" fmla="*/ 152 w 450"/>
              <a:gd name="T29" fmla="*/ 94 h 450"/>
              <a:gd name="T30" fmla="*/ 225 w 450"/>
              <a:gd name="T31" fmla="*/ 75 h 450"/>
              <a:gd name="T32" fmla="*/ 327 w 450"/>
              <a:gd name="T33" fmla="*/ 115 h 450"/>
              <a:gd name="T34" fmla="*/ 287 w 450"/>
              <a:gd name="T35" fmla="*/ 156 h 450"/>
              <a:gd name="T36" fmla="*/ 281 w 450"/>
              <a:gd name="T37" fmla="*/ 169 h 450"/>
              <a:gd name="T38" fmla="*/ 287 w 450"/>
              <a:gd name="T39" fmla="*/ 182 h 450"/>
              <a:gd name="T40" fmla="*/ 300 w 450"/>
              <a:gd name="T41" fmla="*/ 188 h 450"/>
              <a:gd name="T42" fmla="*/ 431 w 450"/>
              <a:gd name="T43" fmla="*/ 188 h 450"/>
              <a:gd name="T44" fmla="*/ 444 w 450"/>
              <a:gd name="T45" fmla="*/ 182 h 450"/>
              <a:gd name="T46" fmla="*/ 450 w 450"/>
              <a:gd name="T47" fmla="*/ 169 h 450"/>
              <a:gd name="T48" fmla="*/ 450 w 450"/>
              <a:gd name="T49" fmla="*/ 38 h 450"/>
              <a:gd name="T50" fmla="*/ 444 w 450"/>
              <a:gd name="T51" fmla="*/ 25 h 450"/>
              <a:gd name="T52" fmla="*/ 439 w 450"/>
              <a:gd name="T53" fmla="*/ 265 h 450"/>
              <a:gd name="T54" fmla="*/ 433 w 450"/>
              <a:gd name="T55" fmla="*/ 262 h 450"/>
              <a:gd name="T56" fmla="*/ 377 w 450"/>
              <a:gd name="T57" fmla="*/ 262 h 450"/>
              <a:gd name="T58" fmla="*/ 368 w 450"/>
              <a:gd name="T59" fmla="*/ 269 h 450"/>
              <a:gd name="T60" fmla="*/ 352 w 450"/>
              <a:gd name="T61" fmla="*/ 303 h 450"/>
              <a:gd name="T62" fmla="*/ 298 w 450"/>
              <a:gd name="T63" fmla="*/ 356 h 450"/>
              <a:gd name="T64" fmla="*/ 225 w 450"/>
              <a:gd name="T65" fmla="*/ 375 h 450"/>
              <a:gd name="T66" fmla="*/ 170 w 450"/>
              <a:gd name="T67" fmla="*/ 364 h 450"/>
              <a:gd name="T68" fmla="*/ 123 w 450"/>
              <a:gd name="T69" fmla="*/ 334 h 450"/>
              <a:gd name="T70" fmla="*/ 163 w 450"/>
              <a:gd name="T71" fmla="*/ 294 h 450"/>
              <a:gd name="T72" fmla="*/ 169 w 450"/>
              <a:gd name="T73" fmla="*/ 281 h 450"/>
              <a:gd name="T74" fmla="*/ 163 w 450"/>
              <a:gd name="T75" fmla="*/ 268 h 450"/>
              <a:gd name="T76" fmla="*/ 150 w 450"/>
              <a:gd name="T77" fmla="*/ 262 h 450"/>
              <a:gd name="T78" fmla="*/ 19 w 450"/>
              <a:gd name="T79" fmla="*/ 262 h 450"/>
              <a:gd name="T80" fmla="*/ 6 w 450"/>
              <a:gd name="T81" fmla="*/ 268 h 450"/>
              <a:gd name="T82" fmla="*/ 0 w 450"/>
              <a:gd name="T83" fmla="*/ 281 h 450"/>
              <a:gd name="T84" fmla="*/ 0 w 450"/>
              <a:gd name="T85" fmla="*/ 412 h 450"/>
              <a:gd name="T86" fmla="*/ 6 w 450"/>
              <a:gd name="T87" fmla="*/ 425 h 450"/>
              <a:gd name="T88" fmla="*/ 19 w 450"/>
              <a:gd name="T89" fmla="*/ 431 h 450"/>
              <a:gd name="T90" fmla="*/ 32 w 450"/>
              <a:gd name="T91" fmla="*/ 425 h 450"/>
              <a:gd name="T92" fmla="*/ 70 w 450"/>
              <a:gd name="T93" fmla="*/ 388 h 450"/>
              <a:gd name="T94" fmla="*/ 141 w 450"/>
              <a:gd name="T95" fmla="*/ 434 h 450"/>
              <a:gd name="T96" fmla="*/ 224 w 450"/>
              <a:gd name="T97" fmla="*/ 450 h 450"/>
              <a:gd name="T98" fmla="*/ 364 w 450"/>
              <a:gd name="T99" fmla="*/ 401 h 450"/>
              <a:gd name="T100" fmla="*/ 442 w 450"/>
              <a:gd name="T101" fmla="*/ 274 h 450"/>
              <a:gd name="T102" fmla="*/ 442 w 450"/>
              <a:gd name="T103" fmla="*/ 272 h 450"/>
              <a:gd name="T104" fmla="*/ 439 w 450"/>
              <a:gd name="T105" fmla="*/ 26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50">
                <a:moveTo>
                  <a:pt x="444" y="25"/>
                </a:moveTo>
                <a:cubicBezTo>
                  <a:pt x="440" y="21"/>
                  <a:pt x="436" y="19"/>
                  <a:pt x="431" y="19"/>
                </a:cubicBezTo>
                <a:cubicBezTo>
                  <a:pt x="426" y="19"/>
                  <a:pt x="421" y="21"/>
                  <a:pt x="418" y="25"/>
                </a:cubicBezTo>
                <a:cubicBezTo>
                  <a:pt x="380" y="62"/>
                  <a:pt x="380" y="62"/>
                  <a:pt x="380" y="62"/>
                </a:cubicBezTo>
                <a:cubicBezTo>
                  <a:pt x="359" y="43"/>
                  <a:pt x="335" y="27"/>
                  <a:pt x="308" y="17"/>
                </a:cubicBezTo>
                <a:cubicBezTo>
                  <a:pt x="281" y="6"/>
                  <a:pt x="253" y="0"/>
                  <a:pt x="225" y="0"/>
                </a:cubicBezTo>
                <a:cubicBezTo>
                  <a:pt x="171" y="0"/>
                  <a:pt x="124" y="17"/>
                  <a:pt x="84" y="49"/>
                </a:cubicBezTo>
                <a:cubicBezTo>
                  <a:pt x="44" y="81"/>
                  <a:pt x="18" y="124"/>
                  <a:pt x="5" y="176"/>
                </a:cubicBezTo>
                <a:cubicBezTo>
                  <a:pt x="5" y="178"/>
                  <a:pt x="5" y="178"/>
                  <a:pt x="5" y="178"/>
                </a:cubicBezTo>
                <a:cubicBezTo>
                  <a:pt x="8" y="185"/>
                  <a:pt x="8" y="185"/>
                  <a:pt x="8" y="185"/>
                </a:cubicBezTo>
                <a:cubicBezTo>
                  <a:pt x="15" y="188"/>
                  <a:pt x="15" y="188"/>
                  <a:pt x="15" y="188"/>
                </a:cubicBezTo>
                <a:cubicBezTo>
                  <a:pt x="73" y="188"/>
                  <a:pt x="73" y="188"/>
                  <a:pt x="73" y="188"/>
                </a:cubicBezTo>
                <a:cubicBezTo>
                  <a:pt x="77" y="188"/>
                  <a:pt x="80" y="185"/>
                  <a:pt x="82" y="181"/>
                </a:cubicBezTo>
                <a:cubicBezTo>
                  <a:pt x="90" y="161"/>
                  <a:pt x="95" y="150"/>
                  <a:pt x="97" y="147"/>
                </a:cubicBezTo>
                <a:cubicBezTo>
                  <a:pt x="111" y="124"/>
                  <a:pt x="129" y="107"/>
                  <a:pt x="152" y="94"/>
                </a:cubicBezTo>
                <a:cubicBezTo>
                  <a:pt x="174" y="82"/>
                  <a:pt x="199" y="75"/>
                  <a:pt x="225" y="75"/>
                </a:cubicBezTo>
                <a:cubicBezTo>
                  <a:pt x="264" y="75"/>
                  <a:pt x="298" y="89"/>
                  <a:pt x="327" y="115"/>
                </a:cubicBezTo>
                <a:cubicBezTo>
                  <a:pt x="287" y="156"/>
                  <a:pt x="287" y="156"/>
                  <a:pt x="287" y="156"/>
                </a:cubicBezTo>
                <a:cubicBezTo>
                  <a:pt x="283" y="159"/>
                  <a:pt x="281" y="164"/>
                  <a:pt x="281" y="169"/>
                </a:cubicBezTo>
                <a:cubicBezTo>
                  <a:pt x="281" y="174"/>
                  <a:pt x="283" y="178"/>
                  <a:pt x="287" y="182"/>
                </a:cubicBezTo>
                <a:cubicBezTo>
                  <a:pt x="290" y="186"/>
                  <a:pt x="295" y="188"/>
                  <a:pt x="300" y="188"/>
                </a:cubicBezTo>
                <a:cubicBezTo>
                  <a:pt x="431" y="188"/>
                  <a:pt x="431" y="188"/>
                  <a:pt x="431" y="188"/>
                </a:cubicBezTo>
                <a:cubicBezTo>
                  <a:pt x="436" y="188"/>
                  <a:pt x="440" y="186"/>
                  <a:pt x="444" y="182"/>
                </a:cubicBezTo>
                <a:cubicBezTo>
                  <a:pt x="448" y="178"/>
                  <a:pt x="450" y="174"/>
                  <a:pt x="450" y="169"/>
                </a:cubicBezTo>
                <a:cubicBezTo>
                  <a:pt x="450" y="38"/>
                  <a:pt x="450" y="38"/>
                  <a:pt x="450" y="38"/>
                </a:cubicBezTo>
                <a:cubicBezTo>
                  <a:pt x="450" y="33"/>
                  <a:pt x="448" y="28"/>
                  <a:pt x="444" y="25"/>
                </a:cubicBezTo>
                <a:close/>
                <a:moveTo>
                  <a:pt x="439" y="265"/>
                </a:moveTo>
                <a:cubicBezTo>
                  <a:pt x="433" y="262"/>
                  <a:pt x="433" y="262"/>
                  <a:pt x="433" y="262"/>
                </a:cubicBezTo>
                <a:cubicBezTo>
                  <a:pt x="377" y="262"/>
                  <a:pt x="377" y="262"/>
                  <a:pt x="377" y="262"/>
                </a:cubicBezTo>
                <a:cubicBezTo>
                  <a:pt x="372" y="262"/>
                  <a:pt x="369" y="265"/>
                  <a:pt x="368" y="269"/>
                </a:cubicBezTo>
                <a:cubicBezTo>
                  <a:pt x="360" y="289"/>
                  <a:pt x="355" y="300"/>
                  <a:pt x="352" y="303"/>
                </a:cubicBezTo>
                <a:cubicBezTo>
                  <a:pt x="339" y="326"/>
                  <a:pt x="321" y="343"/>
                  <a:pt x="298" y="356"/>
                </a:cubicBezTo>
                <a:cubicBezTo>
                  <a:pt x="275" y="368"/>
                  <a:pt x="251" y="375"/>
                  <a:pt x="225" y="375"/>
                </a:cubicBezTo>
                <a:cubicBezTo>
                  <a:pt x="206" y="375"/>
                  <a:pt x="188" y="371"/>
                  <a:pt x="170" y="364"/>
                </a:cubicBezTo>
                <a:cubicBezTo>
                  <a:pt x="153" y="357"/>
                  <a:pt x="137" y="347"/>
                  <a:pt x="123" y="334"/>
                </a:cubicBezTo>
                <a:cubicBezTo>
                  <a:pt x="163" y="294"/>
                  <a:pt x="163" y="294"/>
                  <a:pt x="163" y="294"/>
                </a:cubicBezTo>
                <a:cubicBezTo>
                  <a:pt x="167" y="291"/>
                  <a:pt x="169" y="286"/>
                  <a:pt x="169" y="281"/>
                </a:cubicBezTo>
                <a:cubicBezTo>
                  <a:pt x="169" y="276"/>
                  <a:pt x="167" y="272"/>
                  <a:pt x="163" y="268"/>
                </a:cubicBezTo>
                <a:cubicBezTo>
                  <a:pt x="159" y="264"/>
                  <a:pt x="155" y="262"/>
                  <a:pt x="150" y="262"/>
                </a:cubicBezTo>
                <a:cubicBezTo>
                  <a:pt x="19" y="262"/>
                  <a:pt x="19" y="262"/>
                  <a:pt x="19" y="262"/>
                </a:cubicBezTo>
                <a:cubicBezTo>
                  <a:pt x="14" y="262"/>
                  <a:pt x="9" y="264"/>
                  <a:pt x="6" y="268"/>
                </a:cubicBezTo>
                <a:cubicBezTo>
                  <a:pt x="2" y="272"/>
                  <a:pt x="0" y="276"/>
                  <a:pt x="0" y="281"/>
                </a:cubicBezTo>
                <a:cubicBezTo>
                  <a:pt x="0" y="412"/>
                  <a:pt x="0" y="412"/>
                  <a:pt x="0" y="412"/>
                </a:cubicBezTo>
                <a:cubicBezTo>
                  <a:pt x="0" y="417"/>
                  <a:pt x="2" y="422"/>
                  <a:pt x="6" y="425"/>
                </a:cubicBezTo>
                <a:cubicBezTo>
                  <a:pt x="9" y="429"/>
                  <a:pt x="14" y="431"/>
                  <a:pt x="19" y="431"/>
                </a:cubicBezTo>
                <a:cubicBezTo>
                  <a:pt x="24" y="431"/>
                  <a:pt x="28" y="429"/>
                  <a:pt x="32" y="425"/>
                </a:cubicBezTo>
                <a:cubicBezTo>
                  <a:pt x="70" y="388"/>
                  <a:pt x="70" y="388"/>
                  <a:pt x="70" y="388"/>
                </a:cubicBezTo>
                <a:cubicBezTo>
                  <a:pt x="91" y="407"/>
                  <a:pt x="114" y="423"/>
                  <a:pt x="141" y="434"/>
                </a:cubicBezTo>
                <a:cubicBezTo>
                  <a:pt x="168" y="444"/>
                  <a:pt x="195" y="450"/>
                  <a:pt x="224" y="450"/>
                </a:cubicBezTo>
                <a:cubicBezTo>
                  <a:pt x="277" y="450"/>
                  <a:pt x="324" y="433"/>
                  <a:pt x="364" y="401"/>
                </a:cubicBezTo>
                <a:cubicBezTo>
                  <a:pt x="403" y="368"/>
                  <a:pt x="429" y="326"/>
                  <a:pt x="442" y="274"/>
                </a:cubicBezTo>
                <a:cubicBezTo>
                  <a:pt x="442" y="272"/>
                  <a:pt x="442" y="272"/>
                  <a:pt x="442" y="272"/>
                </a:cubicBezTo>
                <a:lnTo>
                  <a:pt x="439" y="265"/>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8" name="Text Placeholder 2"/>
          <p:cNvSpPr>
            <a:spLocks noGrp="1"/>
          </p:cNvSpPr>
          <p:nvPr>
            <p:ph type="body" sz="quarter" idx="11"/>
          </p:nvPr>
        </p:nvSpPr>
        <p:spPr>
          <a:xfrm>
            <a:off x="619124" y="138062"/>
            <a:ext cx="7157231" cy="878670"/>
          </a:xfrm>
        </p:spPr>
        <p:txBody>
          <a:bodyPr/>
          <a:lstStyle/>
          <a:p>
            <a:r>
              <a:rPr lang="en-CA" dirty="0" smtClean="0"/>
              <a:t>From Concept to Execution</a:t>
            </a:r>
            <a:endParaRPr lang="en-US" dirty="0"/>
          </a:p>
          <a:p>
            <a:pPr>
              <a:spcBef>
                <a:spcPts val="0"/>
              </a:spcBef>
            </a:pPr>
            <a:r>
              <a:rPr lang="en-US" sz="1600" b="1" dirty="0" smtClean="0">
                <a:solidFill>
                  <a:schemeClr val="tx2"/>
                </a:solidFill>
                <a:latin typeface="+mj-lt"/>
                <a:ea typeface="+mj-ea"/>
                <a:cs typeface="+mj-cs"/>
              </a:rPr>
              <a:t>Setting the foundation for collaborative IT-enabled results delivery</a:t>
            </a:r>
            <a:endParaRPr lang="en-CA" sz="1600" b="1" dirty="0">
              <a:solidFill>
                <a:schemeClr val="tx2"/>
              </a:solidFill>
              <a:latin typeface="+mj-lt"/>
              <a:ea typeface="+mj-ea"/>
              <a:cs typeface="+mj-cs"/>
            </a:endParaRPr>
          </a:p>
        </p:txBody>
      </p:sp>
      <p:sp>
        <p:nvSpPr>
          <p:cNvPr id="18" name="TextBox 19"/>
          <p:cNvSpPr txBox="1">
            <a:spLocks noChangeArrowheads="1"/>
          </p:cNvSpPr>
          <p:nvPr/>
        </p:nvSpPr>
        <p:spPr bwMode="auto">
          <a:xfrm>
            <a:off x="6201790" y="3372613"/>
            <a:ext cx="1916380" cy="369332"/>
          </a:xfrm>
          <a:prstGeom prst="rect">
            <a:avLst/>
          </a:prstGeom>
          <a:noFill/>
          <a:ln w="9525">
            <a:noFill/>
            <a:miter lim="800000"/>
            <a:headEnd/>
            <a:tailEnd/>
          </a:ln>
        </p:spPr>
        <p:txBody>
          <a:bodyPr wrap="square">
            <a:spAutoFit/>
          </a:bodyPr>
          <a:lstStyle/>
          <a:p>
            <a:pPr algn="ctr" defTabSz="820738"/>
            <a:r>
              <a:rPr lang="en-CA" dirty="0" smtClean="0">
                <a:solidFill>
                  <a:srgbClr val="FFFF00"/>
                </a:solidFill>
                <a:latin typeface="Calibri" panose="020F0502020204030204" pitchFamily="34" charset="0"/>
                <a:ea typeface="ＭＳ Ｐゴシック" pitchFamily="34" charset="-128"/>
              </a:rPr>
              <a:t>TB Submission</a:t>
            </a:r>
          </a:p>
        </p:txBody>
      </p:sp>
      <p:sp>
        <p:nvSpPr>
          <p:cNvPr id="19" name="Rounded Rectangular Callout 18"/>
          <p:cNvSpPr/>
          <p:nvPr/>
        </p:nvSpPr>
        <p:spPr>
          <a:xfrm>
            <a:off x="5830967" y="1005577"/>
            <a:ext cx="1524951" cy="612648"/>
          </a:xfrm>
          <a:prstGeom prst="wedgeRoundRectCallout">
            <a:avLst>
              <a:gd name="adj1" fmla="val -67793"/>
              <a:gd name="adj2" fmla="val 84942"/>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OCIO provides input on digital </a:t>
            </a:r>
            <a:r>
              <a:rPr lang="en-CA" sz="900" dirty="0">
                <a:solidFill>
                  <a:schemeClr val="tx2"/>
                </a:solidFill>
              </a:rPr>
              <a:t>standards </a:t>
            </a:r>
            <a:r>
              <a:rPr lang="en-CA" sz="900" dirty="0" smtClean="0">
                <a:solidFill>
                  <a:schemeClr val="tx2"/>
                </a:solidFill>
              </a:rPr>
              <a:t>&amp; suggests </a:t>
            </a:r>
            <a:r>
              <a:rPr lang="en-CA" sz="900" dirty="0">
                <a:solidFill>
                  <a:schemeClr val="tx2"/>
                </a:solidFill>
              </a:rPr>
              <a:t>paths </a:t>
            </a:r>
            <a:r>
              <a:rPr lang="en-CA" sz="900" dirty="0" smtClean="0">
                <a:solidFill>
                  <a:schemeClr val="tx2"/>
                </a:solidFill>
              </a:rPr>
              <a:t>for alignment </a:t>
            </a:r>
            <a:endParaRPr lang="en-CA" sz="900" dirty="0">
              <a:solidFill>
                <a:schemeClr val="tx2"/>
              </a:solidFill>
            </a:endParaRPr>
          </a:p>
        </p:txBody>
      </p:sp>
      <p:sp>
        <p:nvSpPr>
          <p:cNvPr id="20" name="TextBox 19"/>
          <p:cNvSpPr txBox="1">
            <a:spLocks noChangeArrowheads="1"/>
          </p:cNvSpPr>
          <p:nvPr/>
        </p:nvSpPr>
        <p:spPr bwMode="auto">
          <a:xfrm>
            <a:off x="4067944" y="5121188"/>
            <a:ext cx="1147776" cy="646331"/>
          </a:xfrm>
          <a:prstGeom prst="rect">
            <a:avLst/>
          </a:prstGeom>
          <a:noFill/>
          <a:ln w="9525">
            <a:noFill/>
            <a:miter lim="800000"/>
            <a:headEnd/>
            <a:tailEnd/>
          </a:ln>
        </p:spPr>
        <p:txBody>
          <a:bodyPr wrap="square">
            <a:spAutoFit/>
          </a:bodyPr>
          <a:lstStyle/>
          <a:p>
            <a:pPr algn="ctr" defTabSz="820738"/>
            <a:r>
              <a:rPr lang="en-CA" dirty="0" smtClean="0">
                <a:solidFill>
                  <a:srgbClr val="FFFF00"/>
                </a:solidFill>
                <a:latin typeface="Calibri" panose="020F0502020204030204" pitchFamily="34" charset="0"/>
                <a:ea typeface="ＭＳ Ｐゴシック" pitchFamily="34" charset="-128"/>
              </a:rPr>
              <a:t>Project </a:t>
            </a:r>
          </a:p>
          <a:p>
            <a:pPr algn="ctr" defTabSz="820738"/>
            <a:r>
              <a:rPr lang="en-CA" dirty="0" smtClean="0">
                <a:solidFill>
                  <a:srgbClr val="FFFF00"/>
                </a:solidFill>
                <a:latin typeface="Calibri" panose="020F0502020204030204" pitchFamily="34" charset="0"/>
                <a:ea typeface="ＭＳ Ｐゴシック" pitchFamily="34" charset="-128"/>
              </a:rPr>
              <a:t>Gating</a:t>
            </a:r>
          </a:p>
        </p:txBody>
      </p:sp>
      <p:sp>
        <p:nvSpPr>
          <p:cNvPr id="26" name="Rounded Rectangular Callout 25"/>
          <p:cNvSpPr/>
          <p:nvPr/>
        </p:nvSpPr>
        <p:spPr>
          <a:xfrm>
            <a:off x="243163" y="5851737"/>
            <a:ext cx="1486049" cy="828879"/>
          </a:xfrm>
          <a:prstGeom prst="wedgeRoundRectCallout">
            <a:avLst>
              <a:gd name="adj1" fmla="val 75372"/>
              <a:gd name="adj2" fmla="val -56930"/>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114300">
              <a:lnSpc>
                <a:spcPct val="107000"/>
              </a:lnSpc>
              <a:spcAft>
                <a:spcPts val="600"/>
              </a:spcAft>
              <a:buSzPts val="900"/>
              <a:buFont typeface="Wingdings" panose="05000000000000000000" pitchFamily="2" charset="2"/>
              <a:buChar char=""/>
            </a:pPr>
            <a:r>
              <a:rPr lang="en-CA" sz="900" dirty="0">
                <a:solidFill>
                  <a:schemeClr val="tx2"/>
                </a:solidFill>
              </a:rPr>
              <a:t>During the planning phase of the </a:t>
            </a:r>
            <a:r>
              <a:rPr lang="en-CA" sz="900" dirty="0" smtClean="0">
                <a:solidFill>
                  <a:schemeClr val="tx2"/>
                </a:solidFill>
              </a:rPr>
              <a:t>project -   </a:t>
            </a:r>
            <a:r>
              <a:rPr lang="en-CA" sz="900" dirty="0">
                <a:solidFill>
                  <a:schemeClr val="tx2"/>
                </a:solidFill>
              </a:rPr>
              <a:t>solution </a:t>
            </a:r>
            <a:r>
              <a:rPr lang="en-CA" sz="900" dirty="0" smtClean="0">
                <a:solidFill>
                  <a:schemeClr val="tx2"/>
                </a:solidFill>
              </a:rPr>
              <a:t>architectures presented to </a:t>
            </a:r>
            <a:r>
              <a:rPr lang="en-CA" sz="900" dirty="0">
                <a:solidFill>
                  <a:schemeClr val="tx2"/>
                </a:solidFill>
              </a:rPr>
              <a:t>the GC EARB</a:t>
            </a:r>
            <a:endParaRPr lang="en-US" sz="900" dirty="0">
              <a:solidFill>
                <a:schemeClr val="tx2"/>
              </a:solidFill>
            </a:endParaRPr>
          </a:p>
        </p:txBody>
      </p:sp>
      <p:sp>
        <p:nvSpPr>
          <p:cNvPr id="27" name="Rounded Rectangular Callout 26"/>
          <p:cNvSpPr/>
          <p:nvPr/>
        </p:nvSpPr>
        <p:spPr>
          <a:xfrm>
            <a:off x="1773735" y="6185724"/>
            <a:ext cx="1486049" cy="494891"/>
          </a:xfrm>
          <a:prstGeom prst="wedgeRoundRectCallout">
            <a:avLst>
              <a:gd name="adj1" fmla="val -11825"/>
              <a:gd name="adj2" fmla="val -13012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Validate that previous recommendations have been addressed</a:t>
            </a:r>
            <a:endParaRPr lang="en-CA" sz="900" dirty="0">
              <a:solidFill>
                <a:schemeClr val="tx2"/>
              </a:solidFill>
            </a:endParaRPr>
          </a:p>
        </p:txBody>
      </p:sp>
      <p:sp>
        <p:nvSpPr>
          <p:cNvPr id="30" name="Freeform 29"/>
          <p:cNvSpPr>
            <a:spLocks noEditPoints="1"/>
          </p:cNvSpPr>
          <p:nvPr>
            <p:custDataLst>
              <p:tags r:id="rId1"/>
            </p:custDataLst>
          </p:nvPr>
        </p:nvSpPr>
        <p:spPr bwMode="auto">
          <a:xfrm>
            <a:off x="4158888" y="5741168"/>
            <a:ext cx="214250" cy="215268"/>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Rounded Rectangular Callout 30"/>
          <p:cNvSpPr/>
          <p:nvPr/>
        </p:nvSpPr>
        <p:spPr>
          <a:xfrm>
            <a:off x="3642167" y="6185725"/>
            <a:ext cx="1486049" cy="494891"/>
          </a:xfrm>
          <a:prstGeom prst="wedgeRoundRectCallout">
            <a:avLst>
              <a:gd name="adj1" fmla="val -11366"/>
              <a:gd name="adj2" fmla="val -80485"/>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114300">
              <a:lnSpc>
                <a:spcPct val="107000"/>
              </a:lnSpc>
              <a:spcAft>
                <a:spcPts val="600"/>
              </a:spcAft>
              <a:buSzPts val="900"/>
              <a:buFont typeface="Wingdings" panose="05000000000000000000" pitchFamily="2" charset="2"/>
              <a:buChar char=""/>
            </a:pPr>
            <a:r>
              <a:rPr lang="en-CA" sz="900" dirty="0" smtClean="0">
                <a:solidFill>
                  <a:schemeClr val="tx2"/>
                </a:solidFill>
              </a:rPr>
              <a:t>Monitor selected </a:t>
            </a:r>
            <a:r>
              <a:rPr lang="en-US" sz="900" dirty="0" smtClean="0">
                <a:solidFill>
                  <a:schemeClr val="tx2"/>
                </a:solidFill>
              </a:rPr>
              <a:t>digital projects</a:t>
            </a:r>
            <a:endParaRPr lang="en-US" sz="900" dirty="0">
              <a:solidFill>
                <a:schemeClr val="tx2"/>
              </a:solidFill>
            </a:endParaRPr>
          </a:p>
        </p:txBody>
      </p:sp>
      <p:grpSp>
        <p:nvGrpSpPr>
          <p:cNvPr id="29" name="Group 28"/>
          <p:cNvGrpSpPr/>
          <p:nvPr/>
        </p:nvGrpSpPr>
        <p:grpSpPr>
          <a:xfrm>
            <a:off x="3745759" y="3020244"/>
            <a:ext cx="4146642" cy="2806176"/>
            <a:chOff x="4630469" y="3039490"/>
            <a:chExt cx="4146642" cy="2806176"/>
          </a:xfrm>
        </p:grpSpPr>
        <p:sp>
          <p:nvSpPr>
            <p:cNvPr id="32" name="Rounded Rectangle 31"/>
            <p:cNvSpPr/>
            <p:nvPr/>
          </p:nvSpPr>
          <p:spPr>
            <a:xfrm>
              <a:off x="6792863" y="4812394"/>
              <a:ext cx="1984248" cy="1033272"/>
            </a:xfrm>
            <a:prstGeom prst="roundRect">
              <a:avLst/>
            </a:prstGeom>
            <a:solidFill>
              <a:srgbClr val="778C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CA" dirty="0">
                  <a:solidFill>
                    <a:srgbClr val="FFFF00"/>
                  </a:solidFill>
                  <a:latin typeface="Calibri" panose="020F0502020204030204" pitchFamily="34" charset="0"/>
                  <a:ea typeface="ＭＳ Ｐゴシック" pitchFamily="34" charset="-128"/>
                </a:rPr>
                <a:t>Departmental Planning</a:t>
              </a:r>
            </a:p>
            <a:p>
              <a:endParaRPr lang="en-US" dirty="0"/>
            </a:p>
          </p:txBody>
        </p:sp>
        <p:sp>
          <p:nvSpPr>
            <p:cNvPr id="33" name="Rounded Rectangle 4"/>
            <p:cNvSpPr/>
            <p:nvPr/>
          </p:nvSpPr>
          <p:spPr>
            <a:xfrm>
              <a:off x="4630469" y="3039490"/>
              <a:ext cx="1652482" cy="8175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kern="1200" dirty="0" smtClean="0">
                <a:solidFill>
                  <a:srgbClr val="FFFF00"/>
                </a:solidFill>
                <a:latin typeface="Calibri" panose="020F0502020204030204" pitchFamily="34" charset="0"/>
                <a:ea typeface="ＭＳ Ｐゴシック" pitchFamily="34" charset="-128"/>
                <a:cs typeface="+mn-cs"/>
              </a:endParaRPr>
            </a:p>
          </p:txBody>
        </p:sp>
      </p:grpSp>
      <p:sp>
        <p:nvSpPr>
          <p:cNvPr id="25" name="Rounded Rectangular Callout 24"/>
          <p:cNvSpPr/>
          <p:nvPr/>
        </p:nvSpPr>
        <p:spPr>
          <a:xfrm>
            <a:off x="7481931" y="5665409"/>
            <a:ext cx="1524951" cy="612648"/>
          </a:xfrm>
          <a:prstGeom prst="wedgeRoundRectCallout">
            <a:avLst>
              <a:gd name="adj1" fmla="val -44682"/>
              <a:gd name="adj2" fmla="val -7830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900" dirty="0" smtClean="0">
                <a:solidFill>
                  <a:schemeClr val="tx2"/>
                </a:solidFill>
              </a:rPr>
              <a:t>Identified in:</a:t>
            </a:r>
          </a:p>
          <a:p>
            <a:pPr marL="117475" indent="-117475">
              <a:buFont typeface="Wingdings" panose="05000000000000000000" pitchFamily="2" charset="2"/>
              <a:buChar char="§"/>
            </a:pPr>
            <a:r>
              <a:rPr lang="en-CA" sz="900" dirty="0">
                <a:solidFill>
                  <a:schemeClr val="tx2"/>
                </a:solidFill>
              </a:rPr>
              <a:t> Departmental </a:t>
            </a:r>
            <a:r>
              <a:rPr lang="en-CA" sz="900" dirty="0" smtClean="0">
                <a:solidFill>
                  <a:schemeClr val="tx2"/>
                </a:solidFill>
              </a:rPr>
              <a:t>Integrated Business Plan</a:t>
            </a:r>
            <a:endParaRPr lang="en-CA" sz="900" dirty="0">
              <a:solidFill>
                <a:schemeClr val="tx2"/>
              </a:solidFill>
            </a:endParaRPr>
          </a:p>
          <a:p>
            <a:pPr marL="117475" indent="-117475">
              <a:buFont typeface="Wingdings" panose="05000000000000000000" pitchFamily="2" charset="2"/>
              <a:buChar char="§"/>
            </a:pPr>
            <a:r>
              <a:rPr lang="en-CA" sz="900" dirty="0" smtClean="0">
                <a:solidFill>
                  <a:schemeClr val="tx2"/>
                </a:solidFill>
              </a:rPr>
              <a:t>IT Plan</a:t>
            </a:r>
            <a:endParaRPr lang="en-CA" sz="900" dirty="0">
              <a:solidFill>
                <a:schemeClr val="tx2"/>
              </a:solidFill>
            </a:endParaRPr>
          </a:p>
        </p:txBody>
      </p:sp>
    </p:spTree>
    <p:extLst>
      <p:ext uri="{BB962C8B-B14F-4D97-AF65-F5344CB8AC3E}">
        <p14:creationId xmlns:p14="http://schemas.microsoft.com/office/powerpoint/2010/main" val="369299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28</a:t>
            </a:fld>
            <a:endParaRPr lang="en-CA" dirty="0"/>
          </a:p>
        </p:txBody>
      </p:sp>
      <p:sp>
        <p:nvSpPr>
          <p:cNvPr id="48" name="TextBox 47"/>
          <p:cNvSpPr txBox="1"/>
          <p:nvPr/>
        </p:nvSpPr>
        <p:spPr>
          <a:xfrm>
            <a:off x="2699792" y="2096852"/>
            <a:ext cx="3636404" cy="400110"/>
          </a:xfrm>
          <a:prstGeom prst="rect">
            <a:avLst/>
          </a:prstGeom>
          <a:noFill/>
        </p:spPr>
        <p:txBody>
          <a:bodyPr wrap="square" rtlCol="0">
            <a:spAutoFit/>
          </a:bodyPr>
          <a:lstStyle/>
          <a:p>
            <a:r>
              <a:rPr lang="en-CA" sz="2000" b="1" dirty="0" smtClean="0"/>
              <a:t>GC EARB Assessment - 3 pages</a:t>
            </a:r>
            <a:endParaRPr lang="en-US" sz="2000" b="1" dirty="0"/>
          </a:p>
        </p:txBody>
      </p:sp>
      <p:sp>
        <p:nvSpPr>
          <p:cNvPr id="49" name="Title 3"/>
          <p:cNvSpPr txBox="1">
            <a:spLocks/>
          </p:cNvSpPr>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 </a:t>
            </a:r>
            <a:r>
              <a:rPr lang="en-CA" sz="1800" b="1" dirty="0" smtClean="0">
                <a:latin typeface="Arial Black" panose="020B0A04020102020204" pitchFamily="34" charset="0"/>
              </a:rPr>
              <a:t>4</a:t>
            </a:r>
            <a:endParaRPr lang="en-CA" sz="1800" b="1" dirty="0">
              <a:latin typeface="Arial Black" panose="020B0A04020102020204" pitchFamily="34" charset="0"/>
            </a:endParaRPr>
          </a:p>
        </p:txBody>
      </p:sp>
    </p:spTree>
    <p:extLst>
      <p:ext uri="{BB962C8B-B14F-4D97-AF65-F5344CB8AC3E}">
        <p14:creationId xmlns:p14="http://schemas.microsoft.com/office/powerpoint/2010/main" val="112616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855966" y="6466387"/>
            <a:ext cx="288034" cy="365125"/>
          </a:xfrm>
        </p:spPr>
        <p:txBody>
          <a:bodyPr/>
          <a:lstStyle/>
          <a:p>
            <a:pPr>
              <a:defRPr/>
            </a:pPr>
            <a:fld id="{AB8ADAEB-F608-4FBB-8D35-B7EAE5FF9680}" type="slidenum">
              <a:rPr lang="en-CA" altLang="en-US" smtClean="0"/>
              <a:pPr>
                <a:defRPr/>
              </a:pPr>
              <a:t>29</a:t>
            </a:fld>
            <a:endParaRPr lang="en-CA" altLang="en-US" dirty="0"/>
          </a:p>
        </p:txBody>
      </p:sp>
      <p:sp>
        <p:nvSpPr>
          <p:cNvPr id="5" name="Title 2"/>
          <p:cNvSpPr>
            <a:spLocks noGrp="1"/>
          </p:cNvSpPr>
          <p:nvPr>
            <p:ph type="title"/>
          </p:nvPr>
        </p:nvSpPr>
        <p:spPr>
          <a:xfrm>
            <a:off x="251520" y="138062"/>
            <a:ext cx="4665733" cy="662646"/>
          </a:xfrm>
        </p:spPr>
        <p:txBody>
          <a:bodyPr/>
          <a:lstStyle/>
          <a:p>
            <a:pPr marL="0" indent="0"/>
            <a:r>
              <a:rPr lang="en-CA" sz="2000" dirty="0" smtClean="0"/>
              <a:t>Dept. – Title </a:t>
            </a:r>
            <a:br>
              <a:rPr lang="en-CA" sz="2000" dirty="0" smtClean="0"/>
            </a:br>
            <a:r>
              <a:rPr lang="en-CA" sz="1200" dirty="0" smtClean="0"/>
              <a:t>Enterprise </a:t>
            </a:r>
            <a:r>
              <a:rPr lang="en-CA" sz="1200" dirty="0"/>
              <a:t>Architecture Fitness Assessment </a:t>
            </a:r>
            <a:r>
              <a:rPr lang="en-CA" sz="1200" dirty="0" smtClean="0"/>
              <a:t>Summary</a:t>
            </a:r>
            <a:endParaRPr lang="en-US" sz="1200" dirty="0"/>
          </a:p>
        </p:txBody>
      </p:sp>
      <p:sp>
        <p:nvSpPr>
          <p:cNvPr id="6" name="Rectangle 5"/>
          <p:cNvSpPr/>
          <p:nvPr/>
        </p:nvSpPr>
        <p:spPr>
          <a:xfrm>
            <a:off x="5364088" y="353425"/>
            <a:ext cx="1210524" cy="461665"/>
          </a:xfrm>
          <a:prstGeom prst="rect">
            <a:avLst/>
          </a:prstGeom>
          <a:ln w="3175">
            <a:solidFill>
              <a:schemeClr val="bg1">
                <a:lumMod val="75000"/>
              </a:schemeClr>
            </a:solidFill>
            <a:prstDash val="solid"/>
          </a:ln>
        </p:spPr>
        <p:txBody>
          <a:bodyPr wrap="none">
            <a:spAutoFit/>
          </a:bodyPr>
          <a:lstStyle/>
          <a:p>
            <a:r>
              <a:rPr lang="en-CA" sz="1200" b="1" dirty="0">
                <a:solidFill>
                  <a:prstClr val="black"/>
                </a:solidFill>
                <a:latin typeface="Calibri"/>
                <a:sym typeface="Wingdings 2" panose="05020102010507070707" pitchFamily="18" charset="2"/>
              </a:rPr>
              <a:t> Endorsement</a:t>
            </a:r>
            <a:endParaRPr lang="en-CA" sz="1200" b="1" dirty="0">
              <a:solidFill>
                <a:prstClr val="black"/>
              </a:solidFill>
              <a:latin typeface="Calibri"/>
            </a:endParaRPr>
          </a:p>
          <a:p>
            <a:r>
              <a:rPr lang="en-CA" sz="1200" b="1" dirty="0">
                <a:solidFill>
                  <a:schemeClr val="bg1">
                    <a:lumMod val="50000"/>
                  </a:schemeClr>
                </a:solidFill>
                <a:latin typeface="Calibri"/>
                <a:sym typeface="Wingdings 2" panose="05020102010507070707" pitchFamily="18" charset="2"/>
              </a:rPr>
              <a:t> </a:t>
            </a:r>
            <a:r>
              <a:rPr lang="en-CA" sz="1200" b="1" dirty="0" smtClean="0">
                <a:solidFill>
                  <a:schemeClr val="bg1">
                    <a:lumMod val="50000"/>
                  </a:schemeClr>
                </a:solidFill>
                <a:latin typeface="Calibri"/>
                <a:sym typeface="Wingdings 2" panose="05020102010507070707" pitchFamily="18" charset="2"/>
              </a:rPr>
              <a:t>Information</a:t>
            </a:r>
            <a:endParaRPr lang="en-CA" sz="1200" b="1" dirty="0">
              <a:solidFill>
                <a:schemeClr val="bg1">
                  <a:lumMod val="50000"/>
                </a:schemeClr>
              </a:solidFill>
              <a:latin typeface="Calibri"/>
              <a:sym typeface="Wingdings 2" panose="05020102010507070707" pitchFamily="18" charset="2"/>
            </a:endParaRPr>
          </a:p>
        </p:txBody>
      </p:sp>
      <p:sp>
        <p:nvSpPr>
          <p:cNvPr id="7" name="Rectangle 6"/>
          <p:cNvSpPr/>
          <p:nvPr/>
        </p:nvSpPr>
        <p:spPr>
          <a:xfrm>
            <a:off x="6595583" y="360427"/>
            <a:ext cx="1900853" cy="430887"/>
          </a:xfrm>
          <a:prstGeom prst="rect">
            <a:avLst/>
          </a:prstGeom>
          <a:ln w="3175">
            <a:solidFill>
              <a:schemeClr val="bg1">
                <a:lumMod val="75000"/>
              </a:schemeClr>
            </a:solidFill>
            <a:prstDash val="solid"/>
          </a:ln>
        </p:spPr>
        <p:txBody>
          <a:bodyPr wrap="square">
            <a:spAutoFit/>
          </a:bodyPr>
          <a:lstStyle/>
          <a:p>
            <a:pPr>
              <a:tabLst>
                <a:tab pos="398463" algn="l"/>
                <a:tab pos="969963" algn="l"/>
              </a:tabLst>
            </a:pPr>
            <a:r>
              <a:rPr lang="en-CA" sz="1100" dirty="0" smtClean="0">
                <a:solidFill>
                  <a:prstClr val="black"/>
                </a:solidFill>
                <a:latin typeface="Calibri"/>
              </a:rPr>
              <a:t>Costs </a:t>
            </a:r>
            <a:r>
              <a:rPr lang="en-CA" sz="1100" dirty="0">
                <a:solidFill>
                  <a:prstClr val="black"/>
                </a:solidFill>
                <a:latin typeface="Calibri"/>
              </a:rPr>
              <a:t>: </a:t>
            </a:r>
            <a:r>
              <a:rPr lang="en-CA" sz="1100" dirty="0" smtClean="0">
                <a:solidFill>
                  <a:prstClr val="black"/>
                </a:solidFill>
                <a:latin typeface="Calibri"/>
              </a:rPr>
              <a:t>One time:	$</a:t>
            </a:r>
          </a:p>
          <a:p>
            <a:pPr>
              <a:tabLst>
                <a:tab pos="398463" algn="l"/>
                <a:tab pos="969963" algn="l"/>
              </a:tabLst>
            </a:pPr>
            <a:r>
              <a:rPr lang="en-CA" sz="1100" dirty="0">
                <a:solidFill>
                  <a:prstClr val="black"/>
                </a:solidFill>
                <a:latin typeface="Calibri"/>
              </a:rPr>
              <a:t>	</a:t>
            </a:r>
            <a:r>
              <a:rPr lang="en-CA" sz="1100" dirty="0" smtClean="0">
                <a:solidFill>
                  <a:prstClr val="black"/>
                </a:solidFill>
                <a:latin typeface="Calibri"/>
              </a:rPr>
              <a:t>On going:	$</a:t>
            </a:r>
            <a:endParaRPr lang="en-CA" sz="1100" dirty="0">
              <a:solidFill>
                <a:prstClr val="black"/>
              </a:solidFill>
              <a:latin typeface="Calibri"/>
            </a:endParaRPr>
          </a:p>
        </p:txBody>
      </p:sp>
      <p:sp>
        <p:nvSpPr>
          <p:cNvPr id="17" name="Rectangle 16"/>
          <p:cNvSpPr/>
          <p:nvPr>
            <p:custDataLst>
              <p:tags r:id="rId1"/>
            </p:custDataLst>
          </p:nvPr>
        </p:nvSpPr>
        <p:spPr>
          <a:xfrm>
            <a:off x="190115" y="2303728"/>
            <a:ext cx="8713436" cy="1102267"/>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8738" lvl="1">
              <a:defRPr/>
            </a:pPr>
            <a:endParaRPr lang="en-CA" sz="1000" dirty="0" smtClean="0">
              <a:solidFill>
                <a:schemeClr val="tx1"/>
              </a:solidFill>
            </a:endParaRPr>
          </a:p>
        </p:txBody>
      </p:sp>
      <p:sp>
        <p:nvSpPr>
          <p:cNvPr id="18" name="Rectangle 17"/>
          <p:cNvSpPr/>
          <p:nvPr>
            <p:custDataLst>
              <p:tags r:id="rId2"/>
            </p:custDataLst>
          </p:nvPr>
        </p:nvSpPr>
        <p:spPr>
          <a:xfrm>
            <a:off x="190115" y="2129096"/>
            <a:ext cx="8706683" cy="144611"/>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t>Describe the Investment Proposal</a:t>
            </a:r>
            <a:endParaRPr lang="en-US" sz="1200" b="1" dirty="0"/>
          </a:p>
        </p:txBody>
      </p:sp>
      <p:sp>
        <p:nvSpPr>
          <p:cNvPr id="19" name="Rectangle 18"/>
          <p:cNvSpPr/>
          <p:nvPr>
            <p:custDataLst>
              <p:tags r:id="rId3"/>
            </p:custDataLst>
          </p:nvPr>
        </p:nvSpPr>
        <p:spPr>
          <a:xfrm>
            <a:off x="215516" y="4840715"/>
            <a:ext cx="8672192" cy="149432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p:txBody>
      </p:sp>
      <p:sp>
        <p:nvSpPr>
          <p:cNvPr id="20" name="Rectangle 19"/>
          <p:cNvSpPr/>
          <p:nvPr>
            <p:custDataLst>
              <p:tags r:id="rId4"/>
            </p:custDataLst>
          </p:nvPr>
        </p:nvSpPr>
        <p:spPr>
          <a:xfrm>
            <a:off x="215516" y="4653136"/>
            <a:ext cx="8672192"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t>Comments </a:t>
            </a:r>
            <a:endParaRPr lang="en-US" sz="1200" b="1" dirty="0"/>
          </a:p>
        </p:txBody>
      </p:sp>
      <p:sp>
        <p:nvSpPr>
          <p:cNvPr id="25" name="Rectangle 24"/>
          <p:cNvSpPr/>
          <p:nvPr>
            <p:custDataLst>
              <p:tags r:id="rId5"/>
            </p:custDataLst>
          </p:nvPr>
        </p:nvSpPr>
        <p:spPr>
          <a:xfrm>
            <a:off x="215516" y="3714237"/>
            <a:ext cx="4392488"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000" dirty="0">
              <a:solidFill>
                <a:schemeClr val="tx1">
                  <a:lumMod val="65000"/>
                  <a:lumOff val="35000"/>
                </a:schemeClr>
              </a:solidFill>
            </a:endParaRPr>
          </a:p>
          <a:p>
            <a:endParaRPr lang="en-CA" sz="1000" dirty="0" smtClean="0">
              <a:solidFill>
                <a:schemeClr val="tx1">
                  <a:lumMod val="65000"/>
                  <a:lumOff val="35000"/>
                </a:schemeClr>
              </a:solidFill>
            </a:endParaRPr>
          </a:p>
        </p:txBody>
      </p:sp>
      <p:sp>
        <p:nvSpPr>
          <p:cNvPr id="26" name="Rectangle 25"/>
          <p:cNvSpPr/>
          <p:nvPr>
            <p:custDataLst>
              <p:tags r:id="rId6"/>
            </p:custDataLst>
          </p:nvPr>
        </p:nvSpPr>
        <p:spPr>
          <a:xfrm>
            <a:off x="215516" y="3501008"/>
            <a:ext cx="8680183"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4460875" algn="l"/>
              </a:tabLst>
            </a:pPr>
            <a:r>
              <a:rPr lang="en-CA" sz="1200" b="1" dirty="0" smtClean="0"/>
              <a:t>GC EARB Recommendation </a:t>
            </a:r>
            <a:r>
              <a:rPr lang="en-CA" sz="1400" b="1" dirty="0" smtClean="0"/>
              <a:t>	</a:t>
            </a:r>
            <a:r>
              <a:rPr lang="en-CA" sz="1200" b="1" dirty="0" smtClean="0"/>
              <a:t>GC EARB Endorsement Conditions</a:t>
            </a:r>
            <a:endParaRPr lang="en-US" sz="1200" b="1" dirty="0"/>
          </a:p>
        </p:txBody>
      </p:sp>
      <p:sp>
        <p:nvSpPr>
          <p:cNvPr id="27" name="Rectangle 26"/>
          <p:cNvSpPr/>
          <p:nvPr>
            <p:custDataLst>
              <p:tags r:id="rId7"/>
            </p:custDataLst>
          </p:nvPr>
        </p:nvSpPr>
        <p:spPr>
          <a:xfrm>
            <a:off x="4680012" y="3710226"/>
            <a:ext cx="4226465"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endParaRPr lang="en-CA" sz="1000" dirty="0">
              <a:solidFill>
                <a:schemeClr val="bg1">
                  <a:lumMod val="65000"/>
                </a:schemeClr>
              </a:solidFill>
            </a:endParaRPr>
          </a:p>
          <a:p>
            <a:pPr eaLnBrk="1" hangingPunct="1"/>
            <a:endParaRPr lang="en-CA" sz="1000" dirty="0">
              <a:solidFill>
                <a:schemeClr val="bg1">
                  <a:lumMod val="65000"/>
                </a:schemeClr>
              </a:solidFill>
            </a:endParaRPr>
          </a:p>
        </p:txBody>
      </p:sp>
      <p:graphicFrame>
        <p:nvGraphicFramePr>
          <p:cNvPr id="34" name="Table 33"/>
          <p:cNvGraphicFramePr>
            <a:graphicFrameLocks noGrp="1"/>
          </p:cNvGraphicFramePr>
          <p:nvPr>
            <p:extLst/>
          </p:nvPr>
        </p:nvGraphicFramePr>
        <p:xfrm>
          <a:off x="177527" y="960708"/>
          <a:ext cx="8744671" cy="1070992"/>
        </p:xfrm>
        <a:graphic>
          <a:graphicData uri="http://schemas.openxmlformats.org/drawingml/2006/table">
            <a:tbl>
              <a:tblPr>
                <a:tableStyleId>{5C22544A-7EE6-4342-B048-85BDC9FD1C3A}</a:tableStyleId>
              </a:tblPr>
              <a:tblGrid>
                <a:gridCol w="1891338"/>
                <a:gridCol w="1481803"/>
                <a:gridCol w="1333621"/>
                <a:gridCol w="1518847"/>
                <a:gridCol w="1481802"/>
                <a:gridCol w="1037260"/>
              </a:tblGrid>
              <a:tr h="195270">
                <a:tc>
                  <a:txBody>
                    <a:bodyPr/>
                    <a:lstStyle/>
                    <a:p>
                      <a:pPr>
                        <a:lnSpc>
                          <a:spcPts val="600"/>
                        </a:lnSpc>
                      </a:pPr>
                      <a:r>
                        <a:rPr lang="en-CA" sz="800" b="1" dirty="0" smtClean="0">
                          <a:solidFill>
                            <a:schemeClr val="bg2"/>
                          </a:solidFill>
                        </a:rPr>
                        <a:t>Project Intent</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en-CA" sz="800" dirty="0" smtClean="0">
                          <a:solidFill>
                            <a:schemeClr val="bg1">
                              <a:lumMod val="50000"/>
                            </a:schemeClr>
                          </a:solidFill>
                          <a:latin typeface="+mn-lt"/>
                          <a:sym typeface="Wingdings 2" panose="05020102010507070707" pitchFamily="18" charset="2"/>
                        </a:rPr>
                        <a:t>	Proof of Concept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Experiment</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Pilot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Implementation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r>
                        <a:rPr lang="en-CA" sz="800" dirty="0" smtClean="0"/>
                        <a:t>GATE: ____</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97934">
                <a:tc>
                  <a:txBody>
                    <a:bodyPr/>
                    <a:lstStyle/>
                    <a:p>
                      <a:pPr>
                        <a:lnSpc>
                          <a:spcPts val="600"/>
                        </a:lnSpc>
                      </a:pPr>
                      <a:r>
                        <a:rPr lang="en-CA" sz="800" b="1" dirty="0" smtClean="0">
                          <a:solidFill>
                            <a:schemeClr val="bg2"/>
                          </a:solidFill>
                        </a:rPr>
                        <a:t>EARB Revie</a:t>
                      </a:r>
                      <a:r>
                        <a:rPr lang="en-CA" sz="800" b="1" baseline="0" dirty="0" smtClean="0">
                          <a:solidFill>
                            <a:schemeClr val="bg2"/>
                          </a:solidFill>
                        </a:rPr>
                        <a:t>w Category</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en-CA" sz="800" dirty="0" smtClean="0">
                          <a:solidFill>
                            <a:schemeClr val="bg1">
                              <a:lumMod val="50000"/>
                            </a:schemeClr>
                          </a:solidFill>
                          <a:latin typeface="+mn-lt"/>
                          <a:sym typeface="Wingdings 2" panose="05020102010507070707" pitchFamily="18" charset="2"/>
                        </a:rPr>
                        <a:t>	Public Facing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Enterprise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Enterprise Cluster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Transformational</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Other</a:t>
                      </a:r>
                      <a:endParaRPr lang="en-US" sz="800" dirty="0" smtClean="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4594">
                <a:tc>
                  <a:txBody>
                    <a:bodyPr/>
                    <a:lstStyle/>
                    <a:p>
                      <a:pPr>
                        <a:lnSpc>
                          <a:spcPts val="600"/>
                        </a:lnSpc>
                      </a:pPr>
                      <a:r>
                        <a:rPr lang="en-CA" sz="800" b="1" dirty="0" smtClean="0">
                          <a:solidFill>
                            <a:schemeClr val="bg2"/>
                          </a:solidFill>
                        </a:rPr>
                        <a:t>Type of Cloud</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7258">
                <a:tc>
                  <a:txBody>
                    <a:bodyPr/>
                    <a:lstStyle/>
                    <a:p>
                      <a:pPr>
                        <a:lnSpc>
                          <a:spcPts val="600"/>
                        </a:lnSpc>
                      </a:pPr>
                      <a:r>
                        <a:rPr lang="en-CA" sz="800" b="1" dirty="0" smtClean="0">
                          <a:solidFill>
                            <a:schemeClr val="bg2"/>
                          </a:solidFill>
                        </a:rPr>
                        <a:t>Data Classification</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Unclassified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Protected A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Protected B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Other </a:t>
                      </a:r>
                      <a:endParaRPr lang="en-CA" sz="800" dirty="0" smtClean="0">
                        <a:solidFill>
                          <a:schemeClr val="bg1">
                            <a:lumMod val="50000"/>
                          </a:schemeClr>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9922">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en-CA" sz="800" b="1" baseline="0" dirty="0" smtClean="0">
                          <a:solidFill>
                            <a:schemeClr val="bg2"/>
                          </a:solidFill>
                        </a:rPr>
                        <a:t>Procurement Vehicle</a:t>
                      </a:r>
                      <a:endParaRPr lang="en-US" sz="800" b="1" dirty="0" smtClean="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SSC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PSPC</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Departmental</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Unknown </a:t>
                      </a:r>
                      <a:endParaRPr lang="en-CA" sz="800" dirty="0" smtClean="0">
                        <a:solidFill>
                          <a:schemeClr val="bg1">
                            <a:lumMod val="50000"/>
                          </a:schemeClr>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72586">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en-CA" sz="800" b="1" dirty="0" smtClean="0">
                          <a:solidFill>
                            <a:schemeClr val="bg2"/>
                          </a:solidFill>
                        </a:rPr>
                        <a:t>Financial Authority</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Within Departmental</a:t>
                      </a:r>
                      <a:r>
                        <a:rPr lang="en-CA" sz="800" baseline="0" dirty="0" smtClean="0">
                          <a:solidFill>
                            <a:schemeClr val="bg1">
                              <a:lumMod val="50000"/>
                            </a:schemeClr>
                          </a:solidFill>
                          <a:latin typeface="+mn-lt"/>
                          <a:sym typeface="Wingdings 2" panose="05020102010507070707" pitchFamily="18" charset="2"/>
                        </a:rPr>
                        <a:t> </a:t>
                      </a:r>
                      <a:r>
                        <a:rPr lang="en-CA" sz="800" dirty="0" smtClean="0">
                          <a:solidFill>
                            <a:schemeClr val="bg1">
                              <a:lumMod val="50000"/>
                            </a:schemeClr>
                          </a:solidFill>
                          <a:latin typeface="+mn-lt"/>
                          <a:sym typeface="Wingdings 2" panose="05020102010507070707" pitchFamily="18" charset="2"/>
                        </a:rPr>
                        <a:t> Authority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171450" algn="l"/>
                        </a:tabLst>
                        <a:defRPr/>
                      </a:pPr>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Outside Departmental Authority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600"/>
                        </a:lnSpc>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itle 2"/>
          <p:cNvSpPr txBox="1">
            <a:spLocks/>
          </p:cNvSpPr>
          <p:nvPr/>
        </p:nvSpPr>
        <p:spPr bwMode="auto">
          <a:xfrm>
            <a:off x="8429925" y="308540"/>
            <a:ext cx="714075" cy="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indent="0"/>
            <a:r>
              <a:rPr lang="en-CA" sz="1200" b="1" dirty="0" smtClean="0"/>
              <a:t>    </a:t>
            </a:r>
            <a:r>
              <a:rPr lang="en-CA" sz="1000" dirty="0" smtClean="0"/>
              <a:t>Overall:</a:t>
            </a:r>
            <a:endParaRPr lang="en-CA" sz="1000" dirty="0"/>
          </a:p>
        </p:txBody>
      </p:sp>
      <p:sp>
        <p:nvSpPr>
          <p:cNvPr id="2" name="Isosceles Triangle 1"/>
          <p:cNvSpPr/>
          <p:nvPr/>
        </p:nvSpPr>
        <p:spPr>
          <a:xfrm>
            <a:off x="8711233" y="537869"/>
            <a:ext cx="144016" cy="180020"/>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5496" y="6387715"/>
            <a:ext cx="1003801" cy="461665"/>
          </a:xfrm>
          <a:prstGeom prst="rect">
            <a:avLst/>
          </a:prstGeom>
          <a:ln w="3175">
            <a:solidFill>
              <a:schemeClr val="bg1">
                <a:lumMod val="75000"/>
              </a:schemeClr>
            </a:solidFill>
            <a:prstDash val="solid"/>
          </a:ln>
        </p:spPr>
        <p:txBody>
          <a:bodyPr wrap="none">
            <a:spAutoFit/>
          </a:bodyPr>
          <a:lstStyle/>
          <a:p>
            <a:r>
              <a:rPr lang="en-CA" sz="800" dirty="0" smtClean="0">
                <a:solidFill>
                  <a:prstClr val="black"/>
                </a:solidFill>
                <a:latin typeface="Calibri"/>
              </a:rPr>
              <a:t>EARB Appearance:  </a:t>
            </a:r>
            <a:endParaRPr lang="en-CA" sz="800" dirty="0">
              <a:solidFill>
                <a:prstClr val="black"/>
              </a:solidFill>
              <a:latin typeface="Calibri"/>
            </a:endParaRPr>
          </a:p>
          <a:p>
            <a:pPr>
              <a:tabLst>
                <a:tab pos="173038" algn="l"/>
                <a:tab pos="801688" algn="l"/>
              </a:tabLst>
            </a:pPr>
            <a:r>
              <a:rPr lang="en-CA" sz="800" dirty="0">
                <a:solidFill>
                  <a:prstClr val="black"/>
                </a:solidFill>
                <a:latin typeface="Calibri"/>
                <a:sym typeface="Wingdings 2" panose="05020102010507070707" pitchFamily="18" charset="2"/>
              </a:rPr>
              <a:t> </a:t>
            </a:r>
            <a:r>
              <a:rPr lang="en-CA" sz="800" dirty="0" smtClean="0">
                <a:solidFill>
                  <a:prstClr val="black"/>
                </a:solidFill>
                <a:latin typeface="Calibri"/>
                <a:sym typeface="Wingdings 2" panose="05020102010507070707" pitchFamily="18" charset="2"/>
              </a:rPr>
              <a:t>	</a:t>
            </a:r>
            <a:r>
              <a:rPr lang="en-CA" sz="800" dirty="0" smtClean="0">
                <a:solidFill>
                  <a:prstClr val="black"/>
                </a:solidFill>
                <a:latin typeface="Calibri"/>
              </a:rPr>
              <a:t>Initial </a:t>
            </a:r>
            <a:endParaRPr lang="en-CA" sz="800" dirty="0">
              <a:solidFill>
                <a:prstClr val="black"/>
              </a:solidFill>
              <a:latin typeface="Calibri"/>
            </a:endParaRPr>
          </a:p>
          <a:p>
            <a:pPr>
              <a:tabLst>
                <a:tab pos="173038" algn="l"/>
                <a:tab pos="801688" algn="l"/>
              </a:tabLst>
            </a:pPr>
            <a:r>
              <a:rPr lang="en-CA" sz="800" dirty="0">
                <a:solidFill>
                  <a:prstClr val="black"/>
                </a:solidFill>
                <a:latin typeface="Calibri"/>
                <a:sym typeface="Wingdings 2" panose="05020102010507070707" pitchFamily="18" charset="2"/>
              </a:rPr>
              <a:t> </a:t>
            </a:r>
            <a:r>
              <a:rPr lang="en-CA" sz="800" dirty="0" smtClean="0">
                <a:solidFill>
                  <a:prstClr val="black"/>
                </a:solidFill>
                <a:latin typeface="Calibri"/>
                <a:sym typeface="Wingdings 2" panose="05020102010507070707" pitchFamily="18" charset="2"/>
              </a:rPr>
              <a:t>	Follow-up </a:t>
            </a:r>
            <a:r>
              <a:rPr lang="en-CA" sz="800" dirty="0" smtClean="0">
                <a:solidFill>
                  <a:prstClr val="black"/>
                </a:solidFill>
                <a:latin typeface="Calibri"/>
              </a:rPr>
              <a:t>	</a:t>
            </a:r>
            <a:endParaRPr lang="en-US" sz="800" dirty="0">
              <a:solidFill>
                <a:prstClr val="black"/>
              </a:solidFill>
              <a:latin typeface="Calibri"/>
            </a:endParaRPr>
          </a:p>
        </p:txBody>
      </p:sp>
      <p:grpSp>
        <p:nvGrpSpPr>
          <p:cNvPr id="8" name="Group 7"/>
          <p:cNvGrpSpPr/>
          <p:nvPr/>
        </p:nvGrpSpPr>
        <p:grpSpPr>
          <a:xfrm>
            <a:off x="1113081" y="6387715"/>
            <a:ext cx="1668073" cy="461665"/>
            <a:chOff x="1113081" y="6387715"/>
            <a:chExt cx="1668073" cy="461665"/>
          </a:xfrm>
        </p:grpSpPr>
        <p:sp>
          <p:nvSpPr>
            <p:cNvPr id="28" name="Rectangle 27"/>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11308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sp>
          <p:nvSpPr>
            <p:cNvPr id="30" name="TextBox 29"/>
            <p:cNvSpPr txBox="1"/>
            <p:nvPr/>
          </p:nvSpPr>
          <p:spPr>
            <a:xfrm>
              <a:off x="1261278"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31" name="TextBox 30"/>
            <p:cNvSpPr txBox="1"/>
            <p:nvPr/>
          </p:nvSpPr>
          <p:spPr>
            <a:xfrm>
              <a:off x="1776544"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32" name="TextBox 31"/>
            <p:cNvSpPr txBox="1"/>
            <p:nvPr/>
          </p:nvSpPr>
          <p:spPr>
            <a:xfrm>
              <a:off x="2442600"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sp>
          <p:nvSpPr>
            <p:cNvPr id="33" name="Rectangle 32"/>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2046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9124" y="246074"/>
            <a:ext cx="5619750" cy="518630"/>
          </a:xfrm>
        </p:spPr>
        <p:txBody>
          <a:bodyPr/>
          <a:lstStyle/>
          <a:p>
            <a:r>
              <a:rPr lang="en-CA" dirty="0" smtClean="0"/>
              <a:t>What is Enterprise Architecture (EA) ?</a:t>
            </a:r>
            <a:endParaRPr lang="en-US" dirty="0"/>
          </a:p>
        </p:txBody>
      </p:sp>
      <p:sp>
        <p:nvSpPr>
          <p:cNvPr id="4" name="Slide Number Placeholder 3"/>
          <p:cNvSpPr>
            <a:spLocks noGrp="1"/>
          </p:cNvSpPr>
          <p:nvPr>
            <p:ph type="sldNum" sz="quarter" idx="4"/>
          </p:nvPr>
        </p:nvSpPr>
        <p:spPr>
          <a:xfrm>
            <a:off x="8671208" y="6583782"/>
            <a:ext cx="442392" cy="231213"/>
          </a:xfrm>
        </p:spPr>
        <p:txBody>
          <a:bodyPr/>
          <a:lstStyle/>
          <a:p>
            <a:fld id="{32D4B517-E49B-41B6-9DBC-23634E0F1CDC}" type="slidenum">
              <a:rPr lang="en-CA" smtClean="0">
                <a:solidFill>
                  <a:prstClr val="black">
                    <a:tint val="75000"/>
                  </a:prstClr>
                </a:solidFill>
              </a:rPr>
              <a:pPr/>
              <a:t>3</a:t>
            </a:fld>
            <a:endParaRPr lang="en-CA" dirty="0">
              <a:solidFill>
                <a:prstClr val="black">
                  <a:tint val="75000"/>
                </a:prstClr>
              </a:solidFill>
            </a:endParaRPr>
          </a:p>
        </p:txBody>
      </p:sp>
      <p:sp>
        <p:nvSpPr>
          <p:cNvPr id="5" name="Rectangle 4"/>
          <p:cNvSpPr/>
          <p:nvPr/>
        </p:nvSpPr>
        <p:spPr>
          <a:xfrm>
            <a:off x="558602" y="1268760"/>
            <a:ext cx="4085406" cy="2154436"/>
          </a:xfrm>
          <a:prstGeom prst="rect">
            <a:avLst/>
          </a:prstGeom>
        </p:spPr>
        <p:txBody>
          <a:bodyPr wrap="square">
            <a:spAutoFit/>
          </a:bodyPr>
          <a:lstStyle/>
          <a:p>
            <a:r>
              <a:rPr lang="en-CA" sz="1600" i="1" dirty="0">
                <a:solidFill>
                  <a:schemeClr val="tx1">
                    <a:lumMod val="65000"/>
                    <a:lumOff val="35000"/>
                  </a:schemeClr>
                </a:solidFill>
              </a:rPr>
              <a:t>An enterprise architecture (EA) is a </a:t>
            </a:r>
            <a:r>
              <a:rPr lang="en-CA" b="1" i="1" dirty="0">
                <a:solidFill>
                  <a:schemeClr val="tx1">
                    <a:lumMod val="65000"/>
                    <a:lumOff val="35000"/>
                  </a:schemeClr>
                </a:solidFill>
              </a:rPr>
              <a:t>conceptual blueprint</a:t>
            </a:r>
            <a:r>
              <a:rPr lang="en-CA" sz="1600" b="1" i="1" dirty="0">
                <a:solidFill>
                  <a:schemeClr val="tx1">
                    <a:lumMod val="65000"/>
                    <a:lumOff val="35000"/>
                  </a:schemeClr>
                </a:solidFill>
              </a:rPr>
              <a:t> </a:t>
            </a:r>
            <a:r>
              <a:rPr lang="en-CA" sz="1600" i="1" dirty="0">
                <a:solidFill>
                  <a:schemeClr val="tx1">
                    <a:lumMod val="65000"/>
                    <a:lumOff val="35000"/>
                  </a:schemeClr>
                </a:solidFill>
              </a:rPr>
              <a:t>that defines the structure and operation of an organization. The intent of an enterprise architecture is to determine how an organization can most </a:t>
            </a:r>
            <a:r>
              <a:rPr lang="en-CA" b="1" i="1" dirty="0">
                <a:solidFill>
                  <a:schemeClr val="tx1">
                    <a:lumMod val="65000"/>
                    <a:lumOff val="35000"/>
                  </a:schemeClr>
                </a:solidFill>
              </a:rPr>
              <a:t>effectively achieve its current and future objectives</a:t>
            </a:r>
            <a:r>
              <a:rPr lang="en-CA" i="1" dirty="0">
                <a:solidFill>
                  <a:schemeClr val="tx1">
                    <a:lumMod val="65000"/>
                    <a:lumOff val="35000"/>
                  </a:schemeClr>
                </a:solidFill>
              </a:rPr>
              <a:t>.</a:t>
            </a:r>
          </a:p>
          <a:p>
            <a:r>
              <a:rPr lang="en-US" sz="800" dirty="0">
                <a:hlinkClick r:id="rId2"/>
              </a:rPr>
              <a:t>https://</a:t>
            </a:r>
            <a:r>
              <a:rPr lang="en-US" sz="800" dirty="0" smtClean="0">
                <a:hlinkClick r:id="rId2"/>
              </a:rPr>
              <a:t>searchcio.techtarget.com/definition/enterprise-architecture</a:t>
            </a:r>
            <a:endParaRPr lang="en-US" sz="800" dirty="0" smtClean="0"/>
          </a:p>
          <a:p>
            <a:endParaRPr lang="en-US" sz="800" dirty="0"/>
          </a:p>
        </p:txBody>
      </p:sp>
      <p:sp>
        <p:nvSpPr>
          <p:cNvPr id="10" name="TextBox 9"/>
          <p:cNvSpPr txBox="1"/>
          <p:nvPr/>
        </p:nvSpPr>
        <p:spPr>
          <a:xfrm>
            <a:off x="619124" y="4761148"/>
            <a:ext cx="8172908" cy="1661993"/>
          </a:xfrm>
          <a:prstGeom prst="rect">
            <a:avLst/>
          </a:prstGeom>
          <a:noFill/>
        </p:spPr>
        <p:txBody>
          <a:bodyPr wrap="square" rtlCol="0">
            <a:spAutoFit/>
          </a:bodyPr>
          <a:lstStyle/>
          <a:p>
            <a:r>
              <a:rPr lang="en-CA" sz="1600" i="1" dirty="0" smtClean="0">
                <a:solidFill>
                  <a:schemeClr val="tx1">
                    <a:lumMod val="65000"/>
                    <a:lumOff val="35000"/>
                  </a:schemeClr>
                </a:solidFill>
              </a:rPr>
              <a:t>…a </a:t>
            </a:r>
            <a:r>
              <a:rPr lang="en-CA" sz="1600" i="1" dirty="0">
                <a:solidFill>
                  <a:schemeClr val="tx1">
                    <a:lumMod val="65000"/>
                    <a:lumOff val="35000"/>
                  </a:schemeClr>
                </a:solidFill>
              </a:rPr>
              <a:t>discipline for proactively and holistically leading enterprise responses to disruptive forces by identifying and analyzing </a:t>
            </a:r>
            <a:r>
              <a:rPr lang="en-CA" b="1" i="1" dirty="0">
                <a:solidFill>
                  <a:schemeClr val="tx1">
                    <a:lumMod val="65000"/>
                    <a:lumOff val="35000"/>
                  </a:schemeClr>
                </a:solidFill>
              </a:rPr>
              <a:t>the execution of change toward desired business vision and outcomes</a:t>
            </a:r>
            <a:r>
              <a:rPr lang="en-CA" sz="1600" i="1" dirty="0">
                <a:solidFill>
                  <a:schemeClr val="tx1">
                    <a:lumMod val="65000"/>
                    <a:lumOff val="35000"/>
                  </a:schemeClr>
                </a:solidFill>
              </a:rPr>
              <a:t>. EA delivers value by presenting business and IT leaders with signature-ready recommendations for adjusting policies and projects </a:t>
            </a:r>
            <a:r>
              <a:rPr lang="en-CA" i="1" dirty="0">
                <a:solidFill>
                  <a:schemeClr val="tx1">
                    <a:lumMod val="65000"/>
                    <a:lumOff val="35000"/>
                  </a:schemeClr>
                </a:solidFill>
              </a:rPr>
              <a:t>to </a:t>
            </a:r>
            <a:r>
              <a:rPr lang="en-CA" sz="1600" i="1" dirty="0">
                <a:solidFill>
                  <a:schemeClr val="tx1">
                    <a:lumMod val="65000"/>
                    <a:lumOff val="35000"/>
                  </a:schemeClr>
                </a:solidFill>
              </a:rPr>
              <a:t>achieve target business outcomes that capitalize on relevant business disruptions.</a:t>
            </a:r>
          </a:p>
          <a:p>
            <a:r>
              <a:rPr lang="en-US" sz="800" dirty="0">
                <a:hlinkClick r:id="rId3"/>
              </a:rPr>
              <a:t>https://www.gartner.com/it-glossary/enterprise-architecture-ea</a:t>
            </a:r>
            <a:r>
              <a:rPr lang="en-US" sz="800" dirty="0" smtClean="0">
                <a:hlinkClick r:id="rId3"/>
              </a:rPr>
              <a:t>/</a:t>
            </a:r>
            <a:endParaRPr lang="en-US" sz="800" dirty="0" smtClean="0"/>
          </a:p>
          <a:p>
            <a:endParaRPr lang="en-US" sz="800" dirty="0"/>
          </a:p>
        </p:txBody>
      </p:sp>
      <p:sp>
        <p:nvSpPr>
          <p:cNvPr id="11" name="Rectangle 10"/>
          <p:cNvSpPr/>
          <p:nvPr/>
        </p:nvSpPr>
        <p:spPr>
          <a:xfrm>
            <a:off x="5018912" y="2276414"/>
            <a:ext cx="3900619" cy="1754326"/>
          </a:xfrm>
          <a:prstGeom prst="rect">
            <a:avLst/>
          </a:prstGeom>
        </p:spPr>
        <p:txBody>
          <a:bodyPr wrap="square">
            <a:spAutoFit/>
          </a:bodyPr>
          <a:lstStyle/>
          <a:p>
            <a:r>
              <a:rPr lang="en-CA" sz="1600" i="1" dirty="0">
                <a:solidFill>
                  <a:schemeClr val="tx1">
                    <a:lumMod val="65000"/>
                    <a:lumOff val="35000"/>
                  </a:schemeClr>
                </a:solidFill>
              </a:rPr>
              <a:t>Enterprise architecture (EA) is a discipline for </a:t>
            </a:r>
            <a:r>
              <a:rPr lang="en-CA" b="1" i="1" dirty="0">
                <a:solidFill>
                  <a:schemeClr val="tx1">
                    <a:lumMod val="65000"/>
                    <a:lumOff val="35000"/>
                  </a:schemeClr>
                </a:solidFill>
              </a:rPr>
              <a:t>proactively and holistically </a:t>
            </a:r>
            <a:r>
              <a:rPr lang="en-CA" sz="1600" i="1" dirty="0">
                <a:solidFill>
                  <a:schemeClr val="tx1">
                    <a:lumMod val="65000"/>
                    <a:lumOff val="35000"/>
                  </a:schemeClr>
                </a:solidFill>
              </a:rPr>
              <a:t>leading enterprise </a:t>
            </a:r>
            <a:r>
              <a:rPr lang="en-CA" b="1" i="1" dirty="0">
                <a:solidFill>
                  <a:schemeClr val="tx1">
                    <a:lumMod val="65000"/>
                    <a:lumOff val="35000"/>
                  </a:schemeClr>
                </a:solidFill>
              </a:rPr>
              <a:t>responses to disruptive forces</a:t>
            </a:r>
            <a:r>
              <a:rPr lang="en-CA" sz="1600" i="1" dirty="0">
                <a:solidFill>
                  <a:schemeClr val="tx1">
                    <a:lumMod val="65000"/>
                    <a:lumOff val="35000"/>
                  </a:schemeClr>
                </a:solidFill>
              </a:rPr>
              <a:t> by identifying and analyzing the execution of change toward desired business vision and outcomes.</a:t>
            </a:r>
          </a:p>
          <a:p>
            <a:r>
              <a:rPr lang="en-US" sz="800" dirty="0">
                <a:hlinkClick r:id="rId4"/>
              </a:rPr>
              <a:t>https://www.techopedia.com/definition/24746/enterprise-architecture-ea</a:t>
            </a:r>
            <a:endParaRPr lang="en-CA" sz="800" b="0" dirty="0">
              <a:solidFill>
                <a:srgbClr val="545454"/>
              </a:solidFill>
              <a:effectLst/>
            </a:endParaRPr>
          </a:p>
        </p:txBody>
      </p:sp>
      <p:pic>
        <p:nvPicPr>
          <p:cNvPr id="7" name="Picture 11" descr="quote1.wmf"/>
          <p:cNvPicPr>
            <a:picLocks noChangeAspect="1"/>
          </p:cNvPicPr>
          <p:nvPr/>
        </p:nvPicPr>
        <p:blipFill>
          <a:blip r:embed="rId5" cstate="print"/>
          <a:stretch>
            <a:fillRect/>
          </a:stretch>
        </p:blipFill>
        <p:spPr>
          <a:xfrm>
            <a:off x="287524" y="1268760"/>
            <a:ext cx="256032" cy="182880"/>
          </a:xfrm>
          <a:prstGeom prst="rect">
            <a:avLst/>
          </a:prstGeom>
        </p:spPr>
      </p:pic>
      <p:pic>
        <p:nvPicPr>
          <p:cNvPr id="8" name="Picture 7" descr="quote2.wmf"/>
          <p:cNvPicPr>
            <a:picLocks noChangeAspect="1"/>
          </p:cNvPicPr>
          <p:nvPr/>
        </p:nvPicPr>
        <p:blipFill>
          <a:blip r:embed="rId6" cstate="print"/>
          <a:stretch>
            <a:fillRect/>
          </a:stretch>
        </p:blipFill>
        <p:spPr>
          <a:xfrm>
            <a:off x="3712041" y="3021991"/>
            <a:ext cx="256032" cy="182880"/>
          </a:xfrm>
          <a:prstGeom prst="rect">
            <a:avLst/>
          </a:prstGeom>
        </p:spPr>
      </p:pic>
      <p:pic>
        <p:nvPicPr>
          <p:cNvPr id="9" name="Picture 11" descr="quote1.wmf"/>
          <p:cNvPicPr>
            <a:picLocks noChangeAspect="1"/>
          </p:cNvPicPr>
          <p:nvPr/>
        </p:nvPicPr>
        <p:blipFill>
          <a:blip r:embed="rId5" cstate="print"/>
          <a:stretch>
            <a:fillRect/>
          </a:stretch>
        </p:blipFill>
        <p:spPr>
          <a:xfrm>
            <a:off x="4763211" y="2324569"/>
            <a:ext cx="256032" cy="182880"/>
          </a:xfrm>
          <a:prstGeom prst="rect">
            <a:avLst/>
          </a:prstGeom>
        </p:spPr>
      </p:pic>
      <p:pic>
        <p:nvPicPr>
          <p:cNvPr id="12" name="Picture 11" descr="quote2.wmf"/>
          <p:cNvPicPr>
            <a:picLocks noChangeAspect="1"/>
          </p:cNvPicPr>
          <p:nvPr/>
        </p:nvPicPr>
        <p:blipFill>
          <a:blip r:embed="rId6" cstate="print"/>
          <a:stretch>
            <a:fillRect/>
          </a:stretch>
        </p:blipFill>
        <p:spPr>
          <a:xfrm>
            <a:off x="8316416" y="3681028"/>
            <a:ext cx="256032" cy="180020"/>
          </a:xfrm>
          <a:prstGeom prst="rect">
            <a:avLst/>
          </a:prstGeom>
        </p:spPr>
      </p:pic>
      <p:pic>
        <p:nvPicPr>
          <p:cNvPr id="13" name="Picture 11" descr="quote1.wmf"/>
          <p:cNvPicPr>
            <a:picLocks noChangeAspect="1"/>
          </p:cNvPicPr>
          <p:nvPr/>
        </p:nvPicPr>
        <p:blipFill>
          <a:blip r:embed="rId5" cstate="print"/>
          <a:stretch>
            <a:fillRect/>
          </a:stretch>
        </p:blipFill>
        <p:spPr>
          <a:xfrm>
            <a:off x="427536" y="4761148"/>
            <a:ext cx="256032" cy="182880"/>
          </a:xfrm>
          <a:prstGeom prst="rect">
            <a:avLst/>
          </a:prstGeom>
        </p:spPr>
      </p:pic>
      <p:pic>
        <p:nvPicPr>
          <p:cNvPr id="14" name="Picture 13" descr="quote2.wmf"/>
          <p:cNvPicPr>
            <a:picLocks noChangeAspect="1"/>
          </p:cNvPicPr>
          <p:nvPr/>
        </p:nvPicPr>
        <p:blipFill>
          <a:blip r:embed="rId6" cstate="print"/>
          <a:stretch>
            <a:fillRect/>
          </a:stretch>
        </p:blipFill>
        <p:spPr>
          <a:xfrm>
            <a:off x="4332308" y="5949280"/>
            <a:ext cx="256032" cy="180020"/>
          </a:xfrm>
          <a:prstGeom prst="rect">
            <a:avLst/>
          </a:prstGeom>
        </p:spPr>
      </p:pic>
    </p:spTree>
    <p:extLst>
      <p:ext uri="{BB962C8B-B14F-4D97-AF65-F5344CB8AC3E}">
        <p14:creationId xmlns:p14="http://schemas.microsoft.com/office/powerpoint/2010/main" val="100101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1251987"/>
            <a:ext cx="3096873" cy="400110"/>
          </a:xfrm>
          <a:prstGeom prst="rect">
            <a:avLst/>
          </a:prstGeom>
          <a:noFill/>
        </p:spPr>
        <p:txBody>
          <a:bodyPr wrap="none" rtlCol="0">
            <a:spAutoFit/>
          </a:bodyPr>
          <a:lstStyle/>
          <a:p>
            <a:r>
              <a:rPr lang="en-CA" sz="2000" b="1" dirty="0" smtClean="0"/>
              <a:t>GC Architectural Standards </a:t>
            </a:r>
            <a:endParaRPr lang="en-US" sz="2000" b="1" dirty="0"/>
          </a:p>
        </p:txBody>
      </p:sp>
      <p:sp>
        <p:nvSpPr>
          <p:cNvPr id="12" name="Slide Number Placeholder 11"/>
          <p:cNvSpPr>
            <a:spLocks noGrp="1"/>
          </p:cNvSpPr>
          <p:nvPr>
            <p:ph type="sldNum" sz="quarter" idx="12"/>
          </p:nvPr>
        </p:nvSpPr>
        <p:spPr/>
        <p:txBody>
          <a:bodyPr/>
          <a:lstStyle/>
          <a:p>
            <a:fld id="{32D4B517-E49B-41B6-9DBC-23634E0F1CDC}" type="slidenum">
              <a:rPr lang="en-CA" smtClean="0"/>
              <a:pPr/>
              <a:t>30</a:t>
            </a:fld>
            <a:endParaRPr lang="en-CA" dirty="0"/>
          </a:p>
        </p:txBody>
      </p:sp>
      <p:sp>
        <p:nvSpPr>
          <p:cNvPr id="15" name="Title 3"/>
          <p:cNvSpPr txBox="1">
            <a:spLocks/>
          </p:cNvSpPr>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en-CA" sz="1800" dirty="0" smtClean="0">
                <a:solidFill>
                  <a:schemeClr val="tx2"/>
                </a:solidFill>
              </a:rPr>
              <a:t>Mandatory </a:t>
            </a:r>
            <a:r>
              <a:rPr lang="en-CA" sz="1800" dirty="0">
                <a:solidFill>
                  <a:schemeClr val="tx2"/>
                </a:solidFill>
              </a:rPr>
              <a:t>Procedures for Enterprise Architecture Assessment</a:t>
            </a:r>
            <a:endParaRPr lang="en-US" sz="1800" dirty="0">
              <a:solidFill>
                <a:schemeClr val="tx2"/>
              </a:solidFill>
            </a:endParaRPr>
          </a:p>
        </p:txBody>
      </p:sp>
      <p:graphicFrame>
        <p:nvGraphicFramePr>
          <p:cNvPr id="3" name="Table 2"/>
          <p:cNvGraphicFramePr>
            <a:graphicFrameLocks noGrp="1"/>
          </p:cNvGraphicFramePr>
          <p:nvPr>
            <p:extLst/>
          </p:nvPr>
        </p:nvGraphicFramePr>
        <p:xfrm>
          <a:off x="651186" y="2024845"/>
          <a:ext cx="7989266" cy="4114800"/>
        </p:xfrm>
        <a:graphic>
          <a:graphicData uri="http://schemas.openxmlformats.org/drawingml/2006/table">
            <a:tbl>
              <a:tblPr>
                <a:tableStyleId>{5C22544A-7EE6-4342-B048-85BDC9FD1C3A}</a:tableStyleId>
              </a:tblPr>
              <a:tblGrid>
                <a:gridCol w="208280"/>
                <a:gridCol w="2596410"/>
                <a:gridCol w="4248472"/>
                <a:gridCol w="936104"/>
              </a:tblGrid>
              <a:tr h="503670">
                <a:tc>
                  <a:txBody>
                    <a:bodyPr/>
                    <a:lstStyle/>
                    <a:p>
                      <a:pPr marL="19628"/>
                      <a:endParaRPr lang="en-CA" sz="900" kern="1200" dirty="0" smtClean="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Business Architecture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endParaRPr lang="en-CA" sz="1200" dirty="0" smtClean="0">
                        <a:cs typeface="Calibri"/>
                      </a:endParaRPr>
                    </a:p>
                    <a:p>
                      <a:pPr marL="190500" indent="-190500">
                        <a:buFont typeface="Calibri" panose="020F0502020204030204" pitchFamily="34" charset="0"/>
                        <a:buChar char="_"/>
                      </a:pPr>
                      <a:r>
                        <a:rPr lang="en-CA" sz="1200" dirty="0" smtClean="0">
                          <a:cs typeface="Calibri"/>
                        </a:rPr>
                        <a:t>Align to the GC Business Capability model</a:t>
                      </a:r>
                    </a:p>
                    <a:p>
                      <a:pPr marL="190500" indent="-190500">
                        <a:buFont typeface="Calibri" panose="020F0502020204030204" pitchFamily="34" charset="0"/>
                        <a:buChar char="_"/>
                      </a:pPr>
                      <a:r>
                        <a:rPr lang="en-CA" sz="1200" dirty="0" smtClean="0">
                          <a:cs typeface="Calibri"/>
                        </a:rPr>
                        <a:t>Design for Users First and Deliver with Multidisciplinary Teams</a:t>
                      </a:r>
                    </a:p>
                    <a:p>
                      <a:pPr marL="190500" marR="0" lvl="0" indent="-190500" algn="l" defTabSz="914400" rtl="0" eaLnBrk="1" fontAlgn="auto" latinLnBrk="0" hangingPunct="1">
                        <a:lnSpc>
                          <a:spcPct val="100000"/>
                        </a:lnSpc>
                        <a:spcBef>
                          <a:spcPts val="0"/>
                        </a:spcBef>
                        <a:spcAft>
                          <a:spcPts val="0"/>
                        </a:spcAft>
                        <a:buClrTx/>
                        <a:buSzTx/>
                        <a:buFont typeface="Calibri" panose="020F0502020204030204" pitchFamily="34" charset="0"/>
                        <a:buChar char="_"/>
                        <a:tabLst/>
                        <a:defRPr/>
                      </a:pPr>
                      <a:r>
                        <a:rPr lang="en-CA" sz="1200" kern="1200" dirty="0" smtClean="0">
                          <a:solidFill>
                            <a:schemeClr val="dk1"/>
                          </a:solidFill>
                          <a:latin typeface="+mn-lt"/>
                          <a:ea typeface="+mn-ea"/>
                          <a:cs typeface="Calibri"/>
                        </a:rPr>
                        <a:t>Design Systems to be Measurable and Accountable</a:t>
                      </a:r>
                      <a:endParaRPr lang="en-CA" sz="1200" dirty="0" smtClean="0">
                        <a:cs typeface="Calibri"/>
                      </a:endParaRPr>
                    </a:p>
                    <a:p>
                      <a:pPr marL="0" indent="0">
                        <a:buFont typeface="Arial" panose="020B0604020202020204" pitchFamily="34" charset="0"/>
                        <a:buNone/>
                      </a:pPr>
                      <a:endParaRPr lang="en-US" sz="1200" dirty="0" smtClean="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60">
                <a:tc>
                  <a:txBody>
                    <a:bodyPr/>
                    <a:lstStyle/>
                    <a:p>
                      <a:pPr marL="0" lvl="1" indent="0">
                        <a:buFont typeface="Calibri"/>
                        <a:buNone/>
                        <a:tabLst>
                          <a:tab pos="114300" algn="l"/>
                        </a:tabLst>
                      </a:pPr>
                      <a:endParaRPr lang="en-CA" sz="900" kern="1200" dirty="0" smtClean="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prstClr val="black">
                              <a:lumMod val="65000"/>
                              <a:lumOff val="35000"/>
                            </a:prstClr>
                          </a:solidFill>
                          <a:cs typeface="Arial" pitchFamily="34" charset="0"/>
                        </a:rPr>
                        <a:t>Information </a:t>
                      </a:r>
                      <a:r>
                        <a:rPr lang="en-US" sz="1800" dirty="0" smtClean="0">
                          <a:solidFill>
                            <a:prstClr val="black">
                              <a:lumMod val="65000"/>
                              <a:lumOff val="35000"/>
                            </a:prstClr>
                          </a:solidFill>
                          <a:cs typeface="Arial" pitchFamily="34" charset="0"/>
                        </a:rPr>
                        <a:t>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Data Collection</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Data</a:t>
                      </a:r>
                      <a:r>
                        <a:rPr lang="en-CA" sz="1200" kern="1200" baseline="0" dirty="0" smtClean="0">
                          <a:solidFill>
                            <a:schemeClr val="dk1"/>
                          </a:solidFill>
                          <a:latin typeface="+mn-lt"/>
                          <a:ea typeface="+mn-ea"/>
                          <a:cs typeface="Calibri"/>
                        </a:rPr>
                        <a:t> Management</a:t>
                      </a:r>
                    </a:p>
                    <a:p>
                      <a:pPr marL="190500" indent="-190500">
                        <a:buFont typeface="Calibri" panose="020F0502020204030204" pitchFamily="34" charset="0"/>
                        <a:buChar char="_"/>
                      </a:pPr>
                      <a:r>
                        <a:rPr lang="en-CA" sz="1200" kern="1200" baseline="0" dirty="0" smtClean="0">
                          <a:solidFill>
                            <a:schemeClr val="dk1"/>
                          </a:solidFill>
                          <a:latin typeface="+mn-lt"/>
                          <a:ea typeface="+mn-ea"/>
                          <a:cs typeface="Calibri"/>
                        </a:rPr>
                        <a:t>Data Storage</a:t>
                      </a:r>
                    </a:p>
                    <a:p>
                      <a:pPr marL="190500" indent="-190500">
                        <a:buFont typeface="Calibri" panose="020F0502020204030204" pitchFamily="34" charset="0"/>
                        <a:buChar char="_"/>
                      </a:pPr>
                      <a:r>
                        <a:rPr lang="en-CA" sz="1200" kern="1200" baseline="0" dirty="0" smtClean="0">
                          <a:solidFill>
                            <a:schemeClr val="dk1"/>
                          </a:solidFill>
                          <a:latin typeface="+mn-lt"/>
                          <a:ea typeface="+mn-ea"/>
                          <a:cs typeface="Calibri"/>
                        </a:rPr>
                        <a:t>Data 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Arial" panose="020B0604020202020204" pitchFamily="34" charset="0"/>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Application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endParaRPr lang="en-US" sz="1200" kern="1200" dirty="0" smtClean="0">
                        <a:solidFill>
                          <a:schemeClr val="dk1"/>
                        </a:solidFill>
                        <a:latin typeface="+mn-lt"/>
                        <a:ea typeface="+mn-ea"/>
                        <a:cs typeface="Calibri"/>
                      </a:endParaRPr>
                    </a:p>
                    <a:p>
                      <a:pPr marL="228600" marR="0" lvl="0" indent="-228600" algn="l" defTabSz="914400" rtl="0" eaLnBrk="1" latinLnBrk="0" hangingPunct="1">
                        <a:spcBef>
                          <a:spcPts val="0"/>
                        </a:spcBef>
                        <a:buFont typeface="Calibri" panose="020F0502020204030204" pitchFamily="34" charset="0"/>
                        <a:buChar char="_"/>
                        <a:tabLst>
                          <a:tab pos="637540" algn="l"/>
                          <a:tab pos="457200" algn="l"/>
                        </a:tabLst>
                      </a:pPr>
                      <a:r>
                        <a:rPr lang="en-US" sz="1200" kern="1200" dirty="0" smtClean="0">
                          <a:solidFill>
                            <a:schemeClr val="dk1"/>
                          </a:solidFill>
                          <a:latin typeface="+mn-lt"/>
                          <a:ea typeface="+mn-ea"/>
                          <a:cs typeface="Calibri"/>
                        </a:rPr>
                        <a:t>Use open standards and Solutions by Default </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Maximize Reuse</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Enable Interoperability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Calibri"/>
                        <a:buChar char="•"/>
                        <a:tabLst>
                          <a:tab pos="114300" algn="l"/>
                        </a:tabLst>
                      </a:pPr>
                      <a:endParaRPr lang="en-US" sz="900" kern="120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Technology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lgn="l" defTabSz="914400" rtl="0" eaLnBrk="1" latinLnBrk="0" hangingPunct="1">
                        <a:buFont typeface="Calibri" panose="020F0502020204030204" pitchFamily="34" charset="0"/>
                        <a:buChar char="_"/>
                      </a:pPr>
                      <a:r>
                        <a:rPr lang="en-CA" sz="1200" kern="1200" dirty="0" smtClean="0">
                          <a:solidFill>
                            <a:schemeClr val="dk1"/>
                          </a:solidFill>
                          <a:latin typeface="+mn-lt"/>
                          <a:ea typeface="+mn-ea"/>
                          <a:cs typeface="Calibri"/>
                        </a:rPr>
                        <a:t>Use Cloud first</a:t>
                      </a:r>
                    </a:p>
                    <a:p>
                      <a:pPr marL="190500" indent="-190500" algn="l" defTabSz="914400" rtl="0" eaLnBrk="1" latinLnBrk="0" hangingPunct="1">
                        <a:buFont typeface="Calibri" panose="020F0502020204030204" pitchFamily="34" charset="0"/>
                        <a:buChar char="_"/>
                      </a:pPr>
                      <a:r>
                        <a:rPr lang="en-CA" sz="1200" kern="1200" dirty="0" smtClean="0">
                          <a:solidFill>
                            <a:schemeClr val="dk1"/>
                          </a:solidFill>
                          <a:latin typeface="+mn-lt"/>
                          <a:ea typeface="+mn-ea"/>
                          <a:cs typeface="Calibri"/>
                        </a:rPr>
                        <a:t>Design for Performance, Availability, and Scalability</a:t>
                      </a:r>
                    </a:p>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45">
                <a:tc>
                  <a:txBody>
                    <a:bodyPr/>
                    <a:lstStyle/>
                    <a:p>
                      <a:pPr marL="114300" lvl="1" indent="-114300">
                        <a:buFont typeface="Calibri"/>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Security &amp; Privacy</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Design for Security and Privacy</a:t>
                      </a:r>
                    </a:p>
                    <a:p>
                      <a:pPr marL="190500" indent="-190500">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3"/>
          <a:stretch>
            <a:fillRect/>
          </a:stretch>
        </p:blipFill>
        <p:spPr>
          <a:xfrm>
            <a:off x="7904238" y="2223113"/>
            <a:ext cx="487515" cy="394329"/>
          </a:xfrm>
          <a:prstGeom prst="rect">
            <a:avLst/>
          </a:prstGeom>
        </p:spPr>
      </p:pic>
      <p:pic>
        <p:nvPicPr>
          <p:cNvPr id="23" name="Picture 22"/>
          <p:cNvPicPr>
            <a:picLocks noChangeAspect="1"/>
          </p:cNvPicPr>
          <p:nvPr/>
        </p:nvPicPr>
        <p:blipFill>
          <a:blip r:embed="rId4"/>
          <a:stretch>
            <a:fillRect/>
          </a:stretch>
        </p:blipFill>
        <p:spPr>
          <a:xfrm>
            <a:off x="7904238" y="3024877"/>
            <a:ext cx="455764" cy="374917"/>
          </a:xfrm>
          <a:prstGeom prst="rect">
            <a:avLst/>
          </a:prstGeom>
        </p:spPr>
      </p:pic>
      <p:pic>
        <p:nvPicPr>
          <p:cNvPr id="24" name="Picture 23"/>
          <p:cNvPicPr>
            <a:picLocks noChangeAspect="1"/>
          </p:cNvPicPr>
          <p:nvPr/>
        </p:nvPicPr>
        <p:blipFill>
          <a:blip r:embed="rId5"/>
          <a:stretch>
            <a:fillRect/>
          </a:stretch>
        </p:blipFill>
        <p:spPr>
          <a:xfrm>
            <a:off x="7904237" y="3841177"/>
            <a:ext cx="487515" cy="446888"/>
          </a:xfrm>
          <a:prstGeom prst="rect">
            <a:avLst/>
          </a:prstGeom>
        </p:spPr>
      </p:pic>
      <p:pic>
        <p:nvPicPr>
          <p:cNvPr id="25" name="Picture 24"/>
          <p:cNvPicPr>
            <a:picLocks noChangeAspect="1"/>
          </p:cNvPicPr>
          <p:nvPr/>
        </p:nvPicPr>
        <p:blipFill>
          <a:blip r:embed="rId6"/>
          <a:stretch>
            <a:fillRect/>
          </a:stretch>
        </p:blipFill>
        <p:spPr>
          <a:xfrm>
            <a:off x="7886131" y="4653861"/>
            <a:ext cx="579800" cy="341822"/>
          </a:xfrm>
          <a:prstGeom prst="rect">
            <a:avLst/>
          </a:prstGeom>
        </p:spPr>
      </p:pic>
      <p:pic>
        <p:nvPicPr>
          <p:cNvPr id="26" name="Picture 25"/>
          <p:cNvPicPr>
            <a:picLocks noChangeAspect="1"/>
          </p:cNvPicPr>
          <p:nvPr/>
        </p:nvPicPr>
        <p:blipFill>
          <a:blip r:embed="rId7"/>
          <a:stretch>
            <a:fillRect/>
          </a:stretch>
        </p:blipFill>
        <p:spPr>
          <a:xfrm>
            <a:off x="8001946" y="5361479"/>
            <a:ext cx="396044" cy="483483"/>
          </a:xfrm>
          <a:prstGeom prst="rect">
            <a:avLst/>
          </a:prstGeom>
        </p:spPr>
      </p:pic>
      <p:sp>
        <p:nvSpPr>
          <p:cNvPr id="14" name="Rectangle 13"/>
          <p:cNvSpPr/>
          <p:nvPr/>
        </p:nvSpPr>
        <p:spPr>
          <a:xfrm>
            <a:off x="129913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5961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grpSp>
        <p:nvGrpSpPr>
          <p:cNvPr id="5" name="Group 4"/>
          <p:cNvGrpSpPr/>
          <p:nvPr/>
        </p:nvGrpSpPr>
        <p:grpSpPr>
          <a:xfrm>
            <a:off x="245832" y="6581258"/>
            <a:ext cx="1519876" cy="215444"/>
            <a:chOff x="245832" y="6581258"/>
            <a:chExt cx="1519876" cy="215444"/>
          </a:xfrm>
        </p:grpSpPr>
        <p:sp>
          <p:nvSpPr>
            <p:cNvPr id="17" name="TextBox 16"/>
            <p:cNvSpPr txBox="1"/>
            <p:nvPr/>
          </p:nvSpPr>
          <p:spPr>
            <a:xfrm>
              <a:off x="245832"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18" name="TextBox 17"/>
            <p:cNvSpPr txBox="1"/>
            <p:nvPr/>
          </p:nvSpPr>
          <p:spPr>
            <a:xfrm>
              <a:off x="761098"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19" name="TextBox 18"/>
            <p:cNvSpPr txBox="1"/>
            <p:nvPr/>
          </p:nvSpPr>
          <p:spPr>
            <a:xfrm>
              <a:off x="1427154"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grpSp>
      <p:sp>
        <p:nvSpPr>
          <p:cNvPr id="20" name="Rectangle 19"/>
          <p:cNvSpPr/>
          <p:nvPr/>
        </p:nvSpPr>
        <p:spPr>
          <a:xfrm>
            <a:off x="5961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Isosceles Triangle 20"/>
          <p:cNvSpPr/>
          <p:nvPr/>
        </p:nvSpPr>
        <p:spPr>
          <a:xfrm>
            <a:off x="14262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982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1969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63588" y="1304764"/>
          <a:ext cx="7128792" cy="4915080"/>
        </p:xfrm>
        <a:graphic>
          <a:graphicData uri="http://schemas.openxmlformats.org/drawingml/2006/table">
            <a:tbl>
              <a:tblPr>
                <a:tableStyleId>{5C22544A-7EE6-4342-B048-85BDC9FD1C3A}</a:tableStyleId>
              </a:tblPr>
              <a:tblGrid>
                <a:gridCol w="216024"/>
                <a:gridCol w="3420380"/>
                <a:gridCol w="216024"/>
                <a:gridCol w="3276364"/>
              </a:tblGrid>
              <a:tr h="759485">
                <a:tc>
                  <a:txBody>
                    <a:bodyPr/>
                    <a:lstStyle/>
                    <a:p>
                      <a:pPr marL="19628" algn="ctr"/>
                      <a:r>
                        <a:rPr lang="en-CA" sz="1400" dirty="0" smtClean="0">
                          <a:cs typeface="Calibri"/>
                          <a:sym typeface="Wingdings 2" panose="05020102010507070707" pitchFamily="18" charset="2"/>
                        </a:rPr>
                        <a:t></a:t>
                      </a:r>
                      <a:endParaRPr lang="en-CA" sz="1400" dirty="0" smtClean="0">
                        <a:cs typeface="Calibri"/>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smtClean="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Research with users to understand their needs and the problems we want to solve.</a:t>
                      </a:r>
                      <a:endParaRPr lang="en-CA" sz="1000" kern="1200" dirty="0" smtClean="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Conduct ongoing testing with users to guide design and development.</a:t>
                      </a:r>
                    </a:p>
                    <a:p>
                      <a:pPr marL="19628"/>
                      <a:endParaRPr lang="en-CA" sz="1000" dirty="0" smtClean="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mn-cs"/>
                          <a:sym typeface="Wingdings 2" panose="05020102010507070707" pitchFamily="18" charset="2"/>
                        </a:rPr>
                        <a:t></a:t>
                      </a:r>
                      <a:endParaRPr lang="en-CA" sz="14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Users with distinct needs should be engaged from the outset to ensure what is delivered will work for everyone.</a:t>
                      </a:r>
                      <a:endParaRPr lang="en-CA" sz="10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Calibri"/>
                        <a:buNone/>
                        <a:tabLst>
                          <a:tab pos="114300" algn="l"/>
                        </a:tabLst>
                      </a:pPr>
                      <a:r>
                        <a:rPr lang="en-CA" sz="1400" kern="1200" dirty="0" smtClean="0">
                          <a:solidFill>
                            <a:schemeClr val="dk1"/>
                          </a:solidFill>
                          <a:latin typeface="+mn-lt"/>
                          <a:ea typeface="+mn-ea"/>
                          <a:cs typeface="+mn-cs"/>
                          <a:sym typeface="Wingdings 2" panose="05020102010507070707" pitchFamily="18" charset="2"/>
                        </a:rPr>
                        <a:t></a:t>
                      </a:r>
                      <a:endParaRPr lang="en-CA" sz="1400" kern="1200" dirty="0" smtClean="0">
                        <a:solidFill>
                          <a:schemeClr val="dk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smtClean="0">
                          <a:solidFill>
                            <a:prstClr val="black"/>
                          </a:solidFill>
                          <a:latin typeface="+mn-lt"/>
                          <a:ea typeface="+mn-ea"/>
                          <a:cs typeface="Calibri"/>
                        </a:rPr>
                        <a:t>Iterate and improve frequently</a:t>
                      </a:r>
                      <a:endParaRPr lang="en-US" sz="1000" kern="1200" dirty="0" smtClean="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Develop services using agile, iterative and user-</a:t>
                      </a:r>
                      <a:r>
                        <a:rPr lang="en-US" sz="1000" kern="1200" dirty="0" err="1" smtClean="0">
                          <a:solidFill>
                            <a:schemeClr val="dk1"/>
                          </a:solidFill>
                          <a:latin typeface="+mn-lt"/>
                          <a:ea typeface="+mn-ea"/>
                          <a:cs typeface="+mn-cs"/>
                        </a:rPr>
                        <a:t>centred</a:t>
                      </a:r>
                      <a:r>
                        <a:rPr lang="en-US" sz="1000" kern="1200" dirty="0" smtClean="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smtClean="0">
                          <a:sym typeface="Wingdings 2" panose="05020102010507070707" pitchFamily="18" charset="2"/>
                        </a:rPr>
                        <a: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Make sure that staff have access to the tools, training and technologies they need</a:t>
                      </a:r>
                      <a:r>
                        <a:rPr lang="en-CA" sz="1000" kern="1200" dirty="0" smtClean="0">
                          <a:solidFill>
                            <a:schemeClr val="dk1"/>
                          </a:solidFill>
                          <a:latin typeface="+mn-lt"/>
                          <a:ea typeface="+mn-ea"/>
                          <a:cs typeface="+mn-cs"/>
                        </a:rPr>
                        <a:t>.</a:t>
                      </a:r>
                      <a:endParaRPr lang="en-US" sz="1000" kern="1200" dirty="0" smtClean="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Arial" panose="020B0604020202020204" pitchFamily="34" charset="0"/>
                        <a:buNone/>
                        <a:tabLst>
                          <a:tab pos="114300" algn="l"/>
                        </a:tabLst>
                      </a:pPr>
                      <a:r>
                        <a:rPr lang="en-US" sz="1400" dirty="0" smtClean="0">
                          <a:sym typeface="Wingdings 2" panose="05020102010507070707" pitchFamily="18" charset="2"/>
                        </a:rPr>
                        <a:t></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smtClean="0">
                          <a:solidFill>
                            <a:prstClr val="black"/>
                          </a:solidFill>
                          <a:latin typeface="+mn-lt"/>
                          <a:ea typeface="+mn-ea"/>
                          <a:cs typeface="Calibri"/>
                        </a:rPr>
                        <a:t>Work in the open</a:t>
                      </a:r>
                      <a:r>
                        <a:rPr lang="en-US" sz="1000" b="1" kern="1200" spc="-3" baseline="0" dirty="0" smtClean="0">
                          <a:solidFill>
                            <a:prstClr val="black"/>
                          </a:solidFill>
                          <a:latin typeface="+mn-lt"/>
                          <a:ea typeface="+mn-ea"/>
                          <a:cs typeface="Calibri"/>
                        </a:rPr>
                        <a:t> by default</a:t>
                      </a:r>
                      <a:endParaRPr lang="en-US" sz="1000" kern="1200" dirty="0" smtClean="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smtClean="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smtClean="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12460">
                <a:tc>
                  <a:txBody>
                    <a:bodyPr/>
                    <a:lstStyle/>
                    <a:p>
                      <a:pPr marL="0" lvl="1" indent="0" algn="ctr">
                        <a:buFont typeface="Calibri"/>
                        <a:buNone/>
                        <a:tabLst>
                          <a:tab pos="114300" algn="l"/>
                        </a:tabLst>
                      </a:pPr>
                      <a:r>
                        <a:rPr lang="en-US" sz="1400" kern="1200" dirty="0" smtClean="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smtClean="0">
                          <a:solidFill>
                            <a:prstClr val="black"/>
                          </a:solidFill>
                          <a:latin typeface="+mn-lt"/>
                          <a:ea typeface="+mn-ea"/>
                          <a:cs typeface="Calibri"/>
                        </a:rPr>
                        <a:t>Use open standards and solutions</a:t>
                      </a:r>
                      <a:endParaRPr lang="en-US" sz="1000" kern="1200" dirty="0" smtClean="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dk1"/>
                          </a:solidFill>
                          <a:latin typeface="+mn-lt"/>
                          <a:ea typeface="+mn-ea"/>
                          <a:cs typeface="+mn-cs"/>
                        </a:rPr>
                        <a:t> </a:t>
                      </a:r>
                      <a:r>
                        <a:rPr lang="en-US" sz="1000" kern="1200" dirty="0" smtClean="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smtClean="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smtClean="0">
                          <a:solidFill>
                            <a:prstClr val="black"/>
                          </a:solidFill>
                          <a:latin typeface="+mn-lt"/>
                          <a:ea typeface="+mn-ea"/>
                          <a:cs typeface="Calibri"/>
                        </a:rPr>
                        <a:t>Design ethical </a:t>
                      </a:r>
                      <a:r>
                        <a:rPr lang="en-US" sz="1000" b="1" kern="1200" spc="-3" dirty="0" smtClean="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1720">
                <a:tc>
                  <a:txBody>
                    <a:bodyPr/>
                    <a:lstStyle/>
                    <a:p>
                      <a:pPr marL="0" lvl="1" indent="0" algn="ctr">
                        <a:buFont typeface="Calibri"/>
                        <a:buNone/>
                        <a:tabLst>
                          <a:tab pos="114300" algn="l"/>
                        </a:tabLst>
                      </a:pPr>
                      <a:r>
                        <a:rPr lang="en-US" sz="1400" dirty="0" smtClean="0">
                          <a:sym typeface="Wingdings 2" panose="05020102010507070707" pitchFamily="18" charset="2"/>
                        </a:rPr>
                        <a:t></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smtClean="0">
                          <a:solidFill>
                            <a:prstClr val="black"/>
                          </a:solidFill>
                          <a:latin typeface="+mn-lt"/>
                          <a:ea typeface="+mn-ea"/>
                          <a:cs typeface="Calibri"/>
                        </a:rPr>
                        <a:t>Address </a:t>
                      </a:r>
                      <a:r>
                        <a:rPr lang="en-US" sz="1000" b="1" kern="1200" spc="-3" dirty="0" smtClean="0">
                          <a:solidFill>
                            <a:prstClr val="black"/>
                          </a:solidFill>
                          <a:latin typeface="+mn-lt"/>
                          <a:ea typeface="+mn-ea"/>
                          <a:cs typeface="Calibri"/>
                        </a:rPr>
                        <a:t>security and privacy</a:t>
                      </a:r>
                      <a:r>
                        <a:rPr lang="en-US" sz="1000" b="1" kern="1200" spc="-3" baseline="0" dirty="0" smtClean="0">
                          <a:solidFill>
                            <a:prstClr val="black"/>
                          </a:solidFill>
                          <a:latin typeface="+mn-lt"/>
                          <a:ea typeface="+mn-ea"/>
                          <a:cs typeface="Calibri"/>
                        </a:rPr>
                        <a:t> risks</a:t>
                      </a:r>
                      <a:endParaRPr lang="en-US" sz="1000" b="1" kern="1200" spc="-3" dirty="0" smtClean="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Take a balanced approach to managing risk by implementing appropriate privacy and security measures</a:t>
                      </a:r>
                      <a:r>
                        <a:rPr lang="en-CA" sz="1000" kern="1200" dirty="0" smtClean="0">
                          <a:solidFill>
                            <a:schemeClr val="dk1"/>
                          </a:solidFill>
                          <a:latin typeface="+mn-lt"/>
                          <a:ea typeface="+mn-ea"/>
                          <a:cs typeface="+mn-cs"/>
                        </a:rPr>
                        <a:t>.</a:t>
                      </a:r>
                      <a:endParaRPr lang="en-US" sz="1000" kern="1200" dirty="0" smtClean="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Make security measures frictionless so that they do not place a burden on users.</a:t>
                      </a:r>
                      <a:endParaRPr lang="en-CA" sz="10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smtClean="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smtClean="0">
                          <a:solidFill>
                            <a:prstClr val="black"/>
                          </a:solidFill>
                          <a:latin typeface="+mn-lt"/>
                          <a:ea typeface="+mn-ea"/>
                          <a:cs typeface="Calibri"/>
                        </a:rPr>
                        <a:t>Collaborate widely</a:t>
                      </a:r>
                      <a:r>
                        <a:rPr lang="en-CA" sz="1000" b="1" kern="1200" spc="-3" baseline="0" dirty="0" smtClean="0">
                          <a:solidFill>
                            <a:prstClr val="black"/>
                          </a:solidFill>
                          <a:latin typeface="+mn-lt"/>
                          <a:ea typeface="+mn-ea"/>
                          <a:cs typeface="Calibri"/>
                        </a:rPr>
                        <a:t> </a:t>
                      </a:r>
                      <a:endParaRPr lang="en-US" sz="1000" b="1" kern="1200" spc="-3" dirty="0" smtClean="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itle 2"/>
          <p:cNvSpPr>
            <a:spLocks noGrp="1"/>
          </p:cNvSpPr>
          <p:nvPr>
            <p:ph type="title"/>
          </p:nvPr>
        </p:nvSpPr>
        <p:spPr>
          <a:xfrm>
            <a:off x="287159" y="18326"/>
            <a:ext cx="5963664" cy="878670"/>
          </a:xfrm>
        </p:spPr>
        <p:txBody>
          <a:bodyPr/>
          <a:lstStyle/>
          <a:p>
            <a:r>
              <a:rPr lang="en-CA" dirty="0" smtClean="0"/>
              <a:t>Digital Alignment</a:t>
            </a:r>
            <a:endParaRPr lang="en-US" dirty="0">
              <a:effectLst>
                <a:outerShdw blurRad="38100" dist="38100" dir="2700000" algn="tl">
                  <a:srgbClr val="000000">
                    <a:alpha val="43137"/>
                  </a:srgbClr>
                </a:outerShdw>
              </a:effectLst>
            </a:endParaRPr>
          </a:p>
        </p:txBody>
      </p:sp>
      <p:grpSp>
        <p:nvGrpSpPr>
          <p:cNvPr id="4" name="Group 3"/>
          <p:cNvGrpSpPr/>
          <p:nvPr/>
        </p:nvGrpSpPr>
        <p:grpSpPr>
          <a:xfrm>
            <a:off x="23607" y="6377987"/>
            <a:ext cx="1668073" cy="461665"/>
            <a:chOff x="1113081" y="6387715"/>
            <a:chExt cx="1668073" cy="461665"/>
          </a:xfrm>
        </p:grpSpPr>
        <p:sp>
          <p:nvSpPr>
            <p:cNvPr id="5" name="Rectangle 4"/>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1308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sp>
          <p:nvSpPr>
            <p:cNvPr id="7" name="TextBox 6"/>
            <p:cNvSpPr txBox="1"/>
            <p:nvPr/>
          </p:nvSpPr>
          <p:spPr>
            <a:xfrm>
              <a:off x="1261278"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8" name="TextBox 7"/>
            <p:cNvSpPr txBox="1"/>
            <p:nvPr/>
          </p:nvSpPr>
          <p:spPr>
            <a:xfrm>
              <a:off x="1776544"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9" name="TextBox 8"/>
            <p:cNvSpPr txBox="1"/>
            <p:nvPr/>
          </p:nvSpPr>
          <p:spPr>
            <a:xfrm>
              <a:off x="2442600"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sp>
          <p:nvSpPr>
            <p:cNvPr id="10" name="Rectangle 9"/>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3825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73167" y="6561058"/>
            <a:ext cx="442392" cy="268139"/>
          </a:xfrm>
        </p:spPr>
        <p:txBody>
          <a:bodyPr/>
          <a:lstStyle/>
          <a:p>
            <a:fld id="{32D4B517-E49B-41B6-9DBC-23634E0F1CDC}" type="slidenum">
              <a:rPr lang="en-CA" smtClean="0">
                <a:solidFill>
                  <a:prstClr val="black">
                    <a:tint val="75000"/>
                  </a:prstClr>
                </a:solidFill>
              </a:rPr>
              <a:pPr/>
              <a:t>4</a:t>
            </a:fld>
            <a:endParaRPr lang="en-CA" dirty="0">
              <a:solidFill>
                <a:prstClr val="black">
                  <a:tint val="75000"/>
                </a:prstClr>
              </a:solidFill>
            </a:endParaRPr>
          </a:p>
        </p:txBody>
      </p:sp>
      <p:sp>
        <p:nvSpPr>
          <p:cNvPr id="32" name="Rectangle 31"/>
          <p:cNvSpPr/>
          <p:nvPr/>
        </p:nvSpPr>
        <p:spPr>
          <a:xfrm>
            <a:off x="596916" y="1160748"/>
            <a:ext cx="7899518" cy="4788531"/>
          </a:xfrm>
          <a:prstGeom prst="rect">
            <a:avLst/>
          </a:prstGeom>
          <a:gradFill>
            <a:gsLst>
              <a:gs pos="0">
                <a:schemeClr val="bg1">
                  <a:lumMod val="85000"/>
                </a:schemeClr>
              </a:gs>
              <a:gs pos="100000">
                <a:schemeClr val="bg1">
                  <a:lumMod val="95000"/>
                </a:schemeClr>
              </a:gs>
              <a:gs pos="83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18"/>
          <p:cNvSpPr/>
          <p:nvPr/>
        </p:nvSpPr>
        <p:spPr>
          <a:xfrm>
            <a:off x="2375756" y="1484784"/>
            <a:ext cx="4032448" cy="4562929"/>
          </a:xfrm>
          <a:custGeom>
            <a:avLst/>
            <a:gdLst>
              <a:gd name="connsiteX0" fmla="*/ 0 w 3528392"/>
              <a:gd name="connsiteY0" fmla="*/ 1458162 h 2916324"/>
              <a:gd name="connsiteX1" fmla="*/ 1764196 w 3528392"/>
              <a:gd name="connsiteY1" fmla="*/ 0 h 2916324"/>
              <a:gd name="connsiteX2" fmla="*/ 3528392 w 3528392"/>
              <a:gd name="connsiteY2" fmla="*/ 1458162 h 2916324"/>
              <a:gd name="connsiteX3" fmla="*/ 1764196 w 3528392"/>
              <a:gd name="connsiteY3" fmla="*/ 2916324 h 2916324"/>
              <a:gd name="connsiteX4" fmla="*/ 0 w 3528392"/>
              <a:gd name="connsiteY4" fmla="*/ 1458162 h 2916324"/>
              <a:gd name="connsiteX0" fmla="*/ 0 w 3703490"/>
              <a:gd name="connsiteY0" fmla="*/ 1459164 h 2918675"/>
              <a:gd name="connsiteX1" fmla="*/ 1764196 w 3703490"/>
              <a:gd name="connsiteY1" fmla="*/ 1002 h 2918675"/>
              <a:gd name="connsiteX2" fmla="*/ 3703490 w 3703490"/>
              <a:gd name="connsiteY2" fmla="*/ 1643990 h 2918675"/>
              <a:gd name="connsiteX3" fmla="*/ 1764196 w 3703490"/>
              <a:gd name="connsiteY3" fmla="*/ 2917326 h 2918675"/>
              <a:gd name="connsiteX4" fmla="*/ 0 w 3703490"/>
              <a:gd name="connsiteY4" fmla="*/ 1459164 h 2918675"/>
              <a:gd name="connsiteX0" fmla="*/ 533 w 3704023"/>
              <a:gd name="connsiteY0" fmla="*/ 1459438 h 2918949"/>
              <a:gd name="connsiteX1" fmla="*/ 1764729 w 3704023"/>
              <a:gd name="connsiteY1" fmla="*/ 1276 h 2918949"/>
              <a:gd name="connsiteX2" fmla="*/ 3704023 w 3704023"/>
              <a:gd name="connsiteY2" fmla="*/ 1644264 h 2918949"/>
              <a:gd name="connsiteX3" fmla="*/ 1764729 w 3704023"/>
              <a:gd name="connsiteY3" fmla="*/ 2917600 h 2918949"/>
              <a:gd name="connsiteX4" fmla="*/ 533 w 3704023"/>
              <a:gd name="connsiteY4" fmla="*/ 1459438 h 2918949"/>
              <a:gd name="connsiteX0" fmla="*/ 600 w 3704090"/>
              <a:gd name="connsiteY0" fmla="*/ 1458166 h 2917677"/>
              <a:gd name="connsiteX1" fmla="*/ 1764796 w 3704090"/>
              <a:gd name="connsiteY1" fmla="*/ 4 h 2917677"/>
              <a:gd name="connsiteX2" fmla="*/ 3704090 w 3704090"/>
              <a:gd name="connsiteY2" fmla="*/ 1642992 h 2917677"/>
              <a:gd name="connsiteX3" fmla="*/ 1764796 w 3704090"/>
              <a:gd name="connsiteY3" fmla="*/ 2916328 h 2917677"/>
              <a:gd name="connsiteX4" fmla="*/ 600 w 3704090"/>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10867 w 3714415"/>
              <a:gd name="connsiteY0" fmla="*/ 1458165 h 3422856"/>
              <a:gd name="connsiteX1" fmla="*/ 1775063 w 3714415"/>
              <a:gd name="connsiteY1" fmla="*/ 3 h 3422856"/>
              <a:gd name="connsiteX2" fmla="*/ 3714357 w 3714415"/>
              <a:gd name="connsiteY2" fmla="*/ 1642991 h 3422856"/>
              <a:gd name="connsiteX3" fmla="*/ 2582459 w 3714415"/>
              <a:gd name="connsiteY3" fmla="*/ 3422165 h 3422856"/>
              <a:gd name="connsiteX4" fmla="*/ 10867 w 3714415"/>
              <a:gd name="connsiteY4" fmla="*/ 1458165 h 3422856"/>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68247 w 3833814"/>
              <a:gd name="connsiteY0" fmla="*/ 1458165 h 3487929"/>
              <a:gd name="connsiteX1" fmla="*/ 1832443 w 3833814"/>
              <a:gd name="connsiteY1" fmla="*/ 3 h 3487929"/>
              <a:gd name="connsiteX2" fmla="*/ 3771737 w 3833814"/>
              <a:gd name="connsiteY2" fmla="*/ 1642991 h 3487929"/>
              <a:gd name="connsiteX3" fmla="*/ 3290278 w 3833814"/>
              <a:gd name="connsiteY3" fmla="*/ 3054121 h 3487929"/>
              <a:gd name="connsiteX4" fmla="*/ 2639839 w 3833814"/>
              <a:gd name="connsiteY4" fmla="*/ 3422165 h 3487929"/>
              <a:gd name="connsiteX5" fmla="*/ 362251 w 3833814"/>
              <a:gd name="connsiteY5" fmla="*/ 1896529 h 3487929"/>
              <a:gd name="connsiteX6" fmla="*/ 68247 w 3833814"/>
              <a:gd name="connsiteY6" fmla="*/ 1458165 h 3487929"/>
              <a:gd name="connsiteX0" fmla="*/ 2917 w 3768484"/>
              <a:gd name="connsiteY0" fmla="*/ 1458165 h 3487929"/>
              <a:gd name="connsiteX1" fmla="*/ 1767113 w 3768484"/>
              <a:gd name="connsiteY1" fmla="*/ 3 h 3487929"/>
              <a:gd name="connsiteX2" fmla="*/ 3706407 w 3768484"/>
              <a:gd name="connsiteY2" fmla="*/ 1642991 h 3487929"/>
              <a:gd name="connsiteX3" fmla="*/ 3224948 w 3768484"/>
              <a:gd name="connsiteY3" fmla="*/ 3054121 h 3487929"/>
              <a:gd name="connsiteX4" fmla="*/ 2574509 w 3768484"/>
              <a:gd name="connsiteY4" fmla="*/ 3422165 h 3487929"/>
              <a:gd name="connsiteX5" fmla="*/ 296921 w 3768484"/>
              <a:gd name="connsiteY5" fmla="*/ 1896529 h 3487929"/>
              <a:gd name="connsiteX6" fmla="*/ 2917 w 3768484"/>
              <a:gd name="connsiteY6" fmla="*/ 1458165 h 3487929"/>
              <a:gd name="connsiteX0" fmla="*/ 3307 w 3768874"/>
              <a:gd name="connsiteY0" fmla="*/ 1461365 h 3491129"/>
              <a:gd name="connsiteX1" fmla="*/ 1767503 w 3768874"/>
              <a:gd name="connsiteY1" fmla="*/ 3203 h 3491129"/>
              <a:gd name="connsiteX2" fmla="*/ 3706797 w 3768874"/>
              <a:gd name="connsiteY2" fmla="*/ 1646191 h 3491129"/>
              <a:gd name="connsiteX3" fmla="*/ 3225338 w 3768874"/>
              <a:gd name="connsiteY3" fmla="*/ 3057321 h 3491129"/>
              <a:gd name="connsiteX4" fmla="*/ 2574899 w 3768874"/>
              <a:gd name="connsiteY4" fmla="*/ 3425365 h 3491129"/>
              <a:gd name="connsiteX5" fmla="*/ 297311 w 3768874"/>
              <a:gd name="connsiteY5" fmla="*/ 1899729 h 3491129"/>
              <a:gd name="connsiteX6" fmla="*/ 3307 w 3768874"/>
              <a:gd name="connsiteY6" fmla="*/ 1461365 h 3491129"/>
              <a:gd name="connsiteX0" fmla="*/ 3307 w 3707384"/>
              <a:gd name="connsiteY0" fmla="*/ 1461365 h 3491129"/>
              <a:gd name="connsiteX1" fmla="*/ 1767503 w 3707384"/>
              <a:gd name="connsiteY1" fmla="*/ 3203 h 3491129"/>
              <a:gd name="connsiteX2" fmla="*/ 3706797 w 3707384"/>
              <a:gd name="connsiteY2" fmla="*/ 1646191 h 3491129"/>
              <a:gd name="connsiteX3" fmla="*/ 3225338 w 3707384"/>
              <a:gd name="connsiteY3" fmla="*/ 3057321 h 3491129"/>
              <a:gd name="connsiteX4" fmla="*/ 2574899 w 3707384"/>
              <a:gd name="connsiteY4" fmla="*/ 3425365 h 3491129"/>
              <a:gd name="connsiteX5" fmla="*/ 297311 w 3707384"/>
              <a:gd name="connsiteY5" fmla="*/ 1899729 h 3491129"/>
              <a:gd name="connsiteX6" fmla="*/ 3307 w 3707384"/>
              <a:gd name="connsiteY6" fmla="*/ 1461365 h 3491129"/>
              <a:gd name="connsiteX0" fmla="*/ 3307 w 3707646"/>
              <a:gd name="connsiteY0" fmla="*/ 1461365 h 3491129"/>
              <a:gd name="connsiteX1" fmla="*/ 1767503 w 3707646"/>
              <a:gd name="connsiteY1" fmla="*/ 3203 h 3491129"/>
              <a:gd name="connsiteX2" fmla="*/ 3706797 w 3707646"/>
              <a:gd name="connsiteY2" fmla="*/ 1646191 h 3491129"/>
              <a:gd name="connsiteX3" fmla="*/ 3225338 w 3707646"/>
              <a:gd name="connsiteY3" fmla="*/ 3057321 h 3491129"/>
              <a:gd name="connsiteX4" fmla="*/ 2574899 w 3707646"/>
              <a:gd name="connsiteY4" fmla="*/ 3425365 h 3491129"/>
              <a:gd name="connsiteX5" fmla="*/ 297311 w 3707646"/>
              <a:gd name="connsiteY5" fmla="*/ 1899729 h 3491129"/>
              <a:gd name="connsiteX6" fmla="*/ 3307 w 3707646"/>
              <a:gd name="connsiteY6" fmla="*/ 1461365 h 3491129"/>
              <a:gd name="connsiteX0" fmla="*/ 121706 w 3826045"/>
              <a:gd name="connsiteY0" fmla="*/ 1460322 h 3490086"/>
              <a:gd name="connsiteX1" fmla="*/ 1885902 w 3826045"/>
              <a:gd name="connsiteY1" fmla="*/ 2160 h 3490086"/>
              <a:gd name="connsiteX2" fmla="*/ 3825196 w 3826045"/>
              <a:gd name="connsiteY2" fmla="*/ 1645148 h 3490086"/>
              <a:gd name="connsiteX3" fmla="*/ 3343737 w 3826045"/>
              <a:gd name="connsiteY3" fmla="*/ 3056278 h 3490086"/>
              <a:gd name="connsiteX4" fmla="*/ 2693298 w 3826045"/>
              <a:gd name="connsiteY4" fmla="*/ 3424322 h 3490086"/>
              <a:gd name="connsiteX5" fmla="*/ 182246 w 3826045"/>
              <a:gd name="connsiteY5" fmla="*/ 1869504 h 3490086"/>
              <a:gd name="connsiteX6" fmla="*/ 121706 w 3826045"/>
              <a:gd name="connsiteY6" fmla="*/ 1460322 h 3490086"/>
              <a:gd name="connsiteX0" fmla="*/ 6631 w 3710970"/>
              <a:gd name="connsiteY0" fmla="*/ 1461794 h 3491558"/>
              <a:gd name="connsiteX1" fmla="*/ 1770827 w 3710970"/>
              <a:gd name="connsiteY1" fmla="*/ 3632 h 3491558"/>
              <a:gd name="connsiteX2" fmla="*/ 3710121 w 3710970"/>
              <a:gd name="connsiteY2" fmla="*/ 1646620 h 3491558"/>
              <a:gd name="connsiteX3" fmla="*/ 3228662 w 3710970"/>
              <a:gd name="connsiteY3" fmla="*/ 3057750 h 3491558"/>
              <a:gd name="connsiteX4" fmla="*/ 2578223 w 3710970"/>
              <a:gd name="connsiteY4" fmla="*/ 3425794 h 3491558"/>
              <a:gd name="connsiteX5" fmla="*/ 67171 w 3710970"/>
              <a:gd name="connsiteY5" fmla="*/ 1870976 h 3491558"/>
              <a:gd name="connsiteX6" fmla="*/ 6631 w 3710970"/>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55836"/>
              <a:gd name="connsiteX1" fmla="*/ 1764254 w 3704397"/>
              <a:gd name="connsiteY1" fmla="*/ 3632 h 3455836"/>
              <a:gd name="connsiteX2" fmla="*/ 3703548 w 3704397"/>
              <a:gd name="connsiteY2" fmla="*/ 1646620 h 3455836"/>
              <a:gd name="connsiteX3" fmla="*/ 3222089 w 3704397"/>
              <a:gd name="connsiteY3" fmla="*/ 3057750 h 3455836"/>
              <a:gd name="connsiteX4" fmla="*/ 2571650 w 3704397"/>
              <a:gd name="connsiteY4" fmla="*/ 3425794 h 3455836"/>
              <a:gd name="connsiteX5" fmla="*/ 634531 w 3704397"/>
              <a:gd name="connsiteY5" fmla="*/ 2435179 h 3455836"/>
              <a:gd name="connsiteX6" fmla="*/ 60598 w 3704397"/>
              <a:gd name="connsiteY6" fmla="*/ 1870976 h 3455836"/>
              <a:gd name="connsiteX7" fmla="*/ 58 w 3704397"/>
              <a:gd name="connsiteY7" fmla="*/ 1461794 h 3455836"/>
              <a:gd name="connsiteX0" fmla="*/ 518961 w 4223300"/>
              <a:gd name="connsiteY0" fmla="*/ 1461794 h 3455836"/>
              <a:gd name="connsiteX1" fmla="*/ 2283157 w 4223300"/>
              <a:gd name="connsiteY1" fmla="*/ 3632 h 3455836"/>
              <a:gd name="connsiteX2" fmla="*/ 4222451 w 4223300"/>
              <a:gd name="connsiteY2" fmla="*/ 1646620 h 3455836"/>
              <a:gd name="connsiteX3" fmla="*/ 3740992 w 4223300"/>
              <a:gd name="connsiteY3" fmla="*/ 3057750 h 3455836"/>
              <a:gd name="connsiteX4" fmla="*/ 3090553 w 4223300"/>
              <a:gd name="connsiteY4" fmla="*/ 3425794 h 3455836"/>
              <a:gd name="connsiteX5" fmla="*/ 102847 w 4223300"/>
              <a:gd name="connsiteY5" fmla="*/ 2649188 h 3455836"/>
              <a:gd name="connsiteX6" fmla="*/ 579501 w 4223300"/>
              <a:gd name="connsiteY6" fmla="*/ 1870976 h 3455836"/>
              <a:gd name="connsiteX7" fmla="*/ 518961 w 4223300"/>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06386 w 4110725"/>
              <a:gd name="connsiteY0" fmla="*/ 1461794 h 3455836"/>
              <a:gd name="connsiteX1" fmla="*/ 2170582 w 4110725"/>
              <a:gd name="connsiteY1" fmla="*/ 3632 h 3455836"/>
              <a:gd name="connsiteX2" fmla="*/ 4109876 w 4110725"/>
              <a:gd name="connsiteY2" fmla="*/ 1646620 h 3455836"/>
              <a:gd name="connsiteX3" fmla="*/ 3628417 w 4110725"/>
              <a:gd name="connsiteY3" fmla="*/ 3057750 h 3455836"/>
              <a:gd name="connsiteX4" fmla="*/ 2977978 w 4110725"/>
              <a:gd name="connsiteY4" fmla="*/ 3425794 h 3455836"/>
              <a:gd name="connsiteX5" fmla="*/ 0 w 4110725"/>
              <a:gd name="connsiteY5" fmla="*/ 2610277 h 3455836"/>
              <a:gd name="connsiteX6" fmla="*/ 466926 w 4110725"/>
              <a:gd name="connsiteY6" fmla="*/ 1870976 h 3455836"/>
              <a:gd name="connsiteX7" fmla="*/ 406386 w 4110725"/>
              <a:gd name="connsiteY7" fmla="*/ 1461794 h 3455836"/>
              <a:gd name="connsiteX0" fmla="*/ 411378 w 4115717"/>
              <a:gd name="connsiteY0" fmla="*/ 1461794 h 3455836"/>
              <a:gd name="connsiteX1" fmla="*/ 2175574 w 4115717"/>
              <a:gd name="connsiteY1" fmla="*/ 3632 h 3455836"/>
              <a:gd name="connsiteX2" fmla="*/ 4114868 w 4115717"/>
              <a:gd name="connsiteY2" fmla="*/ 1646620 h 3455836"/>
              <a:gd name="connsiteX3" fmla="*/ 3633409 w 4115717"/>
              <a:gd name="connsiteY3" fmla="*/ 3057750 h 3455836"/>
              <a:gd name="connsiteX4" fmla="*/ 2982970 w 4115717"/>
              <a:gd name="connsiteY4" fmla="*/ 3425794 h 3455836"/>
              <a:gd name="connsiteX5" fmla="*/ 4992 w 4115717"/>
              <a:gd name="connsiteY5" fmla="*/ 2610277 h 3455836"/>
              <a:gd name="connsiteX6" fmla="*/ 471918 w 4115717"/>
              <a:gd name="connsiteY6" fmla="*/ 1870976 h 3455836"/>
              <a:gd name="connsiteX7" fmla="*/ 411378 w 4115717"/>
              <a:gd name="connsiteY7" fmla="*/ 1461794 h 3455836"/>
              <a:gd name="connsiteX0" fmla="*/ 431452 w 4135791"/>
              <a:gd name="connsiteY0" fmla="*/ 1461794 h 3432848"/>
              <a:gd name="connsiteX1" fmla="*/ 2195648 w 4135791"/>
              <a:gd name="connsiteY1" fmla="*/ 3632 h 3432848"/>
              <a:gd name="connsiteX2" fmla="*/ 4134942 w 4135791"/>
              <a:gd name="connsiteY2" fmla="*/ 1646620 h 3432848"/>
              <a:gd name="connsiteX3" fmla="*/ 3653483 w 4135791"/>
              <a:gd name="connsiteY3" fmla="*/ 3057750 h 3432848"/>
              <a:gd name="connsiteX4" fmla="*/ 3003044 w 4135791"/>
              <a:gd name="connsiteY4" fmla="*/ 3425794 h 3432848"/>
              <a:gd name="connsiteX5" fmla="*/ 384988 w 4135791"/>
              <a:gd name="connsiteY5" fmla="*/ 2834013 h 3432848"/>
              <a:gd name="connsiteX6" fmla="*/ 25066 w 4135791"/>
              <a:gd name="connsiteY6" fmla="*/ 2610277 h 3432848"/>
              <a:gd name="connsiteX7" fmla="*/ 491992 w 4135791"/>
              <a:gd name="connsiteY7" fmla="*/ 1870976 h 3432848"/>
              <a:gd name="connsiteX8" fmla="*/ 431452 w 4135791"/>
              <a:gd name="connsiteY8" fmla="*/ 1461794 h 3432848"/>
              <a:gd name="connsiteX0" fmla="*/ 463843 w 4168182"/>
              <a:gd name="connsiteY0" fmla="*/ 1461794 h 3432848"/>
              <a:gd name="connsiteX1" fmla="*/ 2228039 w 4168182"/>
              <a:gd name="connsiteY1" fmla="*/ 3632 h 3432848"/>
              <a:gd name="connsiteX2" fmla="*/ 4167333 w 4168182"/>
              <a:gd name="connsiteY2" fmla="*/ 1646620 h 3432848"/>
              <a:gd name="connsiteX3" fmla="*/ 3685874 w 4168182"/>
              <a:gd name="connsiteY3" fmla="*/ 3057750 h 3432848"/>
              <a:gd name="connsiteX4" fmla="*/ 3035435 w 4168182"/>
              <a:gd name="connsiteY4" fmla="*/ 3425794 h 3432848"/>
              <a:gd name="connsiteX5" fmla="*/ 329830 w 4168182"/>
              <a:gd name="connsiteY5" fmla="*/ 2892379 h 3432848"/>
              <a:gd name="connsiteX6" fmla="*/ 57457 w 4168182"/>
              <a:gd name="connsiteY6" fmla="*/ 2610277 h 3432848"/>
              <a:gd name="connsiteX7" fmla="*/ 524383 w 4168182"/>
              <a:gd name="connsiteY7" fmla="*/ 1870976 h 3432848"/>
              <a:gd name="connsiteX8" fmla="*/ 463843 w 4168182"/>
              <a:gd name="connsiteY8" fmla="*/ 1461794 h 3432848"/>
              <a:gd name="connsiteX0" fmla="*/ 407326 w 4111665"/>
              <a:gd name="connsiteY0" fmla="*/ 1461794 h 3432848"/>
              <a:gd name="connsiteX1" fmla="*/ 2171522 w 4111665"/>
              <a:gd name="connsiteY1" fmla="*/ 3632 h 3432848"/>
              <a:gd name="connsiteX2" fmla="*/ 4110816 w 4111665"/>
              <a:gd name="connsiteY2" fmla="*/ 1646620 h 3432848"/>
              <a:gd name="connsiteX3" fmla="*/ 3629357 w 4111665"/>
              <a:gd name="connsiteY3" fmla="*/ 3057750 h 3432848"/>
              <a:gd name="connsiteX4" fmla="*/ 2978918 w 4111665"/>
              <a:gd name="connsiteY4" fmla="*/ 3425794 h 3432848"/>
              <a:gd name="connsiteX5" fmla="*/ 273313 w 4111665"/>
              <a:gd name="connsiteY5" fmla="*/ 2892379 h 3432848"/>
              <a:gd name="connsiteX6" fmla="*/ 940 w 4111665"/>
              <a:gd name="connsiteY6" fmla="*/ 2610277 h 3432848"/>
              <a:gd name="connsiteX7" fmla="*/ 467866 w 4111665"/>
              <a:gd name="connsiteY7" fmla="*/ 1870976 h 3432848"/>
              <a:gd name="connsiteX8" fmla="*/ 407326 w 4111665"/>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25862"/>
              <a:gd name="connsiteX1" fmla="*/ 2171456 w 4111599"/>
              <a:gd name="connsiteY1" fmla="*/ 3632 h 3425862"/>
              <a:gd name="connsiteX2" fmla="*/ 4110750 w 4111599"/>
              <a:gd name="connsiteY2" fmla="*/ 1646620 h 3425862"/>
              <a:gd name="connsiteX3" fmla="*/ 3629291 w 4111599"/>
              <a:gd name="connsiteY3" fmla="*/ 3057750 h 3425862"/>
              <a:gd name="connsiteX4" fmla="*/ 2978852 w 4111599"/>
              <a:gd name="connsiteY4" fmla="*/ 3425794 h 3425862"/>
              <a:gd name="connsiteX5" fmla="*/ 642899 w 4111599"/>
              <a:gd name="connsiteY5" fmla="*/ 3086933 h 3425862"/>
              <a:gd name="connsiteX6" fmla="*/ 273247 w 4111599"/>
              <a:gd name="connsiteY6" fmla="*/ 2892379 h 3425862"/>
              <a:gd name="connsiteX7" fmla="*/ 874 w 4111599"/>
              <a:gd name="connsiteY7" fmla="*/ 2610277 h 3425862"/>
              <a:gd name="connsiteX8" fmla="*/ 467800 w 4111599"/>
              <a:gd name="connsiteY8" fmla="*/ 1870976 h 3425862"/>
              <a:gd name="connsiteX9" fmla="*/ 407260 w 4111599"/>
              <a:gd name="connsiteY9" fmla="*/ 1461794 h 3425862"/>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5966"/>
              <a:gd name="connsiteX1" fmla="*/ 2171456 w 4111599"/>
              <a:gd name="connsiteY1" fmla="*/ 3632 h 3425966"/>
              <a:gd name="connsiteX2" fmla="*/ 4110750 w 4111599"/>
              <a:gd name="connsiteY2" fmla="*/ 1646620 h 3425966"/>
              <a:gd name="connsiteX3" fmla="*/ 3629291 w 4111599"/>
              <a:gd name="connsiteY3" fmla="*/ 3057750 h 3425966"/>
              <a:gd name="connsiteX4" fmla="*/ 2978852 w 4111599"/>
              <a:gd name="connsiteY4" fmla="*/ 3425794 h 3425966"/>
              <a:gd name="connsiteX5" fmla="*/ 273247 w 4111599"/>
              <a:gd name="connsiteY5" fmla="*/ 3242576 h 3425966"/>
              <a:gd name="connsiteX6" fmla="*/ 273247 w 4111599"/>
              <a:gd name="connsiteY6" fmla="*/ 2892379 h 3425966"/>
              <a:gd name="connsiteX7" fmla="*/ 874 w 4111599"/>
              <a:gd name="connsiteY7" fmla="*/ 2610277 h 3425966"/>
              <a:gd name="connsiteX8" fmla="*/ 467800 w 4111599"/>
              <a:gd name="connsiteY8" fmla="*/ 1870976 h 3425966"/>
              <a:gd name="connsiteX9" fmla="*/ 407260 w 4111599"/>
              <a:gd name="connsiteY9" fmla="*/ 1461794 h 3425966"/>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448345 w 4111599"/>
              <a:gd name="connsiteY5" fmla="*/ 3262030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53792 w 4111599"/>
              <a:gd name="connsiteY5" fmla="*/ 3359306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524791"/>
              <a:gd name="connsiteX1" fmla="*/ 2171456 w 4111599"/>
              <a:gd name="connsiteY1" fmla="*/ 3632 h 3524791"/>
              <a:gd name="connsiteX2" fmla="*/ 4110750 w 4111599"/>
              <a:gd name="connsiteY2" fmla="*/ 1646620 h 3524791"/>
              <a:gd name="connsiteX3" fmla="*/ 3629291 w 4111599"/>
              <a:gd name="connsiteY3" fmla="*/ 3057750 h 3524791"/>
              <a:gd name="connsiteX4" fmla="*/ 2978852 w 4111599"/>
              <a:gd name="connsiteY4" fmla="*/ 3425794 h 3524791"/>
              <a:gd name="connsiteX5" fmla="*/ 273247 w 4111599"/>
              <a:gd name="connsiteY5" fmla="*/ 3378762 h 3524791"/>
              <a:gd name="connsiteX6" fmla="*/ 273247 w 4111599"/>
              <a:gd name="connsiteY6" fmla="*/ 3242576 h 3524791"/>
              <a:gd name="connsiteX7" fmla="*/ 273247 w 4111599"/>
              <a:gd name="connsiteY7" fmla="*/ 2892379 h 3524791"/>
              <a:gd name="connsiteX8" fmla="*/ 874 w 4111599"/>
              <a:gd name="connsiteY8" fmla="*/ 2610277 h 3524791"/>
              <a:gd name="connsiteX9" fmla="*/ 467800 w 4111599"/>
              <a:gd name="connsiteY9" fmla="*/ 1870976 h 3524791"/>
              <a:gd name="connsiteX10" fmla="*/ 407260 w 4111599"/>
              <a:gd name="connsiteY10" fmla="*/ 1461794 h 3524791"/>
              <a:gd name="connsiteX0" fmla="*/ 407260 w 4111599"/>
              <a:gd name="connsiteY0" fmla="*/ 1461794 h 3482013"/>
              <a:gd name="connsiteX1" fmla="*/ 2171456 w 4111599"/>
              <a:gd name="connsiteY1" fmla="*/ 3632 h 3482013"/>
              <a:gd name="connsiteX2" fmla="*/ 4110750 w 4111599"/>
              <a:gd name="connsiteY2" fmla="*/ 1646620 h 3482013"/>
              <a:gd name="connsiteX3" fmla="*/ 3629291 w 4111599"/>
              <a:gd name="connsiteY3" fmla="*/ 3057750 h 3482013"/>
              <a:gd name="connsiteX4" fmla="*/ 2978852 w 4111599"/>
              <a:gd name="connsiteY4" fmla="*/ 3425794 h 3482013"/>
              <a:gd name="connsiteX5" fmla="*/ 603988 w 4111599"/>
              <a:gd name="connsiteY5" fmla="*/ 3476039 h 3482013"/>
              <a:gd name="connsiteX6" fmla="*/ 273247 w 4111599"/>
              <a:gd name="connsiteY6" fmla="*/ 3378762 h 3482013"/>
              <a:gd name="connsiteX7" fmla="*/ 273247 w 4111599"/>
              <a:gd name="connsiteY7" fmla="*/ 3242576 h 3482013"/>
              <a:gd name="connsiteX8" fmla="*/ 273247 w 4111599"/>
              <a:gd name="connsiteY8" fmla="*/ 2892379 h 3482013"/>
              <a:gd name="connsiteX9" fmla="*/ 874 w 4111599"/>
              <a:gd name="connsiteY9" fmla="*/ 2610277 h 3482013"/>
              <a:gd name="connsiteX10" fmla="*/ 467800 w 4111599"/>
              <a:gd name="connsiteY10" fmla="*/ 1870976 h 3482013"/>
              <a:gd name="connsiteX11" fmla="*/ 407260 w 4111599"/>
              <a:gd name="connsiteY11" fmla="*/ 1461794 h 3482013"/>
              <a:gd name="connsiteX0" fmla="*/ 407260 w 4111599"/>
              <a:gd name="connsiteY0" fmla="*/ 1461794 h 4069504"/>
              <a:gd name="connsiteX1" fmla="*/ 2171456 w 4111599"/>
              <a:gd name="connsiteY1" fmla="*/ 3632 h 4069504"/>
              <a:gd name="connsiteX2" fmla="*/ 4110750 w 4111599"/>
              <a:gd name="connsiteY2" fmla="*/ 1646620 h 4069504"/>
              <a:gd name="connsiteX3" fmla="*/ 3629291 w 4111599"/>
              <a:gd name="connsiteY3" fmla="*/ 3057750 h 4069504"/>
              <a:gd name="connsiteX4" fmla="*/ 2978852 w 4111599"/>
              <a:gd name="connsiteY4" fmla="*/ 3425794 h 4069504"/>
              <a:gd name="connsiteX5" fmla="*/ 438617 w 4111599"/>
              <a:gd name="connsiteY5" fmla="*/ 4069426 h 4069504"/>
              <a:gd name="connsiteX6" fmla="*/ 273247 w 4111599"/>
              <a:gd name="connsiteY6" fmla="*/ 3378762 h 4069504"/>
              <a:gd name="connsiteX7" fmla="*/ 273247 w 4111599"/>
              <a:gd name="connsiteY7" fmla="*/ 3242576 h 4069504"/>
              <a:gd name="connsiteX8" fmla="*/ 273247 w 4111599"/>
              <a:gd name="connsiteY8" fmla="*/ 2892379 h 4069504"/>
              <a:gd name="connsiteX9" fmla="*/ 874 w 4111599"/>
              <a:gd name="connsiteY9" fmla="*/ 2610277 h 4069504"/>
              <a:gd name="connsiteX10" fmla="*/ 467800 w 4111599"/>
              <a:gd name="connsiteY10" fmla="*/ 1870976 h 4069504"/>
              <a:gd name="connsiteX11" fmla="*/ 407260 w 4111599"/>
              <a:gd name="connsiteY11" fmla="*/ 1461794 h 4069504"/>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82466"/>
              <a:gd name="connsiteX1" fmla="*/ 2171456 w 4111599"/>
              <a:gd name="connsiteY1" fmla="*/ 3632 h 4682466"/>
              <a:gd name="connsiteX2" fmla="*/ 4110750 w 4111599"/>
              <a:gd name="connsiteY2" fmla="*/ 1646620 h 4682466"/>
              <a:gd name="connsiteX3" fmla="*/ 3629291 w 4111599"/>
              <a:gd name="connsiteY3" fmla="*/ 3057750 h 4682466"/>
              <a:gd name="connsiteX4" fmla="*/ 3455507 w 4111599"/>
              <a:gd name="connsiteY4" fmla="*/ 4632023 h 4682466"/>
              <a:gd name="connsiteX5" fmla="*/ 1479477 w 4111599"/>
              <a:gd name="connsiteY5" fmla="*/ 4273706 h 4682466"/>
              <a:gd name="connsiteX6" fmla="*/ 438617 w 4111599"/>
              <a:gd name="connsiteY6" fmla="*/ 4069426 h 4682466"/>
              <a:gd name="connsiteX7" fmla="*/ 273247 w 4111599"/>
              <a:gd name="connsiteY7" fmla="*/ 3378762 h 4682466"/>
              <a:gd name="connsiteX8" fmla="*/ 273247 w 4111599"/>
              <a:gd name="connsiteY8" fmla="*/ 3242576 h 4682466"/>
              <a:gd name="connsiteX9" fmla="*/ 273247 w 4111599"/>
              <a:gd name="connsiteY9" fmla="*/ 2892379 h 4682466"/>
              <a:gd name="connsiteX10" fmla="*/ 874 w 4111599"/>
              <a:gd name="connsiteY10" fmla="*/ 2610277 h 4682466"/>
              <a:gd name="connsiteX11" fmla="*/ 467800 w 4111599"/>
              <a:gd name="connsiteY11" fmla="*/ 1870976 h 4682466"/>
              <a:gd name="connsiteX12" fmla="*/ 407260 w 4111599"/>
              <a:gd name="connsiteY12" fmla="*/ 1461794 h 4682466"/>
              <a:gd name="connsiteX0" fmla="*/ 407260 w 4111599"/>
              <a:gd name="connsiteY0" fmla="*/ 1461794 h 4743730"/>
              <a:gd name="connsiteX1" fmla="*/ 2171456 w 4111599"/>
              <a:gd name="connsiteY1" fmla="*/ 3632 h 4743730"/>
              <a:gd name="connsiteX2" fmla="*/ 4110750 w 4111599"/>
              <a:gd name="connsiteY2" fmla="*/ 1646620 h 4743730"/>
              <a:gd name="connsiteX3" fmla="*/ 3629291 w 4111599"/>
              <a:gd name="connsiteY3" fmla="*/ 3057750 h 4743730"/>
              <a:gd name="connsiteX4" fmla="*/ 3455507 w 4111599"/>
              <a:gd name="connsiteY4" fmla="*/ 4632023 h 4743730"/>
              <a:gd name="connsiteX5" fmla="*/ 1411383 w 4111599"/>
              <a:gd name="connsiteY5" fmla="*/ 4623902 h 4743730"/>
              <a:gd name="connsiteX6" fmla="*/ 438617 w 4111599"/>
              <a:gd name="connsiteY6" fmla="*/ 4069426 h 4743730"/>
              <a:gd name="connsiteX7" fmla="*/ 273247 w 4111599"/>
              <a:gd name="connsiteY7" fmla="*/ 3378762 h 4743730"/>
              <a:gd name="connsiteX8" fmla="*/ 273247 w 4111599"/>
              <a:gd name="connsiteY8" fmla="*/ 3242576 h 4743730"/>
              <a:gd name="connsiteX9" fmla="*/ 273247 w 4111599"/>
              <a:gd name="connsiteY9" fmla="*/ 2892379 h 4743730"/>
              <a:gd name="connsiteX10" fmla="*/ 874 w 4111599"/>
              <a:gd name="connsiteY10" fmla="*/ 2610277 h 4743730"/>
              <a:gd name="connsiteX11" fmla="*/ 467800 w 4111599"/>
              <a:gd name="connsiteY11" fmla="*/ 1870976 h 4743730"/>
              <a:gd name="connsiteX12" fmla="*/ 407260 w 4111599"/>
              <a:gd name="connsiteY12" fmla="*/ 1461794 h 474373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051460 w 4111599"/>
              <a:gd name="connsiteY6" fmla="*/ 4526625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3981876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421111 w 4111599"/>
              <a:gd name="connsiteY6" fmla="*/ 4137519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676373"/>
              <a:gd name="connsiteX1" fmla="*/ 2171456 w 4111599"/>
              <a:gd name="connsiteY1" fmla="*/ 3632 h 4676373"/>
              <a:gd name="connsiteX2" fmla="*/ 4110750 w 4111599"/>
              <a:gd name="connsiteY2" fmla="*/ 1646620 h 4676373"/>
              <a:gd name="connsiteX3" fmla="*/ 3629291 w 4111599"/>
              <a:gd name="connsiteY3" fmla="*/ 3057750 h 4676373"/>
              <a:gd name="connsiteX4" fmla="*/ 3455507 w 4111599"/>
              <a:gd name="connsiteY4" fmla="*/ 4632023 h 4676373"/>
              <a:gd name="connsiteX5" fmla="*/ 1411383 w 4111599"/>
              <a:gd name="connsiteY5" fmla="*/ 4623902 h 4676373"/>
              <a:gd name="connsiteX6" fmla="*/ 1382200 w 4111599"/>
              <a:gd name="connsiteY6" fmla="*/ 4147247 h 4676373"/>
              <a:gd name="connsiteX7" fmla="*/ 438617 w 4111599"/>
              <a:gd name="connsiteY7" fmla="*/ 4069426 h 4676373"/>
              <a:gd name="connsiteX8" fmla="*/ 273247 w 4111599"/>
              <a:gd name="connsiteY8" fmla="*/ 3378762 h 4676373"/>
              <a:gd name="connsiteX9" fmla="*/ 273247 w 4111599"/>
              <a:gd name="connsiteY9" fmla="*/ 3242576 h 4676373"/>
              <a:gd name="connsiteX10" fmla="*/ 273247 w 4111599"/>
              <a:gd name="connsiteY10" fmla="*/ 2892379 h 4676373"/>
              <a:gd name="connsiteX11" fmla="*/ 874 w 4111599"/>
              <a:gd name="connsiteY11" fmla="*/ 2610277 h 4676373"/>
              <a:gd name="connsiteX12" fmla="*/ 467800 w 4111599"/>
              <a:gd name="connsiteY12" fmla="*/ 1870976 h 4676373"/>
              <a:gd name="connsiteX13" fmla="*/ 407260 w 4111599"/>
              <a:gd name="connsiteY13" fmla="*/ 1461794 h 4676373"/>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58166 h 4714613"/>
              <a:gd name="connsiteX1" fmla="*/ 2171456 w 4111599"/>
              <a:gd name="connsiteY1" fmla="*/ 4 h 4714613"/>
              <a:gd name="connsiteX2" fmla="*/ 4110750 w 4111599"/>
              <a:gd name="connsiteY2" fmla="*/ 1642992 h 4714613"/>
              <a:gd name="connsiteX3" fmla="*/ 3629291 w 4111599"/>
              <a:gd name="connsiteY3" fmla="*/ 3054122 h 4714613"/>
              <a:gd name="connsiteX4" fmla="*/ 3455507 w 4111599"/>
              <a:gd name="connsiteY4" fmla="*/ 4628395 h 4714613"/>
              <a:gd name="connsiteX5" fmla="*/ 1411383 w 4111599"/>
              <a:gd name="connsiteY5" fmla="*/ 4620274 h 4714613"/>
              <a:gd name="connsiteX6" fmla="*/ 1382200 w 4111599"/>
              <a:gd name="connsiteY6" fmla="*/ 4143619 h 4714613"/>
              <a:gd name="connsiteX7" fmla="*/ 438617 w 4111599"/>
              <a:gd name="connsiteY7" fmla="*/ 4065798 h 4714613"/>
              <a:gd name="connsiteX8" fmla="*/ 273247 w 4111599"/>
              <a:gd name="connsiteY8" fmla="*/ 3375134 h 4714613"/>
              <a:gd name="connsiteX9" fmla="*/ 273247 w 4111599"/>
              <a:gd name="connsiteY9" fmla="*/ 3238948 h 4714613"/>
              <a:gd name="connsiteX10" fmla="*/ 273247 w 4111599"/>
              <a:gd name="connsiteY10" fmla="*/ 2888751 h 4714613"/>
              <a:gd name="connsiteX11" fmla="*/ 874 w 4111599"/>
              <a:gd name="connsiteY11" fmla="*/ 2606649 h 4714613"/>
              <a:gd name="connsiteX12" fmla="*/ 467800 w 4111599"/>
              <a:gd name="connsiteY12" fmla="*/ 1867348 h 4714613"/>
              <a:gd name="connsiteX13" fmla="*/ 407260 w 4111599"/>
              <a:gd name="connsiteY13" fmla="*/ 1458166 h 4714613"/>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9"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18"/>
          <p:cNvSpPr/>
          <p:nvPr/>
        </p:nvSpPr>
        <p:spPr>
          <a:xfrm>
            <a:off x="2555776" y="1586128"/>
            <a:ext cx="3673138" cy="4317569"/>
          </a:xfrm>
          <a:custGeom>
            <a:avLst/>
            <a:gdLst>
              <a:gd name="connsiteX0" fmla="*/ 0 w 3528392"/>
              <a:gd name="connsiteY0" fmla="*/ 1458162 h 2916324"/>
              <a:gd name="connsiteX1" fmla="*/ 1764196 w 3528392"/>
              <a:gd name="connsiteY1" fmla="*/ 0 h 2916324"/>
              <a:gd name="connsiteX2" fmla="*/ 3528392 w 3528392"/>
              <a:gd name="connsiteY2" fmla="*/ 1458162 h 2916324"/>
              <a:gd name="connsiteX3" fmla="*/ 1764196 w 3528392"/>
              <a:gd name="connsiteY3" fmla="*/ 2916324 h 2916324"/>
              <a:gd name="connsiteX4" fmla="*/ 0 w 3528392"/>
              <a:gd name="connsiteY4" fmla="*/ 1458162 h 2916324"/>
              <a:gd name="connsiteX0" fmla="*/ 0 w 3703490"/>
              <a:gd name="connsiteY0" fmla="*/ 1459164 h 2918675"/>
              <a:gd name="connsiteX1" fmla="*/ 1764196 w 3703490"/>
              <a:gd name="connsiteY1" fmla="*/ 1002 h 2918675"/>
              <a:gd name="connsiteX2" fmla="*/ 3703490 w 3703490"/>
              <a:gd name="connsiteY2" fmla="*/ 1643990 h 2918675"/>
              <a:gd name="connsiteX3" fmla="*/ 1764196 w 3703490"/>
              <a:gd name="connsiteY3" fmla="*/ 2917326 h 2918675"/>
              <a:gd name="connsiteX4" fmla="*/ 0 w 3703490"/>
              <a:gd name="connsiteY4" fmla="*/ 1459164 h 2918675"/>
              <a:gd name="connsiteX0" fmla="*/ 533 w 3704023"/>
              <a:gd name="connsiteY0" fmla="*/ 1459438 h 2918949"/>
              <a:gd name="connsiteX1" fmla="*/ 1764729 w 3704023"/>
              <a:gd name="connsiteY1" fmla="*/ 1276 h 2918949"/>
              <a:gd name="connsiteX2" fmla="*/ 3704023 w 3704023"/>
              <a:gd name="connsiteY2" fmla="*/ 1644264 h 2918949"/>
              <a:gd name="connsiteX3" fmla="*/ 1764729 w 3704023"/>
              <a:gd name="connsiteY3" fmla="*/ 2917600 h 2918949"/>
              <a:gd name="connsiteX4" fmla="*/ 533 w 3704023"/>
              <a:gd name="connsiteY4" fmla="*/ 1459438 h 2918949"/>
              <a:gd name="connsiteX0" fmla="*/ 600 w 3704090"/>
              <a:gd name="connsiteY0" fmla="*/ 1458166 h 2917677"/>
              <a:gd name="connsiteX1" fmla="*/ 1764796 w 3704090"/>
              <a:gd name="connsiteY1" fmla="*/ 4 h 2917677"/>
              <a:gd name="connsiteX2" fmla="*/ 3704090 w 3704090"/>
              <a:gd name="connsiteY2" fmla="*/ 1642992 h 2917677"/>
              <a:gd name="connsiteX3" fmla="*/ 1764796 w 3704090"/>
              <a:gd name="connsiteY3" fmla="*/ 2916328 h 2917677"/>
              <a:gd name="connsiteX4" fmla="*/ 600 w 3704090"/>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10867 w 3714415"/>
              <a:gd name="connsiteY0" fmla="*/ 1458165 h 3422856"/>
              <a:gd name="connsiteX1" fmla="*/ 1775063 w 3714415"/>
              <a:gd name="connsiteY1" fmla="*/ 3 h 3422856"/>
              <a:gd name="connsiteX2" fmla="*/ 3714357 w 3714415"/>
              <a:gd name="connsiteY2" fmla="*/ 1642991 h 3422856"/>
              <a:gd name="connsiteX3" fmla="*/ 2582459 w 3714415"/>
              <a:gd name="connsiteY3" fmla="*/ 3422165 h 3422856"/>
              <a:gd name="connsiteX4" fmla="*/ 10867 w 3714415"/>
              <a:gd name="connsiteY4" fmla="*/ 1458165 h 3422856"/>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68247 w 3833814"/>
              <a:gd name="connsiteY0" fmla="*/ 1458165 h 3487929"/>
              <a:gd name="connsiteX1" fmla="*/ 1832443 w 3833814"/>
              <a:gd name="connsiteY1" fmla="*/ 3 h 3487929"/>
              <a:gd name="connsiteX2" fmla="*/ 3771737 w 3833814"/>
              <a:gd name="connsiteY2" fmla="*/ 1642991 h 3487929"/>
              <a:gd name="connsiteX3" fmla="*/ 3290278 w 3833814"/>
              <a:gd name="connsiteY3" fmla="*/ 3054121 h 3487929"/>
              <a:gd name="connsiteX4" fmla="*/ 2639839 w 3833814"/>
              <a:gd name="connsiteY4" fmla="*/ 3422165 h 3487929"/>
              <a:gd name="connsiteX5" fmla="*/ 362251 w 3833814"/>
              <a:gd name="connsiteY5" fmla="*/ 1896529 h 3487929"/>
              <a:gd name="connsiteX6" fmla="*/ 68247 w 3833814"/>
              <a:gd name="connsiteY6" fmla="*/ 1458165 h 3487929"/>
              <a:gd name="connsiteX0" fmla="*/ 2917 w 3768484"/>
              <a:gd name="connsiteY0" fmla="*/ 1458165 h 3487929"/>
              <a:gd name="connsiteX1" fmla="*/ 1767113 w 3768484"/>
              <a:gd name="connsiteY1" fmla="*/ 3 h 3487929"/>
              <a:gd name="connsiteX2" fmla="*/ 3706407 w 3768484"/>
              <a:gd name="connsiteY2" fmla="*/ 1642991 h 3487929"/>
              <a:gd name="connsiteX3" fmla="*/ 3224948 w 3768484"/>
              <a:gd name="connsiteY3" fmla="*/ 3054121 h 3487929"/>
              <a:gd name="connsiteX4" fmla="*/ 2574509 w 3768484"/>
              <a:gd name="connsiteY4" fmla="*/ 3422165 h 3487929"/>
              <a:gd name="connsiteX5" fmla="*/ 296921 w 3768484"/>
              <a:gd name="connsiteY5" fmla="*/ 1896529 h 3487929"/>
              <a:gd name="connsiteX6" fmla="*/ 2917 w 3768484"/>
              <a:gd name="connsiteY6" fmla="*/ 1458165 h 3487929"/>
              <a:gd name="connsiteX0" fmla="*/ 3307 w 3768874"/>
              <a:gd name="connsiteY0" fmla="*/ 1461365 h 3491129"/>
              <a:gd name="connsiteX1" fmla="*/ 1767503 w 3768874"/>
              <a:gd name="connsiteY1" fmla="*/ 3203 h 3491129"/>
              <a:gd name="connsiteX2" fmla="*/ 3706797 w 3768874"/>
              <a:gd name="connsiteY2" fmla="*/ 1646191 h 3491129"/>
              <a:gd name="connsiteX3" fmla="*/ 3225338 w 3768874"/>
              <a:gd name="connsiteY3" fmla="*/ 3057321 h 3491129"/>
              <a:gd name="connsiteX4" fmla="*/ 2574899 w 3768874"/>
              <a:gd name="connsiteY4" fmla="*/ 3425365 h 3491129"/>
              <a:gd name="connsiteX5" fmla="*/ 297311 w 3768874"/>
              <a:gd name="connsiteY5" fmla="*/ 1899729 h 3491129"/>
              <a:gd name="connsiteX6" fmla="*/ 3307 w 3768874"/>
              <a:gd name="connsiteY6" fmla="*/ 1461365 h 3491129"/>
              <a:gd name="connsiteX0" fmla="*/ 3307 w 3707384"/>
              <a:gd name="connsiteY0" fmla="*/ 1461365 h 3491129"/>
              <a:gd name="connsiteX1" fmla="*/ 1767503 w 3707384"/>
              <a:gd name="connsiteY1" fmla="*/ 3203 h 3491129"/>
              <a:gd name="connsiteX2" fmla="*/ 3706797 w 3707384"/>
              <a:gd name="connsiteY2" fmla="*/ 1646191 h 3491129"/>
              <a:gd name="connsiteX3" fmla="*/ 3225338 w 3707384"/>
              <a:gd name="connsiteY3" fmla="*/ 3057321 h 3491129"/>
              <a:gd name="connsiteX4" fmla="*/ 2574899 w 3707384"/>
              <a:gd name="connsiteY4" fmla="*/ 3425365 h 3491129"/>
              <a:gd name="connsiteX5" fmla="*/ 297311 w 3707384"/>
              <a:gd name="connsiteY5" fmla="*/ 1899729 h 3491129"/>
              <a:gd name="connsiteX6" fmla="*/ 3307 w 3707384"/>
              <a:gd name="connsiteY6" fmla="*/ 1461365 h 3491129"/>
              <a:gd name="connsiteX0" fmla="*/ 3307 w 3707646"/>
              <a:gd name="connsiteY0" fmla="*/ 1461365 h 3491129"/>
              <a:gd name="connsiteX1" fmla="*/ 1767503 w 3707646"/>
              <a:gd name="connsiteY1" fmla="*/ 3203 h 3491129"/>
              <a:gd name="connsiteX2" fmla="*/ 3706797 w 3707646"/>
              <a:gd name="connsiteY2" fmla="*/ 1646191 h 3491129"/>
              <a:gd name="connsiteX3" fmla="*/ 3225338 w 3707646"/>
              <a:gd name="connsiteY3" fmla="*/ 3057321 h 3491129"/>
              <a:gd name="connsiteX4" fmla="*/ 2574899 w 3707646"/>
              <a:gd name="connsiteY4" fmla="*/ 3425365 h 3491129"/>
              <a:gd name="connsiteX5" fmla="*/ 297311 w 3707646"/>
              <a:gd name="connsiteY5" fmla="*/ 1899729 h 3491129"/>
              <a:gd name="connsiteX6" fmla="*/ 3307 w 3707646"/>
              <a:gd name="connsiteY6" fmla="*/ 1461365 h 3491129"/>
              <a:gd name="connsiteX0" fmla="*/ 121706 w 3826045"/>
              <a:gd name="connsiteY0" fmla="*/ 1460322 h 3490086"/>
              <a:gd name="connsiteX1" fmla="*/ 1885902 w 3826045"/>
              <a:gd name="connsiteY1" fmla="*/ 2160 h 3490086"/>
              <a:gd name="connsiteX2" fmla="*/ 3825196 w 3826045"/>
              <a:gd name="connsiteY2" fmla="*/ 1645148 h 3490086"/>
              <a:gd name="connsiteX3" fmla="*/ 3343737 w 3826045"/>
              <a:gd name="connsiteY3" fmla="*/ 3056278 h 3490086"/>
              <a:gd name="connsiteX4" fmla="*/ 2693298 w 3826045"/>
              <a:gd name="connsiteY4" fmla="*/ 3424322 h 3490086"/>
              <a:gd name="connsiteX5" fmla="*/ 182246 w 3826045"/>
              <a:gd name="connsiteY5" fmla="*/ 1869504 h 3490086"/>
              <a:gd name="connsiteX6" fmla="*/ 121706 w 3826045"/>
              <a:gd name="connsiteY6" fmla="*/ 1460322 h 3490086"/>
              <a:gd name="connsiteX0" fmla="*/ 6631 w 3710970"/>
              <a:gd name="connsiteY0" fmla="*/ 1461794 h 3491558"/>
              <a:gd name="connsiteX1" fmla="*/ 1770827 w 3710970"/>
              <a:gd name="connsiteY1" fmla="*/ 3632 h 3491558"/>
              <a:gd name="connsiteX2" fmla="*/ 3710121 w 3710970"/>
              <a:gd name="connsiteY2" fmla="*/ 1646620 h 3491558"/>
              <a:gd name="connsiteX3" fmla="*/ 3228662 w 3710970"/>
              <a:gd name="connsiteY3" fmla="*/ 3057750 h 3491558"/>
              <a:gd name="connsiteX4" fmla="*/ 2578223 w 3710970"/>
              <a:gd name="connsiteY4" fmla="*/ 3425794 h 3491558"/>
              <a:gd name="connsiteX5" fmla="*/ 67171 w 3710970"/>
              <a:gd name="connsiteY5" fmla="*/ 1870976 h 3491558"/>
              <a:gd name="connsiteX6" fmla="*/ 6631 w 3710970"/>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55836"/>
              <a:gd name="connsiteX1" fmla="*/ 1764254 w 3704397"/>
              <a:gd name="connsiteY1" fmla="*/ 3632 h 3455836"/>
              <a:gd name="connsiteX2" fmla="*/ 3703548 w 3704397"/>
              <a:gd name="connsiteY2" fmla="*/ 1646620 h 3455836"/>
              <a:gd name="connsiteX3" fmla="*/ 3222089 w 3704397"/>
              <a:gd name="connsiteY3" fmla="*/ 3057750 h 3455836"/>
              <a:gd name="connsiteX4" fmla="*/ 2571650 w 3704397"/>
              <a:gd name="connsiteY4" fmla="*/ 3425794 h 3455836"/>
              <a:gd name="connsiteX5" fmla="*/ 634531 w 3704397"/>
              <a:gd name="connsiteY5" fmla="*/ 2435179 h 3455836"/>
              <a:gd name="connsiteX6" fmla="*/ 60598 w 3704397"/>
              <a:gd name="connsiteY6" fmla="*/ 1870976 h 3455836"/>
              <a:gd name="connsiteX7" fmla="*/ 58 w 3704397"/>
              <a:gd name="connsiteY7" fmla="*/ 1461794 h 3455836"/>
              <a:gd name="connsiteX0" fmla="*/ 518961 w 4223300"/>
              <a:gd name="connsiteY0" fmla="*/ 1461794 h 3455836"/>
              <a:gd name="connsiteX1" fmla="*/ 2283157 w 4223300"/>
              <a:gd name="connsiteY1" fmla="*/ 3632 h 3455836"/>
              <a:gd name="connsiteX2" fmla="*/ 4222451 w 4223300"/>
              <a:gd name="connsiteY2" fmla="*/ 1646620 h 3455836"/>
              <a:gd name="connsiteX3" fmla="*/ 3740992 w 4223300"/>
              <a:gd name="connsiteY3" fmla="*/ 3057750 h 3455836"/>
              <a:gd name="connsiteX4" fmla="*/ 3090553 w 4223300"/>
              <a:gd name="connsiteY4" fmla="*/ 3425794 h 3455836"/>
              <a:gd name="connsiteX5" fmla="*/ 102847 w 4223300"/>
              <a:gd name="connsiteY5" fmla="*/ 2649188 h 3455836"/>
              <a:gd name="connsiteX6" fmla="*/ 579501 w 4223300"/>
              <a:gd name="connsiteY6" fmla="*/ 1870976 h 3455836"/>
              <a:gd name="connsiteX7" fmla="*/ 518961 w 4223300"/>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06386 w 4110725"/>
              <a:gd name="connsiteY0" fmla="*/ 1461794 h 3455836"/>
              <a:gd name="connsiteX1" fmla="*/ 2170582 w 4110725"/>
              <a:gd name="connsiteY1" fmla="*/ 3632 h 3455836"/>
              <a:gd name="connsiteX2" fmla="*/ 4109876 w 4110725"/>
              <a:gd name="connsiteY2" fmla="*/ 1646620 h 3455836"/>
              <a:gd name="connsiteX3" fmla="*/ 3628417 w 4110725"/>
              <a:gd name="connsiteY3" fmla="*/ 3057750 h 3455836"/>
              <a:gd name="connsiteX4" fmla="*/ 2977978 w 4110725"/>
              <a:gd name="connsiteY4" fmla="*/ 3425794 h 3455836"/>
              <a:gd name="connsiteX5" fmla="*/ 0 w 4110725"/>
              <a:gd name="connsiteY5" fmla="*/ 2610277 h 3455836"/>
              <a:gd name="connsiteX6" fmla="*/ 466926 w 4110725"/>
              <a:gd name="connsiteY6" fmla="*/ 1870976 h 3455836"/>
              <a:gd name="connsiteX7" fmla="*/ 406386 w 4110725"/>
              <a:gd name="connsiteY7" fmla="*/ 1461794 h 3455836"/>
              <a:gd name="connsiteX0" fmla="*/ 411378 w 4115717"/>
              <a:gd name="connsiteY0" fmla="*/ 1461794 h 3455836"/>
              <a:gd name="connsiteX1" fmla="*/ 2175574 w 4115717"/>
              <a:gd name="connsiteY1" fmla="*/ 3632 h 3455836"/>
              <a:gd name="connsiteX2" fmla="*/ 4114868 w 4115717"/>
              <a:gd name="connsiteY2" fmla="*/ 1646620 h 3455836"/>
              <a:gd name="connsiteX3" fmla="*/ 3633409 w 4115717"/>
              <a:gd name="connsiteY3" fmla="*/ 3057750 h 3455836"/>
              <a:gd name="connsiteX4" fmla="*/ 2982970 w 4115717"/>
              <a:gd name="connsiteY4" fmla="*/ 3425794 h 3455836"/>
              <a:gd name="connsiteX5" fmla="*/ 4992 w 4115717"/>
              <a:gd name="connsiteY5" fmla="*/ 2610277 h 3455836"/>
              <a:gd name="connsiteX6" fmla="*/ 471918 w 4115717"/>
              <a:gd name="connsiteY6" fmla="*/ 1870976 h 3455836"/>
              <a:gd name="connsiteX7" fmla="*/ 411378 w 4115717"/>
              <a:gd name="connsiteY7" fmla="*/ 1461794 h 3455836"/>
              <a:gd name="connsiteX0" fmla="*/ 431452 w 4135791"/>
              <a:gd name="connsiteY0" fmla="*/ 1461794 h 3432848"/>
              <a:gd name="connsiteX1" fmla="*/ 2195648 w 4135791"/>
              <a:gd name="connsiteY1" fmla="*/ 3632 h 3432848"/>
              <a:gd name="connsiteX2" fmla="*/ 4134942 w 4135791"/>
              <a:gd name="connsiteY2" fmla="*/ 1646620 h 3432848"/>
              <a:gd name="connsiteX3" fmla="*/ 3653483 w 4135791"/>
              <a:gd name="connsiteY3" fmla="*/ 3057750 h 3432848"/>
              <a:gd name="connsiteX4" fmla="*/ 3003044 w 4135791"/>
              <a:gd name="connsiteY4" fmla="*/ 3425794 h 3432848"/>
              <a:gd name="connsiteX5" fmla="*/ 384988 w 4135791"/>
              <a:gd name="connsiteY5" fmla="*/ 2834013 h 3432848"/>
              <a:gd name="connsiteX6" fmla="*/ 25066 w 4135791"/>
              <a:gd name="connsiteY6" fmla="*/ 2610277 h 3432848"/>
              <a:gd name="connsiteX7" fmla="*/ 491992 w 4135791"/>
              <a:gd name="connsiteY7" fmla="*/ 1870976 h 3432848"/>
              <a:gd name="connsiteX8" fmla="*/ 431452 w 4135791"/>
              <a:gd name="connsiteY8" fmla="*/ 1461794 h 3432848"/>
              <a:gd name="connsiteX0" fmla="*/ 463843 w 4168182"/>
              <a:gd name="connsiteY0" fmla="*/ 1461794 h 3432848"/>
              <a:gd name="connsiteX1" fmla="*/ 2228039 w 4168182"/>
              <a:gd name="connsiteY1" fmla="*/ 3632 h 3432848"/>
              <a:gd name="connsiteX2" fmla="*/ 4167333 w 4168182"/>
              <a:gd name="connsiteY2" fmla="*/ 1646620 h 3432848"/>
              <a:gd name="connsiteX3" fmla="*/ 3685874 w 4168182"/>
              <a:gd name="connsiteY3" fmla="*/ 3057750 h 3432848"/>
              <a:gd name="connsiteX4" fmla="*/ 3035435 w 4168182"/>
              <a:gd name="connsiteY4" fmla="*/ 3425794 h 3432848"/>
              <a:gd name="connsiteX5" fmla="*/ 329830 w 4168182"/>
              <a:gd name="connsiteY5" fmla="*/ 2892379 h 3432848"/>
              <a:gd name="connsiteX6" fmla="*/ 57457 w 4168182"/>
              <a:gd name="connsiteY6" fmla="*/ 2610277 h 3432848"/>
              <a:gd name="connsiteX7" fmla="*/ 524383 w 4168182"/>
              <a:gd name="connsiteY7" fmla="*/ 1870976 h 3432848"/>
              <a:gd name="connsiteX8" fmla="*/ 463843 w 4168182"/>
              <a:gd name="connsiteY8" fmla="*/ 1461794 h 3432848"/>
              <a:gd name="connsiteX0" fmla="*/ 407326 w 4111665"/>
              <a:gd name="connsiteY0" fmla="*/ 1461794 h 3432848"/>
              <a:gd name="connsiteX1" fmla="*/ 2171522 w 4111665"/>
              <a:gd name="connsiteY1" fmla="*/ 3632 h 3432848"/>
              <a:gd name="connsiteX2" fmla="*/ 4110816 w 4111665"/>
              <a:gd name="connsiteY2" fmla="*/ 1646620 h 3432848"/>
              <a:gd name="connsiteX3" fmla="*/ 3629357 w 4111665"/>
              <a:gd name="connsiteY3" fmla="*/ 3057750 h 3432848"/>
              <a:gd name="connsiteX4" fmla="*/ 2978918 w 4111665"/>
              <a:gd name="connsiteY4" fmla="*/ 3425794 h 3432848"/>
              <a:gd name="connsiteX5" fmla="*/ 273313 w 4111665"/>
              <a:gd name="connsiteY5" fmla="*/ 2892379 h 3432848"/>
              <a:gd name="connsiteX6" fmla="*/ 940 w 4111665"/>
              <a:gd name="connsiteY6" fmla="*/ 2610277 h 3432848"/>
              <a:gd name="connsiteX7" fmla="*/ 467866 w 4111665"/>
              <a:gd name="connsiteY7" fmla="*/ 1870976 h 3432848"/>
              <a:gd name="connsiteX8" fmla="*/ 407326 w 4111665"/>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25862"/>
              <a:gd name="connsiteX1" fmla="*/ 2171456 w 4111599"/>
              <a:gd name="connsiteY1" fmla="*/ 3632 h 3425862"/>
              <a:gd name="connsiteX2" fmla="*/ 4110750 w 4111599"/>
              <a:gd name="connsiteY2" fmla="*/ 1646620 h 3425862"/>
              <a:gd name="connsiteX3" fmla="*/ 3629291 w 4111599"/>
              <a:gd name="connsiteY3" fmla="*/ 3057750 h 3425862"/>
              <a:gd name="connsiteX4" fmla="*/ 2978852 w 4111599"/>
              <a:gd name="connsiteY4" fmla="*/ 3425794 h 3425862"/>
              <a:gd name="connsiteX5" fmla="*/ 642899 w 4111599"/>
              <a:gd name="connsiteY5" fmla="*/ 3086933 h 3425862"/>
              <a:gd name="connsiteX6" fmla="*/ 273247 w 4111599"/>
              <a:gd name="connsiteY6" fmla="*/ 2892379 h 3425862"/>
              <a:gd name="connsiteX7" fmla="*/ 874 w 4111599"/>
              <a:gd name="connsiteY7" fmla="*/ 2610277 h 3425862"/>
              <a:gd name="connsiteX8" fmla="*/ 467800 w 4111599"/>
              <a:gd name="connsiteY8" fmla="*/ 1870976 h 3425862"/>
              <a:gd name="connsiteX9" fmla="*/ 407260 w 4111599"/>
              <a:gd name="connsiteY9" fmla="*/ 1461794 h 3425862"/>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5966"/>
              <a:gd name="connsiteX1" fmla="*/ 2171456 w 4111599"/>
              <a:gd name="connsiteY1" fmla="*/ 3632 h 3425966"/>
              <a:gd name="connsiteX2" fmla="*/ 4110750 w 4111599"/>
              <a:gd name="connsiteY2" fmla="*/ 1646620 h 3425966"/>
              <a:gd name="connsiteX3" fmla="*/ 3629291 w 4111599"/>
              <a:gd name="connsiteY3" fmla="*/ 3057750 h 3425966"/>
              <a:gd name="connsiteX4" fmla="*/ 2978852 w 4111599"/>
              <a:gd name="connsiteY4" fmla="*/ 3425794 h 3425966"/>
              <a:gd name="connsiteX5" fmla="*/ 273247 w 4111599"/>
              <a:gd name="connsiteY5" fmla="*/ 3242576 h 3425966"/>
              <a:gd name="connsiteX6" fmla="*/ 273247 w 4111599"/>
              <a:gd name="connsiteY6" fmla="*/ 2892379 h 3425966"/>
              <a:gd name="connsiteX7" fmla="*/ 874 w 4111599"/>
              <a:gd name="connsiteY7" fmla="*/ 2610277 h 3425966"/>
              <a:gd name="connsiteX8" fmla="*/ 467800 w 4111599"/>
              <a:gd name="connsiteY8" fmla="*/ 1870976 h 3425966"/>
              <a:gd name="connsiteX9" fmla="*/ 407260 w 4111599"/>
              <a:gd name="connsiteY9" fmla="*/ 1461794 h 3425966"/>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448345 w 4111599"/>
              <a:gd name="connsiteY5" fmla="*/ 3262030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53792 w 4111599"/>
              <a:gd name="connsiteY5" fmla="*/ 3359306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524791"/>
              <a:gd name="connsiteX1" fmla="*/ 2171456 w 4111599"/>
              <a:gd name="connsiteY1" fmla="*/ 3632 h 3524791"/>
              <a:gd name="connsiteX2" fmla="*/ 4110750 w 4111599"/>
              <a:gd name="connsiteY2" fmla="*/ 1646620 h 3524791"/>
              <a:gd name="connsiteX3" fmla="*/ 3629291 w 4111599"/>
              <a:gd name="connsiteY3" fmla="*/ 3057750 h 3524791"/>
              <a:gd name="connsiteX4" fmla="*/ 2978852 w 4111599"/>
              <a:gd name="connsiteY4" fmla="*/ 3425794 h 3524791"/>
              <a:gd name="connsiteX5" fmla="*/ 273247 w 4111599"/>
              <a:gd name="connsiteY5" fmla="*/ 3378762 h 3524791"/>
              <a:gd name="connsiteX6" fmla="*/ 273247 w 4111599"/>
              <a:gd name="connsiteY6" fmla="*/ 3242576 h 3524791"/>
              <a:gd name="connsiteX7" fmla="*/ 273247 w 4111599"/>
              <a:gd name="connsiteY7" fmla="*/ 2892379 h 3524791"/>
              <a:gd name="connsiteX8" fmla="*/ 874 w 4111599"/>
              <a:gd name="connsiteY8" fmla="*/ 2610277 h 3524791"/>
              <a:gd name="connsiteX9" fmla="*/ 467800 w 4111599"/>
              <a:gd name="connsiteY9" fmla="*/ 1870976 h 3524791"/>
              <a:gd name="connsiteX10" fmla="*/ 407260 w 4111599"/>
              <a:gd name="connsiteY10" fmla="*/ 1461794 h 3524791"/>
              <a:gd name="connsiteX0" fmla="*/ 407260 w 4111599"/>
              <a:gd name="connsiteY0" fmla="*/ 1461794 h 3482013"/>
              <a:gd name="connsiteX1" fmla="*/ 2171456 w 4111599"/>
              <a:gd name="connsiteY1" fmla="*/ 3632 h 3482013"/>
              <a:gd name="connsiteX2" fmla="*/ 4110750 w 4111599"/>
              <a:gd name="connsiteY2" fmla="*/ 1646620 h 3482013"/>
              <a:gd name="connsiteX3" fmla="*/ 3629291 w 4111599"/>
              <a:gd name="connsiteY3" fmla="*/ 3057750 h 3482013"/>
              <a:gd name="connsiteX4" fmla="*/ 2978852 w 4111599"/>
              <a:gd name="connsiteY4" fmla="*/ 3425794 h 3482013"/>
              <a:gd name="connsiteX5" fmla="*/ 603988 w 4111599"/>
              <a:gd name="connsiteY5" fmla="*/ 3476039 h 3482013"/>
              <a:gd name="connsiteX6" fmla="*/ 273247 w 4111599"/>
              <a:gd name="connsiteY6" fmla="*/ 3378762 h 3482013"/>
              <a:gd name="connsiteX7" fmla="*/ 273247 w 4111599"/>
              <a:gd name="connsiteY7" fmla="*/ 3242576 h 3482013"/>
              <a:gd name="connsiteX8" fmla="*/ 273247 w 4111599"/>
              <a:gd name="connsiteY8" fmla="*/ 2892379 h 3482013"/>
              <a:gd name="connsiteX9" fmla="*/ 874 w 4111599"/>
              <a:gd name="connsiteY9" fmla="*/ 2610277 h 3482013"/>
              <a:gd name="connsiteX10" fmla="*/ 467800 w 4111599"/>
              <a:gd name="connsiteY10" fmla="*/ 1870976 h 3482013"/>
              <a:gd name="connsiteX11" fmla="*/ 407260 w 4111599"/>
              <a:gd name="connsiteY11" fmla="*/ 1461794 h 3482013"/>
              <a:gd name="connsiteX0" fmla="*/ 407260 w 4111599"/>
              <a:gd name="connsiteY0" fmla="*/ 1461794 h 4069504"/>
              <a:gd name="connsiteX1" fmla="*/ 2171456 w 4111599"/>
              <a:gd name="connsiteY1" fmla="*/ 3632 h 4069504"/>
              <a:gd name="connsiteX2" fmla="*/ 4110750 w 4111599"/>
              <a:gd name="connsiteY2" fmla="*/ 1646620 h 4069504"/>
              <a:gd name="connsiteX3" fmla="*/ 3629291 w 4111599"/>
              <a:gd name="connsiteY3" fmla="*/ 3057750 h 4069504"/>
              <a:gd name="connsiteX4" fmla="*/ 2978852 w 4111599"/>
              <a:gd name="connsiteY4" fmla="*/ 3425794 h 4069504"/>
              <a:gd name="connsiteX5" fmla="*/ 438617 w 4111599"/>
              <a:gd name="connsiteY5" fmla="*/ 4069426 h 4069504"/>
              <a:gd name="connsiteX6" fmla="*/ 273247 w 4111599"/>
              <a:gd name="connsiteY6" fmla="*/ 3378762 h 4069504"/>
              <a:gd name="connsiteX7" fmla="*/ 273247 w 4111599"/>
              <a:gd name="connsiteY7" fmla="*/ 3242576 h 4069504"/>
              <a:gd name="connsiteX8" fmla="*/ 273247 w 4111599"/>
              <a:gd name="connsiteY8" fmla="*/ 2892379 h 4069504"/>
              <a:gd name="connsiteX9" fmla="*/ 874 w 4111599"/>
              <a:gd name="connsiteY9" fmla="*/ 2610277 h 4069504"/>
              <a:gd name="connsiteX10" fmla="*/ 467800 w 4111599"/>
              <a:gd name="connsiteY10" fmla="*/ 1870976 h 4069504"/>
              <a:gd name="connsiteX11" fmla="*/ 407260 w 4111599"/>
              <a:gd name="connsiteY11" fmla="*/ 1461794 h 4069504"/>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82466"/>
              <a:gd name="connsiteX1" fmla="*/ 2171456 w 4111599"/>
              <a:gd name="connsiteY1" fmla="*/ 3632 h 4682466"/>
              <a:gd name="connsiteX2" fmla="*/ 4110750 w 4111599"/>
              <a:gd name="connsiteY2" fmla="*/ 1646620 h 4682466"/>
              <a:gd name="connsiteX3" fmla="*/ 3629291 w 4111599"/>
              <a:gd name="connsiteY3" fmla="*/ 3057750 h 4682466"/>
              <a:gd name="connsiteX4" fmla="*/ 3455507 w 4111599"/>
              <a:gd name="connsiteY4" fmla="*/ 4632023 h 4682466"/>
              <a:gd name="connsiteX5" fmla="*/ 1479477 w 4111599"/>
              <a:gd name="connsiteY5" fmla="*/ 4273706 h 4682466"/>
              <a:gd name="connsiteX6" fmla="*/ 438617 w 4111599"/>
              <a:gd name="connsiteY6" fmla="*/ 4069426 h 4682466"/>
              <a:gd name="connsiteX7" fmla="*/ 273247 w 4111599"/>
              <a:gd name="connsiteY7" fmla="*/ 3378762 h 4682466"/>
              <a:gd name="connsiteX8" fmla="*/ 273247 w 4111599"/>
              <a:gd name="connsiteY8" fmla="*/ 3242576 h 4682466"/>
              <a:gd name="connsiteX9" fmla="*/ 273247 w 4111599"/>
              <a:gd name="connsiteY9" fmla="*/ 2892379 h 4682466"/>
              <a:gd name="connsiteX10" fmla="*/ 874 w 4111599"/>
              <a:gd name="connsiteY10" fmla="*/ 2610277 h 4682466"/>
              <a:gd name="connsiteX11" fmla="*/ 467800 w 4111599"/>
              <a:gd name="connsiteY11" fmla="*/ 1870976 h 4682466"/>
              <a:gd name="connsiteX12" fmla="*/ 407260 w 4111599"/>
              <a:gd name="connsiteY12" fmla="*/ 1461794 h 4682466"/>
              <a:gd name="connsiteX0" fmla="*/ 407260 w 4111599"/>
              <a:gd name="connsiteY0" fmla="*/ 1461794 h 4743730"/>
              <a:gd name="connsiteX1" fmla="*/ 2171456 w 4111599"/>
              <a:gd name="connsiteY1" fmla="*/ 3632 h 4743730"/>
              <a:gd name="connsiteX2" fmla="*/ 4110750 w 4111599"/>
              <a:gd name="connsiteY2" fmla="*/ 1646620 h 4743730"/>
              <a:gd name="connsiteX3" fmla="*/ 3629291 w 4111599"/>
              <a:gd name="connsiteY3" fmla="*/ 3057750 h 4743730"/>
              <a:gd name="connsiteX4" fmla="*/ 3455507 w 4111599"/>
              <a:gd name="connsiteY4" fmla="*/ 4632023 h 4743730"/>
              <a:gd name="connsiteX5" fmla="*/ 1411383 w 4111599"/>
              <a:gd name="connsiteY5" fmla="*/ 4623902 h 4743730"/>
              <a:gd name="connsiteX6" fmla="*/ 438617 w 4111599"/>
              <a:gd name="connsiteY6" fmla="*/ 4069426 h 4743730"/>
              <a:gd name="connsiteX7" fmla="*/ 273247 w 4111599"/>
              <a:gd name="connsiteY7" fmla="*/ 3378762 h 4743730"/>
              <a:gd name="connsiteX8" fmla="*/ 273247 w 4111599"/>
              <a:gd name="connsiteY8" fmla="*/ 3242576 h 4743730"/>
              <a:gd name="connsiteX9" fmla="*/ 273247 w 4111599"/>
              <a:gd name="connsiteY9" fmla="*/ 2892379 h 4743730"/>
              <a:gd name="connsiteX10" fmla="*/ 874 w 4111599"/>
              <a:gd name="connsiteY10" fmla="*/ 2610277 h 4743730"/>
              <a:gd name="connsiteX11" fmla="*/ 467800 w 4111599"/>
              <a:gd name="connsiteY11" fmla="*/ 1870976 h 4743730"/>
              <a:gd name="connsiteX12" fmla="*/ 407260 w 4111599"/>
              <a:gd name="connsiteY12" fmla="*/ 1461794 h 474373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051460 w 4111599"/>
              <a:gd name="connsiteY6" fmla="*/ 4526625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3981876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421111 w 4111599"/>
              <a:gd name="connsiteY6" fmla="*/ 4137519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676373"/>
              <a:gd name="connsiteX1" fmla="*/ 2171456 w 4111599"/>
              <a:gd name="connsiteY1" fmla="*/ 3632 h 4676373"/>
              <a:gd name="connsiteX2" fmla="*/ 4110750 w 4111599"/>
              <a:gd name="connsiteY2" fmla="*/ 1646620 h 4676373"/>
              <a:gd name="connsiteX3" fmla="*/ 3629291 w 4111599"/>
              <a:gd name="connsiteY3" fmla="*/ 3057750 h 4676373"/>
              <a:gd name="connsiteX4" fmla="*/ 3455507 w 4111599"/>
              <a:gd name="connsiteY4" fmla="*/ 4632023 h 4676373"/>
              <a:gd name="connsiteX5" fmla="*/ 1411383 w 4111599"/>
              <a:gd name="connsiteY5" fmla="*/ 4623902 h 4676373"/>
              <a:gd name="connsiteX6" fmla="*/ 1382200 w 4111599"/>
              <a:gd name="connsiteY6" fmla="*/ 4147247 h 4676373"/>
              <a:gd name="connsiteX7" fmla="*/ 438617 w 4111599"/>
              <a:gd name="connsiteY7" fmla="*/ 4069426 h 4676373"/>
              <a:gd name="connsiteX8" fmla="*/ 273247 w 4111599"/>
              <a:gd name="connsiteY8" fmla="*/ 3378762 h 4676373"/>
              <a:gd name="connsiteX9" fmla="*/ 273247 w 4111599"/>
              <a:gd name="connsiteY9" fmla="*/ 3242576 h 4676373"/>
              <a:gd name="connsiteX10" fmla="*/ 273247 w 4111599"/>
              <a:gd name="connsiteY10" fmla="*/ 2892379 h 4676373"/>
              <a:gd name="connsiteX11" fmla="*/ 874 w 4111599"/>
              <a:gd name="connsiteY11" fmla="*/ 2610277 h 4676373"/>
              <a:gd name="connsiteX12" fmla="*/ 467800 w 4111599"/>
              <a:gd name="connsiteY12" fmla="*/ 1870976 h 4676373"/>
              <a:gd name="connsiteX13" fmla="*/ 407260 w 4111599"/>
              <a:gd name="connsiteY13" fmla="*/ 1461794 h 4676373"/>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58166 h 4714613"/>
              <a:gd name="connsiteX1" fmla="*/ 2171456 w 4111599"/>
              <a:gd name="connsiteY1" fmla="*/ 4 h 4714613"/>
              <a:gd name="connsiteX2" fmla="*/ 4110750 w 4111599"/>
              <a:gd name="connsiteY2" fmla="*/ 1642992 h 4714613"/>
              <a:gd name="connsiteX3" fmla="*/ 3629291 w 4111599"/>
              <a:gd name="connsiteY3" fmla="*/ 3054122 h 4714613"/>
              <a:gd name="connsiteX4" fmla="*/ 3455507 w 4111599"/>
              <a:gd name="connsiteY4" fmla="*/ 4628395 h 4714613"/>
              <a:gd name="connsiteX5" fmla="*/ 1411383 w 4111599"/>
              <a:gd name="connsiteY5" fmla="*/ 4620274 h 4714613"/>
              <a:gd name="connsiteX6" fmla="*/ 1382200 w 4111599"/>
              <a:gd name="connsiteY6" fmla="*/ 4143619 h 4714613"/>
              <a:gd name="connsiteX7" fmla="*/ 438617 w 4111599"/>
              <a:gd name="connsiteY7" fmla="*/ 4065798 h 4714613"/>
              <a:gd name="connsiteX8" fmla="*/ 273247 w 4111599"/>
              <a:gd name="connsiteY8" fmla="*/ 3375134 h 4714613"/>
              <a:gd name="connsiteX9" fmla="*/ 273247 w 4111599"/>
              <a:gd name="connsiteY9" fmla="*/ 3238948 h 4714613"/>
              <a:gd name="connsiteX10" fmla="*/ 273247 w 4111599"/>
              <a:gd name="connsiteY10" fmla="*/ 2888751 h 4714613"/>
              <a:gd name="connsiteX11" fmla="*/ 874 w 4111599"/>
              <a:gd name="connsiteY11" fmla="*/ 2606649 h 4714613"/>
              <a:gd name="connsiteX12" fmla="*/ 467800 w 4111599"/>
              <a:gd name="connsiteY12" fmla="*/ 1867348 h 4714613"/>
              <a:gd name="connsiteX13" fmla="*/ 407260 w 4111599"/>
              <a:gd name="connsiteY13" fmla="*/ 1458166 h 4714613"/>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9"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gradFill>
            <a:gsLst>
              <a:gs pos="0">
                <a:schemeClr val="bg1">
                  <a:lumMod val="50000"/>
                </a:schemeClr>
              </a:gs>
              <a:gs pos="100000">
                <a:schemeClr val="bg1">
                  <a:lumMod val="95000"/>
                </a:schemeClr>
              </a:gs>
              <a:gs pos="8300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custDataLst>
              <p:tags r:id="rId1"/>
            </p:custDataLst>
          </p:nvPr>
        </p:nvSpPr>
        <p:spPr>
          <a:xfrm>
            <a:off x="3953281" y="4768795"/>
            <a:ext cx="1092227" cy="963568"/>
          </a:xfrm>
          <a:custGeom>
            <a:avLst/>
            <a:gdLst>
              <a:gd name="connsiteX0" fmla="*/ 1033459 w 1092227"/>
              <a:gd name="connsiteY0" fmla="*/ 593797 h 963568"/>
              <a:gd name="connsiteX1" fmla="*/ 1033459 w 1092227"/>
              <a:gd name="connsiteY1" fmla="*/ 639513 h 963568"/>
              <a:gd name="connsiteX2" fmla="*/ 786766 w 1092227"/>
              <a:gd name="connsiteY2" fmla="*/ 886206 h 963568"/>
              <a:gd name="connsiteX3" fmla="*/ 714657 w 1092227"/>
              <a:gd name="connsiteY3" fmla="*/ 886206 h 963568"/>
              <a:gd name="connsiteX4" fmla="*/ 703048 w 1092227"/>
              <a:gd name="connsiteY4" fmla="*/ 908252 h 963568"/>
              <a:gd name="connsiteX5" fmla="*/ 546027 w 1092227"/>
              <a:gd name="connsiteY5" fmla="*/ 963568 h 963568"/>
              <a:gd name="connsiteX6" fmla="*/ 388988 w 1092227"/>
              <a:gd name="connsiteY6" fmla="*/ 908070 h 963568"/>
              <a:gd name="connsiteX7" fmla="*/ 377565 w 1092227"/>
              <a:gd name="connsiteY7" fmla="*/ 886206 h 963568"/>
              <a:gd name="connsiteX8" fmla="*/ 305434 w 1092227"/>
              <a:gd name="connsiteY8" fmla="*/ 886206 h 963568"/>
              <a:gd name="connsiteX9" fmla="*/ 58741 w 1092227"/>
              <a:gd name="connsiteY9" fmla="*/ 639513 h 963568"/>
              <a:gd name="connsiteX10" fmla="*/ 58741 w 1092227"/>
              <a:gd name="connsiteY10" fmla="*/ 627835 h 963568"/>
              <a:gd name="connsiteX11" fmla="*/ 1047831 w 1092227"/>
              <a:gd name="connsiteY11" fmla="*/ 492934 h 963568"/>
              <a:gd name="connsiteX12" fmla="*/ 1078139 w 1092227"/>
              <a:gd name="connsiteY12" fmla="*/ 504265 h 963568"/>
              <a:gd name="connsiteX13" fmla="*/ 1092201 w 1092227"/>
              <a:gd name="connsiteY13" fmla="*/ 535122 h 963568"/>
              <a:gd name="connsiteX14" fmla="*/ 1092200 w 1092227"/>
              <a:gd name="connsiteY14" fmla="*/ 535123 h 963568"/>
              <a:gd name="connsiteX15" fmla="*/ 1080325 w 1092227"/>
              <a:gd name="connsiteY15" fmla="*/ 566886 h 963568"/>
              <a:gd name="connsiteX16" fmla="*/ 1063748 w 1092227"/>
              <a:gd name="connsiteY16" fmla="*/ 574441 h 963568"/>
              <a:gd name="connsiteX17" fmla="*/ 31129 w 1092227"/>
              <a:gd name="connsiteY17" fmla="*/ 610500 h 963568"/>
              <a:gd name="connsiteX18" fmla="*/ 14062 w 1092227"/>
              <a:gd name="connsiteY18" fmla="*/ 604119 h 963568"/>
              <a:gd name="connsiteX19" fmla="*/ 0 w 1092227"/>
              <a:gd name="connsiteY19" fmla="*/ 573262 h 963568"/>
              <a:gd name="connsiteX20" fmla="*/ 11875 w 1092227"/>
              <a:gd name="connsiteY20" fmla="*/ 541500 h 963568"/>
              <a:gd name="connsiteX21" fmla="*/ 41320 w 1092227"/>
              <a:gd name="connsiteY21" fmla="*/ 528082 h 963568"/>
              <a:gd name="connsiteX22" fmla="*/ 1033459 w 1092227"/>
              <a:gd name="connsiteY22" fmla="*/ 452257 h 963568"/>
              <a:gd name="connsiteX23" fmla="*/ 1033459 w 1092227"/>
              <a:gd name="connsiteY23" fmla="*/ 475137 h 963568"/>
              <a:gd name="connsiteX24" fmla="*/ 58741 w 1092227"/>
              <a:gd name="connsiteY24" fmla="*/ 509175 h 963568"/>
              <a:gd name="connsiteX25" fmla="*/ 58741 w 1092227"/>
              <a:gd name="connsiteY25" fmla="*/ 486295 h 963568"/>
              <a:gd name="connsiteX26" fmla="*/ 1048932 w 1092227"/>
              <a:gd name="connsiteY26" fmla="*/ 349425 h 963568"/>
              <a:gd name="connsiteX27" fmla="*/ 1078139 w 1092227"/>
              <a:gd name="connsiteY27" fmla="*/ 360344 h 963568"/>
              <a:gd name="connsiteX28" fmla="*/ 1092201 w 1092227"/>
              <a:gd name="connsiteY28" fmla="*/ 391201 h 963568"/>
              <a:gd name="connsiteX29" fmla="*/ 1092200 w 1092227"/>
              <a:gd name="connsiteY29" fmla="*/ 391202 h 963568"/>
              <a:gd name="connsiteX30" fmla="*/ 1080325 w 1092227"/>
              <a:gd name="connsiteY30" fmla="*/ 422965 h 963568"/>
              <a:gd name="connsiteX31" fmla="*/ 1058090 w 1092227"/>
              <a:gd name="connsiteY31" fmla="*/ 433098 h 963568"/>
              <a:gd name="connsiteX32" fmla="*/ 36953 w 1092227"/>
              <a:gd name="connsiteY32" fmla="*/ 468757 h 963568"/>
              <a:gd name="connsiteX33" fmla="*/ 14062 w 1092227"/>
              <a:gd name="connsiteY33" fmla="*/ 460198 h 963568"/>
              <a:gd name="connsiteX34" fmla="*/ 0 w 1092227"/>
              <a:gd name="connsiteY34" fmla="*/ 429342 h 963568"/>
              <a:gd name="connsiteX35" fmla="*/ 11875 w 1092227"/>
              <a:gd name="connsiteY35" fmla="*/ 397579 h 963568"/>
              <a:gd name="connsiteX36" fmla="*/ 40251 w 1092227"/>
              <a:gd name="connsiteY36" fmla="*/ 384649 h 963568"/>
              <a:gd name="connsiteX37" fmla="*/ 1033459 w 1092227"/>
              <a:gd name="connsiteY37" fmla="*/ 310402 h 963568"/>
              <a:gd name="connsiteX38" fmla="*/ 1033459 w 1092227"/>
              <a:gd name="connsiteY38" fmla="*/ 331666 h 963568"/>
              <a:gd name="connsiteX39" fmla="*/ 58741 w 1092227"/>
              <a:gd name="connsiteY39" fmla="*/ 365704 h 963568"/>
              <a:gd name="connsiteX40" fmla="*/ 58741 w 1092227"/>
              <a:gd name="connsiteY40" fmla="*/ 344440 h 963568"/>
              <a:gd name="connsiteX41" fmla="*/ 1046376 w 1092227"/>
              <a:gd name="connsiteY41" fmla="*/ 204548 h 963568"/>
              <a:gd name="connsiteX42" fmla="*/ 1092201 w 1092227"/>
              <a:gd name="connsiteY42" fmla="*/ 247280 h 963568"/>
              <a:gd name="connsiteX43" fmla="*/ 1092200 w 1092227"/>
              <a:gd name="connsiteY43" fmla="*/ 247281 h 963568"/>
              <a:gd name="connsiteX44" fmla="*/ 1080325 w 1092227"/>
              <a:gd name="connsiteY44" fmla="*/ 279044 h 963568"/>
              <a:gd name="connsiteX45" fmla="*/ 1053181 w 1092227"/>
              <a:gd name="connsiteY45" fmla="*/ 291414 h 963568"/>
              <a:gd name="connsiteX46" fmla="*/ 42006 w 1092227"/>
              <a:gd name="connsiteY46" fmla="*/ 326725 h 963568"/>
              <a:gd name="connsiteX47" fmla="*/ 14062 w 1092227"/>
              <a:gd name="connsiteY47" fmla="*/ 316277 h 963568"/>
              <a:gd name="connsiteX48" fmla="*/ 0 w 1092227"/>
              <a:gd name="connsiteY48" fmla="*/ 285421 h 963568"/>
              <a:gd name="connsiteX49" fmla="*/ 11875 w 1092227"/>
              <a:gd name="connsiteY49" fmla="*/ 253658 h 963568"/>
              <a:gd name="connsiteX50" fmla="*/ 42733 w 1092227"/>
              <a:gd name="connsiteY50" fmla="*/ 239596 h 963568"/>
              <a:gd name="connsiteX51" fmla="*/ 58741 w 1092227"/>
              <a:gd name="connsiteY51" fmla="*/ 239037 h 963568"/>
              <a:gd name="connsiteX52" fmla="*/ 58741 w 1092227"/>
              <a:gd name="connsiteY52" fmla="*/ 238660 h 963568"/>
              <a:gd name="connsiteX53" fmla="*/ 1033459 w 1092227"/>
              <a:gd name="connsiteY53" fmla="*/ 204623 h 963568"/>
              <a:gd name="connsiteX54" fmla="*/ 1033459 w 1092227"/>
              <a:gd name="connsiteY54" fmla="*/ 204999 h 963568"/>
              <a:gd name="connsiteX55" fmla="*/ 1033459 w 1092227"/>
              <a:gd name="connsiteY55" fmla="*/ 168020 h 963568"/>
              <a:gd name="connsiteX56" fmla="*/ 1033459 w 1092227"/>
              <a:gd name="connsiteY56" fmla="*/ 186324 h 963568"/>
              <a:gd name="connsiteX57" fmla="*/ 58741 w 1092227"/>
              <a:gd name="connsiteY57" fmla="*/ 220362 h 963568"/>
              <a:gd name="connsiteX58" fmla="*/ 58741 w 1092227"/>
              <a:gd name="connsiteY58" fmla="*/ 202058 h 963568"/>
              <a:gd name="connsiteX59" fmla="*/ 1050755 w 1092227"/>
              <a:gd name="connsiteY59" fmla="*/ 62264 h 963568"/>
              <a:gd name="connsiteX60" fmla="*/ 1078139 w 1092227"/>
              <a:gd name="connsiteY60" fmla="*/ 72502 h 963568"/>
              <a:gd name="connsiteX61" fmla="*/ 1092201 w 1092227"/>
              <a:gd name="connsiteY61" fmla="*/ 103359 h 963568"/>
              <a:gd name="connsiteX62" fmla="*/ 1092200 w 1092227"/>
              <a:gd name="connsiteY62" fmla="*/ 103360 h 963568"/>
              <a:gd name="connsiteX63" fmla="*/ 1080325 w 1092227"/>
              <a:gd name="connsiteY63" fmla="*/ 135123 h 963568"/>
              <a:gd name="connsiteX64" fmla="*/ 1049523 w 1092227"/>
              <a:gd name="connsiteY64" fmla="*/ 149160 h 963568"/>
              <a:gd name="connsiteX65" fmla="*/ 45771 w 1092227"/>
              <a:gd name="connsiteY65" fmla="*/ 184212 h 963568"/>
              <a:gd name="connsiteX66" fmla="*/ 14062 w 1092227"/>
              <a:gd name="connsiteY66" fmla="*/ 172356 h 963568"/>
              <a:gd name="connsiteX67" fmla="*/ 0 w 1092227"/>
              <a:gd name="connsiteY67" fmla="*/ 141500 h 963568"/>
              <a:gd name="connsiteX68" fmla="*/ 11875 w 1092227"/>
              <a:gd name="connsiteY68" fmla="*/ 109737 h 963568"/>
              <a:gd name="connsiteX69" fmla="*/ 38480 w 1092227"/>
              <a:gd name="connsiteY69" fmla="*/ 97614 h 963568"/>
              <a:gd name="connsiteX70" fmla="*/ 58741 w 1092227"/>
              <a:gd name="connsiteY70" fmla="*/ 0 h 963568"/>
              <a:gd name="connsiteX71" fmla="*/ 1033459 w 1092227"/>
              <a:gd name="connsiteY71" fmla="*/ 0 h 963568"/>
              <a:gd name="connsiteX72" fmla="*/ 1033459 w 1092227"/>
              <a:gd name="connsiteY72" fmla="*/ 44569 h 963568"/>
              <a:gd name="connsiteX73" fmla="*/ 58741 w 1092227"/>
              <a:gd name="connsiteY73" fmla="*/ 78607 h 9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92227" h="963568">
                <a:moveTo>
                  <a:pt x="1033459" y="593797"/>
                </a:moveTo>
                <a:lnTo>
                  <a:pt x="1033459" y="639513"/>
                </a:lnTo>
                <a:lnTo>
                  <a:pt x="786766" y="886206"/>
                </a:lnTo>
                <a:lnTo>
                  <a:pt x="714657" y="886206"/>
                </a:lnTo>
                <a:lnTo>
                  <a:pt x="703048" y="908252"/>
                </a:lnTo>
                <a:cubicBezTo>
                  <a:pt x="673194" y="941392"/>
                  <a:pt x="613643" y="963584"/>
                  <a:pt x="546027" y="963568"/>
                </a:cubicBezTo>
                <a:cubicBezTo>
                  <a:pt x="478332" y="963552"/>
                  <a:pt x="418761" y="941280"/>
                  <a:pt x="388988" y="908070"/>
                </a:cubicBezTo>
                <a:lnTo>
                  <a:pt x="377565" y="886206"/>
                </a:lnTo>
                <a:lnTo>
                  <a:pt x="305434" y="886206"/>
                </a:lnTo>
                <a:lnTo>
                  <a:pt x="58741" y="639513"/>
                </a:lnTo>
                <a:lnTo>
                  <a:pt x="58741" y="627835"/>
                </a:lnTo>
                <a:close/>
                <a:moveTo>
                  <a:pt x="1047831" y="492934"/>
                </a:moveTo>
                <a:lnTo>
                  <a:pt x="1078139" y="504265"/>
                </a:lnTo>
                <a:cubicBezTo>
                  <a:pt x="1086432" y="511998"/>
                  <a:pt x="1091774" y="522895"/>
                  <a:pt x="1092201" y="535122"/>
                </a:cubicBezTo>
                <a:lnTo>
                  <a:pt x="1092200" y="535123"/>
                </a:lnTo>
                <a:cubicBezTo>
                  <a:pt x="1092627" y="547351"/>
                  <a:pt x="1088058" y="558594"/>
                  <a:pt x="1080325" y="566886"/>
                </a:cubicBezTo>
                <a:lnTo>
                  <a:pt x="1063748" y="574441"/>
                </a:lnTo>
                <a:lnTo>
                  <a:pt x="31129" y="610500"/>
                </a:lnTo>
                <a:lnTo>
                  <a:pt x="14062" y="604119"/>
                </a:lnTo>
                <a:lnTo>
                  <a:pt x="0" y="573262"/>
                </a:lnTo>
                <a:lnTo>
                  <a:pt x="11875" y="541500"/>
                </a:lnTo>
                <a:lnTo>
                  <a:pt x="41320" y="528082"/>
                </a:lnTo>
                <a:close/>
                <a:moveTo>
                  <a:pt x="1033459" y="452257"/>
                </a:moveTo>
                <a:lnTo>
                  <a:pt x="1033459" y="475137"/>
                </a:lnTo>
                <a:lnTo>
                  <a:pt x="58741" y="509175"/>
                </a:lnTo>
                <a:lnTo>
                  <a:pt x="58741" y="486295"/>
                </a:lnTo>
                <a:close/>
                <a:moveTo>
                  <a:pt x="1048932" y="349425"/>
                </a:moveTo>
                <a:lnTo>
                  <a:pt x="1078139" y="360344"/>
                </a:lnTo>
                <a:cubicBezTo>
                  <a:pt x="1086432" y="368077"/>
                  <a:pt x="1091774" y="378974"/>
                  <a:pt x="1092201" y="391201"/>
                </a:cubicBezTo>
                <a:lnTo>
                  <a:pt x="1092200" y="391202"/>
                </a:lnTo>
                <a:cubicBezTo>
                  <a:pt x="1092627" y="403430"/>
                  <a:pt x="1088058" y="414673"/>
                  <a:pt x="1080325" y="422965"/>
                </a:cubicBezTo>
                <a:lnTo>
                  <a:pt x="1058090" y="433098"/>
                </a:lnTo>
                <a:lnTo>
                  <a:pt x="36953" y="468757"/>
                </a:lnTo>
                <a:lnTo>
                  <a:pt x="14062" y="460198"/>
                </a:lnTo>
                <a:lnTo>
                  <a:pt x="0" y="429342"/>
                </a:lnTo>
                <a:lnTo>
                  <a:pt x="11875" y="397579"/>
                </a:lnTo>
                <a:lnTo>
                  <a:pt x="40251" y="384649"/>
                </a:lnTo>
                <a:close/>
                <a:moveTo>
                  <a:pt x="1033459" y="310402"/>
                </a:moveTo>
                <a:lnTo>
                  <a:pt x="1033459" y="331666"/>
                </a:lnTo>
                <a:lnTo>
                  <a:pt x="58741" y="365704"/>
                </a:lnTo>
                <a:lnTo>
                  <a:pt x="58741" y="344440"/>
                </a:lnTo>
                <a:close/>
                <a:moveTo>
                  <a:pt x="1046376" y="204548"/>
                </a:moveTo>
                <a:cubicBezTo>
                  <a:pt x="1070831" y="203694"/>
                  <a:pt x="1091347" y="222825"/>
                  <a:pt x="1092201" y="247280"/>
                </a:cubicBezTo>
                <a:lnTo>
                  <a:pt x="1092200" y="247281"/>
                </a:lnTo>
                <a:cubicBezTo>
                  <a:pt x="1092627" y="259509"/>
                  <a:pt x="1088058" y="270752"/>
                  <a:pt x="1080325" y="279044"/>
                </a:cubicBezTo>
                <a:lnTo>
                  <a:pt x="1053181" y="291414"/>
                </a:lnTo>
                <a:lnTo>
                  <a:pt x="42006" y="326725"/>
                </a:lnTo>
                <a:lnTo>
                  <a:pt x="14062" y="316277"/>
                </a:lnTo>
                <a:lnTo>
                  <a:pt x="0" y="285421"/>
                </a:lnTo>
                <a:lnTo>
                  <a:pt x="11875" y="253658"/>
                </a:lnTo>
                <a:cubicBezTo>
                  <a:pt x="19608" y="245365"/>
                  <a:pt x="30505" y="240023"/>
                  <a:pt x="42733" y="239596"/>
                </a:cubicBezTo>
                <a:lnTo>
                  <a:pt x="58741" y="239037"/>
                </a:lnTo>
                <a:lnTo>
                  <a:pt x="58741" y="238660"/>
                </a:lnTo>
                <a:lnTo>
                  <a:pt x="1033459" y="204623"/>
                </a:lnTo>
                <a:lnTo>
                  <a:pt x="1033459" y="204999"/>
                </a:lnTo>
                <a:close/>
                <a:moveTo>
                  <a:pt x="1033459" y="168020"/>
                </a:moveTo>
                <a:lnTo>
                  <a:pt x="1033459" y="186324"/>
                </a:lnTo>
                <a:lnTo>
                  <a:pt x="58741" y="220362"/>
                </a:lnTo>
                <a:lnTo>
                  <a:pt x="58741" y="202058"/>
                </a:lnTo>
                <a:close/>
                <a:moveTo>
                  <a:pt x="1050755" y="62264"/>
                </a:moveTo>
                <a:lnTo>
                  <a:pt x="1078139" y="72502"/>
                </a:lnTo>
                <a:cubicBezTo>
                  <a:pt x="1086432" y="80235"/>
                  <a:pt x="1091774" y="91132"/>
                  <a:pt x="1092201" y="103359"/>
                </a:cubicBezTo>
                <a:lnTo>
                  <a:pt x="1092200" y="103360"/>
                </a:lnTo>
                <a:cubicBezTo>
                  <a:pt x="1092627" y="115588"/>
                  <a:pt x="1088058" y="126831"/>
                  <a:pt x="1080325" y="135123"/>
                </a:cubicBezTo>
                <a:lnTo>
                  <a:pt x="1049523" y="149160"/>
                </a:lnTo>
                <a:lnTo>
                  <a:pt x="45771" y="184212"/>
                </a:lnTo>
                <a:lnTo>
                  <a:pt x="14062" y="172356"/>
                </a:lnTo>
                <a:lnTo>
                  <a:pt x="0" y="141500"/>
                </a:lnTo>
                <a:lnTo>
                  <a:pt x="11875" y="109737"/>
                </a:lnTo>
                <a:lnTo>
                  <a:pt x="38480" y="97614"/>
                </a:lnTo>
                <a:close/>
                <a:moveTo>
                  <a:pt x="58741" y="0"/>
                </a:moveTo>
                <a:lnTo>
                  <a:pt x="1033459" y="0"/>
                </a:lnTo>
                <a:lnTo>
                  <a:pt x="1033459" y="44569"/>
                </a:lnTo>
                <a:lnTo>
                  <a:pt x="58741" y="78607"/>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4"/>
          <p:cNvSpPr/>
          <p:nvPr/>
        </p:nvSpPr>
        <p:spPr>
          <a:xfrm>
            <a:off x="4986837" y="2380718"/>
            <a:ext cx="212201" cy="212201"/>
          </a:xfrm>
          <a:custGeom>
            <a:avLst/>
            <a:gdLst>
              <a:gd name="connsiteX0" fmla="*/ 795231 w 1238250"/>
              <a:gd name="connsiteY0" fmla="*/ 786869 h 1238251"/>
              <a:gd name="connsiteX1" fmla="*/ 709237 w 1238250"/>
              <a:gd name="connsiteY1" fmla="*/ 872864 h 1238251"/>
              <a:gd name="connsiteX2" fmla="*/ 795231 w 1238250"/>
              <a:gd name="connsiteY2" fmla="*/ 958858 h 1238251"/>
              <a:gd name="connsiteX3" fmla="*/ 881226 w 1238250"/>
              <a:gd name="connsiteY3" fmla="*/ 872864 h 1238251"/>
              <a:gd name="connsiteX4" fmla="*/ 795231 w 1238250"/>
              <a:gd name="connsiteY4" fmla="*/ 786869 h 1238251"/>
              <a:gd name="connsiteX5" fmla="*/ 451253 w 1238250"/>
              <a:gd name="connsiteY5" fmla="*/ 786869 h 1238251"/>
              <a:gd name="connsiteX6" fmla="*/ 365258 w 1238250"/>
              <a:gd name="connsiteY6" fmla="*/ 872864 h 1238251"/>
              <a:gd name="connsiteX7" fmla="*/ 451253 w 1238250"/>
              <a:gd name="connsiteY7" fmla="*/ 958858 h 1238251"/>
              <a:gd name="connsiteX8" fmla="*/ 537247 w 1238250"/>
              <a:gd name="connsiteY8" fmla="*/ 872864 h 1238251"/>
              <a:gd name="connsiteX9" fmla="*/ 451253 w 1238250"/>
              <a:gd name="connsiteY9" fmla="*/ 786869 h 1238251"/>
              <a:gd name="connsiteX10" fmla="*/ 620663 w 1238250"/>
              <a:gd name="connsiteY10" fmla="*/ 546967 h 1238251"/>
              <a:gd name="connsiteX11" fmla="*/ 548655 w 1238250"/>
              <a:gd name="connsiteY11" fmla="*/ 618975 h 1238251"/>
              <a:gd name="connsiteX12" fmla="*/ 620663 w 1238250"/>
              <a:gd name="connsiteY12" fmla="*/ 690983 h 1238251"/>
              <a:gd name="connsiteX13" fmla="*/ 692671 w 1238250"/>
              <a:gd name="connsiteY13" fmla="*/ 618975 h 1238251"/>
              <a:gd name="connsiteX14" fmla="*/ 620663 w 1238250"/>
              <a:gd name="connsiteY14" fmla="*/ 546967 h 1238251"/>
              <a:gd name="connsiteX15" fmla="*/ 620663 w 1238250"/>
              <a:gd name="connsiteY15" fmla="*/ 493200 h 1238251"/>
              <a:gd name="connsiteX16" fmla="*/ 746438 w 1238250"/>
              <a:gd name="connsiteY16" fmla="*/ 618975 h 1238251"/>
              <a:gd name="connsiteX17" fmla="*/ 620663 w 1238250"/>
              <a:gd name="connsiteY17" fmla="*/ 744750 h 1238251"/>
              <a:gd name="connsiteX18" fmla="*/ 494888 w 1238250"/>
              <a:gd name="connsiteY18" fmla="*/ 618975 h 1238251"/>
              <a:gd name="connsiteX19" fmla="*/ 620663 w 1238250"/>
              <a:gd name="connsiteY19" fmla="*/ 493200 h 1238251"/>
              <a:gd name="connsiteX20" fmla="*/ 620663 w 1238250"/>
              <a:gd name="connsiteY20" fmla="*/ 474959 h 1238251"/>
              <a:gd name="connsiteX21" fmla="*/ 476647 w 1238250"/>
              <a:gd name="connsiteY21" fmla="*/ 618975 h 1238251"/>
              <a:gd name="connsiteX22" fmla="*/ 620663 w 1238250"/>
              <a:gd name="connsiteY22" fmla="*/ 762991 h 1238251"/>
              <a:gd name="connsiteX23" fmla="*/ 764679 w 1238250"/>
              <a:gd name="connsiteY23" fmla="*/ 618975 h 1238251"/>
              <a:gd name="connsiteX24" fmla="*/ 620663 w 1238250"/>
              <a:gd name="connsiteY24" fmla="*/ 474959 h 1238251"/>
              <a:gd name="connsiteX25" fmla="*/ 918758 w 1238250"/>
              <a:gd name="connsiteY25" fmla="*/ 464638 h 1238251"/>
              <a:gd name="connsiteX26" fmla="*/ 832764 w 1238250"/>
              <a:gd name="connsiteY26" fmla="*/ 550633 h 1238251"/>
              <a:gd name="connsiteX27" fmla="*/ 918758 w 1238250"/>
              <a:gd name="connsiteY27" fmla="*/ 636628 h 1238251"/>
              <a:gd name="connsiteX28" fmla="*/ 1004753 w 1238250"/>
              <a:gd name="connsiteY28" fmla="*/ 550633 h 1238251"/>
              <a:gd name="connsiteX29" fmla="*/ 918758 w 1238250"/>
              <a:gd name="connsiteY29" fmla="*/ 464638 h 1238251"/>
              <a:gd name="connsiteX30" fmla="*/ 329073 w 1238250"/>
              <a:gd name="connsiteY30" fmla="*/ 464638 h 1238251"/>
              <a:gd name="connsiteX31" fmla="*/ 243078 w 1238250"/>
              <a:gd name="connsiteY31" fmla="*/ 550633 h 1238251"/>
              <a:gd name="connsiteX32" fmla="*/ 329073 w 1238250"/>
              <a:gd name="connsiteY32" fmla="*/ 636628 h 1238251"/>
              <a:gd name="connsiteX33" fmla="*/ 415067 w 1238250"/>
              <a:gd name="connsiteY33" fmla="*/ 550633 h 1238251"/>
              <a:gd name="connsiteX34" fmla="*/ 329073 w 1238250"/>
              <a:gd name="connsiteY34" fmla="*/ 464638 h 1238251"/>
              <a:gd name="connsiteX35" fmla="*/ 623242 w 1238250"/>
              <a:gd name="connsiteY35" fmla="*/ 238778 h 1238251"/>
              <a:gd name="connsiteX36" fmla="*/ 537247 w 1238250"/>
              <a:gd name="connsiteY36" fmla="*/ 324773 h 1238251"/>
              <a:gd name="connsiteX37" fmla="*/ 623242 w 1238250"/>
              <a:gd name="connsiteY37" fmla="*/ 410767 h 1238251"/>
              <a:gd name="connsiteX38" fmla="*/ 709237 w 1238250"/>
              <a:gd name="connsiteY38" fmla="*/ 324773 h 1238251"/>
              <a:gd name="connsiteX39" fmla="*/ 623242 w 1238250"/>
              <a:gd name="connsiteY39" fmla="*/ 238778 h 1238251"/>
              <a:gd name="connsiteX40" fmla="*/ 619125 w 1238250"/>
              <a:gd name="connsiteY40" fmla="*/ 0 h 1238251"/>
              <a:gd name="connsiteX41" fmla="*/ 655249 w 1238250"/>
              <a:gd name="connsiteY41" fmla="*/ 1824 h 1238251"/>
              <a:gd name="connsiteX42" fmla="*/ 684951 w 1238250"/>
              <a:gd name="connsiteY42" fmla="*/ 79183 h 1238251"/>
              <a:gd name="connsiteX43" fmla="*/ 728821 w 1238250"/>
              <a:gd name="connsiteY43" fmla="*/ 85878 h 1238251"/>
              <a:gd name="connsiteX44" fmla="*/ 764880 w 1238250"/>
              <a:gd name="connsiteY44" fmla="*/ 95150 h 1238251"/>
              <a:gd name="connsiteX45" fmla="*/ 822187 w 1238250"/>
              <a:gd name="connsiteY45" fmla="*/ 34772 h 1238251"/>
              <a:gd name="connsiteX46" fmla="*/ 860117 w 1238250"/>
              <a:gd name="connsiteY46" fmla="*/ 48654 h 1238251"/>
              <a:gd name="connsiteX47" fmla="*/ 888733 w 1238250"/>
              <a:gd name="connsiteY47" fmla="*/ 62439 h 1238251"/>
              <a:gd name="connsiteX48" fmla="*/ 886569 w 1238250"/>
              <a:gd name="connsiteY48" fmla="*/ 145373 h 1238251"/>
              <a:gd name="connsiteX49" fmla="*/ 923451 w 1238250"/>
              <a:gd name="connsiteY49" fmla="*/ 167779 h 1238251"/>
              <a:gd name="connsiteX50" fmla="*/ 952398 w 1238250"/>
              <a:gd name="connsiteY50" fmla="*/ 191663 h 1238251"/>
              <a:gd name="connsiteX51" fmla="*/ 1030178 w 1238250"/>
              <a:gd name="connsiteY51" fmla="*/ 157040 h 1238251"/>
              <a:gd name="connsiteX52" fmla="*/ 1056913 w 1238250"/>
              <a:gd name="connsiteY52" fmla="*/ 181338 h 1238251"/>
              <a:gd name="connsiteX53" fmla="*/ 1081210 w 1238250"/>
              <a:gd name="connsiteY53" fmla="*/ 208072 h 1238251"/>
              <a:gd name="connsiteX54" fmla="*/ 1046587 w 1238250"/>
              <a:gd name="connsiteY54" fmla="*/ 285853 h 1238251"/>
              <a:gd name="connsiteX55" fmla="*/ 1070471 w 1238250"/>
              <a:gd name="connsiteY55" fmla="*/ 314799 h 1238251"/>
              <a:gd name="connsiteX56" fmla="*/ 1092877 w 1238250"/>
              <a:gd name="connsiteY56" fmla="*/ 351681 h 1238251"/>
              <a:gd name="connsiteX57" fmla="*/ 1175811 w 1238250"/>
              <a:gd name="connsiteY57" fmla="*/ 349517 h 1238251"/>
              <a:gd name="connsiteX58" fmla="*/ 1189597 w 1238250"/>
              <a:gd name="connsiteY58" fmla="*/ 378134 h 1238251"/>
              <a:gd name="connsiteX59" fmla="*/ 1203479 w 1238250"/>
              <a:gd name="connsiteY59" fmla="*/ 416063 h 1238251"/>
              <a:gd name="connsiteX60" fmla="*/ 1143100 w 1238250"/>
              <a:gd name="connsiteY60" fmla="*/ 473370 h 1238251"/>
              <a:gd name="connsiteX61" fmla="*/ 1152371 w 1238250"/>
              <a:gd name="connsiteY61" fmla="*/ 509429 h 1238251"/>
              <a:gd name="connsiteX62" fmla="*/ 1159066 w 1238250"/>
              <a:gd name="connsiteY62" fmla="*/ 553299 h 1238251"/>
              <a:gd name="connsiteX63" fmla="*/ 1236426 w 1238250"/>
              <a:gd name="connsiteY63" fmla="*/ 583002 h 1238251"/>
              <a:gd name="connsiteX64" fmla="*/ 1238250 w 1238250"/>
              <a:gd name="connsiteY64" fmla="*/ 619126 h 1238251"/>
              <a:gd name="connsiteX65" fmla="*/ 1236426 w 1238250"/>
              <a:gd name="connsiteY65" fmla="*/ 655249 h 1238251"/>
              <a:gd name="connsiteX66" fmla="*/ 1159066 w 1238250"/>
              <a:gd name="connsiteY66" fmla="*/ 684952 h 1238251"/>
              <a:gd name="connsiteX67" fmla="*/ 1152371 w 1238250"/>
              <a:gd name="connsiteY67" fmla="*/ 728822 h 1238251"/>
              <a:gd name="connsiteX68" fmla="*/ 1143100 w 1238250"/>
              <a:gd name="connsiteY68" fmla="*/ 764880 h 1238251"/>
              <a:gd name="connsiteX69" fmla="*/ 1203479 w 1238250"/>
              <a:gd name="connsiteY69" fmla="*/ 822187 h 1238251"/>
              <a:gd name="connsiteX70" fmla="*/ 1189597 w 1238250"/>
              <a:gd name="connsiteY70" fmla="*/ 860118 h 1238251"/>
              <a:gd name="connsiteX71" fmla="*/ 1175812 w 1238250"/>
              <a:gd name="connsiteY71" fmla="*/ 888734 h 1238251"/>
              <a:gd name="connsiteX72" fmla="*/ 1092877 w 1238250"/>
              <a:gd name="connsiteY72" fmla="*/ 886569 h 1238251"/>
              <a:gd name="connsiteX73" fmla="*/ 1070471 w 1238250"/>
              <a:gd name="connsiteY73" fmla="*/ 923451 h 1238251"/>
              <a:gd name="connsiteX74" fmla="*/ 1046587 w 1238250"/>
              <a:gd name="connsiteY74" fmla="*/ 952398 h 1238251"/>
              <a:gd name="connsiteX75" fmla="*/ 1081211 w 1238250"/>
              <a:gd name="connsiteY75" fmla="*/ 1030179 h 1238251"/>
              <a:gd name="connsiteX76" fmla="*/ 1056913 w 1238250"/>
              <a:gd name="connsiteY76" fmla="*/ 1056914 h 1238251"/>
              <a:gd name="connsiteX77" fmla="*/ 1030178 w 1238250"/>
              <a:gd name="connsiteY77" fmla="*/ 1081212 h 1238251"/>
              <a:gd name="connsiteX78" fmla="*/ 952397 w 1238250"/>
              <a:gd name="connsiteY78" fmla="*/ 1046588 h 1238251"/>
              <a:gd name="connsiteX79" fmla="*/ 923451 w 1238250"/>
              <a:gd name="connsiteY79" fmla="*/ 1070471 h 1238251"/>
              <a:gd name="connsiteX80" fmla="*/ 886569 w 1238250"/>
              <a:gd name="connsiteY80" fmla="*/ 1092878 h 1238251"/>
              <a:gd name="connsiteX81" fmla="*/ 888733 w 1238250"/>
              <a:gd name="connsiteY81" fmla="*/ 1175812 h 1238251"/>
              <a:gd name="connsiteX82" fmla="*/ 860117 w 1238250"/>
              <a:gd name="connsiteY82" fmla="*/ 1189598 h 1238251"/>
              <a:gd name="connsiteX83" fmla="*/ 822187 w 1238250"/>
              <a:gd name="connsiteY83" fmla="*/ 1203480 h 1238251"/>
              <a:gd name="connsiteX84" fmla="*/ 764880 w 1238250"/>
              <a:gd name="connsiteY84" fmla="*/ 1143100 h 1238251"/>
              <a:gd name="connsiteX85" fmla="*/ 728821 w 1238250"/>
              <a:gd name="connsiteY85" fmla="*/ 1152372 h 1238251"/>
              <a:gd name="connsiteX86" fmla="*/ 684952 w 1238250"/>
              <a:gd name="connsiteY86" fmla="*/ 1159067 h 1238251"/>
              <a:gd name="connsiteX87" fmla="*/ 655249 w 1238250"/>
              <a:gd name="connsiteY87" fmla="*/ 1236427 h 1238251"/>
              <a:gd name="connsiteX88" fmla="*/ 619125 w 1238250"/>
              <a:gd name="connsiteY88" fmla="*/ 1238251 h 1238251"/>
              <a:gd name="connsiteX89" fmla="*/ 583002 w 1238250"/>
              <a:gd name="connsiteY89" fmla="*/ 1236427 h 1238251"/>
              <a:gd name="connsiteX90" fmla="*/ 553299 w 1238250"/>
              <a:gd name="connsiteY90" fmla="*/ 1159067 h 1238251"/>
              <a:gd name="connsiteX91" fmla="*/ 509429 w 1238250"/>
              <a:gd name="connsiteY91" fmla="*/ 1152372 h 1238251"/>
              <a:gd name="connsiteX92" fmla="*/ 473370 w 1238250"/>
              <a:gd name="connsiteY92" fmla="*/ 1143100 h 1238251"/>
              <a:gd name="connsiteX93" fmla="*/ 416064 w 1238250"/>
              <a:gd name="connsiteY93" fmla="*/ 1203480 h 1238251"/>
              <a:gd name="connsiteX94" fmla="*/ 378134 w 1238250"/>
              <a:gd name="connsiteY94" fmla="*/ 1189598 h 1238251"/>
              <a:gd name="connsiteX95" fmla="*/ 349517 w 1238250"/>
              <a:gd name="connsiteY95" fmla="*/ 1175812 h 1238251"/>
              <a:gd name="connsiteX96" fmla="*/ 351682 w 1238250"/>
              <a:gd name="connsiteY96" fmla="*/ 1092878 h 1238251"/>
              <a:gd name="connsiteX97" fmla="*/ 314799 w 1238250"/>
              <a:gd name="connsiteY97" fmla="*/ 1070471 h 1238251"/>
              <a:gd name="connsiteX98" fmla="*/ 285852 w 1238250"/>
              <a:gd name="connsiteY98" fmla="*/ 1046588 h 1238251"/>
              <a:gd name="connsiteX99" fmla="*/ 208072 w 1238250"/>
              <a:gd name="connsiteY99" fmla="*/ 1081211 h 1238251"/>
              <a:gd name="connsiteX100" fmla="*/ 181338 w 1238250"/>
              <a:gd name="connsiteY100" fmla="*/ 1056914 h 1238251"/>
              <a:gd name="connsiteX101" fmla="*/ 157040 w 1238250"/>
              <a:gd name="connsiteY101" fmla="*/ 1030179 h 1238251"/>
              <a:gd name="connsiteX102" fmla="*/ 191663 w 1238250"/>
              <a:gd name="connsiteY102" fmla="*/ 952399 h 1238251"/>
              <a:gd name="connsiteX103" fmla="*/ 167779 w 1238250"/>
              <a:gd name="connsiteY103" fmla="*/ 923451 h 1238251"/>
              <a:gd name="connsiteX104" fmla="*/ 145373 w 1238250"/>
              <a:gd name="connsiteY104" fmla="*/ 886569 h 1238251"/>
              <a:gd name="connsiteX105" fmla="*/ 62439 w 1238250"/>
              <a:gd name="connsiteY105" fmla="*/ 888734 h 1238251"/>
              <a:gd name="connsiteX106" fmla="*/ 48654 w 1238250"/>
              <a:gd name="connsiteY106" fmla="*/ 860118 h 1238251"/>
              <a:gd name="connsiteX107" fmla="*/ 34772 w 1238250"/>
              <a:gd name="connsiteY107" fmla="*/ 822187 h 1238251"/>
              <a:gd name="connsiteX108" fmla="*/ 95150 w 1238250"/>
              <a:gd name="connsiteY108" fmla="*/ 764881 h 1238251"/>
              <a:gd name="connsiteX109" fmla="*/ 85879 w 1238250"/>
              <a:gd name="connsiteY109" fmla="*/ 728822 h 1238251"/>
              <a:gd name="connsiteX110" fmla="*/ 79183 w 1238250"/>
              <a:gd name="connsiteY110" fmla="*/ 684952 h 1238251"/>
              <a:gd name="connsiteX111" fmla="*/ 1825 w 1238250"/>
              <a:gd name="connsiteY111" fmla="*/ 655249 h 1238251"/>
              <a:gd name="connsiteX112" fmla="*/ 0 w 1238250"/>
              <a:gd name="connsiteY112" fmla="*/ 619126 h 1238251"/>
              <a:gd name="connsiteX113" fmla="*/ 1825 w 1238250"/>
              <a:gd name="connsiteY113" fmla="*/ 583002 h 1238251"/>
              <a:gd name="connsiteX114" fmla="*/ 79183 w 1238250"/>
              <a:gd name="connsiteY114" fmla="*/ 553300 h 1238251"/>
              <a:gd name="connsiteX115" fmla="*/ 85879 w 1238250"/>
              <a:gd name="connsiteY115" fmla="*/ 509429 h 1238251"/>
              <a:gd name="connsiteX116" fmla="*/ 95150 w 1238250"/>
              <a:gd name="connsiteY116" fmla="*/ 473370 h 1238251"/>
              <a:gd name="connsiteX117" fmla="*/ 34772 w 1238250"/>
              <a:gd name="connsiteY117" fmla="*/ 416064 h 1238251"/>
              <a:gd name="connsiteX118" fmla="*/ 48654 w 1238250"/>
              <a:gd name="connsiteY118" fmla="*/ 378134 h 1238251"/>
              <a:gd name="connsiteX119" fmla="*/ 62439 w 1238250"/>
              <a:gd name="connsiteY119" fmla="*/ 349517 h 1238251"/>
              <a:gd name="connsiteX120" fmla="*/ 145373 w 1238250"/>
              <a:gd name="connsiteY120" fmla="*/ 351681 h 1238251"/>
              <a:gd name="connsiteX121" fmla="*/ 167779 w 1238250"/>
              <a:gd name="connsiteY121" fmla="*/ 314799 h 1238251"/>
              <a:gd name="connsiteX122" fmla="*/ 191663 w 1238250"/>
              <a:gd name="connsiteY122" fmla="*/ 285852 h 1238251"/>
              <a:gd name="connsiteX123" fmla="*/ 157040 w 1238250"/>
              <a:gd name="connsiteY123" fmla="*/ 208072 h 1238251"/>
              <a:gd name="connsiteX124" fmla="*/ 181338 w 1238250"/>
              <a:gd name="connsiteY124" fmla="*/ 181338 h 1238251"/>
              <a:gd name="connsiteX125" fmla="*/ 208072 w 1238250"/>
              <a:gd name="connsiteY125" fmla="*/ 157040 h 1238251"/>
              <a:gd name="connsiteX126" fmla="*/ 285852 w 1238250"/>
              <a:gd name="connsiteY126" fmla="*/ 191663 h 1238251"/>
              <a:gd name="connsiteX127" fmla="*/ 314799 w 1238250"/>
              <a:gd name="connsiteY127" fmla="*/ 167779 h 1238251"/>
              <a:gd name="connsiteX128" fmla="*/ 351682 w 1238250"/>
              <a:gd name="connsiteY128" fmla="*/ 145372 h 1238251"/>
              <a:gd name="connsiteX129" fmla="*/ 349517 w 1238250"/>
              <a:gd name="connsiteY129" fmla="*/ 62439 h 1238251"/>
              <a:gd name="connsiteX130" fmla="*/ 378134 w 1238250"/>
              <a:gd name="connsiteY130" fmla="*/ 48654 h 1238251"/>
              <a:gd name="connsiteX131" fmla="*/ 416064 w 1238250"/>
              <a:gd name="connsiteY131" fmla="*/ 34772 h 1238251"/>
              <a:gd name="connsiteX132" fmla="*/ 473370 w 1238250"/>
              <a:gd name="connsiteY132" fmla="*/ 95150 h 1238251"/>
              <a:gd name="connsiteX133" fmla="*/ 509429 w 1238250"/>
              <a:gd name="connsiteY133" fmla="*/ 85878 h 1238251"/>
              <a:gd name="connsiteX134" fmla="*/ 553299 w 1238250"/>
              <a:gd name="connsiteY134" fmla="*/ 79183 h 1238251"/>
              <a:gd name="connsiteX135" fmla="*/ 583002 w 1238250"/>
              <a:gd name="connsiteY135"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38250" h="1238251">
                <a:moveTo>
                  <a:pt x="795231" y="786869"/>
                </a:moveTo>
                <a:cubicBezTo>
                  <a:pt x="747738" y="786869"/>
                  <a:pt x="709237" y="825370"/>
                  <a:pt x="709237" y="872864"/>
                </a:cubicBezTo>
                <a:cubicBezTo>
                  <a:pt x="709237" y="920357"/>
                  <a:pt x="747738" y="958858"/>
                  <a:pt x="795231" y="958858"/>
                </a:cubicBezTo>
                <a:cubicBezTo>
                  <a:pt x="842725" y="958858"/>
                  <a:pt x="881226" y="920357"/>
                  <a:pt x="881226" y="872864"/>
                </a:cubicBezTo>
                <a:cubicBezTo>
                  <a:pt x="881226" y="825370"/>
                  <a:pt x="842725" y="786869"/>
                  <a:pt x="795231" y="786869"/>
                </a:cubicBezTo>
                <a:close/>
                <a:moveTo>
                  <a:pt x="451253" y="786869"/>
                </a:moveTo>
                <a:cubicBezTo>
                  <a:pt x="403759" y="786869"/>
                  <a:pt x="365258" y="825370"/>
                  <a:pt x="365258" y="872864"/>
                </a:cubicBezTo>
                <a:cubicBezTo>
                  <a:pt x="365258" y="920357"/>
                  <a:pt x="403759" y="958858"/>
                  <a:pt x="451253" y="958858"/>
                </a:cubicBezTo>
                <a:cubicBezTo>
                  <a:pt x="498746" y="958858"/>
                  <a:pt x="537247" y="920357"/>
                  <a:pt x="537247" y="872864"/>
                </a:cubicBezTo>
                <a:cubicBezTo>
                  <a:pt x="537247" y="825370"/>
                  <a:pt x="498746" y="786869"/>
                  <a:pt x="451253" y="786869"/>
                </a:cubicBezTo>
                <a:close/>
                <a:moveTo>
                  <a:pt x="620663" y="546967"/>
                </a:moveTo>
                <a:cubicBezTo>
                  <a:pt x="580894" y="546967"/>
                  <a:pt x="548655" y="579206"/>
                  <a:pt x="548655" y="618975"/>
                </a:cubicBezTo>
                <a:cubicBezTo>
                  <a:pt x="548655" y="658744"/>
                  <a:pt x="580894" y="690983"/>
                  <a:pt x="620663" y="690983"/>
                </a:cubicBezTo>
                <a:cubicBezTo>
                  <a:pt x="660432" y="690983"/>
                  <a:pt x="692671" y="658744"/>
                  <a:pt x="692671" y="618975"/>
                </a:cubicBezTo>
                <a:cubicBezTo>
                  <a:pt x="692671" y="579206"/>
                  <a:pt x="660432" y="546967"/>
                  <a:pt x="620663" y="546967"/>
                </a:cubicBezTo>
                <a:close/>
                <a:moveTo>
                  <a:pt x="620663" y="493200"/>
                </a:moveTo>
                <a:cubicBezTo>
                  <a:pt x="690127" y="493200"/>
                  <a:pt x="746438" y="549511"/>
                  <a:pt x="746438" y="618975"/>
                </a:cubicBezTo>
                <a:cubicBezTo>
                  <a:pt x="746438" y="688439"/>
                  <a:pt x="690127" y="744750"/>
                  <a:pt x="620663" y="744750"/>
                </a:cubicBezTo>
                <a:cubicBezTo>
                  <a:pt x="551199" y="744750"/>
                  <a:pt x="494888" y="688439"/>
                  <a:pt x="494888" y="618975"/>
                </a:cubicBezTo>
                <a:cubicBezTo>
                  <a:pt x="494888" y="549511"/>
                  <a:pt x="551199" y="493200"/>
                  <a:pt x="620663" y="493200"/>
                </a:cubicBezTo>
                <a:close/>
                <a:moveTo>
                  <a:pt x="620663" y="474959"/>
                </a:moveTo>
                <a:cubicBezTo>
                  <a:pt x="541125" y="474959"/>
                  <a:pt x="476647" y="539437"/>
                  <a:pt x="476647" y="618975"/>
                </a:cubicBezTo>
                <a:cubicBezTo>
                  <a:pt x="476647" y="698513"/>
                  <a:pt x="541125" y="762991"/>
                  <a:pt x="620663" y="762991"/>
                </a:cubicBezTo>
                <a:cubicBezTo>
                  <a:pt x="700201" y="762991"/>
                  <a:pt x="764679" y="698513"/>
                  <a:pt x="764679" y="618975"/>
                </a:cubicBezTo>
                <a:cubicBezTo>
                  <a:pt x="764679" y="539437"/>
                  <a:pt x="700201" y="474959"/>
                  <a:pt x="620663" y="474959"/>
                </a:cubicBezTo>
                <a:close/>
                <a:moveTo>
                  <a:pt x="918758" y="464638"/>
                </a:moveTo>
                <a:cubicBezTo>
                  <a:pt x="871265" y="464638"/>
                  <a:pt x="832764" y="503140"/>
                  <a:pt x="832764" y="550633"/>
                </a:cubicBezTo>
                <a:cubicBezTo>
                  <a:pt x="832764" y="598126"/>
                  <a:pt x="871265" y="636628"/>
                  <a:pt x="918758" y="636628"/>
                </a:cubicBezTo>
                <a:cubicBezTo>
                  <a:pt x="966252" y="636628"/>
                  <a:pt x="1004753" y="598126"/>
                  <a:pt x="1004753" y="550633"/>
                </a:cubicBezTo>
                <a:cubicBezTo>
                  <a:pt x="1004753" y="503140"/>
                  <a:pt x="966252" y="464638"/>
                  <a:pt x="918758" y="464638"/>
                </a:cubicBezTo>
                <a:close/>
                <a:moveTo>
                  <a:pt x="329073" y="464638"/>
                </a:moveTo>
                <a:cubicBezTo>
                  <a:pt x="281579" y="464638"/>
                  <a:pt x="243078" y="503140"/>
                  <a:pt x="243078" y="550633"/>
                </a:cubicBezTo>
                <a:cubicBezTo>
                  <a:pt x="243078" y="598126"/>
                  <a:pt x="281579" y="636628"/>
                  <a:pt x="329073" y="636628"/>
                </a:cubicBezTo>
                <a:cubicBezTo>
                  <a:pt x="376566" y="636628"/>
                  <a:pt x="415067" y="598126"/>
                  <a:pt x="415067" y="550633"/>
                </a:cubicBezTo>
                <a:cubicBezTo>
                  <a:pt x="415067" y="503140"/>
                  <a:pt x="376566" y="464638"/>
                  <a:pt x="329073" y="464638"/>
                </a:cubicBezTo>
                <a:close/>
                <a:moveTo>
                  <a:pt x="623242" y="238778"/>
                </a:moveTo>
                <a:cubicBezTo>
                  <a:pt x="575749" y="238778"/>
                  <a:pt x="537247" y="277279"/>
                  <a:pt x="537247" y="324773"/>
                </a:cubicBezTo>
                <a:cubicBezTo>
                  <a:pt x="537247" y="372266"/>
                  <a:pt x="575749" y="410767"/>
                  <a:pt x="623242" y="410767"/>
                </a:cubicBezTo>
                <a:cubicBezTo>
                  <a:pt x="670735" y="410767"/>
                  <a:pt x="709237" y="372266"/>
                  <a:pt x="709237" y="324773"/>
                </a:cubicBezTo>
                <a:cubicBezTo>
                  <a:pt x="709237" y="277279"/>
                  <a:pt x="670735" y="238778"/>
                  <a:pt x="623242" y="238778"/>
                </a:cubicBez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7"/>
                </a:lnTo>
                <a:lnTo>
                  <a:pt x="1189597" y="378134"/>
                </a:lnTo>
                <a:lnTo>
                  <a:pt x="1203479" y="416063"/>
                </a:lnTo>
                <a:lnTo>
                  <a:pt x="1143100" y="473370"/>
                </a:lnTo>
                <a:lnTo>
                  <a:pt x="1152371" y="509429"/>
                </a:lnTo>
                <a:lnTo>
                  <a:pt x="1159066" y="553299"/>
                </a:lnTo>
                <a:lnTo>
                  <a:pt x="1236426" y="583002"/>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1"/>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1"/>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2"/>
                </a:lnTo>
                <a:lnTo>
                  <a:pt x="79183" y="553300"/>
                </a:lnTo>
                <a:lnTo>
                  <a:pt x="85879" y="509429"/>
                </a:lnTo>
                <a:lnTo>
                  <a:pt x="95150" y="473370"/>
                </a:lnTo>
                <a:lnTo>
                  <a:pt x="34772" y="416064"/>
                </a:lnTo>
                <a:lnTo>
                  <a:pt x="48654" y="378134"/>
                </a:lnTo>
                <a:lnTo>
                  <a:pt x="62439" y="349517"/>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rot="1994788">
            <a:off x="5016464" y="2061002"/>
            <a:ext cx="324831" cy="328577"/>
          </a:xfrm>
          <a:custGeom>
            <a:avLst/>
            <a:gdLst>
              <a:gd name="connsiteX0" fmla="*/ 793707 w 1238250"/>
              <a:gd name="connsiteY0" fmla="*/ 794947 h 1252529"/>
              <a:gd name="connsiteX1" fmla="*/ 707713 w 1238250"/>
              <a:gd name="connsiteY1" fmla="*/ 880942 h 1252529"/>
              <a:gd name="connsiteX2" fmla="*/ 793707 w 1238250"/>
              <a:gd name="connsiteY2" fmla="*/ 966936 h 1252529"/>
              <a:gd name="connsiteX3" fmla="*/ 879702 w 1238250"/>
              <a:gd name="connsiteY3" fmla="*/ 880942 h 1252529"/>
              <a:gd name="connsiteX4" fmla="*/ 793707 w 1238250"/>
              <a:gd name="connsiteY4" fmla="*/ 794947 h 1252529"/>
              <a:gd name="connsiteX5" fmla="*/ 449729 w 1238250"/>
              <a:gd name="connsiteY5" fmla="*/ 794947 h 1252529"/>
              <a:gd name="connsiteX6" fmla="*/ 363734 w 1238250"/>
              <a:gd name="connsiteY6" fmla="*/ 880942 h 1252529"/>
              <a:gd name="connsiteX7" fmla="*/ 449729 w 1238250"/>
              <a:gd name="connsiteY7" fmla="*/ 966936 h 1252529"/>
              <a:gd name="connsiteX8" fmla="*/ 535723 w 1238250"/>
              <a:gd name="connsiteY8" fmla="*/ 880942 h 1252529"/>
              <a:gd name="connsiteX9" fmla="*/ 449729 w 1238250"/>
              <a:gd name="connsiteY9" fmla="*/ 794947 h 1252529"/>
              <a:gd name="connsiteX10" fmla="*/ 619139 w 1238250"/>
              <a:gd name="connsiteY10" fmla="*/ 555045 h 1252529"/>
              <a:gd name="connsiteX11" fmla="*/ 547131 w 1238250"/>
              <a:gd name="connsiteY11" fmla="*/ 627053 h 1252529"/>
              <a:gd name="connsiteX12" fmla="*/ 619139 w 1238250"/>
              <a:gd name="connsiteY12" fmla="*/ 699061 h 1252529"/>
              <a:gd name="connsiteX13" fmla="*/ 691147 w 1238250"/>
              <a:gd name="connsiteY13" fmla="*/ 627053 h 1252529"/>
              <a:gd name="connsiteX14" fmla="*/ 619139 w 1238250"/>
              <a:gd name="connsiteY14" fmla="*/ 555045 h 1252529"/>
              <a:gd name="connsiteX15" fmla="*/ 619139 w 1238250"/>
              <a:gd name="connsiteY15" fmla="*/ 501278 h 1252529"/>
              <a:gd name="connsiteX16" fmla="*/ 744914 w 1238250"/>
              <a:gd name="connsiteY16" fmla="*/ 627053 h 1252529"/>
              <a:gd name="connsiteX17" fmla="*/ 619139 w 1238250"/>
              <a:gd name="connsiteY17" fmla="*/ 752828 h 1252529"/>
              <a:gd name="connsiteX18" fmla="*/ 493364 w 1238250"/>
              <a:gd name="connsiteY18" fmla="*/ 627053 h 1252529"/>
              <a:gd name="connsiteX19" fmla="*/ 619139 w 1238250"/>
              <a:gd name="connsiteY19" fmla="*/ 501278 h 1252529"/>
              <a:gd name="connsiteX20" fmla="*/ 619139 w 1238250"/>
              <a:gd name="connsiteY20" fmla="*/ 483037 h 1252529"/>
              <a:gd name="connsiteX21" fmla="*/ 475123 w 1238250"/>
              <a:gd name="connsiteY21" fmla="*/ 627053 h 1252529"/>
              <a:gd name="connsiteX22" fmla="*/ 619139 w 1238250"/>
              <a:gd name="connsiteY22" fmla="*/ 771069 h 1252529"/>
              <a:gd name="connsiteX23" fmla="*/ 763155 w 1238250"/>
              <a:gd name="connsiteY23" fmla="*/ 627053 h 1252529"/>
              <a:gd name="connsiteX24" fmla="*/ 619139 w 1238250"/>
              <a:gd name="connsiteY24" fmla="*/ 483037 h 1252529"/>
              <a:gd name="connsiteX25" fmla="*/ 917234 w 1238250"/>
              <a:gd name="connsiteY25" fmla="*/ 472716 h 1252529"/>
              <a:gd name="connsiteX26" fmla="*/ 831240 w 1238250"/>
              <a:gd name="connsiteY26" fmla="*/ 558711 h 1252529"/>
              <a:gd name="connsiteX27" fmla="*/ 917234 w 1238250"/>
              <a:gd name="connsiteY27" fmla="*/ 644706 h 1252529"/>
              <a:gd name="connsiteX28" fmla="*/ 1003229 w 1238250"/>
              <a:gd name="connsiteY28" fmla="*/ 558711 h 1252529"/>
              <a:gd name="connsiteX29" fmla="*/ 917234 w 1238250"/>
              <a:gd name="connsiteY29" fmla="*/ 472716 h 1252529"/>
              <a:gd name="connsiteX30" fmla="*/ 327549 w 1238250"/>
              <a:gd name="connsiteY30" fmla="*/ 472716 h 1252529"/>
              <a:gd name="connsiteX31" fmla="*/ 241554 w 1238250"/>
              <a:gd name="connsiteY31" fmla="*/ 558711 h 1252529"/>
              <a:gd name="connsiteX32" fmla="*/ 327549 w 1238250"/>
              <a:gd name="connsiteY32" fmla="*/ 644706 h 1252529"/>
              <a:gd name="connsiteX33" fmla="*/ 413543 w 1238250"/>
              <a:gd name="connsiteY33" fmla="*/ 558711 h 1252529"/>
              <a:gd name="connsiteX34" fmla="*/ 327549 w 1238250"/>
              <a:gd name="connsiteY34" fmla="*/ 472716 h 1252529"/>
              <a:gd name="connsiteX35" fmla="*/ 621718 w 1238250"/>
              <a:gd name="connsiteY35" fmla="*/ 246856 h 1252529"/>
              <a:gd name="connsiteX36" fmla="*/ 535723 w 1238250"/>
              <a:gd name="connsiteY36" fmla="*/ 332851 h 1252529"/>
              <a:gd name="connsiteX37" fmla="*/ 621718 w 1238250"/>
              <a:gd name="connsiteY37" fmla="*/ 418845 h 1252529"/>
              <a:gd name="connsiteX38" fmla="*/ 707713 w 1238250"/>
              <a:gd name="connsiteY38" fmla="*/ 332851 h 1252529"/>
              <a:gd name="connsiteX39" fmla="*/ 621718 w 1238250"/>
              <a:gd name="connsiteY39" fmla="*/ 246856 h 1252529"/>
              <a:gd name="connsiteX40" fmla="*/ 619125 w 1238250"/>
              <a:gd name="connsiteY40" fmla="*/ 0 h 1252529"/>
              <a:gd name="connsiteX41" fmla="*/ 683157 w 1238250"/>
              <a:gd name="connsiteY41" fmla="*/ 3233 h 1252529"/>
              <a:gd name="connsiteX42" fmla="*/ 702275 w 1238250"/>
              <a:gd name="connsiteY42" fmla="*/ 6151 h 1252529"/>
              <a:gd name="connsiteX43" fmla="*/ 760415 w 1238250"/>
              <a:gd name="connsiteY43" fmla="*/ 140847 h 1252529"/>
              <a:gd name="connsiteX44" fmla="*/ 769539 w 1238250"/>
              <a:gd name="connsiteY44" fmla="*/ 143193 h 1252529"/>
              <a:gd name="connsiteX45" fmla="*/ 816010 w 1238250"/>
              <a:gd name="connsiteY45" fmla="*/ 160202 h 1252529"/>
              <a:gd name="connsiteX46" fmla="*/ 841205 w 1238250"/>
              <a:gd name="connsiteY46" fmla="*/ 172339 h 1252529"/>
              <a:gd name="connsiteX47" fmla="*/ 972331 w 1238250"/>
              <a:gd name="connsiteY47" fmla="*/ 109240 h 1252529"/>
              <a:gd name="connsiteX48" fmla="*/ 1017488 w 1238250"/>
              <a:gd name="connsiteY48" fmla="*/ 143009 h 1252529"/>
              <a:gd name="connsiteX49" fmla="*/ 1061962 w 1238250"/>
              <a:gd name="connsiteY49" fmla="*/ 183429 h 1252529"/>
              <a:gd name="connsiteX50" fmla="*/ 1066261 w 1238250"/>
              <a:gd name="connsiteY50" fmla="*/ 188159 h 1252529"/>
              <a:gd name="connsiteX51" fmla="*/ 1029508 w 1238250"/>
              <a:gd name="connsiteY51" fmla="*/ 332498 h 1252529"/>
              <a:gd name="connsiteX52" fmla="*/ 1038552 w 1238250"/>
              <a:gd name="connsiteY52" fmla="*/ 343460 h 1252529"/>
              <a:gd name="connsiteX53" fmla="*/ 1060969 w 1238250"/>
              <a:gd name="connsiteY53" fmla="*/ 380359 h 1252529"/>
              <a:gd name="connsiteX54" fmla="*/ 1203389 w 1238250"/>
              <a:gd name="connsiteY54" fmla="*/ 402204 h 1252529"/>
              <a:gd name="connsiteX55" fmla="*/ 1217234 w 1238250"/>
              <a:gd name="connsiteY55" fmla="*/ 440033 h 1252529"/>
              <a:gd name="connsiteX56" fmla="*/ 1232666 w 1238250"/>
              <a:gd name="connsiteY56" fmla="*/ 500051 h 1252529"/>
              <a:gd name="connsiteX57" fmla="*/ 1238250 w 1238250"/>
              <a:gd name="connsiteY57" fmla="*/ 536637 h 1252529"/>
              <a:gd name="connsiteX58" fmla="*/ 1124872 w 1238250"/>
              <a:gd name="connsiteY58" fmla="*/ 627550 h 1252529"/>
              <a:gd name="connsiteX59" fmla="*/ 1122789 w 1238250"/>
              <a:gd name="connsiteY59" fmla="*/ 668803 h 1252529"/>
              <a:gd name="connsiteX60" fmla="*/ 1228247 w 1238250"/>
              <a:gd name="connsiteY60" fmla="*/ 769668 h 1252529"/>
              <a:gd name="connsiteX61" fmla="*/ 1217234 w 1238250"/>
              <a:gd name="connsiteY61" fmla="*/ 812497 h 1252529"/>
              <a:gd name="connsiteX62" fmla="*/ 1196175 w 1238250"/>
              <a:gd name="connsiteY62" fmla="*/ 870036 h 1252529"/>
              <a:gd name="connsiteX63" fmla="*/ 1181548 w 1238250"/>
              <a:gd name="connsiteY63" fmla="*/ 900399 h 1252529"/>
              <a:gd name="connsiteX64" fmla="*/ 1038004 w 1238250"/>
              <a:gd name="connsiteY64" fmla="*/ 909733 h 1252529"/>
              <a:gd name="connsiteX65" fmla="*/ 1002108 w 1238250"/>
              <a:gd name="connsiteY65" fmla="*/ 953240 h 1252529"/>
              <a:gd name="connsiteX66" fmla="*/ 1026343 w 1238250"/>
              <a:gd name="connsiteY66" fmla="*/ 1101472 h 1252529"/>
              <a:gd name="connsiteX67" fmla="*/ 1017488 w 1238250"/>
              <a:gd name="connsiteY67" fmla="*/ 1109521 h 1252529"/>
              <a:gd name="connsiteX68" fmla="*/ 969276 w 1238250"/>
              <a:gd name="connsiteY68" fmla="*/ 1145573 h 1252529"/>
              <a:gd name="connsiteX69" fmla="*/ 925762 w 1238250"/>
              <a:gd name="connsiteY69" fmla="*/ 1172008 h 1252529"/>
              <a:gd name="connsiteX70" fmla="*/ 800877 w 1238250"/>
              <a:gd name="connsiteY70" fmla="*/ 1097865 h 1252529"/>
              <a:gd name="connsiteX71" fmla="*/ 769539 w 1238250"/>
              <a:gd name="connsiteY71" fmla="*/ 1109335 h 1252529"/>
              <a:gd name="connsiteX72" fmla="*/ 721064 w 1238250"/>
              <a:gd name="connsiteY72" fmla="*/ 1121800 h 1252529"/>
              <a:gd name="connsiteX73" fmla="*/ 717462 w 1238250"/>
              <a:gd name="connsiteY73" fmla="*/ 1122349 h 1252529"/>
              <a:gd name="connsiteX74" fmla="*/ 648017 w 1238250"/>
              <a:gd name="connsiteY74" fmla="*/ 1251070 h 1252529"/>
              <a:gd name="connsiteX75" fmla="*/ 619125 w 1238250"/>
              <a:gd name="connsiteY75" fmla="*/ 1252529 h 1252529"/>
              <a:gd name="connsiteX76" fmla="*/ 555093 w 1238250"/>
              <a:gd name="connsiteY76" fmla="*/ 1249296 h 1252529"/>
              <a:gd name="connsiteX77" fmla="*/ 535976 w 1238250"/>
              <a:gd name="connsiteY77" fmla="*/ 1246378 h 1252529"/>
              <a:gd name="connsiteX78" fmla="*/ 477835 w 1238250"/>
              <a:gd name="connsiteY78" fmla="*/ 1111681 h 1252529"/>
              <a:gd name="connsiteX79" fmla="*/ 468712 w 1238250"/>
              <a:gd name="connsiteY79" fmla="*/ 1109335 h 1252529"/>
              <a:gd name="connsiteX80" fmla="*/ 422240 w 1238250"/>
              <a:gd name="connsiteY80" fmla="*/ 1092326 h 1252529"/>
              <a:gd name="connsiteX81" fmla="*/ 397046 w 1238250"/>
              <a:gd name="connsiteY81" fmla="*/ 1080190 h 1252529"/>
              <a:gd name="connsiteX82" fmla="*/ 265919 w 1238250"/>
              <a:gd name="connsiteY82" fmla="*/ 1143288 h 1252529"/>
              <a:gd name="connsiteX83" fmla="*/ 220763 w 1238250"/>
              <a:gd name="connsiteY83" fmla="*/ 1109521 h 1252529"/>
              <a:gd name="connsiteX84" fmla="*/ 176289 w 1238250"/>
              <a:gd name="connsiteY84" fmla="*/ 1069101 h 1252529"/>
              <a:gd name="connsiteX85" fmla="*/ 171990 w 1238250"/>
              <a:gd name="connsiteY85" fmla="*/ 1064370 h 1252529"/>
              <a:gd name="connsiteX86" fmla="*/ 208742 w 1238250"/>
              <a:gd name="connsiteY86" fmla="*/ 920030 h 1252529"/>
              <a:gd name="connsiteX87" fmla="*/ 199698 w 1238250"/>
              <a:gd name="connsiteY87" fmla="*/ 909068 h 1252529"/>
              <a:gd name="connsiteX88" fmla="*/ 177281 w 1238250"/>
              <a:gd name="connsiteY88" fmla="*/ 872169 h 1252529"/>
              <a:gd name="connsiteX89" fmla="*/ 34861 w 1238250"/>
              <a:gd name="connsiteY89" fmla="*/ 850324 h 1252529"/>
              <a:gd name="connsiteX90" fmla="*/ 21016 w 1238250"/>
              <a:gd name="connsiteY90" fmla="*/ 812497 h 1252529"/>
              <a:gd name="connsiteX91" fmla="*/ 5584 w 1238250"/>
              <a:gd name="connsiteY91" fmla="*/ 752479 h 1252529"/>
              <a:gd name="connsiteX92" fmla="*/ 0 w 1238250"/>
              <a:gd name="connsiteY92" fmla="*/ 715892 h 1252529"/>
              <a:gd name="connsiteX93" fmla="*/ 113379 w 1238250"/>
              <a:gd name="connsiteY93" fmla="*/ 624979 h 1252529"/>
              <a:gd name="connsiteX94" fmla="*/ 115461 w 1238250"/>
              <a:gd name="connsiteY94" fmla="*/ 583725 h 1252529"/>
              <a:gd name="connsiteX95" fmla="*/ 10004 w 1238250"/>
              <a:gd name="connsiteY95" fmla="*/ 482861 h 1252529"/>
              <a:gd name="connsiteX96" fmla="*/ 21016 w 1238250"/>
              <a:gd name="connsiteY96" fmla="*/ 440033 h 1252529"/>
              <a:gd name="connsiteX97" fmla="*/ 42075 w 1238250"/>
              <a:gd name="connsiteY97" fmla="*/ 382494 h 1252529"/>
              <a:gd name="connsiteX98" fmla="*/ 56703 w 1238250"/>
              <a:gd name="connsiteY98" fmla="*/ 352130 h 1252529"/>
              <a:gd name="connsiteX99" fmla="*/ 200247 w 1238250"/>
              <a:gd name="connsiteY99" fmla="*/ 342795 h 1252529"/>
              <a:gd name="connsiteX100" fmla="*/ 236143 w 1238250"/>
              <a:gd name="connsiteY100" fmla="*/ 299289 h 1252529"/>
              <a:gd name="connsiteX101" fmla="*/ 211907 w 1238250"/>
              <a:gd name="connsiteY101" fmla="*/ 151057 h 1252529"/>
              <a:gd name="connsiteX102" fmla="*/ 220763 w 1238250"/>
              <a:gd name="connsiteY102" fmla="*/ 143009 h 1252529"/>
              <a:gd name="connsiteX103" fmla="*/ 268974 w 1238250"/>
              <a:gd name="connsiteY103" fmla="*/ 106956 h 1252529"/>
              <a:gd name="connsiteX104" fmla="*/ 312489 w 1238250"/>
              <a:gd name="connsiteY104" fmla="*/ 80521 h 1252529"/>
              <a:gd name="connsiteX105" fmla="*/ 437373 w 1238250"/>
              <a:gd name="connsiteY105" fmla="*/ 154663 h 1252529"/>
              <a:gd name="connsiteX106" fmla="*/ 468712 w 1238250"/>
              <a:gd name="connsiteY106" fmla="*/ 143193 h 1252529"/>
              <a:gd name="connsiteX107" fmla="*/ 517186 w 1238250"/>
              <a:gd name="connsiteY107" fmla="*/ 130729 h 1252529"/>
              <a:gd name="connsiteX108" fmla="*/ 520788 w 1238250"/>
              <a:gd name="connsiteY108" fmla="*/ 130179 h 1252529"/>
              <a:gd name="connsiteX109" fmla="*/ 590233 w 1238250"/>
              <a:gd name="connsiteY109"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52529">
                <a:moveTo>
                  <a:pt x="793707" y="794947"/>
                </a:moveTo>
                <a:cubicBezTo>
                  <a:pt x="746214" y="794947"/>
                  <a:pt x="707713" y="833448"/>
                  <a:pt x="707713" y="880942"/>
                </a:cubicBezTo>
                <a:cubicBezTo>
                  <a:pt x="707713" y="928435"/>
                  <a:pt x="746214" y="966936"/>
                  <a:pt x="793707" y="966936"/>
                </a:cubicBezTo>
                <a:cubicBezTo>
                  <a:pt x="841201" y="966936"/>
                  <a:pt x="879702" y="928435"/>
                  <a:pt x="879702" y="880942"/>
                </a:cubicBezTo>
                <a:cubicBezTo>
                  <a:pt x="879702" y="833448"/>
                  <a:pt x="841201" y="794947"/>
                  <a:pt x="793707" y="794947"/>
                </a:cubicBezTo>
                <a:close/>
                <a:moveTo>
                  <a:pt x="449729" y="794947"/>
                </a:moveTo>
                <a:cubicBezTo>
                  <a:pt x="402235" y="794947"/>
                  <a:pt x="363734" y="833448"/>
                  <a:pt x="363734" y="880942"/>
                </a:cubicBezTo>
                <a:cubicBezTo>
                  <a:pt x="363734" y="928435"/>
                  <a:pt x="402235" y="966936"/>
                  <a:pt x="449729" y="966936"/>
                </a:cubicBezTo>
                <a:cubicBezTo>
                  <a:pt x="497222" y="966936"/>
                  <a:pt x="535723" y="928435"/>
                  <a:pt x="535723" y="880942"/>
                </a:cubicBezTo>
                <a:cubicBezTo>
                  <a:pt x="535723" y="833448"/>
                  <a:pt x="497222" y="794947"/>
                  <a:pt x="449729" y="794947"/>
                </a:cubicBezTo>
                <a:close/>
                <a:moveTo>
                  <a:pt x="619139" y="555045"/>
                </a:moveTo>
                <a:cubicBezTo>
                  <a:pt x="579370" y="555045"/>
                  <a:pt x="547131" y="587284"/>
                  <a:pt x="547131" y="627053"/>
                </a:cubicBezTo>
                <a:cubicBezTo>
                  <a:pt x="547131" y="666822"/>
                  <a:pt x="579370" y="699061"/>
                  <a:pt x="619139" y="699061"/>
                </a:cubicBezTo>
                <a:cubicBezTo>
                  <a:pt x="658908" y="699061"/>
                  <a:pt x="691147" y="666822"/>
                  <a:pt x="691147" y="627053"/>
                </a:cubicBezTo>
                <a:cubicBezTo>
                  <a:pt x="691147" y="587284"/>
                  <a:pt x="658908" y="555045"/>
                  <a:pt x="619139" y="555045"/>
                </a:cubicBezTo>
                <a:close/>
                <a:moveTo>
                  <a:pt x="619139" y="501278"/>
                </a:moveTo>
                <a:cubicBezTo>
                  <a:pt x="688603" y="501278"/>
                  <a:pt x="744914" y="557589"/>
                  <a:pt x="744914" y="627053"/>
                </a:cubicBezTo>
                <a:cubicBezTo>
                  <a:pt x="744914" y="696517"/>
                  <a:pt x="688603" y="752828"/>
                  <a:pt x="619139" y="752828"/>
                </a:cubicBezTo>
                <a:cubicBezTo>
                  <a:pt x="549675" y="752828"/>
                  <a:pt x="493364" y="696517"/>
                  <a:pt x="493364" y="627053"/>
                </a:cubicBezTo>
                <a:cubicBezTo>
                  <a:pt x="493364" y="557589"/>
                  <a:pt x="549675" y="501278"/>
                  <a:pt x="619139" y="501278"/>
                </a:cubicBezTo>
                <a:close/>
                <a:moveTo>
                  <a:pt x="619139" y="483037"/>
                </a:moveTo>
                <a:cubicBezTo>
                  <a:pt x="539601" y="483037"/>
                  <a:pt x="475123" y="547515"/>
                  <a:pt x="475123" y="627053"/>
                </a:cubicBezTo>
                <a:cubicBezTo>
                  <a:pt x="475123" y="706591"/>
                  <a:pt x="539601" y="771069"/>
                  <a:pt x="619139" y="771069"/>
                </a:cubicBezTo>
                <a:cubicBezTo>
                  <a:pt x="698677" y="771069"/>
                  <a:pt x="763155" y="706591"/>
                  <a:pt x="763155" y="627053"/>
                </a:cubicBezTo>
                <a:cubicBezTo>
                  <a:pt x="763155" y="547515"/>
                  <a:pt x="698677" y="483037"/>
                  <a:pt x="619139" y="483037"/>
                </a:cubicBezTo>
                <a:close/>
                <a:moveTo>
                  <a:pt x="917234" y="472716"/>
                </a:moveTo>
                <a:cubicBezTo>
                  <a:pt x="869741" y="472716"/>
                  <a:pt x="831240" y="511218"/>
                  <a:pt x="831240" y="558711"/>
                </a:cubicBezTo>
                <a:cubicBezTo>
                  <a:pt x="831240" y="606204"/>
                  <a:pt x="869741" y="644706"/>
                  <a:pt x="917234" y="644706"/>
                </a:cubicBezTo>
                <a:cubicBezTo>
                  <a:pt x="964728" y="644706"/>
                  <a:pt x="1003229" y="606204"/>
                  <a:pt x="1003229" y="558711"/>
                </a:cubicBezTo>
                <a:cubicBezTo>
                  <a:pt x="1003229" y="511218"/>
                  <a:pt x="964728" y="472716"/>
                  <a:pt x="917234" y="472716"/>
                </a:cubicBezTo>
                <a:close/>
                <a:moveTo>
                  <a:pt x="327549" y="472716"/>
                </a:moveTo>
                <a:cubicBezTo>
                  <a:pt x="280055" y="472716"/>
                  <a:pt x="241554" y="511218"/>
                  <a:pt x="241554" y="558711"/>
                </a:cubicBezTo>
                <a:cubicBezTo>
                  <a:pt x="241554" y="606204"/>
                  <a:pt x="280055" y="644706"/>
                  <a:pt x="327549" y="644706"/>
                </a:cubicBezTo>
                <a:cubicBezTo>
                  <a:pt x="375042" y="644706"/>
                  <a:pt x="413543" y="606204"/>
                  <a:pt x="413543" y="558711"/>
                </a:cubicBezTo>
                <a:cubicBezTo>
                  <a:pt x="413543" y="511218"/>
                  <a:pt x="375042" y="472716"/>
                  <a:pt x="327549" y="472716"/>
                </a:cubicBezTo>
                <a:close/>
                <a:moveTo>
                  <a:pt x="621718" y="246856"/>
                </a:moveTo>
                <a:cubicBezTo>
                  <a:pt x="574225" y="246856"/>
                  <a:pt x="535723" y="285357"/>
                  <a:pt x="535723" y="332851"/>
                </a:cubicBezTo>
                <a:cubicBezTo>
                  <a:pt x="535723" y="380344"/>
                  <a:pt x="574225" y="418845"/>
                  <a:pt x="621718" y="418845"/>
                </a:cubicBezTo>
                <a:cubicBezTo>
                  <a:pt x="669211" y="418845"/>
                  <a:pt x="707713" y="380344"/>
                  <a:pt x="707713" y="332851"/>
                </a:cubicBezTo>
                <a:cubicBezTo>
                  <a:pt x="707713" y="285357"/>
                  <a:pt x="669211" y="246856"/>
                  <a:pt x="621718" y="246856"/>
                </a:cubicBez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59"/>
                </a:lnTo>
                <a:lnTo>
                  <a:pt x="1203389" y="402204"/>
                </a:lnTo>
                <a:lnTo>
                  <a:pt x="1217234" y="440033"/>
                </a:lnTo>
                <a:cubicBezTo>
                  <a:pt x="1223334" y="459643"/>
                  <a:pt x="1228495" y="479666"/>
                  <a:pt x="1232666" y="500051"/>
                </a:cubicBezTo>
                <a:lnTo>
                  <a:pt x="1238250" y="536637"/>
                </a:lnTo>
                <a:lnTo>
                  <a:pt x="1124872" y="627550"/>
                </a:lnTo>
                <a:lnTo>
                  <a:pt x="1122789" y="668803"/>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6"/>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6"/>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1023507">
            <a:off x="4472743" y="3552092"/>
            <a:ext cx="390474" cy="390474"/>
          </a:xfrm>
          <a:custGeom>
            <a:avLst/>
            <a:gdLst>
              <a:gd name="connsiteX0" fmla="*/ 463509 w 1238250"/>
              <a:gd name="connsiteY0" fmla="*/ 802141 h 1238250"/>
              <a:gd name="connsiteX1" fmla="*/ 385336 w 1238250"/>
              <a:gd name="connsiteY1" fmla="*/ 895304 h 1238250"/>
              <a:gd name="connsiteX2" fmla="*/ 478499 w 1238250"/>
              <a:gd name="connsiteY2" fmla="*/ 973476 h 1238250"/>
              <a:gd name="connsiteX3" fmla="*/ 556671 w 1238250"/>
              <a:gd name="connsiteY3" fmla="*/ 880314 h 1238250"/>
              <a:gd name="connsiteX4" fmla="*/ 463509 w 1238250"/>
              <a:gd name="connsiteY4" fmla="*/ 802141 h 1238250"/>
              <a:gd name="connsiteX5" fmla="*/ 806178 w 1238250"/>
              <a:gd name="connsiteY5" fmla="*/ 772161 h 1238250"/>
              <a:gd name="connsiteX6" fmla="*/ 728006 w 1238250"/>
              <a:gd name="connsiteY6" fmla="*/ 865324 h 1238250"/>
              <a:gd name="connsiteX7" fmla="*/ 821168 w 1238250"/>
              <a:gd name="connsiteY7" fmla="*/ 943496 h 1238250"/>
              <a:gd name="connsiteX8" fmla="*/ 899341 w 1238250"/>
              <a:gd name="connsiteY8" fmla="*/ 850334 h 1238250"/>
              <a:gd name="connsiteX9" fmla="*/ 806178 w 1238250"/>
              <a:gd name="connsiteY9" fmla="*/ 772161 h 1238250"/>
              <a:gd name="connsiteX10" fmla="*/ 611365 w 1238250"/>
              <a:gd name="connsiteY10" fmla="*/ 548387 h 1238250"/>
              <a:gd name="connsiteX11" fmla="*/ 545907 w 1238250"/>
              <a:gd name="connsiteY11" fmla="*/ 626397 h 1238250"/>
              <a:gd name="connsiteX12" fmla="*/ 623917 w 1238250"/>
              <a:gd name="connsiteY12" fmla="*/ 691855 h 1238250"/>
              <a:gd name="connsiteX13" fmla="*/ 689375 w 1238250"/>
              <a:gd name="connsiteY13" fmla="*/ 613845 h 1238250"/>
              <a:gd name="connsiteX14" fmla="*/ 611365 w 1238250"/>
              <a:gd name="connsiteY14" fmla="*/ 548387 h 1238250"/>
              <a:gd name="connsiteX15" fmla="*/ 606679 w 1238250"/>
              <a:gd name="connsiteY15" fmla="*/ 494824 h 1238250"/>
              <a:gd name="connsiteX16" fmla="*/ 742938 w 1238250"/>
              <a:gd name="connsiteY16" fmla="*/ 609159 h 1238250"/>
              <a:gd name="connsiteX17" fmla="*/ 628603 w 1238250"/>
              <a:gd name="connsiteY17" fmla="*/ 745417 h 1238250"/>
              <a:gd name="connsiteX18" fmla="*/ 492345 w 1238250"/>
              <a:gd name="connsiteY18" fmla="*/ 631083 h 1238250"/>
              <a:gd name="connsiteX19" fmla="*/ 606679 w 1238250"/>
              <a:gd name="connsiteY19" fmla="*/ 494824 h 1238250"/>
              <a:gd name="connsiteX20" fmla="*/ 313710 w 1238250"/>
              <a:gd name="connsiteY20" fmla="*/ 491785 h 1238250"/>
              <a:gd name="connsiteX21" fmla="*/ 235537 w 1238250"/>
              <a:gd name="connsiteY21" fmla="*/ 584948 h 1238250"/>
              <a:gd name="connsiteX22" fmla="*/ 328699 w 1238250"/>
              <a:gd name="connsiteY22" fmla="*/ 663120 h 1238250"/>
              <a:gd name="connsiteX23" fmla="*/ 406871 w 1238250"/>
              <a:gd name="connsiteY23" fmla="*/ 569958 h 1238250"/>
              <a:gd name="connsiteX24" fmla="*/ 313710 w 1238250"/>
              <a:gd name="connsiteY24" fmla="*/ 491785 h 1238250"/>
              <a:gd name="connsiteX25" fmla="*/ 605089 w 1238250"/>
              <a:gd name="connsiteY25" fmla="*/ 476653 h 1238250"/>
              <a:gd name="connsiteX26" fmla="*/ 474173 w 1238250"/>
              <a:gd name="connsiteY26" fmla="*/ 632673 h 1238250"/>
              <a:gd name="connsiteX27" fmla="*/ 630193 w 1238250"/>
              <a:gd name="connsiteY27" fmla="*/ 763589 h 1238250"/>
              <a:gd name="connsiteX28" fmla="*/ 761109 w 1238250"/>
              <a:gd name="connsiteY28" fmla="*/ 607569 h 1238250"/>
              <a:gd name="connsiteX29" fmla="*/ 605089 w 1238250"/>
              <a:gd name="connsiteY29" fmla="*/ 476653 h 1238250"/>
              <a:gd name="connsiteX30" fmla="*/ 901151 w 1238250"/>
              <a:gd name="connsiteY30" fmla="*/ 440390 h 1238250"/>
              <a:gd name="connsiteX31" fmla="*/ 822979 w 1238250"/>
              <a:gd name="connsiteY31" fmla="*/ 533553 h 1238250"/>
              <a:gd name="connsiteX32" fmla="*/ 916141 w 1238250"/>
              <a:gd name="connsiteY32" fmla="*/ 611726 h 1238250"/>
              <a:gd name="connsiteX33" fmla="*/ 994313 w 1238250"/>
              <a:gd name="connsiteY33" fmla="*/ 518563 h 1238250"/>
              <a:gd name="connsiteX34" fmla="*/ 901151 w 1238250"/>
              <a:gd name="connsiteY34" fmla="*/ 440390 h 1238250"/>
              <a:gd name="connsiteX35" fmla="*/ 587074 w 1238250"/>
              <a:gd name="connsiteY35" fmla="*/ 241146 h 1238250"/>
              <a:gd name="connsiteX36" fmla="*/ 508901 w 1238250"/>
              <a:gd name="connsiteY36" fmla="*/ 334309 h 1238250"/>
              <a:gd name="connsiteX37" fmla="*/ 602064 w 1238250"/>
              <a:gd name="connsiteY37" fmla="*/ 412480 h 1238250"/>
              <a:gd name="connsiteX38" fmla="*/ 680237 w 1238250"/>
              <a:gd name="connsiteY38" fmla="*/ 319319 h 1238250"/>
              <a:gd name="connsiteX39" fmla="*/ 587074 w 1238250"/>
              <a:gd name="connsiteY39" fmla="*/ 241146 h 1238250"/>
              <a:gd name="connsiteX40" fmla="*/ 636676 w 1238250"/>
              <a:gd name="connsiteY40" fmla="*/ 229 h 1238250"/>
              <a:gd name="connsiteX41" fmla="*/ 661868 w 1238250"/>
              <a:gd name="connsiteY41" fmla="*/ 2177 h 1238250"/>
              <a:gd name="connsiteX42" fmla="*/ 706723 w 1238250"/>
              <a:gd name="connsiteY42" fmla="*/ 153161 h 1238250"/>
              <a:gd name="connsiteX43" fmla="*/ 725106 w 1238250"/>
              <a:gd name="connsiteY43" fmla="*/ 156436 h 1238250"/>
              <a:gd name="connsiteX44" fmla="*/ 812088 w 1238250"/>
              <a:gd name="connsiteY44" fmla="*/ 185527 h 1238250"/>
              <a:gd name="connsiteX45" fmla="*/ 814792 w 1238250"/>
              <a:gd name="connsiteY45" fmla="*/ 187059 h 1238250"/>
              <a:gd name="connsiteX46" fmla="*/ 938005 w 1238250"/>
              <a:gd name="connsiteY46" fmla="*/ 89212 h 1238250"/>
              <a:gd name="connsiteX47" fmla="*/ 974181 w 1238250"/>
              <a:gd name="connsiteY47" fmla="*/ 112052 h 1238250"/>
              <a:gd name="connsiteX48" fmla="*/ 1064530 w 1238250"/>
              <a:gd name="connsiteY48" fmla="*/ 189148 h 1238250"/>
              <a:gd name="connsiteX49" fmla="*/ 1085583 w 1238250"/>
              <a:gd name="connsiteY49" fmla="*/ 213130 h 1238250"/>
              <a:gd name="connsiteX50" fmla="*/ 1010307 w 1238250"/>
              <a:gd name="connsiteY50" fmla="*/ 352036 h 1238250"/>
              <a:gd name="connsiteX51" fmla="*/ 1017663 w 1238250"/>
              <a:gd name="connsiteY51" fmla="*/ 361287 h 1238250"/>
              <a:gd name="connsiteX52" fmla="*/ 1060362 w 1238250"/>
              <a:gd name="connsiteY52" fmla="*/ 444209 h 1238250"/>
              <a:gd name="connsiteX53" fmla="*/ 1062984 w 1238250"/>
              <a:gd name="connsiteY53" fmla="*/ 451965 h 1238250"/>
              <a:gd name="connsiteX54" fmla="*/ 1219189 w 1238250"/>
              <a:gd name="connsiteY54" fmla="*/ 469889 h 1238250"/>
              <a:gd name="connsiteX55" fmla="*/ 1228743 w 1238250"/>
              <a:gd name="connsiteY55" fmla="*/ 511633 h 1238250"/>
              <a:gd name="connsiteX56" fmla="*/ 1238021 w 1238250"/>
              <a:gd name="connsiteY56" fmla="*/ 636676 h 1238250"/>
              <a:gd name="connsiteX57" fmla="*/ 1236073 w 1238250"/>
              <a:gd name="connsiteY57" fmla="*/ 661868 h 1238250"/>
              <a:gd name="connsiteX58" fmla="*/ 1085090 w 1238250"/>
              <a:gd name="connsiteY58" fmla="*/ 706723 h 1238250"/>
              <a:gd name="connsiteX59" fmla="*/ 1081815 w 1238250"/>
              <a:gd name="connsiteY59" fmla="*/ 725106 h 1238250"/>
              <a:gd name="connsiteX60" fmla="*/ 1052724 w 1238250"/>
              <a:gd name="connsiteY60" fmla="*/ 812088 h 1238250"/>
              <a:gd name="connsiteX61" fmla="*/ 1051192 w 1238250"/>
              <a:gd name="connsiteY61" fmla="*/ 814792 h 1238250"/>
              <a:gd name="connsiteX62" fmla="*/ 1149038 w 1238250"/>
              <a:gd name="connsiteY62" fmla="*/ 938005 h 1238250"/>
              <a:gd name="connsiteX63" fmla="*/ 1126198 w 1238250"/>
              <a:gd name="connsiteY63" fmla="*/ 974181 h 1238250"/>
              <a:gd name="connsiteX64" fmla="*/ 1049102 w 1238250"/>
              <a:gd name="connsiteY64" fmla="*/ 1064530 h 1238250"/>
              <a:gd name="connsiteX65" fmla="*/ 1025121 w 1238250"/>
              <a:gd name="connsiteY65" fmla="*/ 1085583 h 1238250"/>
              <a:gd name="connsiteX66" fmla="*/ 886214 w 1238250"/>
              <a:gd name="connsiteY66" fmla="*/ 1010307 h 1238250"/>
              <a:gd name="connsiteX67" fmla="*/ 876964 w 1238250"/>
              <a:gd name="connsiteY67" fmla="*/ 1017663 h 1238250"/>
              <a:gd name="connsiteX68" fmla="*/ 794041 w 1238250"/>
              <a:gd name="connsiteY68" fmla="*/ 1060362 h 1238250"/>
              <a:gd name="connsiteX69" fmla="*/ 786286 w 1238250"/>
              <a:gd name="connsiteY69" fmla="*/ 1062984 h 1238250"/>
              <a:gd name="connsiteX70" fmla="*/ 768361 w 1238250"/>
              <a:gd name="connsiteY70" fmla="*/ 1219189 h 1238250"/>
              <a:gd name="connsiteX71" fmla="*/ 726617 w 1238250"/>
              <a:gd name="connsiteY71" fmla="*/ 1228743 h 1238250"/>
              <a:gd name="connsiteX72" fmla="*/ 601575 w 1238250"/>
              <a:gd name="connsiteY72" fmla="*/ 1238021 h 1238250"/>
              <a:gd name="connsiteX73" fmla="*/ 576382 w 1238250"/>
              <a:gd name="connsiteY73" fmla="*/ 1236073 h 1238250"/>
              <a:gd name="connsiteX74" fmla="*/ 531527 w 1238250"/>
              <a:gd name="connsiteY74" fmla="*/ 1085090 h 1238250"/>
              <a:gd name="connsiteX75" fmla="*/ 513144 w 1238250"/>
              <a:gd name="connsiteY75" fmla="*/ 1081814 h 1238250"/>
              <a:gd name="connsiteX76" fmla="*/ 426163 w 1238250"/>
              <a:gd name="connsiteY76" fmla="*/ 1052724 h 1238250"/>
              <a:gd name="connsiteX77" fmla="*/ 423458 w 1238250"/>
              <a:gd name="connsiteY77" fmla="*/ 1051192 h 1238250"/>
              <a:gd name="connsiteX78" fmla="*/ 300246 w 1238250"/>
              <a:gd name="connsiteY78" fmla="*/ 1149038 h 1238250"/>
              <a:gd name="connsiteX79" fmla="*/ 264069 w 1238250"/>
              <a:gd name="connsiteY79" fmla="*/ 1126198 h 1238250"/>
              <a:gd name="connsiteX80" fmla="*/ 173721 w 1238250"/>
              <a:gd name="connsiteY80" fmla="*/ 1049102 h 1238250"/>
              <a:gd name="connsiteX81" fmla="*/ 152668 w 1238250"/>
              <a:gd name="connsiteY81" fmla="*/ 1025121 h 1238250"/>
              <a:gd name="connsiteX82" fmla="*/ 227944 w 1238250"/>
              <a:gd name="connsiteY82" fmla="*/ 886214 h 1238250"/>
              <a:gd name="connsiteX83" fmla="*/ 220588 w 1238250"/>
              <a:gd name="connsiteY83" fmla="*/ 876964 h 1238250"/>
              <a:gd name="connsiteX84" fmla="*/ 177888 w 1238250"/>
              <a:gd name="connsiteY84" fmla="*/ 794041 h 1238250"/>
              <a:gd name="connsiteX85" fmla="*/ 175267 w 1238250"/>
              <a:gd name="connsiteY85" fmla="*/ 786285 h 1238250"/>
              <a:gd name="connsiteX86" fmla="*/ 19061 w 1238250"/>
              <a:gd name="connsiteY86" fmla="*/ 768361 h 1238250"/>
              <a:gd name="connsiteX87" fmla="*/ 9508 w 1238250"/>
              <a:gd name="connsiteY87" fmla="*/ 726617 h 1238250"/>
              <a:gd name="connsiteX88" fmla="*/ 230 w 1238250"/>
              <a:gd name="connsiteY88" fmla="*/ 601574 h 1238250"/>
              <a:gd name="connsiteX89" fmla="*/ 2177 w 1238250"/>
              <a:gd name="connsiteY89" fmla="*/ 576382 h 1238250"/>
              <a:gd name="connsiteX90" fmla="*/ 153161 w 1238250"/>
              <a:gd name="connsiteY90" fmla="*/ 531527 h 1238250"/>
              <a:gd name="connsiteX91" fmla="*/ 156436 w 1238250"/>
              <a:gd name="connsiteY91" fmla="*/ 513144 h 1238250"/>
              <a:gd name="connsiteX92" fmla="*/ 185527 w 1238250"/>
              <a:gd name="connsiteY92" fmla="*/ 426162 h 1238250"/>
              <a:gd name="connsiteX93" fmla="*/ 187059 w 1238250"/>
              <a:gd name="connsiteY93" fmla="*/ 423458 h 1238250"/>
              <a:gd name="connsiteX94" fmla="*/ 89212 w 1238250"/>
              <a:gd name="connsiteY94" fmla="*/ 300245 h 1238250"/>
              <a:gd name="connsiteX95" fmla="*/ 112053 w 1238250"/>
              <a:gd name="connsiteY95" fmla="*/ 264069 h 1238250"/>
              <a:gd name="connsiteX96" fmla="*/ 189149 w 1238250"/>
              <a:gd name="connsiteY96" fmla="*/ 173720 h 1238250"/>
              <a:gd name="connsiteX97" fmla="*/ 213130 w 1238250"/>
              <a:gd name="connsiteY97" fmla="*/ 152668 h 1238250"/>
              <a:gd name="connsiteX98" fmla="*/ 352037 w 1238250"/>
              <a:gd name="connsiteY98" fmla="*/ 227943 h 1238250"/>
              <a:gd name="connsiteX99" fmla="*/ 361287 w 1238250"/>
              <a:gd name="connsiteY99" fmla="*/ 220587 h 1238250"/>
              <a:gd name="connsiteX100" fmla="*/ 444210 w 1238250"/>
              <a:gd name="connsiteY100" fmla="*/ 177888 h 1238250"/>
              <a:gd name="connsiteX101" fmla="*/ 451965 w 1238250"/>
              <a:gd name="connsiteY101" fmla="*/ 175266 h 1238250"/>
              <a:gd name="connsiteX102" fmla="*/ 469889 w 1238250"/>
              <a:gd name="connsiteY102" fmla="*/ 19061 h 1238250"/>
              <a:gd name="connsiteX103" fmla="*/ 511633 w 1238250"/>
              <a:gd name="connsiteY103" fmla="*/ 9508 h 1238250"/>
              <a:gd name="connsiteX104" fmla="*/ 636676 w 1238250"/>
              <a:gd name="connsiteY104" fmla="*/ 22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38250" h="1238250">
                <a:moveTo>
                  <a:pt x="463509" y="802141"/>
                </a:moveTo>
                <a:cubicBezTo>
                  <a:pt x="416196" y="806280"/>
                  <a:pt x="381197" y="847990"/>
                  <a:pt x="385336" y="895304"/>
                </a:cubicBezTo>
                <a:cubicBezTo>
                  <a:pt x="389475" y="942616"/>
                  <a:pt x="431185" y="977615"/>
                  <a:pt x="478499" y="973476"/>
                </a:cubicBezTo>
                <a:cubicBezTo>
                  <a:pt x="525811" y="969336"/>
                  <a:pt x="560810" y="927626"/>
                  <a:pt x="556671" y="880314"/>
                </a:cubicBezTo>
                <a:cubicBezTo>
                  <a:pt x="552531" y="833001"/>
                  <a:pt x="510821" y="798002"/>
                  <a:pt x="463509" y="802141"/>
                </a:cubicBezTo>
                <a:close/>
                <a:moveTo>
                  <a:pt x="806178" y="772161"/>
                </a:moveTo>
                <a:cubicBezTo>
                  <a:pt x="758866" y="776301"/>
                  <a:pt x="723867" y="818011"/>
                  <a:pt x="728006" y="865324"/>
                </a:cubicBezTo>
                <a:cubicBezTo>
                  <a:pt x="732145" y="912636"/>
                  <a:pt x="773855" y="947635"/>
                  <a:pt x="821168" y="943496"/>
                </a:cubicBezTo>
                <a:cubicBezTo>
                  <a:pt x="868481" y="939356"/>
                  <a:pt x="903480" y="897646"/>
                  <a:pt x="899341" y="850334"/>
                </a:cubicBezTo>
                <a:cubicBezTo>
                  <a:pt x="895201" y="803021"/>
                  <a:pt x="853491" y="768022"/>
                  <a:pt x="806178" y="772161"/>
                </a:cubicBezTo>
                <a:close/>
                <a:moveTo>
                  <a:pt x="611365" y="548387"/>
                </a:moveTo>
                <a:cubicBezTo>
                  <a:pt x="571748" y="551853"/>
                  <a:pt x="542441" y="586779"/>
                  <a:pt x="545907" y="626397"/>
                </a:cubicBezTo>
                <a:cubicBezTo>
                  <a:pt x="549373" y="666014"/>
                  <a:pt x="584300" y="695321"/>
                  <a:pt x="623917" y="691855"/>
                </a:cubicBezTo>
                <a:cubicBezTo>
                  <a:pt x="663535" y="688389"/>
                  <a:pt x="692841" y="653463"/>
                  <a:pt x="689375" y="613845"/>
                </a:cubicBezTo>
                <a:cubicBezTo>
                  <a:pt x="685909" y="574227"/>
                  <a:pt x="650983" y="544921"/>
                  <a:pt x="611365" y="548387"/>
                </a:cubicBezTo>
                <a:close/>
                <a:moveTo>
                  <a:pt x="606679" y="494824"/>
                </a:moveTo>
                <a:cubicBezTo>
                  <a:pt x="675879" y="488770"/>
                  <a:pt x="736884" y="539959"/>
                  <a:pt x="742938" y="609159"/>
                </a:cubicBezTo>
                <a:cubicBezTo>
                  <a:pt x="748992" y="678358"/>
                  <a:pt x="697803" y="739363"/>
                  <a:pt x="628603" y="745417"/>
                </a:cubicBezTo>
                <a:cubicBezTo>
                  <a:pt x="559404" y="751471"/>
                  <a:pt x="498399" y="700283"/>
                  <a:pt x="492345" y="631083"/>
                </a:cubicBezTo>
                <a:cubicBezTo>
                  <a:pt x="486291" y="561883"/>
                  <a:pt x="537480" y="500879"/>
                  <a:pt x="606679" y="494824"/>
                </a:cubicBezTo>
                <a:close/>
                <a:moveTo>
                  <a:pt x="313710" y="491785"/>
                </a:moveTo>
                <a:cubicBezTo>
                  <a:pt x="266396" y="495924"/>
                  <a:pt x="231397" y="537635"/>
                  <a:pt x="235537" y="584948"/>
                </a:cubicBezTo>
                <a:cubicBezTo>
                  <a:pt x="239676" y="632260"/>
                  <a:pt x="281386" y="667260"/>
                  <a:pt x="328699" y="663120"/>
                </a:cubicBezTo>
                <a:cubicBezTo>
                  <a:pt x="376012" y="658981"/>
                  <a:pt x="411011" y="617270"/>
                  <a:pt x="406871" y="569958"/>
                </a:cubicBezTo>
                <a:cubicBezTo>
                  <a:pt x="402732" y="522645"/>
                  <a:pt x="361022" y="487646"/>
                  <a:pt x="313710" y="491785"/>
                </a:cubicBezTo>
                <a:close/>
                <a:moveTo>
                  <a:pt x="605089" y="476653"/>
                </a:moveTo>
                <a:cubicBezTo>
                  <a:pt x="525854" y="483585"/>
                  <a:pt x="467241" y="553437"/>
                  <a:pt x="474173" y="632673"/>
                </a:cubicBezTo>
                <a:cubicBezTo>
                  <a:pt x="481106" y="711908"/>
                  <a:pt x="550958" y="770521"/>
                  <a:pt x="630193" y="763589"/>
                </a:cubicBezTo>
                <a:cubicBezTo>
                  <a:pt x="709428" y="756657"/>
                  <a:pt x="768041" y="686804"/>
                  <a:pt x="761109" y="607569"/>
                </a:cubicBezTo>
                <a:cubicBezTo>
                  <a:pt x="754177" y="528334"/>
                  <a:pt x="684325" y="469721"/>
                  <a:pt x="605089" y="476653"/>
                </a:cubicBezTo>
                <a:close/>
                <a:moveTo>
                  <a:pt x="901151" y="440390"/>
                </a:moveTo>
                <a:cubicBezTo>
                  <a:pt x="853838" y="444530"/>
                  <a:pt x="818840" y="486241"/>
                  <a:pt x="822979" y="533553"/>
                </a:cubicBezTo>
                <a:cubicBezTo>
                  <a:pt x="827118" y="580865"/>
                  <a:pt x="868828" y="615865"/>
                  <a:pt x="916141" y="611726"/>
                </a:cubicBezTo>
                <a:cubicBezTo>
                  <a:pt x="963454" y="607587"/>
                  <a:pt x="998453" y="565876"/>
                  <a:pt x="994313" y="518563"/>
                </a:cubicBezTo>
                <a:cubicBezTo>
                  <a:pt x="990174" y="471251"/>
                  <a:pt x="948464" y="436251"/>
                  <a:pt x="901151" y="440390"/>
                </a:cubicBezTo>
                <a:close/>
                <a:moveTo>
                  <a:pt x="587074" y="241146"/>
                </a:moveTo>
                <a:cubicBezTo>
                  <a:pt x="539762" y="245285"/>
                  <a:pt x="504762" y="286995"/>
                  <a:pt x="508901" y="334309"/>
                </a:cubicBezTo>
                <a:cubicBezTo>
                  <a:pt x="513041" y="381621"/>
                  <a:pt x="554752" y="416620"/>
                  <a:pt x="602064" y="412480"/>
                </a:cubicBezTo>
                <a:cubicBezTo>
                  <a:pt x="649376" y="408341"/>
                  <a:pt x="684376" y="366631"/>
                  <a:pt x="680237" y="319319"/>
                </a:cubicBezTo>
                <a:cubicBezTo>
                  <a:pt x="676097" y="272005"/>
                  <a:pt x="634386" y="237007"/>
                  <a:pt x="587074" y="241146"/>
                </a:cubicBezTo>
                <a:close/>
                <a:moveTo>
                  <a:pt x="636676" y="229"/>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2"/>
                  <a:pt x="189478" y="823366"/>
                  <a:pt x="177888" y="794041"/>
                </a:cubicBezTo>
                <a:lnTo>
                  <a:pt x="175267" y="786285"/>
                </a:lnTo>
                <a:lnTo>
                  <a:pt x="19061" y="768361"/>
                </a:lnTo>
                <a:lnTo>
                  <a:pt x="9508" y="726617"/>
                </a:lnTo>
                <a:cubicBezTo>
                  <a:pt x="2087" y="684532"/>
                  <a:pt x="-893" y="642690"/>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4008677" y="1826263"/>
            <a:ext cx="191430" cy="191430"/>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4363844" y="2730133"/>
            <a:ext cx="304136" cy="304136"/>
          </a:xfrm>
          <a:custGeom>
            <a:avLst/>
            <a:gdLst>
              <a:gd name="connsiteX0" fmla="*/ 456760 w 1238250"/>
              <a:gd name="connsiteY0" fmla="*/ 796587 h 1238250"/>
              <a:gd name="connsiteX1" fmla="*/ 375383 w 1238250"/>
              <a:gd name="connsiteY1" fmla="*/ 886965 h 1238250"/>
              <a:gd name="connsiteX2" fmla="*/ 465761 w 1238250"/>
              <a:gd name="connsiteY2" fmla="*/ 968340 h 1238250"/>
              <a:gd name="connsiteX3" fmla="*/ 547136 w 1238250"/>
              <a:gd name="connsiteY3" fmla="*/ 877963 h 1238250"/>
              <a:gd name="connsiteX4" fmla="*/ 456760 w 1238250"/>
              <a:gd name="connsiteY4" fmla="*/ 796587 h 1238250"/>
              <a:gd name="connsiteX5" fmla="*/ 800266 w 1238250"/>
              <a:gd name="connsiteY5" fmla="*/ 778584 h 1238250"/>
              <a:gd name="connsiteX6" fmla="*/ 718891 w 1238250"/>
              <a:gd name="connsiteY6" fmla="*/ 868962 h 1238250"/>
              <a:gd name="connsiteX7" fmla="*/ 809267 w 1238250"/>
              <a:gd name="connsiteY7" fmla="*/ 950338 h 1238250"/>
              <a:gd name="connsiteX8" fmla="*/ 890644 w 1238250"/>
              <a:gd name="connsiteY8" fmla="*/ 859961 h 1238250"/>
              <a:gd name="connsiteX9" fmla="*/ 800266 w 1238250"/>
              <a:gd name="connsiteY9" fmla="*/ 778584 h 1238250"/>
              <a:gd name="connsiteX10" fmla="*/ 613382 w 1238250"/>
              <a:gd name="connsiteY10" fmla="*/ 548147 h 1238250"/>
              <a:gd name="connsiteX11" fmla="*/ 545241 w 1238250"/>
              <a:gd name="connsiteY11" fmla="*/ 623825 h 1238250"/>
              <a:gd name="connsiteX12" fmla="*/ 620919 w 1238250"/>
              <a:gd name="connsiteY12" fmla="*/ 691966 h 1238250"/>
              <a:gd name="connsiteX13" fmla="*/ 689060 w 1238250"/>
              <a:gd name="connsiteY13" fmla="*/ 616288 h 1238250"/>
              <a:gd name="connsiteX14" fmla="*/ 613382 w 1238250"/>
              <a:gd name="connsiteY14" fmla="*/ 548147 h 1238250"/>
              <a:gd name="connsiteX15" fmla="*/ 610568 w 1238250"/>
              <a:gd name="connsiteY15" fmla="*/ 494454 h 1238250"/>
              <a:gd name="connsiteX16" fmla="*/ 742753 w 1238250"/>
              <a:gd name="connsiteY16" fmla="*/ 613474 h 1238250"/>
              <a:gd name="connsiteX17" fmla="*/ 623733 w 1238250"/>
              <a:gd name="connsiteY17" fmla="*/ 745659 h 1238250"/>
              <a:gd name="connsiteX18" fmla="*/ 491548 w 1238250"/>
              <a:gd name="connsiteY18" fmla="*/ 626639 h 1238250"/>
              <a:gd name="connsiteX19" fmla="*/ 610568 w 1238250"/>
              <a:gd name="connsiteY19" fmla="*/ 494454 h 1238250"/>
              <a:gd name="connsiteX20" fmla="*/ 317883 w 1238250"/>
              <a:gd name="connsiteY20" fmla="*/ 481192 h 1238250"/>
              <a:gd name="connsiteX21" fmla="*/ 236506 w 1238250"/>
              <a:gd name="connsiteY21" fmla="*/ 571570 h 1238250"/>
              <a:gd name="connsiteX22" fmla="*/ 326884 w 1238250"/>
              <a:gd name="connsiteY22" fmla="*/ 652946 h 1238250"/>
              <a:gd name="connsiteX23" fmla="*/ 408259 w 1238250"/>
              <a:gd name="connsiteY23" fmla="*/ 562568 h 1238250"/>
              <a:gd name="connsiteX24" fmla="*/ 317883 w 1238250"/>
              <a:gd name="connsiteY24" fmla="*/ 481192 h 1238250"/>
              <a:gd name="connsiteX25" fmla="*/ 609613 w 1238250"/>
              <a:gd name="connsiteY25" fmla="*/ 476238 h 1238250"/>
              <a:gd name="connsiteX26" fmla="*/ 473332 w 1238250"/>
              <a:gd name="connsiteY26" fmla="*/ 627594 h 1238250"/>
              <a:gd name="connsiteX27" fmla="*/ 624688 w 1238250"/>
              <a:gd name="connsiteY27" fmla="*/ 763875 h 1238250"/>
              <a:gd name="connsiteX28" fmla="*/ 760969 w 1238250"/>
              <a:gd name="connsiteY28" fmla="*/ 612519 h 1238250"/>
              <a:gd name="connsiteX29" fmla="*/ 609613 w 1238250"/>
              <a:gd name="connsiteY29" fmla="*/ 476238 h 1238250"/>
              <a:gd name="connsiteX30" fmla="*/ 906760 w 1238250"/>
              <a:gd name="connsiteY30" fmla="*/ 450330 h 1238250"/>
              <a:gd name="connsiteX31" fmla="*/ 825384 w 1238250"/>
              <a:gd name="connsiteY31" fmla="*/ 540708 h 1238250"/>
              <a:gd name="connsiteX32" fmla="*/ 915761 w 1238250"/>
              <a:gd name="connsiteY32" fmla="*/ 622084 h 1238250"/>
              <a:gd name="connsiteX33" fmla="*/ 997137 w 1238250"/>
              <a:gd name="connsiteY33" fmla="*/ 531707 h 1238250"/>
              <a:gd name="connsiteX34" fmla="*/ 906760 w 1238250"/>
              <a:gd name="connsiteY34" fmla="*/ 450330 h 1238250"/>
              <a:gd name="connsiteX35" fmla="*/ 599828 w 1238250"/>
              <a:gd name="connsiteY35" fmla="*/ 240246 h 1238250"/>
              <a:gd name="connsiteX36" fmla="*/ 518451 w 1238250"/>
              <a:gd name="connsiteY36" fmla="*/ 330624 h 1238250"/>
              <a:gd name="connsiteX37" fmla="*/ 608829 w 1238250"/>
              <a:gd name="connsiteY37" fmla="*/ 411999 h 1238250"/>
              <a:gd name="connsiteX38" fmla="*/ 690206 w 1238250"/>
              <a:gd name="connsiteY38" fmla="*/ 321622 h 1238250"/>
              <a:gd name="connsiteX39" fmla="*/ 599828 w 1238250"/>
              <a:gd name="connsiteY39" fmla="*/ 240246 h 1238250"/>
              <a:gd name="connsiteX40" fmla="*/ 627489 w 1238250"/>
              <a:gd name="connsiteY40" fmla="*/ 45 h 1238250"/>
              <a:gd name="connsiteX41" fmla="*/ 721190 w 1238250"/>
              <a:gd name="connsiteY41" fmla="*/ 8042 h 1238250"/>
              <a:gd name="connsiteX42" fmla="*/ 736961 w 1238250"/>
              <a:gd name="connsiteY42" fmla="*/ 11356 h 1238250"/>
              <a:gd name="connsiteX43" fmla="*/ 761195 w 1238250"/>
              <a:gd name="connsiteY43" fmla="*/ 153801 h 1238250"/>
              <a:gd name="connsiteX44" fmla="*/ 804967 w 1238250"/>
              <a:gd name="connsiteY44" fmla="*/ 168661 h 1238250"/>
              <a:gd name="connsiteX45" fmla="*/ 812356 w 1238250"/>
              <a:gd name="connsiteY45" fmla="*/ 170909 h 1238250"/>
              <a:gd name="connsiteX46" fmla="*/ 813966 w 1238250"/>
              <a:gd name="connsiteY46" fmla="*/ 171717 h 1238250"/>
              <a:gd name="connsiteX47" fmla="*/ 814948 w 1238250"/>
              <a:gd name="connsiteY47" fmla="*/ 172050 h 1238250"/>
              <a:gd name="connsiteX48" fmla="*/ 839332 w 1238250"/>
              <a:gd name="connsiteY48" fmla="*/ 184442 h 1238250"/>
              <a:gd name="connsiteX49" fmla="*/ 876539 w 1238250"/>
              <a:gd name="connsiteY49" fmla="*/ 203106 h 1238250"/>
              <a:gd name="connsiteX50" fmla="*/ 877827 w 1238250"/>
              <a:gd name="connsiteY50" fmla="*/ 204004 h 1238250"/>
              <a:gd name="connsiteX51" fmla="*/ 878512 w 1238250"/>
              <a:gd name="connsiteY51" fmla="*/ 204352 h 1238250"/>
              <a:gd name="connsiteX52" fmla="*/ 900944 w 1238250"/>
              <a:gd name="connsiteY52" fmla="*/ 220108 h 1238250"/>
              <a:gd name="connsiteX53" fmla="*/ 905381 w 1238250"/>
              <a:gd name="connsiteY53" fmla="*/ 223199 h 1238250"/>
              <a:gd name="connsiteX54" fmla="*/ 1033179 w 1238250"/>
              <a:gd name="connsiteY54" fmla="*/ 155105 h 1238250"/>
              <a:gd name="connsiteX55" fmla="*/ 1088725 w 1238250"/>
              <a:gd name="connsiteY55" fmla="*/ 204937 h 1238250"/>
              <a:gd name="connsiteX56" fmla="*/ 1214297 w 1238250"/>
              <a:gd name="connsiteY56" fmla="*/ 411175 h 1238250"/>
              <a:gd name="connsiteX57" fmla="*/ 1215469 w 1238250"/>
              <a:gd name="connsiteY57" fmla="*/ 415008 h 1238250"/>
              <a:gd name="connsiteX58" fmla="*/ 1100971 w 1238250"/>
              <a:gd name="connsiteY58" fmla="*/ 507380 h 1238250"/>
              <a:gd name="connsiteX59" fmla="*/ 1109829 w 1238250"/>
              <a:gd name="connsiteY59" fmla="*/ 545045 h 1238250"/>
              <a:gd name="connsiteX60" fmla="*/ 1110112 w 1238250"/>
              <a:gd name="connsiteY60" fmla="*/ 548708 h 1238250"/>
              <a:gd name="connsiteX61" fmla="*/ 1110718 w 1238250"/>
              <a:gd name="connsiteY61" fmla="*/ 551425 h 1238250"/>
              <a:gd name="connsiteX62" fmla="*/ 1112937 w 1238250"/>
              <a:gd name="connsiteY62" fmla="*/ 585287 h 1238250"/>
              <a:gd name="connsiteX63" fmla="*/ 1115549 w 1238250"/>
              <a:gd name="connsiteY63" fmla="*/ 619125 h 1238250"/>
              <a:gd name="connsiteX64" fmla="*/ 1115335 w 1238250"/>
              <a:gd name="connsiteY64" fmla="*/ 621899 h 1238250"/>
              <a:gd name="connsiteX65" fmla="*/ 1115575 w 1238250"/>
              <a:gd name="connsiteY65" fmla="*/ 625566 h 1238250"/>
              <a:gd name="connsiteX66" fmla="*/ 1112152 w 1238250"/>
              <a:gd name="connsiteY66" fmla="*/ 664072 h 1238250"/>
              <a:gd name="connsiteX67" fmla="*/ 1238250 w 1238250"/>
              <a:gd name="connsiteY67" fmla="*/ 739685 h 1238250"/>
              <a:gd name="connsiteX68" fmla="*/ 1229787 w 1238250"/>
              <a:gd name="connsiteY68" fmla="*/ 778357 h 1238250"/>
              <a:gd name="connsiteX69" fmla="*/ 1123663 w 1238250"/>
              <a:gd name="connsiteY69" fmla="*/ 991678 h 1238250"/>
              <a:gd name="connsiteX70" fmla="*/ 1095148 w 1238250"/>
              <a:gd name="connsiteY70" fmla="*/ 1022197 h 1238250"/>
              <a:gd name="connsiteX71" fmla="*/ 958828 w 1238250"/>
              <a:gd name="connsiteY71" fmla="*/ 972160 h 1238250"/>
              <a:gd name="connsiteX72" fmla="*/ 954890 w 1238250"/>
              <a:gd name="connsiteY72" fmla="*/ 975811 h 1238250"/>
              <a:gd name="connsiteX73" fmla="*/ 934897 w 1238250"/>
              <a:gd name="connsiteY73" fmla="*/ 994489 h 1238250"/>
              <a:gd name="connsiteX74" fmla="*/ 934271 w 1238250"/>
              <a:gd name="connsiteY74" fmla="*/ 994924 h 1238250"/>
              <a:gd name="connsiteX75" fmla="*/ 933120 w 1238250"/>
              <a:gd name="connsiteY75" fmla="*/ 995991 h 1238250"/>
              <a:gd name="connsiteX76" fmla="*/ 898916 w 1238250"/>
              <a:gd name="connsiteY76" fmla="*/ 1019555 h 1238250"/>
              <a:gd name="connsiteX77" fmla="*/ 876539 w 1238250"/>
              <a:gd name="connsiteY77" fmla="*/ 1035144 h 1238250"/>
              <a:gd name="connsiteX78" fmla="*/ 875613 w 1238250"/>
              <a:gd name="connsiteY78" fmla="*/ 1035609 h 1238250"/>
              <a:gd name="connsiteX79" fmla="*/ 874135 w 1238250"/>
              <a:gd name="connsiteY79" fmla="*/ 1036627 h 1238250"/>
              <a:gd name="connsiteX80" fmla="*/ 867140 w 1238250"/>
              <a:gd name="connsiteY80" fmla="*/ 1039859 h 1238250"/>
              <a:gd name="connsiteX81" fmla="*/ 825902 w 1238250"/>
              <a:gd name="connsiteY81" fmla="*/ 1060546 h 1238250"/>
              <a:gd name="connsiteX82" fmla="*/ 822131 w 1238250"/>
              <a:gd name="connsiteY82" fmla="*/ 1205035 h 1238250"/>
              <a:gd name="connsiteX83" fmla="*/ 770558 w 1238250"/>
              <a:gd name="connsiteY83" fmla="*/ 1220175 h 1238250"/>
              <a:gd name="connsiteX84" fmla="*/ 707048 w 1238250"/>
              <a:gd name="connsiteY84" fmla="*/ 1232149 h 1238250"/>
              <a:gd name="connsiteX85" fmla="*/ 517060 w 1238250"/>
              <a:gd name="connsiteY85" fmla="*/ 1230208 h 1238250"/>
              <a:gd name="connsiteX86" fmla="*/ 501290 w 1238250"/>
              <a:gd name="connsiteY86" fmla="*/ 1226894 h 1238250"/>
              <a:gd name="connsiteX87" fmla="*/ 477057 w 1238250"/>
              <a:gd name="connsiteY87" fmla="*/ 1084450 h 1238250"/>
              <a:gd name="connsiteX88" fmla="*/ 433279 w 1238250"/>
              <a:gd name="connsiteY88" fmla="*/ 1069588 h 1238250"/>
              <a:gd name="connsiteX89" fmla="*/ 425894 w 1238250"/>
              <a:gd name="connsiteY89" fmla="*/ 1067341 h 1238250"/>
              <a:gd name="connsiteX90" fmla="*/ 424286 w 1238250"/>
              <a:gd name="connsiteY90" fmla="*/ 1066535 h 1238250"/>
              <a:gd name="connsiteX91" fmla="*/ 423303 w 1238250"/>
              <a:gd name="connsiteY91" fmla="*/ 1066201 h 1238250"/>
              <a:gd name="connsiteX92" fmla="*/ 398904 w 1238250"/>
              <a:gd name="connsiteY92" fmla="*/ 1053801 h 1238250"/>
              <a:gd name="connsiteX93" fmla="*/ 361711 w 1238250"/>
              <a:gd name="connsiteY93" fmla="*/ 1035144 h 1238250"/>
              <a:gd name="connsiteX94" fmla="*/ 360422 w 1238250"/>
              <a:gd name="connsiteY94" fmla="*/ 1034246 h 1238250"/>
              <a:gd name="connsiteX95" fmla="*/ 359738 w 1238250"/>
              <a:gd name="connsiteY95" fmla="*/ 1033899 h 1238250"/>
              <a:gd name="connsiteX96" fmla="*/ 337232 w 1238250"/>
              <a:gd name="connsiteY96" fmla="*/ 1018090 h 1238250"/>
              <a:gd name="connsiteX97" fmla="*/ 332870 w 1238250"/>
              <a:gd name="connsiteY97" fmla="*/ 1015052 h 1238250"/>
              <a:gd name="connsiteX98" fmla="*/ 205071 w 1238250"/>
              <a:gd name="connsiteY98" fmla="*/ 1083145 h 1238250"/>
              <a:gd name="connsiteX99" fmla="*/ 149525 w 1238250"/>
              <a:gd name="connsiteY99" fmla="*/ 1033313 h 1238250"/>
              <a:gd name="connsiteX100" fmla="*/ 23953 w 1238250"/>
              <a:gd name="connsiteY100" fmla="*/ 827075 h 1238250"/>
              <a:gd name="connsiteX101" fmla="*/ 22781 w 1238250"/>
              <a:gd name="connsiteY101" fmla="*/ 823242 h 1238250"/>
              <a:gd name="connsiteX102" fmla="*/ 137279 w 1238250"/>
              <a:gd name="connsiteY102" fmla="*/ 730871 h 1238250"/>
              <a:gd name="connsiteX103" fmla="*/ 128421 w 1238250"/>
              <a:gd name="connsiteY103" fmla="*/ 693206 h 1238250"/>
              <a:gd name="connsiteX104" fmla="*/ 128138 w 1238250"/>
              <a:gd name="connsiteY104" fmla="*/ 689541 h 1238250"/>
              <a:gd name="connsiteX105" fmla="*/ 127532 w 1238250"/>
              <a:gd name="connsiteY105" fmla="*/ 686825 h 1238250"/>
              <a:gd name="connsiteX106" fmla="*/ 125313 w 1238250"/>
              <a:gd name="connsiteY106" fmla="*/ 652968 h 1238250"/>
              <a:gd name="connsiteX107" fmla="*/ 122700 w 1238250"/>
              <a:gd name="connsiteY107" fmla="*/ 619125 h 1238250"/>
              <a:gd name="connsiteX108" fmla="*/ 122915 w 1238250"/>
              <a:gd name="connsiteY108" fmla="*/ 616353 h 1238250"/>
              <a:gd name="connsiteX109" fmla="*/ 122675 w 1238250"/>
              <a:gd name="connsiteY109" fmla="*/ 612686 h 1238250"/>
              <a:gd name="connsiteX110" fmla="*/ 126097 w 1238250"/>
              <a:gd name="connsiteY110" fmla="*/ 574179 h 1238250"/>
              <a:gd name="connsiteX111" fmla="*/ 0 w 1238250"/>
              <a:gd name="connsiteY111" fmla="*/ 498565 h 1238250"/>
              <a:gd name="connsiteX112" fmla="*/ 8463 w 1238250"/>
              <a:gd name="connsiteY112" fmla="*/ 459893 h 1238250"/>
              <a:gd name="connsiteX113" fmla="*/ 114588 w 1238250"/>
              <a:gd name="connsiteY113" fmla="*/ 246573 h 1238250"/>
              <a:gd name="connsiteX114" fmla="*/ 143102 w 1238250"/>
              <a:gd name="connsiteY114" fmla="*/ 216053 h 1238250"/>
              <a:gd name="connsiteX115" fmla="*/ 279423 w 1238250"/>
              <a:gd name="connsiteY115" fmla="*/ 266090 h 1238250"/>
              <a:gd name="connsiteX116" fmla="*/ 283296 w 1238250"/>
              <a:gd name="connsiteY116" fmla="*/ 262499 h 1238250"/>
              <a:gd name="connsiteX117" fmla="*/ 303353 w 1238250"/>
              <a:gd name="connsiteY117" fmla="*/ 243762 h 1238250"/>
              <a:gd name="connsiteX118" fmla="*/ 303981 w 1238250"/>
              <a:gd name="connsiteY118" fmla="*/ 243324 h 1238250"/>
              <a:gd name="connsiteX119" fmla="*/ 305130 w 1238250"/>
              <a:gd name="connsiteY119" fmla="*/ 242259 h 1238250"/>
              <a:gd name="connsiteX120" fmla="*/ 339333 w 1238250"/>
              <a:gd name="connsiteY120" fmla="*/ 218696 h 1238250"/>
              <a:gd name="connsiteX121" fmla="*/ 361711 w 1238250"/>
              <a:gd name="connsiteY121" fmla="*/ 203106 h 1238250"/>
              <a:gd name="connsiteX122" fmla="*/ 362635 w 1238250"/>
              <a:gd name="connsiteY122" fmla="*/ 202643 h 1238250"/>
              <a:gd name="connsiteX123" fmla="*/ 364115 w 1238250"/>
              <a:gd name="connsiteY123" fmla="*/ 201623 h 1238250"/>
              <a:gd name="connsiteX124" fmla="*/ 371116 w 1238250"/>
              <a:gd name="connsiteY124" fmla="*/ 198388 h 1238250"/>
              <a:gd name="connsiteX125" fmla="*/ 412350 w 1238250"/>
              <a:gd name="connsiteY125" fmla="*/ 177704 h 1238250"/>
              <a:gd name="connsiteX126" fmla="*/ 416120 w 1238250"/>
              <a:gd name="connsiteY126" fmla="*/ 33215 h 1238250"/>
              <a:gd name="connsiteX127" fmla="*/ 467692 w 1238250"/>
              <a:gd name="connsiteY127" fmla="*/ 18075 h 1238250"/>
              <a:gd name="connsiteX128" fmla="*/ 531202 w 1238250"/>
              <a:gd name="connsiteY128" fmla="*/ 6102 h 1238250"/>
              <a:gd name="connsiteX129" fmla="*/ 627489 w 1238250"/>
              <a:gd name="connsiteY129"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38250" h="1238250">
                <a:moveTo>
                  <a:pt x="456760" y="796587"/>
                </a:moveTo>
                <a:cubicBezTo>
                  <a:pt x="409331" y="799072"/>
                  <a:pt x="372897" y="839536"/>
                  <a:pt x="375383" y="886965"/>
                </a:cubicBezTo>
                <a:cubicBezTo>
                  <a:pt x="377869" y="934392"/>
                  <a:pt x="418332" y="970826"/>
                  <a:pt x="465761" y="968340"/>
                </a:cubicBezTo>
                <a:cubicBezTo>
                  <a:pt x="513189" y="965855"/>
                  <a:pt x="549622" y="925391"/>
                  <a:pt x="547136" y="877963"/>
                </a:cubicBezTo>
                <a:cubicBezTo>
                  <a:pt x="544651" y="830534"/>
                  <a:pt x="504187" y="794101"/>
                  <a:pt x="456760" y="796587"/>
                </a:cubicBezTo>
                <a:close/>
                <a:moveTo>
                  <a:pt x="800266" y="778584"/>
                </a:moveTo>
                <a:cubicBezTo>
                  <a:pt x="752838" y="781070"/>
                  <a:pt x="716405" y="821533"/>
                  <a:pt x="718891" y="868962"/>
                </a:cubicBezTo>
                <a:cubicBezTo>
                  <a:pt x="721376" y="916390"/>
                  <a:pt x="761839" y="952823"/>
                  <a:pt x="809267" y="950338"/>
                </a:cubicBezTo>
                <a:cubicBezTo>
                  <a:pt x="856696" y="947852"/>
                  <a:pt x="893129" y="907389"/>
                  <a:pt x="890644" y="859961"/>
                </a:cubicBezTo>
                <a:cubicBezTo>
                  <a:pt x="888158" y="812532"/>
                  <a:pt x="847695" y="776099"/>
                  <a:pt x="800266" y="778584"/>
                </a:cubicBezTo>
                <a:close/>
                <a:moveTo>
                  <a:pt x="613382" y="548147"/>
                </a:moveTo>
                <a:cubicBezTo>
                  <a:pt x="573667" y="550229"/>
                  <a:pt x="543160" y="584111"/>
                  <a:pt x="545241" y="623825"/>
                </a:cubicBezTo>
                <a:cubicBezTo>
                  <a:pt x="547322" y="663540"/>
                  <a:pt x="581205" y="694047"/>
                  <a:pt x="620919" y="691966"/>
                </a:cubicBezTo>
                <a:cubicBezTo>
                  <a:pt x="660634" y="689885"/>
                  <a:pt x="691141" y="656003"/>
                  <a:pt x="689060" y="616288"/>
                </a:cubicBezTo>
                <a:cubicBezTo>
                  <a:pt x="686978" y="576574"/>
                  <a:pt x="653096" y="546066"/>
                  <a:pt x="613382" y="548147"/>
                </a:cubicBezTo>
                <a:close/>
                <a:moveTo>
                  <a:pt x="610568" y="494454"/>
                </a:moveTo>
                <a:cubicBezTo>
                  <a:pt x="679937" y="490819"/>
                  <a:pt x="739118" y="544105"/>
                  <a:pt x="742753" y="613474"/>
                </a:cubicBezTo>
                <a:cubicBezTo>
                  <a:pt x="746389" y="682843"/>
                  <a:pt x="693102" y="742024"/>
                  <a:pt x="623733" y="745659"/>
                </a:cubicBezTo>
                <a:cubicBezTo>
                  <a:pt x="554364" y="749295"/>
                  <a:pt x="495183" y="696008"/>
                  <a:pt x="491548" y="626639"/>
                </a:cubicBezTo>
                <a:cubicBezTo>
                  <a:pt x="487912" y="557270"/>
                  <a:pt x="541199" y="498089"/>
                  <a:pt x="610568" y="494454"/>
                </a:cubicBezTo>
                <a:close/>
                <a:moveTo>
                  <a:pt x="317883" y="481192"/>
                </a:moveTo>
                <a:cubicBezTo>
                  <a:pt x="270454" y="483677"/>
                  <a:pt x="234021" y="524142"/>
                  <a:pt x="236506" y="571570"/>
                </a:cubicBezTo>
                <a:cubicBezTo>
                  <a:pt x="238992" y="618998"/>
                  <a:pt x="279455" y="655432"/>
                  <a:pt x="326884" y="652946"/>
                </a:cubicBezTo>
                <a:cubicBezTo>
                  <a:pt x="374312" y="650461"/>
                  <a:pt x="410745" y="609996"/>
                  <a:pt x="408259" y="562568"/>
                </a:cubicBezTo>
                <a:cubicBezTo>
                  <a:pt x="405774" y="515140"/>
                  <a:pt x="365311" y="478706"/>
                  <a:pt x="317883" y="481192"/>
                </a:cubicBezTo>
                <a:close/>
                <a:moveTo>
                  <a:pt x="609613" y="476238"/>
                </a:moveTo>
                <a:cubicBezTo>
                  <a:pt x="530184" y="480401"/>
                  <a:pt x="469169" y="548165"/>
                  <a:pt x="473332" y="627594"/>
                </a:cubicBezTo>
                <a:cubicBezTo>
                  <a:pt x="477495" y="707023"/>
                  <a:pt x="545259" y="768038"/>
                  <a:pt x="624688" y="763875"/>
                </a:cubicBezTo>
                <a:cubicBezTo>
                  <a:pt x="704117" y="759713"/>
                  <a:pt x="765132" y="691948"/>
                  <a:pt x="760969" y="612519"/>
                </a:cubicBezTo>
                <a:cubicBezTo>
                  <a:pt x="756806" y="533090"/>
                  <a:pt x="689042" y="472075"/>
                  <a:pt x="609613" y="476238"/>
                </a:cubicBezTo>
                <a:close/>
                <a:moveTo>
                  <a:pt x="906760" y="450330"/>
                </a:moveTo>
                <a:cubicBezTo>
                  <a:pt x="859332" y="452816"/>
                  <a:pt x="822898" y="493280"/>
                  <a:pt x="825384" y="540708"/>
                </a:cubicBezTo>
                <a:cubicBezTo>
                  <a:pt x="827870" y="588136"/>
                  <a:pt x="868333" y="624570"/>
                  <a:pt x="915761" y="622084"/>
                </a:cubicBezTo>
                <a:cubicBezTo>
                  <a:pt x="963190" y="619599"/>
                  <a:pt x="999623" y="579135"/>
                  <a:pt x="997137" y="531707"/>
                </a:cubicBezTo>
                <a:cubicBezTo>
                  <a:pt x="994652" y="484279"/>
                  <a:pt x="954188" y="447844"/>
                  <a:pt x="906760" y="450330"/>
                </a:cubicBezTo>
                <a:close/>
                <a:moveTo>
                  <a:pt x="599828" y="240246"/>
                </a:moveTo>
                <a:cubicBezTo>
                  <a:pt x="552400" y="242731"/>
                  <a:pt x="515966" y="283195"/>
                  <a:pt x="518451" y="330624"/>
                </a:cubicBezTo>
                <a:cubicBezTo>
                  <a:pt x="520937" y="378051"/>
                  <a:pt x="561401" y="414485"/>
                  <a:pt x="608829" y="411999"/>
                </a:cubicBezTo>
                <a:cubicBezTo>
                  <a:pt x="656257" y="409513"/>
                  <a:pt x="692691" y="369050"/>
                  <a:pt x="690206" y="321622"/>
                </a:cubicBezTo>
                <a:cubicBezTo>
                  <a:pt x="687720" y="274193"/>
                  <a:pt x="647256" y="237760"/>
                  <a:pt x="599828" y="240246"/>
                </a:cubicBez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1"/>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59"/>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3673773" y="2593404"/>
            <a:ext cx="694134" cy="694134"/>
          </a:xfrm>
          <a:custGeom>
            <a:avLst/>
            <a:gdLst>
              <a:gd name="connsiteX0" fmla="*/ 790440 w 1238250"/>
              <a:gd name="connsiteY0" fmla="*/ 787808 h 1238250"/>
              <a:gd name="connsiteX1" fmla="*/ 704446 w 1238250"/>
              <a:gd name="connsiteY1" fmla="*/ 873803 h 1238250"/>
              <a:gd name="connsiteX2" fmla="*/ 790440 w 1238250"/>
              <a:gd name="connsiteY2" fmla="*/ 959797 h 1238250"/>
              <a:gd name="connsiteX3" fmla="*/ 876435 w 1238250"/>
              <a:gd name="connsiteY3" fmla="*/ 873803 h 1238250"/>
              <a:gd name="connsiteX4" fmla="*/ 790440 w 1238250"/>
              <a:gd name="connsiteY4" fmla="*/ 787808 h 1238250"/>
              <a:gd name="connsiteX5" fmla="*/ 446462 w 1238250"/>
              <a:gd name="connsiteY5" fmla="*/ 787808 h 1238250"/>
              <a:gd name="connsiteX6" fmla="*/ 360467 w 1238250"/>
              <a:gd name="connsiteY6" fmla="*/ 873803 h 1238250"/>
              <a:gd name="connsiteX7" fmla="*/ 446462 w 1238250"/>
              <a:gd name="connsiteY7" fmla="*/ 959797 h 1238250"/>
              <a:gd name="connsiteX8" fmla="*/ 532456 w 1238250"/>
              <a:gd name="connsiteY8" fmla="*/ 873803 h 1238250"/>
              <a:gd name="connsiteX9" fmla="*/ 446462 w 1238250"/>
              <a:gd name="connsiteY9" fmla="*/ 787808 h 1238250"/>
              <a:gd name="connsiteX10" fmla="*/ 615872 w 1238250"/>
              <a:gd name="connsiteY10" fmla="*/ 547906 h 1238250"/>
              <a:gd name="connsiteX11" fmla="*/ 543864 w 1238250"/>
              <a:gd name="connsiteY11" fmla="*/ 619914 h 1238250"/>
              <a:gd name="connsiteX12" fmla="*/ 615872 w 1238250"/>
              <a:gd name="connsiteY12" fmla="*/ 691922 h 1238250"/>
              <a:gd name="connsiteX13" fmla="*/ 687880 w 1238250"/>
              <a:gd name="connsiteY13" fmla="*/ 619914 h 1238250"/>
              <a:gd name="connsiteX14" fmla="*/ 615872 w 1238250"/>
              <a:gd name="connsiteY14" fmla="*/ 547906 h 1238250"/>
              <a:gd name="connsiteX15" fmla="*/ 615872 w 1238250"/>
              <a:gd name="connsiteY15" fmla="*/ 494139 h 1238250"/>
              <a:gd name="connsiteX16" fmla="*/ 741647 w 1238250"/>
              <a:gd name="connsiteY16" fmla="*/ 619914 h 1238250"/>
              <a:gd name="connsiteX17" fmla="*/ 615872 w 1238250"/>
              <a:gd name="connsiteY17" fmla="*/ 745689 h 1238250"/>
              <a:gd name="connsiteX18" fmla="*/ 490097 w 1238250"/>
              <a:gd name="connsiteY18" fmla="*/ 619914 h 1238250"/>
              <a:gd name="connsiteX19" fmla="*/ 615872 w 1238250"/>
              <a:gd name="connsiteY19" fmla="*/ 494139 h 1238250"/>
              <a:gd name="connsiteX20" fmla="*/ 615872 w 1238250"/>
              <a:gd name="connsiteY20" fmla="*/ 475898 h 1238250"/>
              <a:gd name="connsiteX21" fmla="*/ 471856 w 1238250"/>
              <a:gd name="connsiteY21" fmla="*/ 619914 h 1238250"/>
              <a:gd name="connsiteX22" fmla="*/ 615872 w 1238250"/>
              <a:gd name="connsiteY22" fmla="*/ 763930 h 1238250"/>
              <a:gd name="connsiteX23" fmla="*/ 759888 w 1238250"/>
              <a:gd name="connsiteY23" fmla="*/ 619914 h 1238250"/>
              <a:gd name="connsiteX24" fmla="*/ 615872 w 1238250"/>
              <a:gd name="connsiteY24" fmla="*/ 475898 h 1238250"/>
              <a:gd name="connsiteX25" fmla="*/ 913967 w 1238250"/>
              <a:gd name="connsiteY25" fmla="*/ 465577 h 1238250"/>
              <a:gd name="connsiteX26" fmla="*/ 827973 w 1238250"/>
              <a:gd name="connsiteY26" fmla="*/ 551572 h 1238250"/>
              <a:gd name="connsiteX27" fmla="*/ 913967 w 1238250"/>
              <a:gd name="connsiteY27" fmla="*/ 637567 h 1238250"/>
              <a:gd name="connsiteX28" fmla="*/ 999962 w 1238250"/>
              <a:gd name="connsiteY28" fmla="*/ 551572 h 1238250"/>
              <a:gd name="connsiteX29" fmla="*/ 913967 w 1238250"/>
              <a:gd name="connsiteY29" fmla="*/ 465577 h 1238250"/>
              <a:gd name="connsiteX30" fmla="*/ 324282 w 1238250"/>
              <a:gd name="connsiteY30" fmla="*/ 465577 h 1238250"/>
              <a:gd name="connsiteX31" fmla="*/ 238287 w 1238250"/>
              <a:gd name="connsiteY31" fmla="*/ 551572 h 1238250"/>
              <a:gd name="connsiteX32" fmla="*/ 324282 w 1238250"/>
              <a:gd name="connsiteY32" fmla="*/ 637567 h 1238250"/>
              <a:gd name="connsiteX33" fmla="*/ 410276 w 1238250"/>
              <a:gd name="connsiteY33" fmla="*/ 551572 h 1238250"/>
              <a:gd name="connsiteX34" fmla="*/ 324282 w 1238250"/>
              <a:gd name="connsiteY34" fmla="*/ 465577 h 1238250"/>
              <a:gd name="connsiteX35" fmla="*/ 618451 w 1238250"/>
              <a:gd name="connsiteY35" fmla="*/ 239717 h 1238250"/>
              <a:gd name="connsiteX36" fmla="*/ 532456 w 1238250"/>
              <a:gd name="connsiteY36" fmla="*/ 325712 h 1238250"/>
              <a:gd name="connsiteX37" fmla="*/ 618451 w 1238250"/>
              <a:gd name="connsiteY37" fmla="*/ 411706 h 1238250"/>
              <a:gd name="connsiteX38" fmla="*/ 704446 w 1238250"/>
              <a:gd name="connsiteY38" fmla="*/ 325712 h 1238250"/>
              <a:gd name="connsiteX39" fmla="*/ 618451 w 1238250"/>
              <a:gd name="connsiteY39" fmla="*/ 239717 h 1238250"/>
              <a:gd name="connsiteX40" fmla="*/ 619125 w 1238250"/>
              <a:gd name="connsiteY40" fmla="*/ 0 h 1238250"/>
              <a:gd name="connsiteX41" fmla="*/ 627571 w 1238250"/>
              <a:gd name="connsiteY41" fmla="*/ 426 h 1238250"/>
              <a:gd name="connsiteX42" fmla="*/ 637898 w 1238250"/>
              <a:gd name="connsiteY42" fmla="*/ 61294 h 1238250"/>
              <a:gd name="connsiteX43" fmla="*/ 642400 w 1238250"/>
              <a:gd name="connsiteY43" fmla="*/ 61521 h 1238250"/>
              <a:gd name="connsiteX44" fmla="*/ 658857 w 1238250"/>
              <a:gd name="connsiteY44" fmla="*/ 62064 h 1238250"/>
              <a:gd name="connsiteX45" fmla="*/ 675465 w 1238250"/>
              <a:gd name="connsiteY45" fmla="*/ 2698 h 1238250"/>
              <a:gd name="connsiteX46" fmla="*/ 686108 w 1238250"/>
              <a:gd name="connsiteY46" fmla="*/ 4132 h 1238250"/>
              <a:gd name="connsiteX47" fmla="*/ 686215 w 1238250"/>
              <a:gd name="connsiteY47" fmla="*/ 3774 h 1238250"/>
              <a:gd name="connsiteX48" fmla="*/ 702919 w 1238250"/>
              <a:gd name="connsiteY48" fmla="*/ 6324 h 1238250"/>
              <a:gd name="connsiteX49" fmla="*/ 705733 w 1238250"/>
              <a:gd name="connsiteY49" fmla="*/ 67601 h 1238250"/>
              <a:gd name="connsiteX50" fmla="*/ 722168 w 1238250"/>
              <a:gd name="connsiteY50" fmla="*/ 69817 h 1238250"/>
              <a:gd name="connsiteX51" fmla="*/ 727067 w 1238250"/>
              <a:gd name="connsiteY51" fmla="*/ 70986 h 1238250"/>
              <a:gd name="connsiteX52" fmla="*/ 731739 w 1238250"/>
              <a:gd name="connsiteY52" fmla="*/ 71699 h 1238250"/>
              <a:gd name="connsiteX53" fmla="*/ 736085 w 1238250"/>
              <a:gd name="connsiteY53" fmla="*/ 72816 h 1238250"/>
              <a:gd name="connsiteX54" fmla="*/ 760510 w 1238250"/>
              <a:gd name="connsiteY54" fmla="*/ 16987 h 1238250"/>
              <a:gd name="connsiteX55" fmla="*/ 776991 w 1238250"/>
              <a:gd name="connsiteY55" fmla="*/ 20919 h 1238250"/>
              <a:gd name="connsiteX56" fmla="*/ 776978 w 1238250"/>
              <a:gd name="connsiteY56" fmla="*/ 21084 h 1238250"/>
              <a:gd name="connsiteX57" fmla="*/ 787407 w 1238250"/>
              <a:gd name="connsiteY57" fmla="*/ 23765 h 1238250"/>
              <a:gd name="connsiteX58" fmla="*/ 781693 w 1238250"/>
              <a:gd name="connsiteY58" fmla="*/ 84543 h 1238250"/>
              <a:gd name="connsiteX59" fmla="*/ 785289 w 1238250"/>
              <a:gd name="connsiteY59" fmla="*/ 85468 h 1238250"/>
              <a:gd name="connsiteX60" fmla="*/ 801613 w 1238250"/>
              <a:gd name="connsiteY60" fmla="*/ 91442 h 1238250"/>
              <a:gd name="connsiteX61" fmla="*/ 832915 w 1238250"/>
              <a:gd name="connsiteY61" fmla="*/ 38575 h 1238250"/>
              <a:gd name="connsiteX62" fmla="*/ 848824 w 1238250"/>
              <a:gd name="connsiteY62" fmla="*/ 44085 h 1238250"/>
              <a:gd name="connsiteX63" fmla="*/ 848743 w 1238250"/>
              <a:gd name="connsiteY63" fmla="*/ 44491 h 1238250"/>
              <a:gd name="connsiteX64" fmla="*/ 858825 w 1238250"/>
              <a:gd name="connsiteY64" fmla="*/ 48181 h 1238250"/>
              <a:gd name="connsiteX65" fmla="*/ 845580 w 1238250"/>
              <a:gd name="connsiteY65" fmla="*/ 108570 h 1238250"/>
              <a:gd name="connsiteX66" fmla="*/ 857012 w 1238250"/>
              <a:gd name="connsiteY66" fmla="*/ 114077 h 1238250"/>
              <a:gd name="connsiteX67" fmla="*/ 873515 w 1238250"/>
              <a:gd name="connsiteY67" fmla="*/ 121675 h 1238250"/>
              <a:gd name="connsiteX68" fmla="*/ 911778 w 1238250"/>
              <a:gd name="connsiteY68" fmla="*/ 73795 h 1238250"/>
              <a:gd name="connsiteX69" fmla="*/ 921060 w 1238250"/>
              <a:gd name="connsiteY69" fmla="*/ 79215 h 1238250"/>
              <a:gd name="connsiteX70" fmla="*/ 921250 w 1238250"/>
              <a:gd name="connsiteY70" fmla="*/ 78986 h 1238250"/>
              <a:gd name="connsiteX71" fmla="*/ 935703 w 1238250"/>
              <a:gd name="connsiteY71" fmla="*/ 87767 h 1238250"/>
              <a:gd name="connsiteX72" fmla="*/ 914403 w 1238250"/>
              <a:gd name="connsiteY72" fmla="*/ 145136 h 1238250"/>
              <a:gd name="connsiteX73" fmla="*/ 923411 w 1238250"/>
              <a:gd name="connsiteY73" fmla="*/ 150395 h 1238250"/>
              <a:gd name="connsiteX74" fmla="*/ 927294 w 1238250"/>
              <a:gd name="connsiteY74" fmla="*/ 153194 h 1238250"/>
              <a:gd name="connsiteX75" fmla="*/ 931545 w 1238250"/>
              <a:gd name="connsiteY75" fmla="*/ 155777 h 1238250"/>
              <a:gd name="connsiteX76" fmla="*/ 932293 w 1238250"/>
              <a:gd name="connsiteY76" fmla="*/ 156336 h 1238250"/>
              <a:gd name="connsiteX77" fmla="*/ 975755 w 1238250"/>
              <a:gd name="connsiteY77" fmla="*/ 113820 h 1238250"/>
              <a:gd name="connsiteX78" fmla="*/ 984508 w 1238250"/>
              <a:gd name="connsiteY78" fmla="*/ 120131 h 1238250"/>
              <a:gd name="connsiteX79" fmla="*/ 984519 w 1238250"/>
              <a:gd name="connsiteY79" fmla="*/ 120121 h 1238250"/>
              <a:gd name="connsiteX80" fmla="*/ 985182 w 1238250"/>
              <a:gd name="connsiteY80" fmla="*/ 120617 h 1238250"/>
              <a:gd name="connsiteX81" fmla="*/ 989523 w 1238250"/>
              <a:gd name="connsiteY81" fmla="*/ 123746 h 1238250"/>
              <a:gd name="connsiteX82" fmla="*/ 989481 w 1238250"/>
              <a:gd name="connsiteY82" fmla="*/ 123831 h 1238250"/>
              <a:gd name="connsiteX83" fmla="*/ 998112 w 1238250"/>
              <a:gd name="connsiteY83" fmla="*/ 130286 h 1238250"/>
              <a:gd name="connsiteX84" fmla="*/ 970047 w 1238250"/>
              <a:gd name="connsiteY84" fmla="*/ 184497 h 1238250"/>
              <a:gd name="connsiteX85" fmla="*/ 970603 w 1238250"/>
              <a:gd name="connsiteY85" fmla="*/ 184984 h 1238250"/>
              <a:gd name="connsiteX86" fmla="*/ 974561 w 1238250"/>
              <a:gd name="connsiteY86" fmla="*/ 187944 h 1238250"/>
              <a:gd name="connsiteX87" fmla="*/ 990916 w 1238250"/>
              <a:gd name="connsiteY87" fmla="*/ 202809 h 1238250"/>
              <a:gd name="connsiteX88" fmla="*/ 993167 w 1238250"/>
              <a:gd name="connsiteY88" fmla="*/ 204784 h 1238250"/>
              <a:gd name="connsiteX89" fmla="*/ 1042854 w 1238250"/>
              <a:gd name="connsiteY89" fmla="*/ 168190 h 1238250"/>
              <a:gd name="connsiteX90" fmla="*/ 1049206 w 1238250"/>
              <a:gd name="connsiteY90" fmla="*/ 173764 h 1238250"/>
              <a:gd name="connsiteX91" fmla="*/ 1052911 w 1238250"/>
              <a:gd name="connsiteY91" fmla="*/ 177701 h 1238250"/>
              <a:gd name="connsiteX92" fmla="*/ 1056912 w 1238250"/>
              <a:gd name="connsiteY92" fmla="*/ 181338 h 1238250"/>
              <a:gd name="connsiteX93" fmla="*/ 1062596 w 1238250"/>
              <a:gd name="connsiteY93" fmla="*/ 187591 h 1238250"/>
              <a:gd name="connsiteX94" fmla="*/ 1026876 w 1238250"/>
              <a:gd name="connsiteY94" fmla="*/ 237909 h 1238250"/>
              <a:gd name="connsiteX95" fmla="*/ 1028893 w 1238250"/>
              <a:gd name="connsiteY95" fmla="*/ 240128 h 1238250"/>
              <a:gd name="connsiteX96" fmla="*/ 1041242 w 1238250"/>
              <a:gd name="connsiteY96" fmla="*/ 253249 h 1238250"/>
              <a:gd name="connsiteX97" fmla="*/ 1094689 w 1238250"/>
              <a:gd name="connsiteY97" fmla="*/ 223169 h 1238250"/>
              <a:gd name="connsiteX98" fmla="*/ 1101276 w 1238250"/>
              <a:gd name="connsiteY98" fmla="*/ 231665 h 1238250"/>
              <a:gd name="connsiteX99" fmla="*/ 1101527 w 1238250"/>
              <a:gd name="connsiteY99" fmla="*/ 231529 h 1238250"/>
              <a:gd name="connsiteX100" fmla="*/ 1111667 w 1238250"/>
              <a:gd name="connsiteY100" fmla="*/ 245090 h 1238250"/>
              <a:gd name="connsiteX101" fmla="*/ 1070447 w 1238250"/>
              <a:gd name="connsiteY101" fmla="*/ 290279 h 1238250"/>
              <a:gd name="connsiteX102" fmla="*/ 1076951 w 1238250"/>
              <a:gd name="connsiteY102" fmla="*/ 298668 h 1238250"/>
              <a:gd name="connsiteX103" fmla="*/ 1079608 w 1238250"/>
              <a:gd name="connsiteY103" fmla="*/ 302874 h 1238250"/>
              <a:gd name="connsiteX104" fmla="*/ 1082474 w 1238250"/>
              <a:gd name="connsiteY104" fmla="*/ 306707 h 1238250"/>
              <a:gd name="connsiteX105" fmla="*/ 1087890 w 1238250"/>
              <a:gd name="connsiteY105" fmla="*/ 315621 h 1238250"/>
              <a:gd name="connsiteX106" fmla="*/ 1144878 w 1238250"/>
              <a:gd name="connsiteY106" fmla="*/ 293322 h 1238250"/>
              <a:gd name="connsiteX107" fmla="*/ 1153910 w 1238250"/>
              <a:gd name="connsiteY107" fmla="*/ 307620 h 1238250"/>
              <a:gd name="connsiteX108" fmla="*/ 1153683 w 1238250"/>
              <a:gd name="connsiteY108" fmla="*/ 307814 h 1238250"/>
              <a:gd name="connsiteX109" fmla="*/ 1159265 w 1238250"/>
              <a:gd name="connsiteY109" fmla="*/ 317000 h 1238250"/>
              <a:gd name="connsiteX110" fmla="*/ 1112060 w 1238250"/>
              <a:gd name="connsiteY110" fmla="*/ 356093 h 1238250"/>
              <a:gd name="connsiteX111" fmla="*/ 1119941 w 1238250"/>
              <a:gd name="connsiteY111" fmla="*/ 372453 h 1238250"/>
              <a:gd name="connsiteX112" fmla="*/ 1121247 w 1238250"/>
              <a:gd name="connsiteY112" fmla="*/ 375047 h 1238250"/>
              <a:gd name="connsiteX113" fmla="*/ 1181032 w 1238250"/>
              <a:gd name="connsiteY113" fmla="*/ 359729 h 1238250"/>
              <a:gd name="connsiteX114" fmla="*/ 1185303 w 1238250"/>
              <a:gd name="connsiteY114" fmla="*/ 368214 h 1238250"/>
              <a:gd name="connsiteX115" fmla="*/ 1187259 w 1238250"/>
              <a:gd name="connsiteY115" fmla="*/ 373282 h 1238250"/>
              <a:gd name="connsiteX116" fmla="*/ 1189596 w 1238250"/>
              <a:gd name="connsiteY116" fmla="*/ 378134 h 1238250"/>
              <a:gd name="connsiteX117" fmla="*/ 1192122 w 1238250"/>
              <a:gd name="connsiteY117" fmla="*/ 385036 h 1238250"/>
              <a:gd name="connsiteX118" fmla="*/ 1140110 w 1238250"/>
              <a:gd name="connsiteY118" fmla="*/ 418337 h 1238250"/>
              <a:gd name="connsiteX119" fmla="*/ 1141698 w 1238250"/>
              <a:gd name="connsiteY119" fmla="*/ 422674 h 1238250"/>
              <a:gd name="connsiteX120" fmla="*/ 1149802 w 1238250"/>
              <a:gd name="connsiteY120" fmla="*/ 443673 h 1238250"/>
              <a:gd name="connsiteX121" fmla="*/ 1150790 w 1238250"/>
              <a:gd name="connsiteY121" fmla="*/ 447253 h 1238250"/>
              <a:gd name="connsiteX122" fmla="*/ 1211458 w 1238250"/>
              <a:gd name="connsiteY122" fmla="*/ 440479 h 1238250"/>
              <a:gd name="connsiteX123" fmla="*/ 1214320 w 1238250"/>
              <a:gd name="connsiteY123" fmla="*/ 450860 h 1238250"/>
              <a:gd name="connsiteX124" fmla="*/ 1214485 w 1238250"/>
              <a:gd name="connsiteY124" fmla="*/ 450844 h 1238250"/>
              <a:gd name="connsiteX125" fmla="*/ 1218704 w 1238250"/>
              <a:gd name="connsiteY125" fmla="*/ 467254 h 1238250"/>
              <a:gd name="connsiteX126" fmla="*/ 1163310 w 1238250"/>
              <a:gd name="connsiteY126" fmla="*/ 492649 h 1238250"/>
              <a:gd name="connsiteX127" fmla="*/ 1164504 w 1238250"/>
              <a:gd name="connsiteY127" fmla="*/ 496975 h 1238250"/>
              <a:gd name="connsiteX128" fmla="*/ 1165298 w 1238250"/>
              <a:gd name="connsiteY128" fmla="*/ 501633 h 1238250"/>
              <a:gd name="connsiteX129" fmla="*/ 1166552 w 1238250"/>
              <a:gd name="connsiteY129" fmla="*/ 506512 h 1238250"/>
              <a:gd name="connsiteX130" fmla="*/ 1167592 w 1238250"/>
              <a:gd name="connsiteY130" fmla="*/ 513324 h 1238250"/>
              <a:gd name="connsiteX131" fmla="*/ 1228554 w 1238250"/>
              <a:gd name="connsiteY131" fmla="*/ 513995 h 1238250"/>
              <a:gd name="connsiteX132" fmla="*/ 1231406 w 1238250"/>
              <a:gd name="connsiteY132" fmla="*/ 530721 h 1238250"/>
              <a:gd name="connsiteX133" fmla="*/ 1231232 w 1238250"/>
              <a:gd name="connsiteY133" fmla="*/ 530780 h 1238250"/>
              <a:gd name="connsiteX134" fmla="*/ 1232856 w 1238250"/>
              <a:gd name="connsiteY134" fmla="*/ 541421 h 1238250"/>
              <a:gd name="connsiteX135" fmla="*/ 1174701 w 1238250"/>
              <a:gd name="connsiteY135" fmla="*/ 559902 h 1238250"/>
              <a:gd name="connsiteX136" fmla="*/ 1175020 w 1238250"/>
              <a:gd name="connsiteY136" fmla="*/ 561994 h 1238250"/>
              <a:gd name="connsiteX137" fmla="*/ 1176238 w 1238250"/>
              <a:gd name="connsiteY137" fmla="*/ 586117 h 1238250"/>
              <a:gd name="connsiteX138" fmla="*/ 1176544 w 1238250"/>
              <a:gd name="connsiteY138" fmla="*/ 590620 h 1238250"/>
              <a:gd name="connsiteX139" fmla="*/ 1237582 w 1238250"/>
              <a:gd name="connsiteY139" fmla="*/ 599884 h 1238250"/>
              <a:gd name="connsiteX140" fmla="*/ 1238156 w 1238250"/>
              <a:gd name="connsiteY140" fmla="*/ 608320 h 1238250"/>
              <a:gd name="connsiteX141" fmla="*/ 1237977 w 1238250"/>
              <a:gd name="connsiteY141" fmla="*/ 613723 h 1238250"/>
              <a:gd name="connsiteX142" fmla="*/ 1238250 w 1238250"/>
              <a:gd name="connsiteY142" fmla="*/ 619125 h 1238250"/>
              <a:gd name="connsiteX143" fmla="*/ 1237824 w 1238250"/>
              <a:gd name="connsiteY143" fmla="*/ 627570 h 1238250"/>
              <a:gd name="connsiteX144" fmla="*/ 1176957 w 1238250"/>
              <a:gd name="connsiteY144" fmla="*/ 637898 h 1238250"/>
              <a:gd name="connsiteX145" fmla="*/ 1176729 w 1238250"/>
              <a:gd name="connsiteY145" fmla="*/ 642411 h 1238250"/>
              <a:gd name="connsiteX146" fmla="*/ 1176186 w 1238250"/>
              <a:gd name="connsiteY146" fmla="*/ 658856 h 1238250"/>
              <a:gd name="connsiteX147" fmla="*/ 1235552 w 1238250"/>
              <a:gd name="connsiteY147" fmla="*/ 675465 h 1238250"/>
              <a:gd name="connsiteX148" fmla="*/ 1234118 w 1238250"/>
              <a:gd name="connsiteY148" fmla="*/ 686107 h 1238250"/>
              <a:gd name="connsiteX149" fmla="*/ 1234476 w 1238250"/>
              <a:gd name="connsiteY149" fmla="*/ 686214 h 1238250"/>
              <a:gd name="connsiteX150" fmla="*/ 1231926 w 1238250"/>
              <a:gd name="connsiteY150" fmla="*/ 702919 h 1238250"/>
              <a:gd name="connsiteX151" fmla="*/ 1170650 w 1238250"/>
              <a:gd name="connsiteY151" fmla="*/ 705733 h 1238250"/>
              <a:gd name="connsiteX152" fmla="*/ 1168434 w 1238250"/>
              <a:gd name="connsiteY152" fmla="*/ 722167 h 1238250"/>
              <a:gd name="connsiteX153" fmla="*/ 1167265 w 1238250"/>
              <a:gd name="connsiteY153" fmla="*/ 727069 h 1238250"/>
              <a:gd name="connsiteX154" fmla="*/ 1166552 w 1238250"/>
              <a:gd name="connsiteY154" fmla="*/ 731738 h 1238250"/>
              <a:gd name="connsiteX155" fmla="*/ 1165435 w 1238250"/>
              <a:gd name="connsiteY155" fmla="*/ 736085 h 1238250"/>
              <a:gd name="connsiteX156" fmla="*/ 1221264 w 1238250"/>
              <a:gd name="connsiteY156" fmla="*/ 760509 h 1238250"/>
              <a:gd name="connsiteX157" fmla="*/ 1217332 w 1238250"/>
              <a:gd name="connsiteY157" fmla="*/ 776990 h 1238250"/>
              <a:gd name="connsiteX158" fmla="*/ 1217166 w 1238250"/>
              <a:gd name="connsiteY158" fmla="*/ 776977 h 1238250"/>
              <a:gd name="connsiteX159" fmla="*/ 1214485 w 1238250"/>
              <a:gd name="connsiteY159" fmla="*/ 787406 h 1238250"/>
              <a:gd name="connsiteX160" fmla="*/ 1153708 w 1238250"/>
              <a:gd name="connsiteY160" fmla="*/ 781692 h 1238250"/>
              <a:gd name="connsiteX161" fmla="*/ 1152783 w 1238250"/>
              <a:gd name="connsiteY161" fmla="*/ 785289 h 1238250"/>
              <a:gd name="connsiteX162" fmla="*/ 1146809 w 1238250"/>
              <a:gd name="connsiteY162" fmla="*/ 801612 h 1238250"/>
              <a:gd name="connsiteX163" fmla="*/ 1199675 w 1238250"/>
              <a:gd name="connsiteY163" fmla="*/ 832914 h 1238250"/>
              <a:gd name="connsiteX164" fmla="*/ 1194166 w 1238250"/>
              <a:gd name="connsiteY164" fmla="*/ 848823 h 1238250"/>
              <a:gd name="connsiteX165" fmla="*/ 1193759 w 1238250"/>
              <a:gd name="connsiteY165" fmla="*/ 848742 h 1238250"/>
              <a:gd name="connsiteX166" fmla="*/ 1190069 w 1238250"/>
              <a:gd name="connsiteY166" fmla="*/ 858824 h 1238250"/>
              <a:gd name="connsiteX167" fmla="*/ 1129680 w 1238250"/>
              <a:gd name="connsiteY167" fmla="*/ 845579 h 1238250"/>
              <a:gd name="connsiteX168" fmla="*/ 1124173 w 1238250"/>
              <a:gd name="connsiteY168" fmla="*/ 857013 h 1238250"/>
              <a:gd name="connsiteX169" fmla="*/ 1116575 w 1238250"/>
              <a:gd name="connsiteY169" fmla="*/ 873515 h 1238250"/>
              <a:gd name="connsiteX170" fmla="*/ 1164455 w 1238250"/>
              <a:gd name="connsiteY170" fmla="*/ 911777 h 1238250"/>
              <a:gd name="connsiteX171" fmla="*/ 1159035 w 1238250"/>
              <a:gd name="connsiteY171" fmla="*/ 921060 h 1238250"/>
              <a:gd name="connsiteX172" fmla="*/ 1159265 w 1238250"/>
              <a:gd name="connsiteY172" fmla="*/ 921250 h 1238250"/>
              <a:gd name="connsiteX173" fmla="*/ 1150484 w 1238250"/>
              <a:gd name="connsiteY173" fmla="*/ 935703 h 1238250"/>
              <a:gd name="connsiteX174" fmla="*/ 1093116 w 1238250"/>
              <a:gd name="connsiteY174" fmla="*/ 914402 h 1238250"/>
              <a:gd name="connsiteX175" fmla="*/ 1087856 w 1238250"/>
              <a:gd name="connsiteY175" fmla="*/ 923410 h 1238250"/>
              <a:gd name="connsiteX176" fmla="*/ 1085058 w 1238250"/>
              <a:gd name="connsiteY176" fmla="*/ 927291 h 1238250"/>
              <a:gd name="connsiteX177" fmla="*/ 1082474 w 1238250"/>
              <a:gd name="connsiteY177" fmla="*/ 931544 h 1238250"/>
              <a:gd name="connsiteX178" fmla="*/ 1081914 w 1238250"/>
              <a:gd name="connsiteY178" fmla="*/ 932294 h 1238250"/>
              <a:gd name="connsiteX179" fmla="*/ 1124430 w 1238250"/>
              <a:gd name="connsiteY179" fmla="*/ 975755 h 1238250"/>
              <a:gd name="connsiteX180" fmla="*/ 1118119 w 1238250"/>
              <a:gd name="connsiteY180" fmla="*/ 984508 h 1238250"/>
              <a:gd name="connsiteX181" fmla="*/ 1118129 w 1238250"/>
              <a:gd name="connsiteY181" fmla="*/ 984519 h 1238250"/>
              <a:gd name="connsiteX182" fmla="*/ 1117636 w 1238250"/>
              <a:gd name="connsiteY182" fmla="*/ 985179 h 1238250"/>
              <a:gd name="connsiteX183" fmla="*/ 1114505 w 1238250"/>
              <a:gd name="connsiteY183" fmla="*/ 989522 h 1238250"/>
              <a:gd name="connsiteX184" fmla="*/ 1114420 w 1238250"/>
              <a:gd name="connsiteY184" fmla="*/ 989480 h 1238250"/>
              <a:gd name="connsiteX185" fmla="*/ 1107965 w 1238250"/>
              <a:gd name="connsiteY185" fmla="*/ 998111 h 1238250"/>
              <a:gd name="connsiteX186" fmla="*/ 1053755 w 1238250"/>
              <a:gd name="connsiteY186" fmla="*/ 970046 h 1238250"/>
              <a:gd name="connsiteX187" fmla="*/ 1053267 w 1238250"/>
              <a:gd name="connsiteY187" fmla="*/ 970602 h 1238250"/>
              <a:gd name="connsiteX188" fmla="*/ 1050307 w 1238250"/>
              <a:gd name="connsiteY188" fmla="*/ 974561 h 1238250"/>
              <a:gd name="connsiteX189" fmla="*/ 1035438 w 1238250"/>
              <a:gd name="connsiteY189" fmla="*/ 990919 h 1238250"/>
              <a:gd name="connsiteX190" fmla="*/ 1033467 w 1238250"/>
              <a:gd name="connsiteY190" fmla="*/ 993167 h 1238250"/>
              <a:gd name="connsiteX191" fmla="*/ 1070060 w 1238250"/>
              <a:gd name="connsiteY191" fmla="*/ 1042854 h 1238250"/>
              <a:gd name="connsiteX192" fmla="*/ 1064486 w 1238250"/>
              <a:gd name="connsiteY192" fmla="*/ 1049206 h 1238250"/>
              <a:gd name="connsiteX193" fmla="*/ 1060550 w 1238250"/>
              <a:gd name="connsiteY193" fmla="*/ 1052911 h 1238250"/>
              <a:gd name="connsiteX194" fmla="*/ 1056912 w 1238250"/>
              <a:gd name="connsiteY194" fmla="*/ 1056913 h 1238250"/>
              <a:gd name="connsiteX195" fmla="*/ 1050660 w 1238250"/>
              <a:gd name="connsiteY195" fmla="*/ 1062596 h 1238250"/>
              <a:gd name="connsiteX196" fmla="*/ 1000341 w 1238250"/>
              <a:gd name="connsiteY196" fmla="*/ 1026875 h 1238250"/>
              <a:gd name="connsiteX197" fmla="*/ 998129 w 1238250"/>
              <a:gd name="connsiteY197" fmla="*/ 1028886 h 1238250"/>
              <a:gd name="connsiteX198" fmla="*/ 985002 w 1238250"/>
              <a:gd name="connsiteY198" fmla="*/ 1041242 h 1238250"/>
              <a:gd name="connsiteX199" fmla="*/ 1015082 w 1238250"/>
              <a:gd name="connsiteY199" fmla="*/ 1094689 h 1238250"/>
              <a:gd name="connsiteX200" fmla="*/ 1006586 w 1238250"/>
              <a:gd name="connsiteY200" fmla="*/ 1101276 h 1238250"/>
              <a:gd name="connsiteX201" fmla="*/ 1006721 w 1238250"/>
              <a:gd name="connsiteY201" fmla="*/ 1101527 h 1238250"/>
              <a:gd name="connsiteX202" fmla="*/ 993161 w 1238250"/>
              <a:gd name="connsiteY202" fmla="*/ 1111667 h 1238250"/>
              <a:gd name="connsiteX203" fmla="*/ 947972 w 1238250"/>
              <a:gd name="connsiteY203" fmla="*/ 1070447 h 1238250"/>
              <a:gd name="connsiteX204" fmla="*/ 939584 w 1238250"/>
              <a:gd name="connsiteY204" fmla="*/ 1076951 h 1238250"/>
              <a:gd name="connsiteX205" fmla="*/ 935378 w 1238250"/>
              <a:gd name="connsiteY205" fmla="*/ 1079608 h 1238250"/>
              <a:gd name="connsiteX206" fmla="*/ 931545 w 1238250"/>
              <a:gd name="connsiteY206" fmla="*/ 1082474 h 1238250"/>
              <a:gd name="connsiteX207" fmla="*/ 922629 w 1238250"/>
              <a:gd name="connsiteY207" fmla="*/ 1087890 h 1238250"/>
              <a:gd name="connsiteX208" fmla="*/ 944929 w 1238250"/>
              <a:gd name="connsiteY208" fmla="*/ 1144878 h 1238250"/>
              <a:gd name="connsiteX209" fmla="*/ 930631 w 1238250"/>
              <a:gd name="connsiteY209" fmla="*/ 1153909 h 1238250"/>
              <a:gd name="connsiteX210" fmla="*/ 930437 w 1238250"/>
              <a:gd name="connsiteY210" fmla="*/ 1153683 h 1238250"/>
              <a:gd name="connsiteX211" fmla="*/ 921250 w 1238250"/>
              <a:gd name="connsiteY211" fmla="*/ 1159264 h 1238250"/>
              <a:gd name="connsiteX212" fmla="*/ 882158 w 1238250"/>
              <a:gd name="connsiteY212" fmla="*/ 1112060 h 1238250"/>
              <a:gd name="connsiteX213" fmla="*/ 865789 w 1238250"/>
              <a:gd name="connsiteY213" fmla="*/ 1119945 h 1238250"/>
              <a:gd name="connsiteX214" fmla="*/ 863204 w 1238250"/>
              <a:gd name="connsiteY214" fmla="*/ 1121246 h 1238250"/>
              <a:gd name="connsiteX215" fmla="*/ 878521 w 1238250"/>
              <a:gd name="connsiteY215" fmla="*/ 1181032 h 1238250"/>
              <a:gd name="connsiteX216" fmla="*/ 870036 w 1238250"/>
              <a:gd name="connsiteY216" fmla="*/ 1185303 h 1238250"/>
              <a:gd name="connsiteX217" fmla="*/ 864969 w 1238250"/>
              <a:gd name="connsiteY217" fmla="*/ 1187259 h 1238250"/>
              <a:gd name="connsiteX218" fmla="*/ 860117 w 1238250"/>
              <a:gd name="connsiteY218" fmla="*/ 1189596 h 1238250"/>
              <a:gd name="connsiteX219" fmla="*/ 853214 w 1238250"/>
              <a:gd name="connsiteY219" fmla="*/ 1192122 h 1238250"/>
              <a:gd name="connsiteX220" fmla="*/ 819913 w 1238250"/>
              <a:gd name="connsiteY220" fmla="*/ 1140110 h 1238250"/>
              <a:gd name="connsiteX221" fmla="*/ 815580 w 1238250"/>
              <a:gd name="connsiteY221" fmla="*/ 1141696 h 1238250"/>
              <a:gd name="connsiteX222" fmla="*/ 794578 w 1238250"/>
              <a:gd name="connsiteY222" fmla="*/ 1149802 h 1238250"/>
              <a:gd name="connsiteX223" fmla="*/ 790998 w 1238250"/>
              <a:gd name="connsiteY223" fmla="*/ 1150789 h 1238250"/>
              <a:gd name="connsiteX224" fmla="*/ 797772 w 1238250"/>
              <a:gd name="connsiteY224" fmla="*/ 1211458 h 1238250"/>
              <a:gd name="connsiteX225" fmla="*/ 787391 w 1238250"/>
              <a:gd name="connsiteY225" fmla="*/ 1214321 h 1238250"/>
              <a:gd name="connsiteX226" fmla="*/ 787407 w 1238250"/>
              <a:gd name="connsiteY226" fmla="*/ 1214485 h 1238250"/>
              <a:gd name="connsiteX227" fmla="*/ 770997 w 1238250"/>
              <a:gd name="connsiteY227" fmla="*/ 1218705 h 1238250"/>
              <a:gd name="connsiteX228" fmla="*/ 745602 w 1238250"/>
              <a:gd name="connsiteY228" fmla="*/ 1163310 h 1238250"/>
              <a:gd name="connsiteX229" fmla="*/ 741276 w 1238250"/>
              <a:gd name="connsiteY229" fmla="*/ 1164503 h 1238250"/>
              <a:gd name="connsiteX230" fmla="*/ 736618 w 1238250"/>
              <a:gd name="connsiteY230" fmla="*/ 1165297 h 1238250"/>
              <a:gd name="connsiteX231" fmla="*/ 731739 w 1238250"/>
              <a:gd name="connsiteY231" fmla="*/ 1166552 h 1238250"/>
              <a:gd name="connsiteX232" fmla="*/ 724927 w 1238250"/>
              <a:gd name="connsiteY232" fmla="*/ 1167591 h 1238250"/>
              <a:gd name="connsiteX233" fmla="*/ 724256 w 1238250"/>
              <a:gd name="connsiteY233" fmla="*/ 1228554 h 1238250"/>
              <a:gd name="connsiteX234" fmla="*/ 707530 w 1238250"/>
              <a:gd name="connsiteY234" fmla="*/ 1231406 h 1238250"/>
              <a:gd name="connsiteX235" fmla="*/ 707470 w 1238250"/>
              <a:gd name="connsiteY235" fmla="*/ 1231232 h 1238250"/>
              <a:gd name="connsiteX236" fmla="*/ 696830 w 1238250"/>
              <a:gd name="connsiteY236" fmla="*/ 1232856 h 1238250"/>
              <a:gd name="connsiteX237" fmla="*/ 678349 w 1238250"/>
              <a:gd name="connsiteY237" fmla="*/ 1174701 h 1238250"/>
              <a:gd name="connsiteX238" fmla="*/ 676258 w 1238250"/>
              <a:gd name="connsiteY238" fmla="*/ 1175019 h 1238250"/>
              <a:gd name="connsiteX239" fmla="*/ 652134 w 1238250"/>
              <a:gd name="connsiteY239" fmla="*/ 1176238 h 1238250"/>
              <a:gd name="connsiteX240" fmla="*/ 647631 w 1238250"/>
              <a:gd name="connsiteY240" fmla="*/ 1176544 h 1238250"/>
              <a:gd name="connsiteX241" fmla="*/ 638368 w 1238250"/>
              <a:gd name="connsiteY241" fmla="*/ 1237582 h 1238250"/>
              <a:gd name="connsiteX242" fmla="*/ 629930 w 1238250"/>
              <a:gd name="connsiteY242" fmla="*/ 1238156 h 1238250"/>
              <a:gd name="connsiteX243" fmla="*/ 624527 w 1238250"/>
              <a:gd name="connsiteY243" fmla="*/ 1237978 h 1238250"/>
              <a:gd name="connsiteX244" fmla="*/ 619125 w 1238250"/>
              <a:gd name="connsiteY244" fmla="*/ 1238250 h 1238250"/>
              <a:gd name="connsiteX245" fmla="*/ 610681 w 1238250"/>
              <a:gd name="connsiteY245" fmla="*/ 1237824 h 1238250"/>
              <a:gd name="connsiteX246" fmla="*/ 600353 w 1238250"/>
              <a:gd name="connsiteY246" fmla="*/ 1176957 h 1238250"/>
              <a:gd name="connsiteX247" fmla="*/ 595840 w 1238250"/>
              <a:gd name="connsiteY247" fmla="*/ 1176729 h 1238250"/>
              <a:gd name="connsiteX248" fmla="*/ 579394 w 1238250"/>
              <a:gd name="connsiteY248" fmla="*/ 1176186 h 1238250"/>
              <a:gd name="connsiteX249" fmla="*/ 562786 w 1238250"/>
              <a:gd name="connsiteY249" fmla="*/ 1235553 h 1238250"/>
              <a:gd name="connsiteX250" fmla="*/ 552143 w 1238250"/>
              <a:gd name="connsiteY250" fmla="*/ 1234118 h 1238250"/>
              <a:gd name="connsiteX251" fmla="*/ 552036 w 1238250"/>
              <a:gd name="connsiteY251" fmla="*/ 1234476 h 1238250"/>
              <a:gd name="connsiteX252" fmla="*/ 535332 w 1238250"/>
              <a:gd name="connsiteY252" fmla="*/ 1231926 h 1238250"/>
              <a:gd name="connsiteX253" fmla="*/ 532518 w 1238250"/>
              <a:gd name="connsiteY253" fmla="*/ 1170649 h 1238250"/>
              <a:gd name="connsiteX254" fmla="*/ 516084 w 1238250"/>
              <a:gd name="connsiteY254" fmla="*/ 1168434 h 1238250"/>
              <a:gd name="connsiteX255" fmla="*/ 511183 w 1238250"/>
              <a:gd name="connsiteY255" fmla="*/ 1167265 h 1238250"/>
              <a:gd name="connsiteX256" fmla="*/ 506512 w 1238250"/>
              <a:gd name="connsiteY256" fmla="*/ 1166552 h 1238250"/>
              <a:gd name="connsiteX257" fmla="*/ 502166 w 1238250"/>
              <a:gd name="connsiteY257" fmla="*/ 1165434 h 1238250"/>
              <a:gd name="connsiteX258" fmla="*/ 477741 w 1238250"/>
              <a:gd name="connsiteY258" fmla="*/ 1221264 h 1238250"/>
              <a:gd name="connsiteX259" fmla="*/ 461260 w 1238250"/>
              <a:gd name="connsiteY259" fmla="*/ 1217332 h 1238250"/>
              <a:gd name="connsiteX260" fmla="*/ 461273 w 1238250"/>
              <a:gd name="connsiteY260" fmla="*/ 1217167 h 1238250"/>
              <a:gd name="connsiteX261" fmla="*/ 450844 w 1238250"/>
              <a:gd name="connsiteY261" fmla="*/ 1214485 h 1238250"/>
              <a:gd name="connsiteX262" fmla="*/ 456558 w 1238250"/>
              <a:gd name="connsiteY262" fmla="*/ 1153708 h 1238250"/>
              <a:gd name="connsiteX263" fmla="*/ 452962 w 1238250"/>
              <a:gd name="connsiteY263" fmla="*/ 1152783 h 1238250"/>
              <a:gd name="connsiteX264" fmla="*/ 436638 w 1238250"/>
              <a:gd name="connsiteY264" fmla="*/ 1146809 h 1238250"/>
              <a:gd name="connsiteX265" fmla="*/ 405336 w 1238250"/>
              <a:gd name="connsiteY265" fmla="*/ 1199676 h 1238250"/>
              <a:gd name="connsiteX266" fmla="*/ 389427 w 1238250"/>
              <a:gd name="connsiteY266" fmla="*/ 1194166 h 1238250"/>
              <a:gd name="connsiteX267" fmla="*/ 389509 w 1238250"/>
              <a:gd name="connsiteY267" fmla="*/ 1193759 h 1238250"/>
              <a:gd name="connsiteX268" fmla="*/ 379426 w 1238250"/>
              <a:gd name="connsiteY268" fmla="*/ 1190070 h 1238250"/>
              <a:gd name="connsiteX269" fmla="*/ 392671 w 1238250"/>
              <a:gd name="connsiteY269" fmla="*/ 1129680 h 1238250"/>
              <a:gd name="connsiteX270" fmla="*/ 381236 w 1238250"/>
              <a:gd name="connsiteY270" fmla="*/ 1124171 h 1238250"/>
              <a:gd name="connsiteX271" fmla="*/ 364737 w 1238250"/>
              <a:gd name="connsiteY271" fmla="*/ 1116575 h 1238250"/>
              <a:gd name="connsiteX272" fmla="*/ 326473 w 1238250"/>
              <a:gd name="connsiteY272" fmla="*/ 1164455 h 1238250"/>
              <a:gd name="connsiteX273" fmla="*/ 317191 w 1238250"/>
              <a:gd name="connsiteY273" fmla="*/ 1159035 h 1238250"/>
              <a:gd name="connsiteX274" fmla="*/ 317001 w 1238250"/>
              <a:gd name="connsiteY274" fmla="*/ 1159265 h 1238250"/>
              <a:gd name="connsiteX275" fmla="*/ 302547 w 1238250"/>
              <a:gd name="connsiteY275" fmla="*/ 1150484 h 1238250"/>
              <a:gd name="connsiteX276" fmla="*/ 323849 w 1238250"/>
              <a:gd name="connsiteY276" fmla="*/ 1093115 h 1238250"/>
              <a:gd name="connsiteX277" fmla="*/ 314841 w 1238250"/>
              <a:gd name="connsiteY277" fmla="*/ 1087856 h 1238250"/>
              <a:gd name="connsiteX278" fmla="*/ 310960 w 1238250"/>
              <a:gd name="connsiteY278" fmla="*/ 1085057 h 1238250"/>
              <a:gd name="connsiteX279" fmla="*/ 306707 w 1238250"/>
              <a:gd name="connsiteY279" fmla="*/ 1082474 h 1238250"/>
              <a:gd name="connsiteX280" fmla="*/ 305958 w 1238250"/>
              <a:gd name="connsiteY280" fmla="*/ 1081913 h 1238250"/>
              <a:gd name="connsiteX281" fmla="*/ 262496 w 1238250"/>
              <a:gd name="connsiteY281" fmla="*/ 1124431 h 1238250"/>
              <a:gd name="connsiteX282" fmla="*/ 253742 w 1238250"/>
              <a:gd name="connsiteY282" fmla="*/ 1118119 h 1238250"/>
              <a:gd name="connsiteX283" fmla="*/ 253731 w 1238250"/>
              <a:gd name="connsiteY283" fmla="*/ 1118130 h 1238250"/>
              <a:gd name="connsiteX284" fmla="*/ 253081 w 1238250"/>
              <a:gd name="connsiteY284" fmla="*/ 1117643 h 1238250"/>
              <a:gd name="connsiteX285" fmla="*/ 248728 w 1238250"/>
              <a:gd name="connsiteY285" fmla="*/ 1114505 h 1238250"/>
              <a:gd name="connsiteX286" fmla="*/ 248770 w 1238250"/>
              <a:gd name="connsiteY286" fmla="*/ 1114420 h 1238250"/>
              <a:gd name="connsiteX287" fmla="*/ 240139 w 1238250"/>
              <a:gd name="connsiteY287" fmla="*/ 1107965 h 1238250"/>
              <a:gd name="connsiteX288" fmla="*/ 268204 w 1238250"/>
              <a:gd name="connsiteY288" fmla="*/ 1053754 h 1238250"/>
              <a:gd name="connsiteX289" fmla="*/ 267648 w 1238250"/>
              <a:gd name="connsiteY289" fmla="*/ 1053266 h 1238250"/>
              <a:gd name="connsiteX290" fmla="*/ 263690 w 1238250"/>
              <a:gd name="connsiteY290" fmla="*/ 1050306 h 1238250"/>
              <a:gd name="connsiteX291" fmla="*/ 247330 w 1238250"/>
              <a:gd name="connsiteY291" fmla="*/ 1035437 h 1238250"/>
              <a:gd name="connsiteX292" fmla="*/ 245084 w 1238250"/>
              <a:gd name="connsiteY292" fmla="*/ 1033467 h 1238250"/>
              <a:gd name="connsiteX293" fmla="*/ 195397 w 1238250"/>
              <a:gd name="connsiteY293" fmla="*/ 1070060 h 1238250"/>
              <a:gd name="connsiteX294" fmla="*/ 187636 w 1238250"/>
              <a:gd name="connsiteY294" fmla="*/ 1062565 h 1238250"/>
              <a:gd name="connsiteX295" fmla="*/ 187591 w 1238250"/>
              <a:gd name="connsiteY295" fmla="*/ 1062596 h 1238250"/>
              <a:gd name="connsiteX296" fmla="*/ 185441 w 1238250"/>
              <a:gd name="connsiteY296" fmla="*/ 1060445 h 1238250"/>
              <a:gd name="connsiteX297" fmla="*/ 183253 w 1238250"/>
              <a:gd name="connsiteY297" fmla="*/ 1058333 h 1238250"/>
              <a:gd name="connsiteX298" fmla="*/ 183284 w 1238250"/>
              <a:gd name="connsiteY298" fmla="*/ 1058289 h 1238250"/>
              <a:gd name="connsiteX299" fmla="*/ 175654 w 1238250"/>
              <a:gd name="connsiteY299" fmla="*/ 1050659 h 1238250"/>
              <a:gd name="connsiteX300" fmla="*/ 211375 w 1238250"/>
              <a:gd name="connsiteY300" fmla="*/ 1000341 h 1238250"/>
              <a:gd name="connsiteX301" fmla="*/ 209362 w 1238250"/>
              <a:gd name="connsiteY301" fmla="*/ 998126 h 1238250"/>
              <a:gd name="connsiteX302" fmla="*/ 197009 w 1238250"/>
              <a:gd name="connsiteY302" fmla="*/ 985001 h 1238250"/>
              <a:gd name="connsiteX303" fmla="*/ 143561 w 1238250"/>
              <a:gd name="connsiteY303" fmla="*/ 1015081 h 1238250"/>
              <a:gd name="connsiteX304" fmla="*/ 136974 w 1238250"/>
              <a:gd name="connsiteY304" fmla="*/ 1006585 h 1238250"/>
              <a:gd name="connsiteX305" fmla="*/ 136723 w 1238250"/>
              <a:gd name="connsiteY305" fmla="*/ 1006721 h 1238250"/>
              <a:gd name="connsiteX306" fmla="*/ 126584 w 1238250"/>
              <a:gd name="connsiteY306" fmla="*/ 993161 h 1238250"/>
              <a:gd name="connsiteX307" fmla="*/ 167805 w 1238250"/>
              <a:gd name="connsiteY307" fmla="*/ 947971 h 1238250"/>
              <a:gd name="connsiteX308" fmla="*/ 161301 w 1238250"/>
              <a:gd name="connsiteY308" fmla="*/ 939583 h 1238250"/>
              <a:gd name="connsiteX309" fmla="*/ 158644 w 1238250"/>
              <a:gd name="connsiteY309" fmla="*/ 935377 h 1238250"/>
              <a:gd name="connsiteX310" fmla="*/ 155778 w 1238250"/>
              <a:gd name="connsiteY310" fmla="*/ 931544 h 1238250"/>
              <a:gd name="connsiteX311" fmla="*/ 150361 w 1238250"/>
              <a:gd name="connsiteY311" fmla="*/ 922629 h 1238250"/>
              <a:gd name="connsiteX312" fmla="*/ 93372 w 1238250"/>
              <a:gd name="connsiteY312" fmla="*/ 944928 h 1238250"/>
              <a:gd name="connsiteX313" fmla="*/ 84341 w 1238250"/>
              <a:gd name="connsiteY313" fmla="*/ 930631 h 1238250"/>
              <a:gd name="connsiteX314" fmla="*/ 84567 w 1238250"/>
              <a:gd name="connsiteY314" fmla="*/ 930437 h 1238250"/>
              <a:gd name="connsiteX315" fmla="*/ 78986 w 1238250"/>
              <a:gd name="connsiteY315" fmla="*/ 921250 h 1238250"/>
              <a:gd name="connsiteX316" fmla="*/ 126191 w 1238250"/>
              <a:gd name="connsiteY316" fmla="*/ 882157 h 1238250"/>
              <a:gd name="connsiteX317" fmla="*/ 118307 w 1238250"/>
              <a:gd name="connsiteY317" fmla="*/ 865791 h 1238250"/>
              <a:gd name="connsiteX318" fmla="*/ 117004 w 1238250"/>
              <a:gd name="connsiteY318" fmla="*/ 863203 h 1238250"/>
              <a:gd name="connsiteX319" fmla="*/ 57219 w 1238250"/>
              <a:gd name="connsiteY319" fmla="*/ 878521 h 1238250"/>
              <a:gd name="connsiteX320" fmla="*/ 52947 w 1238250"/>
              <a:gd name="connsiteY320" fmla="*/ 870036 h 1238250"/>
              <a:gd name="connsiteX321" fmla="*/ 50991 w 1238250"/>
              <a:gd name="connsiteY321" fmla="*/ 864966 h 1238250"/>
              <a:gd name="connsiteX322" fmla="*/ 48654 w 1238250"/>
              <a:gd name="connsiteY322" fmla="*/ 860116 h 1238250"/>
              <a:gd name="connsiteX323" fmla="*/ 46128 w 1238250"/>
              <a:gd name="connsiteY323" fmla="*/ 853214 h 1238250"/>
              <a:gd name="connsiteX324" fmla="*/ 98141 w 1238250"/>
              <a:gd name="connsiteY324" fmla="*/ 819913 h 1238250"/>
              <a:gd name="connsiteX325" fmla="*/ 96554 w 1238250"/>
              <a:gd name="connsiteY325" fmla="*/ 815577 h 1238250"/>
              <a:gd name="connsiteX326" fmla="*/ 88449 w 1238250"/>
              <a:gd name="connsiteY326" fmla="*/ 794577 h 1238250"/>
              <a:gd name="connsiteX327" fmla="*/ 87462 w 1238250"/>
              <a:gd name="connsiteY327" fmla="*/ 790997 h 1238250"/>
              <a:gd name="connsiteX328" fmla="*/ 26793 w 1238250"/>
              <a:gd name="connsiteY328" fmla="*/ 797771 h 1238250"/>
              <a:gd name="connsiteX329" fmla="*/ 23930 w 1238250"/>
              <a:gd name="connsiteY329" fmla="*/ 787391 h 1238250"/>
              <a:gd name="connsiteX330" fmla="*/ 23765 w 1238250"/>
              <a:gd name="connsiteY330" fmla="*/ 787406 h 1238250"/>
              <a:gd name="connsiteX331" fmla="*/ 19546 w 1238250"/>
              <a:gd name="connsiteY331" fmla="*/ 770997 h 1238250"/>
              <a:gd name="connsiteX332" fmla="*/ 74941 w 1238250"/>
              <a:gd name="connsiteY332" fmla="*/ 745600 h 1238250"/>
              <a:gd name="connsiteX333" fmla="*/ 73748 w 1238250"/>
              <a:gd name="connsiteY333" fmla="*/ 741275 h 1238250"/>
              <a:gd name="connsiteX334" fmla="*/ 72953 w 1238250"/>
              <a:gd name="connsiteY334" fmla="*/ 736617 h 1238250"/>
              <a:gd name="connsiteX335" fmla="*/ 71699 w 1238250"/>
              <a:gd name="connsiteY335" fmla="*/ 731738 h 1238250"/>
              <a:gd name="connsiteX336" fmla="*/ 70660 w 1238250"/>
              <a:gd name="connsiteY336" fmla="*/ 724926 h 1238250"/>
              <a:gd name="connsiteX337" fmla="*/ 9697 w 1238250"/>
              <a:gd name="connsiteY337" fmla="*/ 724256 h 1238250"/>
              <a:gd name="connsiteX338" fmla="*/ 6844 w 1238250"/>
              <a:gd name="connsiteY338" fmla="*/ 707529 h 1238250"/>
              <a:gd name="connsiteX339" fmla="*/ 7018 w 1238250"/>
              <a:gd name="connsiteY339" fmla="*/ 707470 h 1238250"/>
              <a:gd name="connsiteX340" fmla="*/ 5395 w 1238250"/>
              <a:gd name="connsiteY340" fmla="*/ 696830 h 1238250"/>
              <a:gd name="connsiteX341" fmla="*/ 63551 w 1238250"/>
              <a:gd name="connsiteY341" fmla="*/ 678348 h 1238250"/>
              <a:gd name="connsiteX342" fmla="*/ 63232 w 1238250"/>
              <a:gd name="connsiteY342" fmla="*/ 676257 h 1238250"/>
              <a:gd name="connsiteX343" fmla="*/ 62014 w 1238250"/>
              <a:gd name="connsiteY343" fmla="*/ 652130 h 1238250"/>
              <a:gd name="connsiteX344" fmla="*/ 61707 w 1238250"/>
              <a:gd name="connsiteY344" fmla="*/ 647630 h 1238250"/>
              <a:gd name="connsiteX345" fmla="*/ 668 w 1238250"/>
              <a:gd name="connsiteY345" fmla="*/ 638367 h 1238250"/>
              <a:gd name="connsiteX346" fmla="*/ 94 w 1238250"/>
              <a:gd name="connsiteY346" fmla="*/ 629930 h 1238250"/>
              <a:gd name="connsiteX347" fmla="*/ 273 w 1238250"/>
              <a:gd name="connsiteY347" fmla="*/ 624526 h 1238250"/>
              <a:gd name="connsiteX348" fmla="*/ 0 w 1238250"/>
              <a:gd name="connsiteY348" fmla="*/ 619125 h 1238250"/>
              <a:gd name="connsiteX349" fmla="*/ 427 w 1238250"/>
              <a:gd name="connsiteY349" fmla="*/ 610680 h 1238250"/>
              <a:gd name="connsiteX350" fmla="*/ 61295 w 1238250"/>
              <a:gd name="connsiteY350" fmla="*/ 600353 h 1238250"/>
              <a:gd name="connsiteX351" fmla="*/ 61522 w 1238250"/>
              <a:gd name="connsiteY351" fmla="*/ 595850 h 1238250"/>
              <a:gd name="connsiteX352" fmla="*/ 62065 w 1238250"/>
              <a:gd name="connsiteY352" fmla="*/ 579394 h 1238250"/>
              <a:gd name="connsiteX353" fmla="*/ 2698 w 1238250"/>
              <a:gd name="connsiteY353" fmla="*/ 562785 h 1238250"/>
              <a:gd name="connsiteX354" fmla="*/ 4132 w 1238250"/>
              <a:gd name="connsiteY354" fmla="*/ 552143 h 1238250"/>
              <a:gd name="connsiteX355" fmla="*/ 3775 w 1238250"/>
              <a:gd name="connsiteY355" fmla="*/ 552036 h 1238250"/>
              <a:gd name="connsiteX356" fmla="*/ 6324 w 1238250"/>
              <a:gd name="connsiteY356" fmla="*/ 535331 h 1238250"/>
              <a:gd name="connsiteX357" fmla="*/ 67602 w 1238250"/>
              <a:gd name="connsiteY357" fmla="*/ 532517 h 1238250"/>
              <a:gd name="connsiteX358" fmla="*/ 69817 w 1238250"/>
              <a:gd name="connsiteY358" fmla="*/ 516083 h 1238250"/>
              <a:gd name="connsiteX359" fmla="*/ 70986 w 1238250"/>
              <a:gd name="connsiteY359" fmla="*/ 511184 h 1238250"/>
              <a:gd name="connsiteX360" fmla="*/ 71699 w 1238250"/>
              <a:gd name="connsiteY360" fmla="*/ 506512 h 1238250"/>
              <a:gd name="connsiteX361" fmla="*/ 72817 w 1238250"/>
              <a:gd name="connsiteY361" fmla="*/ 502166 h 1238250"/>
              <a:gd name="connsiteX362" fmla="*/ 16987 w 1238250"/>
              <a:gd name="connsiteY362" fmla="*/ 477740 h 1238250"/>
              <a:gd name="connsiteX363" fmla="*/ 20919 w 1238250"/>
              <a:gd name="connsiteY363" fmla="*/ 461260 h 1238250"/>
              <a:gd name="connsiteX364" fmla="*/ 21084 w 1238250"/>
              <a:gd name="connsiteY364" fmla="*/ 461273 h 1238250"/>
              <a:gd name="connsiteX365" fmla="*/ 23765 w 1238250"/>
              <a:gd name="connsiteY365" fmla="*/ 450844 h 1238250"/>
              <a:gd name="connsiteX366" fmla="*/ 84544 w 1238250"/>
              <a:gd name="connsiteY366" fmla="*/ 456557 h 1238250"/>
              <a:gd name="connsiteX367" fmla="*/ 85468 w 1238250"/>
              <a:gd name="connsiteY367" fmla="*/ 452961 h 1238250"/>
              <a:gd name="connsiteX368" fmla="*/ 91443 w 1238250"/>
              <a:gd name="connsiteY368" fmla="*/ 436638 h 1238250"/>
              <a:gd name="connsiteX369" fmla="*/ 38575 w 1238250"/>
              <a:gd name="connsiteY369" fmla="*/ 405335 h 1238250"/>
              <a:gd name="connsiteX370" fmla="*/ 44085 w 1238250"/>
              <a:gd name="connsiteY370" fmla="*/ 389426 h 1238250"/>
              <a:gd name="connsiteX371" fmla="*/ 44492 w 1238250"/>
              <a:gd name="connsiteY371" fmla="*/ 389508 h 1238250"/>
              <a:gd name="connsiteX372" fmla="*/ 48181 w 1238250"/>
              <a:gd name="connsiteY372" fmla="*/ 379425 h 1238250"/>
              <a:gd name="connsiteX373" fmla="*/ 108571 w 1238250"/>
              <a:gd name="connsiteY373" fmla="*/ 392670 h 1238250"/>
              <a:gd name="connsiteX374" fmla="*/ 114078 w 1238250"/>
              <a:gd name="connsiteY374" fmla="*/ 381241 h 1238250"/>
              <a:gd name="connsiteX375" fmla="*/ 121676 w 1238250"/>
              <a:gd name="connsiteY375" fmla="*/ 364736 h 1238250"/>
              <a:gd name="connsiteX376" fmla="*/ 73796 w 1238250"/>
              <a:gd name="connsiteY376" fmla="*/ 326473 h 1238250"/>
              <a:gd name="connsiteX377" fmla="*/ 79216 w 1238250"/>
              <a:gd name="connsiteY377" fmla="*/ 317190 h 1238250"/>
              <a:gd name="connsiteX378" fmla="*/ 78986 w 1238250"/>
              <a:gd name="connsiteY378" fmla="*/ 317000 h 1238250"/>
              <a:gd name="connsiteX379" fmla="*/ 87767 w 1238250"/>
              <a:gd name="connsiteY379" fmla="*/ 302547 h 1238250"/>
              <a:gd name="connsiteX380" fmla="*/ 145136 w 1238250"/>
              <a:gd name="connsiteY380" fmla="*/ 323849 h 1238250"/>
              <a:gd name="connsiteX381" fmla="*/ 150396 w 1238250"/>
              <a:gd name="connsiteY381" fmla="*/ 314841 h 1238250"/>
              <a:gd name="connsiteX382" fmla="*/ 153195 w 1238250"/>
              <a:gd name="connsiteY382" fmla="*/ 310958 h 1238250"/>
              <a:gd name="connsiteX383" fmla="*/ 155778 w 1238250"/>
              <a:gd name="connsiteY383" fmla="*/ 306707 h 1238250"/>
              <a:gd name="connsiteX384" fmla="*/ 156338 w 1238250"/>
              <a:gd name="connsiteY384" fmla="*/ 305958 h 1238250"/>
              <a:gd name="connsiteX385" fmla="*/ 113820 w 1238250"/>
              <a:gd name="connsiteY385" fmla="*/ 262496 h 1238250"/>
              <a:gd name="connsiteX386" fmla="*/ 120131 w 1238250"/>
              <a:gd name="connsiteY386" fmla="*/ 253741 h 1238250"/>
              <a:gd name="connsiteX387" fmla="*/ 120121 w 1238250"/>
              <a:gd name="connsiteY387" fmla="*/ 253731 h 1238250"/>
              <a:gd name="connsiteX388" fmla="*/ 120617 w 1238250"/>
              <a:gd name="connsiteY388" fmla="*/ 253069 h 1238250"/>
              <a:gd name="connsiteX389" fmla="*/ 123746 w 1238250"/>
              <a:gd name="connsiteY389" fmla="*/ 248727 h 1238250"/>
              <a:gd name="connsiteX390" fmla="*/ 123831 w 1238250"/>
              <a:gd name="connsiteY390" fmla="*/ 248769 h 1238250"/>
              <a:gd name="connsiteX391" fmla="*/ 130286 w 1238250"/>
              <a:gd name="connsiteY391" fmla="*/ 240138 h 1238250"/>
              <a:gd name="connsiteX392" fmla="*/ 184497 w 1238250"/>
              <a:gd name="connsiteY392" fmla="*/ 268203 h 1238250"/>
              <a:gd name="connsiteX393" fmla="*/ 184988 w 1238250"/>
              <a:gd name="connsiteY393" fmla="*/ 267644 h 1238250"/>
              <a:gd name="connsiteX394" fmla="*/ 187945 w 1238250"/>
              <a:gd name="connsiteY394" fmla="*/ 263690 h 1238250"/>
              <a:gd name="connsiteX395" fmla="*/ 202810 w 1238250"/>
              <a:gd name="connsiteY395" fmla="*/ 247334 h 1238250"/>
              <a:gd name="connsiteX396" fmla="*/ 204784 w 1238250"/>
              <a:gd name="connsiteY396" fmla="*/ 245084 h 1238250"/>
              <a:gd name="connsiteX397" fmla="*/ 168191 w 1238250"/>
              <a:gd name="connsiteY397" fmla="*/ 195396 h 1238250"/>
              <a:gd name="connsiteX398" fmla="*/ 173764 w 1238250"/>
              <a:gd name="connsiteY398" fmla="*/ 189045 h 1238250"/>
              <a:gd name="connsiteX399" fmla="*/ 177699 w 1238250"/>
              <a:gd name="connsiteY399" fmla="*/ 185341 h 1238250"/>
              <a:gd name="connsiteX400" fmla="*/ 181338 w 1238250"/>
              <a:gd name="connsiteY400" fmla="*/ 181338 h 1238250"/>
              <a:gd name="connsiteX401" fmla="*/ 187591 w 1238250"/>
              <a:gd name="connsiteY401" fmla="*/ 175654 h 1238250"/>
              <a:gd name="connsiteX402" fmla="*/ 237910 w 1238250"/>
              <a:gd name="connsiteY402" fmla="*/ 211375 h 1238250"/>
              <a:gd name="connsiteX403" fmla="*/ 240125 w 1238250"/>
              <a:gd name="connsiteY403" fmla="*/ 209362 h 1238250"/>
              <a:gd name="connsiteX404" fmla="*/ 253250 w 1238250"/>
              <a:gd name="connsiteY404" fmla="*/ 197009 h 1238250"/>
              <a:gd name="connsiteX405" fmla="*/ 223169 w 1238250"/>
              <a:gd name="connsiteY405" fmla="*/ 143561 h 1238250"/>
              <a:gd name="connsiteX406" fmla="*/ 231665 w 1238250"/>
              <a:gd name="connsiteY406" fmla="*/ 136974 h 1238250"/>
              <a:gd name="connsiteX407" fmla="*/ 231529 w 1238250"/>
              <a:gd name="connsiteY407" fmla="*/ 136723 h 1238250"/>
              <a:gd name="connsiteX408" fmla="*/ 245089 w 1238250"/>
              <a:gd name="connsiteY408" fmla="*/ 126583 h 1238250"/>
              <a:gd name="connsiteX409" fmla="*/ 290279 w 1238250"/>
              <a:gd name="connsiteY409" fmla="*/ 167805 h 1238250"/>
              <a:gd name="connsiteX410" fmla="*/ 298668 w 1238250"/>
              <a:gd name="connsiteY410" fmla="*/ 161300 h 1238250"/>
              <a:gd name="connsiteX411" fmla="*/ 302875 w 1238250"/>
              <a:gd name="connsiteY411" fmla="*/ 158643 h 1238250"/>
              <a:gd name="connsiteX412" fmla="*/ 306707 w 1238250"/>
              <a:gd name="connsiteY412" fmla="*/ 155777 h 1238250"/>
              <a:gd name="connsiteX413" fmla="*/ 315622 w 1238250"/>
              <a:gd name="connsiteY413" fmla="*/ 150361 h 1238250"/>
              <a:gd name="connsiteX414" fmla="*/ 293322 w 1238250"/>
              <a:gd name="connsiteY414" fmla="*/ 93372 h 1238250"/>
              <a:gd name="connsiteX415" fmla="*/ 307620 w 1238250"/>
              <a:gd name="connsiteY415" fmla="*/ 84340 h 1238250"/>
              <a:gd name="connsiteX416" fmla="*/ 307814 w 1238250"/>
              <a:gd name="connsiteY416" fmla="*/ 84567 h 1238250"/>
              <a:gd name="connsiteX417" fmla="*/ 317001 w 1238250"/>
              <a:gd name="connsiteY417" fmla="*/ 78985 h 1238250"/>
              <a:gd name="connsiteX418" fmla="*/ 356094 w 1238250"/>
              <a:gd name="connsiteY418" fmla="*/ 126191 h 1238250"/>
              <a:gd name="connsiteX419" fmla="*/ 372467 w 1238250"/>
              <a:gd name="connsiteY419" fmla="*/ 118303 h 1238250"/>
              <a:gd name="connsiteX420" fmla="*/ 375048 w 1238250"/>
              <a:gd name="connsiteY420" fmla="*/ 117004 h 1238250"/>
              <a:gd name="connsiteX421" fmla="*/ 359730 w 1238250"/>
              <a:gd name="connsiteY421" fmla="*/ 57218 h 1238250"/>
              <a:gd name="connsiteX422" fmla="*/ 368214 w 1238250"/>
              <a:gd name="connsiteY422" fmla="*/ 52947 h 1238250"/>
              <a:gd name="connsiteX423" fmla="*/ 373284 w 1238250"/>
              <a:gd name="connsiteY423" fmla="*/ 50990 h 1238250"/>
              <a:gd name="connsiteX424" fmla="*/ 378134 w 1238250"/>
              <a:gd name="connsiteY424" fmla="*/ 48654 h 1238250"/>
              <a:gd name="connsiteX425" fmla="*/ 385037 w 1238250"/>
              <a:gd name="connsiteY425" fmla="*/ 46127 h 1238250"/>
              <a:gd name="connsiteX426" fmla="*/ 418338 w 1238250"/>
              <a:gd name="connsiteY426" fmla="*/ 98140 h 1238250"/>
              <a:gd name="connsiteX427" fmla="*/ 422680 w 1238250"/>
              <a:gd name="connsiteY427" fmla="*/ 96551 h 1238250"/>
              <a:gd name="connsiteX428" fmla="*/ 443674 w 1238250"/>
              <a:gd name="connsiteY428" fmla="*/ 88449 h 1238250"/>
              <a:gd name="connsiteX429" fmla="*/ 447254 w 1238250"/>
              <a:gd name="connsiteY429" fmla="*/ 87462 h 1238250"/>
              <a:gd name="connsiteX430" fmla="*/ 440479 w 1238250"/>
              <a:gd name="connsiteY430" fmla="*/ 26793 h 1238250"/>
              <a:gd name="connsiteX431" fmla="*/ 450860 w 1238250"/>
              <a:gd name="connsiteY431" fmla="*/ 23930 h 1238250"/>
              <a:gd name="connsiteX432" fmla="*/ 450844 w 1238250"/>
              <a:gd name="connsiteY432" fmla="*/ 23765 h 1238250"/>
              <a:gd name="connsiteX433" fmla="*/ 467254 w 1238250"/>
              <a:gd name="connsiteY433" fmla="*/ 19546 h 1238250"/>
              <a:gd name="connsiteX434" fmla="*/ 492649 w 1238250"/>
              <a:gd name="connsiteY434" fmla="*/ 74941 h 1238250"/>
              <a:gd name="connsiteX435" fmla="*/ 496976 w 1238250"/>
              <a:gd name="connsiteY435" fmla="*/ 73747 h 1238250"/>
              <a:gd name="connsiteX436" fmla="*/ 501634 w 1238250"/>
              <a:gd name="connsiteY436" fmla="*/ 72953 h 1238250"/>
              <a:gd name="connsiteX437" fmla="*/ 506512 w 1238250"/>
              <a:gd name="connsiteY437" fmla="*/ 71699 h 1238250"/>
              <a:gd name="connsiteX438" fmla="*/ 513325 w 1238250"/>
              <a:gd name="connsiteY438" fmla="*/ 70659 h 1238250"/>
              <a:gd name="connsiteX439" fmla="*/ 513995 w 1238250"/>
              <a:gd name="connsiteY439" fmla="*/ 9696 h 1238250"/>
              <a:gd name="connsiteX440" fmla="*/ 530722 w 1238250"/>
              <a:gd name="connsiteY440" fmla="*/ 6844 h 1238250"/>
              <a:gd name="connsiteX441" fmla="*/ 530781 w 1238250"/>
              <a:gd name="connsiteY441" fmla="*/ 7019 h 1238250"/>
              <a:gd name="connsiteX442" fmla="*/ 541421 w 1238250"/>
              <a:gd name="connsiteY442" fmla="*/ 5394 h 1238250"/>
              <a:gd name="connsiteX443" fmla="*/ 559903 w 1238250"/>
              <a:gd name="connsiteY443" fmla="*/ 63550 h 1238250"/>
              <a:gd name="connsiteX444" fmla="*/ 561994 w 1238250"/>
              <a:gd name="connsiteY444" fmla="*/ 63231 h 1238250"/>
              <a:gd name="connsiteX445" fmla="*/ 586121 w 1238250"/>
              <a:gd name="connsiteY445" fmla="*/ 62013 h 1238250"/>
              <a:gd name="connsiteX446" fmla="*/ 590621 w 1238250"/>
              <a:gd name="connsiteY446" fmla="*/ 61707 h 1238250"/>
              <a:gd name="connsiteX447" fmla="*/ 599884 w 1238250"/>
              <a:gd name="connsiteY447" fmla="*/ 668 h 1238250"/>
              <a:gd name="connsiteX448" fmla="*/ 608320 w 1238250"/>
              <a:gd name="connsiteY448" fmla="*/ 94 h 1238250"/>
              <a:gd name="connsiteX449" fmla="*/ 613726 w 1238250"/>
              <a:gd name="connsiteY449"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1238250" h="1238250">
                <a:moveTo>
                  <a:pt x="790440" y="787808"/>
                </a:moveTo>
                <a:cubicBezTo>
                  <a:pt x="742947" y="787808"/>
                  <a:pt x="704446" y="826309"/>
                  <a:pt x="704446" y="873803"/>
                </a:cubicBezTo>
                <a:cubicBezTo>
                  <a:pt x="704446" y="921296"/>
                  <a:pt x="742947" y="959797"/>
                  <a:pt x="790440" y="959797"/>
                </a:cubicBezTo>
                <a:cubicBezTo>
                  <a:pt x="837934" y="959797"/>
                  <a:pt x="876435" y="921296"/>
                  <a:pt x="876435" y="873803"/>
                </a:cubicBezTo>
                <a:cubicBezTo>
                  <a:pt x="876435" y="826309"/>
                  <a:pt x="837934" y="787808"/>
                  <a:pt x="790440" y="787808"/>
                </a:cubicBezTo>
                <a:close/>
                <a:moveTo>
                  <a:pt x="446462" y="787808"/>
                </a:moveTo>
                <a:cubicBezTo>
                  <a:pt x="398968" y="787808"/>
                  <a:pt x="360467" y="826309"/>
                  <a:pt x="360467" y="873803"/>
                </a:cubicBezTo>
                <a:cubicBezTo>
                  <a:pt x="360467" y="921296"/>
                  <a:pt x="398968" y="959797"/>
                  <a:pt x="446462" y="959797"/>
                </a:cubicBezTo>
                <a:cubicBezTo>
                  <a:pt x="493955" y="959797"/>
                  <a:pt x="532456" y="921296"/>
                  <a:pt x="532456" y="873803"/>
                </a:cubicBezTo>
                <a:cubicBezTo>
                  <a:pt x="532456" y="826309"/>
                  <a:pt x="493955" y="787808"/>
                  <a:pt x="446462" y="787808"/>
                </a:cubicBezTo>
                <a:close/>
                <a:moveTo>
                  <a:pt x="615872" y="547906"/>
                </a:moveTo>
                <a:cubicBezTo>
                  <a:pt x="576103" y="547906"/>
                  <a:pt x="543864" y="580145"/>
                  <a:pt x="543864" y="619914"/>
                </a:cubicBezTo>
                <a:cubicBezTo>
                  <a:pt x="543864" y="659683"/>
                  <a:pt x="576103" y="691922"/>
                  <a:pt x="615872" y="691922"/>
                </a:cubicBezTo>
                <a:cubicBezTo>
                  <a:pt x="655641" y="691922"/>
                  <a:pt x="687880" y="659683"/>
                  <a:pt x="687880" y="619914"/>
                </a:cubicBezTo>
                <a:cubicBezTo>
                  <a:pt x="687880" y="580145"/>
                  <a:pt x="655641" y="547906"/>
                  <a:pt x="615872" y="547906"/>
                </a:cubicBezTo>
                <a:close/>
                <a:moveTo>
                  <a:pt x="615872" y="494139"/>
                </a:moveTo>
                <a:cubicBezTo>
                  <a:pt x="685336" y="494139"/>
                  <a:pt x="741647" y="550450"/>
                  <a:pt x="741647" y="619914"/>
                </a:cubicBezTo>
                <a:cubicBezTo>
                  <a:pt x="741647" y="689378"/>
                  <a:pt x="685336" y="745689"/>
                  <a:pt x="615872" y="745689"/>
                </a:cubicBezTo>
                <a:cubicBezTo>
                  <a:pt x="546408" y="745689"/>
                  <a:pt x="490097" y="689378"/>
                  <a:pt x="490097" y="619914"/>
                </a:cubicBezTo>
                <a:cubicBezTo>
                  <a:pt x="490097" y="550450"/>
                  <a:pt x="546408" y="494139"/>
                  <a:pt x="615872" y="494139"/>
                </a:cubicBezTo>
                <a:close/>
                <a:moveTo>
                  <a:pt x="615872" y="475898"/>
                </a:moveTo>
                <a:cubicBezTo>
                  <a:pt x="536334" y="475898"/>
                  <a:pt x="471856" y="540376"/>
                  <a:pt x="471856" y="619914"/>
                </a:cubicBezTo>
                <a:cubicBezTo>
                  <a:pt x="471856" y="699452"/>
                  <a:pt x="536334" y="763930"/>
                  <a:pt x="615872" y="763930"/>
                </a:cubicBezTo>
                <a:cubicBezTo>
                  <a:pt x="695410" y="763930"/>
                  <a:pt x="759888" y="699452"/>
                  <a:pt x="759888" y="619914"/>
                </a:cubicBezTo>
                <a:cubicBezTo>
                  <a:pt x="759888" y="540376"/>
                  <a:pt x="695410" y="475898"/>
                  <a:pt x="615872" y="475898"/>
                </a:cubicBezTo>
                <a:close/>
                <a:moveTo>
                  <a:pt x="913967" y="465577"/>
                </a:moveTo>
                <a:cubicBezTo>
                  <a:pt x="866474" y="465577"/>
                  <a:pt x="827973" y="504079"/>
                  <a:pt x="827973" y="551572"/>
                </a:cubicBezTo>
                <a:cubicBezTo>
                  <a:pt x="827973" y="599065"/>
                  <a:pt x="866474" y="637567"/>
                  <a:pt x="913967" y="637567"/>
                </a:cubicBezTo>
                <a:cubicBezTo>
                  <a:pt x="961461" y="637567"/>
                  <a:pt x="999962" y="599065"/>
                  <a:pt x="999962" y="551572"/>
                </a:cubicBezTo>
                <a:cubicBezTo>
                  <a:pt x="999962" y="504079"/>
                  <a:pt x="961461" y="465577"/>
                  <a:pt x="913967" y="465577"/>
                </a:cubicBezTo>
                <a:close/>
                <a:moveTo>
                  <a:pt x="324282" y="465577"/>
                </a:moveTo>
                <a:cubicBezTo>
                  <a:pt x="276788" y="465577"/>
                  <a:pt x="238287" y="504079"/>
                  <a:pt x="238287" y="551572"/>
                </a:cubicBezTo>
                <a:cubicBezTo>
                  <a:pt x="238287" y="599065"/>
                  <a:pt x="276788" y="637567"/>
                  <a:pt x="324282" y="637567"/>
                </a:cubicBezTo>
                <a:cubicBezTo>
                  <a:pt x="371775" y="637567"/>
                  <a:pt x="410276" y="599065"/>
                  <a:pt x="410276" y="551572"/>
                </a:cubicBezTo>
                <a:cubicBezTo>
                  <a:pt x="410276" y="504079"/>
                  <a:pt x="371775" y="465577"/>
                  <a:pt x="324282" y="465577"/>
                </a:cubicBezTo>
                <a:close/>
                <a:moveTo>
                  <a:pt x="618451" y="239717"/>
                </a:moveTo>
                <a:cubicBezTo>
                  <a:pt x="570958" y="239717"/>
                  <a:pt x="532456" y="278218"/>
                  <a:pt x="532456" y="325712"/>
                </a:cubicBezTo>
                <a:cubicBezTo>
                  <a:pt x="532456" y="373205"/>
                  <a:pt x="570958" y="411706"/>
                  <a:pt x="618451" y="411706"/>
                </a:cubicBezTo>
                <a:cubicBezTo>
                  <a:pt x="665944" y="411706"/>
                  <a:pt x="704446" y="373205"/>
                  <a:pt x="704446" y="325712"/>
                </a:cubicBezTo>
                <a:cubicBezTo>
                  <a:pt x="704446" y="278218"/>
                  <a:pt x="665944" y="239717"/>
                  <a:pt x="618451" y="239717"/>
                </a:cubicBezTo>
                <a:close/>
                <a:moveTo>
                  <a:pt x="619125" y="0"/>
                </a:moveTo>
                <a:lnTo>
                  <a:pt x="627571" y="426"/>
                </a:lnTo>
                <a:lnTo>
                  <a:pt x="637898" y="61294"/>
                </a:lnTo>
                <a:lnTo>
                  <a:pt x="642400" y="61521"/>
                </a:lnTo>
                <a:lnTo>
                  <a:pt x="658857" y="62064"/>
                </a:lnTo>
                <a:lnTo>
                  <a:pt x="675465" y="2698"/>
                </a:lnTo>
                <a:lnTo>
                  <a:pt x="686108" y="4132"/>
                </a:lnTo>
                <a:lnTo>
                  <a:pt x="686215" y="3774"/>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5"/>
                </a:lnTo>
                <a:lnTo>
                  <a:pt x="921060" y="79215"/>
                </a:lnTo>
                <a:lnTo>
                  <a:pt x="921250" y="78986"/>
                </a:lnTo>
                <a:lnTo>
                  <a:pt x="935703" y="87767"/>
                </a:lnTo>
                <a:lnTo>
                  <a:pt x="914403" y="145136"/>
                </a:lnTo>
                <a:lnTo>
                  <a:pt x="923411" y="150395"/>
                </a:lnTo>
                <a:lnTo>
                  <a:pt x="927294" y="153194"/>
                </a:lnTo>
                <a:lnTo>
                  <a:pt x="931545" y="155777"/>
                </a:lnTo>
                <a:lnTo>
                  <a:pt x="932293" y="156336"/>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0"/>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4"/>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1"/>
                </a:lnTo>
                <a:lnTo>
                  <a:pt x="161301" y="939583"/>
                </a:lnTo>
                <a:lnTo>
                  <a:pt x="158644" y="935377"/>
                </a:lnTo>
                <a:lnTo>
                  <a:pt x="155778" y="931544"/>
                </a:lnTo>
                <a:lnTo>
                  <a:pt x="150361" y="922629"/>
                </a:lnTo>
                <a:lnTo>
                  <a:pt x="93372" y="944928"/>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6"/>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0"/>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0"/>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3"/>
                </a:lnTo>
                <a:lnTo>
                  <a:pt x="184988" y="267644"/>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2"/>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4"/>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rot="1603530">
            <a:off x="3624814" y="3312040"/>
            <a:ext cx="837526" cy="837527"/>
          </a:xfrm>
          <a:custGeom>
            <a:avLst/>
            <a:gdLst>
              <a:gd name="connsiteX0" fmla="*/ 392986 w 1238250"/>
              <a:gd name="connsiteY0" fmla="*/ 769322 h 1238251"/>
              <a:gd name="connsiteX1" fmla="*/ 262303 w 1238250"/>
              <a:gd name="connsiteY1" fmla="*/ 839423 h 1238251"/>
              <a:gd name="connsiteX2" fmla="*/ 269901 w 1238250"/>
              <a:gd name="connsiteY2" fmla="*/ 853422 h 1238251"/>
              <a:gd name="connsiteX3" fmla="*/ 619125 w 1238250"/>
              <a:gd name="connsiteY3" fmla="*/ 1039103 h 1238251"/>
              <a:gd name="connsiteX4" fmla="*/ 968349 w 1238250"/>
              <a:gd name="connsiteY4" fmla="*/ 853422 h 1238251"/>
              <a:gd name="connsiteX5" fmla="*/ 975948 w 1238250"/>
              <a:gd name="connsiteY5" fmla="*/ 839423 h 1238251"/>
              <a:gd name="connsiteX6" fmla="*/ 845266 w 1238250"/>
              <a:gd name="connsiteY6" fmla="*/ 769323 h 1238251"/>
              <a:gd name="connsiteX7" fmla="*/ 812561 w 1238250"/>
              <a:gd name="connsiteY7" fmla="*/ 808961 h 1238251"/>
              <a:gd name="connsiteX8" fmla="*/ 619126 w 1238250"/>
              <a:gd name="connsiteY8" fmla="*/ 889085 h 1238251"/>
              <a:gd name="connsiteX9" fmla="*/ 425691 w 1238250"/>
              <a:gd name="connsiteY9" fmla="*/ 808961 h 1238251"/>
              <a:gd name="connsiteX10" fmla="*/ 619124 w 1238250"/>
              <a:gd name="connsiteY10" fmla="*/ 536125 h 1238251"/>
              <a:gd name="connsiteX11" fmla="*/ 539723 w 1238250"/>
              <a:gd name="connsiteY11" fmla="*/ 615526 h 1238251"/>
              <a:gd name="connsiteX12" fmla="*/ 619124 w 1238250"/>
              <a:gd name="connsiteY12" fmla="*/ 694927 h 1238251"/>
              <a:gd name="connsiteX13" fmla="*/ 698525 w 1238250"/>
              <a:gd name="connsiteY13" fmla="*/ 615526 h 1238251"/>
              <a:gd name="connsiteX14" fmla="*/ 619124 w 1238250"/>
              <a:gd name="connsiteY14" fmla="*/ 536125 h 1238251"/>
              <a:gd name="connsiteX15" fmla="*/ 619125 w 1238250"/>
              <a:gd name="connsiteY15" fmla="*/ 456723 h 1238251"/>
              <a:gd name="connsiteX16" fmla="*/ 777928 w 1238250"/>
              <a:gd name="connsiteY16" fmla="*/ 615526 h 1238251"/>
              <a:gd name="connsiteX17" fmla="*/ 619125 w 1238250"/>
              <a:gd name="connsiteY17" fmla="*/ 774329 h 1238251"/>
              <a:gd name="connsiteX18" fmla="*/ 460322 w 1238250"/>
              <a:gd name="connsiteY18" fmla="*/ 615526 h 1238251"/>
              <a:gd name="connsiteX19" fmla="*/ 619125 w 1238250"/>
              <a:gd name="connsiteY19" fmla="*/ 456723 h 1238251"/>
              <a:gd name="connsiteX20" fmla="*/ 619127 w 1238250"/>
              <a:gd name="connsiteY20" fmla="*/ 407266 h 1238251"/>
              <a:gd name="connsiteX21" fmla="*/ 410866 w 1238250"/>
              <a:gd name="connsiteY21" fmla="*/ 615527 h 1238251"/>
              <a:gd name="connsiteX22" fmla="*/ 619127 w 1238250"/>
              <a:gd name="connsiteY22" fmla="*/ 823788 h 1238251"/>
              <a:gd name="connsiteX23" fmla="*/ 827388 w 1238250"/>
              <a:gd name="connsiteY23" fmla="*/ 615527 h 1238251"/>
              <a:gd name="connsiteX24" fmla="*/ 619127 w 1238250"/>
              <a:gd name="connsiteY24" fmla="*/ 407266 h 1238251"/>
              <a:gd name="connsiteX25" fmla="*/ 642378 w 1238250"/>
              <a:gd name="connsiteY25" fmla="*/ 199147 h 1238251"/>
              <a:gd name="connsiteX26" fmla="*/ 646929 w 1238250"/>
              <a:gd name="connsiteY26" fmla="*/ 344770 h 1238251"/>
              <a:gd name="connsiteX27" fmla="*/ 674258 w 1238250"/>
              <a:gd name="connsiteY27" fmla="*/ 347525 h 1238251"/>
              <a:gd name="connsiteX28" fmla="*/ 892685 w 1238250"/>
              <a:gd name="connsiteY28" fmla="*/ 615526 h 1238251"/>
              <a:gd name="connsiteX29" fmla="*/ 887127 w 1238250"/>
              <a:gd name="connsiteY29" fmla="*/ 670658 h 1238251"/>
              <a:gd name="connsiteX30" fmla="*/ 871433 w 1238250"/>
              <a:gd name="connsiteY30" fmla="*/ 721217 h 1238251"/>
              <a:gd name="connsiteX31" fmla="*/ 997648 w 1238250"/>
              <a:gd name="connsiteY31" fmla="*/ 799443 h 1238251"/>
              <a:gd name="connsiteX32" fmla="*/ 1007179 w 1238250"/>
              <a:gd name="connsiteY32" fmla="*/ 781884 h 1238251"/>
              <a:gd name="connsiteX33" fmla="*/ 1040275 w 1238250"/>
              <a:gd name="connsiteY33" fmla="*/ 617953 h 1238251"/>
              <a:gd name="connsiteX34" fmla="*/ 704002 w 1238250"/>
              <a:gd name="connsiteY34" fmla="*/ 205359 h 1238251"/>
              <a:gd name="connsiteX35" fmla="*/ 595872 w 1238250"/>
              <a:gd name="connsiteY35" fmla="*/ 199147 h 1238251"/>
              <a:gd name="connsiteX36" fmla="*/ 534249 w 1238250"/>
              <a:gd name="connsiteY36" fmla="*/ 205359 h 1238251"/>
              <a:gd name="connsiteX37" fmla="*/ 197975 w 1238250"/>
              <a:gd name="connsiteY37" fmla="*/ 617953 h 1238251"/>
              <a:gd name="connsiteX38" fmla="*/ 231071 w 1238250"/>
              <a:gd name="connsiteY38" fmla="*/ 781884 h 1238251"/>
              <a:gd name="connsiteX39" fmla="*/ 240602 w 1238250"/>
              <a:gd name="connsiteY39" fmla="*/ 799443 h 1238251"/>
              <a:gd name="connsiteX40" fmla="*/ 366819 w 1238250"/>
              <a:gd name="connsiteY40" fmla="*/ 721216 h 1238251"/>
              <a:gd name="connsiteX41" fmla="*/ 351125 w 1238250"/>
              <a:gd name="connsiteY41" fmla="*/ 670658 h 1238251"/>
              <a:gd name="connsiteX42" fmla="*/ 345567 w 1238250"/>
              <a:gd name="connsiteY42" fmla="*/ 615526 h 1238251"/>
              <a:gd name="connsiteX43" fmla="*/ 563995 w 1238250"/>
              <a:gd name="connsiteY43" fmla="*/ 347525 h 1238251"/>
              <a:gd name="connsiteX44" fmla="*/ 591321 w 1238250"/>
              <a:gd name="connsiteY44" fmla="*/ 344770 h 1238251"/>
              <a:gd name="connsiteX45" fmla="*/ 619125 w 1238250"/>
              <a:gd name="connsiteY45" fmla="*/ 0 h 1238251"/>
              <a:gd name="connsiteX46" fmla="*/ 655249 w 1238250"/>
              <a:gd name="connsiteY46" fmla="*/ 1824 h 1238251"/>
              <a:gd name="connsiteX47" fmla="*/ 684951 w 1238250"/>
              <a:gd name="connsiteY47" fmla="*/ 79183 h 1238251"/>
              <a:gd name="connsiteX48" fmla="*/ 728821 w 1238250"/>
              <a:gd name="connsiteY48" fmla="*/ 85878 h 1238251"/>
              <a:gd name="connsiteX49" fmla="*/ 764880 w 1238250"/>
              <a:gd name="connsiteY49" fmla="*/ 95150 h 1238251"/>
              <a:gd name="connsiteX50" fmla="*/ 822187 w 1238250"/>
              <a:gd name="connsiteY50" fmla="*/ 34772 h 1238251"/>
              <a:gd name="connsiteX51" fmla="*/ 860117 w 1238250"/>
              <a:gd name="connsiteY51" fmla="*/ 48654 h 1238251"/>
              <a:gd name="connsiteX52" fmla="*/ 888733 w 1238250"/>
              <a:gd name="connsiteY52" fmla="*/ 62439 h 1238251"/>
              <a:gd name="connsiteX53" fmla="*/ 886569 w 1238250"/>
              <a:gd name="connsiteY53" fmla="*/ 145373 h 1238251"/>
              <a:gd name="connsiteX54" fmla="*/ 923451 w 1238250"/>
              <a:gd name="connsiteY54" fmla="*/ 167779 h 1238251"/>
              <a:gd name="connsiteX55" fmla="*/ 952398 w 1238250"/>
              <a:gd name="connsiteY55" fmla="*/ 191663 h 1238251"/>
              <a:gd name="connsiteX56" fmla="*/ 1030178 w 1238250"/>
              <a:gd name="connsiteY56" fmla="*/ 157040 h 1238251"/>
              <a:gd name="connsiteX57" fmla="*/ 1056913 w 1238250"/>
              <a:gd name="connsiteY57" fmla="*/ 181338 h 1238251"/>
              <a:gd name="connsiteX58" fmla="*/ 1081210 w 1238250"/>
              <a:gd name="connsiteY58" fmla="*/ 208072 h 1238251"/>
              <a:gd name="connsiteX59" fmla="*/ 1046587 w 1238250"/>
              <a:gd name="connsiteY59" fmla="*/ 285853 h 1238251"/>
              <a:gd name="connsiteX60" fmla="*/ 1070471 w 1238250"/>
              <a:gd name="connsiteY60" fmla="*/ 314799 h 1238251"/>
              <a:gd name="connsiteX61" fmla="*/ 1092877 w 1238250"/>
              <a:gd name="connsiteY61" fmla="*/ 351682 h 1238251"/>
              <a:gd name="connsiteX62" fmla="*/ 1175811 w 1238250"/>
              <a:gd name="connsiteY62" fmla="*/ 349518 h 1238251"/>
              <a:gd name="connsiteX63" fmla="*/ 1189597 w 1238250"/>
              <a:gd name="connsiteY63" fmla="*/ 378134 h 1238251"/>
              <a:gd name="connsiteX64" fmla="*/ 1203479 w 1238250"/>
              <a:gd name="connsiteY64" fmla="*/ 416064 h 1238251"/>
              <a:gd name="connsiteX65" fmla="*/ 1143100 w 1238250"/>
              <a:gd name="connsiteY65" fmla="*/ 473371 h 1238251"/>
              <a:gd name="connsiteX66" fmla="*/ 1152371 w 1238250"/>
              <a:gd name="connsiteY66" fmla="*/ 509429 h 1238251"/>
              <a:gd name="connsiteX67" fmla="*/ 1159066 w 1238250"/>
              <a:gd name="connsiteY67" fmla="*/ 553299 h 1238251"/>
              <a:gd name="connsiteX68" fmla="*/ 1236426 w 1238250"/>
              <a:gd name="connsiteY68" fmla="*/ 583003 h 1238251"/>
              <a:gd name="connsiteX69" fmla="*/ 1238250 w 1238250"/>
              <a:gd name="connsiteY69" fmla="*/ 619126 h 1238251"/>
              <a:gd name="connsiteX70" fmla="*/ 1236426 w 1238250"/>
              <a:gd name="connsiteY70" fmla="*/ 655249 h 1238251"/>
              <a:gd name="connsiteX71" fmla="*/ 1159066 w 1238250"/>
              <a:gd name="connsiteY71" fmla="*/ 684952 h 1238251"/>
              <a:gd name="connsiteX72" fmla="*/ 1152371 w 1238250"/>
              <a:gd name="connsiteY72" fmla="*/ 728822 h 1238251"/>
              <a:gd name="connsiteX73" fmla="*/ 1143100 w 1238250"/>
              <a:gd name="connsiteY73" fmla="*/ 764880 h 1238251"/>
              <a:gd name="connsiteX74" fmla="*/ 1203479 w 1238250"/>
              <a:gd name="connsiteY74" fmla="*/ 822187 h 1238251"/>
              <a:gd name="connsiteX75" fmla="*/ 1189597 w 1238250"/>
              <a:gd name="connsiteY75" fmla="*/ 860118 h 1238251"/>
              <a:gd name="connsiteX76" fmla="*/ 1175812 w 1238250"/>
              <a:gd name="connsiteY76" fmla="*/ 888734 h 1238251"/>
              <a:gd name="connsiteX77" fmla="*/ 1092877 w 1238250"/>
              <a:gd name="connsiteY77" fmla="*/ 886569 h 1238251"/>
              <a:gd name="connsiteX78" fmla="*/ 1070471 w 1238250"/>
              <a:gd name="connsiteY78" fmla="*/ 923452 h 1238251"/>
              <a:gd name="connsiteX79" fmla="*/ 1046587 w 1238250"/>
              <a:gd name="connsiteY79" fmla="*/ 952398 h 1238251"/>
              <a:gd name="connsiteX80" fmla="*/ 1081211 w 1238250"/>
              <a:gd name="connsiteY80" fmla="*/ 1030179 h 1238251"/>
              <a:gd name="connsiteX81" fmla="*/ 1056913 w 1238250"/>
              <a:gd name="connsiteY81" fmla="*/ 1056914 h 1238251"/>
              <a:gd name="connsiteX82" fmla="*/ 1030178 w 1238250"/>
              <a:gd name="connsiteY82" fmla="*/ 1081212 h 1238251"/>
              <a:gd name="connsiteX83" fmla="*/ 952397 w 1238250"/>
              <a:gd name="connsiteY83" fmla="*/ 1046588 h 1238251"/>
              <a:gd name="connsiteX84" fmla="*/ 923451 w 1238250"/>
              <a:gd name="connsiteY84" fmla="*/ 1070471 h 1238251"/>
              <a:gd name="connsiteX85" fmla="*/ 886569 w 1238250"/>
              <a:gd name="connsiteY85" fmla="*/ 1092878 h 1238251"/>
              <a:gd name="connsiteX86" fmla="*/ 888733 w 1238250"/>
              <a:gd name="connsiteY86" fmla="*/ 1175812 h 1238251"/>
              <a:gd name="connsiteX87" fmla="*/ 860117 w 1238250"/>
              <a:gd name="connsiteY87" fmla="*/ 1189598 h 1238251"/>
              <a:gd name="connsiteX88" fmla="*/ 822187 w 1238250"/>
              <a:gd name="connsiteY88" fmla="*/ 1203480 h 1238251"/>
              <a:gd name="connsiteX89" fmla="*/ 764880 w 1238250"/>
              <a:gd name="connsiteY89" fmla="*/ 1143100 h 1238251"/>
              <a:gd name="connsiteX90" fmla="*/ 728821 w 1238250"/>
              <a:gd name="connsiteY90" fmla="*/ 1152372 h 1238251"/>
              <a:gd name="connsiteX91" fmla="*/ 684952 w 1238250"/>
              <a:gd name="connsiteY91" fmla="*/ 1159067 h 1238251"/>
              <a:gd name="connsiteX92" fmla="*/ 655249 w 1238250"/>
              <a:gd name="connsiteY92" fmla="*/ 1236427 h 1238251"/>
              <a:gd name="connsiteX93" fmla="*/ 619125 w 1238250"/>
              <a:gd name="connsiteY93" fmla="*/ 1238251 h 1238251"/>
              <a:gd name="connsiteX94" fmla="*/ 583002 w 1238250"/>
              <a:gd name="connsiteY94" fmla="*/ 1236427 h 1238251"/>
              <a:gd name="connsiteX95" fmla="*/ 553299 w 1238250"/>
              <a:gd name="connsiteY95" fmla="*/ 1159067 h 1238251"/>
              <a:gd name="connsiteX96" fmla="*/ 509429 w 1238250"/>
              <a:gd name="connsiteY96" fmla="*/ 1152372 h 1238251"/>
              <a:gd name="connsiteX97" fmla="*/ 473370 w 1238250"/>
              <a:gd name="connsiteY97" fmla="*/ 1143100 h 1238251"/>
              <a:gd name="connsiteX98" fmla="*/ 416064 w 1238250"/>
              <a:gd name="connsiteY98" fmla="*/ 1203480 h 1238251"/>
              <a:gd name="connsiteX99" fmla="*/ 378134 w 1238250"/>
              <a:gd name="connsiteY99" fmla="*/ 1189598 h 1238251"/>
              <a:gd name="connsiteX100" fmla="*/ 349517 w 1238250"/>
              <a:gd name="connsiteY100" fmla="*/ 1175812 h 1238251"/>
              <a:gd name="connsiteX101" fmla="*/ 351682 w 1238250"/>
              <a:gd name="connsiteY101" fmla="*/ 1092878 h 1238251"/>
              <a:gd name="connsiteX102" fmla="*/ 314799 w 1238250"/>
              <a:gd name="connsiteY102" fmla="*/ 1070471 h 1238251"/>
              <a:gd name="connsiteX103" fmla="*/ 285852 w 1238250"/>
              <a:gd name="connsiteY103" fmla="*/ 1046588 h 1238251"/>
              <a:gd name="connsiteX104" fmla="*/ 208072 w 1238250"/>
              <a:gd name="connsiteY104" fmla="*/ 1081211 h 1238251"/>
              <a:gd name="connsiteX105" fmla="*/ 181338 w 1238250"/>
              <a:gd name="connsiteY105" fmla="*/ 1056914 h 1238251"/>
              <a:gd name="connsiteX106" fmla="*/ 157040 w 1238250"/>
              <a:gd name="connsiteY106" fmla="*/ 1030179 h 1238251"/>
              <a:gd name="connsiteX107" fmla="*/ 191663 w 1238250"/>
              <a:gd name="connsiteY107" fmla="*/ 952399 h 1238251"/>
              <a:gd name="connsiteX108" fmla="*/ 167779 w 1238250"/>
              <a:gd name="connsiteY108" fmla="*/ 923452 h 1238251"/>
              <a:gd name="connsiteX109" fmla="*/ 145373 w 1238250"/>
              <a:gd name="connsiteY109" fmla="*/ 886569 h 1238251"/>
              <a:gd name="connsiteX110" fmla="*/ 62439 w 1238250"/>
              <a:gd name="connsiteY110" fmla="*/ 888734 h 1238251"/>
              <a:gd name="connsiteX111" fmla="*/ 48654 w 1238250"/>
              <a:gd name="connsiteY111" fmla="*/ 860118 h 1238251"/>
              <a:gd name="connsiteX112" fmla="*/ 34772 w 1238250"/>
              <a:gd name="connsiteY112" fmla="*/ 822187 h 1238251"/>
              <a:gd name="connsiteX113" fmla="*/ 95150 w 1238250"/>
              <a:gd name="connsiteY113" fmla="*/ 764881 h 1238251"/>
              <a:gd name="connsiteX114" fmla="*/ 85879 w 1238250"/>
              <a:gd name="connsiteY114" fmla="*/ 728822 h 1238251"/>
              <a:gd name="connsiteX115" fmla="*/ 79183 w 1238250"/>
              <a:gd name="connsiteY115" fmla="*/ 684952 h 1238251"/>
              <a:gd name="connsiteX116" fmla="*/ 1825 w 1238250"/>
              <a:gd name="connsiteY116" fmla="*/ 655249 h 1238251"/>
              <a:gd name="connsiteX117" fmla="*/ 0 w 1238250"/>
              <a:gd name="connsiteY117" fmla="*/ 619126 h 1238251"/>
              <a:gd name="connsiteX118" fmla="*/ 1825 w 1238250"/>
              <a:gd name="connsiteY118" fmla="*/ 583003 h 1238251"/>
              <a:gd name="connsiteX119" fmla="*/ 79183 w 1238250"/>
              <a:gd name="connsiteY119" fmla="*/ 553300 h 1238251"/>
              <a:gd name="connsiteX120" fmla="*/ 85879 w 1238250"/>
              <a:gd name="connsiteY120" fmla="*/ 509429 h 1238251"/>
              <a:gd name="connsiteX121" fmla="*/ 95150 w 1238250"/>
              <a:gd name="connsiteY121" fmla="*/ 473370 h 1238251"/>
              <a:gd name="connsiteX122" fmla="*/ 34772 w 1238250"/>
              <a:gd name="connsiteY122" fmla="*/ 416064 h 1238251"/>
              <a:gd name="connsiteX123" fmla="*/ 48654 w 1238250"/>
              <a:gd name="connsiteY123" fmla="*/ 378134 h 1238251"/>
              <a:gd name="connsiteX124" fmla="*/ 62439 w 1238250"/>
              <a:gd name="connsiteY124" fmla="*/ 349518 h 1238251"/>
              <a:gd name="connsiteX125" fmla="*/ 145373 w 1238250"/>
              <a:gd name="connsiteY125" fmla="*/ 351682 h 1238251"/>
              <a:gd name="connsiteX126" fmla="*/ 167779 w 1238250"/>
              <a:gd name="connsiteY126" fmla="*/ 314799 h 1238251"/>
              <a:gd name="connsiteX127" fmla="*/ 191663 w 1238250"/>
              <a:gd name="connsiteY127" fmla="*/ 285852 h 1238251"/>
              <a:gd name="connsiteX128" fmla="*/ 157040 w 1238250"/>
              <a:gd name="connsiteY128" fmla="*/ 208072 h 1238251"/>
              <a:gd name="connsiteX129" fmla="*/ 181338 w 1238250"/>
              <a:gd name="connsiteY129" fmla="*/ 181338 h 1238251"/>
              <a:gd name="connsiteX130" fmla="*/ 208072 w 1238250"/>
              <a:gd name="connsiteY130" fmla="*/ 157040 h 1238251"/>
              <a:gd name="connsiteX131" fmla="*/ 285852 w 1238250"/>
              <a:gd name="connsiteY131" fmla="*/ 191663 h 1238251"/>
              <a:gd name="connsiteX132" fmla="*/ 314799 w 1238250"/>
              <a:gd name="connsiteY132" fmla="*/ 167779 h 1238251"/>
              <a:gd name="connsiteX133" fmla="*/ 351682 w 1238250"/>
              <a:gd name="connsiteY133" fmla="*/ 145372 h 1238251"/>
              <a:gd name="connsiteX134" fmla="*/ 349517 w 1238250"/>
              <a:gd name="connsiteY134" fmla="*/ 62439 h 1238251"/>
              <a:gd name="connsiteX135" fmla="*/ 378134 w 1238250"/>
              <a:gd name="connsiteY135" fmla="*/ 48654 h 1238251"/>
              <a:gd name="connsiteX136" fmla="*/ 416064 w 1238250"/>
              <a:gd name="connsiteY136" fmla="*/ 34772 h 1238251"/>
              <a:gd name="connsiteX137" fmla="*/ 473370 w 1238250"/>
              <a:gd name="connsiteY137" fmla="*/ 95150 h 1238251"/>
              <a:gd name="connsiteX138" fmla="*/ 509429 w 1238250"/>
              <a:gd name="connsiteY138" fmla="*/ 85878 h 1238251"/>
              <a:gd name="connsiteX139" fmla="*/ 553299 w 1238250"/>
              <a:gd name="connsiteY139" fmla="*/ 79183 h 1238251"/>
              <a:gd name="connsiteX140" fmla="*/ 583002 w 1238250"/>
              <a:gd name="connsiteY140"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238250" h="1238251">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4969315" y="1932630"/>
            <a:ext cx="137222" cy="138804"/>
          </a:xfrm>
          <a:custGeom>
            <a:avLst/>
            <a:gdLst>
              <a:gd name="connsiteX0" fmla="*/ 392986 w 1238250"/>
              <a:gd name="connsiteY0" fmla="*/ 776461 h 1252529"/>
              <a:gd name="connsiteX1" fmla="*/ 262303 w 1238250"/>
              <a:gd name="connsiteY1" fmla="*/ 846562 h 1252529"/>
              <a:gd name="connsiteX2" fmla="*/ 269901 w 1238250"/>
              <a:gd name="connsiteY2" fmla="*/ 860561 h 1252529"/>
              <a:gd name="connsiteX3" fmla="*/ 619125 w 1238250"/>
              <a:gd name="connsiteY3" fmla="*/ 1046242 h 1252529"/>
              <a:gd name="connsiteX4" fmla="*/ 968349 w 1238250"/>
              <a:gd name="connsiteY4" fmla="*/ 860561 h 1252529"/>
              <a:gd name="connsiteX5" fmla="*/ 975948 w 1238250"/>
              <a:gd name="connsiteY5" fmla="*/ 846562 h 1252529"/>
              <a:gd name="connsiteX6" fmla="*/ 845266 w 1238250"/>
              <a:gd name="connsiteY6" fmla="*/ 776462 h 1252529"/>
              <a:gd name="connsiteX7" fmla="*/ 812561 w 1238250"/>
              <a:gd name="connsiteY7" fmla="*/ 816100 h 1252529"/>
              <a:gd name="connsiteX8" fmla="*/ 619126 w 1238250"/>
              <a:gd name="connsiteY8" fmla="*/ 896224 h 1252529"/>
              <a:gd name="connsiteX9" fmla="*/ 425691 w 1238250"/>
              <a:gd name="connsiteY9" fmla="*/ 816100 h 1252529"/>
              <a:gd name="connsiteX10" fmla="*/ 619124 w 1238250"/>
              <a:gd name="connsiteY10" fmla="*/ 543264 h 1252529"/>
              <a:gd name="connsiteX11" fmla="*/ 539723 w 1238250"/>
              <a:gd name="connsiteY11" fmla="*/ 622665 h 1252529"/>
              <a:gd name="connsiteX12" fmla="*/ 619124 w 1238250"/>
              <a:gd name="connsiteY12" fmla="*/ 702066 h 1252529"/>
              <a:gd name="connsiteX13" fmla="*/ 698525 w 1238250"/>
              <a:gd name="connsiteY13" fmla="*/ 622665 h 1252529"/>
              <a:gd name="connsiteX14" fmla="*/ 619124 w 1238250"/>
              <a:gd name="connsiteY14" fmla="*/ 543264 h 1252529"/>
              <a:gd name="connsiteX15" fmla="*/ 619125 w 1238250"/>
              <a:gd name="connsiteY15" fmla="*/ 463862 h 1252529"/>
              <a:gd name="connsiteX16" fmla="*/ 777928 w 1238250"/>
              <a:gd name="connsiteY16" fmla="*/ 622665 h 1252529"/>
              <a:gd name="connsiteX17" fmla="*/ 619125 w 1238250"/>
              <a:gd name="connsiteY17" fmla="*/ 781468 h 1252529"/>
              <a:gd name="connsiteX18" fmla="*/ 460322 w 1238250"/>
              <a:gd name="connsiteY18" fmla="*/ 622665 h 1252529"/>
              <a:gd name="connsiteX19" fmla="*/ 619125 w 1238250"/>
              <a:gd name="connsiteY19" fmla="*/ 463862 h 1252529"/>
              <a:gd name="connsiteX20" fmla="*/ 619127 w 1238250"/>
              <a:gd name="connsiteY20" fmla="*/ 414405 h 1252529"/>
              <a:gd name="connsiteX21" fmla="*/ 410866 w 1238250"/>
              <a:gd name="connsiteY21" fmla="*/ 622666 h 1252529"/>
              <a:gd name="connsiteX22" fmla="*/ 619127 w 1238250"/>
              <a:gd name="connsiteY22" fmla="*/ 830927 h 1252529"/>
              <a:gd name="connsiteX23" fmla="*/ 827388 w 1238250"/>
              <a:gd name="connsiteY23" fmla="*/ 622666 h 1252529"/>
              <a:gd name="connsiteX24" fmla="*/ 619127 w 1238250"/>
              <a:gd name="connsiteY24" fmla="*/ 414405 h 1252529"/>
              <a:gd name="connsiteX25" fmla="*/ 642378 w 1238250"/>
              <a:gd name="connsiteY25" fmla="*/ 206286 h 1252529"/>
              <a:gd name="connsiteX26" fmla="*/ 646929 w 1238250"/>
              <a:gd name="connsiteY26" fmla="*/ 351909 h 1252529"/>
              <a:gd name="connsiteX27" fmla="*/ 674258 w 1238250"/>
              <a:gd name="connsiteY27" fmla="*/ 354664 h 1252529"/>
              <a:gd name="connsiteX28" fmla="*/ 892685 w 1238250"/>
              <a:gd name="connsiteY28" fmla="*/ 622665 h 1252529"/>
              <a:gd name="connsiteX29" fmla="*/ 887127 w 1238250"/>
              <a:gd name="connsiteY29" fmla="*/ 677797 h 1252529"/>
              <a:gd name="connsiteX30" fmla="*/ 871433 w 1238250"/>
              <a:gd name="connsiteY30" fmla="*/ 728356 h 1252529"/>
              <a:gd name="connsiteX31" fmla="*/ 997648 w 1238250"/>
              <a:gd name="connsiteY31" fmla="*/ 806582 h 1252529"/>
              <a:gd name="connsiteX32" fmla="*/ 1007179 w 1238250"/>
              <a:gd name="connsiteY32" fmla="*/ 789023 h 1252529"/>
              <a:gd name="connsiteX33" fmla="*/ 1040275 w 1238250"/>
              <a:gd name="connsiteY33" fmla="*/ 625092 h 1252529"/>
              <a:gd name="connsiteX34" fmla="*/ 704002 w 1238250"/>
              <a:gd name="connsiteY34" fmla="*/ 212498 h 1252529"/>
              <a:gd name="connsiteX35" fmla="*/ 595872 w 1238250"/>
              <a:gd name="connsiteY35" fmla="*/ 206286 h 1252529"/>
              <a:gd name="connsiteX36" fmla="*/ 534249 w 1238250"/>
              <a:gd name="connsiteY36" fmla="*/ 212498 h 1252529"/>
              <a:gd name="connsiteX37" fmla="*/ 197975 w 1238250"/>
              <a:gd name="connsiteY37" fmla="*/ 625092 h 1252529"/>
              <a:gd name="connsiteX38" fmla="*/ 231071 w 1238250"/>
              <a:gd name="connsiteY38" fmla="*/ 789023 h 1252529"/>
              <a:gd name="connsiteX39" fmla="*/ 240602 w 1238250"/>
              <a:gd name="connsiteY39" fmla="*/ 806582 h 1252529"/>
              <a:gd name="connsiteX40" fmla="*/ 366819 w 1238250"/>
              <a:gd name="connsiteY40" fmla="*/ 728355 h 1252529"/>
              <a:gd name="connsiteX41" fmla="*/ 351125 w 1238250"/>
              <a:gd name="connsiteY41" fmla="*/ 677797 h 1252529"/>
              <a:gd name="connsiteX42" fmla="*/ 345567 w 1238250"/>
              <a:gd name="connsiteY42" fmla="*/ 622665 h 1252529"/>
              <a:gd name="connsiteX43" fmla="*/ 563995 w 1238250"/>
              <a:gd name="connsiteY43" fmla="*/ 354664 h 1252529"/>
              <a:gd name="connsiteX44" fmla="*/ 591321 w 1238250"/>
              <a:gd name="connsiteY44" fmla="*/ 351909 h 1252529"/>
              <a:gd name="connsiteX45" fmla="*/ 619125 w 1238250"/>
              <a:gd name="connsiteY45" fmla="*/ 0 h 1252529"/>
              <a:gd name="connsiteX46" fmla="*/ 683157 w 1238250"/>
              <a:gd name="connsiteY46" fmla="*/ 3233 h 1252529"/>
              <a:gd name="connsiteX47" fmla="*/ 702275 w 1238250"/>
              <a:gd name="connsiteY47" fmla="*/ 6151 h 1252529"/>
              <a:gd name="connsiteX48" fmla="*/ 760415 w 1238250"/>
              <a:gd name="connsiteY48" fmla="*/ 140847 h 1252529"/>
              <a:gd name="connsiteX49" fmla="*/ 769539 w 1238250"/>
              <a:gd name="connsiteY49" fmla="*/ 143193 h 1252529"/>
              <a:gd name="connsiteX50" fmla="*/ 816010 w 1238250"/>
              <a:gd name="connsiteY50" fmla="*/ 160202 h 1252529"/>
              <a:gd name="connsiteX51" fmla="*/ 841205 w 1238250"/>
              <a:gd name="connsiteY51" fmla="*/ 172339 h 1252529"/>
              <a:gd name="connsiteX52" fmla="*/ 972331 w 1238250"/>
              <a:gd name="connsiteY52" fmla="*/ 109240 h 1252529"/>
              <a:gd name="connsiteX53" fmla="*/ 1017488 w 1238250"/>
              <a:gd name="connsiteY53" fmla="*/ 143009 h 1252529"/>
              <a:gd name="connsiteX54" fmla="*/ 1061962 w 1238250"/>
              <a:gd name="connsiteY54" fmla="*/ 183429 h 1252529"/>
              <a:gd name="connsiteX55" fmla="*/ 1066261 w 1238250"/>
              <a:gd name="connsiteY55" fmla="*/ 188159 h 1252529"/>
              <a:gd name="connsiteX56" fmla="*/ 1029508 w 1238250"/>
              <a:gd name="connsiteY56" fmla="*/ 332498 h 1252529"/>
              <a:gd name="connsiteX57" fmla="*/ 1038552 w 1238250"/>
              <a:gd name="connsiteY57" fmla="*/ 343460 h 1252529"/>
              <a:gd name="connsiteX58" fmla="*/ 1060969 w 1238250"/>
              <a:gd name="connsiteY58" fmla="*/ 380360 h 1252529"/>
              <a:gd name="connsiteX59" fmla="*/ 1203389 w 1238250"/>
              <a:gd name="connsiteY59" fmla="*/ 402205 h 1252529"/>
              <a:gd name="connsiteX60" fmla="*/ 1217234 w 1238250"/>
              <a:gd name="connsiteY60" fmla="*/ 440033 h 1252529"/>
              <a:gd name="connsiteX61" fmla="*/ 1232666 w 1238250"/>
              <a:gd name="connsiteY61" fmla="*/ 500051 h 1252529"/>
              <a:gd name="connsiteX62" fmla="*/ 1238250 w 1238250"/>
              <a:gd name="connsiteY62" fmla="*/ 536637 h 1252529"/>
              <a:gd name="connsiteX63" fmla="*/ 1124872 w 1238250"/>
              <a:gd name="connsiteY63" fmla="*/ 627550 h 1252529"/>
              <a:gd name="connsiteX64" fmla="*/ 1122789 w 1238250"/>
              <a:gd name="connsiteY64" fmla="*/ 668804 h 1252529"/>
              <a:gd name="connsiteX65" fmla="*/ 1228247 w 1238250"/>
              <a:gd name="connsiteY65" fmla="*/ 769668 h 1252529"/>
              <a:gd name="connsiteX66" fmla="*/ 1217234 w 1238250"/>
              <a:gd name="connsiteY66" fmla="*/ 812497 h 1252529"/>
              <a:gd name="connsiteX67" fmla="*/ 1196175 w 1238250"/>
              <a:gd name="connsiteY67" fmla="*/ 870036 h 1252529"/>
              <a:gd name="connsiteX68" fmla="*/ 1181548 w 1238250"/>
              <a:gd name="connsiteY68" fmla="*/ 900399 h 1252529"/>
              <a:gd name="connsiteX69" fmla="*/ 1038004 w 1238250"/>
              <a:gd name="connsiteY69" fmla="*/ 909733 h 1252529"/>
              <a:gd name="connsiteX70" fmla="*/ 1002108 w 1238250"/>
              <a:gd name="connsiteY70" fmla="*/ 953240 h 1252529"/>
              <a:gd name="connsiteX71" fmla="*/ 1026343 w 1238250"/>
              <a:gd name="connsiteY71" fmla="*/ 1101472 h 1252529"/>
              <a:gd name="connsiteX72" fmla="*/ 1017488 w 1238250"/>
              <a:gd name="connsiteY72" fmla="*/ 1109521 h 1252529"/>
              <a:gd name="connsiteX73" fmla="*/ 969276 w 1238250"/>
              <a:gd name="connsiteY73" fmla="*/ 1145573 h 1252529"/>
              <a:gd name="connsiteX74" fmla="*/ 925762 w 1238250"/>
              <a:gd name="connsiteY74" fmla="*/ 1172008 h 1252529"/>
              <a:gd name="connsiteX75" fmla="*/ 800877 w 1238250"/>
              <a:gd name="connsiteY75" fmla="*/ 1097865 h 1252529"/>
              <a:gd name="connsiteX76" fmla="*/ 769539 w 1238250"/>
              <a:gd name="connsiteY76" fmla="*/ 1109335 h 1252529"/>
              <a:gd name="connsiteX77" fmla="*/ 721064 w 1238250"/>
              <a:gd name="connsiteY77" fmla="*/ 1121800 h 1252529"/>
              <a:gd name="connsiteX78" fmla="*/ 717462 w 1238250"/>
              <a:gd name="connsiteY78" fmla="*/ 1122349 h 1252529"/>
              <a:gd name="connsiteX79" fmla="*/ 648017 w 1238250"/>
              <a:gd name="connsiteY79" fmla="*/ 1251070 h 1252529"/>
              <a:gd name="connsiteX80" fmla="*/ 619125 w 1238250"/>
              <a:gd name="connsiteY80" fmla="*/ 1252529 h 1252529"/>
              <a:gd name="connsiteX81" fmla="*/ 555093 w 1238250"/>
              <a:gd name="connsiteY81" fmla="*/ 1249296 h 1252529"/>
              <a:gd name="connsiteX82" fmla="*/ 535976 w 1238250"/>
              <a:gd name="connsiteY82" fmla="*/ 1246378 h 1252529"/>
              <a:gd name="connsiteX83" fmla="*/ 477835 w 1238250"/>
              <a:gd name="connsiteY83" fmla="*/ 1111681 h 1252529"/>
              <a:gd name="connsiteX84" fmla="*/ 468712 w 1238250"/>
              <a:gd name="connsiteY84" fmla="*/ 1109335 h 1252529"/>
              <a:gd name="connsiteX85" fmla="*/ 422240 w 1238250"/>
              <a:gd name="connsiteY85" fmla="*/ 1092326 h 1252529"/>
              <a:gd name="connsiteX86" fmla="*/ 397046 w 1238250"/>
              <a:gd name="connsiteY86" fmla="*/ 1080190 h 1252529"/>
              <a:gd name="connsiteX87" fmla="*/ 265919 w 1238250"/>
              <a:gd name="connsiteY87" fmla="*/ 1143288 h 1252529"/>
              <a:gd name="connsiteX88" fmla="*/ 220763 w 1238250"/>
              <a:gd name="connsiteY88" fmla="*/ 1109521 h 1252529"/>
              <a:gd name="connsiteX89" fmla="*/ 176289 w 1238250"/>
              <a:gd name="connsiteY89" fmla="*/ 1069101 h 1252529"/>
              <a:gd name="connsiteX90" fmla="*/ 171990 w 1238250"/>
              <a:gd name="connsiteY90" fmla="*/ 1064370 h 1252529"/>
              <a:gd name="connsiteX91" fmla="*/ 208742 w 1238250"/>
              <a:gd name="connsiteY91" fmla="*/ 920030 h 1252529"/>
              <a:gd name="connsiteX92" fmla="*/ 199698 w 1238250"/>
              <a:gd name="connsiteY92" fmla="*/ 909068 h 1252529"/>
              <a:gd name="connsiteX93" fmla="*/ 177281 w 1238250"/>
              <a:gd name="connsiteY93" fmla="*/ 872169 h 1252529"/>
              <a:gd name="connsiteX94" fmla="*/ 34861 w 1238250"/>
              <a:gd name="connsiteY94" fmla="*/ 850324 h 1252529"/>
              <a:gd name="connsiteX95" fmla="*/ 21016 w 1238250"/>
              <a:gd name="connsiteY95" fmla="*/ 812497 h 1252529"/>
              <a:gd name="connsiteX96" fmla="*/ 5584 w 1238250"/>
              <a:gd name="connsiteY96" fmla="*/ 752479 h 1252529"/>
              <a:gd name="connsiteX97" fmla="*/ 0 w 1238250"/>
              <a:gd name="connsiteY97" fmla="*/ 715892 h 1252529"/>
              <a:gd name="connsiteX98" fmla="*/ 113379 w 1238250"/>
              <a:gd name="connsiteY98" fmla="*/ 624979 h 1252529"/>
              <a:gd name="connsiteX99" fmla="*/ 115461 w 1238250"/>
              <a:gd name="connsiteY99" fmla="*/ 583725 h 1252529"/>
              <a:gd name="connsiteX100" fmla="*/ 10004 w 1238250"/>
              <a:gd name="connsiteY100" fmla="*/ 482861 h 1252529"/>
              <a:gd name="connsiteX101" fmla="*/ 21016 w 1238250"/>
              <a:gd name="connsiteY101" fmla="*/ 440033 h 1252529"/>
              <a:gd name="connsiteX102" fmla="*/ 42075 w 1238250"/>
              <a:gd name="connsiteY102" fmla="*/ 382494 h 1252529"/>
              <a:gd name="connsiteX103" fmla="*/ 56703 w 1238250"/>
              <a:gd name="connsiteY103" fmla="*/ 352130 h 1252529"/>
              <a:gd name="connsiteX104" fmla="*/ 200247 w 1238250"/>
              <a:gd name="connsiteY104" fmla="*/ 342795 h 1252529"/>
              <a:gd name="connsiteX105" fmla="*/ 236143 w 1238250"/>
              <a:gd name="connsiteY105" fmla="*/ 299289 h 1252529"/>
              <a:gd name="connsiteX106" fmla="*/ 211907 w 1238250"/>
              <a:gd name="connsiteY106" fmla="*/ 151057 h 1252529"/>
              <a:gd name="connsiteX107" fmla="*/ 220763 w 1238250"/>
              <a:gd name="connsiteY107" fmla="*/ 143009 h 1252529"/>
              <a:gd name="connsiteX108" fmla="*/ 268974 w 1238250"/>
              <a:gd name="connsiteY108" fmla="*/ 106957 h 1252529"/>
              <a:gd name="connsiteX109" fmla="*/ 312489 w 1238250"/>
              <a:gd name="connsiteY109" fmla="*/ 80521 h 1252529"/>
              <a:gd name="connsiteX110" fmla="*/ 437373 w 1238250"/>
              <a:gd name="connsiteY110" fmla="*/ 154663 h 1252529"/>
              <a:gd name="connsiteX111" fmla="*/ 468712 w 1238250"/>
              <a:gd name="connsiteY111" fmla="*/ 143193 h 1252529"/>
              <a:gd name="connsiteX112" fmla="*/ 517186 w 1238250"/>
              <a:gd name="connsiteY112" fmla="*/ 130729 h 1252529"/>
              <a:gd name="connsiteX113" fmla="*/ 520788 w 1238250"/>
              <a:gd name="connsiteY113" fmla="*/ 130179 h 1252529"/>
              <a:gd name="connsiteX114" fmla="*/ 590233 w 1238250"/>
              <a:gd name="connsiteY114"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38250" h="1252529">
                <a:moveTo>
                  <a:pt x="392986" y="776461"/>
                </a:moveTo>
                <a:lnTo>
                  <a:pt x="262303" y="846562"/>
                </a:lnTo>
                <a:lnTo>
                  <a:pt x="269901" y="860561"/>
                </a:lnTo>
                <a:cubicBezTo>
                  <a:pt x="345584" y="972588"/>
                  <a:pt x="473753" y="1046242"/>
                  <a:pt x="619125" y="1046242"/>
                </a:cubicBezTo>
                <a:cubicBezTo>
                  <a:pt x="764497" y="1046242"/>
                  <a:pt x="892666" y="972588"/>
                  <a:pt x="968349" y="860561"/>
                </a:cubicBezTo>
                <a:lnTo>
                  <a:pt x="975948" y="846562"/>
                </a:lnTo>
                <a:lnTo>
                  <a:pt x="845266" y="776462"/>
                </a:lnTo>
                <a:lnTo>
                  <a:pt x="812561" y="816100"/>
                </a:lnTo>
                <a:cubicBezTo>
                  <a:pt x="763057" y="865605"/>
                  <a:pt x="694667" y="896224"/>
                  <a:pt x="619126" y="896224"/>
                </a:cubicBezTo>
                <a:cubicBezTo>
                  <a:pt x="543585" y="896224"/>
                  <a:pt x="475195" y="865605"/>
                  <a:pt x="425691" y="816100"/>
                </a:cubicBezTo>
                <a:close/>
                <a:moveTo>
                  <a:pt x="619124" y="543264"/>
                </a:moveTo>
                <a:cubicBezTo>
                  <a:pt x="575272" y="543264"/>
                  <a:pt x="539723" y="578813"/>
                  <a:pt x="539723" y="622665"/>
                </a:cubicBezTo>
                <a:cubicBezTo>
                  <a:pt x="539723" y="666517"/>
                  <a:pt x="575272" y="702066"/>
                  <a:pt x="619124" y="702066"/>
                </a:cubicBezTo>
                <a:cubicBezTo>
                  <a:pt x="662976" y="702066"/>
                  <a:pt x="698525" y="666517"/>
                  <a:pt x="698525" y="622665"/>
                </a:cubicBezTo>
                <a:cubicBezTo>
                  <a:pt x="698525" y="578813"/>
                  <a:pt x="662976" y="543264"/>
                  <a:pt x="619124" y="543264"/>
                </a:cubicBezTo>
                <a:close/>
                <a:moveTo>
                  <a:pt x="619125" y="463862"/>
                </a:moveTo>
                <a:cubicBezTo>
                  <a:pt x="706829" y="463862"/>
                  <a:pt x="777928" y="534961"/>
                  <a:pt x="777928" y="622665"/>
                </a:cubicBezTo>
                <a:cubicBezTo>
                  <a:pt x="777928" y="710369"/>
                  <a:pt x="706829" y="781468"/>
                  <a:pt x="619125" y="781468"/>
                </a:cubicBezTo>
                <a:cubicBezTo>
                  <a:pt x="531421" y="781468"/>
                  <a:pt x="460322" y="710369"/>
                  <a:pt x="460322" y="622665"/>
                </a:cubicBezTo>
                <a:cubicBezTo>
                  <a:pt x="460322" y="534961"/>
                  <a:pt x="531421" y="463862"/>
                  <a:pt x="619125" y="463862"/>
                </a:cubicBezTo>
                <a:close/>
                <a:moveTo>
                  <a:pt x="619127" y="414405"/>
                </a:moveTo>
                <a:cubicBezTo>
                  <a:pt x="504108" y="414405"/>
                  <a:pt x="410866" y="507647"/>
                  <a:pt x="410866" y="622666"/>
                </a:cubicBezTo>
                <a:cubicBezTo>
                  <a:pt x="410866" y="737685"/>
                  <a:pt x="504108" y="830927"/>
                  <a:pt x="619127" y="830927"/>
                </a:cubicBezTo>
                <a:cubicBezTo>
                  <a:pt x="734146" y="830927"/>
                  <a:pt x="827388" y="737685"/>
                  <a:pt x="827388" y="622666"/>
                </a:cubicBezTo>
                <a:cubicBezTo>
                  <a:pt x="827388" y="507647"/>
                  <a:pt x="734146" y="414405"/>
                  <a:pt x="619127" y="414405"/>
                </a:cubicBezTo>
                <a:close/>
                <a:moveTo>
                  <a:pt x="642378" y="206286"/>
                </a:moveTo>
                <a:lnTo>
                  <a:pt x="646929" y="351909"/>
                </a:lnTo>
                <a:lnTo>
                  <a:pt x="674258" y="354664"/>
                </a:lnTo>
                <a:cubicBezTo>
                  <a:pt x="798914" y="380172"/>
                  <a:pt x="892685" y="490468"/>
                  <a:pt x="892685" y="622665"/>
                </a:cubicBezTo>
                <a:cubicBezTo>
                  <a:pt x="892685" y="641550"/>
                  <a:pt x="890771" y="659989"/>
                  <a:pt x="887127" y="677797"/>
                </a:cubicBezTo>
                <a:lnTo>
                  <a:pt x="871433" y="728356"/>
                </a:lnTo>
                <a:lnTo>
                  <a:pt x="997648" y="806582"/>
                </a:lnTo>
                <a:lnTo>
                  <a:pt x="1007179" y="789023"/>
                </a:lnTo>
                <a:cubicBezTo>
                  <a:pt x="1028490" y="738637"/>
                  <a:pt x="1040275" y="683241"/>
                  <a:pt x="1040275" y="625092"/>
                </a:cubicBezTo>
                <a:cubicBezTo>
                  <a:pt x="1040275" y="421571"/>
                  <a:pt x="895913" y="251769"/>
                  <a:pt x="704002" y="212498"/>
                </a:cubicBezTo>
                <a:close/>
                <a:moveTo>
                  <a:pt x="595872" y="206286"/>
                </a:moveTo>
                <a:lnTo>
                  <a:pt x="534249" y="212498"/>
                </a:lnTo>
                <a:cubicBezTo>
                  <a:pt x="342337" y="251769"/>
                  <a:pt x="197975" y="421571"/>
                  <a:pt x="197975" y="625092"/>
                </a:cubicBezTo>
                <a:cubicBezTo>
                  <a:pt x="197975" y="683241"/>
                  <a:pt x="209760" y="738637"/>
                  <a:pt x="231071" y="789023"/>
                </a:cubicBezTo>
                <a:lnTo>
                  <a:pt x="240602" y="806582"/>
                </a:lnTo>
                <a:lnTo>
                  <a:pt x="366819" y="728355"/>
                </a:lnTo>
                <a:lnTo>
                  <a:pt x="351125" y="677797"/>
                </a:lnTo>
                <a:cubicBezTo>
                  <a:pt x="347481" y="659989"/>
                  <a:pt x="345567" y="641550"/>
                  <a:pt x="345567" y="622665"/>
                </a:cubicBezTo>
                <a:cubicBezTo>
                  <a:pt x="345567" y="490468"/>
                  <a:pt x="439339" y="380172"/>
                  <a:pt x="563995" y="354664"/>
                </a:cubicBezTo>
                <a:lnTo>
                  <a:pt x="591321" y="351909"/>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4276438" y="4523099"/>
            <a:ext cx="211406" cy="211406"/>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36676 w 1238250"/>
              <a:gd name="connsiteY45" fmla="*/ 230 h 1238250"/>
              <a:gd name="connsiteX46" fmla="*/ 661868 w 1238250"/>
              <a:gd name="connsiteY46" fmla="*/ 2177 h 1238250"/>
              <a:gd name="connsiteX47" fmla="*/ 706723 w 1238250"/>
              <a:gd name="connsiteY47" fmla="*/ 153161 h 1238250"/>
              <a:gd name="connsiteX48" fmla="*/ 725106 w 1238250"/>
              <a:gd name="connsiteY48" fmla="*/ 156436 h 1238250"/>
              <a:gd name="connsiteX49" fmla="*/ 812088 w 1238250"/>
              <a:gd name="connsiteY49" fmla="*/ 185527 h 1238250"/>
              <a:gd name="connsiteX50" fmla="*/ 814792 w 1238250"/>
              <a:gd name="connsiteY50" fmla="*/ 187059 h 1238250"/>
              <a:gd name="connsiteX51" fmla="*/ 938005 w 1238250"/>
              <a:gd name="connsiteY51" fmla="*/ 89212 h 1238250"/>
              <a:gd name="connsiteX52" fmla="*/ 974181 w 1238250"/>
              <a:gd name="connsiteY52" fmla="*/ 112052 h 1238250"/>
              <a:gd name="connsiteX53" fmla="*/ 1064530 w 1238250"/>
              <a:gd name="connsiteY53" fmla="*/ 189148 h 1238250"/>
              <a:gd name="connsiteX54" fmla="*/ 1085583 w 1238250"/>
              <a:gd name="connsiteY54" fmla="*/ 213130 h 1238250"/>
              <a:gd name="connsiteX55" fmla="*/ 1010307 w 1238250"/>
              <a:gd name="connsiteY55" fmla="*/ 352037 h 1238250"/>
              <a:gd name="connsiteX56" fmla="*/ 1017663 w 1238250"/>
              <a:gd name="connsiteY56" fmla="*/ 361287 h 1238250"/>
              <a:gd name="connsiteX57" fmla="*/ 1060362 w 1238250"/>
              <a:gd name="connsiteY57" fmla="*/ 444210 h 1238250"/>
              <a:gd name="connsiteX58" fmla="*/ 1062984 w 1238250"/>
              <a:gd name="connsiteY58" fmla="*/ 451965 h 1238250"/>
              <a:gd name="connsiteX59" fmla="*/ 1219189 w 1238250"/>
              <a:gd name="connsiteY59" fmla="*/ 469889 h 1238250"/>
              <a:gd name="connsiteX60" fmla="*/ 1228743 w 1238250"/>
              <a:gd name="connsiteY60" fmla="*/ 511633 h 1238250"/>
              <a:gd name="connsiteX61" fmla="*/ 1238021 w 1238250"/>
              <a:gd name="connsiteY61" fmla="*/ 636676 h 1238250"/>
              <a:gd name="connsiteX62" fmla="*/ 1236073 w 1238250"/>
              <a:gd name="connsiteY62" fmla="*/ 661868 h 1238250"/>
              <a:gd name="connsiteX63" fmla="*/ 1085090 w 1238250"/>
              <a:gd name="connsiteY63" fmla="*/ 706723 h 1238250"/>
              <a:gd name="connsiteX64" fmla="*/ 1081815 w 1238250"/>
              <a:gd name="connsiteY64" fmla="*/ 725106 h 1238250"/>
              <a:gd name="connsiteX65" fmla="*/ 1052724 w 1238250"/>
              <a:gd name="connsiteY65" fmla="*/ 812088 h 1238250"/>
              <a:gd name="connsiteX66" fmla="*/ 1051192 w 1238250"/>
              <a:gd name="connsiteY66" fmla="*/ 814792 h 1238250"/>
              <a:gd name="connsiteX67" fmla="*/ 1149038 w 1238250"/>
              <a:gd name="connsiteY67" fmla="*/ 938005 h 1238250"/>
              <a:gd name="connsiteX68" fmla="*/ 1126198 w 1238250"/>
              <a:gd name="connsiteY68" fmla="*/ 974181 h 1238250"/>
              <a:gd name="connsiteX69" fmla="*/ 1049102 w 1238250"/>
              <a:gd name="connsiteY69" fmla="*/ 1064530 h 1238250"/>
              <a:gd name="connsiteX70" fmla="*/ 1025121 w 1238250"/>
              <a:gd name="connsiteY70" fmla="*/ 1085583 h 1238250"/>
              <a:gd name="connsiteX71" fmla="*/ 886214 w 1238250"/>
              <a:gd name="connsiteY71" fmla="*/ 1010307 h 1238250"/>
              <a:gd name="connsiteX72" fmla="*/ 876964 w 1238250"/>
              <a:gd name="connsiteY72" fmla="*/ 1017663 h 1238250"/>
              <a:gd name="connsiteX73" fmla="*/ 794041 w 1238250"/>
              <a:gd name="connsiteY73" fmla="*/ 1060362 h 1238250"/>
              <a:gd name="connsiteX74" fmla="*/ 786286 w 1238250"/>
              <a:gd name="connsiteY74" fmla="*/ 1062984 h 1238250"/>
              <a:gd name="connsiteX75" fmla="*/ 768361 w 1238250"/>
              <a:gd name="connsiteY75" fmla="*/ 1219189 h 1238250"/>
              <a:gd name="connsiteX76" fmla="*/ 726617 w 1238250"/>
              <a:gd name="connsiteY76" fmla="*/ 1228743 h 1238250"/>
              <a:gd name="connsiteX77" fmla="*/ 601575 w 1238250"/>
              <a:gd name="connsiteY77" fmla="*/ 1238021 h 1238250"/>
              <a:gd name="connsiteX78" fmla="*/ 576382 w 1238250"/>
              <a:gd name="connsiteY78" fmla="*/ 1236073 h 1238250"/>
              <a:gd name="connsiteX79" fmla="*/ 531527 w 1238250"/>
              <a:gd name="connsiteY79" fmla="*/ 1085090 h 1238250"/>
              <a:gd name="connsiteX80" fmla="*/ 513144 w 1238250"/>
              <a:gd name="connsiteY80" fmla="*/ 1081814 h 1238250"/>
              <a:gd name="connsiteX81" fmla="*/ 426163 w 1238250"/>
              <a:gd name="connsiteY81" fmla="*/ 1052724 h 1238250"/>
              <a:gd name="connsiteX82" fmla="*/ 423458 w 1238250"/>
              <a:gd name="connsiteY82" fmla="*/ 1051192 h 1238250"/>
              <a:gd name="connsiteX83" fmla="*/ 300246 w 1238250"/>
              <a:gd name="connsiteY83" fmla="*/ 1149038 h 1238250"/>
              <a:gd name="connsiteX84" fmla="*/ 264069 w 1238250"/>
              <a:gd name="connsiteY84" fmla="*/ 1126198 h 1238250"/>
              <a:gd name="connsiteX85" fmla="*/ 173721 w 1238250"/>
              <a:gd name="connsiteY85" fmla="*/ 1049102 h 1238250"/>
              <a:gd name="connsiteX86" fmla="*/ 152668 w 1238250"/>
              <a:gd name="connsiteY86" fmla="*/ 1025121 h 1238250"/>
              <a:gd name="connsiteX87" fmla="*/ 227944 w 1238250"/>
              <a:gd name="connsiteY87" fmla="*/ 886214 h 1238250"/>
              <a:gd name="connsiteX88" fmla="*/ 220588 w 1238250"/>
              <a:gd name="connsiteY88" fmla="*/ 876964 h 1238250"/>
              <a:gd name="connsiteX89" fmla="*/ 177888 w 1238250"/>
              <a:gd name="connsiteY89" fmla="*/ 794041 h 1238250"/>
              <a:gd name="connsiteX90" fmla="*/ 175267 w 1238250"/>
              <a:gd name="connsiteY90" fmla="*/ 786285 h 1238250"/>
              <a:gd name="connsiteX91" fmla="*/ 19061 w 1238250"/>
              <a:gd name="connsiteY91" fmla="*/ 768361 h 1238250"/>
              <a:gd name="connsiteX92" fmla="*/ 9508 w 1238250"/>
              <a:gd name="connsiteY92" fmla="*/ 726617 h 1238250"/>
              <a:gd name="connsiteX93" fmla="*/ 230 w 1238250"/>
              <a:gd name="connsiteY93" fmla="*/ 601574 h 1238250"/>
              <a:gd name="connsiteX94" fmla="*/ 2177 w 1238250"/>
              <a:gd name="connsiteY94" fmla="*/ 576382 h 1238250"/>
              <a:gd name="connsiteX95" fmla="*/ 153161 w 1238250"/>
              <a:gd name="connsiteY95" fmla="*/ 531527 h 1238250"/>
              <a:gd name="connsiteX96" fmla="*/ 156436 w 1238250"/>
              <a:gd name="connsiteY96" fmla="*/ 513144 h 1238250"/>
              <a:gd name="connsiteX97" fmla="*/ 185527 w 1238250"/>
              <a:gd name="connsiteY97" fmla="*/ 426163 h 1238250"/>
              <a:gd name="connsiteX98" fmla="*/ 187059 w 1238250"/>
              <a:gd name="connsiteY98" fmla="*/ 423458 h 1238250"/>
              <a:gd name="connsiteX99" fmla="*/ 89212 w 1238250"/>
              <a:gd name="connsiteY99" fmla="*/ 300245 h 1238250"/>
              <a:gd name="connsiteX100" fmla="*/ 112053 w 1238250"/>
              <a:gd name="connsiteY100" fmla="*/ 264069 h 1238250"/>
              <a:gd name="connsiteX101" fmla="*/ 189149 w 1238250"/>
              <a:gd name="connsiteY101" fmla="*/ 173720 h 1238250"/>
              <a:gd name="connsiteX102" fmla="*/ 213130 w 1238250"/>
              <a:gd name="connsiteY102" fmla="*/ 152668 h 1238250"/>
              <a:gd name="connsiteX103" fmla="*/ 352037 w 1238250"/>
              <a:gd name="connsiteY103" fmla="*/ 227943 h 1238250"/>
              <a:gd name="connsiteX104" fmla="*/ 361287 w 1238250"/>
              <a:gd name="connsiteY104" fmla="*/ 220587 h 1238250"/>
              <a:gd name="connsiteX105" fmla="*/ 444210 w 1238250"/>
              <a:gd name="connsiteY105" fmla="*/ 177888 h 1238250"/>
              <a:gd name="connsiteX106" fmla="*/ 451965 w 1238250"/>
              <a:gd name="connsiteY106" fmla="*/ 175266 h 1238250"/>
              <a:gd name="connsiteX107" fmla="*/ 469889 w 1238250"/>
              <a:gd name="connsiteY107" fmla="*/ 19061 h 1238250"/>
              <a:gd name="connsiteX108" fmla="*/ 511633 w 1238250"/>
              <a:gd name="connsiteY108" fmla="*/ 9508 h 1238250"/>
              <a:gd name="connsiteX109" fmla="*/ 636676 w 1238250"/>
              <a:gd name="connsiteY109"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5023033" y="3991249"/>
            <a:ext cx="180459" cy="180459"/>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36784 w 1238250"/>
              <a:gd name="connsiteY46" fmla="*/ 892 h 1238250"/>
              <a:gd name="connsiteX47" fmla="*/ 652333 w 1238250"/>
              <a:gd name="connsiteY47" fmla="*/ 79459 h 1238250"/>
              <a:gd name="connsiteX48" fmla="*/ 674474 w 1238250"/>
              <a:gd name="connsiteY48" fmla="*/ 80577 h 1238250"/>
              <a:gd name="connsiteX49" fmla="*/ 691888 w 1238250"/>
              <a:gd name="connsiteY49" fmla="*/ 83235 h 1238250"/>
              <a:gd name="connsiteX50" fmla="*/ 722427 w 1238250"/>
              <a:gd name="connsiteY50" fmla="*/ 9302 h 1238250"/>
              <a:gd name="connsiteX51" fmla="*/ 743901 w 1238250"/>
              <a:gd name="connsiteY51" fmla="*/ 12579 h 1238250"/>
              <a:gd name="connsiteX52" fmla="*/ 757055 w 1238250"/>
              <a:gd name="connsiteY52" fmla="*/ 15961 h 1238250"/>
              <a:gd name="connsiteX53" fmla="*/ 756977 w 1238250"/>
              <a:gd name="connsiteY53" fmla="*/ 96173 h 1238250"/>
              <a:gd name="connsiteX54" fmla="*/ 780104 w 1238250"/>
              <a:gd name="connsiteY54" fmla="*/ 102120 h 1238250"/>
              <a:gd name="connsiteX55" fmla="*/ 795110 w 1238250"/>
              <a:gd name="connsiteY55" fmla="*/ 107612 h 1238250"/>
              <a:gd name="connsiteX56" fmla="*/ 839462 w 1238250"/>
              <a:gd name="connsiteY56" fmla="*/ 41094 h 1238250"/>
              <a:gd name="connsiteX57" fmla="*/ 860117 w 1238250"/>
              <a:gd name="connsiteY57" fmla="*/ 48654 h 1238250"/>
              <a:gd name="connsiteX58" fmla="*/ 872084 w 1238250"/>
              <a:gd name="connsiteY58" fmla="*/ 54419 h 1238250"/>
              <a:gd name="connsiteX59" fmla="*/ 856356 w 1238250"/>
              <a:gd name="connsiteY59" fmla="*/ 133097 h 1238250"/>
              <a:gd name="connsiteX60" fmla="*/ 877161 w 1238250"/>
              <a:gd name="connsiteY60" fmla="*/ 143119 h 1238250"/>
              <a:gd name="connsiteX61" fmla="*/ 891479 w 1238250"/>
              <a:gd name="connsiteY61" fmla="*/ 151818 h 1238250"/>
              <a:gd name="connsiteX62" fmla="*/ 947969 w 1238250"/>
              <a:gd name="connsiteY62" fmla="*/ 95218 h 1238250"/>
              <a:gd name="connsiteX63" fmla="*/ 965284 w 1238250"/>
              <a:gd name="connsiteY63" fmla="*/ 105737 h 1238250"/>
              <a:gd name="connsiteX64" fmla="*/ 977337 w 1238250"/>
              <a:gd name="connsiteY64" fmla="*/ 114751 h 1238250"/>
              <a:gd name="connsiteX65" fmla="*/ 946591 w 1238250"/>
              <a:gd name="connsiteY65" fmla="*/ 188777 h 1238250"/>
              <a:gd name="connsiteX66" fmla="*/ 963469 w 1238250"/>
              <a:gd name="connsiteY66" fmla="*/ 201398 h 1238250"/>
              <a:gd name="connsiteX67" fmla="*/ 977322 w 1238250"/>
              <a:gd name="connsiteY67" fmla="*/ 213989 h 1238250"/>
              <a:gd name="connsiteX68" fmla="*/ 1043837 w 1238250"/>
              <a:gd name="connsiteY68" fmla="*/ 169453 h 1238250"/>
              <a:gd name="connsiteX69" fmla="*/ 1056913 w 1238250"/>
              <a:gd name="connsiteY69" fmla="*/ 181338 h 1238250"/>
              <a:gd name="connsiteX70" fmla="*/ 1068796 w 1238250"/>
              <a:gd name="connsiteY70" fmla="*/ 194413 h 1238250"/>
              <a:gd name="connsiteX71" fmla="*/ 1024260 w 1238250"/>
              <a:gd name="connsiteY71" fmla="*/ 260927 h 1238250"/>
              <a:gd name="connsiteX72" fmla="*/ 1036851 w 1238250"/>
              <a:gd name="connsiteY72" fmla="*/ 274780 h 1238250"/>
              <a:gd name="connsiteX73" fmla="*/ 1049472 w 1238250"/>
              <a:gd name="connsiteY73" fmla="*/ 291659 h 1238250"/>
              <a:gd name="connsiteX74" fmla="*/ 1123499 w 1238250"/>
              <a:gd name="connsiteY74" fmla="*/ 260912 h 1238250"/>
              <a:gd name="connsiteX75" fmla="*/ 1132514 w 1238250"/>
              <a:gd name="connsiteY75" fmla="*/ 272967 h 1238250"/>
              <a:gd name="connsiteX76" fmla="*/ 1143032 w 1238250"/>
              <a:gd name="connsiteY76" fmla="*/ 290281 h 1238250"/>
              <a:gd name="connsiteX77" fmla="*/ 1086432 w 1238250"/>
              <a:gd name="connsiteY77" fmla="*/ 346771 h 1238250"/>
              <a:gd name="connsiteX78" fmla="*/ 1095130 w 1238250"/>
              <a:gd name="connsiteY78" fmla="*/ 361089 h 1238250"/>
              <a:gd name="connsiteX79" fmla="*/ 1105153 w 1238250"/>
              <a:gd name="connsiteY79" fmla="*/ 381893 h 1238250"/>
              <a:gd name="connsiteX80" fmla="*/ 1183831 w 1238250"/>
              <a:gd name="connsiteY80" fmla="*/ 366166 h 1238250"/>
              <a:gd name="connsiteX81" fmla="*/ 1189596 w 1238250"/>
              <a:gd name="connsiteY81" fmla="*/ 378134 h 1238250"/>
              <a:gd name="connsiteX82" fmla="*/ 1197155 w 1238250"/>
              <a:gd name="connsiteY82" fmla="*/ 398787 h 1238250"/>
              <a:gd name="connsiteX83" fmla="*/ 1130638 w 1238250"/>
              <a:gd name="connsiteY83" fmla="*/ 443140 h 1238250"/>
              <a:gd name="connsiteX84" fmla="*/ 1136130 w 1238250"/>
              <a:gd name="connsiteY84" fmla="*/ 458146 h 1238250"/>
              <a:gd name="connsiteX85" fmla="*/ 1142077 w 1238250"/>
              <a:gd name="connsiteY85" fmla="*/ 481273 h 1238250"/>
              <a:gd name="connsiteX86" fmla="*/ 1222289 w 1238250"/>
              <a:gd name="connsiteY86" fmla="*/ 481195 h 1238250"/>
              <a:gd name="connsiteX87" fmla="*/ 1225672 w 1238250"/>
              <a:gd name="connsiteY87" fmla="*/ 494350 h 1238250"/>
              <a:gd name="connsiteX88" fmla="*/ 1228949 w 1238250"/>
              <a:gd name="connsiteY88" fmla="*/ 515823 h 1238250"/>
              <a:gd name="connsiteX89" fmla="*/ 1155015 w 1238250"/>
              <a:gd name="connsiteY89" fmla="*/ 546362 h 1238250"/>
              <a:gd name="connsiteX90" fmla="*/ 1157673 w 1238250"/>
              <a:gd name="connsiteY90" fmla="*/ 563776 h 1238250"/>
              <a:gd name="connsiteX91" fmla="*/ 1158790 w 1238250"/>
              <a:gd name="connsiteY91" fmla="*/ 585917 h 1238250"/>
              <a:gd name="connsiteX92" fmla="*/ 1237359 w 1238250"/>
              <a:gd name="connsiteY92" fmla="*/ 601467 h 1238250"/>
              <a:gd name="connsiteX93" fmla="*/ 1238250 w 1238250"/>
              <a:gd name="connsiteY93" fmla="*/ 619125 h 1238250"/>
              <a:gd name="connsiteX94" fmla="*/ 1237359 w 1238250"/>
              <a:gd name="connsiteY94" fmla="*/ 636784 h 1238250"/>
              <a:gd name="connsiteX95" fmla="*/ 1158790 w 1238250"/>
              <a:gd name="connsiteY95" fmla="*/ 652333 h 1238250"/>
              <a:gd name="connsiteX96" fmla="*/ 1157673 w 1238250"/>
              <a:gd name="connsiteY96" fmla="*/ 674474 h 1238250"/>
              <a:gd name="connsiteX97" fmla="*/ 1155015 w 1238250"/>
              <a:gd name="connsiteY97" fmla="*/ 691888 h 1238250"/>
              <a:gd name="connsiteX98" fmla="*/ 1228949 w 1238250"/>
              <a:gd name="connsiteY98" fmla="*/ 722427 h 1238250"/>
              <a:gd name="connsiteX99" fmla="*/ 1225672 w 1238250"/>
              <a:gd name="connsiteY99" fmla="*/ 743901 h 1238250"/>
              <a:gd name="connsiteX100" fmla="*/ 1222290 w 1238250"/>
              <a:gd name="connsiteY100" fmla="*/ 757055 h 1238250"/>
              <a:gd name="connsiteX101" fmla="*/ 1142077 w 1238250"/>
              <a:gd name="connsiteY101" fmla="*/ 756977 h 1238250"/>
              <a:gd name="connsiteX102" fmla="*/ 1136130 w 1238250"/>
              <a:gd name="connsiteY102" fmla="*/ 780104 h 1238250"/>
              <a:gd name="connsiteX103" fmla="*/ 1130638 w 1238250"/>
              <a:gd name="connsiteY103" fmla="*/ 795110 h 1238250"/>
              <a:gd name="connsiteX104" fmla="*/ 1197156 w 1238250"/>
              <a:gd name="connsiteY104" fmla="*/ 839463 h 1238250"/>
              <a:gd name="connsiteX105" fmla="*/ 1189596 w 1238250"/>
              <a:gd name="connsiteY105" fmla="*/ 860117 h 1238250"/>
              <a:gd name="connsiteX106" fmla="*/ 1183832 w 1238250"/>
              <a:gd name="connsiteY106" fmla="*/ 872084 h 1238250"/>
              <a:gd name="connsiteX107" fmla="*/ 1105153 w 1238250"/>
              <a:gd name="connsiteY107" fmla="*/ 856356 h 1238250"/>
              <a:gd name="connsiteX108" fmla="*/ 1095130 w 1238250"/>
              <a:gd name="connsiteY108" fmla="*/ 877161 h 1238250"/>
              <a:gd name="connsiteX109" fmla="*/ 1086432 w 1238250"/>
              <a:gd name="connsiteY109" fmla="*/ 891479 h 1238250"/>
              <a:gd name="connsiteX110" fmla="*/ 1143032 w 1238250"/>
              <a:gd name="connsiteY110" fmla="*/ 947970 h 1238250"/>
              <a:gd name="connsiteX111" fmla="*/ 1132514 w 1238250"/>
              <a:gd name="connsiteY111" fmla="*/ 965284 h 1238250"/>
              <a:gd name="connsiteX112" fmla="*/ 1123500 w 1238250"/>
              <a:gd name="connsiteY112" fmla="*/ 977338 h 1238250"/>
              <a:gd name="connsiteX113" fmla="*/ 1049472 w 1238250"/>
              <a:gd name="connsiteY113" fmla="*/ 946591 h 1238250"/>
              <a:gd name="connsiteX114" fmla="*/ 1036851 w 1238250"/>
              <a:gd name="connsiteY114" fmla="*/ 963469 h 1238250"/>
              <a:gd name="connsiteX115" fmla="*/ 1024260 w 1238250"/>
              <a:gd name="connsiteY115" fmla="*/ 977322 h 1238250"/>
              <a:gd name="connsiteX116" fmla="*/ 1068797 w 1238250"/>
              <a:gd name="connsiteY116" fmla="*/ 1043837 h 1238250"/>
              <a:gd name="connsiteX117" fmla="*/ 1056913 w 1238250"/>
              <a:gd name="connsiteY117" fmla="*/ 1056913 h 1238250"/>
              <a:gd name="connsiteX118" fmla="*/ 1043837 w 1238250"/>
              <a:gd name="connsiteY118" fmla="*/ 1068797 h 1238250"/>
              <a:gd name="connsiteX119" fmla="*/ 977322 w 1238250"/>
              <a:gd name="connsiteY119" fmla="*/ 1024260 h 1238250"/>
              <a:gd name="connsiteX120" fmla="*/ 963469 w 1238250"/>
              <a:gd name="connsiteY120" fmla="*/ 1036851 h 1238250"/>
              <a:gd name="connsiteX121" fmla="*/ 946591 w 1238250"/>
              <a:gd name="connsiteY121" fmla="*/ 1049472 h 1238250"/>
              <a:gd name="connsiteX122" fmla="*/ 977338 w 1238250"/>
              <a:gd name="connsiteY122" fmla="*/ 1123500 h 1238250"/>
              <a:gd name="connsiteX123" fmla="*/ 965284 w 1238250"/>
              <a:gd name="connsiteY123" fmla="*/ 1132514 h 1238250"/>
              <a:gd name="connsiteX124" fmla="*/ 947970 w 1238250"/>
              <a:gd name="connsiteY124" fmla="*/ 1143032 h 1238250"/>
              <a:gd name="connsiteX125" fmla="*/ 891479 w 1238250"/>
              <a:gd name="connsiteY125" fmla="*/ 1086432 h 1238250"/>
              <a:gd name="connsiteX126" fmla="*/ 877161 w 1238250"/>
              <a:gd name="connsiteY126" fmla="*/ 1095130 h 1238250"/>
              <a:gd name="connsiteX127" fmla="*/ 856356 w 1238250"/>
              <a:gd name="connsiteY127" fmla="*/ 1105153 h 1238250"/>
              <a:gd name="connsiteX128" fmla="*/ 872084 w 1238250"/>
              <a:gd name="connsiteY128" fmla="*/ 1183832 h 1238250"/>
              <a:gd name="connsiteX129" fmla="*/ 860117 w 1238250"/>
              <a:gd name="connsiteY129" fmla="*/ 1189596 h 1238250"/>
              <a:gd name="connsiteX130" fmla="*/ 839463 w 1238250"/>
              <a:gd name="connsiteY130" fmla="*/ 1197156 h 1238250"/>
              <a:gd name="connsiteX131" fmla="*/ 795110 w 1238250"/>
              <a:gd name="connsiteY131" fmla="*/ 1130638 h 1238250"/>
              <a:gd name="connsiteX132" fmla="*/ 780104 w 1238250"/>
              <a:gd name="connsiteY132" fmla="*/ 1136130 h 1238250"/>
              <a:gd name="connsiteX133" fmla="*/ 756977 w 1238250"/>
              <a:gd name="connsiteY133" fmla="*/ 1142077 h 1238250"/>
              <a:gd name="connsiteX134" fmla="*/ 757055 w 1238250"/>
              <a:gd name="connsiteY134" fmla="*/ 1222290 h 1238250"/>
              <a:gd name="connsiteX135" fmla="*/ 743901 w 1238250"/>
              <a:gd name="connsiteY135" fmla="*/ 1225672 h 1238250"/>
              <a:gd name="connsiteX136" fmla="*/ 722427 w 1238250"/>
              <a:gd name="connsiteY136" fmla="*/ 1228949 h 1238250"/>
              <a:gd name="connsiteX137" fmla="*/ 691888 w 1238250"/>
              <a:gd name="connsiteY137" fmla="*/ 1155015 h 1238250"/>
              <a:gd name="connsiteX138" fmla="*/ 674474 w 1238250"/>
              <a:gd name="connsiteY138" fmla="*/ 1157673 h 1238250"/>
              <a:gd name="connsiteX139" fmla="*/ 652333 w 1238250"/>
              <a:gd name="connsiteY139" fmla="*/ 1158790 h 1238250"/>
              <a:gd name="connsiteX140" fmla="*/ 636784 w 1238250"/>
              <a:gd name="connsiteY140" fmla="*/ 1237359 h 1238250"/>
              <a:gd name="connsiteX141" fmla="*/ 619125 w 1238250"/>
              <a:gd name="connsiteY141" fmla="*/ 1238250 h 1238250"/>
              <a:gd name="connsiteX142" fmla="*/ 601467 w 1238250"/>
              <a:gd name="connsiteY142" fmla="*/ 1237359 h 1238250"/>
              <a:gd name="connsiteX143" fmla="*/ 585917 w 1238250"/>
              <a:gd name="connsiteY143" fmla="*/ 1158790 h 1238250"/>
              <a:gd name="connsiteX144" fmla="*/ 563776 w 1238250"/>
              <a:gd name="connsiteY144" fmla="*/ 1157673 h 1238250"/>
              <a:gd name="connsiteX145" fmla="*/ 546362 w 1238250"/>
              <a:gd name="connsiteY145" fmla="*/ 1155015 h 1238250"/>
              <a:gd name="connsiteX146" fmla="*/ 515823 w 1238250"/>
              <a:gd name="connsiteY146" fmla="*/ 1228949 h 1238250"/>
              <a:gd name="connsiteX147" fmla="*/ 494350 w 1238250"/>
              <a:gd name="connsiteY147" fmla="*/ 1225672 h 1238250"/>
              <a:gd name="connsiteX148" fmla="*/ 481195 w 1238250"/>
              <a:gd name="connsiteY148" fmla="*/ 1222289 h 1238250"/>
              <a:gd name="connsiteX149" fmla="*/ 481273 w 1238250"/>
              <a:gd name="connsiteY149" fmla="*/ 1142077 h 1238250"/>
              <a:gd name="connsiteX150" fmla="*/ 458146 w 1238250"/>
              <a:gd name="connsiteY150" fmla="*/ 1136130 h 1238250"/>
              <a:gd name="connsiteX151" fmla="*/ 443140 w 1238250"/>
              <a:gd name="connsiteY151" fmla="*/ 1130638 h 1238250"/>
              <a:gd name="connsiteX152" fmla="*/ 398787 w 1238250"/>
              <a:gd name="connsiteY152" fmla="*/ 1197155 h 1238250"/>
              <a:gd name="connsiteX153" fmla="*/ 378134 w 1238250"/>
              <a:gd name="connsiteY153" fmla="*/ 1189596 h 1238250"/>
              <a:gd name="connsiteX154" fmla="*/ 366166 w 1238250"/>
              <a:gd name="connsiteY154" fmla="*/ 1183831 h 1238250"/>
              <a:gd name="connsiteX155" fmla="*/ 381894 w 1238250"/>
              <a:gd name="connsiteY155" fmla="*/ 1105153 h 1238250"/>
              <a:gd name="connsiteX156" fmla="*/ 361089 w 1238250"/>
              <a:gd name="connsiteY156" fmla="*/ 1095130 h 1238250"/>
              <a:gd name="connsiteX157" fmla="*/ 346771 w 1238250"/>
              <a:gd name="connsiteY157" fmla="*/ 1086432 h 1238250"/>
              <a:gd name="connsiteX158" fmla="*/ 290281 w 1238250"/>
              <a:gd name="connsiteY158" fmla="*/ 1143032 h 1238250"/>
              <a:gd name="connsiteX159" fmla="*/ 272967 w 1238250"/>
              <a:gd name="connsiteY159" fmla="*/ 1132514 h 1238250"/>
              <a:gd name="connsiteX160" fmla="*/ 260912 w 1238250"/>
              <a:gd name="connsiteY160" fmla="*/ 1123499 h 1238250"/>
              <a:gd name="connsiteX161" fmla="*/ 291659 w 1238250"/>
              <a:gd name="connsiteY161" fmla="*/ 1049472 h 1238250"/>
              <a:gd name="connsiteX162" fmla="*/ 274780 w 1238250"/>
              <a:gd name="connsiteY162" fmla="*/ 1036851 h 1238250"/>
              <a:gd name="connsiteX163" fmla="*/ 260927 w 1238250"/>
              <a:gd name="connsiteY163" fmla="*/ 1024260 h 1238250"/>
              <a:gd name="connsiteX164" fmla="*/ 194413 w 1238250"/>
              <a:gd name="connsiteY164" fmla="*/ 1068796 h 1238250"/>
              <a:gd name="connsiteX165" fmla="*/ 181338 w 1238250"/>
              <a:gd name="connsiteY165" fmla="*/ 1056913 h 1238250"/>
              <a:gd name="connsiteX166" fmla="*/ 169453 w 1238250"/>
              <a:gd name="connsiteY166" fmla="*/ 1043837 h 1238250"/>
              <a:gd name="connsiteX167" fmla="*/ 213989 w 1238250"/>
              <a:gd name="connsiteY167" fmla="*/ 977322 h 1238250"/>
              <a:gd name="connsiteX168" fmla="*/ 201399 w 1238250"/>
              <a:gd name="connsiteY168" fmla="*/ 963469 h 1238250"/>
              <a:gd name="connsiteX169" fmla="*/ 188777 w 1238250"/>
              <a:gd name="connsiteY169" fmla="*/ 946591 h 1238250"/>
              <a:gd name="connsiteX170" fmla="*/ 114751 w 1238250"/>
              <a:gd name="connsiteY170" fmla="*/ 977338 h 1238250"/>
              <a:gd name="connsiteX171" fmla="*/ 105737 w 1238250"/>
              <a:gd name="connsiteY171" fmla="*/ 965284 h 1238250"/>
              <a:gd name="connsiteX172" fmla="*/ 95218 w 1238250"/>
              <a:gd name="connsiteY172" fmla="*/ 947969 h 1238250"/>
              <a:gd name="connsiteX173" fmla="*/ 151818 w 1238250"/>
              <a:gd name="connsiteY173" fmla="*/ 891479 h 1238250"/>
              <a:gd name="connsiteX174" fmla="*/ 143119 w 1238250"/>
              <a:gd name="connsiteY174" fmla="*/ 877161 h 1238250"/>
              <a:gd name="connsiteX175" fmla="*/ 133097 w 1238250"/>
              <a:gd name="connsiteY175" fmla="*/ 856356 h 1238250"/>
              <a:gd name="connsiteX176" fmla="*/ 54419 w 1238250"/>
              <a:gd name="connsiteY176" fmla="*/ 872084 h 1238250"/>
              <a:gd name="connsiteX177" fmla="*/ 48654 w 1238250"/>
              <a:gd name="connsiteY177" fmla="*/ 860117 h 1238250"/>
              <a:gd name="connsiteX178" fmla="*/ 41094 w 1238250"/>
              <a:gd name="connsiteY178" fmla="*/ 839462 h 1238250"/>
              <a:gd name="connsiteX179" fmla="*/ 107612 w 1238250"/>
              <a:gd name="connsiteY179" fmla="*/ 795110 h 1238250"/>
              <a:gd name="connsiteX180" fmla="*/ 102120 w 1238250"/>
              <a:gd name="connsiteY180" fmla="*/ 780104 h 1238250"/>
              <a:gd name="connsiteX181" fmla="*/ 96173 w 1238250"/>
              <a:gd name="connsiteY181" fmla="*/ 756977 h 1238250"/>
              <a:gd name="connsiteX182" fmla="*/ 15961 w 1238250"/>
              <a:gd name="connsiteY182" fmla="*/ 757055 h 1238250"/>
              <a:gd name="connsiteX183" fmla="*/ 12579 w 1238250"/>
              <a:gd name="connsiteY183" fmla="*/ 743901 h 1238250"/>
              <a:gd name="connsiteX184" fmla="*/ 9302 w 1238250"/>
              <a:gd name="connsiteY184" fmla="*/ 722427 h 1238250"/>
              <a:gd name="connsiteX185" fmla="*/ 83235 w 1238250"/>
              <a:gd name="connsiteY185" fmla="*/ 691888 h 1238250"/>
              <a:gd name="connsiteX186" fmla="*/ 80577 w 1238250"/>
              <a:gd name="connsiteY186" fmla="*/ 674474 h 1238250"/>
              <a:gd name="connsiteX187" fmla="*/ 79459 w 1238250"/>
              <a:gd name="connsiteY187" fmla="*/ 652333 h 1238250"/>
              <a:gd name="connsiteX188" fmla="*/ 892 w 1238250"/>
              <a:gd name="connsiteY188" fmla="*/ 636784 h 1238250"/>
              <a:gd name="connsiteX189" fmla="*/ 0 w 1238250"/>
              <a:gd name="connsiteY189" fmla="*/ 619125 h 1238250"/>
              <a:gd name="connsiteX190" fmla="*/ 892 w 1238250"/>
              <a:gd name="connsiteY190" fmla="*/ 601466 h 1238250"/>
              <a:gd name="connsiteX191" fmla="*/ 79459 w 1238250"/>
              <a:gd name="connsiteY191" fmla="*/ 585917 h 1238250"/>
              <a:gd name="connsiteX192" fmla="*/ 80577 w 1238250"/>
              <a:gd name="connsiteY192" fmla="*/ 563776 h 1238250"/>
              <a:gd name="connsiteX193" fmla="*/ 83235 w 1238250"/>
              <a:gd name="connsiteY193" fmla="*/ 546362 h 1238250"/>
              <a:gd name="connsiteX194" fmla="*/ 9302 w 1238250"/>
              <a:gd name="connsiteY194" fmla="*/ 515823 h 1238250"/>
              <a:gd name="connsiteX195" fmla="*/ 12579 w 1238250"/>
              <a:gd name="connsiteY195" fmla="*/ 494350 h 1238250"/>
              <a:gd name="connsiteX196" fmla="*/ 15961 w 1238250"/>
              <a:gd name="connsiteY196" fmla="*/ 481195 h 1238250"/>
              <a:gd name="connsiteX197" fmla="*/ 96173 w 1238250"/>
              <a:gd name="connsiteY197" fmla="*/ 481273 h 1238250"/>
              <a:gd name="connsiteX198" fmla="*/ 102120 w 1238250"/>
              <a:gd name="connsiteY198" fmla="*/ 458146 h 1238250"/>
              <a:gd name="connsiteX199" fmla="*/ 107612 w 1238250"/>
              <a:gd name="connsiteY199" fmla="*/ 443140 h 1238250"/>
              <a:gd name="connsiteX200" fmla="*/ 41095 w 1238250"/>
              <a:gd name="connsiteY200" fmla="*/ 398788 h 1238250"/>
              <a:gd name="connsiteX201" fmla="*/ 48654 w 1238250"/>
              <a:gd name="connsiteY201" fmla="*/ 378134 h 1238250"/>
              <a:gd name="connsiteX202" fmla="*/ 54420 w 1238250"/>
              <a:gd name="connsiteY202" fmla="*/ 366166 h 1238250"/>
              <a:gd name="connsiteX203" fmla="*/ 133097 w 1238250"/>
              <a:gd name="connsiteY203" fmla="*/ 381893 h 1238250"/>
              <a:gd name="connsiteX204" fmla="*/ 143119 w 1238250"/>
              <a:gd name="connsiteY204" fmla="*/ 361089 h 1238250"/>
              <a:gd name="connsiteX205" fmla="*/ 151818 w 1238250"/>
              <a:gd name="connsiteY205" fmla="*/ 346771 h 1238250"/>
              <a:gd name="connsiteX206" fmla="*/ 95218 w 1238250"/>
              <a:gd name="connsiteY206" fmla="*/ 290281 h 1238250"/>
              <a:gd name="connsiteX207" fmla="*/ 105737 w 1238250"/>
              <a:gd name="connsiteY207" fmla="*/ 272967 h 1238250"/>
              <a:gd name="connsiteX208" fmla="*/ 114751 w 1238250"/>
              <a:gd name="connsiteY208" fmla="*/ 260912 h 1238250"/>
              <a:gd name="connsiteX209" fmla="*/ 188777 w 1238250"/>
              <a:gd name="connsiteY209" fmla="*/ 291659 h 1238250"/>
              <a:gd name="connsiteX210" fmla="*/ 201399 w 1238250"/>
              <a:gd name="connsiteY210" fmla="*/ 274780 h 1238250"/>
              <a:gd name="connsiteX211" fmla="*/ 213989 w 1238250"/>
              <a:gd name="connsiteY211" fmla="*/ 260927 h 1238250"/>
              <a:gd name="connsiteX212" fmla="*/ 169454 w 1238250"/>
              <a:gd name="connsiteY212" fmla="*/ 194414 h 1238250"/>
              <a:gd name="connsiteX213" fmla="*/ 181338 w 1238250"/>
              <a:gd name="connsiteY213" fmla="*/ 181338 h 1238250"/>
              <a:gd name="connsiteX214" fmla="*/ 194414 w 1238250"/>
              <a:gd name="connsiteY214" fmla="*/ 169454 h 1238250"/>
              <a:gd name="connsiteX215" fmla="*/ 260927 w 1238250"/>
              <a:gd name="connsiteY215" fmla="*/ 213989 h 1238250"/>
              <a:gd name="connsiteX216" fmla="*/ 274780 w 1238250"/>
              <a:gd name="connsiteY216" fmla="*/ 201398 h 1238250"/>
              <a:gd name="connsiteX217" fmla="*/ 291659 w 1238250"/>
              <a:gd name="connsiteY217" fmla="*/ 188777 h 1238250"/>
              <a:gd name="connsiteX218" fmla="*/ 260913 w 1238250"/>
              <a:gd name="connsiteY218" fmla="*/ 114751 h 1238250"/>
              <a:gd name="connsiteX219" fmla="*/ 272967 w 1238250"/>
              <a:gd name="connsiteY219" fmla="*/ 105737 h 1238250"/>
              <a:gd name="connsiteX220" fmla="*/ 290281 w 1238250"/>
              <a:gd name="connsiteY220" fmla="*/ 95218 h 1238250"/>
              <a:gd name="connsiteX221" fmla="*/ 346771 w 1238250"/>
              <a:gd name="connsiteY221" fmla="*/ 151818 h 1238250"/>
              <a:gd name="connsiteX222" fmla="*/ 361089 w 1238250"/>
              <a:gd name="connsiteY222" fmla="*/ 143119 h 1238250"/>
              <a:gd name="connsiteX223" fmla="*/ 381894 w 1238250"/>
              <a:gd name="connsiteY223" fmla="*/ 133097 h 1238250"/>
              <a:gd name="connsiteX224" fmla="*/ 366166 w 1238250"/>
              <a:gd name="connsiteY224" fmla="*/ 54419 h 1238250"/>
              <a:gd name="connsiteX225" fmla="*/ 378134 w 1238250"/>
              <a:gd name="connsiteY225" fmla="*/ 48654 h 1238250"/>
              <a:gd name="connsiteX226" fmla="*/ 398788 w 1238250"/>
              <a:gd name="connsiteY226" fmla="*/ 41095 h 1238250"/>
              <a:gd name="connsiteX227" fmla="*/ 443140 w 1238250"/>
              <a:gd name="connsiteY227" fmla="*/ 107612 h 1238250"/>
              <a:gd name="connsiteX228" fmla="*/ 458146 w 1238250"/>
              <a:gd name="connsiteY228" fmla="*/ 102120 h 1238250"/>
              <a:gd name="connsiteX229" fmla="*/ 481273 w 1238250"/>
              <a:gd name="connsiteY229" fmla="*/ 96173 h 1238250"/>
              <a:gd name="connsiteX230" fmla="*/ 481195 w 1238250"/>
              <a:gd name="connsiteY230" fmla="*/ 15961 h 1238250"/>
              <a:gd name="connsiteX231" fmla="*/ 494350 w 1238250"/>
              <a:gd name="connsiteY231" fmla="*/ 12579 h 1238250"/>
              <a:gd name="connsiteX232" fmla="*/ 515823 w 1238250"/>
              <a:gd name="connsiteY232" fmla="*/ 9302 h 1238250"/>
              <a:gd name="connsiteX233" fmla="*/ 546362 w 1238250"/>
              <a:gd name="connsiteY233" fmla="*/ 83235 h 1238250"/>
              <a:gd name="connsiteX234" fmla="*/ 563776 w 1238250"/>
              <a:gd name="connsiteY234" fmla="*/ 80577 h 1238250"/>
              <a:gd name="connsiteX235" fmla="*/ 585917 w 1238250"/>
              <a:gd name="connsiteY235" fmla="*/ 79459 h 1238250"/>
              <a:gd name="connsiteX236" fmla="*/ 601466 w 1238250"/>
              <a:gd name="connsiteY236"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4657618" y="2637525"/>
            <a:ext cx="334107" cy="334107"/>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27489 w 1238250"/>
              <a:gd name="connsiteY45" fmla="*/ 45 h 1238250"/>
              <a:gd name="connsiteX46" fmla="*/ 721190 w 1238250"/>
              <a:gd name="connsiteY46" fmla="*/ 8042 h 1238250"/>
              <a:gd name="connsiteX47" fmla="*/ 736961 w 1238250"/>
              <a:gd name="connsiteY47" fmla="*/ 11356 h 1238250"/>
              <a:gd name="connsiteX48" fmla="*/ 761195 w 1238250"/>
              <a:gd name="connsiteY48" fmla="*/ 153801 h 1238250"/>
              <a:gd name="connsiteX49" fmla="*/ 804967 w 1238250"/>
              <a:gd name="connsiteY49" fmla="*/ 168661 h 1238250"/>
              <a:gd name="connsiteX50" fmla="*/ 812356 w 1238250"/>
              <a:gd name="connsiteY50" fmla="*/ 170909 h 1238250"/>
              <a:gd name="connsiteX51" fmla="*/ 813966 w 1238250"/>
              <a:gd name="connsiteY51" fmla="*/ 171717 h 1238250"/>
              <a:gd name="connsiteX52" fmla="*/ 814948 w 1238250"/>
              <a:gd name="connsiteY52" fmla="*/ 172050 h 1238250"/>
              <a:gd name="connsiteX53" fmla="*/ 839332 w 1238250"/>
              <a:gd name="connsiteY53" fmla="*/ 184442 h 1238250"/>
              <a:gd name="connsiteX54" fmla="*/ 876539 w 1238250"/>
              <a:gd name="connsiteY54" fmla="*/ 203106 h 1238250"/>
              <a:gd name="connsiteX55" fmla="*/ 877827 w 1238250"/>
              <a:gd name="connsiteY55" fmla="*/ 204004 h 1238250"/>
              <a:gd name="connsiteX56" fmla="*/ 878512 w 1238250"/>
              <a:gd name="connsiteY56" fmla="*/ 204352 h 1238250"/>
              <a:gd name="connsiteX57" fmla="*/ 900944 w 1238250"/>
              <a:gd name="connsiteY57" fmla="*/ 220108 h 1238250"/>
              <a:gd name="connsiteX58" fmla="*/ 905381 w 1238250"/>
              <a:gd name="connsiteY58" fmla="*/ 223199 h 1238250"/>
              <a:gd name="connsiteX59" fmla="*/ 1033179 w 1238250"/>
              <a:gd name="connsiteY59" fmla="*/ 155105 h 1238250"/>
              <a:gd name="connsiteX60" fmla="*/ 1088725 w 1238250"/>
              <a:gd name="connsiteY60" fmla="*/ 204937 h 1238250"/>
              <a:gd name="connsiteX61" fmla="*/ 1214297 w 1238250"/>
              <a:gd name="connsiteY61" fmla="*/ 411175 h 1238250"/>
              <a:gd name="connsiteX62" fmla="*/ 1215469 w 1238250"/>
              <a:gd name="connsiteY62" fmla="*/ 415008 h 1238250"/>
              <a:gd name="connsiteX63" fmla="*/ 1100971 w 1238250"/>
              <a:gd name="connsiteY63" fmla="*/ 507380 h 1238250"/>
              <a:gd name="connsiteX64" fmla="*/ 1109829 w 1238250"/>
              <a:gd name="connsiteY64" fmla="*/ 545045 h 1238250"/>
              <a:gd name="connsiteX65" fmla="*/ 1110112 w 1238250"/>
              <a:gd name="connsiteY65" fmla="*/ 548708 h 1238250"/>
              <a:gd name="connsiteX66" fmla="*/ 1110718 w 1238250"/>
              <a:gd name="connsiteY66" fmla="*/ 551425 h 1238250"/>
              <a:gd name="connsiteX67" fmla="*/ 1112937 w 1238250"/>
              <a:gd name="connsiteY67" fmla="*/ 585287 h 1238250"/>
              <a:gd name="connsiteX68" fmla="*/ 1115549 w 1238250"/>
              <a:gd name="connsiteY68" fmla="*/ 619125 h 1238250"/>
              <a:gd name="connsiteX69" fmla="*/ 1115335 w 1238250"/>
              <a:gd name="connsiteY69" fmla="*/ 621899 h 1238250"/>
              <a:gd name="connsiteX70" fmla="*/ 1115575 w 1238250"/>
              <a:gd name="connsiteY70" fmla="*/ 625566 h 1238250"/>
              <a:gd name="connsiteX71" fmla="*/ 1112152 w 1238250"/>
              <a:gd name="connsiteY71" fmla="*/ 664072 h 1238250"/>
              <a:gd name="connsiteX72" fmla="*/ 1238250 w 1238250"/>
              <a:gd name="connsiteY72" fmla="*/ 739685 h 1238250"/>
              <a:gd name="connsiteX73" fmla="*/ 1229787 w 1238250"/>
              <a:gd name="connsiteY73" fmla="*/ 778357 h 1238250"/>
              <a:gd name="connsiteX74" fmla="*/ 1123663 w 1238250"/>
              <a:gd name="connsiteY74" fmla="*/ 991678 h 1238250"/>
              <a:gd name="connsiteX75" fmla="*/ 1095148 w 1238250"/>
              <a:gd name="connsiteY75" fmla="*/ 1022197 h 1238250"/>
              <a:gd name="connsiteX76" fmla="*/ 958828 w 1238250"/>
              <a:gd name="connsiteY76" fmla="*/ 972160 h 1238250"/>
              <a:gd name="connsiteX77" fmla="*/ 954890 w 1238250"/>
              <a:gd name="connsiteY77" fmla="*/ 975811 h 1238250"/>
              <a:gd name="connsiteX78" fmla="*/ 934897 w 1238250"/>
              <a:gd name="connsiteY78" fmla="*/ 994489 h 1238250"/>
              <a:gd name="connsiteX79" fmla="*/ 934271 w 1238250"/>
              <a:gd name="connsiteY79" fmla="*/ 994924 h 1238250"/>
              <a:gd name="connsiteX80" fmla="*/ 933120 w 1238250"/>
              <a:gd name="connsiteY80" fmla="*/ 995991 h 1238250"/>
              <a:gd name="connsiteX81" fmla="*/ 898916 w 1238250"/>
              <a:gd name="connsiteY81" fmla="*/ 1019555 h 1238250"/>
              <a:gd name="connsiteX82" fmla="*/ 876539 w 1238250"/>
              <a:gd name="connsiteY82" fmla="*/ 1035144 h 1238250"/>
              <a:gd name="connsiteX83" fmla="*/ 875613 w 1238250"/>
              <a:gd name="connsiteY83" fmla="*/ 1035609 h 1238250"/>
              <a:gd name="connsiteX84" fmla="*/ 874135 w 1238250"/>
              <a:gd name="connsiteY84" fmla="*/ 1036627 h 1238250"/>
              <a:gd name="connsiteX85" fmla="*/ 867140 w 1238250"/>
              <a:gd name="connsiteY85" fmla="*/ 1039859 h 1238250"/>
              <a:gd name="connsiteX86" fmla="*/ 825902 w 1238250"/>
              <a:gd name="connsiteY86" fmla="*/ 1060546 h 1238250"/>
              <a:gd name="connsiteX87" fmla="*/ 822131 w 1238250"/>
              <a:gd name="connsiteY87" fmla="*/ 1205035 h 1238250"/>
              <a:gd name="connsiteX88" fmla="*/ 770558 w 1238250"/>
              <a:gd name="connsiteY88" fmla="*/ 1220175 h 1238250"/>
              <a:gd name="connsiteX89" fmla="*/ 707048 w 1238250"/>
              <a:gd name="connsiteY89" fmla="*/ 1232149 h 1238250"/>
              <a:gd name="connsiteX90" fmla="*/ 517060 w 1238250"/>
              <a:gd name="connsiteY90" fmla="*/ 1230208 h 1238250"/>
              <a:gd name="connsiteX91" fmla="*/ 501290 w 1238250"/>
              <a:gd name="connsiteY91" fmla="*/ 1226894 h 1238250"/>
              <a:gd name="connsiteX92" fmla="*/ 477057 w 1238250"/>
              <a:gd name="connsiteY92" fmla="*/ 1084450 h 1238250"/>
              <a:gd name="connsiteX93" fmla="*/ 433279 w 1238250"/>
              <a:gd name="connsiteY93" fmla="*/ 1069588 h 1238250"/>
              <a:gd name="connsiteX94" fmla="*/ 425894 w 1238250"/>
              <a:gd name="connsiteY94" fmla="*/ 1067341 h 1238250"/>
              <a:gd name="connsiteX95" fmla="*/ 424286 w 1238250"/>
              <a:gd name="connsiteY95" fmla="*/ 1066535 h 1238250"/>
              <a:gd name="connsiteX96" fmla="*/ 423303 w 1238250"/>
              <a:gd name="connsiteY96" fmla="*/ 1066201 h 1238250"/>
              <a:gd name="connsiteX97" fmla="*/ 398904 w 1238250"/>
              <a:gd name="connsiteY97" fmla="*/ 1053801 h 1238250"/>
              <a:gd name="connsiteX98" fmla="*/ 361711 w 1238250"/>
              <a:gd name="connsiteY98" fmla="*/ 1035144 h 1238250"/>
              <a:gd name="connsiteX99" fmla="*/ 360422 w 1238250"/>
              <a:gd name="connsiteY99" fmla="*/ 1034246 h 1238250"/>
              <a:gd name="connsiteX100" fmla="*/ 359738 w 1238250"/>
              <a:gd name="connsiteY100" fmla="*/ 1033899 h 1238250"/>
              <a:gd name="connsiteX101" fmla="*/ 337232 w 1238250"/>
              <a:gd name="connsiteY101" fmla="*/ 1018090 h 1238250"/>
              <a:gd name="connsiteX102" fmla="*/ 332870 w 1238250"/>
              <a:gd name="connsiteY102" fmla="*/ 1015052 h 1238250"/>
              <a:gd name="connsiteX103" fmla="*/ 205071 w 1238250"/>
              <a:gd name="connsiteY103" fmla="*/ 1083145 h 1238250"/>
              <a:gd name="connsiteX104" fmla="*/ 149525 w 1238250"/>
              <a:gd name="connsiteY104" fmla="*/ 1033313 h 1238250"/>
              <a:gd name="connsiteX105" fmla="*/ 23953 w 1238250"/>
              <a:gd name="connsiteY105" fmla="*/ 827075 h 1238250"/>
              <a:gd name="connsiteX106" fmla="*/ 22781 w 1238250"/>
              <a:gd name="connsiteY106" fmla="*/ 823242 h 1238250"/>
              <a:gd name="connsiteX107" fmla="*/ 137279 w 1238250"/>
              <a:gd name="connsiteY107" fmla="*/ 730872 h 1238250"/>
              <a:gd name="connsiteX108" fmla="*/ 128421 w 1238250"/>
              <a:gd name="connsiteY108" fmla="*/ 693206 h 1238250"/>
              <a:gd name="connsiteX109" fmla="*/ 128138 w 1238250"/>
              <a:gd name="connsiteY109" fmla="*/ 689541 h 1238250"/>
              <a:gd name="connsiteX110" fmla="*/ 127532 w 1238250"/>
              <a:gd name="connsiteY110" fmla="*/ 686825 h 1238250"/>
              <a:gd name="connsiteX111" fmla="*/ 125313 w 1238250"/>
              <a:gd name="connsiteY111" fmla="*/ 652968 h 1238250"/>
              <a:gd name="connsiteX112" fmla="*/ 122700 w 1238250"/>
              <a:gd name="connsiteY112" fmla="*/ 619125 h 1238250"/>
              <a:gd name="connsiteX113" fmla="*/ 122915 w 1238250"/>
              <a:gd name="connsiteY113" fmla="*/ 616353 h 1238250"/>
              <a:gd name="connsiteX114" fmla="*/ 122675 w 1238250"/>
              <a:gd name="connsiteY114" fmla="*/ 612686 h 1238250"/>
              <a:gd name="connsiteX115" fmla="*/ 126097 w 1238250"/>
              <a:gd name="connsiteY115" fmla="*/ 574179 h 1238250"/>
              <a:gd name="connsiteX116" fmla="*/ 0 w 1238250"/>
              <a:gd name="connsiteY116" fmla="*/ 498565 h 1238250"/>
              <a:gd name="connsiteX117" fmla="*/ 8463 w 1238250"/>
              <a:gd name="connsiteY117" fmla="*/ 459893 h 1238250"/>
              <a:gd name="connsiteX118" fmla="*/ 114588 w 1238250"/>
              <a:gd name="connsiteY118" fmla="*/ 246573 h 1238250"/>
              <a:gd name="connsiteX119" fmla="*/ 143102 w 1238250"/>
              <a:gd name="connsiteY119" fmla="*/ 216053 h 1238250"/>
              <a:gd name="connsiteX120" fmla="*/ 279423 w 1238250"/>
              <a:gd name="connsiteY120" fmla="*/ 266090 h 1238250"/>
              <a:gd name="connsiteX121" fmla="*/ 283296 w 1238250"/>
              <a:gd name="connsiteY121" fmla="*/ 262499 h 1238250"/>
              <a:gd name="connsiteX122" fmla="*/ 303353 w 1238250"/>
              <a:gd name="connsiteY122" fmla="*/ 243762 h 1238250"/>
              <a:gd name="connsiteX123" fmla="*/ 303981 w 1238250"/>
              <a:gd name="connsiteY123" fmla="*/ 243324 h 1238250"/>
              <a:gd name="connsiteX124" fmla="*/ 305130 w 1238250"/>
              <a:gd name="connsiteY124" fmla="*/ 242260 h 1238250"/>
              <a:gd name="connsiteX125" fmla="*/ 339333 w 1238250"/>
              <a:gd name="connsiteY125" fmla="*/ 218696 h 1238250"/>
              <a:gd name="connsiteX126" fmla="*/ 361711 w 1238250"/>
              <a:gd name="connsiteY126" fmla="*/ 203106 h 1238250"/>
              <a:gd name="connsiteX127" fmla="*/ 362635 w 1238250"/>
              <a:gd name="connsiteY127" fmla="*/ 202643 h 1238250"/>
              <a:gd name="connsiteX128" fmla="*/ 364115 w 1238250"/>
              <a:gd name="connsiteY128" fmla="*/ 201623 h 1238250"/>
              <a:gd name="connsiteX129" fmla="*/ 371116 w 1238250"/>
              <a:gd name="connsiteY129" fmla="*/ 198388 h 1238250"/>
              <a:gd name="connsiteX130" fmla="*/ 412350 w 1238250"/>
              <a:gd name="connsiteY130" fmla="*/ 177704 h 1238250"/>
              <a:gd name="connsiteX131" fmla="*/ 416120 w 1238250"/>
              <a:gd name="connsiteY131" fmla="*/ 33215 h 1238250"/>
              <a:gd name="connsiteX132" fmla="*/ 467692 w 1238250"/>
              <a:gd name="connsiteY132" fmla="*/ 18075 h 1238250"/>
              <a:gd name="connsiteX133" fmla="*/ 531202 w 1238250"/>
              <a:gd name="connsiteY133" fmla="*/ 6102 h 1238250"/>
              <a:gd name="connsiteX134" fmla="*/ 627489 w 1238250"/>
              <a:gd name="connsiteY134"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4849718" y="2804914"/>
            <a:ext cx="747251" cy="747251"/>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27571 w 1238250"/>
              <a:gd name="connsiteY46" fmla="*/ 427 h 1238250"/>
              <a:gd name="connsiteX47" fmla="*/ 637898 w 1238250"/>
              <a:gd name="connsiteY47" fmla="*/ 61294 h 1238250"/>
              <a:gd name="connsiteX48" fmla="*/ 642400 w 1238250"/>
              <a:gd name="connsiteY48" fmla="*/ 61522 h 1238250"/>
              <a:gd name="connsiteX49" fmla="*/ 658857 w 1238250"/>
              <a:gd name="connsiteY49" fmla="*/ 62065 h 1238250"/>
              <a:gd name="connsiteX50" fmla="*/ 675465 w 1238250"/>
              <a:gd name="connsiteY50" fmla="*/ 2698 h 1238250"/>
              <a:gd name="connsiteX51" fmla="*/ 686108 w 1238250"/>
              <a:gd name="connsiteY51" fmla="*/ 4132 h 1238250"/>
              <a:gd name="connsiteX52" fmla="*/ 686215 w 1238250"/>
              <a:gd name="connsiteY52" fmla="*/ 3775 h 1238250"/>
              <a:gd name="connsiteX53" fmla="*/ 702919 w 1238250"/>
              <a:gd name="connsiteY53" fmla="*/ 6324 h 1238250"/>
              <a:gd name="connsiteX54" fmla="*/ 705733 w 1238250"/>
              <a:gd name="connsiteY54" fmla="*/ 67601 h 1238250"/>
              <a:gd name="connsiteX55" fmla="*/ 722168 w 1238250"/>
              <a:gd name="connsiteY55" fmla="*/ 69817 h 1238250"/>
              <a:gd name="connsiteX56" fmla="*/ 727067 w 1238250"/>
              <a:gd name="connsiteY56" fmla="*/ 70986 h 1238250"/>
              <a:gd name="connsiteX57" fmla="*/ 731739 w 1238250"/>
              <a:gd name="connsiteY57" fmla="*/ 71699 h 1238250"/>
              <a:gd name="connsiteX58" fmla="*/ 736085 w 1238250"/>
              <a:gd name="connsiteY58" fmla="*/ 72816 h 1238250"/>
              <a:gd name="connsiteX59" fmla="*/ 760510 w 1238250"/>
              <a:gd name="connsiteY59" fmla="*/ 16987 h 1238250"/>
              <a:gd name="connsiteX60" fmla="*/ 776991 w 1238250"/>
              <a:gd name="connsiteY60" fmla="*/ 20919 h 1238250"/>
              <a:gd name="connsiteX61" fmla="*/ 776978 w 1238250"/>
              <a:gd name="connsiteY61" fmla="*/ 21084 h 1238250"/>
              <a:gd name="connsiteX62" fmla="*/ 787407 w 1238250"/>
              <a:gd name="connsiteY62" fmla="*/ 23765 h 1238250"/>
              <a:gd name="connsiteX63" fmla="*/ 781693 w 1238250"/>
              <a:gd name="connsiteY63" fmla="*/ 84543 h 1238250"/>
              <a:gd name="connsiteX64" fmla="*/ 785289 w 1238250"/>
              <a:gd name="connsiteY64" fmla="*/ 85468 h 1238250"/>
              <a:gd name="connsiteX65" fmla="*/ 801613 w 1238250"/>
              <a:gd name="connsiteY65" fmla="*/ 91442 h 1238250"/>
              <a:gd name="connsiteX66" fmla="*/ 832915 w 1238250"/>
              <a:gd name="connsiteY66" fmla="*/ 38575 h 1238250"/>
              <a:gd name="connsiteX67" fmla="*/ 848824 w 1238250"/>
              <a:gd name="connsiteY67" fmla="*/ 44085 h 1238250"/>
              <a:gd name="connsiteX68" fmla="*/ 848743 w 1238250"/>
              <a:gd name="connsiteY68" fmla="*/ 44491 h 1238250"/>
              <a:gd name="connsiteX69" fmla="*/ 858825 w 1238250"/>
              <a:gd name="connsiteY69" fmla="*/ 48181 h 1238250"/>
              <a:gd name="connsiteX70" fmla="*/ 845580 w 1238250"/>
              <a:gd name="connsiteY70" fmla="*/ 108570 h 1238250"/>
              <a:gd name="connsiteX71" fmla="*/ 857012 w 1238250"/>
              <a:gd name="connsiteY71" fmla="*/ 114077 h 1238250"/>
              <a:gd name="connsiteX72" fmla="*/ 873515 w 1238250"/>
              <a:gd name="connsiteY72" fmla="*/ 121675 h 1238250"/>
              <a:gd name="connsiteX73" fmla="*/ 911778 w 1238250"/>
              <a:gd name="connsiteY73" fmla="*/ 73796 h 1238250"/>
              <a:gd name="connsiteX74" fmla="*/ 921060 w 1238250"/>
              <a:gd name="connsiteY74" fmla="*/ 79215 h 1238250"/>
              <a:gd name="connsiteX75" fmla="*/ 921250 w 1238250"/>
              <a:gd name="connsiteY75" fmla="*/ 78986 h 1238250"/>
              <a:gd name="connsiteX76" fmla="*/ 935703 w 1238250"/>
              <a:gd name="connsiteY76" fmla="*/ 87767 h 1238250"/>
              <a:gd name="connsiteX77" fmla="*/ 914403 w 1238250"/>
              <a:gd name="connsiteY77" fmla="*/ 145136 h 1238250"/>
              <a:gd name="connsiteX78" fmla="*/ 923411 w 1238250"/>
              <a:gd name="connsiteY78" fmla="*/ 150395 h 1238250"/>
              <a:gd name="connsiteX79" fmla="*/ 927294 w 1238250"/>
              <a:gd name="connsiteY79" fmla="*/ 153195 h 1238250"/>
              <a:gd name="connsiteX80" fmla="*/ 931545 w 1238250"/>
              <a:gd name="connsiteY80" fmla="*/ 155777 h 1238250"/>
              <a:gd name="connsiteX81" fmla="*/ 932293 w 1238250"/>
              <a:gd name="connsiteY81" fmla="*/ 156337 h 1238250"/>
              <a:gd name="connsiteX82" fmla="*/ 975755 w 1238250"/>
              <a:gd name="connsiteY82" fmla="*/ 113820 h 1238250"/>
              <a:gd name="connsiteX83" fmla="*/ 984508 w 1238250"/>
              <a:gd name="connsiteY83" fmla="*/ 120131 h 1238250"/>
              <a:gd name="connsiteX84" fmla="*/ 984519 w 1238250"/>
              <a:gd name="connsiteY84" fmla="*/ 120121 h 1238250"/>
              <a:gd name="connsiteX85" fmla="*/ 985182 w 1238250"/>
              <a:gd name="connsiteY85" fmla="*/ 120617 h 1238250"/>
              <a:gd name="connsiteX86" fmla="*/ 989523 w 1238250"/>
              <a:gd name="connsiteY86" fmla="*/ 123746 h 1238250"/>
              <a:gd name="connsiteX87" fmla="*/ 989481 w 1238250"/>
              <a:gd name="connsiteY87" fmla="*/ 123831 h 1238250"/>
              <a:gd name="connsiteX88" fmla="*/ 998112 w 1238250"/>
              <a:gd name="connsiteY88" fmla="*/ 130286 h 1238250"/>
              <a:gd name="connsiteX89" fmla="*/ 970047 w 1238250"/>
              <a:gd name="connsiteY89" fmla="*/ 184497 h 1238250"/>
              <a:gd name="connsiteX90" fmla="*/ 970603 w 1238250"/>
              <a:gd name="connsiteY90" fmla="*/ 184984 h 1238250"/>
              <a:gd name="connsiteX91" fmla="*/ 974561 w 1238250"/>
              <a:gd name="connsiteY91" fmla="*/ 187944 h 1238250"/>
              <a:gd name="connsiteX92" fmla="*/ 990916 w 1238250"/>
              <a:gd name="connsiteY92" fmla="*/ 202809 h 1238250"/>
              <a:gd name="connsiteX93" fmla="*/ 993167 w 1238250"/>
              <a:gd name="connsiteY93" fmla="*/ 204784 h 1238250"/>
              <a:gd name="connsiteX94" fmla="*/ 1042854 w 1238250"/>
              <a:gd name="connsiteY94" fmla="*/ 168191 h 1238250"/>
              <a:gd name="connsiteX95" fmla="*/ 1049206 w 1238250"/>
              <a:gd name="connsiteY95" fmla="*/ 173764 h 1238250"/>
              <a:gd name="connsiteX96" fmla="*/ 1052911 w 1238250"/>
              <a:gd name="connsiteY96" fmla="*/ 177701 h 1238250"/>
              <a:gd name="connsiteX97" fmla="*/ 1056912 w 1238250"/>
              <a:gd name="connsiteY97" fmla="*/ 181338 h 1238250"/>
              <a:gd name="connsiteX98" fmla="*/ 1062596 w 1238250"/>
              <a:gd name="connsiteY98" fmla="*/ 187591 h 1238250"/>
              <a:gd name="connsiteX99" fmla="*/ 1026876 w 1238250"/>
              <a:gd name="connsiteY99" fmla="*/ 237909 h 1238250"/>
              <a:gd name="connsiteX100" fmla="*/ 1028893 w 1238250"/>
              <a:gd name="connsiteY100" fmla="*/ 240128 h 1238250"/>
              <a:gd name="connsiteX101" fmla="*/ 1041242 w 1238250"/>
              <a:gd name="connsiteY101" fmla="*/ 253249 h 1238250"/>
              <a:gd name="connsiteX102" fmla="*/ 1094689 w 1238250"/>
              <a:gd name="connsiteY102" fmla="*/ 223169 h 1238250"/>
              <a:gd name="connsiteX103" fmla="*/ 1101276 w 1238250"/>
              <a:gd name="connsiteY103" fmla="*/ 231665 h 1238250"/>
              <a:gd name="connsiteX104" fmla="*/ 1101527 w 1238250"/>
              <a:gd name="connsiteY104" fmla="*/ 231529 h 1238250"/>
              <a:gd name="connsiteX105" fmla="*/ 1111667 w 1238250"/>
              <a:gd name="connsiteY105" fmla="*/ 245090 h 1238250"/>
              <a:gd name="connsiteX106" fmla="*/ 1070447 w 1238250"/>
              <a:gd name="connsiteY106" fmla="*/ 290279 h 1238250"/>
              <a:gd name="connsiteX107" fmla="*/ 1076951 w 1238250"/>
              <a:gd name="connsiteY107" fmla="*/ 298668 h 1238250"/>
              <a:gd name="connsiteX108" fmla="*/ 1079608 w 1238250"/>
              <a:gd name="connsiteY108" fmla="*/ 302874 h 1238250"/>
              <a:gd name="connsiteX109" fmla="*/ 1082474 w 1238250"/>
              <a:gd name="connsiteY109" fmla="*/ 306707 h 1238250"/>
              <a:gd name="connsiteX110" fmla="*/ 1087890 w 1238250"/>
              <a:gd name="connsiteY110" fmla="*/ 315621 h 1238250"/>
              <a:gd name="connsiteX111" fmla="*/ 1144878 w 1238250"/>
              <a:gd name="connsiteY111" fmla="*/ 293322 h 1238250"/>
              <a:gd name="connsiteX112" fmla="*/ 1153910 w 1238250"/>
              <a:gd name="connsiteY112" fmla="*/ 307620 h 1238250"/>
              <a:gd name="connsiteX113" fmla="*/ 1153683 w 1238250"/>
              <a:gd name="connsiteY113" fmla="*/ 307814 h 1238250"/>
              <a:gd name="connsiteX114" fmla="*/ 1159265 w 1238250"/>
              <a:gd name="connsiteY114" fmla="*/ 317000 h 1238250"/>
              <a:gd name="connsiteX115" fmla="*/ 1112060 w 1238250"/>
              <a:gd name="connsiteY115" fmla="*/ 356093 h 1238250"/>
              <a:gd name="connsiteX116" fmla="*/ 1119941 w 1238250"/>
              <a:gd name="connsiteY116" fmla="*/ 372453 h 1238250"/>
              <a:gd name="connsiteX117" fmla="*/ 1121247 w 1238250"/>
              <a:gd name="connsiteY117" fmla="*/ 375047 h 1238250"/>
              <a:gd name="connsiteX118" fmla="*/ 1181032 w 1238250"/>
              <a:gd name="connsiteY118" fmla="*/ 359729 h 1238250"/>
              <a:gd name="connsiteX119" fmla="*/ 1185303 w 1238250"/>
              <a:gd name="connsiteY119" fmla="*/ 368214 h 1238250"/>
              <a:gd name="connsiteX120" fmla="*/ 1187259 w 1238250"/>
              <a:gd name="connsiteY120" fmla="*/ 373282 h 1238250"/>
              <a:gd name="connsiteX121" fmla="*/ 1189596 w 1238250"/>
              <a:gd name="connsiteY121" fmla="*/ 378134 h 1238250"/>
              <a:gd name="connsiteX122" fmla="*/ 1192122 w 1238250"/>
              <a:gd name="connsiteY122" fmla="*/ 385036 h 1238250"/>
              <a:gd name="connsiteX123" fmla="*/ 1140110 w 1238250"/>
              <a:gd name="connsiteY123" fmla="*/ 418337 h 1238250"/>
              <a:gd name="connsiteX124" fmla="*/ 1141698 w 1238250"/>
              <a:gd name="connsiteY124" fmla="*/ 422675 h 1238250"/>
              <a:gd name="connsiteX125" fmla="*/ 1149802 w 1238250"/>
              <a:gd name="connsiteY125" fmla="*/ 443673 h 1238250"/>
              <a:gd name="connsiteX126" fmla="*/ 1150790 w 1238250"/>
              <a:gd name="connsiteY126" fmla="*/ 447253 h 1238250"/>
              <a:gd name="connsiteX127" fmla="*/ 1211458 w 1238250"/>
              <a:gd name="connsiteY127" fmla="*/ 440479 h 1238250"/>
              <a:gd name="connsiteX128" fmla="*/ 1214320 w 1238250"/>
              <a:gd name="connsiteY128" fmla="*/ 450860 h 1238250"/>
              <a:gd name="connsiteX129" fmla="*/ 1214485 w 1238250"/>
              <a:gd name="connsiteY129" fmla="*/ 450844 h 1238250"/>
              <a:gd name="connsiteX130" fmla="*/ 1218704 w 1238250"/>
              <a:gd name="connsiteY130" fmla="*/ 467254 h 1238250"/>
              <a:gd name="connsiteX131" fmla="*/ 1163310 w 1238250"/>
              <a:gd name="connsiteY131" fmla="*/ 492649 h 1238250"/>
              <a:gd name="connsiteX132" fmla="*/ 1164504 w 1238250"/>
              <a:gd name="connsiteY132" fmla="*/ 496975 h 1238250"/>
              <a:gd name="connsiteX133" fmla="*/ 1165298 w 1238250"/>
              <a:gd name="connsiteY133" fmla="*/ 501633 h 1238250"/>
              <a:gd name="connsiteX134" fmla="*/ 1166552 w 1238250"/>
              <a:gd name="connsiteY134" fmla="*/ 506512 h 1238250"/>
              <a:gd name="connsiteX135" fmla="*/ 1167592 w 1238250"/>
              <a:gd name="connsiteY135" fmla="*/ 513324 h 1238250"/>
              <a:gd name="connsiteX136" fmla="*/ 1228554 w 1238250"/>
              <a:gd name="connsiteY136" fmla="*/ 513995 h 1238250"/>
              <a:gd name="connsiteX137" fmla="*/ 1231406 w 1238250"/>
              <a:gd name="connsiteY137" fmla="*/ 530721 h 1238250"/>
              <a:gd name="connsiteX138" fmla="*/ 1231232 w 1238250"/>
              <a:gd name="connsiteY138" fmla="*/ 530780 h 1238250"/>
              <a:gd name="connsiteX139" fmla="*/ 1232856 w 1238250"/>
              <a:gd name="connsiteY139" fmla="*/ 541421 h 1238250"/>
              <a:gd name="connsiteX140" fmla="*/ 1174701 w 1238250"/>
              <a:gd name="connsiteY140" fmla="*/ 559902 h 1238250"/>
              <a:gd name="connsiteX141" fmla="*/ 1175020 w 1238250"/>
              <a:gd name="connsiteY141" fmla="*/ 561994 h 1238250"/>
              <a:gd name="connsiteX142" fmla="*/ 1176238 w 1238250"/>
              <a:gd name="connsiteY142" fmla="*/ 586117 h 1238250"/>
              <a:gd name="connsiteX143" fmla="*/ 1176544 w 1238250"/>
              <a:gd name="connsiteY143" fmla="*/ 590620 h 1238250"/>
              <a:gd name="connsiteX144" fmla="*/ 1237582 w 1238250"/>
              <a:gd name="connsiteY144" fmla="*/ 599884 h 1238250"/>
              <a:gd name="connsiteX145" fmla="*/ 1238156 w 1238250"/>
              <a:gd name="connsiteY145" fmla="*/ 608320 h 1238250"/>
              <a:gd name="connsiteX146" fmla="*/ 1237977 w 1238250"/>
              <a:gd name="connsiteY146" fmla="*/ 613723 h 1238250"/>
              <a:gd name="connsiteX147" fmla="*/ 1238250 w 1238250"/>
              <a:gd name="connsiteY147" fmla="*/ 619125 h 1238250"/>
              <a:gd name="connsiteX148" fmla="*/ 1237824 w 1238250"/>
              <a:gd name="connsiteY148" fmla="*/ 627570 h 1238250"/>
              <a:gd name="connsiteX149" fmla="*/ 1176957 w 1238250"/>
              <a:gd name="connsiteY149" fmla="*/ 637898 h 1238250"/>
              <a:gd name="connsiteX150" fmla="*/ 1176729 w 1238250"/>
              <a:gd name="connsiteY150" fmla="*/ 642411 h 1238250"/>
              <a:gd name="connsiteX151" fmla="*/ 1176186 w 1238250"/>
              <a:gd name="connsiteY151" fmla="*/ 658856 h 1238250"/>
              <a:gd name="connsiteX152" fmla="*/ 1235552 w 1238250"/>
              <a:gd name="connsiteY152" fmla="*/ 675465 h 1238250"/>
              <a:gd name="connsiteX153" fmla="*/ 1234118 w 1238250"/>
              <a:gd name="connsiteY153" fmla="*/ 686108 h 1238250"/>
              <a:gd name="connsiteX154" fmla="*/ 1234476 w 1238250"/>
              <a:gd name="connsiteY154" fmla="*/ 686214 h 1238250"/>
              <a:gd name="connsiteX155" fmla="*/ 1231926 w 1238250"/>
              <a:gd name="connsiteY155" fmla="*/ 702919 h 1238250"/>
              <a:gd name="connsiteX156" fmla="*/ 1170650 w 1238250"/>
              <a:gd name="connsiteY156" fmla="*/ 705733 h 1238250"/>
              <a:gd name="connsiteX157" fmla="*/ 1168434 w 1238250"/>
              <a:gd name="connsiteY157" fmla="*/ 722167 h 1238250"/>
              <a:gd name="connsiteX158" fmla="*/ 1167265 w 1238250"/>
              <a:gd name="connsiteY158" fmla="*/ 727069 h 1238250"/>
              <a:gd name="connsiteX159" fmla="*/ 1166552 w 1238250"/>
              <a:gd name="connsiteY159" fmla="*/ 731739 h 1238250"/>
              <a:gd name="connsiteX160" fmla="*/ 1165435 w 1238250"/>
              <a:gd name="connsiteY160" fmla="*/ 736085 h 1238250"/>
              <a:gd name="connsiteX161" fmla="*/ 1221264 w 1238250"/>
              <a:gd name="connsiteY161" fmla="*/ 760509 h 1238250"/>
              <a:gd name="connsiteX162" fmla="*/ 1217332 w 1238250"/>
              <a:gd name="connsiteY162" fmla="*/ 776990 h 1238250"/>
              <a:gd name="connsiteX163" fmla="*/ 1217166 w 1238250"/>
              <a:gd name="connsiteY163" fmla="*/ 776977 h 1238250"/>
              <a:gd name="connsiteX164" fmla="*/ 1214485 w 1238250"/>
              <a:gd name="connsiteY164" fmla="*/ 787406 h 1238250"/>
              <a:gd name="connsiteX165" fmla="*/ 1153708 w 1238250"/>
              <a:gd name="connsiteY165" fmla="*/ 781692 h 1238250"/>
              <a:gd name="connsiteX166" fmla="*/ 1152783 w 1238250"/>
              <a:gd name="connsiteY166" fmla="*/ 785289 h 1238250"/>
              <a:gd name="connsiteX167" fmla="*/ 1146809 w 1238250"/>
              <a:gd name="connsiteY167" fmla="*/ 801612 h 1238250"/>
              <a:gd name="connsiteX168" fmla="*/ 1199675 w 1238250"/>
              <a:gd name="connsiteY168" fmla="*/ 832914 h 1238250"/>
              <a:gd name="connsiteX169" fmla="*/ 1194166 w 1238250"/>
              <a:gd name="connsiteY169" fmla="*/ 848823 h 1238250"/>
              <a:gd name="connsiteX170" fmla="*/ 1193759 w 1238250"/>
              <a:gd name="connsiteY170" fmla="*/ 848742 h 1238250"/>
              <a:gd name="connsiteX171" fmla="*/ 1190069 w 1238250"/>
              <a:gd name="connsiteY171" fmla="*/ 858824 h 1238250"/>
              <a:gd name="connsiteX172" fmla="*/ 1129680 w 1238250"/>
              <a:gd name="connsiteY172" fmla="*/ 845580 h 1238250"/>
              <a:gd name="connsiteX173" fmla="*/ 1124173 w 1238250"/>
              <a:gd name="connsiteY173" fmla="*/ 857013 h 1238250"/>
              <a:gd name="connsiteX174" fmla="*/ 1116575 w 1238250"/>
              <a:gd name="connsiteY174" fmla="*/ 873515 h 1238250"/>
              <a:gd name="connsiteX175" fmla="*/ 1164455 w 1238250"/>
              <a:gd name="connsiteY175" fmla="*/ 911777 h 1238250"/>
              <a:gd name="connsiteX176" fmla="*/ 1159035 w 1238250"/>
              <a:gd name="connsiteY176" fmla="*/ 921060 h 1238250"/>
              <a:gd name="connsiteX177" fmla="*/ 1159265 w 1238250"/>
              <a:gd name="connsiteY177" fmla="*/ 921250 h 1238250"/>
              <a:gd name="connsiteX178" fmla="*/ 1150484 w 1238250"/>
              <a:gd name="connsiteY178" fmla="*/ 935703 h 1238250"/>
              <a:gd name="connsiteX179" fmla="*/ 1093116 w 1238250"/>
              <a:gd name="connsiteY179" fmla="*/ 914402 h 1238250"/>
              <a:gd name="connsiteX180" fmla="*/ 1087856 w 1238250"/>
              <a:gd name="connsiteY180" fmla="*/ 923410 h 1238250"/>
              <a:gd name="connsiteX181" fmla="*/ 1085058 w 1238250"/>
              <a:gd name="connsiteY181" fmla="*/ 927291 h 1238250"/>
              <a:gd name="connsiteX182" fmla="*/ 1082474 w 1238250"/>
              <a:gd name="connsiteY182" fmla="*/ 931544 h 1238250"/>
              <a:gd name="connsiteX183" fmla="*/ 1081914 w 1238250"/>
              <a:gd name="connsiteY183" fmla="*/ 932294 h 1238250"/>
              <a:gd name="connsiteX184" fmla="*/ 1124430 w 1238250"/>
              <a:gd name="connsiteY184" fmla="*/ 975755 h 1238250"/>
              <a:gd name="connsiteX185" fmla="*/ 1118119 w 1238250"/>
              <a:gd name="connsiteY185" fmla="*/ 984508 h 1238250"/>
              <a:gd name="connsiteX186" fmla="*/ 1118129 w 1238250"/>
              <a:gd name="connsiteY186" fmla="*/ 984519 h 1238250"/>
              <a:gd name="connsiteX187" fmla="*/ 1117636 w 1238250"/>
              <a:gd name="connsiteY187" fmla="*/ 985179 h 1238250"/>
              <a:gd name="connsiteX188" fmla="*/ 1114505 w 1238250"/>
              <a:gd name="connsiteY188" fmla="*/ 989522 h 1238250"/>
              <a:gd name="connsiteX189" fmla="*/ 1114420 w 1238250"/>
              <a:gd name="connsiteY189" fmla="*/ 989480 h 1238250"/>
              <a:gd name="connsiteX190" fmla="*/ 1107965 w 1238250"/>
              <a:gd name="connsiteY190" fmla="*/ 998111 h 1238250"/>
              <a:gd name="connsiteX191" fmla="*/ 1053755 w 1238250"/>
              <a:gd name="connsiteY191" fmla="*/ 970046 h 1238250"/>
              <a:gd name="connsiteX192" fmla="*/ 1053267 w 1238250"/>
              <a:gd name="connsiteY192" fmla="*/ 970602 h 1238250"/>
              <a:gd name="connsiteX193" fmla="*/ 1050307 w 1238250"/>
              <a:gd name="connsiteY193" fmla="*/ 974561 h 1238250"/>
              <a:gd name="connsiteX194" fmla="*/ 1035438 w 1238250"/>
              <a:gd name="connsiteY194" fmla="*/ 990920 h 1238250"/>
              <a:gd name="connsiteX195" fmla="*/ 1033467 w 1238250"/>
              <a:gd name="connsiteY195" fmla="*/ 993167 h 1238250"/>
              <a:gd name="connsiteX196" fmla="*/ 1070060 w 1238250"/>
              <a:gd name="connsiteY196" fmla="*/ 1042854 h 1238250"/>
              <a:gd name="connsiteX197" fmla="*/ 1064486 w 1238250"/>
              <a:gd name="connsiteY197" fmla="*/ 1049206 h 1238250"/>
              <a:gd name="connsiteX198" fmla="*/ 1060550 w 1238250"/>
              <a:gd name="connsiteY198" fmla="*/ 1052911 h 1238250"/>
              <a:gd name="connsiteX199" fmla="*/ 1056912 w 1238250"/>
              <a:gd name="connsiteY199" fmla="*/ 1056913 h 1238250"/>
              <a:gd name="connsiteX200" fmla="*/ 1050660 w 1238250"/>
              <a:gd name="connsiteY200" fmla="*/ 1062596 h 1238250"/>
              <a:gd name="connsiteX201" fmla="*/ 1000341 w 1238250"/>
              <a:gd name="connsiteY201" fmla="*/ 1026875 h 1238250"/>
              <a:gd name="connsiteX202" fmla="*/ 998129 w 1238250"/>
              <a:gd name="connsiteY202" fmla="*/ 1028886 h 1238250"/>
              <a:gd name="connsiteX203" fmla="*/ 985002 w 1238250"/>
              <a:gd name="connsiteY203" fmla="*/ 1041242 h 1238250"/>
              <a:gd name="connsiteX204" fmla="*/ 1015082 w 1238250"/>
              <a:gd name="connsiteY204" fmla="*/ 1094689 h 1238250"/>
              <a:gd name="connsiteX205" fmla="*/ 1006586 w 1238250"/>
              <a:gd name="connsiteY205" fmla="*/ 1101276 h 1238250"/>
              <a:gd name="connsiteX206" fmla="*/ 1006721 w 1238250"/>
              <a:gd name="connsiteY206" fmla="*/ 1101527 h 1238250"/>
              <a:gd name="connsiteX207" fmla="*/ 993161 w 1238250"/>
              <a:gd name="connsiteY207" fmla="*/ 1111667 h 1238250"/>
              <a:gd name="connsiteX208" fmla="*/ 947972 w 1238250"/>
              <a:gd name="connsiteY208" fmla="*/ 1070447 h 1238250"/>
              <a:gd name="connsiteX209" fmla="*/ 939584 w 1238250"/>
              <a:gd name="connsiteY209" fmla="*/ 1076951 h 1238250"/>
              <a:gd name="connsiteX210" fmla="*/ 935378 w 1238250"/>
              <a:gd name="connsiteY210" fmla="*/ 1079608 h 1238250"/>
              <a:gd name="connsiteX211" fmla="*/ 931545 w 1238250"/>
              <a:gd name="connsiteY211" fmla="*/ 1082474 h 1238250"/>
              <a:gd name="connsiteX212" fmla="*/ 922629 w 1238250"/>
              <a:gd name="connsiteY212" fmla="*/ 1087890 h 1238250"/>
              <a:gd name="connsiteX213" fmla="*/ 944929 w 1238250"/>
              <a:gd name="connsiteY213" fmla="*/ 1144878 h 1238250"/>
              <a:gd name="connsiteX214" fmla="*/ 930631 w 1238250"/>
              <a:gd name="connsiteY214" fmla="*/ 1153909 h 1238250"/>
              <a:gd name="connsiteX215" fmla="*/ 930437 w 1238250"/>
              <a:gd name="connsiteY215" fmla="*/ 1153683 h 1238250"/>
              <a:gd name="connsiteX216" fmla="*/ 921250 w 1238250"/>
              <a:gd name="connsiteY216" fmla="*/ 1159264 h 1238250"/>
              <a:gd name="connsiteX217" fmla="*/ 882158 w 1238250"/>
              <a:gd name="connsiteY217" fmla="*/ 1112060 h 1238250"/>
              <a:gd name="connsiteX218" fmla="*/ 865789 w 1238250"/>
              <a:gd name="connsiteY218" fmla="*/ 1119945 h 1238250"/>
              <a:gd name="connsiteX219" fmla="*/ 863204 w 1238250"/>
              <a:gd name="connsiteY219" fmla="*/ 1121246 h 1238250"/>
              <a:gd name="connsiteX220" fmla="*/ 878521 w 1238250"/>
              <a:gd name="connsiteY220" fmla="*/ 1181032 h 1238250"/>
              <a:gd name="connsiteX221" fmla="*/ 870036 w 1238250"/>
              <a:gd name="connsiteY221" fmla="*/ 1185303 h 1238250"/>
              <a:gd name="connsiteX222" fmla="*/ 864969 w 1238250"/>
              <a:gd name="connsiteY222" fmla="*/ 1187259 h 1238250"/>
              <a:gd name="connsiteX223" fmla="*/ 860117 w 1238250"/>
              <a:gd name="connsiteY223" fmla="*/ 1189596 h 1238250"/>
              <a:gd name="connsiteX224" fmla="*/ 853214 w 1238250"/>
              <a:gd name="connsiteY224" fmla="*/ 1192122 h 1238250"/>
              <a:gd name="connsiteX225" fmla="*/ 819913 w 1238250"/>
              <a:gd name="connsiteY225" fmla="*/ 1140110 h 1238250"/>
              <a:gd name="connsiteX226" fmla="*/ 815580 w 1238250"/>
              <a:gd name="connsiteY226" fmla="*/ 1141696 h 1238250"/>
              <a:gd name="connsiteX227" fmla="*/ 794578 w 1238250"/>
              <a:gd name="connsiteY227" fmla="*/ 1149802 h 1238250"/>
              <a:gd name="connsiteX228" fmla="*/ 790998 w 1238250"/>
              <a:gd name="connsiteY228" fmla="*/ 1150789 h 1238250"/>
              <a:gd name="connsiteX229" fmla="*/ 797772 w 1238250"/>
              <a:gd name="connsiteY229" fmla="*/ 1211458 h 1238250"/>
              <a:gd name="connsiteX230" fmla="*/ 787391 w 1238250"/>
              <a:gd name="connsiteY230" fmla="*/ 1214321 h 1238250"/>
              <a:gd name="connsiteX231" fmla="*/ 787407 w 1238250"/>
              <a:gd name="connsiteY231" fmla="*/ 1214485 h 1238250"/>
              <a:gd name="connsiteX232" fmla="*/ 770997 w 1238250"/>
              <a:gd name="connsiteY232" fmla="*/ 1218705 h 1238250"/>
              <a:gd name="connsiteX233" fmla="*/ 745602 w 1238250"/>
              <a:gd name="connsiteY233" fmla="*/ 1163310 h 1238250"/>
              <a:gd name="connsiteX234" fmla="*/ 741276 w 1238250"/>
              <a:gd name="connsiteY234" fmla="*/ 1164503 h 1238250"/>
              <a:gd name="connsiteX235" fmla="*/ 736618 w 1238250"/>
              <a:gd name="connsiteY235" fmla="*/ 1165297 h 1238250"/>
              <a:gd name="connsiteX236" fmla="*/ 731739 w 1238250"/>
              <a:gd name="connsiteY236" fmla="*/ 1166552 h 1238250"/>
              <a:gd name="connsiteX237" fmla="*/ 724927 w 1238250"/>
              <a:gd name="connsiteY237" fmla="*/ 1167591 h 1238250"/>
              <a:gd name="connsiteX238" fmla="*/ 724256 w 1238250"/>
              <a:gd name="connsiteY238" fmla="*/ 1228554 h 1238250"/>
              <a:gd name="connsiteX239" fmla="*/ 707530 w 1238250"/>
              <a:gd name="connsiteY239" fmla="*/ 1231406 h 1238250"/>
              <a:gd name="connsiteX240" fmla="*/ 707470 w 1238250"/>
              <a:gd name="connsiteY240" fmla="*/ 1231232 h 1238250"/>
              <a:gd name="connsiteX241" fmla="*/ 696830 w 1238250"/>
              <a:gd name="connsiteY241" fmla="*/ 1232856 h 1238250"/>
              <a:gd name="connsiteX242" fmla="*/ 678349 w 1238250"/>
              <a:gd name="connsiteY242" fmla="*/ 1174701 h 1238250"/>
              <a:gd name="connsiteX243" fmla="*/ 676258 w 1238250"/>
              <a:gd name="connsiteY243" fmla="*/ 1175019 h 1238250"/>
              <a:gd name="connsiteX244" fmla="*/ 652134 w 1238250"/>
              <a:gd name="connsiteY244" fmla="*/ 1176238 h 1238250"/>
              <a:gd name="connsiteX245" fmla="*/ 647631 w 1238250"/>
              <a:gd name="connsiteY245" fmla="*/ 1176544 h 1238250"/>
              <a:gd name="connsiteX246" fmla="*/ 638368 w 1238250"/>
              <a:gd name="connsiteY246" fmla="*/ 1237582 h 1238250"/>
              <a:gd name="connsiteX247" fmla="*/ 629930 w 1238250"/>
              <a:gd name="connsiteY247" fmla="*/ 1238156 h 1238250"/>
              <a:gd name="connsiteX248" fmla="*/ 624527 w 1238250"/>
              <a:gd name="connsiteY248" fmla="*/ 1237978 h 1238250"/>
              <a:gd name="connsiteX249" fmla="*/ 619125 w 1238250"/>
              <a:gd name="connsiteY249" fmla="*/ 1238250 h 1238250"/>
              <a:gd name="connsiteX250" fmla="*/ 610681 w 1238250"/>
              <a:gd name="connsiteY250" fmla="*/ 1237824 h 1238250"/>
              <a:gd name="connsiteX251" fmla="*/ 600353 w 1238250"/>
              <a:gd name="connsiteY251" fmla="*/ 1176957 h 1238250"/>
              <a:gd name="connsiteX252" fmla="*/ 595840 w 1238250"/>
              <a:gd name="connsiteY252" fmla="*/ 1176729 h 1238250"/>
              <a:gd name="connsiteX253" fmla="*/ 579394 w 1238250"/>
              <a:gd name="connsiteY253" fmla="*/ 1176186 h 1238250"/>
              <a:gd name="connsiteX254" fmla="*/ 562786 w 1238250"/>
              <a:gd name="connsiteY254" fmla="*/ 1235553 h 1238250"/>
              <a:gd name="connsiteX255" fmla="*/ 552143 w 1238250"/>
              <a:gd name="connsiteY255" fmla="*/ 1234118 h 1238250"/>
              <a:gd name="connsiteX256" fmla="*/ 552036 w 1238250"/>
              <a:gd name="connsiteY256" fmla="*/ 1234476 h 1238250"/>
              <a:gd name="connsiteX257" fmla="*/ 535332 w 1238250"/>
              <a:gd name="connsiteY257" fmla="*/ 1231926 h 1238250"/>
              <a:gd name="connsiteX258" fmla="*/ 532518 w 1238250"/>
              <a:gd name="connsiteY258" fmla="*/ 1170649 h 1238250"/>
              <a:gd name="connsiteX259" fmla="*/ 516084 w 1238250"/>
              <a:gd name="connsiteY259" fmla="*/ 1168434 h 1238250"/>
              <a:gd name="connsiteX260" fmla="*/ 511183 w 1238250"/>
              <a:gd name="connsiteY260" fmla="*/ 1167265 h 1238250"/>
              <a:gd name="connsiteX261" fmla="*/ 506512 w 1238250"/>
              <a:gd name="connsiteY261" fmla="*/ 1166552 h 1238250"/>
              <a:gd name="connsiteX262" fmla="*/ 502166 w 1238250"/>
              <a:gd name="connsiteY262" fmla="*/ 1165434 h 1238250"/>
              <a:gd name="connsiteX263" fmla="*/ 477741 w 1238250"/>
              <a:gd name="connsiteY263" fmla="*/ 1221264 h 1238250"/>
              <a:gd name="connsiteX264" fmla="*/ 461260 w 1238250"/>
              <a:gd name="connsiteY264" fmla="*/ 1217332 h 1238250"/>
              <a:gd name="connsiteX265" fmla="*/ 461273 w 1238250"/>
              <a:gd name="connsiteY265" fmla="*/ 1217167 h 1238250"/>
              <a:gd name="connsiteX266" fmla="*/ 450844 w 1238250"/>
              <a:gd name="connsiteY266" fmla="*/ 1214485 h 1238250"/>
              <a:gd name="connsiteX267" fmla="*/ 456558 w 1238250"/>
              <a:gd name="connsiteY267" fmla="*/ 1153708 h 1238250"/>
              <a:gd name="connsiteX268" fmla="*/ 452962 w 1238250"/>
              <a:gd name="connsiteY268" fmla="*/ 1152783 h 1238250"/>
              <a:gd name="connsiteX269" fmla="*/ 436638 w 1238250"/>
              <a:gd name="connsiteY269" fmla="*/ 1146809 h 1238250"/>
              <a:gd name="connsiteX270" fmla="*/ 405336 w 1238250"/>
              <a:gd name="connsiteY270" fmla="*/ 1199676 h 1238250"/>
              <a:gd name="connsiteX271" fmla="*/ 389427 w 1238250"/>
              <a:gd name="connsiteY271" fmla="*/ 1194166 h 1238250"/>
              <a:gd name="connsiteX272" fmla="*/ 389509 w 1238250"/>
              <a:gd name="connsiteY272" fmla="*/ 1193759 h 1238250"/>
              <a:gd name="connsiteX273" fmla="*/ 379426 w 1238250"/>
              <a:gd name="connsiteY273" fmla="*/ 1190070 h 1238250"/>
              <a:gd name="connsiteX274" fmla="*/ 392671 w 1238250"/>
              <a:gd name="connsiteY274" fmla="*/ 1129680 h 1238250"/>
              <a:gd name="connsiteX275" fmla="*/ 381236 w 1238250"/>
              <a:gd name="connsiteY275" fmla="*/ 1124171 h 1238250"/>
              <a:gd name="connsiteX276" fmla="*/ 364737 w 1238250"/>
              <a:gd name="connsiteY276" fmla="*/ 1116575 h 1238250"/>
              <a:gd name="connsiteX277" fmla="*/ 326473 w 1238250"/>
              <a:gd name="connsiteY277" fmla="*/ 1164455 h 1238250"/>
              <a:gd name="connsiteX278" fmla="*/ 317191 w 1238250"/>
              <a:gd name="connsiteY278" fmla="*/ 1159035 h 1238250"/>
              <a:gd name="connsiteX279" fmla="*/ 317001 w 1238250"/>
              <a:gd name="connsiteY279" fmla="*/ 1159265 h 1238250"/>
              <a:gd name="connsiteX280" fmla="*/ 302547 w 1238250"/>
              <a:gd name="connsiteY280" fmla="*/ 1150484 h 1238250"/>
              <a:gd name="connsiteX281" fmla="*/ 323849 w 1238250"/>
              <a:gd name="connsiteY281" fmla="*/ 1093115 h 1238250"/>
              <a:gd name="connsiteX282" fmla="*/ 314841 w 1238250"/>
              <a:gd name="connsiteY282" fmla="*/ 1087856 h 1238250"/>
              <a:gd name="connsiteX283" fmla="*/ 310960 w 1238250"/>
              <a:gd name="connsiteY283" fmla="*/ 1085057 h 1238250"/>
              <a:gd name="connsiteX284" fmla="*/ 306707 w 1238250"/>
              <a:gd name="connsiteY284" fmla="*/ 1082474 h 1238250"/>
              <a:gd name="connsiteX285" fmla="*/ 305958 w 1238250"/>
              <a:gd name="connsiteY285" fmla="*/ 1081913 h 1238250"/>
              <a:gd name="connsiteX286" fmla="*/ 262496 w 1238250"/>
              <a:gd name="connsiteY286" fmla="*/ 1124431 h 1238250"/>
              <a:gd name="connsiteX287" fmla="*/ 253742 w 1238250"/>
              <a:gd name="connsiteY287" fmla="*/ 1118119 h 1238250"/>
              <a:gd name="connsiteX288" fmla="*/ 253731 w 1238250"/>
              <a:gd name="connsiteY288" fmla="*/ 1118130 h 1238250"/>
              <a:gd name="connsiteX289" fmla="*/ 253081 w 1238250"/>
              <a:gd name="connsiteY289" fmla="*/ 1117643 h 1238250"/>
              <a:gd name="connsiteX290" fmla="*/ 248728 w 1238250"/>
              <a:gd name="connsiteY290" fmla="*/ 1114505 h 1238250"/>
              <a:gd name="connsiteX291" fmla="*/ 248770 w 1238250"/>
              <a:gd name="connsiteY291" fmla="*/ 1114420 h 1238250"/>
              <a:gd name="connsiteX292" fmla="*/ 240139 w 1238250"/>
              <a:gd name="connsiteY292" fmla="*/ 1107965 h 1238250"/>
              <a:gd name="connsiteX293" fmla="*/ 268204 w 1238250"/>
              <a:gd name="connsiteY293" fmla="*/ 1053754 h 1238250"/>
              <a:gd name="connsiteX294" fmla="*/ 267648 w 1238250"/>
              <a:gd name="connsiteY294" fmla="*/ 1053266 h 1238250"/>
              <a:gd name="connsiteX295" fmla="*/ 263690 w 1238250"/>
              <a:gd name="connsiteY295" fmla="*/ 1050306 h 1238250"/>
              <a:gd name="connsiteX296" fmla="*/ 247330 w 1238250"/>
              <a:gd name="connsiteY296" fmla="*/ 1035437 h 1238250"/>
              <a:gd name="connsiteX297" fmla="*/ 245084 w 1238250"/>
              <a:gd name="connsiteY297" fmla="*/ 1033467 h 1238250"/>
              <a:gd name="connsiteX298" fmla="*/ 195397 w 1238250"/>
              <a:gd name="connsiteY298" fmla="*/ 1070060 h 1238250"/>
              <a:gd name="connsiteX299" fmla="*/ 187636 w 1238250"/>
              <a:gd name="connsiteY299" fmla="*/ 1062565 h 1238250"/>
              <a:gd name="connsiteX300" fmla="*/ 187591 w 1238250"/>
              <a:gd name="connsiteY300" fmla="*/ 1062596 h 1238250"/>
              <a:gd name="connsiteX301" fmla="*/ 185441 w 1238250"/>
              <a:gd name="connsiteY301" fmla="*/ 1060445 h 1238250"/>
              <a:gd name="connsiteX302" fmla="*/ 183253 w 1238250"/>
              <a:gd name="connsiteY302" fmla="*/ 1058333 h 1238250"/>
              <a:gd name="connsiteX303" fmla="*/ 183284 w 1238250"/>
              <a:gd name="connsiteY303" fmla="*/ 1058289 h 1238250"/>
              <a:gd name="connsiteX304" fmla="*/ 175654 w 1238250"/>
              <a:gd name="connsiteY304" fmla="*/ 1050659 h 1238250"/>
              <a:gd name="connsiteX305" fmla="*/ 211375 w 1238250"/>
              <a:gd name="connsiteY305" fmla="*/ 1000341 h 1238250"/>
              <a:gd name="connsiteX306" fmla="*/ 209362 w 1238250"/>
              <a:gd name="connsiteY306" fmla="*/ 998126 h 1238250"/>
              <a:gd name="connsiteX307" fmla="*/ 197009 w 1238250"/>
              <a:gd name="connsiteY307" fmla="*/ 985001 h 1238250"/>
              <a:gd name="connsiteX308" fmla="*/ 143561 w 1238250"/>
              <a:gd name="connsiteY308" fmla="*/ 1015081 h 1238250"/>
              <a:gd name="connsiteX309" fmla="*/ 136974 w 1238250"/>
              <a:gd name="connsiteY309" fmla="*/ 1006585 h 1238250"/>
              <a:gd name="connsiteX310" fmla="*/ 136723 w 1238250"/>
              <a:gd name="connsiteY310" fmla="*/ 1006721 h 1238250"/>
              <a:gd name="connsiteX311" fmla="*/ 126584 w 1238250"/>
              <a:gd name="connsiteY311" fmla="*/ 993161 h 1238250"/>
              <a:gd name="connsiteX312" fmla="*/ 167805 w 1238250"/>
              <a:gd name="connsiteY312" fmla="*/ 947972 h 1238250"/>
              <a:gd name="connsiteX313" fmla="*/ 161301 w 1238250"/>
              <a:gd name="connsiteY313" fmla="*/ 939583 h 1238250"/>
              <a:gd name="connsiteX314" fmla="*/ 158644 w 1238250"/>
              <a:gd name="connsiteY314" fmla="*/ 935378 h 1238250"/>
              <a:gd name="connsiteX315" fmla="*/ 155778 w 1238250"/>
              <a:gd name="connsiteY315" fmla="*/ 931544 h 1238250"/>
              <a:gd name="connsiteX316" fmla="*/ 150361 w 1238250"/>
              <a:gd name="connsiteY316" fmla="*/ 922629 h 1238250"/>
              <a:gd name="connsiteX317" fmla="*/ 93372 w 1238250"/>
              <a:gd name="connsiteY317" fmla="*/ 944929 h 1238250"/>
              <a:gd name="connsiteX318" fmla="*/ 84341 w 1238250"/>
              <a:gd name="connsiteY318" fmla="*/ 930631 h 1238250"/>
              <a:gd name="connsiteX319" fmla="*/ 84567 w 1238250"/>
              <a:gd name="connsiteY319" fmla="*/ 930437 h 1238250"/>
              <a:gd name="connsiteX320" fmla="*/ 78986 w 1238250"/>
              <a:gd name="connsiteY320" fmla="*/ 921250 h 1238250"/>
              <a:gd name="connsiteX321" fmla="*/ 126191 w 1238250"/>
              <a:gd name="connsiteY321" fmla="*/ 882157 h 1238250"/>
              <a:gd name="connsiteX322" fmla="*/ 118307 w 1238250"/>
              <a:gd name="connsiteY322" fmla="*/ 865791 h 1238250"/>
              <a:gd name="connsiteX323" fmla="*/ 117004 w 1238250"/>
              <a:gd name="connsiteY323" fmla="*/ 863203 h 1238250"/>
              <a:gd name="connsiteX324" fmla="*/ 57219 w 1238250"/>
              <a:gd name="connsiteY324" fmla="*/ 878521 h 1238250"/>
              <a:gd name="connsiteX325" fmla="*/ 52947 w 1238250"/>
              <a:gd name="connsiteY325" fmla="*/ 870036 h 1238250"/>
              <a:gd name="connsiteX326" fmla="*/ 50991 w 1238250"/>
              <a:gd name="connsiteY326" fmla="*/ 864966 h 1238250"/>
              <a:gd name="connsiteX327" fmla="*/ 48654 w 1238250"/>
              <a:gd name="connsiteY327" fmla="*/ 860117 h 1238250"/>
              <a:gd name="connsiteX328" fmla="*/ 46128 w 1238250"/>
              <a:gd name="connsiteY328" fmla="*/ 853214 h 1238250"/>
              <a:gd name="connsiteX329" fmla="*/ 98141 w 1238250"/>
              <a:gd name="connsiteY329" fmla="*/ 819913 h 1238250"/>
              <a:gd name="connsiteX330" fmla="*/ 96554 w 1238250"/>
              <a:gd name="connsiteY330" fmla="*/ 815577 h 1238250"/>
              <a:gd name="connsiteX331" fmla="*/ 88449 w 1238250"/>
              <a:gd name="connsiteY331" fmla="*/ 794578 h 1238250"/>
              <a:gd name="connsiteX332" fmla="*/ 87462 w 1238250"/>
              <a:gd name="connsiteY332" fmla="*/ 790997 h 1238250"/>
              <a:gd name="connsiteX333" fmla="*/ 26793 w 1238250"/>
              <a:gd name="connsiteY333" fmla="*/ 797771 h 1238250"/>
              <a:gd name="connsiteX334" fmla="*/ 23930 w 1238250"/>
              <a:gd name="connsiteY334" fmla="*/ 787391 h 1238250"/>
              <a:gd name="connsiteX335" fmla="*/ 23765 w 1238250"/>
              <a:gd name="connsiteY335" fmla="*/ 787406 h 1238250"/>
              <a:gd name="connsiteX336" fmla="*/ 19546 w 1238250"/>
              <a:gd name="connsiteY336" fmla="*/ 770997 h 1238250"/>
              <a:gd name="connsiteX337" fmla="*/ 74941 w 1238250"/>
              <a:gd name="connsiteY337" fmla="*/ 745601 h 1238250"/>
              <a:gd name="connsiteX338" fmla="*/ 73748 w 1238250"/>
              <a:gd name="connsiteY338" fmla="*/ 741275 h 1238250"/>
              <a:gd name="connsiteX339" fmla="*/ 72953 w 1238250"/>
              <a:gd name="connsiteY339" fmla="*/ 736617 h 1238250"/>
              <a:gd name="connsiteX340" fmla="*/ 71699 w 1238250"/>
              <a:gd name="connsiteY340" fmla="*/ 731739 h 1238250"/>
              <a:gd name="connsiteX341" fmla="*/ 70660 w 1238250"/>
              <a:gd name="connsiteY341" fmla="*/ 724926 h 1238250"/>
              <a:gd name="connsiteX342" fmla="*/ 9697 w 1238250"/>
              <a:gd name="connsiteY342" fmla="*/ 724256 h 1238250"/>
              <a:gd name="connsiteX343" fmla="*/ 6844 w 1238250"/>
              <a:gd name="connsiteY343" fmla="*/ 707529 h 1238250"/>
              <a:gd name="connsiteX344" fmla="*/ 7018 w 1238250"/>
              <a:gd name="connsiteY344" fmla="*/ 707470 h 1238250"/>
              <a:gd name="connsiteX345" fmla="*/ 5395 w 1238250"/>
              <a:gd name="connsiteY345" fmla="*/ 696830 h 1238250"/>
              <a:gd name="connsiteX346" fmla="*/ 63551 w 1238250"/>
              <a:gd name="connsiteY346" fmla="*/ 678348 h 1238250"/>
              <a:gd name="connsiteX347" fmla="*/ 63232 w 1238250"/>
              <a:gd name="connsiteY347" fmla="*/ 676257 h 1238250"/>
              <a:gd name="connsiteX348" fmla="*/ 62014 w 1238250"/>
              <a:gd name="connsiteY348" fmla="*/ 652130 h 1238250"/>
              <a:gd name="connsiteX349" fmla="*/ 61707 w 1238250"/>
              <a:gd name="connsiteY349" fmla="*/ 647630 h 1238250"/>
              <a:gd name="connsiteX350" fmla="*/ 668 w 1238250"/>
              <a:gd name="connsiteY350" fmla="*/ 638367 h 1238250"/>
              <a:gd name="connsiteX351" fmla="*/ 94 w 1238250"/>
              <a:gd name="connsiteY351" fmla="*/ 629930 h 1238250"/>
              <a:gd name="connsiteX352" fmla="*/ 273 w 1238250"/>
              <a:gd name="connsiteY352" fmla="*/ 624527 h 1238250"/>
              <a:gd name="connsiteX353" fmla="*/ 0 w 1238250"/>
              <a:gd name="connsiteY353" fmla="*/ 619125 h 1238250"/>
              <a:gd name="connsiteX354" fmla="*/ 427 w 1238250"/>
              <a:gd name="connsiteY354" fmla="*/ 610680 h 1238250"/>
              <a:gd name="connsiteX355" fmla="*/ 61295 w 1238250"/>
              <a:gd name="connsiteY355" fmla="*/ 600353 h 1238250"/>
              <a:gd name="connsiteX356" fmla="*/ 61522 w 1238250"/>
              <a:gd name="connsiteY356" fmla="*/ 595851 h 1238250"/>
              <a:gd name="connsiteX357" fmla="*/ 62065 w 1238250"/>
              <a:gd name="connsiteY357" fmla="*/ 579394 h 1238250"/>
              <a:gd name="connsiteX358" fmla="*/ 2698 w 1238250"/>
              <a:gd name="connsiteY358" fmla="*/ 562785 h 1238250"/>
              <a:gd name="connsiteX359" fmla="*/ 4132 w 1238250"/>
              <a:gd name="connsiteY359" fmla="*/ 552143 h 1238250"/>
              <a:gd name="connsiteX360" fmla="*/ 3775 w 1238250"/>
              <a:gd name="connsiteY360" fmla="*/ 552036 h 1238250"/>
              <a:gd name="connsiteX361" fmla="*/ 6324 w 1238250"/>
              <a:gd name="connsiteY361" fmla="*/ 535331 h 1238250"/>
              <a:gd name="connsiteX362" fmla="*/ 67602 w 1238250"/>
              <a:gd name="connsiteY362" fmla="*/ 532517 h 1238250"/>
              <a:gd name="connsiteX363" fmla="*/ 69817 w 1238250"/>
              <a:gd name="connsiteY363" fmla="*/ 516083 h 1238250"/>
              <a:gd name="connsiteX364" fmla="*/ 70986 w 1238250"/>
              <a:gd name="connsiteY364" fmla="*/ 511184 h 1238250"/>
              <a:gd name="connsiteX365" fmla="*/ 71699 w 1238250"/>
              <a:gd name="connsiteY365" fmla="*/ 506512 h 1238250"/>
              <a:gd name="connsiteX366" fmla="*/ 72817 w 1238250"/>
              <a:gd name="connsiteY366" fmla="*/ 502166 h 1238250"/>
              <a:gd name="connsiteX367" fmla="*/ 16987 w 1238250"/>
              <a:gd name="connsiteY367" fmla="*/ 477741 h 1238250"/>
              <a:gd name="connsiteX368" fmla="*/ 20919 w 1238250"/>
              <a:gd name="connsiteY368" fmla="*/ 461260 h 1238250"/>
              <a:gd name="connsiteX369" fmla="*/ 21084 w 1238250"/>
              <a:gd name="connsiteY369" fmla="*/ 461273 h 1238250"/>
              <a:gd name="connsiteX370" fmla="*/ 23765 w 1238250"/>
              <a:gd name="connsiteY370" fmla="*/ 450844 h 1238250"/>
              <a:gd name="connsiteX371" fmla="*/ 84544 w 1238250"/>
              <a:gd name="connsiteY371" fmla="*/ 456558 h 1238250"/>
              <a:gd name="connsiteX372" fmla="*/ 85468 w 1238250"/>
              <a:gd name="connsiteY372" fmla="*/ 452962 h 1238250"/>
              <a:gd name="connsiteX373" fmla="*/ 91443 w 1238250"/>
              <a:gd name="connsiteY373" fmla="*/ 436638 h 1238250"/>
              <a:gd name="connsiteX374" fmla="*/ 38575 w 1238250"/>
              <a:gd name="connsiteY374" fmla="*/ 405335 h 1238250"/>
              <a:gd name="connsiteX375" fmla="*/ 44085 w 1238250"/>
              <a:gd name="connsiteY375" fmla="*/ 389426 h 1238250"/>
              <a:gd name="connsiteX376" fmla="*/ 44492 w 1238250"/>
              <a:gd name="connsiteY376" fmla="*/ 389508 h 1238250"/>
              <a:gd name="connsiteX377" fmla="*/ 48181 w 1238250"/>
              <a:gd name="connsiteY377" fmla="*/ 379425 h 1238250"/>
              <a:gd name="connsiteX378" fmla="*/ 108571 w 1238250"/>
              <a:gd name="connsiteY378" fmla="*/ 392670 h 1238250"/>
              <a:gd name="connsiteX379" fmla="*/ 114078 w 1238250"/>
              <a:gd name="connsiteY379" fmla="*/ 381241 h 1238250"/>
              <a:gd name="connsiteX380" fmla="*/ 121676 w 1238250"/>
              <a:gd name="connsiteY380" fmla="*/ 364736 h 1238250"/>
              <a:gd name="connsiteX381" fmla="*/ 73796 w 1238250"/>
              <a:gd name="connsiteY381" fmla="*/ 326473 h 1238250"/>
              <a:gd name="connsiteX382" fmla="*/ 79216 w 1238250"/>
              <a:gd name="connsiteY382" fmla="*/ 317190 h 1238250"/>
              <a:gd name="connsiteX383" fmla="*/ 78986 w 1238250"/>
              <a:gd name="connsiteY383" fmla="*/ 317000 h 1238250"/>
              <a:gd name="connsiteX384" fmla="*/ 87767 w 1238250"/>
              <a:gd name="connsiteY384" fmla="*/ 302547 h 1238250"/>
              <a:gd name="connsiteX385" fmla="*/ 145136 w 1238250"/>
              <a:gd name="connsiteY385" fmla="*/ 323849 h 1238250"/>
              <a:gd name="connsiteX386" fmla="*/ 150396 w 1238250"/>
              <a:gd name="connsiteY386" fmla="*/ 314841 h 1238250"/>
              <a:gd name="connsiteX387" fmla="*/ 153195 w 1238250"/>
              <a:gd name="connsiteY387" fmla="*/ 310958 h 1238250"/>
              <a:gd name="connsiteX388" fmla="*/ 155778 w 1238250"/>
              <a:gd name="connsiteY388" fmla="*/ 306707 h 1238250"/>
              <a:gd name="connsiteX389" fmla="*/ 156338 w 1238250"/>
              <a:gd name="connsiteY389" fmla="*/ 305958 h 1238250"/>
              <a:gd name="connsiteX390" fmla="*/ 113820 w 1238250"/>
              <a:gd name="connsiteY390" fmla="*/ 262496 h 1238250"/>
              <a:gd name="connsiteX391" fmla="*/ 120131 w 1238250"/>
              <a:gd name="connsiteY391" fmla="*/ 253741 h 1238250"/>
              <a:gd name="connsiteX392" fmla="*/ 120121 w 1238250"/>
              <a:gd name="connsiteY392" fmla="*/ 253731 h 1238250"/>
              <a:gd name="connsiteX393" fmla="*/ 120617 w 1238250"/>
              <a:gd name="connsiteY393" fmla="*/ 253069 h 1238250"/>
              <a:gd name="connsiteX394" fmla="*/ 123746 w 1238250"/>
              <a:gd name="connsiteY394" fmla="*/ 248727 h 1238250"/>
              <a:gd name="connsiteX395" fmla="*/ 123831 w 1238250"/>
              <a:gd name="connsiteY395" fmla="*/ 248769 h 1238250"/>
              <a:gd name="connsiteX396" fmla="*/ 130286 w 1238250"/>
              <a:gd name="connsiteY396" fmla="*/ 240138 h 1238250"/>
              <a:gd name="connsiteX397" fmla="*/ 184497 w 1238250"/>
              <a:gd name="connsiteY397" fmla="*/ 268204 h 1238250"/>
              <a:gd name="connsiteX398" fmla="*/ 184988 w 1238250"/>
              <a:gd name="connsiteY398" fmla="*/ 267645 h 1238250"/>
              <a:gd name="connsiteX399" fmla="*/ 187945 w 1238250"/>
              <a:gd name="connsiteY399" fmla="*/ 263690 h 1238250"/>
              <a:gd name="connsiteX400" fmla="*/ 202810 w 1238250"/>
              <a:gd name="connsiteY400" fmla="*/ 247334 h 1238250"/>
              <a:gd name="connsiteX401" fmla="*/ 204784 w 1238250"/>
              <a:gd name="connsiteY401" fmla="*/ 245084 h 1238250"/>
              <a:gd name="connsiteX402" fmla="*/ 168191 w 1238250"/>
              <a:gd name="connsiteY402" fmla="*/ 195396 h 1238250"/>
              <a:gd name="connsiteX403" fmla="*/ 173764 w 1238250"/>
              <a:gd name="connsiteY403" fmla="*/ 189045 h 1238250"/>
              <a:gd name="connsiteX404" fmla="*/ 177699 w 1238250"/>
              <a:gd name="connsiteY404" fmla="*/ 185341 h 1238250"/>
              <a:gd name="connsiteX405" fmla="*/ 181338 w 1238250"/>
              <a:gd name="connsiteY405" fmla="*/ 181338 h 1238250"/>
              <a:gd name="connsiteX406" fmla="*/ 187591 w 1238250"/>
              <a:gd name="connsiteY406" fmla="*/ 175654 h 1238250"/>
              <a:gd name="connsiteX407" fmla="*/ 237910 w 1238250"/>
              <a:gd name="connsiteY407" fmla="*/ 211375 h 1238250"/>
              <a:gd name="connsiteX408" fmla="*/ 240125 w 1238250"/>
              <a:gd name="connsiteY408" fmla="*/ 209363 h 1238250"/>
              <a:gd name="connsiteX409" fmla="*/ 253250 w 1238250"/>
              <a:gd name="connsiteY409" fmla="*/ 197009 h 1238250"/>
              <a:gd name="connsiteX410" fmla="*/ 223169 w 1238250"/>
              <a:gd name="connsiteY410" fmla="*/ 143561 h 1238250"/>
              <a:gd name="connsiteX411" fmla="*/ 231665 w 1238250"/>
              <a:gd name="connsiteY411" fmla="*/ 136974 h 1238250"/>
              <a:gd name="connsiteX412" fmla="*/ 231529 w 1238250"/>
              <a:gd name="connsiteY412" fmla="*/ 136723 h 1238250"/>
              <a:gd name="connsiteX413" fmla="*/ 245089 w 1238250"/>
              <a:gd name="connsiteY413" fmla="*/ 126583 h 1238250"/>
              <a:gd name="connsiteX414" fmla="*/ 290279 w 1238250"/>
              <a:gd name="connsiteY414" fmla="*/ 167805 h 1238250"/>
              <a:gd name="connsiteX415" fmla="*/ 298668 w 1238250"/>
              <a:gd name="connsiteY415" fmla="*/ 161300 h 1238250"/>
              <a:gd name="connsiteX416" fmla="*/ 302875 w 1238250"/>
              <a:gd name="connsiteY416" fmla="*/ 158643 h 1238250"/>
              <a:gd name="connsiteX417" fmla="*/ 306707 w 1238250"/>
              <a:gd name="connsiteY417" fmla="*/ 155777 h 1238250"/>
              <a:gd name="connsiteX418" fmla="*/ 315622 w 1238250"/>
              <a:gd name="connsiteY418" fmla="*/ 150361 h 1238250"/>
              <a:gd name="connsiteX419" fmla="*/ 293322 w 1238250"/>
              <a:gd name="connsiteY419" fmla="*/ 93372 h 1238250"/>
              <a:gd name="connsiteX420" fmla="*/ 307620 w 1238250"/>
              <a:gd name="connsiteY420" fmla="*/ 84340 h 1238250"/>
              <a:gd name="connsiteX421" fmla="*/ 307814 w 1238250"/>
              <a:gd name="connsiteY421" fmla="*/ 84567 h 1238250"/>
              <a:gd name="connsiteX422" fmla="*/ 317001 w 1238250"/>
              <a:gd name="connsiteY422" fmla="*/ 78985 h 1238250"/>
              <a:gd name="connsiteX423" fmla="*/ 356094 w 1238250"/>
              <a:gd name="connsiteY423" fmla="*/ 126191 h 1238250"/>
              <a:gd name="connsiteX424" fmla="*/ 372467 w 1238250"/>
              <a:gd name="connsiteY424" fmla="*/ 118303 h 1238250"/>
              <a:gd name="connsiteX425" fmla="*/ 375048 w 1238250"/>
              <a:gd name="connsiteY425" fmla="*/ 117004 h 1238250"/>
              <a:gd name="connsiteX426" fmla="*/ 359730 w 1238250"/>
              <a:gd name="connsiteY426" fmla="*/ 57218 h 1238250"/>
              <a:gd name="connsiteX427" fmla="*/ 368214 w 1238250"/>
              <a:gd name="connsiteY427" fmla="*/ 52947 h 1238250"/>
              <a:gd name="connsiteX428" fmla="*/ 373284 w 1238250"/>
              <a:gd name="connsiteY428" fmla="*/ 50990 h 1238250"/>
              <a:gd name="connsiteX429" fmla="*/ 378134 w 1238250"/>
              <a:gd name="connsiteY429" fmla="*/ 48654 h 1238250"/>
              <a:gd name="connsiteX430" fmla="*/ 385037 w 1238250"/>
              <a:gd name="connsiteY430" fmla="*/ 46127 h 1238250"/>
              <a:gd name="connsiteX431" fmla="*/ 418338 w 1238250"/>
              <a:gd name="connsiteY431" fmla="*/ 98140 h 1238250"/>
              <a:gd name="connsiteX432" fmla="*/ 422680 w 1238250"/>
              <a:gd name="connsiteY432" fmla="*/ 96551 h 1238250"/>
              <a:gd name="connsiteX433" fmla="*/ 443674 w 1238250"/>
              <a:gd name="connsiteY433" fmla="*/ 88449 h 1238250"/>
              <a:gd name="connsiteX434" fmla="*/ 447254 w 1238250"/>
              <a:gd name="connsiteY434" fmla="*/ 87462 h 1238250"/>
              <a:gd name="connsiteX435" fmla="*/ 440479 w 1238250"/>
              <a:gd name="connsiteY435" fmla="*/ 26793 h 1238250"/>
              <a:gd name="connsiteX436" fmla="*/ 450860 w 1238250"/>
              <a:gd name="connsiteY436" fmla="*/ 23930 h 1238250"/>
              <a:gd name="connsiteX437" fmla="*/ 450844 w 1238250"/>
              <a:gd name="connsiteY437" fmla="*/ 23765 h 1238250"/>
              <a:gd name="connsiteX438" fmla="*/ 467254 w 1238250"/>
              <a:gd name="connsiteY438" fmla="*/ 19546 h 1238250"/>
              <a:gd name="connsiteX439" fmla="*/ 492649 w 1238250"/>
              <a:gd name="connsiteY439" fmla="*/ 74941 h 1238250"/>
              <a:gd name="connsiteX440" fmla="*/ 496976 w 1238250"/>
              <a:gd name="connsiteY440" fmla="*/ 73747 h 1238250"/>
              <a:gd name="connsiteX441" fmla="*/ 501634 w 1238250"/>
              <a:gd name="connsiteY441" fmla="*/ 72953 h 1238250"/>
              <a:gd name="connsiteX442" fmla="*/ 506512 w 1238250"/>
              <a:gd name="connsiteY442" fmla="*/ 71699 h 1238250"/>
              <a:gd name="connsiteX443" fmla="*/ 513325 w 1238250"/>
              <a:gd name="connsiteY443" fmla="*/ 70659 h 1238250"/>
              <a:gd name="connsiteX444" fmla="*/ 513995 w 1238250"/>
              <a:gd name="connsiteY444" fmla="*/ 9696 h 1238250"/>
              <a:gd name="connsiteX445" fmla="*/ 530722 w 1238250"/>
              <a:gd name="connsiteY445" fmla="*/ 6844 h 1238250"/>
              <a:gd name="connsiteX446" fmla="*/ 530781 w 1238250"/>
              <a:gd name="connsiteY446" fmla="*/ 7019 h 1238250"/>
              <a:gd name="connsiteX447" fmla="*/ 541421 w 1238250"/>
              <a:gd name="connsiteY447" fmla="*/ 5395 h 1238250"/>
              <a:gd name="connsiteX448" fmla="*/ 559903 w 1238250"/>
              <a:gd name="connsiteY448" fmla="*/ 63550 h 1238250"/>
              <a:gd name="connsiteX449" fmla="*/ 561994 w 1238250"/>
              <a:gd name="connsiteY449" fmla="*/ 63231 h 1238250"/>
              <a:gd name="connsiteX450" fmla="*/ 586121 w 1238250"/>
              <a:gd name="connsiteY450" fmla="*/ 62013 h 1238250"/>
              <a:gd name="connsiteX451" fmla="*/ 590621 w 1238250"/>
              <a:gd name="connsiteY451" fmla="*/ 61707 h 1238250"/>
              <a:gd name="connsiteX452" fmla="*/ 599884 w 1238250"/>
              <a:gd name="connsiteY452" fmla="*/ 668 h 1238250"/>
              <a:gd name="connsiteX453" fmla="*/ 608320 w 1238250"/>
              <a:gd name="connsiteY453" fmla="*/ 94 h 1238250"/>
              <a:gd name="connsiteX454" fmla="*/ 613726 w 1238250"/>
              <a:gd name="connsiteY454"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4090344" y="1799241"/>
            <a:ext cx="906404" cy="906405"/>
          </a:xfrm>
          <a:custGeom>
            <a:avLst/>
            <a:gdLst>
              <a:gd name="connsiteX0" fmla="*/ 486007 w 1238250"/>
              <a:gd name="connsiteY0" fmla="*/ 761899 h 1238251"/>
              <a:gd name="connsiteX1" fmla="*/ 341926 w 1238250"/>
              <a:gd name="connsiteY1" fmla="*/ 846306 h 1238251"/>
              <a:gd name="connsiteX2" fmla="*/ 364538 w 1238250"/>
              <a:gd name="connsiteY2" fmla="*/ 873712 h 1238251"/>
              <a:gd name="connsiteX3" fmla="*/ 546564 w 1238250"/>
              <a:gd name="connsiteY3" fmla="*/ 971850 h 1238251"/>
              <a:gd name="connsiteX4" fmla="*/ 602424 w 1238250"/>
              <a:gd name="connsiteY4" fmla="*/ 977481 h 1238251"/>
              <a:gd name="connsiteX5" fmla="*/ 584166 w 1238250"/>
              <a:gd name="connsiteY5" fmla="*/ 812015 h 1238251"/>
              <a:gd name="connsiteX6" fmla="*/ 579543 w 1238250"/>
              <a:gd name="connsiteY6" fmla="*/ 811549 h 1238251"/>
              <a:gd name="connsiteX7" fmla="*/ 542673 w 1238250"/>
              <a:gd name="connsiteY7" fmla="*/ 800104 h 1238251"/>
              <a:gd name="connsiteX8" fmla="*/ 766780 w 1238250"/>
              <a:gd name="connsiteY8" fmla="*/ 745005 h 1238251"/>
              <a:gd name="connsiteX9" fmla="*/ 758012 w 1238250"/>
              <a:gd name="connsiteY9" fmla="*/ 758011 h 1238251"/>
              <a:gd name="connsiteX10" fmla="*/ 695579 w 1238250"/>
              <a:gd name="connsiteY10" fmla="*/ 800103 h 1238251"/>
              <a:gd name="connsiteX11" fmla="*/ 676214 w 1238250"/>
              <a:gd name="connsiteY11" fmla="*/ 806115 h 1238251"/>
              <a:gd name="connsiteX12" fmla="*/ 677273 w 1238250"/>
              <a:gd name="connsiteY12" fmla="*/ 973303 h 1238251"/>
              <a:gd name="connsiteX13" fmla="*/ 691686 w 1238250"/>
              <a:gd name="connsiteY13" fmla="*/ 971850 h 1238251"/>
              <a:gd name="connsiteX14" fmla="*/ 917676 w 1238250"/>
              <a:gd name="connsiteY14" fmla="*/ 820427 h 1238251"/>
              <a:gd name="connsiteX15" fmla="*/ 921696 w 1238250"/>
              <a:gd name="connsiteY15" fmla="*/ 813020 h 1238251"/>
              <a:gd name="connsiteX16" fmla="*/ 618488 w 1238250"/>
              <a:gd name="connsiteY16" fmla="*/ 513695 h 1238251"/>
              <a:gd name="connsiteX17" fmla="*/ 513057 w 1238250"/>
              <a:gd name="connsiteY17" fmla="*/ 619125 h 1238251"/>
              <a:gd name="connsiteX18" fmla="*/ 618487 w 1238250"/>
              <a:gd name="connsiteY18" fmla="*/ 724555 h 1238251"/>
              <a:gd name="connsiteX19" fmla="*/ 723917 w 1238250"/>
              <a:gd name="connsiteY19" fmla="*/ 619125 h 1238251"/>
              <a:gd name="connsiteX20" fmla="*/ 618488 w 1238250"/>
              <a:gd name="connsiteY20" fmla="*/ 513695 h 1238251"/>
              <a:gd name="connsiteX21" fmla="*/ 283232 w 1238250"/>
              <a:gd name="connsiteY21" fmla="*/ 492340 h 1238251"/>
              <a:gd name="connsiteX22" fmla="*/ 266400 w 1238250"/>
              <a:gd name="connsiteY22" fmla="*/ 546564 h 1238251"/>
              <a:gd name="connsiteX23" fmla="*/ 259085 w 1238250"/>
              <a:gd name="connsiteY23" fmla="*/ 619125 h 1238251"/>
              <a:gd name="connsiteX24" fmla="*/ 287379 w 1238250"/>
              <a:gd name="connsiteY24" fmla="*/ 759269 h 1238251"/>
              <a:gd name="connsiteX25" fmla="*/ 300634 w 1238250"/>
              <a:gd name="connsiteY25" fmla="*/ 783689 h 1238251"/>
              <a:gd name="connsiteX26" fmla="*/ 434890 w 1238250"/>
              <a:gd name="connsiteY26" fmla="*/ 685082 h 1238251"/>
              <a:gd name="connsiteX27" fmla="*/ 426704 w 1238250"/>
              <a:gd name="connsiteY27" fmla="*/ 658710 h 1238251"/>
              <a:gd name="connsiteX28" fmla="*/ 422713 w 1238250"/>
              <a:gd name="connsiteY28" fmla="*/ 619126 h 1238251"/>
              <a:gd name="connsiteX29" fmla="*/ 426704 w 1238250"/>
              <a:gd name="connsiteY29" fmla="*/ 579542 h 1238251"/>
              <a:gd name="connsiteX30" fmla="*/ 428174 w 1238250"/>
              <a:gd name="connsiteY30" fmla="*/ 574803 h 1238251"/>
              <a:gd name="connsiteX31" fmla="*/ 619126 w 1238250"/>
              <a:gd name="connsiteY31" fmla="*/ 467546 h 1238251"/>
              <a:gd name="connsiteX32" fmla="*/ 770706 w 1238250"/>
              <a:gd name="connsiteY32" fmla="*/ 619126 h 1238251"/>
              <a:gd name="connsiteX33" fmla="*/ 619126 w 1238250"/>
              <a:gd name="connsiteY33" fmla="*/ 770707 h 1238251"/>
              <a:gd name="connsiteX34" fmla="*/ 467546 w 1238250"/>
              <a:gd name="connsiteY34" fmla="*/ 619126 h 1238251"/>
              <a:gd name="connsiteX35" fmla="*/ 619126 w 1238250"/>
              <a:gd name="connsiteY35" fmla="*/ 467546 h 1238251"/>
              <a:gd name="connsiteX36" fmla="*/ 937617 w 1238250"/>
              <a:gd name="connsiteY36" fmla="*/ 454561 h 1238251"/>
              <a:gd name="connsiteX37" fmla="*/ 803362 w 1238250"/>
              <a:gd name="connsiteY37" fmla="*/ 553168 h 1238251"/>
              <a:gd name="connsiteX38" fmla="*/ 811549 w 1238250"/>
              <a:gd name="connsiteY38" fmla="*/ 579542 h 1238251"/>
              <a:gd name="connsiteX39" fmla="*/ 815539 w 1238250"/>
              <a:gd name="connsiteY39" fmla="*/ 619126 h 1238251"/>
              <a:gd name="connsiteX40" fmla="*/ 811548 w 1238250"/>
              <a:gd name="connsiteY40" fmla="*/ 658710 h 1238251"/>
              <a:gd name="connsiteX41" fmla="*/ 810078 w 1238250"/>
              <a:gd name="connsiteY41" fmla="*/ 663449 h 1238251"/>
              <a:gd name="connsiteX42" fmla="*/ 955018 w 1238250"/>
              <a:gd name="connsiteY42" fmla="*/ 745910 h 1238251"/>
              <a:gd name="connsiteX43" fmla="*/ 971850 w 1238250"/>
              <a:gd name="connsiteY43" fmla="*/ 691686 h 1238251"/>
              <a:gd name="connsiteX44" fmla="*/ 979165 w 1238250"/>
              <a:gd name="connsiteY44" fmla="*/ 619125 h 1238251"/>
              <a:gd name="connsiteX45" fmla="*/ 950871 w 1238250"/>
              <a:gd name="connsiteY45" fmla="*/ 478981 h 1238251"/>
              <a:gd name="connsiteX46" fmla="*/ 619126 w 1238250"/>
              <a:gd name="connsiteY46" fmla="*/ 446664 h 1238251"/>
              <a:gd name="connsiteX47" fmla="*/ 446664 w 1238250"/>
              <a:gd name="connsiteY47" fmla="*/ 619126 h 1238251"/>
              <a:gd name="connsiteX48" fmla="*/ 619127 w 1238250"/>
              <a:gd name="connsiteY48" fmla="*/ 791588 h 1238251"/>
              <a:gd name="connsiteX49" fmla="*/ 791588 w 1238250"/>
              <a:gd name="connsiteY49" fmla="*/ 619127 h 1238251"/>
              <a:gd name="connsiteX50" fmla="*/ 619126 w 1238250"/>
              <a:gd name="connsiteY50" fmla="*/ 446664 h 1238251"/>
              <a:gd name="connsiteX51" fmla="*/ 560978 w 1238250"/>
              <a:gd name="connsiteY51" fmla="*/ 264947 h 1238251"/>
              <a:gd name="connsiteX52" fmla="*/ 546564 w 1238250"/>
              <a:gd name="connsiteY52" fmla="*/ 266400 h 1238251"/>
              <a:gd name="connsiteX53" fmla="*/ 320574 w 1238250"/>
              <a:gd name="connsiteY53" fmla="*/ 417823 h 1238251"/>
              <a:gd name="connsiteX54" fmla="*/ 316554 w 1238250"/>
              <a:gd name="connsiteY54" fmla="*/ 425230 h 1238251"/>
              <a:gd name="connsiteX55" fmla="*/ 471473 w 1238250"/>
              <a:gd name="connsiteY55" fmla="*/ 493246 h 1238251"/>
              <a:gd name="connsiteX56" fmla="*/ 480241 w 1238250"/>
              <a:gd name="connsiteY56" fmla="*/ 480241 h 1238251"/>
              <a:gd name="connsiteX57" fmla="*/ 542673 w 1238250"/>
              <a:gd name="connsiteY57" fmla="*/ 438148 h 1238251"/>
              <a:gd name="connsiteX58" fmla="*/ 562038 w 1238250"/>
              <a:gd name="connsiteY58" fmla="*/ 432136 h 1238251"/>
              <a:gd name="connsiteX59" fmla="*/ 635827 w 1238250"/>
              <a:gd name="connsiteY59" fmla="*/ 260769 h 1238251"/>
              <a:gd name="connsiteX60" fmla="*/ 654084 w 1238250"/>
              <a:gd name="connsiteY60" fmla="*/ 426237 h 1238251"/>
              <a:gd name="connsiteX61" fmla="*/ 658710 w 1238250"/>
              <a:gd name="connsiteY61" fmla="*/ 426703 h 1238251"/>
              <a:gd name="connsiteX62" fmla="*/ 695579 w 1238250"/>
              <a:gd name="connsiteY62" fmla="*/ 438148 h 1238251"/>
              <a:gd name="connsiteX63" fmla="*/ 752243 w 1238250"/>
              <a:gd name="connsiteY63" fmla="*/ 476353 h 1238251"/>
              <a:gd name="connsiteX64" fmla="*/ 896325 w 1238250"/>
              <a:gd name="connsiteY64" fmla="*/ 391945 h 1238251"/>
              <a:gd name="connsiteX65" fmla="*/ 873712 w 1238250"/>
              <a:gd name="connsiteY65" fmla="*/ 364538 h 1238251"/>
              <a:gd name="connsiteX66" fmla="*/ 691686 w 1238250"/>
              <a:gd name="connsiteY66" fmla="*/ 266400 h 1238251"/>
              <a:gd name="connsiteX67" fmla="*/ 619125 w 1238250"/>
              <a:gd name="connsiteY67" fmla="*/ 208563 h 1238251"/>
              <a:gd name="connsiteX68" fmla="*/ 1029687 w 1238250"/>
              <a:gd name="connsiteY68" fmla="*/ 619125 h 1238251"/>
              <a:gd name="connsiteX69" fmla="*/ 619125 w 1238250"/>
              <a:gd name="connsiteY69" fmla="*/ 1029687 h 1238251"/>
              <a:gd name="connsiteX70" fmla="*/ 208563 w 1238250"/>
              <a:gd name="connsiteY70" fmla="*/ 619125 h 1238251"/>
              <a:gd name="connsiteX71" fmla="*/ 619125 w 1238250"/>
              <a:gd name="connsiteY71" fmla="*/ 208563 h 1238251"/>
              <a:gd name="connsiteX72" fmla="*/ 619125 w 1238250"/>
              <a:gd name="connsiteY72" fmla="*/ 198932 h 1238251"/>
              <a:gd name="connsiteX73" fmla="*/ 198932 w 1238250"/>
              <a:gd name="connsiteY73" fmla="*/ 619125 h 1238251"/>
              <a:gd name="connsiteX74" fmla="*/ 619125 w 1238250"/>
              <a:gd name="connsiteY74" fmla="*/ 1039318 h 1238251"/>
              <a:gd name="connsiteX75" fmla="*/ 1039318 w 1238250"/>
              <a:gd name="connsiteY75" fmla="*/ 619125 h 1238251"/>
              <a:gd name="connsiteX76" fmla="*/ 619125 w 1238250"/>
              <a:gd name="connsiteY76" fmla="*/ 198932 h 1238251"/>
              <a:gd name="connsiteX77" fmla="*/ 619125 w 1238250"/>
              <a:gd name="connsiteY77" fmla="*/ 0 h 1238251"/>
              <a:gd name="connsiteX78" fmla="*/ 655249 w 1238250"/>
              <a:gd name="connsiteY78" fmla="*/ 1825 h 1238251"/>
              <a:gd name="connsiteX79" fmla="*/ 684951 w 1238250"/>
              <a:gd name="connsiteY79" fmla="*/ 79183 h 1238251"/>
              <a:gd name="connsiteX80" fmla="*/ 728821 w 1238250"/>
              <a:gd name="connsiteY80" fmla="*/ 85879 h 1238251"/>
              <a:gd name="connsiteX81" fmla="*/ 764880 w 1238250"/>
              <a:gd name="connsiteY81" fmla="*/ 95150 h 1238251"/>
              <a:gd name="connsiteX82" fmla="*/ 822187 w 1238250"/>
              <a:gd name="connsiteY82" fmla="*/ 34772 h 1238251"/>
              <a:gd name="connsiteX83" fmla="*/ 860117 w 1238250"/>
              <a:gd name="connsiteY83" fmla="*/ 48654 h 1238251"/>
              <a:gd name="connsiteX84" fmla="*/ 888733 w 1238250"/>
              <a:gd name="connsiteY84" fmla="*/ 62440 h 1238251"/>
              <a:gd name="connsiteX85" fmla="*/ 886569 w 1238250"/>
              <a:gd name="connsiteY85" fmla="*/ 145373 h 1238251"/>
              <a:gd name="connsiteX86" fmla="*/ 923451 w 1238250"/>
              <a:gd name="connsiteY86" fmla="*/ 167779 h 1238251"/>
              <a:gd name="connsiteX87" fmla="*/ 952398 w 1238250"/>
              <a:gd name="connsiteY87" fmla="*/ 191663 h 1238251"/>
              <a:gd name="connsiteX88" fmla="*/ 1030178 w 1238250"/>
              <a:gd name="connsiteY88" fmla="*/ 157040 h 1238251"/>
              <a:gd name="connsiteX89" fmla="*/ 1056913 w 1238250"/>
              <a:gd name="connsiteY89" fmla="*/ 181338 h 1238251"/>
              <a:gd name="connsiteX90" fmla="*/ 1081210 w 1238250"/>
              <a:gd name="connsiteY90" fmla="*/ 208072 h 1238251"/>
              <a:gd name="connsiteX91" fmla="*/ 1046587 w 1238250"/>
              <a:gd name="connsiteY91" fmla="*/ 285853 h 1238251"/>
              <a:gd name="connsiteX92" fmla="*/ 1070471 w 1238250"/>
              <a:gd name="connsiteY92" fmla="*/ 314799 h 1238251"/>
              <a:gd name="connsiteX93" fmla="*/ 1092877 w 1238250"/>
              <a:gd name="connsiteY93" fmla="*/ 351682 h 1238251"/>
              <a:gd name="connsiteX94" fmla="*/ 1175811 w 1238250"/>
              <a:gd name="connsiteY94" fmla="*/ 349518 h 1238251"/>
              <a:gd name="connsiteX95" fmla="*/ 1189597 w 1238250"/>
              <a:gd name="connsiteY95" fmla="*/ 378134 h 1238251"/>
              <a:gd name="connsiteX96" fmla="*/ 1203479 w 1238250"/>
              <a:gd name="connsiteY96" fmla="*/ 416064 h 1238251"/>
              <a:gd name="connsiteX97" fmla="*/ 1143100 w 1238250"/>
              <a:gd name="connsiteY97" fmla="*/ 473371 h 1238251"/>
              <a:gd name="connsiteX98" fmla="*/ 1152371 w 1238250"/>
              <a:gd name="connsiteY98" fmla="*/ 509429 h 1238251"/>
              <a:gd name="connsiteX99" fmla="*/ 1159066 w 1238250"/>
              <a:gd name="connsiteY99" fmla="*/ 553299 h 1238251"/>
              <a:gd name="connsiteX100" fmla="*/ 1236426 w 1238250"/>
              <a:gd name="connsiteY100" fmla="*/ 583003 h 1238251"/>
              <a:gd name="connsiteX101" fmla="*/ 1238250 w 1238250"/>
              <a:gd name="connsiteY101" fmla="*/ 619126 h 1238251"/>
              <a:gd name="connsiteX102" fmla="*/ 1236426 w 1238250"/>
              <a:gd name="connsiteY102" fmla="*/ 655249 h 1238251"/>
              <a:gd name="connsiteX103" fmla="*/ 1159066 w 1238250"/>
              <a:gd name="connsiteY103" fmla="*/ 684952 h 1238251"/>
              <a:gd name="connsiteX104" fmla="*/ 1152371 w 1238250"/>
              <a:gd name="connsiteY104" fmla="*/ 728822 h 1238251"/>
              <a:gd name="connsiteX105" fmla="*/ 1143100 w 1238250"/>
              <a:gd name="connsiteY105" fmla="*/ 764880 h 1238251"/>
              <a:gd name="connsiteX106" fmla="*/ 1203479 w 1238250"/>
              <a:gd name="connsiteY106" fmla="*/ 822187 h 1238251"/>
              <a:gd name="connsiteX107" fmla="*/ 1189597 w 1238250"/>
              <a:gd name="connsiteY107" fmla="*/ 860118 h 1238251"/>
              <a:gd name="connsiteX108" fmla="*/ 1175812 w 1238250"/>
              <a:gd name="connsiteY108" fmla="*/ 888734 h 1238251"/>
              <a:gd name="connsiteX109" fmla="*/ 1092877 w 1238250"/>
              <a:gd name="connsiteY109" fmla="*/ 886569 h 1238251"/>
              <a:gd name="connsiteX110" fmla="*/ 1070471 w 1238250"/>
              <a:gd name="connsiteY110" fmla="*/ 923452 h 1238251"/>
              <a:gd name="connsiteX111" fmla="*/ 1046587 w 1238250"/>
              <a:gd name="connsiteY111" fmla="*/ 952398 h 1238251"/>
              <a:gd name="connsiteX112" fmla="*/ 1081211 w 1238250"/>
              <a:gd name="connsiteY112" fmla="*/ 1030179 h 1238251"/>
              <a:gd name="connsiteX113" fmla="*/ 1056913 w 1238250"/>
              <a:gd name="connsiteY113" fmla="*/ 1056914 h 1238251"/>
              <a:gd name="connsiteX114" fmla="*/ 1030178 w 1238250"/>
              <a:gd name="connsiteY114" fmla="*/ 1081212 h 1238251"/>
              <a:gd name="connsiteX115" fmla="*/ 952397 w 1238250"/>
              <a:gd name="connsiteY115" fmla="*/ 1046588 h 1238251"/>
              <a:gd name="connsiteX116" fmla="*/ 923451 w 1238250"/>
              <a:gd name="connsiteY116" fmla="*/ 1070471 h 1238251"/>
              <a:gd name="connsiteX117" fmla="*/ 886569 w 1238250"/>
              <a:gd name="connsiteY117" fmla="*/ 1092878 h 1238251"/>
              <a:gd name="connsiteX118" fmla="*/ 888733 w 1238250"/>
              <a:gd name="connsiteY118" fmla="*/ 1175812 h 1238251"/>
              <a:gd name="connsiteX119" fmla="*/ 860117 w 1238250"/>
              <a:gd name="connsiteY119" fmla="*/ 1189598 h 1238251"/>
              <a:gd name="connsiteX120" fmla="*/ 822187 w 1238250"/>
              <a:gd name="connsiteY120" fmla="*/ 1203480 h 1238251"/>
              <a:gd name="connsiteX121" fmla="*/ 764880 w 1238250"/>
              <a:gd name="connsiteY121" fmla="*/ 1143100 h 1238251"/>
              <a:gd name="connsiteX122" fmla="*/ 728821 w 1238250"/>
              <a:gd name="connsiteY122" fmla="*/ 1152372 h 1238251"/>
              <a:gd name="connsiteX123" fmla="*/ 684952 w 1238250"/>
              <a:gd name="connsiteY123" fmla="*/ 1159067 h 1238251"/>
              <a:gd name="connsiteX124" fmla="*/ 655249 w 1238250"/>
              <a:gd name="connsiteY124" fmla="*/ 1236427 h 1238251"/>
              <a:gd name="connsiteX125" fmla="*/ 619125 w 1238250"/>
              <a:gd name="connsiteY125" fmla="*/ 1238251 h 1238251"/>
              <a:gd name="connsiteX126" fmla="*/ 583002 w 1238250"/>
              <a:gd name="connsiteY126" fmla="*/ 1236427 h 1238251"/>
              <a:gd name="connsiteX127" fmla="*/ 553299 w 1238250"/>
              <a:gd name="connsiteY127" fmla="*/ 1159067 h 1238251"/>
              <a:gd name="connsiteX128" fmla="*/ 509429 w 1238250"/>
              <a:gd name="connsiteY128" fmla="*/ 1152372 h 1238251"/>
              <a:gd name="connsiteX129" fmla="*/ 473370 w 1238250"/>
              <a:gd name="connsiteY129" fmla="*/ 1143100 h 1238251"/>
              <a:gd name="connsiteX130" fmla="*/ 416064 w 1238250"/>
              <a:gd name="connsiteY130" fmla="*/ 1203480 h 1238251"/>
              <a:gd name="connsiteX131" fmla="*/ 378134 w 1238250"/>
              <a:gd name="connsiteY131" fmla="*/ 1189598 h 1238251"/>
              <a:gd name="connsiteX132" fmla="*/ 349517 w 1238250"/>
              <a:gd name="connsiteY132" fmla="*/ 1175812 h 1238251"/>
              <a:gd name="connsiteX133" fmla="*/ 351682 w 1238250"/>
              <a:gd name="connsiteY133" fmla="*/ 1092878 h 1238251"/>
              <a:gd name="connsiteX134" fmla="*/ 314799 w 1238250"/>
              <a:gd name="connsiteY134" fmla="*/ 1070471 h 1238251"/>
              <a:gd name="connsiteX135" fmla="*/ 285852 w 1238250"/>
              <a:gd name="connsiteY135" fmla="*/ 1046588 h 1238251"/>
              <a:gd name="connsiteX136" fmla="*/ 208072 w 1238250"/>
              <a:gd name="connsiteY136" fmla="*/ 1081211 h 1238251"/>
              <a:gd name="connsiteX137" fmla="*/ 181338 w 1238250"/>
              <a:gd name="connsiteY137" fmla="*/ 1056914 h 1238251"/>
              <a:gd name="connsiteX138" fmla="*/ 157040 w 1238250"/>
              <a:gd name="connsiteY138" fmla="*/ 1030179 h 1238251"/>
              <a:gd name="connsiteX139" fmla="*/ 191663 w 1238250"/>
              <a:gd name="connsiteY139" fmla="*/ 952399 h 1238251"/>
              <a:gd name="connsiteX140" fmla="*/ 167779 w 1238250"/>
              <a:gd name="connsiteY140" fmla="*/ 923452 h 1238251"/>
              <a:gd name="connsiteX141" fmla="*/ 145373 w 1238250"/>
              <a:gd name="connsiteY141" fmla="*/ 886569 h 1238251"/>
              <a:gd name="connsiteX142" fmla="*/ 62439 w 1238250"/>
              <a:gd name="connsiteY142" fmla="*/ 888734 h 1238251"/>
              <a:gd name="connsiteX143" fmla="*/ 48654 w 1238250"/>
              <a:gd name="connsiteY143" fmla="*/ 860118 h 1238251"/>
              <a:gd name="connsiteX144" fmla="*/ 34772 w 1238250"/>
              <a:gd name="connsiteY144" fmla="*/ 822187 h 1238251"/>
              <a:gd name="connsiteX145" fmla="*/ 95150 w 1238250"/>
              <a:gd name="connsiteY145" fmla="*/ 764881 h 1238251"/>
              <a:gd name="connsiteX146" fmla="*/ 85879 w 1238250"/>
              <a:gd name="connsiteY146" fmla="*/ 728822 h 1238251"/>
              <a:gd name="connsiteX147" fmla="*/ 79183 w 1238250"/>
              <a:gd name="connsiteY147" fmla="*/ 684952 h 1238251"/>
              <a:gd name="connsiteX148" fmla="*/ 1825 w 1238250"/>
              <a:gd name="connsiteY148" fmla="*/ 655249 h 1238251"/>
              <a:gd name="connsiteX149" fmla="*/ 0 w 1238250"/>
              <a:gd name="connsiteY149" fmla="*/ 619126 h 1238251"/>
              <a:gd name="connsiteX150" fmla="*/ 1825 w 1238250"/>
              <a:gd name="connsiteY150" fmla="*/ 583003 h 1238251"/>
              <a:gd name="connsiteX151" fmla="*/ 79183 w 1238250"/>
              <a:gd name="connsiteY151" fmla="*/ 553300 h 1238251"/>
              <a:gd name="connsiteX152" fmla="*/ 85879 w 1238250"/>
              <a:gd name="connsiteY152" fmla="*/ 509429 h 1238251"/>
              <a:gd name="connsiteX153" fmla="*/ 95150 w 1238250"/>
              <a:gd name="connsiteY153" fmla="*/ 473370 h 1238251"/>
              <a:gd name="connsiteX154" fmla="*/ 34772 w 1238250"/>
              <a:gd name="connsiteY154" fmla="*/ 416064 h 1238251"/>
              <a:gd name="connsiteX155" fmla="*/ 48654 w 1238250"/>
              <a:gd name="connsiteY155" fmla="*/ 378134 h 1238251"/>
              <a:gd name="connsiteX156" fmla="*/ 62439 w 1238250"/>
              <a:gd name="connsiteY156" fmla="*/ 349518 h 1238251"/>
              <a:gd name="connsiteX157" fmla="*/ 145373 w 1238250"/>
              <a:gd name="connsiteY157" fmla="*/ 351682 h 1238251"/>
              <a:gd name="connsiteX158" fmla="*/ 167779 w 1238250"/>
              <a:gd name="connsiteY158" fmla="*/ 314799 h 1238251"/>
              <a:gd name="connsiteX159" fmla="*/ 191663 w 1238250"/>
              <a:gd name="connsiteY159" fmla="*/ 285852 h 1238251"/>
              <a:gd name="connsiteX160" fmla="*/ 157040 w 1238250"/>
              <a:gd name="connsiteY160" fmla="*/ 208072 h 1238251"/>
              <a:gd name="connsiteX161" fmla="*/ 181338 w 1238250"/>
              <a:gd name="connsiteY161" fmla="*/ 181338 h 1238251"/>
              <a:gd name="connsiteX162" fmla="*/ 208072 w 1238250"/>
              <a:gd name="connsiteY162" fmla="*/ 157040 h 1238251"/>
              <a:gd name="connsiteX163" fmla="*/ 285852 w 1238250"/>
              <a:gd name="connsiteY163" fmla="*/ 191663 h 1238251"/>
              <a:gd name="connsiteX164" fmla="*/ 314799 w 1238250"/>
              <a:gd name="connsiteY164" fmla="*/ 167779 h 1238251"/>
              <a:gd name="connsiteX165" fmla="*/ 351682 w 1238250"/>
              <a:gd name="connsiteY165" fmla="*/ 145372 h 1238251"/>
              <a:gd name="connsiteX166" fmla="*/ 349517 w 1238250"/>
              <a:gd name="connsiteY166" fmla="*/ 62440 h 1238251"/>
              <a:gd name="connsiteX167" fmla="*/ 378134 w 1238250"/>
              <a:gd name="connsiteY167" fmla="*/ 48654 h 1238251"/>
              <a:gd name="connsiteX168" fmla="*/ 416064 w 1238250"/>
              <a:gd name="connsiteY168" fmla="*/ 34772 h 1238251"/>
              <a:gd name="connsiteX169" fmla="*/ 473370 w 1238250"/>
              <a:gd name="connsiteY169" fmla="*/ 95150 h 1238251"/>
              <a:gd name="connsiteX170" fmla="*/ 509429 w 1238250"/>
              <a:gd name="connsiteY170" fmla="*/ 85879 h 1238251"/>
              <a:gd name="connsiteX171" fmla="*/ 553299 w 1238250"/>
              <a:gd name="connsiteY171" fmla="*/ 79183 h 1238251"/>
              <a:gd name="connsiteX172" fmla="*/ 583002 w 1238250"/>
              <a:gd name="connsiteY172" fmla="*/ 1825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1238251">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55249" y="1825"/>
                </a:lnTo>
                <a:lnTo>
                  <a:pt x="684951" y="79183"/>
                </a:lnTo>
                <a:lnTo>
                  <a:pt x="728821" y="85879"/>
                </a:lnTo>
                <a:lnTo>
                  <a:pt x="764880" y="95150"/>
                </a:lnTo>
                <a:lnTo>
                  <a:pt x="822187" y="34772"/>
                </a:lnTo>
                <a:lnTo>
                  <a:pt x="860117" y="48654"/>
                </a:lnTo>
                <a:lnTo>
                  <a:pt x="888733" y="62440"/>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40"/>
                </a:lnTo>
                <a:lnTo>
                  <a:pt x="378134" y="48654"/>
                </a:lnTo>
                <a:lnTo>
                  <a:pt x="416064" y="34772"/>
                </a:lnTo>
                <a:lnTo>
                  <a:pt x="473370" y="95150"/>
                </a:lnTo>
                <a:lnTo>
                  <a:pt x="509429" y="85879"/>
                </a:lnTo>
                <a:lnTo>
                  <a:pt x="553299" y="79183"/>
                </a:lnTo>
                <a:lnTo>
                  <a:pt x="583002" y="1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950519" y="4184635"/>
            <a:ext cx="419241" cy="424076"/>
          </a:xfrm>
          <a:custGeom>
            <a:avLst/>
            <a:gdLst>
              <a:gd name="connsiteX0" fmla="*/ 486007 w 1238250"/>
              <a:gd name="connsiteY0" fmla="*/ 769038 h 1252529"/>
              <a:gd name="connsiteX1" fmla="*/ 341926 w 1238250"/>
              <a:gd name="connsiteY1" fmla="*/ 853445 h 1252529"/>
              <a:gd name="connsiteX2" fmla="*/ 364538 w 1238250"/>
              <a:gd name="connsiteY2" fmla="*/ 880851 h 1252529"/>
              <a:gd name="connsiteX3" fmla="*/ 546564 w 1238250"/>
              <a:gd name="connsiteY3" fmla="*/ 978989 h 1252529"/>
              <a:gd name="connsiteX4" fmla="*/ 602424 w 1238250"/>
              <a:gd name="connsiteY4" fmla="*/ 984620 h 1252529"/>
              <a:gd name="connsiteX5" fmla="*/ 584166 w 1238250"/>
              <a:gd name="connsiteY5" fmla="*/ 819154 h 1252529"/>
              <a:gd name="connsiteX6" fmla="*/ 579543 w 1238250"/>
              <a:gd name="connsiteY6" fmla="*/ 818688 h 1252529"/>
              <a:gd name="connsiteX7" fmla="*/ 542673 w 1238250"/>
              <a:gd name="connsiteY7" fmla="*/ 807243 h 1252529"/>
              <a:gd name="connsiteX8" fmla="*/ 766780 w 1238250"/>
              <a:gd name="connsiteY8" fmla="*/ 752144 h 1252529"/>
              <a:gd name="connsiteX9" fmla="*/ 758012 w 1238250"/>
              <a:gd name="connsiteY9" fmla="*/ 765150 h 1252529"/>
              <a:gd name="connsiteX10" fmla="*/ 695579 w 1238250"/>
              <a:gd name="connsiteY10" fmla="*/ 807242 h 1252529"/>
              <a:gd name="connsiteX11" fmla="*/ 676214 w 1238250"/>
              <a:gd name="connsiteY11" fmla="*/ 813254 h 1252529"/>
              <a:gd name="connsiteX12" fmla="*/ 677273 w 1238250"/>
              <a:gd name="connsiteY12" fmla="*/ 980442 h 1252529"/>
              <a:gd name="connsiteX13" fmla="*/ 691686 w 1238250"/>
              <a:gd name="connsiteY13" fmla="*/ 978989 h 1252529"/>
              <a:gd name="connsiteX14" fmla="*/ 917676 w 1238250"/>
              <a:gd name="connsiteY14" fmla="*/ 827566 h 1252529"/>
              <a:gd name="connsiteX15" fmla="*/ 921696 w 1238250"/>
              <a:gd name="connsiteY15" fmla="*/ 820159 h 1252529"/>
              <a:gd name="connsiteX16" fmla="*/ 618488 w 1238250"/>
              <a:gd name="connsiteY16" fmla="*/ 520834 h 1252529"/>
              <a:gd name="connsiteX17" fmla="*/ 513057 w 1238250"/>
              <a:gd name="connsiteY17" fmla="*/ 626264 h 1252529"/>
              <a:gd name="connsiteX18" fmla="*/ 618487 w 1238250"/>
              <a:gd name="connsiteY18" fmla="*/ 731694 h 1252529"/>
              <a:gd name="connsiteX19" fmla="*/ 723917 w 1238250"/>
              <a:gd name="connsiteY19" fmla="*/ 626264 h 1252529"/>
              <a:gd name="connsiteX20" fmla="*/ 618488 w 1238250"/>
              <a:gd name="connsiteY20" fmla="*/ 520834 h 1252529"/>
              <a:gd name="connsiteX21" fmla="*/ 283232 w 1238250"/>
              <a:gd name="connsiteY21" fmla="*/ 499479 h 1252529"/>
              <a:gd name="connsiteX22" fmla="*/ 266400 w 1238250"/>
              <a:gd name="connsiteY22" fmla="*/ 553703 h 1252529"/>
              <a:gd name="connsiteX23" fmla="*/ 259085 w 1238250"/>
              <a:gd name="connsiteY23" fmla="*/ 626264 h 1252529"/>
              <a:gd name="connsiteX24" fmla="*/ 287379 w 1238250"/>
              <a:gd name="connsiteY24" fmla="*/ 766408 h 1252529"/>
              <a:gd name="connsiteX25" fmla="*/ 300634 w 1238250"/>
              <a:gd name="connsiteY25" fmla="*/ 790828 h 1252529"/>
              <a:gd name="connsiteX26" fmla="*/ 434890 w 1238250"/>
              <a:gd name="connsiteY26" fmla="*/ 692221 h 1252529"/>
              <a:gd name="connsiteX27" fmla="*/ 426704 w 1238250"/>
              <a:gd name="connsiteY27" fmla="*/ 665849 h 1252529"/>
              <a:gd name="connsiteX28" fmla="*/ 422713 w 1238250"/>
              <a:gd name="connsiteY28" fmla="*/ 626265 h 1252529"/>
              <a:gd name="connsiteX29" fmla="*/ 426704 w 1238250"/>
              <a:gd name="connsiteY29" fmla="*/ 586681 h 1252529"/>
              <a:gd name="connsiteX30" fmla="*/ 428174 w 1238250"/>
              <a:gd name="connsiteY30" fmla="*/ 581942 h 1252529"/>
              <a:gd name="connsiteX31" fmla="*/ 619126 w 1238250"/>
              <a:gd name="connsiteY31" fmla="*/ 474685 h 1252529"/>
              <a:gd name="connsiteX32" fmla="*/ 770706 w 1238250"/>
              <a:gd name="connsiteY32" fmla="*/ 626265 h 1252529"/>
              <a:gd name="connsiteX33" fmla="*/ 619126 w 1238250"/>
              <a:gd name="connsiteY33" fmla="*/ 777846 h 1252529"/>
              <a:gd name="connsiteX34" fmla="*/ 467546 w 1238250"/>
              <a:gd name="connsiteY34" fmla="*/ 626265 h 1252529"/>
              <a:gd name="connsiteX35" fmla="*/ 619126 w 1238250"/>
              <a:gd name="connsiteY35" fmla="*/ 474685 h 1252529"/>
              <a:gd name="connsiteX36" fmla="*/ 937617 w 1238250"/>
              <a:gd name="connsiteY36" fmla="*/ 461700 h 1252529"/>
              <a:gd name="connsiteX37" fmla="*/ 803362 w 1238250"/>
              <a:gd name="connsiteY37" fmla="*/ 560307 h 1252529"/>
              <a:gd name="connsiteX38" fmla="*/ 811549 w 1238250"/>
              <a:gd name="connsiteY38" fmla="*/ 586681 h 1252529"/>
              <a:gd name="connsiteX39" fmla="*/ 815539 w 1238250"/>
              <a:gd name="connsiteY39" fmla="*/ 626265 h 1252529"/>
              <a:gd name="connsiteX40" fmla="*/ 811548 w 1238250"/>
              <a:gd name="connsiteY40" fmla="*/ 665849 h 1252529"/>
              <a:gd name="connsiteX41" fmla="*/ 810078 w 1238250"/>
              <a:gd name="connsiteY41" fmla="*/ 670588 h 1252529"/>
              <a:gd name="connsiteX42" fmla="*/ 955018 w 1238250"/>
              <a:gd name="connsiteY42" fmla="*/ 753049 h 1252529"/>
              <a:gd name="connsiteX43" fmla="*/ 971850 w 1238250"/>
              <a:gd name="connsiteY43" fmla="*/ 698825 h 1252529"/>
              <a:gd name="connsiteX44" fmla="*/ 979165 w 1238250"/>
              <a:gd name="connsiteY44" fmla="*/ 626264 h 1252529"/>
              <a:gd name="connsiteX45" fmla="*/ 950871 w 1238250"/>
              <a:gd name="connsiteY45" fmla="*/ 486120 h 1252529"/>
              <a:gd name="connsiteX46" fmla="*/ 619126 w 1238250"/>
              <a:gd name="connsiteY46" fmla="*/ 453803 h 1252529"/>
              <a:gd name="connsiteX47" fmla="*/ 446664 w 1238250"/>
              <a:gd name="connsiteY47" fmla="*/ 626265 h 1252529"/>
              <a:gd name="connsiteX48" fmla="*/ 619127 w 1238250"/>
              <a:gd name="connsiteY48" fmla="*/ 798727 h 1252529"/>
              <a:gd name="connsiteX49" fmla="*/ 791588 w 1238250"/>
              <a:gd name="connsiteY49" fmla="*/ 626266 h 1252529"/>
              <a:gd name="connsiteX50" fmla="*/ 619126 w 1238250"/>
              <a:gd name="connsiteY50" fmla="*/ 453803 h 1252529"/>
              <a:gd name="connsiteX51" fmla="*/ 560978 w 1238250"/>
              <a:gd name="connsiteY51" fmla="*/ 272086 h 1252529"/>
              <a:gd name="connsiteX52" fmla="*/ 546564 w 1238250"/>
              <a:gd name="connsiteY52" fmla="*/ 273539 h 1252529"/>
              <a:gd name="connsiteX53" fmla="*/ 320574 w 1238250"/>
              <a:gd name="connsiteY53" fmla="*/ 424962 h 1252529"/>
              <a:gd name="connsiteX54" fmla="*/ 316554 w 1238250"/>
              <a:gd name="connsiteY54" fmla="*/ 432369 h 1252529"/>
              <a:gd name="connsiteX55" fmla="*/ 471473 w 1238250"/>
              <a:gd name="connsiteY55" fmla="*/ 500385 h 1252529"/>
              <a:gd name="connsiteX56" fmla="*/ 480241 w 1238250"/>
              <a:gd name="connsiteY56" fmla="*/ 487380 h 1252529"/>
              <a:gd name="connsiteX57" fmla="*/ 542673 w 1238250"/>
              <a:gd name="connsiteY57" fmla="*/ 445287 h 1252529"/>
              <a:gd name="connsiteX58" fmla="*/ 562038 w 1238250"/>
              <a:gd name="connsiteY58" fmla="*/ 439275 h 1252529"/>
              <a:gd name="connsiteX59" fmla="*/ 635827 w 1238250"/>
              <a:gd name="connsiteY59" fmla="*/ 267908 h 1252529"/>
              <a:gd name="connsiteX60" fmla="*/ 654084 w 1238250"/>
              <a:gd name="connsiteY60" fmla="*/ 433376 h 1252529"/>
              <a:gd name="connsiteX61" fmla="*/ 658710 w 1238250"/>
              <a:gd name="connsiteY61" fmla="*/ 433842 h 1252529"/>
              <a:gd name="connsiteX62" fmla="*/ 695579 w 1238250"/>
              <a:gd name="connsiteY62" fmla="*/ 445287 h 1252529"/>
              <a:gd name="connsiteX63" fmla="*/ 752243 w 1238250"/>
              <a:gd name="connsiteY63" fmla="*/ 483492 h 1252529"/>
              <a:gd name="connsiteX64" fmla="*/ 896325 w 1238250"/>
              <a:gd name="connsiteY64" fmla="*/ 399084 h 1252529"/>
              <a:gd name="connsiteX65" fmla="*/ 873712 w 1238250"/>
              <a:gd name="connsiteY65" fmla="*/ 371677 h 1252529"/>
              <a:gd name="connsiteX66" fmla="*/ 691686 w 1238250"/>
              <a:gd name="connsiteY66" fmla="*/ 273539 h 1252529"/>
              <a:gd name="connsiteX67" fmla="*/ 619125 w 1238250"/>
              <a:gd name="connsiteY67" fmla="*/ 215702 h 1252529"/>
              <a:gd name="connsiteX68" fmla="*/ 1029687 w 1238250"/>
              <a:gd name="connsiteY68" fmla="*/ 626264 h 1252529"/>
              <a:gd name="connsiteX69" fmla="*/ 619125 w 1238250"/>
              <a:gd name="connsiteY69" fmla="*/ 1036826 h 1252529"/>
              <a:gd name="connsiteX70" fmla="*/ 208563 w 1238250"/>
              <a:gd name="connsiteY70" fmla="*/ 626264 h 1252529"/>
              <a:gd name="connsiteX71" fmla="*/ 619125 w 1238250"/>
              <a:gd name="connsiteY71" fmla="*/ 215702 h 1252529"/>
              <a:gd name="connsiteX72" fmla="*/ 619125 w 1238250"/>
              <a:gd name="connsiteY72" fmla="*/ 206071 h 1252529"/>
              <a:gd name="connsiteX73" fmla="*/ 198932 w 1238250"/>
              <a:gd name="connsiteY73" fmla="*/ 626264 h 1252529"/>
              <a:gd name="connsiteX74" fmla="*/ 619125 w 1238250"/>
              <a:gd name="connsiteY74" fmla="*/ 1046457 h 1252529"/>
              <a:gd name="connsiteX75" fmla="*/ 1039318 w 1238250"/>
              <a:gd name="connsiteY75" fmla="*/ 626264 h 1252529"/>
              <a:gd name="connsiteX76" fmla="*/ 619125 w 1238250"/>
              <a:gd name="connsiteY76" fmla="*/ 206071 h 1252529"/>
              <a:gd name="connsiteX77" fmla="*/ 619125 w 1238250"/>
              <a:gd name="connsiteY77" fmla="*/ 0 h 1252529"/>
              <a:gd name="connsiteX78" fmla="*/ 683157 w 1238250"/>
              <a:gd name="connsiteY78" fmla="*/ 3234 h 1252529"/>
              <a:gd name="connsiteX79" fmla="*/ 702275 w 1238250"/>
              <a:gd name="connsiteY79" fmla="*/ 6152 h 1252529"/>
              <a:gd name="connsiteX80" fmla="*/ 760415 w 1238250"/>
              <a:gd name="connsiteY80" fmla="*/ 140847 h 1252529"/>
              <a:gd name="connsiteX81" fmla="*/ 769539 w 1238250"/>
              <a:gd name="connsiteY81" fmla="*/ 143193 h 1252529"/>
              <a:gd name="connsiteX82" fmla="*/ 816010 w 1238250"/>
              <a:gd name="connsiteY82" fmla="*/ 160202 h 1252529"/>
              <a:gd name="connsiteX83" fmla="*/ 841205 w 1238250"/>
              <a:gd name="connsiteY83" fmla="*/ 172339 h 1252529"/>
              <a:gd name="connsiteX84" fmla="*/ 972331 w 1238250"/>
              <a:gd name="connsiteY84" fmla="*/ 109240 h 1252529"/>
              <a:gd name="connsiteX85" fmla="*/ 1017488 w 1238250"/>
              <a:gd name="connsiteY85" fmla="*/ 143009 h 1252529"/>
              <a:gd name="connsiteX86" fmla="*/ 1061962 w 1238250"/>
              <a:gd name="connsiteY86" fmla="*/ 183429 h 1252529"/>
              <a:gd name="connsiteX87" fmla="*/ 1066261 w 1238250"/>
              <a:gd name="connsiteY87" fmla="*/ 188159 h 1252529"/>
              <a:gd name="connsiteX88" fmla="*/ 1029508 w 1238250"/>
              <a:gd name="connsiteY88" fmla="*/ 332498 h 1252529"/>
              <a:gd name="connsiteX89" fmla="*/ 1038552 w 1238250"/>
              <a:gd name="connsiteY89" fmla="*/ 343460 h 1252529"/>
              <a:gd name="connsiteX90" fmla="*/ 1060969 w 1238250"/>
              <a:gd name="connsiteY90" fmla="*/ 380360 h 1252529"/>
              <a:gd name="connsiteX91" fmla="*/ 1203389 w 1238250"/>
              <a:gd name="connsiteY91" fmla="*/ 402205 h 1252529"/>
              <a:gd name="connsiteX92" fmla="*/ 1217234 w 1238250"/>
              <a:gd name="connsiteY92" fmla="*/ 440033 h 1252529"/>
              <a:gd name="connsiteX93" fmla="*/ 1232666 w 1238250"/>
              <a:gd name="connsiteY93" fmla="*/ 500051 h 1252529"/>
              <a:gd name="connsiteX94" fmla="*/ 1238250 w 1238250"/>
              <a:gd name="connsiteY94" fmla="*/ 536637 h 1252529"/>
              <a:gd name="connsiteX95" fmla="*/ 1124872 w 1238250"/>
              <a:gd name="connsiteY95" fmla="*/ 627550 h 1252529"/>
              <a:gd name="connsiteX96" fmla="*/ 1122789 w 1238250"/>
              <a:gd name="connsiteY96" fmla="*/ 668804 h 1252529"/>
              <a:gd name="connsiteX97" fmla="*/ 1228247 w 1238250"/>
              <a:gd name="connsiteY97" fmla="*/ 769668 h 1252529"/>
              <a:gd name="connsiteX98" fmla="*/ 1217234 w 1238250"/>
              <a:gd name="connsiteY98" fmla="*/ 812497 h 1252529"/>
              <a:gd name="connsiteX99" fmla="*/ 1196175 w 1238250"/>
              <a:gd name="connsiteY99" fmla="*/ 870036 h 1252529"/>
              <a:gd name="connsiteX100" fmla="*/ 1181548 w 1238250"/>
              <a:gd name="connsiteY100" fmla="*/ 900399 h 1252529"/>
              <a:gd name="connsiteX101" fmla="*/ 1038004 w 1238250"/>
              <a:gd name="connsiteY101" fmla="*/ 909733 h 1252529"/>
              <a:gd name="connsiteX102" fmla="*/ 1002108 w 1238250"/>
              <a:gd name="connsiteY102" fmla="*/ 953240 h 1252529"/>
              <a:gd name="connsiteX103" fmla="*/ 1026343 w 1238250"/>
              <a:gd name="connsiteY103" fmla="*/ 1101472 h 1252529"/>
              <a:gd name="connsiteX104" fmla="*/ 1017488 w 1238250"/>
              <a:gd name="connsiteY104" fmla="*/ 1109521 h 1252529"/>
              <a:gd name="connsiteX105" fmla="*/ 969276 w 1238250"/>
              <a:gd name="connsiteY105" fmla="*/ 1145573 h 1252529"/>
              <a:gd name="connsiteX106" fmla="*/ 925762 w 1238250"/>
              <a:gd name="connsiteY106" fmla="*/ 1172008 h 1252529"/>
              <a:gd name="connsiteX107" fmla="*/ 800877 w 1238250"/>
              <a:gd name="connsiteY107" fmla="*/ 1097865 h 1252529"/>
              <a:gd name="connsiteX108" fmla="*/ 769539 w 1238250"/>
              <a:gd name="connsiteY108" fmla="*/ 1109335 h 1252529"/>
              <a:gd name="connsiteX109" fmla="*/ 721064 w 1238250"/>
              <a:gd name="connsiteY109" fmla="*/ 1121800 h 1252529"/>
              <a:gd name="connsiteX110" fmla="*/ 717462 w 1238250"/>
              <a:gd name="connsiteY110" fmla="*/ 1122349 h 1252529"/>
              <a:gd name="connsiteX111" fmla="*/ 648017 w 1238250"/>
              <a:gd name="connsiteY111" fmla="*/ 1251070 h 1252529"/>
              <a:gd name="connsiteX112" fmla="*/ 619125 w 1238250"/>
              <a:gd name="connsiteY112" fmla="*/ 1252529 h 1252529"/>
              <a:gd name="connsiteX113" fmla="*/ 555093 w 1238250"/>
              <a:gd name="connsiteY113" fmla="*/ 1249296 h 1252529"/>
              <a:gd name="connsiteX114" fmla="*/ 535976 w 1238250"/>
              <a:gd name="connsiteY114" fmla="*/ 1246378 h 1252529"/>
              <a:gd name="connsiteX115" fmla="*/ 477835 w 1238250"/>
              <a:gd name="connsiteY115" fmla="*/ 1111681 h 1252529"/>
              <a:gd name="connsiteX116" fmla="*/ 468712 w 1238250"/>
              <a:gd name="connsiteY116" fmla="*/ 1109335 h 1252529"/>
              <a:gd name="connsiteX117" fmla="*/ 422240 w 1238250"/>
              <a:gd name="connsiteY117" fmla="*/ 1092326 h 1252529"/>
              <a:gd name="connsiteX118" fmla="*/ 397046 w 1238250"/>
              <a:gd name="connsiteY118" fmla="*/ 1080190 h 1252529"/>
              <a:gd name="connsiteX119" fmla="*/ 265919 w 1238250"/>
              <a:gd name="connsiteY119" fmla="*/ 1143288 h 1252529"/>
              <a:gd name="connsiteX120" fmla="*/ 220763 w 1238250"/>
              <a:gd name="connsiteY120" fmla="*/ 1109521 h 1252529"/>
              <a:gd name="connsiteX121" fmla="*/ 176289 w 1238250"/>
              <a:gd name="connsiteY121" fmla="*/ 1069101 h 1252529"/>
              <a:gd name="connsiteX122" fmla="*/ 171990 w 1238250"/>
              <a:gd name="connsiteY122" fmla="*/ 1064370 h 1252529"/>
              <a:gd name="connsiteX123" fmla="*/ 208742 w 1238250"/>
              <a:gd name="connsiteY123" fmla="*/ 920030 h 1252529"/>
              <a:gd name="connsiteX124" fmla="*/ 199698 w 1238250"/>
              <a:gd name="connsiteY124" fmla="*/ 909068 h 1252529"/>
              <a:gd name="connsiteX125" fmla="*/ 177281 w 1238250"/>
              <a:gd name="connsiteY125" fmla="*/ 872169 h 1252529"/>
              <a:gd name="connsiteX126" fmla="*/ 34861 w 1238250"/>
              <a:gd name="connsiteY126" fmla="*/ 850324 h 1252529"/>
              <a:gd name="connsiteX127" fmla="*/ 21016 w 1238250"/>
              <a:gd name="connsiteY127" fmla="*/ 812497 h 1252529"/>
              <a:gd name="connsiteX128" fmla="*/ 5584 w 1238250"/>
              <a:gd name="connsiteY128" fmla="*/ 752479 h 1252529"/>
              <a:gd name="connsiteX129" fmla="*/ 0 w 1238250"/>
              <a:gd name="connsiteY129" fmla="*/ 715892 h 1252529"/>
              <a:gd name="connsiteX130" fmla="*/ 113379 w 1238250"/>
              <a:gd name="connsiteY130" fmla="*/ 624979 h 1252529"/>
              <a:gd name="connsiteX131" fmla="*/ 115461 w 1238250"/>
              <a:gd name="connsiteY131" fmla="*/ 583725 h 1252529"/>
              <a:gd name="connsiteX132" fmla="*/ 10004 w 1238250"/>
              <a:gd name="connsiteY132" fmla="*/ 482861 h 1252529"/>
              <a:gd name="connsiteX133" fmla="*/ 21016 w 1238250"/>
              <a:gd name="connsiteY133" fmla="*/ 440033 h 1252529"/>
              <a:gd name="connsiteX134" fmla="*/ 42075 w 1238250"/>
              <a:gd name="connsiteY134" fmla="*/ 382494 h 1252529"/>
              <a:gd name="connsiteX135" fmla="*/ 56703 w 1238250"/>
              <a:gd name="connsiteY135" fmla="*/ 352130 h 1252529"/>
              <a:gd name="connsiteX136" fmla="*/ 200247 w 1238250"/>
              <a:gd name="connsiteY136" fmla="*/ 342795 h 1252529"/>
              <a:gd name="connsiteX137" fmla="*/ 236143 w 1238250"/>
              <a:gd name="connsiteY137" fmla="*/ 299289 h 1252529"/>
              <a:gd name="connsiteX138" fmla="*/ 211907 w 1238250"/>
              <a:gd name="connsiteY138" fmla="*/ 151057 h 1252529"/>
              <a:gd name="connsiteX139" fmla="*/ 220763 w 1238250"/>
              <a:gd name="connsiteY139" fmla="*/ 143009 h 1252529"/>
              <a:gd name="connsiteX140" fmla="*/ 268974 w 1238250"/>
              <a:gd name="connsiteY140" fmla="*/ 106957 h 1252529"/>
              <a:gd name="connsiteX141" fmla="*/ 312489 w 1238250"/>
              <a:gd name="connsiteY141" fmla="*/ 80521 h 1252529"/>
              <a:gd name="connsiteX142" fmla="*/ 437373 w 1238250"/>
              <a:gd name="connsiteY142" fmla="*/ 154663 h 1252529"/>
              <a:gd name="connsiteX143" fmla="*/ 468712 w 1238250"/>
              <a:gd name="connsiteY143" fmla="*/ 143193 h 1252529"/>
              <a:gd name="connsiteX144" fmla="*/ 517186 w 1238250"/>
              <a:gd name="connsiteY144" fmla="*/ 130729 h 1252529"/>
              <a:gd name="connsiteX145" fmla="*/ 520788 w 1238250"/>
              <a:gd name="connsiteY145" fmla="*/ 130179 h 1252529"/>
              <a:gd name="connsiteX146" fmla="*/ 590233 w 1238250"/>
              <a:gd name="connsiteY14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38250" h="1252529">
                <a:moveTo>
                  <a:pt x="486007" y="769038"/>
                </a:moveTo>
                <a:lnTo>
                  <a:pt x="341926" y="853445"/>
                </a:lnTo>
                <a:lnTo>
                  <a:pt x="364538" y="880851"/>
                </a:lnTo>
                <a:cubicBezTo>
                  <a:pt x="413404" y="929717"/>
                  <a:pt x="476251" y="964601"/>
                  <a:pt x="546564" y="978989"/>
                </a:cubicBezTo>
                <a:lnTo>
                  <a:pt x="602424" y="984620"/>
                </a:lnTo>
                <a:lnTo>
                  <a:pt x="584166" y="819154"/>
                </a:lnTo>
                <a:lnTo>
                  <a:pt x="579543" y="818688"/>
                </a:lnTo>
                <a:cubicBezTo>
                  <a:pt x="566757" y="816071"/>
                  <a:pt x="554422" y="812212"/>
                  <a:pt x="542673" y="807243"/>
                </a:cubicBezTo>
                <a:close/>
                <a:moveTo>
                  <a:pt x="766780" y="752144"/>
                </a:moveTo>
                <a:lnTo>
                  <a:pt x="758012" y="765150"/>
                </a:lnTo>
                <a:cubicBezTo>
                  <a:pt x="740239" y="782922"/>
                  <a:pt x="719078" y="797305"/>
                  <a:pt x="695579" y="807242"/>
                </a:cubicBezTo>
                <a:lnTo>
                  <a:pt x="676214" y="813254"/>
                </a:lnTo>
                <a:lnTo>
                  <a:pt x="677273" y="980442"/>
                </a:lnTo>
                <a:lnTo>
                  <a:pt x="691686" y="978989"/>
                </a:lnTo>
                <a:cubicBezTo>
                  <a:pt x="785437" y="959805"/>
                  <a:pt x="865915" y="904183"/>
                  <a:pt x="917676" y="827566"/>
                </a:cubicBezTo>
                <a:lnTo>
                  <a:pt x="921696" y="820159"/>
                </a:lnTo>
                <a:close/>
                <a:moveTo>
                  <a:pt x="618488" y="520834"/>
                </a:moveTo>
                <a:cubicBezTo>
                  <a:pt x="560260" y="520834"/>
                  <a:pt x="513057" y="568037"/>
                  <a:pt x="513057" y="626264"/>
                </a:cubicBezTo>
                <a:cubicBezTo>
                  <a:pt x="513057" y="684491"/>
                  <a:pt x="560260" y="731694"/>
                  <a:pt x="618487" y="731694"/>
                </a:cubicBezTo>
                <a:cubicBezTo>
                  <a:pt x="676714" y="731694"/>
                  <a:pt x="723917" y="684491"/>
                  <a:pt x="723917" y="626264"/>
                </a:cubicBezTo>
                <a:cubicBezTo>
                  <a:pt x="723918" y="568037"/>
                  <a:pt x="676714" y="520834"/>
                  <a:pt x="618488" y="520834"/>
                </a:cubicBezTo>
                <a:close/>
                <a:moveTo>
                  <a:pt x="283232" y="499479"/>
                </a:moveTo>
                <a:lnTo>
                  <a:pt x="266400" y="553703"/>
                </a:lnTo>
                <a:cubicBezTo>
                  <a:pt x="261604" y="577141"/>
                  <a:pt x="259085" y="601408"/>
                  <a:pt x="259085" y="626264"/>
                </a:cubicBezTo>
                <a:cubicBezTo>
                  <a:pt x="259085" y="675975"/>
                  <a:pt x="269160" y="723333"/>
                  <a:pt x="287379" y="766408"/>
                </a:cubicBezTo>
                <a:lnTo>
                  <a:pt x="300634" y="790828"/>
                </a:lnTo>
                <a:lnTo>
                  <a:pt x="434890" y="692221"/>
                </a:lnTo>
                <a:lnTo>
                  <a:pt x="426704" y="665849"/>
                </a:lnTo>
                <a:cubicBezTo>
                  <a:pt x="424087" y="653064"/>
                  <a:pt x="422713" y="639825"/>
                  <a:pt x="422713" y="626265"/>
                </a:cubicBezTo>
                <a:cubicBezTo>
                  <a:pt x="422713" y="612706"/>
                  <a:pt x="424087" y="599467"/>
                  <a:pt x="426704" y="586681"/>
                </a:cubicBezTo>
                <a:lnTo>
                  <a:pt x="428174" y="581942"/>
                </a:lnTo>
                <a:close/>
                <a:moveTo>
                  <a:pt x="619126" y="474685"/>
                </a:moveTo>
                <a:cubicBezTo>
                  <a:pt x="702841" y="474685"/>
                  <a:pt x="770706" y="542550"/>
                  <a:pt x="770706" y="626265"/>
                </a:cubicBezTo>
                <a:cubicBezTo>
                  <a:pt x="770706" y="709980"/>
                  <a:pt x="702841" y="777846"/>
                  <a:pt x="619126" y="777846"/>
                </a:cubicBezTo>
                <a:cubicBezTo>
                  <a:pt x="535411" y="777845"/>
                  <a:pt x="467546" y="709980"/>
                  <a:pt x="467546" y="626265"/>
                </a:cubicBezTo>
                <a:cubicBezTo>
                  <a:pt x="467546" y="542550"/>
                  <a:pt x="535411" y="474685"/>
                  <a:pt x="619126" y="474685"/>
                </a:cubicBezTo>
                <a:close/>
                <a:moveTo>
                  <a:pt x="937617" y="461700"/>
                </a:moveTo>
                <a:lnTo>
                  <a:pt x="803362" y="560307"/>
                </a:lnTo>
                <a:lnTo>
                  <a:pt x="811549" y="586681"/>
                </a:lnTo>
                <a:cubicBezTo>
                  <a:pt x="814165" y="599467"/>
                  <a:pt x="815539" y="612705"/>
                  <a:pt x="815539" y="626265"/>
                </a:cubicBezTo>
                <a:cubicBezTo>
                  <a:pt x="815539" y="639825"/>
                  <a:pt x="814165" y="653063"/>
                  <a:pt x="811548" y="665849"/>
                </a:cubicBezTo>
                <a:lnTo>
                  <a:pt x="810078" y="670588"/>
                </a:lnTo>
                <a:lnTo>
                  <a:pt x="955018" y="753049"/>
                </a:lnTo>
                <a:lnTo>
                  <a:pt x="971850" y="698825"/>
                </a:lnTo>
                <a:cubicBezTo>
                  <a:pt x="976646" y="675387"/>
                  <a:pt x="979165" y="651120"/>
                  <a:pt x="979165" y="626264"/>
                </a:cubicBezTo>
                <a:cubicBezTo>
                  <a:pt x="979165" y="576553"/>
                  <a:pt x="969090" y="529195"/>
                  <a:pt x="950871" y="486120"/>
                </a:cubicBezTo>
                <a:close/>
                <a:moveTo>
                  <a:pt x="619126" y="453803"/>
                </a:moveTo>
                <a:cubicBezTo>
                  <a:pt x="523878" y="453803"/>
                  <a:pt x="446664" y="531017"/>
                  <a:pt x="446664" y="626265"/>
                </a:cubicBezTo>
                <a:cubicBezTo>
                  <a:pt x="446664" y="721513"/>
                  <a:pt x="523878" y="798728"/>
                  <a:pt x="619127" y="798727"/>
                </a:cubicBezTo>
                <a:cubicBezTo>
                  <a:pt x="714375" y="798727"/>
                  <a:pt x="791588" y="721513"/>
                  <a:pt x="791588" y="626266"/>
                </a:cubicBezTo>
                <a:cubicBezTo>
                  <a:pt x="791588" y="531017"/>
                  <a:pt x="714374" y="453803"/>
                  <a:pt x="619126" y="453803"/>
                </a:cubicBezTo>
                <a:close/>
                <a:moveTo>
                  <a:pt x="560978" y="272086"/>
                </a:moveTo>
                <a:lnTo>
                  <a:pt x="546564" y="273539"/>
                </a:lnTo>
                <a:cubicBezTo>
                  <a:pt x="452813" y="292723"/>
                  <a:pt x="372336" y="348345"/>
                  <a:pt x="320574" y="424962"/>
                </a:cubicBezTo>
                <a:lnTo>
                  <a:pt x="316554" y="432369"/>
                </a:lnTo>
                <a:lnTo>
                  <a:pt x="471473" y="500385"/>
                </a:lnTo>
                <a:lnTo>
                  <a:pt x="480241" y="487380"/>
                </a:lnTo>
                <a:cubicBezTo>
                  <a:pt x="498013" y="469608"/>
                  <a:pt x="519175" y="455226"/>
                  <a:pt x="542673" y="445287"/>
                </a:cubicBezTo>
                <a:lnTo>
                  <a:pt x="562038" y="439275"/>
                </a:lnTo>
                <a:close/>
                <a:moveTo>
                  <a:pt x="635827" y="267908"/>
                </a:moveTo>
                <a:lnTo>
                  <a:pt x="654084" y="433376"/>
                </a:lnTo>
                <a:lnTo>
                  <a:pt x="658710" y="433842"/>
                </a:lnTo>
                <a:cubicBezTo>
                  <a:pt x="671496" y="436459"/>
                  <a:pt x="683830" y="440318"/>
                  <a:pt x="695579" y="445287"/>
                </a:cubicBezTo>
                <a:lnTo>
                  <a:pt x="752243" y="483492"/>
                </a:lnTo>
                <a:lnTo>
                  <a:pt x="896325" y="399084"/>
                </a:lnTo>
                <a:lnTo>
                  <a:pt x="873712" y="371677"/>
                </a:lnTo>
                <a:cubicBezTo>
                  <a:pt x="824846" y="322811"/>
                  <a:pt x="761999" y="287927"/>
                  <a:pt x="691686" y="273539"/>
                </a:cubicBezTo>
                <a:close/>
                <a:moveTo>
                  <a:pt x="619125" y="215702"/>
                </a:moveTo>
                <a:cubicBezTo>
                  <a:pt x="845872" y="215702"/>
                  <a:pt x="1029687" y="399517"/>
                  <a:pt x="1029687" y="626264"/>
                </a:cubicBezTo>
                <a:cubicBezTo>
                  <a:pt x="1029687" y="853011"/>
                  <a:pt x="845872" y="1036826"/>
                  <a:pt x="619125" y="1036826"/>
                </a:cubicBezTo>
                <a:cubicBezTo>
                  <a:pt x="392378" y="1036826"/>
                  <a:pt x="208563" y="853011"/>
                  <a:pt x="208563" y="626264"/>
                </a:cubicBezTo>
                <a:cubicBezTo>
                  <a:pt x="208563" y="399517"/>
                  <a:pt x="392378" y="215702"/>
                  <a:pt x="619125" y="215702"/>
                </a:cubicBezTo>
                <a:close/>
                <a:moveTo>
                  <a:pt x="619125" y="206071"/>
                </a:moveTo>
                <a:cubicBezTo>
                  <a:pt x="387059" y="206071"/>
                  <a:pt x="198932" y="394198"/>
                  <a:pt x="198932" y="626264"/>
                </a:cubicBezTo>
                <a:cubicBezTo>
                  <a:pt x="198932" y="858330"/>
                  <a:pt x="387059" y="1046457"/>
                  <a:pt x="619125" y="1046457"/>
                </a:cubicBezTo>
                <a:cubicBezTo>
                  <a:pt x="851191" y="1046457"/>
                  <a:pt x="1039318" y="858330"/>
                  <a:pt x="1039318" y="626264"/>
                </a:cubicBezTo>
                <a:cubicBezTo>
                  <a:pt x="1039318" y="394198"/>
                  <a:pt x="851191" y="206071"/>
                  <a:pt x="619125" y="206071"/>
                </a:cubicBezTo>
                <a:close/>
                <a:moveTo>
                  <a:pt x="619125" y="0"/>
                </a:moveTo>
                <a:cubicBezTo>
                  <a:pt x="640742" y="0"/>
                  <a:pt x="662104" y="1096"/>
                  <a:pt x="683157" y="3234"/>
                </a:cubicBezTo>
                <a:lnTo>
                  <a:pt x="702275" y="6152"/>
                </a:lnTo>
                <a:lnTo>
                  <a:pt x="760415" y="140847"/>
                </a:lnTo>
                <a:lnTo>
                  <a:pt x="769539" y="143193"/>
                </a:lnTo>
                <a:cubicBezTo>
                  <a:pt x="785377" y="148120"/>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311860" y="2727733"/>
            <a:ext cx="357059" cy="357059"/>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36676 w 1238250"/>
              <a:gd name="connsiteY77" fmla="*/ 230 h 1238250"/>
              <a:gd name="connsiteX78" fmla="*/ 661868 w 1238250"/>
              <a:gd name="connsiteY78" fmla="*/ 2177 h 1238250"/>
              <a:gd name="connsiteX79" fmla="*/ 706723 w 1238250"/>
              <a:gd name="connsiteY79" fmla="*/ 153161 h 1238250"/>
              <a:gd name="connsiteX80" fmla="*/ 725106 w 1238250"/>
              <a:gd name="connsiteY80" fmla="*/ 156436 h 1238250"/>
              <a:gd name="connsiteX81" fmla="*/ 812088 w 1238250"/>
              <a:gd name="connsiteY81" fmla="*/ 185527 h 1238250"/>
              <a:gd name="connsiteX82" fmla="*/ 814792 w 1238250"/>
              <a:gd name="connsiteY82" fmla="*/ 187059 h 1238250"/>
              <a:gd name="connsiteX83" fmla="*/ 938005 w 1238250"/>
              <a:gd name="connsiteY83" fmla="*/ 89213 h 1238250"/>
              <a:gd name="connsiteX84" fmla="*/ 974181 w 1238250"/>
              <a:gd name="connsiteY84" fmla="*/ 112052 h 1238250"/>
              <a:gd name="connsiteX85" fmla="*/ 1064530 w 1238250"/>
              <a:gd name="connsiteY85" fmla="*/ 189148 h 1238250"/>
              <a:gd name="connsiteX86" fmla="*/ 1085583 w 1238250"/>
              <a:gd name="connsiteY86" fmla="*/ 213130 h 1238250"/>
              <a:gd name="connsiteX87" fmla="*/ 1010307 w 1238250"/>
              <a:gd name="connsiteY87" fmla="*/ 352037 h 1238250"/>
              <a:gd name="connsiteX88" fmla="*/ 1017663 w 1238250"/>
              <a:gd name="connsiteY88" fmla="*/ 361287 h 1238250"/>
              <a:gd name="connsiteX89" fmla="*/ 1060362 w 1238250"/>
              <a:gd name="connsiteY89" fmla="*/ 444210 h 1238250"/>
              <a:gd name="connsiteX90" fmla="*/ 1062984 w 1238250"/>
              <a:gd name="connsiteY90" fmla="*/ 451965 h 1238250"/>
              <a:gd name="connsiteX91" fmla="*/ 1219189 w 1238250"/>
              <a:gd name="connsiteY91" fmla="*/ 469889 h 1238250"/>
              <a:gd name="connsiteX92" fmla="*/ 1228743 w 1238250"/>
              <a:gd name="connsiteY92" fmla="*/ 511633 h 1238250"/>
              <a:gd name="connsiteX93" fmla="*/ 1238021 w 1238250"/>
              <a:gd name="connsiteY93" fmla="*/ 636676 h 1238250"/>
              <a:gd name="connsiteX94" fmla="*/ 1236073 w 1238250"/>
              <a:gd name="connsiteY94" fmla="*/ 661868 h 1238250"/>
              <a:gd name="connsiteX95" fmla="*/ 1085090 w 1238250"/>
              <a:gd name="connsiteY95" fmla="*/ 706723 h 1238250"/>
              <a:gd name="connsiteX96" fmla="*/ 1081815 w 1238250"/>
              <a:gd name="connsiteY96" fmla="*/ 725106 h 1238250"/>
              <a:gd name="connsiteX97" fmla="*/ 1052724 w 1238250"/>
              <a:gd name="connsiteY97" fmla="*/ 812088 h 1238250"/>
              <a:gd name="connsiteX98" fmla="*/ 1051192 w 1238250"/>
              <a:gd name="connsiteY98" fmla="*/ 814792 h 1238250"/>
              <a:gd name="connsiteX99" fmla="*/ 1149038 w 1238250"/>
              <a:gd name="connsiteY99" fmla="*/ 938005 h 1238250"/>
              <a:gd name="connsiteX100" fmla="*/ 1126198 w 1238250"/>
              <a:gd name="connsiteY100" fmla="*/ 974181 h 1238250"/>
              <a:gd name="connsiteX101" fmla="*/ 1049102 w 1238250"/>
              <a:gd name="connsiteY101" fmla="*/ 1064530 h 1238250"/>
              <a:gd name="connsiteX102" fmla="*/ 1025121 w 1238250"/>
              <a:gd name="connsiteY102" fmla="*/ 1085583 h 1238250"/>
              <a:gd name="connsiteX103" fmla="*/ 886214 w 1238250"/>
              <a:gd name="connsiteY103" fmla="*/ 1010307 h 1238250"/>
              <a:gd name="connsiteX104" fmla="*/ 876964 w 1238250"/>
              <a:gd name="connsiteY104" fmla="*/ 1017663 h 1238250"/>
              <a:gd name="connsiteX105" fmla="*/ 794041 w 1238250"/>
              <a:gd name="connsiteY105" fmla="*/ 1060362 h 1238250"/>
              <a:gd name="connsiteX106" fmla="*/ 786286 w 1238250"/>
              <a:gd name="connsiteY106" fmla="*/ 1062984 h 1238250"/>
              <a:gd name="connsiteX107" fmla="*/ 768361 w 1238250"/>
              <a:gd name="connsiteY107" fmla="*/ 1219189 h 1238250"/>
              <a:gd name="connsiteX108" fmla="*/ 726617 w 1238250"/>
              <a:gd name="connsiteY108" fmla="*/ 1228743 h 1238250"/>
              <a:gd name="connsiteX109" fmla="*/ 601575 w 1238250"/>
              <a:gd name="connsiteY109" fmla="*/ 1238021 h 1238250"/>
              <a:gd name="connsiteX110" fmla="*/ 576382 w 1238250"/>
              <a:gd name="connsiteY110" fmla="*/ 1236073 h 1238250"/>
              <a:gd name="connsiteX111" fmla="*/ 531527 w 1238250"/>
              <a:gd name="connsiteY111" fmla="*/ 1085090 h 1238250"/>
              <a:gd name="connsiteX112" fmla="*/ 513144 w 1238250"/>
              <a:gd name="connsiteY112" fmla="*/ 1081814 h 1238250"/>
              <a:gd name="connsiteX113" fmla="*/ 426163 w 1238250"/>
              <a:gd name="connsiteY113" fmla="*/ 1052724 h 1238250"/>
              <a:gd name="connsiteX114" fmla="*/ 423458 w 1238250"/>
              <a:gd name="connsiteY114" fmla="*/ 1051192 h 1238250"/>
              <a:gd name="connsiteX115" fmla="*/ 300246 w 1238250"/>
              <a:gd name="connsiteY115" fmla="*/ 1149038 h 1238250"/>
              <a:gd name="connsiteX116" fmla="*/ 264069 w 1238250"/>
              <a:gd name="connsiteY116" fmla="*/ 1126198 h 1238250"/>
              <a:gd name="connsiteX117" fmla="*/ 173721 w 1238250"/>
              <a:gd name="connsiteY117" fmla="*/ 1049102 h 1238250"/>
              <a:gd name="connsiteX118" fmla="*/ 152668 w 1238250"/>
              <a:gd name="connsiteY118" fmla="*/ 1025121 h 1238250"/>
              <a:gd name="connsiteX119" fmla="*/ 227944 w 1238250"/>
              <a:gd name="connsiteY119" fmla="*/ 886214 h 1238250"/>
              <a:gd name="connsiteX120" fmla="*/ 220588 w 1238250"/>
              <a:gd name="connsiteY120" fmla="*/ 876964 h 1238250"/>
              <a:gd name="connsiteX121" fmla="*/ 177888 w 1238250"/>
              <a:gd name="connsiteY121" fmla="*/ 794041 h 1238250"/>
              <a:gd name="connsiteX122" fmla="*/ 175267 w 1238250"/>
              <a:gd name="connsiteY122" fmla="*/ 786285 h 1238250"/>
              <a:gd name="connsiteX123" fmla="*/ 19061 w 1238250"/>
              <a:gd name="connsiteY123" fmla="*/ 768361 h 1238250"/>
              <a:gd name="connsiteX124" fmla="*/ 9508 w 1238250"/>
              <a:gd name="connsiteY124" fmla="*/ 726617 h 1238250"/>
              <a:gd name="connsiteX125" fmla="*/ 230 w 1238250"/>
              <a:gd name="connsiteY125" fmla="*/ 601574 h 1238250"/>
              <a:gd name="connsiteX126" fmla="*/ 2177 w 1238250"/>
              <a:gd name="connsiteY126" fmla="*/ 576382 h 1238250"/>
              <a:gd name="connsiteX127" fmla="*/ 153161 w 1238250"/>
              <a:gd name="connsiteY127" fmla="*/ 531527 h 1238250"/>
              <a:gd name="connsiteX128" fmla="*/ 156436 w 1238250"/>
              <a:gd name="connsiteY128" fmla="*/ 513144 h 1238250"/>
              <a:gd name="connsiteX129" fmla="*/ 185527 w 1238250"/>
              <a:gd name="connsiteY129" fmla="*/ 426163 h 1238250"/>
              <a:gd name="connsiteX130" fmla="*/ 187059 w 1238250"/>
              <a:gd name="connsiteY130" fmla="*/ 423458 h 1238250"/>
              <a:gd name="connsiteX131" fmla="*/ 89212 w 1238250"/>
              <a:gd name="connsiteY131" fmla="*/ 300245 h 1238250"/>
              <a:gd name="connsiteX132" fmla="*/ 112053 w 1238250"/>
              <a:gd name="connsiteY132" fmla="*/ 264069 h 1238250"/>
              <a:gd name="connsiteX133" fmla="*/ 189149 w 1238250"/>
              <a:gd name="connsiteY133" fmla="*/ 173721 h 1238250"/>
              <a:gd name="connsiteX134" fmla="*/ 213130 w 1238250"/>
              <a:gd name="connsiteY134" fmla="*/ 152668 h 1238250"/>
              <a:gd name="connsiteX135" fmla="*/ 352037 w 1238250"/>
              <a:gd name="connsiteY135" fmla="*/ 227943 h 1238250"/>
              <a:gd name="connsiteX136" fmla="*/ 361287 w 1238250"/>
              <a:gd name="connsiteY136" fmla="*/ 220587 h 1238250"/>
              <a:gd name="connsiteX137" fmla="*/ 444210 w 1238250"/>
              <a:gd name="connsiteY137" fmla="*/ 177888 h 1238250"/>
              <a:gd name="connsiteX138" fmla="*/ 451965 w 1238250"/>
              <a:gd name="connsiteY138" fmla="*/ 175266 h 1238250"/>
              <a:gd name="connsiteX139" fmla="*/ 469889 w 1238250"/>
              <a:gd name="connsiteY139" fmla="*/ 19062 h 1238250"/>
              <a:gd name="connsiteX140" fmla="*/ 511633 w 1238250"/>
              <a:gd name="connsiteY140" fmla="*/ 9508 h 1238250"/>
              <a:gd name="connsiteX141" fmla="*/ 636676 w 1238250"/>
              <a:gd name="connsiteY14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36676" y="230"/>
                </a:moveTo>
                <a:lnTo>
                  <a:pt x="661868" y="2177"/>
                </a:lnTo>
                <a:lnTo>
                  <a:pt x="706723" y="153161"/>
                </a:lnTo>
                <a:lnTo>
                  <a:pt x="725106" y="156436"/>
                </a:lnTo>
                <a:cubicBezTo>
                  <a:pt x="755147" y="163331"/>
                  <a:pt x="784264" y="173114"/>
                  <a:pt x="812088" y="185527"/>
                </a:cubicBezTo>
                <a:lnTo>
                  <a:pt x="814792" y="187059"/>
                </a:lnTo>
                <a:lnTo>
                  <a:pt x="938005" y="89213"/>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1"/>
                </a:cubicBezTo>
                <a:lnTo>
                  <a:pt x="213130" y="152668"/>
                </a:lnTo>
                <a:lnTo>
                  <a:pt x="352037" y="227943"/>
                </a:lnTo>
                <a:lnTo>
                  <a:pt x="361287" y="220587"/>
                </a:lnTo>
                <a:cubicBezTo>
                  <a:pt x="387158" y="203833"/>
                  <a:pt x="414885" y="189478"/>
                  <a:pt x="444210" y="177888"/>
                </a:cubicBezTo>
                <a:lnTo>
                  <a:pt x="451965" y="175266"/>
                </a:lnTo>
                <a:lnTo>
                  <a:pt x="469889" y="19062"/>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4985415" y="2598124"/>
            <a:ext cx="215044" cy="21504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4341555" y="3051661"/>
            <a:ext cx="491927" cy="491927"/>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27489 w 1238250"/>
              <a:gd name="connsiteY77" fmla="*/ 45 h 1238250"/>
              <a:gd name="connsiteX78" fmla="*/ 721190 w 1238250"/>
              <a:gd name="connsiteY78" fmla="*/ 8042 h 1238250"/>
              <a:gd name="connsiteX79" fmla="*/ 736961 w 1238250"/>
              <a:gd name="connsiteY79" fmla="*/ 11356 h 1238250"/>
              <a:gd name="connsiteX80" fmla="*/ 761195 w 1238250"/>
              <a:gd name="connsiteY80" fmla="*/ 153801 h 1238250"/>
              <a:gd name="connsiteX81" fmla="*/ 804967 w 1238250"/>
              <a:gd name="connsiteY81" fmla="*/ 168662 h 1238250"/>
              <a:gd name="connsiteX82" fmla="*/ 812356 w 1238250"/>
              <a:gd name="connsiteY82" fmla="*/ 170909 h 1238250"/>
              <a:gd name="connsiteX83" fmla="*/ 813966 w 1238250"/>
              <a:gd name="connsiteY83" fmla="*/ 171717 h 1238250"/>
              <a:gd name="connsiteX84" fmla="*/ 814948 w 1238250"/>
              <a:gd name="connsiteY84" fmla="*/ 172050 h 1238250"/>
              <a:gd name="connsiteX85" fmla="*/ 839332 w 1238250"/>
              <a:gd name="connsiteY85" fmla="*/ 184442 h 1238250"/>
              <a:gd name="connsiteX86" fmla="*/ 876539 w 1238250"/>
              <a:gd name="connsiteY86" fmla="*/ 203106 h 1238250"/>
              <a:gd name="connsiteX87" fmla="*/ 877827 w 1238250"/>
              <a:gd name="connsiteY87" fmla="*/ 204004 h 1238250"/>
              <a:gd name="connsiteX88" fmla="*/ 878512 w 1238250"/>
              <a:gd name="connsiteY88" fmla="*/ 204352 h 1238250"/>
              <a:gd name="connsiteX89" fmla="*/ 900944 w 1238250"/>
              <a:gd name="connsiteY89" fmla="*/ 220108 h 1238250"/>
              <a:gd name="connsiteX90" fmla="*/ 905381 w 1238250"/>
              <a:gd name="connsiteY90" fmla="*/ 223199 h 1238250"/>
              <a:gd name="connsiteX91" fmla="*/ 1033179 w 1238250"/>
              <a:gd name="connsiteY91" fmla="*/ 155105 h 1238250"/>
              <a:gd name="connsiteX92" fmla="*/ 1088725 w 1238250"/>
              <a:gd name="connsiteY92" fmla="*/ 204937 h 1238250"/>
              <a:gd name="connsiteX93" fmla="*/ 1214297 w 1238250"/>
              <a:gd name="connsiteY93" fmla="*/ 411175 h 1238250"/>
              <a:gd name="connsiteX94" fmla="*/ 1215469 w 1238250"/>
              <a:gd name="connsiteY94" fmla="*/ 415008 h 1238250"/>
              <a:gd name="connsiteX95" fmla="*/ 1100971 w 1238250"/>
              <a:gd name="connsiteY95" fmla="*/ 507380 h 1238250"/>
              <a:gd name="connsiteX96" fmla="*/ 1109829 w 1238250"/>
              <a:gd name="connsiteY96" fmla="*/ 545045 h 1238250"/>
              <a:gd name="connsiteX97" fmla="*/ 1110112 w 1238250"/>
              <a:gd name="connsiteY97" fmla="*/ 548708 h 1238250"/>
              <a:gd name="connsiteX98" fmla="*/ 1110718 w 1238250"/>
              <a:gd name="connsiteY98" fmla="*/ 551425 h 1238250"/>
              <a:gd name="connsiteX99" fmla="*/ 1112937 w 1238250"/>
              <a:gd name="connsiteY99" fmla="*/ 585287 h 1238250"/>
              <a:gd name="connsiteX100" fmla="*/ 1115549 w 1238250"/>
              <a:gd name="connsiteY100" fmla="*/ 619125 h 1238250"/>
              <a:gd name="connsiteX101" fmla="*/ 1115335 w 1238250"/>
              <a:gd name="connsiteY101" fmla="*/ 621899 h 1238250"/>
              <a:gd name="connsiteX102" fmla="*/ 1115575 w 1238250"/>
              <a:gd name="connsiteY102" fmla="*/ 625566 h 1238250"/>
              <a:gd name="connsiteX103" fmla="*/ 1112152 w 1238250"/>
              <a:gd name="connsiteY103" fmla="*/ 664072 h 1238250"/>
              <a:gd name="connsiteX104" fmla="*/ 1238250 w 1238250"/>
              <a:gd name="connsiteY104" fmla="*/ 739685 h 1238250"/>
              <a:gd name="connsiteX105" fmla="*/ 1229787 w 1238250"/>
              <a:gd name="connsiteY105" fmla="*/ 778357 h 1238250"/>
              <a:gd name="connsiteX106" fmla="*/ 1123663 w 1238250"/>
              <a:gd name="connsiteY106" fmla="*/ 991678 h 1238250"/>
              <a:gd name="connsiteX107" fmla="*/ 1095148 w 1238250"/>
              <a:gd name="connsiteY107" fmla="*/ 1022197 h 1238250"/>
              <a:gd name="connsiteX108" fmla="*/ 958828 w 1238250"/>
              <a:gd name="connsiteY108" fmla="*/ 972160 h 1238250"/>
              <a:gd name="connsiteX109" fmla="*/ 954890 w 1238250"/>
              <a:gd name="connsiteY109" fmla="*/ 975811 h 1238250"/>
              <a:gd name="connsiteX110" fmla="*/ 934897 w 1238250"/>
              <a:gd name="connsiteY110" fmla="*/ 994489 h 1238250"/>
              <a:gd name="connsiteX111" fmla="*/ 934271 w 1238250"/>
              <a:gd name="connsiteY111" fmla="*/ 994924 h 1238250"/>
              <a:gd name="connsiteX112" fmla="*/ 933120 w 1238250"/>
              <a:gd name="connsiteY112" fmla="*/ 995991 h 1238250"/>
              <a:gd name="connsiteX113" fmla="*/ 898916 w 1238250"/>
              <a:gd name="connsiteY113" fmla="*/ 1019555 h 1238250"/>
              <a:gd name="connsiteX114" fmla="*/ 876539 w 1238250"/>
              <a:gd name="connsiteY114" fmla="*/ 1035144 h 1238250"/>
              <a:gd name="connsiteX115" fmla="*/ 875613 w 1238250"/>
              <a:gd name="connsiteY115" fmla="*/ 1035609 h 1238250"/>
              <a:gd name="connsiteX116" fmla="*/ 874135 w 1238250"/>
              <a:gd name="connsiteY116" fmla="*/ 1036627 h 1238250"/>
              <a:gd name="connsiteX117" fmla="*/ 867140 w 1238250"/>
              <a:gd name="connsiteY117" fmla="*/ 1039859 h 1238250"/>
              <a:gd name="connsiteX118" fmla="*/ 825902 w 1238250"/>
              <a:gd name="connsiteY118" fmla="*/ 1060546 h 1238250"/>
              <a:gd name="connsiteX119" fmla="*/ 822131 w 1238250"/>
              <a:gd name="connsiteY119" fmla="*/ 1205035 h 1238250"/>
              <a:gd name="connsiteX120" fmla="*/ 770558 w 1238250"/>
              <a:gd name="connsiteY120" fmla="*/ 1220175 h 1238250"/>
              <a:gd name="connsiteX121" fmla="*/ 707048 w 1238250"/>
              <a:gd name="connsiteY121" fmla="*/ 1232149 h 1238250"/>
              <a:gd name="connsiteX122" fmla="*/ 517060 w 1238250"/>
              <a:gd name="connsiteY122" fmla="*/ 1230208 h 1238250"/>
              <a:gd name="connsiteX123" fmla="*/ 501290 w 1238250"/>
              <a:gd name="connsiteY123" fmla="*/ 1226894 h 1238250"/>
              <a:gd name="connsiteX124" fmla="*/ 477057 w 1238250"/>
              <a:gd name="connsiteY124" fmla="*/ 1084450 h 1238250"/>
              <a:gd name="connsiteX125" fmla="*/ 433279 w 1238250"/>
              <a:gd name="connsiteY125" fmla="*/ 1069588 h 1238250"/>
              <a:gd name="connsiteX126" fmla="*/ 425894 w 1238250"/>
              <a:gd name="connsiteY126" fmla="*/ 1067341 h 1238250"/>
              <a:gd name="connsiteX127" fmla="*/ 424286 w 1238250"/>
              <a:gd name="connsiteY127" fmla="*/ 1066535 h 1238250"/>
              <a:gd name="connsiteX128" fmla="*/ 423303 w 1238250"/>
              <a:gd name="connsiteY128" fmla="*/ 1066201 h 1238250"/>
              <a:gd name="connsiteX129" fmla="*/ 398904 w 1238250"/>
              <a:gd name="connsiteY129" fmla="*/ 1053801 h 1238250"/>
              <a:gd name="connsiteX130" fmla="*/ 361711 w 1238250"/>
              <a:gd name="connsiteY130" fmla="*/ 1035144 h 1238250"/>
              <a:gd name="connsiteX131" fmla="*/ 360422 w 1238250"/>
              <a:gd name="connsiteY131" fmla="*/ 1034246 h 1238250"/>
              <a:gd name="connsiteX132" fmla="*/ 359738 w 1238250"/>
              <a:gd name="connsiteY132" fmla="*/ 1033899 h 1238250"/>
              <a:gd name="connsiteX133" fmla="*/ 337232 w 1238250"/>
              <a:gd name="connsiteY133" fmla="*/ 1018090 h 1238250"/>
              <a:gd name="connsiteX134" fmla="*/ 332870 w 1238250"/>
              <a:gd name="connsiteY134" fmla="*/ 1015052 h 1238250"/>
              <a:gd name="connsiteX135" fmla="*/ 205071 w 1238250"/>
              <a:gd name="connsiteY135" fmla="*/ 1083145 h 1238250"/>
              <a:gd name="connsiteX136" fmla="*/ 149525 w 1238250"/>
              <a:gd name="connsiteY136" fmla="*/ 1033313 h 1238250"/>
              <a:gd name="connsiteX137" fmla="*/ 23953 w 1238250"/>
              <a:gd name="connsiteY137" fmla="*/ 827075 h 1238250"/>
              <a:gd name="connsiteX138" fmla="*/ 22781 w 1238250"/>
              <a:gd name="connsiteY138" fmla="*/ 823242 h 1238250"/>
              <a:gd name="connsiteX139" fmla="*/ 137279 w 1238250"/>
              <a:gd name="connsiteY139" fmla="*/ 730872 h 1238250"/>
              <a:gd name="connsiteX140" fmla="*/ 128421 w 1238250"/>
              <a:gd name="connsiteY140" fmla="*/ 693206 h 1238250"/>
              <a:gd name="connsiteX141" fmla="*/ 128138 w 1238250"/>
              <a:gd name="connsiteY141" fmla="*/ 689541 h 1238250"/>
              <a:gd name="connsiteX142" fmla="*/ 127532 w 1238250"/>
              <a:gd name="connsiteY142" fmla="*/ 686825 h 1238250"/>
              <a:gd name="connsiteX143" fmla="*/ 125313 w 1238250"/>
              <a:gd name="connsiteY143" fmla="*/ 652968 h 1238250"/>
              <a:gd name="connsiteX144" fmla="*/ 122700 w 1238250"/>
              <a:gd name="connsiteY144" fmla="*/ 619125 h 1238250"/>
              <a:gd name="connsiteX145" fmla="*/ 122915 w 1238250"/>
              <a:gd name="connsiteY145" fmla="*/ 616353 h 1238250"/>
              <a:gd name="connsiteX146" fmla="*/ 122675 w 1238250"/>
              <a:gd name="connsiteY146" fmla="*/ 612686 h 1238250"/>
              <a:gd name="connsiteX147" fmla="*/ 126097 w 1238250"/>
              <a:gd name="connsiteY147" fmla="*/ 574179 h 1238250"/>
              <a:gd name="connsiteX148" fmla="*/ 0 w 1238250"/>
              <a:gd name="connsiteY148" fmla="*/ 498565 h 1238250"/>
              <a:gd name="connsiteX149" fmla="*/ 8463 w 1238250"/>
              <a:gd name="connsiteY149" fmla="*/ 459893 h 1238250"/>
              <a:gd name="connsiteX150" fmla="*/ 114588 w 1238250"/>
              <a:gd name="connsiteY150" fmla="*/ 246573 h 1238250"/>
              <a:gd name="connsiteX151" fmla="*/ 143102 w 1238250"/>
              <a:gd name="connsiteY151" fmla="*/ 216053 h 1238250"/>
              <a:gd name="connsiteX152" fmla="*/ 279423 w 1238250"/>
              <a:gd name="connsiteY152" fmla="*/ 266090 h 1238250"/>
              <a:gd name="connsiteX153" fmla="*/ 283296 w 1238250"/>
              <a:gd name="connsiteY153" fmla="*/ 262499 h 1238250"/>
              <a:gd name="connsiteX154" fmla="*/ 303353 w 1238250"/>
              <a:gd name="connsiteY154" fmla="*/ 243762 h 1238250"/>
              <a:gd name="connsiteX155" fmla="*/ 303981 w 1238250"/>
              <a:gd name="connsiteY155" fmla="*/ 243324 h 1238250"/>
              <a:gd name="connsiteX156" fmla="*/ 305130 w 1238250"/>
              <a:gd name="connsiteY156" fmla="*/ 242260 h 1238250"/>
              <a:gd name="connsiteX157" fmla="*/ 339333 w 1238250"/>
              <a:gd name="connsiteY157" fmla="*/ 218696 h 1238250"/>
              <a:gd name="connsiteX158" fmla="*/ 361711 w 1238250"/>
              <a:gd name="connsiteY158" fmla="*/ 203106 h 1238250"/>
              <a:gd name="connsiteX159" fmla="*/ 362635 w 1238250"/>
              <a:gd name="connsiteY159" fmla="*/ 202643 h 1238250"/>
              <a:gd name="connsiteX160" fmla="*/ 364115 w 1238250"/>
              <a:gd name="connsiteY160" fmla="*/ 201623 h 1238250"/>
              <a:gd name="connsiteX161" fmla="*/ 371116 w 1238250"/>
              <a:gd name="connsiteY161" fmla="*/ 198388 h 1238250"/>
              <a:gd name="connsiteX162" fmla="*/ 412350 w 1238250"/>
              <a:gd name="connsiteY162" fmla="*/ 177704 h 1238250"/>
              <a:gd name="connsiteX163" fmla="*/ 416120 w 1238250"/>
              <a:gd name="connsiteY163" fmla="*/ 33215 h 1238250"/>
              <a:gd name="connsiteX164" fmla="*/ 467692 w 1238250"/>
              <a:gd name="connsiteY164" fmla="*/ 18075 h 1238250"/>
              <a:gd name="connsiteX165" fmla="*/ 531202 w 1238250"/>
              <a:gd name="connsiteY165" fmla="*/ 6102 h 1238250"/>
              <a:gd name="connsiteX166" fmla="*/ 627489 w 1238250"/>
              <a:gd name="connsiteY16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27489" y="45"/>
                </a:moveTo>
                <a:cubicBezTo>
                  <a:pt x="659221" y="418"/>
                  <a:pt x="690522" y="3134"/>
                  <a:pt x="721190" y="8042"/>
                </a:cubicBezTo>
                <a:lnTo>
                  <a:pt x="736961" y="11356"/>
                </a:lnTo>
                <a:lnTo>
                  <a:pt x="761195" y="153801"/>
                </a:lnTo>
                <a:lnTo>
                  <a:pt x="804967" y="168662"/>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7"/>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rot="19410406">
            <a:off x="4392470" y="3977928"/>
            <a:ext cx="694134" cy="69413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27571 w 1238250"/>
              <a:gd name="connsiteY78" fmla="*/ 427 h 1238250"/>
              <a:gd name="connsiteX79" fmla="*/ 637898 w 1238250"/>
              <a:gd name="connsiteY79" fmla="*/ 61294 h 1238250"/>
              <a:gd name="connsiteX80" fmla="*/ 642400 w 1238250"/>
              <a:gd name="connsiteY80" fmla="*/ 61522 h 1238250"/>
              <a:gd name="connsiteX81" fmla="*/ 658857 w 1238250"/>
              <a:gd name="connsiteY81" fmla="*/ 62065 h 1238250"/>
              <a:gd name="connsiteX82" fmla="*/ 675465 w 1238250"/>
              <a:gd name="connsiteY82" fmla="*/ 2698 h 1238250"/>
              <a:gd name="connsiteX83" fmla="*/ 686108 w 1238250"/>
              <a:gd name="connsiteY83" fmla="*/ 4132 h 1238250"/>
              <a:gd name="connsiteX84" fmla="*/ 686215 w 1238250"/>
              <a:gd name="connsiteY84" fmla="*/ 3775 h 1238250"/>
              <a:gd name="connsiteX85" fmla="*/ 702919 w 1238250"/>
              <a:gd name="connsiteY85" fmla="*/ 6324 h 1238250"/>
              <a:gd name="connsiteX86" fmla="*/ 705733 w 1238250"/>
              <a:gd name="connsiteY86" fmla="*/ 67601 h 1238250"/>
              <a:gd name="connsiteX87" fmla="*/ 722168 w 1238250"/>
              <a:gd name="connsiteY87" fmla="*/ 69817 h 1238250"/>
              <a:gd name="connsiteX88" fmla="*/ 727067 w 1238250"/>
              <a:gd name="connsiteY88" fmla="*/ 70986 h 1238250"/>
              <a:gd name="connsiteX89" fmla="*/ 731739 w 1238250"/>
              <a:gd name="connsiteY89" fmla="*/ 71699 h 1238250"/>
              <a:gd name="connsiteX90" fmla="*/ 736085 w 1238250"/>
              <a:gd name="connsiteY90" fmla="*/ 72816 h 1238250"/>
              <a:gd name="connsiteX91" fmla="*/ 760510 w 1238250"/>
              <a:gd name="connsiteY91" fmla="*/ 16987 h 1238250"/>
              <a:gd name="connsiteX92" fmla="*/ 776991 w 1238250"/>
              <a:gd name="connsiteY92" fmla="*/ 20919 h 1238250"/>
              <a:gd name="connsiteX93" fmla="*/ 776978 w 1238250"/>
              <a:gd name="connsiteY93" fmla="*/ 21084 h 1238250"/>
              <a:gd name="connsiteX94" fmla="*/ 787407 w 1238250"/>
              <a:gd name="connsiteY94" fmla="*/ 23765 h 1238250"/>
              <a:gd name="connsiteX95" fmla="*/ 781693 w 1238250"/>
              <a:gd name="connsiteY95" fmla="*/ 84543 h 1238250"/>
              <a:gd name="connsiteX96" fmla="*/ 785289 w 1238250"/>
              <a:gd name="connsiteY96" fmla="*/ 85468 h 1238250"/>
              <a:gd name="connsiteX97" fmla="*/ 801613 w 1238250"/>
              <a:gd name="connsiteY97" fmla="*/ 91442 h 1238250"/>
              <a:gd name="connsiteX98" fmla="*/ 832915 w 1238250"/>
              <a:gd name="connsiteY98" fmla="*/ 38575 h 1238250"/>
              <a:gd name="connsiteX99" fmla="*/ 848824 w 1238250"/>
              <a:gd name="connsiteY99" fmla="*/ 44085 h 1238250"/>
              <a:gd name="connsiteX100" fmla="*/ 848743 w 1238250"/>
              <a:gd name="connsiteY100" fmla="*/ 44491 h 1238250"/>
              <a:gd name="connsiteX101" fmla="*/ 858825 w 1238250"/>
              <a:gd name="connsiteY101" fmla="*/ 48181 h 1238250"/>
              <a:gd name="connsiteX102" fmla="*/ 845580 w 1238250"/>
              <a:gd name="connsiteY102" fmla="*/ 108570 h 1238250"/>
              <a:gd name="connsiteX103" fmla="*/ 857012 w 1238250"/>
              <a:gd name="connsiteY103" fmla="*/ 114078 h 1238250"/>
              <a:gd name="connsiteX104" fmla="*/ 873515 w 1238250"/>
              <a:gd name="connsiteY104" fmla="*/ 121675 h 1238250"/>
              <a:gd name="connsiteX105" fmla="*/ 911778 w 1238250"/>
              <a:gd name="connsiteY105" fmla="*/ 73796 h 1238250"/>
              <a:gd name="connsiteX106" fmla="*/ 921060 w 1238250"/>
              <a:gd name="connsiteY106" fmla="*/ 79216 h 1238250"/>
              <a:gd name="connsiteX107" fmla="*/ 921250 w 1238250"/>
              <a:gd name="connsiteY107" fmla="*/ 78986 h 1238250"/>
              <a:gd name="connsiteX108" fmla="*/ 935703 w 1238250"/>
              <a:gd name="connsiteY108" fmla="*/ 87767 h 1238250"/>
              <a:gd name="connsiteX109" fmla="*/ 914403 w 1238250"/>
              <a:gd name="connsiteY109" fmla="*/ 145136 h 1238250"/>
              <a:gd name="connsiteX110" fmla="*/ 923411 w 1238250"/>
              <a:gd name="connsiteY110" fmla="*/ 150395 h 1238250"/>
              <a:gd name="connsiteX111" fmla="*/ 927294 w 1238250"/>
              <a:gd name="connsiteY111" fmla="*/ 153195 h 1238250"/>
              <a:gd name="connsiteX112" fmla="*/ 931545 w 1238250"/>
              <a:gd name="connsiteY112" fmla="*/ 155777 h 1238250"/>
              <a:gd name="connsiteX113" fmla="*/ 932293 w 1238250"/>
              <a:gd name="connsiteY113" fmla="*/ 156337 h 1238250"/>
              <a:gd name="connsiteX114" fmla="*/ 975755 w 1238250"/>
              <a:gd name="connsiteY114" fmla="*/ 113820 h 1238250"/>
              <a:gd name="connsiteX115" fmla="*/ 984508 w 1238250"/>
              <a:gd name="connsiteY115" fmla="*/ 120131 h 1238250"/>
              <a:gd name="connsiteX116" fmla="*/ 984519 w 1238250"/>
              <a:gd name="connsiteY116" fmla="*/ 120121 h 1238250"/>
              <a:gd name="connsiteX117" fmla="*/ 985182 w 1238250"/>
              <a:gd name="connsiteY117" fmla="*/ 120617 h 1238250"/>
              <a:gd name="connsiteX118" fmla="*/ 989523 w 1238250"/>
              <a:gd name="connsiteY118" fmla="*/ 123746 h 1238250"/>
              <a:gd name="connsiteX119" fmla="*/ 989481 w 1238250"/>
              <a:gd name="connsiteY119" fmla="*/ 123831 h 1238250"/>
              <a:gd name="connsiteX120" fmla="*/ 998112 w 1238250"/>
              <a:gd name="connsiteY120" fmla="*/ 130286 h 1238250"/>
              <a:gd name="connsiteX121" fmla="*/ 970047 w 1238250"/>
              <a:gd name="connsiteY121" fmla="*/ 184497 h 1238250"/>
              <a:gd name="connsiteX122" fmla="*/ 970603 w 1238250"/>
              <a:gd name="connsiteY122" fmla="*/ 184984 h 1238250"/>
              <a:gd name="connsiteX123" fmla="*/ 974561 w 1238250"/>
              <a:gd name="connsiteY123" fmla="*/ 187944 h 1238250"/>
              <a:gd name="connsiteX124" fmla="*/ 990916 w 1238250"/>
              <a:gd name="connsiteY124" fmla="*/ 202809 h 1238250"/>
              <a:gd name="connsiteX125" fmla="*/ 993167 w 1238250"/>
              <a:gd name="connsiteY125" fmla="*/ 204784 h 1238250"/>
              <a:gd name="connsiteX126" fmla="*/ 1042854 w 1238250"/>
              <a:gd name="connsiteY126" fmla="*/ 168191 h 1238250"/>
              <a:gd name="connsiteX127" fmla="*/ 1049206 w 1238250"/>
              <a:gd name="connsiteY127" fmla="*/ 173764 h 1238250"/>
              <a:gd name="connsiteX128" fmla="*/ 1052911 w 1238250"/>
              <a:gd name="connsiteY128" fmla="*/ 177701 h 1238250"/>
              <a:gd name="connsiteX129" fmla="*/ 1056912 w 1238250"/>
              <a:gd name="connsiteY129" fmla="*/ 181338 h 1238250"/>
              <a:gd name="connsiteX130" fmla="*/ 1062596 w 1238250"/>
              <a:gd name="connsiteY130" fmla="*/ 187591 h 1238250"/>
              <a:gd name="connsiteX131" fmla="*/ 1026876 w 1238250"/>
              <a:gd name="connsiteY131" fmla="*/ 237909 h 1238250"/>
              <a:gd name="connsiteX132" fmla="*/ 1028893 w 1238250"/>
              <a:gd name="connsiteY132" fmla="*/ 240128 h 1238250"/>
              <a:gd name="connsiteX133" fmla="*/ 1041242 w 1238250"/>
              <a:gd name="connsiteY133" fmla="*/ 253249 h 1238250"/>
              <a:gd name="connsiteX134" fmla="*/ 1094689 w 1238250"/>
              <a:gd name="connsiteY134" fmla="*/ 223169 h 1238250"/>
              <a:gd name="connsiteX135" fmla="*/ 1101276 w 1238250"/>
              <a:gd name="connsiteY135" fmla="*/ 231665 h 1238250"/>
              <a:gd name="connsiteX136" fmla="*/ 1101527 w 1238250"/>
              <a:gd name="connsiteY136" fmla="*/ 231529 h 1238250"/>
              <a:gd name="connsiteX137" fmla="*/ 1111667 w 1238250"/>
              <a:gd name="connsiteY137" fmla="*/ 245090 h 1238250"/>
              <a:gd name="connsiteX138" fmla="*/ 1070447 w 1238250"/>
              <a:gd name="connsiteY138" fmla="*/ 290279 h 1238250"/>
              <a:gd name="connsiteX139" fmla="*/ 1076951 w 1238250"/>
              <a:gd name="connsiteY139" fmla="*/ 298668 h 1238250"/>
              <a:gd name="connsiteX140" fmla="*/ 1079608 w 1238250"/>
              <a:gd name="connsiteY140" fmla="*/ 302874 h 1238250"/>
              <a:gd name="connsiteX141" fmla="*/ 1082474 w 1238250"/>
              <a:gd name="connsiteY141" fmla="*/ 306707 h 1238250"/>
              <a:gd name="connsiteX142" fmla="*/ 1087890 w 1238250"/>
              <a:gd name="connsiteY142" fmla="*/ 315621 h 1238250"/>
              <a:gd name="connsiteX143" fmla="*/ 1144878 w 1238250"/>
              <a:gd name="connsiteY143" fmla="*/ 293322 h 1238250"/>
              <a:gd name="connsiteX144" fmla="*/ 1153910 w 1238250"/>
              <a:gd name="connsiteY144" fmla="*/ 307620 h 1238250"/>
              <a:gd name="connsiteX145" fmla="*/ 1153683 w 1238250"/>
              <a:gd name="connsiteY145" fmla="*/ 307814 h 1238250"/>
              <a:gd name="connsiteX146" fmla="*/ 1159265 w 1238250"/>
              <a:gd name="connsiteY146" fmla="*/ 317001 h 1238250"/>
              <a:gd name="connsiteX147" fmla="*/ 1112060 w 1238250"/>
              <a:gd name="connsiteY147" fmla="*/ 356093 h 1238250"/>
              <a:gd name="connsiteX148" fmla="*/ 1119941 w 1238250"/>
              <a:gd name="connsiteY148" fmla="*/ 372453 h 1238250"/>
              <a:gd name="connsiteX149" fmla="*/ 1121247 w 1238250"/>
              <a:gd name="connsiteY149" fmla="*/ 375047 h 1238250"/>
              <a:gd name="connsiteX150" fmla="*/ 1181032 w 1238250"/>
              <a:gd name="connsiteY150" fmla="*/ 359729 h 1238250"/>
              <a:gd name="connsiteX151" fmla="*/ 1185303 w 1238250"/>
              <a:gd name="connsiteY151" fmla="*/ 368214 h 1238250"/>
              <a:gd name="connsiteX152" fmla="*/ 1187259 w 1238250"/>
              <a:gd name="connsiteY152" fmla="*/ 373282 h 1238250"/>
              <a:gd name="connsiteX153" fmla="*/ 1189596 w 1238250"/>
              <a:gd name="connsiteY153" fmla="*/ 378134 h 1238250"/>
              <a:gd name="connsiteX154" fmla="*/ 1192122 w 1238250"/>
              <a:gd name="connsiteY154" fmla="*/ 385036 h 1238250"/>
              <a:gd name="connsiteX155" fmla="*/ 1140110 w 1238250"/>
              <a:gd name="connsiteY155" fmla="*/ 418337 h 1238250"/>
              <a:gd name="connsiteX156" fmla="*/ 1141698 w 1238250"/>
              <a:gd name="connsiteY156" fmla="*/ 422675 h 1238250"/>
              <a:gd name="connsiteX157" fmla="*/ 1149802 w 1238250"/>
              <a:gd name="connsiteY157" fmla="*/ 443673 h 1238250"/>
              <a:gd name="connsiteX158" fmla="*/ 1150790 w 1238250"/>
              <a:gd name="connsiteY158" fmla="*/ 447253 h 1238250"/>
              <a:gd name="connsiteX159" fmla="*/ 1211458 w 1238250"/>
              <a:gd name="connsiteY159" fmla="*/ 440479 h 1238250"/>
              <a:gd name="connsiteX160" fmla="*/ 1214320 w 1238250"/>
              <a:gd name="connsiteY160" fmla="*/ 450860 h 1238250"/>
              <a:gd name="connsiteX161" fmla="*/ 1214485 w 1238250"/>
              <a:gd name="connsiteY161" fmla="*/ 450844 h 1238250"/>
              <a:gd name="connsiteX162" fmla="*/ 1218704 w 1238250"/>
              <a:gd name="connsiteY162" fmla="*/ 467254 h 1238250"/>
              <a:gd name="connsiteX163" fmla="*/ 1163310 w 1238250"/>
              <a:gd name="connsiteY163" fmla="*/ 492649 h 1238250"/>
              <a:gd name="connsiteX164" fmla="*/ 1164504 w 1238250"/>
              <a:gd name="connsiteY164" fmla="*/ 496975 h 1238250"/>
              <a:gd name="connsiteX165" fmla="*/ 1165298 w 1238250"/>
              <a:gd name="connsiteY165" fmla="*/ 501633 h 1238250"/>
              <a:gd name="connsiteX166" fmla="*/ 1166552 w 1238250"/>
              <a:gd name="connsiteY166" fmla="*/ 506512 h 1238250"/>
              <a:gd name="connsiteX167" fmla="*/ 1167592 w 1238250"/>
              <a:gd name="connsiteY167" fmla="*/ 513324 h 1238250"/>
              <a:gd name="connsiteX168" fmla="*/ 1228554 w 1238250"/>
              <a:gd name="connsiteY168" fmla="*/ 513995 h 1238250"/>
              <a:gd name="connsiteX169" fmla="*/ 1231406 w 1238250"/>
              <a:gd name="connsiteY169" fmla="*/ 530721 h 1238250"/>
              <a:gd name="connsiteX170" fmla="*/ 1231232 w 1238250"/>
              <a:gd name="connsiteY170" fmla="*/ 530780 h 1238250"/>
              <a:gd name="connsiteX171" fmla="*/ 1232856 w 1238250"/>
              <a:gd name="connsiteY171" fmla="*/ 541421 h 1238250"/>
              <a:gd name="connsiteX172" fmla="*/ 1174701 w 1238250"/>
              <a:gd name="connsiteY172" fmla="*/ 559902 h 1238250"/>
              <a:gd name="connsiteX173" fmla="*/ 1175020 w 1238250"/>
              <a:gd name="connsiteY173" fmla="*/ 561994 h 1238250"/>
              <a:gd name="connsiteX174" fmla="*/ 1176238 w 1238250"/>
              <a:gd name="connsiteY174" fmla="*/ 586117 h 1238250"/>
              <a:gd name="connsiteX175" fmla="*/ 1176544 w 1238250"/>
              <a:gd name="connsiteY175" fmla="*/ 590620 h 1238250"/>
              <a:gd name="connsiteX176" fmla="*/ 1237582 w 1238250"/>
              <a:gd name="connsiteY176" fmla="*/ 599884 h 1238250"/>
              <a:gd name="connsiteX177" fmla="*/ 1238156 w 1238250"/>
              <a:gd name="connsiteY177" fmla="*/ 608320 h 1238250"/>
              <a:gd name="connsiteX178" fmla="*/ 1237977 w 1238250"/>
              <a:gd name="connsiteY178" fmla="*/ 613723 h 1238250"/>
              <a:gd name="connsiteX179" fmla="*/ 1238250 w 1238250"/>
              <a:gd name="connsiteY179" fmla="*/ 619125 h 1238250"/>
              <a:gd name="connsiteX180" fmla="*/ 1237824 w 1238250"/>
              <a:gd name="connsiteY180" fmla="*/ 627570 h 1238250"/>
              <a:gd name="connsiteX181" fmla="*/ 1176957 w 1238250"/>
              <a:gd name="connsiteY181" fmla="*/ 637898 h 1238250"/>
              <a:gd name="connsiteX182" fmla="*/ 1176729 w 1238250"/>
              <a:gd name="connsiteY182" fmla="*/ 642411 h 1238250"/>
              <a:gd name="connsiteX183" fmla="*/ 1176186 w 1238250"/>
              <a:gd name="connsiteY183" fmla="*/ 658856 h 1238250"/>
              <a:gd name="connsiteX184" fmla="*/ 1235552 w 1238250"/>
              <a:gd name="connsiteY184" fmla="*/ 675465 h 1238250"/>
              <a:gd name="connsiteX185" fmla="*/ 1234118 w 1238250"/>
              <a:gd name="connsiteY185" fmla="*/ 686108 h 1238250"/>
              <a:gd name="connsiteX186" fmla="*/ 1234476 w 1238250"/>
              <a:gd name="connsiteY186" fmla="*/ 686214 h 1238250"/>
              <a:gd name="connsiteX187" fmla="*/ 1231926 w 1238250"/>
              <a:gd name="connsiteY187" fmla="*/ 702919 h 1238250"/>
              <a:gd name="connsiteX188" fmla="*/ 1170650 w 1238250"/>
              <a:gd name="connsiteY188" fmla="*/ 705733 h 1238250"/>
              <a:gd name="connsiteX189" fmla="*/ 1168434 w 1238250"/>
              <a:gd name="connsiteY189" fmla="*/ 722167 h 1238250"/>
              <a:gd name="connsiteX190" fmla="*/ 1167265 w 1238250"/>
              <a:gd name="connsiteY190" fmla="*/ 727069 h 1238250"/>
              <a:gd name="connsiteX191" fmla="*/ 1166552 w 1238250"/>
              <a:gd name="connsiteY191" fmla="*/ 731739 h 1238250"/>
              <a:gd name="connsiteX192" fmla="*/ 1165435 w 1238250"/>
              <a:gd name="connsiteY192" fmla="*/ 736085 h 1238250"/>
              <a:gd name="connsiteX193" fmla="*/ 1221264 w 1238250"/>
              <a:gd name="connsiteY193" fmla="*/ 760509 h 1238250"/>
              <a:gd name="connsiteX194" fmla="*/ 1217332 w 1238250"/>
              <a:gd name="connsiteY194" fmla="*/ 776990 h 1238250"/>
              <a:gd name="connsiteX195" fmla="*/ 1217166 w 1238250"/>
              <a:gd name="connsiteY195" fmla="*/ 776977 h 1238250"/>
              <a:gd name="connsiteX196" fmla="*/ 1214485 w 1238250"/>
              <a:gd name="connsiteY196" fmla="*/ 787406 h 1238250"/>
              <a:gd name="connsiteX197" fmla="*/ 1153708 w 1238250"/>
              <a:gd name="connsiteY197" fmla="*/ 781692 h 1238250"/>
              <a:gd name="connsiteX198" fmla="*/ 1152783 w 1238250"/>
              <a:gd name="connsiteY198" fmla="*/ 785289 h 1238250"/>
              <a:gd name="connsiteX199" fmla="*/ 1146809 w 1238250"/>
              <a:gd name="connsiteY199" fmla="*/ 801612 h 1238250"/>
              <a:gd name="connsiteX200" fmla="*/ 1199675 w 1238250"/>
              <a:gd name="connsiteY200" fmla="*/ 832914 h 1238250"/>
              <a:gd name="connsiteX201" fmla="*/ 1194166 w 1238250"/>
              <a:gd name="connsiteY201" fmla="*/ 848823 h 1238250"/>
              <a:gd name="connsiteX202" fmla="*/ 1193759 w 1238250"/>
              <a:gd name="connsiteY202" fmla="*/ 848742 h 1238250"/>
              <a:gd name="connsiteX203" fmla="*/ 1190069 w 1238250"/>
              <a:gd name="connsiteY203" fmla="*/ 858824 h 1238250"/>
              <a:gd name="connsiteX204" fmla="*/ 1129680 w 1238250"/>
              <a:gd name="connsiteY204" fmla="*/ 845580 h 1238250"/>
              <a:gd name="connsiteX205" fmla="*/ 1124173 w 1238250"/>
              <a:gd name="connsiteY205" fmla="*/ 857013 h 1238250"/>
              <a:gd name="connsiteX206" fmla="*/ 1116575 w 1238250"/>
              <a:gd name="connsiteY206" fmla="*/ 873515 h 1238250"/>
              <a:gd name="connsiteX207" fmla="*/ 1164455 w 1238250"/>
              <a:gd name="connsiteY207" fmla="*/ 911777 h 1238250"/>
              <a:gd name="connsiteX208" fmla="*/ 1159035 w 1238250"/>
              <a:gd name="connsiteY208" fmla="*/ 921060 h 1238250"/>
              <a:gd name="connsiteX209" fmla="*/ 1159265 w 1238250"/>
              <a:gd name="connsiteY209" fmla="*/ 921250 h 1238250"/>
              <a:gd name="connsiteX210" fmla="*/ 1150484 w 1238250"/>
              <a:gd name="connsiteY210" fmla="*/ 935703 h 1238250"/>
              <a:gd name="connsiteX211" fmla="*/ 1093116 w 1238250"/>
              <a:gd name="connsiteY211" fmla="*/ 914402 h 1238250"/>
              <a:gd name="connsiteX212" fmla="*/ 1087856 w 1238250"/>
              <a:gd name="connsiteY212" fmla="*/ 923410 h 1238250"/>
              <a:gd name="connsiteX213" fmla="*/ 1085058 w 1238250"/>
              <a:gd name="connsiteY213" fmla="*/ 927291 h 1238250"/>
              <a:gd name="connsiteX214" fmla="*/ 1082474 w 1238250"/>
              <a:gd name="connsiteY214" fmla="*/ 931544 h 1238250"/>
              <a:gd name="connsiteX215" fmla="*/ 1081914 w 1238250"/>
              <a:gd name="connsiteY215" fmla="*/ 932294 h 1238250"/>
              <a:gd name="connsiteX216" fmla="*/ 1124430 w 1238250"/>
              <a:gd name="connsiteY216" fmla="*/ 975755 h 1238250"/>
              <a:gd name="connsiteX217" fmla="*/ 1118119 w 1238250"/>
              <a:gd name="connsiteY217" fmla="*/ 984508 h 1238250"/>
              <a:gd name="connsiteX218" fmla="*/ 1118129 w 1238250"/>
              <a:gd name="connsiteY218" fmla="*/ 984519 h 1238250"/>
              <a:gd name="connsiteX219" fmla="*/ 1117636 w 1238250"/>
              <a:gd name="connsiteY219" fmla="*/ 985179 h 1238250"/>
              <a:gd name="connsiteX220" fmla="*/ 1114505 w 1238250"/>
              <a:gd name="connsiteY220" fmla="*/ 989522 h 1238250"/>
              <a:gd name="connsiteX221" fmla="*/ 1114420 w 1238250"/>
              <a:gd name="connsiteY221" fmla="*/ 989480 h 1238250"/>
              <a:gd name="connsiteX222" fmla="*/ 1107965 w 1238250"/>
              <a:gd name="connsiteY222" fmla="*/ 998111 h 1238250"/>
              <a:gd name="connsiteX223" fmla="*/ 1053755 w 1238250"/>
              <a:gd name="connsiteY223" fmla="*/ 970046 h 1238250"/>
              <a:gd name="connsiteX224" fmla="*/ 1053267 w 1238250"/>
              <a:gd name="connsiteY224" fmla="*/ 970602 h 1238250"/>
              <a:gd name="connsiteX225" fmla="*/ 1050307 w 1238250"/>
              <a:gd name="connsiteY225" fmla="*/ 974561 h 1238250"/>
              <a:gd name="connsiteX226" fmla="*/ 1035438 w 1238250"/>
              <a:gd name="connsiteY226" fmla="*/ 990920 h 1238250"/>
              <a:gd name="connsiteX227" fmla="*/ 1033467 w 1238250"/>
              <a:gd name="connsiteY227" fmla="*/ 993167 h 1238250"/>
              <a:gd name="connsiteX228" fmla="*/ 1070060 w 1238250"/>
              <a:gd name="connsiteY228" fmla="*/ 1042854 h 1238250"/>
              <a:gd name="connsiteX229" fmla="*/ 1064486 w 1238250"/>
              <a:gd name="connsiteY229" fmla="*/ 1049206 h 1238250"/>
              <a:gd name="connsiteX230" fmla="*/ 1060550 w 1238250"/>
              <a:gd name="connsiteY230" fmla="*/ 1052911 h 1238250"/>
              <a:gd name="connsiteX231" fmla="*/ 1056912 w 1238250"/>
              <a:gd name="connsiteY231" fmla="*/ 1056913 h 1238250"/>
              <a:gd name="connsiteX232" fmla="*/ 1050660 w 1238250"/>
              <a:gd name="connsiteY232" fmla="*/ 1062596 h 1238250"/>
              <a:gd name="connsiteX233" fmla="*/ 1000341 w 1238250"/>
              <a:gd name="connsiteY233" fmla="*/ 1026875 h 1238250"/>
              <a:gd name="connsiteX234" fmla="*/ 998129 w 1238250"/>
              <a:gd name="connsiteY234" fmla="*/ 1028886 h 1238250"/>
              <a:gd name="connsiteX235" fmla="*/ 985002 w 1238250"/>
              <a:gd name="connsiteY235" fmla="*/ 1041242 h 1238250"/>
              <a:gd name="connsiteX236" fmla="*/ 1015082 w 1238250"/>
              <a:gd name="connsiteY236" fmla="*/ 1094689 h 1238250"/>
              <a:gd name="connsiteX237" fmla="*/ 1006586 w 1238250"/>
              <a:gd name="connsiteY237" fmla="*/ 1101276 h 1238250"/>
              <a:gd name="connsiteX238" fmla="*/ 1006721 w 1238250"/>
              <a:gd name="connsiteY238" fmla="*/ 1101527 h 1238250"/>
              <a:gd name="connsiteX239" fmla="*/ 993161 w 1238250"/>
              <a:gd name="connsiteY239" fmla="*/ 1111667 h 1238250"/>
              <a:gd name="connsiteX240" fmla="*/ 947972 w 1238250"/>
              <a:gd name="connsiteY240" fmla="*/ 1070447 h 1238250"/>
              <a:gd name="connsiteX241" fmla="*/ 939584 w 1238250"/>
              <a:gd name="connsiteY241" fmla="*/ 1076951 h 1238250"/>
              <a:gd name="connsiteX242" fmla="*/ 935378 w 1238250"/>
              <a:gd name="connsiteY242" fmla="*/ 1079608 h 1238250"/>
              <a:gd name="connsiteX243" fmla="*/ 931545 w 1238250"/>
              <a:gd name="connsiteY243" fmla="*/ 1082474 h 1238250"/>
              <a:gd name="connsiteX244" fmla="*/ 922629 w 1238250"/>
              <a:gd name="connsiteY244" fmla="*/ 1087890 h 1238250"/>
              <a:gd name="connsiteX245" fmla="*/ 944929 w 1238250"/>
              <a:gd name="connsiteY245" fmla="*/ 1144878 h 1238250"/>
              <a:gd name="connsiteX246" fmla="*/ 930631 w 1238250"/>
              <a:gd name="connsiteY246" fmla="*/ 1153909 h 1238250"/>
              <a:gd name="connsiteX247" fmla="*/ 930437 w 1238250"/>
              <a:gd name="connsiteY247" fmla="*/ 1153683 h 1238250"/>
              <a:gd name="connsiteX248" fmla="*/ 921250 w 1238250"/>
              <a:gd name="connsiteY248" fmla="*/ 1159264 h 1238250"/>
              <a:gd name="connsiteX249" fmla="*/ 882158 w 1238250"/>
              <a:gd name="connsiteY249" fmla="*/ 1112060 h 1238250"/>
              <a:gd name="connsiteX250" fmla="*/ 865789 w 1238250"/>
              <a:gd name="connsiteY250" fmla="*/ 1119945 h 1238250"/>
              <a:gd name="connsiteX251" fmla="*/ 863204 w 1238250"/>
              <a:gd name="connsiteY251" fmla="*/ 1121246 h 1238250"/>
              <a:gd name="connsiteX252" fmla="*/ 878521 w 1238250"/>
              <a:gd name="connsiteY252" fmla="*/ 1181032 h 1238250"/>
              <a:gd name="connsiteX253" fmla="*/ 870036 w 1238250"/>
              <a:gd name="connsiteY253" fmla="*/ 1185303 h 1238250"/>
              <a:gd name="connsiteX254" fmla="*/ 864969 w 1238250"/>
              <a:gd name="connsiteY254" fmla="*/ 1187259 h 1238250"/>
              <a:gd name="connsiteX255" fmla="*/ 860117 w 1238250"/>
              <a:gd name="connsiteY255" fmla="*/ 1189596 h 1238250"/>
              <a:gd name="connsiteX256" fmla="*/ 853214 w 1238250"/>
              <a:gd name="connsiteY256" fmla="*/ 1192122 h 1238250"/>
              <a:gd name="connsiteX257" fmla="*/ 819913 w 1238250"/>
              <a:gd name="connsiteY257" fmla="*/ 1140110 h 1238250"/>
              <a:gd name="connsiteX258" fmla="*/ 815580 w 1238250"/>
              <a:gd name="connsiteY258" fmla="*/ 1141696 h 1238250"/>
              <a:gd name="connsiteX259" fmla="*/ 794578 w 1238250"/>
              <a:gd name="connsiteY259" fmla="*/ 1149802 h 1238250"/>
              <a:gd name="connsiteX260" fmla="*/ 790998 w 1238250"/>
              <a:gd name="connsiteY260" fmla="*/ 1150789 h 1238250"/>
              <a:gd name="connsiteX261" fmla="*/ 797772 w 1238250"/>
              <a:gd name="connsiteY261" fmla="*/ 1211458 h 1238250"/>
              <a:gd name="connsiteX262" fmla="*/ 787391 w 1238250"/>
              <a:gd name="connsiteY262" fmla="*/ 1214321 h 1238250"/>
              <a:gd name="connsiteX263" fmla="*/ 787407 w 1238250"/>
              <a:gd name="connsiteY263" fmla="*/ 1214485 h 1238250"/>
              <a:gd name="connsiteX264" fmla="*/ 770997 w 1238250"/>
              <a:gd name="connsiteY264" fmla="*/ 1218705 h 1238250"/>
              <a:gd name="connsiteX265" fmla="*/ 745602 w 1238250"/>
              <a:gd name="connsiteY265" fmla="*/ 1163310 h 1238250"/>
              <a:gd name="connsiteX266" fmla="*/ 741276 w 1238250"/>
              <a:gd name="connsiteY266" fmla="*/ 1164503 h 1238250"/>
              <a:gd name="connsiteX267" fmla="*/ 736618 w 1238250"/>
              <a:gd name="connsiteY267" fmla="*/ 1165297 h 1238250"/>
              <a:gd name="connsiteX268" fmla="*/ 731739 w 1238250"/>
              <a:gd name="connsiteY268" fmla="*/ 1166552 h 1238250"/>
              <a:gd name="connsiteX269" fmla="*/ 724927 w 1238250"/>
              <a:gd name="connsiteY269" fmla="*/ 1167591 h 1238250"/>
              <a:gd name="connsiteX270" fmla="*/ 724256 w 1238250"/>
              <a:gd name="connsiteY270" fmla="*/ 1228554 h 1238250"/>
              <a:gd name="connsiteX271" fmla="*/ 707530 w 1238250"/>
              <a:gd name="connsiteY271" fmla="*/ 1231406 h 1238250"/>
              <a:gd name="connsiteX272" fmla="*/ 707470 w 1238250"/>
              <a:gd name="connsiteY272" fmla="*/ 1231232 h 1238250"/>
              <a:gd name="connsiteX273" fmla="*/ 696830 w 1238250"/>
              <a:gd name="connsiteY273" fmla="*/ 1232856 h 1238250"/>
              <a:gd name="connsiteX274" fmla="*/ 678349 w 1238250"/>
              <a:gd name="connsiteY274" fmla="*/ 1174701 h 1238250"/>
              <a:gd name="connsiteX275" fmla="*/ 676258 w 1238250"/>
              <a:gd name="connsiteY275" fmla="*/ 1175019 h 1238250"/>
              <a:gd name="connsiteX276" fmla="*/ 652134 w 1238250"/>
              <a:gd name="connsiteY276" fmla="*/ 1176238 h 1238250"/>
              <a:gd name="connsiteX277" fmla="*/ 647631 w 1238250"/>
              <a:gd name="connsiteY277" fmla="*/ 1176544 h 1238250"/>
              <a:gd name="connsiteX278" fmla="*/ 638368 w 1238250"/>
              <a:gd name="connsiteY278" fmla="*/ 1237582 h 1238250"/>
              <a:gd name="connsiteX279" fmla="*/ 629930 w 1238250"/>
              <a:gd name="connsiteY279" fmla="*/ 1238156 h 1238250"/>
              <a:gd name="connsiteX280" fmla="*/ 624527 w 1238250"/>
              <a:gd name="connsiteY280" fmla="*/ 1237978 h 1238250"/>
              <a:gd name="connsiteX281" fmla="*/ 619125 w 1238250"/>
              <a:gd name="connsiteY281" fmla="*/ 1238250 h 1238250"/>
              <a:gd name="connsiteX282" fmla="*/ 610681 w 1238250"/>
              <a:gd name="connsiteY282" fmla="*/ 1237824 h 1238250"/>
              <a:gd name="connsiteX283" fmla="*/ 600353 w 1238250"/>
              <a:gd name="connsiteY283" fmla="*/ 1176957 h 1238250"/>
              <a:gd name="connsiteX284" fmla="*/ 595840 w 1238250"/>
              <a:gd name="connsiteY284" fmla="*/ 1176729 h 1238250"/>
              <a:gd name="connsiteX285" fmla="*/ 579394 w 1238250"/>
              <a:gd name="connsiteY285" fmla="*/ 1176186 h 1238250"/>
              <a:gd name="connsiteX286" fmla="*/ 562786 w 1238250"/>
              <a:gd name="connsiteY286" fmla="*/ 1235553 h 1238250"/>
              <a:gd name="connsiteX287" fmla="*/ 552143 w 1238250"/>
              <a:gd name="connsiteY287" fmla="*/ 1234118 h 1238250"/>
              <a:gd name="connsiteX288" fmla="*/ 552036 w 1238250"/>
              <a:gd name="connsiteY288" fmla="*/ 1234476 h 1238250"/>
              <a:gd name="connsiteX289" fmla="*/ 535332 w 1238250"/>
              <a:gd name="connsiteY289" fmla="*/ 1231926 h 1238250"/>
              <a:gd name="connsiteX290" fmla="*/ 532518 w 1238250"/>
              <a:gd name="connsiteY290" fmla="*/ 1170649 h 1238250"/>
              <a:gd name="connsiteX291" fmla="*/ 516084 w 1238250"/>
              <a:gd name="connsiteY291" fmla="*/ 1168434 h 1238250"/>
              <a:gd name="connsiteX292" fmla="*/ 511183 w 1238250"/>
              <a:gd name="connsiteY292" fmla="*/ 1167265 h 1238250"/>
              <a:gd name="connsiteX293" fmla="*/ 506512 w 1238250"/>
              <a:gd name="connsiteY293" fmla="*/ 1166552 h 1238250"/>
              <a:gd name="connsiteX294" fmla="*/ 502166 w 1238250"/>
              <a:gd name="connsiteY294" fmla="*/ 1165434 h 1238250"/>
              <a:gd name="connsiteX295" fmla="*/ 477741 w 1238250"/>
              <a:gd name="connsiteY295" fmla="*/ 1221264 h 1238250"/>
              <a:gd name="connsiteX296" fmla="*/ 461260 w 1238250"/>
              <a:gd name="connsiteY296" fmla="*/ 1217332 h 1238250"/>
              <a:gd name="connsiteX297" fmla="*/ 461273 w 1238250"/>
              <a:gd name="connsiteY297" fmla="*/ 1217167 h 1238250"/>
              <a:gd name="connsiteX298" fmla="*/ 450844 w 1238250"/>
              <a:gd name="connsiteY298" fmla="*/ 1214485 h 1238250"/>
              <a:gd name="connsiteX299" fmla="*/ 456558 w 1238250"/>
              <a:gd name="connsiteY299" fmla="*/ 1153708 h 1238250"/>
              <a:gd name="connsiteX300" fmla="*/ 452962 w 1238250"/>
              <a:gd name="connsiteY300" fmla="*/ 1152783 h 1238250"/>
              <a:gd name="connsiteX301" fmla="*/ 436638 w 1238250"/>
              <a:gd name="connsiteY301" fmla="*/ 1146809 h 1238250"/>
              <a:gd name="connsiteX302" fmla="*/ 405336 w 1238250"/>
              <a:gd name="connsiteY302" fmla="*/ 1199676 h 1238250"/>
              <a:gd name="connsiteX303" fmla="*/ 389427 w 1238250"/>
              <a:gd name="connsiteY303" fmla="*/ 1194166 h 1238250"/>
              <a:gd name="connsiteX304" fmla="*/ 389509 w 1238250"/>
              <a:gd name="connsiteY304" fmla="*/ 1193759 h 1238250"/>
              <a:gd name="connsiteX305" fmla="*/ 379426 w 1238250"/>
              <a:gd name="connsiteY305" fmla="*/ 1190070 h 1238250"/>
              <a:gd name="connsiteX306" fmla="*/ 392671 w 1238250"/>
              <a:gd name="connsiteY306" fmla="*/ 1129680 h 1238250"/>
              <a:gd name="connsiteX307" fmla="*/ 381236 w 1238250"/>
              <a:gd name="connsiteY307" fmla="*/ 1124171 h 1238250"/>
              <a:gd name="connsiteX308" fmla="*/ 364737 w 1238250"/>
              <a:gd name="connsiteY308" fmla="*/ 1116575 h 1238250"/>
              <a:gd name="connsiteX309" fmla="*/ 326473 w 1238250"/>
              <a:gd name="connsiteY309" fmla="*/ 1164455 h 1238250"/>
              <a:gd name="connsiteX310" fmla="*/ 317191 w 1238250"/>
              <a:gd name="connsiteY310" fmla="*/ 1159035 h 1238250"/>
              <a:gd name="connsiteX311" fmla="*/ 317001 w 1238250"/>
              <a:gd name="connsiteY311" fmla="*/ 1159265 h 1238250"/>
              <a:gd name="connsiteX312" fmla="*/ 302547 w 1238250"/>
              <a:gd name="connsiteY312" fmla="*/ 1150484 h 1238250"/>
              <a:gd name="connsiteX313" fmla="*/ 323849 w 1238250"/>
              <a:gd name="connsiteY313" fmla="*/ 1093115 h 1238250"/>
              <a:gd name="connsiteX314" fmla="*/ 314841 w 1238250"/>
              <a:gd name="connsiteY314" fmla="*/ 1087856 h 1238250"/>
              <a:gd name="connsiteX315" fmla="*/ 310960 w 1238250"/>
              <a:gd name="connsiteY315" fmla="*/ 1085057 h 1238250"/>
              <a:gd name="connsiteX316" fmla="*/ 306707 w 1238250"/>
              <a:gd name="connsiteY316" fmla="*/ 1082474 h 1238250"/>
              <a:gd name="connsiteX317" fmla="*/ 305958 w 1238250"/>
              <a:gd name="connsiteY317" fmla="*/ 1081913 h 1238250"/>
              <a:gd name="connsiteX318" fmla="*/ 262496 w 1238250"/>
              <a:gd name="connsiteY318" fmla="*/ 1124431 h 1238250"/>
              <a:gd name="connsiteX319" fmla="*/ 253742 w 1238250"/>
              <a:gd name="connsiteY319" fmla="*/ 1118119 h 1238250"/>
              <a:gd name="connsiteX320" fmla="*/ 253731 w 1238250"/>
              <a:gd name="connsiteY320" fmla="*/ 1118130 h 1238250"/>
              <a:gd name="connsiteX321" fmla="*/ 253081 w 1238250"/>
              <a:gd name="connsiteY321" fmla="*/ 1117643 h 1238250"/>
              <a:gd name="connsiteX322" fmla="*/ 248728 w 1238250"/>
              <a:gd name="connsiteY322" fmla="*/ 1114505 h 1238250"/>
              <a:gd name="connsiteX323" fmla="*/ 248770 w 1238250"/>
              <a:gd name="connsiteY323" fmla="*/ 1114420 h 1238250"/>
              <a:gd name="connsiteX324" fmla="*/ 240139 w 1238250"/>
              <a:gd name="connsiteY324" fmla="*/ 1107965 h 1238250"/>
              <a:gd name="connsiteX325" fmla="*/ 268204 w 1238250"/>
              <a:gd name="connsiteY325" fmla="*/ 1053754 h 1238250"/>
              <a:gd name="connsiteX326" fmla="*/ 267648 w 1238250"/>
              <a:gd name="connsiteY326" fmla="*/ 1053266 h 1238250"/>
              <a:gd name="connsiteX327" fmla="*/ 263690 w 1238250"/>
              <a:gd name="connsiteY327" fmla="*/ 1050306 h 1238250"/>
              <a:gd name="connsiteX328" fmla="*/ 247330 w 1238250"/>
              <a:gd name="connsiteY328" fmla="*/ 1035437 h 1238250"/>
              <a:gd name="connsiteX329" fmla="*/ 245084 w 1238250"/>
              <a:gd name="connsiteY329" fmla="*/ 1033467 h 1238250"/>
              <a:gd name="connsiteX330" fmla="*/ 195397 w 1238250"/>
              <a:gd name="connsiteY330" fmla="*/ 1070060 h 1238250"/>
              <a:gd name="connsiteX331" fmla="*/ 187636 w 1238250"/>
              <a:gd name="connsiteY331" fmla="*/ 1062565 h 1238250"/>
              <a:gd name="connsiteX332" fmla="*/ 187591 w 1238250"/>
              <a:gd name="connsiteY332" fmla="*/ 1062596 h 1238250"/>
              <a:gd name="connsiteX333" fmla="*/ 185441 w 1238250"/>
              <a:gd name="connsiteY333" fmla="*/ 1060445 h 1238250"/>
              <a:gd name="connsiteX334" fmla="*/ 183253 w 1238250"/>
              <a:gd name="connsiteY334" fmla="*/ 1058333 h 1238250"/>
              <a:gd name="connsiteX335" fmla="*/ 183284 w 1238250"/>
              <a:gd name="connsiteY335" fmla="*/ 1058289 h 1238250"/>
              <a:gd name="connsiteX336" fmla="*/ 175654 w 1238250"/>
              <a:gd name="connsiteY336" fmla="*/ 1050659 h 1238250"/>
              <a:gd name="connsiteX337" fmla="*/ 211375 w 1238250"/>
              <a:gd name="connsiteY337" fmla="*/ 1000341 h 1238250"/>
              <a:gd name="connsiteX338" fmla="*/ 209362 w 1238250"/>
              <a:gd name="connsiteY338" fmla="*/ 998126 h 1238250"/>
              <a:gd name="connsiteX339" fmla="*/ 197009 w 1238250"/>
              <a:gd name="connsiteY339" fmla="*/ 985001 h 1238250"/>
              <a:gd name="connsiteX340" fmla="*/ 143561 w 1238250"/>
              <a:gd name="connsiteY340" fmla="*/ 1015081 h 1238250"/>
              <a:gd name="connsiteX341" fmla="*/ 136974 w 1238250"/>
              <a:gd name="connsiteY341" fmla="*/ 1006585 h 1238250"/>
              <a:gd name="connsiteX342" fmla="*/ 136723 w 1238250"/>
              <a:gd name="connsiteY342" fmla="*/ 1006721 h 1238250"/>
              <a:gd name="connsiteX343" fmla="*/ 126584 w 1238250"/>
              <a:gd name="connsiteY343" fmla="*/ 993161 h 1238250"/>
              <a:gd name="connsiteX344" fmla="*/ 167805 w 1238250"/>
              <a:gd name="connsiteY344" fmla="*/ 947972 h 1238250"/>
              <a:gd name="connsiteX345" fmla="*/ 161301 w 1238250"/>
              <a:gd name="connsiteY345" fmla="*/ 939583 h 1238250"/>
              <a:gd name="connsiteX346" fmla="*/ 158644 w 1238250"/>
              <a:gd name="connsiteY346" fmla="*/ 935378 h 1238250"/>
              <a:gd name="connsiteX347" fmla="*/ 155778 w 1238250"/>
              <a:gd name="connsiteY347" fmla="*/ 931544 h 1238250"/>
              <a:gd name="connsiteX348" fmla="*/ 150361 w 1238250"/>
              <a:gd name="connsiteY348" fmla="*/ 922629 h 1238250"/>
              <a:gd name="connsiteX349" fmla="*/ 93372 w 1238250"/>
              <a:gd name="connsiteY349" fmla="*/ 944929 h 1238250"/>
              <a:gd name="connsiteX350" fmla="*/ 84341 w 1238250"/>
              <a:gd name="connsiteY350" fmla="*/ 930631 h 1238250"/>
              <a:gd name="connsiteX351" fmla="*/ 84567 w 1238250"/>
              <a:gd name="connsiteY351" fmla="*/ 930437 h 1238250"/>
              <a:gd name="connsiteX352" fmla="*/ 78986 w 1238250"/>
              <a:gd name="connsiteY352" fmla="*/ 921250 h 1238250"/>
              <a:gd name="connsiteX353" fmla="*/ 126191 w 1238250"/>
              <a:gd name="connsiteY353" fmla="*/ 882157 h 1238250"/>
              <a:gd name="connsiteX354" fmla="*/ 118307 w 1238250"/>
              <a:gd name="connsiteY354" fmla="*/ 865791 h 1238250"/>
              <a:gd name="connsiteX355" fmla="*/ 117004 w 1238250"/>
              <a:gd name="connsiteY355" fmla="*/ 863203 h 1238250"/>
              <a:gd name="connsiteX356" fmla="*/ 57219 w 1238250"/>
              <a:gd name="connsiteY356" fmla="*/ 878521 h 1238250"/>
              <a:gd name="connsiteX357" fmla="*/ 52947 w 1238250"/>
              <a:gd name="connsiteY357" fmla="*/ 870036 h 1238250"/>
              <a:gd name="connsiteX358" fmla="*/ 50991 w 1238250"/>
              <a:gd name="connsiteY358" fmla="*/ 864966 h 1238250"/>
              <a:gd name="connsiteX359" fmla="*/ 48654 w 1238250"/>
              <a:gd name="connsiteY359" fmla="*/ 860117 h 1238250"/>
              <a:gd name="connsiteX360" fmla="*/ 46128 w 1238250"/>
              <a:gd name="connsiteY360" fmla="*/ 853214 h 1238250"/>
              <a:gd name="connsiteX361" fmla="*/ 98141 w 1238250"/>
              <a:gd name="connsiteY361" fmla="*/ 819913 h 1238250"/>
              <a:gd name="connsiteX362" fmla="*/ 96554 w 1238250"/>
              <a:gd name="connsiteY362" fmla="*/ 815577 h 1238250"/>
              <a:gd name="connsiteX363" fmla="*/ 88449 w 1238250"/>
              <a:gd name="connsiteY363" fmla="*/ 794578 h 1238250"/>
              <a:gd name="connsiteX364" fmla="*/ 87462 w 1238250"/>
              <a:gd name="connsiteY364" fmla="*/ 790997 h 1238250"/>
              <a:gd name="connsiteX365" fmla="*/ 26793 w 1238250"/>
              <a:gd name="connsiteY365" fmla="*/ 797771 h 1238250"/>
              <a:gd name="connsiteX366" fmla="*/ 23930 w 1238250"/>
              <a:gd name="connsiteY366" fmla="*/ 787391 h 1238250"/>
              <a:gd name="connsiteX367" fmla="*/ 23765 w 1238250"/>
              <a:gd name="connsiteY367" fmla="*/ 787406 h 1238250"/>
              <a:gd name="connsiteX368" fmla="*/ 19546 w 1238250"/>
              <a:gd name="connsiteY368" fmla="*/ 770997 h 1238250"/>
              <a:gd name="connsiteX369" fmla="*/ 74941 w 1238250"/>
              <a:gd name="connsiteY369" fmla="*/ 745601 h 1238250"/>
              <a:gd name="connsiteX370" fmla="*/ 73748 w 1238250"/>
              <a:gd name="connsiteY370" fmla="*/ 741275 h 1238250"/>
              <a:gd name="connsiteX371" fmla="*/ 72953 w 1238250"/>
              <a:gd name="connsiteY371" fmla="*/ 736617 h 1238250"/>
              <a:gd name="connsiteX372" fmla="*/ 71699 w 1238250"/>
              <a:gd name="connsiteY372" fmla="*/ 731739 h 1238250"/>
              <a:gd name="connsiteX373" fmla="*/ 70660 w 1238250"/>
              <a:gd name="connsiteY373" fmla="*/ 724926 h 1238250"/>
              <a:gd name="connsiteX374" fmla="*/ 9697 w 1238250"/>
              <a:gd name="connsiteY374" fmla="*/ 724256 h 1238250"/>
              <a:gd name="connsiteX375" fmla="*/ 6844 w 1238250"/>
              <a:gd name="connsiteY375" fmla="*/ 707529 h 1238250"/>
              <a:gd name="connsiteX376" fmla="*/ 7018 w 1238250"/>
              <a:gd name="connsiteY376" fmla="*/ 707470 h 1238250"/>
              <a:gd name="connsiteX377" fmla="*/ 5395 w 1238250"/>
              <a:gd name="connsiteY377" fmla="*/ 696830 h 1238250"/>
              <a:gd name="connsiteX378" fmla="*/ 63551 w 1238250"/>
              <a:gd name="connsiteY378" fmla="*/ 678348 h 1238250"/>
              <a:gd name="connsiteX379" fmla="*/ 63232 w 1238250"/>
              <a:gd name="connsiteY379" fmla="*/ 676257 h 1238250"/>
              <a:gd name="connsiteX380" fmla="*/ 62014 w 1238250"/>
              <a:gd name="connsiteY380" fmla="*/ 652130 h 1238250"/>
              <a:gd name="connsiteX381" fmla="*/ 61707 w 1238250"/>
              <a:gd name="connsiteY381" fmla="*/ 647630 h 1238250"/>
              <a:gd name="connsiteX382" fmla="*/ 668 w 1238250"/>
              <a:gd name="connsiteY382" fmla="*/ 638367 h 1238250"/>
              <a:gd name="connsiteX383" fmla="*/ 94 w 1238250"/>
              <a:gd name="connsiteY383" fmla="*/ 629930 h 1238250"/>
              <a:gd name="connsiteX384" fmla="*/ 273 w 1238250"/>
              <a:gd name="connsiteY384" fmla="*/ 624527 h 1238250"/>
              <a:gd name="connsiteX385" fmla="*/ 0 w 1238250"/>
              <a:gd name="connsiteY385" fmla="*/ 619125 h 1238250"/>
              <a:gd name="connsiteX386" fmla="*/ 427 w 1238250"/>
              <a:gd name="connsiteY386" fmla="*/ 610680 h 1238250"/>
              <a:gd name="connsiteX387" fmla="*/ 61295 w 1238250"/>
              <a:gd name="connsiteY387" fmla="*/ 600353 h 1238250"/>
              <a:gd name="connsiteX388" fmla="*/ 61522 w 1238250"/>
              <a:gd name="connsiteY388" fmla="*/ 595851 h 1238250"/>
              <a:gd name="connsiteX389" fmla="*/ 62065 w 1238250"/>
              <a:gd name="connsiteY389" fmla="*/ 579394 h 1238250"/>
              <a:gd name="connsiteX390" fmla="*/ 2698 w 1238250"/>
              <a:gd name="connsiteY390" fmla="*/ 562785 h 1238250"/>
              <a:gd name="connsiteX391" fmla="*/ 4132 w 1238250"/>
              <a:gd name="connsiteY391" fmla="*/ 552143 h 1238250"/>
              <a:gd name="connsiteX392" fmla="*/ 3775 w 1238250"/>
              <a:gd name="connsiteY392" fmla="*/ 552036 h 1238250"/>
              <a:gd name="connsiteX393" fmla="*/ 6324 w 1238250"/>
              <a:gd name="connsiteY393" fmla="*/ 535331 h 1238250"/>
              <a:gd name="connsiteX394" fmla="*/ 67602 w 1238250"/>
              <a:gd name="connsiteY394" fmla="*/ 532517 h 1238250"/>
              <a:gd name="connsiteX395" fmla="*/ 69817 w 1238250"/>
              <a:gd name="connsiteY395" fmla="*/ 516083 h 1238250"/>
              <a:gd name="connsiteX396" fmla="*/ 70986 w 1238250"/>
              <a:gd name="connsiteY396" fmla="*/ 511184 h 1238250"/>
              <a:gd name="connsiteX397" fmla="*/ 71699 w 1238250"/>
              <a:gd name="connsiteY397" fmla="*/ 506512 h 1238250"/>
              <a:gd name="connsiteX398" fmla="*/ 72817 w 1238250"/>
              <a:gd name="connsiteY398" fmla="*/ 502166 h 1238250"/>
              <a:gd name="connsiteX399" fmla="*/ 16987 w 1238250"/>
              <a:gd name="connsiteY399" fmla="*/ 477741 h 1238250"/>
              <a:gd name="connsiteX400" fmla="*/ 20919 w 1238250"/>
              <a:gd name="connsiteY400" fmla="*/ 461260 h 1238250"/>
              <a:gd name="connsiteX401" fmla="*/ 21084 w 1238250"/>
              <a:gd name="connsiteY401" fmla="*/ 461273 h 1238250"/>
              <a:gd name="connsiteX402" fmla="*/ 23765 w 1238250"/>
              <a:gd name="connsiteY402" fmla="*/ 450844 h 1238250"/>
              <a:gd name="connsiteX403" fmla="*/ 84544 w 1238250"/>
              <a:gd name="connsiteY403" fmla="*/ 456558 h 1238250"/>
              <a:gd name="connsiteX404" fmla="*/ 85468 w 1238250"/>
              <a:gd name="connsiteY404" fmla="*/ 452962 h 1238250"/>
              <a:gd name="connsiteX405" fmla="*/ 91443 w 1238250"/>
              <a:gd name="connsiteY405" fmla="*/ 436638 h 1238250"/>
              <a:gd name="connsiteX406" fmla="*/ 38575 w 1238250"/>
              <a:gd name="connsiteY406" fmla="*/ 405335 h 1238250"/>
              <a:gd name="connsiteX407" fmla="*/ 44085 w 1238250"/>
              <a:gd name="connsiteY407" fmla="*/ 389426 h 1238250"/>
              <a:gd name="connsiteX408" fmla="*/ 44492 w 1238250"/>
              <a:gd name="connsiteY408" fmla="*/ 389508 h 1238250"/>
              <a:gd name="connsiteX409" fmla="*/ 48181 w 1238250"/>
              <a:gd name="connsiteY409" fmla="*/ 379425 h 1238250"/>
              <a:gd name="connsiteX410" fmla="*/ 108571 w 1238250"/>
              <a:gd name="connsiteY410" fmla="*/ 392670 h 1238250"/>
              <a:gd name="connsiteX411" fmla="*/ 114078 w 1238250"/>
              <a:gd name="connsiteY411" fmla="*/ 381241 h 1238250"/>
              <a:gd name="connsiteX412" fmla="*/ 121676 w 1238250"/>
              <a:gd name="connsiteY412" fmla="*/ 364736 h 1238250"/>
              <a:gd name="connsiteX413" fmla="*/ 73796 w 1238250"/>
              <a:gd name="connsiteY413" fmla="*/ 326473 h 1238250"/>
              <a:gd name="connsiteX414" fmla="*/ 79216 w 1238250"/>
              <a:gd name="connsiteY414" fmla="*/ 317190 h 1238250"/>
              <a:gd name="connsiteX415" fmla="*/ 78986 w 1238250"/>
              <a:gd name="connsiteY415" fmla="*/ 317000 h 1238250"/>
              <a:gd name="connsiteX416" fmla="*/ 87767 w 1238250"/>
              <a:gd name="connsiteY416" fmla="*/ 302547 h 1238250"/>
              <a:gd name="connsiteX417" fmla="*/ 145136 w 1238250"/>
              <a:gd name="connsiteY417" fmla="*/ 323849 h 1238250"/>
              <a:gd name="connsiteX418" fmla="*/ 150396 w 1238250"/>
              <a:gd name="connsiteY418" fmla="*/ 314841 h 1238250"/>
              <a:gd name="connsiteX419" fmla="*/ 153195 w 1238250"/>
              <a:gd name="connsiteY419" fmla="*/ 310958 h 1238250"/>
              <a:gd name="connsiteX420" fmla="*/ 155778 w 1238250"/>
              <a:gd name="connsiteY420" fmla="*/ 306707 h 1238250"/>
              <a:gd name="connsiteX421" fmla="*/ 156338 w 1238250"/>
              <a:gd name="connsiteY421" fmla="*/ 305958 h 1238250"/>
              <a:gd name="connsiteX422" fmla="*/ 113820 w 1238250"/>
              <a:gd name="connsiteY422" fmla="*/ 262496 h 1238250"/>
              <a:gd name="connsiteX423" fmla="*/ 120131 w 1238250"/>
              <a:gd name="connsiteY423" fmla="*/ 253742 h 1238250"/>
              <a:gd name="connsiteX424" fmla="*/ 120121 w 1238250"/>
              <a:gd name="connsiteY424" fmla="*/ 253731 h 1238250"/>
              <a:gd name="connsiteX425" fmla="*/ 120617 w 1238250"/>
              <a:gd name="connsiteY425" fmla="*/ 253069 h 1238250"/>
              <a:gd name="connsiteX426" fmla="*/ 123746 w 1238250"/>
              <a:gd name="connsiteY426" fmla="*/ 248727 h 1238250"/>
              <a:gd name="connsiteX427" fmla="*/ 123831 w 1238250"/>
              <a:gd name="connsiteY427" fmla="*/ 248769 h 1238250"/>
              <a:gd name="connsiteX428" fmla="*/ 130286 w 1238250"/>
              <a:gd name="connsiteY428" fmla="*/ 240138 h 1238250"/>
              <a:gd name="connsiteX429" fmla="*/ 184497 w 1238250"/>
              <a:gd name="connsiteY429" fmla="*/ 268204 h 1238250"/>
              <a:gd name="connsiteX430" fmla="*/ 184988 w 1238250"/>
              <a:gd name="connsiteY430" fmla="*/ 267645 h 1238250"/>
              <a:gd name="connsiteX431" fmla="*/ 187945 w 1238250"/>
              <a:gd name="connsiteY431" fmla="*/ 263690 h 1238250"/>
              <a:gd name="connsiteX432" fmla="*/ 202810 w 1238250"/>
              <a:gd name="connsiteY432" fmla="*/ 247334 h 1238250"/>
              <a:gd name="connsiteX433" fmla="*/ 204784 w 1238250"/>
              <a:gd name="connsiteY433" fmla="*/ 245084 h 1238250"/>
              <a:gd name="connsiteX434" fmla="*/ 168191 w 1238250"/>
              <a:gd name="connsiteY434" fmla="*/ 195396 h 1238250"/>
              <a:gd name="connsiteX435" fmla="*/ 173764 w 1238250"/>
              <a:gd name="connsiteY435" fmla="*/ 189045 h 1238250"/>
              <a:gd name="connsiteX436" fmla="*/ 177699 w 1238250"/>
              <a:gd name="connsiteY436" fmla="*/ 185341 h 1238250"/>
              <a:gd name="connsiteX437" fmla="*/ 181338 w 1238250"/>
              <a:gd name="connsiteY437" fmla="*/ 181338 h 1238250"/>
              <a:gd name="connsiteX438" fmla="*/ 187591 w 1238250"/>
              <a:gd name="connsiteY438" fmla="*/ 175654 h 1238250"/>
              <a:gd name="connsiteX439" fmla="*/ 237910 w 1238250"/>
              <a:gd name="connsiteY439" fmla="*/ 211375 h 1238250"/>
              <a:gd name="connsiteX440" fmla="*/ 240125 w 1238250"/>
              <a:gd name="connsiteY440" fmla="*/ 209363 h 1238250"/>
              <a:gd name="connsiteX441" fmla="*/ 253250 w 1238250"/>
              <a:gd name="connsiteY441" fmla="*/ 197009 h 1238250"/>
              <a:gd name="connsiteX442" fmla="*/ 223169 w 1238250"/>
              <a:gd name="connsiteY442" fmla="*/ 143561 h 1238250"/>
              <a:gd name="connsiteX443" fmla="*/ 231665 w 1238250"/>
              <a:gd name="connsiteY443" fmla="*/ 136974 h 1238250"/>
              <a:gd name="connsiteX444" fmla="*/ 231529 w 1238250"/>
              <a:gd name="connsiteY444" fmla="*/ 136723 h 1238250"/>
              <a:gd name="connsiteX445" fmla="*/ 245089 w 1238250"/>
              <a:gd name="connsiteY445" fmla="*/ 126583 h 1238250"/>
              <a:gd name="connsiteX446" fmla="*/ 290279 w 1238250"/>
              <a:gd name="connsiteY446" fmla="*/ 167805 h 1238250"/>
              <a:gd name="connsiteX447" fmla="*/ 298668 w 1238250"/>
              <a:gd name="connsiteY447" fmla="*/ 161300 h 1238250"/>
              <a:gd name="connsiteX448" fmla="*/ 302875 w 1238250"/>
              <a:gd name="connsiteY448" fmla="*/ 158643 h 1238250"/>
              <a:gd name="connsiteX449" fmla="*/ 306707 w 1238250"/>
              <a:gd name="connsiteY449" fmla="*/ 155777 h 1238250"/>
              <a:gd name="connsiteX450" fmla="*/ 315622 w 1238250"/>
              <a:gd name="connsiteY450" fmla="*/ 150361 h 1238250"/>
              <a:gd name="connsiteX451" fmla="*/ 293322 w 1238250"/>
              <a:gd name="connsiteY451" fmla="*/ 93372 h 1238250"/>
              <a:gd name="connsiteX452" fmla="*/ 307620 w 1238250"/>
              <a:gd name="connsiteY452" fmla="*/ 84341 h 1238250"/>
              <a:gd name="connsiteX453" fmla="*/ 307814 w 1238250"/>
              <a:gd name="connsiteY453" fmla="*/ 84567 h 1238250"/>
              <a:gd name="connsiteX454" fmla="*/ 317001 w 1238250"/>
              <a:gd name="connsiteY454" fmla="*/ 78986 h 1238250"/>
              <a:gd name="connsiteX455" fmla="*/ 356094 w 1238250"/>
              <a:gd name="connsiteY455" fmla="*/ 126191 h 1238250"/>
              <a:gd name="connsiteX456" fmla="*/ 372467 w 1238250"/>
              <a:gd name="connsiteY456" fmla="*/ 118303 h 1238250"/>
              <a:gd name="connsiteX457" fmla="*/ 375048 w 1238250"/>
              <a:gd name="connsiteY457" fmla="*/ 117004 h 1238250"/>
              <a:gd name="connsiteX458" fmla="*/ 359730 w 1238250"/>
              <a:gd name="connsiteY458" fmla="*/ 57218 h 1238250"/>
              <a:gd name="connsiteX459" fmla="*/ 368214 w 1238250"/>
              <a:gd name="connsiteY459" fmla="*/ 52947 h 1238250"/>
              <a:gd name="connsiteX460" fmla="*/ 373284 w 1238250"/>
              <a:gd name="connsiteY460" fmla="*/ 50991 h 1238250"/>
              <a:gd name="connsiteX461" fmla="*/ 378134 w 1238250"/>
              <a:gd name="connsiteY461" fmla="*/ 48654 h 1238250"/>
              <a:gd name="connsiteX462" fmla="*/ 385037 w 1238250"/>
              <a:gd name="connsiteY462" fmla="*/ 46127 h 1238250"/>
              <a:gd name="connsiteX463" fmla="*/ 418338 w 1238250"/>
              <a:gd name="connsiteY463" fmla="*/ 98140 h 1238250"/>
              <a:gd name="connsiteX464" fmla="*/ 422680 w 1238250"/>
              <a:gd name="connsiteY464" fmla="*/ 96551 h 1238250"/>
              <a:gd name="connsiteX465" fmla="*/ 443674 w 1238250"/>
              <a:gd name="connsiteY465" fmla="*/ 88449 h 1238250"/>
              <a:gd name="connsiteX466" fmla="*/ 447254 w 1238250"/>
              <a:gd name="connsiteY466" fmla="*/ 87462 h 1238250"/>
              <a:gd name="connsiteX467" fmla="*/ 440479 w 1238250"/>
              <a:gd name="connsiteY467" fmla="*/ 26793 h 1238250"/>
              <a:gd name="connsiteX468" fmla="*/ 450860 w 1238250"/>
              <a:gd name="connsiteY468" fmla="*/ 23930 h 1238250"/>
              <a:gd name="connsiteX469" fmla="*/ 450844 w 1238250"/>
              <a:gd name="connsiteY469" fmla="*/ 23765 h 1238250"/>
              <a:gd name="connsiteX470" fmla="*/ 467254 w 1238250"/>
              <a:gd name="connsiteY470" fmla="*/ 19546 h 1238250"/>
              <a:gd name="connsiteX471" fmla="*/ 492649 w 1238250"/>
              <a:gd name="connsiteY471" fmla="*/ 74941 h 1238250"/>
              <a:gd name="connsiteX472" fmla="*/ 496976 w 1238250"/>
              <a:gd name="connsiteY472" fmla="*/ 73747 h 1238250"/>
              <a:gd name="connsiteX473" fmla="*/ 501634 w 1238250"/>
              <a:gd name="connsiteY473" fmla="*/ 72953 h 1238250"/>
              <a:gd name="connsiteX474" fmla="*/ 506512 w 1238250"/>
              <a:gd name="connsiteY474" fmla="*/ 71699 h 1238250"/>
              <a:gd name="connsiteX475" fmla="*/ 513325 w 1238250"/>
              <a:gd name="connsiteY475" fmla="*/ 70659 h 1238250"/>
              <a:gd name="connsiteX476" fmla="*/ 513995 w 1238250"/>
              <a:gd name="connsiteY476" fmla="*/ 9697 h 1238250"/>
              <a:gd name="connsiteX477" fmla="*/ 530722 w 1238250"/>
              <a:gd name="connsiteY477" fmla="*/ 6844 h 1238250"/>
              <a:gd name="connsiteX478" fmla="*/ 530781 w 1238250"/>
              <a:gd name="connsiteY478" fmla="*/ 7019 h 1238250"/>
              <a:gd name="connsiteX479" fmla="*/ 541421 w 1238250"/>
              <a:gd name="connsiteY479" fmla="*/ 5395 h 1238250"/>
              <a:gd name="connsiteX480" fmla="*/ 559903 w 1238250"/>
              <a:gd name="connsiteY480" fmla="*/ 63550 h 1238250"/>
              <a:gd name="connsiteX481" fmla="*/ 561994 w 1238250"/>
              <a:gd name="connsiteY481" fmla="*/ 63231 h 1238250"/>
              <a:gd name="connsiteX482" fmla="*/ 586121 w 1238250"/>
              <a:gd name="connsiteY482" fmla="*/ 62013 h 1238250"/>
              <a:gd name="connsiteX483" fmla="*/ 590621 w 1238250"/>
              <a:gd name="connsiteY483" fmla="*/ 61707 h 1238250"/>
              <a:gd name="connsiteX484" fmla="*/ 599884 w 1238250"/>
              <a:gd name="connsiteY484" fmla="*/ 668 h 1238250"/>
              <a:gd name="connsiteX485" fmla="*/ 608320 w 1238250"/>
              <a:gd name="connsiteY485" fmla="*/ 94 h 1238250"/>
              <a:gd name="connsiteX486" fmla="*/ 613726 w 1238250"/>
              <a:gd name="connsiteY48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8"/>
                </a:lnTo>
                <a:lnTo>
                  <a:pt x="873515" y="121675"/>
                </a:lnTo>
                <a:lnTo>
                  <a:pt x="911778" y="73796"/>
                </a:lnTo>
                <a:lnTo>
                  <a:pt x="921060" y="79216"/>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1"/>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2"/>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1"/>
                </a:lnTo>
                <a:lnTo>
                  <a:pt x="307814" y="84567"/>
                </a:lnTo>
                <a:lnTo>
                  <a:pt x="317001" y="78986"/>
                </a:lnTo>
                <a:lnTo>
                  <a:pt x="356094" y="126191"/>
                </a:lnTo>
                <a:lnTo>
                  <a:pt x="372467" y="118303"/>
                </a:lnTo>
                <a:lnTo>
                  <a:pt x="375048" y="117004"/>
                </a:lnTo>
                <a:lnTo>
                  <a:pt x="359730" y="57218"/>
                </a:lnTo>
                <a:lnTo>
                  <a:pt x="368214" y="52947"/>
                </a:lnTo>
                <a:lnTo>
                  <a:pt x="373284" y="50991"/>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7"/>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5190457" y="2407930"/>
            <a:ext cx="413042" cy="413042"/>
          </a:xfrm>
          <a:custGeom>
            <a:avLst/>
            <a:gdLst>
              <a:gd name="connsiteX0" fmla="*/ 991985 w 1238250"/>
              <a:gd name="connsiteY0" fmla="*/ 650982 h 1238251"/>
              <a:gd name="connsiteX1" fmla="*/ 858880 w 1238250"/>
              <a:gd name="connsiteY1" fmla="*/ 657880 h 1238251"/>
              <a:gd name="connsiteX2" fmla="*/ 857836 w 1238250"/>
              <a:gd name="connsiteY2" fmla="*/ 668232 h 1238251"/>
              <a:gd name="connsiteX3" fmla="*/ 668231 w 1238250"/>
              <a:gd name="connsiteY3" fmla="*/ 857836 h 1238251"/>
              <a:gd name="connsiteX4" fmla="*/ 657880 w 1238250"/>
              <a:gd name="connsiteY4" fmla="*/ 858879 h 1238251"/>
              <a:gd name="connsiteX5" fmla="*/ 650982 w 1238250"/>
              <a:gd name="connsiteY5" fmla="*/ 991985 h 1238251"/>
              <a:gd name="connsiteX6" fmla="*/ 694917 w 1238250"/>
              <a:gd name="connsiteY6" fmla="*/ 987556 h 1238251"/>
              <a:gd name="connsiteX7" fmla="*/ 987556 w 1238250"/>
              <a:gd name="connsiteY7" fmla="*/ 694916 h 1238251"/>
              <a:gd name="connsiteX8" fmla="*/ 246266 w 1238250"/>
              <a:gd name="connsiteY8" fmla="*/ 650982 h 1238251"/>
              <a:gd name="connsiteX9" fmla="*/ 250695 w 1238250"/>
              <a:gd name="connsiteY9" fmla="*/ 694916 h 1238251"/>
              <a:gd name="connsiteX10" fmla="*/ 543334 w 1238250"/>
              <a:gd name="connsiteY10" fmla="*/ 987556 h 1238251"/>
              <a:gd name="connsiteX11" fmla="*/ 587270 w 1238250"/>
              <a:gd name="connsiteY11" fmla="*/ 991985 h 1238251"/>
              <a:gd name="connsiteX12" fmla="*/ 580371 w 1238250"/>
              <a:gd name="connsiteY12" fmla="*/ 858880 h 1238251"/>
              <a:gd name="connsiteX13" fmla="*/ 570019 w 1238250"/>
              <a:gd name="connsiteY13" fmla="*/ 857836 h 1238251"/>
              <a:gd name="connsiteX14" fmla="*/ 380414 w 1238250"/>
              <a:gd name="connsiteY14" fmla="*/ 668232 h 1238251"/>
              <a:gd name="connsiteX15" fmla="*/ 379371 w 1238250"/>
              <a:gd name="connsiteY15" fmla="*/ 657880 h 1238251"/>
              <a:gd name="connsiteX16" fmla="*/ 619125 w 1238250"/>
              <a:gd name="connsiteY16" fmla="*/ 514031 h 1238251"/>
              <a:gd name="connsiteX17" fmla="*/ 514031 w 1238250"/>
              <a:gd name="connsiteY17" fmla="*/ 619125 h 1238251"/>
              <a:gd name="connsiteX18" fmla="*/ 619125 w 1238250"/>
              <a:gd name="connsiteY18" fmla="*/ 724219 h 1238251"/>
              <a:gd name="connsiteX19" fmla="*/ 724219 w 1238250"/>
              <a:gd name="connsiteY19" fmla="*/ 619125 h 1238251"/>
              <a:gd name="connsiteX20" fmla="*/ 619125 w 1238250"/>
              <a:gd name="connsiteY20" fmla="*/ 514031 h 1238251"/>
              <a:gd name="connsiteX21" fmla="*/ 619126 w 1238250"/>
              <a:gd name="connsiteY21" fmla="*/ 475601 h 1238251"/>
              <a:gd name="connsiteX22" fmla="*/ 762651 w 1238250"/>
              <a:gd name="connsiteY22" fmla="*/ 619126 h 1238251"/>
              <a:gd name="connsiteX23" fmla="*/ 619126 w 1238250"/>
              <a:gd name="connsiteY23" fmla="*/ 762651 h 1238251"/>
              <a:gd name="connsiteX24" fmla="*/ 475601 w 1238250"/>
              <a:gd name="connsiteY24" fmla="*/ 619126 h 1238251"/>
              <a:gd name="connsiteX25" fmla="*/ 619126 w 1238250"/>
              <a:gd name="connsiteY25" fmla="*/ 475601 h 1238251"/>
              <a:gd name="connsiteX26" fmla="*/ 619126 w 1238250"/>
              <a:gd name="connsiteY26" fmla="*/ 443719 h 1238251"/>
              <a:gd name="connsiteX27" fmla="*/ 443719 w 1238250"/>
              <a:gd name="connsiteY27" fmla="*/ 619126 h 1238251"/>
              <a:gd name="connsiteX28" fmla="*/ 619126 w 1238250"/>
              <a:gd name="connsiteY28" fmla="*/ 794533 h 1238251"/>
              <a:gd name="connsiteX29" fmla="*/ 794533 w 1238250"/>
              <a:gd name="connsiteY29" fmla="*/ 619126 h 1238251"/>
              <a:gd name="connsiteX30" fmla="*/ 619126 w 1238250"/>
              <a:gd name="connsiteY30" fmla="*/ 443719 h 1238251"/>
              <a:gd name="connsiteX31" fmla="*/ 650982 w 1238250"/>
              <a:gd name="connsiteY31" fmla="*/ 246266 h 1238251"/>
              <a:gd name="connsiteX32" fmla="*/ 657880 w 1238250"/>
              <a:gd name="connsiteY32" fmla="*/ 379371 h 1238251"/>
              <a:gd name="connsiteX33" fmla="*/ 668231 w 1238250"/>
              <a:gd name="connsiteY33" fmla="*/ 380414 h 1238251"/>
              <a:gd name="connsiteX34" fmla="*/ 857836 w 1238250"/>
              <a:gd name="connsiteY34" fmla="*/ 570019 h 1238251"/>
              <a:gd name="connsiteX35" fmla="*/ 858880 w 1238250"/>
              <a:gd name="connsiteY35" fmla="*/ 580370 h 1238251"/>
              <a:gd name="connsiteX36" fmla="*/ 991985 w 1238250"/>
              <a:gd name="connsiteY36" fmla="*/ 587268 h 1238251"/>
              <a:gd name="connsiteX37" fmla="*/ 987556 w 1238250"/>
              <a:gd name="connsiteY37" fmla="*/ 543334 h 1238251"/>
              <a:gd name="connsiteX38" fmla="*/ 694917 w 1238250"/>
              <a:gd name="connsiteY38" fmla="*/ 250695 h 1238251"/>
              <a:gd name="connsiteX39" fmla="*/ 587270 w 1238250"/>
              <a:gd name="connsiteY39" fmla="*/ 246265 h 1238251"/>
              <a:gd name="connsiteX40" fmla="*/ 543334 w 1238250"/>
              <a:gd name="connsiteY40" fmla="*/ 250695 h 1238251"/>
              <a:gd name="connsiteX41" fmla="*/ 250695 w 1238250"/>
              <a:gd name="connsiteY41" fmla="*/ 543334 h 1238251"/>
              <a:gd name="connsiteX42" fmla="*/ 246266 w 1238250"/>
              <a:gd name="connsiteY42" fmla="*/ 587268 h 1238251"/>
              <a:gd name="connsiteX43" fmla="*/ 379371 w 1238250"/>
              <a:gd name="connsiteY43" fmla="*/ 580370 h 1238251"/>
              <a:gd name="connsiteX44" fmla="*/ 380414 w 1238250"/>
              <a:gd name="connsiteY44" fmla="*/ 570019 h 1238251"/>
              <a:gd name="connsiteX45" fmla="*/ 570019 w 1238250"/>
              <a:gd name="connsiteY45" fmla="*/ 380414 h 1238251"/>
              <a:gd name="connsiteX46" fmla="*/ 580371 w 1238250"/>
              <a:gd name="connsiteY46" fmla="*/ 379371 h 1238251"/>
              <a:gd name="connsiteX47" fmla="*/ 619125 w 1238250"/>
              <a:gd name="connsiteY47" fmla="*/ 0 h 1238251"/>
              <a:gd name="connsiteX48" fmla="*/ 655249 w 1238250"/>
              <a:gd name="connsiteY48" fmla="*/ 1824 h 1238251"/>
              <a:gd name="connsiteX49" fmla="*/ 684951 w 1238250"/>
              <a:gd name="connsiteY49" fmla="*/ 79183 h 1238251"/>
              <a:gd name="connsiteX50" fmla="*/ 728821 w 1238250"/>
              <a:gd name="connsiteY50" fmla="*/ 85878 h 1238251"/>
              <a:gd name="connsiteX51" fmla="*/ 764880 w 1238250"/>
              <a:gd name="connsiteY51" fmla="*/ 95150 h 1238251"/>
              <a:gd name="connsiteX52" fmla="*/ 822187 w 1238250"/>
              <a:gd name="connsiteY52" fmla="*/ 34772 h 1238251"/>
              <a:gd name="connsiteX53" fmla="*/ 860117 w 1238250"/>
              <a:gd name="connsiteY53" fmla="*/ 48654 h 1238251"/>
              <a:gd name="connsiteX54" fmla="*/ 888733 w 1238250"/>
              <a:gd name="connsiteY54" fmla="*/ 62439 h 1238251"/>
              <a:gd name="connsiteX55" fmla="*/ 886569 w 1238250"/>
              <a:gd name="connsiteY55" fmla="*/ 145373 h 1238251"/>
              <a:gd name="connsiteX56" fmla="*/ 923451 w 1238250"/>
              <a:gd name="connsiteY56" fmla="*/ 167779 h 1238251"/>
              <a:gd name="connsiteX57" fmla="*/ 952398 w 1238250"/>
              <a:gd name="connsiteY57" fmla="*/ 191663 h 1238251"/>
              <a:gd name="connsiteX58" fmla="*/ 1030178 w 1238250"/>
              <a:gd name="connsiteY58" fmla="*/ 157040 h 1238251"/>
              <a:gd name="connsiteX59" fmla="*/ 1056913 w 1238250"/>
              <a:gd name="connsiteY59" fmla="*/ 181338 h 1238251"/>
              <a:gd name="connsiteX60" fmla="*/ 1081210 w 1238250"/>
              <a:gd name="connsiteY60" fmla="*/ 208072 h 1238251"/>
              <a:gd name="connsiteX61" fmla="*/ 1046587 w 1238250"/>
              <a:gd name="connsiteY61" fmla="*/ 285853 h 1238251"/>
              <a:gd name="connsiteX62" fmla="*/ 1070471 w 1238250"/>
              <a:gd name="connsiteY62" fmla="*/ 314799 h 1238251"/>
              <a:gd name="connsiteX63" fmla="*/ 1092877 w 1238250"/>
              <a:gd name="connsiteY63" fmla="*/ 351681 h 1238251"/>
              <a:gd name="connsiteX64" fmla="*/ 1175811 w 1238250"/>
              <a:gd name="connsiteY64" fmla="*/ 349518 h 1238251"/>
              <a:gd name="connsiteX65" fmla="*/ 1189597 w 1238250"/>
              <a:gd name="connsiteY65" fmla="*/ 378134 h 1238251"/>
              <a:gd name="connsiteX66" fmla="*/ 1203479 w 1238250"/>
              <a:gd name="connsiteY66" fmla="*/ 416064 h 1238251"/>
              <a:gd name="connsiteX67" fmla="*/ 1143100 w 1238250"/>
              <a:gd name="connsiteY67" fmla="*/ 473371 h 1238251"/>
              <a:gd name="connsiteX68" fmla="*/ 1152371 w 1238250"/>
              <a:gd name="connsiteY68" fmla="*/ 509429 h 1238251"/>
              <a:gd name="connsiteX69" fmla="*/ 1159066 w 1238250"/>
              <a:gd name="connsiteY69" fmla="*/ 553299 h 1238251"/>
              <a:gd name="connsiteX70" fmla="*/ 1236426 w 1238250"/>
              <a:gd name="connsiteY70" fmla="*/ 583003 h 1238251"/>
              <a:gd name="connsiteX71" fmla="*/ 1238250 w 1238250"/>
              <a:gd name="connsiteY71" fmla="*/ 619126 h 1238251"/>
              <a:gd name="connsiteX72" fmla="*/ 1236426 w 1238250"/>
              <a:gd name="connsiteY72" fmla="*/ 655249 h 1238251"/>
              <a:gd name="connsiteX73" fmla="*/ 1159066 w 1238250"/>
              <a:gd name="connsiteY73" fmla="*/ 684952 h 1238251"/>
              <a:gd name="connsiteX74" fmla="*/ 1152371 w 1238250"/>
              <a:gd name="connsiteY74" fmla="*/ 728822 h 1238251"/>
              <a:gd name="connsiteX75" fmla="*/ 1143100 w 1238250"/>
              <a:gd name="connsiteY75" fmla="*/ 764880 h 1238251"/>
              <a:gd name="connsiteX76" fmla="*/ 1203479 w 1238250"/>
              <a:gd name="connsiteY76" fmla="*/ 822187 h 1238251"/>
              <a:gd name="connsiteX77" fmla="*/ 1189597 w 1238250"/>
              <a:gd name="connsiteY77" fmla="*/ 860118 h 1238251"/>
              <a:gd name="connsiteX78" fmla="*/ 1175812 w 1238250"/>
              <a:gd name="connsiteY78" fmla="*/ 888734 h 1238251"/>
              <a:gd name="connsiteX79" fmla="*/ 1092877 w 1238250"/>
              <a:gd name="connsiteY79" fmla="*/ 886569 h 1238251"/>
              <a:gd name="connsiteX80" fmla="*/ 1070471 w 1238250"/>
              <a:gd name="connsiteY80" fmla="*/ 923452 h 1238251"/>
              <a:gd name="connsiteX81" fmla="*/ 1046587 w 1238250"/>
              <a:gd name="connsiteY81" fmla="*/ 952398 h 1238251"/>
              <a:gd name="connsiteX82" fmla="*/ 1081211 w 1238250"/>
              <a:gd name="connsiteY82" fmla="*/ 1030179 h 1238251"/>
              <a:gd name="connsiteX83" fmla="*/ 1056913 w 1238250"/>
              <a:gd name="connsiteY83" fmla="*/ 1056914 h 1238251"/>
              <a:gd name="connsiteX84" fmla="*/ 1030178 w 1238250"/>
              <a:gd name="connsiteY84" fmla="*/ 1081212 h 1238251"/>
              <a:gd name="connsiteX85" fmla="*/ 952397 w 1238250"/>
              <a:gd name="connsiteY85" fmla="*/ 1046588 h 1238251"/>
              <a:gd name="connsiteX86" fmla="*/ 923451 w 1238250"/>
              <a:gd name="connsiteY86" fmla="*/ 1070471 h 1238251"/>
              <a:gd name="connsiteX87" fmla="*/ 886569 w 1238250"/>
              <a:gd name="connsiteY87" fmla="*/ 1092878 h 1238251"/>
              <a:gd name="connsiteX88" fmla="*/ 888733 w 1238250"/>
              <a:gd name="connsiteY88" fmla="*/ 1175812 h 1238251"/>
              <a:gd name="connsiteX89" fmla="*/ 860117 w 1238250"/>
              <a:gd name="connsiteY89" fmla="*/ 1189598 h 1238251"/>
              <a:gd name="connsiteX90" fmla="*/ 822187 w 1238250"/>
              <a:gd name="connsiteY90" fmla="*/ 1203480 h 1238251"/>
              <a:gd name="connsiteX91" fmla="*/ 764880 w 1238250"/>
              <a:gd name="connsiteY91" fmla="*/ 1143100 h 1238251"/>
              <a:gd name="connsiteX92" fmla="*/ 728821 w 1238250"/>
              <a:gd name="connsiteY92" fmla="*/ 1152372 h 1238251"/>
              <a:gd name="connsiteX93" fmla="*/ 684952 w 1238250"/>
              <a:gd name="connsiteY93" fmla="*/ 1159067 h 1238251"/>
              <a:gd name="connsiteX94" fmla="*/ 655249 w 1238250"/>
              <a:gd name="connsiteY94" fmla="*/ 1236427 h 1238251"/>
              <a:gd name="connsiteX95" fmla="*/ 619125 w 1238250"/>
              <a:gd name="connsiteY95" fmla="*/ 1238251 h 1238251"/>
              <a:gd name="connsiteX96" fmla="*/ 583002 w 1238250"/>
              <a:gd name="connsiteY96" fmla="*/ 1236427 h 1238251"/>
              <a:gd name="connsiteX97" fmla="*/ 553299 w 1238250"/>
              <a:gd name="connsiteY97" fmla="*/ 1159067 h 1238251"/>
              <a:gd name="connsiteX98" fmla="*/ 509429 w 1238250"/>
              <a:gd name="connsiteY98" fmla="*/ 1152372 h 1238251"/>
              <a:gd name="connsiteX99" fmla="*/ 473370 w 1238250"/>
              <a:gd name="connsiteY99" fmla="*/ 1143100 h 1238251"/>
              <a:gd name="connsiteX100" fmla="*/ 416064 w 1238250"/>
              <a:gd name="connsiteY100" fmla="*/ 1203480 h 1238251"/>
              <a:gd name="connsiteX101" fmla="*/ 378134 w 1238250"/>
              <a:gd name="connsiteY101" fmla="*/ 1189598 h 1238251"/>
              <a:gd name="connsiteX102" fmla="*/ 349517 w 1238250"/>
              <a:gd name="connsiteY102" fmla="*/ 1175812 h 1238251"/>
              <a:gd name="connsiteX103" fmla="*/ 351682 w 1238250"/>
              <a:gd name="connsiteY103" fmla="*/ 1092878 h 1238251"/>
              <a:gd name="connsiteX104" fmla="*/ 314799 w 1238250"/>
              <a:gd name="connsiteY104" fmla="*/ 1070471 h 1238251"/>
              <a:gd name="connsiteX105" fmla="*/ 285852 w 1238250"/>
              <a:gd name="connsiteY105" fmla="*/ 1046588 h 1238251"/>
              <a:gd name="connsiteX106" fmla="*/ 208072 w 1238250"/>
              <a:gd name="connsiteY106" fmla="*/ 1081211 h 1238251"/>
              <a:gd name="connsiteX107" fmla="*/ 181338 w 1238250"/>
              <a:gd name="connsiteY107" fmla="*/ 1056914 h 1238251"/>
              <a:gd name="connsiteX108" fmla="*/ 157040 w 1238250"/>
              <a:gd name="connsiteY108" fmla="*/ 1030179 h 1238251"/>
              <a:gd name="connsiteX109" fmla="*/ 191663 w 1238250"/>
              <a:gd name="connsiteY109" fmla="*/ 952399 h 1238251"/>
              <a:gd name="connsiteX110" fmla="*/ 167779 w 1238250"/>
              <a:gd name="connsiteY110" fmla="*/ 923452 h 1238251"/>
              <a:gd name="connsiteX111" fmla="*/ 145373 w 1238250"/>
              <a:gd name="connsiteY111" fmla="*/ 886569 h 1238251"/>
              <a:gd name="connsiteX112" fmla="*/ 62439 w 1238250"/>
              <a:gd name="connsiteY112" fmla="*/ 888734 h 1238251"/>
              <a:gd name="connsiteX113" fmla="*/ 48654 w 1238250"/>
              <a:gd name="connsiteY113" fmla="*/ 860118 h 1238251"/>
              <a:gd name="connsiteX114" fmla="*/ 34772 w 1238250"/>
              <a:gd name="connsiteY114" fmla="*/ 822187 h 1238251"/>
              <a:gd name="connsiteX115" fmla="*/ 95150 w 1238250"/>
              <a:gd name="connsiteY115" fmla="*/ 764881 h 1238251"/>
              <a:gd name="connsiteX116" fmla="*/ 85879 w 1238250"/>
              <a:gd name="connsiteY116" fmla="*/ 728822 h 1238251"/>
              <a:gd name="connsiteX117" fmla="*/ 79183 w 1238250"/>
              <a:gd name="connsiteY117" fmla="*/ 684952 h 1238251"/>
              <a:gd name="connsiteX118" fmla="*/ 1825 w 1238250"/>
              <a:gd name="connsiteY118" fmla="*/ 655249 h 1238251"/>
              <a:gd name="connsiteX119" fmla="*/ 0 w 1238250"/>
              <a:gd name="connsiteY119" fmla="*/ 619126 h 1238251"/>
              <a:gd name="connsiteX120" fmla="*/ 1825 w 1238250"/>
              <a:gd name="connsiteY120" fmla="*/ 583003 h 1238251"/>
              <a:gd name="connsiteX121" fmla="*/ 79183 w 1238250"/>
              <a:gd name="connsiteY121" fmla="*/ 553300 h 1238251"/>
              <a:gd name="connsiteX122" fmla="*/ 85879 w 1238250"/>
              <a:gd name="connsiteY122" fmla="*/ 509429 h 1238251"/>
              <a:gd name="connsiteX123" fmla="*/ 95150 w 1238250"/>
              <a:gd name="connsiteY123" fmla="*/ 473370 h 1238251"/>
              <a:gd name="connsiteX124" fmla="*/ 34772 w 1238250"/>
              <a:gd name="connsiteY124" fmla="*/ 416064 h 1238251"/>
              <a:gd name="connsiteX125" fmla="*/ 48654 w 1238250"/>
              <a:gd name="connsiteY125" fmla="*/ 378134 h 1238251"/>
              <a:gd name="connsiteX126" fmla="*/ 62439 w 1238250"/>
              <a:gd name="connsiteY126" fmla="*/ 349518 h 1238251"/>
              <a:gd name="connsiteX127" fmla="*/ 145373 w 1238250"/>
              <a:gd name="connsiteY127" fmla="*/ 351681 h 1238251"/>
              <a:gd name="connsiteX128" fmla="*/ 167779 w 1238250"/>
              <a:gd name="connsiteY128" fmla="*/ 314799 h 1238251"/>
              <a:gd name="connsiteX129" fmla="*/ 191663 w 1238250"/>
              <a:gd name="connsiteY129" fmla="*/ 285852 h 1238251"/>
              <a:gd name="connsiteX130" fmla="*/ 157040 w 1238250"/>
              <a:gd name="connsiteY130" fmla="*/ 208072 h 1238251"/>
              <a:gd name="connsiteX131" fmla="*/ 181338 w 1238250"/>
              <a:gd name="connsiteY131" fmla="*/ 181338 h 1238251"/>
              <a:gd name="connsiteX132" fmla="*/ 208072 w 1238250"/>
              <a:gd name="connsiteY132" fmla="*/ 157040 h 1238251"/>
              <a:gd name="connsiteX133" fmla="*/ 285852 w 1238250"/>
              <a:gd name="connsiteY133" fmla="*/ 191663 h 1238251"/>
              <a:gd name="connsiteX134" fmla="*/ 314799 w 1238250"/>
              <a:gd name="connsiteY134" fmla="*/ 167779 h 1238251"/>
              <a:gd name="connsiteX135" fmla="*/ 351682 w 1238250"/>
              <a:gd name="connsiteY135" fmla="*/ 145372 h 1238251"/>
              <a:gd name="connsiteX136" fmla="*/ 349517 w 1238250"/>
              <a:gd name="connsiteY136" fmla="*/ 62439 h 1238251"/>
              <a:gd name="connsiteX137" fmla="*/ 378134 w 1238250"/>
              <a:gd name="connsiteY137" fmla="*/ 48654 h 1238251"/>
              <a:gd name="connsiteX138" fmla="*/ 416064 w 1238250"/>
              <a:gd name="connsiteY138" fmla="*/ 34772 h 1238251"/>
              <a:gd name="connsiteX139" fmla="*/ 473370 w 1238250"/>
              <a:gd name="connsiteY139" fmla="*/ 95150 h 1238251"/>
              <a:gd name="connsiteX140" fmla="*/ 509429 w 1238250"/>
              <a:gd name="connsiteY140" fmla="*/ 85878 h 1238251"/>
              <a:gd name="connsiteX141" fmla="*/ 553299 w 1238250"/>
              <a:gd name="connsiteY141" fmla="*/ 79183 h 1238251"/>
              <a:gd name="connsiteX142" fmla="*/ 583002 w 1238250"/>
              <a:gd name="connsiteY142"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38250" h="1238251">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rot="19720352">
            <a:off x="4889025" y="3537761"/>
            <a:ext cx="436891" cy="441929"/>
          </a:xfrm>
          <a:custGeom>
            <a:avLst/>
            <a:gdLst>
              <a:gd name="connsiteX0" fmla="*/ 991985 w 1238250"/>
              <a:gd name="connsiteY0" fmla="*/ 658121 h 1252529"/>
              <a:gd name="connsiteX1" fmla="*/ 858880 w 1238250"/>
              <a:gd name="connsiteY1" fmla="*/ 665019 h 1252529"/>
              <a:gd name="connsiteX2" fmla="*/ 857836 w 1238250"/>
              <a:gd name="connsiteY2" fmla="*/ 675371 h 1252529"/>
              <a:gd name="connsiteX3" fmla="*/ 668231 w 1238250"/>
              <a:gd name="connsiteY3" fmla="*/ 864975 h 1252529"/>
              <a:gd name="connsiteX4" fmla="*/ 657880 w 1238250"/>
              <a:gd name="connsiteY4" fmla="*/ 866018 h 1252529"/>
              <a:gd name="connsiteX5" fmla="*/ 650982 w 1238250"/>
              <a:gd name="connsiteY5" fmla="*/ 999124 h 1252529"/>
              <a:gd name="connsiteX6" fmla="*/ 694917 w 1238250"/>
              <a:gd name="connsiteY6" fmla="*/ 994695 h 1252529"/>
              <a:gd name="connsiteX7" fmla="*/ 987556 w 1238250"/>
              <a:gd name="connsiteY7" fmla="*/ 702055 h 1252529"/>
              <a:gd name="connsiteX8" fmla="*/ 246266 w 1238250"/>
              <a:gd name="connsiteY8" fmla="*/ 658121 h 1252529"/>
              <a:gd name="connsiteX9" fmla="*/ 250695 w 1238250"/>
              <a:gd name="connsiteY9" fmla="*/ 702055 h 1252529"/>
              <a:gd name="connsiteX10" fmla="*/ 543334 w 1238250"/>
              <a:gd name="connsiteY10" fmla="*/ 994695 h 1252529"/>
              <a:gd name="connsiteX11" fmla="*/ 587270 w 1238250"/>
              <a:gd name="connsiteY11" fmla="*/ 999124 h 1252529"/>
              <a:gd name="connsiteX12" fmla="*/ 580371 w 1238250"/>
              <a:gd name="connsiteY12" fmla="*/ 866019 h 1252529"/>
              <a:gd name="connsiteX13" fmla="*/ 570019 w 1238250"/>
              <a:gd name="connsiteY13" fmla="*/ 864975 h 1252529"/>
              <a:gd name="connsiteX14" fmla="*/ 380414 w 1238250"/>
              <a:gd name="connsiteY14" fmla="*/ 675371 h 1252529"/>
              <a:gd name="connsiteX15" fmla="*/ 379371 w 1238250"/>
              <a:gd name="connsiteY15" fmla="*/ 665019 h 1252529"/>
              <a:gd name="connsiteX16" fmla="*/ 619125 w 1238250"/>
              <a:gd name="connsiteY16" fmla="*/ 521170 h 1252529"/>
              <a:gd name="connsiteX17" fmla="*/ 514031 w 1238250"/>
              <a:gd name="connsiteY17" fmla="*/ 626264 h 1252529"/>
              <a:gd name="connsiteX18" fmla="*/ 619125 w 1238250"/>
              <a:gd name="connsiteY18" fmla="*/ 731358 h 1252529"/>
              <a:gd name="connsiteX19" fmla="*/ 724219 w 1238250"/>
              <a:gd name="connsiteY19" fmla="*/ 626264 h 1252529"/>
              <a:gd name="connsiteX20" fmla="*/ 619125 w 1238250"/>
              <a:gd name="connsiteY20" fmla="*/ 521170 h 1252529"/>
              <a:gd name="connsiteX21" fmla="*/ 619126 w 1238250"/>
              <a:gd name="connsiteY21" fmla="*/ 482740 h 1252529"/>
              <a:gd name="connsiteX22" fmla="*/ 762651 w 1238250"/>
              <a:gd name="connsiteY22" fmla="*/ 626265 h 1252529"/>
              <a:gd name="connsiteX23" fmla="*/ 619126 w 1238250"/>
              <a:gd name="connsiteY23" fmla="*/ 769790 h 1252529"/>
              <a:gd name="connsiteX24" fmla="*/ 475601 w 1238250"/>
              <a:gd name="connsiteY24" fmla="*/ 626265 h 1252529"/>
              <a:gd name="connsiteX25" fmla="*/ 619126 w 1238250"/>
              <a:gd name="connsiteY25" fmla="*/ 482740 h 1252529"/>
              <a:gd name="connsiteX26" fmla="*/ 619126 w 1238250"/>
              <a:gd name="connsiteY26" fmla="*/ 450858 h 1252529"/>
              <a:gd name="connsiteX27" fmla="*/ 443719 w 1238250"/>
              <a:gd name="connsiteY27" fmla="*/ 626265 h 1252529"/>
              <a:gd name="connsiteX28" fmla="*/ 619126 w 1238250"/>
              <a:gd name="connsiteY28" fmla="*/ 801672 h 1252529"/>
              <a:gd name="connsiteX29" fmla="*/ 794533 w 1238250"/>
              <a:gd name="connsiteY29" fmla="*/ 626265 h 1252529"/>
              <a:gd name="connsiteX30" fmla="*/ 619126 w 1238250"/>
              <a:gd name="connsiteY30" fmla="*/ 450858 h 1252529"/>
              <a:gd name="connsiteX31" fmla="*/ 650982 w 1238250"/>
              <a:gd name="connsiteY31" fmla="*/ 253405 h 1252529"/>
              <a:gd name="connsiteX32" fmla="*/ 657880 w 1238250"/>
              <a:gd name="connsiteY32" fmla="*/ 386510 h 1252529"/>
              <a:gd name="connsiteX33" fmla="*/ 668231 w 1238250"/>
              <a:gd name="connsiteY33" fmla="*/ 387553 h 1252529"/>
              <a:gd name="connsiteX34" fmla="*/ 857836 w 1238250"/>
              <a:gd name="connsiteY34" fmla="*/ 577158 h 1252529"/>
              <a:gd name="connsiteX35" fmla="*/ 858880 w 1238250"/>
              <a:gd name="connsiteY35" fmla="*/ 587509 h 1252529"/>
              <a:gd name="connsiteX36" fmla="*/ 991985 w 1238250"/>
              <a:gd name="connsiteY36" fmla="*/ 594407 h 1252529"/>
              <a:gd name="connsiteX37" fmla="*/ 987556 w 1238250"/>
              <a:gd name="connsiteY37" fmla="*/ 550473 h 1252529"/>
              <a:gd name="connsiteX38" fmla="*/ 694917 w 1238250"/>
              <a:gd name="connsiteY38" fmla="*/ 257834 h 1252529"/>
              <a:gd name="connsiteX39" fmla="*/ 587270 w 1238250"/>
              <a:gd name="connsiteY39" fmla="*/ 253404 h 1252529"/>
              <a:gd name="connsiteX40" fmla="*/ 543334 w 1238250"/>
              <a:gd name="connsiteY40" fmla="*/ 257834 h 1252529"/>
              <a:gd name="connsiteX41" fmla="*/ 250695 w 1238250"/>
              <a:gd name="connsiteY41" fmla="*/ 550473 h 1252529"/>
              <a:gd name="connsiteX42" fmla="*/ 246266 w 1238250"/>
              <a:gd name="connsiteY42" fmla="*/ 594407 h 1252529"/>
              <a:gd name="connsiteX43" fmla="*/ 379371 w 1238250"/>
              <a:gd name="connsiteY43" fmla="*/ 587509 h 1252529"/>
              <a:gd name="connsiteX44" fmla="*/ 380414 w 1238250"/>
              <a:gd name="connsiteY44" fmla="*/ 577158 h 1252529"/>
              <a:gd name="connsiteX45" fmla="*/ 570019 w 1238250"/>
              <a:gd name="connsiteY45" fmla="*/ 387553 h 1252529"/>
              <a:gd name="connsiteX46" fmla="*/ 580371 w 1238250"/>
              <a:gd name="connsiteY46" fmla="*/ 386510 h 1252529"/>
              <a:gd name="connsiteX47" fmla="*/ 619125 w 1238250"/>
              <a:gd name="connsiteY47" fmla="*/ 0 h 1252529"/>
              <a:gd name="connsiteX48" fmla="*/ 683157 w 1238250"/>
              <a:gd name="connsiteY48" fmla="*/ 3233 h 1252529"/>
              <a:gd name="connsiteX49" fmla="*/ 702275 w 1238250"/>
              <a:gd name="connsiteY49" fmla="*/ 6151 h 1252529"/>
              <a:gd name="connsiteX50" fmla="*/ 760415 w 1238250"/>
              <a:gd name="connsiteY50" fmla="*/ 140847 h 1252529"/>
              <a:gd name="connsiteX51" fmla="*/ 769539 w 1238250"/>
              <a:gd name="connsiteY51" fmla="*/ 143193 h 1252529"/>
              <a:gd name="connsiteX52" fmla="*/ 816010 w 1238250"/>
              <a:gd name="connsiteY52" fmla="*/ 160202 h 1252529"/>
              <a:gd name="connsiteX53" fmla="*/ 841205 w 1238250"/>
              <a:gd name="connsiteY53" fmla="*/ 172339 h 1252529"/>
              <a:gd name="connsiteX54" fmla="*/ 972331 w 1238250"/>
              <a:gd name="connsiteY54" fmla="*/ 109240 h 1252529"/>
              <a:gd name="connsiteX55" fmla="*/ 1017488 w 1238250"/>
              <a:gd name="connsiteY55" fmla="*/ 143009 h 1252529"/>
              <a:gd name="connsiteX56" fmla="*/ 1061962 w 1238250"/>
              <a:gd name="connsiteY56" fmla="*/ 183429 h 1252529"/>
              <a:gd name="connsiteX57" fmla="*/ 1066261 w 1238250"/>
              <a:gd name="connsiteY57" fmla="*/ 188159 h 1252529"/>
              <a:gd name="connsiteX58" fmla="*/ 1029508 w 1238250"/>
              <a:gd name="connsiteY58" fmla="*/ 332498 h 1252529"/>
              <a:gd name="connsiteX59" fmla="*/ 1038552 w 1238250"/>
              <a:gd name="connsiteY59" fmla="*/ 343460 h 1252529"/>
              <a:gd name="connsiteX60" fmla="*/ 1060969 w 1238250"/>
              <a:gd name="connsiteY60" fmla="*/ 380360 h 1252529"/>
              <a:gd name="connsiteX61" fmla="*/ 1203389 w 1238250"/>
              <a:gd name="connsiteY61" fmla="*/ 402204 h 1252529"/>
              <a:gd name="connsiteX62" fmla="*/ 1217234 w 1238250"/>
              <a:gd name="connsiteY62" fmla="*/ 440033 h 1252529"/>
              <a:gd name="connsiteX63" fmla="*/ 1232666 w 1238250"/>
              <a:gd name="connsiteY63" fmla="*/ 500051 h 1252529"/>
              <a:gd name="connsiteX64" fmla="*/ 1238250 w 1238250"/>
              <a:gd name="connsiteY64" fmla="*/ 536637 h 1252529"/>
              <a:gd name="connsiteX65" fmla="*/ 1124872 w 1238250"/>
              <a:gd name="connsiteY65" fmla="*/ 627550 h 1252529"/>
              <a:gd name="connsiteX66" fmla="*/ 1122789 w 1238250"/>
              <a:gd name="connsiteY66" fmla="*/ 668804 h 1252529"/>
              <a:gd name="connsiteX67" fmla="*/ 1228247 w 1238250"/>
              <a:gd name="connsiteY67" fmla="*/ 769668 h 1252529"/>
              <a:gd name="connsiteX68" fmla="*/ 1217234 w 1238250"/>
              <a:gd name="connsiteY68" fmla="*/ 812497 h 1252529"/>
              <a:gd name="connsiteX69" fmla="*/ 1196175 w 1238250"/>
              <a:gd name="connsiteY69" fmla="*/ 870036 h 1252529"/>
              <a:gd name="connsiteX70" fmla="*/ 1181548 w 1238250"/>
              <a:gd name="connsiteY70" fmla="*/ 900399 h 1252529"/>
              <a:gd name="connsiteX71" fmla="*/ 1038004 w 1238250"/>
              <a:gd name="connsiteY71" fmla="*/ 909733 h 1252529"/>
              <a:gd name="connsiteX72" fmla="*/ 1002108 w 1238250"/>
              <a:gd name="connsiteY72" fmla="*/ 953240 h 1252529"/>
              <a:gd name="connsiteX73" fmla="*/ 1026343 w 1238250"/>
              <a:gd name="connsiteY73" fmla="*/ 1101472 h 1252529"/>
              <a:gd name="connsiteX74" fmla="*/ 1017488 w 1238250"/>
              <a:gd name="connsiteY74" fmla="*/ 1109521 h 1252529"/>
              <a:gd name="connsiteX75" fmla="*/ 969276 w 1238250"/>
              <a:gd name="connsiteY75" fmla="*/ 1145573 h 1252529"/>
              <a:gd name="connsiteX76" fmla="*/ 925762 w 1238250"/>
              <a:gd name="connsiteY76" fmla="*/ 1172008 h 1252529"/>
              <a:gd name="connsiteX77" fmla="*/ 800877 w 1238250"/>
              <a:gd name="connsiteY77" fmla="*/ 1097865 h 1252529"/>
              <a:gd name="connsiteX78" fmla="*/ 769539 w 1238250"/>
              <a:gd name="connsiteY78" fmla="*/ 1109335 h 1252529"/>
              <a:gd name="connsiteX79" fmla="*/ 721064 w 1238250"/>
              <a:gd name="connsiteY79" fmla="*/ 1121800 h 1252529"/>
              <a:gd name="connsiteX80" fmla="*/ 717462 w 1238250"/>
              <a:gd name="connsiteY80" fmla="*/ 1122349 h 1252529"/>
              <a:gd name="connsiteX81" fmla="*/ 648017 w 1238250"/>
              <a:gd name="connsiteY81" fmla="*/ 1251070 h 1252529"/>
              <a:gd name="connsiteX82" fmla="*/ 619125 w 1238250"/>
              <a:gd name="connsiteY82" fmla="*/ 1252529 h 1252529"/>
              <a:gd name="connsiteX83" fmla="*/ 555093 w 1238250"/>
              <a:gd name="connsiteY83" fmla="*/ 1249296 h 1252529"/>
              <a:gd name="connsiteX84" fmla="*/ 535976 w 1238250"/>
              <a:gd name="connsiteY84" fmla="*/ 1246378 h 1252529"/>
              <a:gd name="connsiteX85" fmla="*/ 477835 w 1238250"/>
              <a:gd name="connsiteY85" fmla="*/ 1111681 h 1252529"/>
              <a:gd name="connsiteX86" fmla="*/ 468712 w 1238250"/>
              <a:gd name="connsiteY86" fmla="*/ 1109335 h 1252529"/>
              <a:gd name="connsiteX87" fmla="*/ 422240 w 1238250"/>
              <a:gd name="connsiteY87" fmla="*/ 1092326 h 1252529"/>
              <a:gd name="connsiteX88" fmla="*/ 397046 w 1238250"/>
              <a:gd name="connsiteY88" fmla="*/ 1080190 h 1252529"/>
              <a:gd name="connsiteX89" fmla="*/ 265919 w 1238250"/>
              <a:gd name="connsiteY89" fmla="*/ 1143288 h 1252529"/>
              <a:gd name="connsiteX90" fmla="*/ 220763 w 1238250"/>
              <a:gd name="connsiteY90" fmla="*/ 1109521 h 1252529"/>
              <a:gd name="connsiteX91" fmla="*/ 176289 w 1238250"/>
              <a:gd name="connsiteY91" fmla="*/ 1069101 h 1252529"/>
              <a:gd name="connsiteX92" fmla="*/ 171990 w 1238250"/>
              <a:gd name="connsiteY92" fmla="*/ 1064370 h 1252529"/>
              <a:gd name="connsiteX93" fmla="*/ 208742 w 1238250"/>
              <a:gd name="connsiteY93" fmla="*/ 920030 h 1252529"/>
              <a:gd name="connsiteX94" fmla="*/ 199698 w 1238250"/>
              <a:gd name="connsiteY94" fmla="*/ 909068 h 1252529"/>
              <a:gd name="connsiteX95" fmla="*/ 177281 w 1238250"/>
              <a:gd name="connsiteY95" fmla="*/ 872169 h 1252529"/>
              <a:gd name="connsiteX96" fmla="*/ 34861 w 1238250"/>
              <a:gd name="connsiteY96" fmla="*/ 850324 h 1252529"/>
              <a:gd name="connsiteX97" fmla="*/ 21016 w 1238250"/>
              <a:gd name="connsiteY97" fmla="*/ 812497 h 1252529"/>
              <a:gd name="connsiteX98" fmla="*/ 5584 w 1238250"/>
              <a:gd name="connsiteY98" fmla="*/ 752479 h 1252529"/>
              <a:gd name="connsiteX99" fmla="*/ 0 w 1238250"/>
              <a:gd name="connsiteY99" fmla="*/ 715892 h 1252529"/>
              <a:gd name="connsiteX100" fmla="*/ 113379 w 1238250"/>
              <a:gd name="connsiteY100" fmla="*/ 624979 h 1252529"/>
              <a:gd name="connsiteX101" fmla="*/ 115461 w 1238250"/>
              <a:gd name="connsiteY101" fmla="*/ 583725 h 1252529"/>
              <a:gd name="connsiteX102" fmla="*/ 10004 w 1238250"/>
              <a:gd name="connsiteY102" fmla="*/ 482861 h 1252529"/>
              <a:gd name="connsiteX103" fmla="*/ 21016 w 1238250"/>
              <a:gd name="connsiteY103" fmla="*/ 440033 h 1252529"/>
              <a:gd name="connsiteX104" fmla="*/ 42075 w 1238250"/>
              <a:gd name="connsiteY104" fmla="*/ 382494 h 1252529"/>
              <a:gd name="connsiteX105" fmla="*/ 56703 w 1238250"/>
              <a:gd name="connsiteY105" fmla="*/ 352130 h 1252529"/>
              <a:gd name="connsiteX106" fmla="*/ 200247 w 1238250"/>
              <a:gd name="connsiteY106" fmla="*/ 342795 h 1252529"/>
              <a:gd name="connsiteX107" fmla="*/ 236143 w 1238250"/>
              <a:gd name="connsiteY107" fmla="*/ 299289 h 1252529"/>
              <a:gd name="connsiteX108" fmla="*/ 211907 w 1238250"/>
              <a:gd name="connsiteY108" fmla="*/ 151057 h 1252529"/>
              <a:gd name="connsiteX109" fmla="*/ 220763 w 1238250"/>
              <a:gd name="connsiteY109" fmla="*/ 143009 h 1252529"/>
              <a:gd name="connsiteX110" fmla="*/ 268974 w 1238250"/>
              <a:gd name="connsiteY110" fmla="*/ 106957 h 1252529"/>
              <a:gd name="connsiteX111" fmla="*/ 312489 w 1238250"/>
              <a:gd name="connsiteY111" fmla="*/ 80521 h 1252529"/>
              <a:gd name="connsiteX112" fmla="*/ 437373 w 1238250"/>
              <a:gd name="connsiteY112" fmla="*/ 154663 h 1252529"/>
              <a:gd name="connsiteX113" fmla="*/ 468712 w 1238250"/>
              <a:gd name="connsiteY113" fmla="*/ 143193 h 1252529"/>
              <a:gd name="connsiteX114" fmla="*/ 517186 w 1238250"/>
              <a:gd name="connsiteY114" fmla="*/ 130729 h 1252529"/>
              <a:gd name="connsiteX115" fmla="*/ 520788 w 1238250"/>
              <a:gd name="connsiteY115" fmla="*/ 130179 h 1252529"/>
              <a:gd name="connsiteX116" fmla="*/ 590233 w 1238250"/>
              <a:gd name="connsiteY11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38250" h="1252529">
                <a:moveTo>
                  <a:pt x="991985" y="658121"/>
                </a:moveTo>
                <a:lnTo>
                  <a:pt x="858880" y="665019"/>
                </a:lnTo>
                <a:lnTo>
                  <a:pt x="857836" y="675371"/>
                </a:lnTo>
                <a:cubicBezTo>
                  <a:pt x="838361" y="770541"/>
                  <a:pt x="763402" y="845500"/>
                  <a:pt x="668231" y="864975"/>
                </a:cubicBezTo>
                <a:lnTo>
                  <a:pt x="657880" y="866018"/>
                </a:lnTo>
                <a:lnTo>
                  <a:pt x="650982" y="999124"/>
                </a:lnTo>
                <a:lnTo>
                  <a:pt x="694917" y="994695"/>
                </a:lnTo>
                <a:cubicBezTo>
                  <a:pt x="841804" y="964637"/>
                  <a:pt x="957498" y="848943"/>
                  <a:pt x="987556" y="702055"/>
                </a:cubicBezTo>
                <a:close/>
                <a:moveTo>
                  <a:pt x="246266" y="658121"/>
                </a:moveTo>
                <a:lnTo>
                  <a:pt x="250695" y="702055"/>
                </a:lnTo>
                <a:cubicBezTo>
                  <a:pt x="280752" y="848943"/>
                  <a:pt x="396446" y="964637"/>
                  <a:pt x="543334" y="994695"/>
                </a:cubicBezTo>
                <a:lnTo>
                  <a:pt x="587270" y="999124"/>
                </a:lnTo>
                <a:lnTo>
                  <a:pt x="580371" y="866019"/>
                </a:lnTo>
                <a:lnTo>
                  <a:pt x="570019" y="864975"/>
                </a:lnTo>
                <a:cubicBezTo>
                  <a:pt x="474848" y="845500"/>
                  <a:pt x="399888" y="770541"/>
                  <a:pt x="380414" y="675371"/>
                </a:cubicBezTo>
                <a:lnTo>
                  <a:pt x="379371" y="665019"/>
                </a:lnTo>
                <a:close/>
                <a:moveTo>
                  <a:pt x="619125" y="521170"/>
                </a:moveTo>
                <a:cubicBezTo>
                  <a:pt x="561083" y="521170"/>
                  <a:pt x="514031" y="568222"/>
                  <a:pt x="514031" y="626264"/>
                </a:cubicBezTo>
                <a:cubicBezTo>
                  <a:pt x="514031" y="684306"/>
                  <a:pt x="561083" y="731358"/>
                  <a:pt x="619125" y="731358"/>
                </a:cubicBezTo>
                <a:cubicBezTo>
                  <a:pt x="677167" y="731358"/>
                  <a:pt x="724219" y="684306"/>
                  <a:pt x="724219" y="626264"/>
                </a:cubicBezTo>
                <a:cubicBezTo>
                  <a:pt x="724219" y="568222"/>
                  <a:pt x="677167" y="521170"/>
                  <a:pt x="619125" y="521170"/>
                </a:cubicBezTo>
                <a:close/>
                <a:moveTo>
                  <a:pt x="619126" y="482740"/>
                </a:moveTo>
                <a:cubicBezTo>
                  <a:pt x="698393" y="482740"/>
                  <a:pt x="762651" y="546998"/>
                  <a:pt x="762651" y="626265"/>
                </a:cubicBezTo>
                <a:cubicBezTo>
                  <a:pt x="762651" y="705532"/>
                  <a:pt x="698393" y="769790"/>
                  <a:pt x="619126" y="769790"/>
                </a:cubicBezTo>
                <a:cubicBezTo>
                  <a:pt x="539859" y="769790"/>
                  <a:pt x="475601" y="705532"/>
                  <a:pt x="475601" y="626265"/>
                </a:cubicBezTo>
                <a:cubicBezTo>
                  <a:pt x="475601" y="546998"/>
                  <a:pt x="539859" y="482740"/>
                  <a:pt x="619126" y="482740"/>
                </a:cubicBezTo>
                <a:close/>
                <a:moveTo>
                  <a:pt x="619126" y="450858"/>
                </a:moveTo>
                <a:cubicBezTo>
                  <a:pt x="522251" y="450858"/>
                  <a:pt x="443719" y="529390"/>
                  <a:pt x="443719" y="626265"/>
                </a:cubicBezTo>
                <a:cubicBezTo>
                  <a:pt x="443719" y="723140"/>
                  <a:pt x="522251" y="801672"/>
                  <a:pt x="619126" y="801672"/>
                </a:cubicBezTo>
                <a:cubicBezTo>
                  <a:pt x="716001" y="801672"/>
                  <a:pt x="794533" y="723140"/>
                  <a:pt x="794533" y="626265"/>
                </a:cubicBezTo>
                <a:cubicBezTo>
                  <a:pt x="794533" y="529390"/>
                  <a:pt x="716001" y="450858"/>
                  <a:pt x="619126" y="450858"/>
                </a:cubicBezTo>
                <a:close/>
                <a:moveTo>
                  <a:pt x="650982" y="253405"/>
                </a:moveTo>
                <a:lnTo>
                  <a:pt x="657880" y="386510"/>
                </a:lnTo>
                <a:lnTo>
                  <a:pt x="668231" y="387553"/>
                </a:lnTo>
                <a:cubicBezTo>
                  <a:pt x="763402" y="407028"/>
                  <a:pt x="838361" y="481987"/>
                  <a:pt x="857836" y="577158"/>
                </a:cubicBezTo>
                <a:lnTo>
                  <a:pt x="858880" y="587509"/>
                </a:lnTo>
                <a:lnTo>
                  <a:pt x="991985" y="594407"/>
                </a:lnTo>
                <a:lnTo>
                  <a:pt x="987556" y="550473"/>
                </a:lnTo>
                <a:cubicBezTo>
                  <a:pt x="957498" y="403585"/>
                  <a:pt x="841804" y="287891"/>
                  <a:pt x="694917" y="257834"/>
                </a:cubicBezTo>
                <a:close/>
                <a:moveTo>
                  <a:pt x="587270" y="253404"/>
                </a:moveTo>
                <a:lnTo>
                  <a:pt x="543334" y="257834"/>
                </a:lnTo>
                <a:cubicBezTo>
                  <a:pt x="396446" y="287891"/>
                  <a:pt x="280752" y="403585"/>
                  <a:pt x="250695" y="550473"/>
                </a:cubicBezTo>
                <a:lnTo>
                  <a:pt x="246266" y="594407"/>
                </a:lnTo>
                <a:lnTo>
                  <a:pt x="379371" y="587509"/>
                </a:lnTo>
                <a:lnTo>
                  <a:pt x="380414" y="577158"/>
                </a:lnTo>
                <a:cubicBezTo>
                  <a:pt x="399888" y="481987"/>
                  <a:pt x="474848" y="407028"/>
                  <a:pt x="570019" y="387553"/>
                </a:cubicBezTo>
                <a:lnTo>
                  <a:pt x="580371" y="386510"/>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4"/>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3744436" y="1980900"/>
            <a:ext cx="324648" cy="324648"/>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36676 w 1238250"/>
              <a:gd name="connsiteY47" fmla="*/ 230 h 1238250"/>
              <a:gd name="connsiteX48" fmla="*/ 661868 w 1238250"/>
              <a:gd name="connsiteY48" fmla="*/ 2177 h 1238250"/>
              <a:gd name="connsiteX49" fmla="*/ 706723 w 1238250"/>
              <a:gd name="connsiteY49" fmla="*/ 153161 h 1238250"/>
              <a:gd name="connsiteX50" fmla="*/ 725106 w 1238250"/>
              <a:gd name="connsiteY50" fmla="*/ 156436 h 1238250"/>
              <a:gd name="connsiteX51" fmla="*/ 812088 w 1238250"/>
              <a:gd name="connsiteY51" fmla="*/ 185527 h 1238250"/>
              <a:gd name="connsiteX52" fmla="*/ 814792 w 1238250"/>
              <a:gd name="connsiteY52" fmla="*/ 187059 h 1238250"/>
              <a:gd name="connsiteX53" fmla="*/ 938005 w 1238250"/>
              <a:gd name="connsiteY53" fmla="*/ 89212 h 1238250"/>
              <a:gd name="connsiteX54" fmla="*/ 974181 w 1238250"/>
              <a:gd name="connsiteY54" fmla="*/ 112052 h 1238250"/>
              <a:gd name="connsiteX55" fmla="*/ 1064530 w 1238250"/>
              <a:gd name="connsiteY55" fmla="*/ 189148 h 1238250"/>
              <a:gd name="connsiteX56" fmla="*/ 1085583 w 1238250"/>
              <a:gd name="connsiteY56" fmla="*/ 213130 h 1238250"/>
              <a:gd name="connsiteX57" fmla="*/ 1010307 w 1238250"/>
              <a:gd name="connsiteY57" fmla="*/ 352036 h 1238250"/>
              <a:gd name="connsiteX58" fmla="*/ 1017663 w 1238250"/>
              <a:gd name="connsiteY58" fmla="*/ 361287 h 1238250"/>
              <a:gd name="connsiteX59" fmla="*/ 1060362 w 1238250"/>
              <a:gd name="connsiteY59" fmla="*/ 444209 h 1238250"/>
              <a:gd name="connsiteX60" fmla="*/ 1062984 w 1238250"/>
              <a:gd name="connsiteY60" fmla="*/ 451965 h 1238250"/>
              <a:gd name="connsiteX61" fmla="*/ 1219189 w 1238250"/>
              <a:gd name="connsiteY61" fmla="*/ 469889 h 1238250"/>
              <a:gd name="connsiteX62" fmla="*/ 1228743 w 1238250"/>
              <a:gd name="connsiteY62" fmla="*/ 511633 h 1238250"/>
              <a:gd name="connsiteX63" fmla="*/ 1238021 w 1238250"/>
              <a:gd name="connsiteY63" fmla="*/ 636676 h 1238250"/>
              <a:gd name="connsiteX64" fmla="*/ 1236073 w 1238250"/>
              <a:gd name="connsiteY64" fmla="*/ 661868 h 1238250"/>
              <a:gd name="connsiteX65" fmla="*/ 1085090 w 1238250"/>
              <a:gd name="connsiteY65" fmla="*/ 706723 h 1238250"/>
              <a:gd name="connsiteX66" fmla="*/ 1081815 w 1238250"/>
              <a:gd name="connsiteY66" fmla="*/ 725106 h 1238250"/>
              <a:gd name="connsiteX67" fmla="*/ 1052724 w 1238250"/>
              <a:gd name="connsiteY67" fmla="*/ 812088 h 1238250"/>
              <a:gd name="connsiteX68" fmla="*/ 1051192 w 1238250"/>
              <a:gd name="connsiteY68" fmla="*/ 814792 h 1238250"/>
              <a:gd name="connsiteX69" fmla="*/ 1149038 w 1238250"/>
              <a:gd name="connsiteY69" fmla="*/ 938005 h 1238250"/>
              <a:gd name="connsiteX70" fmla="*/ 1126198 w 1238250"/>
              <a:gd name="connsiteY70" fmla="*/ 974181 h 1238250"/>
              <a:gd name="connsiteX71" fmla="*/ 1049102 w 1238250"/>
              <a:gd name="connsiteY71" fmla="*/ 1064530 h 1238250"/>
              <a:gd name="connsiteX72" fmla="*/ 1025121 w 1238250"/>
              <a:gd name="connsiteY72" fmla="*/ 1085583 h 1238250"/>
              <a:gd name="connsiteX73" fmla="*/ 886214 w 1238250"/>
              <a:gd name="connsiteY73" fmla="*/ 1010307 h 1238250"/>
              <a:gd name="connsiteX74" fmla="*/ 876964 w 1238250"/>
              <a:gd name="connsiteY74" fmla="*/ 1017663 h 1238250"/>
              <a:gd name="connsiteX75" fmla="*/ 794041 w 1238250"/>
              <a:gd name="connsiteY75" fmla="*/ 1060362 h 1238250"/>
              <a:gd name="connsiteX76" fmla="*/ 786286 w 1238250"/>
              <a:gd name="connsiteY76" fmla="*/ 1062984 h 1238250"/>
              <a:gd name="connsiteX77" fmla="*/ 768361 w 1238250"/>
              <a:gd name="connsiteY77" fmla="*/ 1219189 h 1238250"/>
              <a:gd name="connsiteX78" fmla="*/ 726617 w 1238250"/>
              <a:gd name="connsiteY78" fmla="*/ 1228743 h 1238250"/>
              <a:gd name="connsiteX79" fmla="*/ 601575 w 1238250"/>
              <a:gd name="connsiteY79" fmla="*/ 1238021 h 1238250"/>
              <a:gd name="connsiteX80" fmla="*/ 576382 w 1238250"/>
              <a:gd name="connsiteY80" fmla="*/ 1236073 h 1238250"/>
              <a:gd name="connsiteX81" fmla="*/ 531527 w 1238250"/>
              <a:gd name="connsiteY81" fmla="*/ 1085090 h 1238250"/>
              <a:gd name="connsiteX82" fmla="*/ 513144 w 1238250"/>
              <a:gd name="connsiteY82" fmla="*/ 1081814 h 1238250"/>
              <a:gd name="connsiteX83" fmla="*/ 426163 w 1238250"/>
              <a:gd name="connsiteY83" fmla="*/ 1052724 h 1238250"/>
              <a:gd name="connsiteX84" fmla="*/ 423458 w 1238250"/>
              <a:gd name="connsiteY84" fmla="*/ 1051192 h 1238250"/>
              <a:gd name="connsiteX85" fmla="*/ 300246 w 1238250"/>
              <a:gd name="connsiteY85" fmla="*/ 1149038 h 1238250"/>
              <a:gd name="connsiteX86" fmla="*/ 264069 w 1238250"/>
              <a:gd name="connsiteY86" fmla="*/ 1126198 h 1238250"/>
              <a:gd name="connsiteX87" fmla="*/ 173721 w 1238250"/>
              <a:gd name="connsiteY87" fmla="*/ 1049102 h 1238250"/>
              <a:gd name="connsiteX88" fmla="*/ 152668 w 1238250"/>
              <a:gd name="connsiteY88" fmla="*/ 1025121 h 1238250"/>
              <a:gd name="connsiteX89" fmla="*/ 227944 w 1238250"/>
              <a:gd name="connsiteY89" fmla="*/ 886214 h 1238250"/>
              <a:gd name="connsiteX90" fmla="*/ 220588 w 1238250"/>
              <a:gd name="connsiteY90" fmla="*/ 876964 h 1238250"/>
              <a:gd name="connsiteX91" fmla="*/ 177888 w 1238250"/>
              <a:gd name="connsiteY91" fmla="*/ 794041 h 1238250"/>
              <a:gd name="connsiteX92" fmla="*/ 175267 w 1238250"/>
              <a:gd name="connsiteY92" fmla="*/ 786285 h 1238250"/>
              <a:gd name="connsiteX93" fmla="*/ 19061 w 1238250"/>
              <a:gd name="connsiteY93" fmla="*/ 768361 h 1238250"/>
              <a:gd name="connsiteX94" fmla="*/ 9508 w 1238250"/>
              <a:gd name="connsiteY94" fmla="*/ 726617 h 1238250"/>
              <a:gd name="connsiteX95" fmla="*/ 230 w 1238250"/>
              <a:gd name="connsiteY95" fmla="*/ 601574 h 1238250"/>
              <a:gd name="connsiteX96" fmla="*/ 2177 w 1238250"/>
              <a:gd name="connsiteY96" fmla="*/ 576382 h 1238250"/>
              <a:gd name="connsiteX97" fmla="*/ 153161 w 1238250"/>
              <a:gd name="connsiteY97" fmla="*/ 531527 h 1238250"/>
              <a:gd name="connsiteX98" fmla="*/ 156436 w 1238250"/>
              <a:gd name="connsiteY98" fmla="*/ 513144 h 1238250"/>
              <a:gd name="connsiteX99" fmla="*/ 185527 w 1238250"/>
              <a:gd name="connsiteY99" fmla="*/ 426162 h 1238250"/>
              <a:gd name="connsiteX100" fmla="*/ 187059 w 1238250"/>
              <a:gd name="connsiteY100" fmla="*/ 423458 h 1238250"/>
              <a:gd name="connsiteX101" fmla="*/ 89212 w 1238250"/>
              <a:gd name="connsiteY101" fmla="*/ 300245 h 1238250"/>
              <a:gd name="connsiteX102" fmla="*/ 112053 w 1238250"/>
              <a:gd name="connsiteY102" fmla="*/ 264069 h 1238250"/>
              <a:gd name="connsiteX103" fmla="*/ 189149 w 1238250"/>
              <a:gd name="connsiteY103" fmla="*/ 173720 h 1238250"/>
              <a:gd name="connsiteX104" fmla="*/ 213130 w 1238250"/>
              <a:gd name="connsiteY104" fmla="*/ 152668 h 1238250"/>
              <a:gd name="connsiteX105" fmla="*/ 352037 w 1238250"/>
              <a:gd name="connsiteY105" fmla="*/ 227943 h 1238250"/>
              <a:gd name="connsiteX106" fmla="*/ 361287 w 1238250"/>
              <a:gd name="connsiteY106" fmla="*/ 220587 h 1238250"/>
              <a:gd name="connsiteX107" fmla="*/ 444210 w 1238250"/>
              <a:gd name="connsiteY107" fmla="*/ 177888 h 1238250"/>
              <a:gd name="connsiteX108" fmla="*/ 451965 w 1238250"/>
              <a:gd name="connsiteY108" fmla="*/ 175266 h 1238250"/>
              <a:gd name="connsiteX109" fmla="*/ 469889 w 1238250"/>
              <a:gd name="connsiteY109" fmla="*/ 19061 h 1238250"/>
              <a:gd name="connsiteX110" fmla="*/ 511633 w 1238250"/>
              <a:gd name="connsiteY110" fmla="*/ 9508 h 1238250"/>
              <a:gd name="connsiteX111" fmla="*/ 636676 w 1238250"/>
              <a:gd name="connsiteY11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4277645" y="4069208"/>
            <a:ext cx="146415" cy="142236"/>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36784 w 1238250"/>
              <a:gd name="connsiteY48" fmla="*/ 892 h 1238250"/>
              <a:gd name="connsiteX49" fmla="*/ 652333 w 1238250"/>
              <a:gd name="connsiteY49" fmla="*/ 79459 h 1238250"/>
              <a:gd name="connsiteX50" fmla="*/ 674474 w 1238250"/>
              <a:gd name="connsiteY50" fmla="*/ 80577 h 1238250"/>
              <a:gd name="connsiteX51" fmla="*/ 691888 w 1238250"/>
              <a:gd name="connsiteY51" fmla="*/ 83235 h 1238250"/>
              <a:gd name="connsiteX52" fmla="*/ 722427 w 1238250"/>
              <a:gd name="connsiteY52" fmla="*/ 9302 h 1238250"/>
              <a:gd name="connsiteX53" fmla="*/ 743901 w 1238250"/>
              <a:gd name="connsiteY53" fmla="*/ 12579 h 1238250"/>
              <a:gd name="connsiteX54" fmla="*/ 757055 w 1238250"/>
              <a:gd name="connsiteY54" fmla="*/ 15961 h 1238250"/>
              <a:gd name="connsiteX55" fmla="*/ 756977 w 1238250"/>
              <a:gd name="connsiteY55" fmla="*/ 96173 h 1238250"/>
              <a:gd name="connsiteX56" fmla="*/ 780104 w 1238250"/>
              <a:gd name="connsiteY56" fmla="*/ 102120 h 1238250"/>
              <a:gd name="connsiteX57" fmla="*/ 795110 w 1238250"/>
              <a:gd name="connsiteY57" fmla="*/ 107612 h 1238250"/>
              <a:gd name="connsiteX58" fmla="*/ 839462 w 1238250"/>
              <a:gd name="connsiteY58" fmla="*/ 41094 h 1238250"/>
              <a:gd name="connsiteX59" fmla="*/ 860117 w 1238250"/>
              <a:gd name="connsiteY59" fmla="*/ 48654 h 1238250"/>
              <a:gd name="connsiteX60" fmla="*/ 872084 w 1238250"/>
              <a:gd name="connsiteY60" fmla="*/ 54419 h 1238250"/>
              <a:gd name="connsiteX61" fmla="*/ 856356 w 1238250"/>
              <a:gd name="connsiteY61" fmla="*/ 133097 h 1238250"/>
              <a:gd name="connsiteX62" fmla="*/ 877161 w 1238250"/>
              <a:gd name="connsiteY62" fmla="*/ 143119 h 1238250"/>
              <a:gd name="connsiteX63" fmla="*/ 891479 w 1238250"/>
              <a:gd name="connsiteY63" fmla="*/ 151818 h 1238250"/>
              <a:gd name="connsiteX64" fmla="*/ 947969 w 1238250"/>
              <a:gd name="connsiteY64" fmla="*/ 95218 h 1238250"/>
              <a:gd name="connsiteX65" fmla="*/ 965284 w 1238250"/>
              <a:gd name="connsiteY65" fmla="*/ 105737 h 1238250"/>
              <a:gd name="connsiteX66" fmla="*/ 977337 w 1238250"/>
              <a:gd name="connsiteY66" fmla="*/ 114751 h 1238250"/>
              <a:gd name="connsiteX67" fmla="*/ 946591 w 1238250"/>
              <a:gd name="connsiteY67" fmla="*/ 188777 h 1238250"/>
              <a:gd name="connsiteX68" fmla="*/ 963469 w 1238250"/>
              <a:gd name="connsiteY68" fmla="*/ 201398 h 1238250"/>
              <a:gd name="connsiteX69" fmla="*/ 977322 w 1238250"/>
              <a:gd name="connsiteY69" fmla="*/ 213989 h 1238250"/>
              <a:gd name="connsiteX70" fmla="*/ 1043837 w 1238250"/>
              <a:gd name="connsiteY70" fmla="*/ 169453 h 1238250"/>
              <a:gd name="connsiteX71" fmla="*/ 1056913 w 1238250"/>
              <a:gd name="connsiteY71" fmla="*/ 181338 h 1238250"/>
              <a:gd name="connsiteX72" fmla="*/ 1068796 w 1238250"/>
              <a:gd name="connsiteY72" fmla="*/ 194413 h 1238250"/>
              <a:gd name="connsiteX73" fmla="*/ 1024260 w 1238250"/>
              <a:gd name="connsiteY73" fmla="*/ 260927 h 1238250"/>
              <a:gd name="connsiteX74" fmla="*/ 1036851 w 1238250"/>
              <a:gd name="connsiteY74" fmla="*/ 274780 h 1238250"/>
              <a:gd name="connsiteX75" fmla="*/ 1049472 w 1238250"/>
              <a:gd name="connsiteY75" fmla="*/ 291659 h 1238250"/>
              <a:gd name="connsiteX76" fmla="*/ 1123499 w 1238250"/>
              <a:gd name="connsiteY76" fmla="*/ 260912 h 1238250"/>
              <a:gd name="connsiteX77" fmla="*/ 1132514 w 1238250"/>
              <a:gd name="connsiteY77" fmla="*/ 272967 h 1238250"/>
              <a:gd name="connsiteX78" fmla="*/ 1143032 w 1238250"/>
              <a:gd name="connsiteY78" fmla="*/ 290281 h 1238250"/>
              <a:gd name="connsiteX79" fmla="*/ 1086432 w 1238250"/>
              <a:gd name="connsiteY79" fmla="*/ 346771 h 1238250"/>
              <a:gd name="connsiteX80" fmla="*/ 1095130 w 1238250"/>
              <a:gd name="connsiteY80" fmla="*/ 361089 h 1238250"/>
              <a:gd name="connsiteX81" fmla="*/ 1105153 w 1238250"/>
              <a:gd name="connsiteY81" fmla="*/ 381893 h 1238250"/>
              <a:gd name="connsiteX82" fmla="*/ 1183831 w 1238250"/>
              <a:gd name="connsiteY82" fmla="*/ 366166 h 1238250"/>
              <a:gd name="connsiteX83" fmla="*/ 1189596 w 1238250"/>
              <a:gd name="connsiteY83" fmla="*/ 378134 h 1238250"/>
              <a:gd name="connsiteX84" fmla="*/ 1197155 w 1238250"/>
              <a:gd name="connsiteY84" fmla="*/ 398787 h 1238250"/>
              <a:gd name="connsiteX85" fmla="*/ 1130638 w 1238250"/>
              <a:gd name="connsiteY85" fmla="*/ 443140 h 1238250"/>
              <a:gd name="connsiteX86" fmla="*/ 1136130 w 1238250"/>
              <a:gd name="connsiteY86" fmla="*/ 458146 h 1238250"/>
              <a:gd name="connsiteX87" fmla="*/ 1142077 w 1238250"/>
              <a:gd name="connsiteY87" fmla="*/ 481273 h 1238250"/>
              <a:gd name="connsiteX88" fmla="*/ 1222289 w 1238250"/>
              <a:gd name="connsiteY88" fmla="*/ 481195 h 1238250"/>
              <a:gd name="connsiteX89" fmla="*/ 1225672 w 1238250"/>
              <a:gd name="connsiteY89" fmla="*/ 494350 h 1238250"/>
              <a:gd name="connsiteX90" fmla="*/ 1228949 w 1238250"/>
              <a:gd name="connsiteY90" fmla="*/ 515822 h 1238250"/>
              <a:gd name="connsiteX91" fmla="*/ 1155015 w 1238250"/>
              <a:gd name="connsiteY91" fmla="*/ 546362 h 1238250"/>
              <a:gd name="connsiteX92" fmla="*/ 1157673 w 1238250"/>
              <a:gd name="connsiteY92" fmla="*/ 563776 h 1238250"/>
              <a:gd name="connsiteX93" fmla="*/ 1158790 w 1238250"/>
              <a:gd name="connsiteY93" fmla="*/ 585917 h 1238250"/>
              <a:gd name="connsiteX94" fmla="*/ 1237359 w 1238250"/>
              <a:gd name="connsiteY94" fmla="*/ 601467 h 1238250"/>
              <a:gd name="connsiteX95" fmla="*/ 1238250 w 1238250"/>
              <a:gd name="connsiteY95" fmla="*/ 619125 h 1238250"/>
              <a:gd name="connsiteX96" fmla="*/ 1237359 w 1238250"/>
              <a:gd name="connsiteY96" fmla="*/ 636784 h 1238250"/>
              <a:gd name="connsiteX97" fmla="*/ 1158790 w 1238250"/>
              <a:gd name="connsiteY97" fmla="*/ 652333 h 1238250"/>
              <a:gd name="connsiteX98" fmla="*/ 1157673 w 1238250"/>
              <a:gd name="connsiteY98" fmla="*/ 674474 h 1238250"/>
              <a:gd name="connsiteX99" fmla="*/ 1155015 w 1238250"/>
              <a:gd name="connsiteY99" fmla="*/ 691888 h 1238250"/>
              <a:gd name="connsiteX100" fmla="*/ 1228949 w 1238250"/>
              <a:gd name="connsiteY100" fmla="*/ 722427 h 1238250"/>
              <a:gd name="connsiteX101" fmla="*/ 1225672 w 1238250"/>
              <a:gd name="connsiteY101" fmla="*/ 743901 h 1238250"/>
              <a:gd name="connsiteX102" fmla="*/ 1222290 w 1238250"/>
              <a:gd name="connsiteY102" fmla="*/ 757055 h 1238250"/>
              <a:gd name="connsiteX103" fmla="*/ 1142077 w 1238250"/>
              <a:gd name="connsiteY103" fmla="*/ 756977 h 1238250"/>
              <a:gd name="connsiteX104" fmla="*/ 1136130 w 1238250"/>
              <a:gd name="connsiteY104" fmla="*/ 780104 h 1238250"/>
              <a:gd name="connsiteX105" fmla="*/ 1130638 w 1238250"/>
              <a:gd name="connsiteY105" fmla="*/ 795110 h 1238250"/>
              <a:gd name="connsiteX106" fmla="*/ 1197156 w 1238250"/>
              <a:gd name="connsiteY106" fmla="*/ 839462 h 1238250"/>
              <a:gd name="connsiteX107" fmla="*/ 1189596 w 1238250"/>
              <a:gd name="connsiteY107" fmla="*/ 860117 h 1238250"/>
              <a:gd name="connsiteX108" fmla="*/ 1183832 w 1238250"/>
              <a:gd name="connsiteY108" fmla="*/ 872084 h 1238250"/>
              <a:gd name="connsiteX109" fmla="*/ 1105153 w 1238250"/>
              <a:gd name="connsiteY109" fmla="*/ 856356 h 1238250"/>
              <a:gd name="connsiteX110" fmla="*/ 1095130 w 1238250"/>
              <a:gd name="connsiteY110" fmla="*/ 877161 h 1238250"/>
              <a:gd name="connsiteX111" fmla="*/ 1086432 w 1238250"/>
              <a:gd name="connsiteY111" fmla="*/ 891479 h 1238250"/>
              <a:gd name="connsiteX112" fmla="*/ 1143032 w 1238250"/>
              <a:gd name="connsiteY112" fmla="*/ 947970 h 1238250"/>
              <a:gd name="connsiteX113" fmla="*/ 1132514 w 1238250"/>
              <a:gd name="connsiteY113" fmla="*/ 965284 h 1238250"/>
              <a:gd name="connsiteX114" fmla="*/ 1123500 w 1238250"/>
              <a:gd name="connsiteY114" fmla="*/ 977338 h 1238250"/>
              <a:gd name="connsiteX115" fmla="*/ 1049472 w 1238250"/>
              <a:gd name="connsiteY115" fmla="*/ 946591 h 1238250"/>
              <a:gd name="connsiteX116" fmla="*/ 1036851 w 1238250"/>
              <a:gd name="connsiteY116" fmla="*/ 963469 h 1238250"/>
              <a:gd name="connsiteX117" fmla="*/ 1024260 w 1238250"/>
              <a:gd name="connsiteY117" fmla="*/ 977322 h 1238250"/>
              <a:gd name="connsiteX118" fmla="*/ 1068797 w 1238250"/>
              <a:gd name="connsiteY118" fmla="*/ 1043837 h 1238250"/>
              <a:gd name="connsiteX119" fmla="*/ 1056913 w 1238250"/>
              <a:gd name="connsiteY119" fmla="*/ 1056913 h 1238250"/>
              <a:gd name="connsiteX120" fmla="*/ 1043837 w 1238250"/>
              <a:gd name="connsiteY120" fmla="*/ 1068797 h 1238250"/>
              <a:gd name="connsiteX121" fmla="*/ 977322 w 1238250"/>
              <a:gd name="connsiteY121" fmla="*/ 1024260 h 1238250"/>
              <a:gd name="connsiteX122" fmla="*/ 963469 w 1238250"/>
              <a:gd name="connsiteY122" fmla="*/ 1036851 h 1238250"/>
              <a:gd name="connsiteX123" fmla="*/ 946591 w 1238250"/>
              <a:gd name="connsiteY123" fmla="*/ 1049472 h 1238250"/>
              <a:gd name="connsiteX124" fmla="*/ 977338 w 1238250"/>
              <a:gd name="connsiteY124" fmla="*/ 1123500 h 1238250"/>
              <a:gd name="connsiteX125" fmla="*/ 965284 w 1238250"/>
              <a:gd name="connsiteY125" fmla="*/ 1132514 h 1238250"/>
              <a:gd name="connsiteX126" fmla="*/ 947970 w 1238250"/>
              <a:gd name="connsiteY126" fmla="*/ 1143032 h 1238250"/>
              <a:gd name="connsiteX127" fmla="*/ 891479 w 1238250"/>
              <a:gd name="connsiteY127" fmla="*/ 1086432 h 1238250"/>
              <a:gd name="connsiteX128" fmla="*/ 877161 w 1238250"/>
              <a:gd name="connsiteY128" fmla="*/ 1095130 h 1238250"/>
              <a:gd name="connsiteX129" fmla="*/ 856356 w 1238250"/>
              <a:gd name="connsiteY129" fmla="*/ 1105153 h 1238250"/>
              <a:gd name="connsiteX130" fmla="*/ 872084 w 1238250"/>
              <a:gd name="connsiteY130" fmla="*/ 1183832 h 1238250"/>
              <a:gd name="connsiteX131" fmla="*/ 860117 w 1238250"/>
              <a:gd name="connsiteY131" fmla="*/ 1189596 h 1238250"/>
              <a:gd name="connsiteX132" fmla="*/ 839463 w 1238250"/>
              <a:gd name="connsiteY132" fmla="*/ 1197156 h 1238250"/>
              <a:gd name="connsiteX133" fmla="*/ 795110 w 1238250"/>
              <a:gd name="connsiteY133" fmla="*/ 1130638 h 1238250"/>
              <a:gd name="connsiteX134" fmla="*/ 780104 w 1238250"/>
              <a:gd name="connsiteY134" fmla="*/ 1136130 h 1238250"/>
              <a:gd name="connsiteX135" fmla="*/ 756977 w 1238250"/>
              <a:gd name="connsiteY135" fmla="*/ 1142077 h 1238250"/>
              <a:gd name="connsiteX136" fmla="*/ 757055 w 1238250"/>
              <a:gd name="connsiteY136" fmla="*/ 1222290 h 1238250"/>
              <a:gd name="connsiteX137" fmla="*/ 743901 w 1238250"/>
              <a:gd name="connsiteY137" fmla="*/ 1225672 h 1238250"/>
              <a:gd name="connsiteX138" fmla="*/ 722427 w 1238250"/>
              <a:gd name="connsiteY138" fmla="*/ 1228949 h 1238250"/>
              <a:gd name="connsiteX139" fmla="*/ 691888 w 1238250"/>
              <a:gd name="connsiteY139" fmla="*/ 1155015 h 1238250"/>
              <a:gd name="connsiteX140" fmla="*/ 674474 w 1238250"/>
              <a:gd name="connsiteY140" fmla="*/ 1157673 h 1238250"/>
              <a:gd name="connsiteX141" fmla="*/ 652333 w 1238250"/>
              <a:gd name="connsiteY141" fmla="*/ 1158790 h 1238250"/>
              <a:gd name="connsiteX142" fmla="*/ 636784 w 1238250"/>
              <a:gd name="connsiteY142" fmla="*/ 1237359 h 1238250"/>
              <a:gd name="connsiteX143" fmla="*/ 619125 w 1238250"/>
              <a:gd name="connsiteY143" fmla="*/ 1238250 h 1238250"/>
              <a:gd name="connsiteX144" fmla="*/ 601467 w 1238250"/>
              <a:gd name="connsiteY144" fmla="*/ 1237359 h 1238250"/>
              <a:gd name="connsiteX145" fmla="*/ 585917 w 1238250"/>
              <a:gd name="connsiteY145" fmla="*/ 1158790 h 1238250"/>
              <a:gd name="connsiteX146" fmla="*/ 563776 w 1238250"/>
              <a:gd name="connsiteY146" fmla="*/ 1157673 h 1238250"/>
              <a:gd name="connsiteX147" fmla="*/ 546362 w 1238250"/>
              <a:gd name="connsiteY147" fmla="*/ 1155015 h 1238250"/>
              <a:gd name="connsiteX148" fmla="*/ 515823 w 1238250"/>
              <a:gd name="connsiteY148" fmla="*/ 1228949 h 1238250"/>
              <a:gd name="connsiteX149" fmla="*/ 494350 w 1238250"/>
              <a:gd name="connsiteY149" fmla="*/ 1225672 h 1238250"/>
              <a:gd name="connsiteX150" fmla="*/ 481195 w 1238250"/>
              <a:gd name="connsiteY150" fmla="*/ 1222289 h 1238250"/>
              <a:gd name="connsiteX151" fmla="*/ 481273 w 1238250"/>
              <a:gd name="connsiteY151" fmla="*/ 1142077 h 1238250"/>
              <a:gd name="connsiteX152" fmla="*/ 458146 w 1238250"/>
              <a:gd name="connsiteY152" fmla="*/ 1136130 h 1238250"/>
              <a:gd name="connsiteX153" fmla="*/ 443140 w 1238250"/>
              <a:gd name="connsiteY153" fmla="*/ 1130638 h 1238250"/>
              <a:gd name="connsiteX154" fmla="*/ 398787 w 1238250"/>
              <a:gd name="connsiteY154" fmla="*/ 1197155 h 1238250"/>
              <a:gd name="connsiteX155" fmla="*/ 378134 w 1238250"/>
              <a:gd name="connsiteY155" fmla="*/ 1189596 h 1238250"/>
              <a:gd name="connsiteX156" fmla="*/ 366166 w 1238250"/>
              <a:gd name="connsiteY156" fmla="*/ 1183831 h 1238250"/>
              <a:gd name="connsiteX157" fmla="*/ 381894 w 1238250"/>
              <a:gd name="connsiteY157" fmla="*/ 1105153 h 1238250"/>
              <a:gd name="connsiteX158" fmla="*/ 361089 w 1238250"/>
              <a:gd name="connsiteY158" fmla="*/ 1095130 h 1238250"/>
              <a:gd name="connsiteX159" fmla="*/ 346771 w 1238250"/>
              <a:gd name="connsiteY159" fmla="*/ 1086432 h 1238250"/>
              <a:gd name="connsiteX160" fmla="*/ 290281 w 1238250"/>
              <a:gd name="connsiteY160" fmla="*/ 1143032 h 1238250"/>
              <a:gd name="connsiteX161" fmla="*/ 272967 w 1238250"/>
              <a:gd name="connsiteY161" fmla="*/ 1132514 h 1238250"/>
              <a:gd name="connsiteX162" fmla="*/ 260912 w 1238250"/>
              <a:gd name="connsiteY162" fmla="*/ 1123499 h 1238250"/>
              <a:gd name="connsiteX163" fmla="*/ 291659 w 1238250"/>
              <a:gd name="connsiteY163" fmla="*/ 1049472 h 1238250"/>
              <a:gd name="connsiteX164" fmla="*/ 274780 w 1238250"/>
              <a:gd name="connsiteY164" fmla="*/ 1036851 h 1238250"/>
              <a:gd name="connsiteX165" fmla="*/ 260927 w 1238250"/>
              <a:gd name="connsiteY165" fmla="*/ 1024260 h 1238250"/>
              <a:gd name="connsiteX166" fmla="*/ 194413 w 1238250"/>
              <a:gd name="connsiteY166" fmla="*/ 1068796 h 1238250"/>
              <a:gd name="connsiteX167" fmla="*/ 181338 w 1238250"/>
              <a:gd name="connsiteY167" fmla="*/ 1056913 h 1238250"/>
              <a:gd name="connsiteX168" fmla="*/ 169453 w 1238250"/>
              <a:gd name="connsiteY168" fmla="*/ 1043837 h 1238250"/>
              <a:gd name="connsiteX169" fmla="*/ 213989 w 1238250"/>
              <a:gd name="connsiteY169" fmla="*/ 977322 h 1238250"/>
              <a:gd name="connsiteX170" fmla="*/ 201399 w 1238250"/>
              <a:gd name="connsiteY170" fmla="*/ 963469 h 1238250"/>
              <a:gd name="connsiteX171" fmla="*/ 188777 w 1238250"/>
              <a:gd name="connsiteY171" fmla="*/ 946591 h 1238250"/>
              <a:gd name="connsiteX172" fmla="*/ 114751 w 1238250"/>
              <a:gd name="connsiteY172" fmla="*/ 977338 h 1238250"/>
              <a:gd name="connsiteX173" fmla="*/ 105737 w 1238250"/>
              <a:gd name="connsiteY173" fmla="*/ 965284 h 1238250"/>
              <a:gd name="connsiteX174" fmla="*/ 95218 w 1238250"/>
              <a:gd name="connsiteY174" fmla="*/ 947969 h 1238250"/>
              <a:gd name="connsiteX175" fmla="*/ 151818 w 1238250"/>
              <a:gd name="connsiteY175" fmla="*/ 891479 h 1238250"/>
              <a:gd name="connsiteX176" fmla="*/ 143119 w 1238250"/>
              <a:gd name="connsiteY176" fmla="*/ 877161 h 1238250"/>
              <a:gd name="connsiteX177" fmla="*/ 133097 w 1238250"/>
              <a:gd name="connsiteY177" fmla="*/ 856356 h 1238250"/>
              <a:gd name="connsiteX178" fmla="*/ 54419 w 1238250"/>
              <a:gd name="connsiteY178" fmla="*/ 872084 h 1238250"/>
              <a:gd name="connsiteX179" fmla="*/ 48654 w 1238250"/>
              <a:gd name="connsiteY179" fmla="*/ 860117 h 1238250"/>
              <a:gd name="connsiteX180" fmla="*/ 41094 w 1238250"/>
              <a:gd name="connsiteY180" fmla="*/ 839462 h 1238250"/>
              <a:gd name="connsiteX181" fmla="*/ 107612 w 1238250"/>
              <a:gd name="connsiteY181" fmla="*/ 795110 h 1238250"/>
              <a:gd name="connsiteX182" fmla="*/ 102120 w 1238250"/>
              <a:gd name="connsiteY182" fmla="*/ 780104 h 1238250"/>
              <a:gd name="connsiteX183" fmla="*/ 96173 w 1238250"/>
              <a:gd name="connsiteY183" fmla="*/ 756977 h 1238250"/>
              <a:gd name="connsiteX184" fmla="*/ 15961 w 1238250"/>
              <a:gd name="connsiteY184" fmla="*/ 757055 h 1238250"/>
              <a:gd name="connsiteX185" fmla="*/ 12579 w 1238250"/>
              <a:gd name="connsiteY185" fmla="*/ 743901 h 1238250"/>
              <a:gd name="connsiteX186" fmla="*/ 9302 w 1238250"/>
              <a:gd name="connsiteY186" fmla="*/ 722427 h 1238250"/>
              <a:gd name="connsiteX187" fmla="*/ 83235 w 1238250"/>
              <a:gd name="connsiteY187" fmla="*/ 691888 h 1238250"/>
              <a:gd name="connsiteX188" fmla="*/ 80577 w 1238250"/>
              <a:gd name="connsiteY188" fmla="*/ 674474 h 1238250"/>
              <a:gd name="connsiteX189" fmla="*/ 79459 w 1238250"/>
              <a:gd name="connsiteY189" fmla="*/ 652333 h 1238250"/>
              <a:gd name="connsiteX190" fmla="*/ 892 w 1238250"/>
              <a:gd name="connsiteY190" fmla="*/ 636784 h 1238250"/>
              <a:gd name="connsiteX191" fmla="*/ 0 w 1238250"/>
              <a:gd name="connsiteY191" fmla="*/ 619125 h 1238250"/>
              <a:gd name="connsiteX192" fmla="*/ 892 w 1238250"/>
              <a:gd name="connsiteY192" fmla="*/ 601466 h 1238250"/>
              <a:gd name="connsiteX193" fmla="*/ 79459 w 1238250"/>
              <a:gd name="connsiteY193" fmla="*/ 585917 h 1238250"/>
              <a:gd name="connsiteX194" fmla="*/ 80577 w 1238250"/>
              <a:gd name="connsiteY194" fmla="*/ 563776 h 1238250"/>
              <a:gd name="connsiteX195" fmla="*/ 83235 w 1238250"/>
              <a:gd name="connsiteY195" fmla="*/ 546362 h 1238250"/>
              <a:gd name="connsiteX196" fmla="*/ 9302 w 1238250"/>
              <a:gd name="connsiteY196" fmla="*/ 515822 h 1238250"/>
              <a:gd name="connsiteX197" fmla="*/ 12579 w 1238250"/>
              <a:gd name="connsiteY197" fmla="*/ 494350 h 1238250"/>
              <a:gd name="connsiteX198" fmla="*/ 15961 w 1238250"/>
              <a:gd name="connsiteY198" fmla="*/ 481195 h 1238250"/>
              <a:gd name="connsiteX199" fmla="*/ 96173 w 1238250"/>
              <a:gd name="connsiteY199" fmla="*/ 481273 h 1238250"/>
              <a:gd name="connsiteX200" fmla="*/ 102120 w 1238250"/>
              <a:gd name="connsiteY200" fmla="*/ 458146 h 1238250"/>
              <a:gd name="connsiteX201" fmla="*/ 107612 w 1238250"/>
              <a:gd name="connsiteY201" fmla="*/ 443140 h 1238250"/>
              <a:gd name="connsiteX202" fmla="*/ 41095 w 1238250"/>
              <a:gd name="connsiteY202" fmla="*/ 398788 h 1238250"/>
              <a:gd name="connsiteX203" fmla="*/ 48654 w 1238250"/>
              <a:gd name="connsiteY203" fmla="*/ 378134 h 1238250"/>
              <a:gd name="connsiteX204" fmla="*/ 54420 w 1238250"/>
              <a:gd name="connsiteY204" fmla="*/ 366166 h 1238250"/>
              <a:gd name="connsiteX205" fmla="*/ 133097 w 1238250"/>
              <a:gd name="connsiteY205" fmla="*/ 381893 h 1238250"/>
              <a:gd name="connsiteX206" fmla="*/ 143119 w 1238250"/>
              <a:gd name="connsiteY206" fmla="*/ 361089 h 1238250"/>
              <a:gd name="connsiteX207" fmla="*/ 151818 w 1238250"/>
              <a:gd name="connsiteY207" fmla="*/ 346771 h 1238250"/>
              <a:gd name="connsiteX208" fmla="*/ 95218 w 1238250"/>
              <a:gd name="connsiteY208" fmla="*/ 290281 h 1238250"/>
              <a:gd name="connsiteX209" fmla="*/ 105737 w 1238250"/>
              <a:gd name="connsiteY209" fmla="*/ 272967 h 1238250"/>
              <a:gd name="connsiteX210" fmla="*/ 114751 w 1238250"/>
              <a:gd name="connsiteY210" fmla="*/ 260912 h 1238250"/>
              <a:gd name="connsiteX211" fmla="*/ 188777 w 1238250"/>
              <a:gd name="connsiteY211" fmla="*/ 291659 h 1238250"/>
              <a:gd name="connsiteX212" fmla="*/ 201399 w 1238250"/>
              <a:gd name="connsiteY212" fmla="*/ 274780 h 1238250"/>
              <a:gd name="connsiteX213" fmla="*/ 213989 w 1238250"/>
              <a:gd name="connsiteY213" fmla="*/ 260927 h 1238250"/>
              <a:gd name="connsiteX214" fmla="*/ 169454 w 1238250"/>
              <a:gd name="connsiteY214" fmla="*/ 194414 h 1238250"/>
              <a:gd name="connsiteX215" fmla="*/ 181338 w 1238250"/>
              <a:gd name="connsiteY215" fmla="*/ 181338 h 1238250"/>
              <a:gd name="connsiteX216" fmla="*/ 194414 w 1238250"/>
              <a:gd name="connsiteY216" fmla="*/ 169454 h 1238250"/>
              <a:gd name="connsiteX217" fmla="*/ 260927 w 1238250"/>
              <a:gd name="connsiteY217" fmla="*/ 213989 h 1238250"/>
              <a:gd name="connsiteX218" fmla="*/ 274780 w 1238250"/>
              <a:gd name="connsiteY218" fmla="*/ 201398 h 1238250"/>
              <a:gd name="connsiteX219" fmla="*/ 291659 w 1238250"/>
              <a:gd name="connsiteY219" fmla="*/ 188777 h 1238250"/>
              <a:gd name="connsiteX220" fmla="*/ 260913 w 1238250"/>
              <a:gd name="connsiteY220" fmla="*/ 114751 h 1238250"/>
              <a:gd name="connsiteX221" fmla="*/ 272967 w 1238250"/>
              <a:gd name="connsiteY221" fmla="*/ 105737 h 1238250"/>
              <a:gd name="connsiteX222" fmla="*/ 290281 w 1238250"/>
              <a:gd name="connsiteY222" fmla="*/ 95218 h 1238250"/>
              <a:gd name="connsiteX223" fmla="*/ 346771 w 1238250"/>
              <a:gd name="connsiteY223" fmla="*/ 151818 h 1238250"/>
              <a:gd name="connsiteX224" fmla="*/ 361089 w 1238250"/>
              <a:gd name="connsiteY224" fmla="*/ 143119 h 1238250"/>
              <a:gd name="connsiteX225" fmla="*/ 381894 w 1238250"/>
              <a:gd name="connsiteY225" fmla="*/ 133097 h 1238250"/>
              <a:gd name="connsiteX226" fmla="*/ 366166 w 1238250"/>
              <a:gd name="connsiteY226" fmla="*/ 54419 h 1238250"/>
              <a:gd name="connsiteX227" fmla="*/ 378134 w 1238250"/>
              <a:gd name="connsiteY227" fmla="*/ 48654 h 1238250"/>
              <a:gd name="connsiteX228" fmla="*/ 398788 w 1238250"/>
              <a:gd name="connsiteY228" fmla="*/ 41095 h 1238250"/>
              <a:gd name="connsiteX229" fmla="*/ 443140 w 1238250"/>
              <a:gd name="connsiteY229" fmla="*/ 107612 h 1238250"/>
              <a:gd name="connsiteX230" fmla="*/ 458146 w 1238250"/>
              <a:gd name="connsiteY230" fmla="*/ 102120 h 1238250"/>
              <a:gd name="connsiteX231" fmla="*/ 481273 w 1238250"/>
              <a:gd name="connsiteY231" fmla="*/ 96173 h 1238250"/>
              <a:gd name="connsiteX232" fmla="*/ 481195 w 1238250"/>
              <a:gd name="connsiteY232" fmla="*/ 15961 h 1238250"/>
              <a:gd name="connsiteX233" fmla="*/ 494350 w 1238250"/>
              <a:gd name="connsiteY233" fmla="*/ 12579 h 1238250"/>
              <a:gd name="connsiteX234" fmla="*/ 515823 w 1238250"/>
              <a:gd name="connsiteY234" fmla="*/ 9302 h 1238250"/>
              <a:gd name="connsiteX235" fmla="*/ 546362 w 1238250"/>
              <a:gd name="connsiteY235" fmla="*/ 83235 h 1238250"/>
              <a:gd name="connsiteX236" fmla="*/ 563776 w 1238250"/>
              <a:gd name="connsiteY236" fmla="*/ 80577 h 1238250"/>
              <a:gd name="connsiteX237" fmla="*/ 585917 w 1238250"/>
              <a:gd name="connsiteY237" fmla="*/ 79459 h 1238250"/>
              <a:gd name="connsiteX238" fmla="*/ 601466 w 1238250"/>
              <a:gd name="connsiteY23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3370857" y="3100484"/>
            <a:ext cx="412862" cy="412862"/>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27489 w 1238250"/>
              <a:gd name="connsiteY47" fmla="*/ 45 h 1238250"/>
              <a:gd name="connsiteX48" fmla="*/ 721190 w 1238250"/>
              <a:gd name="connsiteY48" fmla="*/ 8042 h 1238250"/>
              <a:gd name="connsiteX49" fmla="*/ 736961 w 1238250"/>
              <a:gd name="connsiteY49" fmla="*/ 11356 h 1238250"/>
              <a:gd name="connsiteX50" fmla="*/ 761195 w 1238250"/>
              <a:gd name="connsiteY50" fmla="*/ 153801 h 1238250"/>
              <a:gd name="connsiteX51" fmla="*/ 804967 w 1238250"/>
              <a:gd name="connsiteY51" fmla="*/ 168661 h 1238250"/>
              <a:gd name="connsiteX52" fmla="*/ 812356 w 1238250"/>
              <a:gd name="connsiteY52" fmla="*/ 170909 h 1238250"/>
              <a:gd name="connsiteX53" fmla="*/ 813966 w 1238250"/>
              <a:gd name="connsiteY53" fmla="*/ 171717 h 1238250"/>
              <a:gd name="connsiteX54" fmla="*/ 814948 w 1238250"/>
              <a:gd name="connsiteY54" fmla="*/ 172050 h 1238250"/>
              <a:gd name="connsiteX55" fmla="*/ 839332 w 1238250"/>
              <a:gd name="connsiteY55" fmla="*/ 184442 h 1238250"/>
              <a:gd name="connsiteX56" fmla="*/ 876539 w 1238250"/>
              <a:gd name="connsiteY56" fmla="*/ 203106 h 1238250"/>
              <a:gd name="connsiteX57" fmla="*/ 877827 w 1238250"/>
              <a:gd name="connsiteY57" fmla="*/ 204004 h 1238250"/>
              <a:gd name="connsiteX58" fmla="*/ 878512 w 1238250"/>
              <a:gd name="connsiteY58" fmla="*/ 204352 h 1238250"/>
              <a:gd name="connsiteX59" fmla="*/ 900944 w 1238250"/>
              <a:gd name="connsiteY59" fmla="*/ 220108 h 1238250"/>
              <a:gd name="connsiteX60" fmla="*/ 905381 w 1238250"/>
              <a:gd name="connsiteY60" fmla="*/ 223199 h 1238250"/>
              <a:gd name="connsiteX61" fmla="*/ 1033179 w 1238250"/>
              <a:gd name="connsiteY61" fmla="*/ 155105 h 1238250"/>
              <a:gd name="connsiteX62" fmla="*/ 1088725 w 1238250"/>
              <a:gd name="connsiteY62" fmla="*/ 204937 h 1238250"/>
              <a:gd name="connsiteX63" fmla="*/ 1214297 w 1238250"/>
              <a:gd name="connsiteY63" fmla="*/ 411175 h 1238250"/>
              <a:gd name="connsiteX64" fmla="*/ 1215469 w 1238250"/>
              <a:gd name="connsiteY64" fmla="*/ 415008 h 1238250"/>
              <a:gd name="connsiteX65" fmla="*/ 1100971 w 1238250"/>
              <a:gd name="connsiteY65" fmla="*/ 507380 h 1238250"/>
              <a:gd name="connsiteX66" fmla="*/ 1109829 w 1238250"/>
              <a:gd name="connsiteY66" fmla="*/ 545045 h 1238250"/>
              <a:gd name="connsiteX67" fmla="*/ 1110112 w 1238250"/>
              <a:gd name="connsiteY67" fmla="*/ 548708 h 1238250"/>
              <a:gd name="connsiteX68" fmla="*/ 1110718 w 1238250"/>
              <a:gd name="connsiteY68" fmla="*/ 551425 h 1238250"/>
              <a:gd name="connsiteX69" fmla="*/ 1112937 w 1238250"/>
              <a:gd name="connsiteY69" fmla="*/ 585287 h 1238250"/>
              <a:gd name="connsiteX70" fmla="*/ 1115549 w 1238250"/>
              <a:gd name="connsiteY70" fmla="*/ 619125 h 1238250"/>
              <a:gd name="connsiteX71" fmla="*/ 1115335 w 1238250"/>
              <a:gd name="connsiteY71" fmla="*/ 621899 h 1238250"/>
              <a:gd name="connsiteX72" fmla="*/ 1115575 w 1238250"/>
              <a:gd name="connsiteY72" fmla="*/ 625566 h 1238250"/>
              <a:gd name="connsiteX73" fmla="*/ 1112152 w 1238250"/>
              <a:gd name="connsiteY73" fmla="*/ 664072 h 1238250"/>
              <a:gd name="connsiteX74" fmla="*/ 1238250 w 1238250"/>
              <a:gd name="connsiteY74" fmla="*/ 739685 h 1238250"/>
              <a:gd name="connsiteX75" fmla="*/ 1229787 w 1238250"/>
              <a:gd name="connsiteY75" fmla="*/ 778357 h 1238250"/>
              <a:gd name="connsiteX76" fmla="*/ 1123663 w 1238250"/>
              <a:gd name="connsiteY76" fmla="*/ 991678 h 1238250"/>
              <a:gd name="connsiteX77" fmla="*/ 1095148 w 1238250"/>
              <a:gd name="connsiteY77" fmla="*/ 1022197 h 1238250"/>
              <a:gd name="connsiteX78" fmla="*/ 958828 w 1238250"/>
              <a:gd name="connsiteY78" fmla="*/ 972160 h 1238250"/>
              <a:gd name="connsiteX79" fmla="*/ 954890 w 1238250"/>
              <a:gd name="connsiteY79" fmla="*/ 975811 h 1238250"/>
              <a:gd name="connsiteX80" fmla="*/ 934897 w 1238250"/>
              <a:gd name="connsiteY80" fmla="*/ 994489 h 1238250"/>
              <a:gd name="connsiteX81" fmla="*/ 934271 w 1238250"/>
              <a:gd name="connsiteY81" fmla="*/ 994924 h 1238250"/>
              <a:gd name="connsiteX82" fmla="*/ 933120 w 1238250"/>
              <a:gd name="connsiteY82" fmla="*/ 995991 h 1238250"/>
              <a:gd name="connsiteX83" fmla="*/ 898916 w 1238250"/>
              <a:gd name="connsiteY83" fmla="*/ 1019555 h 1238250"/>
              <a:gd name="connsiteX84" fmla="*/ 876539 w 1238250"/>
              <a:gd name="connsiteY84" fmla="*/ 1035144 h 1238250"/>
              <a:gd name="connsiteX85" fmla="*/ 875613 w 1238250"/>
              <a:gd name="connsiteY85" fmla="*/ 1035609 h 1238250"/>
              <a:gd name="connsiteX86" fmla="*/ 874135 w 1238250"/>
              <a:gd name="connsiteY86" fmla="*/ 1036627 h 1238250"/>
              <a:gd name="connsiteX87" fmla="*/ 867140 w 1238250"/>
              <a:gd name="connsiteY87" fmla="*/ 1039859 h 1238250"/>
              <a:gd name="connsiteX88" fmla="*/ 825902 w 1238250"/>
              <a:gd name="connsiteY88" fmla="*/ 1060546 h 1238250"/>
              <a:gd name="connsiteX89" fmla="*/ 822131 w 1238250"/>
              <a:gd name="connsiteY89" fmla="*/ 1205035 h 1238250"/>
              <a:gd name="connsiteX90" fmla="*/ 770558 w 1238250"/>
              <a:gd name="connsiteY90" fmla="*/ 1220175 h 1238250"/>
              <a:gd name="connsiteX91" fmla="*/ 707048 w 1238250"/>
              <a:gd name="connsiteY91" fmla="*/ 1232149 h 1238250"/>
              <a:gd name="connsiteX92" fmla="*/ 517060 w 1238250"/>
              <a:gd name="connsiteY92" fmla="*/ 1230208 h 1238250"/>
              <a:gd name="connsiteX93" fmla="*/ 501290 w 1238250"/>
              <a:gd name="connsiteY93" fmla="*/ 1226894 h 1238250"/>
              <a:gd name="connsiteX94" fmla="*/ 477057 w 1238250"/>
              <a:gd name="connsiteY94" fmla="*/ 1084450 h 1238250"/>
              <a:gd name="connsiteX95" fmla="*/ 433279 w 1238250"/>
              <a:gd name="connsiteY95" fmla="*/ 1069588 h 1238250"/>
              <a:gd name="connsiteX96" fmla="*/ 425894 w 1238250"/>
              <a:gd name="connsiteY96" fmla="*/ 1067341 h 1238250"/>
              <a:gd name="connsiteX97" fmla="*/ 424286 w 1238250"/>
              <a:gd name="connsiteY97" fmla="*/ 1066535 h 1238250"/>
              <a:gd name="connsiteX98" fmla="*/ 423303 w 1238250"/>
              <a:gd name="connsiteY98" fmla="*/ 1066201 h 1238250"/>
              <a:gd name="connsiteX99" fmla="*/ 398904 w 1238250"/>
              <a:gd name="connsiteY99" fmla="*/ 1053801 h 1238250"/>
              <a:gd name="connsiteX100" fmla="*/ 361711 w 1238250"/>
              <a:gd name="connsiteY100" fmla="*/ 1035144 h 1238250"/>
              <a:gd name="connsiteX101" fmla="*/ 360422 w 1238250"/>
              <a:gd name="connsiteY101" fmla="*/ 1034246 h 1238250"/>
              <a:gd name="connsiteX102" fmla="*/ 359738 w 1238250"/>
              <a:gd name="connsiteY102" fmla="*/ 1033899 h 1238250"/>
              <a:gd name="connsiteX103" fmla="*/ 337232 w 1238250"/>
              <a:gd name="connsiteY103" fmla="*/ 1018090 h 1238250"/>
              <a:gd name="connsiteX104" fmla="*/ 332870 w 1238250"/>
              <a:gd name="connsiteY104" fmla="*/ 1015052 h 1238250"/>
              <a:gd name="connsiteX105" fmla="*/ 205071 w 1238250"/>
              <a:gd name="connsiteY105" fmla="*/ 1083145 h 1238250"/>
              <a:gd name="connsiteX106" fmla="*/ 149525 w 1238250"/>
              <a:gd name="connsiteY106" fmla="*/ 1033313 h 1238250"/>
              <a:gd name="connsiteX107" fmla="*/ 23953 w 1238250"/>
              <a:gd name="connsiteY107" fmla="*/ 827075 h 1238250"/>
              <a:gd name="connsiteX108" fmla="*/ 22781 w 1238250"/>
              <a:gd name="connsiteY108" fmla="*/ 823242 h 1238250"/>
              <a:gd name="connsiteX109" fmla="*/ 137279 w 1238250"/>
              <a:gd name="connsiteY109" fmla="*/ 730872 h 1238250"/>
              <a:gd name="connsiteX110" fmla="*/ 128421 w 1238250"/>
              <a:gd name="connsiteY110" fmla="*/ 693206 h 1238250"/>
              <a:gd name="connsiteX111" fmla="*/ 128138 w 1238250"/>
              <a:gd name="connsiteY111" fmla="*/ 689541 h 1238250"/>
              <a:gd name="connsiteX112" fmla="*/ 127532 w 1238250"/>
              <a:gd name="connsiteY112" fmla="*/ 686825 h 1238250"/>
              <a:gd name="connsiteX113" fmla="*/ 125313 w 1238250"/>
              <a:gd name="connsiteY113" fmla="*/ 652968 h 1238250"/>
              <a:gd name="connsiteX114" fmla="*/ 122700 w 1238250"/>
              <a:gd name="connsiteY114" fmla="*/ 619125 h 1238250"/>
              <a:gd name="connsiteX115" fmla="*/ 122915 w 1238250"/>
              <a:gd name="connsiteY115" fmla="*/ 616353 h 1238250"/>
              <a:gd name="connsiteX116" fmla="*/ 122675 w 1238250"/>
              <a:gd name="connsiteY116" fmla="*/ 612686 h 1238250"/>
              <a:gd name="connsiteX117" fmla="*/ 126097 w 1238250"/>
              <a:gd name="connsiteY117" fmla="*/ 574179 h 1238250"/>
              <a:gd name="connsiteX118" fmla="*/ 0 w 1238250"/>
              <a:gd name="connsiteY118" fmla="*/ 498565 h 1238250"/>
              <a:gd name="connsiteX119" fmla="*/ 8463 w 1238250"/>
              <a:gd name="connsiteY119" fmla="*/ 459893 h 1238250"/>
              <a:gd name="connsiteX120" fmla="*/ 114588 w 1238250"/>
              <a:gd name="connsiteY120" fmla="*/ 246573 h 1238250"/>
              <a:gd name="connsiteX121" fmla="*/ 143102 w 1238250"/>
              <a:gd name="connsiteY121" fmla="*/ 216053 h 1238250"/>
              <a:gd name="connsiteX122" fmla="*/ 279423 w 1238250"/>
              <a:gd name="connsiteY122" fmla="*/ 266090 h 1238250"/>
              <a:gd name="connsiteX123" fmla="*/ 283296 w 1238250"/>
              <a:gd name="connsiteY123" fmla="*/ 262499 h 1238250"/>
              <a:gd name="connsiteX124" fmla="*/ 303353 w 1238250"/>
              <a:gd name="connsiteY124" fmla="*/ 243762 h 1238250"/>
              <a:gd name="connsiteX125" fmla="*/ 303981 w 1238250"/>
              <a:gd name="connsiteY125" fmla="*/ 243324 h 1238250"/>
              <a:gd name="connsiteX126" fmla="*/ 305130 w 1238250"/>
              <a:gd name="connsiteY126" fmla="*/ 242260 h 1238250"/>
              <a:gd name="connsiteX127" fmla="*/ 339333 w 1238250"/>
              <a:gd name="connsiteY127" fmla="*/ 218696 h 1238250"/>
              <a:gd name="connsiteX128" fmla="*/ 361711 w 1238250"/>
              <a:gd name="connsiteY128" fmla="*/ 203106 h 1238250"/>
              <a:gd name="connsiteX129" fmla="*/ 362635 w 1238250"/>
              <a:gd name="connsiteY129" fmla="*/ 202643 h 1238250"/>
              <a:gd name="connsiteX130" fmla="*/ 364115 w 1238250"/>
              <a:gd name="connsiteY130" fmla="*/ 201623 h 1238250"/>
              <a:gd name="connsiteX131" fmla="*/ 371116 w 1238250"/>
              <a:gd name="connsiteY131" fmla="*/ 198388 h 1238250"/>
              <a:gd name="connsiteX132" fmla="*/ 412350 w 1238250"/>
              <a:gd name="connsiteY132" fmla="*/ 177704 h 1238250"/>
              <a:gd name="connsiteX133" fmla="*/ 416120 w 1238250"/>
              <a:gd name="connsiteY133" fmla="*/ 33215 h 1238250"/>
              <a:gd name="connsiteX134" fmla="*/ 467692 w 1238250"/>
              <a:gd name="connsiteY134" fmla="*/ 18075 h 1238250"/>
              <a:gd name="connsiteX135" fmla="*/ 531202 w 1238250"/>
              <a:gd name="connsiteY135" fmla="*/ 6102 h 1238250"/>
              <a:gd name="connsiteX136" fmla="*/ 627489 w 1238250"/>
              <a:gd name="connsiteY13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3430301" y="2252443"/>
            <a:ext cx="434767" cy="434767"/>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27571 w 1238250"/>
              <a:gd name="connsiteY48" fmla="*/ 427 h 1238250"/>
              <a:gd name="connsiteX49" fmla="*/ 637898 w 1238250"/>
              <a:gd name="connsiteY49" fmla="*/ 61294 h 1238250"/>
              <a:gd name="connsiteX50" fmla="*/ 642400 w 1238250"/>
              <a:gd name="connsiteY50" fmla="*/ 61522 h 1238250"/>
              <a:gd name="connsiteX51" fmla="*/ 658857 w 1238250"/>
              <a:gd name="connsiteY51" fmla="*/ 62065 h 1238250"/>
              <a:gd name="connsiteX52" fmla="*/ 675465 w 1238250"/>
              <a:gd name="connsiteY52" fmla="*/ 2698 h 1238250"/>
              <a:gd name="connsiteX53" fmla="*/ 686108 w 1238250"/>
              <a:gd name="connsiteY53" fmla="*/ 4132 h 1238250"/>
              <a:gd name="connsiteX54" fmla="*/ 686215 w 1238250"/>
              <a:gd name="connsiteY54" fmla="*/ 3775 h 1238250"/>
              <a:gd name="connsiteX55" fmla="*/ 702919 w 1238250"/>
              <a:gd name="connsiteY55" fmla="*/ 6324 h 1238250"/>
              <a:gd name="connsiteX56" fmla="*/ 705733 w 1238250"/>
              <a:gd name="connsiteY56" fmla="*/ 67601 h 1238250"/>
              <a:gd name="connsiteX57" fmla="*/ 722168 w 1238250"/>
              <a:gd name="connsiteY57" fmla="*/ 69817 h 1238250"/>
              <a:gd name="connsiteX58" fmla="*/ 727067 w 1238250"/>
              <a:gd name="connsiteY58" fmla="*/ 70986 h 1238250"/>
              <a:gd name="connsiteX59" fmla="*/ 731739 w 1238250"/>
              <a:gd name="connsiteY59" fmla="*/ 71699 h 1238250"/>
              <a:gd name="connsiteX60" fmla="*/ 736085 w 1238250"/>
              <a:gd name="connsiteY60" fmla="*/ 72816 h 1238250"/>
              <a:gd name="connsiteX61" fmla="*/ 760510 w 1238250"/>
              <a:gd name="connsiteY61" fmla="*/ 16987 h 1238250"/>
              <a:gd name="connsiteX62" fmla="*/ 776991 w 1238250"/>
              <a:gd name="connsiteY62" fmla="*/ 20919 h 1238250"/>
              <a:gd name="connsiteX63" fmla="*/ 776978 w 1238250"/>
              <a:gd name="connsiteY63" fmla="*/ 21084 h 1238250"/>
              <a:gd name="connsiteX64" fmla="*/ 787407 w 1238250"/>
              <a:gd name="connsiteY64" fmla="*/ 23765 h 1238250"/>
              <a:gd name="connsiteX65" fmla="*/ 781693 w 1238250"/>
              <a:gd name="connsiteY65" fmla="*/ 84543 h 1238250"/>
              <a:gd name="connsiteX66" fmla="*/ 785289 w 1238250"/>
              <a:gd name="connsiteY66" fmla="*/ 85468 h 1238250"/>
              <a:gd name="connsiteX67" fmla="*/ 801613 w 1238250"/>
              <a:gd name="connsiteY67" fmla="*/ 91442 h 1238250"/>
              <a:gd name="connsiteX68" fmla="*/ 832915 w 1238250"/>
              <a:gd name="connsiteY68" fmla="*/ 38575 h 1238250"/>
              <a:gd name="connsiteX69" fmla="*/ 848824 w 1238250"/>
              <a:gd name="connsiteY69" fmla="*/ 44085 h 1238250"/>
              <a:gd name="connsiteX70" fmla="*/ 848743 w 1238250"/>
              <a:gd name="connsiteY70" fmla="*/ 44491 h 1238250"/>
              <a:gd name="connsiteX71" fmla="*/ 858825 w 1238250"/>
              <a:gd name="connsiteY71" fmla="*/ 48181 h 1238250"/>
              <a:gd name="connsiteX72" fmla="*/ 845580 w 1238250"/>
              <a:gd name="connsiteY72" fmla="*/ 108570 h 1238250"/>
              <a:gd name="connsiteX73" fmla="*/ 857012 w 1238250"/>
              <a:gd name="connsiteY73" fmla="*/ 114077 h 1238250"/>
              <a:gd name="connsiteX74" fmla="*/ 873515 w 1238250"/>
              <a:gd name="connsiteY74" fmla="*/ 121675 h 1238250"/>
              <a:gd name="connsiteX75" fmla="*/ 911778 w 1238250"/>
              <a:gd name="connsiteY75" fmla="*/ 73796 h 1238250"/>
              <a:gd name="connsiteX76" fmla="*/ 921060 w 1238250"/>
              <a:gd name="connsiteY76" fmla="*/ 79215 h 1238250"/>
              <a:gd name="connsiteX77" fmla="*/ 921250 w 1238250"/>
              <a:gd name="connsiteY77" fmla="*/ 78986 h 1238250"/>
              <a:gd name="connsiteX78" fmla="*/ 935703 w 1238250"/>
              <a:gd name="connsiteY78" fmla="*/ 87767 h 1238250"/>
              <a:gd name="connsiteX79" fmla="*/ 914403 w 1238250"/>
              <a:gd name="connsiteY79" fmla="*/ 145136 h 1238250"/>
              <a:gd name="connsiteX80" fmla="*/ 923411 w 1238250"/>
              <a:gd name="connsiteY80" fmla="*/ 150395 h 1238250"/>
              <a:gd name="connsiteX81" fmla="*/ 927294 w 1238250"/>
              <a:gd name="connsiteY81" fmla="*/ 153195 h 1238250"/>
              <a:gd name="connsiteX82" fmla="*/ 931545 w 1238250"/>
              <a:gd name="connsiteY82" fmla="*/ 155777 h 1238250"/>
              <a:gd name="connsiteX83" fmla="*/ 932293 w 1238250"/>
              <a:gd name="connsiteY83" fmla="*/ 156337 h 1238250"/>
              <a:gd name="connsiteX84" fmla="*/ 975755 w 1238250"/>
              <a:gd name="connsiteY84" fmla="*/ 113820 h 1238250"/>
              <a:gd name="connsiteX85" fmla="*/ 984508 w 1238250"/>
              <a:gd name="connsiteY85" fmla="*/ 120131 h 1238250"/>
              <a:gd name="connsiteX86" fmla="*/ 984519 w 1238250"/>
              <a:gd name="connsiteY86" fmla="*/ 120121 h 1238250"/>
              <a:gd name="connsiteX87" fmla="*/ 985182 w 1238250"/>
              <a:gd name="connsiteY87" fmla="*/ 120617 h 1238250"/>
              <a:gd name="connsiteX88" fmla="*/ 989523 w 1238250"/>
              <a:gd name="connsiteY88" fmla="*/ 123746 h 1238250"/>
              <a:gd name="connsiteX89" fmla="*/ 989481 w 1238250"/>
              <a:gd name="connsiteY89" fmla="*/ 123831 h 1238250"/>
              <a:gd name="connsiteX90" fmla="*/ 998112 w 1238250"/>
              <a:gd name="connsiteY90" fmla="*/ 130286 h 1238250"/>
              <a:gd name="connsiteX91" fmla="*/ 970047 w 1238250"/>
              <a:gd name="connsiteY91" fmla="*/ 184497 h 1238250"/>
              <a:gd name="connsiteX92" fmla="*/ 970603 w 1238250"/>
              <a:gd name="connsiteY92" fmla="*/ 184984 h 1238250"/>
              <a:gd name="connsiteX93" fmla="*/ 974561 w 1238250"/>
              <a:gd name="connsiteY93" fmla="*/ 187944 h 1238250"/>
              <a:gd name="connsiteX94" fmla="*/ 990916 w 1238250"/>
              <a:gd name="connsiteY94" fmla="*/ 202809 h 1238250"/>
              <a:gd name="connsiteX95" fmla="*/ 993167 w 1238250"/>
              <a:gd name="connsiteY95" fmla="*/ 204784 h 1238250"/>
              <a:gd name="connsiteX96" fmla="*/ 1042854 w 1238250"/>
              <a:gd name="connsiteY96" fmla="*/ 168191 h 1238250"/>
              <a:gd name="connsiteX97" fmla="*/ 1049206 w 1238250"/>
              <a:gd name="connsiteY97" fmla="*/ 173764 h 1238250"/>
              <a:gd name="connsiteX98" fmla="*/ 1052911 w 1238250"/>
              <a:gd name="connsiteY98" fmla="*/ 177701 h 1238250"/>
              <a:gd name="connsiteX99" fmla="*/ 1056912 w 1238250"/>
              <a:gd name="connsiteY99" fmla="*/ 181338 h 1238250"/>
              <a:gd name="connsiteX100" fmla="*/ 1062596 w 1238250"/>
              <a:gd name="connsiteY100" fmla="*/ 187591 h 1238250"/>
              <a:gd name="connsiteX101" fmla="*/ 1026876 w 1238250"/>
              <a:gd name="connsiteY101" fmla="*/ 237909 h 1238250"/>
              <a:gd name="connsiteX102" fmla="*/ 1028893 w 1238250"/>
              <a:gd name="connsiteY102" fmla="*/ 240128 h 1238250"/>
              <a:gd name="connsiteX103" fmla="*/ 1041242 w 1238250"/>
              <a:gd name="connsiteY103" fmla="*/ 253249 h 1238250"/>
              <a:gd name="connsiteX104" fmla="*/ 1094689 w 1238250"/>
              <a:gd name="connsiteY104" fmla="*/ 223169 h 1238250"/>
              <a:gd name="connsiteX105" fmla="*/ 1101276 w 1238250"/>
              <a:gd name="connsiteY105" fmla="*/ 231665 h 1238250"/>
              <a:gd name="connsiteX106" fmla="*/ 1101527 w 1238250"/>
              <a:gd name="connsiteY106" fmla="*/ 231529 h 1238250"/>
              <a:gd name="connsiteX107" fmla="*/ 1111667 w 1238250"/>
              <a:gd name="connsiteY107" fmla="*/ 245090 h 1238250"/>
              <a:gd name="connsiteX108" fmla="*/ 1070447 w 1238250"/>
              <a:gd name="connsiteY108" fmla="*/ 290279 h 1238250"/>
              <a:gd name="connsiteX109" fmla="*/ 1076951 w 1238250"/>
              <a:gd name="connsiteY109" fmla="*/ 298668 h 1238250"/>
              <a:gd name="connsiteX110" fmla="*/ 1079608 w 1238250"/>
              <a:gd name="connsiteY110" fmla="*/ 302874 h 1238250"/>
              <a:gd name="connsiteX111" fmla="*/ 1082474 w 1238250"/>
              <a:gd name="connsiteY111" fmla="*/ 306707 h 1238250"/>
              <a:gd name="connsiteX112" fmla="*/ 1087890 w 1238250"/>
              <a:gd name="connsiteY112" fmla="*/ 315621 h 1238250"/>
              <a:gd name="connsiteX113" fmla="*/ 1144878 w 1238250"/>
              <a:gd name="connsiteY113" fmla="*/ 293322 h 1238250"/>
              <a:gd name="connsiteX114" fmla="*/ 1153910 w 1238250"/>
              <a:gd name="connsiteY114" fmla="*/ 307620 h 1238250"/>
              <a:gd name="connsiteX115" fmla="*/ 1153683 w 1238250"/>
              <a:gd name="connsiteY115" fmla="*/ 307814 h 1238250"/>
              <a:gd name="connsiteX116" fmla="*/ 1159265 w 1238250"/>
              <a:gd name="connsiteY116" fmla="*/ 317000 h 1238250"/>
              <a:gd name="connsiteX117" fmla="*/ 1112060 w 1238250"/>
              <a:gd name="connsiteY117" fmla="*/ 356093 h 1238250"/>
              <a:gd name="connsiteX118" fmla="*/ 1119941 w 1238250"/>
              <a:gd name="connsiteY118" fmla="*/ 372453 h 1238250"/>
              <a:gd name="connsiteX119" fmla="*/ 1121247 w 1238250"/>
              <a:gd name="connsiteY119" fmla="*/ 375047 h 1238250"/>
              <a:gd name="connsiteX120" fmla="*/ 1181032 w 1238250"/>
              <a:gd name="connsiteY120" fmla="*/ 359729 h 1238250"/>
              <a:gd name="connsiteX121" fmla="*/ 1185303 w 1238250"/>
              <a:gd name="connsiteY121" fmla="*/ 368214 h 1238250"/>
              <a:gd name="connsiteX122" fmla="*/ 1187259 w 1238250"/>
              <a:gd name="connsiteY122" fmla="*/ 373282 h 1238250"/>
              <a:gd name="connsiteX123" fmla="*/ 1189596 w 1238250"/>
              <a:gd name="connsiteY123" fmla="*/ 378134 h 1238250"/>
              <a:gd name="connsiteX124" fmla="*/ 1192122 w 1238250"/>
              <a:gd name="connsiteY124" fmla="*/ 385036 h 1238250"/>
              <a:gd name="connsiteX125" fmla="*/ 1140110 w 1238250"/>
              <a:gd name="connsiteY125" fmla="*/ 418337 h 1238250"/>
              <a:gd name="connsiteX126" fmla="*/ 1141698 w 1238250"/>
              <a:gd name="connsiteY126" fmla="*/ 422675 h 1238250"/>
              <a:gd name="connsiteX127" fmla="*/ 1149802 w 1238250"/>
              <a:gd name="connsiteY127" fmla="*/ 443673 h 1238250"/>
              <a:gd name="connsiteX128" fmla="*/ 1150790 w 1238250"/>
              <a:gd name="connsiteY128" fmla="*/ 447253 h 1238250"/>
              <a:gd name="connsiteX129" fmla="*/ 1211458 w 1238250"/>
              <a:gd name="connsiteY129" fmla="*/ 440479 h 1238250"/>
              <a:gd name="connsiteX130" fmla="*/ 1214320 w 1238250"/>
              <a:gd name="connsiteY130" fmla="*/ 450860 h 1238250"/>
              <a:gd name="connsiteX131" fmla="*/ 1214485 w 1238250"/>
              <a:gd name="connsiteY131" fmla="*/ 450844 h 1238250"/>
              <a:gd name="connsiteX132" fmla="*/ 1218704 w 1238250"/>
              <a:gd name="connsiteY132" fmla="*/ 467254 h 1238250"/>
              <a:gd name="connsiteX133" fmla="*/ 1163310 w 1238250"/>
              <a:gd name="connsiteY133" fmla="*/ 492649 h 1238250"/>
              <a:gd name="connsiteX134" fmla="*/ 1164504 w 1238250"/>
              <a:gd name="connsiteY134" fmla="*/ 496975 h 1238250"/>
              <a:gd name="connsiteX135" fmla="*/ 1165298 w 1238250"/>
              <a:gd name="connsiteY135" fmla="*/ 501633 h 1238250"/>
              <a:gd name="connsiteX136" fmla="*/ 1166552 w 1238250"/>
              <a:gd name="connsiteY136" fmla="*/ 506512 h 1238250"/>
              <a:gd name="connsiteX137" fmla="*/ 1167592 w 1238250"/>
              <a:gd name="connsiteY137" fmla="*/ 513324 h 1238250"/>
              <a:gd name="connsiteX138" fmla="*/ 1228554 w 1238250"/>
              <a:gd name="connsiteY138" fmla="*/ 513995 h 1238250"/>
              <a:gd name="connsiteX139" fmla="*/ 1231406 w 1238250"/>
              <a:gd name="connsiteY139" fmla="*/ 530721 h 1238250"/>
              <a:gd name="connsiteX140" fmla="*/ 1231232 w 1238250"/>
              <a:gd name="connsiteY140" fmla="*/ 530780 h 1238250"/>
              <a:gd name="connsiteX141" fmla="*/ 1232856 w 1238250"/>
              <a:gd name="connsiteY141" fmla="*/ 541421 h 1238250"/>
              <a:gd name="connsiteX142" fmla="*/ 1174701 w 1238250"/>
              <a:gd name="connsiteY142" fmla="*/ 559902 h 1238250"/>
              <a:gd name="connsiteX143" fmla="*/ 1175020 w 1238250"/>
              <a:gd name="connsiteY143" fmla="*/ 561994 h 1238250"/>
              <a:gd name="connsiteX144" fmla="*/ 1176238 w 1238250"/>
              <a:gd name="connsiteY144" fmla="*/ 586117 h 1238250"/>
              <a:gd name="connsiteX145" fmla="*/ 1176544 w 1238250"/>
              <a:gd name="connsiteY145" fmla="*/ 590620 h 1238250"/>
              <a:gd name="connsiteX146" fmla="*/ 1237582 w 1238250"/>
              <a:gd name="connsiteY146" fmla="*/ 599884 h 1238250"/>
              <a:gd name="connsiteX147" fmla="*/ 1238156 w 1238250"/>
              <a:gd name="connsiteY147" fmla="*/ 608320 h 1238250"/>
              <a:gd name="connsiteX148" fmla="*/ 1237977 w 1238250"/>
              <a:gd name="connsiteY148" fmla="*/ 613723 h 1238250"/>
              <a:gd name="connsiteX149" fmla="*/ 1238250 w 1238250"/>
              <a:gd name="connsiteY149" fmla="*/ 619125 h 1238250"/>
              <a:gd name="connsiteX150" fmla="*/ 1237824 w 1238250"/>
              <a:gd name="connsiteY150" fmla="*/ 627570 h 1238250"/>
              <a:gd name="connsiteX151" fmla="*/ 1176957 w 1238250"/>
              <a:gd name="connsiteY151" fmla="*/ 637898 h 1238250"/>
              <a:gd name="connsiteX152" fmla="*/ 1176729 w 1238250"/>
              <a:gd name="connsiteY152" fmla="*/ 642411 h 1238250"/>
              <a:gd name="connsiteX153" fmla="*/ 1176186 w 1238250"/>
              <a:gd name="connsiteY153" fmla="*/ 658856 h 1238250"/>
              <a:gd name="connsiteX154" fmla="*/ 1235552 w 1238250"/>
              <a:gd name="connsiteY154" fmla="*/ 675465 h 1238250"/>
              <a:gd name="connsiteX155" fmla="*/ 1234118 w 1238250"/>
              <a:gd name="connsiteY155" fmla="*/ 686107 h 1238250"/>
              <a:gd name="connsiteX156" fmla="*/ 1234476 w 1238250"/>
              <a:gd name="connsiteY156" fmla="*/ 686214 h 1238250"/>
              <a:gd name="connsiteX157" fmla="*/ 1231926 w 1238250"/>
              <a:gd name="connsiteY157" fmla="*/ 702919 h 1238250"/>
              <a:gd name="connsiteX158" fmla="*/ 1170650 w 1238250"/>
              <a:gd name="connsiteY158" fmla="*/ 705733 h 1238250"/>
              <a:gd name="connsiteX159" fmla="*/ 1168434 w 1238250"/>
              <a:gd name="connsiteY159" fmla="*/ 722167 h 1238250"/>
              <a:gd name="connsiteX160" fmla="*/ 1167265 w 1238250"/>
              <a:gd name="connsiteY160" fmla="*/ 727069 h 1238250"/>
              <a:gd name="connsiteX161" fmla="*/ 1166552 w 1238250"/>
              <a:gd name="connsiteY161" fmla="*/ 731738 h 1238250"/>
              <a:gd name="connsiteX162" fmla="*/ 1165435 w 1238250"/>
              <a:gd name="connsiteY162" fmla="*/ 736085 h 1238250"/>
              <a:gd name="connsiteX163" fmla="*/ 1221264 w 1238250"/>
              <a:gd name="connsiteY163" fmla="*/ 760509 h 1238250"/>
              <a:gd name="connsiteX164" fmla="*/ 1217332 w 1238250"/>
              <a:gd name="connsiteY164" fmla="*/ 776990 h 1238250"/>
              <a:gd name="connsiteX165" fmla="*/ 1217166 w 1238250"/>
              <a:gd name="connsiteY165" fmla="*/ 776977 h 1238250"/>
              <a:gd name="connsiteX166" fmla="*/ 1214485 w 1238250"/>
              <a:gd name="connsiteY166" fmla="*/ 787406 h 1238250"/>
              <a:gd name="connsiteX167" fmla="*/ 1153708 w 1238250"/>
              <a:gd name="connsiteY167" fmla="*/ 781692 h 1238250"/>
              <a:gd name="connsiteX168" fmla="*/ 1152783 w 1238250"/>
              <a:gd name="connsiteY168" fmla="*/ 785289 h 1238250"/>
              <a:gd name="connsiteX169" fmla="*/ 1146809 w 1238250"/>
              <a:gd name="connsiteY169" fmla="*/ 801612 h 1238250"/>
              <a:gd name="connsiteX170" fmla="*/ 1199675 w 1238250"/>
              <a:gd name="connsiteY170" fmla="*/ 832914 h 1238250"/>
              <a:gd name="connsiteX171" fmla="*/ 1194166 w 1238250"/>
              <a:gd name="connsiteY171" fmla="*/ 848823 h 1238250"/>
              <a:gd name="connsiteX172" fmla="*/ 1193759 w 1238250"/>
              <a:gd name="connsiteY172" fmla="*/ 848742 h 1238250"/>
              <a:gd name="connsiteX173" fmla="*/ 1190069 w 1238250"/>
              <a:gd name="connsiteY173" fmla="*/ 858824 h 1238250"/>
              <a:gd name="connsiteX174" fmla="*/ 1129680 w 1238250"/>
              <a:gd name="connsiteY174" fmla="*/ 845579 h 1238250"/>
              <a:gd name="connsiteX175" fmla="*/ 1124173 w 1238250"/>
              <a:gd name="connsiteY175" fmla="*/ 857013 h 1238250"/>
              <a:gd name="connsiteX176" fmla="*/ 1116575 w 1238250"/>
              <a:gd name="connsiteY176" fmla="*/ 873515 h 1238250"/>
              <a:gd name="connsiteX177" fmla="*/ 1164455 w 1238250"/>
              <a:gd name="connsiteY177" fmla="*/ 911777 h 1238250"/>
              <a:gd name="connsiteX178" fmla="*/ 1159035 w 1238250"/>
              <a:gd name="connsiteY178" fmla="*/ 921060 h 1238250"/>
              <a:gd name="connsiteX179" fmla="*/ 1159265 w 1238250"/>
              <a:gd name="connsiteY179" fmla="*/ 921250 h 1238250"/>
              <a:gd name="connsiteX180" fmla="*/ 1150484 w 1238250"/>
              <a:gd name="connsiteY180" fmla="*/ 935703 h 1238250"/>
              <a:gd name="connsiteX181" fmla="*/ 1093116 w 1238250"/>
              <a:gd name="connsiteY181" fmla="*/ 914402 h 1238250"/>
              <a:gd name="connsiteX182" fmla="*/ 1087856 w 1238250"/>
              <a:gd name="connsiteY182" fmla="*/ 923410 h 1238250"/>
              <a:gd name="connsiteX183" fmla="*/ 1085058 w 1238250"/>
              <a:gd name="connsiteY183" fmla="*/ 927291 h 1238250"/>
              <a:gd name="connsiteX184" fmla="*/ 1082474 w 1238250"/>
              <a:gd name="connsiteY184" fmla="*/ 931544 h 1238250"/>
              <a:gd name="connsiteX185" fmla="*/ 1081914 w 1238250"/>
              <a:gd name="connsiteY185" fmla="*/ 932294 h 1238250"/>
              <a:gd name="connsiteX186" fmla="*/ 1124430 w 1238250"/>
              <a:gd name="connsiteY186" fmla="*/ 975755 h 1238250"/>
              <a:gd name="connsiteX187" fmla="*/ 1118119 w 1238250"/>
              <a:gd name="connsiteY187" fmla="*/ 984508 h 1238250"/>
              <a:gd name="connsiteX188" fmla="*/ 1118129 w 1238250"/>
              <a:gd name="connsiteY188" fmla="*/ 984519 h 1238250"/>
              <a:gd name="connsiteX189" fmla="*/ 1117636 w 1238250"/>
              <a:gd name="connsiteY189" fmla="*/ 985179 h 1238250"/>
              <a:gd name="connsiteX190" fmla="*/ 1114505 w 1238250"/>
              <a:gd name="connsiteY190" fmla="*/ 989522 h 1238250"/>
              <a:gd name="connsiteX191" fmla="*/ 1114420 w 1238250"/>
              <a:gd name="connsiteY191" fmla="*/ 989480 h 1238250"/>
              <a:gd name="connsiteX192" fmla="*/ 1107965 w 1238250"/>
              <a:gd name="connsiteY192" fmla="*/ 998111 h 1238250"/>
              <a:gd name="connsiteX193" fmla="*/ 1053755 w 1238250"/>
              <a:gd name="connsiteY193" fmla="*/ 970046 h 1238250"/>
              <a:gd name="connsiteX194" fmla="*/ 1053267 w 1238250"/>
              <a:gd name="connsiteY194" fmla="*/ 970602 h 1238250"/>
              <a:gd name="connsiteX195" fmla="*/ 1050307 w 1238250"/>
              <a:gd name="connsiteY195" fmla="*/ 974561 h 1238250"/>
              <a:gd name="connsiteX196" fmla="*/ 1035438 w 1238250"/>
              <a:gd name="connsiteY196" fmla="*/ 990919 h 1238250"/>
              <a:gd name="connsiteX197" fmla="*/ 1033467 w 1238250"/>
              <a:gd name="connsiteY197" fmla="*/ 993167 h 1238250"/>
              <a:gd name="connsiteX198" fmla="*/ 1070060 w 1238250"/>
              <a:gd name="connsiteY198" fmla="*/ 1042854 h 1238250"/>
              <a:gd name="connsiteX199" fmla="*/ 1064486 w 1238250"/>
              <a:gd name="connsiteY199" fmla="*/ 1049206 h 1238250"/>
              <a:gd name="connsiteX200" fmla="*/ 1060550 w 1238250"/>
              <a:gd name="connsiteY200" fmla="*/ 1052911 h 1238250"/>
              <a:gd name="connsiteX201" fmla="*/ 1056912 w 1238250"/>
              <a:gd name="connsiteY201" fmla="*/ 1056913 h 1238250"/>
              <a:gd name="connsiteX202" fmla="*/ 1050660 w 1238250"/>
              <a:gd name="connsiteY202" fmla="*/ 1062596 h 1238250"/>
              <a:gd name="connsiteX203" fmla="*/ 1000341 w 1238250"/>
              <a:gd name="connsiteY203" fmla="*/ 1026875 h 1238250"/>
              <a:gd name="connsiteX204" fmla="*/ 998129 w 1238250"/>
              <a:gd name="connsiteY204" fmla="*/ 1028886 h 1238250"/>
              <a:gd name="connsiteX205" fmla="*/ 985002 w 1238250"/>
              <a:gd name="connsiteY205" fmla="*/ 1041242 h 1238250"/>
              <a:gd name="connsiteX206" fmla="*/ 1015082 w 1238250"/>
              <a:gd name="connsiteY206" fmla="*/ 1094689 h 1238250"/>
              <a:gd name="connsiteX207" fmla="*/ 1006586 w 1238250"/>
              <a:gd name="connsiteY207" fmla="*/ 1101276 h 1238250"/>
              <a:gd name="connsiteX208" fmla="*/ 1006721 w 1238250"/>
              <a:gd name="connsiteY208" fmla="*/ 1101527 h 1238250"/>
              <a:gd name="connsiteX209" fmla="*/ 993161 w 1238250"/>
              <a:gd name="connsiteY209" fmla="*/ 1111667 h 1238250"/>
              <a:gd name="connsiteX210" fmla="*/ 947972 w 1238250"/>
              <a:gd name="connsiteY210" fmla="*/ 1070447 h 1238250"/>
              <a:gd name="connsiteX211" fmla="*/ 939584 w 1238250"/>
              <a:gd name="connsiteY211" fmla="*/ 1076951 h 1238250"/>
              <a:gd name="connsiteX212" fmla="*/ 935378 w 1238250"/>
              <a:gd name="connsiteY212" fmla="*/ 1079608 h 1238250"/>
              <a:gd name="connsiteX213" fmla="*/ 931545 w 1238250"/>
              <a:gd name="connsiteY213" fmla="*/ 1082474 h 1238250"/>
              <a:gd name="connsiteX214" fmla="*/ 922629 w 1238250"/>
              <a:gd name="connsiteY214" fmla="*/ 1087890 h 1238250"/>
              <a:gd name="connsiteX215" fmla="*/ 944929 w 1238250"/>
              <a:gd name="connsiteY215" fmla="*/ 1144878 h 1238250"/>
              <a:gd name="connsiteX216" fmla="*/ 930631 w 1238250"/>
              <a:gd name="connsiteY216" fmla="*/ 1153909 h 1238250"/>
              <a:gd name="connsiteX217" fmla="*/ 930437 w 1238250"/>
              <a:gd name="connsiteY217" fmla="*/ 1153683 h 1238250"/>
              <a:gd name="connsiteX218" fmla="*/ 921250 w 1238250"/>
              <a:gd name="connsiteY218" fmla="*/ 1159264 h 1238250"/>
              <a:gd name="connsiteX219" fmla="*/ 882158 w 1238250"/>
              <a:gd name="connsiteY219" fmla="*/ 1112060 h 1238250"/>
              <a:gd name="connsiteX220" fmla="*/ 865789 w 1238250"/>
              <a:gd name="connsiteY220" fmla="*/ 1119945 h 1238250"/>
              <a:gd name="connsiteX221" fmla="*/ 863204 w 1238250"/>
              <a:gd name="connsiteY221" fmla="*/ 1121246 h 1238250"/>
              <a:gd name="connsiteX222" fmla="*/ 878521 w 1238250"/>
              <a:gd name="connsiteY222" fmla="*/ 1181032 h 1238250"/>
              <a:gd name="connsiteX223" fmla="*/ 870036 w 1238250"/>
              <a:gd name="connsiteY223" fmla="*/ 1185303 h 1238250"/>
              <a:gd name="connsiteX224" fmla="*/ 864969 w 1238250"/>
              <a:gd name="connsiteY224" fmla="*/ 1187259 h 1238250"/>
              <a:gd name="connsiteX225" fmla="*/ 860117 w 1238250"/>
              <a:gd name="connsiteY225" fmla="*/ 1189596 h 1238250"/>
              <a:gd name="connsiteX226" fmla="*/ 853214 w 1238250"/>
              <a:gd name="connsiteY226" fmla="*/ 1192122 h 1238250"/>
              <a:gd name="connsiteX227" fmla="*/ 819913 w 1238250"/>
              <a:gd name="connsiteY227" fmla="*/ 1140110 h 1238250"/>
              <a:gd name="connsiteX228" fmla="*/ 815580 w 1238250"/>
              <a:gd name="connsiteY228" fmla="*/ 1141696 h 1238250"/>
              <a:gd name="connsiteX229" fmla="*/ 794578 w 1238250"/>
              <a:gd name="connsiteY229" fmla="*/ 1149802 h 1238250"/>
              <a:gd name="connsiteX230" fmla="*/ 790998 w 1238250"/>
              <a:gd name="connsiteY230" fmla="*/ 1150789 h 1238250"/>
              <a:gd name="connsiteX231" fmla="*/ 797772 w 1238250"/>
              <a:gd name="connsiteY231" fmla="*/ 1211458 h 1238250"/>
              <a:gd name="connsiteX232" fmla="*/ 787391 w 1238250"/>
              <a:gd name="connsiteY232" fmla="*/ 1214321 h 1238250"/>
              <a:gd name="connsiteX233" fmla="*/ 787407 w 1238250"/>
              <a:gd name="connsiteY233" fmla="*/ 1214485 h 1238250"/>
              <a:gd name="connsiteX234" fmla="*/ 770997 w 1238250"/>
              <a:gd name="connsiteY234" fmla="*/ 1218705 h 1238250"/>
              <a:gd name="connsiteX235" fmla="*/ 745602 w 1238250"/>
              <a:gd name="connsiteY235" fmla="*/ 1163310 h 1238250"/>
              <a:gd name="connsiteX236" fmla="*/ 741276 w 1238250"/>
              <a:gd name="connsiteY236" fmla="*/ 1164503 h 1238250"/>
              <a:gd name="connsiteX237" fmla="*/ 736618 w 1238250"/>
              <a:gd name="connsiteY237" fmla="*/ 1165297 h 1238250"/>
              <a:gd name="connsiteX238" fmla="*/ 731739 w 1238250"/>
              <a:gd name="connsiteY238" fmla="*/ 1166552 h 1238250"/>
              <a:gd name="connsiteX239" fmla="*/ 724927 w 1238250"/>
              <a:gd name="connsiteY239" fmla="*/ 1167591 h 1238250"/>
              <a:gd name="connsiteX240" fmla="*/ 724256 w 1238250"/>
              <a:gd name="connsiteY240" fmla="*/ 1228554 h 1238250"/>
              <a:gd name="connsiteX241" fmla="*/ 707530 w 1238250"/>
              <a:gd name="connsiteY241" fmla="*/ 1231406 h 1238250"/>
              <a:gd name="connsiteX242" fmla="*/ 707470 w 1238250"/>
              <a:gd name="connsiteY242" fmla="*/ 1231232 h 1238250"/>
              <a:gd name="connsiteX243" fmla="*/ 696830 w 1238250"/>
              <a:gd name="connsiteY243" fmla="*/ 1232856 h 1238250"/>
              <a:gd name="connsiteX244" fmla="*/ 678349 w 1238250"/>
              <a:gd name="connsiteY244" fmla="*/ 1174701 h 1238250"/>
              <a:gd name="connsiteX245" fmla="*/ 676258 w 1238250"/>
              <a:gd name="connsiteY245" fmla="*/ 1175019 h 1238250"/>
              <a:gd name="connsiteX246" fmla="*/ 652134 w 1238250"/>
              <a:gd name="connsiteY246" fmla="*/ 1176238 h 1238250"/>
              <a:gd name="connsiteX247" fmla="*/ 647631 w 1238250"/>
              <a:gd name="connsiteY247" fmla="*/ 1176544 h 1238250"/>
              <a:gd name="connsiteX248" fmla="*/ 638368 w 1238250"/>
              <a:gd name="connsiteY248" fmla="*/ 1237582 h 1238250"/>
              <a:gd name="connsiteX249" fmla="*/ 629930 w 1238250"/>
              <a:gd name="connsiteY249" fmla="*/ 1238156 h 1238250"/>
              <a:gd name="connsiteX250" fmla="*/ 624527 w 1238250"/>
              <a:gd name="connsiteY250" fmla="*/ 1237978 h 1238250"/>
              <a:gd name="connsiteX251" fmla="*/ 619125 w 1238250"/>
              <a:gd name="connsiteY251" fmla="*/ 1238250 h 1238250"/>
              <a:gd name="connsiteX252" fmla="*/ 610681 w 1238250"/>
              <a:gd name="connsiteY252" fmla="*/ 1237824 h 1238250"/>
              <a:gd name="connsiteX253" fmla="*/ 600353 w 1238250"/>
              <a:gd name="connsiteY253" fmla="*/ 1176957 h 1238250"/>
              <a:gd name="connsiteX254" fmla="*/ 595840 w 1238250"/>
              <a:gd name="connsiteY254" fmla="*/ 1176729 h 1238250"/>
              <a:gd name="connsiteX255" fmla="*/ 579394 w 1238250"/>
              <a:gd name="connsiteY255" fmla="*/ 1176186 h 1238250"/>
              <a:gd name="connsiteX256" fmla="*/ 562786 w 1238250"/>
              <a:gd name="connsiteY256" fmla="*/ 1235553 h 1238250"/>
              <a:gd name="connsiteX257" fmla="*/ 552143 w 1238250"/>
              <a:gd name="connsiteY257" fmla="*/ 1234118 h 1238250"/>
              <a:gd name="connsiteX258" fmla="*/ 552036 w 1238250"/>
              <a:gd name="connsiteY258" fmla="*/ 1234476 h 1238250"/>
              <a:gd name="connsiteX259" fmla="*/ 535332 w 1238250"/>
              <a:gd name="connsiteY259" fmla="*/ 1231926 h 1238250"/>
              <a:gd name="connsiteX260" fmla="*/ 532518 w 1238250"/>
              <a:gd name="connsiteY260" fmla="*/ 1170649 h 1238250"/>
              <a:gd name="connsiteX261" fmla="*/ 516084 w 1238250"/>
              <a:gd name="connsiteY261" fmla="*/ 1168434 h 1238250"/>
              <a:gd name="connsiteX262" fmla="*/ 511183 w 1238250"/>
              <a:gd name="connsiteY262" fmla="*/ 1167265 h 1238250"/>
              <a:gd name="connsiteX263" fmla="*/ 506512 w 1238250"/>
              <a:gd name="connsiteY263" fmla="*/ 1166552 h 1238250"/>
              <a:gd name="connsiteX264" fmla="*/ 502166 w 1238250"/>
              <a:gd name="connsiteY264" fmla="*/ 1165434 h 1238250"/>
              <a:gd name="connsiteX265" fmla="*/ 477741 w 1238250"/>
              <a:gd name="connsiteY265" fmla="*/ 1221264 h 1238250"/>
              <a:gd name="connsiteX266" fmla="*/ 461260 w 1238250"/>
              <a:gd name="connsiteY266" fmla="*/ 1217332 h 1238250"/>
              <a:gd name="connsiteX267" fmla="*/ 461273 w 1238250"/>
              <a:gd name="connsiteY267" fmla="*/ 1217167 h 1238250"/>
              <a:gd name="connsiteX268" fmla="*/ 450844 w 1238250"/>
              <a:gd name="connsiteY268" fmla="*/ 1214485 h 1238250"/>
              <a:gd name="connsiteX269" fmla="*/ 456558 w 1238250"/>
              <a:gd name="connsiteY269" fmla="*/ 1153708 h 1238250"/>
              <a:gd name="connsiteX270" fmla="*/ 452962 w 1238250"/>
              <a:gd name="connsiteY270" fmla="*/ 1152783 h 1238250"/>
              <a:gd name="connsiteX271" fmla="*/ 436638 w 1238250"/>
              <a:gd name="connsiteY271" fmla="*/ 1146809 h 1238250"/>
              <a:gd name="connsiteX272" fmla="*/ 405336 w 1238250"/>
              <a:gd name="connsiteY272" fmla="*/ 1199676 h 1238250"/>
              <a:gd name="connsiteX273" fmla="*/ 389427 w 1238250"/>
              <a:gd name="connsiteY273" fmla="*/ 1194166 h 1238250"/>
              <a:gd name="connsiteX274" fmla="*/ 389509 w 1238250"/>
              <a:gd name="connsiteY274" fmla="*/ 1193759 h 1238250"/>
              <a:gd name="connsiteX275" fmla="*/ 379426 w 1238250"/>
              <a:gd name="connsiteY275" fmla="*/ 1190070 h 1238250"/>
              <a:gd name="connsiteX276" fmla="*/ 392671 w 1238250"/>
              <a:gd name="connsiteY276" fmla="*/ 1129680 h 1238250"/>
              <a:gd name="connsiteX277" fmla="*/ 381236 w 1238250"/>
              <a:gd name="connsiteY277" fmla="*/ 1124171 h 1238250"/>
              <a:gd name="connsiteX278" fmla="*/ 364737 w 1238250"/>
              <a:gd name="connsiteY278" fmla="*/ 1116575 h 1238250"/>
              <a:gd name="connsiteX279" fmla="*/ 326473 w 1238250"/>
              <a:gd name="connsiteY279" fmla="*/ 1164455 h 1238250"/>
              <a:gd name="connsiteX280" fmla="*/ 317191 w 1238250"/>
              <a:gd name="connsiteY280" fmla="*/ 1159035 h 1238250"/>
              <a:gd name="connsiteX281" fmla="*/ 317001 w 1238250"/>
              <a:gd name="connsiteY281" fmla="*/ 1159265 h 1238250"/>
              <a:gd name="connsiteX282" fmla="*/ 302547 w 1238250"/>
              <a:gd name="connsiteY282" fmla="*/ 1150484 h 1238250"/>
              <a:gd name="connsiteX283" fmla="*/ 323849 w 1238250"/>
              <a:gd name="connsiteY283" fmla="*/ 1093115 h 1238250"/>
              <a:gd name="connsiteX284" fmla="*/ 314841 w 1238250"/>
              <a:gd name="connsiteY284" fmla="*/ 1087856 h 1238250"/>
              <a:gd name="connsiteX285" fmla="*/ 310960 w 1238250"/>
              <a:gd name="connsiteY285" fmla="*/ 1085057 h 1238250"/>
              <a:gd name="connsiteX286" fmla="*/ 306707 w 1238250"/>
              <a:gd name="connsiteY286" fmla="*/ 1082474 h 1238250"/>
              <a:gd name="connsiteX287" fmla="*/ 305958 w 1238250"/>
              <a:gd name="connsiteY287" fmla="*/ 1081913 h 1238250"/>
              <a:gd name="connsiteX288" fmla="*/ 262496 w 1238250"/>
              <a:gd name="connsiteY288" fmla="*/ 1124431 h 1238250"/>
              <a:gd name="connsiteX289" fmla="*/ 253742 w 1238250"/>
              <a:gd name="connsiteY289" fmla="*/ 1118119 h 1238250"/>
              <a:gd name="connsiteX290" fmla="*/ 253731 w 1238250"/>
              <a:gd name="connsiteY290" fmla="*/ 1118130 h 1238250"/>
              <a:gd name="connsiteX291" fmla="*/ 253081 w 1238250"/>
              <a:gd name="connsiteY291" fmla="*/ 1117643 h 1238250"/>
              <a:gd name="connsiteX292" fmla="*/ 248728 w 1238250"/>
              <a:gd name="connsiteY292" fmla="*/ 1114505 h 1238250"/>
              <a:gd name="connsiteX293" fmla="*/ 248770 w 1238250"/>
              <a:gd name="connsiteY293" fmla="*/ 1114420 h 1238250"/>
              <a:gd name="connsiteX294" fmla="*/ 240139 w 1238250"/>
              <a:gd name="connsiteY294" fmla="*/ 1107965 h 1238250"/>
              <a:gd name="connsiteX295" fmla="*/ 268204 w 1238250"/>
              <a:gd name="connsiteY295" fmla="*/ 1053754 h 1238250"/>
              <a:gd name="connsiteX296" fmla="*/ 267648 w 1238250"/>
              <a:gd name="connsiteY296" fmla="*/ 1053266 h 1238250"/>
              <a:gd name="connsiteX297" fmla="*/ 263690 w 1238250"/>
              <a:gd name="connsiteY297" fmla="*/ 1050306 h 1238250"/>
              <a:gd name="connsiteX298" fmla="*/ 247330 w 1238250"/>
              <a:gd name="connsiteY298" fmla="*/ 1035437 h 1238250"/>
              <a:gd name="connsiteX299" fmla="*/ 245084 w 1238250"/>
              <a:gd name="connsiteY299" fmla="*/ 1033467 h 1238250"/>
              <a:gd name="connsiteX300" fmla="*/ 195397 w 1238250"/>
              <a:gd name="connsiteY300" fmla="*/ 1070060 h 1238250"/>
              <a:gd name="connsiteX301" fmla="*/ 187636 w 1238250"/>
              <a:gd name="connsiteY301" fmla="*/ 1062565 h 1238250"/>
              <a:gd name="connsiteX302" fmla="*/ 187591 w 1238250"/>
              <a:gd name="connsiteY302" fmla="*/ 1062596 h 1238250"/>
              <a:gd name="connsiteX303" fmla="*/ 185441 w 1238250"/>
              <a:gd name="connsiteY303" fmla="*/ 1060445 h 1238250"/>
              <a:gd name="connsiteX304" fmla="*/ 183253 w 1238250"/>
              <a:gd name="connsiteY304" fmla="*/ 1058333 h 1238250"/>
              <a:gd name="connsiteX305" fmla="*/ 183284 w 1238250"/>
              <a:gd name="connsiteY305" fmla="*/ 1058289 h 1238250"/>
              <a:gd name="connsiteX306" fmla="*/ 175654 w 1238250"/>
              <a:gd name="connsiteY306" fmla="*/ 1050659 h 1238250"/>
              <a:gd name="connsiteX307" fmla="*/ 211375 w 1238250"/>
              <a:gd name="connsiteY307" fmla="*/ 1000341 h 1238250"/>
              <a:gd name="connsiteX308" fmla="*/ 209362 w 1238250"/>
              <a:gd name="connsiteY308" fmla="*/ 998126 h 1238250"/>
              <a:gd name="connsiteX309" fmla="*/ 197009 w 1238250"/>
              <a:gd name="connsiteY309" fmla="*/ 985001 h 1238250"/>
              <a:gd name="connsiteX310" fmla="*/ 143561 w 1238250"/>
              <a:gd name="connsiteY310" fmla="*/ 1015081 h 1238250"/>
              <a:gd name="connsiteX311" fmla="*/ 136974 w 1238250"/>
              <a:gd name="connsiteY311" fmla="*/ 1006585 h 1238250"/>
              <a:gd name="connsiteX312" fmla="*/ 136723 w 1238250"/>
              <a:gd name="connsiteY312" fmla="*/ 1006721 h 1238250"/>
              <a:gd name="connsiteX313" fmla="*/ 126584 w 1238250"/>
              <a:gd name="connsiteY313" fmla="*/ 993161 h 1238250"/>
              <a:gd name="connsiteX314" fmla="*/ 167805 w 1238250"/>
              <a:gd name="connsiteY314" fmla="*/ 947972 h 1238250"/>
              <a:gd name="connsiteX315" fmla="*/ 161301 w 1238250"/>
              <a:gd name="connsiteY315" fmla="*/ 939583 h 1238250"/>
              <a:gd name="connsiteX316" fmla="*/ 158644 w 1238250"/>
              <a:gd name="connsiteY316" fmla="*/ 935378 h 1238250"/>
              <a:gd name="connsiteX317" fmla="*/ 155778 w 1238250"/>
              <a:gd name="connsiteY317" fmla="*/ 931544 h 1238250"/>
              <a:gd name="connsiteX318" fmla="*/ 150361 w 1238250"/>
              <a:gd name="connsiteY318" fmla="*/ 922629 h 1238250"/>
              <a:gd name="connsiteX319" fmla="*/ 93372 w 1238250"/>
              <a:gd name="connsiteY319" fmla="*/ 944929 h 1238250"/>
              <a:gd name="connsiteX320" fmla="*/ 84341 w 1238250"/>
              <a:gd name="connsiteY320" fmla="*/ 930631 h 1238250"/>
              <a:gd name="connsiteX321" fmla="*/ 84567 w 1238250"/>
              <a:gd name="connsiteY321" fmla="*/ 930437 h 1238250"/>
              <a:gd name="connsiteX322" fmla="*/ 78986 w 1238250"/>
              <a:gd name="connsiteY322" fmla="*/ 921250 h 1238250"/>
              <a:gd name="connsiteX323" fmla="*/ 126191 w 1238250"/>
              <a:gd name="connsiteY323" fmla="*/ 882157 h 1238250"/>
              <a:gd name="connsiteX324" fmla="*/ 118307 w 1238250"/>
              <a:gd name="connsiteY324" fmla="*/ 865791 h 1238250"/>
              <a:gd name="connsiteX325" fmla="*/ 117004 w 1238250"/>
              <a:gd name="connsiteY325" fmla="*/ 863203 h 1238250"/>
              <a:gd name="connsiteX326" fmla="*/ 57219 w 1238250"/>
              <a:gd name="connsiteY326" fmla="*/ 878521 h 1238250"/>
              <a:gd name="connsiteX327" fmla="*/ 52947 w 1238250"/>
              <a:gd name="connsiteY327" fmla="*/ 870036 h 1238250"/>
              <a:gd name="connsiteX328" fmla="*/ 50991 w 1238250"/>
              <a:gd name="connsiteY328" fmla="*/ 864966 h 1238250"/>
              <a:gd name="connsiteX329" fmla="*/ 48654 w 1238250"/>
              <a:gd name="connsiteY329" fmla="*/ 860117 h 1238250"/>
              <a:gd name="connsiteX330" fmla="*/ 46128 w 1238250"/>
              <a:gd name="connsiteY330" fmla="*/ 853214 h 1238250"/>
              <a:gd name="connsiteX331" fmla="*/ 98141 w 1238250"/>
              <a:gd name="connsiteY331" fmla="*/ 819913 h 1238250"/>
              <a:gd name="connsiteX332" fmla="*/ 96554 w 1238250"/>
              <a:gd name="connsiteY332" fmla="*/ 815577 h 1238250"/>
              <a:gd name="connsiteX333" fmla="*/ 88449 w 1238250"/>
              <a:gd name="connsiteY333" fmla="*/ 794577 h 1238250"/>
              <a:gd name="connsiteX334" fmla="*/ 87462 w 1238250"/>
              <a:gd name="connsiteY334" fmla="*/ 790997 h 1238250"/>
              <a:gd name="connsiteX335" fmla="*/ 26793 w 1238250"/>
              <a:gd name="connsiteY335" fmla="*/ 797771 h 1238250"/>
              <a:gd name="connsiteX336" fmla="*/ 23930 w 1238250"/>
              <a:gd name="connsiteY336" fmla="*/ 787391 h 1238250"/>
              <a:gd name="connsiteX337" fmla="*/ 23765 w 1238250"/>
              <a:gd name="connsiteY337" fmla="*/ 787406 h 1238250"/>
              <a:gd name="connsiteX338" fmla="*/ 19546 w 1238250"/>
              <a:gd name="connsiteY338" fmla="*/ 770997 h 1238250"/>
              <a:gd name="connsiteX339" fmla="*/ 74941 w 1238250"/>
              <a:gd name="connsiteY339" fmla="*/ 745601 h 1238250"/>
              <a:gd name="connsiteX340" fmla="*/ 73748 w 1238250"/>
              <a:gd name="connsiteY340" fmla="*/ 741275 h 1238250"/>
              <a:gd name="connsiteX341" fmla="*/ 72953 w 1238250"/>
              <a:gd name="connsiteY341" fmla="*/ 736617 h 1238250"/>
              <a:gd name="connsiteX342" fmla="*/ 71699 w 1238250"/>
              <a:gd name="connsiteY342" fmla="*/ 731738 h 1238250"/>
              <a:gd name="connsiteX343" fmla="*/ 70660 w 1238250"/>
              <a:gd name="connsiteY343" fmla="*/ 724926 h 1238250"/>
              <a:gd name="connsiteX344" fmla="*/ 9697 w 1238250"/>
              <a:gd name="connsiteY344" fmla="*/ 724256 h 1238250"/>
              <a:gd name="connsiteX345" fmla="*/ 6844 w 1238250"/>
              <a:gd name="connsiteY345" fmla="*/ 707529 h 1238250"/>
              <a:gd name="connsiteX346" fmla="*/ 7018 w 1238250"/>
              <a:gd name="connsiteY346" fmla="*/ 707470 h 1238250"/>
              <a:gd name="connsiteX347" fmla="*/ 5395 w 1238250"/>
              <a:gd name="connsiteY347" fmla="*/ 696830 h 1238250"/>
              <a:gd name="connsiteX348" fmla="*/ 63551 w 1238250"/>
              <a:gd name="connsiteY348" fmla="*/ 678348 h 1238250"/>
              <a:gd name="connsiteX349" fmla="*/ 63232 w 1238250"/>
              <a:gd name="connsiteY349" fmla="*/ 676257 h 1238250"/>
              <a:gd name="connsiteX350" fmla="*/ 62014 w 1238250"/>
              <a:gd name="connsiteY350" fmla="*/ 652130 h 1238250"/>
              <a:gd name="connsiteX351" fmla="*/ 61707 w 1238250"/>
              <a:gd name="connsiteY351" fmla="*/ 647630 h 1238250"/>
              <a:gd name="connsiteX352" fmla="*/ 668 w 1238250"/>
              <a:gd name="connsiteY352" fmla="*/ 638367 h 1238250"/>
              <a:gd name="connsiteX353" fmla="*/ 94 w 1238250"/>
              <a:gd name="connsiteY353" fmla="*/ 629930 h 1238250"/>
              <a:gd name="connsiteX354" fmla="*/ 273 w 1238250"/>
              <a:gd name="connsiteY354" fmla="*/ 624526 h 1238250"/>
              <a:gd name="connsiteX355" fmla="*/ 0 w 1238250"/>
              <a:gd name="connsiteY355" fmla="*/ 619125 h 1238250"/>
              <a:gd name="connsiteX356" fmla="*/ 427 w 1238250"/>
              <a:gd name="connsiteY356" fmla="*/ 610680 h 1238250"/>
              <a:gd name="connsiteX357" fmla="*/ 61295 w 1238250"/>
              <a:gd name="connsiteY357" fmla="*/ 600353 h 1238250"/>
              <a:gd name="connsiteX358" fmla="*/ 61522 w 1238250"/>
              <a:gd name="connsiteY358" fmla="*/ 595850 h 1238250"/>
              <a:gd name="connsiteX359" fmla="*/ 62065 w 1238250"/>
              <a:gd name="connsiteY359" fmla="*/ 579394 h 1238250"/>
              <a:gd name="connsiteX360" fmla="*/ 2698 w 1238250"/>
              <a:gd name="connsiteY360" fmla="*/ 562785 h 1238250"/>
              <a:gd name="connsiteX361" fmla="*/ 4132 w 1238250"/>
              <a:gd name="connsiteY361" fmla="*/ 552143 h 1238250"/>
              <a:gd name="connsiteX362" fmla="*/ 3775 w 1238250"/>
              <a:gd name="connsiteY362" fmla="*/ 552036 h 1238250"/>
              <a:gd name="connsiteX363" fmla="*/ 6324 w 1238250"/>
              <a:gd name="connsiteY363" fmla="*/ 535331 h 1238250"/>
              <a:gd name="connsiteX364" fmla="*/ 67602 w 1238250"/>
              <a:gd name="connsiteY364" fmla="*/ 532517 h 1238250"/>
              <a:gd name="connsiteX365" fmla="*/ 69817 w 1238250"/>
              <a:gd name="connsiteY365" fmla="*/ 516083 h 1238250"/>
              <a:gd name="connsiteX366" fmla="*/ 70986 w 1238250"/>
              <a:gd name="connsiteY366" fmla="*/ 511184 h 1238250"/>
              <a:gd name="connsiteX367" fmla="*/ 71699 w 1238250"/>
              <a:gd name="connsiteY367" fmla="*/ 506512 h 1238250"/>
              <a:gd name="connsiteX368" fmla="*/ 72817 w 1238250"/>
              <a:gd name="connsiteY368" fmla="*/ 502166 h 1238250"/>
              <a:gd name="connsiteX369" fmla="*/ 16987 w 1238250"/>
              <a:gd name="connsiteY369" fmla="*/ 477741 h 1238250"/>
              <a:gd name="connsiteX370" fmla="*/ 20919 w 1238250"/>
              <a:gd name="connsiteY370" fmla="*/ 461260 h 1238250"/>
              <a:gd name="connsiteX371" fmla="*/ 21084 w 1238250"/>
              <a:gd name="connsiteY371" fmla="*/ 461273 h 1238250"/>
              <a:gd name="connsiteX372" fmla="*/ 23765 w 1238250"/>
              <a:gd name="connsiteY372" fmla="*/ 450844 h 1238250"/>
              <a:gd name="connsiteX373" fmla="*/ 84544 w 1238250"/>
              <a:gd name="connsiteY373" fmla="*/ 456557 h 1238250"/>
              <a:gd name="connsiteX374" fmla="*/ 85468 w 1238250"/>
              <a:gd name="connsiteY374" fmla="*/ 452961 h 1238250"/>
              <a:gd name="connsiteX375" fmla="*/ 91443 w 1238250"/>
              <a:gd name="connsiteY375" fmla="*/ 436638 h 1238250"/>
              <a:gd name="connsiteX376" fmla="*/ 38575 w 1238250"/>
              <a:gd name="connsiteY376" fmla="*/ 405335 h 1238250"/>
              <a:gd name="connsiteX377" fmla="*/ 44085 w 1238250"/>
              <a:gd name="connsiteY377" fmla="*/ 389426 h 1238250"/>
              <a:gd name="connsiteX378" fmla="*/ 44492 w 1238250"/>
              <a:gd name="connsiteY378" fmla="*/ 389508 h 1238250"/>
              <a:gd name="connsiteX379" fmla="*/ 48181 w 1238250"/>
              <a:gd name="connsiteY379" fmla="*/ 379425 h 1238250"/>
              <a:gd name="connsiteX380" fmla="*/ 108571 w 1238250"/>
              <a:gd name="connsiteY380" fmla="*/ 392670 h 1238250"/>
              <a:gd name="connsiteX381" fmla="*/ 114078 w 1238250"/>
              <a:gd name="connsiteY381" fmla="*/ 381241 h 1238250"/>
              <a:gd name="connsiteX382" fmla="*/ 121676 w 1238250"/>
              <a:gd name="connsiteY382" fmla="*/ 364736 h 1238250"/>
              <a:gd name="connsiteX383" fmla="*/ 73796 w 1238250"/>
              <a:gd name="connsiteY383" fmla="*/ 326473 h 1238250"/>
              <a:gd name="connsiteX384" fmla="*/ 79216 w 1238250"/>
              <a:gd name="connsiteY384" fmla="*/ 317190 h 1238250"/>
              <a:gd name="connsiteX385" fmla="*/ 78986 w 1238250"/>
              <a:gd name="connsiteY385" fmla="*/ 317000 h 1238250"/>
              <a:gd name="connsiteX386" fmla="*/ 87767 w 1238250"/>
              <a:gd name="connsiteY386" fmla="*/ 302547 h 1238250"/>
              <a:gd name="connsiteX387" fmla="*/ 145136 w 1238250"/>
              <a:gd name="connsiteY387" fmla="*/ 323849 h 1238250"/>
              <a:gd name="connsiteX388" fmla="*/ 150396 w 1238250"/>
              <a:gd name="connsiteY388" fmla="*/ 314841 h 1238250"/>
              <a:gd name="connsiteX389" fmla="*/ 153195 w 1238250"/>
              <a:gd name="connsiteY389" fmla="*/ 310958 h 1238250"/>
              <a:gd name="connsiteX390" fmla="*/ 155778 w 1238250"/>
              <a:gd name="connsiteY390" fmla="*/ 306707 h 1238250"/>
              <a:gd name="connsiteX391" fmla="*/ 156338 w 1238250"/>
              <a:gd name="connsiteY391" fmla="*/ 305958 h 1238250"/>
              <a:gd name="connsiteX392" fmla="*/ 113820 w 1238250"/>
              <a:gd name="connsiteY392" fmla="*/ 262496 h 1238250"/>
              <a:gd name="connsiteX393" fmla="*/ 120131 w 1238250"/>
              <a:gd name="connsiteY393" fmla="*/ 253741 h 1238250"/>
              <a:gd name="connsiteX394" fmla="*/ 120121 w 1238250"/>
              <a:gd name="connsiteY394" fmla="*/ 253731 h 1238250"/>
              <a:gd name="connsiteX395" fmla="*/ 120617 w 1238250"/>
              <a:gd name="connsiteY395" fmla="*/ 253069 h 1238250"/>
              <a:gd name="connsiteX396" fmla="*/ 123746 w 1238250"/>
              <a:gd name="connsiteY396" fmla="*/ 248727 h 1238250"/>
              <a:gd name="connsiteX397" fmla="*/ 123831 w 1238250"/>
              <a:gd name="connsiteY397" fmla="*/ 248769 h 1238250"/>
              <a:gd name="connsiteX398" fmla="*/ 130286 w 1238250"/>
              <a:gd name="connsiteY398" fmla="*/ 240138 h 1238250"/>
              <a:gd name="connsiteX399" fmla="*/ 184497 w 1238250"/>
              <a:gd name="connsiteY399" fmla="*/ 268204 h 1238250"/>
              <a:gd name="connsiteX400" fmla="*/ 184988 w 1238250"/>
              <a:gd name="connsiteY400" fmla="*/ 267645 h 1238250"/>
              <a:gd name="connsiteX401" fmla="*/ 187945 w 1238250"/>
              <a:gd name="connsiteY401" fmla="*/ 263690 h 1238250"/>
              <a:gd name="connsiteX402" fmla="*/ 202810 w 1238250"/>
              <a:gd name="connsiteY402" fmla="*/ 247334 h 1238250"/>
              <a:gd name="connsiteX403" fmla="*/ 204784 w 1238250"/>
              <a:gd name="connsiteY403" fmla="*/ 245084 h 1238250"/>
              <a:gd name="connsiteX404" fmla="*/ 168191 w 1238250"/>
              <a:gd name="connsiteY404" fmla="*/ 195396 h 1238250"/>
              <a:gd name="connsiteX405" fmla="*/ 173764 w 1238250"/>
              <a:gd name="connsiteY405" fmla="*/ 189045 h 1238250"/>
              <a:gd name="connsiteX406" fmla="*/ 177699 w 1238250"/>
              <a:gd name="connsiteY406" fmla="*/ 185341 h 1238250"/>
              <a:gd name="connsiteX407" fmla="*/ 181338 w 1238250"/>
              <a:gd name="connsiteY407" fmla="*/ 181338 h 1238250"/>
              <a:gd name="connsiteX408" fmla="*/ 187591 w 1238250"/>
              <a:gd name="connsiteY408" fmla="*/ 175654 h 1238250"/>
              <a:gd name="connsiteX409" fmla="*/ 237910 w 1238250"/>
              <a:gd name="connsiteY409" fmla="*/ 211375 h 1238250"/>
              <a:gd name="connsiteX410" fmla="*/ 240125 w 1238250"/>
              <a:gd name="connsiteY410" fmla="*/ 209363 h 1238250"/>
              <a:gd name="connsiteX411" fmla="*/ 253250 w 1238250"/>
              <a:gd name="connsiteY411" fmla="*/ 197009 h 1238250"/>
              <a:gd name="connsiteX412" fmla="*/ 223169 w 1238250"/>
              <a:gd name="connsiteY412" fmla="*/ 143561 h 1238250"/>
              <a:gd name="connsiteX413" fmla="*/ 231665 w 1238250"/>
              <a:gd name="connsiteY413" fmla="*/ 136974 h 1238250"/>
              <a:gd name="connsiteX414" fmla="*/ 231529 w 1238250"/>
              <a:gd name="connsiteY414" fmla="*/ 136723 h 1238250"/>
              <a:gd name="connsiteX415" fmla="*/ 245089 w 1238250"/>
              <a:gd name="connsiteY415" fmla="*/ 126583 h 1238250"/>
              <a:gd name="connsiteX416" fmla="*/ 290279 w 1238250"/>
              <a:gd name="connsiteY416" fmla="*/ 167805 h 1238250"/>
              <a:gd name="connsiteX417" fmla="*/ 298668 w 1238250"/>
              <a:gd name="connsiteY417" fmla="*/ 161300 h 1238250"/>
              <a:gd name="connsiteX418" fmla="*/ 302875 w 1238250"/>
              <a:gd name="connsiteY418" fmla="*/ 158643 h 1238250"/>
              <a:gd name="connsiteX419" fmla="*/ 306707 w 1238250"/>
              <a:gd name="connsiteY419" fmla="*/ 155777 h 1238250"/>
              <a:gd name="connsiteX420" fmla="*/ 315622 w 1238250"/>
              <a:gd name="connsiteY420" fmla="*/ 150361 h 1238250"/>
              <a:gd name="connsiteX421" fmla="*/ 293322 w 1238250"/>
              <a:gd name="connsiteY421" fmla="*/ 93372 h 1238250"/>
              <a:gd name="connsiteX422" fmla="*/ 307620 w 1238250"/>
              <a:gd name="connsiteY422" fmla="*/ 84340 h 1238250"/>
              <a:gd name="connsiteX423" fmla="*/ 307814 w 1238250"/>
              <a:gd name="connsiteY423" fmla="*/ 84567 h 1238250"/>
              <a:gd name="connsiteX424" fmla="*/ 317001 w 1238250"/>
              <a:gd name="connsiteY424" fmla="*/ 78985 h 1238250"/>
              <a:gd name="connsiteX425" fmla="*/ 356094 w 1238250"/>
              <a:gd name="connsiteY425" fmla="*/ 126191 h 1238250"/>
              <a:gd name="connsiteX426" fmla="*/ 372467 w 1238250"/>
              <a:gd name="connsiteY426" fmla="*/ 118303 h 1238250"/>
              <a:gd name="connsiteX427" fmla="*/ 375048 w 1238250"/>
              <a:gd name="connsiteY427" fmla="*/ 117004 h 1238250"/>
              <a:gd name="connsiteX428" fmla="*/ 359730 w 1238250"/>
              <a:gd name="connsiteY428" fmla="*/ 57218 h 1238250"/>
              <a:gd name="connsiteX429" fmla="*/ 368214 w 1238250"/>
              <a:gd name="connsiteY429" fmla="*/ 52947 h 1238250"/>
              <a:gd name="connsiteX430" fmla="*/ 373284 w 1238250"/>
              <a:gd name="connsiteY430" fmla="*/ 50990 h 1238250"/>
              <a:gd name="connsiteX431" fmla="*/ 378134 w 1238250"/>
              <a:gd name="connsiteY431" fmla="*/ 48654 h 1238250"/>
              <a:gd name="connsiteX432" fmla="*/ 385037 w 1238250"/>
              <a:gd name="connsiteY432" fmla="*/ 46127 h 1238250"/>
              <a:gd name="connsiteX433" fmla="*/ 418338 w 1238250"/>
              <a:gd name="connsiteY433" fmla="*/ 98140 h 1238250"/>
              <a:gd name="connsiteX434" fmla="*/ 422680 w 1238250"/>
              <a:gd name="connsiteY434" fmla="*/ 96551 h 1238250"/>
              <a:gd name="connsiteX435" fmla="*/ 443674 w 1238250"/>
              <a:gd name="connsiteY435" fmla="*/ 88449 h 1238250"/>
              <a:gd name="connsiteX436" fmla="*/ 447254 w 1238250"/>
              <a:gd name="connsiteY436" fmla="*/ 87462 h 1238250"/>
              <a:gd name="connsiteX437" fmla="*/ 440479 w 1238250"/>
              <a:gd name="connsiteY437" fmla="*/ 26793 h 1238250"/>
              <a:gd name="connsiteX438" fmla="*/ 450860 w 1238250"/>
              <a:gd name="connsiteY438" fmla="*/ 23930 h 1238250"/>
              <a:gd name="connsiteX439" fmla="*/ 450844 w 1238250"/>
              <a:gd name="connsiteY439" fmla="*/ 23765 h 1238250"/>
              <a:gd name="connsiteX440" fmla="*/ 467254 w 1238250"/>
              <a:gd name="connsiteY440" fmla="*/ 19546 h 1238250"/>
              <a:gd name="connsiteX441" fmla="*/ 492649 w 1238250"/>
              <a:gd name="connsiteY441" fmla="*/ 74941 h 1238250"/>
              <a:gd name="connsiteX442" fmla="*/ 496976 w 1238250"/>
              <a:gd name="connsiteY442" fmla="*/ 73747 h 1238250"/>
              <a:gd name="connsiteX443" fmla="*/ 501634 w 1238250"/>
              <a:gd name="connsiteY443" fmla="*/ 72953 h 1238250"/>
              <a:gd name="connsiteX444" fmla="*/ 506512 w 1238250"/>
              <a:gd name="connsiteY444" fmla="*/ 71699 h 1238250"/>
              <a:gd name="connsiteX445" fmla="*/ 513325 w 1238250"/>
              <a:gd name="connsiteY445" fmla="*/ 70659 h 1238250"/>
              <a:gd name="connsiteX446" fmla="*/ 513995 w 1238250"/>
              <a:gd name="connsiteY446" fmla="*/ 9696 h 1238250"/>
              <a:gd name="connsiteX447" fmla="*/ 530722 w 1238250"/>
              <a:gd name="connsiteY447" fmla="*/ 6844 h 1238250"/>
              <a:gd name="connsiteX448" fmla="*/ 530781 w 1238250"/>
              <a:gd name="connsiteY448" fmla="*/ 7019 h 1238250"/>
              <a:gd name="connsiteX449" fmla="*/ 541421 w 1238250"/>
              <a:gd name="connsiteY449" fmla="*/ 5395 h 1238250"/>
              <a:gd name="connsiteX450" fmla="*/ 559903 w 1238250"/>
              <a:gd name="connsiteY450" fmla="*/ 63550 h 1238250"/>
              <a:gd name="connsiteX451" fmla="*/ 561994 w 1238250"/>
              <a:gd name="connsiteY451" fmla="*/ 63231 h 1238250"/>
              <a:gd name="connsiteX452" fmla="*/ 586121 w 1238250"/>
              <a:gd name="connsiteY452" fmla="*/ 62013 h 1238250"/>
              <a:gd name="connsiteX453" fmla="*/ 590621 w 1238250"/>
              <a:gd name="connsiteY453" fmla="*/ 61707 h 1238250"/>
              <a:gd name="connsiteX454" fmla="*/ 599884 w 1238250"/>
              <a:gd name="connsiteY454" fmla="*/ 668 h 1238250"/>
              <a:gd name="connsiteX455" fmla="*/ 608320 w 1238250"/>
              <a:gd name="connsiteY455" fmla="*/ 94 h 1238250"/>
              <a:gd name="connsiteX456" fmla="*/ 613726 w 1238250"/>
              <a:gd name="connsiteY45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1"/>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863527" y="2334421"/>
            <a:ext cx="232875" cy="232875"/>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3773360" y="4135340"/>
            <a:ext cx="221492" cy="221492"/>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Callout 39"/>
          <p:cNvSpPr/>
          <p:nvPr/>
        </p:nvSpPr>
        <p:spPr>
          <a:xfrm>
            <a:off x="215516" y="944724"/>
            <a:ext cx="3027131" cy="1372544"/>
          </a:xfrm>
          <a:prstGeom prst="cloudCallout">
            <a:avLst>
              <a:gd name="adj1" fmla="val 57201"/>
              <a:gd name="adj2" fmla="val 29530"/>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49033" y="1314599"/>
            <a:ext cx="2183931" cy="584775"/>
          </a:xfrm>
          <a:prstGeom prst="rect">
            <a:avLst/>
          </a:prstGeom>
        </p:spPr>
        <p:txBody>
          <a:bodyPr wrap="square">
            <a:spAutoFit/>
          </a:bodyPr>
          <a:lstStyle/>
          <a:p>
            <a:pPr algn="ctr"/>
            <a:r>
              <a:rPr lang="en-CA" sz="1600" b="1" dirty="0">
                <a:solidFill>
                  <a:schemeClr val="tx1">
                    <a:lumMod val="65000"/>
                    <a:lumOff val="35000"/>
                  </a:schemeClr>
                </a:solidFill>
                <a:cs typeface="Aharoni" panose="02010803020104030203" pitchFamily="2" charset="-79"/>
              </a:rPr>
              <a:t>What will the world be like in 2025?</a:t>
            </a:r>
          </a:p>
        </p:txBody>
      </p:sp>
      <p:sp>
        <p:nvSpPr>
          <p:cNvPr id="42" name="Cloud Callout 41"/>
          <p:cNvSpPr/>
          <p:nvPr/>
        </p:nvSpPr>
        <p:spPr>
          <a:xfrm>
            <a:off x="4122691" y="443364"/>
            <a:ext cx="3027131" cy="1372544"/>
          </a:xfrm>
          <a:prstGeom prst="cloudCallout">
            <a:avLst>
              <a:gd name="adj1" fmla="val -15079"/>
              <a:gd name="adj2" fmla="val 64173"/>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285737" y="688527"/>
            <a:ext cx="2641967" cy="830997"/>
          </a:xfrm>
          <a:prstGeom prst="rect">
            <a:avLst/>
          </a:prstGeom>
        </p:spPr>
        <p:txBody>
          <a:bodyPr wrap="square">
            <a:spAutoFit/>
          </a:bodyPr>
          <a:lstStyle/>
          <a:p>
            <a:pPr algn="ctr"/>
            <a:r>
              <a:rPr lang="en-CA" sz="1600" b="1" dirty="0">
                <a:solidFill>
                  <a:schemeClr val="tx1">
                    <a:lumMod val="65000"/>
                    <a:lumOff val="35000"/>
                  </a:schemeClr>
                </a:solidFill>
                <a:cs typeface="Aharoni" panose="02010803020104030203" pitchFamily="2" charset="-79"/>
              </a:rPr>
              <a:t>Where do we need to be NOW so that we are in the right place then?</a:t>
            </a:r>
          </a:p>
        </p:txBody>
      </p:sp>
      <p:sp>
        <p:nvSpPr>
          <p:cNvPr id="44" name="Text Placeholder 2"/>
          <p:cNvSpPr>
            <a:spLocks noGrp="1"/>
          </p:cNvSpPr>
          <p:nvPr>
            <p:ph type="body" sz="quarter" idx="11"/>
          </p:nvPr>
        </p:nvSpPr>
        <p:spPr>
          <a:xfrm>
            <a:off x="619125" y="242252"/>
            <a:ext cx="3580982" cy="410617"/>
          </a:xfrm>
        </p:spPr>
        <p:txBody>
          <a:bodyPr/>
          <a:lstStyle/>
          <a:p>
            <a:r>
              <a:rPr lang="en-CA" dirty="0" smtClean="0"/>
              <a:t>Why Do We </a:t>
            </a:r>
            <a:r>
              <a:rPr lang="en-CA" dirty="0"/>
              <a:t>D</a:t>
            </a:r>
            <a:r>
              <a:rPr lang="en-CA" dirty="0" smtClean="0"/>
              <a:t>o EA?</a:t>
            </a:r>
            <a:endParaRPr lang="en-CA" sz="1600" b="1" dirty="0">
              <a:solidFill>
                <a:schemeClr val="tx1">
                  <a:lumMod val="65000"/>
                  <a:lumOff val="35000"/>
                </a:schemeClr>
              </a:solidFill>
              <a:latin typeface="+mn-lt"/>
              <a:cs typeface="Aharoni" panose="02010803020104030203" pitchFamily="2" charset="-79"/>
            </a:endParaRPr>
          </a:p>
        </p:txBody>
      </p:sp>
      <p:sp>
        <p:nvSpPr>
          <p:cNvPr id="45" name="Cloud Callout 44"/>
          <p:cNvSpPr/>
          <p:nvPr/>
        </p:nvSpPr>
        <p:spPr>
          <a:xfrm>
            <a:off x="6010157" y="1463860"/>
            <a:ext cx="3027131" cy="1372544"/>
          </a:xfrm>
          <a:prstGeom prst="cloudCallout">
            <a:avLst>
              <a:gd name="adj1" fmla="val -58592"/>
              <a:gd name="adj2" fmla="val 40614"/>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p:cNvSpPr txBox="1"/>
          <p:nvPr/>
        </p:nvSpPr>
        <p:spPr>
          <a:xfrm>
            <a:off x="6177652" y="1736299"/>
            <a:ext cx="2757656" cy="830997"/>
          </a:xfrm>
          <a:prstGeom prst="rect">
            <a:avLst/>
          </a:prstGeom>
          <a:noFill/>
        </p:spPr>
        <p:txBody>
          <a:bodyPr wrap="square" rtlCol="0">
            <a:spAutoFit/>
          </a:bodyPr>
          <a:lstStyle/>
          <a:p>
            <a:pPr algn="ctr"/>
            <a:r>
              <a:rPr lang="en-CA" sz="1600" b="1" dirty="0">
                <a:solidFill>
                  <a:schemeClr val="tx1">
                    <a:lumMod val="65000"/>
                    <a:lumOff val="35000"/>
                  </a:schemeClr>
                </a:solidFill>
                <a:cs typeface="Aharoni" panose="02010803020104030203" pitchFamily="2" charset="-79"/>
              </a:rPr>
              <a:t>What are other government jurisdictions doing… How do we compare?</a:t>
            </a:r>
          </a:p>
        </p:txBody>
      </p:sp>
      <p:sp>
        <p:nvSpPr>
          <p:cNvPr id="47" name="Rounded Rectangle 46"/>
          <p:cNvSpPr/>
          <p:nvPr>
            <p:custDataLst>
              <p:tags r:id="rId2"/>
            </p:custDataLst>
          </p:nvPr>
        </p:nvSpPr>
        <p:spPr>
          <a:xfrm>
            <a:off x="6732240" y="3912536"/>
            <a:ext cx="1590117" cy="1536511"/>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extBox 47"/>
          <p:cNvSpPr txBox="1"/>
          <p:nvPr/>
        </p:nvSpPr>
        <p:spPr>
          <a:xfrm>
            <a:off x="6806199" y="3992208"/>
            <a:ext cx="1584682" cy="1384995"/>
          </a:xfrm>
          <a:prstGeom prst="rect">
            <a:avLst/>
          </a:prstGeom>
          <a:noFill/>
        </p:spPr>
        <p:txBody>
          <a:bodyPr wrap="square" rtlCol="0">
            <a:spAutoFit/>
          </a:bodyPr>
          <a:lstStyle/>
          <a:p>
            <a:r>
              <a:rPr lang="en-CA" sz="1200" dirty="0" smtClean="0"/>
              <a:t>“A </a:t>
            </a:r>
            <a:r>
              <a:rPr lang="en-CA" sz="1200" dirty="0"/>
              <a:t>process to determine where an organization is going over a defined period of time and specify how it intends to get there…” </a:t>
            </a:r>
          </a:p>
        </p:txBody>
      </p:sp>
      <p:sp>
        <p:nvSpPr>
          <p:cNvPr id="49" name="Rounded Rectangle 48"/>
          <p:cNvSpPr/>
          <p:nvPr>
            <p:custDataLst>
              <p:tags r:id="rId3"/>
            </p:custDataLst>
          </p:nvPr>
        </p:nvSpPr>
        <p:spPr>
          <a:xfrm>
            <a:off x="596916" y="5857406"/>
            <a:ext cx="7899520"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p:cNvSpPr txBox="1"/>
          <p:nvPr/>
        </p:nvSpPr>
        <p:spPr>
          <a:xfrm>
            <a:off x="619123" y="5844908"/>
            <a:ext cx="7877311" cy="461665"/>
          </a:xfrm>
          <a:prstGeom prst="rect">
            <a:avLst/>
          </a:prstGeom>
          <a:noFill/>
        </p:spPr>
        <p:txBody>
          <a:bodyPr wrap="square" rtlCol="0">
            <a:spAutoFit/>
          </a:bodyPr>
          <a:lstStyle/>
          <a:p>
            <a:r>
              <a:rPr lang="en-CA" sz="1200" dirty="0" smtClean="0"/>
              <a:t>“ </a:t>
            </a:r>
            <a:r>
              <a:rPr lang="en-CA" sz="1200" dirty="0" smtClean="0">
                <a:latin typeface="Aharoni" panose="02010803020104030203" pitchFamily="2" charset="-79"/>
                <a:cs typeface="Aharoni" panose="02010803020104030203" pitchFamily="2" charset="-79"/>
              </a:rPr>
              <a:t>Strategic planning </a:t>
            </a:r>
            <a:r>
              <a:rPr lang="en-CA" sz="1200" dirty="0" smtClean="0"/>
              <a:t>is an evolutionary process that should be part of a continuous management lifecycle.  The real benefit and value of strategic planning process is the process” </a:t>
            </a:r>
            <a:r>
              <a:rPr lang="en-CA" sz="1200" baseline="30000" dirty="0" smtClean="0"/>
              <a:t>1</a:t>
            </a:r>
            <a:endParaRPr lang="en-CA" sz="1200" baseline="30000" dirty="0"/>
          </a:p>
        </p:txBody>
      </p:sp>
      <p:sp>
        <p:nvSpPr>
          <p:cNvPr id="51" name="TextBox 50"/>
          <p:cNvSpPr txBox="1"/>
          <p:nvPr/>
        </p:nvSpPr>
        <p:spPr>
          <a:xfrm>
            <a:off x="-508" y="6613753"/>
            <a:ext cx="6624736" cy="215444"/>
          </a:xfrm>
          <a:prstGeom prst="rect">
            <a:avLst/>
          </a:prstGeom>
          <a:noFill/>
        </p:spPr>
        <p:txBody>
          <a:bodyPr wrap="square" rtlCol="0">
            <a:spAutoFit/>
          </a:bodyPr>
          <a:lstStyle/>
          <a:p>
            <a:pPr>
              <a:tabLst>
                <a:tab pos="173038" algn="l"/>
              </a:tabLst>
            </a:pPr>
            <a:r>
              <a:rPr lang="en-CA" sz="800" baseline="30000" dirty="0" smtClean="0"/>
              <a:t>1</a:t>
            </a:r>
            <a:r>
              <a:rPr lang="en-CA" sz="800" dirty="0" smtClean="0"/>
              <a:t> 	</a:t>
            </a:r>
            <a:r>
              <a:rPr lang="en-CA" sz="600" dirty="0" smtClean="0"/>
              <a:t>PM Boulevard Article, “The Strategy Lifecycle” by James Picard, Robbins-</a:t>
            </a:r>
            <a:r>
              <a:rPr lang="en-CA" sz="600" dirty="0" err="1" smtClean="0"/>
              <a:t>Giola</a:t>
            </a:r>
            <a:r>
              <a:rPr lang="en-CA" sz="600" dirty="0" smtClean="0"/>
              <a:t>, LLC.  September 2006</a:t>
            </a:r>
            <a:endParaRPr lang="en-CA" sz="600" dirty="0"/>
          </a:p>
        </p:txBody>
      </p:sp>
    </p:spTree>
    <p:extLst>
      <p:ext uri="{BB962C8B-B14F-4D97-AF65-F5344CB8AC3E}">
        <p14:creationId xmlns:p14="http://schemas.microsoft.com/office/powerpoint/2010/main" val="308230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1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3000" fill="hold"/>
                                        <p:tgtEl>
                                          <p:spTgt spid="2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27"/>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16"/>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11"/>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4"/>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22"/>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3000" fill="hold"/>
                                        <p:tgtEl>
                                          <p:spTgt spid="18"/>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2000" fill="hold"/>
                                        <p:tgtEl>
                                          <p:spTgt spid="5"/>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childTnLst>
                                    <p:animRot by="-21600000">
                                      <p:cBhvr>
                                        <p:cTn id="30" dur="5000" fill="hold"/>
                                        <p:tgtEl>
                                          <p:spTgt spid="10"/>
                                        </p:tgtEl>
                                        <p:attrNameLst>
                                          <p:attrName>r</p:attrName>
                                        </p:attrNameLst>
                                      </p:cBhvr>
                                    </p:animRot>
                                  </p:childTnLst>
                                </p:cTn>
                              </p:par>
                              <p:par>
                                <p:cTn id="31" presetID="8" presetClass="emph" presetSubtype="0" repeatCount="indefinite" fill="hold" grpId="0" nodeType="withEffect">
                                  <p:stCondLst>
                                    <p:cond delay="0"/>
                                  </p:stCondLst>
                                  <p:childTnLst>
                                    <p:animRot by="-21600000">
                                      <p:cBhvr>
                                        <p:cTn id="32" dur="1000" fill="hold"/>
                                        <p:tgtEl>
                                          <p:spTgt spid="29"/>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1000" fill="hold"/>
                                        <p:tgtEl>
                                          <p:spTgt spid="8"/>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12"/>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6"/>
                                        </p:tgtEl>
                                        <p:attrNameLst>
                                          <p:attrName>r</p:attrName>
                                        </p:attrNameLst>
                                      </p:cBhvr>
                                    </p:animRot>
                                  </p:childTnLst>
                                </p:cTn>
                              </p:par>
                              <p:par>
                                <p:cTn id="39" presetID="8" presetClass="emph" presetSubtype="0" repeatCount="indefinite" fill="hold" grpId="0" nodeType="withEffect">
                                  <p:stCondLst>
                                    <p:cond delay="0"/>
                                  </p:stCondLst>
                                  <p:childTnLst>
                                    <p:animRot by="-21600000">
                                      <p:cBhvr>
                                        <p:cTn id="40" dur="3000" fill="hold"/>
                                        <p:tgtEl>
                                          <p:spTgt spid="23"/>
                                        </p:tgtEl>
                                        <p:attrNameLst>
                                          <p:attrName>r</p:attrName>
                                        </p:attrNameLst>
                                      </p:cBhvr>
                                    </p:animRot>
                                  </p:childTnLst>
                                </p:cTn>
                              </p:par>
                              <p:par>
                                <p:cTn id="41" presetID="8" presetClass="emph" presetSubtype="0" repeatCount="indefinite" fill="hold" grpId="0" nodeType="withEffect">
                                  <p:stCondLst>
                                    <p:cond delay="0"/>
                                  </p:stCondLst>
                                  <p:childTnLst>
                                    <p:animRot by="-21600000">
                                      <p:cBhvr>
                                        <p:cTn id="42" dur="1000" fill="hold"/>
                                        <p:tgtEl>
                                          <p:spTgt spid="20"/>
                                        </p:tgtEl>
                                        <p:attrNameLst>
                                          <p:attrName>r</p:attrName>
                                        </p:attrNameLst>
                                      </p:cBhvr>
                                    </p:animRot>
                                  </p:childTnLst>
                                </p:cTn>
                              </p:par>
                              <p:par>
                                <p:cTn id="43" presetID="8" presetClass="emph" presetSubtype="0" repeatCount="indefinite" fill="hold" grpId="0" nodeType="withEffect">
                                  <p:stCondLst>
                                    <p:cond delay="0"/>
                                  </p:stCondLst>
                                  <p:childTnLst>
                                    <p:animRot by="-21600000">
                                      <p:cBhvr>
                                        <p:cTn id="44" dur="2000" fill="hold"/>
                                        <p:tgtEl>
                                          <p:spTgt spid="15"/>
                                        </p:tgtEl>
                                        <p:attrNameLst>
                                          <p:attrName>r</p:attrName>
                                        </p:attrNameLst>
                                      </p:cBhvr>
                                    </p:animRot>
                                  </p:childTnLst>
                                </p:cTn>
                              </p:par>
                              <p:par>
                                <p:cTn id="45" presetID="8" presetClass="emph" presetSubtype="0" repeatCount="indefinite" fill="hold" grpId="0" nodeType="withEffect">
                                  <p:stCondLst>
                                    <p:cond delay="0"/>
                                  </p:stCondLst>
                                  <p:childTnLst>
                                    <p:animRot by="-21600000">
                                      <p:cBhvr>
                                        <p:cTn id="46" dur="3000" fill="hold"/>
                                        <p:tgtEl>
                                          <p:spTgt spid="21"/>
                                        </p:tgtEl>
                                        <p:attrNameLst>
                                          <p:attrName>r</p:attrName>
                                        </p:attrNameLst>
                                      </p:cBhvr>
                                    </p:animRot>
                                  </p:childTnLst>
                                </p:cTn>
                              </p:par>
                              <p:par>
                                <p:cTn id="47" presetID="8" presetClass="emph" presetSubtype="0" repeatCount="indefinite" fill="hold" grpId="0" nodeType="withEffect">
                                  <p:stCondLst>
                                    <p:cond delay="0"/>
                                  </p:stCondLst>
                                  <p:childTnLst>
                                    <p:animRot by="-21600000">
                                      <p:cBhvr>
                                        <p:cTn id="48" dur="2000" fill="hold"/>
                                        <p:tgtEl>
                                          <p:spTgt spid="7"/>
                                        </p:tgtEl>
                                        <p:attrNameLst>
                                          <p:attrName>r</p:attrName>
                                        </p:attrNameLst>
                                      </p:cBhvr>
                                    </p:animRot>
                                  </p:childTnLst>
                                </p:cTn>
                              </p:par>
                              <p:par>
                                <p:cTn id="49" presetID="8" presetClass="emph" presetSubtype="0" repeatCount="indefinite" fill="hold" grpId="0" nodeType="withEffect">
                                  <p:stCondLst>
                                    <p:cond delay="0"/>
                                  </p:stCondLst>
                                  <p:childTnLst>
                                    <p:animRot by="-21600000">
                                      <p:cBhvr>
                                        <p:cTn id="50" dur="3000" fill="hold"/>
                                        <p:tgtEl>
                                          <p:spTgt spid="24"/>
                                        </p:tgtEl>
                                        <p:attrNameLst>
                                          <p:attrName>r</p:attrName>
                                        </p:attrNameLst>
                                      </p:cBhvr>
                                    </p:animRot>
                                  </p:childTnLst>
                                </p:cTn>
                              </p:par>
                              <p:par>
                                <p:cTn id="51" presetID="8" presetClass="emph" presetSubtype="0" repeatCount="indefinite" fill="hold" grpId="0" nodeType="withEffect">
                                  <p:stCondLst>
                                    <p:cond delay="0"/>
                                  </p:stCondLst>
                                  <p:childTnLst>
                                    <p:animRot by="-21600000">
                                      <p:cBhvr>
                                        <p:cTn id="52" dur="1000" fill="hold"/>
                                        <p:tgtEl>
                                          <p:spTgt spid="30"/>
                                        </p:tgtEl>
                                        <p:attrNameLst>
                                          <p:attrName>r</p:attrName>
                                        </p:attrNameLst>
                                      </p:cBhvr>
                                    </p:animRot>
                                  </p:childTnLst>
                                </p:cTn>
                              </p:par>
                              <p:par>
                                <p:cTn id="53" presetID="8" presetClass="emph" presetSubtype="0" repeatCount="indefinite" fill="hold" grpId="0" nodeType="withEffect">
                                  <p:stCondLst>
                                    <p:cond delay="0"/>
                                  </p:stCondLst>
                                  <p:childTnLst>
                                    <p:animRot by="-21600000">
                                      <p:cBhvr>
                                        <p:cTn id="54" dur="500" fill="hold"/>
                                        <p:tgtEl>
                                          <p:spTgt spid="26"/>
                                        </p:tgtEl>
                                        <p:attrNameLst>
                                          <p:attrName>r</p:attrName>
                                        </p:attrNameLst>
                                      </p:cBhvr>
                                    </p:animRot>
                                  </p:childTnLst>
                                </p:cTn>
                              </p:par>
                              <p:par>
                                <p:cTn id="55" presetID="8" presetClass="emph" presetSubtype="0" repeatCount="indefinite" fill="hold" grpId="0" nodeType="withEffect">
                                  <p:stCondLst>
                                    <p:cond delay="0"/>
                                  </p:stCondLst>
                                  <p:childTnLst>
                                    <p:animRot by="-21600000">
                                      <p:cBhvr>
                                        <p:cTn id="5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5080" y="187556"/>
            <a:ext cx="5619750" cy="627801"/>
          </a:xfrm>
        </p:spPr>
        <p:txBody>
          <a:bodyPr/>
          <a:lstStyle/>
          <a:p>
            <a:r>
              <a:rPr lang="en-CA" dirty="0" smtClean="0"/>
              <a:t>Governance for Digital Solutions</a:t>
            </a:r>
            <a:endParaRPr lang="en-US" dirty="0"/>
          </a:p>
        </p:txBody>
      </p:sp>
      <p:sp>
        <p:nvSpPr>
          <p:cNvPr id="4" name="Slide Number Placeholder 3"/>
          <p:cNvSpPr>
            <a:spLocks noGrp="1"/>
          </p:cNvSpPr>
          <p:nvPr>
            <p:ph type="sldNum" sz="quarter" idx="4"/>
          </p:nvPr>
        </p:nvSpPr>
        <p:spPr>
          <a:xfrm>
            <a:off x="8701608" y="6589861"/>
            <a:ext cx="442392" cy="268139"/>
          </a:xfrm>
        </p:spPr>
        <p:txBody>
          <a:bodyPr/>
          <a:lstStyle/>
          <a:p>
            <a:fld id="{32D4B517-E49B-41B6-9DBC-23634E0F1CDC}" type="slidenum">
              <a:rPr lang="en-CA" smtClean="0">
                <a:solidFill>
                  <a:prstClr val="black">
                    <a:tint val="75000"/>
                  </a:prstClr>
                </a:solidFill>
              </a:rPr>
              <a:pPr/>
              <a:t>5</a:t>
            </a:fld>
            <a:endParaRPr lang="en-CA" dirty="0">
              <a:solidFill>
                <a:prstClr val="black">
                  <a:tint val="75000"/>
                </a:prstClr>
              </a:solidFill>
            </a:endParaRPr>
          </a:p>
        </p:txBody>
      </p:sp>
      <p:sp>
        <p:nvSpPr>
          <p:cNvPr id="6" name="Rectangle 5"/>
          <p:cNvSpPr/>
          <p:nvPr/>
        </p:nvSpPr>
        <p:spPr>
          <a:xfrm>
            <a:off x="2467679" y="2952619"/>
            <a:ext cx="1998306" cy="257709"/>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smtClean="0">
                <a:solidFill>
                  <a:srgbClr val="2E75B6"/>
                </a:solidFill>
              </a:rPr>
              <a:t>Directive</a:t>
            </a:r>
            <a:endParaRPr lang="en-CA" sz="1050" spc="225" dirty="0">
              <a:solidFill>
                <a:srgbClr val="2E75B6"/>
              </a:solidFill>
            </a:endParaRPr>
          </a:p>
        </p:txBody>
      </p:sp>
      <p:sp>
        <p:nvSpPr>
          <p:cNvPr id="7" name="TextBox 6"/>
          <p:cNvSpPr txBox="1"/>
          <p:nvPr/>
        </p:nvSpPr>
        <p:spPr>
          <a:xfrm>
            <a:off x="249286" y="2952619"/>
            <a:ext cx="2045982" cy="253916"/>
          </a:xfrm>
          <a:prstGeom prst="rect">
            <a:avLst/>
          </a:prstGeom>
          <a:solidFill>
            <a:srgbClr val="ACCCEA"/>
          </a:solidFill>
          <a:ln>
            <a:solidFill>
              <a:srgbClr val="ACCCEA"/>
            </a:solidFill>
          </a:ln>
        </p:spPr>
        <p:txBody>
          <a:bodyPr wrap="square" rtlCol="0">
            <a:spAutoFit/>
          </a:bodyPr>
          <a:lstStyle/>
          <a:p>
            <a:pPr algn="ctr"/>
            <a:r>
              <a:rPr lang="en-CA" sz="1050" dirty="0" smtClean="0">
                <a:solidFill>
                  <a:srgbClr val="2E75B6"/>
                </a:solidFill>
              </a:rPr>
              <a:t>Mandatory </a:t>
            </a:r>
            <a:r>
              <a:rPr lang="en-CA" sz="1050" dirty="0">
                <a:solidFill>
                  <a:srgbClr val="2E75B6"/>
                </a:solidFill>
              </a:rPr>
              <a:t>Procedure </a:t>
            </a:r>
          </a:p>
        </p:txBody>
      </p:sp>
      <p:sp>
        <p:nvSpPr>
          <p:cNvPr id="8" name="TextBox 7"/>
          <p:cNvSpPr txBox="1"/>
          <p:nvPr/>
        </p:nvSpPr>
        <p:spPr>
          <a:xfrm>
            <a:off x="6876256" y="2964002"/>
            <a:ext cx="2052228" cy="269735"/>
          </a:xfrm>
          <a:prstGeom prst="rect">
            <a:avLst/>
          </a:prstGeom>
          <a:solidFill>
            <a:srgbClr val="ACCCEA"/>
          </a:solidFill>
        </p:spPr>
        <p:txBody>
          <a:bodyPr wrap="square" rtlCol="0" anchor="ctr">
            <a:noAutofit/>
          </a:bodyPr>
          <a:lstStyle/>
          <a:p>
            <a:pPr algn="ctr"/>
            <a:r>
              <a:rPr lang="en-CA" sz="1050" dirty="0" smtClean="0">
                <a:solidFill>
                  <a:srgbClr val="2E75B6"/>
                </a:solidFill>
              </a:rPr>
              <a:t>Ongoing </a:t>
            </a:r>
            <a:r>
              <a:rPr lang="en-CA" sz="1050" dirty="0">
                <a:solidFill>
                  <a:srgbClr val="2E75B6"/>
                </a:solidFill>
              </a:rPr>
              <a:t>Project Monitoring</a:t>
            </a:r>
          </a:p>
        </p:txBody>
      </p:sp>
      <p:sp>
        <p:nvSpPr>
          <p:cNvPr id="9" name="Rectangle 8"/>
          <p:cNvSpPr/>
          <p:nvPr/>
        </p:nvSpPr>
        <p:spPr>
          <a:xfrm>
            <a:off x="223696" y="1078031"/>
            <a:ext cx="2057400" cy="5241158"/>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p:cNvSpPr/>
          <p:nvPr/>
        </p:nvSpPr>
        <p:spPr>
          <a:xfrm>
            <a:off x="2438132" y="1078031"/>
            <a:ext cx="2057400"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p:nvSpPr>
        <p:spPr>
          <a:xfrm>
            <a:off x="6871084" y="1078030"/>
            <a:ext cx="2057400" cy="5231289"/>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6832031" y="1094073"/>
            <a:ext cx="2096453" cy="323165"/>
          </a:xfrm>
          <a:prstGeom prst="rect">
            <a:avLst/>
          </a:prstGeom>
          <a:noFill/>
          <a:ln>
            <a:noFill/>
          </a:ln>
        </p:spPr>
        <p:txBody>
          <a:bodyPr wrap="square" rtlCol="0">
            <a:spAutoFit/>
          </a:bodyPr>
          <a:lstStyle/>
          <a:p>
            <a:pPr algn="ctr"/>
            <a:r>
              <a:rPr lang="en-CA" sz="1500" b="1" dirty="0">
                <a:solidFill>
                  <a:srgbClr val="2E75B6"/>
                </a:solidFill>
              </a:rPr>
              <a:t>ASSURANCE</a:t>
            </a:r>
          </a:p>
        </p:txBody>
      </p:sp>
      <p:sp>
        <p:nvSpPr>
          <p:cNvPr id="13" name="TextBox 12"/>
          <p:cNvSpPr txBox="1"/>
          <p:nvPr/>
        </p:nvSpPr>
        <p:spPr>
          <a:xfrm>
            <a:off x="287524" y="1094073"/>
            <a:ext cx="2016430" cy="323165"/>
          </a:xfrm>
          <a:prstGeom prst="rect">
            <a:avLst/>
          </a:prstGeom>
          <a:ln>
            <a:noFill/>
            <a:prstDash val="sysDash"/>
          </a:ln>
        </p:spPr>
        <p:txBody>
          <a:bodyPr wrap="square">
            <a:spAutoFit/>
          </a:bodyPr>
          <a:lstStyle>
            <a:defPPr>
              <a:defRPr lang="en-US"/>
            </a:defPPr>
            <a:lvl1pPr marL="228600" indent="-228600">
              <a:buSzPts val="1000"/>
              <a:tabLst>
                <a:tab pos="228600" algn="l"/>
              </a:tabLst>
              <a:defRPr sz="1400">
                <a:solidFill>
                  <a:schemeClr val="tx2"/>
                </a:solidFill>
              </a:defRPr>
            </a:lvl1pPr>
          </a:lstStyle>
          <a:p>
            <a:pPr algn="ctr"/>
            <a:r>
              <a:rPr lang="en-CA" sz="1500" b="1" dirty="0">
                <a:solidFill>
                  <a:srgbClr val="2E75B6"/>
                </a:solidFill>
              </a:rPr>
              <a:t>EARLY ENGAGEMENT</a:t>
            </a:r>
          </a:p>
        </p:txBody>
      </p:sp>
      <p:sp>
        <p:nvSpPr>
          <p:cNvPr id="14" name="TextBox 13"/>
          <p:cNvSpPr txBox="1"/>
          <p:nvPr/>
        </p:nvSpPr>
        <p:spPr>
          <a:xfrm>
            <a:off x="2426714" y="1094073"/>
            <a:ext cx="2139696" cy="323165"/>
          </a:xfrm>
          <a:prstGeom prst="rect">
            <a:avLst/>
          </a:prstGeom>
          <a:noFill/>
          <a:ln>
            <a:noFill/>
          </a:ln>
        </p:spPr>
        <p:txBody>
          <a:bodyPr wrap="square" rtlCol="0">
            <a:spAutoFit/>
          </a:bodyPr>
          <a:lstStyle/>
          <a:p>
            <a:pPr marL="228600" indent="-228600" algn="ctr">
              <a:buSzPts val="1000"/>
              <a:tabLst>
                <a:tab pos="228600" algn="l"/>
              </a:tabLst>
            </a:pPr>
            <a:r>
              <a:rPr lang="en-CA" sz="1500" b="1" dirty="0">
                <a:solidFill>
                  <a:srgbClr val="2E75B6"/>
                </a:solidFill>
              </a:rPr>
              <a:t>SOLUTION ALIGNMENT</a:t>
            </a:r>
          </a:p>
        </p:txBody>
      </p:sp>
      <p:sp>
        <p:nvSpPr>
          <p:cNvPr id="19" name="TextBox 18"/>
          <p:cNvSpPr txBox="1"/>
          <p:nvPr/>
        </p:nvSpPr>
        <p:spPr>
          <a:xfrm>
            <a:off x="344025" y="3356992"/>
            <a:ext cx="1818648" cy="2677656"/>
          </a:xfrm>
          <a:prstGeom prst="rect">
            <a:avLst/>
          </a:prstGeom>
          <a:noFill/>
          <a:ln>
            <a:noFill/>
          </a:ln>
        </p:spPr>
        <p:txBody>
          <a:bodyPr wrap="square" rtlCol="0">
            <a:spAutoFit/>
          </a:bodyPr>
          <a:lstStyle/>
          <a:p>
            <a:r>
              <a:rPr lang="en-CA" sz="1400" dirty="0">
                <a:solidFill>
                  <a:srgbClr val="2E75B6"/>
                </a:solidFill>
              </a:rPr>
              <a:t>Has the problem or opportunity been well defined</a:t>
            </a:r>
            <a:r>
              <a:rPr lang="en-CA" sz="1400" dirty="0" smtClean="0">
                <a:solidFill>
                  <a:srgbClr val="2E75B6"/>
                </a:solidFill>
              </a:rPr>
              <a:t>?</a:t>
            </a:r>
          </a:p>
          <a:p>
            <a:endParaRPr lang="en-CA" sz="1400" dirty="0">
              <a:solidFill>
                <a:srgbClr val="2E75B6"/>
              </a:solidFill>
            </a:endParaRPr>
          </a:p>
          <a:p>
            <a:r>
              <a:rPr lang="en-CA" sz="1400" dirty="0">
                <a:solidFill>
                  <a:srgbClr val="2E75B6"/>
                </a:solidFill>
              </a:rPr>
              <a:t>Is there a clear vision of the desired business outcomes and future state</a:t>
            </a:r>
            <a:r>
              <a:rPr lang="en-CA" sz="1400" dirty="0" smtClean="0">
                <a:solidFill>
                  <a:srgbClr val="2E75B6"/>
                </a:solidFill>
              </a:rPr>
              <a:t>?</a:t>
            </a:r>
          </a:p>
          <a:p>
            <a:endParaRPr lang="en-US" sz="1400" dirty="0">
              <a:solidFill>
                <a:srgbClr val="2E75B6"/>
              </a:solidFill>
            </a:endParaRPr>
          </a:p>
          <a:p>
            <a:r>
              <a:rPr lang="en-US" sz="1400" dirty="0">
                <a:solidFill>
                  <a:srgbClr val="2E75B6"/>
                </a:solidFill>
              </a:rPr>
              <a:t>Is there alignment to using </a:t>
            </a:r>
            <a:r>
              <a:rPr lang="en-US" sz="1400" b="1" dirty="0">
                <a:solidFill>
                  <a:srgbClr val="2E75B6"/>
                </a:solidFill>
              </a:rPr>
              <a:t>GC Digital Standards</a:t>
            </a:r>
            <a:r>
              <a:rPr lang="en-US" sz="1400" dirty="0">
                <a:solidFill>
                  <a:srgbClr val="2E75B6"/>
                </a:solidFill>
              </a:rPr>
              <a:t>?</a:t>
            </a:r>
            <a:endParaRPr lang="en-CA" sz="1400" dirty="0">
              <a:solidFill>
                <a:srgbClr val="2E75B6"/>
              </a:solidFill>
            </a:endParaRPr>
          </a:p>
        </p:txBody>
      </p:sp>
      <p:sp>
        <p:nvSpPr>
          <p:cNvPr id="20" name="TextBox 19"/>
          <p:cNvSpPr txBox="1"/>
          <p:nvPr/>
        </p:nvSpPr>
        <p:spPr>
          <a:xfrm>
            <a:off x="2514295" y="3356992"/>
            <a:ext cx="1929867" cy="2031325"/>
          </a:xfrm>
          <a:prstGeom prst="rect">
            <a:avLst/>
          </a:prstGeom>
          <a:noFill/>
          <a:ln>
            <a:noFill/>
          </a:ln>
        </p:spPr>
        <p:txBody>
          <a:bodyPr wrap="square" rtlCol="0">
            <a:spAutoFit/>
          </a:bodyPr>
          <a:lstStyle/>
          <a:p>
            <a:r>
              <a:rPr lang="en-CA" sz="1400" dirty="0">
                <a:solidFill>
                  <a:srgbClr val="2E75B6"/>
                </a:solidFill>
              </a:rPr>
              <a:t>Have the </a:t>
            </a:r>
            <a:r>
              <a:rPr lang="en-CA" sz="1400" b="1" dirty="0">
                <a:solidFill>
                  <a:srgbClr val="2E75B6"/>
                </a:solidFill>
              </a:rPr>
              <a:t>GC Digital Standards </a:t>
            </a:r>
            <a:r>
              <a:rPr lang="en-CA" sz="1400" dirty="0">
                <a:solidFill>
                  <a:srgbClr val="2E75B6"/>
                </a:solidFill>
              </a:rPr>
              <a:t>and</a:t>
            </a:r>
            <a:r>
              <a:rPr lang="en-CA" sz="1400" b="1" dirty="0">
                <a:solidFill>
                  <a:srgbClr val="2E75B6"/>
                </a:solidFill>
              </a:rPr>
              <a:t> Architecture Standards</a:t>
            </a:r>
            <a:r>
              <a:rPr lang="en-CA" sz="1400" dirty="0">
                <a:solidFill>
                  <a:srgbClr val="2E75B6"/>
                </a:solidFill>
              </a:rPr>
              <a:t> been applied</a:t>
            </a:r>
            <a:r>
              <a:rPr lang="en-CA" sz="1400" dirty="0" smtClean="0">
                <a:solidFill>
                  <a:srgbClr val="2E75B6"/>
                </a:solidFill>
              </a:rPr>
              <a:t>?</a:t>
            </a:r>
          </a:p>
          <a:p>
            <a:endParaRPr lang="en-CA" sz="1400" dirty="0">
              <a:solidFill>
                <a:srgbClr val="2E75B6"/>
              </a:solidFill>
            </a:endParaRPr>
          </a:p>
          <a:p>
            <a:r>
              <a:rPr lang="en-CA" sz="1400" dirty="0" smtClean="0">
                <a:solidFill>
                  <a:srgbClr val="2E75B6"/>
                </a:solidFill>
              </a:rPr>
              <a:t>Is the initiative a candidate to drive out new GC reference architectures?</a:t>
            </a:r>
            <a:endParaRPr lang="en-CA" sz="1400" dirty="0">
              <a:solidFill>
                <a:srgbClr val="2E75B6"/>
              </a:solidFill>
            </a:endParaRPr>
          </a:p>
        </p:txBody>
      </p:sp>
      <p:sp>
        <p:nvSpPr>
          <p:cNvPr id="21" name="TextBox 20"/>
          <p:cNvSpPr txBox="1"/>
          <p:nvPr/>
        </p:nvSpPr>
        <p:spPr>
          <a:xfrm>
            <a:off x="7005710" y="3356992"/>
            <a:ext cx="1867110" cy="1169551"/>
          </a:xfrm>
          <a:prstGeom prst="rect">
            <a:avLst/>
          </a:prstGeom>
          <a:noFill/>
          <a:ln>
            <a:noFill/>
          </a:ln>
        </p:spPr>
        <p:txBody>
          <a:bodyPr wrap="square" rtlCol="0">
            <a:spAutoFit/>
          </a:bodyPr>
          <a:lstStyle/>
          <a:p>
            <a:r>
              <a:rPr lang="en-CA" sz="1400" dirty="0">
                <a:solidFill>
                  <a:srgbClr val="2E75B6"/>
                </a:solidFill>
              </a:rPr>
              <a:t>Is the project positioned for success</a:t>
            </a:r>
            <a:r>
              <a:rPr lang="en-CA" sz="1400" dirty="0" smtClean="0">
                <a:solidFill>
                  <a:srgbClr val="2E75B6"/>
                </a:solidFill>
              </a:rPr>
              <a:t>?</a:t>
            </a:r>
          </a:p>
          <a:p>
            <a:endParaRPr lang="en-CA" sz="1400" dirty="0">
              <a:solidFill>
                <a:srgbClr val="2E75B6"/>
              </a:solidFill>
            </a:endParaRPr>
          </a:p>
          <a:p>
            <a:r>
              <a:rPr lang="en-CA" sz="1400" dirty="0" smtClean="0">
                <a:solidFill>
                  <a:srgbClr val="2E75B6"/>
                </a:solidFill>
              </a:rPr>
              <a:t>Are </a:t>
            </a:r>
            <a:r>
              <a:rPr lang="en-CA" sz="1400" dirty="0">
                <a:solidFill>
                  <a:srgbClr val="2E75B6"/>
                </a:solidFill>
              </a:rPr>
              <a:t>course corrections needed? </a:t>
            </a:r>
          </a:p>
        </p:txBody>
      </p:sp>
      <p:sp>
        <p:nvSpPr>
          <p:cNvPr id="24" name="Rectangle 23"/>
          <p:cNvSpPr/>
          <p:nvPr/>
        </p:nvSpPr>
        <p:spPr>
          <a:xfrm>
            <a:off x="4638396" y="2964002"/>
            <a:ext cx="2101242" cy="269735"/>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2E75B6"/>
                </a:solidFill>
              </a:rPr>
              <a:t>OPMCA </a:t>
            </a:r>
            <a:r>
              <a:rPr lang="en-US" sz="1050" dirty="0">
                <a:solidFill>
                  <a:srgbClr val="2E75B6"/>
                </a:solidFill>
              </a:rPr>
              <a:t>Requirements</a:t>
            </a:r>
            <a:endParaRPr lang="en-CA" sz="1050" spc="225" dirty="0">
              <a:solidFill>
                <a:srgbClr val="2E75B6"/>
              </a:solidFill>
            </a:endParaRPr>
          </a:p>
        </p:txBody>
      </p:sp>
      <p:sp>
        <p:nvSpPr>
          <p:cNvPr id="25" name="Rectangle 24"/>
          <p:cNvSpPr/>
          <p:nvPr/>
        </p:nvSpPr>
        <p:spPr>
          <a:xfrm>
            <a:off x="4626979" y="1078031"/>
            <a:ext cx="2112659"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6" name="TextBox 25"/>
          <p:cNvSpPr txBox="1"/>
          <p:nvPr/>
        </p:nvSpPr>
        <p:spPr>
          <a:xfrm>
            <a:off x="4613616" y="1094073"/>
            <a:ext cx="2139696" cy="323165"/>
          </a:xfrm>
          <a:prstGeom prst="rect">
            <a:avLst/>
          </a:prstGeom>
          <a:noFill/>
          <a:ln>
            <a:noFill/>
          </a:ln>
        </p:spPr>
        <p:txBody>
          <a:bodyPr wrap="square" rtlCol="0">
            <a:spAutoFit/>
          </a:bodyPr>
          <a:lstStyle/>
          <a:p>
            <a:pPr marL="228600" indent="-228600" algn="ctr">
              <a:buSzPts val="1000"/>
              <a:tabLst>
                <a:tab pos="228600" algn="l"/>
              </a:tabLst>
            </a:pPr>
            <a:r>
              <a:rPr lang="en-CA" sz="1500" b="1" dirty="0">
                <a:solidFill>
                  <a:srgbClr val="2E75B6"/>
                </a:solidFill>
              </a:rPr>
              <a:t>PROJECT AUTHORITY</a:t>
            </a:r>
          </a:p>
        </p:txBody>
      </p:sp>
      <p:sp>
        <p:nvSpPr>
          <p:cNvPr id="28" name="TextBox 27"/>
          <p:cNvSpPr txBox="1"/>
          <p:nvPr/>
        </p:nvSpPr>
        <p:spPr>
          <a:xfrm>
            <a:off x="4767832" y="3356992"/>
            <a:ext cx="1910960" cy="2031325"/>
          </a:xfrm>
          <a:prstGeom prst="rect">
            <a:avLst/>
          </a:prstGeom>
          <a:noFill/>
          <a:ln>
            <a:noFill/>
          </a:ln>
        </p:spPr>
        <p:txBody>
          <a:bodyPr wrap="square" rtlCol="0">
            <a:spAutoFit/>
          </a:bodyPr>
          <a:lstStyle/>
          <a:p>
            <a:r>
              <a:rPr lang="en-CA" sz="1400" dirty="0">
                <a:solidFill>
                  <a:srgbClr val="2E75B6"/>
                </a:solidFill>
              </a:rPr>
              <a:t>Does the project comply to </a:t>
            </a:r>
            <a:r>
              <a:rPr lang="en-CA" sz="1400" b="1" dirty="0">
                <a:solidFill>
                  <a:srgbClr val="2E75B6"/>
                </a:solidFill>
              </a:rPr>
              <a:t>TB policies</a:t>
            </a:r>
            <a:r>
              <a:rPr lang="en-CA" sz="1400" dirty="0">
                <a:solidFill>
                  <a:srgbClr val="2E75B6"/>
                </a:solidFill>
              </a:rPr>
              <a:t>?</a:t>
            </a:r>
          </a:p>
          <a:p>
            <a:endParaRPr lang="en-US" sz="1400" dirty="0" smtClean="0">
              <a:solidFill>
                <a:srgbClr val="2E75B6"/>
              </a:solidFill>
            </a:endParaRPr>
          </a:p>
          <a:p>
            <a:r>
              <a:rPr lang="en-US" sz="1400" dirty="0" smtClean="0">
                <a:solidFill>
                  <a:srgbClr val="2E75B6"/>
                </a:solidFill>
              </a:rPr>
              <a:t>Is </a:t>
            </a:r>
            <a:r>
              <a:rPr lang="en-US" sz="1400" dirty="0">
                <a:solidFill>
                  <a:srgbClr val="2E75B6"/>
                </a:solidFill>
              </a:rPr>
              <a:t>it aligned with </a:t>
            </a:r>
            <a:r>
              <a:rPr lang="en-US" sz="1400" b="1" dirty="0">
                <a:solidFill>
                  <a:srgbClr val="2E75B6"/>
                </a:solidFill>
              </a:rPr>
              <a:t>GC Strategies</a:t>
            </a:r>
            <a:r>
              <a:rPr lang="en-US" sz="1400" dirty="0">
                <a:solidFill>
                  <a:srgbClr val="2E75B6"/>
                </a:solidFill>
              </a:rPr>
              <a:t>?</a:t>
            </a:r>
          </a:p>
          <a:p>
            <a:endParaRPr lang="en-CA" sz="1400" dirty="0" smtClean="0">
              <a:solidFill>
                <a:srgbClr val="2E75B6"/>
              </a:solidFill>
            </a:endParaRPr>
          </a:p>
          <a:p>
            <a:r>
              <a:rPr lang="en-US" sz="1400" dirty="0" smtClean="0">
                <a:solidFill>
                  <a:srgbClr val="2E75B6"/>
                </a:solidFill>
              </a:rPr>
              <a:t>Has </a:t>
            </a:r>
            <a:r>
              <a:rPr lang="en-US" sz="1400" dirty="0">
                <a:solidFill>
                  <a:srgbClr val="2E75B6"/>
                </a:solidFill>
              </a:rPr>
              <a:t>the project been to </a:t>
            </a:r>
            <a:r>
              <a:rPr lang="en-US" sz="1400" b="1" dirty="0">
                <a:solidFill>
                  <a:srgbClr val="2E75B6"/>
                </a:solidFill>
              </a:rPr>
              <a:t>GC EARB</a:t>
            </a:r>
            <a:r>
              <a:rPr lang="en-US" sz="1400" dirty="0">
                <a:solidFill>
                  <a:srgbClr val="2E75B6"/>
                </a:solidFill>
              </a:rPr>
              <a:t>?</a:t>
            </a:r>
            <a:endParaRPr lang="en-CA" sz="1400" dirty="0">
              <a:solidFill>
                <a:srgbClr val="2E75B6"/>
              </a:solidFill>
            </a:endParaRPr>
          </a:p>
          <a:p>
            <a:endParaRPr lang="en-CA" sz="1400" dirty="0">
              <a:solidFill>
                <a:srgbClr val="2E75B6"/>
              </a:solidFill>
            </a:endParaRPr>
          </a:p>
        </p:txBody>
      </p:sp>
      <p:sp>
        <p:nvSpPr>
          <p:cNvPr id="36" name="TextBox 35"/>
          <p:cNvSpPr txBox="1"/>
          <p:nvPr/>
        </p:nvSpPr>
        <p:spPr>
          <a:xfrm>
            <a:off x="356697" y="1436633"/>
            <a:ext cx="1829314" cy="276999"/>
          </a:xfrm>
          <a:prstGeom prst="rect">
            <a:avLst/>
          </a:prstGeom>
          <a:noFill/>
        </p:spPr>
        <p:txBody>
          <a:bodyPr wrap="square" rtlCol="0">
            <a:spAutoFit/>
          </a:bodyPr>
          <a:lstStyle/>
          <a:p>
            <a:pPr algn="ctr"/>
            <a:r>
              <a:rPr lang="en-CA" sz="1200" dirty="0"/>
              <a:t>Budget Proposal &amp; M.C.</a:t>
            </a:r>
          </a:p>
        </p:txBody>
      </p:sp>
      <p:sp>
        <p:nvSpPr>
          <p:cNvPr id="41" name="TextBox 40"/>
          <p:cNvSpPr txBox="1"/>
          <p:nvPr/>
        </p:nvSpPr>
        <p:spPr>
          <a:xfrm>
            <a:off x="2532181" y="1436969"/>
            <a:ext cx="1782523" cy="276999"/>
          </a:xfrm>
          <a:prstGeom prst="rect">
            <a:avLst/>
          </a:prstGeom>
          <a:noFill/>
        </p:spPr>
        <p:txBody>
          <a:bodyPr wrap="square" rtlCol="0">
            <a:spAutoFit/>
          </a:bodyPr>
          <a:lstStyle/>
          <a:p>
            <a:pPr algn="ctr"/>
            <a:r>
              <a:rPr lang="en-CA" sz="1200" dirty="0"/>
              <a:t>Solution Architecture </a:t>
            </a:r>
          </a:p>
        </p:txBody>
      </p:sp>
      <p:sp>
        <p:nvSpPr>
          <p:cNvPr id="42" name="TextBox 41"/>
          <p:cNvSpPr txBox="1"/>
          <p:nvPr/>
        </p:nvSpPr>
        <p:spPr>
          <a:xfrm>
            <a:off x="4801568" y="1440646"/>
            <a:ext cx="1784843" cy="276999"/>
          </a:xfrm>
          <a:prstGeom prst="rect">
            <a:avLst/>
          </a:prstGeom>
          <a:noFill/>
        </p:spPr>
        <p:txBody>
          <a:bodyPr wrap="square" rtlCol="0">
            <a:spAutoFit/>
          </a:bodyPr>
          <a:lstStyle/>
          <a:p>
            <a:pPr algn="ctr"/>
            <a:r>
              <a:rPr lang="en-CA" sz="1200" dirty="0"/>
              <a:t>TB Sub (TB)</a:t>
            </a:r>
          </a:p>
        </p:txBody>
      </p:sp>
      <p:sp>
        <p:nvSpPr>
          <p:cNvPr id="43" name="TextBox 42"/>
          <p:cNvSpPr txBox="1"/>
          <p:nvPr/>
        </p:nvSpPr>
        <p:spPr>
          <a:xfrm>
            <a:off x="7005710" y="1425643"/>
            <a:ext cx="1784843" cy="276999"/>
          </a:xfrm>
          <a:prstGeom prst="rect">
            <a:avLst/>
          </a:prstGeom>
          <a:noFill/>
        </p:spPr>
        <p:txBody>
          <a:bodyPr wrap="square" rtlCol="0">
            <a:spAutoFit/>
          </a:bodyPr>
          <a:lstStyle/>
          <a:p>
            <a:pPr algn="ctr"/>
            <a:r>
              <a:rPr lang="en-CA" sz="1200" dirty="0"/>
              <a:t>Project Execution</a:t>
            </a:r>
          </a:p>
        </p:txBody>
      </p:sp>
      <p:grpSp>
        <p:nvGrpSpPr>
          <p:cNvPr id="44" name="Group 43"/>
          <p:cNvGrpSpPr/>
          <p:nvPr/>
        </p:nvGrpSpPr>
        <p:grpSpPr>
          <a:xfrm>
            <a:off x="277060" y="1741341"/>
            <a:ext cx="1969606" cy="1116219"/>
            <a:chOff x="2520277" y="-155772"/>
            <a:chExt cx="2146714" cy="1116219"/>
          </a:xfrm>
        </p:grpSpPr>
        <p:sp>
          <p:nvSpPr>
            <p:cNvPr id="45" name="Rounded Rectangle 44"/>
            <p:cNvSpPr/>
            <p:nvPr/>
          </p:nvSpPr>
          <p:spPr>
            <a:xfrm>
              <a:off x="2520277" y="-155772"/>
              <a:ext cx="2146714"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Rounded Rectangle 4"/>
            <p:cNvSpPr/>
            <p:nvPr/>
          </p:nvSpPr>
          <p:spPr>
            <a:xfrm>
              <a:off x="2572501" y="-88421"/>
              <a:ext cx="2094490" cy="974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CA" sz="2400" kern="1200" baseline="0" dirty="0" smtClean="0">
                  <a:solidFill>
                    <a:srgbClr val="005172"/>
                  </a:solidFill>
                  <a:latin typeface="+mj-lt"/>
                </a:rPr>
                <a:t>Concept Case</a:t>
              </a:r>
              <a:endParaRPr lang="en-CA" sz="2400" kern="1200" dirty="0" smtClean="0">
                <a:solidFill>
                  <a:schemeClr val="tx2"/>
                </a:solidFill>
              </a:endParaRPr>
            </a:p>
            <a:p>
              <a:pPr lvl="0" algn="ctr" defTabSz="1066800">
                <a:lnSpc>
                  <a:spcPct val="90000"/>
                </a:lnSpc>
                <a:spcBef>
                  <a:spcPct val="0"/>
                </a:spcBef>
                <a:spcAft>
                  <a:spcPct val="35000"/>
                </a:spcAft>
              </a:pPr>
              <a:r>
                <a:rPr lang="en-CA" sz="1200" kern="1200" dirty="0" smtClean="0">
                  <a:solidFill>
                    <a:srgbClr val="005172"/>
                  </a:solidFill>
                  <a:effectLst/>
                  <a:latin typeface="+mn-lt"/>
                  <a:ea typeface="Calibri"/>
                  <a:cs typeface="Times New Roman"/>
                </a:rPr>
                <a:t>Identifies and defines strategic needs by the business</a:t>
              </a:r>
              <a:endParaRPr lang="en-CA" sz="1200" kern="1200" dirty="0">
                <a:solidFill>
                  <a:srgbClr val="005172"/>
                </a:solidFill>
                <a:effectLst/>
                <a:latin typeface="+mn-lt"/>
                <a:ea typeface="Calibri"/>
                <a:cs typeface="Times New Roman"/>
              </a:endParaRPr>
            </a:p>
          </p:txBody>
        </p:sp>
      </p:grpSp>
      <p:sp>
        <p:nvSpPr>
          <p:cNvPr id="48" name="Rounded Rectangle 47"/>
          <p:cNvSpPr/>
          <p:nvPr/>
        </p:nvSpPr>
        <p:spPr>
          <a:xfrm>
            <a:off x="2475332" y="1772721"/>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ts val="0"/>
              </a:spcAft>
            </a:pPr>
            <a:r>
              <a:rPr lang="en-CA" sz="2400" dirty="0" smtClean="0">
                <a:solidFill>
                  <a:srgbClr val="005172"/>
                </a:solidFill>
              </a:rPr>
              <a:t>GC EARB</a:t>
            </a:r>
            <a:endParaRPr lang="en-CA" sz="2400" dirty="0">
              <a:solidFill>
                <a:schemeClr val="tx2"/>
              </a:solidFill>
            </a:endParaRPr>
          </a:p>
        </p:txBody>
      </p:sp>
      <p:sp>
        <p:nvSpPr>
          <p:cNvPr id="49" name="Rounded Rectangle 48"/>
          <p:cNvSpPr/>
          <p:nvPr/>
        </p:nvSpPr>
        <p:spPr>
          <a:xfrm>
            <a:off x="4709186" y="1772721"/>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algn="ctr"/>
            <a:r>
              <a:rPr lang="en-CA" sz="2400" dirty="0">
                <a:solidFill>
                  <a:srgbClr val="005172"/>
                </a:solidFill>
                <a:latin typeface="+mj-lt"/>
              </a:rPr>
              <a:t>TB </a:t>
            </a:r>
            <a:r>
              <a:rPr lang="en-CA" sz="2400" dirty="0" smtClean="0">
                <a:solidFill>
                  <a:srgbClr val="005172"/>
                </a:solidFill>
                <a:latin typeface="+mj-lt"/>
              </a:rPr>
              <a:t>Submission</a:t>
            </a:r>
            <a:endParaRPr lang="en-CA" sz="2400" dirty="0">
              <a:solidFill>
                <a:srgbClr val="005172"/>
              </a:solidFill>
              <a:latin typeface="+mj-lt"/>
            </a:endParaRPr>
          </a:p>
        </p:txBody>
      </p:sp>
      <p:sp>
        <p:nvSpPr>
          <p:cNvPr id="29" name="Rounded Rectangle 28"/>
          <p:cNvSpPr/>
          <p:nvPr/>
        </p:nvSpPr>
        <p:spPr>
          <a:xfrm>
            <a:off x="6903214" y="1808587"/>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ts val="0"/>
              </a:spcAft>
            </a:pPr>
            <a:r>
              <a:rPr lang="en-CA" sz="2400" dirty="0" smtClean="0">
                <a:solidFill>
                  <a:srgbClr val="005172"/>
                </a:solidFill>
              </a:rPr>
              <a:t>Project Oversight</a:t>
            </a:r>
            <a:endParaRPr lang="en-CA" sz="2400" dirty="0">
              <a:solidFill>
                <a:schemeClr val="tx2"/>
              </a:solidFill>
            </a:endParaRPr>
          </a:p>
        </p:txBody>
      </p:sp>
    </p:spTree>
    <p:extLst>
      <p:ext uri="{BB962C8B-B14F-4D97-AF65-F5344CB8AC3E}">
        <p14:creationId xmlns:p14="http://schemas.microsoft.com/office/powerpoint/2010/main" val="307652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7632" y="6483114"/>
            <a:ext cx="226368" cy="365125"/>
          </a:xfrm>
        </p:spPr>
        <p:txBody>
          <a:bodyPr/>
          <a:lstStyle/>
          <a:p>
            <a:fld id="{32D4B517-E49B-41B6-9DBC-23634E0F1CDC}" type="slidenum">
              <a:rPr lang="en-CA" sz="800" smtClean="0">
                <a:solidFill>
                  <a:prstClr val="black">
                    <a:tint val="75000"/>
                  </a:prstClr>
                </a:solidFill>
              </a:rPr>
              <a:pPr/>
              <a:t>6</a:t>
            </a:fld>
            <a:endParaRPr lang="en-CA" sz="800" dirty="0">
              <a:solidFill>
                <a:prstClr val="black">
                  <a:tint val="75000"/>
                </a:prstClr>
              </a:solidFill>
            </a:endParaRPr>
          </a:p>
        </p:txBody>
      </p:sp>
      <p:sp>
        <p:nvSpPr>
          <p:cNvPr id="4" name="Title 3"/>
          <p:cNvSpPr>
            <a:spLocks noGrp="1"/>
          </p:cNvSpPr>
          <p:nvPr>
            <p:ph type="title"/>
          </p:nvPr>
        </p:nvSpPr>
        <p:spPr>
          <a:xfrm>
            <a:off x="503548" y="116632"/>
            <a:ext cx="5432982" cy="654200"/>
          </a:xfrm>
        </p:spPr>
        <p:txBody>
          <a:bodyPr/>
          <a:lstStyle/>
          <a:p>
            <a:r>
              <a:rPr lang="en-CA" dirty="0" smtClean="0"/>
              <a:t>Why Concept Cases?</a:t>
            </a:r>
            <a:endParaRPr lang="en-CA" dirty="0"/>
          </a:p>
        </p:txBody>
      </p:sp>
      <p:sp>
        <p:nvSpPr>
          <p:cNvPr id="16" name="TextBox 15"/>
          <p:cNvSpPr txBox="1"/>
          <p:nvPr/>
        </p:nvSpPr>
        <p:spPr>
          <a:xfrm>
            <a:off x="2618037" y="3388750"/>
            <a:ext cx="5842395" cy="1815882"/>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tx2"/>
                </a:solidFill>
              </a:rPr>
              <a:t>Ensure a clear understanding of the business problem </a:t>
            </a:r>
            <a:r>
              <a:rPr lang="en-CA" sz="1400" b="1" dirty="0">
                <a:solidFill>
                  <a:schemeClr val="tx2"/>
                </a:solidFill>
              </a:rPr>
              <a:t>before</a:t>
            </a:r>
            <a:r>
              <a:rPr lang="en-CA" sz="1400" dirty="0">
                <a:solidFill>
                  <a:schemeClr val="tx2"/>
                </a:solidFill>
              </a:rPr>
              <a:t> discussing solutions.</a:t>
            </a:r>
          </a:p>
          <a:p>
            <a:pPr marL="285750" indent="-285750">
              <a:buFont typeface="Arial" panose="020B0604020202020204" pitchFamily="34" charset="0"/>
              <a:buChar char="•"/>
            </a:pPr>
            <a:endParaRPr lang="en-CA" sz="1400" dirty="0">
              <a:solidFill>
                <a:schemeClr val="tx2"/>
              </a:solidFill>
            </a:endParaRPr>
          </a:p>
          <a:p>
            <a:pPr marL="285750" indent="-285750">
              <a:buFont typeface="Arial" panose="020B0604020202020204" pitchFamily="34" charset="0"/>
              <a:buChar char="•"/>
            </a:pPr>
            <a:r>
              <a:rPr lang="en-CA" sz="1400" dirty="0">
                <a:solidFill>
                  <a:schemeClr val="tx2"/>
                </a:solidFill>
              </a:rPr>
              <a:t>Early engagement with TBS to ensure alignment prior to proceeding with the investment planning process.</a:t>
            </a:r>
          </a:p>
          <a:p>
            <a:pPr marL="285750" indent="-285750">
              <a:buFont typeface="Arial" panose="020B0604020202020204" pitchFamily="34" charset="0"/>
              <a:buChar char="•"/>
            </a:pPr>
            <a:endParaRPr lang="en-CA" sz="1400" dirty="0">
              <a:solidFill>
                <a:schemeClr val="tx2"/>
              </a:solidFill>
            </a:endParaRPr>
          </a:p>
          <a:p>
            <a:pPr marL="285750" indent="-285750">
              <a:buFont typeface="Arial" panose="020B0604020202020204" pitchFamily="34" charset="0"/>
              <a:buChar char="•"/>
            </a:pPr>
            <a:r>
              <a:rPr lang="en-CA" sz="1400" dirty="0">
                <a:solidFill>
                  <a:schemeClr val="tx2"/>
                </a:solidFill>
              </a:rPr>
              <a:t>Ensure that investments are conceived in a manner that aligns with the Government of Canada’s Digital Standards.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08" y="1201494"/>
            <a:ext cx="1579235" cy="800786"/>
          </a:xfrm>
          <a:prstGeom prst="rect">
            <a:avLst/>
          </a:prstGeom>
        </p:spPr>
      </p:pic>
      <p:sp>
        <p:nvSpPr>
          <p:cNvPr id="18" name="Rectangle 17"/>
          <p:cNvSpPr/>
          <p:nvPr/>
        </p:nvSpPr>
        <p:spPr>
          <a:xfrm>
            <a:off x="503548" y="1135117"/>
            <a:ext cx="8183252" cy="1087477"/>
          </a:xfrm>
          <a:prstGeom prst="rect">
            <a:avLst/>
          </a:prstGeom>
        </p:spPr>
        <p:txBody>
          <a:bodyPr wrap="square">
            <a:spAutoFit/>
          </a:bodyPr>
          <a:lstStyle/>
          <a:p>
            <a:pPr algn="ctr"/>
            <a:r>
              <a:rPr lang="en-CA" sz="2400" b="1" dirty="0">
                <a:solidFill>
                  <a:prstClr val="black"/>
                </a:solidFill>
              </a:rPr>
              <a:t>“Let’s work the problem, people. </a:t>
            </a:r>
            <a:endParaRPr lang="en-CA" sz="2400" b="1" dirty="0" smtClean="0">
              <a:solidFill>
                <a:prstClr val="black"/>
              </a:solidFill>
            </a:endParaRPr>
          </a:p>
          <a:p>
            <a:pPr algn="ctr">
              <a:spcAft>
                <a:spcPts val="800"/>
              </a:spcAft>
            </a:pPr>
            <a:r>
              <a:rPr lang="en-CA" sz="2400" b="1" dirty="0" smtClean="0">
                <a:solidFill>
                  <a:prstClr val="black"/>
                </a:solidFill>
              </a:rPr>
              <a:t>Let’s </a:t>
            </a:r>
            <a:r>
              <a:rPr lang="en-CA" sz="2400" b="1" dirty="0">
                <a:solidFill>
                  <a:prstClr val="black"/>
                </a:solidFill>
              </a:rPr>
              <a:t>not make things worse by guessing</a:t>
            </a:r>
            <a:r>
              <a:rPr lang="en-CA" sz="2400" b="1" dirty="0" smtClean="0">
                <a:solidFill>
                  <a:prstClr val="black"/>
                </a:solidFill>
              </a:rPr>
              <a:t>.” </a:t>
            </a:r>
          </a:p>
          <a:p>
            <a:pPr algn="ctr"/>
            <a:r>
              <a:rPr lang="en-CA" sz="1000" dirty="0" smtClean="0">
                <a:solidFill>
                  <a:prstClr val="black"/>
                </a:solidFill>
              </a:rPr>
              <a:t>Gene </a:t>
            </a:r>
            <a:r>
              <a:rPr lang="en-CA" sz="1000" dirty="0" err="1" smtClean="0">
                <a:solidFill>
                  <a:prstClr val="black"/>
                </a:solidFill>
              </a:rPr>
              <a:t>Kranz</a:t>
            </a:r>
            <a:r>
              <a:rPr lang="en-CA" sz="1000" dirty="0" smtClean="0">
                <a:solidFill>
                  <a:prstClr val="black"/>
                </a:solidFill>
              </a:rPr>
              <a:t>, Flight Director Apollo 13</a:t>
            </a:r>
            <a:endParaRPr lang="en-CA" sz="1000" dirty="0">
              <a:solidFill>
                <a:prstClr val="black"/>
              </a:solidFill>
            </a:endParaRPr>
          </a:p>
        </p:txBody>
      </p:sp>
      <p:sp>
        <p:nvSpPr>
          <p:cNvPr id="15" name="TextBox 14"/>
          <p:cNvSpPr txBox="1"/>
          <p:nvPr/>
        </p:nvSpPr>
        <p:spPr>
          <a:xfrm>
            <a:off x="2618037" y="2960948"/>
            <a:ext cx="4618259" cy="400110"/>
          </a:xfrm>
          <a:prstGeom prst="rect">
            <a:avLst/>
          </a:prstGeom>
          <a:noFill/>
        </p:spPr>
        <p:txBody>
          <a:bodyPr wrap="square" rtlCol="0">
            <a:spAutoFit/>
          </a:bodyPr>
          <a:lstStyle/>
          <a:p>
            <a:r>
              <a:rPr lang="en-CA" sz="2000" b="1" dirty="0" smtClean="0">
                <a:solidFill>
                  <a:schemeClr val="tx2"/>
                </a:solidFill>
              </a:rPr>
              <a:t>Explore and Refine the Business Problem</a:t>
            </a:r>
            <a:endParaRPr lang="en-CA" sz="3200" b="1" dirty="0">
              <a:solidFill>
                <a:schemeClr val="tx2"/>
              </a:solidFill>
            </a:endParaRPr>
          </a:p>
        </p:txBody>
      </p:sp>
      <p:sp>
        <p:nvSpPr>
          <p:cNvPr id="3" name="Rounded Rectangle 2"/>
          <p:cNvSpPr/>
          <p:nvPr/>
        </p:nvSpPr>
        <p:spPr>
          <a:xfrm>
            <a:off x="503548" y="1016732"/>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47564" y="3388750"/>
            <a:ext cx="1687037" cy="1682013"/>
            <a:chOff x="3599892" y="2339082"/>
            <a:chExt cx="1687037" cy="1682013"/>
          </a:xfrm>
        </p:grpSpPr>
        <p:sp>
          <p:nvSpPr>
            <p:cNvPr id="14"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2" name="TextBox 21"/>
            <p:cNvSpPr txBox="1"/>
            <p:nvPr/>
          </p:nvSpPr>
          <p:spPr>
            <a:xfrm>
              <a:off x="3879794" y="2451435"/>
              <a:ext cx="1127232" cy="1569660"/>
            </a:xfrm>
            <a:prstGeom prst="rect">
              <a:avLst/>
            </a:prstGeom>
            <a:noFill/>
          </p:spPr>
          <p:txBody>
            <a:bodyPr wrap="none" rtlCol="0">
              <a:spAutoFit/>
            </a:bodyPr>
            <a:lstStyle/>
            <a:p>
              <a:r>
                <a:rPr lang="en-US" sz="9600" b="1" dirty="0" smtClean="0">
                  <a:solidFill>
                    <a:srgbClr val="009900"/>
                  </a:solidFill>
                  <a:sym typeface="Wingdings 2" panose="05020102010507070707" pitchFamily="18" charset="2"/>
                </a:rPr>
                <a:t></a:t>
              </a:r>
              <a:endParaRPr lang="en-US" sz="9600" b="1" dirty="0">
                <a:solidFill>
                  <a:srgbClr val="009900"/>
                </a:solidFill>
              </a:endParaRPr>
            </a:p>
          </p:txBody>
        </p:sp>
      </p:grpSp>
      <p:sp>
        <p:nvSpPr>
          <p:cNvPr id="28" name="TextBox 27"/>
          <p:cNvSpPr txBox="1"/>
          <p:nvPr/>
        </p:nvSpPr>
        <p:spPr>
          <a:xfrm>
            <a:off x="2618037" y="5373619"/>
            <a:ext cx="3611310" cy="400110"/>
          </a:xfrm>
          <a:prstGeom prst="rect">
            <a:avLst/>
          </a:prstGeom>
          <a:noFill/>
        </p:spPr>
        <p:txBody>
          <a:bodyPr wrap="none" rtlCol="0">
            <a:spAutoFit/>
          </a:bodyPr>
          <a:lstStyle/>
          <a:p>
            <a:r>
              <a:rPr lang="en-CA" sz="2000" b="1" dirty="0" smtClean="0">
                <a:solidFill>
                  <a:schemeClr val="tx2"/>
                </a:solidFill>
              </a:rPr>
              <a:t>Don’t Jump Directly to Solutions</a:t>
            </a:r>
            <a:endParaRPr lang="en-CA" sz="2000" b="1" dirty="0">
              <a:solidFill>
                <a:schemeClr val="tx2"/>
              </a:solidFill>
            </a:endParaRPr>
          </a:p>
        </p:txBody>
      </p:sp>
    </p:spTree>
    <p:extLst>
      <p:ext uri="{BB962C8B-B14F-4D97-AF65-F5344CB8AC3E}">
        <p14:creationId xmlns:p14="http://schemas.microsoft.com/office/powerpoint/2010/main" val="127566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8192" y="1206408"/>
            <a:ext cx="8941521" cy="5336559"/>
          </a:xfrm>
          <a:prstGeom prst="rect">
            <a:avLst/>
          </a:prstGeom>
          <a:solidFill>
            <a:schemeClr val="bg1"/>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P</a:t>
            </a:r>
          </a:p>
        </p:txBody>
      </p:sp>
      <p:sp>
        <p:nvSpPr>
          <p:cNvPr id="4" name="TextBox 3"/>
          <p:cNvSpPr txBox="1"/>
          <p:nvPr/>
        </p:nvSpPr>
        <p:spPr>
          <a:xfrm>
            <a:off x="115663" y="1498901"/>
            <a:ext cx="8928992" cy="307777"/>
          </a:xfrm>
          <a:prstGeom prst="rect">
            <a:avLst/>
          </a:prstGeom>
          <a:noFill/>
          <a:ln w="19050">
            <a:solidFill>
              <a:schemeClr val="accent1"/>
            </a:solidFill>
          </a:ln>
        </p:spPr>
        <p:txBody>
          <a:bodyPr wrap="square" rtlCol="0">
            <a:spAutoFit/>
          </a:bodyPr>
          <a:lstStyle/>
          <a:p>
            <a:endParaRPr lang="en-CA" sz="1400" dirty="0">
              <a:solidFill>
                <a:prstClr val="black"/>
              </a:solidFill>
            </a:endParaRPr>
          </a:p>
        </p:txBody>
      </p:sp>
      <p:sp>
        <p:nvSpPr>
          <p:cNvPr id="5" name="TextBox 4"/>
          <p:cNvSpPr txBox="1"/>
          <p:nvPr/>
        </p:nvSpPr>
        <p:spPr>
          <a:xfrm>
            <a:off x="128192" y="1514086"/>
            <a:ext cx="1641090" cy="307777"/>
          </a:xfrm>
          <a:prstGeom prst="rect">
            <a:avLst/>
          </a:prstGeom>
          <a:noFill/>
        </p:spPr>
        <p:txBody>
          <a:bodyPr wrap="none" rtlCol="0">
            <a:spAutoFit/>
          </a:bodyPr>
          <a:lstStyle/>
          <a:p>
            <a:r>
              <a:rPr lang="en-CA" sz="1400" b="1" dirty="0">
                <a:solidFill>
                  <a:srgbClr val="004D71"/>
                </a:solidFill>
              </a:rPr>
              <a:t>Proposed Initiative</a:t>
            </a:r>
            <a:r>
              <a:rPr lang="en-CA" sz="1400" dirty="0">
                <a:solidFill>
                  <a:prstClr val="black"/>
                </a:solidFill>
              </a:rPr>
              <a:t>:</a:t>
            </a:r>
          </a:p>
        </p:txBody>
      </p:sp>
      <p:sp>
        <p:nvSpPr>
          <p:cNvPr id="7" name="TextBox 6"/>
          <p:cNvSpPr txBox="1"/>
          <p:nvPr/>
        </p:nvSpPr>
        <p:spPr>
          <a:xfrm>
            <a:off x="2644094" y="1520155"/>
            <a:ext cx="1141595" cy="307777"/>
          </a:xfrm>
          <a:prstGeom prst="rect">
            <a:avLst/>
          </a:prstGeom>
          <a:noFill/>
        </p:spPr>
        <p:txBody>
          <a:bodyPr wrap="none" rtlCol="0">
            <a:spAutoFit/>
          </a:bodyPr>
          <a:lstStyle/>
          <a:p>
            <a:r>
              <a:rPr lang="en-CA" sz="1400" b="1" dirty="0">
                <a:solidFill>
                  <a:srgbClr val="004D71"/>
                </a:solidFill>
              </a:rPr>
              <a:t>Department:</a:t>
            </a:r>
          </a:p>
        </p:txBody>
      </p:sp>
      <p:sp>
        <p:nvSpPr>
          <p:cNvPr id="8" name="TextBox 7"/>
          <p:cNvSpPr txBox="1"/>
          <p:nvPr/>
        </p:nvSpPr>
        <p:spPr>
          <a:xfrm>
            <a:off x="4667095" y="1524476"/>
            <a:ext cx="1843774" cy="307777"/>
          </a:xfrm>
          <a:prstGeom prst="rect">
            <a:avLst/>
          </a:prstGeom>
          <a:noFill/>
        </p:spPr>
        <p:txBody>
          <a:bodyPr wrap="none" rtlCol="0">
            <a:spAutoFit/>
          </a:bodyPr>
          <a:lstStyle/>
          <a:p>
            <a:r>
              <a:rPr lang="en-CA" sz="1400" b="1" dirty="0">
                <a:solidFill>
                  <a:srgbClr val="004D71"/>
                </a:solidFill>
              </a:rPr>
              <a:t>ADM Business Owner:</a:t>
            </a:r>
          </a:p>
        </p:txBody>
      </p:sp>
      <p:sp>
        <p:nvSpPr>
          <p:cNvPr id="9" name="TextBox 8"/>
          <p:cNvSpPr txBox="1"/>
          <p:nvPr/>
        </p:nvSpPr>
        <p:spPr>
          <a:xfrm>
            <a:off x="7719685" y="1505096"/>
            <a:ext cx="584775" cy="307777"/>
          </a:xfrm>
          <a:prstGeom prst="rect">
            <a:avLst/>
          </a:prstGeom>
          <a:noFill/>
        </p:spPr>
        <p:txBody>
          <a:bodyPr wrap="none" rtlCol="0">
            <a:spAutoFit/>
          </a:bodyPr>
          <a:lstStyle/>
          <a:p>
            <a:r>
              <a:rPr lang="en-CA" sz="1400" b="1" dirty="0">
                <a:solidFill>
                  <a:srgbClr val="004D71"/>
                </a:solidFill>
              </a:rPr>
              <a:t>Date:</a:t>
            </a:r>
          </a:p>
        </p:txBody>
      </p:sp>
      <p:cxnSp>
        <p:nvCxnSpPr>
          <p:cNvPr id="13" name="Straight Connector 12"/>
          <p:cNvCxnSpPr/>
          <p:nvPr/>
        </p:nvCxnSpPr>
        <p:spPr>
          <a:xfrm>
            <a:off x="2644094" y="1510987"/>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67095" y="1492705"/>
            <a:ext cx="0" cy="2960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3134" y="1052736"/>
            <a:ext cx="8958420" cy="439969"/>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prstClr val="white"/>
                </a:solidFill>
              </a:rPr>
              <a:t>Concept Case </a:t>
            </a:r>
          </a:p>
        </p:txBody>
      </p:sp>
      <p:grpSp>
        <p:nvGrpSpPr>
          <p:cNvPr id="110" name="Group 109"/>
          <p:cNvGrpSpPr/>
          <p:nvPr/>
        </p:nvGrpSpPr>
        <p:grpSpPr>
          <a:xfrm>
            <a:off x="247777" y="2013179"/>
            <a:ext cx="8582725" cy="1367493"/>
            <a:chOff x="619125" y="2057400"/>
            <a:chExt cx="3906576" cy="1267693"/>
          </a:xfrm>
        </p:grpSpPr>
        <p:grpSp>
          <p:nvGrpSpPr>
            <p:cNvPr id="113" name="Group 112"/>
            <p:cNvGrpSpPr/>
            <p:nvPr/>
          </p:nvGrpSpPr>
          <p:grpSpPr>
            <a:xfrm>
              <a:off x="2619375" y="2057400"/>
              <a:ext cx="1906326" cy="1267693"/>
              <a:chOff x="2619375" y="2057400"/>
              <a:chExt cx="1906326" cy="1267693"/>
            </a:xfrm>
          </p:grpSpPr>
          <p:sp>
            <p:nvSpPr>
              <p:cNvPr id="119" name="Rectangle 118"/>
              <p:cNvSpPr/>
              <p:nvPr>
                <p:custDataLst>
                  <p:tags r:id="rId11"/>
                </p:custDataLst>
              </p:nvPr>
            </p:nvSpPr>
            <p:spPr>
              <a:xfrm>
                <a:off x="2619375" y="2057400"/>
                <a:ext cx="1905000" cy="1267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74638">
                  <a:buFont typeface="Arial" panose="020B0604020202020204" pitchFamily="34" charset="0"/>
                  <a:buChar char="•"/>
                </a:pPr>
                <a:r>
                  <a:rPr lang="en-US" sz="1400" i="1" dirty="0">
                    <a:solidFill>
                      <a:srgbClr val="004D71"/>
                    </a:solidFill>
                  </a:rPr>
                  <a:t>What are your desired business outcomes?</a:t>
                </a:r>
              </a:p>
            </p:txBody>
          </p:sp>
          <p:sp>
            <p:nvSpPr>
              <p:cNvPr id="120" name="Rectangle 119"/>
              <p:cNvSpPr/>
              <p:nvPr>
                <p:custDataLst>
                  <p:tags r:id="rId12"/>
                </p:custDataLst>
              </p:nvPr>
            </p:nvSpPr>
            <p:spPr>
              <a:xfrm>
                <a:off x="262070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          Desired Business Outcome</a:t>
                </a:r>
                <a:endParaRPr lang="en-US" sz="1600" b="1" dirty="0">
                  <a:solidFill>
                    <a:prstClr val="white"/>
                  </a:solidFill>
                </a:endParaRPr>
              </a:p>
            </p:txBody>
          </p:sp>
        </p:grpSp>
        <p:grpSp>
          <p:nvGrpSpPr>
            <p:cNvPr id="114" name="Group 113"/>
            <p:cNvGrpSpPr/>
            <p:nvPr/>
          </p:nvGrpSpPr>
          <p:grpSpPr>
            <a:xfrm>
              <a:off x="619125" y="2057400"/>
              <a:ext cx="1906326" cy="1267692"/>
              <a:chOff x="619125" y="2057400"/>
              <a:chExt cx="1906326" cy="1267692"/>
            </a:xfrm>
          </p:grpSpPr>
          <p:sp>
            <p:nvSpPr>
              <p:cNvPr id="115" name="Rectangle 114"/>
              <p:cNvSpPr/>
              <p:nvPr>
                <p:custDataLst>
                  <p:tags r:id="rId9"/>
                </p:custDataLst>
              </p:nvPr>
            </p:nvSpPr>
            <p:spPr>
              <a:xfrm>
                <a:off x="619125" y="2057400"/>
                <a:ext cx="1905000" cy="12676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74638">
                  <a:buFont typeface="Arial" panose="020B0604020202020204" pitchFamily="34" charset="0"/>
                  <a:buChar char="•"/>
                </a:pPr>
                <a:endParaRPr lang="en-US" sz="1400" i="1" dirty="0">
                  <a:solidFill>
                    <a:srgbClr val="004D71"/>
                  </a:solidFill>
                </a:endParaRPr>
              </a:p>
              <a:p>
                <a:pPr marL="544513" indent="-274638">
                  <a:buFont typeface="Arial" panose="020B0604020202020204" pitchFamily="34" charset="0"/>
                  <a:buChar char="•"/>
                </a:pPr>
                <a:r>
                  <a:rPr lang="en-US" sz="1400" i="1" dirty="0">
                    <a:solidFill>
                      <a:srgbClr val="004D71"/>
                    </a:solidFill>
                  </a:rPr>
                  <a:t>Explain the business problem/opportunity that needs to be solved in one sentence.</a:t>
                </a:r>
              </a:p>
            </p:txBody>
          </p:sp>
          <p:sp>
            <p:nvSpPr>
              <p:cNvPr id="116" name="Rectangle 115"/>
              <p:cNvSpPr/>
              <p:nvPr>
                <p:custDataLst>
                  <p:tags r:id="rId10"/>
                </p:custDataLst>
              </p:nvPr>
            </p:nvSpPr>
            <p:spPr>
              <a:xfrm>
                <a:off x="62045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Problem/Opportunity</a:t>
                </a:r>
              </a:p>
            </p:txBody>
          </p:sp>
        </p:grpSp>
      </p:grpSp>
      <p:grpSp>
        <p:nvGrpSpPr>
          <p:cNvPr id="164" name="Group 163"/>
          <p:cNvGrpSpPr/>
          <p:nvPr/>
        </p:nvGrpSpPr>
        <p:grpSpPr>
          <a:xfrm>
            <a:off x="250690" y="3486713"/>
            <a:ext cx="8594767" cy="1455131"/>
            <a:chOff x="619125" y="2087793"/>
            <a:chExt cx="3912057" cy="1275385"/>
          </a:xfrm>
        </p:grpSpPr>
        <p:grpSp>
          <p:nvGrpSpPr>
            <p:cNvPr id="165" name="Group 164"/>
            <p:cNvGrpSpPr/>
            <p:nvPr/>
          </p:nvGrpSpPr>
          <p:grpSpPr>
            <a:xfrm>
              <a:off x="2619375" y="2087793"/>
              <a:ext cx="1911807" cy="1275385"/>
              <a:chOff x="2619375" y="2087793"/>
              <a:chExt cx="1911807" cy="1275385"/>
            </a:xfrm>
          </p:grpSpPr>
          <p:sp>
            <p:nvSpPr>
              <p:cNvPr id="171" name="Rectangle 170"/>
              <p:cNvSpPr/>
              <p:nvPr>
                <p:custDataLst>
                  <p:tags r:id="rId7"/>
                </p:custDataLst>
              </p:nvPr>
            </p:nvSpPr>
            <p:spPr>
              <a:xfrm>
                <a:off x="261937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US" sz="1400" i="1" dirty="0" smtClean="0">
                  <a:solidFill>
                    <a:srgbClr val="004D71"/>
                  </a:solidFill>
                </a:endParaRPr>
              </a:p>
              <a:p>
                <a:pPr marL="544513" indent="-274638">
                  <a:buFont typeface="Arial" panose="020B0604020202020204" pitchFamily="34" charset="0"/>
                  <a:buChar char="•"/>
                </a:pPr>
                <a:r>
                  <a:rPr lang="en-US" sz="1400" i="1" dirty="0">
                    <a:solidFill>
                      <a:srgbClr val="004D71"/>
                    </a:solidFill>
                  </a:rPr>
                  <a:t>Describe the future state in terms of business capabilities required.</a:t>
                </a:r>
              </a:p>
            </p:txBody>
          </p:sp>
          <p:sp>
            <p:nvSpPr>
              <p:cNvPr id="172" name="Rectangle 171"/>
              <p:cNvSpPr/>
              <p:nvPr>
                <p:custDataLst>
                  <p:tags r:id="rId8"/>
                </p:custDataLst>
              </p:nvPr>
            </p:nvSpPr>
            <p:spPr>
              <a:xfrm>
                <a:off x="2626182" y="2087793"/>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Future State </a:t>
                </a:r>
                <a:endParaRPr lang="en-US" sz="1600" b="1" dirty="0">
                  <a:solidFill>
                    <a:prstClr val="white"/>
                  </a:solidFill>
                </a:endParaRPr>
              </a:p>
            </p:txBody>
          </p:sp>
        </p:grpSp>
        <p:grpSp>
          <p:nvGrpSpPr>
            <p:cNvPr id="166" name="Group 165"/>
            <p:cNvGrpSpPr/>
            <p:nvPr/>
          </p:nvGrpSpPr>
          <p:grpSpPr>
            <a:xfrm>
              <a:off x="619125" y="2095487"/>
              <a:ext cx="1905000" cy="1267691"/>
              <a:chOff x="619125" y="2095487"/>
              <a:chExt cx="1905000" cy="1267691"/>
            </a:xfrm>
          </p:grpSpPr>
          <p:sp>
            <p:nvSpPr>
              <p:cNvPr id="167" name="Rectangle 166"/>
              <p:cNvSpPr/>
              <p:nvPr>
                <p:custDataLst>
                  <p:tags r:id="rId5"/>
                </p:custDataLst>
              </p:nvPr>
            </p:nvSpPr>
            <p:spPr>
              <a:xfrm>
                <a:off x="61912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85750">
                  <a:buFont typeface="Arial" panose="020B0604020202020204" pitchFamily="34" charset="0"/>
                  <a:buChar char="•"/>
                </a:pPr>
                <a:endParaRPr lang="en-US" sz="1400" i="1" dirty="0">
                  <a:solidFill>
                    <a:srgbClr val="004D71"/>
                  </a:solidFill>
                </a:endParaRPr>
              </a:p>
              <a:p>
                <a:pPr marL="544513" indent="-285750">
                  <a:buFont typeface="Arial" panose="020B0604020202020204" pitchFamily="34" charset="0"/>
                  <a:buChar char="•"/>
                </a:pPr>
                <a:endParaRPr lang="en-US" sz="1400" i="1" dirty="0">
                  <a:solidFill>
                    <a:srgbClr val="004D71"/>
                  </a:solidFill>
                </a:endParaRPr>
              </a:p>
              <a:p>
                <a:pPr marL="544513" indent="-274638">
                  <a:buFont typeface="Arial" panose="020B0604020202020204" pitchFamily="34" charset="0"/>
                  <a:buChar char="•"/>
                </a:pPr>
                <a:r>
                  <a:rPr lang="en-US" sz="1400" i="1" dirty="0">
                    <a:solidFill>
                      <a:srgbClr val="004D71"/>
                    </a:solidFill>
                  </a:rPr>
                  <a:t>Explain the current state in which the problem/opportunity exists.</a:t>
                </a:r>
              </a:p>
              <a:p>
                <a:pPr marL="544513" indent="-274638">
                  <a:buFont typeface="Arial" panose="020B0604020202020204" pitchFamily="34" charset="0"/>
                  <a:buChar char="•"/>
                </a:pPr>
                <a:r>
                  <a:rPr lang="en-US" sz="1400" i="1" dirty="0">
                    <a:solidFill>
                      <a:srgbClr val="004D71"/>
                    </a:solidFill>
                  </a:rPr>
                  <a:t>Provide evidence to support the business problem/opportunity.</a:t>
                </a:r>
              </a:p>
            </p:txBody>
          </p:sp>
          <p:sp>
            <p:nvSpPr>
              <p:cNvPr id="168" name="Rectangle 167"/>
              <p:cNvSpPr/>
              <p:nvPr>
                <p:custDataLst>
                  <p:tags r:id="rId6"/>
                </p:custDataLst>
              </p:nvPr>
            </p:nvSpPr>
            <p:spPr>
              <a:xfrm>
                <a:off x="619125" y="2095898"/>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Current State/Context</a:t>
                </a:r>
              </a:p>
            </p:txBody>
          </p:sp>
        </p:grpSp>
      </p:grpSp>
      <p:grpSp>
        <p:nvGrpSpPr>
          <p:cNvPr id="175" name="Group 174"/>
          <p:cNvGrpSpPr/>
          <p:nvPr/>
        </p:nvGrpSpPr>
        <p:grpSpPr>
          <a:xfrm>
            <a:off x="247777" y="5014906"/>
            <a:ext cx="8582725" cy="1426343"/>
            <a:chOff x="617799" y="2044256"/>
            <a:chExt cx="3906576" cy="1280834"/>
          </a:xfrm>
        </p:grpSpPr>
        <p:grpSp>
          <p:nvGrpSpPr>
            <p:cNvPr id="176" name="Group 175"/>
            <p:cNvGrpSpPr/>
            <p:nvPr/>
          </p:nvGrpSpPr>
          <p:grpSpPr>
            <a:xfrm>
              <a:off x="2618049" y="2044256"/>
              <a:ext cx="1906326" cy="1280834"/>
              <a:chOff x="2618049" y="2044256"/>
              <a:chExt cx="1906326" cy="1280834"/>
            </a:xfrm>
          </p:grpSpPr>
          <p:sp>
            <p:nvSpPr>
              <p:cNvPr id="182" name="Rectangle 181"/>
              <p:cNvSpPr/>
              <p:nvPr>
                <p:custDataLst>
                  <p:tags r:id="rId3"/>
                </p:custDataLst>
              </p:nvPr>
            </p:nvSpPr>
            <p:spPr>
              <a:xfrm>
                <a:off x="2619375" y="2057400"/>
                <a:ext cx="1905000" cy="1267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450850" indent="-285750">
                  <a:buFont typeface="Arial" panose="020B0604020202020204" pitchFamily="34" charset="0"/>
                  <a:buChar char="•"/>
                </a:pPr>
                <a:endParaRPr lang="en-US" sz="1400" i="1" dirty="0">
                  <a:solidFill>
                    <a:srgbClr val="004D71"/>
                  </a:solidFill>
                </a:endParaRPr>
              </a:p>
              <a:p>
                <a:pPr marL="544513" indent="-285750">
                  <a:buFont typeface="Arial" panose="020B0604020202020204" pitchFamily="34" charset="0"/>
                  <a:buChar char="•"/>
                </a:pPr>
                <a:r>
                  <a:rPr lang="en-US" sz="1400" i="1" dirty="0">
                    <a:solidFill>
                      <a:srgbClr val="004D71"/>
                    </a:solidFill>
                  </a:rPr>
                  <a:t>What are the next steps?</a:t>
                </a:r>
              </a:p>
              <a:p>
                <a:pPr marL="544513" indent="-285750">
                  <a:buFont typeface="Arial" panose="020B0604020202020204" pitchFamily="34" charset="0"/>
                  <a:buChar char="•"/>
                </a:pPr>
                <a:r>
                  <a:rPr lang="en-US" sz="1400" i="1" dirty="0">
                    <a:solidFill>
                      <a:srgbClr val="004D71"/>
                    </a:solidFill>
                  </a:rPr>
                  <a:t>Are there any known time constraints moving forward?</a:t>
                </a:r>
              </a:p>
            </p:txBody>
          </p:sp>
          <p:sp>
            <p:nvSpPr>
              <p:cNvPr id="183" name="Rectangle 182"/>
              <p:cNvSpPr/>
              <p:nvPr>
                <p:custDataLst>
                  <p:tags r:id="rId4"/>
                </p:custDataLst>
              </p:nvPr>
            </p:nvSpPr>
            <p:spPr>
              <a:xfrm>
                <a:off x="2618049" y="2044256"/>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Next Steps</a:t>
                </a:r>
              </a:p>
            </p:txBody>
          </p:sp>
        </p:grpSp>
        <p:grpSp>
          <p:nvGrpSpPr>
            <p:cNvPr id="177" name="Group 176"/>
            <p:cNvGrpSpPr/>
            <p:nvPr/>
          </p:nvGrpSpPr>
          <p:grpSpPr>
            <a:xfrm>
              <a:off x="617799" y="2057399"/>
              <a:ext cx="1906326" cy="1267691"/>
              <a:chOff x="617799" y="2057399"/>
              <a:chExt cx="1906326" cy="1267691"/>
            </a:xfrm>
          </p:grpSpPr>
          <p:sp>
            <p:nvSpPr>
              <p:cNvPr id="178" name="Rectangle 177"/>
              <p:cNvSpPr/>
              <p:nvPr>
                <p:custDataLst>
                  <p:tags r:id="rId1"/>
                </p:custDataLst>
              </p:nvPr>
            </p:nvSpPr>
            <p:spPr>
              <a:xfrm>
                <a:off x="619125" y="2057399"/>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85750">
                  <a:buFont typeface="Arial" panose="020B0604020202020204" pitchFamily="34" charset="0"/>
                  <a:buChar char="•"/>
                </a:pPr>
                <a:r>
                  <a:rPr lang="en-US" sz="1400" i="1" dirty="0">
                    <a:solidFill>
                      <a:srgbClr val="004D71"/>
                    </a:solidFill>
                  </a:rPr>
                  <a:t>Why does the problem or opportunity exist?</a:t>
                </a:r>
              </a:p>
            </p:txBody>
          </p:sp>
          <p:sp>
            <p:nvSpPr>
              <p:cNvPr id="179" name="Rectangle 178"/>
              <p:cNvSpPr/>
              <p:nvPr>
                <p:custDataLst>
                  <p:tags r:id="rId2"/>
                </p:custDataLst>
              </p:nvPr>
            </p:nvSpPr>
            <p:spPr>
              <a:xfrm>
                <a:off x="617799"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Root Cause</a:t>
                </a:r>
                <a:endParaRPr lang="en-US" sz="1600" b="1" dirty="0">
                  <a:solidFill>
                    <a:prstClr val="white"/>
                  </a:solidFill>
                </a:endParaRPr>
              </a:p>
            </p:txBody>
          </p:sp>
        </p:grpSp>
      </p:grpSp>
      <p:sp>
        <p:nvSpPr>
          <p:cNvPr id="200" name="Freeform 199"/>
          <p:cNvSpPr>
            <a:spLocks/>
          </p:cNvSpPr>
          <p:nvPr/>
        </p:nvSpPr>
        <p:spPr bwMode="auto">
          <a:xfrm>
            <a:off x="822271" y="2013179"/>
            <a:ext cx="388377" cy="358596"/>
          </a:xfrm>
          <a:custGeom>
            <a:avLst/>
            <a:gdLst>
              <a:gd name="T0" fmla="*/ 436 w 487"/>
              <a:gd name="T1" fmla="*/ 262 h 460"/>
              <a:gd name="T2" fmla="*/ 393 w 487"/>
              <a:gd name="T3" fmla="*/ 276 h 460"/>
              <a:gd name="T4" fmla="*/ 363 w 487"/>
              <a:gd name="T5" fmla="*/ 290 h 460"/>
              <a:gd name="T6" fmla="*/ 326 w 487"/>
              <a:gd name="T7" fmla="*/ 242 h 460"/>
              <a:gd name="T8" fmla="*/ 334 w 487"/>
              <a:gd name="T9" fmla="*/ 165 h 460"/>
              <a:gd name="T10" fmla="*/ 337 w 487"/>
              <a:gd name="T11" fmla="*/ 149 h 460"/>
              <a:gd name="T12" fmla="*/ 289 w 487"/>
              <a:gd name="T13" fmla="*/ 154 h 460"/>
              <a:gd name="T14" fmla="*/ 206 w 487"/>
              <a:gd name="T15" fmla="*/ 150 h 460"/>
              <a:gd name="T16" fmla="*/ 199 w 487"/>
              <a:gd name="T17" fmla="*/ 105 h 460"/>
              <a:gd name="T18" fmla="*/ 222 w 487"/>
              <a:gd name="T19" fmla="*/ 72 h 460"/>
              <a:gd name="T20" fmla="*/ 211 w 487"/>
              <a:gd name="T21" fmla="*/ 13 h 460"/>
              <a:gd name="T22" fmla="*/ 130 w 487"/>
              <a:gd name="T23" fmla="*/ 13 h 460"/>
              <a:gd name="T24" fmla="*/ 117 w 487"/>
              <a:gd name="T25" fmla="*/ 75 h 460"/>
              <a:gd name="T26" fmla="*/ 136 w 487"/>
              <a:gd name="T27" fmla="*/ 109 h 460"/>
              <a:gd name="T28" fmla="*/ 127 w 487"/>
              <a:gd name="T29" fmla="*/ 150 h 460"/>
              <a:gd name="T30" fmla="*/ 21 w 487"/>
              <a:gd name="T31" fmla="*/ 153 h 460"/>
              <a:gd name="T32" fmla="*/ 5 w 487"/>
              <a:gd name="T33" fmla="*/ 150 h 460"/>
              <a:gd name="T34" fmla="*/ 0 w 487"/>
              <a:gd name="T35" fmla="*/ 449 h 460"/>
              <a:gd name="T36" fmla="*/ 1 w 487"/>
              <a:gd name="T37" fmla="*/ 450 h 460"/>
              <a:gd name="T38" fmla="*/ 13 w 487"/>
              <a:gd name="T39" fmla="*/ 451 h 460"/>
              <a:gd name="T40" fmla="*/ 93 w 487"/>
              <a:gd name="T41" fmla="*/ 460 h 460"/>
              <a:gd name="T42" fmla="*/ 141 w 487"/>
              <a:gd name="T43" fmla="*/ 423 h 460"/>
              <a:gd name="T44" fmla="*/ 126 w 487"/>
              <a:gd name="T45" fmla="*/ 393 h 460"/>
              <a:gd name="T46" fmla="*/ 112 w 487"/>
              <a:gd name="T47" fmla="*/ 350 h 460"/>
              <a:gd name="T48" fmla="*/ 171 w 487"/>
              <a:gd name="T49" fmla="*/ 299 h 460"/>
              <a:gd name="T50" fmla="*/ 227 w 487"/>
              <a:gd name="T51" fmla="*/ 348 h 460"/>
              <a:gd name="T52" fmla="*/ 210 w 487"/>
              <a:gd name="T53" fmla="*/ 388 h 460"/>
              <a:gd name="T54" fmla="*/ 194 w 487"/>
              <a:gd name="T55" fmla="*/ 426 h 460"/>
              <a:gd name="T56" fmla="*/ 237 w 487"/>
              <a:gd name="T57" fmla="*/ 458 h 460"/>
              <a:gd name="T58" fmla="*/ 299 w 487"/>
              <a:gd name="T59" fmla="*/ 452 h 460"/>
              <a:gd name="T60" fmla="*/ 337 w 487"/>
              <a:gd name="T61" fmla="*/ 449 h 460"/>
              <a:gd name="T62" fmla="*/ 333 w 487"/>
              <a:gd name="T63" fmla="*/ 414 h 460"/>
              <a:gd name="T64" fmla="*/ 360 w 487"/>
              <a:gd name="T65" fmla="*/ 344 h 460"/>
              <a:gd name="T66" fmla="*/ 398 w 487"/>
              <a:gd name="T67" fmla="*/ 360 h 460"/>
              <a:gd name="T68" fmla="*/ 438 w 487"/>
              <a:gd name="T69" fmla="*/ 376 h 460"/>
              <a:gd name="T70" fmla="*/ 487 w 487"/>
              <a:gd name="T71" fmla="*/ 32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460">
                <a:moveTo>
                  <a:pt x="473" y="279"/>
                </a:moveTo>
                <a:cubicBezTo>
                  <a:pt x="465" y="268"/>
                  <a:pt x="452" y="262"/>
                  <a:pt x="436" y="262"/>
                </a:cubicBezTo>
                <a:cubicBezTo>
                  <a:pt x="428" y="262"/>
                  <a:pt x="420" y="263"/>
                  <a:pt x="412" y="266"/>
                </a:cubicBezTo>
                <a:cubicBezTo>
                  <a:pt x="404" y="269"/>
                  <a:pt x="398" y="272"/>
                  <a:pt x="393" y="276"/>
                </a:cubicBezTo>
                <a:cubicBezTo>
                  <a:pt x="388" y="280"/>
                  <a:pt x="383" y="283"/>
                  <a:pt x="377" y="286"/>
                </a:cubicBezTo>
                <a:cubicBezTo>
                  <a:pt x="372" y="289"/>
                  <a:pt x="367" y="290"/>
                  <a:pt x="363" y="290"/>
                </a:cubicBezTo>
                <a:cubicBezTo>
                  <a:pt x="354" y="290"/>
                  <a:pt x="345" y="286"/>
                  <a:pt x="337" y="277"/>
                </a:cubicBezTo>
                <a:cubicBezTo>
                  <a:pt x="330" y="269"/>
                  <a:pt x="326" y="258"/>
                  <a:pt x="326" y="242"/>
                </a:cubicBezTo>
                <a:cubicBezTo>
                  <a:pt x="326" y="224"/>
                  <a:pt x="329" y="200"/>
                  <a:pt x="333" y="171"/>
                </a:cubicBezTo>
                <a:cubicBezTo>
                  <a:pt x="334" y="165"/>
                  <a:pt x="334" y="165"/>
                  <a:pt x="334" y="165"/>
                </a:cubicBezTo>
                <a:cubicBezTo>
                  <a:pt x="336" y="155"/>
                  <a:pt x="336" y="155"/>
                  <a:pt x="336" y="155"/>
                </a:cubicBezTo>
                <a:cubicBezTo>
                  <a:pt x="337" y="149"/>
                  <a:pt x="337" y="149"/>
                  <a:pt x="337" y="149"/>
                </a:cubicBezTo>
                <a:cubicBezTo>
                  <a:pt x="337" y="149"/>
                  <a:pt x="337" y="149"/>
                  <a:pt x="337" y="149"/>
                </a:cubicBezTo>
                <a:cubicBezTo>
                  <a:pt x="328" y="149"/>
                  <a:pt x="312" y="151"/>
                  <a:pt x="289" y="154"/>
                </a:cubicBezTo>
                <a:cubicBezTo>
                  <a:pt x="267" y="157"/>
                  <a:pt x="249" y="158"/>
                  <a:pt x="237" y="158"/>
                </a:cubicBezTo>
                <a:cubicBezTo>
                  <a:pt x="225" y="158"/>
                  <a:pt x="215" y="156"/>
                  <a:pt x="206" y="150"/>
                </a:cubicBezTo>
                <a:cubicBezTo>
                  <a:pt x="198" y="145"/>
                  <a:pt x="194" y="137"/>
                  <a:pt x="194" y="126"/>
                </a:cubicBezTo>
                <a:cubicBezTo>
                  <a:pt x="194" y="119"/>
                  <a:pt x="196" y="112"/>
                  <a:pt x="199" y="105"/>
                </a:cubicBezTo>
                <a:cubicBezTo>
                  <a:pt x="203" y="99"/>
                  <a:pt x="206" y="93"/>
                  <a:pt x="210" y="89"/>
                </a:cubicBezTo>
                <a:cubicBezTo>
                  <a:pt x="214" y="84"/>
                  <a:pt x="218" y="79"/>
                  <a:pt x="222" y="72"/>
                </a:cubicBezTo>
                <a:cubicBezTo>
                  <a:pt x="225" y="64"/>
                  <a:pt x="227" y="57"/>
                  <a:pt x="227" y="49"/>
                </a:cubicBezTo>
                <a:cubicBezTo>
                  <a:pt x="227" y="33"/>
                  <a:pt x="221" y="21"/>
                  <a:pt x="211" y="13"/>
                </a:cubicBezTo>
                <a:cubicBezTo>
                  <a:pt x="200" y="4"/>
                  <a:pt x="187" y="0"/>
                  <a:pt x="172" y="0"/>
                </a:cubicBezTo>
                <a:cubicBezTo>
                  <a:pt x="155" y="0"/>
                  <a:pt x="141" y="4"/>
                  <a:pt x="130" y="13"/>
                </a:cubicBezTo>
                <a:cubicBezTo>
                  <a:pt x="118" y="22"/>
                  <a:pt x="112" y="34"/>
                  <a:pt x="112" y="50"/>
                </a:cubicBezTo>
                <a:cubicBezTo>
                  <a:pt x="112" y="59"/>
                  <a:pt x="114" y="67"/>
                  <a:pt x="117" y="75"/>
                </a:cubicBezTo>
                <a:cubicBezTo>
                  <a:pt x="120" y="82"/>
                  <a:pt x="123" y="89"/>
                  <a:pt x="126" y="93"/>
                </a:cubicBezTo>
                <a:cubicBezTo>
                  <a:pt x="130" y="98"/>
                  <a:pt x="133" y="103"/>
                  <a:pt x="136" y="109"/>
                </a:cubicBezTo>
                <a:cubicBezTo>
                  <a:pt x="139" y="115"/>
                  <a:pt x="141" y="119"/>
                  <a:pt x="141" y="124"/>
                </a:cubicBezTo>
                <a:cubicBezTo>
                  <a:pt x="141" y="132"/>
                  <a:pt x="136" y="141"/>
                  <a:pt x="127" y="150"/>
                </a:cubicBezTo>
                <a:cubicBezTo>
                  <a:pt x="120" y="157"/>
                  <a:pt x="109" y="160"/>
                  <a:pt x="93" y="160"/>
                </a:cubicBezTo>
                <a:cubicBezTo>
                  <a:pt x="74" y="160"/>
                  <a:pt x="51" y="158"/>
                  <a:pt x="21" y="153"/>
                </a:cubicBezTo>
                <a:cubicBezTo>
                  <a:pt x="15" y="152"/>
                  <a:pt x="15" y="152"/>
                  <a:pt x="15" y="152"/>
                </a:cubicBezTo>
                <a:cubicBezTo>
                  <a:pt x="5" y="150"/>
                  <a:pt x="5" y="150"/>
                  <a:pt x="5" y="150"/>
                </a:cubicBezTo>
                <a:cubicBezTo>
                  <a:pt x="0" y="149"/>
                  <a:pt x="0" y="149"/>
                  <a:pt x="0" y="149"/>
                </a:cubicBezTo>
                <a:cubicBezTo>
                  <a:pt x="0" y="449"/>
                  <a:pt x="0" y="449"/>
                  <a:pt x="0" y="449"/>
                </a:cubicBezTo>
                <a:cubicBezTo>
                  <a:pt x="1" y="449"/>
                  <a:pt x="1" y="449"/>
                  <a:pt x="1" y="449"/>
                </a:cubicBezTo>
                <a:cubicBezTo>
                  <a:pt x="1" y="450"/>
                  <a:pt x="1" y="450"/>
                  <a:pt x="1" y="450"/>
                </a:cubicBezTo>
                <a:cubicBezTo>
                  <a:pt x="5" y="450"/>
                  <a:pt x="5" y="450"/>
                  <a:pt x="5" y="450"/>
                </a:cubicBezTo>
                <a:cubicBezTo>
                  <a:pt x="13" y="451"/>
                  <a:pt x="13" y="451"/>
                  <a:pt x="13" y="451"/>
                </a:cubicBezTo>
                <a:cubicBezTo>
                  <a:pt x="21" y="453"/>
                  <a:pt x="21" y="453"/>
                  <a:pt x="21" y="453"/>
                </a:cubicBezTo>
                <a:cubicBezTo>
                  <a:pt x="51" y="457"/>
                  <a:pt x="74" y="460"/>
                  <a:pt x="93" y="460"/>
                </a:cubicBezTo>
                <a:cubicBezTo>
                  <a:pt x="109" y="460"/>
                  <a:pt x="120" y="456"/>
                  <a:pt x="127" y="449"/>
                </a:cubicBezTo>
                <a:cubicBezTo>
                  <a:pt x="136" y="441"/>
                  <a:pt x="141" y="432"/>
                  <a:pt x="141" y="423"/>
                </a:cubicBezTo>
                <a:cubicBezTo>
                  <a:pt x="141" y="419"/>
                  <a:pt x="139" y="414"/>
                  <a:pt x="136" y="408"/>
                </a:cubicBezTo>
                <a:cubicBezTo>
                  <a:pt x="133" y="403"/>
                  <a:pt x="130" y="398"/>
                  <a:pt x="126" y="393"/>
                </a:cubicBezTo>
                <a:cubicBezTo>
                  <a:pt x="123" y="388"/>
                  <a:pt x="120" y="382"/>
                  <a:pt x="117" y="374"/>
                </a:cubicBezTo>
                <a:cubicBezTo>
                  <a:pt x="114" y="366"/>
                  <a:pt x="112" y="358"/>
                  <a:pt x="112" y="350"/>
                </a:cubicBezTo>
                <a:cubicBezTo>
                  <a:pt x="112" y="334"/>
                  <a:pt x="118" y="321"/>
                  <a:pt x="130" y="313"/>
                </a:cubicBezTo>
                <a:cubicBezTo>
                  <a:pt x="141" y="304"/>
                  <a:pt x="155" y="299"/>
                  <a:pt x="171" y="299"/>
                </a:cubicBezTo>
                <a:cubicBezTo>
                  <a:pt x="187" y="299"/>
                  <a:pt x="200" y="304"/>
                  <a:pt x="211" y="312"/>
                </a:cubicBezTo>
                <a:cubicBezTo>
                  <a:pt x="221" y="321"/>
                  <a:pt x="227" y="333"/>
                  <a:pt x="227" y="348"/>
                </a:cubicBezTo>
                <a:cubicBezTo>
                  <a:pt x="227" y="356"/>
                  <a:pt x="225" y="364"/>
                  <a:pt x="222" y="371"/>
                </a:cubicBezTo>
                <a:cubicBezTo>
                  <a:pt x="218" y="378"/>
                  <a:pt x="214" y="384"/>
                  <a:pt x="210" y="388"/>
                </a:cubicBezTo>
                <a:cubicBezTo>
                  <a:pt x="206" y="393"/>
                  <a:pt x="203" y="398"/>
                  <a:pt x="199" y="405"/>
                </a:cubicBezTo>
                <a:cubicBezTo>
                  <a:pt x="196" y="411"/>
                  <a:pt x="194" y="418"/>
                  <a:pt x="194" y="426"/>
                </a:cubicBezTo>
                <a:cubicBezTo>
                  <a:pt x="194" y="437"/>
                  <a:pt x="198" y="445"/>
                  <a:pt x="206" y="450"/>
                </a:cubicBezTo>
                <a:cubicBezTo>
                  <a:pt x="215" y="455"/>
                  <a:pt x="225" y="458"/>
                  <a:pt x="237" y="458"/>
                </a:cubicBezTo>
                <a:cubicBezTo>
                  <a:pt x="246" y="458"/>
                  <a:pt x="255" y="457"/>
                  <a:pt x="265" y="456"/>
                </a:cubicBezTo>
                <a:cubicBezTo>
                  <a:pt x="275" y="455"/>
                  <a:pt x="287" y="454"/>
                  <a:pt x="299" y="452"/>
                </a:cubicBezTo>
                <a:cubicBezTo>
                  <a:pt x="311" y="451"/>
                  <a:pt x="321" y="450"/>
                  <a:pt x="328" y="449"/>
                </a:cubicBezTo>
                <a:cubicBezTo>
                  <a:pt x="330" y="449"/>
                  <a:pt x="333" y="449"/>
                  <a:pt x="337" y="449"/>
                </a:cubicBezTo>
                <a:cubicBezTo>
                  <a:pt x="337" y="447"/>
                  <a:pt x="337" y="447"/>
                  <a:pt x="337" y="447"/>
                </a:cubicBezTo>
                <a:cubicBezTo>
                  <a:pt x="337" y="440"/>
                  <a:pt x="336" y="428"/>
                  <a:pt x="333" y="414"/>
                </a:cubicBezTo>
                <a:cubicBezTo>
                  <a:pt x="330" y="399"/>
                  <a:pt x="328" y="388"/>
                  <a:pt x="328" y="380"/>
                </a:cubicBezTo>
                <a:cubicBezTo>
                  <a:pt x="328" y="356"/>
                  <a:pt x="339" y="344"/>
                  <a:pt x="360" y="344"/>
                </a:cubicBezTo>
                <a:cubicBezTo>
                  <a:pt x="368" y="344"/>
                  <a:pt x="374" y="345"/>
                  <a:pt x="381" y="349"/>
                </a:cubicBezTo>
                <a:cubicBezTo>
                  <a:pt x="388" y="352"/>
                  <a:pt x="393" y="356"/>
                  <a:pt x="398" y="360"/>
                </a:cubicBezTo>
                <a:cubicBezTo>
                  <a:pt x="402" y="364"/>
                  <a:pt x="408" y="368"/>
                  <a:pt x="415" y="371"/>
                </a:cubicBezTo>
                <a:cubicBezTo>
                  <a:pt x="422" y="374"/>
                  <a:pt x="430" y="376"/>
                  <a:pt x="438" y="376"/>
                </a:cubicBezTo>
                <a:cubicBezTo>
                  <a:pt x="453" y="376"/>
                  <a:pt x="465" y="371"/>
                  <a:pt x="474" y="360"/>
                </a:cubicBezTo>
                <a:cubicBezTo>
                  <a:pt x="482" y="350"/>
                  <a:pt x="487" y="337"/>
                  <a:pt x="487" y="321"/>
                </a:cubicBezTo>
                <a:cubicBezTo>
                  <a:pt x="487" y="304"/>
                  <a:pt x="482" y="291"/>
                  <a:pt x="473" y="27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1" name="Freeform 200"/>
          <p:cNvSpPr>
            <a:spLocks noEditPoints="1"/>
          </p:cNvSpPr>
          <p:nvPr/>
        </p:nvSpPr>
        <p:spPr bwMode="auto">
          <a:xfrm>
            <a:off x="5349555" y="2079567"/>
            <a:ext cx="432048" cy="266926"/>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3" name="Freeform 202"/>
          <p:cNvSpPr>
            <a:spLocks noEditPoints="1"/>
          </p:cNvSpPr>
          <p:nvPr/>
        </p:nvSpPr>
        <p:spPr bwMode="auto">
          <a:xfrm>
            <a:off x="858306" y="3535125"/>
            <a:ext cx="366040" cy="339563"/>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5" name="Freeform 204"/>
          <p:cNvSpPr>
            <a:spLocks noEditPoints="1"/>
          </p:cNvSpPr>
          <p:nvPr/>
        </p:nvSpPr>
        <p:spPr bwMode="auto">
          <a:xfrm>
            <a:off x="5270781" y="5067617"/>
            <a:ext cx="346042" cy="340771"/>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9" name="Freeform 208"/>
          <p:cNvSpPr>
            <a:spLocks/>
          </p:cNvSpPr>
          <p:nvPr/>
        </p:nvSpPr>
        <p:spPr bwMode="auto">
          <a:xfrm>
            <a:off x="5364088" y="3556358"/>
            <a:ext cx="367815" cy="301959"/>
          </a:xfrm>
          <a:custGeom>
            <a:avLst/>
            <a:gdLst>
              <a:gd name="T0" fmla="*/ 182 w 189"/>
              <a:gd name="T1" fmla="*/ 0 h 188"/>
              <a:gd name="T2" fmla="*/ 178 w 189"/>
              <a:gd name="T3" fmla="*/ 1 h 188"/>
              <a:gd name="T4" fmla="*/ 3 w 189"/>
              <a:gd name="T5" fmla="*/ 102 h 188"/>
              <a:gd name="T6" fmla="*/ 0 w 189"/>
              <a:gd name="T7" fmla="*/ 108 h 188"/>
              <a:gd name="T8" fmla="*/ 4 w 189"/>
              <a:gd name="T9" fmla="*/ 114 h 188"/>
              <a:gd name="T10" fmla="*/ 46 w 189"/>
              <a:gd name="T11" fmla="*/ 131 h 188"/>
              <a:gd name="T12" fmla="*/ 158 w 189"/>
              <a:gd name="T13" fmla="*/ 33 h 188"/>
              <a:gd name="T14" fmla="*/ 67 w 189"/>
              <a:gd name="T15" fmla="*/ 145 h 188"/>
              <a:gd name="T16" fmla="*/ 67 w 189"/>
              <a:gd name="T17" fmla="*/ 181 h 188"/>
              <a:gd name="T18" fmla="*/ 68 w 189"/>
              <a:gd name="T19" fmla="*/ 185 h 188"/>
              <a:gd name="T20" fmla="*/ 72 w 189"/>
              <a:gd name="T21" fmla="*/ 188 h 188"/>
              <a:gd name="T22" fmla="*/ 74 w 189"/>
              <a:gd name="T23" fmla="*/ 188 h 188"/>
              <a:gd name="T24" fmla="*/ 79 w 189"/>
              <a:gd name="T25" fmla="*/ 186 h 188"/>
              <a:gd name="T26" fmla="*/ 105 w 189"/>
              <a:gd name="T27" fmla="*/ 155 h 188"/>
              <a:gd name="T28" fmla="*/ 152 w 189"/>
              <a:gd name="T29" fmla="*/ 174 h 188"/>
              <a:gd name="T30" fmla="*/ 155 w 189"/>
              <a:gd name="T31" fmla="*/ 175 h 188"/>
              <a:gd name="T32" fmla="*/ 158 w 189"/>
              <a:gd name="T33" fmla="*/ 174 h 188"/>
              <a:gd name="T34" fmla="*/ 161 w 189"/>
              <a:gd name="T35" fmla="*/ 169 h 188"/>
              <a:gd name="T36" fmla="*/ 188 w 189"/>
              <a:gd name="T37" fmla="*/ 8 h 188"/>
              <a:gd name="T38" fmla="*/ 185 w 189"/>
              <a:gd name="T39" fmla="*/ 1 h 188"/>
              <a:gd name="T40" fmla="*/ 182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182" y="0"/>
                </a:moveTo>
                <a:cubicBezTo>
                  <a:pt x="178" y="1"/>
                  <a:pt x="178" y="1"/>
                  <a:pt x="178" y="1"/>
                </a:cubicBezTo>
                <a:cubicBezTo>
                  <a:pt x="3" y="102"/>
                  <a:pt x="3" y="102"/>
                  <a:pt x="3" y="102"/>
                </a:cubicBezTo>
                <a:cubicBezTo>
                  <a:pt x="1" y="103"/>
                  <a:pt x="0" y="105"/>
                  <a:pt x="0" y="108"/>
                </a:cubicBezTo>
                <a:cubicBezTo>
                  <a:pt x="0" y="111"/>
                  <a:pt x="2" y="113"/>
                  <a:pt x="4" y="114"/>
                </a:cubicBezTo>
                <a:cubicBezTo>
                  <a:pt x="46" y="131"/>
                  <a:pt x="46" y="131"/>
                  <a:pt x="46" y="131"/>
                </a:cubicBezTo>
                <a:cubicBezTo>
                  <a:pt x="158" y="33"/>
                  <a:pt x="158" y="33"/>
                  <a:pt x="158" y="33"/>
                </a:cubicBezTo>
                <a:cubicBezTo>
                  <a:pt x="67" y="145"/>
                  <a:pt x="67" y="145"/>
                  <a:pt x="67" y="145"/>
                </a:cubicBezTo>
                <a:cubicBezTo>
                  <a:pt x="67" y="181"/>
                  <a:pt x="67" y="181"/>
                  <a:pt x="67" y="181"/>
                </a:cubicBezTo>
                <a:cubicBezTo>
                  <a:pt x="68" y="185"/>
                  <a:pt x="68" y="185"/>
                  <a:pt x="68" y="185"/>
                </a:cubicBezTo>
                <a:cubicBezTo>
                  <a:pt x="72" y="188"/>
                  <a:pt x="72" y="188"/>
                  <a:pt x="72" y="188"/>
                </a:cubicBezTo>
                <a:cubicBezTo>
                  <a:pt x="74" y="188"/>
                  <a:pt x="74" y="188"/>
                  <a:pt x="74" y="188"/>
                </a:cubicBezTo>
                <a:cubicBezTo>
                  <a:pt x="76" y="188"/>
                  <a:pt x="78" y="187"/>
                  <a:pt x="79" y="186"/>
                </a:cubicBezTo>
                <a:cubicBezTo>
                  <a:pt x="105" y="155"/>
                  <a:pt x="105" y="155"/>
                  <a:pt x="105" y="155"/>
                </a:cubicBezTo>
                <a:cubicBezTo>
                  <a:pt x="152" y="174"/>
                  <a:pt x="152" y="174"/>
                  <a:pt x="152" y="174"/>
                </a:cubicBezTo>
                <a:cubicBezTo>
                  <a:pt x="155" y="175"/>
                  <a:pt x="155" y="175"/>
                  <a:pt x="155" y="175"/>
                </a:cubicBezTo>
                <a:cubicBezTo>
                  <a:pt x="158" y="174"/>
                  <a:pt x="158" y="174"/>
                  <a:pt x="158" y="174"/>
                </a:cubicBezTo>
                <a:cubicBezTo>
                  <a:pt x="160" y="173"/>
                  <a:pt x="161" y="171"/>
                  <a:pt x="161" y="169"/>
                </a:cubicBezTo>
                <a:cubicBezTo>
                  <a:pt x="188" y="8"/>
                  <a:pt x="188" y="8"/>
                  <a:pt x="188" y="8"/>
                </a:cubicBezTo>
                <a:cubicBezTo>
                  <a:pt x="189" y="5"/>
                  <a:pt x="188" y="3"/>
                  <a:pt x="185" y="1"/>
                </a:cubicBezTo>
                <a:lnTo>
                  <a:pt x="182" y="0"/>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13" name="Freeform 212"/>
          <p:cNvSpPr>
            <a:spLocks noEditPoints="1"/>
          </p:cNvSpPr>
          <p:nvPr/>
        </p:nvSpPr>
        <p:spPr bwMode="auto">
          <a:xfrm>
            <a:off x="858306" y="5029543"/>
            <a:ext cx="396762" cy="383355"/>
          </a:xfrm>
          <a:custGeom>
            <a:avLst/>
            <a:gdLst>
              <a:gd name="T0" fmla="*/ 101 w 330"/>
              <a:gd name="T1" fmla="*/ 27 h 361"/>
              <a:gd name="T2" fmla="*/ 101 w 330"/>
              <a:gd name="T3" fmla="*/ 154 h 361"/>
              <a:gd name="T4" fmla="*/ 229 w 330"/>
              <a:gd name="T5" fmla="*/ 154 h 361"/>
              <a:gd name="T6" fmla="*/ 229 w 330"/>
              <a:gd name="T7" fmla="*/ 27 h 361"/>
              <a:gd name="T8" fmla="*/ 329 w 330"/>
              <a:gd name="T9" fmla="*/ 269 h 361"/>
              <a:gd name="T10" fmla="*/ 312 w 330"/>
              <a:gd name="T11" fmla="*/ 206 h 361"/>
              <a:gd name="T12" fmla="*/ 265 w 330"/>
              <a:gd name="T13" fmla="*/ 167 h 361"/>
              <a:gd name="T14" fmla="*/ 270 w 330"/>
              <a:gd name="T15" fmla="*/ 188 h 361"/>
              <a:gd name="T16" fmla="*/ 270 w 330"/>
              <a:gd name="T17" fmla="*/ 209 h 361"/>
              <a:gd name="T18" fmla="*/ 292 w 330"/>
              <a:gd name="T19" fmla="*/ 241 h 361"/>
              <a:gd name="T20" fmla="*/ 300 w 330"/>
              <a:gd name="T21" fmla="*/ 291 h 361"/>
              <a:gd name="T22" fmla="*/ 301 w 330"/>
              <a:gd name="T23" fmla="*/ 324 h 361"/>
              <a:gd name="T24" fmla="*/ 269 w 330"/>
              <a:gd name="T25" fmla="*/ 324 h 361"/>
              <a:gd name="T26" fmla="*/ 270 w 330"/>
              <a:gd name="T27" fmla="*/ 291 h 361"/>
              <a:gd name="T28" fmla="*/ 261 w 330"/>
              <a:gd name="T29" fmla="*/ 249 h 361"/>
              <a:gd name="T30" fmla="*/ 219 w 330"/>
              <a:gd name="T31" fmla="*/ 249 h 361"/>
              <a:gd name="T32" fmla="*/ 210 w 330"/>
              <a:gd name="T33" fmla="*/ 291 h 361"/>
              <a:gd name="T34" fmla="*/ 211 w 330"/>
              <a:gd name="T35" fmla="*/ 324 h 361"/>
              <a:gd name="T36" fmla="*/ 179 w 330"/>
              <a:gd name="T37" fmla="*/ 324 h 361"/>
              <a:gd name="T38" fmla="*/ 180 w 330"/>
              <a:gd name="T39" fmla="*/ 291 h 361"/>
              <a:gd name="T40" fmla="*/ 198 w 330"/>
              <a:gd name="T41" fmla="*/ 228 h 361"/>
              <a:gd name="T42" fmla="*/ 240 w 330"/>
              <a:gd name="T43" fmla="*/ 196 h 361"/>
              <a:gd name="T44" fmla="*/ 165 w 330"/>
              <a:gd name="T45" fmla="*/ 198 h 361"/>
              <a:gd name="T46" fmla="*/ 90 w 330"/>
              <a:gd name="T47" fmla="*/ 196 h 361"/>
              <a:gd name="T48" fmla="*/ 112 w 330"/>
              <a:gd name="T49" fmla="*/ 260 h 361"/>
              <a:gd name="T50" fmla="*/ 107 w 330"/>
              <a:gd name="T51" fmla="*/ 318 h 361"/>
              <a:gd name="T52" fmla="*/ 43 w 330"/>
              <a:gd name="T53" fmla="*/ 318 h 361"/>
              <a:gd name="T54" fmla="*/ 38 w 330"/>
              <a:gd name="T55" fmla="*/ 260 h 361"/>
              <a:gd name="T56" fmla="*/ 60 w 330"/>
              <a:gd name="T57" fmla="*/ 196 h 361"/>
              <a:gd name="T58" fmla="*/ 37 w 330"/>
              <a:gd name="T59" fmla="*/ 182 h 361"/>
              <a:gd name="T60" fmla="*/ 7 w 330"/>
              <a:gd name="T61" fmla="*/ 237 h 361"/>
              <a:gd name="T62" fmla="*/ 0 w 330"/>
              <a:gd name="T63" fmla="*/ 300 h 361"/>
              <a:gd name="T64" fmla="*/ 63 w 330"/>
              <a:gd name="T65" fmla="*/ 361 h 361"/>
              <a:gd name="T66" fmla="*/ 313 w 330"/>
              <a:gd name="T67" fmla="*/ 345 h 361"/>
              <a:gd name="T68" fmla="*/ 329 w 330"/>
              <a:gd name="T69" fmla="*/ 269 h 361"/>
              <a:gd name="T70" fmla="*/ 64 w 330"/>
              <a:gd name="T71" fmla="*/ 275 h 361"/>
              <a:gd name="T72" fmla="*/ 64 w 330"/>
              <a:gd name="T73" fmla="*/ 296 h 361"/>
              <a:gd name="T74" fmla="*/ 86 w 330"/>
              <a:gd name="T75" fmla="*/ 296 h 361"/>
              <a:gd name="T76" fmla="*/ 86 w 330"/>
              <a:gd name="T77" fmla="*/ 27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61">
                <a:moveTo>
                  <a:pt x="165" y="0"/>
                </a:moveTo>
                <a:cubicBezTo>
                  <a:pt x="140" y="0"/>
                  <a:pt x="119" y="9"/>
                  <a:pt x="101" y="27"/>
                </a:cubicBezTo>
                <a:cubicBezTo>
                  <a:pt x="84" y="44"/>
                  <a:pt x="75" y="66"/>
                  <a:pt x="75" y="90"/>
                </a:cubicBezTo>
                <a:cubicBezTo>
                  <a:pt x="75" y="115"/>
                  <a:pt x="84" y="136"/>
                  <a:pt x="101" y="154"/>
                </a:cubicBezTo>
                <a:cubicBezTo>
                  <a:pt x="119" y="172"/>
                  <a:pt x="140" y="181"/>
                  <a:pt x="165" y="181"/>
                </a:cubicBezTo>
                <a:cubicBezTo>
                  <a:pt x="190" y="181"/>
                  <a:pt x="211" y="172"/>
                  <a:pt x="229" y="154"/>
                </a:cubicBezTo>
                <a:cubicBezTo>
                  <a:pt x="246" y="136"/>
                  <a:pt x="255" y="115"/>
                  <a:pt x="255" y="90"/>
                </a:cubicBezTo>
                <a:cubicBezTo>
                  <a:pt x="255" y="66"/>
                  <a:pt x="246" y="44"/>
                  <a:pt x="229" y="27"/>
                </a:cubicBezTo>
                <a:cubicBezTo>
                  <a:pt x="211" y="9"/>
                  <a:pt x="190" y="0"/>
                  <a:pt x="165" y="0"/>
                </a:cubicBezTo>
                <a:close/>
                <a:moveTo>
                  <a:pt x="329" y="269"/>
                </a:moveTo>
                <a:cubicBezTo>
                  <a:pt x="328" y="259"/>
                  <a:pt x="326" y="249"/>
                  <a:pt x="323" y="237"/>
                </a:cubicBezTo>
                <a:cubicBezTo>
                  <a:pt x="321" y="225"/>
                  <a:pt x="317" y="215"/>
                  <a:pt x="312" y="206"/>
                </a:cubicBezTo>
                <a:cubicBezTo>
                  <a:pt x="308" y="197"/>
                  <a:pt x="301" y="189"/>
                  <a:pt x="293" y="182"/>
                </a:cubicBezTo>
                <a:cubicBezTo>
                  <a:pt x="285" y="174"/>
                  <a:pt x="276" y="170"/>
                  <a:pt x="265" y="167"/>
                </a:cubicBezTo>
                <a:cubicBezTo>
                  <a:pt x="268" y="177"/>
                  <a:pt x="268" y="177"/>
                  <a:pt x="268" y="177"/>
                </a:cubicBezTo>
                <a:cubicBezTo>
                  <a:pt x="269" y="180"/>
                  <a:pt x="270" y="184"/>
                  <a:pt x="270" y="188"/>
                </a:cubicBezTo>
                <a:cubicBezTo>
                  <a:pt x="270" y="192"/>
                  <a:pt x="270" y="195"/>
                  <a:pt x="270" y="198"/>
                </a:cubicBezTo>
                <a:cubicBezTo>
                  <a:pt x="270" y="200"/>
                  <a:pt x="270" y="204"/>
                  <a:pt x="270" y="209"/>
                </a:cubicBezTo>
                <a:cubicBezTo>
                  <a:pt x="270" y="214"/>
                  <a:pt x="270" y="217"/>
                  <a:pt x="270" y="219"/>
                </a:cubicBezTo>
                <a:cubicBezTo>
                  <a:pt x="280" y="224"/>
                  <a:pt x="287" y="231"/>
                  <a:pt x="292" y="241"/>
                </a:cubicBezTo>
                <a:cubicBezTo>
                  <a:pt x="298" y="250"/>
                  <a:pt x="300" y="260"/>
                  <a:pt x="300" y="271"/>
                </a:cubicBezTo>
                <a:cubicBezTo>
                  <a:pt x="300" y="291"/>
                  <a:pt x="300" y="291"/>
                  <a:pt x="300" y="291"/>
                </a:cubicBezTo>
                <a:cubicBezTo>
                  <a:pt x="305" y="296"/>
                  <a:pt x="308" y="302"/>
                  <a:pt x="308" y="308"/>
                </a:cubicBezTo>
                <a:cubicBezTo>
                  <a:pt x="308" y="314"/>
                  <a:pt x="306" y="320"/>
                  <a:pt x="301" y="324"/>
                </a:cubicBezTo>
                <a:cubicBezTo>
                  <a:pt x="297" y="328"/>
                  <a:pt x="292" y="331"/>
                  <a:pt x="285" y="331"/>
                </a:cubicBezTo>
                <a:cubicBezTo>
                  <a:pt x="279" y="331"/>
                  <a:pt x="274" y="328"/>
                  <a:pt x="269" y="324"/>
                </a:cubicBezTo>
                <a:cubicBezTo>
                  <a:pt x="265" y="320"/>
                  <a:pt x="263" y="314"/>
                  <a:pt x="263" y="308"/>
                </a:cubicBezTo>
                <a:cubicBezTo>
                  <a:pt x="263" y="302"/>
                  <a:pt x="265" y="296"/>
                  <a:pt x="270" y="291"/>
                </a:cubicBezTo>
                <a:cubicBezTo>
                  <a:pt x="270" y="271"/>
                  <a:pt x="270" y="271"/>
                  <a:pt x="270" y="271"/>
                </a:cubicBezTo>
                <a:cubicBezTo>
                  <a:pt x="270" y="262"/>
                  <a:pt x="267" y="255"/>
                  <a:pt x="261" y="249"/>
                </a:cubicBezTo>
                <a:cubicBezTo>
                  <a:pt x="255" y="244"/>
                  <a:pt x="248" y="241"/>
                  <a:pt x="240" y="241"/>
                </a:cubicBezTo>
                <a:cubicBezTo>
                  <a:pt x="232" y="241"/>
                  <a:pt x="225" y="244"/>
                  <a:pt x="219" y="249"/>
                </a:cubicBezTo>
                <a:cubicBezTo>
                  <a:pt x="213" y="255"/>
                  <a:pt x="210" y="262"/>
                  <a:pt x="210" y="271"/>
                </a:cubicBezTo>
                <a:cubicBezTo>
                  <a:pt x="210" y="291"/>
                  <a:pt x="210" y="291"/>
                  <a:pt x="210" y="291"/>
                </a:cubicBezTo>
                <a:cubicBezTo>
                  <a:pt x="215" y="296"/>
                  <a:pt x="218" y="302"/>
                  <a:pt x="218" y="308"/>
                </a:cubicBezTo>
                <a:cubicBezTo>
                  <a:pt x="218" y="314"/>
                  <a:pt x="216" y="320"/>
                  <a:pt x="211" y="324"/>
                </a:cubicBezTo>
                <a:cubicBezTo>
                  <a:pt x="207" y="328"/>
                  <a:pt x="201" y="331"/>
                  <a:pt x="195" y="331"/>
                </a:cubicBezTo>
                <a:cubicBezTo>
                  <a:pt x="189" y="331"/>
                  <a:pt x="184" y="328"/>
                  <a:pt x="179" y="324"/>
                </a:cubicBezTo>
                <a:cubicBezTo>
                  <a:pt x="175" y="320"/>
                  <a:pt x="173" y="314"/>
                  <a:pt x="173" y="308"/>
                </a:cubicBezTo>
                <a:cubicBezTo>
                  <a:pt x="173" y="302"/>
                  <a:pt x="175" y="296"/>
                  <a:pt x="180" y="291"/>
                </a:cubicBezTo>
                <a:cubicBezTo>
                  <a:pt x="180" y="271"/>
                  <a:pt x="180" y="271"/>
                  <a:pt x="180" y="271"/>
                </a:cubicBezTo>
                <a:cubicBezTo>
                  <a:pt x="180" y="254"/>
                  <a:pt x="186" y="240"/>
                  <a:pt x="198" y="228"/>
                </a:cubicBezTo>
                <a:cubicBezTo>
                  <a:pt x="210" y="216"/>
                  <a:pt x="224" y="211"/>
                  <a:pt x="240" y="211"/>
                </a:cubicBezTo>
                <a:cubicBezTo>
                  <a:pt x="240" y="196"/>
                  <a:pt x="240" y="196"/>
                  <a:pt x="240" y="196"/>
                </a:cubicBezTo>
                <a:cubicBezTo>
                  <a:pt x="240" y="186"/>
                  <a:pt x="238" y="179"/>
                  <a:pt x="234" y="174"/>
                </a:cubicBezTo>
                <a:cubicBezTo>
                  <a:pt x="214" y="190"/>
                  <a:pt x="191" y="198"/>
                  <a:pt x="165" y="198"/>
                </a:cubicBezTo>
                <a:cubicBezTo>
                  <a:pt x="140" y="198"/>
                  <a:pt x="117" y="190"/>
                  <a:pt x="96" y="174"/>
                </a:cubicBezTo>
                <a:cubicBezTo>
                  <a:pt x="92" y="179"/>
                  <a:pt x="90" y="186"/>
                  <a:pt x="90" y="196"/>
                </a:cubicBezTo>
                <a:cubicBezTo>
                  <a:pt x="90" y="243"/>
                  <a:pt x="90" y="243"/>
                  <a:pt x="90" y="243"/>
                </a:cubicBezTo>
                <a:cubicBezTo>
                  <a:pt x="99" y="246"/>
                  <a:pt x="106" y="252"/>
                  <a:pt x="112" y="260"/>
                </a:cubicBezTo>
                <a:cubicBezTo>
                  <a:pt x="117" y="267"/>
                  <a:pt x="120" y="276"/>
                  <a:pt x="120" y="286"/>
                </a:cubicBezTo>
                <a:cubicBezTo>
                  <a:pt x="120" y="298"/>
                  <a:pt x="116" y="309"/>
                  <a:pt x="107" y="318"/>
                </a:cubicBezTo>
                <a:cubicBezTo>
                  <a:pt x="98" y="326"/>
                  <a:pt x="88" y="331"/>
                  <a:pt x="75" y="331"/>
                </a:cubicBezTo>
                <a:cubicBezTo>
                  <a:pt x="63" y="331"/>
                  <a:pt x="52" y="326"/>
                  <a:pt x="43" y="318"/>
                </a:cubicBezTo>
                <a:cubicBezTo>
                  <a:pt x="34" y="309"/>
                  <a:pt x="30" y="298"/>
                  <a:pt x="30" y="286"/>
                </a:cubicBezTo>
                <a:cubicBezTo>
                  <a:pt x="30" y="276"/>
                  <a:pt x="33" y="267"/>
                  <a:pt x="38" y="260"/>
                </a:cubicBezTo>
                <a:cubicBezTo>
                  <a:pt x="44" y="252"/>
                  <a:pt x="51" y="246"/>
                  <a:pt x="60" y="243"/>
                </a:cubicBezTo>
                <a:cubicBezTo>
                  <a:pt x="60" y="196"/>
                  <a:pt x="60" y="196"/>
                  <a:pt x="60" y="196"/>
                </a:cubicBezTo>
                <a:cubicBezTo>
                  <a:pt x="60" y="185"/>
                  <a:pt x="62" y="175"/>
                  <a:pt x="65" y="167"/>
                </a:cubicBezTo>
                <a:cubicBezTo>
                  <a:pt x="55" y="170"/>
                  <a:pt x="45" y="174"/>
                  <a:pt x="37" y="182"/>
                </a:cubicBezTo>
                <a:cubicBezTo>
                  <a:pt x="29" y="189"/>
                  <a:pt x="23" y="197"/>
                  <a:pt x="18" y="206"/>
                </a:cubicBezTo>
                <a:cubicBezTo>
                  <a:pt x="13" y="215"/>
                  <a:pt x="10" y="225"/>
                  <a:pt x="7" y="237"/>
                </a:cubicBezTo>
                <a:cubicBezTo>
                  <a:pt x="4" y="249"/>
                  <a:pt x="2" y="259"/>
                  <a:pt x="1" y="269"/>
                </a:cubicBezTo>
                <a:cubicBezTo>
                  <a:pt x="0" y="279"/>
                  <a:pt x="0" y="289"/>
                  <a:pt x="0" y="300"/>
                </a:cubicBezTo>
                <a:cubicBezTo>
                  <a:pt x="0" y="319"/>
                  <a:pt x="6" y="334"/>
                  <a:pt x="17" y="345"/>
                </a:cubicBezTo>
                <a:cubicBezTo>
                  <a:pt x="29" y="355"/>
                  <a:pt x="44" y="361"/>
                  <a:pt x="63" y="361"/>
                </a:cubicBezTo>
                <a:cubicBezTo>
                  <a:pt x="268" y="361"/>
                  <a:pt x="268" y="361"/>
                  <a:pt x="268" y="361"/>
                </a:cubicBezTo>
                <a:cubicBezTo>
                  <a:pt x="287" y="361"/>
                  <a:pt x="302" y="355"/>
                  <a:pt x="313" y="345"/>
                </a:cubicBezTo>
                <a:cubicBezTo>
                  <a:pt x="325" y="334"/>
                  <a:pt x="330" y="319"/>
                  <a:pt x="330" y="300"/>
                </a:cubicBezTo>
                <a:cubicBezTo>
                  <a:pt x="330" y="289"/>
                  <a:pt x="330" y="279"/>
                  <a:pt x="329" y="269"/>
                </a:cubicBezTo>
                <a:close/>
                <a:moveTo>
                  <a:pt x="75" y="271"/>
                </a:moveTo>
                <a:cubicBezTo>
                  <a:pt x="71" y="271"/>
                  <a:pt x="67" y="272"/>
                  <a:pt x="64" y="275"/>
                </a:cubicBezTo>
                <a:cubicBezTo>
                  <a:pt x="62" y="278"/>
                  <a:pt x="60" y="282"/>
                  <a:pt x="60" y="286"/>
                </a:cubicBezTo>
                <a:cubicBezTo>
                  <a:pt x="60" y="290"/>
                  <a:pt x="62" y="293"/>
                  <a:pt x="64" y="296"/>
                </a:cubicBezTo>
                <a:cubicBezTo>
                  <a:pt x="67" y="299"/>
                  <a:pt x="71" y="301"/>
                  <a:pt x="75" y="301"/>
                </a:cubicBezTo>
                <a:cubicBezTo>
                  <a:pt x="79" y="301"/>
                  <a:pt x="83" y="299"/>
                  <a:pt x="86" y="296"/>
                </a:cubicBezTo>
                <a:cubicBezTo>
                  <a:pt x="89" y="293"/>
                  <a:pt x="90" y="290"/>
                  <a:pt x="90" y="286"/>
                </a:cubicBezTo>
                <a:cubicBezTo>
                  <a:pt x="90" y="282"/>
                  <a:pt x="89" y="278"/>
                  <a:pt x="86" y="275"/>
                </a:cubicBezTo>
                <a:cubicBezTo>
                  <a:pt x="83" y="272"/>
                  <a:pt x="79" y="271"/>
                  <a:pt x="75" y="271"/>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 name="Slide Number Placeholder 1"/>
          <p:cNvSpPr>
            <a:spLocks noGrp="1"/>
          </p:cNvSpPr>
          <p:nvPr>
            <p:ph type="sldNum" sz="quarter" idx="12"/>
          </p:nvPr>
        </p:nvSpPr>
        <p:spPr>
          <a:xfrm>
            <a:off x="8827588" y="6471090"/>
            <a:ext cx="316411" cy="365125"/>
          </a:xfrm>
        </p:spPr>
        <p:txBody>
          <a:bodyPr/>
          <a:lstStyle/>
          <a:p>
            <a:fld id="{32D4B517-E49B-41B6-9DBC-23634E0F1CDC}" type="slidenum">
              <a:rPr lang="en-CA" sz="800" smtClean="0">
                <a:solidFill>
                  <a:prstClr val="black">
                    <a:tint val="75000"/>
                  </a:prstClr>
                </a:solidFill>
              </a:rPr>
              <a:pPr/>
              <a:t>7</a:t>
            </a:fld>
            <a:endParaRPr lang="en-CA" sz="800" dirty="0">
              <a:solidFill>
                <a:prstClr val="black">
                  <a:tint val="75000"/>
                </a:prstClr>
              </a:solidFill>
            </a:endParaRPr>
          </a:p>
        </p:txBody>
      </p:sp>
      <p:sp>
        <p:nvSpPr>
          <p:cNvPr id="3" name="Text Placeholder 2"/>
          <p:cNvSpPr>
            <a:spLocks noGrp="1"/>
          </p:cNvSpPr>
          <p:nvPr>
            <p:ph type="body" sz="quarter" idx="11"/>
          </p:nvPr>
        </p:nvSpPr>
        <p:spPr>
          <a:xfrm>
            <a:off x="431540" y="81443"/>
            <a:ext cx="3991858" cy="764792"/>
          </a:xfrm>
        </p:spPr>
        <p:txBody>
          <a:bodyPr lIns="0" tIns="0" rIns="0" bIns="0" anchor="ctr"/>
          <a:lstStyle/>
          <a:p>
            <a:r>
              <a:rPr lang="en-CA" dirty="0">
                <a:latin typeface="Segoe UI" panose="020B0502040204020203" pitchFamily="34" charset="0"/>
                <a:cs typeface="Segoe UI" panose="020B0502040204020203" pitchFamily="34" charset="0"/>
              </a:rPr>
              <a:t>What </a:t>
            </a:r>
            <a:r>
              <a:rPr lang="en-CA" dirty="0" smtClean="0">
                <a:latin typeface="Segoe UI" panose="020B0502040204020203" pitchFamily="34" charset="0"/>
                <a:cs typeface="Segoe UI" panose="020B0502040204020203" pitchFamily="34" charset="0"/>
              </a:rPr>
              <a:t>is a Concept Case?</a:t>
            </a:r>
            <a:endParaRPr lang="en-CA" dirty="0">
              <a:latin typeface="Segoe UI" panose="020B0502040204020203" pitchFamily="34" charset="0"/>
              <a:cs typeface="Segoe UI" panose="020B0502040204020203" pitchFamily="34" charset="0"/>
            </a:endParaRPr>
          </a:p>
        </p:txBody>
      </p:sp>
      <p:cxnSp>
        <p:nvCxnSpPr>
          <p:cNvPr id="47" name="Straight Connector 46"/>
          <p:cNvCxnSpPr/>
          <p:nvPr/>
        </p:nvCxnSpPr>
        <p:spPr>
          <a:xfrm>
            <a:off x="7724120" y="1518265"/>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18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custDataLst>
              <p:tags r:id="rId1"/>
            </p:custDataLst>
          </p:nvPr>
        </p:nvSpPr>
        <p:spPr>
          <a:xfrm>
            <a:off x="1117518" y="5928228"/>
            <a:ext cx="6910866" cy="682710"/>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p:cNvSpPr>
            <a:spLocks noGrp="1"/>
          </p:cNvSpPr>
          <p:nvPr>
            <p:ph type="sldNum" sz="quarter" idx="12"/>
          </p:nvPr>
        </p:nvSpPr>
        <p:spPr>
          <a:xfrm>
            <a:off x="8748464" y="6453171"/>
            <a:ext cx="346720" cy="365125"/>
          </a:xfrm>
        </p:spPr>
        <p:txBody>
          <a:bodyPr/>
          <a:lstStyle/>
          <a:p>
            <a:fld id="{32D4B517-E49B-41B6-9DBC-23634E0F1CDC}" type="slidenum">
              <a:rPr lang="en-CA" sz="800" smtClean="0">
                <a:solidFill>
                  <a:prstClr val="black">
                    <a:tint val="75000"/>
                  </a:prstClr>
                </a:solidFill>
              </a:rPr>
              <a:pPr/>
              <a:t>8</a:t>
            </a:fld>
            <a:endParaRPr lang="en-CA" sz="800" dirty="0">
              <a:solidFill>
                <a:prstClr val="black">
                  <a:tint val="75000"/>
                </a:prstClr>
              </a:solidFill>
            </a:endParaRPr>
          </a:p>
        </p:txBody>
      </p:sp>
      <p:sp>
        <p:nvSpPr>
          <p:cNvPr id="4" name="Title 3"/>
          <p:cNvSpPr>
            <a:spLocks noGrp="1"/>
          </p:cNvSpPr>
          <p:nvPr>
            <p:ph type="title"/>
          </p:nvPr>
        </p:nvSpPr>
        <p:spPr>
          <a:xfrm>
            <a:off x="467544" y="138062"/>
            <a:ext cx="5432982" cy="711459"/>
          </a:xfrm>
        </p:spPr>
        <p:txBody>
          <a:bodyPr/>
          <a:lstStyle/>
          <a:p>
            <a:r>
              <a:rPr lang="en-CA" dirty="0" smtClean="0"/>
              <a:t>Problem Solving is an Investment</a:t>
            </a:r>
            <a:endParaRPr lang="en-CA" dirty="0"/>
          </a:p>
        </p:txBody>
      </p:sp>
      <p:sp>
        <p:nvSpPr>
          <p:cNvPr id="9" name="TextBox 8"/>
          <p:cNvSpPr txBox="1"/>
          <p:nvPr/>
        </p:nvSpPr>
        <p:spPr>
          <a:xfrm>
            <a:off x="1159329" y="5945795"/>
            <a:ext cx="6725039" cy="615553"/>
          </a:xfrm>
          <a:prstGeom prst="rect">
            <a:avLst/>
          </a:prstGeom>
          <a:noFill/>
        </p:spPr>
        <p:txBody>
          <a:bodyPr wrap="square" rtlCol="0">
            <a:spAutoFit/>
          </a:bodyPr>
          <a:lstStyle/>
          <a:p>
            <a:pPr algn="ctr" defTabSz="457200">
              <a:defRPr/>
            </a:pPr>
            <a:r>
              <a:rPr lang="en-CA" b="1" kern="0" dirty="0" smtClean="0">
                <a:solidFill>
                  <a:prstClr val="black"/>
                </a:solidFill>
              </a:rPr>
              <a:t>“It’s not that I’m so smart, it’s just that I stay with problems longer.” </a:t>
            </a:r>
            <a:r>
              <a:rPr lang="en-CA" sz="1600" kern="0" dirty="0" smtClean="0">
                <a:solidFill>
                  <a:prstClr val="black"/>
                </a:solidFill>
              </a:rPr>
              <a:t>Albert Einstein</a:t>
            </a:r>
            <a:endParaRPr lang="en-CA" sz="1600" kern="0" dirty="0">
              <a:solidFill>
                <a:prstClr val="black"/>
              </a:solidFill>
            </a:endParaRPr>
          </a:p>
        </p:txBody>
      </p:sp>
      <p:sp>
        <p:nvSpPr>
          <p:cNvPr id="5" name="Freeform 4"/>
          <p:cNvSpPr/>
          <p:nvPr/>
        </p:nvSpPr>
        <p:spPr>
          <a:xfrm>
            <a:off x="3742410" y="3591643"/>
            <a:ext cx="1731187" cy="1731187"/>
          </a:xfrm>
          <a:custGeom>
            <a:avLst/>
            <a:gdLst>
              <a:gd name="connsiteX0" fmla="*/ 0 w 1731187"/>
              <a:gd name="connsiteY0" fmla="*/ 865594 h 1731187"/>
              <a:gd name="connsiteX1" fmla="*/ 865594 w 1731187"/>
              <a:gd name="connsiteY1" fmla="*/ 0 h 1731187"/>
              <a:gd name="connsiteX2" fmla="*/ 1731188 w 1731187"/>
              <a:gd name="connsiteY2" fmla="*/ 865594 h 1731187"/>
              <a:gd name="connsiteX3" fmla="*/ 865594 w 1731187"/>
              <a:gd name="connsiteY3" fmla="*/ 1731188 h 1731187"/>
              <a:gd name="connsiteX4" fmla="*/ 0 w 1731187"/>
              <a:gd name="connsiteY4" fmla="*/ 865594 h 173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7" h="1731187">
                <a:moveTo>
                  <a:pt x="0" y="865594"/>
                </a:moveTo>
                <a:cubicBezTo>
                  <a:pt x="0" y="387540"/>
                  <a:pt x="387540" y="0"/>
                  <a:pt x="865594" y="0"/>
                </a:cubicBezTo>
                <a:cubicBezTo>
                  <a:pt x="1343648" y="0"/>
                  <a:pt x="1731188" y="387540"/>
                  <a:pt x="1731188" y="865594"/>
                </a:cubicBezTo>
                <a:cubicBezTo>
                  <a:pt x="1731188" y="1343648"/>
                  <a:pt x="1343648" y="1731188"/>
                  <a:pt x="865594" y="1731188"/>
                </a:cubicBezTo>
                <a:cubicBezTo>
                  <a:pt x="387540" y="1731188"/>
                  <a:pt x="0" y="1343648"/>
                  <a:pt x="0" y="865594"/>
                </a:cubicBezTo>
                <a:close/>
              </a:path>
            </a:pathLst>
          </a:custGeom>
          <a:solidFill>
            <a:schemeClr val="accent2"/>
          </a:solidFill>
          <a:ln w="25400" cap="flat" cmpd="sng" algn="ctr">
            <a:noFill/>
            <a:prstDash val="solid"/>
          </a:ln>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70671" tIns="270671" rIns="270671" bIns="270671" numCol="1" spcCol="1270" anchor="ctr" anchorCtr="0">
            <a:noAutofit/>
          </a:bodyPr>
          <a:lstStyle/>
          <a:p>
            <a:pPr lvl="0" algn="ctr" defTabSz="1200150">
              <a:lnSpc>
                <a:spcPct val="90000"/>
              </a:lnSpc>
              <a:spcBef>
                <a:spcPct val="0"/>
              </a:spcBef>
              <a:spcAft>
                <a:spcPct val="35000"/>
              </a:spcAft>
            </a:pPr>
            <a:r>
              <a:rPr lang="en-CA" sz="2700" kern="1200" dirty="0" smtClean="0">
                <a:solidFill>
                  <a:schemeClr val="accent6">
                    <a:lumMod val="40000"/>
                    <a:lumOff val="60000"/>
                  </a:schemeClr>
                </a:solidFill>
                <a:latin typeface="Calibri"/>
                <a:ea typeface="+mn-ea"/>
                <a:cs typeface="+mn-cs"/>
              </a:rPr>
              <a:t>Problem Analysis</a:t>
            </a:r>
            <a:endParaRPr lang="en-CA" sz="2700" kern="1200" dirty="0">
              <a:solidFill>
                <a:schemeClr val="accent6">
                  <a:lumMod val="40000"/>
                  <a:lumOff val="60000"/>
                </a:schemeClr>
              </a:solidFill>
              <a:latin typeface="Calibri"/>
              <a:ea typeface="+mn-ea"/>
              <a:cs typeface="+mn-cs"/>
            </a:endParaRPr>
          </a:p>
        </p:txBody>
      </p:sp>
      <p:sp>
        <p:nvSpPr>
          <p:cNvPr id="6" name="Left Arrow 5"/>
          <p:cNvSpPr/>
          <p:nvPr/>
        </p:nvSpPr>
        <p:spPr>
          <a:xfrm rot="10800000">
            <a:off x="1723433"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7" name="Freeform 6"/>
          <p:cNvSpPr/>
          <p:nvPr/>
        </p:nvSpPr>
        <p:spPr>
          <a:xfrm>
            <a:off x="111751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dirty="0" smtClean="0">
                <a:solidFill>
                  <a:sysClr val="window" lastClr="FFFFFF"/>
                </a:solidFill>
                <a:latin typeface="Calibri"/>
                <a:ea typeface="+mn-ea"/>
                <a:cs typeface="+mn-cs"/>
              </a:rPr>
              <a:t>History of the Problem</a:t>
            </a:r>
            <a:endParaRPr lang="en-CA" sz="1400" b="1" kern="1200" dirty="0">
              <a:solidFill>
                <a:sysClr val="window" lastClr="FFFFFF"/>
              </a:solidFill>
              <a:latin typeface="Calibri"/>
              <a:ea typeface="+mn-ea"/>
              <a:cs typeface="+mn-cs"/>
            </a:endParaRPr>
          </a:p>
        </p:txBody>
      </p:sp>
      <p:sp>
        <p:nvSpPr>
          <p:cNvPr id="8" name="Left Arrow 7"/>
          <p:cNvSpPr/>
          <p:nvPr/>
        </p:nvSpPr>
        <p:spPr>
          <a:xfrm rot="12600000">
            <a:off x="1950179" y="336431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1" name="Freeform 10"/>
          <p:cNvSpPr/>
          <p:nvPr/>
        </p:nvSpPr>
        <p:spPr>
          <a:xfrm>
            <a:off x="1503977"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Constraints</a:t>
            </a:r>
            <a:endParaRPr lang="en-CA" sz="1400" b="1" kern="1200" dirty="0">
              <a:solidFill>
                <a:sysClr val="window" lastClr="FFFFFF"/>
              </a:solidFill>
              <a:latin typeface="Calibri"/>
              <a:ea typeface="+mn-ea"/>
              <a:cs typeface="+mn-cs"/>
            </a:endParaRPr>
          </a:p>
        </p:txBody>
      </p:sp>
      <p:sp>
        <p:nvSpPr>
          <p:cNvPr id="12" name="Left Arrow 11"/>
          <p:cNvSpPr/>
          <p:nvPr/>
        </p:nvSpPr>
        <p:spPr>
          <a:xfrm rot="14400000">
            <a:off x="2633471" y="2634312"/>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3" name="Freeform 12"/>
          <p:cNvSpPr/>
          <p:nvPr/>
        </p:nvSpPr>
        <p:spPr>
          <a:xfrm>
            <a:off x="2447764"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Root Cause</a:t>
            </a:r>
            <a:endParaRPr lang="en-CA" sz="1400" b="1" kern="1200" dirty="0">
              <a:solidFill>
                <a:sysClr val="window" lastClr="FFFFFF"/>
              </a:solidFill>
              <a:latin typeface="Calibri"/>
              <a:ea typeface="+mn-ea"/>
              <a:cs typeface="+mn-cs"/>
            </a:endParaRPr>
          </a:p>
        </p:txBody>
      </p:sp>
      <p:sp>
        <p:nvSpPr>
          <p:cNvPr id="14" name="Left Arrow 13"/>
          <p:cNvSpPr/>
          <p:nvPr/>
        </p:nvSpPr>
        <p:spPr>
          <a:xfrm rot="16200000">
            <a:off x="3654037" y="2343753"/>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5" name="Freeform 14"/>
          <p:cNvSpPr/>
          <p:nvPr/>
        </p:nvSpPr>
        <p:spPr>
          <a:xfrm>
            <a:off x="4002088" y="108793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Value of the Problem</a:t>
            </a:r>
          </a:p>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(KPIs, Metrics)</a:t>
            </a:r>
            <a:endParaRPr lang="en-CA" sz="1400" b="1" kern="1200" dirty="0">
              <a:solidFill>
                <a:sysClr val="window" lastClr="FFFFFF"/>
              </a:solidFill>
              <a:latin typeface="Calibri"/>
              <a:ea typeface="+mn-ea"/>
              <a:cs typeface="+mn-cs"/>
            </a:endParaRPr>
          </a:p>
        </p:txBody>
      </p:sp>
      <p:sp>
        <p:nvSpPr>
          <p:cNvPr id="16" name="Left Arrow 15"/>
          <p:cNvSpPr/>
          <p:nvPr/>
        </p:nvSpPr>
        <p:spPr>
          <a:xfrm rot="18000000">
            <a:off x="4621224" y="2570498"/>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7" name="Freeform 16"/>
          <p:cNvSpPr/>
          <p:nvPr/>
        </p:nvSpPr>
        <p:spPr>
          <a:xfrm>
            <a:off x="5520409"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dirty="0" smtClean="0">
                <a:solidFill>
                  <a:sysClr val="window" lastClr="FFFFFF"/>
                </a:solidFill>
                <a:latin typeface="Calibri"/>
                <a:ea typeface="+mn-ea"/>
                <a:cs typeface="+mn-cs"/>
              </a:rPr>
              <a:t>Customer Perspective</a:t>
            </a:r>
            <a:endParaRPr lang="en-CA" sz="1400" b="1" kern="1200" dirty="0">
              <a:solidFill>
                <a:sysClr val="window" lastClr="FFFFFF"/>
              </a:solidFill>
              <a:latin typeface="Calibri"/>
              <a:ea typeface="+mn-ea"/>
              <a:cs typeface="+mn-cs"/>
            </a:endParaRPr>
          </a:p>
        </p:txBody>
      </p:sp>
      <p:sp>
        <p:nvSpPr>
          <p:cNvPr id="18" name="Left Arrow 17"/>
          <p:cNvSpPr/>
          <p:nvPr/>
        </p:nvSpPr>
        <p:spPr>
          <a:xfrm rot="19800000">
            <a:off x="5294082" y="3329990"/>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9" name="Freeform 18"/>
          <p:cNvSpPr/>
          <p:nvPr/>
        </p:nvSpPr>
        <p:spPr>
          <a:xfrm>
            <a:off x="6500198"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Environmental Analysis (PESTLE)</a:t>
            </a:r>
            <a:endParaRPr lang="en-CA" sz="1400" b="1" kern="1200" dirty="0">
              <a:solidFill>
                <a:sysClr val="window" lastClr="FFFFFF"/>
              </a:solidFill>
              <a:latin typeface="Calibri"/>
              <a:ea typeface="+mn-ea"/>
              <a:cs typeface="+mn-cs"/>
            </a:endParaRPr>
          </a:p>
        </p:txBody>
      </p:sp>
      <p:sp>
        <p:nvSpPr>
          <p:cNvPr id="20" name="Left Arrow 19"/>
          <p:cNvSpPr/>
          <p:nvPr/>
        </p:nvSpPr>
        <p:spPr>
          <a:xfrm>
            <a:off x="5584641"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21" name="Freeform 20"/>
          <p:cNvSpPr/>
          <p:nvPr/>
        </p:nvSpPr>
        <p:spPr>
          <a:xfrm>
            <a:off x="688665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Business Owner</a:t>
            </a:r>
            <a:endParaRPr lang="en-CA" sz="1400" b="1" kern="1200" dirty="0">
              <a:solidFill>
                <a:sysClr val="window" lastClr="FFFFFF"/>
              </a:solidFill>
              <a:latin typeface="Calibri"/>
              <a:ea typeface="+mn-ea"/>
              <a:cs typeface="+mn-cs"/>
            </a:endParaRPr>
          </a:p>
        </p:txBody>
      </p:sp>
    </p:spTree>
    <p:extLst>
      <p:ext uri="{BB962C8B-B14F-4D97-AF65-F5344CB8AC3E}">
        <p14:creationId xmlns:p14="http://schemas.microsoft.com/office/powerpoint/2010/main" val="356317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7632" y="6471977"/>
            <a:ext cx="226368" cy="365125"/>
          </a:xfrm>
        </p:spPr>
        <p:txBody>
          <a:bodyPr/>
          <a:lstStyle/>
          <a:p>
            <a:fld id="{32D4B517-E49B-41B6-9DBC-23634E0F1CDC}" type="slidenum">
              <a:rPr lang="en-CA" sz="800" smtClean="0">
                <a:solidFill>
                  <a:prstClr val="black">
                    <a:tint val="75000"/>
                  </a:prstClr>
                </a:solidFill>
              </a:rPr>
              <a:pPr/>
              <a:t>9</a:t>
            </a:fld>
            <a:endParaRPr lang="en-CA" sz="800" dirty="0">
              <a:solidFill>
                <a:prstClr val="black">
                  <a:tint val="75000"/>
                </a:prstClr>
              </a:solidFill>
            </a:endParaRPr>
          </a:p>
        </p:txBody>
      </p:sp>
      <p:sp>
        <p:nvSpPr>
          <p:cNvPr id="4" name="Title 3"/>
          <p:cNvSpPr>
            <a:spLocks noGrp="1"/>
          </p:cNvSpPr>
          <p:nvPr>
            <p:ph type="title"/>
          </p:nvPr>
        </p:nvSpPr>
        <p:spPr>
          <a:xfrm>
            <a:off x="435162" y="138062"/>
            <a:ext cx="5432982" cy="699952"/>
          </a:xfrm>
        </p:spPr>
        <p:txBody>
          <a:bodyPr/>
          <a:lstStyle/>
          <a:p>
            <a:r>
              <a:rPr lang="en-CA" dirty="0" smtClean="0"/>
              <a:t>Concept Case Process</a:t>
            </a:r>
            <a:endParaRPr lang="en-CA" dirty="0"/>
          </a:p>
        </p:txBody>
      </p:sp>
      <p:grpSp>
        <p:nvGrpSpPr>
          <p:cNvPr id="5" name="Group 4"/>
          <p:cNvGrpSpPr/>
          <p:nvPr/>
        </p:nvGrpSpPr>
        <p:grpSpPr>
          <a:xfrm>
            <a:off x="290240" y="1109263"/>
            <a:ext cx="8511797" cy="2766704"/>
            <a:chOff x="290240" y="1725213"/>
            <a:chExt cx="8511797" cy="2150753"/>
          </a:xfrm>
        </p:grpSpPr>
        <p:sp>
          <p:nvSpPr>
            <p:cNvPr id="7" name="Freeform 6"/>
            <p:cNvSpPr/>
            <p:nvPr/>
          </p:nvSpPr>
          <p:spPr>
            <a:xfrm>
              <a:off x="290240"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en-CA" sz="2000" b="1" kern="1200" dirty="0" smtClean="0">
                  <a:solidFill>
                    <a:schemeClr val="bg2"/>
                  </a:solidFill>
                  <a:latin typeface="+mn-lt"/>
                  <a:ea typeface="+mn-ea"/>
                  <a:cs typeface="+mn-cs"/>
                </a:rPr>
                <a:t>Identify</a:t>
              </a:r>
              <a:endParaRPr lang="en-CA" sz="2000" b="1" kern="1200" dirty="0">
                <a:solidFill>
                  <a:schemeClr val="bg2"/>
                </a:solidFill>
                <a:latin typeface="+mn-lt"/>
                <a:ea typeface="+mn-ea"/>
                <a:cs typeface="+mn-cs"/>
              </a:endParaRPr>
            </a:p>
            <a:p>
              <a:pPr marL="114300" lvl="1" indent="-114300" algn="l" defTabSz="622300">
                <a:lnSpc>
                  <a:spcPct val="90000"/>
                </a:lnSpc>
                <a:spcBef>
                  <a:spcPct val="0"/>
                </a:spcBef>
                <a:spcAft>
                  <a:spcPts val="800"/>
                </a:spcAft>
                <a:buChar char="••"/>
              </a:pPr>
              <a:r>
                <a:rPr lang="en-US" sz="1400" kern="1200" dirty="0" smtClean="0">
                  <a:solidFill>
                    <a:sysClr val="window" lastClr="FFFFFF"/>
                  </a:solidFill>
                  <a:latin typeface="Calibri"/>
                  <a:ea typeface="+mn-ea"/>
                  <a:cs typeface="+mn-cs"/>
                </a:rPr>
                <a:t>Use criteria (below) to determine which potential investments require concept case</a:t>
              </a:r>
              <a:endParaRPr lang="en-CA" sz="1400" kern="1200" dirty="0">
                <a:solidFill>
                  <a:sysClr val="window" lastClr="FFFFFF"/>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ysClr val="window" lastClr="FFFFFF"/>
                  </a:solidFill>
                  <a:latin typeface="Calibri"/>
                  <a:ea typeface="+mn-ea"/>
                  <a:cs typeface="+mn-cs"/>
                </a:rPr>
                <a:t>Engage with TBS </a:t>
              </a:r>
              <a:r>
                <a:rPr lang="en-US" sz="1400" kern="1200" dirty="0" smtClean="0">
                  <a:solidFill>
                    <a:sysClr val="window" lastClr="FFFFFF"/>
                  </a:solidFill>
                  <a:latin typeface="+mn-lt"/>
                  <a:ea typeface="+mn-ea"/>
                  <a:cs typeface="+mn-cs"/>
                </a:rPr>
                <a:t>Program Sector analyst and the Office of the Chief Information Officer (OCIO)</a:t>
              </a:r>
              <a:endParaRPr lang="en-CA" sz="1400" kern="1200" dirty="0">
                <a:solidFill>
                  <a:sysClr val="window" lastClr="FFFFFF"/>
                </a:solidFill>
                <a:latin typeface="Calibri"/>
                <a:ea typeface="+mn-ea"/>
                <a:cs typeface="+mn-cs"/>
              </a:endParaRPr>
            </a:p>
          </p:txBody>
        </p:sp>
        <p:sp>
          <p:nvSpPr>
            <p:cNvPr id="8" name="Freeform 7"/>
            <p:cNvSpPr/>
            <p:nvPr>
              <p:custDataLst>
                <p:tags r:id="rId1"/>
              </p:custDataLst>
            </p:nvPr>
          </p:nvSpPr>
          <p:spPr>
            <a:xfrm>
              <a:off x="2468033"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rgbClr val="2B6667"/>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en-CA" sz="2000" b="1" kern="1200" dirty="0" smtClean="0">
                  <a:solidFill>
                    <a:sysClr val="window" lastClr="FFFFFF"/>
                  </a:solidFill>
                  <a:latin typeface="Calibri"/>
                  <a:ea typeface="+mn-ea"/>
                  <a:cs typeface="+mn-cs"/>
                </a:rPr>
                <a:t>Develop</a:t>
              </a:r>
              <a:endParaRPr lang="en-CA" sz="2000" b="1" kern="1200" dirty="0">
                <a:solidFill>
                  <a:sysClr val="window" lastClr="FFFFFF"/>
                </a:solidFill>
                <a:latin typeface="Calibri"/>
                <a:ea typeface="+mn-ea"/>
                <a:cs typeface="+mn-cs"/>
              </a:endParaRPr>
            </a:p>
            <a:p>
              <a:pPr marL="114300" lvl="1" indent="-114300" algn="l" defTabSz="533400">
                <a:lnSpc>
                  <a:spcPct val="90000"/>
                </a:lnSpc>
                <a:spcBef>
                  <a:spcPct val="0"/>
                </a:spcBef>
                <a:spcAft>
                  <a:spcPts val="800"/>
                </a:spcAft>
                <a:buChar char="••"/>
              </a:pPr>
              <a:r>
                <a:rPr lang="en-CA" sz="1400" kern="1200" dirty="0" smtClean="0">
                  <a:solidFill>
                    <a:sysClr val="window" lastClr="FFFFFF"/>
                  </a:solidFill>
                  <a:latin typeface="Calibri"/>
                  <a:ea typeface="+mn-ea"/>
                  <a:cs typeface="+mn-cs"/>
                </a:rPr>
                <a:t>Work directly with TBS OCIO for advice on the development of concept cases</a:t>
              </a:r>
              <a:endParaRPr lang="en-CA" sz="1400" kern="1200" dirty="0">
                <a:solidFill>
                  <a:sysClr val="window" lastClr="FFFFFF"/>
                </a:solidFill>
                <a:latin typeface="Calibri"/>
                <a:ea typeface="+mn-ea"/>
                <a:cs typeface="+mn-cs"/>
              </a:endParaRPr>
            </a:p>
            <a:p>
              <a:pPr marL="114300" lvl="1" indent="-114300" algn="l" defTabSz="533400">
                <a:lnSpc>
                  <a:spcPct val="90000"/>
                </a:lnSpc>
                <a:spcBef>
                  <a:spcPct val="0"/>
                </a:spcBef>
                <a:spcAft>
                  <a:spcPct val="15000"/>
                </a:spcAft>
                <a:buChar char="••"/>
              </a:pPr>
              <a:r>
                <a:rPr lang="en-CA" sz="1400" kern="1200" dirty="0" smtClean="0">
                  <a:solidFill>
                    <a:sysClr val="window" lastClr="FFFFFF"/>
                  </a:solidFill>
                  <a:latin typeface="Calibri"/>
                  <a:ea typeface="+mn-ea"/>
                  <a:cs typeface="+mn-cs"/>
                </a:rPr>
                <a:t>Submit concept case to TBS Program Sector analyst</a:t>
              </a:r>
              <a:endParaRPr lang="en-CA" sz="1400" kern="1200" dirty="0">
                <a:solidFill>
                  <a:sysClr val="window" lastClr="FFFFFF"/>
                </a:solidFill>
                <a:latin typeface="Calibri"/>
                <a:ea typeface="+mn-ea"/>
                <a:cs typeface="+mn-cs"/>
              </a:endParaRPr>
            </a:p>
          </p:txBody>
        </p:sp>
        <p:sp>
          <p:nvSpPr>
            <p:cNvPr id="12" name="Freeform 11"/>
            <p:cNvSpPr/>
            <p:nvPr/>
          </p:nvSpPr>
          <p:spPr>
            <a:xfrm>
              <a:off x="464582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bg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1066800">
                <a:lnSpc>
                  <a:spcPct val="90000"/>
                </a:lnSpc>
                <a:spcBef>
                  <a:spcPct val="0"/>
                </a:spcBef>
                <a:spcAft>
                  <a:spcPct val="35000"/>
                </a:spcAft>
              </a:pPr>
              <a:r>
                <a:rPr lang="en-CA" sz="2400" b="1" kern="1200" dirty="0" smtClean="0">
                  <a:solidFill>
                    <a:sysClr val="window" lastClr="FFFFFF"/>
                  </a:solidFill>
                  <a:latin typeface="Calibri"/>
                  <a:ea typeface="+mn-ea"/>
                  <a:cs typeface="+mn-cs"/>
                </a:rPr>
                <a:t>Review</a:t>
              </a:r>
              <a:endParaRPr lang="en-CA" sz="2400" b="1" kern="1200" dirty="0">
                <a:solidFill>
                  <a:sysClr val="window" lastClr="FFFFFF"/>
                </a:solidFill>
                <a:latin typeface="Calibri"/>
                <a:ea typeface="+mn-ea"/>
                <a:cs typeface="+mn-cs"/>
              </a:endParaRPr>
            </a:p>
            <a:p>
              <a:pPr marL="114300" lvl="1" indent="-114300" algn="l" defTabSz="533400">
                <a:lnSpc>
                  <a:spcPct val="90000"/>
                </a:lnSpc>
                <a:spcBef>
                  <a:spcPct val="0"/>
                </a:spcBef>
                <a:spcAft>
                  <a:spcPct val="15000"/>
                </a:spcAft>
                <a:buChar char="••"/>
              </a:pPr>
              <a:r>
                <a:rPr lang="en-CA" sz="1400" kern="1200" dirty="0" smtClean="0">
                  <a:solidFill>
                    <a:sysClr val="window" lastClr="FFFFFF"/>
                  </a:solidFill>
                  <a:latin typeface="Calibri"/>
                  <a:ea typeface="+mn-ea"/>
                  <a:cs typeface="+mn-cs"/>
                </a:rPr>
                <a:t>OCIO subject matter experts (e.g. cyber, cloud) analyse concept cases and provide feedback</a:t>
              </a:r>
              <a:endParaRPr lang="en-CA" sz="1400" kern="1200" dirty="0">
                <a:solidFill>
                  <a:sysClr val="window" lastClr="FFFFFF"/>
                </a:solidFill>
                <a:latin typeface="Calibri"/>
                <a:ea typeface="+mn-ea"/>
                <a:cs typeface="+mn-cs"/>
              </a:endParaRPr>
            </a:p>
          </p:txBody>
        </p:sp>
        <p:sp>
          <p:nvSpPr>
            <p:cNvPr id="13" name="Freeform 12"/>
            <p:cNvSpPr/>
            <p:nvPr/>
          </p:nvSpPr>
          <p:spPr>
            <a:xfrm>
              <a:off x="684390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Respond</a:t>
              </a:r>
              <a:endParaRPr lang="en-CA" sz="2000" b="1" kern="1200" dirty="0">
                <a:solidFill>
                  <a:sysClr val="window" lastClr="FFFFFF"/>
                </a:solidFill>
                <a:latin typeface="Calibri"/>
                <a:ea typeface="+mn-ea"/>
                <a:cs typeface="+mn-cs"/>
              </a:endParaRPr>
            </a:p>
            <a:p>
              <a:pPr marL="93663" marR="0" lvl="0" indent="-93663" algn="l" defTabSz="914400" eaLnBrk="1" fontAlgn="auto" latinLnBrk="0" hangingPunct="1">
                <a:lnSpc>
                  <a:spcPct val="100000"/>
                </a:lnSpc>
                <a:spcBef>
                  <a:spcPct val="0"/>
                </a:spcBef>
                <a:spcAft>
                  <a:spcPts val="800"/>
                </a:spcAft>
                <a:buClrTx/>
                <a:buSzTx/>
                <a:buFontTx/>
                <a:buChar char="••"/>
                <a:tabLst/>
                <a:defRPr/>
              </a:pPr>
              <a:r>
                <a:rPr lang="en-US" sz="1400" kern="1200" dirty="0" smtClean="0">
                  <a:solidFill>
                    <a:sysClr val="window" lastClr="FFFFFF"/>
                  </a:solidFill>
                  <a:latin typeface="Calibri"/>
                  <a:ea typeface="+mn-ea"/>
                  <a:cs typeface="+mn-cs"/>
                </a:rPr>
                <a:t>GC CIO endorses concept case</a:t>
              </a:r>
              <a:endParaRPr lang="en-CA" sz="1400" kern="1200" dirty="0">
                <a:solidFill>
                  <a:sysClr val="window" lastClr="FFFFFF"/>
                </a:solidFill>
                <a:latin typeface="Calibri"/>
                <a:ea typeface="+mn-ea"/>
                <a:cs typeface="+mn-cs"/>
              </a:endParaRPr>
            </a:p>
            <a:p>
              <a:pPr marL="93663" marR="0" lvl="0" indent="-93663"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ysClr val="window" lastClr="FFFFFF"/>
                  </a:solidFill>
                  <a:latin typeface="Calibri"/>
                  <a:ea typeface="+mn-ea"/>
                  <a:cs typeface="+mn-cs"/>
                </a:rPr>
                <a:t>Response provided to department with endorsement and guidance</a:t>
              </a:r>
              <a:endParaRPr lang="en-CA" sz="1400" kern="1200" dirty="0">
                <a:solidFill>
                  <a:sysClr val="window" lastClr="FFFFFF"/>
                </a:solidFill>
                <a:latin typeface="Calibri"/>
                <a:ea typeface="+mn-ea"/>
                <a:cs typeface="+mn-cs"/>
              </a:endParaRPr>
            </a:p>
          </p:txBody>
        </p:sp>
      </p:grpSp>
      <p:sp>
        <p:nvSpPr>
          <p:cNvPr id="10" name="Rectangular Callout 9"/>
          <p:cNvSpPr/>
          <p:nvPr/>
        </p:nvSpPr>
        <p:spPr>
          <a:xfrm>
            <a:off x="290239" y="4581128"/>
            <a:ext cx="4135923" cy="1869098"/>
          </a:xfrm>
          <a:prstGeom prst="wedgeRectCallout">
            <a:avLst>
              <a:gd name="adj1" fmla="val -20439"/>
              <a:gd name="adj2" fmla="val -47829"/>
            </a:avLst>
          </a:prstGeom>
          <a:ln/>
        </p:spPr>
        <p:style>
          <a:lnRef idx="2">
            <a:schemeClr val="accent2"/>
          </a:lnRef>
          <a:fillRef idx="1">
            <a:schemeClr val="lt1"/>
          </a:fillRef>
          <a:effectRef idx="0">
            <a:schemeClr val="accent2"/>
          </a:effectRef>
          <a:fontRef idx="minor">
            <a:schemeClr val="dk1"/>
          </a:fontRef>
        </p:style>
        <p:txBody>
          <a:bodyPr rtlCol="0" anchor="ctr"/>
          <a:lstStyle/>
          <a:p>
            <a:pPr defTabSz="457200">
              <a:defRPr/>
            </a:pPr>
            <a:r>
              <a:rPr lang="en-CA" sz="1400" b="1" kern="0" dirty="0" smtClean="0">
                <a:solidFill>
                  <a:prstClr val="black"/>
                </a:solidFill>
              </a:rPr>
              <a:t>Criteria</a:t>
            </a:r>
            <a:r>
              <a:rPr lang="en-CA" sz="1400" kern="0" dirty="0" smtClean="0">
                <a:solidFill>
                  <a:prstClr val="black"/>
                </a:solidFill>
              </a:rPr>
              <a:t>*</a:t>
            </a:r>
            <a:endParaRPr lang="en-CA" sz="1400" b="1" kern="0" dirty="0" smtClean="0">
              <a:solidFill>
                <a:prstClr val="black"/>
              </a:solidFill>
            </a:endParaRPr>
          </a:p>
          <a:p>
            <a:pPr marL="171450" indent="-171450" defTabSz="457200">
              <a:buFont typeface="Arial" panose="020B0604020202020204" pitchFamily="34" charset="0"/>
              <a:buChar char="•"/>
              <a:defRPr/>
            </a:pPr>
            <a:r>
              <a:rPr lang="en-CA" sz="1200" kern="0" dirty="0" smtClean="0">
                <a:solidFill>
                  <a:prstClr val="black"/>
                </a:solidFill>
              </a:rPr>
              <a:t>The initiative is at the concept stage prior to either a memorandum to cabinet, a business case, or a Treasury Board submission.</a:t>
            </a:r>
          </a:p>
          <a:p>
            <a:pPr marL="171450" indent="-171450" defTabSz="457200">
              <a:buFont typeface="Arial" panose="020B0604020202020204" pitchFamily="34" charset="0"/>
              <a:buChar char="•"/>
              <a:defRPr/>
            </a:pPr>
            <a:r>
              <a:rPr lang="en-CA" sz="1200" kern="0" dirty="0" smtClean="0">
                <a:solidFill>
                  <a:prstClr val="black"/>
                </a:solidFill>
              </a:rPr>
              <a:t>It is likely that the initiative will use digital technology.</a:t>
            </a:r>
          </a:p>
          <a:p>
            <a:pPr marL="171450" indent="-171450" defTabSz="457200">
              <a:buFont typeface="Arial" panose="020B0604020202020204" pitchFamily="34" charset="0"/>
              <a:buChar char="•"/>
              <a:defRPr/>
            </a:pPr>
            <a:r>
              <a:rPr lang="en-CA" sz="1200" kern="0" dirty="0" smtClean="0">
                <a:solidFill>
                  <a:prstClr val="black"/>
                </a:solidFill>
              </a:rPr>
              <a:t>The department is willing to spend more than the following to solve the business problem: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Small Departments and Agencies =	$2.5M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Medium to Large Departments = 	$5.0M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Department of National Defence =	$15 M</a:t>
            </a:r>
          </a:p>
        </p:txBody>
      </p:sp>
      <p:sp>
        <p:nvSpPr>
          <p:cNvPr id="11" name="Rectangle 10"/>
          <p:cNvSpPr/>
          <p:nvPr/>
        </p:nvSpPr>
        <p:spPr>
          <a:xfrm>
            <a:off x="175318" y="6531430"/>
            <a:ext cx="5882583" cy="246221"/>
          </a:xfrm>
          <a:prstGeom prst="rect">
            <a:avLst/>
          </a:prstGeom>
        </p:spPr>
        <p:txBody>
          <a:bodyPr wrap="square">
            <a:spAutoFit/>
          </a:bodyPr>
          <a:lstStyle/>
          <a:p>
            <a:pPr defTabSz="457200">
              <a:defRPr/>
            </a:pPr>
            <a:r>
              <a:rPr lang="en-CA" sz="1000" kern="0" dirty="0" smtClean="0">
                <a:solidFill>
                  <a:prstClr val="black"/>
                </a:solidFill>
              </a:rPr>
              <a:t>*Mandatory </a:t>
            </a:r>
            <a:r>
              <a:rPr lang="en-CA" sz="1000" kern="0" dirty="0">
                <a:solidFill>
                  <a:prstClr val="black"/>
                </a:solidFill>
              </a:rPr>
              <a:t>Procedure on Concept Cases (Policy on Investment Planning – Assets and Acquired Services)</a:t>
            </a:r>
          </a:p>
        </p:txBody>
      </p:sp>
      <p:sp>
        <p:nvSpPr>
          <p:cNvPr id="14" name="Down Arrow 13"/>
          <p:cNvSpPr/>
          <p:nvPr/>
        </p:nvSpPr>
        <p:spPr>
          <a:xfrm>
            <a:off x="1115616" y="3875967"/>
            <a:ext cx="180020" cy="6331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4645827" y="4581128"/>
            <a:ext cx="4156210" cy="1869098"/>
          </a:xfrm>
          <a:prstGeom prst="wedgeRectCallout">
            <a:avLst>
              <a:gd name="adj1" fmla="val -20439"/>
              <a:gd name="adj2" fmla="val -47829"/>
            </a:avLst>
          </a:prstGeom>
          <a:ln>
            <a:solidFill>
              <a:srgbClr val="2B6667"/>
            </a:solidFill>
          </a:ln>
        </p:spPr>
        <p:style>
          <a:lnRef idx="2">
            <a:schemeClr val="accent2"/>
          </a:lnRef>
          <a:fillRef idx="1">
            <a:schemeClr val="lt1"/>
          </a:fillRef>
          <a:effectRef idx="0">
            <a:schemeClr val="accent2"/>
          </a:effectRef>
          <a:fontRef idx="minor">
            <a:schemeClr val="dk1"/>
          </a:fontRef>
        </p:style>
        <p:txBody>
          <a:bodyPr rtlCol="0" anchor="t"/>
          <a:lstStyle/>
          <a:p>
            <a:pPr defTabSz="457200">
              <a:defRPr/>
            </a:pPr>
            <a:r>
              <a:rPr lang="en-CA" sz="1400" b="1" kern="0" dirty="0" smtClean="0">
                <a:solidFill>
                  <a:prstClr val="black"/>
                </a:solidFill>
              </a:rPr>
              <a:t>Links for Mandatory Procedures on Concept Cases and the Concept Case Template</a:t>
            </a:r>
          </a:p>
          <a:p>
            <a:pPr defTabSz="457200">
              <a:defRPr/>
            </a:pPr>
            <a:endParaRPr lang="en-CA" sz="1400" b="1" kern="0" dirty="0">
              <a:solidFill>
                <a:prstClr val="black"/>
              </a:solidFill>
            </a:endParaRPr>
          </a:p>
          <a:p>
            <a:pPr defTabSz="457200">
              <a:defRPr/>
            </a:pPr>
            <a:endParaRPr lang="en-CA" sz="1400" b="1" kern="0" dirty="0">
              <a:solidFill>
                <a:prstClr val="black"/>
              </a:solidFill>
            </a:endParaRPr>
          </a:p>
          <a:p>
            <a:pPr defTabSz="457200">
              <a:defRPr/>
            </a:pPr>
            <a:endParaRPr lang="en-CA" sz="1200" kern="0" dirty="0" smtClean="0">
              <a:solidFill>
                <a:prstClr val="black"/>
              </a:solidFill>
            </a:endParaRPr>
          </a:p>
        </p:txBody>
      </p:sp>
      <p:sp>
        <p:nvSpPr>
          <p:cNvPr id="3" name="Rectangle 2"/>
          <p:cNvSpPr/>
          <p:nvPr/>
        </p:nvSpPr>
        <p:spPr>
          <a:xfrm>
            <a:off x="4749788" y="4978794"/>
            <a:ext cx="3606824" cy="1046440"/>
          </a:xfrm>
          <a:prstGeom prst="rect">
            <a:avLst/>
          </a:prstGeom>
        </p:spPr>
        <p:txBody>
          <a:bodyPr wrap="square">
            <a:spAutoFit/>
          </a:bodyPr>
          <a:lstStyle/>
          <a:p>
            <a:endParaRPr lang="en-CA" sz="1000" u="sng" dirty="0" smtClean="0">
              <a:solidFill>
                <a:srgbClr val="1F497D"/>
              </a:solidFill>
              <a:latin typeface="Calibri" panose="020F0502020204030204" pitchFamily="34" charset="0"/>
              <a:ea typeface="Calibri" panose="020F0502020204030204" pitchFamily="34" charset="0"/>
            </a:endParaRPr>
          </a:p>
          <a:p>
            <a:r>
              <a:rPr lang="en-US" sz="1100" b="1" kern="0" dirty="0" smtClean="0">
                <a:solidFill>
                  <a:prstClr val="black"/>
                </a:solidFill>
              </a:rPr>
              <a:t>English</a:t>
            </a:r>
            <a:endParaRPr lang="en-US" sz="1100" b="1" kern="0" dirty="0">
              <a:solidFill>
                <a:prstClr val="black"/>
              </a:solidFill>
            </a:endParaRPr>
          </a:p>
          <a:p>
            <a:r>
              <a:rPr lang="en-CA" sz="1000" u="sng" dirty="0" smtClean="0">
                <a:solidFill>
                  <a:srgbClr val="1F497D"/>
                </a:solidFill>
                <a:latin typeface="Calibri" panose="020F0502020204030204" pitchFamily="34" charset="0"/>
                <a:ea typeface="Calibri" panose="020F0502020204030204" pitchFamily="34" charset="0"/>
                <a:hlinkClick r:id="rId4"/>
              </a:rPr>
              <a:t>https</a:t>
            </a:r>
            <a:r>
              <a:rPr lang="en-CA" sz="1000" u="sng" dirty="0">
                <a:solidFill>
                  <a:srgbClr val="1F497D"/>
                </a:solidFill>
                <a:latin typeface="Calibri" panose="020F0502020204030204" pitchFamily="34" charset="0"/>
                <a:ea typeface="Calibri" panose="020F0502020204030204" pitchFamily="34" charset="0"/>
                <a:hlinkClick r:id="rId4"/>
              </a:rPr>
              <a:t>://</a:t>
            </a:r>
            <a:r>
              <a:rPr lang="en-CA" sz="1000" u="sng" dirty="0" smtClean="0">
                <a:solidFill>
                  <a:srgbClr val="1F497D"/>
                </a:solidFill>
                <a:latin typeface="Calibri" panose="020F0502020204030204" pitchFamily="34" charset="0"/>
                <a:ea typeface="Calibri" panose="020F0502020204030204" pitchFamily="34" charset="0"/>
                <a:hlinkClick r:id="rId4"/>
              </a:rPr>
              <a:t>www.tbs-sct.gc.ca/pol/doc-eng.aspx?id=32578</a:t>
            </a:r>
            <a:endParaRPr lang="en-CA" sz="1000" u="sng" dirty="0" smtClean="0">
              <a:solidFill>
                <a:srgbClr val="1F497D"/>
              </a:solidFill>
              <a:latin typeface="Calibri" panose="020F0502020204030204" pitchFamily="34" charset="0"/>
              <a:ea typeface="Calibri" panose="020F0502020204030204" pitchFamily="34" charset="0"/>
            </a:endParaRPr>
          </a:p>
          <a:p>
            <a:endParaRPr lang="en-US" sz="1000" dirty="0" smtClean="0">
              <a:latin typeface="Times New Roman" panose="02020603050405020304" pitchFamily="18" charset="0"/>
              <a:ea typeface="Calibri" panose="020F0502020204030204" pitchFamily="34" charset="0"/>
            </a:endParaRPr>
          </a:p>
          <a:p>
            <a:r>
              <a:rPr lang="en-US" sz="1100" b="1" kern="0" dirty="0">
                <a:solidFill>
                  <a:prstClr val="black"/>
                </a:solidFill>
              </a:rPr>
              <a:t>French</a:t>
            </a:r>
          </a:p>
          <a:p>
            <a:r>
              <a:rPr lang="en-CA" sz="1000" u="sng" dirty="0">
                <a:solidFill>
                  <a:srgbClr val="1F497D"/>
                </a:solidFill>
                <a:latin typeface="Calibri" panose="020F0502020204030204" pitchFamily="34" charset="0"/>
                <a:ea typeface="Calibri" panose="020F0502020204030204" pitchFamily="34" charset="0"/>
                <a:hlinkClick r:id="rId5"/>
              </a:rPr>
              <a:t>https://www.tbs-sct.gc.ca/pol/doc-fra.aspx?id=32578</a:t>
            </a:r>
            <a:endParaRPr lang="en-US"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2679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cd0500f303942325cd5ee98&quot;,&quot;SmartGridHorizontal&quot;:0,&quot;LinkedExcelSources&quot;:{},&quot;LinkedProjectSources&quot;:{},&quot;FlowConfig&quot;:{&quot;Canvas&quot;:{&quot;Slide&quot;:0,&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2,&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TextColor&quot;:{&quot;ColorIndex&quot;:3,&quot;ColorModifier&quot;:1,&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20211</TotalTime>
  <Words>3803</Words>
  <Application>Microsoft Office PowerPoint</Application>
  <PresentationFormat>On-screen Show (4:3)</PresentationFormat>
  <Paragraphs>634</Paragraphs>
  <Slides>31</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31</vt:i4>
      </vt:variant>
    </vt:vector>
  </HeadingPairs>
  <TitlesOfParts>
    <vt:vector size="49" baseType="lpstr">
      <vt:lpstr>맑은 고딕</vt:lpstr>
      <vt:lpstr>ＭＳ Ｐゴシック</vt:lpstr>
      <vt:lpstr>Aharoni</vt:lpstr>
      <vt:lpstr>Arial</vt:lpstr>
      <vt:lpstr>Arial</vt:lpstr>
      <vt:lpstr>Arial Black</vt:lpstr>
      <vt:lpstr>Arial Narrow</vt:lpstr>
      <vt:lpstr>Calibri</vt:lpstr>
      <vt:lpstr>Mangal</vt:lpstr>
      <vt:lpstr>Segoe UI</vt:lpstr>
      <vt:lpstr>Times New Roman</vt:lpstr>
      <vt:lpstr>Trebuchet MS</vt:lpstr>
      <vt:lpstr>Wingdings</vt:lpstr>
      <vt:lpstr>Wingdings 2</vt:lpstr>
      <vt:lpstr>Office Theme</vt:lpstr>
      <vt:lpstr>1_blank</vt:lpstr>
      <vt:lpstr>1_Office Theme</vt:lpstr>
      <vt:lpstr>2_Office Theme</vt:lpstr>
      <vt:lpstr>PowerPoint Presentation</vt:lpstr>
      <vt:lpstr>PowerPoint Presentation</vt:lpstr>
      <vt:lpstr>PowerPoint Presentation</vt:lpstr>
      <vt:lpstr>PowerPoint Presentation</vt:lpstr>
      <vt:lpstr>PowerPoint Presentation</vt:lpstr>
      <vt:lpstr>Why Concept Cases?</vt:lpstr>
      <vt:lpstr>PowerPoint Presentation</vt:lpstr>
      <vt:lpstr>Problem Solving is an Investment</vt:lpstr>
      <vt:lpstr>Concept Case Process</vt:lpstr>
      <vt:lpstr>PowerPoint Presentation</vt:lpstr>
      <vt:lpstr>When to come to GC EARB?</vt:lpstr>
      <vt:lpstr>Engagement Criteria – What Has Changed</vt:lpstr>
      <vt:lpstr>PowerPoint Presentation</vt:lpstr>
      <vt:lpstr>How do you go about getting on the agenda? </vt:lpstr>
      <vt:lpstr>How it works…what to expect   </vt:lpstr>
      <vt:lpstr>PowerPoint Presentation</vt:lpstr>
      <vt:lpstr>PowerPoint Presentation</vt:lpstr>
      <vt:lpstr>PowerPoint Presentation</vt:lpstr>
      <vt:lpstr>PowerPoint Presentation</vt:lpstr>
      <vt:lpstr>PowerPoint Presentation</vt:lpstr>
      <vt:lpstr>Business Architecture</vt:lpstr>
      <vt:lpstr>Information Architecture</vt:lpstr>
      <vt:lpstr>PowerPoint Presentation</vt:lpstr>
      <vt:lpstr>PowerPoint Presentation</vt:lpstr>
      <vt:lpstr>Security Architecture and Privacy</vt:lpstr>
      <vt:lpstr>PowerPoint Presentation</vt:lpstr>
      <vt:lpstr>PowerPoint Presentation</vt:lpstr>
      <vt:lpstr>PowerPoint Presentation</vt:lpstr>
      <vt:lpstr>Dept. – Title  Enterprise Architecture Fitness Assessment Summary</vt:lpstr>
      <vt:lpstr>PowerPoint Presentation</vt:lpstr>
      <vt:lpstr>Digital Alignment</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Roberge, Nancy</cp:lastModifiedBy>
  <cp:revision>1221</cp:revision>
  <cp:lastPrinted>2018-11-01T19:53:37Z</cp:lastPrinted>
  <dcterms:created xsi:type="dcterms:W3CDTF">2015-11-06T15:38:40Z</dcterms:created>
  <dcterms:modified xsi:type="dcterms:W3CDTF">2019-05-06T15:17:53Z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97915204-cc05-4f06-86a3-d33265248989</vt:lpwstr>
  </property>
  <property fmtid="{D5CDD505-2E9C-101B-9397-08002B2CF9AE}" pid="3" name="TBSSCTVisual Marking">
    <vt:lpwstr>No</vt:lpwstr>
  </property>
  <property fmtid="{D5CDD505-2E9C-101B-9397-08002B2CF9AE}" pid="4" name="TBSSCTCLASSIFICATION2">
    <vt:lpwstr>Unclassified/Non classifié</vt:lpwstr>
  </property>
  <property fmtid="{D5CDD505-2E9C-101B-9397-08002B2CF9AE}" pid="5" name="TBSSCTVISUALMARKINGNO">
    <vt:lpwstr>NO</vt:lpwstr>
  </property>
  <property fmtid="{D5CDD505-2E9C-101B-9397-08002B2CF9AE}" pid="6" name="TBSSCTCLASSIFICATION">
    <vt:lpwstr>UNCLASSIFIED</vt:lpwstr>
  </property>
  <property fmtid="{D5CDD505-2E9C-101B-9397-08002B2CF9AE}" pid="7" name="SECCLASS">
    <vt:lpwstr>CLASSU</vt:lpwstr>
  </property>
</Properties>
</file>