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handoutMasterIdLst>
    <p:handoutMasterId r:id="rId22"/>
  </p:handoutMasterIdLst>
  <p:sldIdLst>
    <p:sldId id="345" r:id="rId2"/>
    <p:sldId id="332" r:id="rId3"/>
    <p:sldId id="364" r:id="rId4"/>
    <p:sldId id="354" r:id="rId5"/>
    <p:sldId id="278" r:id="rId6"/>
    <p:sldId id="358" r:id="rId7"/>
    <p:sldId id="361" r:id="rId8"/>
    <p:sldId id="335" r:id="rId9"/>
    <p:sldId id="349" r:id="rId10"/>
    <p:sldId id="322" r:id="rId11"/>
    <p:sldId id="366" r:id="rId12"/>
    <p:sldId id="362" r:id="rId13"/>
    <p:sldId id="346" r:id="rId14"/>
    <p:sldId id="324" r:id="rId15"/>
    <p:sldId id="367" r:id="rId16"/>
    <p:sldId id="359" r:id="rId17"/>
    <p:sldId id="338" r:id="rId18"/>
    <p:sldId id="360" r:id="rId19"/>
    <p:sldId id="339"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Bailey, Ginette" initials="BG" lastIdx="2" clrIdx="1">
    <p:extLst>
      <p:ext uri="{19B8F6BF-5375-455C-9EA6-DF929625EA0E}">
        <p15:presenceInfo xmlns:p15="http://schemas.microsoft.com/office/powerpoint/2012/main" userId="S-1-5-21-2109814544-1665031538-576392789-256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56840" autoAdjust="0"/>
  </p:normalViewPr>
  <p:slideViewPr>
    <p:cSldViewPr snapToObjects="1" showGuides="1">
      <p:cViewPr varScale="1">
        <p:scale>
          <a:sx n="66" d="100"/>
          <a:sy n="66" d="100"/>
        </p:scale>
        <p:origin x="1445" y="48"/>
      </p:cViewPr>
      <p:guideLst>
        <p:guide orient="horz" pos="2160"/>
        <p:guide pos="2880"/>
      </p:guideLst>
    </p:cSldViewPr>
  </p:slid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10/17/2023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10/17/2023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PDFWBMOF5yo"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7x4am1tC7o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hyperlink" Target="https://www.mindful.org/7-qualities-mindfulness-trained-body-scan/" TargetMode="External"/><Relationship Id="rId4" Type="http://schemas.openxmlformats.org/officeDocument/2006/relationships/hyperlink" Target="https://ethiqueparlecoeur.com/2017/09/06/leadership-de-pleine-conscience-strategie-efficace-gestionnaire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hyperlink" Target="https://www.mindful.org/7-qualities-mindfulness-trained-body-scan/" TargetMode="External"/><Relationship Id="rId4" Type="http://schemas.openxmlformats.org/officeDocument/2006/relationships/hyperlink" Target="https://ethiqueparlecoeur.com/2017/09/06/leadership-de-pleine-conscience-strategie-efficace-gestionnair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rchive.org/embed/2-mins-centering-exercise-fr" TargetMode="External"/><Relationship Id="rId7" Type="http://schemas.openxmlformats.org/officeDocument/2006/relationships/hyperlink" Target="https://www.youtube.com/watch?v=nWjVZ0fEjko"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youtube.com/watch?v=4Shw6MyGXAk&amp;t=130s" TargetMode="External"/><Relationship Id="rId5" Type="http://schemas.openxmlformats.org/officeDocument/2006/relationships/hyperlink" Target="https://www.youtube.com/watch?v=_mn04Wc-X3o" TargetMode="External"/><Relationship Id="rId4" Type="http://schemas.openxmlformats.org/officeDocument/2006/relationships/hyperlink" Target="https://www.youtube.com/watch?v=TZFbCd5Bc3w"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ca/Que-vous-est-arriv&#233;-traumatismes/dp/274994737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rd13inJYbQk"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PDFWBMOF5y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7x4am1tC7oo"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arlonssciences.ca/ressources-pedagogiques/documents-dinformation/le-stress-et-le-cervea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0" i="0" dirty="0"/>
          </a:p>
          <a:p>
            <a:pPr marL="0" marR="0" indent="0" algn="l" defTabSz="914400" rtl="0" eaLnBrk="1" fontAlgn="auto" latinLnBrk="0" hangingPunct="1">
              <a:lnSpc>
                <a:spcPct val="100000"/>
              </a:lnSpc>
              <a:spcBef>
                <a:spcPts val="0"/>
              </a:spcBef>
              <a:spcAft>
                <a:spcPts val="0"/>
              </a:spcAft>
              <a:buClrTx/>
              <a:buSzTx/>
              <a:buFontTx/>
              <a:buNone/>
              <a:tabLst/>
              <a:defRPr/>
            </a:pPr>
            <a:r>
              <a:rPr lang="fr-CA" b="0" i="0" dirty="0" err="1"/>
              <a:t>Prep</a:t>
            </a:r>
            <a:r>
              <a:rPr lang="fr-CA" b="0" i="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baseline="0" dirty="0" err="1"/>
              <a:t>Neuroplacité</a:t>
            </a:r>
            <a:r>
              <a:rPr lang="fr-CA" b="0" i="0" baseline="0" dirty="0"/>
              <a:t> - </a:t>
            </a:r>
            <a:r>
              <a:rPr lang="en-CA" sz="1200" dirty="0">
                <a:latin typeface="Times New Roman" panose="02020603050405020304" pitchFamily="18" charset="0"/>
                <a:ea typeface="Calibri" panose="020F0502020204030204" pitchFamily="34" charset="0"/>
                <a:hlinkClick r:id="rId3"/>
              </a:rPr>
              <a:t>https://www.youtube.com/watch?v=PDFWBMOF5yo</a:t>
            </a:r>
            <a:endParaRPr lang="en-CA" sz="1200" dirty="0">
              <a:latin typeface="Times New Roman" panose="02020603050405020304" pitchFamily="18" charset="0"/>
              <a:ea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baseline="0" dirty="0" err="1">
                <a:latin typeface="Times New Roman" panose="02020603050405020304" pitchFamily="18" charset="0"/>
              </a:rPr>
              <a:t>Plasticité</a:t>
            </a:r>
            <a:r>
              <a:rPr lang="en-CA" sz="1200" b="0" i="0" baseline="0" dirty="0">
                <a:latin typeface="Times New Roman" panose="02020603050405020304" pitchFamily="18" charset="0"/>
              </a:rPr>
              <a:t> cerebral -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https://www.youtube.com/watch?v=7x4am1tC7oo</a:t>
            </a:r>
            <a:endParaRPr lang="en-US" b="0" i="0"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23336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sz="1100" dirty="0" err="1"/>
              <a:t>Leena</a:t>
            </a:r>
            <a:endParaRPr lang="fr-FR" sz="1100" dirty="0"/>
          </a:p>
          <a:p>
            <a:endParaRPr lang="fr-FR" sz="1100" dirty="0"/>
          </a:p>
          <a:p>
            <a:pPr>
              <a:buFont typeface="Arial" pitchFamily="34" charset="0"/>
              <a:buNone/>
            </a:pPr>
            <a:r>
              <a:rPr lang="fr-FR" sz="1100" noProof="0" dirty="0"/>
              <a:t>Voyons rapidement quelques idées autour de l'importance de la pleine conscience</a:t>
            </a:r>
            <a:r>
              <a:rPr lang="fr-CA" sz="1100" noProof="0" dirty="0"/>
              <a:t>... Pouvez-vous identifier les impacts que la pleine conscience pourrait avoir en milieu de travail?</a:t>
            </a:r>
          </a:p>
          <a:p>
            <a:pPr>
              <a:buFont typeface="Arial" pitchFamily="34" charset="0"/>
              <a:buNone/>
            </a:pPr>
            <a:endParaRPr lang="fr-CA" sz="1100" noProof="0" dirty="0"/>
          </a:p>
          <a:p>
            <a:pPr>
              <a:buFont typeface="Arial" pitchFamily="34" charset="0"/>
              <a:buNone/>
            </a:pPr>
            <a:r>
              <a:rPr lang="fr-FR" sz="1100" noProof="0" dirty="0" smtClean="0"/>
              <a:t>(Cliquez</a:t>
            </a:r>
            <a:r>
              <a:rPr lang="fr-FR" sz="1100" baseline="0" noProof="0" dirty="0" smtClean="0"/>
              <a:t> dans chaque « </a:t>
            </a:r>
            <a:r>
              <a:rPr lang="fr-FR" sz="1100" baseline="0" noProof="0" dirty="0" err="1" smtClean="0"/>
              <a:t>bullet</a:t>
            </a:r>
            <a:r>
              <a:rPr lang="fr-FR" sz="1100" baseline="0" noProof="0" dirty="0" smtClean="0"/>
              <a:t> »</a:t>
            </a:r>
            <a:r>
              <a:rPr lang="fr-CA" sz="1100" noProof="0" dirty="0" smtClean="0"/>
              <a:t>)</a:t>
            </a:r>
            <a:endParaRPr lang="fr-CA" sz="1100" noProof="0" dirty="0"/>
          </a:p>
          <a:p>
            <a:pPr marL="176195" indent="-176195">
              <a:buFont typeface="Arial" pitchFamily="34" charset="0"/>
              <a:buChar char="•"/>
            </a:pPr>
            <a:r>
              <a:rPr lang="fr-CA" sz="1100" b="1" noProof="0" dirty="0"/>
              <a:t>Augmentation de la résilience: </a:t>
            </a:r>
            <a:r>
              <a:rPr lang="fr-CA" sz="1100" noProof="0" dirty="0"/>
              <a:t>pratiquer la pleine conscience augmente l’habileté d’une ouverture </a:t>
            </a:r>
            <a:r>
              <a:rPr lang="fr-CA" sz="1100" noProof="0" dirty="0" err="1"/>
              <a:t>d,esprit</a:t>
            </a:r>
            <a:r>
              <a:rPr lang="fr-CA" sz="1100" noProof="0" dirty="0"/>
              <a:t> envers les Nouvelles idées, permet la créativité, permet de distinguer entre les pensées et les émotions, et de la façon d’adresser les défis plutôt que de réagir envers ceux-ci. Pour un gestionnaire cette approche encourage la pensées stratégique.</a:t>
            </a:r>
          </a:p>
          <a:p>
            <a:pPr marL="176195" indent="-176195">
              <a:buFont typeface="Arial" pitchFamily="34" charset="0"/>
              <a:buChar char="•"/>
            </a:pPr>
            <a:r>
              <a:rPr lang="fr-CA" sz="1100" b="1" noProof="0" dirty="0"/>
              <a:t>Concentration et clarté:</a:t>
            </a:r>
            <a:r>
              <a:rPr lang="fr-CA" sz="1100" noProof="0" dirty="0"/>
              <a:t> une fois les huit semaines de formation de pleine conscience, les participants seront plus aptes à mieux se concentrer, à être plus longtemps sur une même tâche et de façon plus efficace, et à se rappeler de ce qui a bien fonctionner. Dans un environnement ou tout est rapide et ou les gestionnaires doivent agir rapidement à toute sorte de situations, ces qualités sont un grand avantage. </a:t>
            </a:r>
          </a:p>
          <a:p>
            <a:pPr marL="176195" indent="-176195">
              <a:buFont typeface="Arial" pitchFamily="34" charset="0"/>
              <a:buChar char="•"/>
            </a:pPr>
            <a:r>
              <a:rPr lang="fr-CA" sz="1100" b="1" noProof="0" dirty="0"/>
              <a:t>Harmonie au travail: </a:t>
            </a:r>
            <a:r>
              <a:rPr lang="fr-CA" sz="1100" noProof="0" dirty="0"/>
              <a:t>agir en pleine conscience peut promouvoir et créer de l’empathie et de l’altruiste en milieu de travail. En tant que gestionnaire, il est de notre devoir de promouvoir un environnement respectueux au travail.</a:t>
            </a:r>
          </a:p>
          <a:p>
            <a:pPr marL="176195" indent="-176195">
              <a:buFont typeface="Arial" pitchFamily="34" charset="0"/>
              <a:buChar char="•"/>
            </a:pPr>
            <a:r>
              <a:rPr lang="fr-CA" sz="1100" b="1" noProof="0" dirty="0"/>
              <a:t>Moins d’absentéisme:</a:t>
            </a:r>
            <a:r>
              <a:rPr lang="fr-CA" sz="1100" noProof="0" dirty="0"/>
              <a:t> les gens qui pratiquent la pleine consciences s’absentent 76% moins du travail.</a:t>
            </a:r>
          </a:p>
          <a:p>
            <a:pPr marL="176195" indent="-176195">
              <a:buFont typeface="Arial" pitchFamily="34" charset="0"/>
              <a:buChar char="•"/>
            </a:pPr>
            <a:r>
              <a:rPr lang="fr-CA" sz="1100" b="1" noProof="0" dirty="0"/>
              <a:t>Augmentation de la satisfaction et du mieux-être des employé(e)s: </a:t>
            </a:r>
            <a:r>
              <a:rPr lang="fr-CA" sz="1100" noProof="0" dirty="0"/>
              <a:t>pratiquer la pleine conscience contribue à la diminution de la fatigue émotionnelle et augmente la satisfaction au travail. </a:t>
            </a:r>
          </a:p>
          <a:p>
            <a:pPr marL="176195" indent="-176195">
              <a:buFont typeface="Arial" pitchFamily="34" charset="0"/>
              <a:buChar char="•"/>
            </a:pPr>
            <a:r>
              <a:rPr lang="fr-CA" sz="1100" b="1" noProof="0" dirty="0"/>
              <a:t>Réduction du stress :</a:t>
            </a:r>
            <a:r>
              <a:rPr lang="fr-CA" sz="1100" noProof="0" dirty="0"/>
              <a:t> pratiquer la pleine conscience réduit le stress, l’anxiété ainsi que la dépression. Cette pratique aide à réduire le niveau de l’hormone responsable du stress. En tant que leader, notre niveau de stress est souvent mis à l’épreuve donc tous les outils qui peuvent contribuer à réduire celui-ci sont un atout.</a:t>
            </a:r>
          </a:p>
          <a:p>
            <a:pPr marL="176195" indent="-176195">
              <a:buFont typeface="Arial" pitchFamily="34" charset="0"/>
              <a:buChar char="•"/>
            </a:pPr>
            <a:r>
              <a:rPr lang="fr-CA" sz="1100" b="1" noProof="0" dirty="0"/>
              <a:t>Augmentation de la créativité:</a:t>
            </a:r>
            <a:r>
              <a:rPr lang="fr-CA" sz="1100" noProof="0" dirty="0"/>
              <a:t> Les leaders qui pratiquent la pleine conscience dissent que celle-ci aide à créé un espace  pour innover, et à penser plus efficacement de façon stratégique.</a:t>
            </a:r>
          </a:p>
          <a:p>
            <a:pPr marL="176195" indent="-176195">
              <a:buFont typeface="Arial" pitchFamily="34" charset="0"/>
              <a:buChar char="•"/>
            </a:pPr>
            <a:endParaRPr lang="en-CA" sz="1100" dirty="0"/>
          </a:p>
          <a:p>
            <a:pPr defTabSz="914307">
              <a:defRPr/>
            </a:pPr>
            <a:r>
              <a:rPr lang="fr-CA" sz="1100" noProof="0" dirty="0"/>
              <a:t>Comment la pleine conscience pour aider les employés à votre compagnie – entraînement mental (lecture) - </a:t>
            </a:r>
            <a:r>
              <a:rPr lang="en-CA" sz="1100" baseline="0" dirty="0">
                <a:solidFill>
                  <a:srgbClr val="00B0F0"/>
                </a:solidFill>
              </a:rPr>
              <a:t>https://ethiqueparlecoeur.com/2017/09/06/leadership-de-pleine-conscience-strategie-efficace-gestionnaires/</a:t>
            </a:r>
          </a:p>
          <a:p>
            <a:pPr defTabSz="914307">
              <a:defRP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Je laisserai les gens lire les deux listes en haut</a:t>
            </a: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(attendre quelques secondes)</a:t>
            </a: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Je veux juste mettre en évidence sur la gauche "Améliore les relations" parce que vous venez plus authentique et empathique.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FR" sz="1200" b="0" dirty="0">
                <a:latin typeface="Merriweather"/>
                <a:ea typeface="Merriweather"/>
                <a:cs typeface="Merriweather"/>
                <a:sym typeface="Merriweather"/>
              </a:rPr>
              <a:t>Et aussi à droite, « </a:t>
            </a:r>
            <a:r>
              <a:rPr lang="fr-FR" sz="1200" dirty="0"/>
              <a:t>Croissance </a:t>
            </a:r>
            <a:r>
              <a:rPr lang="fr-FR" sz="1200" dirty="0" err="1"/>
              <a:t>aprèsavoir</a:t>
            </a:r>
            <a:r>
              <a:rPr lang="fr-FR" sz="1200" dirty="0"/>
              <a:t> vécu des expériences difficiles </a:t>
            </a:r>
            <a:r>
              <a:rPr lang="fr-FR" sz="1200" b="0" dirty="0">
                <a:latin typeface="Merriweather"/>
                <a:ea typeface="Merriweather"/>
                <a:cs typeface="Merriweather"/>
                <a:sym typeface="Merriweather"/>
              </a:rPr>
              <a:t> », par exemple lorsqu'il y a un « le secret de polichinelle » on peut avoir l'impression de ne pas vouloir en parler mais il le faut, la pratique de la pleine conscience permet d'avoir un discussion d'une manière plus humaine, emphatique, compatissante, globalement d'une meilleure manière.</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r>
              <a:rPr lang="en-CA" sz="1200" b="1" kern="1200" dirty="0" err="1" smtClean="0">
                <a:solidFill>
                  <a:schemeClr val="tx1"/>
                </a:solidFill>
                <a:latin typeface="Merriweather"/>
                <a:ea typeface="Arial"/>
                <a:cs typeface="Arial"/>
                <a:sym typeface="Arial"/>
                <a:hlinkClick r:id="rId3">
                  <a:extLst>
                    <a:ext uri="{A12FA001-AC4F-418D-AE19-62706E023703}">
                      <ahyp:hlinkClr xmlns:ahyp="http://schemas.microsoft.com/office/drawing/2018/hyperlinkcolor" xmlns="" val="tx"/>
                    </a:ext>
                  </a:extLst>
                </a:hlinkClick>
              </a:rPr>
              <a:t>Ressources</a:t>
            </a:r>
            <a:r>
              <a:rPr lang="en-CA" sz="1200" b="1" kern="1200" dirty="0" smtClean="0">
                <a:solidFill>
                  <a:schemeClr val="tx1"/>
                </a:solidFill>
                <a:latin typeface="Merriweather"/>
                <a:ea typeface="Arial"/>
                <a:cs typeface="Arial"/>
                <a:sym typeface="Arial"/>
                <a:hlinkClick r:id="rId3">
                  <a:extLst>
                    <a:ext uri="{A12FA001-AC4F-418D-AE19-62706E023703}">
                      <ahyp:hlinkClr xmlns:ahyp="http://schemas.microsoft.com/office/drawing/2018/hyperlinkcolor" xmlns="" val="tx"/>
                    </a:ext>
                  </a:extLst>
                </a:hlinkClick>
              </a:rPr>
              <a:t> </a:t>
            </a:r>
            <a:r>
              <a:rPr lang="en-CA" sz="1200" b="1"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xmlns="" val="tx"/>
                    </a:ext>
                  </a:extLst>
                </a:hlinkClick>
              </a:rPr>
              <a:t>en </a:t>
            </a:r>
            <a:r>
              <a:rPr lang="fr-CA" b="1" u="sng" dirty="0">
                <a:latin typeface="Merriweather"/>
                <a:ea typeface="Merriweather"/>
                <a:cs typeface="Merriweather"/>
                <a:sym typeface="Merriweather"/>
              </a:rPr>
              <a:t>Français:</a:t>
            </a:r>
            <a:endParaRPr lang="fr-FR" dirty="0"/>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r>
              <a:rPr lang="fr-CA" b="0" dirty="0">
                <a:latin typeface="Merriweather"/>
                <a:sym typeface="Merriweather"/>
              </a:rPr>
              <a:t>Le leadership de la pleine conscience – Une stratégie efficace pour les gestionnaires - </a:t>
            </a:r>
            <a:r>
              <a:rPr lang="fr-CA" b="0" dirty="0">
                <a:latin typeface="Merriweather"/>
                <a:sym typeface="Merriweather"/>
                <a:hlinkClick r:id="rId4"/>
              </a:rPr>
              <a:t>https://ethiqueparlecoeur.com/2017/09/06/leadership-de-pleine-conscience-strategie-efficace-gestionnaires/</a:t>
            </a:r>
            <a:r>
              <a:rPr lang="fr-CA" b="0" dirty="0">
                <a:latin typeface="Merriweather"/>
                <a:sym typeface="Merriweather"/>
              </a:rPr>
              <a:t> </a:t>
            </a:r>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endParaRPr lang="fr-CA" b="0" dirty="0">
              <a:latin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r>
              <a:rPr lang="fr-FR" sz="14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xmlns="" val="tx"/>
                    </a:ext>
                  </a:extLst>
                </a:hlinkClick>
              </a:rPr>
              <a:t>Ressources en anglais:</a:t>
            </a:r>
          </a:p>
          <a:p>
            <a:pPr marL="171450" lvl="0" indent="-171450" algn="l" rtl="0">
              <a:spcBef>
                <a:spcPts val="0"/>
              </a:spcBef>
              <a:spcAft>
                <a:spcPts val="0"/>
              </a:spcAft>
              <a:buClr>
                <a:schemeClr val="dk1"/>
              </a:buClr>
              <a:buSzPts val="1100"/>
              <a:buFont typeface="Arial" panose="020B0604020202020204" pitchFamily="34" charset="0"/>
              <a:buChar char="•"/>
            </a:pPr>
            <a:r>
              <a:rPr lang="fr-FR" sz="1200" u="sng" dirty="0">
                <a:solidFill>
                  <a:schemeClr val="hlink"/>
                </a:solidFill>
                <a:latin typeface="Arial"/>
                <a:ea typeface="Arial"/>
                <a:cs typeface="Arial"/>
                <a:sym typeface="Arial"/>
                <a:hlinkClick r:id="rId3"/>
              </a:rPr>
              <a:t>https://hbr.org/2015/12/how-meditation-benefits-ceos</a:t>
            </a:r>
            <a:endParaRPr lang="fr-FR" sz="1200" dirty="0"/>
          </a:p>
          <a:p>
            <a:pPr marL="171450" lvl="0" indent="-171450" algn="l" rtl="0">
              <a:lnSpc>
                <a:spcPct val="90000"/>
              </a:lnSpc>
              <a:spcBef>
                <a:spcPts val="0"/>
              </a:spcBef>
              <a:spcAft>
                <a:spcPts val="0"/>
              </a:spcAft>
              <a:buSzPts val="1400"/>
              <a:buFont typeface="Arial" panose="020B0604020202020204" pitchFamily="34" charset="0"/>
              <a:buChar char="•"/>
            </a:pPr>
            <a:r>
              <a:rPr lang="fr-FR" sz="1200" u="sng" dirty="0">
                <a:solidFill>
                  <a:schemeClr val="hlink"/>
                </a:solidFill>
                <a:latin typeface="Arial"/>
                <a:ea typeface="Arial"/>
                <a:cs typeface="Arial"/>
                <a:sym typeface="Arial"/>
                <a:hlinkClick r:id="rId5"/>
              </a:rPr>
              <a:t>https://www.mindful.org/7-qualities-mindfulness-trained-body-scan/</a:t>
            </a:r>
            <a:endParaRPr lang="fr-FR"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fr-FR" b="0" u="sng" dirty="0">
                <a:solidFill>
                  <a:schemeClr val="hlink"/>
                </a:solidFill>
                <a:latin typeface="Merriweather"/>
                <a:ea typeface="Merriweather"/>
                <a:cs typeface="Merriweather"/>
                <a:sym typeface="Merriweather"/>
                <a:hlinkClick r:id="rId6"/>
              </a:rPr>
              <a:t>https://www.bcg.com/en-ca/publications/2018/unleashing-power-of-mindfulness-in-corporations</a:t>
            </a:r>
            <a:r>
              <a:rPr lang="fr-FR" b="0" dirty="0">
                <a:latin typeface="Merriweather"/>
                <a:ea typeface="Merriweather"/>
                <a:cs typeface="Merriweather"/>
                <a:sym typeface="Merriweather"/>
              </a:rPr>
              <a:t> </a:t>
            </a: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11</a:t>
            </a:fld>
            <a:endParaRPr/>
          </a:p>
        </p:txBody>
      </p:sp>
    </p:spTree>
    <p:extLst>
      <p:ext uri="{BB962C8B-B14F-4D97-AF65-F5344CB8AC3E}">
        <p14:creationId xmlns:p14="http://schemas.microsoft.com/office/powerpoint/2010/main" val="203029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200" b="0" dirty="0">
                <a:latin typeface="Merriweather"/>
                <a:ea typeface="Merriweather"/>
                <a:cs typeface="Merriweather"/>
                <a:sym typeface="Merriweather"/>
              </a:rPr>
              <a:t>(</a:t>
            </a:r>
            <a:r>
              <a:rPr lang="en-CA" sz="1200" b="0" dirty="0" err="1">
                <a:latin typeface="Merriweather"/>
                <a:ea typeface="Merriweather"/>
                <a:cs typeface="Merriweather"/>
                <a:sym typeface="Merriweather"/>
              </a:rPr>
              <a:t>cliquez</a:t>
            </a:r>
            <a:r>
              <a:rPr lang="en-CA" sz="1200" b="0" dirty="0">
                <a:latin typeface="Merriweather"/>
                <a:ea typeface="Merriweather"/>
                <a:cs typeface="Merriweather"/>
                <a:sym typeface="Merriweather"/>
              </a:rPr>
              <a:t>)</a:t>
            </a: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Maintenant, nous avons une citation du BCG -qui est un énorme groupe mondial de consultants-, je voudrais souligner à partir de la citation que... « </a:t>
            </a:r>
            <a:r>
              <a:rPr lang="fr-FR" dirty="0">
                <a:latin typeface="Open Sans"/>
              </a:rPr>
              <a:t>la pleine conscience augmente la confiance dans le leadership et stimule l'engagement des employés. De plus, la pleine conscience aide à libérer tout le potentiel des transformations numériques et agiles. »</a:t>
            </a:r>
            <a:endParaRPr lang="en-CA" sz="1200" b="0" dirty="0">
              <a:latin typeface="Merriweather"/>
              <a:ea typeface="Merriweather"/>
              <a:cs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endParaRPr lang="en-CA" sz="12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xmlns="" val="tx"/>
                  </a:ext>
                </a:extLst>
              </a:hlinkClick>
            </a:endParaRPr>
          </a:p>
          <a:p>
            <a:pPr marL="0" lvl="0" indent="0" algn="l" rtl="0">
              <a:lnSpc>
                <a:spcPct val="90000"/>
              </a:lnSpc>
              <a:spcBef>
                <a:spcPts val="0"/>
              </a:spcBef>
              <a:spcAft>
                <a:spcPts val="0"/>
              </a:spcAft>
              <a:buSzPts val="1400"/>
              <a:buNone/>
            </a:pPr>
            <a:r>
              <a:rPr lang="en-CA" sz="1200" b="1" kern="1200" dirty="0" err="1">
                <a:solidFill>
                  <a:schemeClr val="tx1"/>
                </a:solidFill>
                <a:latin typeface="Merriweather"/>
                <a:ea typeface="Arial"/>
                <a:cs typeface="Arial"/>
                <a:sym typeface="Arial"/>
                <a:hlinkClick r:id="rId3">
                  <a:extLst>
                    <a:ext uri="{A12FA001-AC4F-418D-AE19-62706E023703}">
                      <ahyp:hlinkClr xmlns:ahyp="http://schemas.microsoft.com/office/drawing/2018/hyperlinkcolor" xmlns="" val="tx"/>
                    </a:ext>
                  </a:extLst>
                </a:hlinkClick>
              </a:rPr>
              <a:t>Ressources</a:t>
            </a:r>
            <a:r>
              <a:rPr lang="en-CA" sz="1200" b="1"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xmlns="" val="tx"/>
                    </a:ext>
                  </a:extLst>
                </a:hlinkClick>
              </a:rPr>
              <a:t> en </a:t>
            </a:r>
            <a:r>
              <a:rPr lang="fr-CA" b="1" u="sng" dirty="0">
                <a:latin typeface="Merriweather"/>
                <a:ea typeface="Merriweather"/>
                <a:cs typeface="Merriweather"/>
                <a:sym typeface="Merriweather"/>
              </a:rPr>
              <a:t>Français:</a:t>
            </a:r>
            <a:endParaRPr lang="fr-FR" dirty="0"/>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r>
              <a:rPr lang="fr-CA" b="0" dirty="0">
                <a:latin typeface="Merriweather"/>
                <a:sym typeface="Merriweather"/>
              </a:rPr>
              <a:t>Le leadership de la pleine conscience – Une stratégie efficace pour les gestionnaires - </a:t>
            </a:r>
            <a:r>
              <a:rPr lang="fr-CA" b="0" dirty="0">
                <a:latin typeface="Merriweather"/>
                <a:sym typeface="Merriweather"/>
                <a:hlinkClick r:id="rId4"/>
              </a:rPr>
              <a:t>https://ethiqueparlecoeur.com/2017/09/06/leadership-de-pleine-conscience-strategie-efficace-gestionnaires/</a:t>
            </a:r>
            <a:r>
              <a:rPr lang="fr-CA" b="0" dirty="0">
                <a:latin typeface="Merriweather"/>
                <a:sym typeface="Merriweather"/>
              </a:rPr>
              <a:t> </a:t>
            </a:r>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endParaRPr lang="fr-CA" b="0" dirty="0">
              <a:latin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r>
              <a:rPr lang="fr-FR" sz="14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xmlns="" val="tx"/>
                    </a:ext>
                  </a:extLst>
                </a:hlinkClick>
              </a:rPr>
              <a:t>Ressources en anglais:</a:t>
            </a:r>
          </a:p>
          <a:p>
            <a:pPr marL="171450" lvl="0" indent="-171450" algn="l" rtl="0">
              <a:spcBef>
                <a:spcPts val="0"/>
              </a:spcBef>
              <a:spcAft>
                <a:spcPts val="0"/>
              </a:spcAft>
              <a:buClr>
                <a:schemeClr val="dk1"/>
              </a:buClr>
              <a:buSzPts val="1100"/>
              <a:buFont typeface="Arial" panose="020B0604020202020204" pitchFamily="34" charset="0"/>
              <a:buChar char="•"/>
            </a:pPr>
            <a:r>
              <a:rPr lang="fr-FR" sz="1200" u="sng" dirty="0">
                <a:solidFill>
                  <a:schemeClr val="hlink"/>
                </a:solidFill>
                <a:latin typeface="Arial"/>
                <a:ea typeface="Arial"/>
                <a:cs typeface="Arial"/>
                <a:sym typeface="Arial"/>
                <a:hlinkClick r:id="rId3"/>
              </a:rPr>
              <a:t>https://hbr.org/2015/12/how-meditation-benefits-ceos</a:t>
            </a:r>
            <a:endParaRPr lang="fr-FR" sz="1200" dirty="0"/>
          </a:p>
          <a:p>
            <a:pPr marL="171450" lvl="0" indent="-171450" algn="l" rtl="0">
              <a:lnSpc>
                <a:spcPct val="90000"/>
              </a:lnSpc>
              <a:spcBef>
                <a:spcPts val="0"/>
              </a:spcBef>
              <a:spcAft>
                <a:spcPts val="0"/>
              </a:spcAft>
              <a:buSzPts val="1400"/>
              <a:buFont typeface="Arial" panose="020B0604020202020204" pitchFamily="34" charset="0"/>
              <a:buChar char="•"/>
            </a:pPr>
            <a:r>
              <a:rPr lang="fr-FR" sz="1200" u="sng" dirty="0">
                <a:solidFill>
                  <a:schemeClr val="hlink"/>
                </a:solidFill>
                <a:latin typeface="Arial"/>
                <a:ea typeface="Arial"/>
                <a:cs typeface="Arial"/>
                <a:sym typeface="Arial"/>
                <a:hlinkClick r:id="rId5"/>
              </a:rPr>
              <a:t>https://www.mindful.org/7-qualities-mindfulness-trained-body-scan/</a:t>
            </a:r>
            <a:endParaRPr lang="fr-FR"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fr-FR" b="0" u="sng" dirty="0">
                <a:solidFill>
                  <a:schemeClr val="hlink"/>
                </a:solidFill>
                <a:latin typeface="Merriweather"/>
                <a:ea typeface="Merriweather"/>
                <a:cs typeface="Merriweather"/>
                <a:sym typeface="Merriweather"/>
                <a:hlinkClick r:id="rId6"/>
              </a:rPr>
              <a:t>https://www.bcg.com/en-ca/publications/2018/unleashing-power-of-mindfulness-in-corporations</a:t>
            </a:r>
            <a:r>
              <a:rPr lang="fr-FR" b="0" dirty="0">
                <a:latin typeface="Merriweather"/>
                <a:ea typeface="Merriweather"/>
                <a:cs typeface="Merriweather"/>
                <a:sym typeface="Merriweather"/>
              </a:rPr>
              <a:t> </a:t>
            </a: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83556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22de5f0f_0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c22de5f0f_0_2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lnSpc>
                <a:spcPct val="100000"/>
              </a:lnSpc>
              <a:spcBef>
                <a:spcPts val="0"/>
              </a:spcBef>
              <a:spcAft>
                <a:spcPts val="0"/>
              </a:spcAft>
              <a:buSzPts val="1400"/>
              <a:buNone/>
            </a:pPr>
            <a:endParaRPr dirty="0"/>
          </a:p>
        </p:txBody>
      </p:sp>
      <p:sp>
        <p:nvSpPr>
          <p:cNvPr id="104" name="Google Shape;104;g8c22de5f0f_0_20:notes"/>
          <p:cNvSpPr txBox="1">
            <a:spLocks noGrp="1"/>
          </p:cNvSpPr>
          <p:nvPr>
            <p:ph type="sldNum" idx="12"/>
          </p:nvPr>
        </p:nvSpPr>
        <p:spPr>
          <a:xfrm>
            <a:off x="3970939"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13</a:t>
            </a:fld>
            <a:endParaRPr/>
          </a:p>
        </p:txBody>
      </p:sp>
    </p:spTree>
    <p:extLst>
      <p:ext uri="{BB962C8B-B14F-4D97-AF65-F5344CB8AC3E}">
        <p14:creationId xmlns:p14="http://schemas.microsoft.com/office/powerpoint/2010/main" val="42948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lvl="0" indent="0" algn="l" rtl="0">
              <a:spcBef>
                <a:spcPts val="0"/>
              </a:spcBef>
              <a:spcAft>
                <a:spcPts val="0"/>
              </a:spcAft>
              <a:buClr>
                <a:schemeClr val="dk1"/>
              </a:buClr>
              <a:buSzPts val="1100"/>
              <a:buFont typeface="Arial"/>
              <a:buNone/>
            </a:pPr>
            <a:r>
              <a:rPr lang="fr-FR" sz="16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600" b="0" dirty="0">
              <a:latin typeface="Merriweather"/>
              <a:ea typeface="Merriweather"/>
              <a:cs typeface="Merriweather"/>
              <a:sym typeface="Merriweather"/>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Dans le tableau suivant, nous avons le profil des compétences clés en leadership du SCT dans la colonne de gauche, et dans la rangée du haut, nous avons les compétences de leadership en changement conscient.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Ce tableau indique quelles compétences sont soutenues par quelle compétence</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 dans le cas de la compétence « Créer une vision et une stratégie », il s’appuie principalement sur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 La compétence « Mobiliser les personnes » est soutenue par la Concentration,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et ainsi de suite</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Maintenant, vous pouvez penser, eh bien, en fait, toutes les compétences sont soutenues par toutes les compétences, dans un sens oui, le tableau indique la </a:t>
            </a:r>
            <a:r>
              <a:rPr lang="fr-FR" sz="1600" b="0" i="0" dirty="0" err="1">
                <a:solidFill>
                  <a:srgbClr val="333333"/>
                </a:solidFill>
                <a:effectLst/>
                <a:latin typeface="Lato" panose="020F0502020204030203" pitchFamily="34" charset="0"/>
              </a:rPr>
              <a:t>competence</a:t>
            </a:r>
            <a:r>
              <a:rPr lang="fr-FR" sz="1600" b="0" i="0" dirty="0">
                <a:solidFill>
                  <a:srgbClr val="333333"/>
                </a:solidFill>
                <a:effectLst/>
                <a:latin typeface="Lato" panose="020F0502020204030203" pitchFamily="34" charset="0"/>
              </a:rPr>
              <a:t> la plus prédominante ou directement liées à la compétence.</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Ressources…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1" i="0" dirty="0">
                <a:solidFill>
                  <a:srgbClr val="333333"/>
                </a:solidFill>
                <a:effectLst/>
                <a:latin typeface="Lato" panose="020F0502020204030203" pitchFamily="34" charset="0"/>
              </a:rPr>
              <a:t>Profil des compétences clés en leadership et exemples de comportements efficaces et inefficaces</a:t>
            </a:r>
          </a:p>
          <a:p>
            <a:pPr defTabSz="933142">
              <a:defRPr/>
            </a:pPr>
            <a:endParaRPr lang="en-CA" sz="1100" dirty="0"/>
          </a:p>
          <a:p>
            <a:pPr fontAlgn="t"/>
            <a:r>
              <a:rPr lang="fr-FR" sz="1200" b="1" kern="1200" dirty="0">
                <a:solidFill>
                  <a:schemeClr val="tx1"/>
                </a:solidFill>
                <a:effectLst/>
                <a:latin typeface="+mn-lt"/>
                <a:ea typeface="+mn-ea"/>
                <a:cs typeface="+mn-cs"/>
              </a:rPr>
              <a:t>Créer une vision et une stratégie</a:t>
            </a:r>
          </a:p>
          <a:p>
            <a:r>
              <a:rPr lang="fr-FR" sz="1200" b="0" i="0" kern="1200" dirty="0">
                <a:solidFill>
                  <a:schemeClr val="tx1"/>
                </a:solidFill>
                <a:effectLst/>
                <a:latin typeface="+mn-lt"/>
                <a:ea typeface="+mn-ea"/>
                <a:cs typeface="+mn-cs"/>
              </a:rPr>
              <a:t>Les dirigeants définissent l'avenir et tracent la voie à suivre. Ils comprennent et communiquent le contexte avec la plus grande aisance, en tenant compte de l'environnement économique, social et politique. Agiles sur le plan intellectuel, ils mettent à contribution leurs connaissances vastes et approfondies, s'inspirent de différentes idées et perspectives, et dégagent un consensus sur les visions convaincantes. Les dirigeants assurent l'équilibre entre les priorités organisationnelles et pangouvernementales, et contribuent à améliorer les résultats pour le Canada et les Canadiens.</a:t>
            </a:r>
          </a:p>
          <a:p>
            <a:endParaRPr lang="en-CA" sz="1100" dirty="0"/>
          </a:p>
          <a:p>
            <a:pPr fontAlgn="t"/>
            <a:r>
              <a:rPr lang="fr-FR" sz="1200" b="1" kern="1200" dirty="0">
                <a:solidFill>
                  <a:schemeClr val="tx1"/>
                </a:solidFill>
                <a:effectLst/>
                <a:latin typeface="+mn-lt"/>
                <a:ea typeface="+mn-ea"/>
                <a:cs typeface="+mn-cs"/>
              </a:rPr>
              <a:t>Mobiliser les personnes</a:t>
            </a:r>
          </a:p>
          <a:p>
            <a:r>
              <a:rPr lang="fr-FR" sz="1200" b="0" i="0" kern="1200" dirty="0">
                <a:solidFill>
                  <a:schemeClr val="tx1"/>
                </a:solidFill>
                <a:effectLst/>
                <a:latin typeface="+mn-lt"/>
                <a:ea typeface="+mn-ea"/>
                <a:cs typeface="+mn-cs"/>
              </a:rPr>
              <a:t>Les dirigeants inspirent et motivent les personnes qu'ils dirigent. Ils gèrent le rendement, offrent de la rétroaction constructive et respectueuse pour encourager et rendre possible l'excellence en matière de rendement. Ils donnent l'exemple en se fixant des objectifs pour eux-mêmes qui sont plus exigeants que ceux qu'ils fixent pour les autres.</a:t>
            </a:r>
          </a:p>
          <a:p>
            <a:endParaRPr lang="en-CA" sz="1100" dirty="0"/>
          </a:p>
          <a:p>
            <a:pPr fontAlgn="t"/>
            <a:r>
              <a:rPr lang="fr-FR" sz="1200" b="1" kern="1200" dirty="0">
                <a:solidFill>
                  <a:schemeClr val="tx1"/>
                </a:solidFill>
                <a:effectLst/>
                <a:latin typeface="+mn-lt"/>
                <a:ea typeface="+mn-ea"/>
                <a:cs typeface="+mn-cs"/>
              </a:rPr>
              <a:t>Préserver l'intégrité et le respect</a:t>
            </a:r>
          </a:p>
          <a:p>
            <a:r>
              <a:rPr lang="fr-FR" sz="1200" b="0" i="0" kern="1200" dirty="0">
                <a:solidFill>
                  <a:schemeClr val="tx1"/>
                </a:solidFill>
                <a:effectLst/>
                <a:latin typeface="+mn-lt"/>
                <a:ea typeface="+mn-ea"/>
                <a:cs typeface="+mn-cs"/>
              </a:rPr>
              <a:t>Les dirigeants donnent l'exemple sur le plan des pratiques éthiques, du professionnalisme et de l'intégrité personnelle. Ils créent des environnements de travail empreints de respect et de confiance, où les conseils judicieux sont valorisés. Ils encouragent l'expression d'opinions et de perspectives différentes, tout en favorisant la collégialité. Les dirigeants ont une conscience de soi et recherchent les occasions d'épanouissement personnel.</a:t>
            </a:r>
          </a:p>
          <a:p>
            <a:endParaRPr lang="en-CA" sz="1100" dirty="0"/>
          </a:p>
          <a:p>
            <a:pPr fontAlgn="t"/>
            <a:r>
              <a:rPr lang="fr-FR" sz="1200" b="1" kern="1200" dirty="0">
                <a:solidFill>
                  <a:schemeClr val="tx1"/>
                </a:solidFill>
                <a:effectLst/>
                <a:latin typeface="+mn-lt"/>
                <a:ea typeface="+mn-ea"/>
                <a:cs typeface="+mn-cs"/>
              </a:rPr>
              <a:t>Collaborer avec les partenaires et les intervenants</a:t>
            </a:r>
          </a:p>
          <a:p>
            <a:r>
              <a:rPr lang="fr-FR" sz="1200" b="0" i="0" kern="1200" dirty="0">
                <a:solidFill>
                  <a:schemeClr val="tx1"/>
                </a:solidFill>
                <a:effectLst/>
                <a:latin typeface="+mn-lt"/>
                <a:ea typeface="+mn-ea"/>
                <a:cs typeface="+mn-cs"/>
              </a:rPr>
              <a:t>Les dirigeants cherchent à obtenir, de façon délibérée et ingénieuse, le plus grand éventail possible de perspectives. Ils font preuve d'ouverture et de souplesse afin de parvenir à un consensus et d'améliorer les résultats. Ils apportent une perspective pangouvernementale à leurs interactions. Lorsqu'ils négocient pour en arriver à des solutions, ils n'excluent pas les solutions de rechange et gèrent les attentes avec compétence. Les dirigeants partagent la reconnaissance avec leurs équipes et partenaires.</a:t>
            </a:r>
          </a:p>
          <a:p>
            <a:endParaRPr lang="en-CA" sz="1100" dirty="0"/>
          </a:p>
          <a:p>
            <a:pPr fontAlgn="t"/>
            <a:r>
              <a:rPr lang="fr-FR" sz="1200" b="1" kern="1200" dirty="0">
                <a:solidFill>
                  <a:schemeClr val="tx1"/>
                </a:solidFill>
                <a:effectLst/>
                <a:latin typeface="+mn-lt"/>
                <a:ea typeface="+mn-ea"/>
                <a:cs typeface="+mn-cs"/>
              </a:rPr>
              <a:t>Promouvoir l'innovation et orienter le changement</a:t>
            </a:r>
          </a:p>
          <a:p>
            <a:r>
              <a:rPr lang="fr-FR" sz="1200" b="0" i="0" kern="1200" dirty="0">
                <a:solidFill>
                  <a:schemeClr val="tx1"/>
                </a:solidFill>
                <a:effectLst/>
                <a:latin typeface="+mn-lt"/>
                <a:ea typeface="+mn-ea"/>
                <a:cs typeface="+mn-cs"/>
              </a:rPr>
              <a:t>Les dirigeants ont le courage et la résilience nécessaires pour remettre en question les idées conventionnelles. Ils créent un environnement propice aux idées audacieuses, à l'expérimentation et à la prise de risques en toute connaissance de cause. Ils perçoivent les revers comme une bonne occasion de comprendre et d'apprendre. Les dirigeants s'adaptent au changement en harmonisant et en modifiant les jalons et les objectifs afin de maintenir leur dynamisme.</a:t>
            </a:r>
          </a:p>
          <a:p>
            <a:endParaRPr lang="en-CA" sz="1100" dirty="0"/>
          </a:p>
          <a:p>
            <a:pPr fontAlgn="t"/>
            <a:r>
              <a:rPr lang="fr-FR" sz="1200" b="1" kern="1200" dirty="0">
                <a:solidFill>
                  <a:schemeClr val="tx1"/>
                </a:solidFill>
                <a:effectLst/>
                <a:latin typeface="+mn-lt"/>
                <a:ea typeface="+mn-ea"/>
                <a:cs typeface="+mn-cs"/>
              </a:rPr>
              <a:t>Obtenir des résultats</a:t>
            </a:r>
          </a:p>
          <a:p>
            <a:r>
              <a:rPr lang="fr-FR" sz="1200" b="0" i="0" kern="1200" dirty="0">
                <a:solidFill>
                  <a:schemeClr val="tx1"/>
                </a:solidFill>
                <a:effectLst/>
                <a:latin typeface="+mn-lt"/>
                <a:ea typeface="+mn-ea"/>
                <a:cs typeface="+mn-cs"/>
              </a:rPr>
              <a:t>Les dirigeants mobilisent et gèrent les ressources afin de réaliser les priorités du gouvernement, d'améliorer les résultats et d'apporter une valeur ajoutée. Ils tiennent compte du contexte, des risques et des renseignements organisationnels dont ils disposent afin d'appuyer la prise de décisions de qualité élevée en temps opportun. Ils anticipent, planifient, suivent les progrès et apportent des correctifs au besoin. Les dirigeants assument la responsabilité personnelle à l'égard de leurs actions et des résultats de leurs décisions.</a:t>
            </a:r>
          </a:p>
          <a:p>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Source : https://www.canada.ca/fr/secretariat-conseil-tresor/services/perfectionnement-professionnel/profil-competence-cle-leadership/exemples-comportements-efficaces-inefficaces.html</a:t>
            </a:r>
          </a:p>
          <a:p>
            <a:endParaRPr lang="fr-F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2937">
              <a:defRPr/>
            </a:pPr>
            <a:r>
              <a:rPr lang="en-US" b="0" dirty="0" smtClean="0"/>
              <a:t>Alejandro </a:t>
            </a:r>
          </a:p>
          <a:p>
            <a:pPr defTabSz="912937">
              <a:defRPr/>
            </a:pPr>
            <a:endParaRPr lang="en-US" b="0" dirty="0" smtClean="0"/>
          </a:p>
          <a:p>
            <a:pPr defTabSz="912937">
              <a:defRPr/>
            </a:pPr>
            <a:r>
              <a:rPr lang="en-US" b="0" dirty="0" smtClean="0"/>
              <a:t>À </a:t>
            </a:r>
            <a:r>
              <a:rPr lang="en-US" b="0" dirty="0" err="1" smtClean="0"/>
              <a:t>chaque</a:t>
            </a:r>
            <a:r>
              <a:rPr lang="en-US" b="0" baseline="0" dirty="0" smtClean="0"/>
              <a:t> jour </a:t>
            </a:r>
            <a:r>
              <a:rPr lang="en-US" b="0" baseline="0" dirty="0" err="1" smtClean="0"/>
              <a:t>faites</a:t>
            </a:r>
            <a:r>
              <a:rPr lang="en-US" b="0" baseline="0" dirty="0" smtClean="0"/>
              <a:t> </a:t>
            </a:r>
            <a:r>
              <a:rPr lang="en-US" b="0" baseline="0" dirty="0" err="1" smtClean="0"/>
              <a:t>une</a:t>
            </a:r>
            <a:r>
              <a:rPr lang="en-US" b="0" baseline="0" dirty="0" smtClean="0"/>
              <a:t> </a:t>
            </a:r>
            <a:r>
              <a:rPr lang="en-US" b="0" baseline="0" dirty="0" err="1" smtClean="0"/>
              <a:t>exercice</a:t>
            </a:r>
            <a:r>
              <a:rPr lang="en-US" b="0" baseline="0" dirty="0" smtClean="0"/>
              <a:t> de </a:t>
            </a:r>
            <a:r>
              <a:rPr lang="en-US" b="0" baseline="0" dirty="0" err="1" smtClean="0"/>
              <a:t>prise</a:t>
            </a:r>
            <a:r>
              <a:rPr lang="en-US" b="0" baseline="0" dirty="0" smtClean="0"/>
              <a:t> de conscience de </a:t>
            </a:r>
            <a:r>
              <a:rPr lang="en-US" b="0" baseline="0" dirty="0" err="1" smtClean="0"/>
              <a:t>votre</a:t>
            </a:r>
            <a:r>
              <a:rPr lang="en-US" b="0" baseline="0" dirty="0" smtClean="0"/>
              <a:t> corps, </a:t>
            </a:r>
            <a:r>
              <a:rPr lang="en-US" b="0" baseline="0" dirty="0" err="1" smtClean="0"/>
              <a:t>vous</a:t>
            </a:r>
            <a:r>
              <a:rPr lang="en-US" b="0" baseline="0" dirty="0" smtClean="0"/>
              <a:t> </a:t>
            </a:r>
            <a:r>
              <a:rPr lang="en-US" b="0" baseline="0" dirty="0" err="1" smtClean="0"/>
              <a:t>pouvez</a:t>
            </a:r>
            <a:r>
              <a:rPr lang="en-US" b="0" baseline="0" dirty="0" smtClean="0"/>
              <a:t> faire </a:t>
            </a:r>
            <a:r>
              <a:rPr lang="en-US" b="0" baseline="0" dirty="0" err="1" smtClean="0"/>
              <a:t>ceci</a:t>
            </a:r>
            <a:r>
              <a:rPr lang="en-US" b="0" baseline="0" dirty="0" smtClean="0"/>
              <a:t> </a:t>
            </a:r>
            <a:r>
              <a:rPr lang="en-US" b="0" baseline="0" dirty="0" err="1" smtClean="0"/>
              <a:t>dans</a:t>
            </a:r>
            <a:r>
              <a:rPr lang="en-US" b="0" baseline="0" dirty="0" smtClean="0"/>
              <a:t> </a:t>
            </a:r>
            <a:r>
              <a:rPr lang="en-US" b="0" baseline="0" dirty="0" err="1" smtClean="0"/>
              <a:t>votre</a:t>
            </a:r>
            <a:r>
              <a:rPr lang="en-US" b="0" baseline="0" dirty="0" smtClean="0"/>
              <a:t> chaise au travail </a:t>
            </a:r>
            <a:r>
              <a:rPr lang="en-US" b="0" baseline="0" dirty="0" err="1" smtClean="0"/>
              <a:t>ou</a:t>
            </a:r>
            <a:r>
              <a:rPr lang="en-US" b="0" baseline="0" dirty="0" smtClean="0"/>
              <a:t> à la </a:t>
            </a:r>
            <a:r>
              <a:rPr lang="en-US" b="0" baseline="0" dirty="0" err="1" smtClean="0"/>
              <a:t>maison</a:t>
            </a:r>
            <a:r>
              <a:rPr lang="en-US" b="0" baseline="0" dirty="0" smtClean="0"/>
              <a:t> </a:t>
            </a:r>
            <a:r>
              <a:rPr lang="en-US" b="0" baseline="0" dirty="0" err="1" smtClean="0"/>
              <a:t>soit</a:t>
            </a:r>
            <a:r>
              <a:rPr lang="en-US" b="0" baseline="0" dirty="0" smtClean="0"/>
              <a:t> </a:t>
            </a:r>
            <a:r>
              <a:rPr lang="en-US" b="0" baseline="0" dirty="0" err="1" smtClean="0"/>
              <a:t>assis</a:t>
            </a:r>
            <a:r>
              <a:rPr lang="en-US" b="0" baseline="0" dirty="0" smtClean="0"/>
              <a:t> </a:t>
            </a:r>
            <a:r>
              <a:rPr lang="en-US" b="0" baseline="0" dirty="0" err="1" smtClean="0"/>
              <a:t>ou</a:t>
            </a:r>
            <a:r>
              <a:rPr lang="en-US" b="0" baseline="0" dirty="0" smtClean="0"/>
              <a:t> </a:t>
            </a:r>
            <a:r>
              <a:rPr lang="en-US" b="0" baseline="0" dirty="0" err="1" smtClean="0"/>
              <a:t>vous</a:t>
            </a:r>
            <a:r>
              <a:rPr lang="en-US" b="0" baseline="0" dirty="0" smtClean="0"/>
              <a:t> </a:t>
            </a:r>
            <a:r>
              <a:rPr lang="en-US" b="0" baseline="0" dirty="0" err="1" smtClean="0"/>
              <a:t>pouvez</a:t>
            </a:r>
            <a:r>
              <a:rPr lang="en-US" b="0" baseline="0" dirty="0" smtClean="0"/>
              <a:t> </a:t>
            </a:r>
            <a:r>
              <a:rPr lang="en-US" b="0" baseline="0" dirty="0" err="1" smtClean="0"/>
              <a:t>aussi</a:t>
            </a:r>
            <a:r>
              <a:rPr lang="en-US" b="0" baseline="0" dirty="0" smtClean="0"/>
              <a:t> </a:t>
            </a:r>
            <a:r>
              <a:rPr lang="en-US" b="0" baseline="0" dirty="0" err="1" smtClean="0"/>
              <a:t>vous</a:t>
            </a:r>
            <a:r>
              <a:rPr lang="en-US" b="0" baseline="0" dirty="0" smtClean="0"/>
              <a:t> </a:t>
            </a:r>
            <a:r>
              <a:rPr lang="en-US" b="0" baseline="0" dirty="0" err="1" smtClean="0"/>
              <a:t>étendre</a:t>
            </a:r>
            <a:r>
              <a:rPr lang="en-US" b="0" baseline="0" dirty="0" smtClean="0"/>
              <a:t> </a:t>
            </a:r>
            <a:endParaRPr lang="en-US" b="0" dirty="0" smtClean="0"/>
          </a:p>
          <a:p>
            <a:pPr defTabSz="912937">
              <a:defRPr/>
            </a:pPr>
            <a:endParaRPr lang="en-US" b="0" dirty="0" smtClean="0"/>
          </a:p>
          <a:p>
            <a:pPr lvl="0"/>
            <a:r>
              <a:rPr lang="fr-CA" dirty="0" smtClean="0"/>
              <a:t>Avoir l</a:t>
            </a:r>
            <a:r>
              <a:rPr lang="fr-CA" u="none" dirty="0" smtClean="0"/>
              <a:t>’intention d’être (plutôt que de faire)</a:t>
            </a:r>
          </a:p>
          <a:p>
            <a:pPr lvl="1"/>
            <a:r>
              <a:rPr lang="fr-CA" u="none" dirty="0" smtClean="0"/>
              <a:t>Posture : Asseyez-vous en gardant le dos droit, aussi confortablement que possible, comme si votre tête pendait à partir du haut.</a:t>
            </a:r>
            <a:r>
              <a:rPr lang="fr-CA" dirty="0" smtClean="0"/>
              <a:t> </a:t>
            </a:r>
          </a:p>
          <a:p>
            <a:pPr lvl="1"/>
            <a:r>
              <a:rPr lang="fr-CA" u="none" dirty="0" smtClean="0"/>
              <a:t>Sur la chaise où vous êtes assis(e) ou avez les jambes croisées (si vous vous sentez à l’aise de le faire)</a:t>
            </a:r>
          </a:p>
          <a:p>
            <a:pPr lvl="1"/>
            <a:r>
              <a:rPr lang="fr-CA" dirty="0" smtClean="0"/>
              <a:t>R</a:t>
            </a:r>
            <a:r>
              <a:rPr lang="fr-CA" u="none" dirty="0" smtClean="0"/>
              <a:t>entrez légèrement le menton.</a:t>
            </a:r>
          </a:p>
          <a:p>
            <a:pPr lvl="1"/>
            <a:r>
              <a:rPr lang="fr-CA" u="none" dirty="0" smtClean="0"/>
              <a:t>État d’esprit : Gardez l’esprit ouvert; ressentez l’expérience.</a:t>
            </a:r>
          </a:p>
          <a:p>
            <a:pPr lvl="1"/>
            <a:r>
              <a:rPr lang="fr-CA" u="none" dirty="0" smtClean="0"/>
              <a:t>Votre expérience peut varier d’une journée à </a:t>
            </a:r>
            <a:r>
              <a:rPr lang="fr-CA" dirty="0" smtClean="0"/>
              <a:t>une </a:t>
            </a:r>
            <a:r>
              <a:rPr lang="fr-CA" u="none" dirty="0" smtClean="0"/>
              <a:t>autre, et cela est bon.</a:t>
            </a:r>
          </a:p>
          <a:p>
            <a:pPr lvl="1"/>
            <a:r>
              <a:rPr lang="fr-CA" u="none" dirty="0" smtClean="0"/>
              <a:t>Concentrez-vous sur la respiration.</a:t>
            </a:r>
          </a:p>
          <a:p>
            <a:pPr lvl="1"/>
            <a:r>
              <a:rPr lang="fr-CA" dirty="0" smtClean="0"/>
              <a:t>Remarquez ce qui se passe.</a:t>
            </a:r>
          </a:p>
          <a:p>
            <a:r>
              <a:rPr lang="fr-CA" u="none" dirty="0" smtClean="0"/>
              <a:t>Il s’agit de sentir ce que vous ressentez; de remarquer sans juger.</a:t>
            </a:r>
          </a:p>
          <a:p>
            <a:pPr marL="971550" lvl="1" indent="-514350">
              <a:buFont typeface="+mj-lt"/>
              <a:buAutoNum type="arabicPeriod"/>
            </a:pPr>
            <a:r>
              <a:rPr lang="fr-CA" u="none" dirty="0" smtClean="0"/>
              <a:t>N’ayez aucune attente.</a:t>
            </a:r>
          </a:p>
          <a:p>
            <a:pPr marL="971550" lvl="1" indent="-514350">
              <a:buFont typeface="+mj-lt"/>
              <a:buAutoNum type="arabicPeriod"/>
            </a:pPr>
            <a:r>
              <a:rPr lang="fr-CA" dirty="0" smtClean="0"/>
              <a:t>N</a:t>
            </a:r>
            <a:r>
              <a:rPr lang="fr-CA" u="none" dirty="0" smtClean="0"/>
              <a:t>’ayez aucun jugement.</a:t>
            </a:r>
          </a:p>
          <a:p>
            <a:pPr marL="971550" lvl="1" indent="-514350">
              <a:buFont typeface="+mj-lt"/>
              <a:buAutoNum type="arabicPeriod"/>
            </a:pPr>
            <a:r>
              <a:rPr lang="fr-CA" dirty="0" smtClean="0"/>
              <a:t>Ayez </a:t>
            </a:r>
            <a:r>
              <a:rPr lang="fr-CA" u="none" dirty="0" smtClean="0"/>
              <a:t>l’esprit du débutant.</a:t>
            </a:r>
          </a:p>
          <a:p>
            <a:pPr marL="971550" lvl="1" indent="-514350">
              <a:buFont typeface="+mj-lt"/>
              <a:buAutoNum type="arabicPeriod"/>
            </a:pPr>
            <a:r>
              <a:rPr lang="fr-CA" dirty="0" smtClean="0"/>
              <a:t>Soyez </a:t>
            </a:r>
            <a:r>
              <a:rPr lang="fr-CA" u="none" dirty="0" smtClean="0"/>
              <a:t>un observateur… l’esprit peut être occupé et bruyant; il suffit de l’observer.</a:t>
            </a:r>
          </a:p>
          <a:p>
            <a:pPr marL="457200" lvl="1" indent="0">
              <a:buNone/>
            </a:pPr>
            <a:endParaRPr lang="fr-CA" dirty="0" smtClean="0"/>
          </a:p>
          <a:p>
            <a:pPr lvl="0"/>
            <a:endParaRPr lang="fr-CA" dirty="0" smtClean="0"/>
          </a:p>
          <a:p>
            <a:pPr defTabSz="912937">
              <a:defRPr/>
            </a:pP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15</a:t>
            </a:fld>
            <a:endParaRPr lang="fr-CA" dirty="0"/>
          </a:p>
        </p:txBody>
      </p:sp>
    </p:spTree>
    <p:extLst>
      <p:ext uri="{BB962C8B-B14F-4D97-AF65-F5344CB8AC3E}">
        <p14:creationId xmlns:p14="http://schemas.microsoft.com/office/powerpoint/2010/main" val="113990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Carmen</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r>
              <a:rPr lang="fr-CA" noProof="0" dirty="0"/>
              <a:t>Prendre conscience est très important lorsque l’on pratique la pleine conscience.</a:t>
            </a:r>
            <a:r>
              <a:rPr lang="fr-CA" baseline="0" noProof="0" dirty="0"/>
              <a:t> Prendre conscience de vos pensées et de l’ampleur que l’on leur donnent fait partie de la pleine conscience</a:t>
            </a:r>
            <a:r>
              <a:rPr lang="en-CA" baseline="0" dirty="0"/>
              <a:t>.</a:t>
            </a:r>
          </a:p>
          <a:p>
            <a:endParaRPr lang="en-CA" baseline="0" dirty="0"/>
          </a:p>
          <a:p>
            <a:r>
              <a:rPr lang="fr-CA" sz="1200" u="none" dirty="0" smtClean="0"/>
              <a:t>asseyez-vous </a:t>
            </a:r>
            <a:r>
              <a:rPr lang="fr-CA" sz="1200" u="none" dirty="0"/>
              <a:t>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smtClean="0"/>
              <a:t>Expiration</a:t>
            </a:r>
          </a:p>
          <a:p>
            <a:endParaRPr lang="fr-CA" u="none" dirty="0" smtClean="0"/>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err="1"/>
              <a:t>Leena</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Pour cette semaine, comme la semaine dernière… si vous avez des questions, c'est le moment de le poser…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 et lisez la diapositive jusqu'à la fin</a:t>
            </a:r>
            <a:r>
              <a:rPr lang="fr-FR"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smtClean="0"/>
          </a:p>
          <a:p>
            <a:pPr marL="171450" indent="-171450">
              <a:buFont typeface="Arial" panose="020B0604020202020204" pitchFamily="34" charset="0"/>
              <a:buChar char="•"/>
            </a:pPr>
            <a:r>
              <a:rPr lang="fr-CA" sz="1200" dirty="0" smtClean="0"/>
              <a:t>Système de jumelage : une fois par semaine </a:t>
            </a:r>
            <a:br>
              <a:rPr lang="fr-CA" sz="1200" dirty="0" smtClean="0"/>
            </a:br>
            <a:r>
              <a:rPr lang="fr-CA" sz="1200" dirty="0" smtClean="0"/>
              <a:t>(5 </a:t>
            </a:r>
            <a:r>
              <a:rPr lang="fr-CA" sz="1200" dirty="0" err="1" smtClean="0"/>
              <a:t>mins</a:t>
            </a:r>
            <a:r>
              <a:rPr lang="fr-CA" sz="1200" dirty="0" smtClean="0"/>
              <a:t> par chaque </a:t>
            </a:r>
            <a:r>
              <a:rPr lang="fr-CA" sz="1200" dirty="0" err="1" smtClean="0"/>
              <a:t>person</a:t>
            </a:r>
            <a:r>
              <a:rPr lang="fr-CA" sz="1200" dirty="0" smtClean="0"/>
              <a:t>) avec vos co-équipiers</a:t>
            </a:r>
          </a:p>
          <a:p>
            <a:pPr marL="171450" indent="-171450">
              <a:buFont typeface="Arial" panose="020B0604020202020204" pitchFamily="34" charset="0"/>
              <a:buChar char="•"/>
            </a:pPr>
            <a:r>
              <a:rPr lang="fr-CA" sz="1200" dirty="0" smtClean="0"/>
              <a:t>Journal de gratitude – quotidiennement</a:t>
            </a:r>
          </a:p>
          <a:p>
            <a:pPr marL="171450" indent="-171450">
              <a:spcBef>
                <a:spcPts val="0"/>
              </a:spcBef>
              <a:buFont typeface="Arial" panose="020B0604020202020204" pitchFamily="34" charset="0"/>
              <a:buChar char="•"/>
            </a:pPr>
            <a:r>
              <a:rPr lang="fr-CA" sz="1200" dirty="0" smtClean="0"/>
              <a:t>Pratique de respiration 5 </a:t>
            </a:r>
            <a:r>
              <a:rPr lang="fr-CA" sz="1200" dirty="0" err="1" smtClean="0"/>
              <a:t>mins</a:t>
            </a:r>
            <a:r>
              <a:rPr lang="fr-CA" sz="1200" dirty="0" smtClean="0"/>
              <a:t>  – quotidiennement</a:t>
            </a:r>
            <a:r>
              <a:rPr lang="en-CA" sz="1400" dirty="0" smtClean="0">
                <a:solidFill>
                  <a:prstClr val="black"/>
                </a:solidFill>
              </a:rPr>
              <a:t/>
            </a:r>
            <a:br>
              <a:rPr lang="en-CA" sz="1400" dirty="0" smtClean="0">
                <a:solidFill>
                  <a:prstClr val="black"/>
                </a:solidFill>
              </a:rPr>
            </a:br>
            <a:r>
              <a:rPr lang="fr-FR" sz="1000" dirty="0" smtClean="0"/>
              <a:t>Centrage 2 minutes - </a:t>
            </a:r>
            <a:r>
              <a:rPr lang="fr-FR" sz="1000" dirty="0" smtClean="0">
                <a:hlinkClick r:id="rId3"/>
              </a:rPr>
              <a:t>https://archive.org/embed/2-mins-centering-exercise-fr</a:t>
            </a:r>
            <a:r>
              <a:rPr lang="fr-FR" sz="1000" dirty="0" smtClean="0"/>
              <a:t> </a:t>
            </a:r>
            <a:r>
              <a:rPr lang="fr-FR" sz="1000" dirty="0" smtClean="0">
                <a:hlinkClick r:id="rId4"/>
              </a:rPr>
              <a:t>https://www.youtube.com/watch?v=TZFbCd5Bc3w</a:t>
            </a:r>
            <a:r>
              <a:rPr lang="fr-FR" sz="1000" dirty="0" smtClean="0"/>
              <a:t> </a:t>
            </a:r>
            <a:br>
              <a:rPr lang="fr-FR" sz="1000" dirty="0" smtClean="0"/>
            </a:br>
            <a:r>
              <a:rPr lang="fr-FR" sz="1000" dirty="0" smtClean="0">
                <a:hlinkClick r:id="rId5"/>
              </a:rPr>
              <a:t>https://www.youtube.com/watch?v=_mn04Wc-X3o</a:t>
            </a:r>
            <a:r>
              <a:rPr lang="fr-FR" sz="1000" dirty="0" smtClean="0"/>
              <a:t> </a:t>
            </a:r>
          </a:p>
          <a:p>
            <a:pPr marL="171450" lvl="0" indent="-171450">
              <a:spcBef>
                <a:spcPts val="0"/>
              </a:spcBef>
              <a:buFont typeface="Arial" panose="020B0604020202020204" pitchFamily="34" charset="0"/>
              <a:buChar char="•"/>
            </a:pPr>
            <a:r>
              <a:rPr lang="fr-CA" sz="1200" dirty="0" smtClean="0"/>
              <a:t>Si vous avez des questions, des commentaires </a:t>
            </a:r>
            <a:br>
              <a:rPr lang="fr-CA" sz="1200" dirty="0" smtClean="0"/>
            </a:br>
            <a:r>
              <a:rPr lang="fr-CA" sz="1200" dirty="0" smtClean="0"/>
              <a:t>ou si vous aimeriez partager avec le groupe, </a:t>
            </a:r>
            <a:br>
              <a:rPr lang="fr-CA" sz="1200" dirty="0" smtClean="0"/>
            </a:br>
            <a:r>
              <a:rPr lang="fr-CA" sz="1200" dirty="0" smtClean="0"/>
              <a:t>n’hésitez pas à le faire.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Ressources</a:t>
            </a:r>
            <a:r>
              <a:rPr lang="en-US" dirty="0"/>
              <a:t> </a:t>
            </a:r>
            <a:r>
              <a:rPr lang="en-US" dirty="0" err="1"/>
              <a:t>additionnelles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Centrage 2 minutes - https://archive.org/embed/2-mins-centering-exercise-fr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[5 min.] Les 3 respirations • Séance de méditation guidée par Lucie </a:t>
            </a:r>
            <a:r>
              <a:rPr lang="fr-FR" sz="1200" kern="1200" dirty="0" err="1">
                <a:solidFill>
                  <a:schemeClr val="tx1"/>
                </a:solidFill>
                <a:latin typeface="+mn-lt"/>
                <a:ea typeface="+mn-ea"/>
                <a:cs typeface="+mn-cs"/>
              </a:rPr>
              <a:t>Pascutto</a:t>
            </a:r>
            <a:r>
              <a:rPr lang="fr-FR" sz="1200" kern="1200" dirty="0">
                <a:solidFill>
                  <a:schemeClr val="tx1"/>
                </a:solidFill>
                <a:latin typeface="+mn-lt"/>
                <a:ea typeface="+mn-ea"/>
                <a:cs typeface="+mn-cs"/>
              </a:rPr>
              <a:t> - </a:t>
            </a:r>
            <a:r>
              <a:rPr lang="fr-FR" sz="1200" dirty="0">
                <a:hlinkClick r:id="rId4"/>
              </a:rPr>
              <a:t>https://www.youtube.com/watch?v=TZFbCd5Bc3w</a:t>
            </a:r>
            <a:r>
              <a:rPr lang="en-CA" sz="1200" dirty="0">
                <a:solidFill>
                  <a:prstClr val="black"/>
                </a:solidFill>
              </a:rPr>
              <a:t/>
            </a:r>
            <a:br>
              <a:rPr lang="en-CA" sz="1200" dirty="0">
                <a:solidFill>
                  <a:prstClr val="black"/>
                </a:solidFill>
              </a:rPr>
            </a:br>
            <a:r>
              <a:rPr lang="fr-FR" sz="1200" dirty="0">
                <a:solidFill>
                  <a:prstClr val="black"/>
                </a:solidFill>
              </a:rPr>
              <a:t>Cohérence Cardiaque (5 min) : exercice de respiration anti-stress </a:t>
            </a:r>
            <a:r>
              <a:rPr lang="fr-FR" sz="1200" dirty="0"/>
              <a:t>- </a:t>
            </a:r>
            <a:r>
              <a:rPr lang="fr-FR" sz="1200" dirty="0">
                <a:hlinkClick r:id="rId5"/>
              </a:rPr>
              <a:t>https://www.youtube.com/watch?v=_mn04Wc-X3o</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Respiration consciente : une reconnexion à soi - </a:t>
            </a:r>
            <a:r>
              <a:rPr lang="fr-FR" dirty="0">
                <a:hlinkClick r:id="rId6"/>
              </a:rPr>
              <a:t>https://www.youtube.com/watch?v=4Shw6MyGXAk&amp;t=130s</a:t>
            </a:r>
            <a:endParaRPr lang="en-CA" dirty="0"/>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La respiration </a:t>
            </a:r>
            <a:r>
              <a:rPr kumimoji="0" lang="fr-CA" sz="1200" b="0" i="0" u="none" strike="noStrike" kern="1200" cap="none" spc="0" normalizeH="0" baseline="0" noProof="0" dirty="0">
                <a:ln>
                  <a:noFill/>
                </a:ln>
                <a:solidFill>
                  <a:prstClr val="black"/>
                </a:solidFill>
                <a:effectLst/>
                <a:uLnTx/>
                <a:uFillTx/>
                <a:latin typeface="+mn-lt"/>
                <a:ea typeface="+mn-ea"/>
                <a:cs typeface="+mn-cs"/>
              </a:rPr>
              <a:t>en pleine conscience - </a:t>
            </a:r>
            <a:r>
              <a:rPr lang="en-US" dirty="0">
                <a:hlinkClick r:id="rId7"/>
              </a:rPr>
              <a:t>https://www.youtube.com/watch?v=nWjVZ0fEjko</a:t>
            </a:r>
            <a:endParaRPr kumimoji="0" lang="fr-CA" sz="1200" b="0" i="0" u="sng" strike="noStrike" kern="1200" cap="none" spc="0" normalizeH="0" baseline="0" noProof="0" dirty="0">
              <a:ln>
                <a:noFill/>
              </a:ln>
              <a:solidFill>
                <a:prstClr val="black"/>
              </a:solidFill>
              <a:effectLst/>
              <a:uLnTx/>
              <a:uFillTx/>
              <a:latin typeface="+mn-lt"/>
              <a:ea typeface="+mn-ea"/>
              <a:cs typeface="+mn-cs"/>
            </a:endParaRPr>
          </a:p>
          <a:p>
            <a:pPr marL="171450" lvl="0" indent="-171450" algn="l" rtl="0">
              <a:lnSpc>
                <a:spcPct val="90000"/>
              </a:lnSpc>
              <a:spcBef>
                <a:spcPts val="0"/>
              </a:spcBef>
              <a:spcAft>
                <a:spcPts val="0"/>
              </a:spcAft>
              <a:buSzPts val="1400"/>
              <a:buFont typeface="Arial" panose="020B0604020202020204" pitchFamily="34" charset="0"/>
              <a:buChar char="•"/>
            </a:pPr>
            <a:r>
              <a:rPr lang="fr-CA" b="0" dirty="0"/>
              <a:t>Méditation plein conscience – Université Laval - https://www.ulaval.ca/mon-equilibre-ul/mes-habitudes-de-vie/meditation-pleine-conscience</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Qu’est-ce que la pleine conscience – Association pour le Développement de la </a:t>
            </a:r>
            <a:r>
              <a:rPr lang="fr-CA" b="0" dirty="0" err="1">
                <a:latin typeface="Merriweather"/>
                <a:sym typeface="Merriweather"/>
              </a:rPr>
              <a:t>Mindfullness</a:t>
            </a:r>
            <a:r>
              <a:rPr lang="fr-CA" b="0" dirty="0">
                <a:latin typeface="Merriweather"/>
                <a:sym typeface="Merriweather"/>
              </a:rPr>
              <a:t> - https://www.association-mindfulness.org/quest-ce-que-la-mindfulness.php</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Formation à la pleine conscience (</a:t>
            </a:r>
            <a:r>
              <a:rPr lang="fr-CA" b="0" dirty="0" err="1">
                <a:latin typeface="Merriweather"/>
                <a:sym typeface="Merriweather"/>
              </a:rPr>
              <a:t>Mindspace</a:t>
            </a:r>
            <a:r>
              <a:rPr lang="fr-CA" b="0" dirty="0">
                <a:latin typeface="Merriweather"/>
                <a:sym typeface="Merriweather"/>
              </a:rPr>
              <a:t> by </a:t>
            </a:r>
            <a:r>
              <a:rPr lang="fr-CA" b="0" dirty="0" err="1">
                <a:latin typeface="Merriweather"/>
                <a:sym typeface="Merriweather"/>
              </a:rPr>
              <a:t>Numinus</a:t>
            </a:r>
            <a:r>
              <a:rPr lang="fr-CA" b="0" dirty="0">
                <a:latin typeface="Merriweather"/>
                <a:sym typeface="Merriweather"/>
              </a:rPr>
              <a:t>) - </a:t>
            </a:r>
            <a:r>
              <a:rPr lang="fr-FR" b="0" dirty="0"/>
              <a:t>https://www.mindspacewellbeing.com/fr/programmes-et-evenements/</a:t>
            </a: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err="1"/>
              <a:t>Leena</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smtClean="0"/>
          </a:p>
          <a:p>
            <a:pPr marL="171450" indent="-171450">
              <a:lnSpc>
                <a:spcPct val="110000"/>
              </a:lnSpc>
              <a:spcBef>
                <a:spcPts val="600"/>
              </a:spcBef>
              <a:buFont typeface="Arial" panose="020B0604020202020204" pitchFamily="34" charset="0"/>
              <a:buChar char="•"/>
            </a:pPr>
            <a:r>
              <a:rPr lang="fr-FR" sz="1200" dirty="0" smtClean="0"/>
              <a:t>La </a:t>
            </a:r>
            <a:r>
              <a:rPr lang="fr-FR" sz="1200" dirty="0" err="1" smtClean="0"/>
              <a:t>neuroplastie</a:t>
            </a:r>
            <a:r>
              <a:rPr lang="fr-FR" sz="1200" dirty="0" smtClean="0"/>
              <a:t> : ce qui se passe dans votre cerveau</a:t>
            </a:r>
          </a:p>
          <a:p>
            <a:pPr marL="171450" indent="-171450">
              <a:lnSpc>
                <a:spcPct val="110000"/>
              </a:lnSpc>
              <a:spcBef>
                <a:spcPts val="600"/>
              </a:spcBef>
              <a:buFont typeface="Arial" panose="020B0604020202020204" pitchFamily="34" charset="0"/>
              <a:buChar char="•"/>
            </a:pPr>
            <a:r>
              <a:rPr lang="en-CA" sz="1200" dirty="0" smtClean="0"/>
              <a:t>Comment la </a:t>
            </a:r>
            <a:r>
              <a:rPr lang="en-CA" sz="1200" dirty="0" err="1" smtClean="0"/>
              <a:t>pratique</a:t>
            </a:r>
            <a:r>
              <a:rPr lang="en-CA" sz="1200" dirty="0" smtClean="0"/>
              <a:t> de la </a:t>
            </a:r>
            <a:r>
              <a:rPr lang="en-CA" sz="1200" dirty="0" err="1" smtClean="0"/>
              <a:t>pleine</a:t>
            </a:r>
            <a:r>
              <a:rPr lang="en-CA" sz="1200" dirty="0" smtClean="0"/>
              <a:t> conscience </a:t>
            </a:r>
            <a:r>
              <a:rPr lang="en-CA" sz="1200" dirty="0" err="1" smtClean="0"/>
              <a:t>appuie</a:t>
            </a:r>
            <a:r>
              <a:rPr lang="en-CA" sz="1200" dirty="0" smtClean="0"/>
              <a:t> les chefs </a:t>
            </a:r>
            <a:r>
              <a:rPr lang="en-CA" sz="1200" dirty="0" err="1" smtClean="0"/>
              <a:t>d’entreprises</a:t>
            </a:r>
            <a:endParaRPr lang="fr-FR" sz="1200" dirty="0" smtClean="0"/>
          </a:p>
          <a:p>
            <a:pPr marL="171450" indent="-171450">
              <a:lnSpc>
                <a:spcPct val="110000"/>
              </a:lnSpc>
              <a:spcBef>
                <a:spcPts val="600"/>
              </a:spcBef>
              <a:buFont typeface="Arial" panose="020B0604020202020204" pitchFamily="34" charset="0"/>
              <a:buChar char="•"/>
            </a:pPr>
            <a:r>
              <a:rPr lang="en-US" sz="1200" dirty="0" smtClean="0"/>
              <a:t>Les aspect de leadership en </a:t>
            </a:r>
            <a:r>
              <a:rPr lang="en-US" sz="1200" dirty="0" err="1" smtClean="0"/>
              <a:t>pleine</a:t>
            </a:r>
            <a:r>
              <a:rPr lang="en-US" sz="1200" dirty="0" smtClean="0"/>
              <a:t> consciences qui </a:t>
            </a:r>
            <a:r>
              <a:rPr lang="en-US" sz="1200" dirty="0" err="1" smtClean="0"/>
              <a:t>supportent</a:t>
            </a:r>
            <a:r>
              <a:rPr lang="en-US" sz="1200" dirty="0" smtClean="0"/>
              <a:t> les </a:t>
            </a:r>
            <a:r>
              <a:rPr lang="en-US" sz="1200" dirty="0" err="1" smtClean="0"/>
              <a:t>compétences</a:t>
            </a:r>
            <a:r>
              <a:rPr lang="en-US" sz="1200" dirty="0" smtClean="0"/>
              <a:t> </a:t>
            </a:r>
            <a:r>
              <a:rPr lang="en-US" sz="1200" dirty="0" err="1" smtClean="0"/>
              <a:t>clés</a:t>
            </a:r>
            <a:r>
              <a:rPr lang="en-US" sz="1200" dirty="0" smtClean="0"/>
              <a:t> en leadership</a:t>
            </a:r>
          </a:p>
          <a:p>
            <a:pPr marL="171450" indent="-171450">
              <a:lnSpc>
                <a:spcPct val="110000"/>
              </a:lnSpc>
              <a:spcBef>
                <a:spcPts val="600"/>
              </a:spcBef>
              <a:buFont typeface="Arial" panose="020B0604020202020204" pitchFamily="34" charset="0"/>
              <a:buChar char="•"/>
            </a:pPr>
            <a:r>
              <a:rPr lang="fr-FR" sz="1200" dirty="0" smtClean="0"/>
              <a:t>Exercice de respiration (possible par rapport au Body Scan de la semaine dernière)</a:t>
            </a:r>
            <a:endParaRPr lang="fr-CA"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r>
              <a:rPr lang="fr-FR" dirty="0"/>
              <a:t>Nous allons faire les rétroactions dans quelques minutes, aussi bien en plénière qu'en petits groupes. Juste avant de faire cela, y a-t-il une question concernant les devoirs ?  </a:t>
            </a:r>
          </a:p>
          <a:p>
            <a:r>
              <a:rPr lang="fr-FR" dirty="0"/>
              <a:t>(donnez quelques secondes aux gens) </a:t>
            </a:r>
          </a:p>
          <a:p>
            <a:endParaRPr lang="fr-FR" dirty="0"/>
          </a:p>
          <a:p>
            <a:r>
              <a:rPr lang="fr-FR"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FR" dirty="0"/>
          </a:p>
          <a:p>
            <a:r>
              <a:rPr lang="fr-FR" dirty="0"/>
              <a:t>((faire la préparation pour les salles de discussion)</a:t>
            </a:r>
          </a:p>
          <a:p>
            <a:r>
              <a:rPr lang="fr-FR" dirty="0"/>
              <a:t>Et maintenant, vous aurez l'opportunité de faire une rétroaction, en petits groupes de 4 à 6 personnes qui seront assignées au hasard. Soyez simplement conscient et partagez le temps disponible </a:t>
            </a:r>
            <a:r>
              <a:rPr lang="fr-FR" dirty="0" err="1"/>
              <a:t>parmis</a:t>
            </a:r>
            <a:r>
              <a:rPr lang="fr-FR" dirty="0"/>
              <a:t> vous</a:t>
            </a:r>
          </a:p>
          <a:p>
            <a:endParaRPr lang="fr-FR" dirty="0"/>
          </a:p>
          <a:p>
            <a:r>
              <a:rPr lang="fr-FR" dirty="0"/>
              <a:t>(ouvre les salles de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Bien qu’il soit suggéré que vous preniez environ </a:t>
            </a:r>
            <a:r>
              <a:rPr lang="fr-FR" u="none" dirty="0"/>
              <a:t>15 minutes pour réfléchir à la séance d'aujourd'hui</a:t>
            </a:r>
            <a:r>
              <a:rPr lang="fr-CA" u="none" dirty="0"/>
              <a:t>, n’hésitez pas à prendre tout le temps nécessaire ou voulu. </a:t>
            </a:r>
            <a:r>
              <a:rPr lang="fr-FR" dirty="0"/>
              <a:t>Une fois terminé, vous pouvez simplement quitter le </a:t>
            </a:r>
            <a:r>
              <a:rPr lang="fr-FR" dirty="0" err="1"/>
              <a:t>WebEx</a:t>
            </a:r>
            <a:r>
              <a:rPr lang="fr-FR" dirty="0"/>
              <a:t>, à moins que vous ayez une question ou un commentaire, nous serons là</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err="1"/>
              <a:t>Leena</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i="1" dirty="0"/>
              <a:t>No speaking notes required</a:t>
            </a:r>
            <a:r>
              <a:rPr lang="en-CA" b="0" i="1" baseline="0" dirty="0"/>
              <a:t> – just leave this slide up until everyone has exited the WebEx. </a:t>
            </a:r>
            <a:r>
              <a:rPr lang="en-CA" b="0" i="1" baseline="0"/>
              <a:t>Or take it down when people come back to the main room with comments or questions so they can see the facilitators full-screen.</a:t>
            </a:r>
            <a:endParaRPr lang="en-CA" b="0" i="1"/>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endParaRPr lang="en-US" baseline="0" dirty="0"/>
          </a:p>
          <a:p>
            <a:r>
              <a:rPr lang="en-US" baseline="0" dirty="0" err="1"/>
              <a:t>Bienvenue</a:t>
            </a:r>
            <a:r>
              <a:rPr lang="en-US" baseline="0" dirty="0"/>
              <a:t> à </a:t>
            </a:r>
            <a:r>
              <a:rPr lang="en-US" baseline="0" dirty="0" err="1"/>
              <a:t>tous</a:t>
            </a:r>
            <a:r>
              <a:rPr lang="en-US" baseline="0" dirty="0"/>
              <a:t> à la </a:t>
            </a:r>
            <a:r>
              <a:rPr lang="en-US" baseline="0" dirty="0" err="1"/>
              <a:t>duxiemme</a:t>
            </a:r>
            <a:r>
              <a:rPr lang="en-US" baseline="0" dirty="0"/>
              <a:t> </a:t>
            </a:r>
            <a:r>
              <a:rPr lang="en-US" baseline="0" dirty="0" err="1"/>
              <a:t>semaine</a:t>
            </a:r>
            <a:r>
              <a:rPr lang="en-US" baseline="0" dirty="0"/>
              <a:t> du </a:t>
            </a:r>
            <a:r>
              <a:rPr lang="en-US" baseline="0" dirty="0" err="1"/>
              <a:t>programme</a:t>
            </a:r>
            <a:endParaRPr lang="en-US" baseline="0" dirty="0"/>
          </a:p>
          <a:p>
            <a:endParaRPr lang="en-US" baseline="0" dirty="0"/>
          </a:p>
          <a:p>
            <a:r>
              <a:rPr lang="en-US" baseline="0" dirty="0"/>
              <a:t>En </a:t>
            </a:r>
            <a:r>
              <a:rPr lang="en-US" baseline="0" dirty="0" err="1"/>
              <a:t>Anglais</a:t>
            </a:r>
            <a:r>
              <a:rPr lang="en-US" baseline="0" dirty="0"/>
              <a:t> :</a:t>
            </a:r>
          </a:p>
          <a:p>
            <a:r>
              <a:rPr lang="en-US" baseline="0" dirty="0"/>
              <a:t>“As with all </a:t>
            </a:r>
            <a:r>
              <a:rPr lang="en-US" baseline="0" dirty="0" err="1"/>
              <a:t>GoC</a:t>
            </a:r>
            <a:r>
              <a:rPr lang="en-US" baseline="0" dirty="0"/>
              <a:t> sessions, please, feel free to use the language of your choice to ask questions or participate in the discussion., today’s session will be conducted mainly in French, there will be other sessions in </a:t>
            </a:r>
            <a:r>
              <a:rPr lang="en-US" baseline="0" dirty="0" err="1"/>
              <a:t>Engilsh</a:t>
            </a:r>
            <a:r>
              <a:rPr lang="en-US" baseline="0" dirty="0"/>
              <a:t> that will be promoted via the </a:t>
            </a:r>
            <a:r>
              <a:rPr lang="en-US" baseline="0" dirty="0" err="1"/>
              <a:t>GCTool</a:t>
            </a:r>
            <a:r>
              <a:rPr lang="en-US" baseline="0" dirty="0"/>
              <a:t> groups (or give specific dates, if available).”</a:t>
            </a:r>
          </a:p>
          <a:p>
            <a:endParaRPr lang="en-US" baseline="0" dirty="0"/>
          </a:p>
          <a:p>
            <a:pPr defTabSz="912937">
              <a:defRPr/>
            </a:pPr>
            <a:r>
              <a:rPr lang="fr-FR" dirty="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les groups de </a:t>
            </a:r>
            <a:r>
              <a:rPr lang="fr-FR" dirty="0" err="1"/>
              <a:t>GCOutils</a:t>
            </a:r>
            <a:r>
              <a:rPr lang="fr-FR" dirty="0"/>
              <a:t> (ou donner des dates précises, si disponible). »</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0000" lnSpcReduction="20000"/>
          </a:bodyPr>
          <a:lstStyle/>
          <a:p>
            <a:pPr defTabSz="933126">
              <a:defRPr/>
            </a:pPr>
            <a:r>
              <a:rPr lang="fr-CA" dirty="0" smtClean="0"/>
              <a:t>Carmen</a:t>
            </a:r>
            <a:endParaRPr lang="fr-CA"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smtClean="0"/>
              <a:t>Expiration</a:t>
            </a:r>
          </a:p>
          <a:p>
            <a:pPr marL="628650" lvl="1" indent="-171450">
              <a:buFont typeface="Arial" panose="020B0604020202020204" pitchFamily="34" charset="0"/>
              <a:buChar char="•"/>
            </a:pPr>
            <a:r>
              <a:rPr lang="fr-CA" dirty="0" smtClean="0"/>
              <a:t>S’asseoir </a:t>
            </a:r>
            <a:r>
              <a:rPr lang="fr-CA" u="none" dirty="0" smtClean="0"/>
              <a:t>le plus confortablement possible dans une position droite.</a:t>
            </a:r>
          </a:p>
          <a:p>
            <a:pPr marL="628650" lvl="1" indent="-171450">
              <a:buFont typeface="Arial" panose="020B0604020202020204" pitchFamily="34" charset="0"/>
              <a:buChar char="•"/>
            </a:pPr>
            <a:r>
              <a:rPr lang="fr-CA" u="none" dirty="0" smtClean="0"/>
              <a:t>Fermer les yeux ou les fermer à moitié vous aidera à faire l’exercice.</a:t>
            </a:r>
          </a:p>
          <a:p>
            <a:pPr marL="628650" lvl="1" indent="-171450">
              <a:buFont typeface="Arial" panose="020B0604020202020204" pitchFamily="34" charset="0"/>
              <a:buChar char="•"/>
            </a:pPr>
            <a:r>
              <a:rPr lang="fr-CA" u="none" dirty="0" smtClean="0"/>
              <a:t>Ne pas se préoccuper du temps.</a:t>
            </a:r>
          </a:p>
          <a:p>
            <a:pPr marL="628650" lvl="1" indent="-171450">
              <a:buFont typeface="Arial" panose="020B0604020202020204" pitchFamily="34" charset="0"/>
              <a:buChar char="•"/>
            </a:pPr>
            <a:r>
              <a:rPr lang="fr-CA" u="none" dirty="0" smtClean="0"/>
              <a:t>Prendre une minute, seulement une minute…</a:t>
            </a:r>
          </a:p>
          <a:p>
            <a:pPr marL="628650" lvl="1" indent="-171450">
              <a:buFont typeface="Arial" panose="020B0604020202020204" pitchFamily="34" charset="0"/>
              <a:buChar char="•"/>
            </a:pPr>
            <a:r>
              <a:rPr lang="fr-CA" dirty="0" smtClean="0"/>
              <a:t>… p</a:t>
            </a:r>
            <a:r>
              <a:rPr lang="fr-CA" u="none" dirty="0" smtClean="0"/>
              <a:t>our respirer, juste pour respirer.</a:t>
            </a:r>
          </a:p>
          <a:p>
            <a:pPr marL="628650" lvl="1" indent="-171450">
              <a:buFont typeface="Arial" panose="020B0604020202020204" pitchFamily="34" charset="0"/>
              <a:buChar char="•"/>
            </a:pPr>
            <a:r>
              <a:rPr lang="fr-CA" u="none" dirty="0" smtClean="0"/>
              <a:t>C’est simple.</a:t>
            </a:r>
          </a:p>
          <a:p>
            <a:pPr marL="628650" lvl="1" indent="-171450">
              <a:buFont typeface="Arial" panose="020B0604020202020204" pitchFamily="34" charset="0"/>
              <a:buChar char="•"/>
            </a:pPr>
            <a:r>
              <a:rPr lang="fr-CA" u="none" dirty="0" smtClean="0"/>
              <a:t>Je vous ferai signe lorsque la minute se sera écoulée.</a:t>
            </a:r>
          </a:p>
          <a:p>
            <a:pPr marL="628650" lvl="1" indent="-171450">
              <a:buFont typeface="Arial" panose="020B0604020202020204" pitchFamily="34" charset="0"/>
              <a:buChar char="•"/>
            </a:pPr>
            <a:r>
              <a:rPr lang="fr-CA" u="none" dirty="0" smtClean="0"/>
              <a:t>Continuer simplement à se concentrer sur sa respiration.</a:t>
            </a:r>
          </a:p>
          <a:p>
            <a:endParaRPr lang="fr-CA" u="none"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100337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dirty="0">
                <a:highlight>
                  <a:srgbClr val="FFFF00"/>
                </a:highlight>
              </a:rPr>
              <a:t>Marie-Lyne</a:t>
            </a:r>
          </a:p>
          <a:p>
            <a:endParaRPr lang="fr-FR" dirty="0">
              <a:highlight>
                <a:srgbClr val="FFFF00"/>
              </a:highlight>
            </a:endParaRPr>
          </a:p>
          <a:p>
            <a:r>
              <a:rPr lang="fr-FR" dirty="0">
                <a:highlight>
                  <a:srgbClr val="FFFF00"/>
                </a:highlight>
              </a:rPr>
              <a:t>(Donnez de l'espace pour 2/3 personnes à partager)</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FR" dirty="0"/>
              <a:t>cliquez</a:t>
            </a:r>
            <a:r>
              <a:rPr lang="fr-CA" dirty="0"/>
              <a:t>)</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FR" baseline="0" dirty="0"/>
              <a:t>Des idées que vous avez réalisées?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t>
            </a:r>
            <a:r>
              <a:rPr lang="fr-FR" dirty="0"/>
              <a:t>cliquez</a:t>
            </a:r>
            <a:r>
              <a:rPr lang="fr-CA"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t>
            </a:r>
            <a:r>
              <a:rPr lang="fr-FR" dirty="0"/>
              <a:t>cliquez</a:t>
            </a:r>
            <a:r>
              <a:rPr lang="fr-CA"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indent="0">
              <a:buFont typeface="Arial" panose="020B0604020202020204" pitchFamily="34" charset="0"/>
              <a:buNone/>
            </a:pPr>
            <a:endParaRPr lang="fr-CA"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((Added: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a:t>How’s</a:t>
            </a:r>
            <a:r>
              <a:rPr lang="fr-CA" dirty="0"/>
              <a:t> </a:t>
            </a:r>
            <a:r>
              <a:rPr lang="fr-CA" dirty="0" err="1"/>
              <a:t>everybody</a:t>
            </a:r>
            <a:r>
              <a:rPr lang="fr-CA" dirty="0"/>
              <a:t> </a:t>
            </a:r>
            <a:r>
              <a:rPr lang="fr-CA" dirty="0" err="1"/>
              <a:t>doing</a:t>
            </a:r>
            <a:r>
              <a:rPr lang="fr-CA" dirty="0"/>
              <a:t> </a:t>
            </a:r>
            <a:r>
              <a:rPr lang="fr-CA" dirty="0" err="1"/>
              <a:t>with</a:t>
            </a:r>
            <a:r>
              <a:rPr lang="fr-CA" dirty="0"/>
              <a:t> </a:t>
            </a:r>
            <a:r>
              <a:rPr lang="fr-CA" dirty="0" err="1"/>
              <a:t>their</a:t>
            </a:r>
            <a:r>
              <a:rPr lang="fr-CA" dirty="0"/>
              <a:t> </a:t>
            </a:r>
            <a:r>
              <a:rPr lang="fr-CA" dirty="0" err="1"/>
              <a:t>buddy</a:t>
            </a:r>
            <a:r>
              <a:rPr lang="fr-CA" dirty="0"/>
              <a:t> </a:t>
            </a:r>
            <a:r>
              <a:rPr lang="fr-CA" dirty="0" err="1"/>
              <a:t>systems</a:t>
            </a:r>
            <a:r>
              <a:rPr lang="fr-CA"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 know </a:t>
            </a:r>
            <a:r>
              <a:rPr lang="fr-CA" dirty="0" err="1"/>
              <a:t>sometimes</a:t>
            </a:r>
            <a:r>
              <a:rPr lang="fr-CA" dirty="0"/>
              <a:t> </a:t>
            </a:r>
            <a:r>
              <a:rPr lang="fr-CA" dirty="0" err="1"/>
              <a:t>it’s</a:t>
            </a:r>
            <a:r>
              <a:rPr lang="fr-CA" dirty="0"/>
              <a:t> hard to commit to the extra time </a:t>
            </a:r>
            <a:r>
              <a:rPr lang="fr-CA" dirty="0" err="1"/>
              <a:t>outside</a:t>
            </a:r>
            <a:r>
              <a:rPr lang="fr-CA" dirty="0"/>
              <a:t> of the sessions, and the </a:t>
            </a:r>
            <a:r>
              <a:rPr lang="fr-CA" dirty="0" err="1"/>
              <a:t>buddy</a:t>
            </a:r>
            <a:r>
              <a:rPr lang="fr-CA" dirty="0"/>
              <a:t> system </a:t>
            </a:r>
            <a:r>
              <a:rPr lang="fr-CA" dirty="0" err="1"/>
              <a:t>is</a:t>
            </a:r>
            <a:r>
              <a:rPr lang="fr-CA" dirty="0"/>
              <a:t> a key </a:t>
            </a:r>
            <a:r>
              <a:rPr lang="fr-CA" dirty="0" err="1"/>
              <a:t>ingredient</a:t>
            </a:r>
            <a:r>
              <a:rPr lang="fr-CA" dirty="0"/>
              <a:t> for </a:t>
            </a:r>
            <a:r>
              <a:rPr lang="fr-CA" dirty="0" err="1"/>
              <a:t>this</a:t>
            </a:r>
            <a:r>
              <a:rPr lang="fr-CA" dirty="0"/>
              <a:t> program. If </a:t>
            </a:r>
            <a:r>
              <a:rPr lang="fr-CA" dirty="0" err="1"/>
              <a:t>someone</a:t>
            </a:r>
            <a:r>
              <a:rPr lang="fr-CA" dirty="0"/>
              <a:t> on </a:t>
            </a:r>
            <a:r>
              <a:rPr lang="fr-CA" dirty="0" err="1"/>
              <a:t>your</a:t>
            </a:r>
            <a:r>
              <a:rPr lang="fr-CA" dirty="0"/>
              <a:t> Buddy System </a:t>
            </a:r>
            <a:r>
              <a:rPr lang="fr-CA" dirty="0" err="1"/>
              <a:t>didn’t</a:t>
            </a:r>
            <a:r>
              <a:rPr lang="fr-CA" dirty="0"/>
              <a:t> show up </a:t>
            </a:r>
            <a:r>
              <a:rPr lang="fr-CA" dirty="0" err="1"/>
              <a:t>this</a:t>
            </a:r>
            <a:r>
              <a:rPr lang="fr-CA" dirty="0"/>
              <a:t> </a:t>
            </a:r>
            <a:r>
              <a:rPr lang="fr-CA" dirty="0" err="1"/>
              <a:t>week</a:t>
            </a:r>
            <a:r>
              <a:rPr lang="fr-CA" dirty="0"/>
              <a:t>, </a:t>
            </a:r>
            <a:r>
              <a:rPr lang="fr-CA" dirty="0" err="1"/>
              <a:t>that’s</a:t>
            </a:r>
            <a:r>
              <a:rPr lang="fr-CA" dirty="0"/>
              <a:t> </a:t>
            </a:r>
            <a:r>
              <a:rPr lang="fr-CA" dirty="0" err="1"/>
              <a:t>alright</a:t>
            </a:r>
            <a:r>
              <a:rPr lang="fr-CA" dirty="0"/>
              <a:t>. If </a:t>
            </a:r>
            <a:r>
              <a:rPr lang="fr-CA" dirty="0" err="1"/>
              <a:t>someone</a:t>
            </a:r>
            <a:r>
              <a:rPr lang="fr-CA" dirty="0"/>
              <a:t> </a:t>
            </a:r>
            <a:r>
              <a:rPr lang="fr-CA" dirty="0" err="1"/>
              <a:t>expressively</a:t>
            </a:r>
            <a:r>
              <a:rPr lang="fr-CA" dirty="0"/>
              <a:t> </a:t>
            </a:r>
            <a:r>
              <a:rPr lang="fr-CA" dirty="0" err="1"/>
              <a:t>said</a:t>
            </a:r>
            <a:r>
              <a:rPr lang="fr-CA" dirty="0"/>
              <a:t> </a:t>
            </a:r>
            <a:r>
              <a:rPr lang="fr-CA" dirty="0" err="1"/>
              <a:t>they</a:t>
            </a:r>
            <a:r>
              <a:rPr lang="fr-CA" dirty="0"/>
              <a:t> </a:t>
            </a:r>
            <a:r>
              <a:rPr lang="fr-CA" dirty="0" err="1"/>
              <a:t>can’t</a:t>
            </a:r>
            <a:r>
              <a:rPr lang="fr-CA" dirty="0"/>
              <a:t> continue </a:t>
            </a:r>
            <a:r>
              <a:rPr lang="fr-CA" dirty="0" err="1"/>
              <a:t>attending</a:t>
            </a:r>
            <a:r>
              <a:rPr lang="fr-CA" dirty="0"/>
              <a:t> the </a:t>
            </a:r>
            <a:r>
              <a:rPr lang="fr-CA" dirty="0" err="1"/>
              <a:t>whole</a:t>
            </a:r>
            <a:r>
              <a:rPr lang="fr-CA" dirty="0"/>
              <a:t> program, let Alejandro know.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t>
            </a:r>
            <a:r>
              <a:rPr lang="fr-CA" dirty="0" err="1"/>
              <a:t>My</a:t>
            </a:r>
            <a:r>
              <a:rPr lang="fr-CA" dirty="0"/>
              <a:t> </a:t>
            </a:r>
            <a:r>
              <a:rPr lang="fr-CA" dirty="0" err="1"/>
              <a:t>auncle</a:t>
            </a:r>
            <a:r>
              <a:rPr lang="fr-CA" dirty="0"/>
              <a:t> google translation </a:t>
            </a:r>
            <a:r>
              <a:rPr lang="fr-CA" dirty="0" err="1"/>
              <a:t>here</a:t>
            </a:r>
            <a:r>
              <a:rPr lang="fr-CA"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Comment tout le monde se débrouille-t-il avec ses systèmes de copains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Je sais qu'il est parfois difficile de consacrer du temps supplémentaire en dehors des sessions, et le système de jumelage est un ingrédient clé de ce programme. Si quelqu'un sur votre système d'amis ne s'est pas présenté cette semaine, ce n'est pas grave. Si quelqu'un a expressément dit qu'il ne pouvait pas continuer à suivre tout le programme, faites-le savoir à Alejandro.</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highlight>
                  <a:srgbClr val="FFFF00"/>
                </a:highlight>
              </a:rPr>
              <a:t>Marie-Lyne</a:t>
            </a:r>
          </a:p>
          <a:p>
            <a:endParaRPr lang="fr-FR" dirty="0">
              <a:highlight>
                <a:srgbClr val="FFFF00"/>
              </a:highlight>
            </a:endParaRPr>
          </a:p>
          <a:p>
            <a:pPr>
              <a:spcBef>
                <a:spcPts val="1800"/>
              </a:spcBef>
            </a:pPr>
            <a:r>
              <a:rPr lang="fr-FR" dirty="0"/>
              <a:t>L'ordre du jour d'aujourd'hui…</a:t>
            </a:r>
          </a:p>
          <a:p>
            <a:pPr>
              <a:spcBef>
                <a:spcPts val="1800"/>
              </a:spcBef>
            </a:pPr>
            <a:r>
              <a:rPr lang="fr-FR" dirty="0"/>
              <a:t>Nous avons déjà parcouru </a:t>
            </a:r>
            <a:r>
              <a:rPr lang="fr-FR"/>
              <a:t>les 2 </a:t>
            </a:r>
            <a:r>
              <a:rPr lang="fr-FR" dirty="0"/>
              <a:t>premières puces</a:t>
            </a:r>
          </a:p>
          <a:p>
            <a:pPr>
              <a:spcBef>
                <a:spcPts val="1800"/>
              </a:spcBef>
            </a:pPr>
            <a:endParaRPr lang="fr-FR" dirty="0"/>
          </a:p>
          <a:p>
            <a:pPr>
              <a:spcBef>
                <a:spcPts val="1800"/>
              </a:spcBef>
            </a:pPr>
            <a:r>
              <a:rPr lang="fr-FR" dirty="0"/>
              <a:t>Aujourd'hui, nous allons explorer deux des </a:t>
            </a:r>
            <a:r>
              <a:rPr lang="fr-CA" dirty="0"/>
              <a:t>compétences que possède un dirigeant dans la pleine conscience sont la concentration et la clarté </a:t>
            </a:r>
          </a:p>
          <a:p>
            <a:pPr>
              <a:spcBef>
                <a:spcPts val="1800"/>
              </a:spcBef>
            </a:pPr>
            <a:r>
              <a:rPr lang="fr-CA" dirty="0"/>
              <a:t>Aujourd’hui nous pratiquerons</a:t>
            </a:r>
          </a:p>
          <a:p>
            <a:pPr marL="171450" lvl="0" indent="-171450">
              <a:spcBef>
                <a:spcPts val="1800"/>
              </a:spcBef>
              <a:buFont typeface="Arial" panose="020B0604020202020204" pitchFamily="34" charset="0"/>
              <a:buChar char="•"/>
            </a:pPr>
            <a:r>
              <a:rPr lang="fr-CA" dirty="0"/>
              <a:t>La clarté en démontrant les comportements du cerveau – neuroplasticité</a:t>
            </a:r>
          </a:p>
          <a:p>
            <a:pPr marL="171450" lvl="0" indent="-171450">
              <a:spcBef>
                <a:spcPts val="1800"/>
              </a:spcBef>
              <a:buFont typeface="Arial" panose="020B0604020202020204" pitchFamily="34" charset="0"/>
              <a:buChar char="•"/>
            </a:pPr>
            <a:r>
              <a:rPr lang="fr-CA" dirty="0"/>
              <a:t>Introduction des concepts en leadership de pleine conscience </a:t>
            </a:r>
          </a:p>
          <a:p>
            <a:pPr marL="171450" lvl="0" indent="-171450">
              <a:spcBef>
                <a:spcPts val="1800"/>
              </a:spcBef>
              <a:buFont typeface="Arial" panose="020B0604020202020204" pitchFamily="34" charset="0"/>
              <a:buChar char="•"/>
            </a:pPr>
            <a:r>
              <a:rPr lang="fr-CA" dirty="0"/>
              <a:t>Concentration en effectuant des respirations de pleine conscience</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sz="1100" dirty="0">
                <a:highlight>
                  <a:srgbClr val="FFFF00"/>
                </a:highlight>
              </a:rPr>
              <a:t>Marie-Lyne</a:t>
            </a:r>
          </a:p>
          <a:p>
            <a:endParaRPr lang="fr-FR" sz="1100" dirty="0">
              <a:highlight>
                <a:srgbClr val="FFFF00"/>
              </a:highlight>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Ce modèle parle de la façon dont le cerveau est formé, il comporte 4 parties. La partie intéressante de ce modèle est que le cortex préfrontal est l'endroit où la créativité, la pensée, le langage, les valeurs, le concept de temps et l'espoir se produisent dans le cerveau.</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Lorsque le corps entre dans une réaction de combat ou de fuite, sa réaction est de se concentrer sur les instincts de base, gérés par le tronc cérébral et axés sur la température, la respiration et les fonctions cardiaques.</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CA" sz="1100" b="0" i="0" kern="1200" noProof="0" dirty="0">
                <a:solidFill>
                  <a:schemeClr val="tx1"/>
                </a:solidFill>
                <a:effectLst/>
                <a:latin typeface="+mn-lt"/>
                <a:ea typeface="+mn-ea"/>
                <a:cs typeface="+mn-cs"/>
              </a:rPr>
              <a:t>Je répète juste que ce programme porte sur la pleine conscience et sur la manière d’être</a:t>
            </a:r>
            <a:r>
              <a:rPr lang="fr-CA" sz="1100" b="0" i="0" kern="1200" baseline="0" noProof="0" dirty="0">
                <a:solidFill>
                  <a:schemeClr val="tx1"/>
                </a:solidFill>
                <a:effectLst/>
                <a:latin typeface="+mn-lt"/>
                <a:ea typeface="+mn-ea"/>
                <a:cs typeface="+mn-cs"/>
              </a:rPr>
              <a:t> présent et d’accéder au cortex préfrontal.</a:t>
            </a:r>
          </a:p>
          <a:p>
            <a:pPr marL="0" indent="0">
              <a:buFont typeface="Arial" panose="020B0604020202020204" pitchFamily="34" charset="0"/>
              <a:buNone/>
            </a:pPr>
            <a:r>
              <a:rPr lang="fr-CA" sz="1100" b="0" i="0" kern="1200" baseline="0" noProof="0" dirty="0">
                <a:solidFill>
                  <a:schemeClr val="tx1"/>
                </a:solidFill>
                <a:effectLst/>
                <a:latin typeface="+mn-lt"/>
                <a:ea typeface="+mn-ea"/>
                <a:cs typeface="+mn-cs"/>
              </a:rPr>
              <a:t>((Ce programme n’est PAS axé sur les traumatismes et la guérison.  Si vous avez besoin d’appui à ce sujet, veuillez rejoindre un spécialiste ou le PAE.))</a:t>
            </a:r>
          </a:p>
          <a:p>
            <a:pPr marL="0" indent="0">
              <a:buFont typeface="Arial" panose="020B0604020202020204" pitchFamily="34" charset="0"/>
              <a:buNone/>
            </a:pPr>
            <a:endParaRPr lang="fr-CA" sz="1100" b="0" i="0" kern="1200" baseline="0" noProof="0" dirty="0">
              <a:solidFill>
                <a:schemeClr val="tx1"/>
              </a:solidFill>
              <a:effectLst/>
              <a:latin typeface="+mn-lt"/>
              <a:ea typeface="+mn-ea"/>
              <a:cs typeface="+mn-cs"/>
            </a:endParaRPr>
          </a:p>
          <a:p>
            <a:pPr marL="0" indent="0">
              <a:buFont typeface="Arial" panose="020B0604020202020204" pitchFamily="34" charset="0"/>
              <a:buNone/>
            </a:pPr>
            <a:r>
              <a:rPr lang="fr-CA" sz="1100" b="0" i="0" kern="1200" baseline="0" noProof="0" dirty="0">
                <a:solidFill>
                  <a:schemeClr val="tx1"/>
                </a:solidFill>
                <a:effectLst/>
                <a:latin typeface="+mn-lt"/>
                <a:ea typeface="+mn-ea"/>
                <a:cs typeface="+mn-cs"/>
              </a:rPr>
              <a:t>Des références…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i="0" dirty="0"/>
              <a:t>Que vous est-il arrivé? : Comprendre les traumatismes du passé pour reconstruire nos vies -</a:t>
            </a:r>
            <a:r>
              <a:rPr lang="en-US" sz="1100" dirty="0">
                <a:hlinkClick r:id="rId3"/>
              </a:rPr>
              <a:t>https://www.amazon.ca/Que-</a:t>
            </a:r>
            <a:r>
              <a:rPr lang="en-US" sz="1100" dirty="0" err="1">
                <a:hlinkClick r:id="rId3"/>
              </a:rPr>
              <a:t>vous</a:t>
            </a:r>
            <a:r>
              <a:rPr lang="en-US" sz="1100" dirty="0">
                <a:hlinkClick r:id="rId3"/>
              </a:rPr>
              <a:t>-</a:t>
            </a:r>
            <a:r>
              <a:rPr lang="en-US" sz="1100" dirty="0" err="1">
                <a:hlinkClick r:id="rId3"/>
              </a:rPr>
              <a:t>est-arrivé-traumatismes</a:t>
            </a:r>
            <a:r>
              <a:rPr lang="en-US" sz="1100" dirty="0">
                <a:hlinkClick r:id="rId3"/>
              </a:rPr>
              <a:t>/</a:t>
            </a:r>
            <a:r>
              <a:rPr lang="en-US" sz="1100" dirty="0" err="1">
                <a:hlinkClick r:id="rId3"/>
              </a:rPr>
              <a:t>dp</a:t>
            </a:r>
            <a:r>
              <a:rPr lang="en-US" sz="1100" dirty="0">
                <a:hlinkClick r:id="rId3"/>
              </a:rPr>
              <a:t>/2749947375/</a:t>
            </a:r>
            <a:r>
              <a:rPr lang="en-US" sz="1100" dirty="0"/>
              <a:t> </a:t>
            </a:r>
          </a:p>
          <a:p>
            <a:endParaRPr lang="fr-FR" sz="1100" i="0" dirty="0"/>
          </a:p>
          <a:p>
            <a:pPr algn="l"/>
            <a:r>
              <a:rPr lang="fr-FR" sz="1100" b="0" i="0" dirty="0">
                <a:effectLst/>
                <a:latin typeface="Roboto" panose="02000000000000000000" pitchFamily="2" charset="0"/>
              </a:rPr>
              <a:t>Boris Cyrulnik - La mémoire traumatique - </a:t>
            </a:r>
            <a:r>
              <a:rPr lang="en-US" sz="1100" b="0" i="0" u="sng" dirty="0">
                <a:hlinkClick r:id="rId4"/>
              </a:rPr>
              <a:t>https://</a:t>
            </a:r>
            <a:r>
              <a:rPr lang="en-US" sz="1100" b="0" i="0" u="sng" dirty="0" smtClean="0">
                <a:hlinkClick r:id="rId4"/>
              </a:rPr>
              <a:t>www.youtube.com/watch?v=rd13inJYbQk</a:t>
            </a:r>
            <a:endParaRPr lang="en-US" sz="1100" b="0" i="0" u="sng" dirty="0" smtClean="0"/>
          </a:p>
          <a:p>
            <a:pPr algn="l"/>
            <a:endParaRPr lang="en-US" sz="1100" b="0" i="0" u="sng" dirty="0" smtClean="0">
              <a:effectLst/>
              <a:latin typeface="Roboto" panose="02000000000000000000" pitchFamily="2" charset="0"/>
            </a:endParaRPr>
          </a:p>
          <a:p>
            <a:pPr algn="l"/>
            <a:r>
              <a:rPr lang="en-US" sz="1100" b="0" i="0" u="none" dirty="0" smtClean="0">
                <a:effectLst/>
                <a:latin typeface="Roboto" panose="02000000000000000000" pitchFamily="2" charset="0"/>
              </a:rPr>
              <a:t>- - -</a:t>
            </a:r>
          </a:p>
          <a:p>
            <a:pPr algn="l"/>
            <a:endParaRPr lang="fr-FR" sz="1100" b="0" i="0" dirty="0" smtClean="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smtClean="0"/>
              <a:t>Organisation hiérarchique du cerveau humain </a:t>
            </a:r>
            <a:br>
              <a:rPr lang="fr-FR" sz="1100" dirty="0" smtClean="0"/>
            </a:br>
            <a:r>
              <a:rPr lang="fr-FR" sz="1100" dirty="0" smtClean="0"/>
              <a:t>- Le cerveau peut être divisé en quatre zones interconnectées : tronc cérébral, le diencéphale, le cerveau limbique et le cortex.  La complexité structurelle et fonctionnelle augmente au fur et en mesure que l’on monte des parties inférieures simplifiées (le tronc cérébral) au cortex.  Le cortex gère les fonctions les plus fondamentalement humaines, comme la parole et le langage, la capacité d’abstraction, la connaissance et la capacité de penser au passé et d'envisager l’avenir.</a:t>
            </a:r>
            <a:endParaRPr lang="fr-CA" sz="1100" dirty="0" smtClean="0"/>
          </a:p>
          <a:p>
            <a:pPr algn="l"/>
            <a:endParaRPr lang="fr-FR" sz="1100" b="0" i="0" dirty="0">
              <a:effectLst/>
              <a:latin typeface="Roboto" panose="02000000000000000000" pitchFamily="2" charset="0"/>
            </a:endParaRPr>
          </a:p>
          <a:p>
            <a:pPr marL="0" indent="0">
              <a:buFont typeface="Arial" panose="020B0604020202020204" pitchFamily="34" charset="0"/>
              <a:buNone/>
            </a:pPr>
            <a:endParaRPr lang="fr-CA" sz="1100" b="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dirty="0" err="1"/>
              <a:t>Leena</a:t>
            </a:r>
            <a:endParaRPr lang="fr-FR" dirty="0"/>
          </a:p>
          <a:p>
            <a:endParaRPr lang="fr-FR" dirty="0"/>
          </a:p>
          <a:p>
            <a:r>
              <a:rPr lang="fr-FR" dirty="0"/>
              <a:t>Dans cette animation, nous allons explorer ce qui se passe dans le cerveau.</a:t>
            </a:r>
          </a:p>
          <a:p>
            <a:r>
              <a:rPr lang="fr-FR" dirty="0"/>
              <a:t>(cliquez) - Vous avez cette image, représentant un individu</a:t>
            </a:r>
          </a:p>
          <a:p>
            <a:r>
              <a:rPr lang="fr-FR" dirty="0"/>
              <a:t>(cliquez) - En gris, on a la représentation du cerveau</a:t>
            </a:r>
          </a:p>
          <a:p>
            <a:r>
              <a:rPr lang="fr-FR" dirty="0"/>
              <a:t>(cliquez) - Comme mentionné dans la diapositive précédente, les différentes fonctions du cerveau, entre autres, sont la prise de décision, les émotions, le langage, etc.</a:t>
            </a:r>
          </a:p>
          <a:p>
            <a:r>
              <a:rPr lang="fr-FR" dirty="0"/>
              <a:t>(cliquez) - et en orange nous avons l'amygdale</a:t>
            </a:r>
          </a:p>
          <a:p>
            <a:r>
              <a:rPr lang="fr-FR" dirty="0"/>
              <a:t>(cliquez) - Ce qui s'est passé avec le temps, c'est que nous avons transformé les dangers naturels en stimulants quotidiens</a:t>
            </a:r>
          </a:p>
          <a:p>
            <a:r>
              <a:rPr lang="fr-FR" dirty="0"/>
              <a:t>(cliquez) - et avec toutes les interruptions liées au travail, les questions liées à la famille, les rappels par e-mail, les médias sociaux, etc., tous créent une stimulation excessive de l'amygdale</a:t>
            </a:r>
          </a:p>
          <a:p>
            <a:r>
              <a:rPr lang="fr-FR" dirty="0"/>
              <a:t>Il existe des études qui prouvent que l'amygdale grossit et que la matière grise rétrécit.</a:t>
            </a:r>
          </a:p>
          <a:p>
            <a:r>
              <a:rPr lang="fr-FR" dirty="0"/>
              <a:t>(cliquez) – que se passe-t-il avec la pratique de la pleine conscience</a:t>
            </a:r>
          </a:p>
          <a:p>
            <a:r>
              <a:rPr lang="fr-FR" dirty="0"/>
              <a:t>(cliquez) – est que nous pouvons inverser ces effets et faire rétrécir l'amygdale et faire grossir la matière grise</a:t>
            </a:r>
          </a:p>
          <a:p>
            <a:r>
              <a:rPr lang="fr-FR" dirty="0"/>
              <a:t>Semblable aux muscles de notre corps, avec une pratique de la pleine conscience, nous pouvons renforcer notre cerveau</a:t>
            </a:r>
          </a:p>
          <a:p>
            <a:endParaRPr lang="fr-FR" dirty="0"/>
          </a:p>
          <a:p>
            <a:r>
              <a:rPr lang="fr-FR" dirty="0"/>
              <a:t>(jouer la vidéo : </a:t>
            </a:r>
            <a:r>
              <a:rPr lang="en-CA" sz="1200" dirty="0">
                <a:latin typeface="Times New Roman" panose="02020603050405020304" pitchFamily="18" charset="0"/>
                <a:ea typeface="Calibri" panose="020F0502020204030204" pitchFamily="34" charset="0"/>
                <a:hlinkClick r:id="rId3"/>
              </a:rPr>
              <a:t>https://www.youtube.com/watch?v=PDFWBMOF5yo</a:t>
            </a:r>
            <a:r>
              <a:rPr lang="en-CA" sz="1200" dirty="0">
                <a:latin typeface="Times New Roman" panose="02020603050405020304" pitchFamily="18" charset="0"/>
                <a:ea typeface="Calibri" panose="020F0502020204030204" pitchFamily="34" charset="0"/>
              </a:rPr>
              <a:t> </a:t>
            </a:r>
            <a:r>
              <a:rPr lang="fr-FR" dirty="0"/>
              <a:t>)</a:t>
            </a:r>
          </a:p>
          <a:p>
            <a:endParaRPr lang="fr-FR" dirty="0"/>
          </a:p>
          <a:p>
            <a:r>
              <a:rPr lang="en-CA" dirty="0"/>
              <a:t>Des </a:t>
            </a:r>
            <a:r>
              <a:rPr lang="en-CA" dirty="0" err="1"/>
              <a:t>ressourcess</a:t>
            </a:r>
            <a:r>
              <a:rPr lang="en-CA" dirty="0"/>
              <a:t>…</a:t>
            </a:r>
          </a:p>
          <a:p>
            <a:pPr marL="171450" indent="-171450">
              <a:buFont typeface="Arial" panose="020B0604020202020204" pitchFamily="34" charset="0"/>
              <a:buChar char="•"/>
            </a:pPr>
            <a:r>
              <a:rPr lang="en-CA" dirty="0"/>
              <a:t>https://gcconnex.gc.ca/blog/view/93957388/neuroplasticity-your-survival-superpower-neuroplasticite-votre-superpuissance-de-survie?language=fr</a:t>
            </a:r>
          </a:p>
          <a:p>
            <a:pPr marL="171450" indent="-171450">
              <a:buFont typeface="Arial" panose="020B0604020202020204" pitchFamily="34" charset="0"/>
              <a:buChar char="•"/>
            </a:pPr>
            <a:r>
              <a:rPr lang="en-CA" sz="1200" dirty="0" err="1">
                <a:effectLst/>
                <a:latin typeface="Times New Roman" panose="02020603050405020304" pitchFamily="18" charset="0"/>
                <a:ea typeface="Calibri" panose="020F0502020204030204" pitchFamily="34" charset="0"/>
              </a:rPr>
              <a:t>Visionnez</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cette</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vidéo</a:t>
            </a:r>
            <a:r>
              <a:rPr lang="en-CA" sz="1200" dirty="0">
                <a:effectLst/>
                <a:latin typeface="Times New Roman" panose="02020603050405020304" pitchFamily="18" charset="0"/>
                <a:ea typeface="Calibri" panose="020F0502020204030204" pitchFamily="34" charset="0"/>
              </a:rPr>
              <a:t> à la </a:t>
            </a:r>
            <a:r>
              <a:rPr lang="en-CA" sz="1200" dirty="0" err="1">
                <a:effectLst/>
                <a:latin typeface="Times New Roman" panose="02020603050405020304" pitchFamily="18" charset="0"/>
                <a:ea typeface="Calibri" panose="020F0502020204030204" pitchFamily="34" charset="0"/>
              </a:rPr>
              <a:t>maison</a:t>
            </a:r>
            <a:r>
              <a:rPr lang="en-CA" sz="1200" dirty="0">
                <a:effectLst/>
                <a:latin typeface="Times New Roman" panose="02020603050405020304" pitchFamily="18" charset="0"/>
                <a:ea typeface="Calibri" panose="020F0502020204030204" pitchFamily="34" charset="0"/>
              </a:rPr>
              <a:t> (</a:t>
            </a:r>
            <a:r>
              <a:rPr lang="en-CA" sz="1200" dirty="0">
                <a:latin typeface="Times New Roman" panose="02020603050405020304" pitchFamily="18" charset="0"/>
                <a:ea typeface="Calibri" panose="020F0502020204030204" pitchFamily="34" charset="0"/>
              </a:rPr>
              <a:t>15</a:t>
            </a:r>
            <a:r>
              <a:rPr lang="en-CA" sz="1200" dirty="0">
                <a:effectLst/>
                <a:latin typeface="Times New Roman" panose="02020603050405020304" pitchFamily="18" charset="0"/>
                <a:ea typeface="Calibri" panose="020F0502020204030204" pitchFamily="34" charset="0"/>
              </a:rPr>
              <a:t> mins):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https://www.youtube.com/watch?v=7x4am1tC7oo</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sz="1200" dirty="0" err="1">
                <a:latin typeface="Times New Roman" panose="02020603050405020304" pitchFamily="18" charset="0"/>
                <a:ea typeface="Calibri" panose="020F0502020204030204" pitchFamily="34" charset="0"/>
              </a:rPr>
              <a:t>ou</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cette</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vidéo</a:t>
            </a:r>
            <a:r>
              <a:rPr lang="en-CA" sz="1200" dirty="0">
                <a:latin typeface="Times New Roman" panose="02020603050405020304" pitchFamily="18" charset="0"/>
                <a:ea typeface="Calibri" panose="020F0502020204030204" pitchFamily="34" charset="0"/>
              </a:rPr>
              <a:t> (2 mins) : </a:t>
            </a:r>
            <a:r>
              <a:rPr lang="en-CA" sz="1200" dirty="0">
                <a:latin typeface="Times New Roman" panose="02020603050405020304" pitchFamily="18" charset="0"/>
                <a:ea typeface="Calibri" panose="020F0502020204030204" pitchFamily="34" charset="0"/>
                <a:hlinkClick r:id="rId3"/>
              </a:rPr>
              <a:t>https://www.youtube.com/watch?v=PDFWBMOF5yo</a:t>
            </a:r>
            <a:r>
              <a:rPr lang="en-CA" sz="1200" dirty="0">
                <a:latin typeface="Times New Roman" panose="02020603050405020304" pitchFamily="18" charset="0"/>
                <a:ea typeface="Calibri" panose="020F0502020204030204" pitchFamily="34" charset="0"/>
              </a:rPr>
              <a:t> </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https://fr.wikipedia.org/wiki/Amygdale_(cerveau)</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https://fr.wikipedia.org/wiki/Syst%C3%A8me_limbique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Leena</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En</a:t>
            </a:r>
            <a:r>
              <a:rPr lang="en-US" baseline="0" dirty="0"/>
              <a:t> </a:t>
            </a:r>
            <a:r>
              <a:rPr lang="fr-CA" baseline="0" noProof="0" dirty="0"/>
              <a:t>périodes</a:t>
            </a:r>
            <a:r>
              <a:rPr lang="en-US" baseline="0" dirty="0"/>
              <a:t> de stress le </a:t>
            </a:r>
            <a:r>
              <a:rPr lang="fr-CA" baseline="0" noProof="0" dirty="0"/>
              <a:t>cerveau</a:t>
            </a:r>
            <a:r>
              <a:rPr lang="en-US" baseline="0" dirty="0"/>
              <a:t> </a:t>
            </a:r>
            <a:r>
              <a:rPr lang="fr-CA" baseline="0" noProof="0" dirty="0"/>
              <a:t>réduit les ressources </a:t>
            </a:r>
            <a:r>
              <a:rPr lang="en-US" baseline="0" dirty="0"/>
              <a:t>tells que les </a:t>
            </a:r>
            <a:r>
              <a:rPr lang="fr-FR" baseline="0" dirty="0"/>
              <a:t>fonctions immunitaires, les fonctions de récupération, les fonctions digestives, le raisonnement logique, la concentration et la mémoire.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En même temps le cerveau augmente la pression sanguine, la production d'hormones, le rythme cardiaque, le rythme respiratoire, la tension musculaire et le taux de transpiration qui en sorte explique et préparent la réaction de lutte, de fuite ou de figement</a:t>
            </a:r>
            <a:endParaRPr lang="en-US"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https://parlonssciences.ca/ressources-pedagogiques/documents-dinformation/le-stress-et-le-cerveau</a:t>
            </a:r>
            <a:r>
              <a:rPr lang="en-US" dirty="0"/>
              <a: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 -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latin typeface="Arial" panose="020B0604020202020204" pitchFamily="34" charset="0"/>
                <a:cs typeface="Arial" panose="020B0604020202020204" pitchFamily="34" charset="0"/>
              </a:rPr>
              <a:t>En période de stress, le cerveau réduit les ressources qui sont normalement allouées aux systèmes qui ne sont pas requis lors d’une situation d’urgence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76922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Leena</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CA" dirty="0"/>
              <a:t>lire la diapositive</a:t>
            </a:r>
            <a:r>
              <a:rPr lang="fr-FR" dirty="0"/>
              <a:t>)</a:t>
            </a:r>
          </a:p>
          <a:p>
            <a:r>
              <a:rPr lang="fr-FR" dirty="0"/>
              <a:t>L'espace auquel Viktor </a:t>
            </a:r>
            <a:r>
              <a:rPr lang="fr-FR" dirty="0" err="1"/>
              <a:t>Frankl</a:t>
            </a:r>
            <a:r>
              <a:rPr lang="fr-FR" dirty="0"/>
              <a:t> fait référence est précisément le centre d'une pratique de pleine-conscience. L'idée est d'être plus conscient de cet espace, afin que nous puissions répondre aux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344787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10"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t>2023-10-17</a:t>
            </a:fld>
            <a:endParaRPr lang="en-CA" dirty="0"/>
          </a:p>
        </p:txBody>
      </p:sp>
      <p:sp>
        <p:nvSpPr>
          <p:cNvPr id="12" name="Footer Placeholder 4"/>
          <p:cNvSpPr>
            <a:spLocks noGrp="1"/>
          </p:cNvSpPr>
          <p:nvPr>
            <p:ph type="ftr" sz="quarter" idx="11"/>
          </p:nvPr>
        </p:nvSpPr>
        <p:spPr>
          <a:xfrm>
            <a:off x="3124200" y="6356350"/>
            <a:ext cx="2895600" cy="365125"/>
          </a:xfrm>
        </p:spPr>
        <p:txBody>
          <a:bodyPr/>
          <a:lstStyle/>
          <a:p>
            <a:endParaRPr lang="en-CA" dirty="0"/>
          </a:p>
        </p:txBody>
      </p:sp>
      <p:pic>
        <p:nvPicPr>
          <p:cNvPr id="13" name="Picture 12"/>
          <p:cNvPicPr>
            <a:picLocks noChangeAspect="1"/>
          </p:cNvPicPr>
          <p:nvPr userDrawn="1"/>
        </p:nvPicPr>
        <p:blipFill>
          <a:blip r:embed="rId2"/>
          <a:stretch>
            <a:fillRect/>
          </a:stretch>
        </p:blipFill>
        <p:spPr>
          <a:xfrm>
            <a:off x="2555776" y="680662"/>
            <a:ext cx="4248472" cy="756525"/>
          </a:xfrm>
          <a:prstGeom prst="rect">
            <a:avLst/>
          </a:prstGeom>
        </p:spPr>
      </p:pic>
      <p:pic>
        <p:nvPicPr>
          <p:cNvPr id="14"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2023-10-17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2023-10-17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1323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45245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70189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85077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2023-10-17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2023-10-17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2023-10-17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2023-10-17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2023-10-17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2023-10-17</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2023-10-17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2023-10-17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2023-10-17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thiqueparlecoeur.com/2017/09/06/leadership-de-pleine-conscience-strategie-efficace-gestionnair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mindful.org/7-qualities-mindfulness-trained-body-sca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thiqueparlecoeur.com/2017/09/06/leadership-de-pleine-conscience-strategie-efficace-gestionnair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jpe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10.jpg"/><Relationship Id="rId10" Type="http://schemas.openxmlformats.org/officeDocument/2006/relationships/image" Target="../media/image35.png"/><Relationship Id="rId4" Type="http://schemas.openxmlformats.org/officeDocument/2006/relationships/notesSlide" Target="../notesSlides/notesSlide18.xml"/><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6.jpe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jp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rd13inJYbQk" TargetMode="External"/><Relationship Id="rId4" Type="http://schemas.openxmlformats.org/officeDocument/2006/relationships/hyperlink" Target="https://www.amazon.ca/Que-vous-est-arriv&#233;-traumatismes/dp/2749947375/"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hyperlink" Target="https://www.youtube.com/watch?v=PDFWBMOF5yo" TargetMode="External"/><Relationship Id="rId5" Type="http://schemas.openxmlformats.org/officeDocument/2006/relationships/image" Target="../media/image21.png"/><Relationship Id="rId10" Type="http://schemas.openxmlformats.org/officeDocument/2006/relationships/hyperlink" Target="https://www.youtube.com/watch?v=7x4am1tC7oo" TargetMode="External"/><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 n'est jamais trop tard - Inspirations pour réussir sa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8640"/>
            <a:ext cx="5143500" cy="62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7374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Pourquoi </a:t>
            </a:r>
            <a:r>
              <a:rPr lang="fr-FR" dirty="0"/>
              <a:t>la pleine conscience est si </a:t>
            </a:r>
            <a:r>
              <a:rPr lang="fr-FR" dirty="0" smtClean="0"/>
              <a:t>importante ?</a:t>
            </a:r>
            <a:endParaRPr lang="fr-CA"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fr-CA" dirty="0" smtClean="0"/>
              <a:t>Résilience</a:t>
            </a:r>
            <a:endParaRPr lang="fr-CA" dirty="0"/>
          </a:p>
          <a:p>
            <a:pPr>
              <a:lnSpc>
                <a:spcPct val="150000"/>
              </a:lnSpc>
            </a:pPr>
            <a:r>
              <a:rPr lang="fr-CA" dirty="0"/>
              <a:t>Concentration et </a:t>
            </a:r>
            <a:r>
              <a:rPr lang="fr-CA" dirty="0" smtClean="0"/>
              <a:t>clarté</a:t>
            </a:r>
            <a:endParaRPr lang="fr-CA" dirty="0"/>
          </a:p>
          <a:p>
            <a:pPr>
              <a:lnSpc>
                <a:spcPct val="150000"/>
              </a:lnSpc>
            </a:pPr>
            <a:r>
              <a:rPr lang="fr-CA" dirty="0" smtClean="0"/>
              <a:t>Harmonie</a:t>
            </a:r>
          </a:p>
          <a:p>
            <a:pPr>
              <a:lnSpc>
                <a:spcPct val="150000"/>
              </a:lnSpc>
            </a:pPr>
            <a:r>
              <a:rPr lang="fr-CA" dirty="0" smtClean="0"/>
              <a:t>Moins d’absentéisme</a:t>
            </a:r>
          </a:p>
          <a:p>
            <a:pPr>
              <a:lnSpc>
                <a:spcPct val="150000"/>
              </a:lnSpc>
            </a:pPr>
            <a:r>
              <a:rPr lang="fr-CA" dirty="0" smtClean="0"/>
              <a:t>Satisfaction et bien-être</a:t>
            </a:r>
          </a:p>
          <a:p>
            <a:pPr>
              <a:lnSpc>
                <a:spcPct val="150000"/>
              </a:lnSpc>
            </a:pPr>
            <a:r>
              <a:rPr lang="fr-CA" dirty="0" smtClean="0"/>
              <a:t>Réduction du stress</a:t>
            </a:r>
          </a:p>
          <a:p>
            <a:pPr>
              <a:lnSpc>
                <a:spcPct val="150000"/>
              </a:lnSpc>
            </a:pPr>
            <a:r>
              <a:rPr lang="fr-CA" dirty="0" smtClean="0"/>
              <a:t>Créativité</a:t>
            </a:r>
            <a:endParaRPr lang="fr-CA" dirty="0"/>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4983672" y="2060848"/>
            <a:ext cx="4541414" cy="2664296"/>
          </a:xfrm>
          <a:prstGeom prst="rect">
            <a:avLst/>
          </a:prstGeom>
          <a:noFill/>
        </p:spPr>
      </p:pic>
      <p:sp>
        <p:nvSpPr>
          <p:cNvPr id="4" name="Rectangle 3"/>
          <p:cNvSpPr/>
          <p:nvPr/>
        </p:nvSpPr>
        <p:spPr>
          <a:xfrm>
            <a:off x="642550" y="6177920"/>
            <a:ext cx="7858900" cy="261610"/>
          </a:xfrm>
          <a:prstGeom prst="rect">
            <a:avLst/>
          </a:prstGeom>
        </p:spPr>
        <p:txBody>
          <a:bodyPr wrap="square">
            <a:spAutoFit/>
          </a:bodyPr>
          <a:lstStyle/>
          <a:p>
            <a:r>
              <a:rPr lang="en-CA" sz="1100" dirty="0">
                <a:solidFill>
                  <a:srgbClr val="00B0F0"/>
                </a:solidFill>
                <a:hlinkClick r:id="rId4"/>
              </a:rPr>
              <a:t>https://ethiqueparlecoeur.com/2017/09/06/leadership-de-pleine-conscience-strategie-efficace-gestionnaires/</a:t>
            </a:r>
            <a:endParaRPr lang="en-CA" sz="1100" dirty="0">
              <a:solidFill>
                <a:srgbClr val="00B0F0"/>
              </a:solidFill>
            </a:endParaRPr>
          </a:p>
        </p:txBody>
      </p:sp>
    </p:spTree>
    <p:extLst>
      <p:ext uri="{BB962C8B-B14F-4D97-AF65-F5344CB8AC3E}">
        <p14:creationId xmlns:p14="http://schemas.microsoft.com/office/powerpoint/2010/main" val="80672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589128" y="2011657"/>
            <a:ext cx="4679506" cy="2592300"/>
          </a:xfrm>
          <a:prstGeom prst="rect">
            <a:avLst/>
          </a:prstGeom>
          <a:noFill/>
          <a:ln>
            <a:noFill/>
          </a:ln>
        </p:spPr>
        <p:txBody>
          <a:bodyPr spcFirstLastPara="1" wrap="square" lIns="91425" tIns="45700" rIns="91425" bIns="45700" anchor="t" anchorCtr="0">
            <a:normAutofit/>
          </a:bodyPr>
          <a:lstStyle/>
          <a:p>
            <a:pPr marL="342900" lvl="0" indent="-279400" algn="l" rtl="0">
              <a:lnSpc>
                <a:spcPct val="100000"/>
              </a:lnSpc>
              <a:spcBef>
                <a:spcPts val="200"/>
              </a:spcBef>
              <a:spcAft>
                <a:spcPts val="0"/>
              </a:spcAft>
              <a:buClr>
                <a:schemeClr val="dk1"/>
              </a:buClr>
              <a:buSzPts val="2200"/>
              <a:buChar char="•"/>
            </a:pPr>
            <a:r>
              <a:rPr lang="en-CA" sz="2200" dirty="0" err="1"/>
              <a:t>Bâtit</a:t>
            </a:r>
            <a:r>
              <a:rPr lang="en-CA" sz="2200" dirty="0"/>
              <a:t> la </a:t>
            </a:r>
            <a:r>
              <a:rPr lang="en-CA" sz="2200" dirty="0" err="1"/>
              <a:t>résilience</a:t>
            </a:r>
            <a:r>
              <a:rPr lang="en-CA" sz="2200" dirty="0"/>
              <a:t> </a:t>
            </a:r>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a:t>
            </a:r>
            <a:r>
              <a:rPr lang="en-CA" sz="2200" dirty="0" err="1"/>
              <a:t>l’intelligence</a:t>
            </a:r>
            <a:r>
              <a:rPr lang="en-CA" sz="2200" dirty="0"/>
              <a:t> </a:t>
            </a:r>
            <a:r>
              <a:rPr lang="en-CA" sz="2200" dirty="0" err="1"/>
              <a:t>émotionnelle</a:t>
            </a:r>
            <a:endParaRPr lang="en-CA" sz="2200" dirty="0"/>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la </a:t>
            </a:r>
            <a:r>
              <a:rPr lang="en-CA" sz="2200" dirty="0" err="1"/>
              <a:t>créativité</a:t>
            </a:r>
            <a:r>
              <a:rPr lang="en-CA" sz="2200" dirty="0"/>
              <a:t> </a:t>
            </a:r>
            <a:endParaRPr sz="2200" dirty="0"/>
          </a:p>
          <a:p>
            <a:pPr marL="342900" lvl="0" indent="-279400" algn="l" rtl="0">
              <a:lnSpc>
                <a:spcPct val="100000"/>
              </a:lnSpc>
              <a:spcBef>
                <a:spcPts val="200"/>
              </a:spcBef>
              <a:spcAft>
                <a:spcPts val="0"/>
              </a:spcAft>
              <a:buClr>
                <a:schemeClr val="dk1"/>
              </a:buClr>
              <a:buSzPts val="2200"/>
              <a:buChar char="•"/>
            </a:pPr>
            <a:r>
              <a:rPr lang="fr-CA" sz="2200" dirty="0"/>
              <a:t>Améliore les relations</a:t>
            </a:r>
            <a:endParaRPr sz="2200" dirty="0"/>
          </a:p>
          <a:p>
            <a:pPr marL="342900" lvl="0" indent="-279400" algn="l" rtl="0">
              <a:lnSpc>
                <a:spcPct val="100000"/>
              </a:lnSpc>
              <a:spcBef>
                <a:spcPts val="200"/>
              </a:spcBef>
              <a:spcAft>
                <a:spcPts val="0"/>
              </a:spcAft>
              <a:buClr>
                <a:schemeClr val="dk1"/>
              </a:buClr>
              <a:buSzPts val="2200"/>
              <a:buChar char="•"/>
            </a:pPr>
            <a:r>
              <a:rPr lang="en-CA" sz="2200" dirty="0"/>
              <a:t>Aide à la concentration</a:t>
            </a:r>
            <a:endParaRPr sz="2200" dirty="0"/>
          </a:p>
        </p:txBody>
      </p:sp>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40"/>
              <a:buFont typeface="Calibri"/>
              <a:buNone/>
            </a:pPr>
            <a:r>
              <a:rPr lang="en-CA" sz="3240" dirty="0"/>
              <a:t>Comment la pratique de la </a:t>
            </a:r>
            <a:r>
              <a:rPr lang="en-CA" sz="3240" dirty="0" err="1"/>
              <a:t>pleine</a:t>
            </a:r>
            <a:r>
              <a:rPr lang="en-CA" sz="3240" dirty="0"/>
              <a:t> conscience aide les chefs </a:t>
            </a:r>
            <a:r>
              <a:rPr lang="en-CA" sz="3240" dirty="0" err="1" smtClean="0"/>
              <a:t>d’entreprises</a:t>
            </a:r>
            <a:r>
              <a:rPr lang="en-CA" sz="3240" dirty="0" smtClean="0"/>
              <a:t> </a:t>
            </a:r>
            <a:r>
              <a:rPr lang="en-CA" sz="2800" dirty="0" smtClean="0"/>
              <a:t>(1/2)</a:t>
            </a:r>
            <a:endParaRPr sz="3240" dirty="0"/>
          </a:p>
        </p:txBody>
      </p:sp>
      <p:sp>
        <p:nvSpPr>
          <p:cNvPr id="155" name="Google Shape;155;p6"/>
          <p:cNvSpPr/>
          <p:nvPr/>
        </p:nvSpPr>
        <p:spPr>
          <a:xfrm>
            <a:off x="827584" y="5733256"/>
            <a:ext cx="4822500"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dirty="0">
                <a:latin typeface="Calibri"/>
                <a:ea typeface="Calibri"/>
                <a:cs typeface="Calibri"/>
                <a:sym typeface="Calibri"/>
              </a:rPr>
              <a:t>* </a:t>
            </a:r>
            <a:r>
              <a:rPr lang="en-CA" sz="1100" dirty="0" err="1">
                <a:latin typeface="Calibri"/>
                <a:ea typeface="Calibri"/>
                <a:cs typeface="Calibri"/>
                <a:sym typeface="Calibri"/>
              </a:rPr>
              <a:t>Traduit</a:t>
            </a:r>
            <a:r>
              <a:rPr lang="en-CA" sz="1100" dirty="0">
                <a:latin typeface="Calibri"/>
                <a:ea typeface="Calibri"/>
                <a:cs typeface="Calibri"/>
                <a:sym typeface="Calibri"/>
              </a:rPr>
              <a:t> de </a:t>
            </a:r>
            <a:r>
              <a:rPr lang="en-CA" sz="1100" dirty="0" err="1">
                <a:latin typeface="Calibri"/>
                <a:ea typeface="Calibri"/>
                <a:cs typeface="Calibri"/>
                <a:sym typeface="Calibri"/>
              </a:rPr>
              <a:t>l’anglais</a:t>
            </a:r>
            <a:r>
              <a:rPr lang="en-CA" sz="1100" b="0" i="0" u="none" strike="noStrike" cap="none" dirty="0">
                <a:latin typeface="Calibri"/>
                <a:ea typeface="Calibri"/>
                <a:cs typeface="Calibri"/>
                <a:sym typeface="Calibri"/>
              </a:rPr>
              <a:t> : </a:t>
            </a:r>
            <a:endParaRPr sz="1100" b="0" i="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3"/>
              </a:rPr>
              <a:t>https://hbr.org/2015/12/how-meditation-benefits-ceos</a:t>
            </a: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4"/>
              </a:rPr>
              <a:t>https://www.mindful.org/7-qualities-mindfulness-trained-body-scan/</a:t>
            </a:r>
            <a:endParaRPr sz="1100" dirty="0">
              <a:solidFill>
                <a:schemeClr val="dk1"/>
              </a:solidFill>
              <a:latin typeface="Calibri"/>
              <a:ea typeface="Calibri"/>
              <a:cs typeface="Calibri"/>
              <a:sym typeface="Calibri"/>
            </a:endParaRPr>
          </a:p>
        </p:txBody>
      </p:sp>
      <p:sp>
        <p:nvSpPr>
          <p:cNvPr id="156" name="Google Shape;156;p6"/>
          <p:cNvSpPr txBox="1">
            <a:spLocks noGrp="1"/>
          </p:cNvSpPr>
          <p:nvPr>
            <p:ph type="body" idx="1"/>
          </p:nvPr>
        </p:nvSpPr>
        <p:spPr>
          <a:xfrm>
            <a:off x="4548554" y="2060848"/>
            <a:ext cx="4595446" cy="25923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200"/>
              </a:spcBef>
              <a:spcAft>
                <a:spcPts val="0"/>
              </a:spcAft>
              <a:buSzPts val="2200"/>
              <a:buChar char="•"/>
            </a:pPr>
            <a:r>
              <a:rPr lang="en-CA" sz="2200" dirty="0"/>
              <a:t>Attention </a:t>
            </a:r>
            <a:r>
              <a:rPr lang="en-CA" sz="2200" dirty="0" err="1"/>
              <a:t>soutenue</a:t>
            </a:r>
            <a:endParaRPr sz="2200" dirty="0"/>
          </a:p>
          <a:p>
            <a:pPr marL="342900" lvl="0" indent="-279400" algn="l" rtl="0">
              <a:lnSpc>
                <a:spcPct val="100000"/>
              </a:lnSpc>
              <a:spcBef>
                <a:spcPts val="200"/>
              </a:spcBef>
              <a:spcAft>
                <a:spcPts val="0"/>
              </a:spcAft>
              <a:buSzPts val="2200"/>
              <a:buChar char="•"/>
            </a:pPr>
            <a:r>
              <a:rPr lang="fr-CA" sz="2200" dirty="0"/>
              <a:t>Prises de consciences</a:t>
            </a:r>
            <a:endParaRPr sz="2200" dirty="0"/>
          </a:p>
          <a:p>
            <a:pPr marL="342900" lvl="0" indent="-279400" algn="l" rtl="0">
              <a:lnSpc>
                <a:spcPct val="100000"/>
              </a:lnSpc>
              <a:spcBef>
                <a:spcPts val="200"/>
              </a:spcBef>
              <a:spcAft>
                <a:spcPts val="0"/>
              </a:spcAft>
              <a:buSzPts val="2200"/>
              <a:buChar char="•"/>
            </a:pPr>
            <a:r>
              <a:rPr lang="fr-CA" sz="2200" dirty="0"/>
              <a:t>Lâcher prise</a:t>
            </a:r>
            <a:endParaRPr sz="2200" dirty="0"/>
          </a:p>
          <a:p>
            <a:pPr marL="342900" lvl="0" indent="-279400" algn="l" rtl="0">
              <a:lnSpc>
                <a:spcPct val="100000"/>
              </a:lnSpc>
              <a:spcBef>
                <a:spcPts val="200"/>
              </a:spcBef>
              <a:spcAft>
                <a:spcPts val="0"/>
              </a:spcAft>
              <a:buSzPts val="2200"/>
              <a:buChar char="•"/>
            </a:pPr>
            <a:r>
              <a:rPr lang="en-CA" sz="2200" dirty="0" err="1"/>
              <a:t>Croissance</a:t>
            </a:r>
            <a:r>
              <a:rPr lang="en-CA" sz="2200" dirty="0"/>
              <a:t> </a:t>
            </a:r>
            <a:r>
              <a:rPr lang="en-CA" sz="2200" dirty="0" err="1"/>
              <a:t>aprèsavoir</a:t>
            </a:r>
            <a:r>
              <a:rPr lang="en-CA" sz="2200" dirty="0"/>
              <a:t> </a:t>
            </a:r>
            <a:r>
              <a:rPr lang="en-CA" sz="2200" dirty="0" err="1"/>
              <a:t>vécu</a:t>
            </a:r>
            <a:r>
              <a:rPr lang="en-CA" sz="2200" dirty="0"/>
              <a:t> des </a:t>
            </a:r>
            <a:r>
              <a:rPr lang="en-CA" sz="2200" dirty="0" err="1"/>
              <a:t>expériences</a:t>
            </a:r>
            <a:r>
              <a:rPr lang="en-CA" sz="2200" dirty="0"/>
              <a:t> </a:t>
            </a:r>
            <a:r>
              <a:rPr lang="en-CA" sz="2200" dirty="0" err="1"/>
              <a:t>difficiles</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Appréciation</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Avancement</a:t>
            </a:r>
            <a:endParaRPr sz="2200" dirty="0"/>
          </a:p>
        </p:txBody>
      </p:sp>
    </p:spTree>
    <p:extLst>
      <p:ext uri="{BB962C8B-B14F-4D97-AF65-F5344CB8AC3E}">
        <p14:creationId xmlns:p14="http://schemas.microsoft.com/office/powerpoint/2010/main" val="1898156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3240"/>
            </a:pPr>
            <a:r>
              <a:rPr lang="en-CA" sz="3240" dirty="0"/>
              <a:t>Comment la </a:t>
            </a:r>
            <a:r>
              <a:rPr lang="en-CA" sz="3240" dirty="0" err="1"/>
              <a:t>pratique</a:t>
            </a:r>
            <a:r>
              <a:rPr lang="en-CA" sz="3240" dirty="0"/>
              <a:t> de la </a:t>
            </a:r>
            <a:r>
              <a:rPr lang="en-CA" sz="3240" dirty="0" err="1"/>
              <a:t>pleine</a:t>
            </a:r>
            <a:r>
              <a:rPr lang="en-CA" sz="3240" dirty="0"/>
              <a:t> conscience aide les chefs </a:t>
            </a:r>
            <a:r>
              <a:rPr lang="en-CA" sz="3240" dirty="0" err="1"/>
              <a:t>d’entreprises</a:t>
            </a:r>
            <a:r>
              <a:rPr lang="en-CA" sz="3240" dirty="0"/>
              <a:t> </a:t>
            </a:r>
            <a:r>
              <a:rPr lang="en-CA" sz="2800" dirty="0" smtClean="0"/>
              <a:t>(2/2</a:t>
            </a:r>
            <a:r>
              <a:rPr lang="en-CA" sz="2800" dirty="0"/>
              <a:t>)</a:t>
            </a:r>
            <a:endParaRPr sz="3240" dirty="0"/>
          </a:p>
        </p:txBody>
      </p:sp>
      <p:sp>
        <p:nvSpPr>
          <p:cNvPr id="159" name="Google Shape;159;p6"/>
          <p:cNvSpPr txBox="1"/>
          <p:nvPr/>
        </p:nvSpPr>
        <p:spPr>
          <a:xfrm>
            <a:off x="1331640" y="5589240"/>
            <a:ext cx="6943200" cy="492412"/>
          </a:xfrm>
          <a:prstGeom prst="rect">
            <a:avLst/>
          </a:prstGeom>
          <a:noFill/>
          <a:ln>
            <a:noFill/>
          </a:ln>
        </p:spPr>
        <p:txBody>
          <a:bodyPr spcFirstLastPara="1" wrap="square" lIns="91425" tIns="91425" rIns="91425" bIns="91425" anchor="t" anchorCtr="0">
            <a:spAutoFit/>
          </a:bodyPr>
          <a:lstStyle/>
          <a:p>
            <a:r>
              <a:rPr lang="en-CA" sz="1000" b="0" i="0" u="none" strike="noStrike" cap="none" dirty="0">
                <a:latin typeface="Calibri"/>
                <a:ea typeface="Calibri"/>
                <a:cs typeface="Calibri"/>
                <a:sym typeface="Calibri"/>
              </a:rPr>
              <a:t>* </a:t>
            </a:r>
            <a:r>
              <a:rPr lang="en-CA" sz="1000" dirty="0" err="1">
                <a:latin typeface="Calibri"/>
                <a:ea typeface="Calibri"/>
                <a:cs typeface="Calibri"/>
                <a:sym typeface="Calibri"/>
              </a:rPr>
              <a:t>Traduit</a:t>
            </a:r>
            <a:r>
              <a:rPr lang="en-CA" sz="1000" dirty="0">
                <a:latin typeface="Calibri"/>
                <a:ea typeface="Calibri"/>
                <a:cs typeface="Calibri"/>
                <a:sym typeface="Calibri"/>
              </a:rPr>
              <a:t> de </a:t>
            </a:r>
            <a:r>
              <a:rPr lang="en-CA" sz="1000" dirty="0" err="1">
                <a:latin typeface="Calibri"/>
                <a:ea typeface="Calibri"/>
                <a:cs typeface="Calibri"/>
                <a:sym typeface="Calibri"/>
              </a:rPr>
              <a:t>l’anglais</a:t>
            </a:r>
            <a:r>
              <a:rPr lang="en-CA" sz="1000" b="0" i="0" u="none" strike="noStrike" cap="none" dirty="0">
                <a:latin typeface="Calibri"/>
                <a:ea typeface="Calibri"/>
                <a:cs typeface="Calibri"/>
                <a:sym typeface="Calibri"/>
              </a:rPr>
              <a:t> : </a:t>
            </a:r>
          </a:p>
          <a:p>
            <a:pPr lvl="0"/>
            <a:r>
              <a:rPr lang="en-CA" sz="1000" u="sng" dirty="0">
                <a:solidFill>
                  <a:schemeClr val="hlink"/>
                </a:solidFill>
                <a:hlinkClick r:id="rId3"/>
              </a:rPr>
              <a:t>https://ethiqueparlecoeur.com/2017/09/06/leadership-de-pleine-conscience-strategie-efficace-gestionnaires/</a:t>
            </a:r>
            <a:endParaRPr sz="1000" dirty="0"/>
          </a:p>
        </p:txBody>
      </p:sp>
      <p:sp>
        <p:nvSpPr>
          <p:cNvPr id="2" name="Rectangle 1"/>
          <p:cNvSpPr/>
          <p:nvPr/>
        </p:nvSpPr>
        <p:spPr>
          <a:xfrm>
            <a:off x="1125638" y="2420888"/>
            <a:ext cx="7643193" cy="2031325"/>
          </a:xfrm>
          <a:prstGeom prst="rect">
            <a:avLst/>
          </a:prstGeom>
        </p:spPr>
        <p:txBody>
          <a:bodyPr wrap="square">
            <a:spAutoFit/>
          </a:bodyPr>
          <a:lstStyle/>
          <a:p>
            <a:r>
              <a:rPr lang="fr-FR" dirty="0">
                <a:latin typeface="Open Sans"/>
              </a:rPr>
              <a:t>	Les programmes de pleine conscience aident les dirigeants et les </a:t>
            </a:r>
            <a:br>
              <a:rPr lang="fr-FR" dirty="0">
                <a:latin typeface="Open Sans"/>
              </a:rPr>
            </a:br>
            <a:r>
              <a:rPr lang="fr-FR" dirty="0">
                <a:latin typeface="Open Sans"/>
              </a:rPr>
              <a:t>	employés à réfléchir efficacement, à se concentrer sur la tâche à </a:t>
            </a:r>
            <a:br>
              <a:rPr lang="fr-FR" dirty="0">
                <a:latin typeface="Open Sans"/>
              </a:rPr>
            </a:br>
            <a:r>
              <a:rPr lang="fr-FR" dirty="0">
                <a:latin typeface="Open Sans"/>
              </a:rPr>
              <a:t>	accomplir, à maîtriser les pics de stress et à se ressourcer rapidement. Au niveau organisationnel, la pleine conscience réduit les jours de maladie, augmente la confiance dans le leadership et stimule l'engagement des employés. De plus, </a:t>
            </a:r>
            <a:r>
              <a:rPr lang="fr-FR" b="1" dirty="0">
                <a:latin typeface="Open Sans"/>
              </a:rPr>
              <a:t>la pleine conscience aide à libérer tout le potentiel des transformations numériques et agiles</a:t>
            </a:r>
            <a:r>
              <a:rPr lang="fr-FR" dirty="0">
                <a:latin typeface="Open Sans"/>
              </a:rPr>
              <a:t>. </a:t>
            </a:r>
            <a:endParaRPr lang="fr-CA" b="1" dirty="0"/>
          </a:p>
        </p:txBody>
      </p:sp>
      <p:pic>
        <p:nvPicPr>
          <p:cNvPr id="4" name="Picture 3">
            <a:extLst>
              <a:ext uri="{FF2B5EF4-FFF2-40B4-BE49-F238E27FC236}">
                <a16:creationId xmlns:a16="http://schemas.microsoft.com/office/drawing/2014/main" id="{D063529A-C79C-3BAA-861E-00EC9200BD48}"/>
              </a:ext>
            </a:extLst>
          </p:cNvPr>
          <p:cNvPicPr>
            <a:picLocks noChangeAspect="1"/>
          </p:cNvPicPr>
          <p:nvPr/>
        </p:nvPicPr>
        <p:blipFill>
          <a:blip r:embed="rId4"/>
          <a:stretch>
            <a:fillRect/>
          </a:stretch>
        </p:blipFill>
        <p:spPr>
          <a:xfrm>
            <a:off x="475253" y="2306326"/>
            <a:ext cx="989033" cy="1012033"/>
          </a:xfrm>
          <a:prstGeom prst="rect">
            <a:avLst/>
          </a:prstGeom>
        </p:spPr>
      </p:pic>
    </p:spTree>
    <p:extLst>
      <p:ext uri="{BB962C8B-B14F-4D97-AF65-F5344CB8AC3E}">
        <p14:creationId xmlns:p14="http://schemas.microsoft.com/office/powerpoint/2010/main" val="3600065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fade">
                                      <p:cBhvr>
                                        <p:cTn id="15"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8c22de5f0f_0_20"/>
          <p:cNvPicPr preferRelativeResize="0"/>
          <p:nvPr/>
        </p:nvPicPr>
        <p:blipFill rotWithShape="1">
          <a:blip r:embed="rId3">
            <a:alphaModFix/>
          </a:blip>
          <a:srcRect/>
          <a:stretch/>
        </p:blipFill>
        <p:spPr>
          <a:xfrm>
            <a:off x="5552729" y="277504"/>
            <a:ext cx="3537489" cy="2338221"/>
          </a:xfrm>
          <a:prstGeom prst="rect">
            <a:avLst/>
          </a:prstGeom>
          <a:noFill/>
          <a:ln>
            <a:noFill/>
          </a:ln>
        </p:spPr>
      </p:pic>
      <p:sp>
        <p:nvSpPr>
          <p:cNvPr id="107" name="Google Shape;107;g8c22de5f0f_0_20"/>
          <p:cNvSpPr txBox="1"/>
          <p:nvPr/>
        </p:nvSpPr>
        <p:spPr>
          <a:xfrm>
            <a:off x="728193" y="122829"/>
            <a:ext cx="4314041" cy="30584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3600" dirty="0">
                <a:solidFill>
                  <a:schemeClr val="dk1"/>
                </a:solidFill>
                <a:latin typeface="Trebuchet MS"/>
                <a:ea typeface="Trebuchet MS"/>
                <a:cs typeface="Trebuchet MS"/>
                <a:sym typeface="Trebuchet MS"/>
              </a:rPr>
              <a:t>Qu’est-ce que le leadership </a:t>
            </a:r>
            <a:r>
              <a:rPr lang="fr-FR" sz="3600" dirty="0" smtClean="0">
                <a:solidFill>
                  <a:schemeClr val="dk1"/>
                </a:solidFill>
                <a:latin typeface="Trebuchet MS"/>
                <a:ea typeface="Trebuchet MS"/>
                <a:cs typeface="Trebuchet MS"/>
                <a:sym typeface="Trebuchet MS"/>
              </a:rPr>
              <a:t>de</a:t>
            </a:r>
            <a:r>
              <a:rPr lang="fr-FR" sz="3600" dirty="0" smtClean="0">
                <a:solidFill>
                  <a:schemeClr val="dk1"/>
                </a:solidFill>
                <a:latin typeface="Trebuchet MS"/>
                <a:ea typeface="Trebuchet MS"/>
                <a:cs typeface="Trebuchet MS"/>
                <a:sym typeface="Trebuchet MS"/>
              </a:rPr>
              <a:t> </a:t>
            </a:r>
            <a:r>
              <a:rPr lang="fr-FR" sz="3600" dirty="0">
                <a:solidFill>
                  <a:schemeClr val="dk1"/>
                </a:solidFill>
                <a:latin typeface="Trebuchet MS"/>
                <a:ea typeface="Trebuchet MS"/>
                <a:cs typeface="Trebuchet MS"/>
                <a:sym typeface="Trebuchet MS"/>
              </a:rPr>
              <a:t>changement </a:t>
            </a:r>
            <a:r>
              <a:rPr lang="fr-FR" sz="3600" dirty="0" smtClean="0">
                <a:solidFill>
                  <a:schemeClr val="dk1"/>
                </a:solidFill>
                <a:latin typeface="Trebuchet MS"/>
                <a:ea typeface="Trebuchet MS"/>
                <a:cs typeface="Trebuchet MS"/>
                <a:sym typeface="Trebuchet MS"/>
              </a:rPr>
              <a:t>en pleine-conscience</a:t>
            </a:r>
            <a:r>
              <a:rPr lang="fr-FR" sz="3600" dirty="0">
                <a:solidFill>
                  <a:schemeClr val="dk1"/>
                </a:solidFill>
                <a:latin typeface="Trebuchet MS"/>
                <a:ea typeface="Trebuchet MS"/>
                <a:cs typeface="Trebuchet MS"/>
                <a:sym typeface="Trebuchet MS"/>
              </a:rPr>
              <a:t>?</a:t>
            </a:r>
          </a:p>
          <a:p>
            <a:pPr marL="0" lvl="0" indent="0" algn="l" rtl="0">
              <a:lnSpc>
                <a:spcPct val="115000"/>
              </a:lnSpc>
              <a:spcBef>
                <a:spcPts val="0"/>
              </a:spcBef>
              <a:spcAft>
                <a:spcPts val="0"/>
              </a:spcAft>
              <a:buNone/>
            </a:pPr>
            <a:endParaRPr lang="fr-FR" sz="3600" dirty="0">
              <a:solidFill>
                <a:schemeClr val="dk1"/>
              </a:solidFill>
              <a:latin typeface="Trebuchet MS"/>
              <a:ea typeface="Trebuchet MS"/>
              <a:cs typeface="Trebuchet MS"/>
              <a:sym typeface="Trebuchet MS"/>
            </a:endParaRPr>
          </a:p>
        </p:txBody>
      </p:sp>
      <p:sp>
        <p:nvSpPr>
          <p:cNvPr id="108" name="Google Shape;108;g8c22de5f0f_0_20"/>
          <p:cNvSpPr txBox="1"/>
          <p:nvPr/>
        </p:nvSpPr>
        <p:spPr>
          <a:xfrm>
            <a:off x="395536" y="3140968"/>
            <a:ext cx="8451889" cy="331236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fr-CA" sz="2000" dirty="0">
                <a:solidFill>
                  <a:schemeClr val="dk1"/>
                </a:solidFill>
                <a:latin typeface="Trebuchet MS"/>
                <a:ea typeface="Trebuchet MS"/>
                <a:cs typeface="Trebuchet MS"/>
                <a:sym typeface="Trebuchet MS"/>
              </a:rPr>
              <a:t>Fait référence à la personne qui est présente, </a:t>
            </a:r>
            <a:r>
              <a:rPr lang="fr-FR" sz="2000" dirty="0">
                <a:solidFill>
                  <a:schemeClr val="dk1"/>
                </a:solidFill>
                <a:latin typeface="Trebuchet MS"/>
                <a:ea typeface="Trebuchet MS"/>
                <a:cs typeface="Trebuchet MS"/>
                <a:sym typeface="Trebuchet MS"/>
              </a:rPr>
              <a:t>sans jugement et qui cultive </a:t>
            </a:r>
            <a:r>
              <a:rPr lang="fr-CA" sz="2000" dirty="0">
                <a:solidFill>
                  <a:schemeClr val="dk1"/>
                </a:solidFill>
                <a:latin typeface="Trebuchet MS"/>
                <a:ea typeface="Trebuchet MS"/>
                <a:cs typeface="Trebuchet MS"/>
                <a:sym typeface="Trebuchet MS"/>
              </a:rPr>
              <a:t>plusieurs aspects au cours de ses interactions.  Ces aspects sont visibles et tangibles chez le leader en changement de pleine-conscience:</a:t>
            </a:r>
            <a:endParaRPr sz="2000" dirty="0">
              <a:solidFill>
                <a:schemeClr val="dk1"/>
              </a:solidFill>
              <a:latin typeface="Trebuchet MS"/>
              <a:ea typeface="Trebuchet MS"/>
              <a:cs typeface="Trebuchet MS"/>
              <a:sym typeface="Trebuchet MS"/>
            </a:endParaRPr>
          </a:p>
          <a:p>
            <a:pPr marL="457200" lvl="0" indent="-339725" algn="l" rtl="0">
              <a:lnSpc>
                <a:spcPct val="115000"/>
              </a:lnSpc>
              <a:spcBef>
                <a:spcPts val="1400"/>
              </a:spcBef>
              <a:spcAft>
                <a:spcPts val="0"/>
              </a:spcAft>
              <a:buClr>
                <a:srgbClr val="38761D"/>
              </a:buClr>
              <a:buSzPts val="1750"/>
              <a:buFont typeface="Trebuchet MS"/>
              <a:buChar char="●"/>
            </a:pPr>
            <a:r>
              <a:rPr lang="en-CA" dirty="0">
                <a:solidFill>
                  <a:srgbClr val="38761D"/>
                </a:solidFill>
                <a:latin typeface="Trebuchet MS"/>
                <a:ea typeface="Trebuchet MS"/>
                <a:cs typeface="Trebuchet MS"/>
                <a:sym typeface="Trebuchet MS"/>
              </a:rPr>
              <a:t>Concentration (attention </a:t>
            </a:r>
            <a:r>
              <a:rPr lang="en-CA" dirty="0" err="1">
                <a:solidFill>
                  <a:srgbClr val="38761D"/>
                </a:solidFill>
                <a:latin typeface="Trebuchet MS"/>
                <a:ea typeface="Trebuchet MS"/>
                <a:cs typeface="Trebuchet MS"/>
                <a:sym typeface="Trebuchet MS"/>
              </a:rPr>
              <a:t>soutenue</a:t>
            </a:r>
            <a:r>
              <a:rPr lang="en-CA" dirty="0">
                <a:solidFill>
                  <a:srgbClr val="38761D"/>
                </a:solidFill>
                <a:latin typeface="Trebuchet MS"/>
                <a:ea typeface="Trebuchet MS"/>
                <a:cs typeface="Trebuchet MS"/>
                <a:sym typeface="Trebuchet MS"/>
              </a:rPr>
              <a:t>)</a:t>
            </a:r>
            <a:endParaRPr dirty="0">
              <a:solidFill>
                <a:srgbClr val="38761D"/>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0000FF"/>
              </a:buClr>
              <a:buSzPts val="1750"/>
              <a:buFont typeface="Trebuchet MS"/>
              <a:buChar char="●"/>
            </a:pPr>
            <a:r>
              <a:rPr lang="en-CA" dirty="0" err="1">
                <a:solidFill>
                  <a:srgbClr val="0000FF"/>
                </a:solidFill>
                <a:latin typeface="Trebuchet MS"/>
                <a:ea typeface="Trebuchet MS"/>
                <a:cs typeface="Trebuchet MS"/>
                <a:sym typeface="Trebuchet MS"/>
              </a:rPr>
              <a:t>Clarté</a:t>
            </a:r>
            <a:r>
              <a:rPr lang="en-CA" dirty="0">
                <a:solidFill>
                  <a:srgbClr val="0000FF"/>
                </a:solidFill>
                <a:latin typeface="Trebuchet MS"/>
                <a:ea typeface="Trebuchet MS"/>
                <a:cs typeface="Trebuchet MS"/>
                <a:sym typeface="Trebuchet MS"/>
              </a:rPr>
              <a:t> (conscience de soi et intelligence </a:t>
            </a:r>
            <a:r>
              <a:rPr lang="en-CA" dirty="0" err="1">
                <a:solidFill>
                  <a:srgbClr val="0000FF"/>
                </a:solidFill>
                <a:latin typeface="Trebuchet MS"/>
                <a:ea typeface="Trebuchet MS"/>
                <a:cs typeface="Trebuchet MS"/>
                <a:sym typeface="Trebuchet MS"/>
              </a:rPr>
              <a:t>émotionnelle</a:t>
            </a:r>
            <a:r>
              <a:rPr lang="en-CA" dirty="0">
                <a:solidFill>
                  <a:srgbClr val="0000FF"/>
                </a:solidFill>
                <a:latin typeface="Trebuchet MS"/>
                <a:ea typeface="Trebuchet MS"/>
                <a:cs typeface="Trebuchet MS"/>
                <a:sym typeface="Trebuchet MS"/>
              </a:rPr>
              <a:t>)</a:t>
            </a:r>
            <a:endParaRPr dirty="0">
              <a:solidFill>
                <a:srgbClr val="0000FF"/>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FF0000"/>
              </a:buClr>
              <a:buSzPts val="1750"/>
              <a:buFont typeface="Trebuchet MS"/>
              <a:buChar char="●"/>
            </a:pPr>
            <a:r>
              <a:rPr lang="en-CA" dirty="0" err="1">
                <a:solidFill>
                  <a:srgbClr val="FF0000"/>
                </a:solidFill>
                <a:latin typeface="Trebuchet MS"/>
                <a:ea typeface="Trebuchet MS"/>
                <a:cs typeface="Trebuchet MS"/>
                <a:sym typeface="Trebuchet MS"/>
              </a:rPr>
              <a:t>Créativité</a:t>
            </a:r>
            <a:r>
              <a:rPr lang="en-CA" dirty="0">
                <a:solidFill>
                  <a:srgbClr val="FF0000"/>
                </a:solidFill>
                <a:latin typeface="Trebuchet MS"/>
                <a:ea typeface="Trebuchet MS"/>
                <a:cs typeface="Trebuchet MS"/>
                <a:sym typeface="Trebuchet MS"/>
              </a:rPr>
              <a:t> (innovation &amp; prise de </a:t>
            </a:r>
            <a:r>
              <a:rPr lang="en-CA" dirty="0" err="1">
                <a:solidFill>
                  <a:srgbClr val="FF0000"/>
                </a:solidFill>
                <a:latin typeface="Trebuchet MS"/>
                <a:ea typeface="Trebuchet MS"/>
                <a:cs typeface="Trebuchet MS"/>
                <a:sym typeface="Trebuchet MS"/>
              </a:rPr>
              <a:t>décision</a:t>
            </a:r>
            <a:r>
              <a:rPr lang="en-CA" dirty="0">
                <a:solidFill>
                  <a:srgbClr val="FF0000"/>
                </a:solidFill>
                <a:latin typeface="Trebuchet MS"/>
                <a:ea typeface="Trebuchet MS"/>
                <a:cs typeface="Trebuchet MS"/>
                <a:sym typeface="Trebuchet MS"/>
              </a:rPr>
              <a:t>)</a:t>
            </a:r>
            <a:endParaRPr dirty="0">
              <a:solidFill>
                <a:srgbClr val="FF0000"/>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1155CC"/>
              </a:buClr>
              <a:buSzPts val="1750"/>
              <a:buFont typeface="Trebuchet MS"/>
              <a:buChar char="●"/>
            </a:pPr>
            <a:r>
              <a:rPr lang="en-CA" dirty="0">
                <a:solidFill>
                  <a:srgbClr val="1155CC"/>
                </a:solidFill>
                <a:latin typeface="Trebuchet MS"/>
                <a:ea typeface="Trebuchet MS"/>
                <a:cs typeface="Trebuchet MS"/>
                <a:sym typeface="Trebuchet MS"/>
              </a:rPr>
              <a:t>Compassion au service des </a:t>
            </a:r>
            <a:r>
              <a:rPr lang="en-CA" dirty="0" err="1">
                <a:solidFill>
                  <a:srgbClr val="1155CC"/>
                </a:solidFill>
                <a:latin typeface="Trebuchet MS"/>
                <a:ea typeface="Trebuchet MS"/>
                <a:cs typeface="Trebuchet MS"/>
                <a:sym typeface="Trebuchet MS"/>
              </a:rPr>
              <a:t>autres</a:t>
            </a:r>
            <a:r>
              <a:rPr lang="en-CA" dirty="0">
                <a:solidFill>
                  <a:srgbClr val="1155CC"/>
                </a:solidFill>
                <a:latin typeface="Trebuchet MS"/>
                <a:ea typeface="Trebuchet MS"/>
                <a:cs typeface="Trebuchet MS"/>
                <a:sym typeface="Trebuchet MS"/>
              </a:rPr>
              <a:t> (</a:t>
            </a:r>
            <a:r>
              <a:rPr lang="en-CA" dirty="0" err="1">
                <a:solidFill>
                  <a:srgbClr val="1155CC"/>
                </a:solidFill>
                <a:latin typeface="Trebuchet MS"/>
                <a:ea typeface="Trebuchet MS"/>
                <a:cs typeface="Trebuchet MS"/>
                <a:sym typeface="Trebuchet MS"/>
              </a:rPr>
              <a:t>présence</a:t>
            </a:r>
            <a:r>
              <a:rPr lang="en-CA" dirty="0">
                <a:solidFill>
                  <a:srgbClr val="1155CC"/>
                </a:solidFill>
                <a:latin typeface="Trebuchet MS"/>
                <a:ea typeface="Trebuchet MS"/>
                <a:cs typeface="Trebuchet MS"/>
                <a:sym typeface="Trebuchet MS"/>
              </a:rPr>
              <a:t>, </a:t>
            </a:r>
            <a:r>
              <a:rPr lang="en-CA" dirty="0" err="1">
                <a:solidFill>
                  <a:srgbClr val="1155CC"/>
                </a:solidFill>
                <a:latin typeface="Trebuchet MS"/>
                <a:ea typeface="Trebuchet MS"/>
                <a:cs typeface="Trebuchet MS"/>
                <a:sym typeface="Trebuchet MS"/>
              </a:rPr>
              <a:t>écoute</a:t>
            </a:r>
            <a:r>
              <a:rPr lang="en-CA" dirty="0">
                <a:solidFill>
                  <a:srgbClr val="1155CC"/>
                </a:solidFill>
                <a:latin typeface="Trebuchet MS"/>
                <a:ea typeface="Trebuchet MS"/>
                <a:cs typeface="Trebuchet MS"/>
                <a:sym typeface="Trebuchet MS"/>
              </a:rPr>
              <a:t> profonde)</a:t>
            </a:r>
            <a:endParaRPr dirty="0">
              <a:solidFill>
                <a:srgbClr val="1155CC"/>
              </a:solidFill>
              <a:latin typeface="Trebuchet MS"/>
              <a:ea typeface="Trebuchet MS"/>
              <a:cs typeface="Trebuchet MS"/>
              <a:sym typeface="Trebuchet MS"/>
            </a:endParaRPr>
          </a:p>
        </p:txBody>
      </p:sp>
    </p:spTree>
    <p:extLst>
      <p:ext uri="{BB962C8B-B14F-4D97-AF65-F5344CB8AC3E}">
        <p14:creationId xmlns:p14="http://schemas.microsoft.com/office/powerpoint/2010/main" val="3389705227"/>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fontScale="90000"/>
          </a:bodyPr>
          <a:lstStyle/>
          <a:p>
            <a:pPr defTabSz="933237">
              <a:spcBef>
                <a:spcPts val="0"/>
              </a:spcBef>
              <a:defRPr/>
            </a:pPr>
            <a:r>
              <a:rPr lang="fr-FR" sz="2800" dirty="0"/>
              <a:t>Quels aspects de leadership en pleine conscience supportent les compétences clés en leadership du Gouvernement du Canada?</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4421490"/>
              </p:ext>
            </p:extLst>
          </p:nvPr>
        </p:nvGraphicFramePr>
        <p:xfrm>
          <a:off x="395536" y="1381274"/>
          <a:ext cx="8229625" cy="5117078"/>
        </p:xfrm>
        <a:graphic>
          <a:graphicData uri="http://schemas.openxmlformats.org/drawingml/2006/table">
            <a:tbl>
              <a:tblPr/>
              <a:tblGrid>
                <a:gridCol w="244827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2396977">
                  <a:extLst>
                    <a:ext uri="{9D8B030D-6E8A-4147-A177-3AD203B41FA5}">
                      <a16:colId xmlns:a16="http://schemas.microsoft.com/office/drawing/2014/main" val="20004"/>
                    </a:ext>
                  </a:extLst>
                </a:gridCol>
              </a:tblGrid>
              <a:tr h="669166">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Focus</a:t>
                      </a:r>
                    </a:p>
                    <a:p>
                      <a:pPr algn="l" fontAlgn="b"/>
                      <a:r>
                        <a:rPr lang="en-US" sz="2000" b="1" i="0" u="none" strike="noStrike" dirty="0">
                          <a:solidFill>
                            <a:schemeClr val="bg1"/>
                          </a:solidFill>
                          <a:latin typeface="Calibri"/>
                        </a:rPr>
                        <a:t>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Clarté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Créativité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000" b="1" i="0" u="none" strike="noStrike" dirty="0">
                          <a:solidFill>
                            <a:schemeClr val="bg1"/>
                          </a:solidFill>
                          <a:latin typeface="Calibri"/>
                        </a:rPr>
                        <a:t>   Compassion - service aux </a:t>
                      </a:r>
                      <a:r>
                        <a:rPr lang="en-US" sz="2000" b="1" i="0" u="none" strike="noStrike" dirty="0" err="1">
                          <a:solidFill>
                            <a:schemeClr val="bg1"/>
                          </a:solidFill>
                          <a:latin typeface="Calibri"/>
                        </a:rPr>
                        <a:t>autres</a:t>
                      </a:r>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633349">
                <a:tc>
                  <a:txBody>
                    <a:bodyPr/>
                    <a:lstStyle/>
                    <a:p>
                      <a:pPr algn="l" fontAlgn="b"/>
                      <a:r>
                        <a:rPr lang="en-US" sz="2000" b="1" i="0" u="none" strike="noStrike" dirty="0" err="1">
                          <a:solidFill>
                            <a:srgbClr val="000000"/>
                          </a:solidFill>
                          <a:latin typeface="Calibri"/>
                        </a:rPr>
                        <a:t>Créer</a:t>
                      </a:r>
                      <a:r>
                        <a:rPr lang="en-US" sz="2000" b="1" i="0" u="none" strike="noStrike" dirty="0">
                          <a:solidFill>
                            <a:srgbClr val="000000"/>
                          </a:solidFill>
                          <a:latin typeface="Calibri"/>
                        </a:rPr>
                        <a: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vision et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a:t>
                      </a:r>
                      <a:r>
                        <a:rPr lang="en-US" sz="2000" b="1" i="0" u="none" strike="noStrike" dirty="0" err="1">
                          <a:solidFill>
                            <a:srgbClr val="000000"/>
                          </a:solidFill>
                          <a:latin typeface="Calibri"/>
                        </a:rPr>
                        <a:t>stratégie</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70636">
                <a:tc>
                  <a:txBody>
                    <a:bodyPr/>
                    <a:lstStyle/>
                    <a:p>
                      <a:pPr algn="l" fontAlgn="b"/>
                      <a:r>
                        <a:rPr lang="en-US" sz="2000" b="1" i="0" u="none" strike="noStrike" dirty="0">
                          <a:solidFill>
                            <a:srgbClr val="000000"/>
                          </a:solidFill>
                          <a:latin typeface="Calibri"/>
                        </a:rPr>
                        <a:t>Mobiliser les </a:t>
                      </a:r>
                      <a:r>
                        <a:rPr lang="en-US" sz="2000" b="1" i="0" u="none" strike="noStrike" dirty="0" err="1">
                          <a:solidFill>
                            <a:srgbClr val="000000"/>
                          </a:solidFill>
                          <a:latin typeface="Calibri"/>
                        </a:rPr>
                        <a:t>personnes</a:t>
                      </a:r>
                      <a:r>
                        <a:rPr lang="en-US" sz="2000" b="1" i="0" u="none" strike="noStrike" dirty="0">
                          <a:solidFill>
                            <a:srgbClr val="000000"/>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810721">
                <a:tc>
                  <a:txBody>
                    <a:bodyPr/>
                    <a:lstStyle/>
                    <a:p>
                      <a:pPr algn="l" fontAlgn="b"/>
                      <a:r>
                        <a:rPr lang="en-US" sz="2000" b="1" i="0" u="none" strike="noStrike" dirty="0" err="1">
                          <a:solidFill>
                            <a:srgbClr val="000000"/>
                          </a:solidFill>
                          <a:latin typeface="Calibri"/>
                        </a:rPr>
                        <a:t>Préserver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l’intégrité</a:t>
                      </a:r>
                      <a:r>
                        <a:rPr lang="en-US" sz="2000" b="1" i="0" u="none" strike="noStrike" dirty="0">
                          <a:solidFill>
                            <a:srgbClr val="000000"/>
                          </a:solidFill>
                          <a:latin typeface="Calibri"/>
                        </a:rPr>
                        <a:t> et le respect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900800">
                <a:tc>
                  <a:txBody>
                    <a:bodyPr/>
                    <a:lstStyle/>
                    <a:p>
                      <a:pPr algn="l" fontAlgn="b"/>
                      <a:r>
                        <a:rPr lang="en-US" sz="1800" b="1" i="0" u="none" strike="noStrike" dirty="0" err="1">
                          <a:solidFill>
                            <a:srgbClr val="333333"/>
                          </a:solidFill>
                          <a:latin typeface="Arial"/>
                        </a:rPr>
                        <a:t>Collaborer</a:t>
                      </a:r>
                      <a:r>
                        <a:rPr lang="en-US" sz="1800" b="1" i="0" u="none" strike="noStrike" dirty="0">
                          <a:solidFill>
                            <a:srgbClr val="333333"/>
                          </a:solidFill>
                          <a:latin typeface="Arial"/>
                        </a:rPr>
                        <a:t> avec les </a:t>
                      </a:r>
                      <a:r>
                        <a:rPr lang="en-US" sz="1800" b="1" i="0" u="none" strike="noStrike" dirty="0" err="1">
                          <a:solidFill>
                            <a:srgbClr val="333333"/>
                          </a:solidFill>
                          <a:latin typeface="Arial"/>
                        </a:rPr>
                        <a:t>partenaires</a:t>
                      </a:r>
                      <a:r>
                        <a:rPr lang="en-US" sz="1800" b="1" i="0" u="none" strike="noStrike" dirty="0">
                          <a:solidFill>
                            <a:srgbClr val="333333"/>
                          </a:solidFill>
                          <a:latin typeface="Arial"/>
                        </a:rPr>
                        <a:t> et les </a:t>
                      </a:r>
                      <a:r>
                        <a:rPr lang="en-US" sz="1800" b="1" i="0" u="none" strike="noStrike" dirty="0" err="1">
                          <a:solidFill>
                            <a:srgbClr val="333333"/>
                          </a:solidFill>
                          <a:latin typeface="Arial"/>
                        </a:rPr>
                        <a:t>intervenants</a:t>
                      </a:r>
                      <a:endParaRPr lang="en-US" sz="1800" b="1" i="0" u="none" strike="noStrike" dirty="0">
                        <a:solidFill>
                          <a:srgbClr val="333333"/>
                        </a:solidFill>
                        <a:latin typeface="Arial"/>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946911">
                <a:tc>
                  <a:txBody>
                    <a:bodyPr/>
                    <a:lstStyle/>
                    <a:p>
                      <a:pPr algn="l" fontAlgn="b"/>
                      <a:r>
                        <a:rPr lang="en-US" sz="2000" b="1" i="0" u="none" strike="noStrike" dirty="0" err="1">
                          <a:solidFill>
                            <a:srgbClr val="000000"/>
                          </a:solidFill>
                          <a:latin typeface="Calibri"/>
                        </a:rPr>
                        <a:t>Promovoir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l’innovation</a:t>
                      </a:r>
                      <a:r>
                        <a:rPr lang="en-US" sz="2000" b="1" i="0" u="none" strike="noStrike" dirty="0">
                          <a:solidFill>
                            <a:srgbClr val="000000"/>
                          </a:solidFill>
                          <a:latin typeface="Calibri"/>
                        </a:rPr>
                        <a:t> et </a:t>
                      </a:r>
                      <a:r>
                        <a:rPr lang="en-US" sz="2000" b="1" i="0" u="none" strike="noStrike" dirty="0" err="1">
                          <a:solidFill>
                            <a:srgbClr val="000000"/>
                          </a:solidFill>
                          <a:latin typeface="Calibri"/>
                        </a:rPr>
                        <a:t>orienter</a:t>
                      </a:r>
                      <a:r>
                        <a:rPr lang="en-US" sz="2000" b="1" i="0" u="none" strike="noStrike" dirty="0">
                          <a:solidFill>
                            <a:srgbClr val="000000"/>
                          </a:solidFill>
                          <a:latin typeface="Calibri"/>
                        </a:rPr>
                        <a:t> le changement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40480">
                <a:tc>
                  <a:txBody>
                    <a:bodyPr/>
                    <a:lstStyle/>
                    <a:p>
                      <a:pPr algn="l" fontAlgn="b"/>
                      <a:r>
                        <a:rPr lang="en-US" sz="2000" b="1" i="0" u="none" strike="noStrike" dirty="0" err="1">
                          <a:solidFill>
                            <a:srgbClr val="000000"/>
                          </a:solidFill>
                          <a:latin typeface="Calibri"/>
                        </a:rPr>
                        <a:t>Obtenir</a:t>
                      </a:r>
                      <a:r>
                        <a:rPr lang="en-US" sz="2000" b="1" i="0" u="none" strike="noStrike" dirty="0">
                          <a:solidFill>
                            <a:srgbClr val="000000"/>
                          </a:solidFill>
                          <a:latin typeface="Calibri"/>
                        </a:rPr>
                        <a:t> des </a:t>
                      </a:r>
                      <a:r>
                        <a:rPr lang="en-US" sz="2000" b="1" i="0" u="none" strike="noStrike" dirty="0" err="1">
                          <a:solidFill>
                            <a:srgbClr val="000000"/>
                          </a:solidFill>
                          <a:latin typeface="Calibri"/>
                        </a:rPr>
                        <a:t>résultats</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5" name="Picture 1" descr="C:\Users\Alejandro.Gonzalez\AppData\Local\Microsoft\Windows\Temporary Internet Files\Content.IE5\TG6LZWBH\community-initiative[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58502" y="4941168"/>
            <a:ext cx="2690938" cy="1916832"/>
          </a:xfrm>
          <a:prstGeom prst="rect">
            <a:avLst/>
          </a:prstGeom>
          <a:noFill/>
        </p:spPr>
      </p:pic>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204864"/>
            <a:ext cx="362362" cy="36236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204864"/>
            <a:ext cx="362362" cy="36236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2780928"/>
            <a:ext cx="362362" cy="36236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780928"/>
            <a:ext cx="362362" cy="36236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780928"/>
            <a:ext cx="362362" cy="36236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3503330"/>
            <a:ext cx="362362" cy="36236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3494876"/>
            <a:ext cx="362362" cy="36236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81135" y="4360460"/>
            <a:ext cx="362362" cy="36236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4360460"/>
            <a:ext cx="362362" cy="36236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4360460"/>
            <a:ext cx="362362" cy="36236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5298886"/>
            <a:ext cx="362362" cy="36236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5298886"/>
            <a:ext cx="362362" cy="36236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5298886"/>
            <a:ext cx="362362" cy="36236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38145" y="6018966"/>
            <a:ext cx="362362" cy="36236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6018966"/>
            <a:ext cx="362362" cy="36236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6018966"/>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300191" y="1724758"/>
            <a:ext cx="2727741" cy="2208298"/>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a:bodyPr>
          <a:lstStyle/>
          <a:p>
            <a:pPr lvl="0"/>
            <a:r>
              <a:rPr lang="fr-CA" dirty="0"/>
              <a:t>Avoir l</a:t>
            </a:r>
            <a:r>
              <a:rPr lang="fr-CA" u="none" dirty="0"/>
              <a:t>’intention d’être (plutôt que de faire)</a:t>
            </a:r>
          </a:p>
          <a:p>
            <a:pPr lvl="1"/>
            <a:r>
              <a:rPr lang="fr-CA" u="none" dirty="0"/>
              <a:t>Posture </a:t>
            </a:r>
            <a:endParaRPr lang="fr-CA" u="none" dirty="0" smtClean="0"/>
          </a:p>
          <a:p>
            <a:pPr lvl="1"/>
            <a:r>
              <a:rPr lang="fr-CA" dirty="0" smtClean="0"/>
              <a:t>L</a:t>
            </a:r>
            <a:r>
              <a:rPr lang="fr-CA" u="none" dirty="0" smtClean="0"/>
              <a:t>e menton</a:t>
            </a:r>
            <a:endParaRPr lang="fr-CA" u="none" dirty="0"/>
          </a:p>
          <a:p>
            <a:pPr lvl="1"/>
            <a:r>
              <a:rPr lang="fr-CA" u="none" dirty="0"/>
              <a:t>État </a:t>
            </a:r>
            <a:r>
              <a:rPr lang="fr-CA" u="none" dirty="0" smtClean="0"/>
              <a:t>d’esprit</a:t>
            </a:r>
          </a:p>
          <a:p>
            <a:pPr lvl="1"/>
            <a:r>
              <a:rPr lang="fr-CA" u="none" dirty="0" smtClean="0"/>
              <a:t>Concentrez-vous </a:t>
            </a:r>
            <a:r>
              <a:rPr lang="fr-CA" u="none" dirty="0"/>
              <a:t>sur la </a:t>
            </a:r>
            <a:r>
              <a:rPr lang="fr-CA" u="none" dirty="0" smtClean="0"/>
              <a:t>respiration</a:t>
            </a:r>
            <a:endParaRPr lang="fr-CA" u="none" dirty="0"/>
          </a:p>
          <a:p>
            <a:pPr lvl="1"/>
            <a:r>
              <a:rPr lang="fr-CA" dirty="0" smtClean="0"/>
              <a:t>Remarquez</a:t>
            </a:r>
            <a:endParaRPr lang="fr-CA" dirty="0"/>
          </a:p>
          <a:p>
            <a:r>
              <a:rPr lang="fr-CA" u="none" dirty="0"/>
              <a:t>Il s’agit de sentir ce que vous ressentez; de remarquer sans juger</a:t>
            </a:r>
            <a:r>
              <a:rPr lang="fr-CA" u="none" dirty="0" smtClean="0"/>
              <a:t>.</a:t>
            </a:r>
            <a:endParaRPr lang="fr-CA" u="none" dirty="0"/>
          </a:p>
        </p:txBody>
      </p:sp>
    </p:spTree>
    <p:extLst>
      <p:ext uri="{BB962C8B-B14F-4D97-AF65-F5344CB8AC3E}">
        <p14:creationId xmlns:p14="http://schemas.microsoft.com/office/powerpoint/2010/main" val="3313570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Autofit/>
          </a:bodyPr>
          <a:lstStyle/>
          <a:p>
            <a:r>
              <a:rPr lang="fr-CA" sz="3200" dirty="0"/>
              <a:t>Exercice de respiration de pleine conscience (2/2)</a:t>
            </a:r>
          </a:p>
        </p:txBody>
      </p:sp>
      <p:sp>
        <p:nvSpPr>
          <p:cNvPr id="3" name="Content Placeholder 2"/>
          <p:cNvSpPr>
            <a:spLocks noGrp="1"/>
          </p:cNvSpPr>
          <p:nvPr>
            <p:ph idx="1"/>
          </p:nvPr>
        </p:nvSpPr>
        <p:spPr>
          <a:xfrm>
            <a:off x="457200" y="1600200"/>
            <a:ext cx="8686800" cy="5214172"/>
          </a:xfrm>
        </p:spPr>
        <p:txBody>
          <a:bodyPr>
            <a:normAutofit/>
          </a:bodyPr>
          <a:lstStyle/>
          <a:p>
            <a:r>
              <a:rPr lang="fr-CA" dirty="0"/>
              <a:t>Temps requis: 5 minutes</a:t>
            </a:r>
          </a:p>
          <a:p>
            <a:r>
              <a:rPr lang="fr-CA" dirty="0"/>
              <a:t>L’idée est de </a:t>
            </a:r>
            <a:r>
              <a:rPr lang="fr-CA" u="none" dirty="0"/>
              <a:t>passer du « faire » au « être ».</a:t>
            </a:r>
          </a:p>
          <a:p>
            <a:r>
              <a:rPr lang="fr-CA" u="none" dirty="0" smtClean="0"/>
              <a:t>Nous </a:t>
            </a:r>
            <a:r>
              <a:rPr lang="fr-CA" u="none" dirty="0"/>
              <a:t>ferons ensuite un court retour sur ce que vous avez remarqué.</a:t>
            </a:r>
            <a:endParaRPr lang="fr-CA" dirty="0"/>
          </a:p>
        </p:txBody>
      </p:sp>
      <p:grpSp>
        <p:nvGrpSpPr>
          <p:cNvPr id="4" name="Group 3"/>
          <p:cNvGrpSpPr/>
          <p:nvPr/>
        </p:nvGrpSpPr>
        <p:grpSpPr>
          <a:xfrm>
            <a:off x="5257104" y="3717032"/>
            <a:ext cx="2699272" cy="2796921"/>
            <a:chOff x="5257104" y="4005064"/>
            <a:chExt cx="2214298" cy="2508889"/>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5257104" y="4005064"/>
              <a:ext cx="1648768"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5506603" y="4597529"/>
              <a:ext cx="1964799" cy="1916424"/>
            </a:xfrm>
            <a:prstGeom prst="rect">
              <a:avLst/>
            </a:prstGeom>
            <a:noFill/>
          </p:spPr>
        </p:pic>
      </p:grpSp>
      <p:grpSp>
        <p:nvGrpSpPr>
          <p:cNvPr id="7" name="Group 6"/>
          <p:cNvGrpSpPr/>
          <p:nvPr/>
        </p:nvGrpSpPr>
        <p:grpSpPr>
          <a:xfrm>
            <a:off x="7668344" y="6159853"/>
            <a:ext cx="608297" cy="654519"/>
            <a:chOff x="1691680" y="5343137"/>
            <a:chExt cx="803649" cy="81808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5870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fr-CA" sz="3600" dirty="0"/>
              <a:t>Choses à accomplir cette semaine</a:t>
            </a:r>
          </a:p>
        </p:txBody>
      </p:sp>
      <p:sp>
        <p:nvSpPr>
          <p:cNvPr id="3" name="Content Placeholder 2"/>
          <p:cNvSpPr>
            <a:spLocks noGrp="1"/>
          </p:cNvSpPr>
          <p:nvPr>
            <p:ph idx="1"/>
          </p:nvPr>
        </p:nvSpPr>
        <p:spPr>
          <a:xfrm>
            <a:off x="457200" y="1600200"/>
            <a:ext cx="8363272" cy="4980230"/>
          </a:xfrm>
        </p:spPr>
        <p:txBody>
          <a:bodyPr>
            <a:noAutofit/>
          </a:bodyPr>
          <a:lstStyle/>
          <a:p>
            <a:pPr>
              <a:lnSpc>
                <a:spcPct val="200000"/>
              </a:lnSpc>
            </a:pPr>
            <a:r>
              <a:rPr lang="fr-CA" sz="2400" dirty="0"/>
              <a:t>Système de jumelage </a:t>
            </a:r>
          </a:p>
          <a:p>
            <a:pPr>
              <a:lnSpc>
                <a:spcPct val="200000"/>
              </a:lnSpc>
            </a:pPr>
            <a:r>
              <a:rPr lang="fr-CA" sz="2400" dirty="0"/>
              <a:t>Journal de </a:t>
            </a:r>
            <a:r>
              <a:rPr lang="fr-CA" sz="2400" dirty="0" smtClean="0"/>
              <a:t>gratitude</a:t>
            </a:r>
            <a:endParaRPr lang="fr-CA" sz="2400" dirty="0"/>
          </a:p>
          <a:p>
            <a:pPr>
              <a:lnSpc>
                <a:spcPct val="200000"/>
              </a:lnSpc>
              <a:spcBef>
                <a:spcPts val="0"/>
              </a:spcBef>
            </a:pPr>
            <a:r>
              <a:rPr lang="fr-CA" sz="2400" dirty="0" err="1" smtClean="0"/>
              <a:t>Exercise</a:t>
            </a:r>
            <a:r>
              <a:rPr lang="fr-CA" sz="2400" dirty="0" smtClean="0"/>
              <a:t> de </a:t>
            </a:r>
            <a:r>
              <a:rPr lang="fr-CA" sz="2400" dirty="0"/>
              <a:t>respiration 5 </a:t>
            </a:r>
            <a:r>
              <a:rPr lang="fr-CA" sz="2400" dirty="0" err="1" smtClean="0"/>
              <a:t>mins</a:t>
            </a:r>
            <a:endParaRPr lang="fr-FR" sz="1600" dirty="0"/>
          </a:p>
          <a:p>
            <a:pPr marL="0" lvl="0" indent="0">
              <a:lnSpc>
                <a:spcPct val="200000"/>
              </a:lnSpc>
              <a:spcBef>
                <a:spcPts val="0"/>
              </a:spcBef>
              <a:buNone/>
            </a:pPr>
            <a:r>
              <a:rPr lang="fr-CA" sz="2400" dirty="0" smtClean="0"/>
              <a:t>Si </a:t>
            </a:r>
            <a:r>
              <a:rPr lang="fr-CA" sz="2400" dirty="0"/>
              <a:t>vous avez des questions, des commentaires </a:t>
            </a:r>
            <a:r>
              <a:rPr lang="fr-CA" sz="2400" dirty="0" smtClean="0"/>
              <a:t>ou </a:t>
            </a:r>
            <a:r>
              <a:rPr lang="fr-CA" sz="2400" dirty="0"/>
              <a:t>si vous </a:t>
            </a:r>
            <a:r>
              <a:rPr lang="fr-CA" sz="2400" dirty="0" smtClean="0"/>
              <a:t>aimeriez partager </a:t>
            </a:r>
            <a:r>
              <a:rPr lang="fr-CA" sz="2400" dirty="0"/>
              <a:t>avec le groupe, </a:t>
            </a:r>
            <a:r>
              <a:rPr lang="fr-CA" sz="2400" dirty="0" smtClean="0"/>
              <a:t>n’hésitez </a:t>
            </a:r>
            <a:r>
              <a:rPr lang="fr-CA" sz="2400" dirty="0"/>
              <a:t>pas à le faire.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4916731" y="1310563"/>
            <a:ext cx="1387792" cy="1430813"/>
          </a:xfrm>
          <a:prstGeom prst="rect">
            <a:avLst/>
          </a:prstGeom>
        </p:spPr>
      </p:pic>
      <p:grpSp>
        <p:nvGrpSpPr>
          <p:cNvPr id="7" name="Group 6"/>
          <p:cNvGrpSpPr/>
          <p:nvPr/>
        </p:nvGrpSpPr>
        <p:grpSpPr>
          <a:xfrm>
            <a:off x="5606871" y="3137244"/>
            <a:ext cx="766043" cy="910869"/>
            <a:chOff x="6542261" y="506769"/>
            <a:chExt cx="523699" cy="570787"/>
          </a:xfrm>
        </p:grpSpPr>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5">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5936" y="2432044"/>
            <a:ext cx="1083648" cy="996956"/>
          </a:xfrm>
          <a:prstGeom prst="rect">
            <a:avLst/>
          </a:prstGeom>
        </p:spPr>
      </p:pic>
      <p:pic>
        <p:nvPicPr>
          <p:cNvPr id="11" name="Picture 2" descr="MCL Cohort - Closed Group's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901" y="4869160"/>
            <a:ext cx="1285764" cy="128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8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CFCD077-2C86-FE99-791E-14837061E165}"/>
              </a:ext>
            </a:extLst>
          </p:cNvPr>
          <p:cNvGrpSpPr/>
          <p:nvPr>
            <p:custDataLst>
              <p:tags r:id="rId1"/>
            </p:custDataLst>
          </p:nvPr>
        </p:nvGrpSpPr>
        <p:grpSpPr>
          <a:xfrm>
            <a:off x="7448165" y="101823"/>
            <a:ext cx="1547664" cy="1596523"/>
            <a:chOff x="1691680" y="5343137"/>
            <a:chExt cx="803649" cy="818086"/>
          </a:xfrm>
        </p:grpSpPr>
        <p:pic>
          <p:nvPicPr>
            <p:cNvPr id="14" name="Picture 13">
              <a:extLst>
                <a:ext uri="{FF2B5EF4-FFF2-40B4-BE49-F238E27FC236}">
                  <a16:creationId xmlns:a16="http://schemas.microsoft.com/office/drawing/2014/main" id="{31E4EACC-F4C2-C3D4-2707-EECADA0CFC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4">
              <a:extLst>
                <a:ext uri="{FF2B5EF4-FFF2-40B4-BE49-F238E27FC236}">
                  <a16:creationId xmlns:a16="http://schemas.microsoft.com/office/drawing/2014/main" id="{F2FBE112-BB1C-FF80-1B47-21EC24CD4A2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p:nvPicPr>
        <p:blipFill rotWithShape="1">
          <a:blip r:embed="rId6">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043608" y="1535756"/>
            <a:ext cx="3100697" cy="2125637"/>
          </a:xfrm>
          <a:prstGeom prst="rect">
            <a:avLst/>
          </a:prstGeom>
        </p:spPr>
      </p:pic>
      <p:pic>
        <p:nvPicPr>
          <p:cNvPr id="5" name="Picture 4"/>
          <p:cNvPicPr>
            <a:picLocks noChangeAspect="1"/>
          </p:cNvPicPr>
          <p:nvPr/>
        </p:nvPicPr>
        <p:blipFill>
          <a:blip r:embed="rId7">
            <a:duotone>
              <a:schemeClr val="accent1">
                <a:shade val="45000"/>
                <a:satMod val="135000"/>
              </a:schemeClr>
              <a:prstClr val="white"/>
            </a:duotone>
          </a:blip>
          <a:stretch>
            <a:fillRect/>
          </a:stretch>
        </p:blipFill>
        <p:spPr>
          <a:xfrm>
            <a:off x="1550009" y="4123717"/>
            <a:ext cx="2812602" cy="1620790"/>
          </a:xfrm>
          <a:prstGeom prst="rect">
            <a:avLst/>
          </a:prstGeom>
        </p:spPr>
      </p:pic>
      <p:pic>
        <p:nvPicPr>
          <p:cNvPr id="51" name="Picture 11" descr="C:\Users\Alejandro.Gonzalez\AppData\Local\Microsoft\Windows\Temporary Internet Files\Content.IE5\DT8C0HKT\drawingpad18-300x176[1].jp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a:off x="4362611" y="2598574"/>
            <a:ext cx="2545268" cy="1493223"/>
          </a:xfrm>
          <a:prstGeom prst="rect">
            <a:avLst/>
          </a:prstGeom>
          <a:noFill/>
        </p:spPr>
      </p:pic>
      <p:grpSp>
        <p:nvGrpSpPr>
          <p:cNvPr id="6" name="Group 5"/>
          <p:cNvGrpSpPr/>
          <p:nvPr/>
        </p:nvGrpSpPr>
        <p:grpSpPr>
          <a:xfrm>
            <a:off x="4302714" y="4762198"/>
            <a:ext cx="2160240" cy="1964618"/>
            <a:chOff x="6522616" y="0"/>
            <a:chExt cx="2621384" cy="2558412"/>
          </a:xfrm>
        </p:grpSpPr>
        <p:pic>
          <p:nvPicPr>
            <p:cNvPr id="52" name="Picture 3" descr="C:\Users\Alejandro.Gonzalez\AppData\Local\Microsoft\Windows\Temporary Internet Files\Content.IE5\1BVHMIKZ\cold_by_however_improbable-d61j5pj[1].png"/>
            <p:cNvPicPr>
              <a:picLocks noChangeAspect="1" noChangeArrowheads="1"/>
            </p:cNvPicPr>
            <p:nvPr/>
          </p:nvPicPr>
          <p:blipFill>
            <a:blip r:embed="rId9">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3" name="Picture 2" descr="C:\Users\Alejandro.Gonzalez\AppData\Local\Microsoft\Windows\Temporary Internet Files\Content.IE5\SVNU93EQ\Breathe1[1].png"/>
            <p:cNvPicPr>
              <a:picLocks noChangeAspect="1" noChangeArrowheads="1"/>
            </p:cNvPicPr>
            <p:nvPr/>
          </p:nvPicPr>
          <p:blipFill>
            <a:blip r:embed="rId10">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
        <p:nvSpPr>
          <p:cNvPr id="8" name="Title 1">
            <a:extLst>
              <a:ext uri="{FF2B5EF4-FFF2-40B4-BE49-F238E27FC236}">
                <a16:creationId xmlns:a16="http://schemas.microsoft.com/office/drawing/2014/main" id="{0959CEE7-DB04-7F3B-336C-51E61FA42C4B}"/>
              </a:ext>
            </a:extLst>
          </p:cNvPr>
          <p:cNvSpPr>
            <a:spLocks noGrp="1"/>
          </p:cNvSpPr>
          <p:nvPr>
            <p:ph type="title"/>
            <p:custDataLst>
              <p:tags r:id="rId2"/>
            </p:custDataLst>
          </p:nvPr>
        </p:nvSpPr>
        <p:spPr>
          <a:xfrm>
            <a:off x="457200" y="274638"/>
            <a:ext cx="6982023" cy="1143000"/>
          </a:xfrm>
        </p:spPr>
        <p:txBody>
          <a:bodyPr>
            <a:noAutofit/>
          </a:bodyPr>
          <a:lstStyle/>
          <a:p>
            <a:r>
              <a:rPr lang="fr-CA" sz="3200" dirty="0"/>
              <a:t>Débriefing et sous-groupes – Qu’est-ce qui a le plus retenu votre attention?</a:t>
            </a:r>
            <a:endParaRPr lang="fr-CA" sz="3000" dirty="0"/>
          </a:p>
        </p:txBody>
      </p:sp>
    </p:spTree>
    <p:extLst>
      <p:ext uri="{BB962C8B-B14F-4D97-AF65-F5344CB8AC3E}">
        <p14:creationId xmlns:p14="http://schemas.microsoft.com/office/powerpoint/2010/main" val="23395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2146" y="5157192"/>
            <a:ext cx="7779887" cy="523220"/>
          </a:xfrm>
          <a:prstGeom prst="rect">
            <a:avLst/>
          </a:prstGeom>
        </p:spPr>
        <p:txBody>
          <a:bodyPr wrap="none">
            <a:spAutoFit/>
          </a:bodyPr>
          <a:lstStyle/>
          <a:p>
            <a:pPr algn="ctr"/>
            <a:r>
              <a:rPr lang="en-CA" sz="2800" dirty="0" err="1">
                <a:solidFill>
                  <a:srgbClr val="000000"/>
                </a:solidFill>
              </a:rPr>
              <a:t>Pratiquez</a:t>
            </a:r>
            <a:r>
              <a:rPr lang="en-CA" sz="2800" dirty="0">
                <a:solidFill>
                  <a:srgbClr val="000000"/>
                </a:solidFill>
              </a:rPr>
              <a:t> la </a:t>
            </a:r>
            <a:r>
              <a:rPr lang="en-CA" sz="2800" dirty="0" err="1">
                <a:solidFill>
                  <a:srgbClr val="000000"/>
                </a:solidFill>
              </a:rPr>
              <a:t>pleine</a:t>
            </a:r>
            <a:r>
              <a:rPr lang="en-CA" sz="2800" dirty="0">
                <a:solidFill>
                  <a:srgbClr val="000000"/>
                </a:solidFill>
              </a:rPr>
              <a:t> conscience, </a:t>
            </a:r>
            <a:r>
              <a:rPr lang="en-CA" sz="2800" dirty="0" err="1">
                <a:solidFill>
                  <a:srgbClr val="000000"/>
                </a:solidFill>
              </a:rPr>
              <a:t>retrouvez</a:t>
            </a:r>
            <a:r>
              <a:rPr lang="en-CA" sz="2800" dirty="0">
                <a:solidFill>
                  <a:srgbClr val="000000"/>
                </a:solidFill>
              </a:rPr>
              <a:t> le bonheur</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5948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615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1371600" y="4484712"/>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2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smtClean="0">
                <a:solidFill>
                  <a:prstClr val="black">
                    <a:tint val="75000"/>
                  </a:prstClr>
                </a:solidFill>
                <a:latin typeface="Calibri"/>
              </a:rPr>
              <a:t>23 </a:t>
            </a:r>
            <a:r>
              <a:rPr lang="fr-CA" dirty="0">
                <a:solidFill>
                  <a:prstClr val="black">
                    <a:tint val="75000"/>
                  </a:prstClr>
                </a:solidFill>
                <a:latin typeface="Calibri"/>
              </a:rPr>
              <a:t>octobre 2022</a:t>
            </a:r>
          </a:p>
        </p:txBody>
      </p:sp>
      <p:sp>
        <p:nvSpPr>
          <p:cNvPr id="6" name="Title 5">
            <a:extLst>
              <a:ext uri="{FF2B5EF4-FFF2-40B4-BE49-F238E27FC236}">
                <a16:creationId xmlns:a16="http://schemas.microsoft.com/office/drawing/2014/main" id="{C17F9252-B855-ACD4-7561-9FBEFBC02E0D}"/>
              </a:ext>
            </a:extLst>
          </p:cNvPr>
          <p:cNvSpPr>
            <a:spLocks noGrp="1"/>
          </p:cNvSpPr>
          <p:nvPr>
            <p:ph type="ctrTitle"/>
          </p:nvPr>
        </p:nvSpPr>
        <p:spPr>
          <a:xfrm>
            <a:off x="0" y="2728937"/>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112135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780928"/>
            <a:ext cx="8229600" cy="3345235"/>
          </a:xfrm>
        </p:spPr>
        <p:txBody>
          <a:bodyPr>
            <a:normAutofit fontScale="95000"/>
          </a:bodyPr>
          <a:lstStyle/>
          <a:p>
            <a:r>
              <a:rPr lang="fr-CA" u="none" dirty="0"/>
              <a:t>Temps requis : 2 minutes</a:t>
            </a:r>
          </a:p>
          <a:p>
            <a:r>
              <a:rPr lang="fr-CA" dirty="0"/>
              <a:t>L’astuce consiste à </a:t>
            </a:r>
            <a:r>
              <a:rPr lang="fr-CA" u="none" dirty="0"/>
              <a:t>passer de « faire » à « être ».</a:t>
            </a:r>
          </a:p>
          <a:p>
            <a:r>
              <a:rPr lang="fr-CA" u="none" dirty="0" smtClean="0"/>
              <a:t>Prendre </a:t>
            </a:r>
            <a:r>
              <a:rPr lang="fr-CA" u="none" dirty="0"/>
              <a:t>une minute, seulement une minute…</a:t>
            </a:r>
          </a:p>
          <a:p>
            <a:r>
              <a:rPr lang="fr-CA" dirty="0"/>
              <a:t>… p</a:t>
            </a:r>
            <a:r>
              <a:rPr lang="fr-CA" u="none" dirty="0"/>
              <a:t>our respirer, juste pour respirer</a:t>
            </a:r>
            <a:r>
              <a:rPr lang="fr-CA" u="none" dirty="0" smtClean="0"/>
              <a:t>.</a:t>
            </a:r>
            <a:endParaRPr lang="fr-CA" u="none" dirty="0"/>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17488"/>
            <a:ext cx="6275040" cy="1143000"/>
          </a:xfrm>
        </p:spPr>
        <p:txBody>
          <a:bodyPr>
            <a:noAutofit/>
          </a:bodyPr>
          <a:lstStyle/>
          <a:p>
            <a:r>
              <a:rPr lang="fr-CA" sz="3600" dirty="0"/>
              <a:t>Exercice de respiration en pleine conscience – Centrage</a:t>
            </a:r>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411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01051"/>
          </a:xfrm>
        </p:spPr>
        <p:txBody>
          <a:bodyPr>
            <a:normAutofit/>
          </a:bodyPr>
          <a:lstStyle/>
          <a:p>
            <a:pPr lvl="0"/>
            <a:r>
              <a:rPr lang="fr-CA" sz="4000" dirty="0"/>
              <a:t>Compte rendu de la semaine 1</a:t>
            </a:r>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fr-CA" dirty="0"/>
              <a:t>Aimeriez-vous partager vos </a:t>
            </a:r>
            <a:r>
              <a:rPr lang="fr-CA" b="1" i="1" dirty="0"/>
              <a:t>Idées</a:t>
            </a:r>
            <a:endParaRPr lang="fr-CA" dirty="0"/>
          </a:p>
          <a:p>
            <a:pPr marL="0" lvl="0" indent="0">
              <a:buNone/>
            </a:pPr>
            <a:endParaRPr lang="fr-CA" sz="2000" dirty="0"/>
          </a:p>
          <a:p>
            <a:pPr lvl="0"/>
            <a:r>
              <a:rPr lang="fr-CA" dirty="0"/>
              <a:t>Votre système de jumelage</a:t>
            </a:r>
          </a:p>
          <a:p>
            <a:pPr lvl="0"/>
            <a:endParaRPr lang="fr-CA" dirty="0"/>
          </a:p>
          <a:p>
            <a:pPr lvl="0"/>
            <a:r>
              <a:rPr lang="fr-CA" dirty="0"/>
              <a:t>Votre pratique</a:t>
            </a:r>
          </a:p>
        </p:txBody>
      </p:sp>
      <p:sp>
        <p:nvSpPr>
          <p:cNvPr id="20" name="Content Placeholder 2"/>
          <p:cNvSpPr txBox="1">
            <a:spLocks/>
          </p:cNvSpPr>
          <p:nvPr/>
        </p:nvSpPr>
        <p:spPr>
          <a:xfrm>
            <a:off x="662460"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Avez-vous des questions?</a:t>
            </a:r>
          </a:p>
        </p:txBody>
      </p:sp>
      <p:pic>
        <p:nvPicPr>
          <p:cNvPr id="21" name="Picture 20">
            <a:extLst>
              <a:ext uri="{FF2B5EF4-FFF2-40B4-BE49-F238E27FC236}">
                <a16:creationId xmlns:a16="http://schemas.microsoft.com/office/drawing/2014/main" id="{2FA4905E-3831-4E70-A31F-FB3B7E015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5803521" y="2228649"/>
            <a:ext cx="1172680" cy="1209033"/>
          </a:xfrm>
          <a:prstGeom prst="rect">
            <a:avLst/>
          </a:prstGeom>
        </p:spPr>
      </p:pic>
      <p:grpSp>
        <p:nvGrpSpPr>
          <p:cNvPr id="27" name="Group 26">
            <a:extLst>
              <a:ext uri="{FF2B5EF4-FFF2-40B4-BE49-F238E27FC236}">
                <a16:creationId xmlns:a16="http://schemas.microsoft.com/office/drawing/2014/main" id="{EB884DD9-50BA-41A6-87BA-27D6761A2713}"/>
              </a:ext>
            </a:extLst>
          </p:cNvPr>
          <p:cNvGrpSpPr/>
          <p:nvPr/>
        </p:nvGrpSpPr>
        <p:grpSpPr>
          <a:xfrm>
            <a:off x="7408279" y="2727719"/>
            <a:ext cx="1646605" cy="1365342"/>
            <a:chOff x="1431829" y="5057716"/>
            <a:chExt cx="1320553" cy="1103507"/>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E67C7A-2D9F-440E-AD2E-586402F8FF4D}"/>
                </a:ext>
              </a:extLst>
            </p:cNvPr>
            <p:cNvSpPr txBox="1"/>
            <p:nvPr/>
          </p:nvSpPr>
          <p:spPr>
            <a:xfrm>
              <a:off x="1431829" y="5057716"/>
              <a:ext cx="1320553" cy="298504"/>
            </a:xfrm>
            <a:prstGeom prst="rect">
              <a:avLst/>
            </a:prstGeom>
            <a:noFill/>
          </p:spPr>
          <p:txBody>
            <a:bodyPr wrap="none" rtlCol="0">
              <a:spAutoFit/>
            </a:bodyPr>
            <a:lstStyle/>
            <a:p>
              <a:r>
                <a:rPr lang="en-CA" dirty="0" err="1">
                  <a:latin typeface="Arial" panose="020B0604020202020204" pitchFamily="34" charset="0"/>
                  <a:cs typeface="Arial" panose="020B0604020202020204" pitchFamily="34" charset="0"/>
                </a:rPr>
                <a:t>Compte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rendu</a:t>
              </a:r>
              <a:endParaRPr lang="en-CA" dirty="0">
                <a:solidFill>
                  <a:schemeClr val="accent3">
                    <a:lumMod val="75000"/>
                  </a:schemeClr>
                </a:solidFill>
                <a:latin typeface="Arial" panose="020B0604020202020204" pitchFamily="34" charset="0"/>
                <a:cs typeface="Arial" panose="020B0604020202020204" pitchFamily="34" charset="0"/>
              </a:endParaRPr>
            </a:p>
          </p:txBody>
        </p:sp>
      </p:grpSp>
      <p:sp>
        <p:nvSpPr>
          <p:cNvPr id="31" name="Right Brace 30">
            <a:extLst>
              <a:ext uri="{FF2B5EF4-FFF2-40B4-BE49-F238E27FC236}">
                <a16:creationId xmlns:a16="http://schemas.microsoft.com/office/drawing/2014/main" id="{E46AE636-FE79-4C6E-A1AE-E3E4C3270055}"/>
              </a:ext>
            </a:extLst>
          </p:cNvPr>
          <p:cNvSpPr/>
          <p:nvPr/>
        </p:nvSpPr>
        <p:spPr>
          <a:xfrm>
            <a:off x="6892645" y="2234963"/>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64736DF7-D3AD-4135-8177-D56ED543A206}"/>
              </a:ext>
            </a:extLst>
          </p:cNvPr>
          <p:cNvPicPr>
            <a:picLocks noChangeAspect="1"/>
          </p:cNvPicPr>
          <p:nvPr/>
        </p:nvPicPr>
        <p:blipFill>
          <a:blip r:embed="rId5"/>
          <a:stretch>
            <a:fillRect/>
          </a:stretch>
        </p:blipFill>
        <p:spPr>
          <a:xfrm>
            <a:off x="6867526" y="106262"/>
            <a:ext cx="1955476" cy="1843444"/>
          </a:xfrm>
          <a:prstGeom prst="rect">
            <a:avLst/>
          </a:prstGeom>
        </p:spPr>
      </p:pic>
      <p:grpSp>
        <p:nvGrpSpPr>
          <p:cNvPr id="4" name="Group 3">
            <a:extLst>
              <a:ext uri="{FF2B5EF4-FFF2-40B4-BE49-F238E27FC236}">
                <a16:creationId xmlns:a16="http://schemas.microsoft.com/office/drawing/2014/main" id="{0275AD5E-DCEC-342F-9E87-C2D083906EBA}"/>
              </a:ext>
            </a:extLst>
          </p:cNvPr>
          <p:cNvGrpSpPr/>
          <p:nvPr/>
        </p:nvGrpSpPr>
        <p:grpSpPr>
          <a:xfrm>
            <a:off x="6047173" y="4607594"/>
            <a:ext cx="2639627" cy="2351810"/>
            <a:chOff x="6047173" y="4607594"/>
            <a:chExt cx="2639627" cy="2351810"/>
          </a:xfrm>
        </p:grpSpPr>
        <p:pic>
          <p:nvPicPr>
            <p:cNvPr id="6" name="Picture 5">
              <a:extLst>
                <a:ext uri="{FF2B5EF4-FFF2-40B4-BE49-F238E27FC236}">
                  <a16:creationId xmlns:a16="http://schemas.microsoft.com/office/drawing/2014/main" id="{924B26B5-34BE-F4F4-C379-CDF47EF1AC4F}"/>
                </a:ext>
              </a:extLst>
            </p:cNvPr>
            <p:cNvPicPr>
              <a:picLocks noChangeAspect="1"/>
            </p:cNvPicPr>
            <p:nvPr/>
          </p:nvPicPr>
          <p:blipFill rotWithShape="1">
            <a:blip r:embed="rId6">
              <a:clrChange>
                <a:clrFrom>
                  <a:srgbClr val="FFFFFF"/>
                </a:clrFrom>
                <a:clrTo>
                  <a:srgbClr val="FFFFFF">
                    <a:alpha val="0"/>
                  </a:srgbClr>
                </a:clrTo>
              </a:clrChange>
            </a:blip>
            <a:srcRect r="25239" b="12170"/>
            <a:stretch/>
          </p:blipFill>
          <p:spPr>
            <a:xfrm>
              <a:off x="6047173" y="4607594"/>
              <a:ext cx="1685115" cy="2351810"/>
            </a:xfrm>
            <a:prstGeom prst="rect">
              <a:avLst/>
            </a:prstGeom>
          </p:spPr>
        </p:pic>
        <p:sp>
          <p:nvSpPr>
            <p:cNvPr id="19" name="TextBox 18">
              <a:extLst>
                <a:ext uri="{FF2B5EF4-FFF2-40B4-BE49-F238E27FC236}">
                  <a16:creationId xmlns:a16="http://schemas.microsoft.com/office/drawing/2014/main" id="{4AFBBE44-BEB9-D8B5-358D-D837351F616A}"/>
                </a:ext>
              </a:extLst>
            </p:cNvPr>
            <p:cNvSpPr txBox="1"/>
            <p:nvPr/>
          </p:nvSpPr>
          <p:spPr>
            <a:xfrm>
              <a:off x="7376499" y="5092401"/>
              <a:ext cx="1310301" cy="1200329"/>
            </a:xfrm>
            <a:prstGeom prst="rect">
              <a:avLst/>
            </a:prstGeom>
            <a:noFill/>
          </p:spPr>
          <p:txBody>
            <a:bodyPr wrap="square">
              <a:spAutoFit/>
            </a:bodyPr>
            <a:lstStyle/>
            <a:p>
              <a:r>
                <a:rPr lang="en-US" b="1" dirty="0"/>
                <a:t>Des </a:t>
              </a:r>
              <a:r>
                <a:rPr lang="en-US" b="1" dirty="0" err="1"/>
                <a:t>problèmes</a:t>
              </a:r>
              <a:r>
                <a:rPr lang="en-US" b="1" dirty="0"/>
                <a:t> en </a:t>
              </a:r>
              <a:r>
                <a:rPr lang="en-US" b="1" dirty="0" err="1"/>
                <a:t>suspens</a:t>
              </a:r>
              <a:r>
                <a:rPr lang="en-US" b="1" dirty="0"/>
                <a:t> ?</a:t>
              </a:r>
            </a:p>
          </p:txBody>
        </p:sp>
      </p:grpSp>
      <p:grpSp>
        <p:nvGrpSpPr>
          <p:cNvPr id="8" name="Group 7">
            <a:extLst>
              <a:ext uri="{FF2B5EF4-FFF2-40B4-BE49-F238E27FC236}">
                <a16:creationId xmlns:a16="http://schemas.microsoft.com/office/drawing/2014/main" id="{8D115C81-4457-ABD6-58D0-04122ED33D10}"/>
              </a:ext>
            </a:extLst>
          </p:cNvPr>
          <p:cNvGrpSpPr/>
          <p:nvPr/>
        </p:nvGrpSpPr>
        <p:grpSpPr>
          <a:xfrm>
            <a:off x="5563416" y="3678152"/>
            <a:ext cx="766043" cy="910869"/>
            <a:chOff x="6542261" y="506769"/>
            <a:chExt cx="523699" cy="570787"/>
          </a:xfrm>
        </p:grpSpPr>
        <p:pic>
          <p:nvPicPr>
            <p:cNvPr id="9" name="Picture 8">
              <a:extLst>
                <a:ext uri="{FF2B5EF4-FFF2-40B4-BE49-F238E27FC236}">
                  <a16:creationId xmlns:a16="http://schemas.microsoft.com/office/drawing/2014/main" id="{BAB082B2-054A-8B11-A30D-5D3E8C30858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BE109706-D894-85A4-23F0-755DE98F247C}"/>
                </a:ext>
              </a:extLst>
            </p:cNvPr>
            <p:cNvPicPr>
              <a:picLocks noChangeAspect="1"/>
            </p:cNvPicPr>
            <p:nvPr/>
          </p:nvPicPr>
          <p:blipFill>
            <a:blip r:embed="rId8">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9">
                      <a14:imgEffect>
                        <a14:saturation sat="300000"/>
                      </a14:imgEffect>
                    </a14:imgLayer>
                  </a14:imgProps>
                </a:ext>
              </a:extLst>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23BF98FC-DCC8-F265-93F9-EBCA9934E320}"/>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5936" y="3690861"/>
            <a:ext cx="831200" cy="764704"/>
          </a:xfrm>
          <a:prstGeom prst="rect">
            <a:avLst/>
          </a:prstGeom>
        </p:spPr>
      </p:pic>
      <p:pic>
        <p:nvPicPr>
          <p:cNvPr id="12" name="Picture 11">
            <a:extLst>
              <a:ext uri="{FF2B5EF4-FFF2-40B4-BE49-F238E27FC236}">
                <a16:creationId xmlns:a16="http://schemas.microsoft.com/office/drawing/2014/main" id="{4B48B98D-3792-3F8C-CC6A-90A7FA3F5254}"/>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9122" y="3501008"/>
            <a:ext cx="1375410" cy="1113491"/>
          </a:xfrm>
          <a:prstGeom prst="rect">
            <a:avLst/>
          </a:prstGeom>
        </p:spPr>
      </p:pic>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CC03A88-0910-F201-7352-72066F2825D5}"/>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xmlns="" r:id="rId5"/>
              </a:ext>
            </a:extLst>
          </a:blip>
          <a:stretch>
            <a:fillRect/>
          </a:stretch>
        </p:blipFill>
        <p:spPr>
          <a:xfrm rot="20857149">
            <a:off x="5194282" y="883297"/>
            <a:ext cx="4860032" cy="3645024"/>
          </a:xfrm>
          <a:prstGeom prst="rect">
            <a:avLst/>
          </a:prstGeom>
        </p:spPr>
      </p:pic>
      <p:sp>
        <p:nvSpPr>
          <p:cNvPr id="2" name="Title 1"/>
          <p:cNvSpPr>
            <a:spLocks noGrp="1"/>
          </p:cNvSpPr>
          <p:nvPr>
            <p:ph type="title"/>
          </p:nvPr>
        </p:nvSpPr>
        <p:spPr/>
        <p:txBody>
          <a:bodyPr>
            <a:normAutofit fontScale="90000"/>
          </a:bodyPr>
          <a:lstStyle/>
          <a:p>
            <a:r>
              <a:rPr lang="en-CA" dirty="0"/>
              <a:t>Ordre du jour – </a:t>
            </a:r>
            <a:r>
              <a:rPr lang="en-CA" dirty="0" err="1"/>
              <a:t>semaine</a:t>
            </a:r>
            <a:r>
              <a:rPr lang="en-US" dirty="0"/>
              <a:t> 2: Le </a:t>
            </a:r>
            <a:r>
              <a:rPr lang="fr-CA" dirty="0"/>
              <a:t>cerveau</a:t>
            </a:r>
            <a:r>
              <a:rPr lang="en-CA" dirty="0"/>
              <a:t> </a:t>
            </a:r>
            <a:r>
              <a:rPr lang="en-US" dirty="0"/>
              <a:t> (</a:t>
            </a:r>
            <a:r>
              <a:rPr lang="en-CA" dirty="0"/>
              <a:t>concentration, </a:t>
            </a:r>
            <a:r>
              <a:rPr lang="en-CA" dirty="0" err="1"/>
              <a:t>clarté</a:t>
            </a:r>
            <a:r>
              <a:rPr lang="en-US" dirty="0"/>
              <a:t>)</a:t>
            </a:r>
          </a:p>
        </p:txBody>
      </p:sp>
      <p:sp>
        <p:nvSpPr>
          <p:cNvPr id="3" name="Content Placeholder 2"/>
          <p:cNvSpPr>
            <a:spLocks noGrp="1"/>
          </p:cNvSpPr>
          <p:nvPr>
            <p:ph idx="1"/>
          </p:nvPr>
        </p:nvSpPr>
        <p:spPr>
          <a:xfrm>
            <a:off x="611560" y="1628800"/>
            <a:ext cx="8229600" cy="4525963"/>
          </a:xfrm>
        </p:spPr>
        <p:txBody>
          <a:bodyPr>
            <a:normAutofit/>
          </a:bodyPr>
          <a:lstStyle/>
          <a:p>
            <a:pPr lvl="0"/>
            <a:r>
              <a:rPr lang="fr-CA" sz="2600" dirty="0">
                <a:solidFill>
                  <a:schemeClr val="bg1">
                    <a:lumMod val="50000"/>
                  </a:schemeClr>
                </a:solidFill>
              </a:rPr>
              <a:t>Exercice de respiration– 2 minutes</a:t>
            </a:r>
          </a:p>
          <a:p>
            <a:pPr lvl="0"/>
            <a:r>
              <a:rPr lang="fr-CA" sz="2600" dirty="0">
                <a:solidFill>
                  <a:schemeClr val="bg1">
                    <a:lumMod val="50000"/>
                  </a:schemeClr>
                </a:solidFill>
              </a:rPr>
              <a:t>Compte rendu de la semaine passée</a:t>
            </a:r>
          </a:p>
          <a:p>
            <a:pPr lvl="0"/>
            <a:r>
              <a:rPr lang="fr-CA" sz="2600" dirty="0" err="1" smtClean="0"/>
              <a:t>Neuroplasticité</a:t>
            </a:r>
            <a:endParaRPr lang="en-CA" sz="2600" dirty="0"/>
          </a:p>
          <a:p>
            <a:pPr lvl="0"/>
            <a:r>
              <a:rPr lang="fr-CA" sz="2600" dirty="0" smtClean="0"/>
              <a:t>Les </a:t>
            </a:r>
            <a:r>
              <a:rPr lang="fr-CA" sz="2600" dirty="0"/>
              <a:t>compétences clés en leadership </a:t>
            </a:r>
          </a:p>
          <a:p>
            <a:pPr lvl="0"/>
            <a:r>
              <a:rPr lang="fr-CA" sz="2800" dirty="0"/>
              <a:t>Choses à accomplir cette semaine</a:t>
            </a:r>
          </a:p>
          <a:p>
            <a:pPr lvl="0"/>
            <a:r>
              <a:rPr lang="fr-CA" sz="2800" dirty="0"/>
              <a:t>Débriefing et sous-groupes</a:t>
            </a:r>
            <a:endParaRPr lang="fr-CA"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827D6A-1856-A70D-DBAE-FD518E64CFC7}"/>
              </a:ext>
            </a:extLst>
          </p:cNvPr>
          <p:cNvPicPr>
            <a:picLocks noChangeAspect="1"/>
          </p:cNvPicPr>
          <p:nvPr/>
        </p:nvPicPr>
        <p:blipFill>
          <a:blip r:embed="rId3"/>
          <a:stretch>
            <a:fillRect/>
          </a:stretch>
        </p:blipFill>
        <p:spPr>
          <a:xfrm>
            <a:off x="3301754" y="227227"/>
            <a:ext cx="6408235" cy="5506235"/>
          </a:xfrm>
          <a:prstGeom prst="rect">
            <a:avLst/>
          </a:prstGeom>
        </p:spPr>
      </p:pic>
      <p:sp>
        <p:nvSpPr>
          <p:cNvPr id="2" name="Title 1"/>
          <p:cNvSpPr>
            <a:spLocks noGrp="1"/>
          </p:cNvSpPr>
          <p:nvPr>
            <p:ph type="title"/>
          </p:nvPr>
        </p:nvSpPr>
        <p:spPr/>
        <p:txBody>
          <a:bodyPr>
            <a:noAutofit/>
          </a:bodyPr>
          <a:lstStyle/>
          <a:p>
            <a:r>
              <a:rPr lang="fr-CA" dirty="0"/>
              <a:t>Le cerveau</a:t>
            </a:r>
          </a:p>
        </p:txBody>
      </p:sp>
      <p:sp>
        <p:nvSpPr>
          <p:cNvPr id="6" name="Content Placeholder 5">
            <a:extLst>
              <a:ext uri="{FF2B5EF4-FFF2-40B4-BE49-F238E27FC236}">
                <a16:creationId xmlns:a16="http://schemas.microsoft.com/office/drawing/2014/main" id="{26009E8B-B635-8CD0-4543-5CDEFE4C70AF}"/>
              </a:ext>
            </a:extLst>
          </p:cNvPr>
          <p:cNvSpPr>
            <a:spLocks noGrp="1"/>
          </p:cNvSpPr>
          <p:nvPr>
            <p:ph idx="1"/>
          </p:nvPr>
        </p:nvSpPr>
        <p:spPr>
          <a:xfrm>
            <a:off x="457200" y="1600201"/>
            <a:ext cx="2962672" cy="2908920"/>
          </a:xfrm>
        </p:spPr>
        <p:txBody>
          <a:bodyPr/>
          <a:lstStyle/>
          <a:p>
            <a:pPr marL="0" indent="0">
              <a:buNone/>
            </a:pPr>
            <a:r>
              <a:rPr lang="fr-CA" sz="3200" dirty="0"/>
              <a:t>“Qu’est-ce qui vous est arrivé?...”</a:t>
            </a:r>
            <a:endParaRPr lang="en-US" dirty="0"/>
          </a:p>
        </p:txBody>
      </p:sp>
      <p:sp>
        <p:nvSpPr>
          <p:cNvPr id="10" name="TextBox 9">
            <a:extLst>
              <a:ext uri="{FF2B5EF4-FFF2-40B4-BE49-F238E27FC236}">
                <a16:creationId xmlns:a16="http://schemas.microsoft.com/office/drawing/2014/main" id="{BA64211A-262A-9097-7829-5C1090BAA413}"/>
              </a:ext>
            </a:extLst>
          </p:cNvPr>
          <p:cNvSpPr txBox="1"/>
          <p:nvPr/>
        </p:nvSpPr>
        <p:spPr>
          <a:xfrm>
            <a:off x="1115616" y="6320019"/>
            <a:ext cx="5814392" cy="523220"/>
          </a:xfrm>
          <a:prstGeom prst="rect">
            <a:avLst/>
          </a:prstGeom>
          <a:noFill/>
        </p:spPr>
        <p:txBody>
          <a:bodyPr wrap="square">
            <a:spAutoFit/>
          </a:bodyPr>
          <a:lstStyle/>
          <a:p>
            <a:r>
              <a:rPr lang="en-US" sz="1400" dirty="0">
                <a:hlinkClick r:id="rId4"/>
              </a:rPr>
              <a:t>https://www.amazon.ca/Que-</a:t>
            </a:r>
            <a:r>
              <a:rPr lang="en-US" sz="1400" dirty="0" err="1">
                <a:hlinkClick r:id="rId4"/>
              </a:rPr>
              <a:t>vous</a:t>
            </a:r>
            <a:r>
              <a:rPr lang="en-US" sz="1400" dirty="0">
                <a:hlinkClick r:id="rId4"/>
              </a:rPr>
              <a:t>-</a:t>
            </a:r>
            <a:r>
              <a:rPr lang="en-US" sz="1400" dirty="0" err="1">
                <a:hlinkClick r:id="rId4"/>
              </a:rPr>
              <a:t>est-arrivé-traumatismes</a:t>
            </a:r>
            <a:r>
              <a:rPr lang="en-US" sz="1400" dirty="0">
                <a:hlinkClick r:id="rId4"/>
              </a:rPr>
              <a:t>/</a:t>
            </a:r>
            <a:r>
              <a:rPr lang="en-US" sz="1400" dirty="0" err="1">
                <a:hlinkClick r:id="rId4"/>
              </a:rPr>
              <a:t>dp</a:t>
            </a:r>
            <a:r>
              <a:rPr lang="en-US" sz="1400" dirty="0">
                <a:hlinkClick r:id="rId4"/>
              </a:rPr>
              <a:t>/2749947375/</a:t>
            </a:r>
            <a:r>
              <a:rPr lang="en-US" sz="1400" dirty="0"/>
              <a:t> </a:t>
            </a:r>
          </a:p>
          <a:p>
            <a:r>
              <a:rPr lang="en-US" sz="1400" b="0" u="sng" dirty="0">
                <a:hlinkClick r:id="rId5"/>
              </a:rPr>
              <a:t>https://www.youtube.com/watch?v=rd13inJYbQk</a:t>
            </a:r>
            <a:endParaRPr lang="en-US" sz="1400" b="0" u="sng" dirty="0"/>
          </a:p>
        </p:txBody>
      </p:sp>
    </p:spTree>
    <p:extLst>
      <p:ext uri="{BB962C8B-B14F-4D97-AF65-F5344CB8AC3E}">
        <p14:creationId xmlns:p14="http://schemas.microsoft.com/office/powerpoint/2010/main" val="10740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5">
            <a:clrChange>
              <a:clrFrom>
                <a:srgbClr val="FFFFFF"/>
              </a:clrFrom>
              <a:clrTo>
                <a:srgbClr val="FFFFFF">
                  <a:alpha val="0"/>
                </a:srgbClr>
              </a:clrTo>
            </a:clrChange>
          </a:blip>
          <a:srcRect t="4669" b="14773"/>
          <a:stretch/>
        </p:blipFill>
        <p:spPr>
          <a:xfrm>
            <a:off x="1156440" y="1417638"/>
            <a:ext cx="6780952" cy="4772074"/>
          </a:xfrm>
          <a:prstGeom prst="rect">
            <a:avLst/>
          </a:prstGeom>
        </p:spPr>
      </p:pic>
      <p:pic>
        <p:nvPicPr>
          <p:cNvPr id="18" name="Picture 17"/>
          <p:cNvPicPr>
            <a:picLocks noChangeAspect="1"/>
          </p:cNvPicPr>
          <p:nvPr/>
        </p:nvPicPr>
        <p:blipFill rotWithShape="1">
          <a:blip r:embed="rId6"/>
          <a:srcRect t="7029" b="14498"/>
          <a:stretch/>
        </p:blipFill>
        <p:spPr>
          <a:xfrm>
            <a:off x="1175424" y="1541128"/>
            <a:ext cx="6780952" cy="4648583"/>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fr-FR" dirty="0"/>
              <a:t>risques naturels</a:t>
            </a:r>
          </a:p>
          <a:p>
            <a:r>
              <a:rPr lang="fr-FR" dirty="0"/>
              <a:t>   transformé en</a:t>
            </a:r>
          </a:p>
          <a:p>
            <a:r>
              <a:rPr lang="fr-FR" dirty="0"/>
              <a:t>surstimulation quotidienne</a:t>
            </a:r>
            <a:endParaRPr lang="en-CA" dirty="0"/>
          </a:p>
        </p:txBody>
      </p:sp>
      <p:sp>
        <p:nvSpPr>
          <p:cNvPr id="19" name="TextBox 18"/>
          <p:cNvSpPr txBox="1"/>
          <p:nvPr/>
        </p:nvSpPr>
        <p:spPr>
          <a:xfrm>
            <a:off x="2146606" y="3653181"/>
            <a:ext cx="1230000" cy="1200329"/>
          </a:xfrm>
          <a:prstGeom prst="rect">
            <a:avLst/>
          </a:prstGeom>
          <a:noFill/>
        </p:spPr>
        <p:txBody>
          <a:bodyPr wrap="square" rtlCol="0">
            <a:spAutoFit/>
          </a:bodyPr>
          <a:lstStyle/>
          <a:p>
            <a:r>
              <a:rPr lang="fr-FR" dirty="0"/>
              <a:t>le Stress</a:t>
            </a:r>
          </a:p>
          <a:p>
            <a:r>
              <a:rPr lang="fr-FR" dirty="0"/>
              <a:t>la Famille</a:t>
            </a:r>
          </a:p>
          <a:p>
            <a:r>
              <a:rPr lang="fr-FR" dirty="0"/>
              <a:t>le Travaille</a:t>
            </a:r>
          </a:p>
          <a:p>
            <a:r>
              <a:rPr lang="fr-FR" dirty="0"/>
              <a:t>les Médias</a:t>
            </a:r>
            <a:endParaRPr lang="en-CA" dirty="0"/>
          </a:p>
        </p:txBody>
      </p:sp>
      <p:pic>
        <p:nvPicPr>
          <p:cNvPr id="8" name="Picture 7"/>
          <p:cNvPicPr>
            <a:picLocks noChangeAspect="1"/>
          </p:cNvPicPr>
          <p:nvPr/>
        </p:nvPicPr>
        <p:blipFill rotWithShape="1">
          <a:blip r:embed="rId6"/>
          <a:srcRect b="15185"/>
          <a:stretch/>
        </p:blipFill>
        <p:spPr>
          <a:xfrm>
            <a:off x="1156440" y="1141059"/>
            <a:ext cx="6780952" cy="5024245"/>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Prise de </a:t>
            </a:r>
            <a:r>
              <a:rPr lang="en-CA" dirty="0" err="1"/>
              <a:t>décisions</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err="1"/>
              <a:t>Émotions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err="1"/>
              <a:t>Langage</a:t>
            </a:r>
            <a:endParaRPr lang="en-CA" dirty="0"/>
          </a:p>
        </p:txBody>
      </p:sp>
      <p:sp>
        <p:nvSpPr>
          <p:cNvPr id="15" name="TextBox 14"/>
          <p:cNvSpPr txBox="1"/>
          <p:nvPr/>
        </p:nvSpPr>
        <p:spPr>
          <a:xfrm>
            <a:off x="7492347" y="4308228"/>
            <a:ext cx="1383714" cy="923330"/>
          </a:xfrm>
          <a:prstGeom prst="rect">
            <a:avLst/>
          </a:prstGeom>
          <a:noFill/>
        </p:spPr>
        <p:txBody>
          <a:bodyPr wrap="square" rtlCol="0">
            <a:spAutoFit/>
          </a:bodyPr>
          <a:lstStyle/>
          <a:p>
            <a:r>
              <a:rPr lang="en-CA" dirty="0"/>
              <a:t>Pratique de </a:t>
            </a:r>
            <a:r>
              <a:rPr lang="en-CA" dirty="0" err="1"/>
              <a:t>pleine</a:t>
            </a:r>
            <a:r>
              <a:rPr lang="en-CA" dirty="0"/>
              <a:t> conscience</a:t>
            </a:r>
          </a:p>
        </p:txBody>
      </p:sp>
      <p:sp>
        <p:nvSpPr>
          <p:cNvPr id="9" name="TextBox 8"/>
          <p:cNvSpPr txBox="1"/>
          <p:nvPr/>
        </p:nvSpPr>
        <p:spPr>
          <a:xfrm>
            <a:off x="5962765" y="4308229"/>
            <a:ext cx="1249803" cy="923330"/>
          </a:xfrm>
          <a:prstGeom prst="rect">
            <a:avLst/>
          </a:prstGeom>
          <a:noFill/>
        </p:spPr>
        <p:txBody>
          <a:bodyPr wrap="square" rtlCol="0">
            <a:spAutoFit/>
          </a:bodyPr>
          <a:lstStyle/>
          <a:p>
            <a:r>
              <a:rPr lang="en-CA" dirty="0"/>
              <a:t>Amygdale / </a:t>
            </a:r>
            <a:r>
              <a:rPr lang="en-CA" dirty="0" err="1"/>
              <a:t>complexe</a:t>
            </a:r>
            <a:r>
              <a:rPr lang="en-CA" dirty="0"/>
              <a:t> </a:t>
            </a:r>
            <a:r>
              <a:rPr lang="en-CA" dirty="0" err="1"/>
              <a:t>amygdalien</a:t>
            </a:r>
            <a:endParaRPr lang="en-CA" dirty="0"/>
          </a:p>
        </p:txBody>
      </p:sp>
      <p:sp>
        <p:nvSpPr>
          <p:cNvPr id="17" name="Title 16"/>
          <p:cNvSpPr>
            <a:spLocks noGrp="1"/>
          </p:cNvSpPr>
          <p:nvPr>
            <p:ph type="title"/>
          </p:nvPr>
        </p:nvSpPr>
        <p:spPr/>
        <p:txBody>
          <a:bodyPr>
            <a:normAutofit fontScale="90000"/>
          </a:bodyPr>
          <a:lstStyle/>
          <a:p>
            <a:r>
              <a:rPr lang="en-US" dirty="0"/>
              <a:t>La </a:t>
            </a:r>
            <a:r>
              <a:rPr lang="en-US" dirty="0" err="1"/>
              <a:t>neuroplastie</a:t>
            </a:r>
            <a:r>
              <a:rPr lang="en-US" dirty="0"/>
              <a:t> : </a:t>
            </a:r>
            <a:r>
              <a:rPr lang="en-US" dirty="0" err="1"/>
              <a:t>Qu’est-ce</a:t>
            </a:r>
            <a:r>
              <a:rPr lang="en-US" dirty="0"/>
              <a:t> qui se passe dans </a:t>
            </a:r>
            <a:r>
              <a:rPr lang="en-US" dirty="0" err="1"/>
              <a:t>votre</a:t>
            </a:r>
            <a:r>
              <a:rPr lang="en-US" dirty="0"/>
              <a:t> </a:t>
            </a:r>
            <a:r>
              <a:rPr lang="en-US" dirty="0" err="1"/>
              <a:t>cerveau</a:t>
            </a:r>
            <a:endParaRPr lang="en-CA" dirty="0"/>
          </a:p>
        </p:txBody>
      </p:sp>
      <p:grpSp>
        <p:nvGrpSpPr>
          <p:cNvPr id="20" name="Group 19"/>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8">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9"/>
            <a:stretch>
              <a:fillRect/>
            </a:stretch>
          </p:blipFill>
          <p:spPr>
            <a:xfrm>
              <a:off x="7215374" y="576734"/>
              <a:ext cx="1114425" cy="1028700"/>
            </a:xfrm>
            <a:prstGeom prst="ellipse">
              <a:avLst/>
            </a:prstGeom>
            <a:ln>
              <a:noFill/>
            </a:ln>
            <a:effectLst>
              <a:softEdge rad="112500"/>
            </a:effectLst>
          </p:spPr>
        </p:pic>
      </p:grpSp>
      <p:sp>
        <p:nvSpPr>
          <p:cNvPr id="22" name="Rectangle 21">
            <a:extLst>
              <a:ext uri="{FF2B5EF4-FFF2-40B4-BE49-F238E27FC236}">
                <a16:creationId xmlns:a16="http://schemas.microsoft.com/office/drawing/2014/main" id="{DD56AD9E-BF51-0B38-E288-A1F9E3834946}"/>
              </a:ext>
            </a:extLst>
          </p:cNvPr>
          <p:cNvSpPr/>
          <p:nvPr/>
        </p:nvSpPr>
        <p:spPr>
          <a:xfrm>
            <a:off x="457200" y="6026232"/>
            <a:ext cx="8425750" cy="584775"/>
          </a:xfrm>
          <a:prstGeom prst="rect">
            <a:avLst/>
          </a:prstGeom>
        </p:spPr>
        <p:txBody>
          <a:bodyPr wrap="square">
            <a:spAutoFit/>
          </a:bodyPr>
          <a:lstStyle/>
          <a:p>
            <a:r>
              <a:rPr lang="en-CA" sz="1600" dirty="0" err="1">
                <a:effectLst/>
                <a:latin typeface="Times New Roman" panose="02020603050405020304" pitchFamily="18" charset="0"/>
                <a:ea typeface="Calibri" panose="020F0502020204030204" pitchFamily="34" charset="0"/>
              </a:rPr>
              <a:t>Visionnez</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cette</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vidéo</a:t>
            </a:r>
            <a:r>
              <a:rPr lang="en-CA" sz="1600" dirty="0">
                <a:effectLst/>
                <a:latin typeface="Times New Roman" panose="02020603050405020304" pitchFamily="18" charset="0"/>
                <a:ea typeface="Calibri" panose="020F0502020204030204" pitchFamily="34" charset="0"/>
              </a:rPr>
              <a:t> à la </a:t>
            </a:r>
            <a:r>
              <a:rPr lang="en-CA" sz="1600" dirty="0" err="1">
                <a:effectLst/>
                <a:latin typeface="Times New Roman" panose="02020603050405020304" pitchFamily="18" charset="0"/>
                <a:ea typeface="Calibri" panose="020F0502020204030204" pitchFamily="34" charset="0"/>
              </a:rPr>
              <a:t>maison</a:t>
            </a:r>
            <a:r>
              <a:rPr lang="en-CA" sz="1600" dirty="0">
                <a:effectLst/>
                <a:latin typeface="Times New Roman" panose="02020603050405020304" pitchFamily="18" charset="0"/>
                <a:ea typeface="Calibri" panose="020F0502020204030204" pitchFamily="34" charset="0"/>
              </a:rPr>
              <a:t> (</a:t>
            </a:r>
            <a:r>
              <a:rPr lang="en-CA" sz="1600" dirty="0">
                <a:latin typeface="Times New Roman" panose="02020603050405020304" pitchFamily="18" charset="0"/>
                <a:ea typeface="Calibri" panose="020F0502020204030204" pitchFamily="34" charset="0"/>
              </a:rPr>
              <a:t>15</a:t>
            </a:r>
            <a:r>
              <a:rPr lang="en-CA" sz="1600" dirty="0">
                <a:effectLst/>
                <a:latin typeface="Times New Roman" panose="02020603050405020304" pitchFamily="18" charset="0"/>
                <a:ea typeface="Calibri" panose="020F0502020204030204" pitchFamily="34" charset="0"/>
              </a:rPr>
              <a:t> mins): </a:t>
            </a:r>
            <a:r>
              <a:rPr lang="en-CA" sz="1600" u="sng" dirty="0">
                <a:solidFill>
                  <a:srgbClr val="0000FF"/>
                </a:solidFill>
                <a:latin typeface="Times New Roman" panose="02020603050405020304" pitchFamily="18" charset="0"/>
                <a:ea typeface="Calibri" panose="020F0502020204030204" pitchFamily="34" charset="0"/>
                <a:hlinkClick r:id="rId10"/>
              </a:rPr>
              <a:t>https://www.youtube.com/watch?v=7x4am1tC7oo</a:t>
            </a:r>
            <a:endParaRPr lang="en-CA" sz="1600" u="sng" dirty="0">
              <a:solidFill>
                <a:srgbClr val="0000FF"/>
              </a:solidFill>
              <a:latin typeface="Times New Roman" panose="02020603050405020304" pitchFamily="18" charset="0"/>
              <a:ea typeface="Calibri" panose="020F0502020204030204" pitchFamily="34" charset="0"/>
            </a:endParaRPr>
          </a:p>
          <a:p>
            <a:r>
              <a:rPr lang="en-CA" sz="1600" dirty="0" err="1">
                <a:latin typeface="Times New Roman" panose="02020603050405020304" pitchFamily="18" charset="0"/>
                <a:ea typeface="Calibri" panose="020F0502020204030204" pitchFamily="34" charset="0"/>
              </a:rPr>
              <a:t>ou</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cette</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vidéo</a:t>
            </a:r>
            <a:r>
              <a:rPr lang="en-CA" sz="1600" dirty="0">
                <a:latin typeface="Times New Roman" panose="02020603050405020304" pitchFamily="18" charset="0"/>
                <a:ea typeface="Calibri" panose="020F0502020204030204" pitchFamily="34" charset="0"/>
              </a:rPr>
              <a:t> (2 mins) : </a:t>
            </a:r>
            <a:r>
              <a:rPr lang="en-CA" sz="1600" dirty="0">
                <a:latin typeface="Times New Roman" panose="02020603050405020304" pitchFamily="18" charset="0"/>
                <a:ea typeface="Calibri" panose="020F0502020204030204" pitchFamily="34" charset="0"/>
                <a:hlinkClick r:id="rId11"/>
              </a:rPr>
              <a:t>https://www.youtube.com/watch?v=PDFWBMOF5yo</a:t>
            </a:r>
            <a:r>
              <a:rPr lang="en-CA" sz="1600"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796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Le comportement du cerveau et du corps en situation de stress</a:t>
            </a:r>
            <a:endParaRPr lang="fr-CA" dirty="0"/>
          </a:p>
        </p:txBody>
      </p:sp>
      <p:pic>
        <p:nvPicPr>
          <p:cNvPr id="5" name="Picture 4">
            <a:extLst>
              <a:ext uri="{FF2B5EF4-FFF2-40B4-BE49-F238E27FC236}">
                <a16:creationId xmlns:a16="http://schemas.microsoft.com/office/drawing/2014/main" id="{09BD7E0C-FE86-E047-90B9-5E9EEFE5A147}"/>
              </a:ext>
            </a:extLst>
          </p:cNvPr>
          <p:cNvPicPr>
            <a:picLocks noChangeAspect="1"/>
          </p:cNvPicPr>
          <p:nvPr/>
        </p:nvPicPr>
        <p:blipFill>
          <a:blip r:embed="rId3"/>
          <a:stretch>
            <a:fillRect/>
          </a:stretch>
        </p:blipFill>
        <p:spPr>
          <a:xfrm>
            <a:off x="5673442" y="2492896"/>
            <a:ext cx="3028950" cy="619125"/>
          </a:xfrm>
          <a:prstGeom prst="rect">
            <a:avLst/>
          </a:prstGeom>
        </p:spPr>
      </p:pic>
      <p:pic>
        <p:nvPicPr>
          <p:cNvPr id="14" name="Picture 13">
            <a:extLst>
              <a:ext uri="{FF2B5EF4-FFF2-40B4-BE49-F238E27FC236}">
                <a16:creationId xmlns:a16="http://schemas.microsoft.com/office/drawing/2014/main" id="{76ECFC46-2427-180B-A1A4-BCB4A36B7D01}"/>
              </a:ext>
            </a:extLst>
          </p:cNvPr>
          <p:cNvPicPr>
            <a:picLocks noChangeAspect="1"/>
          </p:cNvPicPr>
          <p:nvPr/>
        </p:nvPicPr>
        <p:blipFill rotWithShape="1">
          <a:blip r:embed="rId4"/>
          <a:srcRect l="3327" t="927" r="4229"/>
          <a:stretch/>
        </p:blipFill>
        <p:spPr>
          <a:xfrm>
            <a:off x="740041" y="1417637"/>
            <a:ext cx="4896545" cy="5377499"/>
          </a:xfrm>
          <a:prstGeom prst="rect">
            <a:avLst/>
          </a:prstGeom>
        </p:spPr>
      </p:pic>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bstacle est le chemin (les leçons du stoïcisme) | Vecteur de Croiss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8856984" cy="497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9099</TotalTime>
  <Words>4356</Words>
  <Application>Microsoft Office PowerPoint</Application>
  <PresentationFormat>On-screen Show (4:3)</PresentationFormat>
  <Paragraphs>416</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Lato</vt:lpstr>
      <vt:lpstr>Merriweather</vt:lpstr>
      <vt:lpstr>Open Sans</vt:lpstr>
      <vt:lpstr>Roboto</vt:lpstr>
      <vt:lpstr>Times New Roman</vt:lpstr>
      <vt:lpstr>Trebuchet MS</vt:lpstr>
      <vt:lpstr>Verdana</vt:lpstr>
      <vt:lpstr>Wingdings</vt:lpstr>
      <vt:lpstr>1_Office Theme</vt:lpstr>
      <vt:lpstr>PowerPoint Presentation</vt:lpstr>
      <vt:lpstr>Programme de développement du leadership de changement en pleine-conscience (DLCP)</vt:lpstr>
      <vt:lpstr>Exercice de respiration en pleine conscience – Centrage</vt:lpstr>
      <vt:lpstr>Compte rendu de la semaine 1</vt:lpstr>
      <vt:lpstr>Ordre du jour – semaine 2: Le cerveau  (concentration, clarté)</vt:lpstr>
      <vt:lpstr>Le cerveau</vt:lpstr>
      <vt:lpstr>La neuroplastie : Qu’est-ce qui se passe dans votre cerveau</vt:lpstr>
      <vt:lpstr>Le comportement du cerveau et du corps en situation de stress</vt:lpstr>
      <vt:lpstr>PowerPoint Presentation</vt:lpstr>
      <vt:lpstr>Pourquoi la pleine conscience est si importante ?</vt:lpstr>
      <vt:lpstr>Comment la pratique de la pleine conscience aide les chefs d’entreprises (1/2)</vt:lpstr>
      <vt:lpstr>Comment la pratique de la pleine conscience aide les chefs d’entreprises (2/2)</vt:lpstr>
      <vt:lpstr>PowerPoint Presentation</vt:lpstr>
      <vt:lpstr>Quels aspects de leadership en pleine conscience supportent les compétences clés en leadership du Gouvernement du Canada?</vt:lpstr>
      <vt:lpstr>Exercice : Notions de base (1/2)</vt:lpstr>
      <vt:lpstr>Exercice de respiration de pleine conscience (2/2)</vt:lpstr>
      <vt:lpstr>Choses à accomplir cette semaine</vt:lpstr>
      <vt:lpstr>Débriefing et sous-groupes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500</cp:revision>
  <cp:lastPrinted>2016-05-02T17:15:08Z</cp:lastPrinted>
  <dcterms:created xsi:type="dcterms:W3CDTF">2015-04-14T20:39:51Z</dcterms:created>
  <dcterms:modified xsi:type="dcterms:W3CDTF">2023-10-17T17:54:21Z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168015792</vt:i4>
  </property>
  <property fmtid="{D5CDD505-2E9C-101B-9397-08002B2CF9AE}" pid="3" name="_NewReviewCycle">
    <vt:lpwstr/>
  </property>
  <property fmtid="{D5CDD505-2E9C-101B-9397-08002B2CF9AE}" pid="4" name="_EmailSubject">
    <vt:lpwstr>Week 2</vt:lpwstr>
  </property>
  <property fmtid="{D5CDD505-2E9C-101B-9397-08002B2CF9AE}" pid="5" name="_AuthorEmail">
    <vt:lpwstr>Marie-Lyne.Renaud@tpsgc-pwgsc.gc.ca</vt:lpwstr>
  </property>
  <property fmtid="{D5CDD505-2E9C-101B-9397-08002B2CF9AE}" pid="6" name="_AuthorEmailDisplayName">
    <vt:lpwstr>Marie-Lyne Renaud</vt:lpwstr>
  </property>
  <property fmtid="{D5CDD505-2E9C-101B-9397-08002B2CF9AE}" pid="7" name="_PreviousAdHocReviewCycleID">
    <vt:i4>168015792</vt:i4>
  </property>
</Properties>
</file>