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312" r:id="rId3"/>
    <p:sldId id="313" r:id="rId4"/>
    <p:sldId id="314" r:id="rId5"/>
    <p:sldId id="306" r:id="rId6"/>
    <p:sldId id="320" r:id="rId7"/>
    <p:sldId id="319" r:id="rId8"/>
    <p:sldId id="300" r:id="rId9"/>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D06BA9-682F-4311-895F-64E373FDF0EC}">
          <p14:sldIdLst>
            <p14:sldId id="256"/>
            <p14:sldId id="312"/>
            <p14:sldId id="313"/>
            <p14:sldId id="314"/>
            <p14:sldId id="306"/>
            <p14:sldId id="320"/>
            <p14:sldId id="319"/>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u, Cinthya C [NC]" initials="LCC[" lastIdx="1" clrIdx="0">
    <p:extLst>
      <p:ext uri="{19B8F6BF-5375-455C-9EA6-DF929625EA0E}">
        <p15:presenceInfo xmlns:p15="http://schemas.microsoft.com/office/powerpoint/2012/main" userId="S-1-5-21-2836628367-1582996139-4062659285-459559" providerId="AD"/>
      </p:ext>
    </p:extLst>
  </p:cmAuthor>
  <p:cmAuthor id="2" name="Veillette, Veronique V [NC]" initials="VVV[" lastIdx="1" clrIdx="1">
    <p:extLst>
      <p:ext uri="{19B8F6BF-5375-455C-9EA6-DF929625EA0E}">
        <p15:presenceInfo xmlns:p15="http://schemas.microsoft.com/office/powerpoint/2012/main" userId="S-1-5-21-2836628367-1582996139-4062659285-540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D3B8"/>
    <a:srgbClr val="E9F7F0"/>
    <a:srgbClr val="E5F0E4"/>
    <a:srgbClr val="9FC89C"/>
    <a:srgbClr val="F3FBF7"/>
    <a:srgbClr val="3CA674"/>
    <a:srgbClr val="F2FCF4"/>
    <a:srgbClr val="B0D3AD"/>
    <a:srgbClr val="0D291A"/>
    <a:srgbClr val="C87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6" autoAdjust="0"/>
    <p:restoredTop sz="75923" autoAdjust="0"/>
  </p:normalViewPr>
  <p:slideViewPr>
    <p:cSldViewPr snapToGrid="0">
      <p:cViewPr varScale="1">
        <p:scale>
          <a:sx n="66" d="100"/>
          <a:sy n="66" d="100"/>
        </p:scale>
        <p:origin x="168" y="62"/>
      </p:cViewPr>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varScale="1">
        <p:scale>
          <a:sx n="72" d="100"/>
          <a:sy n="72" d="100"/>
        </p:scale>
        <p:origin x="294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35D2-670E-400A-B667-2EDE9E31F455}" type="datetimeFigureOut">
              <a:rPr lang="en-CA" smtClean="0"/>
              <a:t>2021-10-21</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0460B0-62BA-4283-BE8F-F906E4E4D1EE}" type="slidenum">
              <a:rPr lang="en-CA" smtClean="0"/>
              <a:t>‹#›</a:t>
            </a:fld>
            <a:endParaRPr lang="en-CA"/>
          </a:p>
        </p:txBody>
      </p:sp>
    </p:spTree>
    <p:extLst>
      <p:ext uri="{BB962C8B-B14F-4D97-AF65-F5344CB8AC3E}">
        <p14:creationId xmlns:p14="http://schemas.microsoft.com/office/powerpoint/2010/main" val="3267852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96738-048A-4CA0-BB39-6BDB4FE72A38}" type="datetimeFigureOut">
              <a:rPr lang="en-CA" smtClean="0"/>
              <a:t>2021-10-21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03B55-4B9F-4237-83F8-6FBE806F0DA4}" type="slidenum">
              <a:rPr lang="en-CA" smtClean="0"/>
              <a:t>‹#›</a:t>
            </a:fld>
            <a:endParaRPr lang="en-CA"/>
          </a:p>
        </p:txBody>
      </p:sp>
    </p:spTree>
    <p:extLst>
      <p:ext uri="{BB962C8B-B14F-4D97-AF65-F5344CB8AC3E}">
        <p14:creationId xmlns:p14="http://schemas.microsoft.com/office/powerpoint/2010/main" val="4067029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455CA1-0739-415B-86F9-E862603FFE7C}" type="slidenum">
              <a:rPr lang="en-CA" smtClean="0"/>
              <a:t>3</a:t>
            </a:fld>
            <a:endParaRPr lang="en-CA"/>
          </a:p>
        </p:txBody>
      </p:sp>
    </p:spTree>
    <p:extLst>
      <p:ext uri="{BB962C8B-B14F-4D97-AF65-F5344CB8AC3E}">
        <p14:creationId xmlns:p14="http://schemas.microsoft.com/office/powerpoint/2010/main" val="68058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1455CA1-0739-415B-86F9-E862603FFE7C}" type="slidenum">
              <a:rPr lang="en-CA" smtClean="0"/>
              <a:t>4</a:t>
            </a:fld>
            <a:endParaRPr lang="en-CA"/>
          </a:p>
        </p:txBody>
      </p:sp>
    </p:spTree>
    <p:extLst>
      <p:ext uri="{BB962C8B-B14F-4D97-AF65-F5344CB8AC3E}">
        <p14:creationId xmlns:p14="http://schemas.microsoft.com/office/powerpoint/2010/main" val="120930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E4703B55-4B9F-4237-83F8-6FBE806F0DA4}" type="slidenum">
              <a:rPr lang="en-CA" smtClean="0"/>
              <a:t>5</a:t>
            </a:fld>
            <a:endParaRPr lang="en-CA"/>
          </a:p>
        </p:txBody>
      </p:sp>
    </p:spTree>
    <p:extLst>
      <p:ext uri="{BB962C8B-B14F-4D97-AF65-F5344CB8AC3E}">
        <p14:creationId xmlns:p14="http://schemas.microsoft.com/office/powerpoint/2010/main" val="1453706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E4703B55-4B9F-4237-83F8-6FBE806F0DA4}" type="slidenum">
              <a:rPr lang="en-CA" smtClean="0"/>
              <a:t>6</a:t>
            </a:fld>
            <a:endParaRPr lang="en-CA"/>
          </a:p>
        </p:txBody>
      </p:sp>
    </p:spTree>
    <p:extLst>
      <p:ext uri="{BB962C8B-B14F-4D97-AF65-F5344CB8AC3E}">
        <p14:creationId xmlns:p14="http://schemas.microsoft.com/office/powerpoint/2010/main" val="308093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E4703B55-4B9F-4237-83F8-6FBE806F0DA4}" type="slidenum">
              <a:rPr lang="en-CA" smtClean="0"/>
              <a:t>7</a:t>
            </a:fld>
            <a:endParaRPr lang="en-CA"/>
          </a:p>
        </p:txBody>
      </p:sp>
    </p:spTree>
    <p:extLst>
      <p:ext uri="{BB962C8B-B14F-4D97-AF65-F5344CB8AC3E}">
        <p14:creationId xmlns:p14="http://schemas.microsoft.com/office/powerpoint/2010/main" val="234392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4703B55-4B9F-4237-83F8-6FBE806F0DA4}" type="slidenum">
              <a:rPr lang="en-CA" smtClean="0"/>
              <a:t>8</a:t>
            </a:fld>
            <a:endParaRPr lang="en-CA"/>
          </a:p>
        </p:txBody>
      </p:sp>
    </p:spTree>
    <p:extLst>
      <p:ext uri="{BB962C8B-B14F-4D97-AF65-F5344CB8AC3E}">
        <p14:creationId xmlns:p14="http://schemas.microsoft.com/office/powerpoint/2010/main" val="2624316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14" name="Picture 13" title="Decorative / Décoratif"/>
          <p:cNvPicPr>
            <a:picLocks noChangeAspect="1"/>
          </p:cNvPicPr>
          <p:nvPr userDrawn="1"/>
        </p:nvPicPr>
        <p:blipFill rotWithShape="1">
          <a:blip r:embed="rId2">
            <a:extLst>
              <a:ext uri="{28A0092B-C50C-407E-A947-70E740481C1C}">
                <a14:useLocalDpi xmlns:a14="http://schemas.microsoft.com/office/drawing/2010/main" val="0"/>
              </a:ext>
            </a:extLst>
          </a:blip>
          <a:srcRect l="32158"/>
          <a:stretch/>
        </p:blipFill>
        <p:spPr>
          <a:xfrm>
            <a:off x="0" y="4150171"/>
            <a:ext cx="990576" cy="1460133"/>
          </a:xfrm>
          <a:prstGeom prst="rect">
            <a:avLst/>
          </a:prstGeom>
        </p:spPr>
      </p:pic>
      <p:cxnSp>
        <p:nvCxnSpPr>
          <p:cNvPr id="11" name="Straight Connector 10" title="Decorative / Décoratif"/>
          <p:cNvCxnSpPr/>
          <p:nvPr userDrawn="1"/>
        </p:nvCxnSpPr>
        <p:spPr>
          <a:xfrm>
            <a:off x="1151213" y="0"/>
            <a:ext cx="0" cy="3878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descr="Canada Wordmark / Mot-symbole « Canada »" title="Logo / Marqu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10928" y="6338371"/>
            <a:ext cx="1062167" cy="267094"/>
          </a:xfrm>
          <a:prstGeom prst="rect">
            <a:avLst/>
          </a:prstGeom>
        </p:spPr>
      </p:pic>
      <p:pic>
        <p:nvPicPr>
          <p:cNvPr id="4" name="Picture 3" descr="Government of Canada Flag Symbol Signature / Signature affichant le symbole du drapeau du Gouvernement du Canada" title="Logo / Marqu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2038" y="6352369"/>
            <a:ext cx="3496722" cy="253096"/>
          </a:xfrm>
          <a:prstGeom prst="rect">
            <a:avLst/>
          </a:prstGeom>
        </p:spPr>
      </p:pic>
      <p:pic>
        <p:nvPicPr>
          <p:cNvPr id="5" name="Picture 4" descr="Compensation Services Directorate Logo / Marque de Direction des services de rémunération" title="Logo / Marque"/>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7744" y="238178"/>
            <a:ext cx="1976613" cy="447887"/>
          </a:xfrm>
          <a:prstGeom prst="rect">
            <a:avLst/>
          </a:prstGeom>
        </p:spPr>
      </p:pic>
      <p:sp>
        <p:nvSpPr>
          <p:cNvPr id="3" name="Subtitle 2"/>
          <p:cNvSpPr>
            <a:spLocks noGrp="1"/>
          </p:cNvSpPr>
          <p:nvPr>
            <p:ph type="subTitle" idx="1" hasCustomPrompt="1"/>
          </p:nvPr>
        </p:nvSpPr>
        <p:spPr>
          <a:xfrm>
            <a:off x="1223337" y="5019741"/>
            <a:ext cx="7468487" cy="1071539"/>
          </a:xfrm>
        </p:spPr>
        <p:txBody>
          <a:bodyPr>
            <a:noAutofit/>
          </a:bodyPr>
          <a:lstStyle>
            <a:lvl1pPr marL="0" indent="0" algn="l">
              <a:buNone/>
              <a:defRPr sz="3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CA" dirty="0"/>
          </a:p>
        </p:txBody>
      </p:sp>
      <p:sp>
        <p:nvSpPr>
          <p:cNvPr id="2" name="Title 1"/>
          <p:cNvSpPr>
            <a:spLocks noGrp="1"/>
          </p:cNvSpPr>
          <p:nvPr>
            <p:ph type="ctrTitle" hasCustomPrompt="1"/>
          </p:nvPr>
        </p:nvSpPr>
        <p:spPr>
          <a:xfrm>
            <a:off x="1219151" y="4004224"/>
            <a:ext cx="10463512" cy="886973"/>
          </a:xfrm>
        </p:spPr>
        <p:txBody>
          <a:bodyPr anchor="b">
            <a:noAutofit/>
          </a:bodyPr>
          <a:lstStyle>
            <a:lvl1pPr algn="l">
              <a:defRPr sz="5000" b="1">
                <a:solidFill>
                  <a:srgbClr val="0D291A"/>
                </a:solidFill>
              </a:defRPr>
            </a:lvl1pPr>
          </a:lstStyle>
          <a:p>
            <a:r>
              <a:rPr lang="en-US" dirty="0" smtClean="0"/>
              <a:t>CLICK TO EDIT MASTER TITLE STYLE</a:t>
            </a:r>
            <a:endParaRPr lang="en-CA" dirty="0"/>
          </a:p>
        </p:txBody>
      </p:sp>
    </p:spTree>
    <p:extLst>
      <p:ext uri="{BB962C8B-B14F-4D97-AF65-F5344CB8AC3E}">
        <p14:creationId xmlns:p14="http://schemas.microsoft.com/office/powerpoint/2010/main" val="958063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D87BEA1-0221-4BAA-82CA-21422D7B496A}" type="datetimeFigureOut">
              <a:rPr lang="en-CA" smtClean="0"/>
              <a:t>2021-10-21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22422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D87BEA1-0221-4BAA-82CA-21422D7B496A}" type="datetimeFigureOut">
              <a:rPr lang="en-CA" smtClean="0"/>
              <a:t>2021-10-21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51409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87BEA1-0221-4BAA-82CA-21422D7B496A}" type="datetimeFigureOut">
              <a:rPr lang="en-CA" smtClean="0"/>
              <a:t>2021-10-21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A637A4-885E-41C3-BD0C-1FB780C950E9}" type="slidenum">
              <a:rPr lang="en-CA" smtClean="0"/>
              <a:t>‹#›</a:t>
            </a:fld>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2" name="Title 1"/>
          <p:cNvSpPr>
            <a:spLocks noGrp="1"/>
          </p:cNvSpPr>
          <p:nvPr>
            <p:ph type="title" hasCustomPrompt="1"/>
          </p:nvPr>
        </p:nvSpPr>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26881353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87BEA1-0221-4BAA-82CA-21422D7B496A}" type="datetimeFigureOut">
              <a:rPr lang="en-CA" smtClean="0"/>
              <a:t>2021-10-21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186849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D87BEA1-0221-4BAA-82CA-21422D7B496A}" type="datetimeFigureOut">
              <a:rPr lang="en-CA" smtClean="0"/>
              <a:t>2021-10-21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76867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D87BEA1-0221-4BAA-82CA-21422D7B496A}" type="datetimeFigureOut">
              <a:rPr lang="en-CA" smtClean="0"/>
              <a:t>2021-10-21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220203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D87BEA1-0221-4BAA-82CA-21422D7B496A}" type="datetimeFigureOut">
              <a:rPr lang="en-CA" smtClean="0"/>
              <a:t>2021-10-21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196735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7BEA1-0221-4BAA-82CA-21422D7B496A}" type="datetimeFigureOut">
              <a:rPr lang="en-CA" smtClean="0"/>
              <a:t>2021-10-21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341649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7BEA1-0221-4BAA-82CA-21422D7B496A}" type="datetimeFigureOut">
              <a:rPr lang="en-CA" smtClean="0"/>
              <a:t>2021-10-21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25702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7BEA1-0221-4BAA-82CA-21422D7B496A}" type="datetimeFigureOut">
              <a:rPr lang="en-CA" smtClean="0"/>
              <a:t>2021-10-21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DA637A4-885E-41C3-BD0C-1FB780C950E9}" type="slidenum">
              <a:rPr lang="en-CA" smtClean="0"/>
              <a:t>‹#›</a:t>
            </a:fld>
            <a:endParaRPr lang="en-CA"/>
          </a:p>
        </p:txBody>
      </p:sp>
    </p:spTree>
    <p:extLst>
      <p:ext uri="{BB962C8B-B14F-4D97-AF65-F5344CB8AC3E}">
        <p14:creationId xmlns:p14="http://schemas.microsoft.com/office/powerpoint/2010/main" val="316965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mpensation Services Directorate Logo / Marque de Direction des services de rémunération" title="Logo / Marqu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603075" y="6227804"/>
            <a:ext cx="415849" cy="501649"/>
          </a:xfrm>
          <a:prstGeom prst="rect">
            <a:avLst/>
          </a:prstGeom>
        </p:spPr>
      </p:pic>
      <p:cxnSp>
        <p:nvCxnSpPr>
          <p:cNvPr id="8" name="Straight Connector 7" title="Decorative / Décoratif"/>
          <p:cNvCxnSpPr/>
          <p:nvPr userDrawn="1"/>
        </p:nvCxnSpPr>
        <p:spPr>
          <a:xfrm>
            <a:off x="310955" y="1"/>
            <a:ext cx="0" cy="1197198"/>
          </a:xfrm>
          <a:prstGeom prst="line">
            <a:avLst/>
          </a:prstGeom>
          <a:ln w="28575">
            <a:solidFill>
              <a:srgbClr val="2F835B"/>
            </a:solidFill>
          </a:ln>
        </p:spPr>
        <p:style>
          <a:lnRef idx="1">
            <a:schemeClr val="accent1"/>
          </a:lnRef>
          <a:fillRef idx="0">
            <a:schemeClr val="accent1"/>
          </a:fillRef>
          <a:effectRef idx="0">
            <a:schemeClr val="accent1"/>
          </a:effectRef>
          <a:fontRef idx="minor">
            <a:schemeClr val="tx1"/>
          </a:fontRef>
        </p:style>
      </p:cxnSp>
      <p:cxnSp>
        <p:nvCxnSpPr>
          <p:cNvPr id="9" name="Straight Connector 8" title="Decorative / Décoratif"/>
          <p:cNvCxnSpPr/>
          <p:nvPr userDrawn="1"/>
        </p:nvCxnSpPr>
        <p:spPr>
          <a:xfrm>
            <a:off x="378893" y="6227804"/>
            <a:ext cx="0" cy="630195"/>
          </a:xfrm>
          <a:prstGeom prst="line">
            <a:avLst/>
          </a:prstGeom>
          <a:ln w="28575">
            <a:solidFill>
              <a:srgbClr val="2F835B"/>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7BEA1-0221-4BAA-82CA-21422D7B496A}" type="datetimeFigureOut">
              <a:rPr lang="en-CA" smtClean="0"/>
              <a:t>2021-10-21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637A4-885E-41C3-BD0C-1FB780C950E9}" type="slidenum">
              <a:rPr lang="en-CA" smtClean="0"/>
              <a:t>‹#›</a:t>
            </a:fld>
            <a:endParaRPr lang="en-CA"/>
          </a:p>
        </p:txBody>
      </p:sp>
      <p:sp>
        <p:nvSpPr>
          <p:cNvPr id="10" name="Subtitle 2"/>
          <p:cNvSpPr txBox="1">
            <a:spLocks/>
          </p:cNvSpPr>
          <p:nvPr userDrawn="1"/>
        </p:nvSpPr>
        <p:spPr>
          <a:xfrm rot="16200000">
            <a:off x="457" y="5612248"/>
            <a:ext cx="865766" cy="3251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1000" dirty="0" smtClean="0">
                <a:solidFill>
                  <a:srgbClr val="2F835B"/>
                </a:solidFill>
                <a:latin typeface="Century Gothic" panose="020B0502020202020204" pitchFamily="34" charset="0"/>
              </a:rPr>
              <a:t>SLIDE </a:t>
            </a:r>
            <a:fld id="{5BD8C7C0-4216-4D47-952A-49A007C8D8B3}" type="slidenum">
              <a:rPr lang="en-CA" sz="1000" smtClean="0">
                <a:solidFill>
                  <a:srgbClr val="2F835B"/>
                </a:solidFill>
                <a:latin typeface="Century Gothic" panose="020B0502020202020204" pitchFamily="34" charset="0"/>
              </a:rPr>
              <a:pPr algn="l"/>
              <a:t>‹#›</a:t>
            </a:fld>
            <a:endParaRPr lang="en-CA" sz="1000" dirty="0">
              <a:solidFill>
                <a:srgbClr val="2F835B"/>
              </a:solidFill>
              <a:latin typeface="Century Gothic" panose="020B0502020202020204" pitchFamily="34" charset="0"/>
            </a:endParaRPr>
          </a:p>
        </p:txBody>
      </p:sp>
      <p:sp>
        <p:nvSpPr>
          <p:cNvPr id="3" name="Text Placeholder 2"/>
          <p:cNvSpPr>
            <a:spLocks noGrp="1"/>
          </p:cNvSpPr>
          <p:nvPr>
            <p:ph type="body" idx="1"/>
          </p:nvPr>
        </p:nvSpPr>
        <p:spPr>
          <a:xfrm>
            <a:off x="727670" y="1667769"/>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Placeholder 1"/>
          <p:cNvSpPr>
            <a:spLocks noGrp="1"/>
          </p:cNvSpPr>
          <p:nvPr>
            <p:ph type="title"/>
          </p:nvPr>
        </p:nvSpPr>
        <p:spPr>
          <a:xfrm>
            <a:off x="727670" y="431290"/>
            <a:ext cx="10515600" cy="101651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Tree>
    <p:extLst>
      <p:ext uri="{BB962C8B-B14F-4D97-AF65-F5344CB8AC3E}">
        <p14:creationId xmlns:p14="http://schemas.microsoft.com/office/powerpoint/2010/main" val="226464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7.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notesSlide" Target="../notesSlides/notesSlide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9.png"/><Relationship Id="rId5" Type="http://schemas.openxmlformats.org/officeDocument/2006/relationships/tags" Target="../tags/tag25.xml"/><Relationship Id="rId10" Type="http://schemas.openxmlformats.org/officeDocument/2006/relationships/image" Target="../media/image8.png"/><Relationship Id="rId4" Type="http://schemas.openxmlformats.org/officeDocument/2006/relationships/tags" Target="../tags/tag24.xml"/><Relationship Id="rId9"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0.png"/><Relationship Id="rId5" Type="http://schemas.openxmlformats.org/officeDocument/2006/relationships/tags" Target="../tags/tag32.xml"/><Relationship Id="rId10" Type="http://schemas.openxmlformats.org/officeDocument/2006/relationships/image" Target="../media/image8.png"/><Relationship Id="rId4" Type="http://schemas.openxmlformats.org/officeDocument/2006/relationships/tags" Target="../tags/tag31.xml"/><Relationship Id="rId9"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7.xml"/><Relationship Id="rId7" Type="http://schemas.openxmlformats.org/officeDocument/2006/relationships/notesSlide" Target="../notesSlides/notesSlide4.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3.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image" Target="../media/image8.png"/><Relationship Id="rId3" Type="http://schemas.openxmlformats.org/officeDocument/2006/relationships/tags" Target="../tags/tag42.xml"/><Relationship Id="rId21" Type="http://schemas.openxmlformats.org/officeDocument/2006/relationships/image" Target="../media/image14.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notesSlide" Target="../notesSlides/notesSlide5.xml"/><Relationship Id="rId2" Type="http://schemas.openxmlformats.org/officeDocument/2006/relationships/tags" Target="../tags/tag41.xml"/><Relationship Id="rId16" Type="http://schemas.openxmlformats.org/officeDocument/2006/relationships/slideLayout" Target="../slideLayouts/slideLayout3.xml"/><Relationship Id="rId20" Type="http://schemas.openxmlformats.org/officeDocument/2006/relationships/image" Target="../media/image13.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image" Target="../media/image17.png"/><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image" Target="../media/image16.png"/><Relationship Id="rId10" Type="http://schemas.openxmlformats.org/officeDocument/2006/relationships/tags" Target="../tags/tag49.xml"/><Relationship Id="rId19" Type="http://schemas.openxmlformats.org/officeDocument/2006/relationships/image" Target="../media/image12.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1"/>
            </p:custDataLst>
          </p:nvPr>
        </p:nvSpPr>
        <p:spPr>
          <a:xfrm>
            <a:off x="1360929" y="4447710"/>
            <a:ext cx="9715388" cy="1539022"/>
          </a:xfrm>
        </p:spPr>
        <p:txBody>
          <a:bodyPr/>
          <a:lstStyle/>
          <a:p>
            <a:endParaRPr lang="en-CA" b="0" dirty="0"/>
          </a:p>
          <a:p>
            <a:r>
              <a:rPr lang="en-CA" dirty="0" smtClean="0"/>
              <a:t>Direction des services de la remuneration </a:t>
            </a:r>
            <a:r>
              <a:rPr lang="en-CA" dirty="0" err="1" smtClean="0"/>
              <a:t>d’EDSC</a:t>
            </a:r>
            <a:endParaRPr lang="en-CA" dirty="0"/>
          </a:p>
        </p:txBody>
      </p:sp>
      <p:sp>
        <p:nvSpPr>
          <p:cNvPr id="2" name="Title 1"/>
          <p:cNvSpPr>
            <a:spLocks noGrp="1"/>
          </p:cNvSpPr>
          <p:nvPr>
            <p:ph type="ctrTitle"/>
            <p:custDataLst>
              <p:tags r:id="rId2"/>
            </p:custDataLst>
          </p:nvPr>
        </p:nvSpPr>
        <p:spPr>
          <a:xfrm>
            <a:off x="1171026" y="4004224"/>
            <a:ext cx="11020974" cy="886973"/>
          </a:xfrm>
        </p:spPr>
        <p:txBody>
          <a:bodyPr/>
          <a:lstStyle/>
          <a:p>
            <a:r>
              <a:rPr lang="en-CA" sz="5400" b="0" dirty="0"/>
              <a:t/>
            </a:r>
            <a:br>
              <a:rPr lang="en-CA" sz="5400" b="0" dirty="0"/>
            </a:br>
            <a:r>
              <a:rPr lang="fr-CA" dirty="0" smtClean="0"/>
              <a:t>HR </a:t>
            </a:r>
            <a:r>
              <a:rPr lang="fr-CA" dirty="0"/>
              <a:t>Innovation RH - à la </a:t>
            </a:r>
            <a:r>
              <a:rPr lang="fr-CA" dirty="0" smtClean="0"/>
              <a:t>carte </a:t>
            </a:r>
            <a:endParaRPr lang="en-CA" sz="4000" dirty="0">
              <a:solidFill>
                <a:srgbClr val="0E2C1C"/>
              </a:solidFill>
            </a:endParaRPr>
          </a:p>
        </p:txBody>
      </p:sp>
    </p:spTree>
    <p:extLst>
      <p:ext uri="{BB962C8B-B14F-4D97-AF65-F5344CB8AC3E}">
        <p14:creationId xmlns:p14="http://schemas.microsoft.com/office/powerpoint/2010/main" val="26558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1"/>
            </p:custDataLst>
          </p:nvPr>
        </p:nvSpPr>
        <p:spPr>
          <a:xfrm>
            <a:off x="365760" y="215669"/>
            <a:ext cx="10515600" cy="1016000"/>
          </a:xfrm>
        </p:spPr>
        <p:txBody>
          <a:bodyPr/>
          <a:lstStyle/>
          <a:p>
            <a:r>
              <a:rPr lang="en-CA" sz="4000" dirty="0" err="1" smtClean="0"/>
              <a:t>Contenu</a:t>
            </a:r>
            <a:endParaRPr lang="en-CA" dirty="0"/>
          </a:p>
        </p:txBody>
      </p:sp>
      <p:sp>
        <p:nvSpPr>
          <p:cNvPr id="13" name="Rectangle 12"/>
          <p:cNvSpPr/>
          <p:nvPr>
            <p:custDataLst>
              <p:tags r:id="rId2"/>
            </p:custDataLst>
          </p:nvPr>
        </p:nvSpPr>
        <p:spPr>
          <a:xfrm>
            <a:off x="1406501" y="1800849"/>
            <a:ext cx="600933" cy="600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14" name="TextBox 13"/>
          <p:cNvSpPr txBox="1"/>
          <p:nvPr>
            <p:custDataLst>
              <p:tags r:id="rId3"/>
            </p:custDataLst>
          </p:nvPr>
        </p:nvSpPr>
        <p:spPr>
          <a:xfrm>
            <a:off x="2011746" y="1898080"/>
            <a:ext cx="2446504" cy="400110"/>
          </a:xfrm>
          <a:prstGeom prst="rect">
            <a:avLst/>
          </a:prstGeom>
          <a:noFill/>
        </p:spPr>
        <p:txBody>
          <a:bodyPr wrap="none" rtlCol="0">
            <a:spAutoFit/>
          </a:bodyPr>
          <a:lstStyle/>
          <a:p>
            <a:r>
              <a:rPr lang="en-US" sz="2000" dirty="0" smtClean="0">
                <a:solidFill>
                  <a:schemeClr val="tx1">
                    <a:lumMod val="85000"/>
                    <a:lumOff val="15000"/>
                  </a:schemeClr>
                </a:solidFill>
                <a:cs typeface="Arial" pitchFamily="34" charset="0"/>
              </a:rPr>
              <a:t>Mission et </a:t>
            </a:r>
            <a:r>
              <a:rPr lang="en-US" sz="2000" dirty="0" err="1" smtClean="0">
                <a:solidFill>
                  <a:schemeClr val="tx1">
                    <a:lumMod val="85000"/>
                    <a:lumOff val="15000"/>
                  </a:schemeClr>
                </a:solidFill>
                <a:cs typeface="Arial" pitchFamily="34" charset="0"/>
              </a:rPr>
              <a:t>Mandat</a:t>
            </a:r>
            <a:endParaRPr lang="en-US" sz="2000" dirty="0">
              <a:solidFill>
                <a:schemeClr val="tx1">
                  <a:lumMod val="85000"/>
                  <a:lumOff val="15000"/>
                </a:schemeClr>
              </a:solidFill>
              <a:cs typeface="Arial" pitchFamily="34" charset="0"/>
            </a:endParaRPr>
          </a:p>
        </p:txBody>
      </p:sp>
      <p:sp>
        <p:nvSpPr>
          <p:cNvPr id="15" name="Rectangle 14"/>
          <p:cNvSpPr/>
          <p:nvPr>
            <p:custDataLst>
              <p:tags r:id="rId4"/>
            </p:custDataLst>
          </p:nvPr>
        </p:nvSpPr>
        <p:spPr>
          <a:xfrm>
            <a:off x="1402188" y="2562802"/>
            <a:ext cx="600933" cy="600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7" name="TextBox 16"/>
          <p:cNvSpPr txBox="1"/>
          <p:nvPr>
            <p:custDataLst>
              <p:tags r:id="rId5"/>
            </p:custDataLst>
          </p:nvPr>
        </p:nvSpPr>
        <p:spPr>
          <a:xfrm>
            <a:off x="2007436" y="2658590"/>
            <a:ext cx="2178802" cy="400110"/>
          </a:xfrm>
          <a:prstGeom prst="rect">
            <a:avLst/>
          </a:prstGeom>
          <a:noFill/>
        </p:spPr>
        <p:txBody>
          <a:bodyPr wrap="none" rtlCol="0">
            <a:spAutoFit/>
          </a:bodyPr>
          <a:lstStyle/>
          <a:p>
            <a:r>
              <a:rPr lang="en-US" sz="2000" dirty="0" smtClean="0">
                <a:solidFill>
                  <a:schemeClr val="tx1">
                    <a:lumMod val="85000"/>
                    <a:lumOff val="15000"/>
                  </a:schemeClr>
                </a:solidFill>
                <a:cs typeface="Arial" pitchFamily="34" charset="0"/>
              </a:rPr>
              <a:t>Vision pour 2025</a:t>
            </a:r>
            <a:endParaRPr lang="en-US" sz="2000" dirty="0">
              <a:solidFill>
                <a:schemeClr val="tx1">
                  <a:lumMod val="85000"/>
                  <a:lumOff val="15000"/>
                </a:schemeClr>
              </a:solidFill>
              <a:cs typeface="Arial" pitchFamily="34" charset="0"/>
            </a:endParaRPr>
          </a:p>
        </p:txBody>
      </p:sp>
      <p:sp>
        <p:nvSpPr>
          <p:cNvPr id="18" name="Rectangle 17"/>
          <p:cNvSpPr/>
          <p:nvPr>
            <p:custDataLst>
              <p:tags r:id="rId6"/>
            </p:custDataLst>
          </p:nvPr>
        </p:nvSpPr>
        <p:spPr>
          <a:xfrm>
            <a:off x="1402188" y="3324755"/>
            <a:ext cx="600933" cy="600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cs typeface="Arial" pitchFamily="34" charset="0"/>
              </a:rPr>
              <a:t>3</a:t>
            </a:r>
            <a:endParaRPr lang="en-US" sz="2000" dirty="0">
              <a:cs typeface="Arial" pitchFamily="34" charset="0"/>
            </a:endParaRPr>
          </a:p>
        </p:txBody>
      </p:sp>
      <p:sp>
        <p:nvSpPr>
          <p:cNvPr id="25" name="TextBox 24"/>
          <p:cNvSpPr txBox="1"/>
          <p:nvPr>
            <p:custDataLst>
              <p:tags r:id="rId7"/>
            </p:custDataLst>
          </p:nvPr>
        </p:nvSpPr>
        <p:spPr>
          <a:xfrm>
            <a:off x="2003120" y="3425166"/>
            <a:ext cx="5156803" cy="400110"/>
          </a:xfrm>
          <a:prstGeom prst="rect">
            <a:avLst/>
          </a:prstGeom>
          <a:noFill/>
        </p:spPr>
        <p:txBody>
          <a:bodyPr wrap="square" rtlCol="0">
            <a:spAutoFit/>
          </a:bodyPr>
          <a:lstStyle/>
          <a:p>
            <a:r>
              <a:rPr lang="fr-CA" sz="2000" dirty="0">
                <a:solidFill>
                  <a:schemeClr val="tx1">
                    <a:lumMod val="85000"/>
                    <a:lumOff val="15000"/>
                  </a:schemeClr>
                </a:solidFill>
                <a:cs typeface="Arial" pitchFamily="34" charset="0"/>
              </a:rPr>
              <a:t>Analyse des utilisateurs de </a:t>
            </a:r>
            <a:r>
              <a:rPr lang="fr-CA" sz="2000" dirty="0" smtClean="0">
                <a:solidFill>
                  <a:schemeClr val="tx1">
                    <a:lumMod val="85000"/>
                    <a:lumOff val="15000"/>
                  </a:schemeClr>
                </a:solidFill>
                <a:cs typeface="Arial" pitchFamily="34" charset="0"/>
              </a:rPr>
              <a:t>la paye</a:t>
            </a:r>
            <a:endParaRPr lang="fr-CA" sz="2000" dirty="0">
              <a:solidFill>
                <a:schemeClr val="tx1">
                  <a:lumMod val="85000"/>
                  <a:lumOff val="15000"/>
                </a:schemeClr>
              </a:solidFill>
              <a:cs typeface="Arial" pitchFamily="34" charset="0"/>
            </a:endParaRPr>
          </a:p>
        </p:txBody>
      </p:sp>
      <p:sp>
        <p:nvSpPr>
          <p:cNvPr id="20" name="Rectangle 19"/>
          <p:cNvSpPr/>
          <p:nvPr>
            <p:custDataLst>
              <p:tags r:id="rId8"/>
            </p:custDataLst>
          </p:nvPr>
        </p:nvSpPr>
        <p:spPr>
          <a:xfrm>
            <a:off x="1402188" y="4086708"/>
            <a:ext cx="600933" cy="600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cs typeface="Arial" pitchFamily="34" charset="0"/>
              </a:rPr>
              <a:t>4</a:t>
            </a:r>
            <a:endParaRPr lang="en-US" sz="2000" dirty="0">
              <a:cs typeface="Arial" pitchFamily="34" charset="0"/>
            </a:endParaRPr>
          </a:p>
        </p:txBody>
      </p:sp>
      <p:sp>
        <p:nvSpPr>
          <p:cNvPr id="26" name="TextBox 25"/>
          <p:cNvSpPr txBox="1"/>
          <p:nvPr>
            <p:custDataLst>
              <p:tags r:id="rId9"/>
            </p:custDataLst>
          </p:nvPr>
        </p:nvSpPr>
        <p:spPr>
          <a:xfrm>
            <a:off x="2011746" y="4149191"/>
            <a:ext cx="2476960" cy="1015663"/>
          </a:xfrm>
          <a:prstGeom prst="rect">
            <a:avLst/>
          </a:prstGeom>
          <a:noFill/>
        </p:spPr>
        <p:txBody>
          <a:bodyPr wrap="none" rtlCol="0">
            <a:spAutoFit/>
          </a:bodyPr>
          <a:lstStyle/>
          <a:p>
            <a:r>
              <a:rPr lang="fr-CA" sz="2000" dirty="0" smtClean="0">
                <a:solidFill>
                  <a:schemeClr val="tx1">
                    <a:lumMod val="85000"/>
                    <a:lumOff val="15000"/>
                  </a:schemeClr>
                </a:solidFill>
                <a:cs typeface="Arial" pitchFamily="34" charset="0"/>
              </a:rPr>
              <a:t>Solutions possibles </a:t>
            </a:r>
            <a:endParaRPr lang="fr-CA" sz="2000" dirty="0">
              <a:solidFill>
                <a:schemeClr val="tx1">
                  <a:lumMod val="85000"/>
                  <a:lumOff val="15000"/>
                </a:schemeClr>
              </a:solidFill>
              <a:cs typeface="Arial" pitchFamily="34" charset="0"/>
            </a:endParaRPr>
          </a:p>
          <a:p>
            <a:endParaRPr lang="fr-CA" sz="2000" dirty="0">
              <a:solidFill>
                <a:schemeClr val="tx1">
                  <a:lumMod val="85000"/>
                  <a:lumOff val="15000"/>
                </a:schemeClr>
              </a:solidFill>
              <a:cs typeface="Arial" pitchFamily="34" charset="0"/>
            </a:endParaRPr>
          </a:p>
          <a:p>
            <a:endParaRPr lang="en-US" sz="2000" dirty="0">
              <a:solidFill>
                <a:schemeClr val="tx1">
                  <a:lumMod val="85000"/>
                  <a:lumOff val="15000"/>
                </a:schemeClr>
              </a:solidFill>
              <a:cs typeface="Arial" pitchFamily="34" charset="0"/>
            </a:endParaRPr>
          </a:p>
        </p:txBody>
      </p:sp>
      <p:sp>
        <p:nvSpPr>
          <p:cNvPr id="22" name="Rectangle 21"/>
          <p:cNvSpPr/>
          <p:nvPr>
            <p:custDataLst>
              <p:tags r:id="rId10"/>
            </p:custDataLst>
          </p:nvPr>
        </p:nvSpPr>
        <p:spPr>
          <a:xfrm>
            <a:off x="1410813" y="4839027"/>
            <a:ext cx="600933" cy="600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cs typeface="Arial" pitchFamily="34" charset="0"/>
              </a:rPr>
              <a:t>5</a:t>
            </a:r>
            <a:endParaRPr lang="en-US" sz="2000" dirty="0">
              <a:cs typeface="Arial" pitchFamily="34" charset="0"/>
            </a:endParaRPr>
          </a:p>
        </p:txBody>
      </p:sp>
      <p:sp>
        <p:nvSpPr>
          <p:cNvPr id="27" name="TextBox 26"/>
          <p:cNvSpPr txBox="1"/>
          <p:nvPr>
            <p:custDataLst>
              <p:tags r:id="rId11"/>
            </p:custDataLst>
          </p:nvPr>
        </p:nvSpPr>
        <p:spPr>
          <a:xfrm>
            <a:off x="2003121" y="4884828"/>
            <a:ext cx="2622834" cy="400110"/>
          </a:xfrm>
          <a:prstGeom prst="rect">
            <a:avLst/>
          </a:prstGeom>
          <a:noFill/>
        </p:spPr>
        <p:txBody>
          <a:bodyPr wrap="none" rtlCol="0">
            <a:spAutoFit/>
          </a:bodyPr>
          <a:lstStyle/>
          <a:p>
            <a:r>
              <a:rPr lang="en-US" sz="2000" dirty="0" err="1" smtClean="0">
                <a:solidFill>
                  <a:schemeClr val="tx1">
                    <a:lumMod val="85000"/>
                    <a:lumOff val="15000"/>
                  </a:schemeClr>
                </a:solidFill>
                <a:cs typeface="Arial" pitchFamily="34" charset="0"/>
              </a:rPr>
              <a:t>Facteurs</a:t>
            </a:r>
            <a:r>
              <a:rPr lang="en-US" sz="2000" dirty="0" smtClean="0">
                <a:solidFill>
                  <a:schemeClr val="tx1">
                    <a:lumMod val="85000"/>
                    <a:lumOff val="15000"/>
                  </a:schemeClr>
                </a:solidFill>
                <a:cs typeface="Arial" pitchFamily="34" charset="0"/>
              </a:rPr>
              <a:t> de </a:t>
            </a:r>
            <a:r>
              <a:rPr lang="en-US" sz="2000" dirty="0" err="1" smtClean="0">
                <a:solidFill>
                  <a:schemeClr val="tx1">
                    <a:lumMod val="85000"/>
                    <a:lumOff val="15000"/>
                  </a:schemeClr>
                </a:solidFill>
                <a:cs typeface="Arial" pitchFamily="34" charset="0"/>
              </a:rPr>
              <a:t>réussite</a:t>
            </a:r>
            <a:endParaRPr lang="en-US" sz="2000" dirty="0">
              <a:solidFill>
                <a:schemeClr val="tx1">
                  <a:lumMod val="85000"/>
                  <a:lumOff val="15000"/>
                </a:schemeClr>
              </a:solidFill>
              <a:cs typeface="Arial" pitchFamily="34" charset="0"/>
            </a:endParaRPr>
          </a:p>
        </p:txBody>
      </p:sp>
      <p:pic>
        <p:nvPicPr>
          <p:cNvPr id="3" name="Picture 2" title="image d'une personne"/>
          <p:cNvPicPr>
            <a:picLocks noChangeAspect="1"/>
          </p:cNvPicPr>
          <p:nvPr>
            <p:custDataLst>
              <p:tags r:id="rId12"/>
            </p:custDataLst>
          </p:nvPr>
        </p:nvPicPr>
        <p:blipFill>
          <a:blip r:embed="rId14">
            <a:extLst>
              <a:ext uri="{28A0092B-C50C-407E-A947-70E740481C1C}">
                <a14:useLocalDpi xmlns:a14="http://schemas.microsoft.com/office/drawing/2010/main" val="0"/>
              </a:ext>
            </a:extLst>
          </a:blip>
          <a:stretch>
            <a:fillRect/>
          </a:stretch>
        </p:blipFill>
        <p:spPr>
          <a:xfrm>
            <a:off x="7283628" y="0"/>
            <a:ext cx="4831989" cy="6858000"/>
          </a:xfrm>
          <a:prstGeom prst="rect">
            <a:avLst/>
          </a:prstGeom>
        </p:spPr>
      </p:pic>
    </p:spTree>
    <p:extLst>
      <p:ext uri="{BB962C8B-B14F-4D97-AF65-F5344CB8AC3E}">
        <p14:creationId xmlns:p14="http://schemas.microsoft.com/office/powerpoint/2010/main" val="4189213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745" y="240632"/>
            <a:ext cx="8831179" cy="1707152"/>
          </a:xfrm>
        </p:spPr>
        <p:txBody>
          <a:bodyPr>
            <a:normAutofit/>
          </a:bodyPr>
          <a:lstStyle/>
          <a:p>
            <a:r>
              <a:rPr lang="fr-CA" sz="2400" dirty="0" smtClean="0">
                <a:solidFill>
                  <a:srgbClr val="30885F"/>
                </a:solidFill>
                <a:latin typeface="Century Gothic" panose="020B0502020202020204" pitchFamily="34" charset="0"/>
              </a:rPr>
              <a:t>Direction des Services de la rémunération d’EDSC</a:t>
            </a:r>
            <a:br>
              <a:rPr lang="fr-CA" sz="2400" dirty="0" smtClean="0">
                <a:solidFill>
                  <a:srgbClr val="30885F"/>
                </a:solidFill>
                <a:latin typeface="Century Gothic" panose="020B0502020202020204" pitchFamily="34" charset="0"/>
              </a:rPr>
            </a:br>
            <a:r>
              <a:rPr lang="en-CA" sz="2000" dirty="0" smtClean="0">
                <a:solidFill>
                  <a:schemeClr val="tx1"/>
                </a:solidFill>
                <a:latin typeface="Century Gothic" panose="020B0502020202020204" pitchFamily="34" charset="0"/>
              </a:rPr>
              <a:t>Mission et </a:t>
            </a:r>
            <a:r>
              <a:rPr lang="en-CA" sz="2000" dirty="0" err="1" smtClean="0">
                <a:solidFill>
                  <a:schemeClr val="tx1"/>
                </a:solidFill>
                <a:latin typeface="Century Gothic" panose="020B0502020202020204" pitchFamily="34" charset="0"/>
              </a:rPr>
              <a:t>mandat</a:t>
            </a:r>
            <a:r>
              <a:rPr lang="en-CA" sz="2800" dirty="0">
                <a:solidFill>
                  <a:schemeClr val="tx1"/>
                </a:solidFill>
                <a:latin typeface="Century Gothic" panose="020B0502020202020204" pitchFamily="34" charset="0"/>
              </a:rPr>
              <a:t/>
            </a:r>
            <a:br>
              <a:rPr lang="en-CA" sz="2800" dirty="0">
                <a:solidFill>
                  <a:schemeClr val="tx1"/>
                </a:solidFill>
                <a:latin typeface="Century Gothic" panose="020B0502020202020204" pitchFamily="34" charset="0"/>
              </a:rPr>
            </a:br>
            <a:endParaRPr lang="en-CA" sz="3200" dirty="0"/>
          </a:p>
        </p:txBody>
      </p:sp>
      <p:sp>
        <p:nvSpPr>
          <p:cNvPr id="6" name="Rectangle 5"/>
          <p:cNvSpPr/>
          <p:nvPr>
            <p:custDataLst>
              <p:tags r:id="rId1"/>
            </p:custDataLst>
          </p:nvPr>
        </p:nvSpPr>
        <p:spPr>
          <a:xfrm>
            <a:off x="0" y="1947784"/>
            <a:ext cx="4330700" cy="418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2200" b="1" dirty="0" smtClean="0"/>
              <a:t>MISSION</a:t>
            </a:r>
            <a:endParaRPr lang="en-CA" sz="2200" b="1" dirty="0"/>
          </a:p>
        </p:txBody>
      </p:sp>
      <p:sp>
        <p:nvSpPr>
          <p:cNvPr id="3" name="Text 1"/>
          <p:cNvSpPr txBox="1">
            <a:spLocks/>
          </p:cNvSpPr>
          <p:nvPr>
            <p:custDataLst>
              <p:tags r:id="rId2"/>
            </p:custDataLst>
          </p:nvPr>
        </p:nvSpPr>
        <p:spPr>
          <a:xfrm>
            <a:off x="457745" y="2490334"/>
            <a:ext cx="7636388" cy="134824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1600" dirty="0">
                <a:latin typeface="Century Gothic" panose="020B0502020202020204" pitchFamily="34" charset="0"/>
              </a:rPr>
              <a:t>Influencer et engager toutes les sphères du continuum des RH-à-Paye afin d’amoindrir les conséquences des problèmes de paye actuels, ainsi que de rebâtir </a:t>
            </a:r>
            <a:r>
              <a:rPr lang="fr-CA" sz="1600" b="1" dirty="0">
                <a:latin typeface="Century Gothic" panose="020B0502020202020204" pitchFamily="34" charset="0"/>
              </a:rPr>
              <a:t>des services de rémunération novateurs, modernes et de haute qualité au sein d’EDSC,</a:t>
            </a:r>
            <a:r>
              <a:rPr lang="fr-CA" sz="1600" dirty="0">
                <a:latin typeface="Century Gothic" panose="020B0502020202020204" pitchFamily="34" charset="0"/>
              </a:rPr>
              <a:t> des services qui répondent aux besoins des employés et qui sauront regagner leur confiance.</a:t>
            </a:r>
          </a:p>
        </p:txBody>
      </p:sp>
      <p:sp>
        <p:nvSpPr>
          <p:cNvPr id="7" name="Rectangle 6"/>
          <p:cNvSpPr/>
          <p:nvPr>
            <p:custDataLst>
              <p:tags r:id="rId3"/>
            </p:custDataLst>
          </p:nvPr>
        </p:nvSpPr>
        <p:spPr>
          <a:xfrm>
            <a:off x="0" y="3974709"/>
            <a:ext cx="4330700" cy="418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2200" b="1" dirty="0" smtClean="0"/>
              <a:t>MANDAT</a:t>
            </a:r>
            <a:endParaRPr lang="en-CA" sz="2200" b="1" dirty="0"/>
          </a:p>
        </p:txBody>
      </p:sp>
      <p:sp>
        <p:nvSpPr>
          <p:cNvPr id="4" name="Text 2"/>
          <p:cNvSpPr txBox="1">
            <a:spLocks/>
          </p:cNvSpPr>
          <p:nvPr>
            <p:custDataLst>
              <p:tags r:id="rId4"/>
            </p:custDataLst>
          </p:nvPr>
        </p:nvSpPr>
        <p:spPr>
          <a:xfrm>
            <a:off x="457745" y="4520062"/>
            <a:ext cx="7636388" cy="8813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CA" sz="1600" b="1" dirty="0">
                <a:latin typeface="Century Gothic" panose="020B0502020202020204" pitchFamily="34" charset="0"/>
              </a:rPr>
              <a:t>Gérer, prévenir, résoudre et surveiller </a:t>
            </a:r>
            <a:r>
              <a:rPr lang="fr-CA" sz="1600" dirty="0">
                <a:latin typeface="Century Gothic" panose="020B0502020202020204" pitchFamily="34" charset="0"/>
              </a:rPr>
              <a:t>les problèmes de paye des employés d’EDSC à l’intérieur de notre champ de contrôle actuel, et faire évoluer et étendre ce champ lorsque possible, tout en respectant la promesse d'excellence du service à la clientèle.</a:t>
            </a:r>
          </a:p>
        </p:txBody>
      </p:sp>
      <p:pic>
        <p:nvPicPr>
          <p:cNvPr id="11" name="Picture 10" title="image d'une personne"/>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7703388" y="0"/>
            <a:ext cx="5426016" cy="6858000"/>
          </a:xfrm>
          <a:prstGeom prst="rect">
            <a:avLst/>
          </a:prstGeom>
        </p:spPr>
      </p:pic>
    </p:spTree>
    <p:extLst>
      <p:ext uri="{BB962C8B-B14F-4D97-AF65-F5344CB8AC3E}">
        <p14:creationId xmlns:p14="http://schemas.microsoft.com/office/powerpoint/2010/main" val="825034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custDataLst>
              <p:tags r:id="rId1"/>
            </p:custDataLst>
          </p:nvPr>
        </p:nvSpPr>
        <p:spPr>
          <a:xfrm>
            <a:off x="468877" y="77607"/>
            <a:ext cx="11011748" cy="1016510"/>
          </a:xfrm>
        </p:spPr>
        <p:txBody>
          <a:bodyPr>
            <a:noAutofit/>
          </a:bodyPr>
          <a:lstStyle/>
          <a:p>
            <a:r>
              <a:rPr lang="fr-CA" sz="2400" dirty="0">
                <a:solidFill>
                  <a:srgbClr val="30885F"/>
                </a:solidFill>
                <a:latin typeface="Century Gothic" panose="020B0502020202020204" pitchFamily="34" charset="0"/>
              </a:rPr>
              <a:t>D</a:t>
            </a:r>
            <a:r>
              <a:rPr lang="fr-CA" sz="2400" dirty="0" smtClean="0">
                <a:solidFill>
                  <a:srgbClr val="30885F"/>
                </a:solidFill>
                <a:latin typeface="Century Gothic" panose="020B0502020202020204" pitchFamily="34" charset="0"/>
              </a:rPr>
              <a:t>irection des Services de la rémunération d’EDSC</a:t>
            </a:r>
            <a:r>
              <a:rPr lang="en-CA" sz="2000" dirty="0" smtClean="0">
                <a:solidFill>
                  <a:srgbClr val="30885F"/>
                </a:solidFill>
                <a:latin typeface="Century Gothic" panose="020B0502020202020204" pitchFamily="34" charset="0"/>
              </a:rPr>
              <a:t/>
            </a:r>
            <a:br>
              <a:rPr lang="en-CA" sz="2000" dirty="0" smtClean="0">
                <a:solidFill>
                  <a:srgbClr val="30885F"/>
                </a:solidFill>
                <a:latin typeface="Century Gothic" panose="020B0502020202020204" pitchFamily="34" charset="0"/>
              </a:rPr>
            </a:br>
            <a:r>
              <a:rPr lang="en-CA" sz="2800" dirty="0" smtClean="0">
                <a:solidFill>
                  <a:schemeClr val="tx1"/>
                </a:solidFill>
              </a:rPr>
              <a:t>Vision pour 2025</a:t>
            </a:r>
            <a:endParaRPr lang="en-CA" sz="2800" dirty="0">
              <a:solidFill>
                <a:schemeClr val="tx1"/>
              </a:solidFill>
            </a:endParaRPr>
          </a:p>
        </p:txBody>
      </p:sp>
      <p:sp>
        <p:nvSpPr>
          <p:cNvPr id="8" name="Rectangle 7"/>
          <p:cNvSpPr/>
          <p:nvPr>
            <p:custDataLst>
              <p:tags r:id="rId2"/>
            </p:custDataLst>
          </p:nvPr>
        </p:nvSpPr>
        <p:spPr>
          <a:xfrm>
            <a:off x="0" y="1637520"/>
            <a:ext cx="4330700" cy="418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2200" b="1" dirty="0" smtClean="0"/>
              <a:t>VISION POUR 2025</a:t>
            </a:r>
            <a:endParaRPr lang="en-CA" sz="2200" b="1" dirty="0"/>
          </a:p>
        </p:txBody>
      </p:sp>
      <p:sp>
        <p:nvSpPr>
          <p:cNvPr id="10" name="Content Placeholder 2"/>
          <p:cNvSpPr txBox="1">
            <a:spLocks/>
          </p:cNvSpPr>
          <p:nvPr>
            <p:custDataLst>
              <p:tags r:id="rId3"/>
            </p:custDataLst>
          </p:nvPr>
        </p:nvSpPr>
        <p:spPr>
          <a:xfrm>
            <a:off x="1089238" y="2087592"/>
            <a:ext cx="6631404" cy="44857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dirty="0"/>
          </a:p>
          <a:p>
            <a:pPr marL="0" lvl="0" indent="0">
              <a:spcAft>
                <a:spcPts val="600"/>
              </a:spcAft>
              <a:buNone/>
            </a:pPr>
            <a:r>
              <a:rPr lang="fr-CA" sz="2200" b="1" dirty="0">
                <a:solidFill>
                  <a:schemeClr val="accent1"/>
                </a:solidFill>
              </a:rPr>
              <a:t>Des employés ayant confiance en les services de paye</a:t>
            </a:r>
            <a:r>
              <a:rPr lang="fr-CA" sz="2200" dirty="0"/>
              <a:t> : Ils sont accompagnés tout au long des événements de la vie et des problèmes de paye par des conseillers en rémunération professionnels et compétents, dans un modèle personnalisé de prestation de services. </a:t>
            </a:r>
          </a:p>
          <a:p>
            <a:pPr marL="0" lvl="0" indent="0">
              <a:spcAft>
                <a:spcPts val="600"/>
              </a:spcAft>
              <a:buNone/>
            </a:pPr>
            <a:r>
              <a:rPr lang="fr-CA" sz="2200" dirty="0"/>
              <a:t>EDSC évolue dans un environnement stable et intégré des RH-à-Paye et à la pension où les gestionnaires sont désormais dispensés de fournir des conseils sur les questions de rémunération ou de les gérer.</a:t>
            </a:r>
          </a:p>
          <a:p>
            <a:pPr marL="0" lvl="0" indent="0">
              <a:spcAft>
                <a:spcPts val="600"/>
              </a:spcAft>
              <a:buNone/>
            </a:pPr>
            <a:r>
              <a:rPr lang="fr-CA" sz="2200" dirty="0"/>
              <a:t>EDSC est l’un des premiers ministères à intégrer le système de la prochaine génération, grâce à son état de préparation à la transformation technologique, aux processus et aux personnes.</a:t>
            </a:r>
          </a:p>
          <a:p>
            <a:pPr marL="457200" lvl="1" indent="0">
              <a:spcAft>
                <a:spcPts val="600"/>
              </a:spcAft>
              <a:buNone/>
            </a:pPr>
            <a:endParaRPr lang="en-CA" sz="1600" b="1" dirty="0" smtClean="0"/>
          </a:p>
          <a:p>
            <a:pPr marL="0" indent="0">
              <a:spcAft>
                <a:spcPts val="600"/>
              </a:spcAft>
              <a:buNone/>
            </a:pPr>
            <a:endParaRPr lang="en-CA" sz="2000" dirty="0" smtClean="0"/>
          </a:p>
        </p:txBody>
      </p:sp>
      <p:pic>
        <p:nvPicPr>
          <p:cNvPr id="5" name="Picture 4" title="alinéa"/>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l="47991" b="7552"/>
          <a:stretch/>
        </p:blipFill>
        <p:spPr>
          <a:xfrm>
            <a:off x="885647" y="2468490"/>
            <a:ext cx="203591" cy="361895"/>
          </a:xfrm>
          <a:prstGeom prst="rect">
            <a:avLst/>
          </a:prstGeom>
        </p:spPr>
      </p:pic>
      <p:pic>
        <p:nvPicPr>
          <p:cNvPr id="6" name="Picture 5" title="alinéa"/>
          <p:cNvPicPr>
            <a:picLocks noChangeAspect="1"/>
          </p:cNvPicPr>
          <p:nvPr>
            <p:custDataLst>
              <p:tags r:id="rId5"/>
            </p:custDataLst>
          </p:nvPr>
        </p:nvPicPr>
        <p:blipFill rotWithShape="1">
          <a:blip r:embed="rId10" cstate="print">
            <a:extLst>
              <a:ext uri="{28A0092B-C50C-407E-A947-70E740481C1C}">
                <a14:useLocalDpi xmlns:a14="http://schemas.microsoft.com/office/drawing/2010/main" val="0"/>
              </a:ext>
            </a:extLst>
          </a:blip>
          <a:srcRect l="47991" b="7552"/>
          <a:stretch/>
        </p:blipFill>
        <p:spPr>
          <a:xfrm>
            <a:off x="885646" y="3968565"/>
            <a:ext cx="203591" cy="361895"/>
          </a:xfrm>
          <a:prstGeom prst="rect">
            <a:avLst/>
          </a:prstGeom>
        </p:spPr>
      </p:pic>
      <p:pic>
        <p:nvPicPr>
          <p:cNvPr id="7" name="Picture 6" title="alinéa"/>
          <p:cNvPicPr>
            <a:picLocks noChangeAspect="1"/>
          </p:cNvPicPr>
          <p:nvPr>
            <p:custDataLst>
              <p:tags r:id="rId6"/>
            </p:custDataLst>
          </p:nvPr>
        </p:nvPicPr>
        <p:blipFill rotWithShape="1">
          <a:blip r:embed="rId10" cstate="print">
            <a:extLst>
              <a:ext uri="{28A0092B-C50C-407E-A947-70E740481C1C}">
                <a14:useLocalDpi xmlns:a14="http://schemas.microsoft.com/office/drawing/2010/main" val="0"/>
              </a:ext>
            </a:extLst>
          </a:blip>
          <a:srcRect l="47991" b="7552"/>
          <a:stretch/>
        </p:blipFill>
        <p:spPr>
          <a:xfrm>
            <a:off x="885646" y="5151021"/>
            <a:ext cx="203591" cy="361895"/>
          </a:xfrm>
          <a:prstGeom prst="rect">
            <a:avLst/>
          </a:prstGeom>
        </p:spPr>
      </p:pic>
      <p:pic>
        <p:nvPicPr>
          <p:cNvPr id="2" name="Picture 1" title="image d'une personne"/>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7203056" y="77607"/>
            <a:ext cx="4744291" cy="6858000"/>
          </a:xfrm>
          <a:prstGeom prst="rect">
            <a:avLst/>
          </a:prstGeom>
        </p:spPr>
      </p:pic>
    </p:spTree>
    <p:extLst>
      <p:ext uri="{BB962C8B-B14F-4D97-AF65-F5344CB8AC3E}">
        <p14:creationId xmlns:p14="http://schemas.microsoft.com/office/powerpoint/2010/main" val="4272498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7602" y="270269"/>
            <a:ext cx="10515600" cy="954682"/>
          </a:xfrm>
        </p:spPr>
        <p:txBody>
          <a:bodyPr>
            <a:normAutofit fontScale="90000"/>
          </a:bodyPr>
          <a:lstStyle/>
          <a:p>
            <a:r>
              <a:rPr lang="en-CA" sz="3600" dirty="0" smtClean="0"/>
              <a:t>Analyse des </a:t>
            </a:r>
            <a:r>
              <a:rPr lang="en-CA" sz="3600" dirty="0" err="1" smtClean="0"/>
              <a:t>utilisateurs</a:t>
            </a:r>
            <a:r>
              <a:rPr lang="en-CA" sz="3600" dirty="0" smtClean="0"/>
              <a:t> de la </a:t>
            </a:r>
            <a:r>
              <a:rPr lang="en-CA" sz="3600" dirty="0" err="1" smtClean="0"/>
              <a:t>paye</a:t>
            </a:r>
            <a:r>
              <a:rPr lang="en-CA" sz="3600" dirty="0" smtClean="0"/>
              <a:t/>
            </a:r>
            <a:br>
              <a:rPr lang="en-CA" sz="3600" dirty="0" smtClean="0"/>
            </a:br>
            <a:r>
              <a:rPr lang="en-CA" sz="3600" dirty="0" smtClean="0">
                <a:solidFill>
                  <a:schemeClr val="tx1"/>
                </a:solidFill>
              </a:rPr>
              <a:t>Innovation des </a:t>
            </a:r>
            <a:r>
              <a:rPr lang="en-CA" sz="3600" dirty="0" err="1">
                <a:solidFill>
                  <a:schemeClr val="tx1"/>
                </a:solidFill>
              </a:rPr>
              <a:t>r</a:t>
            </a:r>
            <a:r>
              <a:rPr lang="en-CA" sz="3600" dirty="0" err="1" smtClean="0">
                <a:solidFill>
                  <a:schemeClr val="tx1"/>
                </a:solidFill>
              </a:rPr>
              <a:t>essources</a:t>
            </a:r>
            <a:r>
              <a:rPr lang="en-CA" sz="3600" dirty="0" smtClean="0">
                <a:solidFill>
                  <a:schemeClr val="tx1"/>
                </a:solidFill>
              </a:rPr>
              <a:t> </a:t>
            </a:r>
            <a:r>
              <a:rPr lang="en-CA" sz="3600" dirty="0" err="1">
                <a:solidFill>
                  <a:schemeClr val="tx1"/>
                </a:solidFill>
              </a:rPr>
              <a:t>h</a:t>
            </a:r>
            <a:r>
              <a:rPr lang="en-CA" sz="3600" dirty="0" err="1" smtClean="0">
                <a:solidFill>
                  <a:schemeClr val="tx1"/>
                </a:solidFill>
              </a:rPr>
              <a:t>umaines</a:t>
            </a:r>
            <a:r>
              <a:rPr lang="en-CA" sz="3600" dirty="0" smtClean="0">
                <a:solidFill>
                  <a:schemeClr val="tx1"/>
                </a:solidFill>
              </a:rPr>
              <a:t> </a:t>
            </a:r>
            <a:endParaRPr lang="en-CA" sz="3600" dirty="0">
              <a:solidFill>
                <a:schemeClr val="tx1"/>
              </a:solidFill>
            </a:endParaRPr>
          </a:p>
        </p:txBody>
      </p:sp>
      <p:sp>
        <p:nvSpPr>
          <p:cNvPr id="24" name="Rectangle 23"/>
          <p:cNvSpPr/>
          <p:nvPr>
            <p:custDataLst>
              <p:tags r:id="rId2"/>
            </p:custDataLst>
          </p:nvPr>
        </p:nvSpPr>
        <p:spPr>
          <a:xfrm>
            <a:off x="0" y="1570892"/>
            <a:ext cx="6933235" cy="418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b="1" dirty="0" smtClean="0"/>
              <a:t>AMÉLIORER LA CONFIENCE DANS LES SERVICES DE PAYE</a:t>
            </a:r>
            <a:endParaRPr lang="en-CA" b="1" dirty="0"/>
          </a:p>
        </p:txBody>
      </p:sp>
      <p:sp>
        <p:nvSpPr>
          <p:cNvPr id="4" name="Rectangle 3"/>
          <p:cNvSpPr/>
          <p:nvPr>
            <p:custDataLst>
              <p:tags r:id="rId3"/>
            </p:custDataLst>
          </p:nvPr>
        </p:nvSpPr>
        <p:spPr>
          <a:xfrm>
            <a:off x="868673" y="2335280"/>
            <a:ext cx="8715273" cy="4478149"/>
          </a:xfrm>
          <a:prstGeom prst="rect">
            <a:avLst/>
          </a:prstGeom>
        </p:spPr>
        <p:txBody>
          <a:bodyPr wrap="square">
            <a:spAutoFit/>
          </a:bodyPr>
          <a:lstStyle/>
          <a:p>
            <a:r>
              <a:rPr lang="fr-CA" sz="1900" dirty="0"/>
              <a:t>Bien que la Direction des services de rémunération ait fait de grands efforts pour mettre en œuvre des stratégies visant à améliorer les résultats positifs en matière de rémunération depuis sa création, il existe encore des possibilités d'améliorer notre façon de travailler afin de réaliser notre vision de rétablir la confiance des employés dans leur </a:t>
            </a:r>
            <a:r>
              <a:rPr lang="fr-CA" sz="1900" dirty="0" smtClean="0"/>
              <a:t>paye. </a:t>
            </a:r>
            <a:endParaRPr lang="fr-CA" sz="1900" dirty="0"/>
          </a:p>
          <a:p>
            <a:r>
              <a:rPr lang="en-CA" sz="1900" dirty="0" smtClean="0"/>
              <a:t> </a:t>
            </a:r>
            <a:endParaRPr lang="en-CA" sz="1900" dirty="0"/>
          </a:p>
          <a:p>
            <a:r>
              <a:rPr lang="fr-CA" sz="1900" dirty="0"/>
              <a:t>En collaboration avec l'équipe de l'innovation des ressources humaines </a:t>
            </a:r>
            <a:r>
              <a:rPr lang="fr-CA" sz="1900" dirty="0" smtClean="0"/>
              <a:t>(IRH), </a:t>
            </a:r>
            <a:r>
              <a:rPr lang="fr-CA" sz="1900" dirty="0"/>
              <a:t>une analyse qualitative des entretiens avec les clients et les agents de </a:t>
            </a:r>
            <a:r>
              <a:rPr lang="fr-CA" sz="1900" dirty="0" smtClean="0"/>
              <a:t>la rémunération </a:t>
            </a:r>
            <a:r>
              <a:rPr lang="fr-CA" sz="1900" dirty="0"/>
              <a:t>a été réalisée afin de déterminer les domaines d'amélioration des </a:t>
            </a:r>
            <a:r>
              <a:rPr lang="fr-CA" sz="1900" dirty="0" smtClean="0"/>
              <a:t>services.</a:t>
            </a:r>
            <a:endParaRPr lang="fr-CA" sz="1900" dirty="0"/>
          </a:p>
          <a:p>
            <a:endParaRPr lang="en-CA" sz="1900" dirty="0"/>
          </a:p>
          <a:p>
            <a:r>
              <a:rPr lang="fr-CA" sz="1900" dirty="0"/>
              <a:t>Parmi les conclusions et les résultats </a:t>
            </a:r>
            <a:r>
              <a:rPr lang="fr-CA" sz="1900" dirty="0" smtClean="0"/>
              <a:t>:</a:t>
            </a:r>
            <a:endParaRPr lang="en-CA" sz="1900" dirty="0" smtClean="0"/>
          </a:p>
          <a:p>
            <a:pPr marL="285750" indent="-285750">
              <a:buFont typeface="Arial" panose="020B0604020202020204" pitchFamily="34" charset="0"/>
              <a:buChar char="•"/>
            </a:pPr>
            <a:r>
              <a:rPr lang="fr-CA" sz="1900" b="1" dirty="0"/>
              <a:t>Possibilité d'amélioration en ce qui concerne les outils et ressources internes. </a:t>
            </a:r>
          </a:p>
        </p:txBody>
      </p:sp>
      <p:pic>
        <p:nvPicPr>
          <p:cNvPr id="23" name="Picture 22" title="alinéa"/>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l="47991" b="7552"/>
          <a:stretch/>
        </p:blipFill>
        <p:spPr>
          <a:xfrm>
            <a:off x="659895" y="2463072"/>
            <a:ext cx="203591" cy="361895"/>
          </a:xfrm>
          <a:prstGeom prst="rect">
            <a:avLst/>
          </a:prstGeom>
        </p:spPr>
      </p:pic>
      <p:pic>
        <p:nvPicPr>
          <p:cNvPr id="22" name="Picture 21" title="alinéa"/>
          <p:cNvPicPr>
            <a:picLocks noChangeAspect="1"/>
          </p:cNvPicPr>
          <p:nvPr>
            <p:custDataLst>
              <p:tags r:id="rId5"/>
            </p:custDataLst>
          </p:nvPr>
        </p:nvPicPr>
        <p:blipFill rotWithShape="1">
          <a:blip r:embed="rId10" cstate="print">
            <a:extLst>
              <a:ext uri="{28A0092B-C50C-407E-A947-70E740481C1C}">
                <a14:useLocalDpi xmlns:a14="http://schemas.microsoft.com/office/drawing/2010/main" val="0"/>
              </a:ext>
            </a:extLst>
          </a:blip>
          <a:srcRect l="47991" b="7552"/>
          <a:stretch/>
        </p:blipFill>
        <p:spPr>
          <a:xfrm>
            <a:off x="659894" y="4453260"/>
            <a:ext cx="203591" cy="361895"/>
          </a:xfrm>
          <a:prstGeom prst="rect">
            <a:avLst/>
          </a:prstGeom>
        </p:spPr>
      </p:pic>
      <p:pic>
        <p:nvPicPr>
          <p:cNvPr id="25" name="Picture 24" title="alinéa"/>
          <p:cNvPicPr>
            <a:picLocks noChangeAspect="1"/>
          </p:cNvPicPr>
          <p:nvPr>
            <p:custDataLst>
              <p:tags r:id="rId6"/>
            </p:custDataLst>
          </p:nvPr>
        </p:nvPicPr>
        <p:blipFill rotWithShape="1">
          <a:blip r:embed="rId10" cstate="print">
            <a:extLst>
              <a:ext uri="{28A0092B-C50C-407E-A947-70E740481C1C}">
                <a14:useLocalDpi xmlns:a14="http://schemas.microsoft.com/office/drawing/2010/main" val="0"/>
              </a:ext>
            </a:extLst>
          </a:blip>
          <a:srcRect l="47991" b="7552"/>
          <a:stretch/>
        </p:blipFill>
        <p:spPr>
          <a:xfrm>
            <a:off x="680803" y="5871381"/>
            <a:ext cx="203591" cy="361895"/>
          </a:xfrm>
          <a:prstGeom prst="rect">
            <a:avLst/>
          </a:prstGeom>
        </p:spPr>
      </p:pic>
      <p:pic>
        <p:nvPicPr>
          <p:cNvPr id="28" name="Picture 27" title="photo d'une personne"/>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9649516" y="873971"/>
            <a:ext cx="2338118" cy="2809513"/>
          </a:xfrm>
          <a:prstGeom prst="rect">
            <a:avLst/>
          </a:prstGeom>
        </p:spPr>
      </p:pic>
    </p:spTree>
    <p:extLst>
      <p:ext uri="{BB962C8B-B14F-4D97-AF65-F5344CB8AC3E}">
        <p14:creationId xmlns:p14="http://schemas.microsoft.com/office/powerpoint/2010/main" val="3775568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7602" y="59915"/>
            <a:ext cx="10515600" cy="954682"/>
          </a:xfrm>
        </p:spPr>
        <p:txBody>
          <a:bodyPr>
            <a:normAutofit fontScale="90000"/>
          </a:bodyPr>
          <a:lstStyle/>
          <a:p>
            <a:r>
              <a:rPr lang="en-CA" sz="3600" dirty="0" smtClean="0"/>
              <a:t>Solutions </a:t>
            </a:r>
            <a:r>
              <a:rPr lang="en-CA" sz="3600" dirty="0" err="1" smtClean="0"/>
              <a:t>possibles</a:t>
            </a:r>
            <a:r>
              <a:rPr lang="en-CA" sz="3600" dirty="0"/>
              <a:t/>
            </a:r>
            <a:br>
              <a:rPr lang="en-CA" sz="3600" dirty="0"/>
            </a:br>
            <a:r>
              <a:rPr lang="fr-CA" sz="3600" dirty="0" smtClean="0">
                <a:solidFill>
                  <a:schemeClr val="tx1"/>
                </a:solidFill>
              </a:rPr>
              <a:t>Améliorer </a:t>
            </a:r>
            <a:r>
              <a:rPr lang="fr-CA" sz="3600" dirty="0">
                <a:solidFill>
                  <a:schemeClr val="tx1"/>
                </a:solidFill>
              </a:rPr>
              <a:t>la façon dont nous </a:t>
            </a:r>
            <a:r>
              <a:rPr lang="fr-CA" sz="3600" dirty="0" smtClean="0">
                <a:solidFill>
                  <a:schemeClr val="tx1"/>
                </a:solidFill>
              </a:rPr>
              <a:t>travaillons</a:t>
            </a:r>
            <a:endParaRPr lang="en-CA" sz="3600" dirty="0">
              <a:solidFill>
                <a:schemeClr val="tx1"/>
              </a:solidFill>
            </a:endParaRPr>
          </a:p>
        </p:txBody>
      </p:sp>
      <p:sp>
        <p:nvSpPr>
          <p:cNvPr id="14" name="Rectangle 13"/>
          <p:cNvSpPr/>
          <p:nvPr>
            <p:custDataLst>
              <p:tags r:id="rId2"/>
            </p:custDataLst>
          </p:nvPr>
        </p:nvSpPr>
        <p:spPr>
          <a:xfrm>
            <a:off x="0" y="1330488"/>
            <a:ext cx="5509549" cy="418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2000" b="1" dirty="0" smtClean="0"/>
              <a:t>OUTIL DE RÉCONCILIATION DE LA PAYE</a:t>
            </a:r>
            <a:endParaRPr lang="en-CA" sz="2000" b="1" dirty="0"/>
          </a:p>
        </p:txBody>
      </p:sp>
      <p:sp>
        <p:nvSpPr>
          <p:cNvPr id="5" name="Rectangle 4"/>
          <p:cNvSpPr/>
          <p:nvPr>
            <p:custDataLst>
              <p:tags r:id="rId3"/>
            </p:custDataLst>
          </p:nvPr>
        </p:nvSpPr>
        <p:spPr>
          <a:xfrm>
            <a:off x="896070" y="2268096"/>
            <a:ext cx="6009169" cy="4093428"/>
          </a:xfrm>
          <a:prstGeom prst="rect">
            <a:avLst/>
          </a:prstGeom>
        </p:spPr>
        <p:txBody>
          <a:bodyPr wrap="square">
            <a:spAutoFit/>
          </a:bodyPr>
          <a:lstStyle/>
          <a:p>
            <a:r>
              <a:rPr lang="fr-CA" sz="2000" dirty="0"/>
              <a:t>Afin d'appuyer le mandat de la Direction des services de rémunération en matière de prévention, de résolution et de suivi des problèmes de </a:t>
            </a:r>
            <a:r>
              <a:rPr lang="fr-CA" sz="2000" dirty="0" smtClean="0"/>
              <a:t>paye, </a:t>
            </a:r>
            <a:r>
              <a:rPr lang="fr-CA" sz="2000" dirty="0"/>
              <a:t>les conseillers en rémunération auraient besoin d'outils modernisés et novateurs.</a:t>
            </a:r>
          </a:p>
          <a:p>
            <a:endParaRPr lang="fr-CA" sz="2000" dirty="0"/>
          </a:p>
          <a:p>
            <a:r>
              <a:rPr lang="fr-CA" sz="2000" dirty="0"/>
              <a:t>Avec le soutien du </a:t>
            </a:r>
            <a:r>
              <a:rPr lang="fr-CA" sz="2000" dirty="0" smtClean="0"/>
              <a:t>fonds </a:t>
            </a:r>
            <a:r>
              <a:rPr lang="fr-CA" sz="2000" dirty="0"/>
              <a:t>d'innovation de </a:t>
            </a:r>
            <a:r>
              <a:rPr lang="fr-CA" sz="2000" dirty="0" smtClean="0"/>
              <a:t>l'EDSC, </a:t>
            </a:r>
            <a:r>
              <a:rPr lang="fr-CA" sz="2000" dirty="0"/>
              <a:t>nous commençons à développer notre idée d'un </a:t>
            </a:r>
            <a:r>
              <a:rPr lang="fr-CA" sz="2000" b="1" dirty="0" smtClean="0"/>
              <a:t>outil interne de réconciliation de la paye.</a:t>
            </a:r>
            <a:endParaRPr lang="fr-CA" sz="2000" b="1" dirty="0"/>
          </a:p>
          <a:p>
            <a:r>
              <a:rPr lang="en-CA" sz="2000" dirty="0" smtClean="0"/>
              <a:t> </a:t>
            </a:r>
          </a:p>
          <a:p>
            <a:endParaRPr lang="en-CA" sz="2000" dirty="0"/>
          </a:p>
        </p:txBody>
      </p:sp>
      <p:pic>
        <p:nvPicPr>
          <p:cNvPr id="22" name="Picture 21" title="alinéa"/>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l="47991" b="7552"/>
          <a:stretch/>
        </p:blipFill>
        <p:spPr>
          <a:xfrm>
            <a:off x="697642" y="2354696"/>
            <a:ext cx="203591" cy="361895"/>
          </a:xfrm>
          <a:prstGeom prst="rect">
            <a:avLst/>
          </a:prstGeom>
        </p:spPr>
      </p:pic>
      <p:pic>
        <p:nvPicPr>
          <p:cNvPr id="16" name="Picture 15" title="alinéa"/>
          <p:cNvPicPr>
            <a:picLocks noChangeAspect="1"/>
          </p:cNvPicPr>
          <p:nvPr>
            <p:custDataLst>
              <p:tags r:id="rId5"/>
            </p:custDataLst>
          </p:nvPr>
        </p:nvPicPr>
        <p:blipFill rotWithShape="1">
          <a:blip r:embed="rId8" cstate="print">
            <a:extLst>
              <a:ext uri="{28A0092B-C50C-407E-A947-70E740481C1C}">
                <a14:useLocalDpi xmlns:a14="http://schemas.microsoft.com/office/drawing/2010/main" val="0"/>
              </a:ext>
            </a:extLst>
          </a:blip>
          <a:srcRect l="47991" b="7552"/>
          <a:stretch/>
        </p:blipFill>
        <p:spPr>
          <a:xfrm>
            <a:off x="697641" y="4527393"/>
            <a:ext cx="203591" cy="361895"/>
          </a:xfrm>
          <a:prstGeom prst="rect">
            <a:avLst/>
          </a:prstGeom>
        </p:spPr>
      </p:pic>
      <p:pic>
        <p:nvPicPr>
          <p:cNvPr id="11" name="Picture 10" descr="La photo montre un bureau avec l'icône de la Direction des services de rémunération." title="Image of a desktop."/>
          <p:cNvPicPr>
            <a:picLocks noChangeAspect="1"/>
          </p:cNvPicPr>
          <p:nvPr/>
        </p:nvPicPr>
        <p:blipFill>
          <a:blip r:embed="rId9"/>
          <a:stretch>
            <a:fillRect/>
          </a:stretch>
        </p:blipFill>
        <p:spPr>
          <a:xfrm>
            <a:off x="7560867" y="1539711"/>
            <a:ext cx="4009407" cy="3752820"/>
          </a:xfrm>
          <a:prstGeom prst="rect">
            <a:avLst/>
          </a:prstGeom>
        </p:spPr>
      </p:pic>
    </p:spTree>
    <p:extLst>
      <p:ext uri="{BB962C8B-B14F-4D97-AF65-F5344CB8AC3E}">
        <p14:creationId xmlns:p14="http://schemas.microsoft.com/office/powerpoint/2010/main" val="2895694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67602" y="59915"/>
            <a:ext cx="10515600" cy="954682"/>
          </a:xfrm>
        </p:spPr>
        <p:txBody>
          <a:bodyPr>
            <a:normAutofit fontScale="90000"/>
          </a:bodyPr>
          <a:lstStyle/>
          <a:p>
            <a:r>
              <a:rPr lang="en-CA" sz="4000" dirty="0" err="1" smtClean="0"/>
              <a:t>Facteurs</a:t>
            </a:r>
            <a:r>
              <a:rPr lang="en-CA" sz="4000" dirty="0" smtClean="0"/>
              <a:t> de </a:t>
            </a:r>
            <a:r>
              <a:rPr lang="en-CA" sz="4000" dirty="0" err="1" smtClean="0"/>
              <a:t>réussite</a:t>
            </a:r>
            <a:r>
              <a:rPr lang="en-CA" sz="3600" dirty="0"/>
              <a:t/>
            </a:r>
            <a:br>
              <a:rPr lang="en-CA" sz="3600" dirty="0"/>
            </a:br>
            <a:r>
              <a:rPr lang="en-CA" sz="3600" dirty="0" err="1">
                <a:solidFill>
                  <a:schemeClr val="tx1"/>
                </a:solidFill>
              </a:rPr>
              <a:t>M</a:t>
            </a:r>
            <a:r>
              <a:rPr lang="en-CA" sz="3600" dirty="0" err="1" smtClean="0">
                <a:solidFill>
                  <a:schemeClr val="tx1"/>
                </a:solidFill>
              </a:rPr>
              <a:t>ise</a:t>
            </a:r>
            <a:r>
              <a:rPr lang="en-CA" sz="3600" dirty="0" smtClean="0">
                <a:solidFill>
                  <a:schemeClr val="tx1"/>
                </a:solidFill>
              </a:rPr>
              <a:t> </a:t>
            </a:r>
            <a:r>
              <a:rPr lang="en-CA" sz="3600" dirty="0" err="1" smtClean="0">
                <a:solidFill>
                  <a:schemeClr val="tx1"/>
                </a:solidFill>
              </a:rPr>
              <a:t>en</a:t>
            </a:r>
            <a:r>
              <a:rPr lang="en-CA" sz="3600" dirty="0" smtClean="0">
                <a:solidFill>
                  <a:schemeClr val="tx1"/>
                </a:solidFill>
              </a:rPr>
              <a:t> oeuvre de </a:t>
            </a:r>
            <a:r>
              <a:rPr lang="en-CA" sz="3600" dirty="0" err="1" smtClean="0">
                <a:solidFill>
                  <a:schemeClr val="tx1"/>
                </a:solidFill>
              </a:rPr>
              <a:t>l’innovation</a:t>
            </a:r>
            <a:endParaRPr lang="en-CA" sz="3600" dirty="0">
              <a:solidFill>
                <a:schemeClr val="tx1"/>
              </a:solidFill>
            </a:endParaRPr>
          </a:p>
        </p:txBody>
      </p:sp>
      <p:sp>
        <p:nvSpPr>
          <p:cNvPr id="28" name="Rectangle 27"/>
          <p:cNvSpPr/>
          <p:nvPr>
            <p:custDataLst>
              <p:tags r:id="rId2"/>
            </p:custDataLst>
          </p:nvPr>
        </p:nvSpPr>
        <p:spPr>
          <a:xfrm>
            <a:off x="0" y="1330488"/>
            <a:ext cx="4330700" cy="418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A" sz="2200" b="1" dirty="0" smtClean="0"/>
              <a:t>FACTEURS </a:t>
            </a:r>
            <a:r>
              <a:rPr lang="en-CA" sz="2200" b="1" dirty="0"/>
              <a:t>CLÉS DE SUCCÈS</a:t>
            </a:r>
          </a:p>
        </p:txBody>
      </p:sp>
      <p:sp>
        <p:nvSpPr>
          <p:cNvPr id="5" name="Rectangle 4"/>
          <p:cNvSpPr/>
          <p:nvPr>
            <p:custDataLst>
              <p:tags r:id="rId3"/>
            </p:custDataLst>
          </p:nvPr>
        </p:nvSpPr>
        <p:spPr>
          <a:xfrm>
            <a:off x="1242382" y="2064826"/>
            <a:ext cx="6486885" cy="4431983"/>
          </a:xfrm>
          <a:prstGeom prst="rect">
            <a:avLst/>
          </a:prstGeom>
        </p:spPr>
        <p:txBody>
          <a:bodyPr wrap="square">
            <a:spAutoFit/>
          </a:bodyPr>
          <a:lstStyle/>
          <a:p>
            <a:r>
              <a:rPr lang="fr-CA" sz="2400" dirty="0" smtClean="0"/>
              <a:t>Soutien </a:t>
            </a:r>
            <a:r>
              <a:rPr lang="fr-CA" sz="2400" dirty="0"/>
              <a:t>de la haute </a:t>
            </a:r>
            <a:r>
              <a:rPr lang="en-CA" sz="2400" dirty="0" smtClean="0"/>
              <a:t>gestion</a:t>
            </a:r>
          </a:p>
          <a:p>
            <a:endParaRPr lang="en-CA" sz="2400" dirty="0" smtClean="0"/>
          </a:p>
          <a:p>
            <a:r>
              <a:rPr lang="en-CA" sz="2400" dirty="0" err="1"/>
              <a:t>T</a:t>
            </a:r>
            <a:r>
              <a:rPr lang="en-CA" sz="2400" dirty="0" err="1" smtClean="0"/>
              <a:t>rouver</a:t>
            </a:r>
            <a:r>
              <a:rPr lang="en-CA" sz="2400" dirty="0" smtClean="0"/>
              <a:t> les </a:t>
            </a:r>
            <a:r>
              <a:rPr lang="en-CA" sz="2400" dirty="0" err="1" smtClean="0"/>
              <a:t>bons</a:t>
            </a:r>
            <a:r>
              <a:rPr lang="en-CA" sz="2400" dirty="0" smtClean="0"/>
              <a:t> </a:t>
            </a:r>
            <a:r>
              <a:rPr lang="en-CA" sz="2400" dirty="0" err="1" smtClean="0"/>
              <a:t>intervenants</a:t>
            </a:r>
            <a:endParaRPr lang="en-CA" sz="2400" dirty="0" smtClean="0"/>
          </a:p>
          <a:p>
            <a:endParaRPr lang="en-CA" sz="2400" dirty="0"/>
          </a:p>
          <a:p>
            <a:r>
              <a:rPr lang="en-CA" sz="2400" dirty="0" err="1" smtClean="0"/>
              <a:t>Adhésion</a:t>
            </a:r>
            <a:r>
              <a:rPr lang="en-CA" sz="2400" dirty="0" smtClean="0"/>
              <a:t> des </a:t>
            </a:r>
            <a:r>
              <a:rPr lang="en-CA" sz="2400" dirty="0" err="1" smtClean="0"/>
              <a:t>intervenants</a:t>
            </a:r>
            <a:endParaRPr lang="en-CA" sz="2400" dirty="0" smtClean="0"/>
          </a:p>
          <a:p>
            <a:endParaRPr lang="en-CA" sz="2400" dirty="0"/>
          </a:p>
          <a:p>
            <a:r>
              <a:rPr lang="en-CA" sz="2400" dirty="0" smtClean="0"/>
              <a:t>‘</a:t>
            </a:r>
            <a:r>
              <a:rPr lang="fr-CA" sz="2400" dirty="0" smtClean="0"/>
              <a:t>Ne </a:t>
            </a:r>
            <a:r>
              <a:rPr lang="fr-CA" sz="2400" dirty="0"/>
              <a:t>jamais gaspiller une bonne crise</a:t>
            </a:r>
            <a:r>
              <a:rPr lang="en-CA" sz="2400" dirty="0" smtClean="0"/>
              <a:t>’</a:t>
            </a:r>
          </a:p>
          <a:p>
            <a:endParaRPr lang="en-CA" sz="2400" dirty="0"/>
          </a:p>
          <a:p>
            <a:r>
              <a:rPr lang="en-CA" sz="2400" dirty="0" smtClean="0"/>
              <a:t>Le </a:t>
            </a:r>
            <a:r>
              <a:rPr lang="en-CA" sz="2400" dirty="0" err="1" smtClean="0"/>
              <a:t>réseau</a:t>
            </a:r>
            <a:r>
              <a:rPr lang="en-CA" sz="2400" dirty="0" smtClean="0"/>
              <a:t>!</a:t>
            </a:r>
          </a:p>
          <a:p>
            <a:endParaRPr lang="en-CA" sz="2400" dirty="0"/>
          </a:p>
          <a:p>
            <a:r>
              <a:rPr lang="en-CA" sz="2400" dirty="0" err="1"/>
              <a:t>Être</a:t>
            </a:r>
            <a:r>
              <a:rPr lang="en-CA" sz="2400" dirty="0"/>
              <a:t> </a:t>
            </a:r>
            <a:r>
              <a:rPr lang="en-CA" sz="2400" dirty="0" err="1"/>
              <a:t>réaliste</a:t>
            </a:r>
            <a:r>
              <a:rPr lang="en-CA" sz="2400" dirty="0"/>
              <a:t> et </a:t>
            </a:r>
            <a:r>
              <a:rPr lang="en-CA" sz="2400" dirty="0" err="1"/>
              <a:t>résilient</a:t>
            </a:r>
            <a:endParaRPr lang="en-CA" sz="2400" dirty="0" smtClean="0"/>
          </a:p>
          <a:p>
            <a:endParaRPr lang="en-CA" dirty="0" smtClean="0"/>
          </a:p>
        </p:txBody>
      </p:sp>
      <p:pic>
        <p:nvPicPr>
          <p:cNvPr id="22" name="Picture 21" title="alinéa"/>
          <p:cNvPicPr>
            <a:picLocks noChangeAspect="1"/>
          </p:cNvPicPr>
          <p:nvPr>
            <p:custDataLst>
              <p:tags r:id="rId4"/>
            </p:custDataLst>
          </p:nvPr>
        </p:nvPicPr>
        <p:blipFill rotWithShape="1">
          <a:blip r:embed="rId18" cstate="print">
            <a:extLst>
              <a:ext uri="{28A0092B-C50C-407E-A947-70E740481C1C}">
                <a14:useLocalDpi xmlns:a14="http://schemas.microsoft.com/office/drawing/2010/main" val="0"/>
              </a:ext>
            </a:extLst>
          </a:blip>
          <a:srcRect l="47991" b="7552"/>
          <a:stretch/>
        </p:blipFill>
        <p:spPr>
          <a:xfrm>
            <a:off x="1029521" y="2162756"/>
            <a:ext cx="203591" cy="361895"/>
          </a:xfrm>
          <a:prstGeom prst="rect">
            <a:avLst/>
          </a:prstGeom>
        </p:spPr>
      </p:pic>
      <p:pic>
        <p:nvPicPr>
          <p:cNvPr id="23" name="Picture 22" title="alinéa"/>
          <p:cNvPicPr>
            <a:picLocks noChangeAspect="1"/>
          </p:cNvPicPr>
          <p:nvPr>
            <p:custDataLst>
              <p:tags r:id="rId5"/>
            </p:custDataLst>
          </p:nvPr>
        </p:nvPicPr>
        <p:blipFill rotWithShape="1">
          <a:blip r:embed="rId18" cstate="print">
            <a:extLst>
              <a:ext uri="{28A0092B-C50C-407E-A947-70E740481C1C}">
                <a14:useLocalDpi xmlns:a14="http://schemas.microsoft.com/office/drawing/2010/main" val="0"/>
              </a:ext>
            </a:extLst>
          </a:blip>
          <a:srcRect l="47991" b="7552"/>
          <a:stretch/>
        </p:blipFill>
        <p:spPr>
          <a:xfrm>
            <a:off x="1028328" y="2906568"/>
            <a:ext cx="203591" cy="361895"/>
          </a:xfrm>
          <a:prstGeom prst="rect">
            <a:avLst/>
          </a:prstGeom>
        </p:spPr>
      </p:pic>
      <p:pic>
        <p:nvPicPr>
          <p:cNvPr id="26" name="Picture 25" title="alinéa"/>
          <p:cNvPicPr>
            <a:picLocks noChangeAspect="1"/>
          </p:cNvPicPr>
          <p:nvPr>
            <p:custDataLst>
              <p:tags r:id="rId6"/>
            </p:custDataLst>
          </p:nvPr>
        </p:nvPicPr>
        <p:blipFill rotWithShape="1">
          <a:blip r:embed="rId18" cstate="print">
            <a:extLst>
              <a:ext uri="{28A0092B-C50C-407E-A947-70E740481C1C}">
                <a14:useLocalDpi xmlns:a14="http://schemas.microsoft.com/office/drawing/2010/main" val="0"/>
              </a:ext>
            </a:extLst>
          </a:blip>
          <a:srcRect l="47991" b="7552"/>
          <a:stretch/>
        </p:blipFill>
        <p:spPr>
          <a:xfrm>
            <a:off x="1028328" y="3653591"/>
            <a:ext cx="203591" cy="361895"/>
          </a:xfrm>
          <a:prstGeom prst="rect">
            <a:avLst/>
          </a:prstGeom>
        </p:spPr>
      </p:pic>
      <p:pic>
        <p:nvPicPr>
          <p:cNvPr id="20" name="Picture 19" title="alinéa"/>
          <p:cNvPicPr>
            <a:picLocks noChangeAspect="1"/>
          </p:cNvPicPr>
          <p:nvPr>
            <p:custDataLst>
              <p:tags r:id="rId7"/>
            </p:custDataLst>
          </p:nvPr>
        </p:nvPicPr>
        <p:blipFill rotWithShape="1">
          <a:blip r:embed="rId18" cstate="print">
            <a:extLst>
              <a:ext uri="{28A0092B-C50C-407E-A947-70E740481C1C}">
                <a14:useLocalDpi xmlns:a14="http://schemas.microsoft.com/office/drawing/2010/main" val="0"/>
              </a:ext>
            </a:extLst>
          </a:blip>
          <a:srcRect l="47991" b="7552"/>
          <a:stretch/>
        </p:blipFill>
        <p:spPr>
          <a:xfrm>
            <a:off x="1028987" y="4374171"/>
            <a:ext cx="203591" cy="361895"/>
          </a:xfrm>
          <a:prstGeom prst="rect">
            <a:avLst/>
          </a:prstGeom>
        </p:spPr>
      </p:pic>
      <p:pic>
        <p:nvPicPr>
          <p:cNvPr id="27" name="Picture 26" title="alinéa"/>
          <p:cNvPicPr>
            <a:picLocks noChangeAspect="1"/>
          </p:cNvPicPr>
          <p:nvPr>
            <p:custDataLst>
              <p:tags r:id="rId8"/>
            </p:custDataLst>
          </p:nvPr>
        </p:nvPicPr>
        <p:blipFill rotWithShape="1">
          <a:blip r:embed="rId18" cstate="print">
            <a:extLst>
              <a:ext uri="{28A0092B-C50C-407E-A947-70E740481C1C}">
                <a14:useLocalDpi xmlns:a14="http://schemas.microsoft.com/office/drawing/2010/main" val="0"/>
              </a:ext>
            </a:extLst>
          </a:blip>
          <a:srcRect l="47991" b="7552"/>
          <a:stretch/>
        </p:blipFill>
        <p:spPr>
          <a:xfrm>
            <a:off x="1028328" y="5082721"/>
            <a:ext cx="203591" cy="361895"/>
          </a:xfrm>
          <a:prstGeom prst="rect">
            <a:avLst/>
          </a:prstGeom>
        </p:spPr>
      </p:pic>
      <p:pic>
        <p:nvPicPr>
          <p:cNvPr id="21" name="Picture 20" title="alinéa"/>
          <p:cNvPicPr>
            <a:picLocks noChangeAspect="1"/>
          </p:cNvPicPr>
          <p:nvPr>
            <p:custDataLst>
              <p:tags r:id="rId9"/>
            </p:custDataLst>
          </p:nvPr>
        </p:nvPicPr>
        <p:blipFill rotWithShape="1">
          <a:blip r:embed="rId18" cstate="print">
            <a:extLst>
              <a:ext uri="{28A0092B-C50C-407E-A947-70E740481C1C}">
                <a14:useLocalDpi xmlns:a14="http://schemas.microsoft.com/office/drawing/2010/main" val="0"/>
              </a:ext>
            </a:extLst>
          </a:blip>
          <a:srcRect l="47991" b="7552"/>
          <a:stretch/>
        </p:blipFill>
        <p:spPr>
          <a:xfrm>
            <a:off x="1028327" y="5841774"/>
            <a:ext cx="203591" cy="361895"/>
          </a:xfrm>
          <a:prstGeom prst="rect">
            <a:avLst/>
          </a:prstGeom>
        </p:spPr>
      </p:pic>
      <p:pic>
        <p:nvPicPr>
          <p:cNvPr id="3" name="Picture 2" title="icône de l'équipe"/>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7515867" y="1805568"/>
            <a:ext cx="714375" cy="714375"/>
          </a:xfrm>
          <a:prstGeom prst="rect">
            <a:avLst/>
          </a:prstGeom>
        </p:spPr>
      </p:pic>
      <p:pic>
        <p:nvPicPr>
          <p:cNvPr id="4" name="Picture 3" title="icône de travail en équipe"/>
          <p:cNvPicPr>
            <a:picLocks noChangeAspect="1"/>
          </p:cNvPicPr>
          <p:nvPr>
            <p:custDataLst>
              <p:tags r:id="rId11"/>
            </p:custDataLst>
          </p:nvPr>
        </p:nvPicPr>
        <p:blipFill>
          <a:blip r:embed="rId20">
            <a:extLst>
              <a:ext uri="{28A0092B-C50C-407E-A947-70E740481C1C}">
                <a14:useLocalDpi xmlns:a14="http://schemas.microsoft.com/office/drawing/2010/main" val="0"/>
              </a:ext>
            </a:extLst>
          </a:blip>
          <a:stretch>
            <a:fillRect/>
          </a:stretch>
        </p:blipFill>
        <p:spPr>
          <a:xfrm>
            <a:off x="7506597" y="2536899"/>
            <a:ext cx="714375" cy="714375"/>
          </a:xfrm>
          <a:prstGeom prst="rect">
            <a:avLst/>
          </a:prstGeom>
        </p:spPr>
      </p:pic>
      <p:pic>
        <p:nvPicPr>
          <p:cNvPr id="7" name="Picture 6" title="icône d'apprentissage"/>
          <p:cNvPicPr>
            <a:picLocks noChangeAspect="1"/>
          </p:cNvPicPr>
          <p:nvPr>
            <p:custDataLst>
              <p:tags r:id="rId12"/>
            </p:custDataLst>
          </p:nvPr>
        </p:nvPicPr>
        <p:blipFill>
          <a:blip r:embed="rId21">
            <a:extLst>
              <a:ext uri="{28A0092B-C50C-407E-A947-70E740481C1C}">
                <a14:useLocalDpi xmlns:a14="http://schemas.microsoft.com/office/drawing/2010/main" val="0"/>
              </a:ext>
            </a:extLst>
          </a:blip>
          <a:stretch>
            <a:fillRect/>
          </a:stretch>
        </p:blipFill>
        <p:spPr>
          <a:xfrm>
            <a:off x="7523154" y="3285292"/>
            <a:ext cx="714375" cy="714375"/>
          </a:xfrm>
          <a:prstGeom prst="rect">
            <a:avLst/>
          </a:prstGeom>
        </p:spPr>
      </p:pic>
      <p:pic>
        <p:nvPicPr>
          <p:cNvPr id="25" name="Picture 24" title="icône de brainstorming"/>
          <p:cNvPicPr>
            <a:picLocks noChangeAspect="1"/>
          </p:cNvPicPr>
          <p:nvPr>
            <p:custDataLst>
              <p:tags r:id="rId13"/>
            </p:custDataLst>
          </p:nvPr>
        </p:nvPicPr>
        <p:blipFill>
          <a:blip r:embed="rId22">
            <a:extLst>
              <a:ext uri="{28A0092B-C50C-407E-A947-70E740481C1C}">
                <a14:useLocalDpi xmlns:a14="http://schemas.microsoft.com/office/drawing/2010/main" val="0"/>
              </a:ext>
            </a:extLst>
          </a:blip>
          <a:stretch>
            <a:fillRect/>
          </a:stretch>
        </p:blipFill>
        <p:spPr>
          <a:xfrm>
            <a:off x="7515867" y="4033685"/>
            <a:ext cx="714375" cy="714375"/>
          </a:xfrm>
          <a:prstGeom prst="rect">
            <a:avLst/>
          </a:prstGeom>
        </p:spPr>
      </p:pic>
      <p:pic>
        <p:nvPicPr>
          <p:cNvPr id="8" name="Picture 7" title="icône de collaboration"/>
          <p:cNvPicPr>
            <a:picLocks noChangeAspect="1"/>
          </p:cNvPicPr>
          <p:nvPr>
            <p:custDataLst>
              <p:tags r:id="rId14"/>
            </p:custDataLst>
          </p:nvPr>
        </p:nvPicPr>
        <p:blipFill>
          <a:blip r:embed="rId23">
            <a:extLst>
              <a:ext uri="{28A0092B-C50C-407E-A947-70E740481C1C}">
                <a14:useLocalDpi xmlns:a14="http://schemas.microsoft.com/office/drawing/2010/main" val="0"/>
              </a:ext>
            </a:extLst>
          </a:blip>
          <a:stretch>
            <a:fillRect/>
          </a:stretch>
        </p:blipFill>
        <p:spPr>
          <a:xfrm>
            <a:off x="7523154" y="4782078"/>
            <a:ext cx="714375" cy="714375"/>
          </a:xfrm>
          <a:prstGeom prst="rect">
            <a:avLst/>
          </a:prstGeom>
        </p:spPr>
      </p:pic>
      <p:pic>
        <p:nvPicPr>
          <p:cNvPr id="6" name="Picture 5" title="icône du café"/>
          <p:cNvPicPr>
            <a:picLocks noChangeAspect="1"/>
          </p:cNvPicPr>
          <p:nvPr>
            <p:custDataLst>
              <p:tags r:id="rId15"/>
            </p:custDataLst>
          </p:nvPr>
        </p:nvPicPr>
        <p:blipFill>
          <a:blip r:embed="rId24">
            <a:extLst>
              <a:ext uri="{28A0092B-C50C-407E-A947-70E740481C1C}">
                <a14:useLocalDpi xmlns:a14="http://schemas.microsoft.com/office/drawing/2010/main" val="0"/>
              </a:ext>
            </a:extLst>
          </a:blip>
          <a:stretch>
            <a:fillRect/>
          </a:stretch>
        </p:blipFill>
        <p:spPr>
          <a:xfrm>
            <a:off x="7527789" y="5462435"/>
            <a:ext cx="714375" cy="714375"/>
          </a:xfrm>
          <a:prstGeom prst="rect">
            <a:avLst/>
          </a:prstGeom>
        </p:spPr>
      </p:pic>
    </p:spTree>
    <p:extLst>
      <p:ext uri="{BB962C8B-B14F-4D97-AF65-F5344CB8AC3E}">
        <p14:creationId xmlns:p14="http://schemas.microsoft.com/office/powerpoint/2010/main" val="259861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12" y="2850399"/>
            <a:ext cx="10515600" cy="1016510"/>
          </a:xfrm>
        </p:spPr>
        <p:txBody>
          <a:bodyPr>
            <a:noAutofit/>
          </a:bodyPr>
          <a:lstStyle/>
          <a:p>
            <a:pPr algn="ctr"/>
            <a:r>
              <a:rPr lang="en-CA" sz="13800" dirty="0" err="1" smtClean="0"/>
              <a:t>Merci</a:t>
            </a:r>
            <a:r>
              <a:rPr lang="en-CA" sz="13800" dirty="0" smtClean="0"/>
              <a:t>!</a:t>
            </a:r>
            <a:endParaRPr lang="en-CA" sz="13800" dirty="0"/>
          </a:p>
        </p:txBody>
      </p:sp>
      <p:pic>
        <p:nvPicPr>
          <p:cNvPr id="5" name="Picture 4" descr="La photo montre un bureau avec l'icône de la Direction des services de rémunération."/>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08777" y="5619686"/>
            <a:ext cx="4756394" cy="1238314"/>
          </a:xfrm>
          <a:prstGeom prst="rect">
            <a:avLst/>
          </a:prstGeom>
        </p:spPr>
      </p:pic>
    </p:spTree>
    <p:extLst>
      <p:ext uri="{BB962C8B-B14F-4D97-AF65-F5344CB8AC3E}">
        <p14:creationId xmlns:p14="http://schemas.microsoft.com/office/powerpoint/2010/main" val="10587798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5583710|-12234836|-7431962|-8211300|-13663397|Compensation&quot;,&quot;Id&quot;:&quot;61703a8f3043421fb086016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0,&quot;BrightnessModifier&quot;:0}}"/>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5"/>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6"/>
</p:tagLst>
</file>

<file path=ppt/tags/tag54.xml><?xml version="1.0" encoding="utf-8"?>
<p:tagLst xmlns:a="http://schemas.openxmlformats.org/drawingml/2006/main" xmlns:r="http://schemas.openxmlformats.org/officeDocument/2006/relationships" xmlns:p="http://schemas.openxmlformats.org/presentationml/2006/main">
  <p:tag name="NUM" val="14"/>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 name="NUM" val="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A3838"/>
      </a:dk2>
      <a:lt2>
        <a:srgbClr val="E7E6E6"/>
      </a:lt2>
      <a:accent1>
        <a:srgbClr val="2F835B"/>
      </a:accent1>
      <a:accent2>
        <a:srgbClr val="123622"/>
      </a:accent2>
      <a:accent3>
        <a:srgbClr val="5C6AE6"/>
      </a:accent3>
      <a:accent4>
        <a:srgbClr val="8E98E6"/>
      </a:accent4>
      <a:accent5>
        <a:srgbClr val="3A3838"/>
      </a:accent5>
      <a:accent6>
        <a:srgbClr val="1C6844"/>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B5765B-63A3-43B3-B02C-A52C76A4A9AB}" vid="{4C3C986A-30A9-4ADD-B5BD-032A86AF7C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CSD PowerPoint Template EN</Template>
  <TotalTime>25425</TotalTime>
  <Words>537</Words>
  <Application>Microsoft Office PowerPoint</Application>
  <PresentationFormat>Widescreen</PresentationFormat>
  <Paragraphs>59</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 HR Innovation RH - à la carte </vt:lpstr>
      <vt:lpstr>Contenu</vt:lpstr>
      <vt:lpstr>Direction des Services de la rémunération d’EDSC Mission et mandat </vt:lpstr>
      <vt:lpstr>Direction des Services de la rémunération d’EDSC Vision pour 2025</vt:lpstr>
      <vt:lpstr>Analyse des utilisateurs de la paye Innovation des ressources humaines </vt:lpstr>
      <vt:lpstr>Solutions possibles Améliorer la façon dont nous travaillons</vt:lpstr>
      <vt:lpstr>Facteurs de réussite Mise en oeuvre de l’innovation</vt:lpstr>
      <vt:lpstr>Merci!</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Lucu, Cinthya C [NC]</dc:creator>
  <cp:lastModifiedBy>Crossman, Deanna DE [NC]</cp:lastModifiedBy>
  <cp:revision>445</cp:revision>
  <dcterms:created xsi:type="dcterms:W3CDTF">2020-11-02T00:21:04Z</dcterms:created>
  <dcterms:modified xsi:type="dcterms:W3CDTF">2021-10-21T15:37:06Z</dcterms:modified>
</cp:coreProperties>
</file>