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65" d="100"/>
          <a:sy n="65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21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22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2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2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22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23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© 2019 softwareQ Inc. (proprietary information, please do not distribute)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2019 softwareQ Inc. (proprietary information, please do not distribute)</a:t>
            </a:r>
          </a:p>
        </p:txBody>
      </p:sp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© COPYRIGHT 2020 SOFTWAREQ INC, ALL RIGHTS RESERVED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2020 SOFTWAREQ INC, ALL RIGHTS RESERVED</a:t>
            </a:r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mage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8" name="© 2018 softwareQ Inc. (proprietary information, please do not distribute)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2018 softwareQ Inc. (proprietary information, please do not distribute)</a:t>
            </a:r>
          </a:p>
        </p:txBody>
      </p:sp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9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210" name="Image"/>
          <p:cNvSpPr>
            <a:spLocks noGrp="1"/>
          </p:cNvSpPr>
          <p:nvPr>
            <p:ph type="pic" idx="22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04794"/>
                    <a:lumOff val="-843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© Copyright 2020 softwareQ Inc, all rights reserved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2020 softwareQ Inc, all rights reserved</a:t>
            </a:r>
          </a:p>
        </p:txBody>
      </p:sp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21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22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lad.gheorghiu@uwaterloo.c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softwareQinc/staq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softwareQinc/qpp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q.ca" TargetMode="External"/><Relationship Id="rId2" Type="http://schemas.openxmlformats.org/officeDocument/2006/relationships/hyperlink" Target="mailto:vlad.gheorghiu@uwaterloo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ftwareQinc/staq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ftwareQinc/staq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R. Vlad gheorghiu"/>
          <p:cNvSpPr txBox="1">
            <a:spLocks noGrp="1"/>
          </p:cNvSpPr>
          <p:nvPr>
            <p:ph type="subTitle" sz="quarter" idx="1"/>
          </p:nvPr>
        </p:nvSpPr>
        <p:spPr>
          <a:xfrm>
            <a:off x="406400" y="3268220"/>
            <a:ext cx="12192000" cy="1803401"/>
          </a:xfrm>
          <a:prstGeom prst="rect">
            <a:avLst/>
          </a:prstGeom>
        </p:spPr>
        <p:txBody>
          <a:bodyPr/>
          <a:lstStyle/>
          <a:p>
            <a:r>
              <a:rPr dirty="0"/>
              <a:t>DR. Vlad </a:t>
            </a:r>
            <a:r>
              <a:rPr dirty="0" err="1"/>
              <a:t>gheorghiu</a:t>
            </a:r>
            <a:endParaRPr dirty="0"/>
          </a:p>
        </p:txBody>
      </p:sp>
      <p:sp>
        <p:nvSpPr>
          <p:cNvPr id="233" name="vlad@softwareq.ca"/>
          <p:cNvSpPr txBox="1"/>
          <p:nvPr/>
        </p:nvSpPr>
        <p:spPr>
          <a:xfrm>
            <a:off x="5355589" y="6727709"/>
            <a:ext cx="22936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/>
            <a:r>
              <a:rPr u="sng" dirty="0">
                <a:solidFill>
                  <a:schemeClr val="accent1"/>
                </a:solidFill>
                <a:hlinkClick r:id="rId2"/>
              </a:rPr>
              <a:t>vlad@softwareq.ca</a:t>
            </a:r>
          </a:p>
        </p:txBody>
      </p:sp>
      <p:sp>
        <p:nvSpPr>
          <p:cNvPr id="234" name="CSPS/EFPC Moving Quantum Computing from Theory to Practice — June 16, 2021"/>
          <p:cNvSpPr txBox="1"/>
          <p:nvPr/>
        </p:nvSpPr>
        <p:spPr>
          <a:xfrm>
            <a:off x="967421" y="6252304"/>
            <a:ext cx="1203737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r>
              <a:rPr dirty="0"/>
              <a:t>CSPS/EFPC Moving Quantum Computing from Theory to Practice — June 16, 2021</a:t>
            </a:r>
          </a:p>
        </p:txBody>
      </p:sp>
      <p:sp>
        <p:nvSpPr>
          <p:cNvPr id="235" name="QUANTUM SOFTWARE"/>
          <p:cNvSpPr txBox="1"/>
          <p:nvPr/>
        </p:nvSpPr>
        <p:spPr>
          <a:xfrm>
            <a:off x="6172661" y="5387695"/>
            <a:ext cx="6643687" cy="8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>
              <a:lnSpc>
                <a:spcPct val="80000"/>
              </a:lnSpc>
              <a:spcBef>
                <a:spcPts val="0"/>
              </a:spcBef>
              <a:defRPr sz="75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sz="5400" dirty="0"/>
              <a:t>QUANTUM SOFTWARE</a:t>
            </a:r>
          </a:p>
        </p:txBody>
      </p:sp>
      <p:pic>
        <p:nvPicPr>
          <p:cNvPr id="236" name="softwareQ_on_black.png" descr="softwareQ_on_bla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133" y="5221311"/>
            <a:ext cx="5589788" cy="8082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"/>
          <p:cNvGrpSpPr/>
          <p:nvPr/>
        </p:nvGrpSpPr>
        <p:grpSpPr>
          <a:xfrm>
            <a:off x="2774135" y="7646936"/>
            <a:ext cx="7456530" cy="1777480"/>
            <a:chOff x="0" y="0"/>
            <a:chExt cx="7456529" cy="1777478"/>
          </a:xfrm>
        </p:grpSpPr>
        <p:pic>
          <p:nvPicPr>
            <p:cNvPr id="237" name="Group" descr="Grou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0237" y="0"/>
              <a:ext cx="5366293" cy="177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09868"/>
              <a:ext cx="1960595" cy="715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ur produ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products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taq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staq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90" name="github.com/softwareQinc"/>
          <p:cNvSpPr txBox="1"/>
          <p:nvPr/>
        </p:nvSpPr>
        <p:spPr>
          <a:xfrm>
            <a:off x="4149293" y="8863588"/>
            <a:ext cx="556081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en-CA" dirty="0">
                <a:hlinkClick r:id="rId2"/>
              </a:rPr>
              <a:t>https://</a:t>
            </a:r>
            <a:r>
              <a:rPr dirty="0">
                <a:hlinkClick r:id="rId2"/>
              </a:rPr>
              <a:t>github.com/softwareQinc</a:t>
            </a:r>
            <a:r>
              <a:rPr lang="en-CA" dirty="0">
                <a:hlinkClick r:id="rId2"/>
              </a:rPr>
              <a:t>/staq</a:t>
            </a:r>
            <a:endParaRPr dirty="0"/>
          </a:p>
        </p:txBody>
      </p:sp>
      <p:sp>
        <p:nvSpPr>
          <p:cNvPr id="291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pic>
        <p:nvPicPr>
          <p:cNvPr id="292" name="Screen Shot 2021-06-08 at 9.49.57 AM.png" descr="Screen Shot 2021-06-08 at 9.49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65" y="1347907"/>
            <a:ext cx="7861882" cy="605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 Shot 2020-07-07 at 7.16.55 PM.png" descr="Screen Shot 2020-07-07 at 7.16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113" y="2611752"/>
            <a:ext cx="5769672" cy="542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Design philoso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Design philosophy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Quantum compiler toolkit, standard C++17, compiles on all platforms (Windows/UNIX/Linux)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06400" y="2476500"/>
                <a:ext cx="11291066" cy="7048769"/>
              </a:xfrm>
              <a:prstGeom prst="rect">
                <a:avLst/>
              </a:prstGeom>
            </p:spPr>
            <p:txBody>
              <a:bodyPr/>
              <a:lstStyle/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lang="en-CA" dirty="0"/>
                  <a:t>Open-source q</a:t>
                </a:r>
                <a:r>
                  <a:rPr dirty="0" err="1"/>
                  <a:t>uantum</a:t>
                </a:r>
                <a:r>
                  <a:rPr dirty="0"/>
                  <a:t> compiler toolkit, standard C++17, compiles on all platforms (Windows/UNIX/Linux)</a:t>
                </a:r>
              </a:p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dirty="0"/>
                  <a:t>Design inspired from UNIX: combine small tools to achieve combinatorial explosion of functionality</a:t>
                </a:r>
              </a:p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dirty="0"/>
                  <a:t>KISS</a:t>
                </a:r>
              </a:p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i="1" dirty="0">
                    <a:latin typeface="Avenir Next Regular"/>
                    <a:ea typeface="Avenir Next Regular"/>
                    <a:cs typeface="Avenir Next Regular"/>
                    <a:sym typeface="Avenir Next Regular"/>
                  </a:rPr>
                  <a:t>output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 sz="32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dirty="0"/>
                  <a:t> </a:t>
                </a:r>
                <a:r>
                  <a:rPr i="1" dirty="0">
                    <a:latin typeface="Avenir Next Regular"/>
                    <a:ea typeface="Avenir Next Regular"/>
                    <a:cs typeface="Avenir Next Regular"/>
                    <a:sym typeface="Avenir Next Regular"/>
                  </a:rPr>
                  <a:t>input</a:t>
                </a:r>
                <a:r>
                  <a:rPr dirty="0"/>
                  <a:t> (</a:t>
                </a:r>
                <a:r>
                  <a:rPr dirty="0" err="1"/>
                  <a:t>OpenQASM</a:t>
                </a:r>
                <a:r>
                  <a:rPr dirty="0"/>
                  <a:t>)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sz="26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tool</m:t>
                        </m:r>
                      </m:e>
                      <m:sub>
                        <m:r>
                          <a:rPr sz="26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tool</m:t>
                        </m:r>
                      </m:e>
                      <m:sub>
                        <m: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tool</m:t>
                        </m:r>
                      </m:e>
                      <m:sub>
                        <m:r>
                          <a:rPr sz="255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dirty="0"/>
              </a:p>
              <a:p>
                <a:pPr marL="328929" indent="-328929" defTabSz="432308">
                  <a:spcBef>
                    <a:spcPts val="2000"/>
                  </a:spcBef>
                  <a:defRPr sz="2516" i="1"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r>
                  <a:rPr dirty="0"/>
                  <a:t>“no process should affect the original structure of the program more than absolutely necessary”</a:t>
                </a:r>
              </a:p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dirty="0"/>
                  <a:t>Each tool performs a single task using the most advanced current state-of-the-art methods</a:t>
                </a:r>
              </a:p>
              <a:p>
                <a:pPr marL="328929" indent="-328929" defTabSz="432308">
                  <a:spcBef>
                    <a:spcPts val="2000"/>
                  </a:spcBef>
                  <a:defRPr sz="2516"/>
                </a:pPr>
                <a:r>
                  <a:rPr dirty="0"/>
                  <a:t>Advantages: very fast and scalable, easy to maintain, not locked to particular APIs</a:t>
                </a:r>
              </a:p>
            </p:txBody>
          </p:sp>
        </mc:Choice>
        <mc:Fallback xmlns="">
          <p:sp>
            <p:nvSpPr>
              <p:cNvPr id="296" name="Quantum compiler toolkit, standard C++17, compiles on all platforms (Windows/UNIX/Linux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400" y="2476500"/>
                <a:ext cx="11291066" cy="7048769"/>
              </a:xfrm>
              <a:prstGeom prst="rect">
                <a:avLst/>
              </a:prstGeom>
              <a:blipFill>
                <a:blip r:embed="rId2"/>
                <a:stretch>
                  <a:fillRect l="-1573" t="-2154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98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55675">
              <a:spcBef>
                <a:spcPts val="2100"/>
              </a:spcBef>
              <a:defRPr sz="4680"/>
            </a:pPr>
            <a:r>
              <a:rPr dirty="0"/>
              <a:t>TOOL</a:t>
            </a:r>
            <a:r>
              <a:rPr lang="en-CA" dirty="0"/>
              <a:t>S</a:t>
            </a:r>
            <a:endParaRPr sz="6000" dirty="0">
              <a:solidFill>
                <a:srgbClr val="2489BF"/>
              </a:solidFill>
            </a:endParaRPr>
          </a:p>
        </p:txBody>
      </p:sp>
      <p:sp>
        <p:nvSpPr>
          <p:cNvPr id="301" name="Ranging from circuit optimizers (both NISQ and full-scale fault-tolerant) and translators to physical mappers for NISQ architectures with restricted connectives"/>
          <p:cNvSpPr txBox="1">
            <a:spLocks noGrp="1"/>
          </p:cNvSpPr>
          <p:nvPr>
            <p:ph type="body" sz="half" idx="1"/>
          </p:nvPr>
        </p:nvSpPr>
        <p:spPr>
          <a:xfrm>
            <a:off x="389466" y="2252133"/>
            <a:ext cx="11291066" cy="2595237"/>
          </a:xfrm>
          <a:prstGeom prst="rect">
            <a:avLst/>
          </a:prstGeom>
        </p:spPr>
        <p:txBody>
          <a:bodyPr/>
          <a:lstStyle>
            <a:lvl1pPr marL="444500" indent="-444500">
              <a:defRPr sz="3300"/>
            </a:lvl1pPr>
          </a:lstStyle>
          <a:p>
            <a:r>
              <a:t>Ranging from circuit optimizers (both NISQ and full-scale fault-tolerant) and translators to physical mappers for NISQ architectures with restricted connectives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03" name="Desugarer…"/>
          <p:cNvSpPr txBox="1"/>
          <p:nvPr/>
        </p:nvSpPr>
        <p:spPr>
          <a:xfrm>
            <a:off x="529538" y="4220633"/>
            <a:ext cx="5731588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Desugarer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Inliner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Oracle synthesizer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Simplifier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Rotation optimizer (T gates etc.)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Mapper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Resource estimator</a:t>
            </a:r>
          </a:p>
        </p:txBody>
      </p:sp>
      <p:sp>
        <p:nvSpPr>
          <p:cNvPr id="304" name="Quil compiler…"/>
          <p:cNvSpPr txBox="1"/>
          <p:nvPr/>
        </p:nvSpPr>
        <p:spPr>
          <a:xfrm>
            <a:off x="6044676" y="4219004"/>
            <a:ext cx="3649346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Quil compiler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ProjectQ compiler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Q# compiler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Cirq compiler</a:t>
            </a:r>
          </a:p>
          <a:p>
            <a:pPr marL="889000" lvl="1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•"/>
              <a:defRPr sz="2500"/>
            </a:pPr>
            <a:r>
              <a:t>…</a:t>
            </a:r>
          </a:p>
        </p:txBody>
      </p:sp>
      <p:sp>
        <p:nvSpPr>
          <p:cNvPr id="305" name="“Transpilers”"/>
          <p:cNvSpPr/>
          <p:nvPr/>
        </p:nvSpPr>
        <p:spPr>
          <a:xfrm>
            <a:off x="9467481" y="5214823"/>
            <a:ext cx="2439592" cy="1441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54" y="0"/>
                </a:moveTo>
                <a:cubicBezTo>
                  <a:pt x="3073" y="0"/>
                  <a:pt x="2762" y="526"/>
                  <a:pt x="2762" y="1172"/>
                </a:cubicBezTo>
                <a:lnTo>
                  <a:pt x="2762" y="9351"/>
                </a:lnTo>
                <a:lnTo>
                  <a:pt x="0" y="11689"/>
                </a:lnTo>
                <a:lnTo>
                  <a:pt x="2762" y="14027"/>
                </a:lnTo>
                <a:lnTo>
                  <a:pt x="2762" y="20428"/>
                </a:lnTo>
                <a:cubicBezTo>
                  <a:pt x="2762" y="21074"/>
                  <a:pt x="3073" y="21600"/>
                  <a:pt x="3454" y="21600"/>
                </a:cubicBezTo>
                <a:lnTo>
                  <a:pt x="20908" y="21600"/>
                </a:lnTo>
                <a:cubicBezTo>
                  <a:pt x="21289" y="21600"/>
                  <a:pt x="21600" y="21074"/>
                  <a:pt x="21600" y="20428"/>
                </a:cubicBezTo>
                <a:lnTo>
                  <a:pt x="21600" y="1172"/>
                </a:lnTo>
                <a:cubicBezTo>
                  <a:pt x="21600" y="526"/>
                  <a:pt x="21289" y="0"/>
                  <a:pt x="20908" y="0"/>
                </a:cubicBezTo>
                <a:lnTo>
                  <a:pt x="345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rPr lang="en-US" dirty="0"/>
              <a:t> </a:t>
            </a:r>
            <a:r>
              <a:rPr sz="2400" dirty="0"/>
              <a:t>“</a:t>
            </a:r>
            <a:r>
              <a:rPr sz="2400" dirty="0" err="1"/>
              <a:t>Transpilers</a:t>
            </a:r>
            <a:r>
              <a:rPr sz="2400" dirty="0"/>
              <a:t>”</a:t>
            </a:r>
          </a:p>
        </p:txBody>
      </p:sp>
      <p:sp>
        <p:nvSpPr>
          <p:cNvPr id="306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creen Shot 2020-04-03 at 10.39.10 AM.png" descr="Screen Shot 2020-04-03 at 10.39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86" y="1084883"/>
            <a:ext cx="7635057" cy="863463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Example tool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3998468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Example tool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11" name="$ cat rng.qasm | staq_qsharp"/>
          <p:cNvSpPr txBox="1"/>
          <p:nvPr/>
        </p:nvSpPr>
        <p:spPr>
          <a:xfrm>
            <a:off x="8922426" y="9196323"/>
            <a:ext cx="345719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$ cat rng.qasm | staq_qsharp</a:t>
            </a:r>
          </a:p>
        </p:txBody>
      </p:sp>
      <p:sp>
        <p:nvSpPr>
          <p:cNvPr id="312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pic>
        <p:nvPicPr>
          <p:cNvPr id="313" name="Screen Shot 2020-04-03 at 9.59.23 AM.png" descr="Screen Shot 2020-04-03 at 9.59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6" y="3821453"/>
            <a:ext cx="3998468" cy="179931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$ cat rng.qasm"/>
          <p:cNvSpPr txBox="1"/>
          <p:nvPr/>
        </p:nvSpPr>
        <p:spPr>
          <a:xfrm>
            <a:off x="476729" y="3356936"/>
            <a:ext cx="18394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$ cat rng.qasm</a:t>
            </a:r>
          </a:p>
        </p:txBody>
      </p:sp>
      <p:sp>
        <p:nvSpPr>
          <p:cNvPr id="315" name="“Transpiler”"/>
          <p:cNvSpPr txBox="1"/>
          <p:nvPr/>
        </p:nvSpPr>
        <p:spPr>
          <a:xfrm>
            <a:off x="406399" y="2446818"/>
            <a:ext cx="375264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467359">
              <a:lnSpc>
                <a:spcPct val="80000"/>
              </a:lnSpc>
              <a:spcBef>
                <a:spcPts val="2200"/>
              </a:spcBef>
              <a:defRPr sz="4800" cap="all">
                <a:solidFill>
                  <a:schemeClr val="accent1">
                    <a:hueOff val="104794"/>
                    <a:lumOff val="-8431"/>
                  </a:schemeClr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rPr dirty="0"/>
              <a:t>“</a:t>
            </a:r>
            <a:r>
              <a:rPr dirty="0" err="1"/>
              <a:t>Transpiler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QuantuM++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QuantuM++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21" name="github.com/softwareQinc"/>
          <p:cNvSpPr txBox="1"/>
          <p:nvPr/>
        </p:nvSpPr>
        <p:spPr>
          <a:xfrm>
            <a:off x="4149293" y="8863588"/>
            <a:ext cx="55479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en-CA" dirty="0">
                <a:hlinkClick r:id="rId2"/>
              </a:rPr>
              <a:t>https://</a:t>
            </a:r>
            <a:r>
              <a:rPr dirty="0">
                <a:hlinkClick r:id="rId2"/>
              </a:rPr>
              <a:t>github.com/softwareQinc</a:t>
            </a:r>
            <a:r>
              <a:rPr lang="en-CA" dirty="0">
                <a:hlinkClick r:id="rId2"/>
              </a:rPr>
              <a:t>/qpp</a:t>
            </a:r>
            <a:endParaRPr dirty="0"/>
          </a:p>
        </p:txBody>
      </p:sp>
      <p:sp>
        <p:nvSpPr>
          <p:cNvPr id="322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pic>
        <p:nvPicPr>
          <p:cNvPr id="323" name="Screen Shot 2021-06-08 at 9.49.57 AM.png" descr="Screen Shot 2021-06-08 at 9.49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65" y="1347907"/>
            <a:ext cx="7861882" cy="605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361" y="2484248"/>
            <a:ext cx="6315703" cy="5061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High-performance quantum computing simulator…"/>
          <p:cNvSpPr txBox="1">
            <a:spLocks noGrp="1"/>
          </p:cNvSpPr>
          <p:nvPr>
            <p:ph type="body" idx="1"/>
          </p:nvPr>
        </p:nvSpPr>
        <p:spPr>
          <a:xfrm>
            <a:off x="270933" y="1807129"/>
            <a:ext cx="12445999" cy="7044771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defRPr sz="3230"/>
            </a:pPr>
            <a:r>
              <a:rPr lang="en-CA" dirty="0"/>
              <a:t>Open-source h</a:t>
            </a:r>
            <a:r>
              <a:rPr dirty="0" err="1"/>
              <a:t>igh</a:t>
            </a:r>
            <a:r>
              <a:rPr dirty="0"/>
              <a:t>-performance quantum computing simulator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rPr dirty="0"/>
              <a:t>Written in standard C++11, easy to use, very low dependency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rPr dirty="0"/>
              <a:t>Not restricted to qubit systems or specific quantum information processing tasks, being capable of emulating arbitrary quantum processes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rPr dirty="0"/>
              <a:t>Can simulate noisy quantum processors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rPr dirty="0"/>
              <a:t>Interfaces with </a:t>
            </a:r>
            <a:r>
              <a:rPr dirty="0" err="1"/>
              <a:t>OpenQASM</a:t>
            </a:r>
            <a:endParaRPr dirty="0"/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rPr dirty="0"/>
              <a:t>Targeted (together with </a:t>
            </a:r>
            <a:r>
              <a:rPr dirty="0" err="1">
                <a:latin typeface="Menlo Regular"/>
                <a:ea typeface="Menlo Regular"/>
                <a:cs typeface="Menlo Regular"/>
                <a:sym typeface="Menlo Regular"/>
              </a:rPr>
              <a:t>staq</a:t>
            </a:r>
            <a:r>
              <a:rPr dirty="0"/>
              <a:t>) by the XACC quantum accelerator (</a:t>
            </a:r>
            <a:r>
              <a:rPr dirty="0" err="1"/>
              <a:t>OakRidge</a:t>
            </a:r>
            <a:r>
              <a:rPr dirty="0"/>
              <a:t> National Lab) 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28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31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pic>
        <p:nvPicPr>
          <p:cNvPr id="332" name="Screen Shot 2021-06-08 at 9.59.30 AM.png" descr="Screen Shot 2021-06-08 at 9.59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43247"/>
            <a:ext cx="11176001" cy="5554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WHO WE 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WHO WE ARE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43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sp>
        <p:nvSpPr>
          <p:cNvPr id="244" name="Privately-own Canadian company, founded in 2017…"/>
          <p:cNvSpPr txBox="1"/>
          <p:nvPr/>
        </p:nvSpPr>
        <p:spPr>
          <a:xfrm>
            <a:off x="446811" y="2489199"/>
            <a:ext cx="123062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3400"/>
            </a:pPr>
            <a:r>
              <a:rPr dirty="0"/>
              <a:t>Privately-own Canadian company, founded in 2017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3400"/>
            </a:pPr>
            <a:r>
              <a:rPr dirty="0"/>
              <a:t>Based in Waterloo, ON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3400"/>
            </a:pPr>
            <a:r>
              <a:rPr dirty="0"/>
              <a:t>Founding member of Quantum Industry Canada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3400"/>
            </a:pPr>
            <a:r>
              <a:rPr dirty="0"/>
              <a:t>Member of IBM Q network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3400"/>
            </a:pPr>
            <a:r>
              <a:rPr dirty="0"/>
              <a:t>Our products are </a:t>
            </a:r>
            <a:r>
              <a:rPr dirty="0">
                <a:solidFill>
                  <a:schemeClr val="accent3"/>
                </a:solidFill>
              </a:rPr>
              <a:t>part of the key infrastructure in quantum computing </a:t>
            </a:r>
            <a:r>
              <a:rPr dirty="0"/>
              <a:t>(e.g. </a:t>
            </a:r>
            <a:r>
              <a:rPr dirty="0" err="1">
                <a:latin typeface="Menlo Regular"/>
                <a:ea typeface="Menlo Regular"/>
                <a:cs typeface="Menlo Regular"/>
                <a:sym typeface="Menlo Regular"/>
              </a:rPr>
              <a:t>staq</a:t>
            </a:r>
            <a:r>
              <a:rPr dirty="0"/>
              <a:t>/Quantum++ — targeted by </a:t>
            </a:r>
            <a:r>
              <a:rPr dirty="0" err="1"/>
              <a:t>OakRidge’s</a:t>
            </a:r>
            <a:r>
              <a:rPr dirty="0"/>
              <a:t> XACC)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35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pic>
        <p:nvPicPr>
          <p:cNvPr id="336" name="Screen Shot 2021-06-08 at 9.56.36 AM.png" descr="Screen Shot 2021-06-08 at 9.56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867208"/>
            <a:ext cx="11150601" cy="6739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© Copyright 2021 softwareQ Inc, all rights reserved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© Copyright 2021 softwareQ Inc, all rights reserved</a:t>
            </a:r>
          </a:p>
        </p:txBody>
      </p:sp>
      <p:sp>
        <p:nvSpPr>
          <p:cNvPr id="339" name="what needs to be track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needs to be tracked</a:t>
            </a:r>
          </a:p>
        </p:txBody>
      </p:sp>
      <p:sp>
        <p:nvSpPr>
          <p:cNvPr id="340" name="Quantum compiler optimiz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Quantum compiler optimizations</a:t>
            </a:r>
          </a:p>
          <a:p>
            <a:r>
              <a:t>Progress in fault-tolerance</a:t>
            </a:r>
          </a:p>
          <a:p>
            <a:r>
              <a:t>State of the art quantum algorithms</a:t>
            </a:r>
          </a:p>
          <a:p>
            <a:r>
              <a:t>New quantum algorithms for NISQ (variational, etc.)</a:t>
            </a:r>
          </a:p>
          <a:p>
            <a:r>
              <a:t>Bleeding-edge research on quantum computing, quantum algorithms, quantum software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HANK YOU"/>
          <p:cNvSpPr txBox="1">
            <a:spLocks noGrp="1"/>
          </p:cNvSpPr>
          <p:nvPr>
            <p:ph type="title"/>
          </p:nvPr>
        </p:nvSpPr>
        <p:spPr>
          <a:xfrm>
            <a:off x="406400" y="2360045"/>
            <a:ext cx="12192000" cy="4521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THANK YOU</a:t>
            </a:r>
          </a:p>
        </p:txBody>
      </p:sp>
      <p:sp>
        <p:nvSpPr>
          <p:cNvPr id="344" name="Content Placeholder 3"/>
          <p:cNvSpPr txBox="1"/>
          <p:nvPr/>
        </p:nvSpPr>
        <p:spPr>
          <a:xfrm>
            <a:off x="2830638" y="4218958"/>
            <a:ext cx="7126162" cy="229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lnSpc>
                <a:spcPct val="90000"/>
              </a:lnSpc>
              <a:spcBef>
                <a:spcPts val="300"/>
              </a:spcBef>
              <a:defRPr sz="2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Dr. Vlad </a:t>
            </a:r>
            <a:r>
              <a:rPr dirty="0" err="1"/>
              <a:t>Gheorghiu</a:t>
            </a:r>
            <a:endParaRPr dirty="0"/>
          </a:p>
          <a:p>
            <a:pPr defTabSz="457200">
              <a:lnSpc>
                <a:spcPct val="90000"/>
              </a:lnSpc>
              <a:spcBef>
                <a:spcPts val="300"/>
              </a:spcBef>
              <a:defRPr sz="2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u="sng" dirty="0">
                <a:solidFill>
                  <a:schemeClr val="accent1"/>
                </a:solidFill>
                <a:hlinkClick r:id="rId2"/>
              </a:rPr>
              <a:t>vlad@softwareq.ca</a:t>
            </a:r>
          </a:p>
          <a:p>
            <a:pPr defTabSz="457200">
              <a:lnSpc>
                <a:spcPct val="90000"/>
              </a:lnSpc>
              <a:spcBef>
                <a:spcPts val="400"/>
              </a:spcBef>
              <a:defRPr sz="2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u="sng" dirty="0">
              <a:solidFill>
                <a:schemeClr val="accent1"/>
              </a:solidFill>
              <a:hlinkClick r:id="rId2"/>
            </a:endParaRPr>
          </a:p>
          <a:p>
            <a:pPr defTabSz="457200">
              <a:lnSpc>
                <a:spcPct val="90000"/>
              </a:lnSpc>
              <a:spcBef>
                <a:spcPts val="300"/>
              </a:spcBef>
              <a:defRPr sz="2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Co-Founder, President and CEO, </a:t>
            </a:r>
            <a:r>
              <a:rPr dirty="0" err="1"/>
              <a:t>softwareQ</a:t>
            </a:r>
            <a:r>
              <a:rPr dirty="0"/>
              <a:t> Inc. </a:t>
            </a:r>
          </a:p>
          <a:p>
            <a:pPr defTabSz="457200">
              <a:lnSpc>
                <a:spcPct val="90000"/>
              </a:lnSpc>
              <a:spcBef>
                <a:spcPts val="300"/>
              </a:spcBef>
              <a:defRPr sz="2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u="sng" dirty="0">
                <a:solidFill>
                  <a:schemeClr val="accent1"/>
                </a:solidFill>
                <a:hlinkClick r:id="rId3"/>
              </a:rPr>
              <a:t>softwareq.ca</a:t>
            </a:r>
            <a:r>
              <a:rPr dirty="0"/>
              <a:t> @</a:t>
            </a:r>
            <a:r>
              <a:rPr dirty="0" err="1"/>
              <a:t>softwareQInc</a:t>
            </a:r>
            <a:endParaRPr dirty="0"/>
          </a:p>
        </p:txBody>
      </p:sp>
      <p:grpSp>
        <p:nvGrpSpPr>
          <p:cNvPr id="347" name="Group"/>
          <p:cNvGrpSpPr/>
          <p:nvPr/>
        </p:nvGrpSpPr>
        <p:grpSpPr>
          <a:xfrm>
            <a:off x="2774135" y="7646936"/>
            <a:ext cx="7456530" cy="1777479"/>
            <a:chOff x="0" y="0"/>
            <a:chExt cx="7456529" cy="1777478"/>
          </a:xfrm>
        </p:grpSpPr>
        <p:pic>
          <p:nvPicPr>
            <p:cNvPr id="345" name="Group" descr="Grou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0237" y="-1"/>
              <a:ext cx="5366293" cy="1777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09868"/>
              <a:ext cx="1960595" cy="715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HO WE 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WHO WE ARE</a:t>
            </a:r>
          </a:p>
        </p:txBody>
      </p:sp>
      <p:sp>
        <p:nvSpPr>
          <p:cNvPr id="247" name="Dr. Michele Mosca - Co-Founder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0919346" cy="6541625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1800"/>
              </a:spcBef>
              <a:defRPr sz="2209" u="sng"/>
            </a:pPr>
            <a:r>
              <a:t>Dr. Michele Mosca - Co-Founder</a:t>
            </a:r>
          </a:p>
          <a:p>
            <a:pPr marL="577850" lvl="1" indent="-288925" defTabSz="379729">
              <a:spcBef>
                <a:spcPts val="1800"/>
              </a:spcBef>
              <a:defRPr sz="2209"/>
            </a:pPr>
            <a:r>
              <a:t>Professor, Institute for Quantum Computing, University of Waterloo, Canada</a:t>
            </a:r>
          </a:p>
          <a:p>
            <a:pPr marL="577850" lvl="1" indent="-288925" defTabSz="379729">
              <a:spcBef>
                <a:spcPts val="1800"/>
              </a:spcBef>
              <a:defRPr sz="2209"/>
            </a:pPr>
            <a:r>
              <a:t>Started the quantum computing effort at the University of Waterloo, is a founder of its world-renowned Institute for Quantum Computing (IQC), from which softwareQ spun off, and is also a founding member of the Perimeter Institute for Theoretical Physics.</a:t>
            </a:r>
          </a:p>
          <a:p>
            <a:pPr marL="577850" lvl="1" indent="-288925" defTabSz="379729">
              <a:spcBef>
                <a:spcPts val="1800"/>
              </a:spcBef>
              <a:defRPr sz="2209"/>
            </a:pPr>
            <a:r>
              <a:t>Developed and advanced many of the textbook quantum algorithmic tools such quantum eigenvalue estimation, quantum amplitude estimation, quantum state generation, and quantum search with imperfect queries.</a:t>
            </a:r>
          </a:p>
          <a:p>
            <a:pPr marL="577850" lvl="1" indent="-288925" defTabSz="379729">
              <a:spcBef>
                <a:spcPts val="1800"/>
              </a:spcBef>
              <a:defRPr sz="2209"/>
            </a:pPr>
            <a:r>
              <a:t>Realized several of the first implementations of quantum algorithms including the Deutsch algorithm, quantum searching and approximate quantum cloning.</a:t>
            </a:r>
          </a:p>
          <a:p>
            <a:pPr marL="577850" lvl="1" indent="-288925" defTabSz="379729">
              <a:spcBef>
                <a:spcPts val="1800"/>
              </a:spcBef>
              <a:defRPr sz="2209"/>
            </a:pPr>
            <a:r>
              <a:t>Co-founded evolutionQ Inc. - spinoff quantum safe cryptography work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49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HO WE 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WHO WE ARE</a:t>
            </a:r>
          </a:p>
        </p:txBody>
      </p:sp>
      <p:sp>
        <p:nvSpPr>
          <p:cNvPr id="252" name="Dr. Matthew Amy - Head of quantum softwar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10918470" cy="4515371"/>
          </a:xfrm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2700"/>
              </a:spcBef>
              <a:defRPr sz="3298" u="sng"/>
            </a:pPr>
            <a:r>
              <a:t>Dr. Matthew Amy - Head of quantum software</a:t>
            </a:r>
          </a:p>
          <a:p>
            <a:pPr marL="862330" lvl="1" indent="-431165" defTabSz="566674">
              <a:spcBef>
                <a:spcPts val="2700"/>
              </a:spcBef>
              <a:defRPr sz="3298"/>
            </a:pPr>
            <a:r>
              <a:t>Postdoctoral fellow, Dalhousie University</a:t>
            </a:r>
          </a:p>
          <a:p>
            <a:pPr marL="862330" lvl="1" indent="-431165" defTabSz="566674">
              <a:spcBef>
                <a:spcPts val="2700"/>
              </a:spcBef>
              <a:defRPr sz="3298"/>
            </a:pPr>
            <a:r>
              <a:t>World expert in quantum compiling, quantum circuit synthesis and optimization</a:t>
            </a:r>
          </a:p>
          <a:p>
            <a:pPr marL="862330" lvl="1" indent="-431165" defTabSz="566674">
              <a:spcBef>
                <a:spcPts val="2700"/>
              </a:spcBef>
              <a:defRPr sz="3298"/>
            </a:pPr>
            <a:r>
              <a:t>Co-developed </a:t>
            </a:r>
            <a:r>
              <a:rPr u="sng">
                <a:solidFill>
                  <a:schemeClr val="accent1"/>
                </a:solidFill>
                <a:hlinkClick r:id="rId2"/>
              </a:rPr>
              <a:t>staq</a:t>
            </a:r>
            <a:r>
              <a:t>, our quantum processing toolkit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54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WHO WE 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WHO WE ARE</a:t>
            </a:r>
          </a:p>
        </p:txBody>
      </p:sp>
      <p:sp>
        <p:nvSpPr>
          <p:cNvPr id="257" name="Dr. Vlad Gheorghiu - Co-Founder, President and CEO…"/>
          <p:cNvSpPr txBox="1">
            <a:spLocks noGrp="1"/>
          </p:cNvSpPr>
          <p:nvPr>
            <p:ph type="body" sz="half" idx="1"/>
          </p:nvPr>
        </p:nvSpPr>
        <p:spPr>
          <a:xfrm>
            <a:off x="406400" y="2755900"/>
            <a:ext cx="8614164" cy="4807262"/>
          </a:xfrm>
          <a:prstGeom prst="rect">
            <a:avLst/>
          </a:prstGeom>
        </p:spPr>
        <p:txBody>
          <a:bodyPr/>
          <a:lstStyle/>
          <a:p>
            <a:pPr marL="333375" indent="-333375" defTabSz="438150">
              <a:spcBef>
                <a:spcPts val="2100"/>
              </a:spcBef>
              <a:defRPr sz="2550" u="sng"/>
            </a:pPr>
            <a:r>
              <a:t>Dr. Vlad Gheorghiu - Co-Founder, President and CEO</a:t>
            </a:r>
          </a:p>
          <a:p>
            <a:pPr marL="666750" lvl="1" indent="-333375" defTabSz="438150">
              <a:spcBef>
                <a:spcPts val="2100"/>
              </a:spcBef>
              <a:defRPr sz="2550"/>
            </a:pPr>
            <a:r>
              <a:t>Authored papers in various quantum computing topics, such as fault-tolerance, circuit optimization, entanglement theory, published in top journals and conferences</a:t>
            </a:r>
          </a:p>
          <a:p>
            <a:pPr marL="666750" lvl="1" indent="-333375" defTabSz="438150">
              <a:spcBef>
                <a:spcPts val="2100"/>
              </a:spcBef>
              <a:defRPr sz="2550"/>
            </a:pPr>
            <a:r>
              <a:t>Co-developed </a:t>
            </a:r>
            <a:r>
              <a:rPr u="sng">
                <a:solidFill>
                  <a:schemeClr val="accent1"/>
                </a:solidFill>
                <a:hlinkClick r:id="rId2"/>
              </a:rPr>
              <a:t>staq</a:t>
            </a:r>
            <a:r>
              <a:t>, our quantum processing toolkit</a:t>
            </a:r>
          </a:p>
          <a:p>
            <a:pPr marL="666750" lvl="1" indent="-333375" defTabSz="438150">
              <a:spcBef>
                <a:spcPts val="2100"/>
              </a:spcBef>
              <a:defRPr sz="2550"/>
            </a:pPr>
            <a:r>
              <a:t>Developed our high-performance quantum simulator </a:t>
            </a:r>
            <a:r>
              <a:rPr u="sng">
                <a:solidFill>
                  <a:schemeClr val="accent1"/>
                </a:solidFill>
                <a:hlinkClick r:id="rId2"/>
              </a:rPr>
              <a:t>Quantum++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59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What we 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we do</a:t>
            </a:r>
          </a:p>
        </p:txBody>
      </p:sp>
      <p:sp>
        <p:nvSpPr>
          <p:cNvPr id="262" name="We provide software to run on quantum computers or quantum simulators…"/>
          <p:cNvSpPr txBox="1">
            <a:spLocks noGrp="1"/>
          </p:cNvSpPr>
          <p:nvPr>
            <p:ph type="body" idx="1"/>
          </p:nvPr>
        </p:nvSpPr>
        <p:spPr>
          <a:xfrm>
            <a:off x="406400" y="2549326"/>
            <a:ext cx="12456650" cy="7086337"/>
          </a:xfrm>
          <a:prstGeom prst="rect">
            <a:avLst/>
          </a:prstGeom>
        </p:spPr>
        <p:txBody>
          <a:bodyPr/>
          <a:lstStyle/>
          <a:p>
            <a:r>
              <a:t>We provide </a:t>
            </a:r>
            <a:r>
              <a:rPr>
                <a:solidFill>
                  <a:schemeClr val="accent3"/>
                </a:solidFill>
              </a:rPr>
              <a:t>software</a:t>
            </a:r>
            <a:r>
              <a:t> to run on </a:t>
            </a:r>
            <a:r>
              <a:rPr>
                <a:solidFill>
                  <a:schemeClr val="accent3"/>
                </a:solidFill>
              </a:rPr>
              <a:t>quantum computers</a:t>
            </a:r>
            <a:r>
              <a:rPr>
                <a:solidFill>
                  <a:schemeClr val="accent1">
                    <a:hueOff val="104794"/>
                    <a:lumOff val="-8431"/>
                  </a:schemeClr>
                </a:solidFill>
              </a:rPr>
              <a:t> </a:t>
            </a:r>
            <a:r>
              <a:t>or </a:t>
            </a:r>
            <a:r>
              <a:rPr>
                <a:solidFill>
                  <a:schemeClr val="accent3"/>
                </a:solidFill>
              </a:rPr>
              <a:t>quantum simulators</a:t>
            </a:r>
            <a:endParaRPr>
              <a:solidFill>
                <a:schemeClr val="accent1">
                  <a:hueOff val="104794"/>
                  <a:lumOff val="-8431"/>
                </a:schemeClr>
              </a:solidFill>
            </a:endParaRPr>
          </a:p>
          <a:p>
            <a:r>
              <a:t>We </a:t>
            </a:r>
            <a:r>
              <a:rPr>
                <a:solidFill>
                  <a:schemeClr val="accent3"/>
                </a:solidFill>
              </a:rPr>
              <a:t>design</a:t>
            </a:r>
            <a:r>
              <a:t> software tools, and </a:t>
            </a:r>
            <a:r>
              <a:rPr>
                <a:solidFill>
                  <a:schemeClr val="accent3"/>
                </a:solidFill>
              </a:rPr>
              <a:t>offer support</a:t>
            </a:r>
            <a:r>
              <a:t> for software tools, to assist organizations who wish to implement their own algorithms</a:t>
            </a:r>
          </a:p>
          <a:p>
            <a:r>
              <a:t>We implement proof-of-concept execution on quantum hardware or simulators</a:t>
            </a:r>
          </a:p>
          <a:p>
            <a:r>
              <a:t>We are </a:t>
            </a:r>
            <a:r>
              <a:rPr>
                <a:solidFill>
                  <a:schemeClr val="accent3"/>
                </a:solidFill>
              </a:rPr>
              <a:t>platform-agnostic:</a:t>
            </a:r>
            <a:r>
              <a:t> write the “quantum code” once, we compile for every physical platform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64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What we 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we do</a:t>
            </a:r>
          </a:p>
        </p:txBody>
      </p:sp>
      <p:sp>
        <p:nvSpPr>
          <p:cNvPr id="267" name="We show clients how to:…"/>
          <p:cNvSpPr txBox="1">
            <a:spLocks noGrp="1"/>
          </p:cNvSpPr>
          <p:nvPr>
            <p:ph type="body" idx="1"/>
          </p:nvPr>
        </p:nvSpPr>
        <p:spPr>
          <a:xfrm>
            <a:off x="406400" y="2638226"/>
            <a:ext cx="12456650" cy="7086337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300"/>
              </a:spcBef>
              <a:defRPr sz="2856"/>
            </a:pPr>
            <a:r>
              <a:t>We show clients how to:</a:t>
            </a:r>
          </a:p>
          <a:p>
            <a:pPr marL="1109472" lvl="1" indent="-554736" defTabSz="490727">
              <a:spcBef>
                <a:spcPts val="2300"/>
              </a:spcBef>
              <a:buClrTx/>
              <a:buSzPct val="100000"/>
              <a:buFontTx/>
              <a:buAutoNum type="arabicPeriod"/>
              <a:defRPr sz="2856"/>
            </a:pPr>
            <a:r>
              <a:t>Translate their problem into a quantum program</a:t>
            </a:r>
          </a:p>
          <a:p>
            <a:pPr marL="1109472" lvl="1" indent="-554736" defTabSz="490727">
              <a:spcBef>
                <a:spcPts val="2300"/>
              </a:spcBef>
              <a:buClrTx/>
              <a:buSzPct val="100000"/>
              <a:buFontTx/>
              <a:buAutoNum type="arabicPeriod"/>
              <a:defRPr sz="2856"/>
            </a:pPr>
            <a:r>
              <a:t>Map it to a quantum circuit</a:t>
            </a:r>
          </a:p>
          <a:p>
            <a:pPr marL="1109472" lvl="1" indent="-554736" defTabSz="490727">
              <a:spcBef>
                <a:spcPts val="2300"/>
              </a:spcBef>
              <a:buClrTx/>
              <a:buSzPct val="100000"/>
              <a:buFontTx/>
              <a:buAutoNum type="arabicPeriod"/>
              <a:defRPr sz="2856"/>
            </a:pPr>
            <a:r>
              <a:t>Estimate the resources (space/time), optimize them</a:t>
            </a:r>
          </a:p>
          <a:p>
            <a:pPr marL="1109472" lvl="1" indent="-554736" defTabSz="490727">
              <a:spcBef>
                <a:spcPts val="2300"/>
              </a:spcBef>
              <a:buClrTx/>
              <a:buSzPct val="100000"/>
              <a:buFontTx/>
              <a:buAutoNum type="arabicPeriod"/>
              <a:defRPr sz="2856"/>
            </a:pPr>
            <a:r>
              <a:t>Estimate the quantum advantage</a:t>
            </a:r>
          </a:p>
          <a:p>
            <a:pPr marL="373379" indent="-373379" defTabSz="490727">
              <a:spcBef>
                <a:spcPts val="2300"/>
              </a:spcBef>
              <a:buChar char="‣"/>
              <a:defRPr sz="2856"/>
            </a:pPr>
            <a:r>
              <a:t>We help </a:t>
            </a:r>
            <a:r>
              <a:rPr>
                <a:solidFill>
                  <a:schemeClr val="accent3"/>
                </a:solidFill>
              </a:rPr>
              <a:t>organizations be up and running when the time comes,</a:t>
            </a:r>
            <a:r>
              <a:t> with real applications in the queue. Meanwhile, </a:t>
            </a:r>
            <a:r>
              <a:rPr>
                <a:solidFill>
                  <a:schemeClr val="accent3"/>
                </a:solidFill>
              </a:rPr>
              <a:t>they will know what kinds of applications make sense to run,</a:t>
            </a:r>
            <a:r>
              <a:t> and their </a:t>
            </a:r>
            <a:r>
              <a:rPr>
                <a:solidFill>
                  <a:schemeClr val="accent3"/>
                </a:solidFill>
              </a:rPr>
              <a:t>potential business advantage</a:t>
            </a:r>
            <a:r>
              <a:t>.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We offer a </a:t>
            </a:r>
            <a:r>
              <a:rPr>
                <a:solidFill>
                  <a:schemeClr val="accent3"/>
                </a:solidFill>
              </a:rPr>
              <a:t>full stack platform,</a:t>
            </a:r>
            <a:r>
              <a:t> ranging from high level algorithm design to optimization to mapping to specific physical architectures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9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UNNING A QUANTUM “PROGRAM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RUNNING A QUANTUM “PROGRAM”</a:t>
            </a:r>
          </a:p>
        </p:txBody>
      </p:sp>
      <p:pic>
        <p:nvPicPr>
          <p:cNvPr id="272" name="software_stack.png" descr="software_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6" y="2908300"/>
            <a:ext cx="12200896" cy="528624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74" name="quantum computing SOFTWARE stack"/>
          <p:cNvSpPr txBox="1"/>
          <p:nvPr/>
        </p:nvSpPr>
        <p:spPr>
          <a:xfrm>
            <a:off x="1799305" y="8663301"/>
            <a:ext cx="1001742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420624">
              <a:lnSpc>
                <a:spcPct val="80000"/>
              </a:lnSpc>
              <a:spcBef>
                <a:spcPts val="2000"/>
              </a:spcBef>
              <a:defRPr sz="4320" cap="all">
                <a:solidFill>
                  <a:schemeClr val="accent1">
                    <a:hueOff val="104794"/>
                    <a:lumOff val="-8431"/>
                  </a:schemeClr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rPr dirty="0"/>
              <a:t>quantum computing SOFTWARE stack</a:t>
            </a:r>
          </a:p>
        </p:txBody>
      </p:sp>
      <p:sp>
        <p:nvSpPr>
          <p:cNvPr id="275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  <p:sp>
        <p:nvSpPr>
          <p:cNvPr id="276" name="Rectangle"/>
          <p:cNvSpPr/>
          <p:nvPr/>
        </p:nvSpPr>
        <p:spPr>
          <a:xfrm>
            <a:off x="197135" y="2667391"/>
            <a:ext cx="12610529" cy="5615617"/>
          </a:xfrm>
          <a:prstGeom prst="rect">
            <a:avLst/>
          </a:prstGeom>
          <a:ln w="25400">
            <a:solidFill>
              <a:schemeClr val="accent1">
                <a:hueOff val="104794"/>
                <a:lumOff val="-84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Our cli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Our clients</a:t>
            </a:r>
          </a:p>
        </p:txBody>
      </p:sp>
      <p:sp>
        <p:nvSpPr>
          <p:cNvPr id="279" name="Material design…"/>
          <p:cNvSpPr txBox="1">
            <a:spLocks noGrp="1"/>
          </p:cNvSpPr>
          <p:nvPr>
            <p:ph type="body" idx="1"/>
          </p:nvPr>
        </p:nvSpPr>
        <p:spPr>
          <a:xfrm>
            <a:off x="385233" y="2662766"/>
            <a:ext cx="10926168" cy="6236033"/>
          </a:xfrm>
          <a:prstGeom prst="rect">
            <a:avLst/>
          </a:prstGeom>
        </p:spPr>
        <p:txBody>
          <a:bodyPr/>
          <a:lstStyle/>
          <a:p>
            <a:r>
              <a:t>Material design</a:t>
            </a:r>
          </a:p>
          <a:p>
            <a:r>
              <a:t>Government</a:t>
            </a:r>
          </a:p>
          <a:p>
            <a:r>
              <a:t>Automotive</a:t>
            </a:r>
          </a:p>
          <a:p>
            <a:r>
              <a:t>Financial institutions</a:t>
            </a:r>
          </a:p>
          <a:p>
            <a:r>
              <a:t>…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81" name="© COPYRIGHT 2021 SOFTWAREQ INC, ALL RIGHTS RESERVED"/>
          <p:cNvSpPr txBox="1"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80000"/>
              </a:lnSpc>
              <a:spcBef>
                <a:spcPts val="0"/>
              </a:spcBef>
              <a:defRPr sz="2400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© COPYRIGHT 2021 SOFTWAREQ INC, ALL RIGHTS RESERVED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Custom 1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33AEFB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960</Words>
  <Application>Microsoft Office PowerPoint</Application>
  <PresentationFormat>Custom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Avenir Next Medium</vt:lpstr>
      <vt:lpstr>Avenir Next Regular</vt:lpstr>
      <vt:lpstr>Cambria Math</vt:lpstr>
      <vt:lpstr>DIN Alternate Bold</vt:lpstr>
      <vt:lpstr>DIN Condensed Bold</vt:lpstr>
      <vt:lpstr>Helvetica</vt:lpstr>
      <vt:lpstr>Helvetica Neue</vt:lpstr>
      <vt:lpstr>Menlo Regular</vt:lpstr>
      <vt:lpstr>New_Template7</vt:lpstr>
      <vt:lpstr>PowerPoint Presentation</vt:lpstr>
      <vt:lpstr>WHO WE ARE</vt:lpstr>
      <vt:lpstr>WHO WE ARE</vt:lpstr>
      <vt:lpstr>WHO WE ARE</vt:lpstr>
      <vt:lpstr>WHO WE ARE</vt:lpstr>
      <vt:lpstr>What we do</vt:lpstr>
      <vt:lpstr>What we do</vt:lpstr>
      <vt:lpstr>RUNNING A QUANTUM “PROGRAM”</vt:lpstr>
      <vt:lpstr>Our clients</vt:lpstr>
      <vt:lpstr>Our products</vt:lpstr>
      <vt:lpstr>staq</vt:lpstr>
      <vt:lpstr>PowerPoint Presentation</vt:lpstr>
      <vt:lpstr>Design philosophy</vt:lpstr>
      <vt:lpstr>TOOLS</vt:lpstr>
      <vt:lpstr>Example tool</vt:lpstr>
      <vt:lpstr>QuantuM++</vt:lpstr>
      <vt:lpstr>PowerPoint Presentation</vt:lpstr>
      <vt:lpstr>PowerPoint Presentation</vt:lpstr>
      <vt:lpstr>PowerPoint Presentation</vt:lpstr>
      <vt:lpstr>PowerPoint Presentation</vt:lpstr>
      <vt:lpstr>what needs to be tracked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Vlad Gheorghiu</cp:lastModifiedBy>
  <cp:revision>9</cp:revision>
  <dcterms:modified xsi:type="dcterms:W3CDTF">2021-06-08T16:04:21Z</dcterms:modified>
</cp:coreProperties>
</file>