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</p:sldMasterIdLst>
  <p:notesMasterIdLst>
    <p:notesMasterId r:id="rId25"/>
  </p:notesMasterIdLst>
  <p:handoutMasterIdLst>
    <p:handoutMasterId r:id="rId26"/>
  </p:handoutMasterIdLst>
  <p:sldIdLst>
    <p:sldId id="352" r:id="rId2"/>
    <p:sldId id="335" r:id="rId3"/>
    <p:sldId id="351" r:id="rId4"/>
    <p:sldId id="353" r:id="rId5"/>
    <p:sldId id="338" r:id="rId6"/>
    <p:sldId id="337" r:id="rId7"/>
    <p:sldId id="334" r:id="rId8"/>
    <p:sldId id="336" r:id="rId9"/>
    <p:sldId id="358" r:id="rId10"/>
    <p:sldId id="359" r:id="rId11"/>
    <p:sldId id="298" r:id="rId12"/>
    <p:sldId id="303" r:id="rId13"/>
    <p:sldId id="365" r:id="rId14"/>
    <p:sldId id="363" r:id="rId15"/>
    <p:sldId id="366" r:id="rId16"/>
    <p:sldId id="371" r:id="rId17"/>
    <p:sldId id="367" r:id="rId18"/>
    <p:sldId id="369" r:id="rId19"/>
    <p:sldId id="368" r:id="rId20"/>
    <p:sldId id="370" r:id="rId21"/>
    <p:sldId id="372" r:id="rId22"/>
    <p:sldId id="373" r:id="rId23"/>
    <p:sldId id="292" r:id="rId2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userDrawn="1">
          <p15:clr>
            <a:srgbClr val="A4A3A4"/>
          </p15:clr>
        </p15:guide>
        <p15:guide id="11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ppi, Laura (CA - British Columbia)" initials="KL(-BC" lastIdx="1" clrIdx="0">
    <p:extLst>
      <p:ext uri="{19B8F6BF-5375-455C-9EA6-DF929625EA0E}">
        <p15:presenceInfo xmlns:p15="http://schemas.microsoft.com/office/powerpoint/2012/main" userId="Kauppi, Laura (CA - British Columbia)" providerId="None"/>
      </p:ext>
    </p:extLst>
  </p:cmAuthor>
  <p:cmAuthor id="2" name="Scott Munro" initials="SM" lastIdx="1" clrIdx="1">
    <p:extLst>
      <p:ext uri="{19B8F6BF-5375-455C-9EA6-DF929625EA0E}">
        <p15:presenceInfo xmlns:p15="http://schemas.microsoft.com/office/powerpoint/2012/main" userId="S-1-5-21-701086154-1912051344-1327172754-12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57D"/>
    <a:srgbClr val="8A0000"/>
    <a:srgbClr val="005696"/>
    <a:srgbClr val="B49200"/>
    <a:srgbClr val="FFFFFF"/>
    <a:srgbClr val="CF0A2C"/>
    <a:srgbClr val="F5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667" y="77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34" y="77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275FE-EED6-CC48-9CD9-22D94F6325C5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A9F6E-5E36-F546-9A99-5BC4574D447B}">
      <dgm:prSet phldrT="[Text]" custT="1"/>
      <dgm:spPr>
        <a:solidFill>
          <a:srgbClr val="DE1F33">
            <a:alpha val="80000"/>
          </a:srgb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genda Regular" panose="02000603040000020004" pitchFamily="50" charset="0"/>
            </a:rPr>
            <a:t>Develops and Maintains Standards</a:t>
          </a:r>
        </a:p>
      </dgm:t>
    </dgm:pt>
    <dgm:pt modelId="{680A9A51-F3BF-6947-876C-94A8D548D502}" type="parTrans" cxnId="{166E2899-D1CB-7247-8D0A-ED43CCB4343B}">
      <dgm:prSet/>
      <dgm:spPr/>
      <dgm:t>
        <a:bodyPr/>
        <a:lstStyle/>
        <a:p>
          <a:endParaRPr lang="en-US"/>
        </a:p>
      </dgm:t>
    </dgm:pt>
    <dgm:pt modelId="{53A319C5-E31E-1643-9C9F-B86F18F56C8A}" type="sibTrans" cxnId="{166E2899-D1CB-7247-8D0A-ED43CCB4343B}">
      <dgm:prSet/>
      <dgm:spPr/>
      <dgm:t>
        <a:bodyPr/>
        <a:lstStyle/>
        <a:p>
          <a:endParaRPr lang="en-US"/>
        </a:p>
      </dgm:t>
    </dgm:pt>
    <dgm:pt modelId="{B258E19F-4AF2-4B42-8A06-61BA734CDDD6}">
      <dgm:prSet phldrT="[Text]" custT="1"/>
      <dgm:spPr>
        <a:solidFill>
          <a:schemeClr val="tx1">
            <a:alpha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genda Regular" panose="02000603040000020004" pitchFamily="50" charset="0"/>
            </a:rPr>
            <a:t>Capacity Development</a:t>
          </a:r>
        </a:p>
      </dgm:t>
    </dgm:pt>
    <dgm:pt modelId="{0BC911E5-C93E-9F47-A5B6-C23F332BF5CD}" type="parTrans" cxnId="{F5DA3E0D-FAA7-1F41-ADE6-A47FC085BF5B}">
      <dgm:prSet/>
      <dgm:spPr/>
      <dgm:t>
        <a:bodyPr/>
        <a:lstStyle/>
        <a:p>
          <a:endParaRPr lang="en-US"/>
        </a:p>
      </dgm:t>
    </dgm:pt>
    <dgm:pt modelId="{EA083A8F-9A0E-CD4E-8E23-439E399F11C1}" type="sibTrans" cxnId="{F5DA3E0D-FAA7-1F41-ADE6-A47FC085BF5B}">
      <dgm:prSet/>
      <dgm:spPr/>
      <dgm:t>
        <a:bodyPr/>
        <a:lstStyle/>
        <a:p>
          <a:endParaRPr lang="en-US"/>
        </a:p>
      </dgm:t>
    </dgm:pt>
    <dgm:pt modelId="{0C64FACE-9420-104E-BA0D-50AB79EF52DC}">
      <dgm:prSet phldrT="[Text]" custT="1"/>
      <dgm:spPr>
        <a:solidFill>
          <a:srgbClr val="FFC709">
            <a:alpha val="80000"/>
          </a:srgbClr>
        </a:solidFill>
      </dgm:spPr>
      <dgm:t>
        <a:bodyPr/>
        <a:lstStyle/>
        <a:p>
          <a:r>
            <a:rPr lang="en-US" sz="1800" b="1" dirty="0">
              <a:latin typeface="Agenda Regular" panose="02000603040000020004" pitchFamily="50" charset="0"/>
            </a:rPr>
            <a:t>Option to Borrow Money</a:t>
          </a:r>
        </a:p>
      </dgm:t>
    </dgm:pt>
    <dgm:pt modelId="{224134FD-3B1C-8740-8D65-CEC19FF37423}" type="parTrans" cxnId="{23EB7BF5-8FA9-C045-9F06-79095948D9DD}">
      <dgm:prSet/>
      <dgm:spPr/>
      <dgm:t>
        <a:bodyPr/>
        <a:lstStyle/>
        <a:p>
          <a:endParaRPr lang="en-US"/>
        </a:p>
      </dgm:t>
    </dgm:pt>
    <dgm:pt modelId="{91CFEE2C-FA61-E04D-A446-06B8590CD94C}" type="sibTrans" cxnId="{23EB7BF5-8FA9-C045-9F06-79095948D9DD}">
      <dgm:prSet/>
      <dgm:spPr/>
      <dgm:t>
        <a:bodyPr/>
        <a:lstStyle/>
        <a:p>
          <a:endParaRPr lang="en-US"/>
        </a:p>
      </dgm:t>
    </dgm:pt>
    <dgm:pt modelId="{F5025B63-BABB-C743-9385-9215E7429139}" type="pres">
      <dgm:prSet presAssocID="{7E1275FE-EED6-CC48-9CD9-22D94F6325C5}" presName="compositeShape" presStyleCnt="0">
        <dgm:presLayoutVars>
          <dgm:chMax val="7"/>
          <dgm:dir/>
          <dgm:resizeHandles val="exact"/>
        </dgm:presLayoutVars>
      </dgm:prSet>
      <dgm:spPr/>
    </dgm:pt>
    <dgm:pt modelId="{E895505F-4840-E84B-B3C0-FC5ABA3FE0A8}" type="pres">
      <dgm:prSet presAssocID="{B64A9F6E-5E36-F546-9A99-5BC4574D447B}" presName="circ1" presStyleLbl="vennNode1" presStyleIdx="0" presStyleCnt="3"/>
      <dgm:spPr/>
    </dgm:pt>
    <dgm:pt modelId="{44B06F09-4031-4B40-895A-B93FA2EE1E92}" type="pres">
      <dgm:prSet presAssocID="{B64A9F6E-5E36-F546-9A99-5BC4574D44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33955F7-CE6F-0746-9BE9-B082244FDF62}" type="pres">
      <dgm:prSet presAssocID="{B258E19F-4AF2-4B42-8A06-61BA734CDDD6}" presName="circ2" presStyleLbl="vennNode1" presStyleIdx="1" presStyleCnt="3"/>
      <dgm:spPr/>
    </dgm:pt>
    <dgm:pt modelId="{E184F490-C420-5446-A17E-07BBA2E272AE}" type="pres">
      <dgm:prSet presAssocID="{B258E19F-4AF2-4B42-8A06-61BA734CDDD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B281A17-CA91-2A49-A60C-3245016D1047}" type="pres">
      <dgm:prSet presAssocID="{0C64FACE-9420-104E-BA0D-50AB79EF52DC}" presName="circ3" presStyleLbl="vennNode1" presStyleIdx="2" presStyleCnt="3"/>
      <dgm:spPr/>
    </dgm:pt>
    <dgm:pt modelId="{A512E235-6B0D-D14E-B04B-A7A53D23467B}" type="pres">
      <dgm:prSet presAssocID="{0C64FACE-9420-104E-BA0D-50AB79EF52D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5DA3E0D-FAA7-1F41-ADE6-A47FC085BF5B}" srcId="{7E1275FE-EED6-CC48-9CD9-22D94F6325C5}" destId="{B258E19F-4AF2-4B42-8A06-61BA734CDDD6}" srcOrd="1" destOrd="0" parTransId="{0BC911E5-C93E-9F47-A5B6-C23F332BF5CD}" sibTransId="{EA083A8F-9A0E-CD4E-8E23-439E399F11C1}"/>
    <dgm:cxn modelId="{A3478139-B384-4F22-B09D-397077033074}" type="presOf" srcId="{B258E19F-4AF2-4B42-8A06-61BA734CDDD6}" destId="{233955F7-CE6F-0746-9BE9-B082244FDF62}" srcOrd="0" destOrd="0" presId="urn:microsoft.com/office/officeart/2005/8/layout/venn1"/>
    <dgm:cxn modelId="{A68B9662-63F2-4C37-9D0D-514ABA14C430}" type="presOf" srcId="{B64A9F6E-5E36-F546-9A99-5BC4574D447B}" destId="{E895505F-4840-E84B-B3C0-FC5ABA3FE0A8}" srcOrd="0" destOrd="0" presId="urn:microsoft.com/office/officeart/2005/8/layout/venn1"/>
    <dgm:cxn modelId="{30AE2B8F-292F-46D8-B425-3AE9D3F7FC53}" type="presOf" srcId="{0C64FACE-9420-104E-BA0D-50AB79EF52DC}" destId="{4B281A17-CA91-2A49-A60C-3245016D1047}" srcOrd="0" destOrd="0" presId="urn:microsoft.com/office/officeart/2005/8/layout/venn1"/>
    <dgm:cxn modelId="{166E2899-D1CB-7247-8D0A-ED43CCB4343B}" srcId="{7E1275FE-EED6-CC48-9CD9-22D94F6325C5}" destId="{B64A9F6E-5E36-F546-9A99-5BC4574D447B}" srcOrd="0" destOrd="0" parTransId="{680A9A51-F3BF-6947-876C-94A8D548D502}" sibTransId="{53A319C5-E31E-1643-9C9F-B86F18F56C8A}"/>
    <dgm:cxn modelId="{01E871A5-F745-42BC-AE59-62FC0F47FBED}" type="presOf" srcId="{B258E19F-4AF2-4B42-8A06-61BA734CDDD6}" destId="{E184F490-C420-5446-A17E-07BBA2E272AE}" srcOrd="1" destOrd="0" presId="urn:microsoft.com/office/officeart/2005/8/layout/venn1"/>
    <dgm:cxn modelId="{545967B4-81C8-4523-87AE-9B3A3C859B2B}" type="presOf" srcId="{B64A9F6E-5E36-F546-9A99-5BC4574D447B}" destId="{44B06F09-4031-4B40-895A-B93FA2EE1E92}" srcOrd="1" destOrd="0" presId="urn:microsoft.com/office/officeart/2005/8/layout/venn1"/>
    <dgm:cxn modelId="{FF1C08CE-690B-4B9C-9899-724E0941275F}" type="presOf" srcId="{7E1275FE-EED6-CC48-9CD9-22D94F6325C5}" destId="{F5025B63-BABB-C743-9385-9215E7429139}" srcOrd="0" destOrd="0" presId="urn:microsoft.com/office/officeart/2005/8/layout/venn1"/>
    <dgm:cxn modelId="{23EB7BF5-8FA9-C045-9F06-79095948D9DD}" srcId="{7E1275FE-EED6-CC48-9CD9-22D94F6325C5}" destId="{0C64FACE-9420-104E-BA0D-50AB79EF52DC}" srcOrd="2" destOrd="0" parTransId="{224134FD-3B1C-8740-8D65-CEC19FF37423}" sibTransId="{91CFEE2C-FA61-E04D-A446-06B8590CD94C}"/>
    <dgm:cxn modelId="{61264CDA-4F0C-44FD-9309-4BD157529D01}" type="presOf" srcId="{0C64FACE-9420-104E-BA0D-50AB79EF52DC}" destId="{A512E235-6B0D-D14E-B04B-A7A53D23467B}" srcOrd="1" destOrd="0" presId="urn:microsoft.com/office/officeart/2005/8/layout/venn1"/>
    <dgm:cxn modelId="{57DA844F-6A25-48F7-B458-28F74AF4F8F9}" type="presParOf" srcId="{F5025B63-BABB-C743-9385-9215E7429139}" destId="{E895505F-4840-E84B-B3C0-FC5ABA3FE0A8}" srcOrd="0" destOrd="0" presId="urn:microsoft.com/office/officeart/2005/8/layout/venn1"/>
    <dgm:cxn modelId="{8598495B-8E07-4871-B31B-70481B4546E2}" type="presParOf" srcId="{F5025B63-BABB-C743-9385-9215E7429139}" destId="{44B06F09-4031-4B40-895A-B93FA2EE1E92}" srcOrd="1" destOrd="0" presId="urn:microsoft.com/office/officeart/2005/8/layout/venn1"/>
    <dgm:cxn modelId="{FD622318-EC17-433D-A392-88242CD5998D}" type="presParOf" srcId="{F5025B63-BABB-C743-9385-9215E7429139}" destId="{233955F7-CE6F-0746-9BE9-B082244FDF62}" srcOrd="2" destOrd="0" presId="urn:microsoft.com/office/officeart/2005/8/layout/venn1"/>
    <dgm:cxn modelId="{29F59D6F-0A32-4D05-915F-7C0D5043CA55}" type="presParOf" srcId="{F5025B63-BABB-C743-9385-9215E7429139}" destId="{E184F490-C420-5446-A17E-07BBA2E272AE}" srcOrd="3" destOrd="0" presId="urn:microsoft.com/office/officeart/2005/8/layout/venn1"/>
    <dgm:cxn modelId="{1641C9B7-ED7A-4164-84F7-1156270013FF}" type="presParOf" srcId="{F5025B63-BABB-C743-9385-9215E7429139}" destId="{4B281A17-CA91-2A49-A60C-3245016D1047}" srcOrd="4" destOrd="0" presId="urn:microsoft.com/office/officeart/2005/8/layout/venn1"/>
    <dgm:cxn modelId="{ABC86C0C-0AE9-4B95-AE8B-C4866BC678D6}" type="presParOf" srcId="{F5025B63-BABB-C743-9385-9215E7429139}" destId="{A512E235-6B0D-D14E-B04B-A7A53D23467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5505F-4840-E84B-B3C0-FC5ABA3FE0A8}">
      <dsp:nvSpPr>
        <dsp:cNvPr id="0" name=""/>
        <dsp:cNvSpPr/>
      </dsp:nvSpPr>
      <dsp:spPr>
        <a:xfrm>
          <a:off x="4979743" y="46073"/>
          <a:ext cx="2211505" cy="2211505"/>
        </a:xfrm>
        <a:prstGeom prst="ellipse">
          <a:avLst/>
        </a:prstGeom>
        <a:solidFill>
          <a:srgbClr val="DE1F33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genda Regular" panose="02000603040000020004" pitchFamily="50" charset="0"/>
            </a:rPr>
            <a:t>Develops and Maintains Standards</a:t>
          </a:r>
        </a:p>
      </dsp:txBody>
      <dsp:txXfrm>
        <a:off x="5274610" y="433086"/>
        <a:ext cx="1621770" cy="995177"/>
      </dsp:txXfrm>
    </dsp:sp>
    <dsp:sp modelId="{233955F7-CE6F-0746-9BE9-B082244FDF62}">
      <dsp:nvSpPr>
        <dsp:cNvPr id="0" name=""/>
        <dsp:cNvSpPr/>
      </dsp:nvSpPr>
      <dsp:spPr>
        <a:xfrm>
          <a:off x="5777728" y="1428263"/>
          <a:ext cx="2211505" cy="2211505"/>
        </a:xfrm>
        <a:prstGeom prst="ellipse">
          <a:avLst/>
        </a:prstGeom>
        <a:solidFill>
          <a:schemeClr val="tx1">
            <a:alpha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genda Regular" panose="02000603040000020004" pitchFamily="50" charset="0"/>
            </a:rPr>
            <a:t>Capacity Development</a:t>
          </a:r>
        </a:p>
      </dsp:txBody>
      <dsp:txXfrm>
        <a:off x="6454080" y="1999569"/>
        <a:ext cx="1326903" cy="1216327"/>
      </dsp:txXfrm>
    </dsp:sp>
    <dsp:sp modelId="{4B281A17-CA91-2A49-A60C-3245016D1047}">
      <dsp:nvSpPr>
        <dsp:cNvPr id="0" name=""/>
        <dsp:cNvSpPr/>
      </dsp:nvSpPr>
      <dsp:spPr>
        <a:xfrm>
          <a:off x="4181758" y="1428263"/>
          <a:ext cx="2211505" cy="2211505"/>
        </a:xfrm>
        <a:prstGeom prst="ellipse">
          <a:avLst/>
        </a:prstGeom>
        <a:solidFill>
          <a:srgbClr val="FFC709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genda Regular" panose="02000603040000020004" pitchFamily="50" charset="0"/>
            </a:rPr>
            <a:t>Option to Borrow Money</a:t>
          </a:r>
        </a:p>
      </dsp:txBody>
      <dsp:txXfrm>
        <a:off x="4390008" y="1999569"/>
        <a:ext cx="1326903" cy="1216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85A1DE-B10B-4D54-9002-5BCC708762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19B21-B75D-4136-974A-ECAEEE0A2B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E7A78-89A8-406C-A23E-8A6720FF2D2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2DD38-AA69-4A4B-BE53-090060801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A32B1-1C4B-407D-8F6B-C52CFC5EF7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1671B-5DED-439F-9B36-7D43A8E06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02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001" cy="462721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l">
              <a:defRPr sz="11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6" y="0"/>
            <a:ext cx="3012001" cy="462721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r">
              <a:defRPr sz="1100"/>
            </a:lvl1pPr>
          </a:lstStyle>
          <a:p>
            <a:fld id="{EF653FDD-2815-4137-8BC6-C1DBBD0A2704}" type="datetimeFigureOut">
              <a:rPr lang="en-CA" smtClean="0"/>
              <a:t>2019-06-04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90" tIns="43745" rIns="87490" bIns="4374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10" y="4445473"/>
            <a:ext cx="5559457" cy="3636093"/>
          </a:xfrm>
          <a:prstGeom prst="rect">
            <a:avLst/>
          </a:prstGeom>
        </p:spPr>
        <p:txBody>
          <a:bodyPr vert="horz" lIns="87490" tIns="43745" rIns="87490" bIns="437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355"/>
            <a:ext cx="3012001" cy="462720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l">
              <a:defRPr sz="11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6" y="8773355"/>
            <a:ext cx="3012001" cy="462720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r">
              <a:defRPr sz="1100"/>
            </a:lvl1pPr>
          </a:lstStyle>
          <a:p>
            <a:fld id="{ED9318F1-8CAA-43CF-B296-695313B5BF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864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b="1" dirty="0"/>
              <a:t>First Nations Financial Management Board</a:t>
            </a:r>
            <a:r>
              <a:rPr lang="en-CA" dirty="0"/>
              <a:t>- establishes financial management standards that lead to the principles of sound and transparent practices;</a:t>
            </a:r>
          </a:p>
          <a:p>
            <a:pPr lvl="0"/>
            <a:r>
              <a:rPr lang="en-CA" b="1" dirty="0"/>
              <a:t>First Nations Tax Commission</a:t>
            </a:r>
            <a:r>
              <a:rPr lang="en-CA" dirty="0"/>
              <a:t> – ensures the integrity of the First Nations tax system;</a:t>
            </a:r>
          </a:p>
          <a:p>
            <a:pPr lvl="0"/>
            <a:r>
              <a:rPr lang="en-CA" b="1" dirty="0"/>
              <a:t>First Nations Finance Authority</a:t>
            </a:r>
            <a:r>
              <a:rPr lang="en-CA" dirty="0"/>
              <a:t> – enables First Nations to borrow against any secure source of revenue at lower rates than traditional financing;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24B51-0AB1-734A-8CCC-40EDF23A25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9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318F1-8CAA-43CF-B296-695313B5BF5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72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318F1-8CAA-43CF-B296-695313B5BF5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952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61" y="1915324"/>
            <a:ext cx="9353883" cy="1325563"/>
          </a:xfrm>
          <a:prstGeom prst="rect">
            <a:avLst/>
          </a:prstGeom>
        </p:spPr>
        <p:txBody>
          <a:bodyPr/>
          <a:lstStyle>
            <a:lvl1pPr algn="ctr">
              <a:defRPr sz="4125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4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115416" y="6315715"/>
            <a:ext cx="462185" cy="365125"/>
          </a:xfrm>
        </p:spPr>
        <p:txBody>
          <a:bodyPr/>
          <a:lstStyle/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30" y="6025370"/>
            <a:ext cx="3310769" cy="550008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0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560000" y="6315713"/>
            <a:ext cx="2108000" cy="352038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135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1"/>
            <a:ext cx="10515600" cy="38480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buClr>
                <a:srgbClr val="DE1F33"/>
              </a:buClr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416" y="6315715"/>
            <a:ext cx="433385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709506"/>
            <a:ext cx="10515600" cy="702443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rgbClr val="DE1F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150082"/>
            <a:ext cx="2188396" cy="713297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4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507863" y="6299534"/>
            <a:ext cx="2108000" cy="352038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553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152" y="6163657"/>
            <a:ext cx="12192000" cy="707922"/>
          </a:xfrm>
          <a:prstGeom prst="rect">
            <a:avLst/>
          </a:prstGeom>
          <a:solidFill>
            <a:srgbClr val="DE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9506"/>
            <a:ext cx="10515600" cy="702443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rgbClr val="DE1F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38200" y="2339444"/>
            <a:ext cx="9144000" cy="31850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35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3168"/>
            <a:ext cx="10515600" cy="382133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/>
              <a:t>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416" y="6315715"/>
            <a:ext cx="481385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0781"/>
            <a:ext cx="2175029" cy="7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7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50082"/>
            <a:ext cx="12192000" cy="707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15416" y="6315715"/>
            <a:ext cx="44298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14500"/>
            <a:ext cx="10515600" cy="3810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/>
              <a:t>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709506"/>
            <a:ext cx="10515600" cy="702443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rgbClr val="DE1F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0359"/>
            <a:ext cx="2171061" cy="707647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5"/>
            <a:ext cx="335249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8507863" y="6299534"/>
            <a:ext cx="2108000" cy="38130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72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150082"/>
            <a:ext cx="12192000" cy="707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0359"/>
            <a:ext cx="2171061" cy="70764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5181600" cy="3832102"/>
          </a:xfrm>
          <a:prstGeom prst="rect">
            <a:avLst/>
          </a:prstGeom>
        </p:spPr>
        <p:txBody>
          <a:bodyPr/>
          <a:lstStyle>
            <a:lvl1pPr>
              <a:buClr>
                <a:srgbClr val="DE1F33"/>
              </a:buClr>
              <a:defRPr sz="1800" b="1"/>
            </a:lvl1pPr>
            <a:lvl2pPr>
              <a:buClr>
                <a:srgbClr val="DE1F33"/>
              </a:buClr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04223"/>
            <a:ext cx="5181600" cy="3817804"/>
          </a:xfrm>
          <a:prstGeom prst="rect">
            <a:avLst/>
          </a:prstGeom>
        </p:spPr>
        <p:txBody>
          <a:bodyPr/>
          <a:lstStyle>
            <a:lvl1pPr>
              <a:buClr>
                <a:srgbClr val="DE1F33"/>
              </a:buClr>
              <a:defRPr sz="1800" b="1"/>
            </a:lvl1pPr>
            <a:lvl2pPr>
              <a:buClr>
                <a:srgbClr val="DE1F33"/>
              </a:buClr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709506"/>
            <a:ext cx="10515600" cy="702443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rgbClr val="CF0A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15416" y="6315715"/>
            <a:ext cx="45258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5"/>
            <a:ext cx="335249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8507863" y="6299534"/>
            <a:ext cx="2108000" cy="38130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143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150076"/>
            <a:ext cx="12192000" cy="707922"/>
          </a:xfrm>
          <a:prstGeom prst="rect">
            <a:avLst/>
          </a:prstGeom>
          <a:solidFill>
            <a:srgbClr val="DE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0076"/>
            <a:ext cx="2175029" cy="70894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5181600" cy="3832102"/>
          </a:xfrm>
          <a:prstGeom prst="rect">
            <a:avLst/>
          </a:prstGeom>
        </p:spPr>
        <p:txBody>
          <a:bodyPr/>
          <a:lstStyle>
            <a:lvl1pPr>
              <a:buClr>
                <a:srgbClr val="DE1F33"/>
              </a:buClr>
              <a:defRPr sz="1800" b="1"/>
            </a:lvl1pPr>
            <a:lvl2pPr>
              <a:buClr>
                <a:srgbClr val="DE1F33"/>
              </a:buClr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04223"/>
            <a:ext cx="5181600" cy="3817804"/>
          </a:xfrm>
          <a:prstGeom prst="rect">
            <a:avLst/>
          </a:prstGeom>
        </p:spPr>
        <p:txBody>
          <a:bodyPr/>
          <a:lstStyle>
            <a:lvl1pPr>
              <a:buClr>
                <a:srgbClr val="DE1F33"/>
              </a:buClr>
              <a:defRPr sz="1800" b="1"/>
            </a:lvl1pPr>
            <a:lvl2pPr>
              <a:buClr>
                <a:srgbClr val="DE1F33"/>
              </a:buClr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709506"/>
            <a:ext cx="10515600" cy="702443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rgbClr val="DE1F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17907" y="6343100"/>
            <a:ext cx="47178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5"/>
            <a:ext cx="335249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3"/>
          </p:nvPr>
        </p:nvSpPr>
        <p:spPr>
          <a:xfrm>
            <a:off x="8507863" y="6299534"/>
            <a:ext cx="2108000" cy="38130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727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150076"/>
            <a:ext cx="12192000" cy="707924"/>
          </a:xfrm>
          <a:prstGeom prst="rect">
            <a:avLst/>
          </a:prstGeom>
          <a:solidFill>
            <a:srgbClr val="FFC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ln>
                  <a:noFill/>
                </a:ln>
                <a:noFill/>
              </a:rPr>
              <a:t>i</a:t>
            </a:r>
            <a:endParaRPr lang="en-US" sz="1350" dirty="0">
              <a:ln>
                <a:noFill/>
              </a:ln>
              <a:noFill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150082"/>
            <a:ext cx="2188396" cy="71329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5416" y="6315715"/>
            <a:ext cx="44298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752600"/>
            <a:ext cx="5004460" cy="37719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353300" y="1750127"/>
            <a:ext cx="5000501" cy="37719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09506"/>
            <a:ext cx="10515600" cy="702443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rgbClr val="DE1F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5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8507863" y="6299534"/>
            <a:ext cx="2108000" cy="38130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7267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150076"/>
            <a:ext cx="12192000" cy="707922"/>
          </a:xfrm>
          <a:prstGeom prst="rect">
            <a:avLst/>
          </a:prstGeom>
          <a:solidFill>
            <a:srgbClr val="DE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0076"/>
            <a:ext cx="2175029" cy="70894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3" y="1626925"/>
            <a:ext cx="6320215" cy="3890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0453" y="1626925"/>
            <a:ext cx="3724960" cy="3890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709506"/>
            <a:ext cx="10515600" cy="702443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rgbClr val="DE1F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15416" y="6315715"/>
            <a:ext cx="44298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5"/>
            <a:ext cx="335249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8507863" y="6299534"/>
            <a:ext cx="2108000" cy="38130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0309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150082"/>
            <a:ext cx="12192000" cy="707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0359"/>
            <a:ext cx="2171061" cy="707647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3589" y="1626925"/>
            <a:ext cx="6320215" cy="3890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626925"/>
            <a:ext cx="3724960" cy="3890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5416" y="6315715"/>
            <a:ext cx="48138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38200" y="709584"/>
            <a:ext cx="10515600" cy="561081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DE1F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0318"/>
            <a:ext cx="335249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8507863" y="6299534"/>
            <a:ext cx="2108000" cy="38130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0574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150076"/>
            <a:ext cx="12192000" cy="707924"/>
          </a:xfrm>
          <a:prstGeom prst="rect">
            <a:avLst/>
          </a:prstGeom>
          <a:solidFill>
            <a:srgbClr val="FFC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ln>
                  <a:noFill/>
                </a:ln>
                <a:noFill/>
              </a:rPr>
              <a:t>i</a:t>
            </a:r>
            <a:endParaRPr lang="en-US" sz="1350" dirty="0">
              <a:ln>
                <a:noFill/>
              </a:ln>
              <a:noFill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150082"/>
            <a:ext cx="2188396" cy="713297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3589" y="1626925"/>
            <a:ext cx="6320215" cy="3890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626925"/>
            <a:ext cx="3724960" cy="3890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38200" y="709584"/>
            <a:ext cx="10515600" cy="561081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DE1F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5416" y="6315715"/>
            <a:ext cx="452585" cy="365125"/>
          </a:xfrm>
        </p:spPr>
        <p:txBody>
          <a:bodyPr/>
          <a:lstStyle/>
          <a:p>
            <a:fld id="{6A6F6152-8DEB-EF47-8E24-30BC70FAF3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5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8507863" y="6299534"/>
            <a:ext cx="2108000" cy="38130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0646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715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83288"/>
            <a:ext cx="9144000" cy="50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- 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5416" y="6315715"/>
            <a:ext cx="43338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24000" y="2624447"/>
            <a:ext cx="9144000" cy="885516"/>
          </a:xfrm>
          <a:prstGeom prst="rect">
            <a:avLst/>
          </a:prstGeom>
        </p:spPr>
        <p:txBody>
          <a:bodyPr anchor="b"/>
          <a:lstStyle>
            <a:lvl1pPr algn="ctr">
              <a:defRPr sz="4125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5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8507863" y="6299534"/>
            <a:ext cx="2108000" cy="38130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83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9" y="6016752"/>
            <a:ext cx="2796313" cy="675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61" y="1915324"/>
            <a:ext cx="9353883" cy="1325563"/>
          </a:xfrm>
          <a:prstGeom prst="rect">
            <a:avLst/>
          </a:prstGeom>
        </p:spPr>
        <p:txBody>
          <a:bodyPr/>
          <a:lstStyle>
            <a:lvl1pPr algn="ctr">
              <a:defRPr sz="4125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0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299535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507863" y="6299534"/>
            <a:ext cx="2108000" cy="352038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115416" y="6315715"/>
            <a:ext cx="462185" cy="365125"/>
          </a:xfrm>
        </p:spPr>
        <p:txBody>
          <a:bodyPr/>
          <a:lstStyle/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87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715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83288"/>
            <a:ext cx="9144000" cy="50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- 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5416" y="6315715"/>
            <a:ext cx="45258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9" y="6063628"/>
            <a:ext cx="3201475" cy="57130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24000" y="2624447"/>
            <a:ext cx="9144000" cy="885516"/>
          </a:xfrm>
          <a:prstGeom prst="rect">
            <a:avLst/>
          </a:prstGeom>
        </p:spPr>
        <p:txBody>
          <a:bodyPr anchor="b"/>
          <a:lstStyle>
            <a:lvl1pPr algn="ctr">
              <a:defRPr sz="4125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4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8507863" y="6299534"/>
            <a:ext cx="2108000" cy="38130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4323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5715000"/>
          </a:xfrm>
          <a:prstGeom prst="rect">
            <a:avLst/>
          </a:prstGeom>
          <a:solidFill>
            <a:srgbClr val="DE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83288"/>
            <a:ext cx="9144000" cy="50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- 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5416" y="6315715"/>
            <a:ext cx="46218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9" y="6063628"/>
            <a:ext cx="3201475" cy="57130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24000" y="2624447"/>
            <a:ext cx="9144000" cy="885516"/>
          </a:xfrm>
          <a:prstGeom prst="rect">
            <a:avLst/>
          </a:prstGeom>
        </p:spPr>
        <p:txBody>
          <a:bodyPr anchor="b"/>
          <a:lstStyle>
            <a:lvl1pPr algn="ctr">
              <a:defRPr sz="4125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5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8507863" y="6299534"/>
            <a:ext cx="2108000" cy="38130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9244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5715000"/>
          </a:xfrm>
          <a:prstGeom prst="rect">
            <a:avLst/>
          </a:prstGeom>
          <a:solidFill>
            <a:srgbClr val="DE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83288"/>
            <a:ext cx="9144000" cy="50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- 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5416" y="6315715"/>
            <a:ext cx="47178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24000" y="2624447"/>
            <a:ext cx="9144000" cy="885516"/>
          </a:xfrm>
          <a:prstGeom prst="rect">
            <a:avLst/>
          </a:prstGeom>
        </p:spPr>
        <p:txBody>
          <a:bodyPr anchor="b"/>
          <a:lstStyle>
            <a:lvl1pPr algn="ctr">
              <a:defRPr sz="4125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5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507863" y="6299534"/>
            <a:ext cx="2108000" cy="38130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6194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"/>
            <a:ext cx="12192000" cy="5714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"/>
            <a:ext cx="12192000" cy="5714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83288"/>
            <a:ext cx="9144000" cy="50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- 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5416" y="6315715"/>
            <a:ext cx="481385" cy="365125"/>
          </a:xfrm>
        </p:spPr>
        <p:txBody>
          <a:bodyPr/>
          <a:lstStyle/>
          <a:p>
            <a:fld id="{6A6F6152-8DEB-EF47-8E24-30BC70FAF36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9" y="6063628"/>
            <a:ext cx="3201475" cy="57130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2624447"/>
            <a:ext cx="9144000" cy="885516"/>
          </a:xfrm>
          <a:prstGeom prst="rect">
            <a:avLst/>
          </a:prstGeom>
        </p:spPr>
        <p:txBody>
          <a:bodyPr anchor="b"/>
          <a:lstStyle>
            <a:lvl1pPr algn="ctr">
              <a:defRPr sz="4125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5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3"/>
          </p:nvPr>
        </p:nvSpPr>
        <p:spPr>
          <a:xfrm>
            <a:off x="8507863" y="6299534"/>
            <a:ext cx="2108000" cy="38130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54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"/>
            <a:ext cx="12192000" cy="5714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"/>
            <a:ext cx="12192000" cy="5714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83288"/>
            <a:ext cx="9144000" cy="50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- 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1201" y="6315715"/>
            <a:ext cx="5187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2624447"/>
            <a:ext cx="9144000" cy="885516"/>
          </a:xfrm>
          <a:prstGeom prst="rect">
            <a:avLst/>
          </a:prstGeom>
        </p:spPr>
        <p:txBody>
          <a:bodyPr anchor="b"/>
          <a:lstStyle>
            <a:lvl1pPr algn="ctr">
              <a:defRPr sz="4125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5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8507863" y="6299534"/>
            <a:ext cx="2108000" cy="38130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900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85717"/>
            <a:ext cx="9144000" cy="885516"/>
          </a:xfrm>
          <a:prstGeom prst="rect">
            <a:avLst/>
          </a:prstGeom>
        </p:spPr>
        <p:txBody>
          <a:bodyPr anchor="b"/>
          <a:lstStyle>
            <a:lvl1pPr algn="ctr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3308"/>
            <a:ext cx="9144000" cy="50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5416" y="6315715"/>
            <a:ext cx="46218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84" b="81429"/>
          <a:stretch/>
        </p:blipFill>
        <p:spPr>
          <a:xfrm>
            <a:off x="-32659" y="1"/>
            <a:ext cx="12224659" cy="578044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4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8507863" y="6299534"/>
            <a:ext cx="2108000" cy="381305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4730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60781"/>
            <a:ext cx="12192000" cy="707922"/>
          </a:xfrm>
          <a:prstGeom prst="rect">
            <a:avLst/>
          </a:prstGeom>
          <a:solidFill>
            <a:srgbClr val="DE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9502"/>
            <a:ext cx="10515600" cy="702443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rgbClr val="DE1F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838200" y="1500099"/>
            <a:ext cx="9144000" cy="447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838200" y="2339441"/>
            <a:ext cx="9144000" cy="31850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35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41912"/>
            <a:ext cx="10515600" cy="318258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413" y="6315711"/>
            <a:ext cx="414556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0781"/>
            <a:ext cx="2175029" cy="7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54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60781"/>
            <a:ext cx="12192000" cy="707922"/>
          </a:xfrm>
          <a:prstGeom prst="rect">
            <a:avLst/>
          </a:prstGeom>
          <a:solidFill>
            <a:srgbClr val="DE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9502"/>
            <a:ext cx="10515600" cy="702443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rgbClr val="DE1F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838200" y="1500099"/>
            <a:ext cx="9144000" cy="447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838200" y="2339441"/>
            <a:ext cx="9144000" cy="31850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35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41912"/>
            <a:ext cx="10515600" cy="318258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9517" y="6315711"/>
            <a:ext cx="335249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First Nations Financial Management Board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413" y="6315711"/>
            <a:ext cx="414556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0781"/>
            <a:ext cx="2175029" cy="7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1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60781"/>
            <a:ext cx="12192000" cy="707922"/>
          </a:xfrm>
          <a:prstGeom prst="rect">
            <a:avLst/>
          </a:prstGeom>
          <a:solidFill>
            <a:srgbClr val="DE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9502"/>
            <a:ext cx="10515600" cy="702443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rgbClr val="DE1F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838200" y="1500099"/>
            <a:ext cx="9144000" cy="447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838200" y="2339441"/>
            <a:ext cx="9144000" cy="31850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35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41912"/>
            <a:ext cx="10515600" cy="318258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9517" y="6315711"/>
            <a:ext cx="335249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First Nations Financial Management Board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413" y="6315711"/>
            <a:ext cx="414556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0781"/>
            <a:ext cx="2175029" cy="7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24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60781"/>
            <a:ext cx="12192000" cy="707922"/>
          </a:xfrm>
          <a:prstGeom prst="rect">
            <a:avLst/>
          </a:prstGeom>
          <a:solidFill>
            <a:srgbClr val="DE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9502"/>
            <a:ext cx="10515600" cy="702443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rgbClr val="DE1F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838200" y="1500099"/>
            <a:ext cx="9144000" cy="447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838200" y="2339441"/>
            <a:ext cx="9144000" cy="31850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35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41912"/>
            <a:ext cx="10515600" cy="318258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9517" y="6315711"/>
            <a:ext cx="335249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First Nations Financial Management Board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413" y="6315711"/>
            <a:ext cx="414556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0781"/>
            <a:ext cx="2175029" cy="7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7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115416" y="6315715"/>
            <a:ext cx="452585" cy="365125"/>
          </a:xfrm>
        </p:spPr>
        <p:txBody>
          <a:bodyPr/>
          <a:lstStyle/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5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507863" y="6299534"/>
            <a:ext cx="2108000" cy="352038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8842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50076"/>
            <a:ext cx="12192000" cy="707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First Nations Financial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41912"/>
            <a:ext cx="10515600" cy="3182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60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838200" y="1500099"/>
            <a:ext cx="9144000" cy="447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709500"/>
            <a:ext cx="10515600" cy="70244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DE1F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0353"/>
            <a:ext cx="2171061" cy="7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56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50076"/>
            <a:ext cx="12192000" cy="707924"/>
          </a:xfrm>
          <a:prstGeom prst="rect">
            <a:avLst/>
          </a:prstGeom>
          <a:solidFill>
            <a:srgbClr val="FFC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noFill/>
                </a:ln>
                <a:noFill/>
              </a:rPr>
              <a:t>i</a:t>
            </a:r>
            <a:endParaRPr lang="en-US" dirty="0">
              <a:ln>
                <a:noFill/>
              </a:ln>
              <a:noFill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9439"/>
            <a:ext cx="10515600" cy="31850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>
                <a:srgbClr val="DE1F33"/>
              </a:buClr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9516" y="6315709"/>
            <a:ext cx="335249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First Nations Financial Management Board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412" y="6315709"/>
            <a:ext cx="414556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838200" y="1500099"/>
            <a:ext cx="9144000" cy="447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709500"/>
            <a:ext cx="10515600" cy="70244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DE1F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0076"/>
            <a:ext cx="2188396" cy="7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92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60781"/>
            <a:ext cx="12192000" cy="707922"/>
          </a:xfrm>
          <a:prstGeom prst="rect">
            <a:avLst/>
          </a:prstGeom>
          <a:solidFill>
            <a:srgbClr val="DE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9500"/>
            <a:ext cx="10515600" cy="70244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DE1F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838200" y="1500099"/>
            <a:ext cx="9144000" cy="447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838200" y="2339439"/>
            <a:ext cx="9144000" cy="31850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8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41912"/>
            <a:ext cx="10515600" cy="3182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6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9516" y="6315709"/>
            <a:ext cx="335249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First Nations Financial Management Board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412" y="6315709"/>
            <a:ext cx="414556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0781"/>
            <a:ext cx="2175029" cy="7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05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50076"/>
            <a:ext cx="12192000" cy="707924"/>
          </a:xfrm>
          <a:prstGeom prst="rect">
            <a:avLst/>
          </a:prstGeom>
          <a:solidFill>
            <a:srgbClr val="FFC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noFill/>
                </a:ln>
                <a:noFill/>
              </a:rPr>
              <a:t>i</a:t>
            </a:r>
            <a:endParaRPr lang="en-US" dirty="0">
              <a:ln>
                <a:noFill/>
              </a:ln>
              <a:noFill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9439"/>
            <a:ext cx="10515600" cy="31850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>
                <a:srgbClr val="DE1F33"/>
              </a:buClr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DE1F3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9516" y="6315709"/>
            <a:ext cx="335249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First Nations Financial Management Board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412" y="6315709"/>
            <a:ext cx="414556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838200" y="1500099"/>
            <a:ext cx="9144000" cy="447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709500"/>
            <a:ext cx="10515600" cy="70244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DE1F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0076"/>
            <a:ext cx="2188396" cy="7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0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9" y="6063628"/>
            <a:ext cx="3201475" cy="571307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416" y="6315715"/>
            <a:ext cx="462185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2624447"/>
            <a:ext cx="9144000" cy="885516"/>
          </a:xfrm>
          <a:prstGeom prst="rect">
            <a:avLst/>
          </a:prstGeom>
        </p:spPr>
        <p:txBody>
          <a:bodyPr anchor="b"/>
          <a:lstStyle>
            <a:lvl1pPr algn="ctr">
              <a:defRPr sz="4125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269810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>
          <a:xfrm>
            <a:off x="8507863" y="6299534"/>
            <a:ext cx="2108000" cy="352038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885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0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416" y="6315715"/>
            <a:ext cx="462185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2624447"/>
            <a:ext cx="9144000" cy="885516"/>
          </a:xfrm>
          <a:prstGeom prst="rect">
            <a:avLst/>
          </a:prstGeom>
        </p:spPr>
        <p:txBody>
          <a:bodyPr anchor="b"/>
          <a:lstStyle>
            <a:lvl1pPr algn="ctr">
              <a:defRPr sz="4125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09829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507863" y="6299534"/>
            <a:ext cx="2108000" cy="352038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093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715000"/>
          </a:xfrm>
          <a:prstGeom prst="rect">
            <a:avLst/>
          </a:prstGeom>
          <a:solidFill>
            <a:srgbClr val="DE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0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524000" y="2624447"/>
            <a:ext cx="9144000" cy="885516"/>
          </a:xfrm>
          <a:prstGeom prst="rect">
            <a:avLst/>
          </a:prstGeom>
        </p:spPr>
        <p:txBody>
          <a:bodyPr anchor="b"/>
          <a:lstStyle>
            <a:lvl1pPr algn="ctr">
              <a:defRPr sz="4125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9988" y="6299535"/>
            <a:ext cx="442985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9" y="6063628"/>
            <a:ext cx="3201475" cy="571307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286448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507863" y="6299534"/>
            <a:ext cx="2108000" cy="352038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472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715000"/>
          </a:xfrm>
          <a:prstGeom prst="rect">
            <a:avLst/>
          </a:prstGeom>
          <a:solidFill>
            <a:srgbClr val="DE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0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524000" y="2624447"/>
            <a:ext cx="9144000" cy="885516"/>
          </a:xfrm>
          <a:prstGeom prst="rect">
            <a:avLst/>
          </a:prstGeom>
        </p:spPr>
        <p:txBody>
          <a:bodyPr anchor="b"/>
          <a:lstStyle>
            <a:lvl1pPr algn="ctr">
              <a:defRPr sz="4125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416" y="6315715"/>
            <a:ext cx="452585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4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8507863" y="6299534"/>
            <a:ext cx="2108000" cy="352038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573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715000"/>
          </a:xfrm>
          <a:prstGeom prst="rect">
            <a:avLst/>
          </a:prstGeom>
          <a:solidFill>
            <a:srgbClr val="FFC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ln>
                  <a:noFill/>
                </a:ln>
                <a:noFill/>
              </a:rPr>
              <a:t>i</a:t>
            </a:r>
            <a:endParaRPr lang="en-US" sz="1350" dirty="0">
              <a:ln>
                <a:noFill/>
              </a:ln>
              <a:noFill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24000" y="2624447"/>
            <a:ext cx="9144000" cy="885516"/>
          </a:xfrm>
          <a:prstGeom prst="rect">
            <a:avLst/>
          </a:prstGeom>
        </p:spPr>
        <p:txBody>
          <a:bodyPr anchor="b"/>
          <a:lstStyle>
            <a:lvl1pPr algn="ctr">
              <a:defRPr sz="4125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0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188" y="6286448"/>
            <a:ext cx="452585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9" y="6063628"/>
            <a:ext cx="3201475" cy="571307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269810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8507863" y="6269810"/>
            <a:ext cx="2108000" cy="381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084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715000"/>
          </a:xfrm>
          <a:prstGeom prst="rect">
            <a:avLst/>
          </a:prstGeom>
          <a:solidFill>
            <a:srgbClr val="FFC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ln>
                  <a:noFill/>
                </a:ln>
                <a:noFill/>
              </a:rPr>
              <a:t>i</a:t>
            </a:r>
            <a:endParaRPr lang="en-US" sz="1350" dirty="0">
              <a:ln>
                <a:noFill/>
              </a:ln>
              <a:noFill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24000" y="2624447"/>
            <a:ext cx="9144000" cy="885516"/>
          </a:xfrm>
          <a:prstGeom prst="rect">
            <a:avLst/>
          </a:prstGeom>
        </p:spPr>
        <p:txBody>
          <a:bodyPr anchor="b"/>
          <a:lstStyle>
            <a:lvl1pPr algn="ctr">
              <a:defRPr sz="4125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06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0788" y="6300849"/>
            <a:ext cx="481385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19754" y="6315715"/>
            <a:ext cx="335249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507863" y="6299534"/>
            <a:ext cx="2108000" cy="352038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180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416" y="6315715"/>
            <a:ext cx="481385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6F6152-8DEB-EF47-8E24-30BC70FAF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7519" y="6317029"/>
            <a:ext cx="335249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Overview of the FMB's Services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560000" y="6315713"/>
            <a:ext cx="2108000" cy="352038"/>
          </a:xfrm>
          <a:prstGeom prst="rect">
            <a:avLst/>
          </a:prstGeom>
        </p:spPr>
        <p:txBody>
          <a:bodyPr anchor="ctr" anchorCtr="0"/>
          <a:lstStyle>
            <a:lvl1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November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266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5" r:id="rId2"/>
    <p:sldLayoutId id="2147483705" r:id="rId3"/>
    <p:sldLayoutId id="2147483706" r:id="rId4"/>
    <p:sldLayoutId id="2147483729" r:id="rId5"/>
    <p:sldLayoutId id="2147483707" r:id="rId6"/>
    <p:sldLayoutId id="2147483732" r:id="rId7"/>
    <p:sldLayoutId id="2147483708" r:id="rId8"/>
    <p:sldLayoutId id="2147483731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26" r:id="rId20"/>
    <p:sldLayoutId id="2147483719" r:id="rId21"/>
    <p:sldLayoutId id="2147483727" r:id="rId22"/>
    <p:sldLayoutId id="2147483720" r:id="rId23"/>
    <p:sldLayoutId id="2147483728" r:id="rId24"/>
    <p:sldLayoutId id="2147483721" r:id="rId25"/>
    <p:sldLayoutId id="2147483743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</p:sldLayoutIdLst>
  <p:transition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600" userDrawn="1">
          <p15:clr>
            <a:srgbClr val="F26B43"/>
          </p15:clr>
        </p15:guide>
        <p15:guide id="2" pos="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SLKhw-WW6I" TargetMode="Externa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YvOsfzF_fg" TargetMode="Externa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698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" y="4517598"/>
            <a:ext cx="11788140" cy="885516"/>
          </a:xfrm>
        </p:spPr>
        <p:txBody>
          <a:bodyPr/>
          <a:lstStyle/>
          <a:p>
            <a:r>
              <a:rPr lang="en-US" sz="4800" dirty="0">
                <a:latin typeface="Agenda Regular" panose="02000603040000020004" pitchFamily="50" charset="0"/>
              </a:rPr>
              <a:t>First Nations Financial Management Board</a:t>
            </a:r>
            <a:br>
              <a:rPr lang="en-US" sz="4800" dirty="0">
                <a:latin typeface="Agenda Regular" panose="02000603040000020004" pitchFamily="50" charset="0"/>
              </a:rPr>
            </a:br>
            <a:endParaRPr lang="en-US" sz="2800" b="1" dirty="0">
              <a:latin typeface="Agenda Regular" panose="02000603040000020004" pitchFamily="50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347356" y="6353809"/>
            <a:ext cx="267700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Agenda Regular" panose="020006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1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9500"/>
            <a:ext cx="10515600" cy="70244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Agenda Regular" panose="02000603040000020004" pitchFamily="50" charset="0"/>
              </a:rPr>
              <a:t>What FMB Does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070267"/>
              </p:ext>
            </p:extLst>
          </p:nvPr>
        </p:nvGraphicFramePr>
        <p:xfrm>
          <a:off x="-103796" y="1846680"/>
          <a:ext cx="12170992" cy="3685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7975600" y="2234828"/>
            <a:ext cx="3870431" cy="1322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Agenda Regular" panose="02000603040000020004" pitchFamily="50" charset="0"/>
              </a:rPr>
              <a:t>STANDARDS to make “best practice” decisions for your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genda Regular" panose="02000603040000020004" pitchFamily="50" charset="0"/>
              </a:rPr>
              <a:t>Financial Administration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genda Regular" panose="02000603040000020004" pitchFamily="50" charset="0"/>
              </a:rPr>
              <a:t>Financial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genda Regular" panose="02000603040000020004" pitchFamily="50" charset="0"/>
              </a:rPr>
              <a:t>Financial Management Systems</a:t>
            </a:r>
            <a:endParaRPr lang="en-CA" sz="1800" dirty="0">
              <a:latin typeface="Agenda Regular" panose="02000603040000020004" pitchFamily="50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8632140" y="4210491"/>
            <a:ext cx="2783528" cy="1322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Agenda Regular" panose="02000603040000020004" pitchFamily="50" charset="0"/>
              </a:rPr>
              <a:t>Supports your community in long-term planning</a:t>
            </a:r>
            <a:endParaRPr lang="en-CA" sz="1800" dirty="0">
              <a:latin typeface="Agenda Regular" panose="02000603040000020004" pitchFamily="50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962287" y="4278899"/>
            <a:ext cx="2303089" cy="467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Agenda Regular" panose="02000603040000020004" pitchFamily="50" charset="0"/>
              </a:rPr>
              <a:t>Allows First Nation to have the option to take out a FNFA loan</a:t>
            </a:r>
            <a:endParaRPr lang="en-CA" sz="1800" dirty="0">
              <a:latin typeface="Agenda Regular" panose="02000603040000020004" pitchFamily="50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131820" y="4394200"/>
            <a:ext cx="1059180" cy="0"/>
          </a:xfrm>
          <a:prstGeom prst="line">
            <a:avLst/>
          </a:prstGeom>
          <a:ln>
            <a:solidFill>
              <a:srgbClr val="F5C4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870700" y="2387600"/>
            <a:ext cx="975516" cy="0"/>
          </a:xfrm>
          <a:prstGeom prst="line">
            <a:avLst/>
          </a:prstGeom>
          <a:ln>
            <a:solidFill>
              <a:srgbClr val="DE1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846216" y="4457700"/>
            <a:ext cx="6731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8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000" y="871200"/>
            <a:ext cx="10515600" cy="702443"/>
          </a:xfrm>
        </p:spPr>
        <p:txBody>
          <a:bodyPr/>
          <a:lstStyle/>
          <a:p>
            <a:r>
              <a:rPr lang="en-US" sz="2800" dirty="0">
                <a:latin typeface="Agenda Regular" panose="02000603040000020004" pitchFamily="50" charset="0"/>
              </a:rPr>
              <a:t>Many First Nations are already on the journey with the FMB…</a:t>
            </a:r>
            <a:endParaRPr lang="en-CA" sz="2800" dirty="0">
              <a:latin typeface="Agenda Regular" panose="02000603040000020004" pitchFamily="50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89765" y="2946198"/>
            <a:ext cx="1008974" cy="1008972"/>
          </a:xfrm>
          <a:prstGeom prst="ellipse">
            <a:avLst/>
          </a:prstGeom>
          <a:solidFill>
            <a:srgbClr val="FFC709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genda Regular" panose="02000603040000020004" pitchFamily="50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23423" y="2946198"/>
            <a:ext cx="1008974" cy="1008972"/>
          </a:xfrm>
          <a:prstGeom prst="ellipse">
            <a:avLst/>
          </a:prstGeom>
          <a:solidFill>
            <a:srgbClr val="FFC709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genda Regular" panose="02000603040000020004" pitchFamily="50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484604" y="2946198"/>
            <a:ext cx="1008974" cy="1008972"/>
          </a:xfrm>
          <a:prstGeom prst="ellipse">
            <a:avLst/>
          </a:prstGeom>
          <a:solidFill>
            <a:srgbClr val="FFC709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genda Regular" panose="02000603040000020004" pitchFamily="50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72619" y="2946198"/>
            <a:ext cx="1008974" cy="1008972"/>
          </a:xfrm>
          <a:prstGeom prst="ellipse">
            <a:avLst/>
          </a:prstGeom>
          <a:solidFill>
            <a:srgbClr val="FFC709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genda Regular" panose="0200060304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1180" y="4188534"/>
            <a:ext cx="2093475" cy="830997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algn="ctr"/>
            <a:r>
              <a:rPr lang="en-US" sz="1600" dirty="0">
                <a:latin typeface="Agenda Regular" panose="02000603040000020004" pitchFamily="50" charset="0"/>
              </a:rPr>
              <a:t>First Nations </a:t>
            </a:r>
          </a:p>
          <a:p>
            <a:pPr algn="ctr"/>
            <a:r>
              <a:rPr lang="en-US" sz="1600" dirty="0">
                <a:latin typeface="Agenda Regular" panose="02000603040000020004" pitchFamily="50" charset="0"/>
              </a:rPr>
              <a:t>Scheduled to the</a:t>
            </a:r>
          </a:p>
          <a:p>
            <a:pPr algn="ctr"/>
            <a:r>
              <a:rPr lang="en-US" sz="1600" i="1" dirty="0">
                <a:latin typeface="Agenda Regular" panose="02000603040000020004" pitchFamily="50" charset="0"/>
              </a:rPr>
              <a:t>Fiscal Management Act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1856" y="3188429"/>
            <a:ext cx="709505" cy="524513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400" b="1" dirty="0">
                <a:latin typeface="Agenda Regular" panose="02000603040000020004" pitchFamily="50" charset="0"/>
              </a:rPr>
              <a:t>274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9002" y="3188429"/>
            <a:ext cx="693879" cy="524513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400" b="1" dirty="0">
                <a:latin typeface="Agenda Regular" panose="02000603040000020004" pitchFamily="50" charset="0"/>
              </a:rPr>
              <a:t>181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63842" y="3188429"/>
            <a:ext cx="650501" cy="524513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400" b="1" dirty="0">
                <a:latin typeface="Agenda Regular" panose="02000603040000020004" pitchFamily="50" charset="0"/>
              </a:rPr>
              <a:t>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2912" y="4188534"/>
            <a:ext cx="1909999" cy="830997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algn="ctr"/>
            <a:r>
              <a:rPr lang="en-US" sz="1600" dirty="0">
                <a:latin typeface="Agenda Regular" panose="02000603040000020004" pitchFamily="50" charset="0"/>
              </a:rPr>
              <a:t>First Nations </a:t>
            </a:r>
          </a:p>
          <a:p>
            <a:pPr algn="ctr"/>
            <a:r>
              <a:rPr lang="en-US" sz="1600" dirty="0">
                <a:latin typeface="Agenda Regular" panose="02000603040000020004" pitchFamily="50" charset="0"/>
              </a:rPr>
              <a:t>with an</a:t>
            </a:r>
          </a:p>
          <a:p>
            <a:pPr algn="ctr"/>
            <a:r>
              <a:rPr lang="en-US" sz="1600" dirty="0">
                <a:latin typeface="Agenda Regular" panose="02000603040000020004" pitchFamily="50" charset="0"/>
              </a:rPr>
              <a:t>FP Certificate</a:t>
            </a:r>
            <a:endParaRPr lang="en-US" sz="1600" i="1" dirty="0">
              <a:latin typeface="Agenda Regular" panose="02000603040000020004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4094" y="4188534"/>
            <a:ext cx="1909999" cy="830997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algn="ctr"/>
            <a:r>
              <a:rPr lang="en-US" sz="1600" dirty="0">
                <a:latin typeface="Agenda Regular" panose="02000603040000020004" pitchFamily="50" charset="0"/>
              </a:rPr>
              <a:t>First Nations</a:t>
            </a:r>
          </a:p>
          <a:p>
            <a:pPr algn="ctr"/>
            <a:r>
              <a:rPr lang="en-US" sz="1600" dirty="0">
                <a:latin typeface="Agenda Regular" panose="02000603040000020004" pitchFamily="50" charset="0"/>
              </a:rPr>
              <a:t>with an</a:t>
            </a:r>
          </a:p>
          <a:p>
            <a:pPr algn="ctr"/>
            <a:r>
              <a:rPr lang="en-US" sz="1600" dirty="0">
                <a:latin typeface="Agenda Regular" panose="02000603040000020004" pitchFamily="50" charset="0"/>
              </a:rPr>
              <a:t>FMS Certificate</a:t>
            </a:r>
            <a:endParaRPr lang="en-US" sz="1600" i="1" dirty="0">
              <a:latin typeface="Agenda Regular" panose="02000603040000020004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8871" y="3188429"/>
            <a:ext cx="750525" cy="524513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400" b="1" dirty="0">
                <a:latin typeface="Agenda Regular" panose="02000603040000020004" pitchFamily="50" charset="0"/>
              </a:rPr>
              <a:t>147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39254" y="4188534"/>
            <a:ext cx="1909999" cy="830997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algn="ctr"/>
            <a:r>
              <a:rPr lang="en-US" sz="1600" dirty="0">
                <a:latin typeface="Agenda Regular" panose="02000603040000020004" pitchFamily="50" charset="0"/>
              </a:rPr>
              <a:t>First Nations</a:t>
            </a:r>
          </a:p>
          <a:p>
            <a:pPr algn="ctr"/>
            <a:r>
              <a:rPr lang="en-US" sz="1600" dirty="0">
                <a:latin typeface="Agenda Regular" panose="02000603040000020004" pitchFamily="50" charset="0"/>
              </a:rPr>
              <a:t>with a</a:t>
            </a:r>
          </a:p>
          <a:p>
            <a:pPr algn="ctr"/>
            <a:r>
              <a:rPr lang="en-US" sz="1600" dirty="0">
                <a:latin typeface="Agenda Regular" panose="02000603040000020004" pitchFamily="50" charset="0"/>
              </a:rPr>
              <a:t>FAL</a:t>
            </a:r>
            <a:endParaRPr lang="en-US" sz="1600" i="1" dirty="0">
              <a:latin typeface="Agenda Regular" panose="02000603040000020004" pitchFamily="50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>
                <a:latin typeface="Agenda Regular" panose="02000603040000020004" pitchFamily="50" charset="0"/>
              </a:rPr>
              <a:pPr/>
              <a:t>11</a:t>
            </a:fld>
            <a:endParaRPr lang="en-US" dirty="0">
              <a:latin typeface="Agenda Regular" panose="02000603040000020004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0937" y="1630859"/>
            <a:ext cx="3476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i="1" dirty="0">
                <a:latin typeface="Agenda Regular" panose="02000603040000020004" pitchFamily="50" charset="0"/>
              </a:rPr>
              <a:t>As at May 15, 2019</a:t>
            </a:r>
          </a:p>
        </p:txBody>
      </p:sp>
    </p:spTree>
    <p:extLst>
      <p:ext uri="{BB962C8B-B14F-4D97-AF65-F5344CB8AC3E}">
        <p14:creationId xmlns:p14="http://schemas.microsoft.com/office/powerpoint/2010/main" val="384564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9BE993-52B4-4095-BC8A-CD6ABB862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4672757" cy="5722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>
                <a:solidFill>
                  <a:schemeClr val="bg1"/>
                </a:solidFill>
              </a:rPr>
              <a:t>Can </a:t>
            </a:r>
            <a:r>
              <a:rPr lang="en-CA" sz="4000" dirty="0">
                <a:solidFill>
                  <a:schemeClr val="bg1"/>
                </a:solidFill>
                <a:latin typeface="Agenda Regular" panose="02000603040000020004" pitchFamily="50" charset="0"/>
              </a:rPr>
              <a:t>Self-Governing</a:t>
            </a:r>
            <a:r>
              <a:rPr lang="en-CA" sz="4000" dirty="0">
                <a:solidFill>
                  <a:schemeClr val="bg1"/>
                </a:solidFill>
              </a:rPr>
              <a:t> Nations Access FMB Services and FMA?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4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2980"/>
            <a:ext cx="10515600" cy="567723"/>
          </a:xfrm>
        </p:spPr>
        <p:txBody>
          <a:bodyPr/>
          <a:lstStyle/>
          <a:p>
            <a:r>
              <a:rPr lang="en-US" sz="2800" i="1" dirty="0">
                <a:latin typeface="Agenda Regular" panose="02000603040000020004" pitchFamily="50" charset="0"/>
              </a:rPr>
              <a:t>Indian Act</a:t>
            </a:r>
            <a:r>
              <a:rPr lang="en-US" sz="2800" dirty="0">
                <a:latin typeface="Agenda Regular" panose="02000603040000020004" pitchFamily="50" charset="0"/>
              </a:rPr>
              <a:t> Vs Self-Governing Nations 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7915" y="1534999"/>
            <a:ext cx="9080924" cy="37642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400" dirty="0"/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Agenda Regular" panose="02000603040000020004" pitchFamily="50" charset="0"/>
              </a:rPr>
              <a:t>The FMA is Federal legislation that only applies to </a:t>
            </a:r>
            <a:r>
              <a:rPr lang="en-US" altLang="en-US" sz="2400" i="1" dirty="0">
                <a:latin typeface="Agenda Regular" panose="02000603040000020004" pitchFamily="50" charset="0"/>
              </a:rPr>
              <a:t>Indian Act </a:t>
            </a:r>
            <a:r>
              <a:rPr lang="en-US" altLang="en-US" sz="2400" dirty="0">
                <a:latin typeface="Agenda Regular" panose="02000603040000020004" pitchFamily="50" charset="0"/>
              </a:rPr>
              <a:t>Nations</a:t>
            </a:r>
            <a:endParaRPr lang="en-CA" sz="2400" dirty="0">
              <a:latin typeface="Agenda Regular" panose="02000603040000020004" pitchFamily="50" charset="0"/>
            </a:endParaRP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genda Regular" panose="02000603040000020004" pitchFamily="50" charset="0"/>
                <a:ea typeface="+mj-ea"/>
                <a:cs typeface="+mj-cs"/>
              </a:rPr>
              <a:t>A Regulation under the FMA can be developed (s.141) to allow Self-Governing Nations to access the FMA and the FMB 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genda Regular" panose="02000603040000020004" pitchFamily="50" charset="0"/>
              </a:rPr>
              <a:t>Ongoing development is needed in this area  to overcome this challenge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genda Regular" panose="02000603040000020004" pitchFamily="50" charset="0"/>
                <a:ea typeface="+mj-ea"/>
                <a:cs typeface="+mj-cs"/>
              </a:rPr>
              <a:t>Are the Yukon Nations interested in accessing the FMA?</a:t>
            </a:r>
            <a:endParaRPr lang="en-US" altLang="en-US" sz="2400" dirty="0">
              <a:latin typeface="Agenda Regular" panose="02000603040000020004" pitchFamily="50" charset="0"/>
              <a:ea typeface="+mj-ea"/>
              <a:cs typeface="+mj-cs"/>
            </a:endParaRP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06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CA" sz="4800" dirty="0">
                <a:latin typeface="Agenda Regular" panose="02000603040000020004" pitchFamily="50" charset="0"/>
              </a:rPr>
              <a:t>Benefits to Nations of Working with FMB 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FC8EEBD-823D-4B38-8808-B09A2F0112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212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5E9D6-2809-4B81-863D-528C71A177DD}"/>
              </a:ext>
            </a:extLst>
          </p:cNvPr>
          <p:cNvSpPr txBox="1"/>
          <p:nvPr/>
        </p:nvSpPr>
        <p:spPr>
          <a:xfrm>
            <a:off x="91792" y="371617"/>
            <a:ext cx="12008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genda Regular" panose="02000603040000020004" pitchFamily="50" charset="0"/>
              </a:rPr>
              <a:t>How Nations Benefit from Working with FMA</a:t>
            </a:r>
          </a:p>
        </p:txBody>
      </p:sp>
    </p:spTree>
    <p:extLst>
      <p:ext uri="{BB962C8B-B14F-4D97-AF65-F5344CB8AC3E}">
        <p14:creationId xmlns:p14="http://schemas.microsoft.com/office/powerpoint/2010/main" val="398433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2980"/>
            <a:ext cx="10515600" cy="567723"/>
          </a:xfrm>
        </p:spPr>
        <p:txBody>
          <a:bodyPr/>
          <a:lstStyle/>
          <a:p>
            <a:r>
              <a:rPr lang="en-US" sz="2800" dirty="0">
                <a:latin typeface="Agenda Regular" panose="02000603040000020004" pitchFamily="50" charset="0"/>
              </a:rPr>
              <a:t>How Nations Benefit from Working with FMA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810" y="1682808"/>
            <a:ext cx="10515600" cy="3764280"/>
          </a:xfrm>
        </p:spPr>
        <p:txBody>
          <a:bodyPr/>
          <a:lstStyle/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Agenda Regular" panose="02000603040000020004" pitchFamily="50" charset="0"/>
                <a:ea typeface="+mj-ea"/>
                <a:cs typeface="+mj-cs"/>
              </a:rPr>
              <a:t>A way to borrow money and an opportunity to create economic development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Agenda Regular" panose="02000603040000020004" pitchFamily="50" charset="0"/>
                <a:ea typeface="+mj-ea"/>
                <a:cs typeface="+mj-cs"/>
              </a:rPr>
              <a:t>A framework to establish sound financial systems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genda Regular" panose="02000603040000020004" pitchFamily="50" charset="0"/>
                <a:ea typeface="+mj-ea"/>
                <a:cs typeface="+mj-cs"/>
              </a:rPr>
              <a:t>A</a:t>
            </a:r>
            <a:r>
              <a:rPr lang="en-CA" sz="2400" dirty="0">
                <a:latin typeface="Agenda Regular" panose="02000603040000020004" pitchFamily="50" charset="0"/>
                <a:ea typeface="+mj-ea"/>
                <a:cs typeface="+mj-cs"/>
              </a:rPr>
              <a:t> </a:t>
            </a:r>
            <a:r>
              <a:rPr lang="en-US" sz="2400" dirty="0">
                <a:latin typeface="Agenda Regular" panose="02000603040000020004" pitchFamily="50" charset="0"/>
                <a:ea typeface="+mj-ea"/>
                <a:cs typeface="+mj-cs"/>
              </a:rPr>
              <a:t>pathway to a long-term financial community plan</a:t>
            </a:r>
            <a:endParaRPr lang="en-US" sz="2400" dirty="0">
              <a:latin typeface="Agenda Regular" panose="02000603040000020004" pitchFamily="50" charset="0"/>
            </a:endParaRPr>
          </a:p>
          <a:p>
            <a:pPr lvl="0">
              <a:lnSpc>
                <a:spcPct val="107000"/>
              </a:lnSpc>
            </a:pPr>
            <a:r>
              <a:rPr lang="en-CA" sz="2400" dirty="0">
                <a:solidFill>
                  <a:srgbClr val="000000"/>
                </a:solidFill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Many First Nations have positively improved their community, socially and economically by using the tools and support provided by the FMB. </a:t>
            </a:r>
          </a:p>
          <a:p>
            <a:pPr>
              <a:lnSpc>
                <a:spcPct val="100000"/>
              </a:lnSpc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3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0206" y="1398951"/>
            <a:ext cx="9605206" cy="376428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4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and sound financial management that may deliver long term success for the Nation</a:t>
            </a: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4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transparency and accountability to members and future partners</a:t>
            </a: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4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Tools and guidance to improve the management of the Nations’ finances</a:t>
            </a: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4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 framework (when followed) provides financial long-term stability</a:t>
            </a: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4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Continuity through strong administrative governance and finance practices</a:t>
            </a: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4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Improved risk management</a:t>
            </a: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en-CA" sz="2400" dirty="0">
              <a:latin typeface="Agenda Regular" panose="02000603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Agenda Regular" panose="02000603040000020004" pitchFamily="50" charset="0"/>
            </a:endParaRPr>
          </a:p>
          <a:p>
            <a:pPr>
              <a:lnSpc>
                <a:spcPct val="100000"/>
              </a:lnSpc>
            </a:pPr>
            <a:br>
              <a:rPr lang="en-US" sz="2400" dirty="0">
                <a:latin typeface="Agenda Regular" panose="02000603040000020004" pitchFamily="50" charset="0"/>
              </a:rPr>
            </a:br>
            <a:endParaRPr lang="en-US" sz="2400" dirty="0">
              <a:latin typeface="Agenda Regular" panose="02000603040000020004" pitchFamily="50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3949C-8F79-4F49-8B0B-4BF4D9CB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genda Regular" panose="02000603040000020004" pitchFamily="50" charset="0"/>
              </a:rPr>
              <a:t>How Nations Benefit from Working with FMB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6596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523" y="663419"/>
            <a:ext cx="10515600" cy="567723"/>
          </a:xfrm>
        </p:spPr>
        <p:txBody>
          <a:bodyPr/>
          <a:lstStyle/>
          <a:p>
            <a:r>
              <a:rPr lang="en-US" sz="2800" dirty="0">
                <a:latin typeface="Agenda Regular" panose="02000603040000020004" pitchFamily="50" charset="0"/>
              </a:rPr>
              <a:t>Benefits for Council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9924" y="1533588"/>
            <a:ext cx="10515600" cy="37642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latin typeface="Agenda Regular" panose="02000603040000020004" pitchFamily="50" charset="0"/>
              </a:rPr>
              <a:t>Council may take advantage of the following: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Agenda Regular" panose="02000603040000020004" pitchFamily="50" charset="0"/>
                <a:ea typeface="+mj-ea"/>
                <a:cs typeface="+mj-cs"/>
              </a:rPr>
              <a:t>Obtain financing for important projects 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genda Regular" panose="02000603040000020004" pitchFamily="50" charset="0"/>
                <a:ea typeface="+mj-ea"/>
                <a:cs typeface="+mj-cs"/>
              </a:rPr>
              <a:t>Save money on interest </a:t>
            </a:r>
            <a:endParaRPr lang="en-US" sz="2400" dirty="0">
              <a:latin typeface="Agenda Regular" panose="02000603040000020004" pitchFamily="50" charset="0"/>
            </a:endParaRP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genda Regular" panose="02000603040000020004" pitchFamily="50" charset="0"/>
              </a:rPr>
              <a:t>Make it easier to run the Nation  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genda Regular" panose="02000603040000020004" pitchFamily="50" charset="0"/>
                <a:ea typeface="+mj-ea"/>
                <a:cs typeface="+mj-cs"/>
              </a:rPr>
              <a:t>Improve decision making 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Agenda Regular" panose="02000603040000020004" pitchFamily="50" charset="0"/>
                <a:ea typeface="+mj-ea"/>
                <a:cs typeface="+mj-cs"/>
              </a:rPr>
              <a:t>Increased accountability and transparency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Agenda Regular" panose="02000603040000020004" pitchFamily="50" charset="0"/>
                <a:ea typeface="+mj-ea"/>
                <a:cs typeface="+mj-cs"/>
              </a:rPr>
              <a:t>Manage Risk more effectively 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Agenda Regular" panose="02000603040000020004" pitchFamily="50" charset="0"/>
                <a:ea typeface="+mj-ea"/>
                <a:cs typeface="+mj-cs"/>
              </a:rPr>
              <a:t>Achieve your Nation goals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br>
              <a:rPr lang="en-US" sz="1600" dirty="0"/>
            </a:b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3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4223"/>
            <a:ext cx="10515600" cy="567723"/>
          </a:xfrm>
        </p:spPr>
        <p:txBody>
          <a:bodyPr/>
          <a:lstStyle/>
          <a:p>
            <a:r>
              <a:rPr lang="en-US" sz="2800" dirty="0">
                <a:latin typeface="Agenda Regular" panose="02000603040000020004" pitchFamily="50" charset="0"/>
              </a:rPr>
              <a:t>Benefits for the Community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5125" y="1652826"/>
            <a:ext cx="10515600" cy="37642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latin typeface="Agenda Regular" panose="02000603040000020004" pitchFamily="50" charset="0"/>
              </a:rPr>
              <a:t>Good financial governance and practices build member trust and pride in their Nation. They can also improve long term quality of life for everyone: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Agenda Regular" panose="02000603040000020004" pitchFamily="50" charset="0"/>
                <a:ea typeface="+mj-ea"/>
                <a:cs typeface="+mj-cs"/>
              </a:rPr>
              <a:t>Access Affordable Long term Capital </a:t>
            </a:r>
            <a:endParaRPr lang="en-US" sz="2400" dirty="0">
              <a:latin typeface="Agenda Regular" panose="02000603040000020004" pitchFamily="50" charset="0"/>
            </a:endParaRP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genda Regular" panose="02000603040000020004" pitchFamily="50" charset="0"/>
              </a:rPr>
              <a:t>Clear and transparent decision making  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genda Regular" panose="02000603040000020004" pitchFamily="50" charset="0"/>
              </a:rPr>
              <a:t>Have pride in your First Nation  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genda Regular" panose="02000603040000020004" pitchFamily="50" charset="0"/>
                <a:ea typeface="+mj-ea"/>
                <a:cs typeface="+mj-cs"/>
              </a:rPr>
              <a:t>Address the things that matter most </a:t>
            </a:r>
          </a:p>
          <a:p>
            <a:pPr marL="277813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>
                <a:latin typeface="Agenda Regular" panose="02000603040000020004" pitchFamily="50" charset="0"/>
                <a:ea typeface="+mj-ea"/>
                <a:cs typeface="+mj-cs"/>
              </a:rPr>
              <a:t>  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br>
              <a:rPr lang="en-US" sz="1600" dirty="0"/>
            </a:b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15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2980"/>
            <a:ext cx="10515600" cy="567723"/>
          </a:xfrm>
        </p:spPr>
        <p:txBody>
          <a:bodyPr/>
          <a:lstStyle/>
          <a:p>
            <a:r>
              <a:rPr lang="en-US" sz="2800" dirty="0">
                <a:latin typeface="Agenda Regular" panose="02000603040000020004" pitchFamily="50" charset="0"/>
              </a:rPr>
              <a:t>Benefits for Staff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8080" y="1684086"/>
            <a:ext cx="10515600" cy="37642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latin typeface="Agenda Regular" panose="02000603040000020004" pitchFamily="50" charset="0"/>
              </a:rPr>
              <a:t>Staff report the following benefits: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Agenda Regular" panose="02000603040000020004" pitchFamily="50" charset="0"/>
                <a:ea typeface="+mj-ea"/>
                <a:cs typeface="+mj-cs"/>
              </a:rPr>
              <a:t>Easier to know how to do their job</a:t>
            </a:r>
            <a:endParaRPr lang="en-US" sz="2400" dirty="0">
              <a:latin typeface="Agenda Regular" panose="02000603040000020004" pitchFamily="50" charset="0"/>
            </a:endParaRP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genda Regular" panose="02000603040000020004" pitchFamily="50" charset="0"/>
              </a:rPr>
              <a:t>Do more for your Nation  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genda Regular" panose="02000603040000020004" pitchFamily="50" charset="0"/>
                <a:ea typeface="+mj-ea"/>
                <a:cs typeface="+mj-cs"/>
              </a:rPr>
              <a:t>Make better decisions 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genda Regular" panose="02000603040000020004" pitchFamily="50" charset="0"/>
                <a:ea typeface="+mj-ea"/>
                <a:cs typeface="+mj-cs"/>
              </a:rPr>
              <a:t>Always have a clear picture</a:t>
            </a:r>
          </a:p>
          <a:p>
            <a:pPr marL="277813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400" dirty="0">
              <a:latin typeface="Agenda Regular" panose="02000603040000020004" pitchFamily="50" charset="0"/>
              <a:ea typeface="+mj-ea"/>
              <a:cs typeface="+mj-cs"/>
            </a:endParaRP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br>
              <a:rPr lang="en-US" sz="1600" dirty="0"/>
            </a:b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5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52" y="915859"/>
            <a:ext cx="7886700" cy="526832"/>
          </a:xfrm>
        </p:spPr>
        <p:txBody>
          <a:bodyPr/>
          <a:lstStyle/>
          <a:p>
            <a:r>
              <a:rPr lang="en-US" sz="2800" dirty="0">
                <a:latin typeface="Agenda Regular" panose="02000603040000020004" pitchFamily="50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7960" y="1442691"/>
            <a:ext cx="8652037" cy="3468441"/>
          </a:xfrm>
        </p:spPr>
        <p:txBody>
          <a:bodyPr/>
          <a:lstStyle/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Agenda Regular" panose="02000603040000020004" pitchFamily="50" charset="0"/>
              </a:rPr>
              <a:t>History of First Nations Financial Management Board (FMB) </a:t>
            </a:r>
          </a:p>
          <a:p>
            <a:pPr marL="971550" lvl="1" indent="-457200">
              <a:lnSpc>
                <a:spcPct val="10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CA" sz="2000" i="1" dirty="0">
                <a:latin typeface="Agenda Regular" panose="02000603040000020004" pitchFamily="50" charset="0"/>
              </a:rPr>
              <a:t>First Nations Fiscal Management Act</a:t>
            </a:r>
            <a:r>
              <a:rPr lang="en-CA" sz="2000" dirty="0">
                <a:latin typeface="Agenda Regular" panose="02000603040000020004" pitchFamily="50" charset="0"/>
              </a:rPr>
              <a:t> (“</a:t>
            </a:r>
            <a:r>
              <a:rPr lang="en-CA" sz="2000" i="1" dirty="0">
                <a:latin typeface="Agenda Regular" panose="02000603040000020004" pitchFamily="50" charset="0"/>
              </a:rPr>
              <a:t>FMA”)</a:t>
            </a:r>
            <a:endParaRPr lang="en-CA" sz="2000" dirty="0">
              <a:latin typeface="Agenda Regular" panose="02000603040000020004" pitchFamily="50" charset="0"/>
            </a:endParaRP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Agenda Regular" panose="02000603040000020004" pitchFamily="50" charset="0"/>
              </a:rPr>
              <a:t>Overview of FMB</a:t>
            </a:r>
          </a:p>
          <a:p>
            <a:pPr marL="971550" lvl="1" indent="-457200">
              <a:lnSpc>
                <a:spcPct val="10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Agenda Regular" panose="02000603040000020004" pitchFamily="50" charset="0"/>
              </a:rPr>
              <a:t>What, Who, How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genda Regular" panose="02000603040000020004" pitchFamily="50" charset="0"/>
              </a:rPr>
              <a:t>Challenges for Self-Governing Nations obtaining FMB services and accessing the FMA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genda Regular" panose="02000603040000020004" pitchFamily="50" charset="0"/>
              </a:rPr>
              <a:t>How Nations Benefit from Working with FMB   </a:t>
            </a:r>
            <a:endParaRPr lang="en-CA" sz="2400" dirty="0">
              <a:latin typeface="Agenda Regular" panose="02000603040000020004" pitchFamily="50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>
                <a:latin typeface="Agenda Regular" panose="02000603040000020004" pitchFamily="50" charset="0"/>
              </a:rPr>
              <a:t>2</a:t>
            </a:fld>
            <a:endParaRPr lang="en-US">
              <a:latin typeface="Agenda Regular" panose="020006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72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368" y="505358"/>
            <a:ext cx="10515600" cy="567723"/>
          </a:xfrm>
        </p:spPr>
        <p:txBody>
          <a:bodyPr/>
          <a:lstStyle/>
          <a:p>
            <a:r>
              <a:rPr lang="en-US" sz="2800" dirty="0">
                <a:latin typeface="Agenda Regular" panose="02000603040000020004" pitchFamily="50" charset="0"/>
              </a:rPr>
              <a:t>Real Outcomes</a:t>
            </a:r>
            <a:br>
              <a:rPr lang="en-US" sz="2800" dirty="0">
                <a:latin typeface="Agenda Regular" panose="02000603040000020004" pitchFamily="50" charset="0"/>
              </a:rPr>
            </a:br>
            <a:br>
              <a:rPr lang="en-US" sz="2800" dirty="0">
                <a:latin typeface="Agenda Regular" panose="02000603040000020004" pitchFamily="50" charset="0"/>
              </a:rPr>
            </a:br>
            <a:endParaRPr lang="en-US" sz="2800" dirty="0">
              <a:latin typeface="Agenda Regular" panose="0200060304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1770" y="1023538"/>
            <a:ext cx="10515600" cy="2565236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FMB may facilitate access to the FNFA, which lends money to Nations on favorable rates and terms.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financing allows Nations to implement their community development plans.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Nations have also refinanced existing projects that provided interest savings and increased cash flow.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projects implemented across Canada as a result of going through FMB-FNFA process 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AC69C2-B9F5-47E7-87D6-696428A21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547382"/>
              </p:ext>
            </p:extLst>
          </p:nvPr>
        </p:nvGraphicFramePr>
        <p:xfrm>
          <a:off x="1927123" y="3588774"/>
          <a:ext cx="9006347" cy="24026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15599">
                  <a:extLst>
                    <a:ext uri="{9D8B030D-6E8A-4147-A177-3AD203B41FA5}">
                      <a16:colId xmlns:a16="http://schemas.microsoft.com/office/drawing/2014/main" val="2752751071"/>
                    </a:ext>
                  </a:extLst>
                </a:gridCol>
                <a:gridCol w="3045374">
                  <a:extLst>
                    <a:ext uri="{9D8B030D-6E8A-4147-A177-3AD203B41FA5}">
                      <a16:colId xmlns:a16="http://schemas.microsoft.com/office/drawing/2014/main" val="522337217"/>
                    </a:ext>
                  </a:extLst>
                </a:gridCol>
                <a:gridCol w="3045374">
                  <a:extLst>
                    <a:ext uri="{9D8B030D-6E8A-4147-A177-3AD203B41FA5}">
                      <a16:colId xmlns:a16="http://schemas.microsoft.com/office/drawing/2014/main" val="2916548397"/>
                    </a:ext>
                  </a:extLst>
                </a:gridCol>
              </a:tblGrid>
              <a:tr h="41481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genda Regular" panose="02000603040000020004" pitchFamily="50" charset="0"/>
                        </a:rPr>
                        <a:t>Education and Social </a:t>
                      </a:r>
                      <a:endParaRPr lang="en-CA" sz="1600" dirty="0">
                        <a:solidFill>
                          <a:schemeClr val="tx1"/>
                        </a:solidFill>
                        <a:latin typeface="Agenda Regular" panose="0200060304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genda Regular" panose="02000603040000020004" pitchFamily="50" charset="0"/>
                        </a:rPr>
                        <a:t>Economic development </a:t>
                      </a:r>
                      <a:endParaRPr lang="en-CA" sz="1600" dirty="0">
                        <a:solidFill>
                          <a:schemeClr val="tx1"/>
                        </a:solidFill>
                        <a:latin typeface="Agenda Regular" panose="0200060304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genda Regular" panose="02000603040000020004" pitchFamily="50" charset="0"/>
                        </a:rPr>
                        <a:t>Infrastructure </a:t>
                      </a:r>
                      <a:endParaRPr lang="en-CA" sz="1600" dirty="0">
                        <a:solidFill>
                          <a:schemeClr val="tx1"/>
                        </a:solidFill>
                        <a:latin typeface="Agenda Regular" panose="0200060304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25348"/>
                  </a:ext>
                </a:extLst>
              </a:tr>
              <a:tr h="41481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genda Regular" panose="02000603040000020004" pitchFamily="50" charset="0"/>
                        </a:rPr>
                        <a:t>Schools</a:t>
                      </a:r>
                      <a:endParaRPr lang="en-CA" sz="1600" dirty="0">
                        <a:solidFill>
                          <a:schemeClr val="tx1"/>
                        </a:solidFill>
                        <a:latin typeface="Agenda Regular" panose="0200060304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genda Regular" panose="02000603040000020004" pitchFamily="50" charset="0"/>
                        </a:rPr>
                        <a:t>Grocery stores </a:t>
                      </a:r>
                      <a:endParaRPr lang="en-CA" sz="1600" dirty="0">
                        <a:solidFill>
                          <a:schemeClr val="tx1"/>
                        </a:solidFill>
                        <a:latin typeface="Agenda Regular" panose="0200060304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genda Regular" panose="02000603040000020004" pitchFamily="50" charset="0"/>
                        </a:rPr>
                        <a:t>Road and utility projects </a:t>
                      </a:r>
                      <a:endParaRPr lang="en-CA" sz="1600" dirty="0">
                        <a:solidFill>
                          <a:schemeClr val="tx1"/>
                        </a:solidFill>
                        <a:latin typeface="Agenda Regular" panose="0200060304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755533"/>
                  </a:ext>
                </a:extLst>
              </a:tr>
              <a:tr h="41481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genda Regular" panose="02000603040000020004" pitchFamily="50" charset="0"/>
                        </a:rPr>
                        <a:t>Social programs for Seniors</a:t>
                      </a:r>
                      <a:endParaRPr lang="en-CA" sz="1600" dirty="0">
                        <a:solidFill>
                          <a:schemeClr val="tx1"/>
                        </a:solidFill>
                        <a:latin typeface="Agenda Regular" panose="0200060304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genda Regular" panose="02000603040000020004" pitchFamily="50" charset="0"/>
                        </a:rPr>
                        <a:t>Fish plants and PPP Projects </a:t>
                      </a:r>
                      <a:endParaRPr lang="en-CA" sz="1600" dirty="0">
                        <a:solidFill>
                          <a:schemeClr val="tx1"/>
                        </a:solidFill>
                        <a:latin typeface="Agenda Regular" panose="0200060304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genda Regular" panose="02000603040000020004" pitchFamily="50" charset="0"/>
                        </a:rPr>
                        <a:t>Housing developments </a:t>
                      </a:r>
                      <a:endParaRPr lang="en-CA" sz="1600" dirty="0">
                        <a:solidFill>
                          <a:schemeClr val="tx1"/>
                        </a:solidFill>
                        <a:latin typeface="Agenda Regular" panose="0200060304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30938"/>
                  </a:ext>
                </a:extLst>
              </a:tr>
              <a:tr h="5625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genda Regular" panose="02000603040000020004" pitchFamily="50" charset="0"/>
                        </a:rPr>
                        <a:t>Social programs for Youth </a:t>
                      </a:r>
                      <a:endParaRPr lang="en-CA" sz="1600" dirty="0">
                        <a:solidFill>
                          <a:schemeClr val="tx1"/>
                        </a:solidFill>
                        <a:latin typeface="Agenda Regular" panose="0200060304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genda Regular" panose="02000603040000020004" pitchFamily="50" charset="0"/>
                        </a:rPr>
                        <a:t>Traditional/ Alternative Energy &amp; IPP programs 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genda Regular" panose="0200060304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genda Regular" panose="02000603040000020004" pitchFamily="50" charset="0"/>
                        </a:rPr>
                        <a:t>Building improvements </a:t>
                      </a:r>
                      <a:endParaRPr lang="en-CA" sz="1600" dirty="0">
                        <a:solidFill>
                          <a:schemeClr val="tx1"/>
                        </a:solidFill>
                        <a:latin typeface="Agenda Regular" panose="0200060304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993911"/>
                  </a:ext>
                </a:extLst>
              </a:tr>
              <a:tr h="5625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genda Regular" panose="02000603040000020004" pitchFamily="50" charset="0"/>
                        </a:rPr>
                        <a:t>Drugs and alcohol awareness programs  </a:t>
                      </a:r>
                      <a:endParaRPr lang="en-CA" sz="1600" dirty="0">
                        <a:solidFill>
                          <a:schemeClr val="tx1"/>
                        </a:solidFill>
                        <a:latin typeface="Agenda Regular" panose="0200060304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genda Regular" panose="02000603040000020004" pitchFamily="50" charset="0"/>
                        </a:rPr>
                        <a:t>Machinery and equipment for projects </a:t>
                      </a:r>
                      <a:endParaRPr lang="en-CA" sz="1600" dirty="0">
                        <a:solidFill>
                          <a:schemeClr val="tx1"/>
                        </a:solidFill>
                        <a:latin typeface="Agenda Regular" panose="0200060304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genda Regular" panose="02000603040000020004" pitchFamily="50" charset="0"/>
                        </a:rPr>
                        <a:t>Clean Water projects </a:t>
                      </a:r>
                      <a:endParaRPr lang="en-CA" sz="1600" dirty="0">
                        <a:solidFill>
                          <a:schemeClr val="tx1"/>
                        </a:solidFill>
                        <a:latin typeface="Agenda Regular" panose="0200060304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703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27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6623"/>
            <a:ext cx="10515600" cy="567723"/>
          </a:xfrm>
        </p:spPr>
        <p:txBody>
          <a:bodyPr/>
          <a:lstStyle/>
          <a:p>
            <a:r>
              <a:rPr lang="en-US" sz="2800" dirty="0">
                <a:latin typeface="Agenda Regular" panose="02000603040000020004" pitchFamily="50" charset="0"/>
              </a:rPr>
              <a:t>Real Outcomes – Case Study Fisher River Cree (Manitoba) 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273" y="1342834"/>
            <a:ext cx="10515600" cy="3764280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en-CA" sz="2400" b="1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</a:t>
            </a:r>
            <a:r>
              <a:rPr lang="en-CA" sz="24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Overcrowded school in need of repairs no central space to bring people together.  </a:t>
            </a:r>
          </a:p>
          <a:p>
            <a:pPr lvl="0">
              <a:lnSpc>
                <a:spcPct val="107000"/>
              </a:lnSpc>
            </a:pPr>
            <a:r>
              <a:rPr lang="en-US" sz="2400" b="1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Action: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Enacted their FAL, and obtained their FP certificate.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Accessed financing via FNFA and then achieved FMS certification. </a:t>
            </a:r>
          </a:p>
          <a:p>
            <a:pPr lvl="0">
              <a:lnSpc>
                <a:spcPct val="107000"/>
              </a:lnSpc>
            </a:pPr>
            <a:r>
              <a:rPr lang="en-US" sz="2400" b="1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Outcome: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Nation obtained FNFA funding and built a new school grades 7-12 and a community </a:t>
            </a:r>
            <a:r>
              <a:rPr lang="en-US" sz="2000" dirty="0" err="1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r>
              <a:rPr lang="en-US" sz="20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works.    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70C0"/>
                </a:solidFill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Video Link</a:t>
            </a:r>
            <a:endParaRPr lang="en-US" sz="2400" dirty="0">
              <a:latin typeface="Agenda Regular" panose="02000603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400" dirty="0">
              <a:latin typeface="Agenda Regular" panose="02000603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CA" sz="2400" dirty="0">
              <a:latin typeface="Agenda Regular" panose="02000603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14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368" y="363979"/>
            <a:ext cx="10515600" cy="567723"/>
          </a:xfrm>
        </p:spPr>
        <p:txBody>
          <a:bodyPr/>
          <a:lstStyle/>
          <a:p>
            <a:r>
              <a:rPr lang="en-US" sz="2800" dirty="0">
                <a:latin typeface="Agenda Regular" panose="02000603040000020004" pitchFamily="50" charset="0"/>
              </a:rPr>
              <a:t>Real Outcomes – Case Study Nipissing First Nation (Ontario) 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8194" y="1069354"/>
            <a:ext cx="10664485" cy="4554698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en-CA" sz="2400" b="1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</a:t>
            </a:r>
            <a:r>
              <a:rPr lang="en-CA" sz="24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3636"/>
                </a:solidFill>
                <a:latin typeface="Agenda Regular" panose="02000603040000020004" pitchFamily="50" charset="0"/>
              </a:rPr>
              <a:t>Negotiating a significant land claim settlement - needed to establish a trust to govern the settlement</a:t>
            </a:r>
            <a:r>
              <a:rPr lang="en-CA" sz="20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lvl="0">
              <a:lnSpc>
                <a:spcPct val="107000"/>
              </a:lnSpc>
            </a:pPr>
            <a:r>
              <a:rPr lang="en-US" sz="2400" b="1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Action: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Enacted their FAL, and obtained their FP certificate.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Accessed financing via FNFA and then achieved FMS certification. </a:t>
            </a:r>
          </a:p>
          <a:p>
            <a:pPr lvl="0">
              <a:lnSpc>
                <a:spcPct val="107000"/>
              </a:lnSpc>
            </a:pPr>
            <a:r>
              <a:rPr lang="en-US" sz="2400" b="1" dirty="0">
                <a:latin typeface="Agenda Regular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outcome: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3636"/>
                </a:solidFill>
                <a:latin typeface="Agenda Regular" panose="02000603040000020004" pitchFamily="50" charset="0"/>
              </a:rPr>
              <a:t>They used the loan to develop their community solar panel project.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3636"/>
                </a:solidFill>
                <a:latin typeface="Agenda Regular" panose="02000603040000020004" pitchFamily="50" charset="0"/>
              </a:rPr>
              <a:t>Nipissing generates renewable energy and sells any excess to the province of Ontario. They now receive a cheque from Ontario Hydro instead of a bill because of this project. Also refinanced an existing loan used to build their daycare, saving significantly on financing costs.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363636"/>
                </a:solidFill>
                <a:latin typeface="Agenda Regular" panose="02000603040000020004" pitchFamily="50" charset="0"/>
                <a:hlinkClick r:id="rId2"/>
              </a:rPr>
              <a:t>Video Link</a:t>
            </a:r>
            <a:endParaRPr lang="en-US" sz="2400" dirty="0">
              <a:solidFill>
                <a:srgbClr val="0070C0"/>
              </a:solidFill>
              <a:latin typeface="Agenda Regular" panose="02000603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US" sz="2400" dirty="0">
              <a:latin typeface="Agenda Regular" panose="02000603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400" dirty="0">
              <a:latin typeface="Agenda Regular" panose="02000603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CA" sz="2400" dirty="0">
              <a:latin typeface="Agenda Regular" panose="02000603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06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4065" y="1324468"/>
            <a:ext cx="108253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en-US" sz="3000" b="1" dirty="0">
                <a:latin typeface="Agenda Regular" panose="02000603040000020004" pitchFamily="50" charset="0"/>
                <a:ea typeface="Arial Hebrew" charset="-79"/>
                <a:cs typeface="Arial Hebrew" charset="-79"/>
              </a:rPr>
              <a:t>Do the Yukon Self-Governing Nations want to access the FMA?</a:t>
            </a:r>
          </a:p>
          <a:p>
            <a:pPr>
              <a:spcBef>
                <a:spcPts val="1500"/>
              </a:spcBef>
            </a:pPr>
            <a:r>
              <a:rPr lang="en-US" sz="3000" b="1" dirty="0">
                <a:latin typeface="Agenda Regular" panose="02000603040000020004" pitchFamily="50" charset="0"/>
                <a:ea typeface="Arial Hebrew" charset="-79"/>
                <a:cs typeface="Arial Hebrew" charset="-79"/>
              </a:rPr>
              <a:t>Let’s talk</a:t>
            </a:r>
            <a:r>
              <a:rPr lang="mr-IN" sz="3000" b="1" dirty="0">
                <a:latin typeface="Agenda Regular" panose="02000603040000020004" pitchFamily="50" charset="0"/>
                <a:ea typeface="Arial Hebrew" charset="-79"/>
                <a:cs typeface="Arial Hebrew" charset="-79"/>
              </a:rPr>
              <a:t>…</a:t>
            </a:r>
            <a:endParaRPr lang="en-CA" sz="3000" b="1" dirty="0">
              <a:latin typeface="Agenda Regular" panose="02000603040000020004" pitchFamily="50" charset="0"/>
              <a:ea typeface="Arial Hebrew" charset="-79"/>
              <a:cs typeface="Arial Hebrew" charset="-79"/>
            </a:endParaRPr>
          </a:p>
          <a:p>
            <a:pPr>
              <a:spcBef>
                <a:spcPts val="1500"/>
              </a:spcBef>
            </a:pPr>
            <a:endParaRPr lang="en-CA" sz="1600" b="1" dirty="0">
              <a:latin typeface="Agenda Regular" panose="02000603040000020004" pitchFamily="50" charset="0"/>
            </a:endParaRPr>
          </a:p>
          <a:p>
            <a:pPr>
              <a:spcBef>
                <a:spcPts val="1500"/>
              </a:spcBef>
            </a:pPr>
            <a:r>
              <a:rPr lang="en-CA" sz="1600" b="1" dirty="0">
                <a:latin typeface="Agenda Regular" panose="02000603040000020004" pitchFamily="50" charset="0"/>
              </a:rPr>
              <a:t>Shayla Point, BA, LLB</a:t>
            </a:r>
            <a:br>
              <a:rPr lang="en-CA" sz="1600" b="1" dirty="0">
                <a:latin typeface="Agenda Regular" panose="02000603040000020004" pitchFamily="50" charset="0"/>
              </a:rPr>
            </a:br>
            <a:r>
              <a:rPr lang="en-CA" sz="1600" dirty="0">
                <a:latin typeface="Agenda Regular" panose="02000603040000020004" pitchFamily="50" charset="0"/>
              </a:rPr>
              <a:t>Director, Market Development, Laws &amp; Stakeholder Relations</a:t>
            </a:r>
            <a:br>
              <a:rPr lang="en-CA" sz="1600" dirty="0">
                <a:latin typeface="Agenda Regular" panose="02000603040000020004" pitchFamily="50" charset="0"/>
              </a:rPr>
            </a:br>
            <a:r>
              <a:rPr lang="en-CA" sz="1600" dirty="0">
                <a:latin typeface="Agenda Regular" panose="02000603040000020004" pitchFamily="50" charset="0"/>
              </a:rPr>
              <a:t>shayla_point@fnfmb.com</a:t>
            </a:r>
          </a:p>
          <a:p>
            <a:pPr marL="0" lvl="1"/>
            <a:endParaRPr lang="en-CA" sz="1600" dirty="0">
              <a:latin typeface="Agenda Regular" panose="02000603040000020004" pitchFamily="50" charset="0"/>
            </a:endParaRPr>
          </a:p>
          <a:p>
            <a:r>
              <a:rPr lang="en-US" sz="1600" b="1" dirty="0">
                <a:latin typeface="Agenda Regular" panose="02000603040000020004" pitchFamily="50" charset="0"/>
              </a:rPr>
              <a:t>fnfmb.com</a:t>
            </a:r>
            <a:br>
              <a:rPr lang="en-US" sz="1600" b="1" dirty="0">
                <a:latin typeface="Agenda Regular" panose="02000603040000020004" pitchFamily="50" charset="0"/>
              </a:rPr>
            </a:br>
            <a:r>
              <a:rPr lang="en-CA" sz="1600" b="1" dirty="0">
                <a:latin typeface="Agenda Regular" panose="02000603040000020004" pitchFamily="50" charset="0"/>
              </a:rPr>
              <a:t>Toll free: 1.877.925.6665</a:t>
            </a:r>
          </a:p>
          <a:p>
            <a:pPr>
              <a:spcBef>
                <a:spcPts val="1500"/>
              </a:spcBef>
            </a:pPr>
            <a:endParaRPr lang="en-US" sz="3000" b="1" dirty="0">
              <a:latin typeface="Agenda Regular" panose="02000603040000020004" pitchFamily="50" charset="0"/>
              <a:ea typeface="Arial Hebrew" charset="-79"/>
              <a:cs typeface="Arial Hebrew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>
                <a:latin typeface="Agenda Regular" panose="02000603040000020004" pitchFamily="50" charset="0"/>
              </a:rPr>
              <a:pPr/>
              <a:t>23</a:t>
            </a:fld>
            <a:endParaRPr lang="en-US" dirty="0">
              <a:latin typeface="Agenda Regular" panose="020006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5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57350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5867" y="2715462"/>
            <a:ext cx="7896367" cy="380118"/>
          </a:xfrm>
        </p:spPr>
        <p:txBody>
          <a:bodyPr/>
          <a:lstStyle/>
          <a:p>
            <a:r>
              <a:rPr lang="en-US" sz="2800" b="1" dirty="0">
                <a:latin typeface="Agenda Regular" panose="02000603040000020004" pitchFamily="50" charset="0"/>
              </a:rPr>
              <a:t>Where did it come from and why?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951744"/>
            <a:ext cx="6858000" cy="664137"/>
          </a:xfrm>
        </p:spPr>
        <p:txBody>
          <a:bodyPr/>
          <a:lstStyle/>
          <a:p>
            <a:r>
              <a:rPr lang="en-US" sz="4400" b="1" dirty="0">
                <a:latin typeface="Agenda Regular" panose="02000603040000020004" pitchFamily="50" charset="0"/>
              </a:rPr>
              <a:t>History of the FMB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3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000" y="871200"/>
            <a:ext cx="9050903" cy="702443"/>
          </a:xfrm>
        </p:spPr>
        <p:txBody>
          <a:bodyPr/>
          <a:lstStyle/>
          <a:p>
            <a:r>
              <a:rPr lang="en-CA" sz="2800" dirty="0">
                <a:latin typeface="Agenda Regular" panose="02000603040000020004" pitchFamily="50" charset="0"/>
              </a:rPr>
              <a:t>What is the </a:t>
            </a:r>
            <a:r>
              <a:rPr lang="en-CA" sz="2800" i="1" dirty="0">
                <a:latin typeface="Agenda Regular" panose="02000603040000020004" pitchFamily="50" charset="0"/>
              </a:rPr>
              <a:t>First Nations Fiscal Management Act </a:t>
            </a:r>
            <a:r>
              <a:rPr lang="en-CA" sz="2800" dirty="0">
                <a:latin typeface="Agenda Regular" panose="02000603040000020004" pitchFamily="50" charset="0"/>
              </a:rPr>
              <a:t>(“</a:t>
            </a:r>
            <a:r>
              <a:rPr lang="en-CA" sz="2800" i="1" dirty="0" err="1">
                <a:latin typeface="Agenda Regular" panose="02000603040000020004" pitchFamily="50" charset="0"/>
              </a:rPr>
              <a:t>FMA</a:t>
            </a:r>
            <a:r>
              <a:rPr lang="en-CA" sz="2800" dirty="0">
                <a:latin typeface="Agenda Regular" panose="02000603040000020004" pitchFamily="50" charset="0"/>
              </a:rPr>
              <a:t>”)?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2894" y="1965561"/>
            <a:ext cx="7886700" cy="191467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latin typeface="Agenda Regular" panose="02000603040000020004" pitchFamily="50" charset="0"/>
              </a:rPr>
              <a:t>Optional Federal legislation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latin typeface="Agenda Regular" panose="02000603040000020004" pitchFamily="50" charset="0"/>
              </a:rPr>
              <a:t>Outside the </a:t>
            </a:r>
            <a:r>
              <a:rPr lang="en-CA" sz="2400" i="1" dirty="0">
                <a:latin typeface="Agenda Regular" panose="02000603040000020004" pitchFamily="50" charset="0"/>
              </a:rPr>
              <a:t>Indian Act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latin typeface="Agenda Regular" panose="02000603040000020004" pitchFamily="50" charset="0"/>
              </a:rPr>
              <a:t>274 First Nations participating to date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940" y="1693831"/>
            <a:ext cx="7886700" cy="702443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genda Regular" panose="02000603040000020004" pitchFamily="50" charset="0"/>
              </a:rPr>
              <a:t>The Framework</a:t>
            </a:r>
            <a:r>
              <a:rPr lang="mr-IN" sz="2400" dirty="0">
                <a:solidFill>
                  <a:schemeClr val="tx1"/>
                </a:solidFill>
                <a:latin typeface="Agenda Regular" panose="02000603040000020004" pitchFamily="50" charset="0"/>
              </a:rPr>
              <a:t>…</a:t>
            </a:r>
            <a:r>
              <a:rPr lang="en-CA" sz="2400" dirty="0">
                <a:solidFill>
                  <a:schemeClr val="tx1"/>
                </a:solidFill>
                <a:latin typeface="Agenda Regular" panose="02000603040000020004" pitchFamily="50" charset="0"/>
              </a:rPr>
              <a:t> working outside the </a:t>
            </a:r>
            <a:r>
              <a:rPr lang="en-CA" sz="2400" i="1" dirty="0">
                <a:solidFill>
                  <a:schemeClr val="tx1"/>
                </a:solidFill>
                <a:latin typeface="Agenda Regular" panose="02000603040000020004" pitchFamily="50" charset="0"/>
              </a:rPr>
              <a:t>Indian Act</a:t>
            </a:r>
            <a:endParaRPr lang="en-US" sz="2400" i="1" dirty="0">
              <a:solidFill>
                <a:schemeClr val="tx1"/>
              </a:solidFill>
              <a:latin typeface="Agenda Regular" panose="02000603040000020004" pitchFamily="50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>
                <a:latin typeface="Agenda Regular" panose="02000603040000020004" pitchFamily="50" charset="0"/>
              </a:rPr>
              <a:t>5</a:t>
            </a:fld>
            <a:endParaRPr lang="en-US">
              <a:latin typeface="Agenda Regular" panose="02000603040000020004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44030" y="2759839"/>
            <a:ext cx="7748323" cy="2249894"/>
            <a:chOff x="1539596" y="2104371"/>
            <a:chExt cx="8696094" cy="2999858"/>
          </a:xfrm>
        </p:grpSpPr>
        <p:sp>
          <p:nvSpPr>
            <p:cNvPr id="4" name="Freeform 3"/>
            <p:cNvSpPr/>
            <p:nvPr/>
          </p:nvSpPr>
          <p:spPr>
            <a:xfrm>
              <a:off x="6095999" y="3343981"/>
              <a:ext cx="2900080" cy="5206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0318"/>
                  </a:lnTo>
                  <a:lnTo>
                    <a:pt x="2900080" y="260318"/>
                  </a:lnTo>
                  <a:lnTo>
                    <a:pt x="2900080" y="520636"/>
                  </a:lnTo>
                </a:path>
              </a:pathLst>
            </a:custGeom>
            <a:noFill/>
            <a:ln w="12700" cap="rnd">
              <a:solidFill>
                <a:srgbClr val="DE1F33"/>
              </a:solidFill>
              <a:prstDash val="dash"/>
              <a:round/>
            </a:ln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6050279" y="3577133"/>
              <a:ext cx="91440" cy="2545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60318"/>
                  </a:lnTo>
                  <a:lnTo>
                    <a:pt x="45732" y="260318"/>
                  </a:lnTo>
                  <a:lnTo>
                    <a:pt x="45732" y="520636"/>
                  </a:lnTo>
                </a:path>
              </a:pathLst>
            </a:custGeom>
            <a:noFill/>
            <a:ln w="12700">
              <a:solidFill>
                <a:srgbClr val="CF0A2C"/>
              </a:solidFill>
              <a:prstDash val="dash"/>
            </a:ln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719681" y="3343980"/>
              <a:ext cx="4582161" cy="9864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99857" y="0"/>
                  </a:moveTo>
                  <a:lnTo>
                    <a:pt x="2999857" y="260318"/>
                  </a:lnTo>
                  <a:lnTo>
                    <a:pt x="0" y="260318"/>
                  </a:lnTo>
                  <a:lnTo>
                    <a:pt x="0" y="520636"/>
                  </a:lnTo>
                </a:path>
              </a:pathLst>
            </a:custGeom>
            <a:noFill/>
            <a:ln w="12700">
              <a:solidFill>
                <a:srgbClr val="DE1F33"/>
              </a:solidFill>
              <a:prstDash val="dash"/>
              <a:round/>
            </a:ln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8"/>
            <p:cNvSpPr/>
            <p:nvPr/>
          </p:nvSpPr>
          <p:spPr>
            <a:xfrm>
              <a:off x="4310613" y="2104371"/>
              <a:ext cx="3570772" cy="1239610"/>
            </a:xfrm>
            <a:prstGeom prst="roundRect">
              <a:avLst/>
            </a:prstGeom>
            <a:solidFill>
              <a:srgbClr val="DE1F3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i="1" dirty="0">
                  <a:latin typeface="Agenda Regular" panose="02000603040000020004" pitchFamily="50" charset="0"/>
                </a:rPr>
                <a:t>First Nations Fiscal Management Act </a:t>
              </a:r>
              <a:endParaRPr lang="en-US" i="1" dirty="0">
                <a:latin typeface="Agenda Regular" panose="02000603040000020004" pitchFamily="50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39596" y="3864617"/>
              <a:ext cx="2777892" cy="1239612"/>
            </a:xfrm>
            <a:prstGeom prst="roundRect">
              <a:avLst/>
            </a:prstGeom>
            <a:solidFill>
              <a:srgbClr val="FFC70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1"/>
                  </a:solidFill>
                  <a:latin typeface="Agenda Regular" panose="02000603040000020004" pitchFamily="50" charset="0"/>
                </a:rPr>
                <a:t>First Nations Tax </a:t>
              </a:r>
              <a:br>
                <a:rPr lang="en-US" b="1" dirty="0">
                  <a:solidFill>
                    <a:schemeClr val="tx1"/>
                  </a:solidFill>
                  <a:latin typeface="Agenda Regular" panose="02000603040000020004" pitchFamily="50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Agenda Regular" panose="02000603040000020004" pitchFamily="50" charset="0"/>
                </a:rPr>
                <a:t>Commission</a:t>
              </a:r>
              <a:endParaRPr lang="en-US" dirty="0">
                <a:solidFill>
                  <a:schemeClr val="tx1"/>
                </a:solidFill>
                <a:latin typeface="Agenda Regular" panose="02000603040000020004" pitchFamily="50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756471" y="3864617"/>
              <a:ext cx="2479219" cy="1239610"/>
            </a:xfrm>
            <a:prstGeom prst="roundRect">
              <a:avLst/>
            </a:prstGeom>
            <a:solidFill>
              <a:srgbClr val="FFC70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1"/>
                  </a:solidFill>
                  <a:latin typeface="Agenda Regular" panose="02000603040000020004" pitchFamily="50" charset="0"/>
                </a:rPr>
                <a:t>First Nations Finance Authority </a:t>
              </a:r>
              <a:endParaRPr lang="en-US" dirty="0">
                <a:solidFill>
                  <a:schemeClr val="tx1"/>
                </a:solidFill>
                <a:latin typeface="Agenda Regular" panose="02000603040000020004" pitchFamily="50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797370" y="3864617"/>
              <a:ext cx="2479219" cy="1239610"/>
            </a:xfrm>
            <a:prstGeom prst="roundRect">
              <a:avLst/>
            </a:prstGeom>
            <a:solidFill>
              <a:srgbClr val="FFC70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1"/>
                  </a:solidFill>
                  <a:latin typeface="Agenda Regular" panose="02000603040000020004" pitchFamily="50" charset="0"/>
                </a:rPr>
                <a:t>First Nations Financial Management Board</a:t>
              </a:r>
              <a:endParaRPr lang="en-US" dirty="0">
                <a:solidFill>
                  <a:schemeClr val="tx1"/>
                </a:solidFill>
                <a:latin typeface="Agenda Regular" panose="02000603040000020004" pitchFamily="50" charset="0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1211580" y="627823"/>
            <a:ext cx="9257637" cy="70244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b="1" kern="1200">
                <a:solidFill>
                  <a:srgbClr val="DE1F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dirty="0">
                <a:latin typeface="Agenda Regular" panose="02000603040000020004" pitchFamily="50" charset="0"/>
              </a:rPr>
              <a:t>What is the </a:t>
            </a:r>
            <a:r>
              <a:rPr lang="en-CA" sz="2800" i="1" dirty="0">
                <a:latin typeface="Agenda Regular" panose="02000603040000020004" pitchFamily="50" charset="0"/>
              </a:rPr>
              <a:t>First Nations Fiscal Management Act </a:t>
            </a:r>
            <a:r>
              <a:rPr lang="en-CA" sz="2800" dirty="0">
                <a:latin typeface="Agenda Regular" panose="02000603040000020004" pitchFamily="50" charset="0"/>
              </a:rPr>
              <a:t>(“</a:t>
            </a:r>
            <a:r>
              <a:rPr lang="en-CA" sz="2800" i="1" dirty="0" err="1">
                <a:latin typeface="Agenda Regular" panose="02000603040000020004" pitchFamily="50" charset="0"/>
              </a:rPr>
              <a:t>FMA</a:t>
            </a:r>
            <a:r>
              <a:rPr lang="en-CA" sz="2800" dirty="0">
                <a:latin typeface="Agenda Regular" panose="02000603040000020004" pitchFamily="50" charset="0"/>
              </a:rPr>
              <a:t>”)?</a:t>
            </a:r>
          </a:p>
        </p:txBody>
      </p:sp>
    </p:spTree>
    <p:extLst>
      <p:ext uri="{BB962C8B-B14F-4D97-AF65-F5344CB8AC3E}">
        <p14:creationId xmlns:p14="http://schemas.microsoft.com/office/powerpoint/2010/main" val="118667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000" y="734400"/>
            <a:ext cx="8361293" cy="702443"/>
          </a:xfrm>
        </p:spPr>
        <p:txBody>
          <a:bodyPr/>
          <a:lstStyle/>
          <a:p>
            <a:r>
              <a:rPr lang="en-CA" sz="2800" dirty="0">
                <a:latin typeface="Agenda Regular" panose="02000603040000020004" pitchFamily="50" charset="0"/>
              </a:rPr>
              <a:t>Why Was the </a:t>
            </a:r>
            <a:r>
              <a:rPr lang="en-CA" sz="2800" i="1" dirty="0">
                <a:latin typeface="Agenda Regular" panose="02000603040000020004" pitchFamily="50" charset="0"/>
              </a:rPr>
              <a:t>FMA </a:t>
            </a:r>
            <a:r>
              <a:rPr lang="en-CA" sz="2800" dirty="0">
                <a:latin typeface="Agenda Regular" panose="02000603040000020004" pitchFamily="50" charset="0"/>
              </a:rPr>
              <a:t>Created?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9290" y="1482431"/>
            <a:ext cx="7886700" cy="39965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Agenda Regular" panose="02000603040000020004" pitchFamily="50" charset="0"/>
              </a:rPr>
              <a:t>First Nations-led 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Agenda Regular" panose="02000603040000020004" pitchFamily="50" charset="0"/>
              </a:rPr>
              <a:t>To support First Nations social and economic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Agenda Regular" panose="02000603040000020004" pitchFamily="50" charset="0"/>
              </a:rPr>
              <a:t>To provide First Nations with access to borrow through the First Nations Finance Authority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Agenda Regular" panose="02000603040000020004" pitchFamily="50" charset="0"/>
              </a:rPr>
              <a:t>Enables First Nations to leverage their revenues like other levels of government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genda Regular" panose="02000603040000020004" pitchFamily="50" charset="0"/>
              </a:rPr>
              <a:t>What is the FMB?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>
                <a:latin typeface="Agenda Regular" panose="02000603040000020004" pitchFamily="50" charset="0"/>
              </a:rPr>
              <a:t>7</a:t>
            </a:fld>
            <a:endParaRPr lang="en-US">
              <a:latin typeface="Agenda Regular" panose="02000603040000020004" pitchFamily="50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30535" y="1489513"/>
            <a:ext cx="9184878" cy="423542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Agenda Regular" panose="02000603040000020004" pitchFamily="50" charset="0"/>
              </a:rPr>
              <a:t>National First Nation Institution created to support First Nations to build strong finance and governance practices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genda Regular" panose="02000603040000020004" pitchFamily="50" charset="0"/>
              </a:rPr>
              <a:t>Services provided at no cost</a:t>
            </a:r>
            <a:endParaRPr lang="en-CA" sz="2400" dirty="0">
              <a:latin typeface="Agenda Regular" panose="02000603040000020004" pitchFamily="50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genda Regular" panose="02000603040000020004" pitchFamily="50" charset="0"/>
              </a:rPr>
              <a:t>A non-profit organization</a:t>
            </a:r>
            <a:endParaRPr lang="en-CA" sz="2400" dirty="0">
              <a:latin typeface="Agenda Regular" panose="02000603040000020004" pitchFamily="50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Agenda Regular" panose="02000603040000020004" pitchFamily="50" charset="0"/>
              </a:rPr>
              <a:t>Services are optional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genda Regular" panose="02000603040000020004" pitchFamily="50" charset="0"/>
              </a:rPr>
              <a:t>Independent of the Crown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genda Regular" panose="02000603040000020004" pitchFamily="50" charset="0"/>
              </a:rPr>
              <a:t>Board of Directors appointed by GIC and AFOA</a:t>
            </a:r>
          </a:p>
        </p:txBody>
      </p:sp>
    </p:spTree>
    <p:extLst>
      <p:ext uri="{BB962C8B-B14F-4D97-AF65-F5344CB8AC3E}">
        <p14:creationId xmlns:p14="http://schemas.microsoft.com/office/powerpoint/2010/main" val="118618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genda Regular" panose="02000603040000020004" pitchFamily="50" charset="0"/>
              </a:rPr>
              <a:t>What is the </a:t>
            </a:r>
            <a:r>
              <a:rPr lang="en-US" sz="2800" dirty="0" err="1">
                <a:latin typeface="Agenda Regular" panose="02000603040000020004" pitchFamily="50" charset="0"/>
              </a:rPr>
              <a:t>FMB’s</a:t>
            </a:r>
            <a:r>
              <a:rPr lang="en-US" sz="2800" dirty="0">
                <a:latin typeface="Agenda Regular" panose="02000603040000020004" pitchFamily="50" charset="0"/>
              </a:rPr>
              <a:t> Role?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>
                <a:latin typeface="Agenda Regular" panose="02000603040000020004" pitchFamily="50" charset="0"/>
              </a:rPr>
              <a:t>8</a:t>
            </a:fld>
            <a:endParaRPr lang="en-US">
              <a:latin typeface="Agenda Regular" panose="02000603040000020004" pitchFamily="50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13683" y="1522376"/>
            <a:ext cx="9029620" cy="421979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latin typeface="Agenda Regular" panose="02000603040000020004" pitchFamily="50" charset="0"/>
              </a:rPr>
              <a:t>Support First Nations to build strong finance and governance practices.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latin typeface="Agenda Regular" panose="02000603040000020004" pitchFamily="50" charset="0"/>
              </a:rPr>
              <a:t>Set standards for: 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latin typeface="Agenda Regular" panose="02000603040000020004" pitchFamily="50" charset="0"/>
              </a:rPr>
              <a:t>Financial Administration Laws (</a:t>
            </a:r>
            <a:r>
              <a:rPr lang="en-CA" sz="2000" dirty="0" err="1">
                <a:latin typeface="Agenda Regular" panose="02000603040000020004" pitchFamily="50" charset="0"/>
              </a:rPr>
              <a:t>FALs</a:t>
            </a:r>
            <a:r>
              <a:rPr lang="en-CA" sz="2000" dirty="0">
                <a:latin typeface="Agenda Regular" panose="02000603040000020004" pitchFamily="50" charset="0"/>
              </a:rPr>
              <a:t>)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latin typeface="Agenda Regular" panose="02000603040000020004" pitchFamily="50" charset="0"/>
              </a:rPr>
              <a:t>Financial Performance (FP) Certification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latin typeface="Agenda Regular" panose="02000603040000020004" pitchFamily="50" charset="0"/>
              </a:rPr>
              <a:t>Financial Management System (FMS) Certification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latin typeface="Agenda Regular" panose="02000603040000020004" pitchFamily="50" charset="0"/>
              </a:rPr>
              <a:t>Financial reporting for the local revenues account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latin typeface="Agenda Regular" panose="02000603040000020004" pitchFamily="50" charset="0"/>
              </a:rPr>
              <a:t>Provide “Certification” of financial management and performance for First Nations.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latin typeface="Agenda Regular" panose="02000603040000020004" pitchFamily="50" charset="0"/>
              </a:rPr>
              <a:t>Support First Nations when working with other governments in areas of governance and finance practices, including accountability and shared fiscal responsibility.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latin typeface="Agenda Regular" panose="02000603040000020004" pitchFamily="50" charset="0"/>
              </a:rPr>
              <a:t>Support First Nations to strengthen their own communities through better relationships with financial institutions, business partners, and other governments.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dirty="0">
                <a:latin typeface="Agenda Regular" panose="02000603040000020004" pitchFamily="50" charset="0"/>
              </a:rPr>
              <a:t>                                               ….for the complete mandate see section 49 of the FMA</a:t>
            </a:r>
          </a:p>
          <a:p>
            <a:pPr>
              <a:buClr>
                <a:srgbClr val="FF0000"/>
              </a:buClr>
            </a:pPr>
            <a:endParaRPr lang="en-CA" sz="2000" dirty="0">
              <a:latin typeface="Agenda Regular" panose="02000603040000020004" pitchFamily="50" charset="0"/>
            </a:endParaRPr>
          </a:p>
          <a:p>
            <a:pPr marL="171450" indent="-171450">
              <a:lnSpc>
                <a:spcPct val="100000"/>
              </a:lnSpc>
              <a:buClr>
                <a:srgbClr val="CF0A2C"/>
              </a:buClr>
              <a:buFont typeface="Arial" panose="020B0604020202020204" pitchFamily="34" charset="0"/>
              <a:buChar char="•"/>
            </a:pPr>
            <a:endParaRPr lang="en-US" sz="2000" i="1" dirty="0">
              <a:latin typeface="Agenda Regular" panose="020006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4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2980"/>
            <a:ext cx="10515600" cy="567723"/>
          </a:xfrm>
        </p:spPr>
        <p:txBody>
          <a:bodyPr/>
          <a:lstStyle/>
          <a:p>
            <a:r>
              <a:rPr lang="en-US" sz="2800" dirty="0">
                <a:latin typeface="Agenda Regular" panose="02000603040000020004" pitchFamily="50" charset="0"/>
              </a:rPr>
              <a:t>What FMB Does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7915" y="1534999"/>
            <a:ext cx="8943272" cy="4207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16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latin typeface="Agenda Regular" panose="02000603040000020004" pitchFamily="50" charset="0"/>
              </a:rPr>
              <a:t>The FMB provides support, tools and guidance that support First Nations to:</a:t>
            </a: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Agenda Regular" panose="02000603040000020004" pitchFamily="50" charset="0"/>
                <a:ea typeface="+mj-ea"/>
                <a:cs typeface="+mj-cs"/>
              </a:rPr>
              <a:t>Build strong finance and </a:t>
            </a:r>
            <a:r>
              <a:rPr lang="en-CA" sz="2400" dirty="0">
                <a:latin typeface="Agenda Regular" panose="02000603040000020004" pitchFamily="50" charset="0"/>
              </a:rPr>
              <a:t>governance </a:t>
            </a:r>
            <a:r>
              <a:rPr lang="en-CA" sz="2400" dirty="0">
                <a:latin typeface="Agenda Regular" panose="02000603040000020004" pitchFamily="50" charset="0"/>
                <a:ea typeface="+mj-ea"/>
                <a:cs typeface="+mj-cs"/>
              </a:rPr>
              <a:t>practices</a:t>
            </a:r>
            <a:endParaRPr lang="en-US" sz="2400" dirty="0">
              <a:latin typeface="Agenda Regular" panose="02000603040000020004" pitchFamily="50" charset="0"/>
            </a:endParaRP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genda Regular" panose="02000603040000020004" pitchFamily="50" charset="0"/>
              </a:rPr>
              <a:t>Develop necessary capacity to meet expanding financial management requirements</a:t>
            </a:r>
            <a:endParaRPr lang="en-US" sz="2400" dirty="0">
              <a:latin typeface="Agenda Regular" panose="02000603040000020004" pitchFamily="50" charset="0"/>
              <a:ea typeface="+mj-ea"/>
              <a:cs typeface="+mj-cs"/>
            </a:endParaRPr>
          </a:p>
          <a:p>
            <a:pPr marL="792163" lvl="1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Agenda Regular" panose="02000603040000020004" pitchFamily="50" charset="0"/>
                <a:ea typeface="+mj-ea"/>
                <a:cs typeface="+mj-cs"/>
              </a:rPr>
              <a:t>Provide an option to borrow money from the First Nations Finance Authority (FNFA)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br>
              <a:rPr lang="en-US" sz="1600" dirty="0"/>
            </a:b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6F6152-8DEB-EF47-8E24-30BC70FAF3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5018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FNFMB">
      <a:dk1>
        <a:srgbClr val="000000"/>
      </a:dk1>
      <a:lt1>
        <a:srgbClr val="FFFFFF"/>
      </a:lt1>
      <a:dk2>
        <a:srgbClr val="F5C409"/>
      </a:dk2>
      <a:lt2>
        <a:srgbClr val="6A0A0E"/>
      </a:lt2>
      <a:accent1>
        <a:srgbClr val="3B0608"/>
      </a:accent1>
      <a:accent2>
        <a:srgbClr val="F5C409"/>
      </a:accent2>
      <a:accent3>
        <a:srgbClr val="595959"/>
      </a:accent3>
      <a:accent4>
        <a:srgbClr val="F5C409"/>
      </a:accent4>
      <a:accent5>
        <a:srgbClr val="CF0A2C"/>
      </a:accent5>
      <a:accent6>
        <a:srgbClr val="3B0608"/>
      </a:accent6>
      <a:hlink>
        <a:srgbClr val="6A0A0E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A98C6888-B2DF-4884-8110-4BDD488306C5}" vid="{272FB6CA-AD31-47B7-8E5A-42F0ECAB28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1546</TotalTime>
  <Words>1211</Words>
  <Application>Microsoft Office PowerPoint</Application>
  <PresentationFormat>Widescreen</PresentationFormat>
  <Paragraphs>219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Agenda Regular</vt:lpstr>
      <vt:lpstr>Arial</vt:lpstr>
      <vt:lpstr>Arial Hebrew</vt:lpstr>
      <vt:lpstr>Calibri</vt:lpstr>
      <vt:lpstr>Courier New</vt:lpstr>
      <vt:lpstr>Mangal</vt:lpstr>
      <vt:lpstr>Symbol</vt:lpstr>
      <vt:lpstr>Times New Roman</vt:lpstr>
      <vt:lpstr>Theme2</vt:lpstr>
      <vt:lpstr>First Nations Financial Management Board </vt:lpstr>
      <vt:lpstr>Agenda</vt:lpstr>
      <vt:lpstr>History of the FMB </vt:lpstr>
      <vt:lpstr>What is the First Nations Fiscal Management Act (“FMA”)?</vt:lpstr>
      <vt:lpstr>The Framework… working outside the Indian Act</vt:lpstr>
      <vt:lpstr>Why Was the FMA Created?</vt:lpstr>
      <vt:lpstr>What is the FMB? </vt:lpstr>
      <vt:lpstr>What is the FMB’s Role?</vt:lpstr>
      <vt:lpstr>What FMB Does  </vt:lpstr>
      <vt:lpstr>What FMB Does  </vt:lpstr>
      <vt:lpstr>Many First Nations are already on the journey with the FMB…</vt:lpstr>
      <vt:lpstr>Can Self-Governing Nations Access FMB Services and FMA? </vt:lpstr>
      <vt:lpstr>Indian Act Vs Self-Governing Nations    </vt:lpstr>
      <vt:lpstr>Benefits to Nations of Working with FMB  </vt:lpstr>
      <vt:lpstr>How Nations Benefit from Working with FMA   </vt:lpstr>
      <vt:lpstr>How Nations Benefit from Working with FMB</vt:lpstr>
      <vt:lpstr>Benefits for Council  </vt:lpstr>
      <vt:lpstr>Benefits for the Community   </vt:lpstr>
      <vt:lpstr>Benefits for Staff   </vt:lpstr>
      <vt:lpstr>Real Outcomes  </vt:lpstr>
      <vt:lpstr>Real Outcomes – Case Study Fisher River Cree (Manitoba)    </vt:lpstr>
      <vt:lpstr>Real Outcomes – Case Study Nipissing First Nation (Ontario)    </vt:lpstr>
      <vt:lpstr>PowerPoint Presentation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Kauppi, Laura (CA - British Columbia)</dc:creator>
  <cp:lastModifiedBy>Loretta James</cp:lastModifiedBy>
  <cp:revision>258</cp:revision>
  <cp:lastPrinted>2019-05-09T19:16:14Z</cp:lastPrinted>
  <dcterms:created xsi:type="dcterms:W3CDTF">2017-10-10T18:34:25Z</dcterms:created>
  <dcterms:modified xsi:type="dcterms:W3CDTF">2019-06-04T18:05:35Z</dcterms:modified>
</cp:coreProperties>
</file>