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732e63ae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732e63ae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b732e63aec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b732e63aec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Content example slide #1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b732e63aec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b732e63aec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Content example slide #1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b732e63aec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b732e63aec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Content example slide #1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b8387de6b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b8387de6b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Content example slide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732e63aec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b732e63aec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Content example slide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b732e63ae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b732e63ae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Content example slide #1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732e63aec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732e63aec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Content example slide #1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b732e63aec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b732e63aec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Content example slide #1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b732e63aec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b732e63aec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Content example slide #1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732e63a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b732e63a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Content example slide #1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b732e63aec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b732e63aec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b732e63aec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b732e63aec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Content example slide #1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b732e63aec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b732e63aec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Content example slide #1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MSIPCMContentMarking" descr="{&quot;HashCode&quot;:-1880398799,&quot;Placement&quot;:&quot;Header&quot;,&quot;Top&quot;:0.0,&quot;Left&quot;:502.4445,&quot;SlideWidth&quot;:720,&quot;SlideHeight&quot;:405}">
            <a:extLst>
              <a:ext uri="{FF2B5EF4-FFF2-40B4-BE49-F238E27FC236}">
                <a16:creationId xmlns:a16="http://schemas.microsoft.com/office/drawing/2014/main" id="{22F1DD1C-1A39-7899-C892-7467A451D13A}"/>
              </a:ext>
            </a:extLst>
          </p:cNvPr>
          <p:cNvSpPr txBox="1"/>
          <p:nvPr userDrawn="1"/>
        </p:nvSpPr>
        <p:spPr>
          <a:xfrm>
            <a:off x="6381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to.btn@tbs-sct.gc.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Y_Jp9WoPRuGe9O7ybWF2c2bC3kBgnfb5sNwl6Bhg94/edit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cpedia.gc.ca/gcwiki/images/8/8e/Guidance_for_using_the_page_feedback_tool-EN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43100" y="-12575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GC TSS quarterly results process</a:t>
            </a:r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Pilots: what we have learned so far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16054" y="2686851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311700" y="4071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7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Digital Transformation Office • #CanadaDotCa • December 2022</a:t>
            </a:r>
            <a:endParaRPr sz="167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867" y="267817"/>
            <a:ext cx="1060908" cy="2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83" y="267825"/>
            <a:ext cx="2718376" cy="2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50425" y="1531875"/>
            <a:ext cx="8398500" cy="34137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3364C"/>
                </a:solidFill>
              </a:rPr>
              <a:t>In addition to reviewing top tasks identified in the TSS, the team took other factors into account.  The team selected what task to improve in this pilot on by prioritizing: </a:t>
            </a:r>
            <a:endParaRPr b="1">
              <a:solidFill>
                <a:srgbClr val="23364C"/>
              </a:solidFill>
            </a:endParaRP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rgbClr val="23364C"/>
              </a:buClr>
              <a:buSzPct val="100000"/>
              <a:buChar char="●"/>
            </a:pPr>
            <a:r>
              <a:rPr lang="en" b="1">
                <a:solidFill>
                  <a:srgbClr val="23364C"/>
                </a:solidFill>
              </a:rPr>
              <a:t>Quick wins</a:t>
            </a:r>
            <a:br>
              <a:rPr lang="en" b="1">
                <a:solidFill>
                  <a:srgbClr val="23364C"/>
                </a:solidFill>
              </a:rPr>
            </a:br>
            <a:r>
              <a:rPr lang="en">
                <a:solidFill>
                  <a:srgbClr val="23364C"/>
                </a:solidFill>
              </a:rPr>
              <a:t>Simple fixes that can go live quickly (like broken links / content design)</a:t>
            </a:r>
            <a:endParaRPr>
              <a:solidFill>
                <a:srgbClr val="23364C"/>
              </a:solidFill>
            </a:endParaRPr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Clr>
                <a:srgbClr val="23364C"/>
              </a:buClr>
              <a:buSzPct val="100000"/>
              <a:buChar char="●"/>
            </a:pPr>
            <a:r>
              <a:rPr lang="en" b="1">
                <a:solidFill>
                  <a:srgbClr val="23364C"/>
                </a:solidFill>
              </a:rPr>
              <a:t>Feasibility</a:t>
            </a:r>
            <a:br>
              <a:rPr lang="en">
                <a:solidFill>
                  <a:srgbClr val="23364C"/>
                </a:solidFill>
              </a:rPr>
            </a:br>
            <a:r>
              <a:rPr lang="en">
                <a:solidFill>
                  <a:srgbClr val="23364C"/>
                </a:solidFill>
              </a:rPr>
              <a:t>The improvements already align with current priorities</a:t>
            </a:r>
            <a:endParaRPr>
              <a:solidFill>
                <a:srgbClr val="23364C"/>
              </a:solidFill>
            </a:endParaRPr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Clr>
                <a:srgbClr val="23364C"/>
              </a:buClr>
              <a:buSzPct val="100000"/>
              <a:buChar char="●"/>
            </a:pPr>
            <a:r>
              <a:rPr lang="en" b="1">
                <a:solidFill>
                  <a:srgbClr val="23364C"/>
                </a:solidFill>
              </a:rPr>
              <a:t>Few dependencies </a:t>
            </a:r>
            <a:br>
              <a:rPr lang="en">
                <a:solidFill>
                  <a:srgbClr val="23364C"/>
                </a:solidFill>
              </a:rPr>
            </a:br>
            <a:r>
              <a:rPr lang="en">
                <a:solidFill>
                  <a:srgbClr val="23364C"/>
                </a:solidFill>
              </a:rPr>
              <a:t>Not too many stakeholders or levels of approval</a:t>
            </a:r>
            <a:endParaRPr>
              <a:solidFill>
                <a:srgbClr val="23364C"/>
              </a:solidFill>
            </a:endParaRPr>
          </a:p>
          <a:p>
            <a:pPr marL="457200" lvl="0" indent="-334327" algn="l" rtl="0">
              <a:spcBef>
                <a:spcPts val="1000"/>
              </a:spcBef>
              <a:spcAft>
                <a:spcPts val="1000"/>
              </a:spcAft>
              <a:buClr>
                <a:srgbClr val="23364C"/>
              </a:buClr>
              <a:buSzPct val="100000"/>
              <a:buChar char="●"/>
            </a:pPr>
            <a:r>
              <a:rPr lang="en" b="1">
                <a:solidFill>
                  <a:srgbClr val="23364C"/>
                </a:solidFill>
              </a:rPr>
              <a:t>Low technical complexity</a:t>
            </a:r>
            <a:r>
              <a:rPr lang="en">
                <a:solidFill>
                  <a:srgbClr val="23364C"/>
                </a:solidFill>
              </a:rPr>
              <a:t> </a:t>
            </a:r>
            <a:br>
              <a:rPr lang="en">
                <a:solidFill>
                  <a:srgbClr val="23364C"/>
                </a:solidFill>
              </a:rPr>
            </a:br>
            <a:r>
              <a:rPr lang="en">
                <a:solidFill>
                  <a:srgbClr val="23364C"/>
                </a:solidFill>
              </a:rPr>
              <a:t>Specialized applications may not be the best place to start </a:t>
            </a:r>
            <a:endParaRPr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22"/>
          <p:cNvSpPr/>
          <p:nvPr/>
        </p:nvSpPr>
        <p:spPr>
          <a:xfrm>
            <a:off x="-43100" y="-12575"/>
            <a:ext cx="9187200" cy="1322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11700" y="148625"/>
            <a:ext cx="88323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Identifying what to work on</a:t>
            </a:r>
            <a:endParaRPr sz="15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Considering operational realities &amp; other evidence</a:t>
            </a:r>
            <a:endParaRPr sz="3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456976" y="9746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350425" y="1531875"/>
            <a:ext cx="8398500" cy="32520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Including feedback examples in dashboards and reports builds empathy beyond the web team.</a:t>
            </a:r>
            <a:endParaRPr sz="33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Include representative feedback quotes on analytics dashboards or when briefing up to help make the numbers and issues experienced by users feel more real.</a:t>
            </a:r>
            <a:endParaRPr sz="2400" b="1"/>
          </a:p>
        </p:txBody>
      </p:sp>
      <p:sp>
        <p:nvSpPr>
          <p:cNvPr id="148" name="Google Shape;148;p23"/>
          <p:cNvSpPr/>
          <p:nvPr/>
        </p:nvSpPr>
        <p:spPr>
          <a:xfrm>
            <a:off x="-43100" y="-12575"/>
            <a:ext cx="9187200" cy="1322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11700" y="148625"/>
            <a:ext cx="88323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Improving existing processes</a:t>
            </a:r>
            <a:endParaRPr sz="15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Socializing the use of new tools &amp; data beyond the web team </a:t>
            </a:r>
            <a:endParaRPr sz="265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350425" y="1531875"/>
            <a:ext cx="8398500" cy="32520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3364C"/>
                </a:solidFill>
              </a:rPr>
              <a:t>The TSS can be used as a reliable starting point to begin continuous improvement work</a:t>
            </a:r>
            <a:endParaRPr sz="2400">
              <a:solidFill>
                <a:srgbClr val="23364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23364C"/>
                </a:solidFill>
              </a:rPr>
              <a:t>The TSS can inform continuous improvement projects already in progress</a:t>
            </a:r>
            <a:endParaRPr sz="2400">
              <a:solidFill>
                <a:srgbClr val="23364C"/>
              </a:solidFill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-43100" y="-12575"/>
            <a:ext cx="9187200" cy="1322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148625"/>
            <a:ext cx="88323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Improving existing processes</a:t>
            </a:r>
            <a:endParaRPr sz="15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this means for the quarterly results process</a:t>
            </a:r>
            <a:endParaRPr sz="3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456976" y="9746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Next steps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456976" y="11873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4028375" y="550775"/>
            <a:ext cx="4720500" cy="42333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-"/>
            </a:pPr>
            <a:r>
              <a:rPr lang="en" sz="2100" b="1">
                <a:latin typeface="Open Sans"/>
                <a:ea typeface="Open Sans"/>
                <a:cs typeface="Open Sans"/>
                <a:sym typeface="Open Sans"/>
              </a:rPr>
              <a:t>Continue pilots with DFO, DND, NRC</a:t>
            </a:r>
            <a:br>
              <a:rPr lang="en" sz="2100" b="1">
                <a:latin typeface="Open Sans"/>
                <a:ea typeface="Open Sans"/>
                <a:cs typeface="Open Sans"/>
                <a:sym typeface="Open Sans"/>
              </a:rPr>
            </a:br>
            <a:endParaRPr sz="21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-"/>
            </a:pPr>
            <a:r>
              <a:rPr lang="en" sz="2100" b="1">
                <a:latin typeface="Open Sans"/>
                <a:ea typeface="Open Sans"/>
                <a:cs typeface="Open Sans"/>
                <a:sym typeface="Open Sans"/>
              </a:rPr>
              <a:t>Report back in Q4 with next round of learnings</a:t>
            </a:r>
            <a:br>
              <a:rPr lang="en" sz="2100" b="1">
                <a:latin typeface="Open Sans"/>
                <a:ea typeface="Open Sans"/>
                <a:cs typeface="Open Sans"/>
                <a:sym typeface="Open Sans"/>
              </a:rPr>
            </a:br>
            <a:endParaRPr sz="21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-"/>
            </a:pPr>
            <a:r>
              <a:rPr lang="en" sz="2100" b="1">
                <a:latin typeface="Open Sans"/>
                <a:ea typeface="Open Sans"/>
                <a:cs typeface="Open Sans"/>
                <a:sym typeface="Open Sans"/>
              </a:rPr>
              <a:t>Iterate draft quarterly process</a:t>
            </a:r>
            <a:endParaRPr sz="21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Does your department want to participate?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456976" y="27113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4028375" y="550775"/>
            <a:ext cx="4720500" cy="42333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latin typeface="Open Sans"/>
                <a:ea typeface="Open Sans"/>
                <a:cs typeface="Open Sans"/>
                <a:sym typeface="Open Sans"/>
              </a:rPr>
              <a:t>There’s still room to get support with: 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Analyzing data for insights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Refining tasks to improve data collected in the survey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Identifying tasks to improve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Contact </a:t>
            </a:r>
            <a:r>
              <a:rPr lang="en" sz="2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dto.btn@tbs-sct.gc.ca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50425" y="1531875"/>
            <a:ext cx="8398500" cy="32520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TBS intends to implement a quarterly results process for departments to improve GC TSS scores in 2023-24</a:t>
            </a:r>
            <a:br>
              <a:rPr lang="en" sz="2100">
                <a:latin typeface="Open Sans"/>
                <a:ea typeface="Open Sans"/>
                <a:cs typeface="Open Sans"/>
                <a:sym typeface="Open Sans"/>
              </a:rPr>
            </a:b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TBS and PP are spending rest of 2022-23 piloting the process with departments, to refine before implementing GC-wide</a:t>
            </a:r>
            <a:br>
              <a:rPr lang="en" sz="2100">
                <a:latin typeface="Open Sans"/>
                <a:ea typeface="Open Sans"/>
                <a:cs typeface="Open Sans"/>
                <a:sym typeface="Open Sans"/>
              </a:rPr>
            </a:b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Today, we want to give you an update on how the pilots are going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-43100" y="-12575"/>
            <a:ext cx="9187200" cy="1322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Background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50425" y="1531875"/>
            <a:ext cx="8398500" cy="32520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Currently piloting with 3 departments: DFO, DND, NRC</a:t>
            </a:r>
            <a:br>
              <a:rPr lang="en" sz="2100">
                <a:latin typeface="Open Sans"/>
                <a:ea typeface="Open Sans"/>
                <a:cs typeface="Open Sans"/>
                <a:sym typeface="Open Sans"/>
              </a:rPr>
            </a:b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Understanding what pilot means may have hampered take-up</a:t>
            </a:r>
            <a:br>
              <a:rPr lang="en" sz="2100">
                <a:latin typeface="Open Sans"/>
                <a:ea typeface="Open Sans"/>
                <a:cs typeface="Open Sans"/>
                <a:sym typeface="Open Sans"/>
              </a:rPr>
            </a:b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Need leadership to make time for improvement projects and encourage web advisors to use TSS feedback as part of day-to-day workflows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-43100" y="-12575"/>
            <a:ext cx="9187200" cy="1322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85275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Engagement in these pilots is low to date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-43100" y="-12575"/>
            <a:ext cx="9187200" cy="1322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the pilot is going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50425" y="1693900"/>
            <a:ext cx="4221600" cy="3281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6374A"/>
                </a:solidFill>
                <a:latin typeface="Open Sans"/>
                <a:ea typeface="Open Sans"/>
                <a:cs typeface="Open Sans"/>
                <a:sym typeface="Open Sans"/>
              </a:rPr>
              <a:t>Step 1. Identifying what to work on together</a:t>
            </a:r>
            <a:br>
              <a:rPr lang="en" sz="2400" b="1">
                <a:solidFill>
                  <a:srgbClr val="26374A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>
              <a:solidFill>
                <a:srgbClr val="26374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Before </a:t>
            </a:r>
            <a:r>
              <a:rPr lang="en" sz="2400" b="1">
                <a:solidFill>
                  <a:srgbClr val="26374A"/>
                </a:solidFill>
                <a:latin typeface="Open Sans"/>
                <a:ea typeface="Open Sans"/>
                <a:cs typeface="Open Sans"/>
                <a:sym typeface="Open Sans"/>
              </a:rPr>
              <a:t>step 1. Improving GC Task Success Survey data quality</a:t>
            </a:r>
            <a:endParaRPr sz="2400" b="1">
              <a:solidFill>
                <a:srgbClr val="26374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26374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26374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5" name="Google Shape;85;p16"/>
          <p:cNvGrpSpPr/>
          <p:nvPr/>
        </p:nvGrpSpPr>
        <p:grpSpPr>
          <a:xfrm>
            <a:off x="4677840" y="1525338"/>
            <a:ext cx="4360171" cy="3526903"/>
            <a:chOff x="748" y="9879"/>
            <a:chExt cx="4900720" cy="3821958"/>
          </a:xfrm>
        </p:grpSpPr>
        <p:sp>
          <p:nvSpPr>
            <p:cNvPr id="86" name="Google Shape;86;p16"/>
            <p:cNvSpPr/>
            <p:nvPr/>
          </p:nvSpPr>
          <p:spPr>
            <a:xfrm>
              <a:off x="620568" y="9879"/>
              <a:ext cx="3660900" cy="366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6380" y="9489"/>
                  </a:moveTo>
                  <a:lnTo>
                    <a:pt x="86380" y="9489"/>
                  </a:lnTo>
                  <a:cubicBezTo>
                    <a:pt x="107685" y="20617"/>
                    <a:pt x="119718" y="43916"/>
                    <a:pt x="116458" y="67730"/>
                  </a:cubicBezTo>
                  <a:cubicBezTo>
                    <a:pt x="113197" y="91544"/>
                    <a:pt x="95345" y="110751"/>
                    <a:pt x="71833" y="115742"/>
                  </a:cubicBezTo>
                  <a:cubicBezTo>
                    <a:pt x="48320" y="120733"/>
                    <a:pt x="24204" y="110435"/>
                    <a:pt x="11551" y="89999"/>
                  </a:cubicBezTo>
                  <a:cubicBezTo>
                    <a:pt x="-1102" y="69563"/>
                    <a:pt x="427" y="43384"/>
                    <a:pt x="15375" y="24562"/>
                  </a:cubicBezTo>
                  <a:lnTo>
                    <a:pt x="13168" y="22519"/>
                  </a:lnTo>
                  <a:lnTo>
                    <a:pt x="20230" y="23200"/>
                  </a:lnTo>
                  <a:lnTo>
                    <a:pt x="21706" y="30420"/>
                  </a:lnTo>
                  <a:lnTo>
                    <a:pt x="19500" y="28378"/>
                  </a:lnTo>
                  <a:lnTo>
                    <a:pt x="19500" y="28378"/>
                  </a:lnTo>
                  <a:cubicBezTo>
                    <a:pt x="6186" y="45431"/>
                    <a:pt x="4979" y="68996"/>
                    <a:pt x="16482" y="87319"/>
                  </a:cubicBezTo>
                  <a:cubicBezTo>
                    <a:pt x="27984" y="105643"/>
                    <a:pt x="49732" y="114798"/>
                    <a:pt x="70877" y="110218"/>
                  </a:cubicBezTo>
                  <a:cubicBezTo>
                    <a:pt x="92021" y="105639"/>
                    <a:pt x="108032" y="88306"/>
                    <a:pt x="110922" y="66865"/>
                  </a:cubicBezTo>
                  <a:cubicBezTo>
                    <a:pt x="113813" y="45424"/>
                    <a:pt x="102964" y="24470"/>
                    <a:pt x="83787" y="14455"/>
                  </a:cubicBezTo>
                  <a:close/>
                </a:path>
              </a:pathLst>
            </a:custGeom>
            <a:solidFill>
              <a:srgbClr val="233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1315308" y="66910"/>
              <a:ext cx="2271600" cy="1135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cap="flat" cmpd="sng">
              <a:solidFill>
                <a:srgbClr val="AF3C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6"/>
            <p:cNvSpPr txBox="1"/>
            <p:nvPr/>
          </p:nvSpPr>
          <p:spPr>
            <a:xfrm>
              <a:off x="1370752" y="122354"/>
              <a:ext cx="2160600" cy="10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990000"/>
                  </a:solidFill>
                  <a:latin typeface="Calibri"/>
                  <a:ea typeface="Calibri"/>
                  <a:cs typeface="Calibri"/>
                  <a:sym typeface="Calibri"/>
                </a:rPr>
                <a:t>1. Identify</a:t>
              </a:r>
              <a:endParaRPr sz="1600" b="1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0320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990000"/>
                </a:buClr>
                <a:buSzPts val="1600"/>
                <a:buFont typeface="Calibri"/>
                <a:buChar char="•"/>
              </a:pPr>
              <a:r>
                <a:rPr lang="en" sz="1600" b="0" i="0" u="none" strike="noStrike" cap="none">
                  <a:solidFill>
                    <a:srgbClr val="990000"/>
                  </a:solidFill>
                  <a:latin typeface="Calibri"/>
                  <a:ea typeface="Calibri"/>
                  <a:cs typeface="Calibri"/>
                  <a:sym typeface="Calibri"/>
                </a:rPr>
                <a:t>Opportunities for improvement</a:t>
              </a:r>
              <a:endParaRPr sz="1600" b="0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2629868" y="1381470"/>
              <a:ext cx="2271600" cy="1135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cap="flat" cmpd="sng">
              <a:solidFill>
                <a:srgbClr val="AF3C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6"/>
            <p:cNvSpPr txBox="1"/>
            <p:nvPr/>
          </p:nvSpPr>
          <p:spPr>
            <a:xfrm>
              <a:off x="2685312" y="1436914"/>
              <a:ext cx="2160600" cy="10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 Plan</a:t>
              </a:r>
              <a:endPara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0320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Char char="•"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Changes to be made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1611663" y="2696037"/>
              <a:ext cx="1649700" cy="1135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cap="flat" cmpd="sng">
              <a:solidFill>
                <a:srgbClr val="AF3C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6"/>
            <p:cNvSpPr txBox="1"/>
            <p:nvPr/>
          </p:nvSpPr>
          <p:spPr>
            <a:xfrm>
              <a:off x="1667103" y="2751467"/>
              <a:ext cx="1649700" cy="10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3. Execute</a:t>
              </a:r>
              <a:endPara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0320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Char char="•"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Implement changes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748" y="1381470"/>
              <a:ext cx="2271600" cy="1135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cap="flat" cmpd="sng">
              <a:solidFill>
                <a:srgbClr val="AF3C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 txBox="1"/>
            <p:nvPr/>
          </p:nvSpPr>
          <p:spPr>
            <a:xfrm>
              <a:off x="56192" y="1436914"/>
              <a:ext cx="2160600" cy="10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4. Review</a:t>
              </a:r>
              <a:endPara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0320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Char char="•"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Improvement in performance?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50425" y="1531875"/>
            <a:ext cx="8398500" cy="32520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Learned that the survey wasn’t running on enough of DFO’s web presence - missing out on many potential responses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Working together to get it up on key subdomains that account for high volumes of traffic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-43100" y="-12575"/>
            <a:ext cx="9187200" cy="1322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11700" y="1486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r>
              <a:rPr lang="en" sz="155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Improving survey data quality</a:t>
            </a:r>
            <a:endParaRPr sz="155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Incomplete survey implementation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456976" y="9746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50425" y="1531875"/>
            <a:ext cx="8398500" cy="32520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Several departments’ top task in the survey is ‘Other’ - particularly in custom surveys where specific tasks are at the second level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>
                <a:latin typeface="Open Sans"/>
                <a:ea typeface="Open Sans"/>
                <a:cs typeface="Open Sans"/>
                <a:sym typeface="Open Sans"/>
              </a:rPr>
              <a:t>Solution: Update tasks lists using insights from TSS feedback</a:t>
            </a:r>
            <a:endParaRPr sz="21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Analyzed “Other” survey responses to: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Clarify task wording to reflect user language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Add missing tasks that users identified as being important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Include keyword exemplars to the first level of tasks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-43100" y="-12575"/>
            <a:ext cx="9187200" cy="1322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11700" y="1486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Improving survey quality</a:t>
            </a:r>
            <a:endParaRPr sz="155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“Other” is the survey’s top task</a:t>
            </a:r>
            <a:endParaRPr sz="3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456976" y="9746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107825" y="1402475"/>
            <a:ext cx="5359200" cy="34821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People were entering tasks as “other” at the first level when they didn’t see the specific task they came to do.  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In information architecture, exemplars describe the contents by including examples of the content. This practice applies to survey design as well.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>
                <a:latin typeface="Open Sans"/>
                <a:ea typeface="Open Sans"/>
                <a:cs typeface="Open Sans"/>
                <a:sym typeface="Open Sans"/>
              </a:rPr>
              <a:t>Solution: Update first level tasks using keyword exemplars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194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So far - seeing a 50% reduction in ‘other’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-43100" y="-12575"/>
            <a:ext cx="9187200" cy="1322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148625"/>
            <a:ext cx="86772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Improving survey quality</a:t>
            </a:r>
            <a:endParaRPr sz="155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importance of exemplars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456976" y="9746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100" y="1379101"/>
            <a:ext cx="3465576" cy="3683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350425" y="1531875"/>
            <a:ext cx="8398500" cy="32520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From the TSS results and comments, we can identify problem areas, but there may not always be enough comments or detail to identify what is the </a:t>
            </a:r>
            <a:r>
              <a:rPr lang="en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causing</a:t>
            </a:r>
            <a:r>
              <a:rPr lang="en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 the problem.</a:t>
            </a:r>
            <a:endParaRPr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Solution: Leverage additional data sources to fill in gaps (feedback, analytics, previous research, call centre data)</a:t>
            </a:r>
            <a:endParaRPr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26374A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For DFO, they leveraged the page feedback tool to understand how content design on key pages was impacted task success on licensing as well as web analytics.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-43100" y="-12575"/>
            <a:ext cx="9187200" cy="1322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11700" y="148625"/>
            <a:ext cx="88323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Identifying what to work on</a:t>
            </a:r>
            <a:endParaRPr sz="155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Value of combining TSS data with other sources </a:t>
            </a:r>
            <a:endParaRPr sz="3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456976" y="9746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350425" y="1458975"/>
            <a:ext cx="8398500" cy="33249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DFO used the same tags to analyze and group feedback between the TSS and the page feedback tool.  </a:t>
            </a:r>
            <a:endParaRPr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By aligning their methods for analysis open text feedback it:</a:t>
            </a:r>
            <a:endParaRPr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26374A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made it easier (and quicker) to leverage insights between the two data sources</a:t>
            </a:r>
            <a:endParaRPr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6374A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allowed their team to share the task of feedback analysis</a:t>
            </a:r>
            <a:endParaRPr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Tools</a:t>
            </a:r>
            <a:endParaRPr b="1"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26374A"/>
              </a:buClr>
              <a:buSzPts val="1800"/>
              <a:buFont typeface="Lato"/>
              <a:buChar char="●"/>
            </a:pPr>
            <a:r>
              <a:rPr lang="en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Tagging template</a:t>
            </a:r>
            <a:endParaRPr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6374A"/>
              </a:buClr>
              <a:buSzPts val="1800"/>
              <a:buFont typeface="Lato"/>
              <a:buChar char="●"/>
            </a:pPr>
            <a:r>
              <a:rPr lang="en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for choosing page feedback tags</a:t>
            </a:r>
            <a:r>
              <a:rPr lang="en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 (Word doc)  - applies to TSS as well</a:t>
            </a:r>
            <a:endParaRPr>
              <a:solidFill>
                <a:srgbClr val="2637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-43100" y="-12575"/>
            <a:ext cx="9187200" cy="1322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311700" y="148625"/>
            <a:ext cx="88323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Identifying what to work on</a:t>
            </a:r>
            <a:endParaRPr sz="15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Aligning feedback analysis methods between data sources makes it easier to combine TSS and page feedback data</a:t>
            </a:r>
            <a:endParaRPr sz="265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3b8827f383342435c78d75d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Office PowerPoint</Application>
  <PresentationFormat>On-screen Show (16:9)</PresentationFormat>
  <Paragraphs>98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Lato</vt:lpstr>
      <vt:lpstr>Open Sans</vt:lpstr>
      <vt:lpstr>Arial</vt:lpstr>
      <vt:lpstr>Simple Light</vt:lpstr>
      <vt:lpstr>GC TSS quarterly results process</vt:lpstr>
      <vt:lpstr>Background</vt:lpstr>
      <vt:lpstr>Engagement in these pilots is low to date  </vt:lpstr>
      <vt:lpstr>How the pilot is going </vt:lpstr>
      <vt:lpstr>Improving survey data quality Incomplete survey implementation  </vt:lpstr>
      <vt:lpstr>Improving survey quality “Other” is the survey’s top task  </vt:lpstr>
      <vt:lpstr>Improving survey quality The importance of exemplars</vt:lpstr>
      <vt:lpstr>Identifying what to work on Value of combining TSS data with other sources </vt:lpstr>
      <vt:lpstr>Identifying what to work on Aligning feedback analysis methods between data sources makes it easier to combine TSS and page feedback data  </vt:lpstr>
      <vt:lpstr>Identifying what to work on Considering operational realities &amp; other evidence  </vt:lpstr>
      <vt:lpstr>Improving existing processes Socializing the use of new tools &amp; data beyond the web team   </vt:lpstr>
      <vt:lpstr>Improving existing processes What this means for the quarterly results process    </vt:lpstr>
      <vt:lpstr>Next steps  </vt:lpstr>
      <vt:lpstr>Does your department want to participate?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 TSS quarterly results process</dc:title>
  <dc:creator>Donohue, Chelsey</dc:creator>
  <cp:lastModifiedBy>Donohue, Chelsey</cp:lastModifiedBy>
  <cp:revision>3</cp:revision>
  <dcterms:modified xsi:type="dcterms:W3CDTF">2023-01-06T20:20:17Z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etDate">
    <vt:lpwstr>2023-01-06T20:20:15Z</vt:lpwstr>
  </property>
  <property fmtid="{D5CDD505-2E9C-101B-9397-08002B2CF9AE}" pid="4" name="MSIP_Label_3d0ca00b-3f0e-465a-aac7-1a6a22fcea40_Method">
    <vt:lpwstr>Privileged</vt:lpwstr>
  </property>
  <property fmtid="{D5CDD505-2E9C-101B-9397-08002B2CF9AE}" pid="5" name="MSIP_Label_3d0ca00b-3f0e-465a-aac7-1a6a22fcea40_Name">
    <vt:lpwstr>3d0ca00b-3f0e-465a-aac7-1a6a22fcea40</vt:lpwstr>
  </property>
  <property fmtid="{D5CDD505-2E9C-101B-9397-08002B2CF9AE}" pid="6" name="MSIP_Label_3d0ca00b-3f0e-465a-aac7-1a6a22fcea40_SiteId">
    <vt:lpwstr>6397df10-4595-4047-9c4f-03311282152b</vt:lpwstr>
  </property>
  <property fmtid="{D5CDD505-2E9C-101B-9397-08002B2CF9AE}" pid="7" name="MSIP_Label_3d0ca00b-3f0e-465a-aac7-1a6a22fcea40_ActionId">
    <vt:lpwstr>2b4edbbc-2e7c-44e3-86c3-76bf31157940</vt:lpwstr>
  </property>
  <property fmtid="{D5CDD505-2E9C-101B-9397-08002B2CF9AE}" pid="8" name="MSIP_Label_3d0ca00b-3f0e-465a-aac7-1a6a22fcea40_ContentBits">
    <vt:lpwstr>1</vt:lpwstr>
  </property>
</Properties>
</file>