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4254" y="208362"/>
            <a:ext cx="180978" cy="1095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" y="8"/>
            <a:ext cx="9143980" cy="51434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7196" y="0"/>
            <a:ext cx="3446803" cy="313237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64254" y="208362"/>
            <a:ext cx="180978" cy="1095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80421" y="4591157"/>
            <a:ext cx="1215857" cy="5015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1077" y="246379"/>
            <a:ext cx="460184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8A49A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2237" y="1761010"/>
            <a:ext cx="4799525" cy="317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51387" y="4840613"/>
            <a:ext cx="728344" cy="16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5B5B5B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6367" y="4784852"/>
            <a:ext cx="1162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737" y="246379"/>
            <a:ext cx="42011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8615" algn="l"/>
              </a:tabLst>
            </a:pPr>
            <a:r>
              <a:rPr dirty="0" spc="-80"/>
              <a:t>W</a:t>
            </a:r>
            <a:r>
              <a:rPr dirty="0" spc="-45"/>
              <a:t>e</a:t>
            </a:r>
            <a:r>
              <a:rPr dirty="0" spc="-130"/>
              <a:t> </a:t>
            </a:r>
            <a:r>
              <a:rPr dirty="0" spc="-170"/>
              <a:t>a</a:t>
            </a:r>
            <a:r>
              <a:rPr dirty="0" spc="145"/>
              <a:t>r</a:t>
            </a:r>
            <a:r>
              <a:rPr dirty="0" spc="-30"/>
              <a:t>e</a:t>
            </a:r>
            <a:r>
              <a:rPr dirty="0" spc="-130"/>
              <a:t> </a:t>
            </a:r>
            <a:r>
              <a:rPr dirty="0" spc="-229"/>
              <a:t>T</a:t>
            </a:r>
            <a:r>
              <a:rPr dirty="0" spc="-30"/>
              <a:t>e</a:t>
            </a:r>
            <a:r>
              <a:rPr dirty="0" spc="-170"/>
              <a:t>a</a:t>
            </a:r>
            <a:r>
              <a:rPr dirty="0" spc="105"/>
              <a:t>m</a:t>
            </a:r>
            <a:r>
              <a:rPr dirty="0"/>
              <a:t>	</a:t>
            </a:r>
            <a:r>
              <a:rPr dirty="0" spc="-25"/>
              <a:t>A</a:t>
            </a:r>
            <a:r>
              <a:rPr dirty="0" spc="-25"/>
              <a:t>n</a:t>
            </a:r>
            <a:r>
              <a:rPr dirty="0" spc="20"/>
              <a:t>yon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501" y="1051051"/>
            <a:ext cx="3627754" cy="2991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65" indent="-291465">
              <a:lnSpc>
                <a:spcPct val="100000"/>
              </a:lnSpc>
              <a:spcBef>
                <a:spcPts val="100"/>
              </a:spcBef>
              <a:buClr>
                <a:srgbClr val="009999"/>
              </a:buClr>
              <a:buSzPct val="75000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200">
                <a:solidFill>
                  <a:srgbClr val="333333"/>
                </a:solidFill>
                <a:latin typeface="Microsoft Sans Serif"/>
                <a:cs typeface="Microsoft Sans Serif"/>
              </a:rPr>
              <a:t>Founded</a:t>
            </a:r>
            <a:r>
              <a:rPr dirty="0" sz="1200" spc="-7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in</a:t>
            </a:r>
            <a:r>
              <a:rPr dirty="0" sz="1200" spc="-6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333333"/>
                </a:solidFill>
                <a:latin typeface="Microsoft Sans Serif"/>
                <a:cs typeface="Microsoft Sans Serif"/>
              </a:rPr>
              <a:t>2014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9999"/>
              </a:buClr>
              <a:buFont typeface="Segoe UI Symbol"/>
              <a:buChar char="❖"/>
            </a:pPr>
            <a:endParaRPr sz="180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5000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200" spc="-50">
                <a:solidFill>
                  <a:srgbClr val="333333"/>
                </a:solidFill>
                <a:latin typeface="Microsoft Sans Serif"/>
                <a:cs typeface="Microsoft Sans Serif"/>
              </a:rPr>
              <a:t>Tea</a:t>
            </a:r>
            <a:r>
              <a:rPr dirty="0" sz="1200" spc="35">
                <a:solidFill>
                  <a:srgbClr val="333333"/>
                </a:solidFill>
                <a:latin typeface="Microsoft Sans Serif"/>
                <a:cs typeface="Microsoft Sans Serif"/>
              </a:rPr>
              <a:t>m</a:t>
            </a:r>
            <a:r>
              <a:rPr dirty="0" sz="1200" spc="-40">
                <a:solidFill>
                  <a:srgbClr val="333333"/>
                </a:solidFill>
                <a:latin typeface="Microsoft Sans Serif"/>
                <a:cs typeface="Microsoft Sans Serif"/>
              </a:rPr>
              <a:t>:</a:t>
            </a:r>
            <a:r>
              <a:rPr dirty="0" sz="1200" spc="-4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>
                <a:solidFill>
                  <a:srgbClr val="333333"/>
                </a:solidFill>
                <a:latin typeface="Microsoft Sans Serif"/>
                <a:cs typeface="Microsoft Sans Serif"/>
              </a:rPr>
              <a:t>2</a:t>
            </a:r>
            <a:r>
              <a:rPr dirty="0" sz="1200" spc="5">
                <a:solidFill>
                  <a:srgbClr val="333333"/>
                </a:solidFill>
                <a:latin typeface="Microsoft Sans Serif"/>
                <a:cs typeface="Microsoft Sans Serif"/>
              </a:rPr>
              <a:t>3</a:t>
            </a:r>
            <a:r>
              <a:rPr dirty="0" sz="12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35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1200" spc="-10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50">
                <a:solidFill>
                  <a:srgbClr val="333333"/>
                </a:solidFill>
                <a:latin typeface="Microsoft Sans Serif"/>
                <a:cs typeface="Microsoft Sans Serif"/>
              </a:rPr>
              <a:t>en</a:t>
            </a:r>
            <a:r>
              <a:rPr dirty="0" sz="1200" spc="20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-95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1200" spc="12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200" spc="-90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9999"/>
              </a:buClr>
              <a:buFont typeface="Segoe UI Symbol"/>
              <a:buChar char="❖"/>
            </a:pPr>
            <a:endParaRPr sz="170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5000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200">
                <a:solidFill>
                  <a:srgbClr val="333333"/>
                </a:solidFill>
                <a:latin typeface="Microsoft Sans Serif"/>
                <a:cs typeface="Microsoft Sans Serif"/>
              </a:rPr>
              <a:t>Develop</a:t>
            </a:r>
            <a:r>
              <a:rPr dirty="0" sz="1200" spc="204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">
                <a:solidFill>
                  <a:srgbClr val="333333"/>
                </a:solidFill>
                <a:latin typeface="Microsoft Sans Serif"/>
                <a:cs typeface="Microsoft Sans Serif"/>
              </a:rPr>
              <a:t>“universal”</a:t>
            </a:r>
            <a:r>
              <a:rPr dirty="0" sz="12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5">
                <a:solidFill>
                  <a:srgbClr val="333333"/>
                </a:solidFill>
                <a:latin typeface="Microsoft Sans Serif"/>
                <a:cs typeface="Microsoft Sans Serif"/>
              </a:rPr>
              <a:t>quantum</a:t>
            </a:r>
            <a:r>
              <a:rPr dirty="0" sz="12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5">
                <a:solidFill>
                  <a:srgbClr val="333333"/>
                </a:solidFill>
                <a:latin typeface="Microsoft Sans Serif"/>
                <a:cs typeface="Microsoft Sans Serif"/>
              </a:rPr>
              <a:t>computers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9999"/>
              </a:buClr>
              <a:buFont typeface="Segoe UI Symbol"/>
              <a:buChar char="❖"/>
            </a:pPr>
            <a:endParaRPr sz="180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5000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200">
                <a:solidFill>
                  <a:srgbClr val="333333"/>
                </a:solidFill>
                <a:latin typeface="Microsoft Sans Serif"/>
                <a:cs typeface="Microsoft Sans Serif"/>
              </a:rPr>
              <a:t>Superconducting</a:t>
            </a:r>
            <a:r>
              <a:rPr dirty="0" sz="12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Qubits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9999"/>
              </a:buClr>
              <a:buFont typeface="Segoe UI Symbol"/>
              <a:buChar char="❖"/>
            </a:pPr>
            <a:endParaRPr sz="170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5000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200" spc="15">
                <a:solidFill>
                  <a:srgbClr val="333333"/>
                </a:solidFill>
                <a:latin typeface="Microsoft Sans Serif"/>
                <a:cs typeface="Microsoft Sans Serif"/>
              </a:rPr>
              <a:t>Montreal,</a:t>
            </a:r>
            <a:r>
              <a:rPr dirty="0" sz="12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65">
                <a:solidFill>
                  <a:srgbClr val="333333"/>
                </a:solidFill>
                <a:latin typeface="Microsoft Sans Serif"/>
                <a:cs typeface="Microsoft Sans Serif"/>
              </a:rPr>
              <a:t>QC,</a:t>
            </a:r>
            <a:r>
              <a:rPr dirty="0" sz="1200" spc="-2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Waterloo,</a:t>
            </a:r>
            <a:r>
              <a:rPr dirty="0" sz="12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15">
                <a:solidFill>
                  <a:srgbClr val="333333"/>
                </a:solidFill>
                <a:latin typeface="Microsoft Sans Serif"/>
                <a:cs typeface="Microsoft Sans Serif"/>
              </a:rPr>
              <a:t>ON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9999"/>
              </a:buClr>
              <a:buFont typeface="Segoe UI Symbol"/>
              <a:buChar char="❖"/>
            </a:pPr>
            <a:endParaRPr sz="1800">
              <a:latin typeface="Microsoft Sans Serif"/>
              <a:cs typeface="Microsoft Sans Serif"/>
            </a:endParaRPr>
          </a:p>
          <a:p>
            <a:pPr marL="304165" indent="-291465">
              <a:lnSpc>
                <a:spcPct val="100000"/>
              </a:lnSpc>
              <a:buClr>
                <a:srgbClr val="009999"/>
              </a:buClr>
              <a:buSzPct val="75000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200" spc="-20">
                <a:solidFill>
                  <a:srgbClr val="333333"/>
                </a:solidFill>
                <a:latin typeface="Microsoft Sans Serif"/>
                <a:cs typeface="Microsoft Sans Serif"/>
              </a:rPr>
              <a:t>Began</a:t>
            </a:r>
            <a:r>
              <a:rPr dirty="0" sz="12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">
                <a:solidFill>
                  <a:srgbClr val="333333"/>
                </a:solidFill>
                <a:latin typeface="Microsoft Sans Serif"/>
                <a:cs typeface="Microsoft Sans Serif"/>
              </a:rPr>
              <a:t>commercialization</a:t>
            </a:r>
            <a:r>
              <a:rPr dirty="0" sz="12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in</a:t>
            </a:r>
            <a:r>
              <a:rPr dirty="0" sz="1200" spc="-5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5">
                <a:solidFill>
                  <a:srgbClr val="333333"/>
                </a:solidFill>
                <a:latin typeface="Microsoft Sans Serif"/>
                <a:cs typeface="Microsoft Sans Serif"/>
              </a:rPr>
              <a:t>2020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9999"/>
              </a:buClr>
              <a:buFont typeface="Segoe UI Symbol"/>
              <a:buChar char="❖"/>
            </a:pPr>
            <a:endParaRPr sz="1300">
              <a:latin typeface="Microsoft Sans Serif"/>
              <a:cs typeface="Microsoft Sans Serif"/>
            </a:endParaRPr>
          </a:p>
          <a:p>
            <a:pPr marL="304165" marR="5080" indent="-291465">
              <a:lnSpc>
                <a:spcPts val="1200"/>
              </a:lnSpc>
              <a:spcBef>
                <a:spcPts val="740"/>
              </a:spcBef>
              <a:buClr>
                <a:srgbClr val="009999"/>
              </a:buClr>
              <a:buSzPct val="75000"/>
              <a:buFont typeface="Segoe UI Symbol"/>
              <a:buChar char="❖"/>
              <a:tabLst>
                <a:tab pos="303530" algn="l"/>
                <a:tab pos="304165" algn="l"/>
              </a:tabLst>
            </a:pPr>
            <a:r>
              <a:rPr dirty="0" sz="1200" spc="-25">
                <a:solidFill>
                  <a:srgbClr val="333333"/>
                </a:solidFill>
                <a:latin typeface="Microsoft Sans Serif"/>
                <a:cs typeface="Microsoft Sans Serif"/>
              </a:rPr>
              <a:t>D</a:t>
            </a:r>
            <a:r>
              <a:rPr dirty="0" sz="1200" spc="-15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20">
                <a:solidFill>
                  <a:srgbClr val="333333"/>
                </a:solidFill>
                <a:latin typeface="Microsoft Sans Serif"/>
                <a:cs typeface="Microsoft Sans Serif"/>
              </a:rPr>
              <a:t>l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-30">
                <a:solidFill>
                  <a:srgbClr val="333333"/>
                </a:solidFill>
                <a:latin typeface="Microsoft Sans Serif"/>
                <a:cs typeface="Microsoft Sans Serif"/>
              </a:rPr>
              <a:t>v</a:t>
            </a:r>
            <a:r>
              <a:rPr dirty="0" sz="1200" spc="-1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45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12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80">
                <a:solidFill>
                  <a:srgbClr val="333333"/>
                </a:solidFill>
                <a:latin typeface="Microsoft Sans Serif"/>
                <a:cs typeface="Microsoft Sans Serif"/>
              </a:rPr>
              <a:t>DR</a:t>
            </a:r>
            <a:r>
              <a:rPr dirty="0" sz="1200" spc="-85">
                <a:solidFill>
                  <a:srgbClr val="333333"/>
                </a:solidFill>
                <a:latin typeface="Microsoft Sans Serif"/>
                <a:cs typeface="Microsoft Sans Serif"/>
              </a:rPr>
              <a:t>D</a:t>
            </a:r>
            <a:r>
              <a:rPr dirty="0" sz="1200" spc="-90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200">
                <a:solidFill>
                  <a:srgbClr val="333333"/>
                </a:solidFill>
                <a:latin typeface="Microsoft Sans Serif"/>
                <a:cs typeface="Microsoft Sans Serif"/>
              </a:rPr>
              <a:t>’</a:t>
            </a:r>
            <a:r>
              <a:rPr dirty="0" sz="1200" spc="-90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12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10">
                <a:solidFill>
                  <a:srgbClr val="333333"/>
                </a:solidFill>
                <a:latin typeface="Microsoft Sans Serif"/>
                <a:cs typeface="Microsoft Sans Serif"/>
              </a:rPr>
              <a:t>f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45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1200" spc="-95">
                <a:solidFill>
                  <a:srgbClr val="333333"/>
                </a:solidFill>
                <a:latin typeface="Microsoft Sans Serif"/>
                <a:cs typeface="Microsoft Sans Serif"/>
              </a:rPr>
              <a:t>s</a:t>
            </a:r>
            <a:r>
              <a:rPr dirty="0" sz="1200" spc="130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200" spc="-5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5">
                <a:solidFill>
                  <a:srgbClr val="333333"/>
                </a:solidFill>
                <a:latin typeface="Microsoft Sans Serif"/>
                <a:cs typeface="Microsoft Sans Serif"/>
              </a:rPr>
              <a:t>q</a:t>
            </a:r>
            <a:r>
              <a:rPr dirty="0" sz="1200" spc="15">
                <a:solidFill>
                  <a:srgbClr val="333333"/>
                </a:solidFill>
                <a:latin typeface="Microsoft Sans Serif"/>
                <a:cs typeface="Microsoft Sans Serif"/>
              </a:rPr>
              <a:t>u</a:t>
            </a:r>
            <a:r>
              <a:rPr dirty="0" sz="1200" spc="-60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200" spc="15">
                <a:solidFill>
                  <a:srgbClr val="333333"/>
                </a:solidFill>
                <a:latin typeface="Microsoft Sans Serif"/>
                <a:cs typeface="Microsoft Sans Serif"/>
              </a:rPr>
              <a:t>n</a:t>
            </a:r>
            <a:r>
              <a:rPr dirty="0" sz="1200" spc="12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200" spc="15">
                <a:solidFill>
                  <a:srgbClr val="333333"/>
                </a:solidFill>
                <a:latin typeface="Microsoft Sans Serif"/>
                <a:cs typeface="Microsoft Sans Serif"/>
              </a:rPr>
              <a:t>u</a:t>
            </a:r>
            <a:r>
              <a:rPr dirty="0" sz="1200" spc="35">
                <a:solidFill>
                  <a:srgbClr val="333333"/>
                </a:solidFill>
                <a:latin typeface="Microsoft Sans Serif"/>
                <a:cs typeface="Microsoft Sans Serif"/>
              </a:rPr>
              <a:t>m</a:t>
            </a:r>
            <a:r>
              <a:rPr dirty="0" sz="12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-55">
                <a:solidFill>
                  <a:srgbClr val="333333"/>
                </a:solidFill>
                <a:latin typeface="Microsoft Sans Serif"/>
                <a:cs typeface="Microsoft Sans Serif"/>
              </a:rPr>
              <a:t>c</a:t>
            </a:r>
            <a:r>
              <a:rPr dirty="0" sz="1200" spc="30">
                <a:solidFill>
                  <a:srgbClr val="333333"/>
                </a:solidFill>
                <a:latin typeface="Microsoft Sans Serif"/>
                <a:cs typeface="Microsoft Sans Serif"/>
              </a:rPr>
              <a:t>o</a:t>
            </a:r>
            <a:r>
              <a:rPr dirty="0" sz="1200" spc="35">
                <a:solidFill>
                  <a:srgbClr val="333333"/>
                </a:solidFill>
                <a:latin typeface="Microsoft Sans Serif"/>
                <a:cs typeface="Microsoft Sans Serif"/>
              </a:rPr>
              <a:t>m</a:t>
            </a:r>
            <a:r>
              <a:rPr dirty="0" sz="1200" spc="25">
                <a:solidFill>
                  <a:srgbClr val="333333"/>
                </a:solidFill>
                <a:latin typeface="Microsoft Sans Serif"/>
                <a:cs typeface="Microsoft Sans Serif"/>
              </a:rPr>
              <a:t>p</a:t>
            </a:r>
            <a:r>
              <a:rPr dirty="0" sz="1200" spc="15">
                <a:solidFill>
                  <a:srgbClr val="333333"/>
                </a:solidFill>
                <a:latin typeface="Microsoft Sans Serif"/>
                <a:cs typeface="Microsoft Sans Serif"/>
              </a:rPr>
              <a:t>u</a:t>
            </a:r>
            <a:r>
              <a:rPr dirty="0" sz="1200" spc="12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200" spc="-1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45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12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20">
                <a:solidFill>
                  <a:srgbClr val="333333"/>
                </a:solidFill>
                <a:latin typeface="Microsoft Sans Serif"/>
                <a:cs typeface="Microsoft Sans Serif"/>
              </a:rPr>
              <a:t>l</a:t>
            </a:r>
            <a:r>
              <a:rPr dirty="0" sz="1200" spc="-60">
                <a:solidFill>
                  <a:srgbClr val="333333"/>
                </a:solidFill>
                <a:latin typeface="Microsoft Sans Serif"/>
                <a:cs typeface="Microsoft Sans Serif"/>
              </a:rPr>
              <a:t>a</a:t>
            </a:r>
            <a:r>
              <a:rPr dirty="0" sz="1200" spc="12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200" spc="-10">
                <a:solidFill>
                  <a:srgbClr val="333333"/>
                </a:solidFill>
                <a:latin typeface="Microsoft Sans Serif"/>
                <a:cs typeface="Microsoft Sans Serif"/>
              </a:rPr>
              <a:t>e</a:t>
            </a:r>
            <a:r>
              <a:rPr dirty="0" sz="1200" spc="45">
                <a:solidFill>
                  <a:srgbClr val="333333"/>
                </a:solidFill>
                <a:latin typeface="Microsoft Sans Serif"/>
                <a:cs typeface="Microsoft Sans Serif"/>
              </a:rPr>
              <a:t>r</a:t>
            </a:r>
            <a:r>
              <a:rPr dirty="0" sz="1200" spc="-4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1200" spc="125">
                <a:solidFill>
                  <a:srgbClr val="333333"/>
                </a:solidFill>
                <a:latin typeface="Microsoft Sans Serif"/>
                <a:cs typeface="Microsoft Sans Serif"/>
              </a:rPr>
              <a:t>t</a:t>
            </a:r>
            <a:r>
              <a:rPr dirty="0" sz="1200" spc="15">
                <a:solidFill>
                  <a:srgbClr val="333333"/>
                </a:solidFill>
                <a:latin typeface="Microsoft Sans Serif"/>
                <a:cs typeface="Microsoft Sans Serif"/>
              </a:rPr>
              <a:t>h</a:t>
            </a:r>
            <a:r>
              <a:rPr dirty="0" sz="1200" spc="10">
                <a:solidFill>
                  <a:srgbClr val="333333"/>
                </a:solidFill>
                <a:latin typeface="Microsoft Sans Serif"/>
                <a:cs typeface="Microsoft Sans Serif"/>
              </a:rPr>
              <a:t>i</a:t>
            </a:r>
            <a:r>
              <a:rPr dirty="0" sz="1200" spc="-60">
                <a:solidFill>
                  <a:srgbClr val="333333"/>
                </a:solidFill>
                <a:latin typeface="Microsoft Sans Serif"/>
                <a:cs typeface="Microsoft Sans Serif"/>
              </a:rPr>
              <a:t>s  </a:t>
            </a:r>
            <a:r>
              <a:rPr dirty="0" sz="1200" spc="-20">
                <a:solidFill>
                  <a:srgbClr val="333333"/>
                </a:solidFill>
                <a:latin typeface="Microsoft Sans Serif"/>
                <a:cs typeface="Microsoft Sans Serif"/>
              </a:rPr>
              <a:t>year.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4832" y="1051062"/>
            <a:ext cx="4337765" cy="32533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7" name="object 7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268" y="1674050"/>
            <a:ext cx="7632700" cy="2026285"/>
            <a:chOff x="446268" y="1674050"/>
            <a:chExt cx="7632700" cy="2026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3847" y="2983991"/>
              <a:ext cx="1277111" cy="6522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8208" y="3041904"/>
              <a:ext cx="2575560" cy="6522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288" y="3048000"/>
              <a:ext cx="2346960" cy="6522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1030" y="2270847"/>
              <a:ext cx="7623175" cy="0"/>
            </a:xfrm>
            <a:custGeom>
              <a:avLst/>
              <a:gdLst/>
              <a:ahLst/>
              <a:cxnLst/>
              <a:rect l="l" t="t" r="r" b="b"/>
              <a:pathLst>
                <a:path w="7623175" h="0">
                  <a:moveTo>
                    <a:pt x="0" y="0"/>
                  </a:moveTo>
                  <a:lnTo>
                    <a:pt x="7622914" y="1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6935" y="1779549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561" y="2203980"/>
              <a:ext cx="158751" cy="1524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0293" y="1699742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20293" y="1699742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30398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1025" y="2183052"/>
              <a:ext cx="158751" cy="1524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73756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73756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156773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77400" y="2183052"/>
              <a:ext cx="158750" cy="15240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100132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100132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87781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8407" y="2183052"/>
              <a:ext cx="158751" cy="1524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131139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7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7" y="116499"/>
                  </a:lnTo>
                  <a:lnTo>
                    <a:pt x="113287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31139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82279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2904" y="2183052"/>
              <a:ext cx="158751" cy="15240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925637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25637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125764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6390" y="2183052"/>
              <a:ext cx="158751" cy="15240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069121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113286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6" y="116499"/>
                  </a:lnTo>
                  <a:lnTo>
                    <a:pt x="113286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69121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4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78440" y="2369681"/>
              <a:ext cx="2207895" cy="492125"/>
            </a:xfrm>
            <a:custGeom>
              <a:avLst/>
              <a:gdLst/>
              <a:ahLst/>
              <a:cxnLst/>
              <a:rect l="l" t="t" r="r" b="b"/>
              <a:pathLst>
                <a:path w="2207895" h="492125">
                  <a:moveTo>
                    <a:pt x="1424" y="0"/>
                  </a:moveTo>
                  <a:lnTo>
                    <a:pt x="949" y="77334"/>
                  </a:lnTo>
                  <a:lnTo>
                    <a:pt x="158" y="247221"/>
                  </a:lnTo>
                  <a:lnTo>
                    <a:pt x="0" y="416484"/>
                  </a:lnTo>
                  <a:lnTo>
                    <a:pt x="1424" y="491949"/>
                  </a:lnTo>
                  <a:lnTo>
                    <a:pt x="347550" y="490546"/>
                  </a:lnTo>
                  <a:lnTo>
                    <a:pt x="1105835" y="490702"/>
                  </a:lnTo>
                  <a:lnTo>
                    <a:pt x="1863506" y="491481"/>
                  </a:lnTo>
                  <a:lnTo>
                    <a:pt x="2207790" y="491949"/>
                  </a:lnTo>
                  <a:lnTo>
                    <a:pt x="2207790" y="550"/>
                  </a:lnTo>
                </a:path>
              </a:pathLst>
            </a:custGeom>
            <a:ln w="1905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800444" y="2872039"/>
              <a:ext cx="330200" cy="152400"/>
            </a:xfrm>
            <a:custGeom>
              <a:avLst/>
              <a:gdLst/>
              <a:ahLst/>
              <a:cxnLst/>
              <a:rect l="l" t="t" r="r" b="b"/>
              <a:pathLst>
                <a:path w="330200" h="152400">
                  <a:moveTo>
                    <a:pt x="330201" y="0"/>
                  </a:moveTo>
                  <a:lnTo>
                    <a:pt x="0" y="0"/>
                  </a:lnTo>
                  <a:lnTo>
                    <a:pt x="165101" y="152401"/>
                  </a:lnTo>
                  <a:lnTo>
                    <a:pt x="330201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289300" y="343915"/>
            <a:ext cx="25647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Our</a:t>
            </a:r>
            <a:r>
              <a:rPr dirty="0" spc="-204"/>
              <a:t> </a:t>
            </a:r>
            <a:r>
              <a:rPr dirty="0" spc="20"/>
              <a:t>Journey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8890099" y="142239"/>
            <a:ext cx="12128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700" spc="-190" b="1">
                <a:solidFill>
                  <a:srgbClr val="727171"/>
                </a:solidFill>
                <a:latin typeface="Arial"/>
                <a:cs typeface="Arial"/>
              </a:rPr>
              <a:t>3</a:t>
            </a:r>
            <a:r>
              <a:rPr dirty="0" baseline="9259" sz="900" spc="-284" b="1">
                <a:solidFill>
                  <a:srgbClr val="727171"/>
                </a:solidFill>
                <a:latin typeface="Arial"/>
                <a:cs typeface="Arial"/>
              </a:rPr>
              <a:t>3</a:t>
            </a:r>
            <a:endParaRPr baseline="9259"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4707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40" b="1">
                <a:latin typeface="Arial"/>
                <a:cs typeface="Arial"/>
              </a:rPr>
              <a:t>2015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7048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40" b="1">
                <a:latin typeface="Arial"/>
                <a:cs typeface="Arial"/>
              </a:rPr>
              <a:t>2016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92135" y="1282679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40" b="1">
                <a:latin typeface="Arial"/>
                <a:cs typeface="Arial"/>
              </a:rPr>
              <a:t>2017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50660" y="130401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40" b="1">
                <a:latin typeface="Arial"/>
                <a:cs typeface="Arial"/>
              </a:rPr>
              <a:t>2018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53346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40" b="1">
                <a:latin typeface="Arial"/>
                <a:cs typeface="Arial"/>
              </a:rPr>
              <a:t>2019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86468" y="1294872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40" b="1">
                <a:latin typeface="Arial"/>
                <a:cs typeface="Arial"/>
              </a:rPr>
              <a:t>2020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0292" y="3063134"/>
            <a:ext cx="2266315" cy="573405"/>
          </a:xfrm>
          <a:prstGeom prst="rect">
            <a:avLst/>
          </a:prstGeom>
          <a:solidFill>
            <a:srgbClr val="58A49A"/>
          </a:solidFill>
        </p:spPr>
        <p:txBody>
          <a:bodyPr wrap="square" lIns="0" tIns="118110" rIns="0" bIns="0" rtlCol="0" vert="horz">
            <a:spAutoFit/>
          </a:bodyPr>
          <a:lstStyle/>
          <a:p>
            <a:pPr marL="537210" marR="485775" indent="83185">
              <a:lnSpc>
                <a:spcPct val="100899"/>
              </a:lnSpc>
              <a:spcBef>
                <a:spcPts val="930"/>
              </a:spcBef>
            </a:pPr>
            <a:r>
              <a:rPr dirty="0" sz="1150" b="1">
                <a:solidFill>
                  <a:srgbClr val="FFFFFF"/>
                </a:solidFill>
                <a:latin typeface="Arial"/>
                <a:cs typeface="Arial"/>
              </a:rPr>
              <a:t>Design </a:t>
            </a:r>
            <a:r>
              <a:rPr dirty="0" sz="1150" spc="30" b="1">
                <a:solidFill>
                  <a:srgbClr val="FFFFFF"/>
                </a:solidFill>
                <a:latin typeface="Arial"/>
                <a:cs typeface="Arial"/>
              </a:rPr>
              <a:t>Toolkit </a:t>
            </a:r>
            <a:r>
              <a:rPr dirty="0" sz="115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25" b="1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dirty="0" sz="1150" spc="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50" spc="-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150" spc="4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150" spc="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5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50" spc="-7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150" spc="2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5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50" spc="1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150" spc="3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5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50" spc="-8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150" spc="1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150" spc="-9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27373" y="3054728"/>
            <a:ext cx="2498090" cy="573405"/>
          </a:xfrm>
          <a:prstGeom prst="rect">
            <a:avLst/>
          </a:prstGeom>
          <a:solidFill>
            <a:srgbClr val="58A49A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304800">
              <a:lnSpc>
                <a:spcPct val="100000"/>
              </a:lnSpc>
            </a:pPr>
            <a:r>
              <a:rPr dirty="0" sz="1400" spc="-40">
                <a:solidFill>
                  <a:srgbClr val="FFFFFF"/>
                </a:solidFill>
                <a:latin typeface="Microsoft Sans Serif"/>
                <a:cs typeface="Microsoft Sans Serif"/>
              </a:rPr>
              <a:t>H</a:t>
            </a:r>
            <a:r>
              <a:rPr dirty="0" sz="1400" spc="-35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Microsoft Sans Serif"/>
                <a:cs typeface="Microsoft Sans Serif"/>
              </a:rPr>
              <a:t>&amp;</a:t>
            </a:r>
            <a:r>
              <a:rPr dirty="0" sz="1400" spc="-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1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400" spc="-35">
                <a:solidFill>
                  <a:srgbClr val="FFFFFF"/>
                </a:solidFill>
                <a:latin typeface="Microsoft Sans Serif"/>
                <a:cs typeface="Microsoft Sans Serif"/>
              </a:rPr>
              <a:t>W</a:t>
            </a:r>
            <a:r>
              <a:rPr dirty="0" sz="1400" spc="-5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400" spc="-3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400" spc="40">
                <a:solidFill>
                  <a:srgbClr val="FFFFFF"/>
                </a:solidFill>
                <a:latin typeface="Microsoft Sans Serif"/>
                <a:cs typeface="Microsoft Sans Serif"/>
              </a:rPr>
              <a:t>l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m</a:t>
            </a:r>
            <a:r>
              <a:rPr dirty="0" sz="1400" spc="5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400" spc="15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15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3073756" y="1674050"/>
            <a:ext cx="4224655" cy="3304540"/>
            <a:chOff x="3073756" y="1674050"/>
            <a:chExt cx="4224655" cy="3304540"/>
          </a:xfrm>
        </p:grpSpPr>
        <p:sp>
          <p:nvSpPr>
            <p:cNvPr id="44" name="object 44"/>
            <p:cNvSpPr/>
            <p:nvPr/>
          </p:nvSpPr>
          <p:spPr>
            <a:xfrm>
              <a:off x="3211583" y="2376746"/>
              <a:ext cx="2708910" cy="485140"/>
            </a:xfrm>
            <a:custGeom>
              <a:avLst/>
              <a:gdLst/>
              <a:ahLst/>
              <a:cxnLst/>
              <a:rect l="l" t="t" r="r" b="b"/>
              <a:pathLst>
                <a:path w="2708910" h="485139">
                  <a:moveTo>
                    <a:pt x="1747" y="0"/>
                  </a:moveTo>
                  <a:lnTo>
                    <a:pt x="1164" y="76225"/>
                  </a:lnTo>
                  <a:lnTo>
                    <a:pt x="194" y="243677"/>
                  </a:lnTo>
                  <a:lnTo>
                    <a:pt x="0" y="410513"/>
                  </a:lnTo>
                  <a:lnTo>
                    <a:pt x="1747" y="484896"/>
                  </a:lnTo>
                  <a:lnTo>
                    <a:pt x="426406" y="483513"/>
                  </a:lnTo>
                  <a:lnTo>
                    <a:pt x="1356740" y="483667"/>
                  </a:lnTo>
                  <a:lnTo>
                    <a:pt x="2286321" y="484435"/>
                  </a:lnTo>
                  <a:lnTo>
                    <a:pt x="2708721" y="484896"/>
                  </a:lnTo>
                  <a:lnTo>
                    <a:pt x="2708721" y="542"/>
                  </a:lnTo>
                </a:path>
              </a:pathLst>
            </a:custGeom>
            <a:ln w="1905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4347913" y="2873306"/>
              <a:ext cx="330200" cy="152400"/>
            </a:xfrm>
            <a:custGeom>
              <a:avLst/>
              <a:gdLst/>
              <a:ahLst/>
              <a:cxnLst/>
              <a:rect l="l" t="t" r="r" b="b"/>
              <a:pathLst>
                <a:path w="330200" h="152400">
                  <a:moveTo>
                    <a:pt x="330200" y="0"/>
                  </a:moveTo>
                  <a:lnTo>
                    <a:pt x="0" y="0"/>
                  </a:lnTo>
                  <a:lnTo>
                    <a:pt x="165100" y="152400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218790" y="1758621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w="0" h="512444">
                  <a:moveTo>
                    <a:pt x="0" y="511995"/>
                  </a:moveTo>
                  <a:lnTo>
                    <a:pt x="2" y="0"/>
                  </a:lnTo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9416" y="2183052"/>
              <a:ext cx="158751" cy="15240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162148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113287" y="0"/>
                  </a:moveTo>
                  <a:lnTo>
                    <a:pt x="0" y="0"/>
                  </a:lnTo>
                  <a:lnTo>
                    <a:pt x="0" y="116499"/>
                  </a:lnTo>
                  <a:lnTo>
                    <a:pt x="113287" y="116499"/>
                  </a:lnTo>
                  <a:lnTo>
                    <a:pt x="113287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162148" y="1678813"/>
              <a:ext cx="113664" cy="116839"/>
            </a:xfrm>
            <a:custGeom>
              <a:avLst/>
              <a:gdLst/>
              <a:ahLst/>
              <a:cxnLst/>
              <a:rect l="l" t="t" r="r" b="b"/>
              <a:pathLst>
                <a:path w="113665" h="116839">
                  <a:moveTo>
                    <a:pt x="0" y="0"/>
                  </a:moveTo>
                  <a:lnTo>
                    <a:pt x="113287" y="0"/>
                  </a:lnTo>
                  <a:lnTo>
                    <a:pt x="113287" y="116500"/>
                  </a:lnTo>
                  <a:lnTo>
                    <a:pt x="0" y="116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58A49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2488" y="3715694"/>
              <a:ext cx="790320" cy="44455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2687" y="4077418"/>
              <a:ext cx="1099832" cy="84907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756" y="3920197"/>
              <a:ext cx="1370374" cy="1057928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998523" y="1288776"/>
            <a:ext cx="431800" cy="2349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50" spc="40" b="1">
                <a:latin typeface="Arial"/>
                <a:cs typeface="Arial"/>
              </a:rPr>
              <a:t>2021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2807" y="3815708"/>
            <a:ext cx="1464692" cy="823890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6443216" y="2998895"/>
            <a:ext cx="1197610" cy="573405"/>
          </a:xfrm>
          <a:prstGeom prst="rect">
            <a:avLst/>
          </a:prstGeom>
          <a:solidFill>
            <a:srgbClr val="58A49A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</a:pPr>
            <a:r>
              <a:rPr dirty="0" sz="1400" spc="-25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400" spc="-3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dirty="0" sz="1400" spc="-3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400" spc="-4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dirty="0" sz="1400" spc="3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1400" spc="-2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1400" spc="55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178340" y="2392794"/>
            <a:ext cx="1727200" cy="606425"/>
            <a:chOff x="6178340" y="2392794"/>
            <a:chExt cx="1727200" cy="606425"/>
          </a:xfrm>
        </p:grpSpPr>
        <p:sp>
          <p:nvSpPr>
            <p:cNvPr id="57" name="object 57"/>
            <p:cNvSpPr/>
            <p:nvPr/>
          </p:nvSpPr>
          <p:spPr>
            <a:xfrm>
              <a:off x="6187865" y="2402319"/>
              <a:ext cx="1708150" cy="448309"/>
            </a:xfrm>
            <a:custGeom>
              <a:avLst/>
              <a:gdLst/>
              <a:ahLst/>
              <a:cxnLst/>
              <a:rect l="l" t="t" r="r" b="b"/>
              <a:pathLst>
                <a:path w="1708150" h="448310">
                  <a:moveTo>
                    <a:pt x="1101" y="0"/>
                  </a:moveTo>
                  <a:lnTo>
                    <a:pt x="734" y="70456"/>
                  </a:lnTo>
                  <a:lnTo>
                    <a:pt x="122" y="225232"/>
                  </a:lnTo>
                  <a:lnTo>
                    <a:pt x="0" y="379440"/>
                  </a:lnTo>
                  <a:lnTo>
                    <a:pt x="1101" y="448193"/>
                  </a:lnTo>
                  <a:lnTo>
                    <a:pt x="268838" y="446915"/>
                  </a:lnTo>
                  <a:lnTo>
                    <a:pt x="855389" y="447057"/>
                  </a:lnTo>
                  <a:lnTo>
                    <a:pt x="1441465" y="447767"/>
                  </a:lnTo>
                  <a:lnTo>
                    <a:pt x="1707777" y="448193"/>
                  </a:lnTo>
                  <a:lnTo>
                    <a:pt x="1707777" y="501"/>
                  </a:lnTo>
                </a:path>
              </a:pathLst>
            </a:custGeom>
            <a:ln w="19050">
              <a:solidFill>
                <a:srgbClr val="7271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6888590" y="2846495"/>
              <a:ext cx="330200" cy="152400"/>
            </a:xfrm>
            <a:custGeom>
              <a:avLst/>
              <a:gdLst/>
              <a:ahLst/>
              <a:cxnLst/>
              <a:rect l="l" t="t" r="r" b="b"/>
              <a:pathLst>
                <a:path w="330200" h="152400">
                  <a:moveTo>
                    <a:pt x="330200" y="0"/>
                  </a:moveTo>
                  <a:lnTo>
                    <a:pt x="0" y="0"/>
                  </a:lnTo>
                  <a:lnTo>
                    <a:pt x="165100" y="152400"/>
                  </a:lnTo>
                  <a:lnTo>
                    <a:pt x="330200" y="0"/>
                  </a:lnTo>
                  <a:close/>
                </a:path>
              </a:pathLst>
            </a:custGeom>
            <a:solidFill>
              <a:srgbClr val="58A49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60" name="object 60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4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5781" y="246888"/>
            <a:ext cx="299339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5"/>
              <a:t>Anyon’s</a:t>
            </a:r>
            <a:r>
              <a:rPr dirty="0" sz="2900" spc="-175"/>
              <a:t> </a:t>
            </a:r>
            <a:r>
              <a:rPr dirty="0" sz="2900" spc="-30"/>
              <a:t>Roadmap</a:t>
            </a:r>
            <a:endParaRPr sz="2900"/>
          </a:p>
        </p:txBody>
      </p:sp>
      <p:sp>
        <p:nvSpPr>
          <p:cNvPr id="4" name="object 4"/>
          <p:cNvSpPr/>
          <p:nvPr/>
        </p:nvSpPr>
        <p:spPr>
          <a:xfrm>
            <a:off x="1086938" y="4236025"/>
            <a:ext cx="6809740" cy="0"/>
          </a:xfrm>
          <a:custGeom>
            <a:avLst/>
            <a:gdLst/>
            <a:ahLst/>
            <a:cxnLst/>
            <a:rect l="l" t="t" r="r" b="b"/>
            <a:pathLst>
              <a:path w="6809740" h="0">
                <a:moveTo>
                  <a:pt x="0" y="0"/>
                </a:moveTo>
                <a:lnTo>
                  <a:pt x="6809287" y="0"/>
                </a:lnTo>
              </a:path>
            </a:pathLst>
          </a:custGeom>
          <a:ln w="12700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1086938" y="3482911"/>
            <a:ext cx="6809740" cy="111125"/>
            <a:chOff x="1086938" y="3482911"/>
            <a:chExt cx="6809740" cy="111125"/>
          </a:xfrm>
        </p:grpSpPr>
        <p:sp>
          <p:nvSpPr>
            <p:cNvPr id="6" name="object 6"/>
            <p:cNvSpPr/>
            <p:nvPr/>
          </p:nvSpPr>
          <p:spPr>
            <a:xfrm>
              <a:off x="1086938" y="3587495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7451" y="3482911"/>
              <a:ext cx="107061" cy="10706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80588" y="1638300"/>
            <a:ext cx="6822440" cy="427990"/>
            <a:chOff x="1080588" y="1638300"/>
            <a:chExt cx="6822440" cy="427990"/>
          </a:xfrm>
        </p:grpSpPr>
        <p:sp>
          <p:nvSpPr>
            <p:cNvPr id="9" name="object 9"/>
            <p:cNvSpPr/>
            <p:nvPr/>
          </p:nvSpPr>
          <p:spPr>
            <a:xfrm>
              <a:off x="1086938" y="1644650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9747" y="1958911"/>
              <a:ext cx="107061" cy="10706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080588" y="2285745"/>
            <a:ext cx="6822440" cy="1109345"/>
            <a:chOff x="1080588" y="2285745"/>
            <a:chExt cx="6822440" cy="1109345"/>
          </a:xfrm>
        </p:grpSpPr>
        <p:sp>
          <p:nvSpPr>
            <p:cNvPr id="12" name="object 12"/>
            <p:cNvSpPr/>
            <p:nvPr/>
          </p:nvSpPr>
          <p:spPr>
            <a:xfrm>
              <a:off x="1086938" y="2941319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7443" y="2979991"/>
              <a:ext cx="107061" cy="1070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2811" y="3050095"/>
              <a:ext cx="107061" cy="1070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5131" y="3287839"/>
              <a:ext cx="107061" cy="1070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5123" y="2739199"/>
              <a:ext cx="107061" cy="10706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86938" y="2292095"/>
              <a:ext cx="6809740" cy="0"/>
            </a:xfrm>
            <a:custGeom>
              <a:avLst/>
              <a:gdLst/>
              <a:ahLst/>
              <a:cxnLst/>
              <a:rect l="l" t="t" r="r" b="b"/>
              <a:pathLst>
                <a:path w="6809740" h="0">
                  <a:moveTo>
                    <a:pt x="0" y="0"/>
                  </a:moveTo>
                  <a:lnTo>
                    <a:pt x="6809287" y="0"/>
                  </a:lnTo>
                </a:path>
              </a:pathLst>
            </a:custGeom>
            <a:ln w="12700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02197" y="235381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48767" y="0"/>
                  </a:moveTo>
                  <a:lnTo>
                    <a:pt x="0" y="48768"/>
                  </a:lnTo>
                  <a:lnTo>
                    <a:pt x="48767" y="97536"/>
                  </a:lnTo>
                  <a:lnTo>
                    <a:pt x="97536" y="48768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921B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02197" y="2353817"/>
              <a:ext cx="97790" cy="97790"/>
            </a:xfrm>
            <a:custGeom>
              <a:avLst/>
              <a:gdLst/>
              <a:ahLst/>
              <a:cxnLst/>
              <a:rect l="l" t="t" r="r" b="b"/>
              <a:pathLst>
                <a:path w="97789" h="97789">
                  <a:moveTo>
                    <a:pt x="48768" y="0"/>
                  </a:moveTo>
                  <a:lnTo>
                    <a:pt x="97536" y="48768"/>
                  </a:lnTo>
                  <a:lnTo>
                    <a:pt x="48768" y="97536"/>
                  </a:lnTo>
                  <a:lnTo>
                    <a:pt x="0" y="48768"/>
                  </a:lnTo>
                  <a:lnTo>
                    <a:pt x="48768" y="0"/>
                  </a:lnTo>
                  <a:close/>
                </a:path>
              </a:pathLst>
            </a:custGeom>
            <a:ln w="9525">
              <a:solidFill>
                <a:srgbClr val="921B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5139" y="3677983"/>
            <a:ext cx="107061" cy="10706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58695" y="4071620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395" y="3425444"/>
            <a:ext cx="254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0095" y="2776220"/>
            <a:ext cx="368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795" y="212699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1495" y="1480820"/>
            <a:ext cx="596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10000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5638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2019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8393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91148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63903" y="4352035"/>
            <a:ext cx="1455420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30"/>
              </a:lnSpc>
              <a:spcBef>
                <a:spcPts val="100"/>
              </a:spcBef>
              <a:tabLst>
                <a:tab pos="972185" algn="l"/>
              </a:tabLst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2022	2023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1930"/>
              </a:lnSpc>
            </a:pPr>
            <a:r>
              <a:rPr dirty="0" sz="1800" spc="-75">
                <a:solidFill>
                  <a:srgbClr val="535353"/>
                </a:solidFill>
                <a:latin typeface="Microsoft Sans Serif"/>
                <a:cs typeface="Microsoft Sans Serif"/>
              </a:rPr>
              <a:t>Year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09413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82169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54925" y="4352035"/>
            <a:ext cx="48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35353"/>
                </a:solidFill>
                <a:latin typeface="Times New Roman"/>
                <a:cs typeface="Times New Roman"/>
              </a:rPr>
              <a:t>2026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5244" y="2635364"/>
            <a:ext cx="281940" cy="6083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140"/>
              </a:lnSpc>
            </a:pPr>
            <a:r>
              <a:rPr dirty="0" sz="1800" spc="-5">
                <a:solidFill>
                  <a:srgbClr val="535353"/>
                </a:solidFill>
                <a:latin typeface="Microsoft Sans Serif"/>
                <a:cs typeface="Microsoft Sans Serif"/>
              </a:rPr>
              <a:t>Qubit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25198" y="3343147"/>
            <a:ext cx="452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0">
                <a:latin typeface="Microsoft Sans Serif"/>
                <a:cs typeface="Microsoft Sans Serif"/>
              </a:rPr>
              <a:t>Yu</a:t>
            </a:r>
            <a:r>
              <a:rPr dirty="0" sz="1200" spc="-30">
                <a:latin typeface="Microsoft Sans Serif"/>
                <a:cs typeface="Microsoft Sans Serif"/>
              </a:rPr>
              <a:t>k</a:t>
            </a:r>
            <a:r>
              <a:rPr dirty="0" sz="1200" spc="30">
                <a:latin typeface="Microsoft Sans Serif"/>
                <a:cs typeface="Microsoft Sans Serif"/>
              </a:rPr>
              <a:t>o</a:t>
            </a:r>
            <a:r>
              <a:rPr dirty="0" sz="1200" spc="15">
                <a:latin typeface="Microsoft Sans Serif"/>
                <a:cs typeface="Microsoft Sans Serif"/>
              </a:rPr>
              <a:t>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37099" y="3273044"/>
            <a:ext cx="6191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latin typeface="Microsoft Sans Serif"/>
                <a:cs typeface="Microsoft Sans Serif"/>
              </a:rPr>
              <a:t>Ya</a:t>
            </a:r>
            <a:r>
              <a:rPr dirty="0" sz="1200" spc="35">
                <a:latin typeface="Microsoft Sans Serif"/>
                <a:cs typeface="Microsoft Sans Serif"/>
              </a:rPr>
              <a:t>m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-95">
                <a:latin typeface="Microsoft Sans Serif"/>
                <a:cs typeface="Microsoft Sans Serif"/>
              </a:rPr>
              <a:t>s</a:t>
            </a:r>
            <a:r>
              <a:rPr dirty="0" sz="1200" spc="-5">
                <a:latin typeface="Microsoft Sans Serif"/>
                <a:cs typeface="Microsoft Sans Serif"/>
              </a:rPr>
              <a:t>k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216139" y="2578100"/>
            <a:ext cx="6337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Microsoft Sans Serif"/>
                <a:cs typeface="Microsoft Sans Serif"/>
              </a:rPr>
              <a:t>Nanaimo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28897" y="1904492"/>
            <a:ext cx="673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Microsoft Sans Serif"/>
                <a:cs typeface="Microsoft Sans Serif"/>
              </a:rPr>
              <a:t>Winnipeg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07557" y="2291588"/>
            <a:ext cx="759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latin typeface="Microsoft Sans Serif"/>
                <a:cs typeface="Microsoft Sans Serif"/>
              </a:rPr>
              <a:t>K</a:t>
            </a:r>
            <a:r>
              <a:rPr dirty="0" sz="1200" spc="-65">
                <a:latin typeface="Microsoft Sans Serif"/>
                <a:cs typeface="Microsoft Sans Serif"/>
              </a:rPr>
              <a:t>a</a:t>
            </a:r>
            <a:r>
              <a:rPr dirty="0" sz="1200" spc="35">
                <a:latin typeface="Microsoft Sans Serif"/>
                <a:cs typeface="Microsoft Sans Serif"/>
              </a:rPr>
              <a:t>m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45">
                <a:latin typeface="Microsoft Sans Serif"/>
                <a:cs typeface="Microsoft Sans Serif"/>
              </a:rPr>
              <a:t>r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-95">
                <a:latin typeface="Microsoft Sans Serif"/>
                <a:cs typeface="Microsoft Sans Serif"/>
              </a:rPr>
              <a:t>s</a:t>
            </a:r>
            <a:r>
              <a:rPr dirty="0" sz="1200" spc="-30">
                <a:latin typeface="Microsoft Sans Serif"/>
                <a:cs typeface="Microsoft Sans Serif"/>
              </a:rPr>
              <a:t>ka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92217" y="2895092"/>
            <a:ext cx="6057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Microsoft Sans Serif"/>
                <a:cs typeface="Microsoft Sans Serif"/>
              </a:rPr>
              <a:t>N</a:t>
            </a:r>
            <a:r>
              <a:rPr dirty="0" sz="1200">
                <a:latin typeface="Microsoft Sans Serif"/>
                <a:cs typeface="Microsoft Sans Serif"/>
              </a:rPr>
              <a:t>u</a:t>
            </a:r>
            <a:r>
              <a:rPr dirty="0" sz="1200" spc="20">
                <a:latin typeface="Microsoft Sans Serif"/>
                <a:cs typeface="Microsoft Sans Serif"/>
              </a:rPr>
              <a:t>n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-10">
                <a:latin typeface="Microsoft Sans Serif"/>
                <a:cs typeface="Microsoft Sans Serif"/>
              </a:rPr>
              <a:t>v</a:t>
            </a:r>
            <a:r>
              <a:rPr dirty="0" sz="1200">
                <a:latin typeface="Microsoft Sans Serif"/>
                <a:cs typeface="Microsoft Sans Serif"/>
              </a:rPr>
              <a:t>u</a:t>
            </a:r>
            <a:r>
              <a:rPr dirty="0" sz="1200" spc="130">
                <a:latin typeface="Microsoft Sans Serif"/>
                <a:cs typeface="Microsoft Sans Serif"/>
              </a:rPr>
              <a:t>t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55062" y="1374140"/>
            <a:ext cx="533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latin typeface="Microsoft Sans Serif"/>
                <a:cs typeface="Microsoft Sans Serif"/>
              </a:rPr>
              <a:t>Ot</a:t>
            </a:r>
            <a:r>
              <a:rPr dirty="0" sz="1200" spc="125">
                <a:latin typeface="Microsoft Sans Serif"/>
                <a:cs typeface="Microsoft Sans Serif"/>
              </a:rPr>
              <a:t>t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r>
              <a:rPr dirty="0" sz="1200" spc="55">
                <a:latin typeface="Microsoft Sans Serif"/>
                <a:cs typeface="Microsoft Sans Serif"/>
              </a:rPr>
              <a:t>w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98184" y="3629659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1</a:t>
            </a:r>
            <a:r>
              <a:rPr dirty="0" sz="1200" spc="5">
                <a:latin typeface="Microsoft Sans Serif"/>
                <a:cs typeface="Microsoft Sans Serif"/>
              </a:rPr>
              <a:t>2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12648" y="3373628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2</a:t>
            </a:r>
            <a:r>
              <a:rPr dirty="0" sz="1200" spc="5">
                <a:latin typeface="Microsoft Sans Serif"/>
                <a:cs typeface="Microsoft Sans Serif"/>
              </a:rPr>
              <a:t>4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892059" y="3154172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5</a:t>
            </a:r>
            <a:r>
              <a:rPr dirty="0" sz="1200" spc="5">
                <a:latin typeface="Microsoft Sans Serif"/>
                <a:cs typeface="Microsoft Sans Serif"/>
              </a:rPr>
              <a:t>6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39490" y="3047492"/>
            <a:ext cx="409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6</a:t>
            </a:r>
            <a:r>
              <a:rPr dirty="0" sz="1200" spc="5">
                <a:latin typeface="Microsoft Sans Serif"/>
                <a:cs typeface="Microsoft Sans Serif"/>
              </a:rPr>
              <a:t>4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285744" y="2694432"/>
            <a:ext cx="1301750" cy="701040"/>
            <a:chOff x="3285744" y="2694432"/>
            <a:chExt cx="1301750" cy="701040"/>
          </a:xfrm>
        </p:grpSpPr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8663" y="2795016"/>
              <a:ext cx="326136" cy="3657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9014" y="2809748"/>
              <a:ext cx="170742" cy="20887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5744" y="3017520"/>
              <a:ext cx="326136" cy="3779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5399" y="3030857"/>
              <a:ext cx="170830" cy="22193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1104" y="2694432"/>
              <a:ext cx="326136" cy="3627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1237" y="2707986"/>
              <a:ext cx="170742" cy="208878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100957" y="2389123"/>
            <a:ext cx="2971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Microsoft Sans Serif"/>
                <a:cs typeface="Microsoft Sans Serif"/>
              </a:rPr>
              <a:t>O</a:t>
            </a:r>
            <a:r>
              <a:rPr dirty="0" sz="1200">
                <a:latin typeface="Microsoft Sans Serif"/>
                <a:cs typeface="Microsoft Sans Serif"/>
              </a:rPr>
              <a:t>k</a:t>
            </a:r>
            <a:r>
              <a:rPr dirty="0" sz="1200" spc="-60">
                <a:latin typeface="Microsoft Sans Serif"/>
                <a:cs typeface="Microsoft Sans Serif"/>
              </a:rPr>
              <a:t>a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39489" y="2727451"/>
            <a:ext cx="495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16</a:t>
            </a:r>
            <a:r>
              <a:rPr dirty="0" sz="1200" spc="5">
                <a:latin typeface="Microsoft Sans Serif"/>
                <a:cs typeface="Microsoft Sans Serif"/>
              </a:rPr>
              <a:t>8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742688" y="2130551"/>
            <a:ext cx="1262380" cy="728980"/>
            <a:chOff x="4742688" y="2130551"/>
            <a:chExt cx="1262380" cy="728980"/>
          </a:xfrm>
        </p:grpSpPr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2688" y="2493263"/>
              <a:ext cx="329184" cy="3657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3799" y="2507044"/>
              <a:ext cx="170741" cy="20887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8424" y="2130551"/>
              <a:ext cx="326136" cy="36576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718980" y="2144660"/>
              <a:ext cx="170815" cy="208915"/>
            </a:xfrm>
            <a:custGeom>
              <a:avLst/>
              <a:gdLst/>
              <a:ahLst/>
              <a:cxnLst/>
              <a:rect l="l" t="t" r="r" b="b"/>
              <a:pathLst>
                <a:path w="170814" h="208914">
                  <a:moveTo>
                    <a:pt x="113212" y="157322"/>
                  </a:moveTo>
                  <a:lnTo>
                    <a:pt x="93381" y="173193"/>
                  </a:lnTo>
                  <a:lnTo>
                    <a:pt x="170742" y="208878"/>
                  </a:lnTo>
                  <a:lnTo>
                    <a:pt x="161810" y="167237"/>
                  </a:lnTo>
                  <a:lnTo>
                    <a:pt x="121147" y="167237"/>
                  </a:lnTo>
                  <a:lnTo>
                    <a:pt x="113212" y="157322"/>
                  </a:lnTo>
                  <a:close/>
                </a:path>
                <a:path w="170814" h="208914">
                  <a:moveTo>
                    <a:pt x="133043" y="141450"/>
                  </a:moveTo>
                  <a:lnTo>
                    <a:pt x="113212" y="157322"/>
                  </a:lnTo>
                  <a:lnTo>
                    <a:pt x="121147" y="167237"/>
                  </a:lnTo>
                  <a:lnTo>
                    <a:pt x="140978" y="151364"/>
                  </a:lnTo>
                  <a:lnTo>
                    <a:pt x="133043" y="141450"/>
                  </a:lnTo>
                  <a:close/>
                </a:path>
                <a:path w="170814" h="208914">
                  <a:moveTo>
                    <a:pt x="152873" y="125578"/>
                  </a:moveTo>
                  <a:lnTo>
                    <a:pt x="133043" y="141450"/>
                  </a:lnTo>
                  <a:lnTo>
                    <a:pt x="140978" y="151364"/>
                  </a:lnTo>
                  <a:lnTo>
                    <a:pt x="121147" y="167237"/>
                  </a:lnTo>
                  <a:lnTo>
                    <a:pt x="161810" y="167237"/>
                  </a:lnTo>
                  <a:lnTo>
                    <a:pt x="152873" y="125578"/>
                  </a:lnTo>
                  <a:close/>
                </a:path>
                <a:path w="170814" h="208914">
                  <a:moveTo>
                    <a:pt x="19831" y="0"/>
                  </a:moveTo>
                  <a:lnTo>
                    <a:pt x="0" y="15871"/>
                  </a:lnTo>
                  <a:lnTo>
                    <a:pt x="113212" y="157322"/>
                  </a:lnTo>
                  <a:lnTo>
                    <a:pt x="133043" y="141450"/>
                  </a:lnTo>
                  <a:lnTo>
                    <a:pt x="19831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6982873" y="2005076"/>
            <a:ext cx="581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268</a:t>
            </a:r>
            <a:r>
              <a:rPr dirty="0" sz="1200" spc="5">
                <a:latin typeface="Microsoft Sans Serif"/>
                <a:cs typeface="Microsoft Sans Serif"/>
              </a:rPr>
              <a:t>8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948701" y="2468372"/>
            <a:ext cx="495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Microsoft Sans Serif"/>
                <a:cs typeface="Microsoft Sans Serif"/>
              </a:rPr>
              <a:t>67</a:t>
            </a:r>
            <a:r>
              <a:rPr dirty="0" sz="1200" spc="5">
                <a:latin typeface="Microsoft Sans Serif"/>
                <a:cs typeface="Microsoft Sans Serif"/>
              </a:rPr>
              <a:t>2</a:t>
            </a:r>
            <a:r>
              <a:rPr dirty="0" sz="1200" spc="-50">
                <a:latin typeface="Microsoft Sans Serif"/>
                <a:cs typeface="Microsoft Sans Serif"/>
              </a:rPr>
              <a:t> </a:t>
            </a:r>
            <a:r>
              <a:rPr dirty="0" sz="1200" spc="30">
                <a:latin typeface="Microsoft Sans Serif"/>
                <a:cs typeface="Microsoft Sans Serif"/>
              </a:rPr>
              <a:t>qb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592823" y="1670304"/>
            <a:ext cx="326390" cy="365760"/>
            <a:chOff x="6592823" y="1670304"/>
            <a:chExt cx="326390" cy="365760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92823" y="1670304"/>
              <a:ext cx="326135" cy="36576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1431" y="1685999"/>
              <a:ext cx="170742" cy="208878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65" name="object 65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Superconducting</a:t>
            </a:r>
            <a:r>
              <a:rPr dirty="0" spc="-160"/>
              <a:t> </a:t>
            </a:r>
            <a:r>
              <a:rPr dirty="0" spc="-114"/>
              <a:t>QPU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1999" y="1161288"/>
            <a:ext cx="3816985" cy="3246120"/>
            <a:chOff x="971999" y="1161288"/>
            <a:chExt cx="3816985" cy="3246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999" y="1557958"/>
              <a:ext cx="3280786" cy="24540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152" y="1170432"/>
              <a:ext cx="347472" cy="10820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09114" y="1184287"/>
              <a:ext cx="214629" cy="925830"/>
            </a:xfrm>
            <a:custGeom>
              <a:avLst/>
              <a:gdLst/>
              <a:ahLst/>
              <a:cxnLst/>
              <a:rect l="l" t="t" r="r" b="b"/>
              <a:pathLst>
                <a:path w="214630" h="925830">
                  <a:moveTo>
                    <a:pt x="0" y="843249"/>
                  </a:moveTo>
                  <a:lnTo>
                    <a:pt x="22887" y="925311"/>
                  </a:lnTo>
                  <a:lnTo>
                    <a:pt x="68940" y="865394"/>
                  </a:lnTo>
                  <a:lnTo>
                    <a:pt x="47451" y="865394"/>
                  </a:lnTo>
                  <a:lnTo>
                    <a:pt x="22515" y="860555"/>
                  </a:lnTo>
                  <a:lnTo>
                    <a:pt x="24935" y="848087"/>
                  </a:lnTo>
                  <a:lnTo>
                    <a:pt x="0" y="843249"/>
                  </a:lnTo>
                  <a:close/>
                </a:path>
                <a:path w="214630" h="925830">
                  <a:moveTo>
                    <a:pt x="24935" y="848087"/>
                  </a:moveTo>
                  <a:lnTo>
                    <a:pt x="22515" y="860555"/>
                  </a:lnTo>
                  <a:lnTo>
                    <a:pt x="47451" y="865394"/>
                  </a:lnTo>
                  <a:lnTo>
                    <a:pt x="49870" y="852926"/>
                  </a:lnTo>
                  <a:lnTo>
                    <a:pt x="24935" y="848087"/>
                  </a:lnTo>
                  <a:close/>
                </a:path>
                <a:path w="214630" h="925830">
                  <a:moveTo>
                    <a:pt x="49870" y="852926"/>
                  </a:moveTo>
                  <a:lnTo>
                    <a:pt x="47451" y="865394"/>
                  </a:lnTo>
                  <a:lnTo>
                    <a:pt x="68940" y="865394"/>
                  </a:lnTo>
                  <a:lnTo>
                    <a:pt x="74805" y="857764"/>
                  </a:lnTo>
                  <a:lnTo>
                    <a:pt x="49870" y="852926"/>
                  </a:lnTo>
                  <a:close/>
                </a:path>
                <a:path w="214630" h="925830">
                  <a:moveTo>
                    <a:pt x="189491" y="0"/>
                  </a:moveTo>
                  <a:lnTo>
                    <a:pt x="24935" y="848087"/>
                  </a:lnTo>
                  <a:lnTo>
                    <a:pt x="49870" y="852926"/>
                  </a:lnTo>
                  <a:lnTo>
                    <a:pt x="214426" y="4838"/>
                  </a:lnTo>
                  <a:lnTo>
                    <a:pt x="189491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3040" y="1161288"/>
              <a:ext cx="1444752" cy="10911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03652" y="1176402"/>
              <a:ext cx="1289050" cy="933450"/>
            </a:xfrm>
            <a:custGeom>
              <a:avLst/>
              <a:gdLst/>
              <a:ahLst/>
              <a:cxnLst/>
              <a:rect l="l" t="t" r="r" b="b"/>
              <a:pathLst>
                <a:path w="1289050" h="933450">
                  <a:moveTo>
                    <a:pt x="1219486" y="898967"/>
                  </a:moveTo>
                  <a:lnTo>
                    <a:pt x="1204641" y="919577"/>
                  </a:lnTo>
                  <a:lnTo>
                    <a:pt x="1288741" y="933197"/>
                  </a:lnTo>
                  <a:lnTo>
                    <a:pt x="1274684" y="906390"/>
                  </a:lnTo>
                  <a:lnTo>
                    <a:pt x="1229791" y="906390"/>
                  </a:lnTo>
                  <a:lnTo>
                    <a:pt x="1219486" y="898967"/>
                  </a:lnTo>
                  <a:close/>
                </a:path>
                <a:path w="1289050" h="933450">
                  <a:moveTo>
                    <a:pt x="1234332" y="878357"/>
                  </a:moveTo>
                  <a:lnTo>
                    <a:pt x="1219486" y="898967"/>
                  </a:lnTo>
                  <a:lnTo>
                    <a:pt x="1229791" y="906390"/>
                  </a:lnTo>
                  <a:lnTo>
                    <a:pt x="1244636" y="885779"/>
                  </a:lnTo>
                  <a:lnTo>
                    <a:pt x="1234332" y="878357"/>
                  </a:lnTo>
                  <a:close/>
                </a:path>
                <a:path w="1289050" h="933450">
                  <a:moveTo>
                    <a:pt x="1249177" y="857747"/>
                  </a:moveTo>
                  <a:lnTo>
                    <a:pt x="1234332" y="878357"/>
                  </a:lnTo>
                  <a:lnTo>
                    <a:pt x="1244636" y="885779"/>
                  </a:lnTo>
                  <a:lnTo>
                    <a:pt x="1229791" y="906390"/>
                  </a:lnTo>
                  <a:lnTo>
                    <a:pt x="1274684" y="906390"/>
                  </a:lnTo>
                  <a:lnTo>
                    <a:pt x="1249177" y="857747"/>
                  </a:lnTo>
                  <a:close/>
                </a:path>
                <a:path w="1289050" h="933450">
                  <a:moveTo>
                    <a:pt x="14843" y="0"/>
                  </a:moveTo>
                  <a:lnTo>
                    <a:pt x="0" y="20609"/>
                  </a:lnTo>
                  <a:lnTo>
                    <a:pt x="1219486" y="898967"/>
                  </a:lnTo>
                  <a:lnTo>
                    <a:pt x="1234332" y="87835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4616" y="2545079"/>
              <a:ext cx="466343" cy="18623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96420" y="2636550"/>
              <a:ext cx="335915" cy="1706880"/>
            </a:xfrm>
            <a:custGeom>
              <a:avLst/>
              <a:gdLst/>
              <a:ahLst/>
              <a:cxnLst/>
              <a:rect l="l" t="t" r="r" b="b"/>
              <a:pathLst>
                <a:path w="335914" h="1706879">
                  <a:moveTo>
                    <a:pt x="50038" y="72865"/>
                  </a:moveTo>
                  <a:lnTo>
                    <a:pt x="25019" y="77247"/>
                  </a:lnTo>
                  <a:lnTo>
                    <a:pt x="310398" y="1706654"/>
                  </a:lnTo>
                  <a:lnTo>
                    <a:pt x="335417" y="1702272"/>
                  </a:lnTo>
                  <a:lnTo>
                    <a:pt x="50038" y="72865"/>
                  </a:lnTo>
                  <a:close/>
                </a:path>
                <a:path w="335914" h="1706879">
                  <a:moveTo>
                    <a:pt x="24382" y="0"/>
                  </a:moveTo>
                  <a:lnTo>
                    <a:pt x="0" y="81629"/>
                  </a:lnTo>
                  <a:lnTo>
                    <a:pt x="25019" y="77247"/>
                  </a:lnTo>
                  <a:lnTo>
                    <a:pt x="22828" y="64736"/>
                  </a:lnTo>
                  <a:lnTo>
                    <a:pt x="47847" y="60355"/>
                  </a:lnTo>
                  <a:lnTo>
                    <a:pt x="69042" y="60355"/>
                  </a:lnTo>
                  <a:lnTo>
                    <a:pt x="24382" y="0"/>
                  </a:lnTo>
                  <a:close/>
                </a:path>
                <a:path w="335914" h="1706879">
                  <a:moveTo>
                    <a:pt x="47847" y="60355"/>
                  </a:moveTo>
                  <a:lnTo>
                    <a:pt x="22828" y="64736"/>
                  </a:lnTo>
                  <a:lnTo>
                    <a:pt x="25019" y="77247"/>
                  </a:lnTo>
                  <a:lnTo>
                    <a:pt x="50038" y="72865"/>
                  </a:lnTo>
                  <a:lnTo>
                    <a:pt x="47847" y="60355"/>
                  </a:lnTo>
                  <a:close/>
                </a:path>
                <a:path w="335914" h="1706879">
                  <a:moveTo>
                    <a:pt x="69042" y="60355"/>
                  </a:moveTo>
                  <a:lnTo>
                    <a:pt x="47847" y="60355"/>
                  </a:lnTo>
                  <a:lnTo>
                    <a:pt x="50038" y="72865"/>
                  </a:lnTo>
                  <a:lnTo>
                    <a:pt x="75057" y="68483"/>
                  </a:lnTo>
                  <a:lnTo>
                    <a:pt x="69042" y="60355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0311" y="1203960"/>
              <a:ext cx="768096" cy="6522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37116" y="1219043"/>
              <a:ext cx="611505" cy="496570"/>
            </a:xfrm>
            <a:custGeom>
              <a:avLst/>
              <a:gdLst/>
              <a:ahLst/>
              <a:cxnLst/>
              <a:rect l="l" t="t" r="r" b="b"/>
              <a:pathLst>
                <a:path w="611504" h="496569">
                  <a:moveTo>
                    <a:pt x="35411" y="418797"/>
                  </a:moveTo>
                  <a:lnTo>
                    <a:pt x="0" y="496284"/>
                  </a:lnTo>
                  <a:lnTo>
                    <a:pt x="83235" y="478121"/>
                  </a:lnTo>
                  <a:lnTo>
                    <a:pt x="73720" y="466318"/>
                  </a:lnTo>
                  <a:lnTo>
                    <a:pt x="57406" y="466318"/>
                  </a:lnTo>
                  <a:lnTo>
                    <a:pt x="41465" y="446543"/>
                  </a:lnTo>
                  <a:lnTo>
                    <a:pt x="51352" y="438572"/>
                  </a:lnTo>
                  <a:lnTo>
                    <a:pt x="35411" y="418797"/>
                  </a:lnTo>
                  <a:close/>
                </a:path>
                <a:path w="611504" h="496569">
                  <a:moveTo>
                    <a:pt x="51352" y="438572"/>
                  </a:moveTo>
                  <a:lnTo>
                    <a:pt x="41465" y="446543"/>
                  </a:lnTo>
                  <a:lnTo>
                    <a:pt x="57406" y="466318"/>
                  </a:lnTo>
                  <a:lnTo>
                    <a:pt x="67294" y="458347"/>
                  </a:lnTo>
                  <a:lnTo>
                    <a:pt x="51352" y="438572"/>
                  </a:lnTo>
                  <a:close/>
                </a:path>
                <a:path w="611504" h="496569">
                  <a:moveTo>
                    <a:pt x="67294" y="458347"/>
                  </a:moveTo>
                  <a:lnTo>
                    <a:pt x="57406" y="466318"/>
                  </a:lnTo>
                  <a:lnTo>
                    <a:pt x="73720" y="466318"/>
                  </a:lnTo>
                  <a:lnTo>
                    <a:pt x="67294" y="458347"/>
                  </a:lnTo>
                  <a:close/>
                </a:path>
                <a:path w="611504" h="496569">
                  <a:moveTo>
                    <a:pt x="595382" y="0"/>
                  </a:moveTo>
                  <a:lnTo>
                    <a:pt x="51352" y="438572"/>
                  </a:lnTo>
                  <a:lnTo>
                    <a:pt x="67294" y="458347"/>
                  </a:lnTo>
                  <a:lnTo>
                    <a:pt x="611324" y="19773"/>
                  </a:lnTo>
                  <a:lnTo>
                    <a:pt x="595382" y="0"/>
                  </a:lnTo>
                  <a:close/>
                </a:path>
              </a:pathLst>
            </a:custGeom>
            <a:solidFill>
              <a:srgbClr val="0365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22085" y="846835"/>
            <a:ext cx="15773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Microsoft Sans Serif"/>
                <a:cs typeface="Microsoft Sans Serif"/>
              </a:rPr>
              <a:t>Tun</a:t>
            </a:r>
            <a:r>
              <a:rPr dirty="0" sz="1800" spc="-45">
                <a:latin typeface="Microsoft Sans Serif"/>
                <a:cs typeface="Microsoft Sans Serif"/>
              </a:rPr>
              <a:t>a</a:t>
            </a:r>
            <a:r>
              <a:rPr dirty="0" sz="1800" spc="45">
                <a:latin typeface="Microsoft Sans Serif"/>
                <a:cs typeface="Microsoft Sans Serif"/>
              </a:rPr>
              <a:t>bl</a:t>
            </a:r>
            <a:r>
              <a:rPr dirty="0" sz="1800" spc="-15">
                <a:latin typeface="Microsoft Sans Serif"/>
                <a:cs typeface="Microsoft Sans Serif"/>
              </a:rPr>
              <a:t>e</a:t>
            </a:r>
            <a:r>
              <a:rPr dirty="0" sz="1800" spc="-65">
                <a:latin typeface="Microsoft Sans Serif"/>
                <a:cs typeface="Microsoft Sans Serif"/>
              </a:rPr>
              <a:t> </a:t>
            </a:r>
            <a:r>
              <a:rPr dirty="0" sz="1800" spc="-20">
                <a:latin typeface="Microsoft Sans Serif"/>
                <a:cs typeface="Microsoft Sans Serif"/>
              </a:rPr>
              <a:t>Q</a:t>
            </a:r>
            <a:r>
              <a:rPr dirty="0" sz="1800" spc="35">
                <a:latin typeface="Microsoft Sans Serif"/>
                <a:cs typeface="Microsoft Sans Serif"/>
              </a:rPr>
              <a:t>ub</a:t>
            </a:r>
            <a:r>
              <a:rPr dirty="0" sz="1800" spc="5">
                <a:latin typeface="Microsoft Sans Serif"/>
                <a:cs typeface="Microsoft Sans Serif"/>
              </a:rPr>
              <a:t>i</a:t>
            </a:r>
            <a:r>
              <a:rPr dirty="0" sz="1800" spc="195">
                <a:latin typeface="Microsoft Sans Serif"/>
                <a:cs typeface="Microsoft Sans Serif"/>
              </a:rPr>
              <a:t>t</a:t>
            </a:r>
            <a:r>
              <a:rPr dirty="0" sz="1800" spc="-130">
                <a:latin typeface="Microsoft Sans Serif"/>
                <a:cs typeface="Microsoft Sans Serif"/>
              </a:rPr>
              <a:t>s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5167" y="3894835"/>
            <a:ext cx="2983230" cy="80581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800" spc="30">
                <a:latin typeface="Microsoft Sans Serif"/>
                <a:cs typeface="Microsoft Sans Serif"/>
              </a:rPr>
              <a:t>Control</a:t>
            </a:r>
            <a:r>
              <a:rPr dirty="0" sz="1800" spc="-95">
                <a:latin typeface="Microsoft Sans Serif"/>
                <a:cs typeface="Microsoft Sans Serif"/>
              </a:rPr>
              <a:t> </a:t>
            </a:r>
            <a:r>
              <a:rPr dirty="0" sz="1800" spc="-15">
                <a:latin typeface="Microsoft Sans Serif"/>
                <a:cs typeface="Microsoft Sans Serif"/>
              </a:rPr>
              <a:t>lines</a:t>
            </a:r>
            <a:endParaRPr sz="1800">
              <a:latin typeface="Microsoft Sans Serif"/>
              <a:cs typeface="Microsoft Sans Serif"/>
            </a:endParaRPr>
          </a:p>
          <a:p>
            <a:pPr marL="1291590">
              <a:lnSpc>
                <a:spcPct val="100000"/>
              </a:lnSpc>
              <a:spcBef>
                <a:spcPts val="910"/>
              </a:spcBef>
            </a:pPr>
            <a:r>
              <a:rPr dirty="0" sz="1800" spc="-15">
                <a:latin typeface="Microsoft Sans Serif"/>
                <a:cs typeface="Microsoft Sans Serif"/>
              </a:rPr>
              <a:t>Tunable</a:t>
            </a:r>
            <a:r>
              <a:rPr dirty="0" sz="1800" spc="-10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Coupler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14835" y="852932"/>
            <a:ext cx="89344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latin typeface="Microsoft Sans Serif"/>
                <a:cs typeface="Microsoft Sans Serif"/>
              </a:rPr>
              <a:t>Re</a:t>
            </a:r>
            <a:r>
              <a:rPr dirty="0" sz="1800" spc="-90">
                <a:latin typeface="Microsoft Sans Serif"/>
                <a:cs typeface="Microsoft Sans Serif"/>
              </a:rPr>
              <a:t>a</a:t>
            </a:r>
            <a:r>
              <a:rPr dirty="0" sz="1800" spc="45">
                <a:latin typeface="Microsoft Sans Serif"/>
                <a:cs typeface="Microsoft Sans Serif"/>
              </a:rPr>
              <a:t>do</a:t>
            </a:r>
            <a:r>
              <a:rPr dirty="0" sz="1800" spc="105">
                <a:latin typeface="Microsoft Sans Serif"/>
                <a:cs typeface="Microsoft Sans Serif"/>
              </a:rPr>
              <a:t>ut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49440" y="893063"/>
            <a:ext cx="1520952" cy="136245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352288" y="2496311"/>
            <a:ext cx="3340735" cy="1920239"/>
            <a:chOff x="5352288" y="2496311"/>
            <a:chExt cx="3340735" cy="1920239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5000" y="2496311"/>
              <a:ext cx="2682240" cy="17556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28488" y="4184904"/>
              <a:ext cx="3264408" cy="2316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469284" y="4237426"/>
              <a:ext cx="3108325" cy="76200"/>
            </a:xfrm>
            <a:custGeom>
              <a:avLst/>
              <a:gdLst/>
              <a:ahLst/>
              <a:cxnLst/>
              <a:rect l="l" t="t" r="r" b="b"/>
              <a:pathLst>
                <a:path w="3108325" h="76200">
                  <a:moveTo>
                    <a:pt x="3031609" y="50799"/>
                  </a:moveTo>
                  <a:lnTo>
                    <a:pt x="3031609" y="76200"/>
                  </a:lnTo>
                  <a:lnTo>
                    <a:pt x="3082409" y="50800"/>
                  </a:lnTo>
                  <a:lnTo>
                    <a:pt x="3031609" y="50799"/>
                  </a:lnTo>
                  <a:close/>
                </a:path>
                <a:path w="3108325" h="76200">
                  <a:moveTo>
                    <a:pt x="3031609" y="25399"/>
                  </a:moveTo>
                  <a:lnTo>
                    <a:pt x="3031609" y="50799"/>
                  </a:lnTo>
                  <a:lnTo>
                    <a:pt x="3044311" y="50800"/>
                  </a:lnTo>
                  <a:lnTo>
                    <a:pt x="3044311" y="25400"/>
                  </a:lnTo>
                  <a:lnTo>
                    <a:pt x="3031609" y="25399"/>
                  </a:lnTo>
                  <a:close/>
                </a:path>
                <a:path w="3108325" h="76200">
                  <a:moveTo>
                    <a:pt x="3031609" y="0"/>
                  </a:moveTo>
                  <a:lnTo>
                    <a:pt x="3031609" y="25399"/>
                  </a:lnTo>
                  <a:lnTo>
                    <a:pt x="3044311" y="25400"/>
                  </a:lnTo>
                  <a:lnTo>
                    <a:pt x="3044311" y="50800"/>
                  </a:lnTo>
                  <a:lnTo>
                    <a:pt x="3082411" y="50798"/>
                  </a:lnTo>
                  <a:lnTo>
                    <a:pt x="3107809" y="38100"/>
                  </a:lnTo>
                  <a:lnTo>
                    <a:pt x="3031609" y="0"/>
                  </a:lnTo>
                  <a:close/>
                </a:path>
                <a:path w="3108325" h="76200">
                  <a:moveTo>
                    <a:pt x="0" y="25398"/>
                  </a:moveTo>
                  <a:lnTo>
                    <a:pt x="0" y="50798"/>
                  </a:lnTo>
                  <a:lnTo>
                    <a:pt x="3031609" y="50799"/>
                  </a:lnTo>
                  <a:lnTo>
                    <a:pt x="3031609" y="25399"/>
                  </a:lnTo>
                  <a:lnTo>
                    <a:pt x="0" y="25398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52288" y="2502407"/>
              <a:ext cx="234696" cy="182575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431185" y="2592457"/>
              <a:ext cx="76200" cy="1671955"/>
            </a:xfrm>
            <a:custGeom>
              <a:avLst/>
              <a:gdLst/>
              <a:ahLst/>
              <a:cxnLst/>
              <a:rect l="l" t="t" r="r" b="b"/>
              <a:pathLst>
                <a:path w="76200" h="1671954">
                  <a:moveTo>
                    <a:pt x="50800" y="63501"/>
                  </a:moveTo>
                  <a:lnTo>
                    <a:pt x="25400" y="63501"/>
                  </a:lnTo>
                  <a:lnTo>
                    <a:pt x="25400" y="1671639"/>
                  </a:lnTo>
                  <a:lnTo>
                    <a:pt x="50800" y="1671639"/>
                  </a:lnTo>
                  <a:lnTo>
                    <a:pt x="50800" y="63501"/>
                  </a:lnTo>
                  <a:close/>
                </a:path>
                <a:path w="76200" h="1671954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1"/>
                  </a:lnTo>
                  <a:lnTo>
                    <a:pt x="69850" y="63501"/>
                  </a:lnTo>
                  <a:lnTo>
                    <a:pt x="38100" y="0"/>
                  </a:lnTo>
                  <a:close/>
                </a:path>
                <a:path w="76200" h="1671954">
                  <a:moveTo>
                    <a:pt x="69850" y="63501"/>
                  </a:moveTo>
                  <a:lnTo>
                    <a:pt x="50800" y="63501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1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449564" y="4326128"/>
            <a:ext cx="23495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008080"/>
                </a:solidFill>
                <a:latin typeface="Cambria Math"/>
                <a:cs typeface="Cambria Math"/>
              </a:rPr>
              <a:t>Φ</a:t>
            </a:r>
            <a:endParaRPr sz="21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1991" y="2396744"/>
            <a:ext cx="1924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008080"/>
                </a:solidFill>
                <a:latin typeface="Cambria Math"/>
                <a:cs typeface="Cambria Math"/>
              </a:rPr>
              <a:t>𝐸</a:t>
            </a:r>
            <a:endParaRPr sz="2100">
              <a:latin typeface="Cambria Math"/>
              <a:cs typeface="Cambria Math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51576" y="2627376"/>
            <a:ext cx="2642870" cy="1362710"/>
            <a:chOff x="5751576" y="2627376"/>
            <a:chExt cx="2642870" cy="1362710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3472" y="3883151"/>
              <a:ext cx="1228344" cy="10668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481593" y="3910863"/>
              <a:ext cx="1138555" cy="0"/>
            </a:xfrm>
            <a:custGeom>
              <a:avLst/>
              <a:gdLst/>
              <a:ahLst/>
              <a:cxnLst/>
              <a:rect l="l" t="t" r="r" b="b"/>
              <a:pathLst>
                <a:path w="1138554" h="0">
                  <a:moveTo>
                    <a:pt x="0" y="0"/>
                  </a:moveTo>
                  <a:lnTo>
                    <a:pt x="1138406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1616" y="3346704"/>
              <a:ext cx="1972056" cy="10363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09844" y="3373130"/>
              <a:ext cx="1880870" cy="0"/>
            </a:xfrm>
            <a:custGeom>
              <a:avLst/>
              <a:gdLst/>
              <a:ahLst/>
              <a:cxnLst/>
              <a:rect l="l" t="t" r="r" b="b"/>
              <a:pathLst>
                <a:path w="1880870" h="0">
                  <a:moveTo>
                    <a:pt x="0" y="0"/>
                  </a:moveTo>
                  <a:lnTo>
                    <a:pt x="1880510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79592" y="2907792"/>
              <a:ext cx="2386584" cy="1066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918512" y="2935357"/>
              <a:ext cx="2295525" cy="0"/>
            </a:xfrm>
            <a:custGeom>
              <a:avLst/>
              <a:gdLst/>
              <a:ahLst/>
              <a:cxnLst/>
              <a:rect l="l" t="t" r="r" b="b"/>
              <a:pathLst>
                <a:path w="2295525" h="0">
                  <a:moveTo>
                    <a:pt x="0" y="0"/>
                  </a:moveTo>
                  <a:lnTo>
                    <a:pt x="2295049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51576" y="2627376"/>
              <a:ext cx="2642616" cy="10363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791198" y="2653447"/>
              <a:ext cx="2550160" cy="0"/>
            </a:xfrm>
            <a:custGeom>
              <a:avLst/>
              <a:gdLst/>
              <a:ahLst/>
              <a:cxnLst/>
              <a:rect l="l" t="t" r="r" b="b"/>
              <a:pathLst>
                <a:path w="2550159" h="0">
                  <a:moveTo>
                    <a:pt x="0" y="0"/>
                  </a:moveTo>
                  <a:lnTo>
                    <a:pt x="2549674" y="1"/>
                  </a:lnTo>
                </a:path>
              </a:pathLst>
            </a:custGeom>
            <a:ln w="25400">
              <a:solidFill>
                <a:srgbClr val="A6500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7686093" y="3801871"/>
            <a:ext cx="35306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latin typeface="Cambria Math"/>
                <a:cs typeface="Cambria Math"/>
              </a:rPr>
              <a:t>|0</a:t>
            </a:r>
            <a:r>
              <a:rPr dirty="0" baseline="2645" sz="3150">
                <a:latin typeface="Cambria Math"/>
                <a:cs typeface="Cambria Math"/>
              </a:rPr>
              <a:t>⟩</a:t>
            </a:r>
            <a:endParaRPr baseline="2645" sz="315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46550" y="2646679"/>
            <a:ext cx="593090" cy="958215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252095">
              <a:lnSpc>
                <a:spcPct val="100000"/>
              </a:lnSpc>
              <a:spcBef>
                <a:spcPts val="1250"/>
              </a:spcBef>
            </a:pPr>
            <a:r>
              <a:rPr dirty="0" sz="2100" spc="-5">
                <a:latin typeface="Cambria Math"/>
                <a:cs typeface="Cambria Math"/>
              </a:rPr>
              <a:t>|2</a:t>
            </a:r>
            <a:r>
              <a:rPr dirty="0" baseline="2645" sz="3150">
                <a:latin typeface="Cambria Math"/>
                <a:cs typeface="Cambria Math"/>
              </a:rPr>
              <a:t>⟩</a:t>
            </a:r>
            <a:endParaRPr baseline="2645" sz="31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2100" spc="-5">
                <a:latin typeface="Cambria Math"/>
                <a:cs typeface="Cambria Math"/>
              </a:rPr>
              <a:t>|1</a:t>
            </a:r>
            <a:r>
              <a:rPr dirty="0" baseline="2645" sz="3150" spc="-7">
                <a:latin typeface="Cambria Math"/>
                <a:cs typeface="Cambria Math"/>
              </a:rPr>
              <a:t>⟩</a:t>
            </a:r>
            <a:endParaRPr baseline="2645" sz="3150">
              <a:latin typeface="Cambria Math"/>
              <a:cs typeface="Cambria Math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38" name="object 38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6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40"/>
              <a:t>Superconducting</a:t>
            </a:r>
            <a:r>
              <a:rPr dirty="0" spc="-160"/>
              <a:t> </a:t>
            </a:r>
            <a:r>
              <a:rPr dirty="0" spc="-114"/>
              <a:t>QPU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4574" y="888367"/>
            <a:ext cx="9006205" cy="4255135"/>
            <a:chOff x="24574" y="888367"/>
            <a:chExt cx="9006205" cy="42551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4" y="888367"/>
              <a:ext cx="3089343" cy="2059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6125" y="1918148"/>
              <a:ext cx="2753424" cy="20595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5711" y="3330690"/>
              <a:ext cx="3222768" cy="18128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9544" y="893808"/>
              <a:ext cx="3980802" cy="265386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10" name="object 10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7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4037" y="161035"/>
            <a:ext cx="54971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25"/>
              <a:t>Dilution</a:t>
            </a:r>
            <a:r>
              <a:rPr dirty="0" spc="-155"/>
              <a:t> </a:t>
            </a:r>
            <a:r>
              <a:rPr dirty="0" spc="35"/>
              <a:t>Fridge</a:t>
            </a:r>
            <a:r>
              <a:rPr dirty="0" spc="-155"/>
              <a:t> </a:t>
            </a:r>
            <a:r>
              <a:rPr dirty="0" spc="-20"/>
              <a:t>Cryogenics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422" y="933195"/>
            <a:ext cx="489458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77272"/>
              <a:buFont typeface="Segoe UI Symbol"/>
              <a:buChar char="❖"/>
              <a:tabLst>
                <a:tab pos="354965" algn="l"/>
                <a:tab pos="355600" algn="l"/>
              </a:tabLst>
            </a:pPr>
            <a:r>
              <a:rPr dirty="0" sz="2200" spc="5">
                <a:solidFill>
                  <a:srgbClr val="333333"/>
                </a:solidFill>
                <a:latin typeface="Microsoft Sans Serif"/>
                <a:cs typeface="Microsoft Sans Serif"/>
              </a:rPr>
              <a:t>Developed</a:t>
            </a:r>
            <a:r>
              <a:rPr dirty="0" sz="2200" spc="-8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45">
                <a:solidFill>
                  <a:srgbClr val="333333"/>
                </a:solidFill>
                <a:latin typeface="Microsoft Sans Serif"/>
                <a:cs typeface="Microsoft Sans Serif"/>
              </a:rPr>
              <a:t>&amp;</a:t>
            </a:r>
            <a:r>
              <a:rPr dirty="0" sz="22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30">
                <a:solidFill>
                  <a:srgbClr val="333333"/>
                </a:solidFill>
                <a:latin typeface="Microsoft Sans Serif"/>
                <a:cs typeface="Microsoft Sans Serif"/>
              </a:rPr>
              <a:t>Manufactured</a:t>
            </a:r>
            <a:r>
              <a:rPr dirty="0" sz="2200" spc="-8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20">
                <a:solidFill>
                  <a:srgbClr val="333333"/>
                </a:solidFill>
                <a:latin typeface="Microsoft Sans Serif"/>
                <a:cs typeface="Microsoft Sans Serif"/>
              </a:rPr>
              <a:t>in</a:t>
            </a:r>
            <a:r>
              <a:rPr dirty="0" sz="2200" spc="-9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20">
                <a:solidFill>
                  <a:srgbClr val="333333"/>
                </a:solidFill>
                <a:latin typeface="Microsoft Sans Serif"/>
                <a:cs typeface="Microsoft Sans Serif"/>
              </a:rPr>
              <a:t>house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33333"/>
              </a:buClr>
              <a:buFont typeface="Segoe UI Symbol"/>
              <a:buChar char="❖"/>
            </a:pPr>
            <a:endParaRPr sz="23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buSzPct val="77272"/>
              <a:buFont typeface="Segoe UI Symbol"/>
              <a:buChar char="❖"/>
              <a:tabLst>
                <a:tab pos="354965" algn="l"/>
                <a:tab pos="355600" algn="l"/>
              </a:tabLst>
            </a:pPr>
            <a:r>
              <a:rPr dirty="0" sz="2200" spc="-10">
                <a:solidFill>
                  <a:srgbClr val="333333"/>
                </a:solidFill>
                <a:latin typeface="Microsoft Sans Serif"/>
                <a:cs typeface="Microsoft Sans Serif"/>
              </a:rPr>
              <a:t>&lt;20</a:t>
            </a:r>
            <a:r>
              <a:rPr dirty="0" sz="22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25">
                <a:solidFill>
                  <a:srgbClr val="333333"/>
                </a:solidFill>
                <a:latin typeface="Microsoft Sans Serif"/>
                <a:cs typeface="Microsoft Sans Serif"/>
              </a:rPr>
              <a:t>mk</a:t>
            </a:r>
            <a:r>
              <a:rPr dirty="0" sz="22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15">
                <a:solidFill>
                  <a:srgbClr val="333333"/>
                </a:solidFill>
                <a:latin typeface="Microsoft Sans Serif"/>
                <a:cs typeface="Microsoft Sans Serif"/>
              </a:rPr>
              <a:t>above</a:t>
            </a:r>
            <a:r>
              <a:rPr dirty="0" sz="2200" spc="-95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15">
                <a:solidFill>
                  <a:srgbClr val="333333"/>
                </a:solidFill>
                <a:latin typeface="Microsoft Sans Serif"/>
                <a:cs typeface="Microsoft Sans Serif"/>
              </a:rPr>
              <a:t>absolute</a:t>
            </a:r>
            <a:r>
              <a:rPr dirty="0" sz="2200" spc="-10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 sz="2200">
                <a:solidFill>
                  <a:srgbClr val="333333"/>
                </a:solidFill>
                <a:latin typeface="Microsoft Sans Serif"/>
                <a:cs typeface="Microsoft Sans Serif"/>
              </a:rPr>
              <a:t>zero</a:t>
            </a:r>
            <a:endParaRPr sz="22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185329"/>
            <a:ext cx="3977392" cy="22372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7810" y="978866"/>
            <a:ext cx="2352536" cy="352880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8" name="object 8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881" y="142747"/>
            <a:ext cx="6794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727171"/>
                </a:solidFill>
                <a:latin typeface="Arial"/>
                <a:cs typeface="Arial"/>
              </a:rPr>
              <a:t>8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8786" y="60451"/>
            <a:ext cx="31470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90"/>
              <a:t>Software</a:t>
            </a:r>
            <a:r>
              <a:rPr dirty="0" spc="-195"/>
              <a:t> </a:t>
            </a:r>
            <a:r>
              <a:rPr dirty="0" spc="-45"/>
              <a:t>Stack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92095" y="1877567"/>
            <a:ext cx="5294630" cy="3264535"/>
            <a:chOff x="2292095" y="1877567"/>
            <a:chExt cx="5294630" cy="32645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2095" y="4258055"/>
              <a:ext cx="5294376" cy="832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039" y="4224527"/>
              <a:ext cx="4666488" cy="9174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44200" y="4285246"/>
              <a:ext cx="5189220" cy="726440"/>
            </a:xfrm>
            <a:custGeom>
              <a:avLst/>
              <a:gdLst/>
              <a:ahLst/>
              <a:cxnLst/>
              <a:rect l="l" t="t" r="r" b="b"/>
              <a:pathLst>
                <a:path w="5189220" h="726439">
                  <a:moveTo>
                    <a:pt x="5068144" y="0"/>
                  </a:moveTo>
                  <a:lnTo>
                    <a:pt x="121076" y="0"/>
                  </a:lnTo>
                  <a:lnTo>
                    <a:pt x="73948" y="9514"/>
                  </a:lnTo>
                  <a:lnTo>
                    <a:pt x="35462" y="35462"/>
                  </a:lnTo>
                  <a:lnTo>
                    <a:pt x="9514" y="73947"/>
                  </a:lnTo>
                  <a:lnTo>
                    <a:pt x="0" y="121076"/>
                  </a:lnTo>
                  <a:lnTo>
                    <a:pt x="0" y="605363"/>
                  </a:lnTo>
                  <a:lnTo>
                    <a:pt x="9514" y="652492"/>
                  </a:lnTo>
                  <a:lnTo>
                    <a:pt x="35462" y="690977"/>
                  </a:lnTo>
                  <a:lnTo>
                    <a:pt x="73948" y="716925"/>
                  </a:lnTo>
                  <a:lnTo>
                    <a:pt x="121076" y="726439"/>
                  </a:lnTo>
                  <a:lnTo>
                    <a:pt x="5068144" y="726439"/>
                  </a:lnTo>
                  <a:lnTo>
                    <a:pt x="5115272" y="716925"/>
                  </a:lnTo>
                  <a:lnTo>
                    <a:pt x="5153757" y="690977"/>
                  </a:lnTo>
                  <a:lnTo>
                    <a:pt x="5179705" y="652492"/>
                  </a:lnTo>
                  <a:lnTo>
                    <a:pt x="5189220" y="605363"/>
                  </a:lnTo>
                  <a:lnTo>
                    <a:pt x="5189220" y="121076"/>
                  </a:lnTo>
                  <a:lnTo>
                    <a:pt x="5179705" y="73947"/>
                  </a:lnTo>
                  <a:lnTo>
                    <a:pt x="5153757" y="35462"/>
                  </a:lnTo>
                  <a:lnTo>
                    <a:pt x="5115272" y="9514"/>
                  </a:lnTo>
                  <a:lnTo>
                    <a:pt x="5068144" y="0"/>
                  </a:lnTo>
                  <a:close/>
                </a:path>
              </a:pathLst>
            </a:custGeom>
            <a:solidFill>
              <a:srgbClr val="CD49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44200" y="4285246"/>
              <a:ext cx="5189220" cy="726440"/>
            </a:xfrm>
            <a:custGeom>
              <a:avLst/>
              <a:gdLst/>
              <a:ahLst/>
              <a:cxnLst/>
              <a:rect l="l" t="t" r="r" b="b"/>
              <a:pathLst>
                <a:path w="5189220" h="726439">
                  <a:moveTo>
                    <a:pt x="0" y="121076"/>
                  </a:moveTo>
                  <a:lnTo>
                    <a:pt x="9514" y="73947"/>
                  </a:lnTo>
                  <a:lnTo>
                    <a:pt x="35462" y="35462"/>
                  </a:lnTo>
                  <a:lnTo>
                    <a:pt x="73947" y="9514"/>
                  </a:lnTo>
                  <a:lnTo>
                    <a:pt x="121076" y="0"/>
                  </a:lnTo>
                  <a:lnTo>
                    <a:pt x="5068144" y="0"/>
                  </a:lnTo>
                  <a:lnTo>
                    <a:pt x="5115272" y="9514"/>
                  </a:lnTo>
                  <a:lnTo>
                    <a:pt x="5153757" y="35462"/>
                  </a:lnTo>
                  <a:lnTo>
                    <a:pt x="5179705" y="73947"/>
                  </a:lnTo>
                  <a:lnTo>
                    <a:pt x="5189220" y="121076"/>
                  </a:lnTo>
                  <a:lnTo>
                    <a:pt x="5189220" y="605363"/>
                  </a:lnTo>
                  <a:lnTo>
                    <a:pt x="5179705" y="652492"/>
                  </a:lnTo>
                  <a:lnTo>
                    <a:pt x="5153757" y="690977"/>
                  </a:lnTo>
                  <a:lnTo>
                    <a:pt x="5115272" y="716925"/>
                  </a:lnTo>
                  <a:lnTo>
                    <a:pt x="5068144" y="726440"/>
                  </a:lnTo>
                  <a:lnTo>
                    <a:pt x="121076" y="726440"/>
                  </a:lnTo>
                  <a:lnTo>
                    <a:pt x="73947" y="716925"/>
                  </a:lnTo>
                  <a:lnTo>
                    <a:pt x="35462" y="690977"/>
                  </a:lnTo>
                  <a:lnTo>
                    <a:pt x="9514" y="652492"/>
                  </a:lnTo>
                  <a:lnTo>
                    <a:pt x="0" y="605363"/>
                  </a:lnTo>
                  <a:lnTo>
                    <a:pt x="0" y="121076"/>
                  </a:lnTo>
                  <a:close/>
                </a:path>
              </a:pathLst>
            </a:custGeom>
            <a:ln w="25400">
              <a:solidFill>
                <a:srgbClr val="CD493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7895" y="3432047"/>
              <a:ext cx="3788663" cy="8290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6639" y="3395471"/>
              <a:ext cx="2548128" cy="10363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28948" y="3458229"/>
              <a:ext cx="3684270" cy="726440"/>
            </a:xfrm>
            <a:custGeom>
              <a:avLst/>
              <a:gdLst/>
              <a:ahLst/>
              <a:cxnLst/>
              <a:rect l="l" t="t" r="r" b="b"/>
              <a:pathLst>
                <a:path w="3684270" h="726439">
                  <a:moveTo>
                    <a:pt x="3563193" y="0"/>
                  </a:moveTo>
                  <a:lnTo>
                    <a:pt x="121076" y="0"/>
                  </a:lnTo>
                  <a:lnTo>
                    <a:pt x="73948" y="9514"/>
                  </a:lnTo>
                  <a:lnTo>
                    <a:pt x="35462" y="35462"/>
                  </a:lnTo>
                  <a:lnTo>
                    <a:pt x="9514" y="73947"/>
                  </a:lnTo>
                  <a:lnTo>
                    <a:pt x="0" y="121076"/>
                  </a:lnTo>
                  <a:lnTo>
                    <a:pt x="0" y="605363"/>
                  </a:lnTo>
                  <a:lnTo>
                    <a:pt x="9514" y="652491"/>
                  </a:lnTo>
                  <a:lnTo>
                    <a:pt x="35462" y="690977"/>
                  </a:lnTo>
                  <a:lnTo>
                    <a:pt x="73948" y="716925"/>
                  </a:lnTo>
                  <a:lnTo>
                    <a:pt x="121076" y="726439"/>
                  </a:lnTo>
                  <a:lnTo>
                    <a:pt x="3563193" y="726439"/>
                  </a:lnTo>
                  <a:lnTo>
                    <a:pt x="3610322" y="716925"/>
                  </a:lnTo>
                  <a:lnTo>
                    <a:pt x="3648807" y="690977"/>
                  </a:lnTo>
                  <a:lnTo>
                    <a:pt x="3674755" y="652491"/>
                  </a:lnTo>
                  <a:lnTo>
                    <a:pt x="3684270" y="605363"/>
                  </a:lnTo>
                  <a:lnTo>
                    <a:pt x="3684270" y="121076"/>
                  </a:lnTo>
                  <a:lnTo>
                    <a:pt x="3674755" y="73947"/>
                  </a:lnTo>
                  <a:lnTo>
                    <a:pt x="3648807" y="35462"/>
                  </a:lnTo>
                  <a:lnTo>
                    <a:pt x="3610322" y="9514"/>
                  </a:lnTo>
                  <a:lnTo>
                    <a:pt x="3563193" y="0"/>
                  </a:lnTo>
                  <a:close/>
                </a:path>
              </a:pathLst>
            </a:custGeom>
            <a:solidFill>
              <a:srgbClr val="DE74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28948" y="3458229"/>
              <a:ext cx="3684270" cy="726440"/>
            </a:xfrm>
            <a:custGeom>
              <a:avLst/>
              <a:gdLst/>
              <a:ahLst/>
              <a:cxnLst/>
              <a:rect l="l" t="t" r="r" b="b"/>
              <a:pathLst>
                <a:path w="3684270" h="726439">
                  <a:moveTo>
                    <a:pt x="0" y="121076"/>
                  </a:moveTo>
                  <a:lnTo>
                    <a:pt x="9514" y="73948"/>
                  </a:lnTo>
                  <a:lnTo>
                    <a:pt x="35462" y="35462"/>
                  </a:lnTo>
                  <a:lnTo>
                    <a:pt x="73948" y="9514"/>
                  </a:lnTo>
                  <a:lnTo>
                    <a:pt x="121076" y="0"/>
                  </a:lnTo>
                  <a:lnTo>
                    <a:pt x="3563194" y="0"/>
                  </a:lnTo>
                  <a:lnTo>
                    <a:pt x="3610322" y="9514"/>
                  </a:lnTo>
                  <a:lnTo>
                    <a:pt x="3648807" y="35462"/>
                  </a:lnTo>
                  <a:lnTo>
                    <a:pt x="3674755" y="73948"/>
                  </a:lnTo>
                  <a:lnTo>
                    <a:pt x="3684270" y="121076"/>
                  </a:lnTo>
                  <a:lnTo>
                    <a:pt x="3684270" y="605363"/>
                  </a:lnTo>
                  <a:lnTo>
                    <a:pt x="3674755" y="652491"/>
                  </a:lnTo>
                  <a:lnTo>
                    <a:pt x="3648807" y="690977"/>
                  </a:lnTo>
                  <a:lnTo>
                    <a:pt x="3610322" y="716925"/>
                  </a:lnTo>
                  <a:lnTo>
                    <a:pt x="3563194" y="726440"/>
                  </a:lnTo>
                  <a:lnTo>
                    <a:pt x="121076" y="726440"/>
                  </a:lnTo>
                  <a:lnTo>
                    <a:pt x="73948" y="716925"/>
                  </a:lnTo>
                  <a:lnTo>
                    <a:pt x="35462" y="690977"/>
                  </a:lnTo>
                  <a:lnTo>
                    <a:pt x="9514" y="652491"/>
                  </a:lnTo>
                  <a:lnTo>
                    <a:pt x="0" y="605363"/>
                  </a:lnTo>
                  <a:lnTo>
                    <a:pt x="0" y="121076"/>
                  </a:lnTo>
                  <a:close/>
                </a:path>
              </a:pathLst>
            </a:custGeom>
            <a:ln w="25400">
              <a:solidFill>
                <a:srgbClr val="DE744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1087" y="2602991"/>
              <a:ext cx="2999232" cy="8321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7663" y="2569463"/>
              <a:ext cx="2926080" cy="10363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23283" y="2631211"/>
              <a:ext cx="2895600" cy="726440"/>
            </a:xfrm>
            <a:custGeom>
              <a:avLst/>
              <a:gdLst/>
              <a:ahLst/>
              <a:cxnLst/>
              <a:rect l="l" t="t" r="r" b="b"/>
              <a:pathLst>
                <a:path w="2895600" h="726439">
                  <a:moveTo>
                    <a:pt x="2774525" y="0"/>
                  </a:moveTo>
                  <a:lnTo>
                    <a:pt x="121074" y="0"/>
                  </a:lnTo>
                  <a:lnTo>
                    <a:pt x="73946" y="9514"/>
                  </a:lnTo>
                  <a:lnTo>
                    <a:pt x="35462" y="35461"/>
                  </a:lnTo>
                  <a:lnTo>
                    <a:pt x="9514" y="73946"/>
                  </a:lnTo>
                  <a:lnTo>
                    <a:pt x="0" y="121074"/>
                  </a:lnTo>
                  <a:lnTo>
                    <a:pt x="0" y="605364"/>
                  </a:lnTo>
                  <a:lnTo>
                    <a:pt x="9514" y="652492"/>
                  </a:lnTo>
                  <a:lnTo>
                    <a:pt x="35462" y="690977"/>
                  </a:lnTo>
                  <a:lnTo>
                    <a:pt x="73946" y="716925"/>
                  </a:lnTo>
                  <a:lnTo>
                    <a:pt x="121074" y="726440"/>
                  </a:lnTo>
                  <a:lnTo>
                    <a:pt x="2774525" y="726440"/>
                  </a:lnTo>
                  <a:lnTo>
                    <a:pt x="2821653" y="716925"/>
                  </a:lnTo>
                  <a:lnTo>
                    <a:pt x="2860138" y="690977"/>
                  </a:lnTo>
                  <a:lnTo>
                    <a:pt x="2886085" y="652492"/>
                  </a:lnTo>
                  <a:lnTo>
                    <a:pt x="2895600" y="605364"/>
                  </a:lnTo>
                  <a:lnTo>
                    <a:pt x="2895600" y="121074"/>
                  </a:lnTo>
                  <a:lnTo>
                    <a:pt x="2886085" y="73946"/>
                  </a:lnTo>
                  <a:lnTo>
                    <a:pt x="2860138" y="35461"/>
                  </a:lnTo>
                  <a:lnTo>
                    <a:pt x="2821653" y="9514"/>
                  </a:lnTo>
                  <a:lnTo>
                    <a:pt x="2774525" y="0"/>
                  </a:lnTo>
                  <a:close/>
                </a:path>
              </a:pathLst>
            </a:custGeom>
            <a:solidFill>
              <a:srgbClr val="EED6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23283" y="2631211"/>
              <a:ext cx="2895600" cy="726440"/>
            </a:xfrm>
            <a:custGeom>
              <a:avLst/>
              <a:gdLst/>
              <a:ahLst/>
              <a:cxnLst/>
              <a:rect l="l" t="t" r="r" b="b"/>
              <a:pathLst>
                <a:path w="2895600" h="726439">
                  <a:moveTo>
                    <a:pt x="0" y="121074"/>
                  </a:moveTo>
                  <a:lnTo>
                    <a:pt x="9514" y="73946"/>
                  </a:lnTo>
                  <a:lnTo>
                    <a:pt x="35461" y="35461"/>
                  </a:lnTo>
                  <a:lnTo>
                    <a:pt x="73946" y="9514"/>
                  </a:lnTo>
                  <a:lnTo>
                    <a:pt x="121074" y="0"/>
                  </a:lnTo>
                  <a:lnTo>
                    <a:pt x="2774526" y="0"/>
                  </a:lnTo>
                  <a:lnTo>
                    <a:pt x="2821653" y="9514"/>
                  </a:lnTo>
                  <a:lnTo>
                    <a:pt x="2860138" y="35461"/>
                  </a:lnTo>
                  <a:lnTo>
                    <a:pt x="2886085" y="73946"/>
                  </a:lnTo>
                  <a:lnTo>
                    <a:pt x="2895600" y="121074"/>
                  </a:lnTo>
                  <a:lnTo>
                    <a:pt x="2895600" y="605365"/>
                  </a:lnTo>
                  <a:lnTo>
                    <a:pt x="2886085" y="652493"/>
                  </a:lnTo>
                  <a:lnTo>
                    <a:pt x="2860138" y="690978"/>
                  </a:lnTo>
                  <a:lnTo>
                    <a:pt x="2821653" y="716925"/>
                  </a:lnTo>
                  <a:lnTo>
                    <a:pt x="2774526" y="726440"/>
                  </a:lnTo>
                  <a:lnTo>
                    <a:pt x="121074" y="726440"/>
                  </a:lnTo>
                  <a:lnTo>
                    <a:pt x="73946" y="716925"/>
                  </a:lnTo>
                  <a:lnTo>
                    <a:pt x="35461" y="690978"/>
                  </a:lnTo>
                  <a:lnTo>
                    <a:pt x="9514" y="652493"/>
                  </a:lnTo>
                  <a:lnTo>
                    <a:pt x="0" y="605365"/>
                  </a:lnTo>
                  <a:lnTo>
                    <a:pt x="0" y="121074"/>
                  </a:lnTo>
                  <a:close/>
                </a:path>
              </a:pathLst>
            </a:custGeom>
            <a:ln w="25400">
              <a:solidFill>
                <a:srgbClr val="EED6B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1127" y="1889759"/>
              <a:ext cx="2225040" cy="6949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9311" y="1877567"/>
              <a:ext cx="2325624" cy="8351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743967" y="1917863"/>
              <a:ext cx="2118360" cy="590550"/>
            </a:xfrm>
            <a:custGeom>
              <a:avLst/>
              <a:gdLst/>
              <a:ahLst/>
              <a:cxnLst/>
              <a:rect l="l" t="t" r="r" b="b"/>
              <a:pathLst>
                <a:path w="2118360" h="590550">
                  <a:moveTo>
                    <a:pt x="2019985" y="0"/>
                  </a:moveTo>
                  <a:lnTo>
                    <a:pt x="98375" y="0"/>
                  </a:lnTo>
                  <a:lnTo>
                    <a:pt x="60083" y="7730"/>
                  </a:lnTo>
                  <a:lnTo>
                    <a:pt x="28813" y="28813"/>
                  </a:lnTo>
                  <a:lnTo>
                    <a:pt x="7730" y="60083"/>
                  </a:lnTo>
                  <a:lnTo>
                    <a:pt x="0" y="98375"/>
                  </a:lnTo>
                  <a:lnTo>
                    <a:pt x="0" y="491858"/>
                  </a:lnTo>
                  <a:lnTo>
                    <a:pt x="7730" y="530149"/>
                  </a:lnTo>
                  <a:lnTo>
                    <a:pt x="28813" y="561419"/>
                  </a:lnTo>
                  <a:lnTo>
                    <a:pt x="60083" y="582501"/>
                  </a:lnTo>
                  <a:lnTo>
                    <a:pt x="98375" y="590232"/>
                  </a:lnTo>
                  <a:lnTo>
                    <a:pt x="2019985" y="590232"/>
                  </a:lnTo>
                  <a:lnTo>
                    <a:pt x="2058277" y="582501"/>
                  </a:lnTo>
                  <a:lnTo>
                    <a:pt x="2089546" y="561419"/>
                  </a:lnTo>
                  <a:lnTo>
                    <a:pt x="2110629" y="530149"/>
                  </a:lnTo>
                  <a:lnTo>
                    <a:pt x="2118360" y="491858"/>
                  </a:lnTo>
                  <a:lnTo>
                    <a:pt x="2118360" y="98375"/>
                  </a:lnTo>
                  <a:lnTo>
                    <a:pt x="2110629" y="60083"/>
                  </a:lnTo>
                  <a:lnTo>
                    <a:pt x="2089546" y="28813"/>
                  </a:lnTo>
                  <a:lnTo>
                    <a:pt x="2058277" y="7730"/>
                  </a:lnTo>
                  <a:lnTo>
                    <a:pt x="2019985" y="0"/>
                  </a:lnTo>
                  <a:close/>
                </a:path>
              </a:pathLst>
            </a:custGeom>
            <a:solidFill>
              <a:srgbClr val="3C8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743967" y="1917863"/>
              <a:ext cx="2118360" cy="590550"/>
            </a:xfrm>
            <a:custGeom>
              <a:avLst/>
              <a:gdLst/>
              <a:ahLst/>
              <a:cxnLst/>
              <a:rect l="l" t="t" r="r" b="b"/>
              <a:pathLst>
                <a:path w="2118360" h="590550">
                  <a:moveTo>
                    <a:pt x="0" y="98375"/>
                  </a:moveTo>
                  <a:lnTo>
                    <a:pt x="7730" y="60083"/>
                  </a:lnTo>
                  <a:lnTo>
                    <a:pt x="28813" y="28813"/>
                  </a:lnTo>
                  <a:lnTo>
                    <a:pt x="60082" y="7730"/>
                  </a:lnTo>
                  <a:lnTo>
                    <a:pt x="98374" y="0"/>
                  </a:lnTo>
                  <a:lnTo>
                    <a:pt x="2019985" y="0"/>
                  </a:lnTo>
                  <a:lnTo>
                    <a:pt x="2058277" y="7730"/>
                  </a:lnTo>
                  <a:lnTo>
                    <a:pt x="2089546" y="28813"/>
                  </a:lnTo>
                  <a:lnTo>
                    <a:pt x="2110629" y="60083"/>
                  </a:lnTo>
                  <a:lnTo>
                    <a:pt x="2118360" y="98375"/>
                  </a:lnTo>
                  <a:lnTo>
                    <a:pt x="2118360" y="491857"/>
                  </a:lnTo>
                  <a:lnTo>
                    <a:pt x="2110629" y="530149"/>
                  </a:lnTo>
                  <a:lnTo>
                    <a:pt x="2089546" y="561419"/>
                  </a:lnTo>
                  <a:lnTo>
                    <a:pt x="2058277" y="582502"/>
                  </a:lnTo>
                  <a:lnTo>
                    <a:pt x="2019985" y="590233"/>
                  </a:lnTo>
                  <a:lnTo>
                    <a:pt x="98374" y="590233"/>
                  </a:lnTo>
                  <a:lnTo>
                    <a:pt x="60082" y="582502"/>
                  </a:lnTo>
                  <a:lnTo>
                    <a:pt x="28813" y="561419"/>
                  </a:lnTo>
                  <a:lnTo>
                    <a:pt x="7730" y="530149"/>
                  </a:lnTo>
                  <a:lnTo>
                    <a:pt x="0" y="491857"/>
                  </a:lnTo>
                  <a:lnTo>
                    <a:pt x="0" y="98375"/>
                  </a:lnTo>
                  <a:close/>
                </a:path>
              </a:pathLst>
            </a:custGeom>
            <a:ln w="25400">
              <a:solidFill>
                <a:srgbClr val="3C8E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39395" rIns="0" bIns="0" rtlCol="0" vert="horz">
            <a:spAutoFit/>
          </a:bodyPr>
          <a:lstStyle/>
          <a:p>
            <a:pPr marL="1723389">
              <a:lnSpc>
                <a:spcPct val="100000"/>
              </a:lnSpc>
              <a:spcBef>
                <a:spcPts val="1885"/>
              </a:spcBef>
            </a:pPr>
            <a:r>
              <a:rPr dirty="0" spc="-10"/>
              <a:t>Q-Compiler</a:t>
            </a:r>
          </a:p>
          <a:p>
            <a:pPr marL="1737360" marR="943610" indent="-189230">
              <a:lnSpc>
                <a:spcPct val="151100"/>
              </a:lnSpc>
              <a:spcBef>
                <a:spcPts val="90"/>
              </a:spcBef>
            </a:pPr>
            <a:r>
              <a:rPr dirty="0" sz="3600" spc="25">
                <a:solidFill>
                  <a:srgbClr val="DE744A"/>
                </a:solidFill>
              </a:rPr>
              <a:t>Host</a:t>
            </a:r>
            <a:r>
              <a:rPr dirty="0" sz="3600" spc="-215">
                <a:solidFill>
                  <a:srgbClr val="DE744A"/>
                </a:solidFill>
              </a:rPr>
              <a:t> </a:t>
            </a:r>
            <a:r>
              <a:rPr dirty="0" sz="3600" spc="20">
                <a:solidFill>
                  <a:srgbClr val="DE744A"/>
                </a:solidFill>
              </a:rPr>
              <a:t>Driver </a:t>
            </a:r>
            <a:r>
              <a:rPr dirty="0" sz="3600" spc="-940">
                <a:solidFill>
                  <a:srgbClr val="DE744A"/>
                </a:solidFill>
              </a:rPr>
              <a:t> </a:t>
            </a:r>
            <a:r>
              <a:rPr dirty="0" sz="3600" spc="10"/>
              <a:t>Firmware</a:t>
            </a:r>
            <a:endParaRPr sz="3600"/>
          </a:p>
          <a:p>
            <a:pPr marL="745490">
              <a:lnSpc>
                <a:spcPct val="100000"/>
              </a:lnSpc>
              <a:spcBef>
                <a:spcPts val="2180"/>
              </a:spcBef>
            </a:pPr>
            <a:r>
              <a:rPr dirty="0" sz="3600" spc="60"/>
              <a:t>Quantum</a:t>
            </a:r>
            <a:r>
              <a:rPr dirty="0" sz="3600" spc="-170"/>
              <a:t> </a:t>
            </a:r>
            <a:r>
              <a:rPr dirty="0" sz="3600" spc="-60"/>
              <a:t>Processor</a:t>
            </a:r>
            <a:endParaRPr sz="3600"/>
          </a:p>
        </p:txBody>
      </p:sp>
      <p:grpSp>
        <p:nvGrpSpPr>
          <p:cNvPr id="22" name="object 22"/>
          <p:cNvGrpSpPr/>
          <p:nvPr/>
        </p:nvGrpSpPr>
        <p:grpSpPr>
          <a:xfrm>
            <a:off x="3840479" y="762000"/>
            <a:ext cx="1926589" cy="1176655"/>
            <a:chOff x="3840479" y="762000"/>
            <a:chExt cx="1926589" cy="1176655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0479" y="1316736"/>
              <a:ext cx="1926336" cy="55778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57471" y="1325880"/>
              <a:ext cx="1258824" cy="6126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892185" y="1342590"/>
              <a:ext cx="1822450" cy="454025"/>
            </a:xfrm>
            <a:custGeom>
              <a:avLst/>
              <a:gdLst/>
              <a:ahLst/>
              <a:cxnLst/>
              <a:rect l="l" t="t" r="r" b="b"/>
              <a:pathLst>
                <a:path w="1822450" h="454025">
                  <a:moveTo>
                    <a:pt x="1746252" y="0"/>
                  </a:moveTo>
                  <a:lnTo>
                    <a:pt x="75672" y="0"/>
                  </a:lnTo>
                  <a:lnTo>
                    <a:pt x="46217" y="5946"/>
                  </a:lnTo>
                  <a:lnTo>
                    <a:pt x="22164" y="22164"/>
                  </a:lnTo>
                  <a:lnTo>
                    <a:pt x="5946" y="46217"/>
                  </a:lnTo>
                  <a:lnTo>
                    <a:pt x="0" y="75672"/>
                  </a:lnTo>
                  <a:lnTo>
                    <a:pt x="0" y="378353"/>
                  </a:lnTo>
                  <a:lnTo>
                    <a:pt x="5946" y="407807"/>
                  </a:lnTo>
                  <a:lnTo>
                    <a:pt x="22164" y="431861"/>
                  </a:lnTo>
                  <a:lnTo>
                    <a:pt x="46217" y="448078"/>
                  </a:lnTo>
                  <a:lnTo>
                    <a:pt x="75672" y="454025"/>
                  </a:lnTo>
                  <a:lnTo>
                    <a:pt x="1746252" y="454025"/>
                  </a:lnTo>
                  <a:lnTo>
                    <a:pt x="1775707" y="448078"/>
                  </a:lnTo>
                  <a:lnTo>
                    <a:pt x="1799761" y="431861"/>
                  </a:lnTo>
                  <a:lnTo>
                    <a:pt x="1815978" y="407807"/>
                  </a:lnTo>
                  <a:lnTo>
                    <a:pt x="1821925" y="378353"/>
                  </a:lnTo>
                  <a:lnTo>
                    <a:pt x="1821925" y="75672"/>
                  </a:lnTo>
                  <a:lnTo>
                    <a:pt x="1815978" y="46217"/>
                  </a:lnTo>
                  <a:lnTo>
                    <a:pt x="1799761" y="22164"/>
                  </a:lnTo>
                  <a:lnTo>
                    <a:pt x="1775707" y="5946"/>
                  </a:lnTo>
                  <a:lnTo>
                    <a:pt x="1746252" y="0"/>
                  </a:lnTo>
                  <a:close/>
                </a:path>
              </a:pathLst>
            </a:custGeom>
            <a:solidFill>
              <a:srgbClr val="3679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92185" y="1342590"/>
              <a:ext cx="1822450" cy="454025"/>
            </a:xfrm>
            <a:custGeom>
              <a:avLst/>
              <a:gdLst/>
              <a:ahLst/>
              <a:cxnLst/>
              <a:rect l="l" t="t" r="r" b="b"/>
              <a:pathLst>
                <a:path w="1822450" h="454025">
                  <a:moveTo>
                    <a:pt x="0" y="75672"/>
                  </a:moveTo>
                  <a:lnTo>
                    <a:pt x="5946" y="46217"/>
                  </a:lnTo>
                  <a:lnTo>
                    <a:pt x="22163" y="22163"/>
                  </a:lnTo>
                  <a:lnTo>
                    <a:pt x="46217" y="5946"/>
                  </a:lnTo>
                  <a:lnTo>
                    <a:pt x="75672" y="0"/>
                  </a:lnTo>
                  <a:lnTo>
                    <a:pt x="1746252" y="0"/>
                  </a:lnTo>
                  <a:lnTo>
                    <a:pt x="1775707" y="5946"/>
                  </a:lnTo>
                  <a:lnTo>
                    <a:pt x="1799760" y="22163"/>
                  </a:lnTo>
                  <a:lnTo>
                    <a:pt x="1815978" y="46217"/>
                  </a:lnTo>
                  <a:lnTo>
                    <a:pt x="1821925" y="75672"/>
                  </a:lnTo>
                  <a:lnTo>
                    <a:pt x="1821925" y="378352"/>
                  </a:lnTo>
                  <a:lnTo>
                    <a:pt x="1815978" y="407807"/>
                  </a:lnTo>
                  <a:lnTo>
                    <a:pt x="1799760" y="431861"/>
                  </a:lnTo>
                  <a:lnTo>
                    <a:pt x="1775707" y="448078"/>
                  </a:lnTo>
                  <a:lnTo>
                    <a:pt x="1746252" y="454025"/>
                  </a:lnTo>
                  <a:lnTo>
                    <a:pt x="75672" y="454025"/>
                  </a:lnTo>
                  <a:lnTo>
                    <a:pt x="46217" y="448078"/>
                  </a:lnTo>
                  <a:lnTo>
                    <a:pt x="22163" y="431861"/>
                  </a:lnTo>
                  <a:lnTo>
                    <a:pt x="5946" y="407807"/>
                  </a:lnTo>
                  <a:lnTo>
                    <a:pt x="0" y="378352"/>
                  </a:lnTo>
                  <a:lnTo>
                    <a:pt x="0" y="75672"/>
                  </a:lnTo>
                  <a:close/>
                </a:path>
              </a:pathLst>
            </a:custGeom>
            <a:ln w="25400">
              <a:solidFill>
                <a:srgbClr val="36799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44695" y="762000"/>
              <a:ext cx="1517903" cy="5577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96511" y="771144"/>
              <a:ext cx="1414272" cy="6126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096393" y="787988"/>
              <a:ext cx="1413510" cy="454025"/>
            </a:xfrm>
            <a:custGeom>
              <a:avLst/>
              <a:gdLst/>
              <a:ahLst/>
              <a:cxnLst/>
              <a:rect l="l" t="t" r="r" b="b"/>
              <a:pathLst>
                <a:path w="1413510" h="454025">
                  <a:moveTo>
                    <a:pt x="1337838" y="0"/>
                  </a:moveTo>
                  <a:lnTo>
                    <a:pt x="75671" y="0"/>
                  </a:lnTo>
                  <a:lnTo>
                    <a:pt x="46217" y="5946"/>
                  </a:lnTo>
                  <a:lnTo>
                    <a:pt x="22163" y="22163"/>
                  </a:lnTo>
                  <a:lnTo>
                    <a:pt x="5946" y="46217"/>
                  </a:lnTo>
                  <a:lnTo>
                    <a:pt x="0" y="75671"/>
                  </a:lnTo>
                  <a:lnTo>
                    <a:pt x="0" y="378353"/>
                  </a:lnTo>
                  <a:lnTo>
                    <a:pt x="5946" y="407807"/>
                  </a:lnTo>
                  <a:lnTo>
                    <a:pt x="22163" y="431861"/>
                  </a:lnTo>
                  <a:lnTo>
                    <a:pt x="46217" y="448078"/>
                  </a:lnTo>
                  <a:lnTo>
                    <a:pt x="75671" y="454025"/>
                  </a:lnTo>
                  <a:lnTo>
                    <a:pt x="1337838" y="454025"/>
                  </a:lnTo>
                  <a:lnTo>
                    <a:pt x="1367292" y="448078"/>
                  </a:lnTo>
                  <a:lnTo>
                    <a:pt x="1391346" y="431861"/>
                  </a:lnTo>
                  <a:lnTo>
                    <a:pt x="1407563" y="407807"/>
                  </a:lnTo>
                  <a:lnTo>
                    <a:pt x="1413510" y="378353"/>
                  </a:lnTo>
                  <a:lnTo>
                    <a:pt x="1413510" y="75671"/>
                  </a:lnTo>
                  <a:lnTo>
                    <a:pt x="1407563" y="46217"/>
                  </a:lnTo>
                  <a:lnTo>
                    <a:pt x="1391346" y="22163"/>
                  </a:lnTo>
                  <a:lnTo>
                    <a:pt x="1367292" y="5946"/>
                  </a:lnTo>
                  <a:lnTo>
                    <a:pt x="1337838" y="0"/>
                  </a:lnTo>
                  <a:close/>
                </a:path>
              </a:pathLst>
            </a:custGeom>
            <a:solidFill>
              <a:srgbClr val="2440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96393" y="787988"/>
              <a:ext cx="1413510" cy="454025"/>
            </a:xfrm>
            <a:custGeom>
              <a:avLst/>
              <a:gdLst/>
              <a:ahLst/>
              <a:cxnLst/>
              <a:rect l="l" t="t" r="r" b="b"/>
              <a:pathLst>
                <a:path w="1413510" h="454025">
                  <a:moveTo>
                    <a:pt x="0" y="75671"/>
                  </a:moveTo>
                  <a:lnTo>
                    <a:pt x="5946" y="46216"/>
                  </a:lnTo>
                  <a:lnTo>
                    <a:pt x="22163" y="22163"/>
                  </a:lnTo>
                  <a:lnTo>
                    <a:pt x="46216" y="5946"/>
                  </a:lnTo>
                  <a:lnTo>
                    <a:pt x="75671" y="0"/>
                  </a:lnTo>
                  <a:lnTo>
                    <a:pt x="1337838" y="0"/>
                  </a:lnTo>
                  <a:lnTo>
                    <a:pt x="1367293" y="5946"/>
                  </a:lnTo>
                  <a:lnTo>
                    <a:pt x="1391346" y="22163"/>
                  </a:lnTo>
                  <a:lnTo>
                    <a:pt x="1407563" y="46216"/>
                  </a:lnTo>
                  <a:lnTo>
                    <a:pt x="1413510" y="75671"/>
                  </a:lnTo>
                  <a:lnTo>
                    <a:pt x="1413510" y="378353"/>
                  </a:lnTo>
                  <a:lnTo>
                    <a:pt x="1407563" y="407808"/>
                  </a:lnTo>
                  <a:lnTo>
                    <a:pt x="1391346" y="431861"/>
                  </a:lnTo>
                  <a:lnTo>
                    <a:pt x="1367293" y="448078"/>
                  </a:lnTo>
                  <a:lnTo>
                    <a:pt x="1337838" y="454025"/>
                  </a:lnTo>
                  <a:lnTo>
                    <a:pt x="75671" y="454025"/>
                  </a:lnTo>
                  <a:lnTo>
                    <a:pt x="46216" y="448078"/>
                  </a:lnTo>
                  <a:lnTo>
                    <a:pt x="22163" y="431861"/>
                  </a:lnTo>
                  <a:lnTo>
                    <a:pt x="5946" y="407808"/>
                  </a:lnTo>
                  <a:lnTo>
                    <a:pt x="0" y="378353"/>
                  </a:lnTo>
                  <a:lnTo>
                    <a:pt x="0" y="75671"/>
                  </a:lnTo>
                  <a:close/>
                </a:path>
              </a:pathLst>
            </a:custGeom>
            <a:ln w="25400">
              <a:solidFill>
                <a:srgbClr val="24406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274511" y="848867"/>
            <a:ext cx="1058545" cy="885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35">
                <a:solidFill>
                  <a:srgbClr val="FFFFFF"/>
                </a:solidFill>
                <a:latin typeface="Microsoft Sans Serif"/>
                <a:cs typeface="Microsoft Sans Serif"/>
              </a:rPr>
              <a:t>U</a:t>
            </a:r>
            <a:r>
              <a:rPr dirty="0" sz="2000" spc="-105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2000" spc="-2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dirty="0" sz="2000" spc="8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dirty="0" sz="2000" spc="-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000" spc="-5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2000" spc="45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dirty="0" sz="2000" spc="5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endParaRPr sz="2000">
              <a:latin typeface="Microsoft Sans Serif"/>
              <a:cs typeface="Microsoft Sans Serif"/>
            </a:endParaRPr>
          </a:p>
          <a:p>
            <a:pPr marL="74295">
              <a:lnSpc>
                <a:spcPct val="100000"/>
              </a:lnSpc>
              <a:spcBef>
                <a:spcPts val="1964"/>
              </a:spcBef>
            </a:pPr>
            <a:r>
              <a:rPr dirty="0" sz="2000" spc="-165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2000" spc="-185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2000" spc="-140">
                <a:solidFill>
                  <a:srgbClr val="FFFFFF"/>
                </a:solidFill>
                <a:latin typeface="Microsoft Sans Serif"/>
                <a:cs typeface="Microsoft Sans Serif"/>
              </a:rPr>
              <a:t>K</a:t>
            </a:r>
            <a:r>
              <a:rPr dirty="0" sz="2000" spc="-8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Microsoft Sans Serif"/>
                <a:cs typeface="Microsoft Sans Serif"/>
              </a:rPr>
              <a:t>(I</a:t>
            </a:r>
            <a:r>
              <a:rPr dirty="0" sz="1600" spc="65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dirty="0" sz="1600" spc="5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dirty="0" sz="1600" spc="-12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1600" spc="-4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676" y="4628969"/>
            <a:ext cx="896619" cy="461009"/>
            <a:chOff x="65676" y="4628969"/>
            <a:chExt cx="896619" cy="461009"/>
          </a:xfrm>
        </p:grpSpPr>
        <p:sp>
          <p:nvSpPr>
            <p:cNvPr id="33" name="object 33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870856" y="0"/>
                  </a:moveTo>
                  <a:lnTo>
                    <a:pt x="0" y="0"/>
                  </a:lnTo>
                  <a:lnTo>
                    <a:pt x="0" y="435428"/>
                  </a:lnTo>
                  <a:lnTo>
                    <a:pt x="870856" y="435428"/>
                  </a:lnTo>
                  <a:lnTo>
                    <a:pt x="8708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8376" y="4641669"/>
              <a:ext cx="871219" cy="435609"/>
            </a:xfrm>
            <a:custGeom>
              <a:avLst/>
              <a:gdLst/>
              <a:ahLst/>
              <a:cxnLst/>
              <a:rect l="l" t="t" r="r" b="b"/>
              <a:pathLst>
                <a:path w="871219" h="435610">
                  <a:moveTo>
                    <a:pt x="0" y="0"/>
                  </a:moveTo>
                  <a:lnTo>
                    <a:pt x="870857" y="0"/>
                  </a:lnTo>
                  <a:lnTo>
                    <a:pt x="870857" y="435428"/>
                  </a:lnTo>
                  <a:lnTo>
                    <a:pt x="0" y="43542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pc="-5"/>
              <a:t>CONFIDENTIAL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2021-06-15T15:23:18Z</dcterms:created>
  <dcterms:modified xsi:type="dcterms:W3CDTF">2021-06-15T15:23:18Z</dcterms:modified>
</cp:coreProperties>
</file>