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8" r:id="rId3"/>
    <p:sldId id="259" r:id="rId4"/>
    <p:sldId id="265" r:id="rId5"/>
    <p:sldId id="257" r:id="rId6"/>
    <p:sldId id="258" r:id="rId7"/>
    <p:sldId id="264" r:id="rId8"/>
    <p:sldId id="267" r:id="rId9"/>
    <p:sldId id="268" r:id="rId10"/>
    <p:sldId id="269" r:id="rId11"/>
    <p:sldId id="270" r:id="rId12"/>
    <p:sldId id="275" r:id="rId13"/>
    <p:sldId id="276" r:id="rId14"/>
    <p:sldId id="273" r:id="rId15"/>
    <p:sldId id="274" r:id="rId16"/>
    <p:sldId id="277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5" autoAdjust="0"/>
    <p:restoredTop sz="94643" autoAdjust="0"/>
  </p:normalViewPr>
  <p:slideViewPr>
    <p:cSldViewPr>
      <p:cViewPr varScale="1">
        <p:scale>
          <a:sx n="109" d="100"/>
          <a:sy n="109" d="100"/>
        </p:scale>
        <p:origin x="10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F9E19-48B8-4AD0-9C43-096AFCC688F7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E8B27-4ECF-42E9-BD2D-B7E4CC904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16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Notice: my title within the</a:t>
            </a:r>
            <a:r>
              <a:rPr lang="en-CA" baseline="0" dirty="0" smtClean="0"/>
              <a:t> MSC has nothing to do with app development, nor it is in my background, nor was I qualified to do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E8B27-4ECF-42E9-BD2D-B7E4CC9041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85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Notice: my title within the</a:t>
            </a:r>
            <a:r>
              <a:rPr lang="en-CA" baseline="0" dirty="0" smtClean="0"/>
              <a:t> MSC has nothing to do with app development, nor it is in my background, nor was I qualified to do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E8B27-4ECF-42E9-BD2D-B7E4CC9041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8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If you’re bored already</a:t>
            </a:r>
            <a:r>
              <a:rPr lang="en-CA" baseline="0" dirty="0" smtClean="0"/>
              <a:t> do it now. If not, I’ll give you another chance at the end of the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E8B27-4ECF-42E9-BD2D-B7E4CC9041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69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Ms</a:t>
            </a:r>
            <a:r>
              <a:rPr lang="en-CA" dirty="0" smtClean="0"/>
              <a:t> Agile: </a:t>
            </a:r>
            <a:r>
              <a:rPr lang="en-US" dirty="0" smtClean="0"/>
              <a:t>Agile software development refers to </a:t>
            </a:r>
            <a:r>
              <a:rPr lang="en-US" b="1" dirty="0" smtClean="0"/>
              <a:t>a group of software development methodologies based on iterative development</a:t>
            </a:r>
            <a:r>
              <a:rPr lang="en-US" dirty="0" smtClean="0"/>
              <a:t>, where requirements and solutions evolve through collaboration between self-organizing cross-functional teams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E8B27-4ECF-42E9-BD2D-B7E4CC9041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86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Remember these stages: Analyse,</a:t>
            </a:r>
            <a:r>
              <a:rPr lang="en-CA" baseline="0" dirty="0" smtClean="0"/>
              <a:t> Design, Implement, Test, Evaluate (often re-analyse, re-design, re-implement)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E8B27-4ECF-42E9-BD2D-B7E4CC9041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24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Regression testing is </a:t>
            </a:r>
            <a:r>
              <a:rPr lang="en-US" b="1" dirty="0" smtClean="0"/>
              <a:t>re-running functional and non-functional tests</a:t>
            </a:r>
            <a:r>
              <a:rPr lang="en-US" dirty="0" smtClean="0"/>
              <a:t> to ensure that previously developed and tested software still performs after a change. It has become a crucial part of testing due to the pace of technology advancement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E8B27-4ECF-42E9-BD2D-B7E4CC9041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82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Easy</a:t>
            </a:r>
            <a:r>
              <a:rPr lang="en-US" baseline="0" dirty="0" smtClean="0"/>
              <a:t> to navigate is essential. 48% Canadians read at Grade 8 level or below. This is why Canada.ca Content Style Guide instructs us to write information at Grade 6-8 levels.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E8B27-4ECF-42E9-BD2D-B7E4CC9041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12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E8B27-4ECF-42E9-BD2D-B7E4CC9041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69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Going to try and increase the “session time” by introducing gaming.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E8B27-4ECF-42E9-BD2D-B7E4CC9041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36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37ADB-4FB9-482D-A1A4-E1F489B212F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470025"/>
          </a:xfrm>
        </p:spPr>
        <p:txBody>
          <a:bodyPr/>
          <a:lstStyle/>
          <a:p>
            <a:r>
              <a:rPr lang="en-US" dirty="0" smtClean="0"/>
              <a:t>Building the ECCC weather app – a modern love story..</a:t>
            </a:r>
            <a:endParaRPr lang="en-US" dirty="0"/>
          </a:p>
        </p:txBody>
      </p:sp>
      <p:pic>
        <p:nvPicPr>
          <p:cNvPr id="5" name="Picture 4" descr="Appearing on a mobile phone image" title="#WeatherCAN Application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492896"/>
            <a:ext cx="3096344" cy="410757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1920" y="3356992"/>
            <a:ext cx="5328592" cy="17526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Claire Martin</a:t>
            </a:r>
          </a:p>
          <a:p>
            <a:r>
              <a:rPr lang="en-CA" dirty="0" smtClean="0"/>
              <a:t>MSC Manager – Service Delivery Transformation</a:t>
            </a:r>
            <a:endParaRPr lang="en-US" dirty="0" smtClean="0"/>
          </a:p>
          <a:p>
            <a:endParaRPr lang="en-US" dirty="0" smtClean="0"/>
          </a:p>
          <a:p>
            <a:r>
              <a:rPr lang="en-CA" b="1" dirty="0" smtClean="0"/>
              <a:t>HR </a:t>
            </a:r>
            <a:r>
              <a:rPr lang="en-CA" b="1" dirty="0"/>
              <a:t>Innovation RH à la carte </a:t>
            </a:r>
            <a:r>
              <a:rPr lang="en-CA" b="1" dirty="0" smtClean="0"/>
              <a:t>event</a:t>
            </a:r>
          </a:p>
          <a:p>
            <a:endParaRPr lang="en-CA" b="1" dirty="0"/>
          </a:p>
          <a:p>
            <a:r>
              <a:rPr lang="en-CA" b="1" dirty="0" smtClean="0"/>
              <a:t>Sep 22, 2021 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Evaluate = “is this a good mate?”</a:t>
            </a:r>
            <a:endParaRPr lang="en-US" dirty="0"/>
          </a:p>
        </p:txBody>
      </p:sp>
      <p:pic>
        <p:nvPicPr>
          <p:cNvPr id="6" name="Cellphone in a heart" descr="surrounding by little hearts, make the big form of a heart" title="cellphone in midd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13" y="1880755"/>
            <a:ext cx="5467350" cy="4238625"/>
          </a:xfrm>
          <a:prstGeom prst="rect">
            <a:avLst/>
          </a:prstGeom>
        </p:spPr>
      </p:pic>
      <p:sp>
        <p:nvSpPr>
          <p:cNvPr id="3" name="Bullets text"/>
          <p:cNvSpPr>
            <a:spLocks noGrp="1"/>
          </p:cNvSpPr>
          <p:nvPr>
            <p:ph sz="half" idx="1"/>
          </p:nvPr>
        </p:nvSpPr>
        <p:spPr>
          <a:xfrm>
            <a:off x="5749280" y="2023261"/>
            <a:ext cx="339472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Does the app behave as expected? Does it do what the general public expects it to do?</a:t>
            </a:r>
          </a:p>
          <a:p>
            <a:r>
              <a:rPr lang="en-US" dirty="0" smtClean="0"/>
              <a:t>Is it functionally perfect? Easy to navigate??</a:t>
            </a:r>
          </a:p>
          <a:p>
            <a:r>
              <a:rPr lang="en-US" dirty="0" smtClean="0"/>
              <a:t>Do you need to change or add functionality?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Agile development allows for multiple changes along the way.</a:t>
            </a:r>
          </a:p>
          <a:p>
            <a:r>
              <a:rPr lang="en-US" dirty="0" smtClean="0"/>
              <a:t>Are you happy with your decisions/choices?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80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match made in heaven is..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Public Service is about making a difference, it’s about working together towards a common goal, and it’s about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serving the public </a:t>
            </a:r>
            <a:r>
              <a:rPr lang="en-US" dirty="0"/>
              <a:t>so that they </a:t>
            </a:r>
            <a:r>
              <a:rPr lang="en-US" dirty="0" smtClean="0"/>
              <a:t>can make </a:t>
            </a:r>
            <a:r>
              <a:rPr lang="en-US" dirty="0"/>
              <a:t>informed decisions relating to their health and </a:t>
            </a:r>
            <a:r>
              <a:rPr lang="en-US" dirty="0" smtClean="0"/>
              <a:t>safety.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Working </a:t>
            </a:r>
            <a:r>
              <a:rPr lang="en-US" i="1" dirty="0" err="1" smtClean="0"/>
              <a:t>agiley</a:t>
            </a:r>
            <a:r>
              <a:rPr lang="en-US" dirty="0" smtClean="0"/>
              <a:t> helps the Government of Canada achieve it’s goals and achieve them faster.</a:t>
            </a:r>
            <a:endParaRPr lang="en-US" dirty="0"/>
          </a:p>
        </p:txBody>
      </p:sp>
      <p:pic>
        <p:nvPicPr>
          <p:cNvPr id="5" name="Heart" title="large red heart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0072" y="3717032"/>
            <a:ext cx="3018470" cy="277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1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stats (Sep 13, 2021)..</a:t>
            </a:r>
            <a:endParaRPr lang="en-US" dirty="0"/>
          </a:p>
        </p:txBody>
      </p:sp>
      <p:pic>
        <p:nvPicPr>
          <p:cNvPr id="9" name="Diagram" descr="Graphic indicating the fluctuation of users using the application per day.  Android versus IOS and total of the 2.&#10;Dates are from August 14 until September 11, 2021" title="Graphic First Open (past 30 complete days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25" y="1514545"/>
            <a:ext cx="8613550" cy="3682227"/>
          </a:xfrm>
          <a:prstGeom prst="rect">
            <a:avLst/>
          </a:prstGeom>
        </p:spPr>
      </p:pic>
      <p:sp>
        <p:nvSpPr>
          <p:cNvPr id="5" name="Stats Box 1" descr="(Firebase and Airship inclusive)&#10;" title="Cumulative total since February 7, 2019"/>
          <p:cNvSpPr/>
          <p:nvPr/>
        </p:nvSpPr>
        <p:spPr>
          <a:xfrm>
            <a:off x="193217" y="3645024"/>
            <a:ext cx="2290551" cy="1648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 descr="Circled in red" title="2,001,367 Users"/>
          <p:cNvSpPr/>
          <p:nvPr/>
        </p:nvSpPr>
        <p:spPr>
          <a:xfrm>
            <a:off x="413240" y="4077072"/>
            <a:ext cx="166652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ts box 2" descr="Before March 4, 2020 (Firebase only)&#10;1,151,998&#10;Since March 4, 2020 (Airship only)&#10;1,404.197" title="Cumulative Users in Total"/>
          <p:cNvSpPr/>
          <p:nvPr/>
        </p:nvSpPr>
        <p:spPr>
          <a:xfrm>
            <a:off x="2483768" y="3789040"/>
            <a:ext cx="2160240" cy="1564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/>
              <a:t>Stats</a:t>
            </a:r>
            <a:endParaRPr lang="en-CA" dirty="0"/>
          </a:p>
        </p:txBody>
      </p:sp>
      <p:sp>
        <p:nvSpPr>
          <p:cNvPr id="8" name="Stats box 3" descr="7-Day Active Users on Airship&#10;474,327" title="As of Sept. 12, 2021"/>
          <p:cNvSpPr/>
          <p:nvPr/>
        </p:nvSpPr>
        <p:spPr>
          <a:xfrm>
            <a:off x="4716016" y="3789040"/>
            <a:ext cx="2146535" cy="157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Stats box 4" descr="Average time in App" title="Overview for September 2021"/>
          <p:cNvSpPr/>
          <p:nvPr/>
        </p:nvSpPr>
        <p:spPr>
          <a:xfrm>
            <a:off x="6862551" y="3789040"/>
            <a:ext cx="2016224" cy="1657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 descr="circled in red" title="0.65 minutes"/>
          <p:cNvSpPr/>
          <p:nvPr/>
        </p:nvSpPr>
        <p:spPr>
          <a:xfrm>
            <a:off x="7020272" y="4149080"/>
            <a:ext cx="1512168" cy="2813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" descr="from 0.65 minutes to the description below" title="red arrow connecting"/>
          <p:cNvCxnSpPr/>
          <p:nvPr/>
        </p:nvCxnSpPr>
        <p:spPr>
          <a:xfrm flipH="1">
            <a:off x="6012160" y="4430469"/>
            <a:ext cx="936104" cy="10824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"/>
          <p:cNvSpPr txBox="1"/>
          <p:nvPr/>
        </p:nvSpPr>
        <p:spPr>
          <a:xfrm>
            <a:off x="1763688" y="566124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0.65 min per day = 39 secs per day x 7 days per week = 273 secs = 4.5 minutes per </a:t>
            </a:r>
            <a:r>
              <a:rPr lang="en-CA" dirty="0" smtClean="0"/>
              <a:t>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65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stats (Sep 17, 2021)..</a:t>
            </a:r>
            <a:endParaRPr lang="en-US" dirty="0"/>
          </a:p>
        </p:txBody>
      </p:sp>
      <p:pic>
        <p:nvPicPr>
          <p:cNvPr id="7" name="Content Placeholder 6" descr="results are indicated per period of 2 months, starting March 1, 2020 to September 1, 2021&#10;&#10;The number of user on left columns increment by 10 000&#10;&#10;Results description below" title="Graphic Airship Active Users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6179" y="1417638"/>
            <a:ext cx="8671641" cy="2952328"/>
          </a:xfrm>
          <a:prstGeom prst="rect">
            <a:avLst/>
          </a:prstGeom>
        </p:spPr>
      </p:pic>
      <p:sp>
        <p:nvSpPr>
          <p:cNvPr id="8" name="Results"/>
          <p:cNvSpPr txBox="1"/>
          <p:nvPr/>
        </p:nvSpPr>
        <p:spPr>
          <a:xfrm>
            <a:off x="2411760" y="4581128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Average number of active users:</a:t>
            </a:r>
          </a:p>
          <a:p>
            <a:pPr algn="ctr"/>
            <a:r>
              <a:rPr lang="en-CA" sz="2400" dirty="0" smtClean="0"/>
              <a:t>1-day (green) = 250K</a:t>
            </a:r>
          </a:p>
          <a:p>
            <a:pPr algn="ctr"/>
            <a:r>
              <a:rPr lang="en-CA" sz="2400" dirty="0" smtClean="0"/>
              <a:t>7-day (purple) = 475K</a:t>
            </a:r>
          </a:p>
          <a:p>
            <a:pPr algn="ctr"/>
            <a:r>
              <a:rPr lang="en-CA" sz="2400" dirty="0" smtClean="0"/>
              <a:t>30-day (blue) = 660K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859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App was created, developed and delivered at a large  development cost to other MSC projects.</a:t>
            </a:r>
          </a:p>
          <a:p>
            <a:r>
              <a:rPr lang="en-US" dirty="0" smtClean="0"/>
              <a:t>Financial cost.</a:t>
            </a:r>
          </a:p>
          <a:p>
            <a:r>
              <a:rPr lang="en-US" dirty="0" smtClean="0"/>
              <a:t>Large amount of resources needed to complete a project quickly.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Lessons Learned" title="Lessons Learned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61526">
            <a:off x="4053262" y="1700808"/>
            <a:ext cx="5090738" cy="335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7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on the up-side..</a:t>
            </a:r>
            <a:endParaRPr lang="en-US" dirty="0"/>
          </a:p>
        </p:txBody>
      </p:sp>
      <p:pic>
        <p:nvPicPr>
          <p:cNvPr id="5" name="Award" title="Award badge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1068566">
            <a:off x="1043608" y="1772816"/>
            <a:ext cx="2445073" cy="3741454"/>
          </a:xfrm>
          <a:prstGeom prst="rect">
            <a:avLst/>
          </a:prstGeom>
        </p:spPr>
      </p:pic>
      <p:sp>
        <p:nvSpPr>
          <p:cNvPr id="4" name="bullets text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F</a:t>
            </a:r>
            <a:r>
              <a:rPr lang="en-CA" dirty="0" smtClean="0"/>
              <a:t>rom </a:t>
            </a:r>
            <a:r>
              <a:rPr lang="en-CA" dirty="0"/>
              <a:t>Treasury Board, the CIO Community Award in the category of “</a:t>
            </a:r>
            <a:r>
              <a:rPr lang="en-CA" b="1" dirty="0"/>
              <a:t>Excellence in User Focused Service Delivery</a:t>
            </a:r>
            <a:r>
              <a:rPr lang="en-CA" dirty="0" smtClean="0"/>
              <a:t>”.</a:t>
            </a:r>
          </a:p>
          <a:p>
            <a:r>
              <a:rPr lang="en-CA" dirty="0" smtClean="0"/>
              <a:t>From ECCC the departmental “</a:t>
            </a:r>
            <a:r>
              <a:rPr lang="en-CA" b="1" dirty="0" smtClean="0"/>
              <a:t>Citation </a:t>
            </a:r>
            <a:r>
              <a:rPr lang="en-CA" b="1" dirty="0"/>
              <a:t>of Excellence for Teamwork, Partnering and </a:t>
            </a:r>
            <a:r>
              <a:rPr lang="en-CA" b="1" dirty="0" smtClean="0"/>
              <a:t>Collaboration”.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54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Our in-app message </a:t>
            </a:r>
            <a:r>
              <a:rPr lang="en-CA" dirty="0"/>
              <a:t>c</a:t>
            </a:r>
            <a:r>
              <a:rPr lang="en-CA" dirty="0" smtClean="0"/>
              <a:t>entre</a:t>
            </a:r>
            <a:endParaRPr lang="en-US" dirty="0"/>
          </a:p>
        </p:txBody>
      </p:sp>
      <p:pic>
        <p:nvPicPr>
          <p:cNvPr id="1026" name="Picture 2" descr="Users can see different messages such as:&#10;North Pole amost hit by lightning!&#10;The Perseids meteor shower&#10;Weather balloons in Canada&#10;Weather Trivia&#10;...." title="Inbox of the Ap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7638"/>
            <a:ext cx="2512946" cy="543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for french users." title="Inbox in fren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9353"/>
            <a:ext cx="2512946" cy="543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00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Ok, now please download </a:t>
            </a:r>
            <a:br>
              <a:rPr lang="en-US" dirty="0" smtClean="0"/>
            </a:br>
            <a:r>
              <a:rPr lang="en-US" dirty="0" smtClean="0"/>
              <a:t>“WeatherCAN” or “MétéoCAN”</a:t>
            </a:r>
            <a:endParaRPr lang="en-US" dirty="0"/>
          </a:p>
        </p:txBody>
      </p:sp>
      <p:pic>
        <p:nvPicPr>
          <p:cNvPr id="3" name="Picture 2" descr="Logo of the App is showing inside a cellphone.&#10;&#10;Try it now!&#10;WeatherCAN&#10;A new Government of Canada Weather App&#10;&#10;Get it on Google Play or App Store" title="#WeatherCan App useful inf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28800"/>
            <a:ext cx="8571102" cy="5076230"/>
          </a:xfrm>
          <a:prstGeom prst="rect">
            <a:avLst/>
          </a:prstGeom>
        </p:spPr>
      </p:pic>
      <p:pic>
        <p:nvPicPr>
          <p:cNvPr id="4" name="Picture 3" title="App Store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012" y="5445224"/>
            <a:ext cx="1630644" cy="51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3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470025"/>
          </a:xfrm>
        </p:spPr>
        <p:txBody>
          <a:bodyPr/>
          <a:lstStyle/>
          <a:p>
            <a:r>
              <a:rPr lang="en-US" dirty="0" smtClean="0"/>
              <a:t>Building the ECCC weather app – a modern love story..</a:t>
            </a:r>
            <a:endParaRPr lang="en-US" dirty="0"/>
          </a:p>
        </p:txBody>
      </p:sp>
      <p:pic>
        <p:nvPicPr>
          <p:cNvPr id="5" name="Picture 4" descr="Appearing on a mobile phone image&#10;(Same image as slide 1)" title="#WeatherCAN App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492896"/>
            <a:ext cx="3096344" cy="410757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1920" y="3356992"/>
            <a:ext cx="5328592" cy="17526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Claire Martin</a:t>
            </a:r>
          </a:p>
          <a:p>
            <a:r>
              <a:rPr lang="en-CA" dirty="0" smtClean="0"/>
              <a:t>MSC Manager – Service Delivery Transformation</a:t>
            </a:r>
            <a:endParaRPr lang="en-US" dirty="0" smtClean="0"/>
          </a:p>
          <a:p>
            <a:endParaRPr lang="en-US" dirty="0" smtClean="0"/>
          </a:p>
          <a:p>
            <a:r>
              <a:rPr lang="en-CA" b="1" dirty="0" smtClean="0"/>
              <a:t>HR </a:t>
            </a:r>
            <a:r>
              <a:rPr lang="en-CA" b="1" dirty="0"/>
              <a:t>Innovation RH à la carte </a:t>
            </a:r>
            <a:r>
              <a:rPr lang="en-CA" b="1" dirty="0" smtClean="0"/>
              <a:t>event</a:t>
            </a:r>
          </a:p>
          <a:p>
            <a:endParaRPr lang="en-CA" b="1" dirty="0"/>
          </a:p>
          <a:p>
            <a:r>
              <a:rPr lang="en-CA" b="1" dirty="0" smtClean="0"/>
              <a:t>Sep 22, 2021 </a:t>
            </a:r>
            <a:endParaRPr lang="en-US" b="1" dirty="0" smtClean="0"/>
          </a:p>
        </p:txBody>
      </p:sp>
      <p:pic>
        <p:nvPicPr>
          <p:cNvPr id="4" name="Picture 3" descr="Written in bold red letters" title="Launched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813707">
            <a:off x="2081212" y="2219325"/>
            <a:ext cx="498157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6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Please download</a:t>
            </a:r>
            <a:br>
              <a:rPr lang="en-US" dirty="0" smtClean="0"/>
            </a:br>
            <a:r>
              <a:rPr lang="en-US" dirty="0" smtClean="0"/>
              <a:t>“WeatherCAN” </a:t>
            </a:r>
            <a:r>
              <a:rPr lang="en-US" dirty="0"/>
              <a:t>/</a:t>
            </a:r>
            <a:r>
              <a:rPr lang="en-US" dirty="0" smtClean="0"/>
              <a:t> “</a:t>
            </a:r>
            <a:r>
              <a:rPr lang="en-US" dirty="0" err="1" smtClean="0"/>
              <a:t>MétéoCAN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3" name="Picture 2" descr="Logo of the App is showing inside a cellphone.&#10;&#10;Try it now!&#10;WeatherCAN&#10;A new Government of Canada Weather App&#10;&#10;Get it on Google Play or App Store" title="#WeatherCAN App useful inf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628800"/>
            <a:ext cx="8571102" cy="5076230"/>
          </a:xfrm>
          <a:prstGeom prst="rect">
            <a:avLst/>
          </a:prstGeom>
        </p:spPr>
      </p:pic>
      <p:pic>
        <p:nvPicPr>
          <p:cNvPr id="4" name="Picture 3" title="App Store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2012" y="5445224"/>
            <a:ext cx="1630644" cy="51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2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good GC apps are created by a (loving) partnership between..</a:t>
            </a:r>
            <a:endParaRPr lang="en-US" dirty="0"/>
          </a:p>
        </p:txBody>
      </p:sp>
      <p:pic>
        <p:nvPicPr>
          <p:cNvPr id="3" name="Picture 2" title="Male and female match drawing with red heard in middle of th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638" y="1543962"/>
            <a:ext cx="5264725" cy="4117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571409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Lucida Handwriting" panose="03010101010101010101" pitchFamily="66" charset="0"/>
              </a:rPr>
              <a:t>Mr. Government</a:t>
            </a:r>
            <a:endParaRPr lang="en-US" sz="2800" dirty="0">
              <a:latin typeface="Lucida Handwriting" panose="030101010101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4512" y="569650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Lucida Handwriting" panose="03010101010101010101" pitchFamily="66" charset="0"/>
              </a:rPr>
              <a:t>Ms. Agile</a:t>
            </a:r>
            <a:endParaRPr lang="en-US" sz="2800" dirty="0">
              <a:latin typeface="Lucida Handwriting" panose="03010101010101010101" pitchFamily="66" charset="0"/>
            </a:endParaRPr>
          </a:p>
        </p:txBody>
      </p:sp>
      <p:sp>
        <p:nvSpPr>
          <p:cNvPr id="6" name="White spot corrective" descr="Please ignore" title="White correction"/>
          <p:cNvSpPr/>
          <p:nvPr/>
        </p:nvSpPr>
        <p:spPr>
          <a:xfrm>
            <a:off x="2123728" y="2060848"/>
            <a:ext cx="288032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3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“To improve is to change; to be 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perfect</a:t>
            </a:r>
            <a:r>
              <a:rPr lang="en-US" dirty="0"/>
              <a:t> is to change often” –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Sir Winston </a:t>
            </a:r>
            <a:r>
              <a:rPr lang="en-US" dirty="0"/>
              <a:t>Churchill</a:t>
            </a:r>
          </a:p>
        </p:txBody>
      </p:sp>
      <p:pic>
        <p:nvPicPr>
          <p:cNvPr id="3" name="Picture 2" descr="top left:  Project Initiation&#10;&#10;At the center - Agile Methodology, around a circles with all the stages:&#10;- Analysis - Design - Implement - Testing - Evaluation.&#10;&#10;At the bottom right, outside the circle and between Implement and Testing:  Deploymentg" title="Agile Methodology Stages - Graphi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44" y="2204864"/>
            <a:ext cx="8158506" cy="423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8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Analysis = “am I looking for a mate?”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Do you need an app?</a:t>
            </a:r>
          </a:p>
          <a:p>
            <a:pPr lvl="1"/>
            <a:r>
              <a:rPr lang="en-US" dirty="0" smtClean="0"/>
              <a:t>YES?</a:t>
            </a:r>
          </a:p>
          <a:p>
            <a:pPr lvl="1"/>
            <a:endParaRPr lang="en-US" dirty="0"/>
          </a:p>
          <a:p>
            <a:r>
              <a:rPr lang="en-US" dirty="0" smtClean="0"/>
              <a:t>Do you know what to put in an app?</a:t>
            </a:r>
          </a:p>
          <a:p>
            <a:pPr lvl="1"/>
            <a:r>
              <a:rPr lang="en-US" dirty="0" smtClean="0"/>
              <a:t>MAYBE (hint: survey!)</a:t>
            </a:r>
          </a:p>
          <a:p>
            <a:pPr lvl="1"/>
            <a:endParaRPr lang="en-US" dirty="0"/>
          </a:p>
          <a:p>
            <a:r>
              <a:rPr lang="en-US" dirty="0" smtClean="0"/>
              <a:t>Do you have supportive management?</a:t>
            </a:r>
          </a:p>
          <a:p>
            <a:pPr lvl="1"/>
            <a:r>
              <a:rPr lang="en-US" dirty="0" smtClean="0"/>
              <a:t>10000% YES</a:t>
            </a:r>
          </a:p>
        </p:txBody>
      </p:sp>
      <p:pic>
        <p:nvPicPr>
          <p:cNvPr id="4" name="Diagram" descr="title is in the middle&#10;surrounded by all the different Agile methods:&#10;- Sprints&#10;- Kanban&#10;- Is Agile right for us?&#10;- Scrum&#10;- XP Extreme Programming&#10;- Backlog&#10;- Retrospective&#10;- Flexibility&#10;- Risks" title="How to Implement Agile Diagram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1960" y="1844824"/>
            <a:ext cx="5033975" cy="332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7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Design = “imagine the ideal mate”</a:t>
            </a:r>
            <a:endParaRPr lang="en-US" dirty="0"/>
          </a:p>
        </p:txBody>
      </p:sp>
      <p:pic>
        <p:nvPicPr>
          <p:cNvPr id="5" name="Roadmap" descr="Image showing labyrith with different 'bubbles' along the way representings stes of the roadmap:&#10;- Date&#10;- Name&#10;- Goal&#10;- Features&#10;- Metrics" title="Product Roadmap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700808"/>
            <a:ext cx="5591823" cy="3544113"/>
          </a:xfrm>
          <a:prstGeom prst="rect">
            <a:avLst/>
          </a:prstGeom>
        </p:spPr>
      </p:pic>
      <p:sp>
        <p:nvSpPr>
          <p:cNvPr id="3" name="Bullet Text"/>
          <p:cNvSpPr>
            <a:spLocks noGrp="1"/>
          </p:cNvSpPr>
          <p:nvPr>
            <p:ph sz="half" idx="1"/>
          </p:nvPr>
        </p:nvSpPr>
        <p:spPr>
          <a:xfrm>
            <a:off x="5641776" y="1484784"/>
            <a:ext cx="3394720" cy="410445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Bring in experts in app design.</a:t>
            </a:r>
          </a:p>
          <a:p>
            <a:r>
              <a:rPr lang="en-US" dirty="0" smtClean="0"/>
              <a:t>UX/UI. </a:t>
            </a:r>
          </a:p>
          <a:p>
            <a:r>
              <a:rPr lang="en-US" dirty="0" smtClean="0"/>
              <a:t>Don’t get hung up on cosmetics (yet).</a:t>
            </a:r>
          </a:p>
          <a:p>
            <a:r>
              <a:rPr lang="en-CA" dirty="0" smtClean="0"/>
              <a:t>Beware scope creep.</a:t>
            </a:r>
            <a:endParaRPr lang="en-US" dirty="0" smtClean="0"/>
          </a:p>
          <a:p>
            <a:r>
              <a:rPr lang="en-US" dirty="0" smtClean="0"/>
              <a:t>NEVER let a bunch of meteorologists build a weather app!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4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Implement = “create the mate”</a:t>
            </a:r>
            <a:endParaRPr lang="en-US" dirty="0"/>
          </a:p>
        </p:txBody>
      </p:sp>
      <p:sp>
        <p:nvSpPr>
          <p:cNvPr id="3" name="Bullets text"/>
          <p:cNvSpPr>
            <a:spLocks noGrp="1"/>
          </p:cNvSpPr>
          <p:nvPr>
            <p:ph sz="half" idx="1"/>
          </p:nvPr>
        </p:nvSpPr>
        <p:spPr>
          <a:xfrm>
            <a:off x="179512" y="1439115"/>
            <a:ext cx="339472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trike="sngStrike" dirty="0" smtClean="0"/>
              <a:t>Hire androgynous looking IT specialists who know how to put massive coloured puzzle pieces together… </a:t>
            </a:r>
          </a:p>
          <a:p>
            <a:r>
              <a:rPr lang="en-US" dirty="0" smtClean="0"/>
              <a:t>Trust your IT team.</a:t>
            </a:r>
          </a:p>
          <a:p>
            <a:r>
              <a:rPr lang="en-US" dirty="0" smtClean="0"/>
              <a:t>Millennials (students) are gold – they’re keen, hard-working and grew up on apps/social media.</a:t>
            </a:r>
          </a:p>
          <a:p>
            <a:r>
              <a:rPr lang="en-US" dirty="0" smtClean="0"/>
              <a:t>Use contractors to fill in talent gaps – and learn from them.</a:t>
            </a:r>
            <a:endParaRPr lang="en-US" dirty="0"/>
          </a:p>
        </p:txBody>
      </p:sp>
      <p:pic>
        <p:nvPicPr>
          <p:cNvPr id="6" name="Puzzle" descr="Each holding a large piece of a colorful puzzle, - they are assembling the pieces together." title="4 silhouettes representing human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5233" y="1417638"/>
            <a:ext cx="5645794" cy="434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Test = to see if what you seek is truly what you are getting!</a:t>
            </a:r>
            <a:endParaRPr lang="en-US" dirty="0"/>
          </a:p>
        </p:txBody>
      </p:sp>
      <p:sp>
        <p:nvSpPr>
          <p:cNvPr id="3" name="Bullets text"/>
          <p:cNvSpPr>
            <a:spLocks noGrp="1"/>
          </p:cNvSpPr>
          <p:nvPr>
            <p:ph sz="half" idx="1"/>
          </p:nvPr>
        </p:nvSpPr>
        <p:spPr>
          <a:xfrm>
            <a:off x="169168" y="1484784"/>
            <a:ext cx="3394720" cy="5328592"/>
          </a:xfrm>
        </p:spPr>
        <p:txBody>
          <a:bodyPr>
            <a:normAutofit/>
          </a:bodyPr>
          <a:lstStyle/>
          <a:p>
            <a:r>
              <a:rPr lang="en-US" dirty="0" smtClean="0"/>
              <a:t>Test – often, and frequently.</a:t>
            </a:r>
          </a:p>
          <a:p>
            <a:r>
              <a:rPr lang="en-US" dirty="0" smtClean="0"/>
              <a:t>Test – with non subject matter experts</a:t>
            </a:r>
          </a:p>
          <a:p>
            <a:r>
              <a:rPr lang="en-US" dirty="0" smtClean="0"/>
              <a:t>Test – accessibility</a:t>
            </a:r>
          </a:p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– regressively</a:t>
            </a:r>
          </a:p>
          <a:p>
            <a:r>
              <a:rPr lang="en-US" dirty="0" smtClean="0"/>
              <a:t>Test – cos you’re bored!</a:t>
            </a:r>
            <a:endParaRPr lang="en-US" dirty="0"/>
          </a:p>
        </p:txBody>
      </p:sp>
      <p:pic>
        <p:nvPicPr>
          <p:cNvPr id="4" name="Picture" descr="the circle around the cellphone has 3 words representing the testing phase:&#10;- Build&#10;- Test&#10;- Deploy" title="Cellphone in the center surrounded by a circ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1916832"/>
            <a:ext cx="5657626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2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2443</TotalTime>
  <Words>810</Words>
  <Application>Microsoft Office PowerPoint</Application>
  <PresentationFormat>On-screen Show (4:3)</PresentationFormat>
  <Paragraphs>87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Lucida Handwriting</vt:lpstr>
      <vt:lpstr>Office Theme</vt:lpstr>
      <vt:lpstr>Building the ECCC weather app – a modern love story..</vt:lpstr>
      <vt:lpstr>Building the ECCC weather app – a modern love story..</vt:lpstr>
      <vt:lpstr>Please download “WeatherCAN” / “MétéoCAN”</vt:lpstr>
      <vt:lpstr>All good GC apps are created by a (loving) partnership between..</vt:lpstr>
      <vt:lpstr>“To improve is to change; to be perfect is to change often” –   Sir Winston Churchill</vt:lpstr>
      <vt:lpstr>1. Analysis = “am I looking for a mate?”</vt:lpstr>
      <vt:lpstr>2. Design = “imagine the ideal mate”</vt:lpstr>
      <vt:lpstr>3. Implement = “create the mate”</vt:lpstr>
      <vt:lpstr>4. Test = to see if what you seek is truly what you are getting!</vt:lpstr>
      <vt:lpstr>5. Evaluate = “is this a good mate?”</vt:lpstr>
      <vt:lpstr>A match made in heaven is..</vt:lpstr>
      <vt:lpstr>App stats (Sep 13, 2021)..</vt:lpstr>
      <vt:lpstr>App stats (Sep 17, 2021)..</vt:lpstr>
      <vt:lpstr>Hard lessons learned</vt:lpstr>
      <vt:lpstr>But on the up-side..</vt:lpstr>
      <vt:lpstr>Our in-app message centre</vt:lpstr>
      <vt:lpstr>Ok, now please download  “WeatherCAN” or “MétéoCAN”</vt:lpstr>
    </vt:vector>
  </TitlesOfParts>
  <Company>Environment Climate Change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Morehen,Claire [PYR]</dc:creator>
  <cp:lastModifiedBy>Schryburt, Sylvie SS [NC]</cp:lastModifiedBy>
  <cp:revision>52</cp:revision>
  <dcterms:created xsi:type="dcterms:W3CDTF">2019-04-30T16:22:22Z</dcterms:created>
  <dcterms:modified xsi:type="dcterms:W3CDTF">2021-09-20T19:38:31Z</dcterms:modified>
</cp:coreProperties>
</file>