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1" r:id="rId4"/>
    <p:sldId id="285" r:id="rId5"/>
    <p:sldId id="276" r:id="rId6"/>
    <p:sldId id="283" r:id="rId7"/>
    <p:sldId id="284" r:id="rId8"/>
    <p:sldId id="286" r:id="rId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Yxe63TDYY8/2mZL6tBE8sxYnb9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Harper" initials="" lastIdx="15" clrIdx="0"/>
  <p:cmAuthor id="1" name="Laura Piper" initials="" lastIdx="2" clrIdx="1"/>
  <p:cmAuthor id="2" name="Peter Smith" initials="" lastIdx="2" clrIdx="2"/>
  <p:cmAuthor id="3" name="Michele-Renee Charbonneau" initials="" lastIdx="2" clrIdx="3"/>
  <p:cmAuthor id="4" name="Pierre Savard" initials="PS" lastIdx="14" clrIdx="4">
    <p:extLst>
      <p:ext uri="{19B8F6BF-5375-455C-9EA6-DF929625EA0E}">
        <p15:presenceInfo xmlns:p15="http://schemas.microsoft.com/office/powerpoint/2012/main" userId="S-1-5-21-3874007654-1566841883-3423792957-9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DF0E8-EEFC-4E99-8E4A-9A3D0FD38732}" v="32" dt="2020-05-05T12:19:55.828"/>
    <p1510:client id="{B359BC65-33E1-4406-9427-858D35AD7A2F}" v="664" dt="2020-05-06T12:56:58.758"/>
    <p1510:client id="{FBEE96B2-DE7C-436B-8EE4-B39B26B2FF36}" v="38" dt="2020-05-07T15:27:34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5332" autoAdjust="0"/>
  </p:normalViewPr>
  <p:slideViewPr>
    <p:cSldViewPr snapToGrid="0">
      <p:cViewPr varScale="1">
        <p:scale>
          <a:sx n="116" d="100"/>
          <a:sy n="116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55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12DF0E8-EEFC-4E99-8E4A-9A3D0FD38732}"/>
    <pc:docChg chg="modSld sldOrd">
      <pc:chgData name="" userId="" providerId="" clId="Web-{312DF0E8-EEFC-4E99-8E4A-9A3D0FD38732}" dt="2020-05-05T12:19:55.828" v="31" actId="20577"/>
      <pc:docMkLst>
        <pc:docMk/>
      </pc:docMkLst>
      <pc:sldChg chg="modSp">
        <pc:chgData name="" userId="" providerId="" clId="Web-{312DF0E8-EEFC-4E99-8E4A-9A3D0FD38732}" dt="2020-05-05T12:18:41.719" v="28" actId="20577"/>
        <pc:sldMkLst>
          <pc:docMk/>
          <pc:sldMk cId="562927084" sldId="275"/>
        </pc:sldMkLst>
        <pc:spChg chg="mod">
          <ac:chgData name="" userId="" providerId="" clId="Web-{312DF0E8-EEFC-4E99-8E4A-9A3D0FD38732}" dt="2020-05-05T12:18:41.719" v="28" actId="20577"/>
          <ac:spMkLst>
            <pc:docMk/>
            <pc:sldMk cId="562927084" sldId="275"/>
            <ac:spMk id="83" creationId="{00000000-0000-0000-0000-000000000000}"/>
          </ac:spMkLst>
        </pc:spChg>
      </pc:sldChg>
      <pc:sldChg chg="modSp ord">
        <pc:chgData name="" userId="" providerId="" clId="Web-{312DF0E8-EEFC-4E99-8E4A-9A3D0FD38732}" dt="2020-05-05T12:19:55.828" v="31" actId="20577"/>
        <pc:sldMkLst>
          <pc:docMk/>
          <pc:sldMk cId="2981621628" sldId="280"/>
        </pc:sldMkLst>
        <pc:spChg chg="mod">
          <ac:chgData name="" userId="" providerId="" clId="Web-{312DF0E8-EEFC-4E99-8E4A-9A3D0FD38732}" dt="2020-05-05T12:19:55.828" v="31" actId="20577"/>
          <ac:spMkLst>
            <pc:docMk/>
            <pc:sldMk cId="2981621628" sldId="280"/>
            <ac:spMk id="6" creationId="{00000000-0000-0000-0000-000000000000}"/>
          </ac:spMkLst>
        </pc:spChg>
        <pc:spChg chg="mod">
          <ac:chgData name="" userId="" providerId="" clId="Web-{312DF0E8-EEFC-4E99-8E4A-9A3D0FD38732}" dt="2020-05-05T12:17:54.625" v="17" actId="20577"/>
          <ac:spMkLst>
            <pc:docMk/>
            <pc:sldMk cId="2981621628" sldId="280"/>
            <ac:spMk id="10" creationId="{00000000-0000-0000-0000-000000000000}"/>
          </ac:spMkLst>
        </pc:spChg>
      </pc:sldChg>
    </pc:docChg>
  </pc:docChgLst>
  <pc:docChgLst>
    <pc:chgData clId="Web-{B359BC65-33E1-4406-9427-858D35AD7A2F}"/>
    <pc:docChg chg="delSld modSld">
      <pc:chgData name="" userId="" providerId="" clId="Web-{B359BC65-33E1-4406-9427-858D35AD7A2F}" dt="2020-05-06T12:56:58.758" v="661" actId="20577"/>
      <pc:docMkLst>
        <pc:docMk/>
      </pc:docMkLst>
      <pc:sldChg chg="del">
        <pc:chgData name="" userId="" providerId="" clId="Web-{B359BC65-33E1-4406-9427-858D35AD7A2F}" dt="2020-05-06T12:31:47.770" v="423"/>
        <pc:sldMkLst>
          <pc:docMk/>
          <pc:sldMk cId="562927084" sldId="275"/>
        </pc:sldMkLst>
      </pc:sldChg>
      <pc:sldChg chg="modSp">
        <pc:chgData name="" userId="" providerId="" clId="Web-{B359BC65-33E1-4406-9427-858D35AD7A2F}" dt="2020-05-06T12:56:58.758" v="661" actId="20577"/>
        <pc:sldMkLst>
          <pc:docMk/>
          <pc:sldMk cId="2981621628" sldId="280"/>
        </pc:sldMkLst>
        <pc:spChg chg="mod">
          <ac:chgData name="" userId="" providerId="" clId="Web-{B359BC65-33E1-4406-9427-858D35AD7A2F}" dt="2020-05-06T12:56:58.758" v="661" actId="20577"/>
          <ac:spMkLst>
            <pc:docMk/>
            <pc:sldMk cId="2981621628" sldId="280"/>
            <ac:spMk id="6" creationId="{00000000-0000-0000-0000-000000000000}"/>
          </ac:spMkLst>
        </pc:spChg>
        <pc:spChg chg="mod">
          <ac:chgData name="" userId="" providerId="" clId="Web-{B359BC65-33E1-4406-9427-858D35AD7A2F}" dt="2020-05-06T12:43:47.552" v="450" actId="20577"/>
          <ac:spMkLst>
            <pc:docMk/>
            <pc:sldMk cId="2981621628" sldId="280"/>
            <ac:spMk id="12" creationId="{00000000-0000-0000-0000-000000000000}"/>
          </ac:spMkLst>
        </pc:spChg>
      </pc:sldChg>
      <pc:sldChg chg="modSp">
        <pc:chgData name="" userId="" providerId="" clId="Web-{B359BC65-33E1-4406-9427-858D35AD7A2F}" dt="2020-05-06T12:19:19.986" v="355" actId="20577"/>
        <pc:sldMkLst>
          <pc:docMk/>
          <pc:sldMk cId="1121418138" sldId="281"/>
        </pc:sldMkLst>
        <pc:spChg chg="mod">
          <ac:chgData name="" userId="" providerId="" clId="Web-{B359BC65-33E1-4406-9427-858D35AD7A2F}" dt="2020-05-06T12:19:19.986" v="355" actId="20577"/>
          <ac:spMkLst>
            <pc:docMk/>
            <pc:sldMk cId="1121418138" sldId="281"/>
            <ac:spMk id="8" creationId="{00000000-0000-0000-0000-000000000000}"/>
          </ac:spMkLst>
        </pc:spChg>
      </pc:sldChg>
      <pc:sldChg chg="modSp">
        <pc:chgData name="" userId="" providerId="" clId="Web-{B359BC65-33E1-4406-9427-858D35AD7A2F}" dt="2020-05-06T12:55:21.537" v="657" actId="20577"/>
        <pc:sldMkLst>
          <pc:docMk/>
          <pc:sldMk cId="2432147509" sldId="283"/>
        </pc:sldMkLst>
        <pc:spChg chg="mod">
          <ac:chgData name="" userId="" providerId="" clId="Web-{B359BC65-33E1-4406-9427-858D35AD7A2F}" dt="2020-05-06T12:55:21.537" v="657" actId="20577"/>
          <ac:spMkLst>
            <pc:docMk/>
            <pc:sldMk cId="2432147509" sldId="283"/>
            <ac:spMk id="8" creationId="{00000000-0000-0000-0000-000000000000}"/>
          </ac:spMkLst>
        </pc:spChg>
      </pc:sldChg>
      <pc:sldChg chg="modSp">
        <pc:chgData name="" userId="" providerId="" clId="Web-{B359BC65-33E1-4406-9427-858D35AD7A2F}" dt="2020-05-06T12:34:20.211" v="440" actId="20577"/>
        <pc:sldMkLst>
          <pc:docMk/>
          <pc:sldMk cId="252807395" sldId="284"/>
        </pc:sldMkLst>
        <pc:spChg chg="mod">
          <ac:chgData name="" userId="" providerId="" clId="Web-{B359BC65-33E1-4406-9427-858D35AD7A2F}" dt="2020-05-06T12:34:20.211" v="440" actId="20577"/>
          <ac:spMkLst>
            <pc:docMk/>
            <pc:sldMk cId="252807395" sldId="284"/>
            <ac:spMk id="2" creationId="{00000000-0000-0000-0000-000000000000}"/>
          </ac:spMkLst>
        </pc:spChg>
        <pc:spChg chg="mod">
          <ac:chgData name="" userId="" providerId="" clId="Web-{B359BC65-33E1-4406-9427-858D35AD7A2F}" dt="2020-05-06T12:32:14.598" v="428" actId="20577"/>
          <ac:spMkLst>
            <pc:docMk/>
            <pc:sldMk cId="252807395" sldId="284"/>
            <ac:spMk id="3" creationId="{00000000-0000-0000-0000-000000000000}"/>
          </ac:spMkLst>
        </pc:spChg>
      </pc:sldChg>
    </pc:docChg>
  </pc:docChgLst>
  <pc:docChgLst>
    <pc:chgData clId="Web-{FBEE96B2-DE7C-436B-8EE4-B39B26B2FF36}"/>
    <pc:docChg chg="modSld">
      <pc:chgData name="" userId="" providerId="" clId="Web-{FBEE96B2-DE7C-436B-8EE4-B39B26B2FF36}" dt="2020-05-07T15:27:37.634" v="44" actId="20577"/>
      <pc:docMkLst>
        <pc:docMk/>
      </pc:docMkLst>
      <pc:sldChg chg="modSp">
        <pc:chgData name="" userId="" providerId="" clId="Web-{FBEE96B2-DE7C-436B-8EE4-B39B26B2FF36}" dt="2020-05-07T15:27:37.634" v="44" actId="20577"/>
        <pc:sldMkLst>
          <pc:docMk/>
          <pc:sldMk cId="3785102942" sldId="276"/>
        </pc:sldMkLst>
        <pc:spChg chg="mod">
          <ac:chgData name="" userId="" providerId="" clId="Web-{FBEE96B2-DE7C-436B-8EE4-B39B26B2FF36}" dt="2020-05-07T15:27:37.634" v="44" actId="20577"/>
          <ac:spMkLst>
            <pc:docMk/>
            <pc:sldMk cId="3785102942" sldId="276"/>
            <ac:spMk id="8" creationId="{00000000-0000-0000-0000-000000000000}"/>
          </ac:spMkLst>
        </pc:spChg>
      </pc:sldChg>
      <pc:sldChg chg="modSp">
        <pc:chgData name="" userId="" providerId="" clId="Web-{FBEE96B2-DE7C-436B-8EE4-B39B26B2FF36}" dt="2020-05-07T15:24:56.650" v="29" actId="20577"/>
        <pc:sldMkLst>
          <pc:docMk/>
          <pc:sldMk cId="2981621628" sldId="280"/>
        </pc:sldMkLst>
        <pc:spChg chg="mod">
          <ac:chgData name="" userId="" providerId="" clId="Web-{FBEE96B2-DE7C-436B-8EE4-B39B26B2FF36}" dt="2020-05-07T15:24:56.650" v="29" actId="20577"/>
          <ac:spMkLst>
            <pc:docMk/>
            <pc:sldMk cId="2981621628" sldId="280"/>
            <ac:spMk id="4" creationId="{00000000-0000-0000-0000-000000000000}"/>
          </ac:spMkLst>
        </pc:spChg>
        <pc:spChg chg="mod">
          <ac:chgData name="" userId="" providerId="" clId="Web-{FBEE96B2-DE7C-436B-8EE4-B39B26B2FF36}" dt="2020-05-07T15:09:55.272" v="1" actId="20577"/>
          <ac:spMkLst>
            <pc:docMk/>
            <pc:sldMk cId="2981621628" sldId="280"/>
            <ac:spMk id="6" creationId="{00000000-0000-0000-0000-000000000000}"/>
          </ac:spMkLst>
        </pc:spChg>
        <pc:spChg chg="mod">
          <ac:chgData name="" userId="" providerId="" clId="Web-{FBEE96B2-DE7C-436B-8EE4-B39B26B2FF36}" dt="2020-05-07T15:24:11.009" v="27" actId="20577"/>
          <ac:spMkLst>
            <pc:docMk/>
            <pc:sldMk cId="2981621628" sldId="280"/>
            <ac:spMk id="10" creationId="{00000000-0000-0000-0000-000000000000}"/>
          </ac:spMkLst>
        </pc:spChg>
        <pc:spChg chg="mod">
          <ac:chgData name="" userId="" providerId="" clId="Web-{FBEE96B2-DE7C-436B-8EE4-B39B26B2FF36}" dt="2020-05-07T15:14:05.335" v="8" actId="1076"/>
          <ac:spMkLst>
            <pc:docMk/>
            <pc:sldMk cId="2981621628" sldId="280"/>
            <ac:spMk id="11" creationId="{00000000-0000-0000-0000-000000000000}"/>
          </ac:spMkLst>
        </pc:spChg>
        <pc:spChg chg="mod">
          <ac:chgData name="" userId="" providerId="" clId="Web-{FBEE96B2-DE7C-436B-8EE4-B39B26B2FF36}" dt="2020-05-07T15:14:17.304" v="10" actId="1076"/>
          <ac:spMkLst>
            <pc:docMk/>
            <pc:sldMk cId="2981621628" sldId="280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-infobase.canada.ca/covid-19/visual-data-galler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CA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9662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Topic list page with collection: 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Epidemiological and economic research data </a:t>
            </a:r>
          </a:p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 visualizations (</a:t>
            </a:r>
            <a:r>
              <a:rPr lang="en-CA" u="sng" dirty="0" smtClean="0">
                <a:hlinkClick r:id="rId3"/>
              </a:rPr>
              <a:t>Visual data gallery</a:t>
            </a:r>
            <a:r>
              <a:rPr lang="en-CA" u="sng" dirty="0" smtClean="0"/>
              <a:t>)</a:t>
            </a: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Interactive data visualization of COVID-19 in Canada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Interactive data visualization of COVID-19 in the world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Situational Awareness Dashboard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Epidemic curve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Demographics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Canadian Economic Dashboard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 and modelling</a:t>
            </a:r>
          </a:p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come: 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 version of the Situational Awareness Dashboard 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Vulnerability Dashboard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Disease outcome and government response dashboard</a:t>
            </a:r>
          </a:p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 Hold: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Mobility trend Dashboard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922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position personnalisée">
  <p:cSld name="Disposition personnalisé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73bd4125de_17_3" descr="Une image contenant oiseau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73bd4125de_17_9"/>
          <p:cNvSpPr txBox="1">
            <a:spLocks noGrp="1"/>
          </p:cNvSpPr>
          <p:nvPr>
            <p:ph type="body" idx="1"/>
          </p:nvPr>
        </p:nvSpPr>
        <p:spPr>
          <a:xfrm>
            <a:off x="628650" y="1661120"/>
            <a:ext cx="7886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73bd4125de_17_9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3bd4125de_17_12"/>
          <p:cNvSpPr txBox="1">
            <a:spLocks noGrp="1"/>
          </p:cNvSpPr>
          <p:nvPr>
            <p:ph type="body" idx="1"/>
          </p:nvPr>
        </p:nvSpPr>
        <p:spPr>
          <a:xfrm>
            <a:off x="628650" y="1713843"/>
            <a:ext cx="40140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g73bd4125de_17_12"/>
          <p:cNvSpPr txBox="1">
            <a:spLocks noGrp="1"/>
          </p:cNvSpPr>
          <p:nvPr>
            <p:ph type="body" idx="2"/>
          </p:nvPr>
        </p:nvSpPr>
        <p:spPr>
          <a:xfrm>
            <a:off x="4778828" y="1713842"/>
            <a:ext cx="40713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73bd4125de_17_12"/>
          <p:cNvSpPr txBox="1"/>
          <p:nvPr/>
        </p:nvSpPr>
        <p:spPr>
          <a:xfrm>
            <a:off x="628650" y="643300"/>
            <a:ext cx="82215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73bd4125de_17_16"/>
          <p:cNvSpPr txBox="1"/>
          <p:nvPr/>
        </p:nvSpPr>
        <p:spPr>
          <a:xfrm>
            <a:off x="628650" y="673203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73bd4125de_17_18"/>
          <p:cNvSpPr txBox="1">
            <a:spLocks noGrp="1"/>
          </p:cNvSpPr>
          <p:nvPr>
            <p:ph type="title"/>
          </p:nvPr>
        </p:nvSpPr>
        <p:spPr>
          <a:xfrm>
            <a:off x="629841" y="62942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g73bd4125de_17_18"/>
          <p:cNvSpPr txBox="1">
            <a:spLocks noGrp="1"/>
          </p:cNvSpPr>
          <p:nvPr>
            <p:ph type="body" idx="1"/>
          </p:nvPr>
        </p:nvSpPr>
        <p:spPr>
          <a:xfrm>
            <a:off x="3887391" y="1124135"/>
            <a:ext cx="46290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73bd4125de_17_18"/>
          <p:cNvSpPr txBox="1">
            <a:spLocks noGrp="1"/>
          </p:cNvSpPr>
          <p:nvPr>
            <p:ph type="body" idx="2"/>
          </p:nvPr>
        </p:nvSpPr>
        <p:spPr>
          <a:xfrm>
            <a:off x="629841" y="1842510"/>
            <a:ext cx="2949300" cy="2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73bd4125de_17_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g73bd4125de_17_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73bd4125de_17_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3bd4125de_17_26"/>
          <p:cNvSpPr txBox="1">
            <a:spLocks noGrp="1"/>
          </p:cNvSpPr>
          <p:nvPr>
            <p:ph type="title"/>
          </p:nvPr>
        </p:nvSpPr>
        <p:spPr>
          <a:xfrm>
            <a:off x="279775" y="253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73bd4125de_17_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4" name="Google Shape;34;g73bd4125de_17_2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73bd4125de_17_2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73bd4125de_17_2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73bd4125de_17_26"/>
          <p:cNvSpPr txBox="1"/>
          <p:nvPr/>
        </p:nvSpPr>
        <p:spPr>
          <a:xfrm>
            <a:off x="311700" y="989325"/>
            <a:ext cx="7942800" cy="3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73bd4125de_17_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73bd4125de_17_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73bd4125de_17_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42" name="Google Shape;42;g73bd4125de_17_33"/>
          <p:cNvGrpSpPr/>
          <p:nvPr/>
        </p:nvGrpSpPr>
        <p:grpSpPr>
          <a:xfrm>
            <a:off x="-508" y="-2"/>
            <a:ext cx="9144003" cy="113110"/>
            <a:chOff x="-508" y="1190445"/>
            <a:chExt cx="9144003" cy="150813"/>
          </a:xfrm>
        </p:grpSpPr>
        <p:sp>
          <p:nvSpPr>
            <p:cNvPr id="43" name="Google Shape;43;g73bd4125de_17_33"/>
            <p:cNvSpPr/>
            <p:nvPr/>
          </p:nvSpPr>
          <p:spPr>
            <a:xfrm>
              <a:off x="6962270" y="1190445"/>
              <a:ext cx="2181225" cy="150813"/>
            </a:xfrm>
            <a:custGeom>
              <a:avLst/>
              <a:gdLst/>
              <a:ahLst/>
              <a:cxnLst/>
              <a:rect l="l" t="t" r="r" b="b"/>
              <a:pathLst>
                <a:path w="1374" h="95" extrusionOk="0">
                  <a:moveTo>
                    <a:pt x="96" y="0"/>
                  </a:moveTo>
                  <a:lnTo>
                    <a:pt x="90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374" y="95"/>
                  </a:lnTo>
                  <a:lnTo>
                    <a:pt x="13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E48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73bd4125de_17_33"/>
            <p:cNvSpPr/>
            <p:nvPr/>
          </p:nvSpPr>
          <p:spPr>
            <a:xfrm>
              <a:off x="6828920" y="1190445"/>
              <a:ext cx="276225" cy="150813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96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84" y="95"/>
                  </a:lnTo>
                  <a:lnTo>
                    <a:pt x="1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FDE00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73bd4125de_17_33"/>
            <p:cNvSpPr/>
            <p:nvPr/>
          </p:nvSpPr>
          <p:spPr>
            <a:xfrm>
              <a:off x="-508" y="1190445"/>
              <a:ext cx="6981825" cy="150813"/>
            </a:xfrm>
            <a:custGeom>
              <a:avLst/>
              <a:gdLst/>
              <a:ahLst/>
              <a:cxnLst/>
              <a:rect l="l" t="t" r="r" b="b"/>
              <a:pathLst>
                <a:path w="4398" h="95" extrusionOk="0">
                  <a:moveTo>
                    <a:pt x="4398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302" y="95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g73bd4125de_17_33"/>
          <p:cNvSpPr txBox="1">
            <a:spLocks noGrp="1"/>
          </p:cNvSpPr>
          <p:nvPr>
            <p:ph type="body" idx="1"/>
          </p:nvPr>
        </p:nvSpPr>
        <p:spPr>
          <a:xfrm>
            <a:off x="180976" y="150558"/>
            <a:ext cx="88248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4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g73bd4125de_17_33"/>
          <p:cNvSpPr txBox="1">
            <a:spLocks noGrp="1"/>
          </p:cNvSpPr>
          <p:nvPr>
            <p:ph type="body" idx="2"/>
          </p:nvPr>
        </p:nvSpPr>
        <p:spPr>
          <a:xfrm>
            <a:off x="180975" y="1066144"/>
            <a:ext cx="88677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73bd4125de_17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64" y="0"/>
            <a:ext cx="9130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73bd4125de_17_0"/>
          <p:cNvSpPr txBox="1"/>
          <p:nvPr/>
        </p:nvSpPr>
        <p:spPr>
          <a:xfrm>
            <a:off x="8392525" y="4821314"/>
            <a:ext cx="5838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fld id="{00000000-1234-1234-1234-123412341234}" type="slidenum"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openxmlformats.org/officeDocument/2006/relationships/hyperlink" Target="https://conception.canada.ca/crise/contenu.html" TargetMode="Externa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image" Target="../media/image7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8.xml"/><Relationship Id="rId7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hyperlink" Target="https://conception.canada.ca/crise/conten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2575" y="1940400"/>
            <a:ext cx="86988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>
              <a:buSzPts val="5200"/>
            </a:pPr>
            <a:r>
              <a:rPr lang="fr-FR" sz="48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Intégration et visualisation des données COVID-19</a:t>
            </a:r>
            <a:endParaRPr sz="48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983750" y="3518525"/>
            <a:ext cx="59613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buSzPts val="2800"/>
            </a:pPr>
            <a:r>
              <a:rPr lang="fr-FR" sz="1800" dirty="0">
                <a:latin typeface="Arial Narrow"/>
                <a:ea typeface="Arial Narrow"/>
                <a:cs typeface="Arial Narrow"/>
                <a:sym typeface="Arial Narrow"/>
              </a:rPr>
              <a:t>Comité de gestion </a:t>
            </a:r>
            <a:r>
              <a:rPr lang="fr-FR" sz="1800" dirty="0" smtClean="0">
                <a:latin typeface="Arial Narrow"/>
                <a:ea typeface="Arial Narrow"/>
                <a:cs typeface="Arial Narrow"/>
                <a:sym typeface="Arial Narrow"/>
              </a:rPr>
              <a:t>des thèmes </a:t>
            </a:r>
            <a:r>
              <a:rPr lang="fr-FR" sz="1800" dirty="0">
                <a:latin typeface="Arial Narrow"/>
                <a:ea typeface="Arial Narrow"/>
                <a:cs typeface="Arial Narrow"/>
                <a:sym typeface="Arial Narrow"/>
              </a:rPr>
              <a:t>et groupes de travail </a:t>
            </a:r>
            <a:r>
              <a:rPr lang="fr-FR" sz="1800" dirty="0" smtClean="0">
                <a:latin typeface="Arial Narrow"/>
                <a:ea typeface="Arial Narrow"/>
                <a:cs typeface="Arial Narrow"/>
                <a:sym typeface="Arial Narrow"/>
              </a:rPr>
              <a:t>Web COVID-19</a:t>
            </a:r>
          </a:p>
          <a:p>
            <a:pPr lvl="0" algn="r">
              <a:buSzPts val="2800"/>
            </a:pPr>
            <a:endParaRPr lang="fr-FR" sz="1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r">
              <a:buSzPts val="2800"/>
            </a:pPr>
            <a:r>
              <a:rPr lang="fr-FR" sz="1800" dirty="0">
                <a:latin typeface="Arial Narrow"/>
                <a:ea typeface="Arial Narrow"/>
                <a:cs typeface="Arial Narrow"/>
                <a:sym typeface="Arial Narrow"/>
              </a:rPr>
              <a:t>8 juillet 2020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2900" y="443033"/>
            <a:ext cx="8431153" cy="977100"/>
          </a:xfrm>
        </p:spPr>
        <p:txBody>
          <a:bodyPr/>
          <a:lstStyle/>
          <a:p>
            <a:r>
              <a:rPr lang="fr-FR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Intégration et visualisation des données COVID-19</a:t>
            </a:r>
            <a:endParaRPr lang="en-CA" sz="3000" b="1" dirty="0">
              <a:solidFill>
                <a:srgbClr val="4D562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202177" y="1565729"/>
            <a:ext cx="6126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sp>
        <p:nvSpPr>
          <p:cNvPr id="6" name="Google Shape;88;g749ca9c10e_11_12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42900" y="882804"/>
            <a:ext cx="8844101" cy="136033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52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/>
              <a:t>Depuis le </a:t>
            </a:r>
            <a:r>
              <a:rPr lang="fr-FR" sz="1100" dirty="0" smtClean="0"/>
              <a:t>début de </a:t>
            </a:r>
            <a:r>
              <a:rPr lang="fr-FR" sz="1100" dirty="0"/>
              <a:t>la pandémie COVID-19, il existe un besoin d'outils visuels qui : </a:t>
            </a:r>
            <a:endParaRPr lang="fr-FR" sz="11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dirty="0" smtClean="0"/>
              <a:t>aident </a:t>
            </a:r>
            <a:r>
              <a:rPr lang="fr-FR" sz="1000" dirty="0"/>
              <a:t>les décideurs à interpréter les données et à en rendre compte </a:t>
            </a:r>
            <a:endParaRPr lang="fr-FR" sz="1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dirty="0" smtClean="0"/>
              <a:t>aident </a:t>
            </a:r>
            <a:r>
              <a:rPr lang="fr-FR" sz="1000" dirty="0"/>
              <a:t>le public à comprendre les données et la manière dont les décisions sont prises </a:t>
            </a:r>
            <a:endParaRPr lang="fr-FR" sz="1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dirty="0" smtClean="0"/>
              <a:t>sont </a:t>
            </a:r>
            <a:r>
              <a:rPr lang="fr-FR" sz="1000" dirty="0"/>
              <a:t>utiles aux chercheurs et aux professionnels de la santé </a:t>
            </a:r>
            <a:endParaRPr lang="fr-FR" sz="1000" dirty="0" smtClean="0"/>
          </a:p>
          <a:p>
            <a:pPr marL="952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 smtClean="0"/>
              <a:t>Informations </a:t>
            </a:r>
            <a:r>
              <a:rPr lang="fr-FR" sz="1100" dirty="0"/>
              <a:t>précises, cohérentes et opportunes, recueillies auprès de plusieurs sources (ASPC, Laboratoire national de microbiologie, </a:t>
            </a:r>
            <a:r>
              <a:rPr lang="fr-FR" sz="1100" dirty="0" err="1"/>
              <a:t>StatsCan</a:t>
            </a:r>
            <a:r>
              <a:rPr lang="fr-FR" sz="1100" dirty="0"/>
              <a:t>, provinces et </a:t>
            </a:r>
            <a:r>
              <a:rPr lang="fr-FR" sz="1100" dirty="0" smtClean="0"/>
              <a:t>territoires)</a:t>
            </a:r>
            <a:endParaRPr dirty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55999" y="1903685"/>
            <a:ext cx="2859427" cy="29392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0"/>
            <a:r>
              <a:rPr lang="en-CA" sz="1700" b="1" dirty="0" err="1" smtClean="0"/>
              <a:t>Problème</a:t>
            </a:r>
            <a:endParaRPr lang="en-CA" sz="1700" b="1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fr-FR" sz="1200" dirty="0"/>
              <a:t>Source de données </a:t>
            </a:r>
            <a:r>
              <a:rPr lang="fr-FR" sz="1200" dirty="0" smtClean="0"/>
              <a:t>multiples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Difficiles </a:t>
            </a:r>
            <a:r>
              <a:rPr lang="fr-FR" sz="1200" dirty="0"/>
              <a:t>à comprendre à l'état brut, ce qui laisse </a:t>
            </a:r>
            <a:r>
              <a:rPr lang="fr-FR" sz="1200" dirty="0" smtClean="0"/>
              <a:t>place </a:t>
            </a:r>
            <a:r>
              <a:rPr lang="fr-FR" sz="1200" dirty="0"/>
              <a:t>à </a:t>
            </a:r>
            <a:r>
              <a:rPr lang="fr-FR" sz="1200" dirty="0" smtClean="0"/>
              <a:t>des </a:t>
            </a:r>
            <a:r>
              <a:rPr lang="fr-FR" sz="1200" dirty="0"/>
              <a:t>interprétations </a:t>
            </a:r>
            <a:r>
              <a:rPr lang="fr-FR" sz="1200" dirty="0" smtClean="0"/>
              <a:t>erronées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Nécessité </a:t>
            </a:r>
            <a:r>
              <a:rPr lang="fr-FR" sz="1200" dirty="0"/>
              <a:t>de fournir un </a:t>
            </a:r>
            <a:r>
              <a:rPr lang="fr-FR" sz="1200" dirty="0" smtClean="0"/>
              <a:t>contexte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Publics </a:t>
            </a:r>
            <a:r>
              <a:rPr lang="fr-FR" sz="1200" dirty="0"/>
              <a:t>multiples avec des besoins différents (public, médias, professionnels de la santé, chercheurs, hauts fonctionnaires</a:t>
            </a:r>
            <a:r>
              <a:rPr lang="fr-FR" sz="1200" dirty="0" smtClean="0"/>
              <a:t>)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Accessibilité </a:t>
            </a:r>
            <a:r>
              <a:rPr lang="fr-FR" sz="1200" dirty="0"/>
              <a:t>et facilité d'utilisation sur les plateformes </a:t>
            </a:r>
            <a:r>
              <a:rPr lang="fr-FR" sz="1200" dirty="0" smtClean="0"/>
              <a:t>numériques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Maintenir </a:t>
            </a:r>
            <a:r>
              <a:rPr lang="fr-FR" sz="1200" dirty="0"/>
              <a:t>la cohérence des données entre les sites </a:t>
            </a:r>
            <a:r>
              <a:rPr lang="fr-FR" sz="1200" dirty="0" smtClean="0"/>
              <a:t>Web </a:t>
            </a:r>
            <a:r>
              <a:rPr lang="fr-FR" sz="1200" dirty="0"/>
              <a:t>et les outils (mises à jour manuelles</a:t>
            </a:r>
            <a:r>
              <a:rPr lang="fr-FR" sz="1200" dirty="0" smtClean="0"/>
              <a:t>)</a:t>
            </a:r>
            <a:endParaRPr lang="en-CA" sz="1200" dirty="0"/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3107064" y="1903685"/>
            <a:ext cx="2976817" cy="2569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0" indent="0">
              <a:buNone/>
            </a:pPr>
            <a:r>
              <a:rPr lang="en-CA" sz="1700" b="1" dirty="0" err="1" smtClean="0"/>
              <a:t>Objectif</a:t>
            </a:r>
            <a:endParaRPr lang="en-CA" sz="800" b="1" dirty="0"/>
          </a:p>
          <a:p>
            <a:pPr marL="95250"/>
            <a:r>
              <a:rPr lang="fr-FR" sz="1200" dirty="0" smtClean="0"/>
              <a:t>Veiller </a:t>
            </a:r>
            <a:r>
              <a:rPr lang="fr-CA" sz="1200" dirty="0" smtClean="0"/>
              <a:t>à ce que </a:t>
            </a:r>
            <a:r>
              <a:rPr lang="fr-FR" sz="1200" dirty="0" smtClean="0"/>
              <a:t>les </a:t>
            </a:r>
            <a:r>
              <a:rPr lang="fr-FR" sz="1200" dirty="0"/>
              <a:t>données </a:t>
            </a:r>
            <a:r>
              <a:rPr lang="fr-FR" sz="1200" dirty="0" smtClean="0"/>
              <a:t>soient </a:t>
            </a:r>
            <a:r>
              <a:rPr lang="fr-FR" sz="1200" dirty="0"/>
              <a:t>utilisables par différents publics, </a:t>
            </a:r>
            <a:r>
              <a:rPr lang="fr-FR" sz="1200" dirty="0" smtClean="0"/>
              <a:t>organisées </a:t>
            </a:r>
            <a:r>
              <a:rPr lang="fr-FR" sz="1200" dirty="0"/>
              <a:t>de manière logique et </a:t>
            </a:r>
            <a:r>
              <a:rPr lang="fr-FR" sz="1200" dirty="0" smtClean="0"/>
              <a:t>faciles à trouver. De plus, elles doivent être compréhensibles</a:t>
            </a:r>
            <a:r>
              <a:rPr lang="fr-FR" sz="1200" dirty="0"/>
              <a:t>, en laissant le moins de place possible aux erreurs </a:t>
            </a:r>
            <a:r>
              <a:rPr lang="fr-FR" sz="1200" dirty="0" smtClean="0"/>
              <a:t>d'interprétation, et cohérentes </a:t>
            </a:r>
            <a:r>
              <a:rPr lang="fr-FR" sz="1200" dirty="0"/>
              <a:t>dans tous les canaux gouvernementaux.  (réduire le risque d'erreur humaine et fournir une source d'information fiable aux Canadiens et aux </a:t>
            </a:r>
            <a:r>
              <a:rPr lang="fr-FR" sz="1200" dirty="0" smtClean="0"/>
              <a:t>hauts fonctionnaires).</a:t>
            </a:r>
            <a:endParaRPr lang="en-CA" sz="1200" dirty="0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6175519" y="1903685"/>
            <a:ext cx="2786828" cy="3123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0" indent="0">
              <a:buNone/>
            </a:pPr>
            <a:r>
              <a:rPr lang="en-CA" sz="1700" b="1" dirty="0" err="1" smtClean="0"/>
              <a:t>Stratégie</a:t>
            </a:r>
            <a:endParaRPr lang="en-CA" sz="800" b="1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fr-FR" sz="1200" dirty="0"/>
              <a:t>é</a:t>
            </a:r>
            <a:r>
              <a:rPr lang="fr-FR" sz="1200" dirty="0" smtClean="0"/>
              <a:t>laborer et mettre </a:t>
            </a:r>
            <a:r>
              <a:rPr lang="fr-FR" sz="1200" dirty="0"/>
              <a:t>en œuvre des solutions </a:t>
            </a:r>
            <a:r>
              <a:rPr lang="fr-FR" sz="1200" dirty="0" smtClean="0"/>
              <a:t>visuelles, comme les tableaux </a:t>
            </a:r>
            <a:r>
              <a:rPr lang="fr-FR" sz="1200" dirty="0"/>
              <a:t>de </a:t>
            </a:r>
            <a:r>
              <a:rPr lang="fr-FR" sz="1200" dirty="0" smtClean="0"/>
              <a:t>bord, </a:t>
            </a:r>
            <a:r>
              <a:rPr lang="fr-FR" sz="1200" dirty="0"/>
              <a:t>pour répondre aux besoins des hauts </a:t>
            </a:r>
            <a:r>
              <a:rPr lang="fr-FR" sz="1200" dirty="0" smtClean="0"/>
              <a:t>fonctionnaires;  </a:t>
            </a:r>
            <a:endParaRPr lang="fr-FR" sz="1200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fr-FR" sz="1200" dirty="0"/>
              <a:t>partager des données brutes par l'intermédiaire des portails de </a:t>
            </a:r>
            <a:r>
              <a:rPr lang="fr-FR" sz="1200" dirty="0" err="1"/>
              <a:t>StatsCan</a:t>
            </a:r>
            <a:r>
              <a:rPr lang="fr-FR" sz="1200" dirty="0"/>
              <a:t> et d'</a:t>
            </a:r>
            <a:r>
              <a:rPr lang="fr-FR" sz="1200" dirty="0" err="1"/>
              <a:t>OpenGov</a:t>
            </a:r>
            <a:r>
              <a:rPr lang="fr-FR" sz="1200" dirty="0"/>
              <a:t> pour les chercheurs et les autres </a:t>
            </a:r>
            <a:r>
              <a:rPr lang="fr-FR" sz="1200" dirty="0" smtClean="0"/>
              <a:t>intervenants</a:t>
            </a:r>
            <a:endParaRPr lang="fr-FR" sz="1200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fr-FR" sz="1200" dirty="0"/>
              <a:t>créer des pages HTML accessibles au public avec des éléments contextuels écrits sur le </a:t>
            </a:r>
            <a:r>
              <a:rPr lang="fr-FR" sz="1200" dirty="0" smtClean="0"/>
              <a:t>Web </a:t>
            </a:r>
            <a:r>
              <a:rPr lang="fr-FR" sz="1200" dirty="0"/>
              <a:t>qui tirent leurs données des mêmes sources.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16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24177" y="1003068"/>
            <a:ext cx="1851785" cy="3708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68110" y="458177"/>
            <a:ext cx="7886700" cy="977100"/>
          </a:xfrm>
        </p:spPr>
        <p:txBody>
          <a:bodyPr/>
          <a:lstStyle/>
          <a:p>
            <a:r>
              <a:rPr lang="fr-FR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Intégration et visualisation des données COVID-19</a:t>
            </a:r>
            <a:endParaRPr lang="en-CA" sz="3000" b="1" dirty="0">
              <a:solidFill>
                <a:srgbClr val="4D562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-250144" y="910017"/>
            <a:ext cx="7444482" cy="64017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1"/>
            <a:r>
              <a:rPr lang="en-CA" sz="2000" b="1" dirty="0"/>
              <a:t> </a:t>
            </a:r>
            <a:r>
              <a:rPr lang="en-CA" sz="1600" b="1" dirty="0" err="1" smtClean="0"/>
              <a:t>Approche</a:t>
            </a:r>
            <a:endParaRPr lang="en-CA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Demandes des </a:t>
            </a:r>
            <a:r>
              <a:rPr lang="fr-FR" dirty="0"/>
              <a:t>hauts fonctionnaires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Créer des tableaux de bord de visualisation de données à l'aide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la </a:t>
            </a:r>
            <a:r>
              <a:rPr lang="fr-FR" dirty="0" smtClean="0"/>
              <a:t>plateforme </a:t>
            </a:r>
            <a:r>
              <a:rPr lang="fr-FR" dirty="0" err="1"/>
              <a:t>ArcGIS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Pointer vers des sources de données tabulaires </a:t>
            </a:r>
            <a:br>
              <a:rPr lang="fr-FR" dirty="0"/>
            </a:br>
            <a:r>
              <a:rPr lang="fr-FR" dirty="0" smtClean="0"/>
              <a:t>(portails des provinces et territoires, </a:t>
            </a:r>
            <a:r>
              <a:rPr lang="fr-FR" dirty="0" err="1" smtClean="0"/>
              <a:t>StatsCan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err="1" smtClean="0"/>
              <a:t>OpenGov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Mettre à profit les rédacteurs </a:t>
            </a:r>
            <a:r>
              <a:rPr lang="fr-FR" dirty="0"/>
              <a:t>W</a:t>
            </a:r>
            <a:r>
              <a:rPr lang="fr-FR" dirty="0" smtClean="0"/>
              <a:t>eb </a:t>
            </a:r>
            <a:r>
              <a:rPr lang="fr-FR" dirty="0"/>
              <a:t>de </a:t>
            </a:r>
            <a:r>
              <a:rPr lang="fr-FR" dirty="0" smtClean="0"/>
              <a:t>l'équipe des Communications numériques pour </a:t>
            </a:r>
            <a:r>
              <a:rPr lang="fr-FR" dirty="0"/>
              <a:t>adapter </a:t>
            </a:r>
            <a:r>
              <a:rPr lang="fr-FR" dirty="0" smtClean="0"/>
              <a:t>l’information fournie par les </a:t>
            </a:r>
            <a:r>
              <a:rPr lang="fr-FR" dirty="0"/>
              <a:t>spécialistes des données et </a:t>
            </a:r>
            <a:r>
              <a:rPr lang="fr-FR" dirty="0" smtClean="0"/>
              <a:t>rédiger pour les auditoires Web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Créer des pages </a:t>
            </a:r>
            <a:r>
              <a:rPr lang="fr-FR" dirty="0" smtClean="0"/>
              <a:t>Web </a:t>
            </a:r>
            <a:r>
              <a:rPr lang="fr-FR" dirty="0"/>
              <a:t>accessibles et </a:t>
            </a:r>
            <a:r>
              <a:rPr lang="fr-FR" dirty="0" smtClean="0"/>
              <a:t>adaptées aux appareils mobiles </a:t>
            </a:r>
            <a:r>
              <a:rPr lang="fr-FR" dirty="0"/>
              <a:t>qui se mettent automatiquement à jour à partir des mêmes sources de données </a:t>
            </a:r>
            <a:r>
              <a:rPr lang="fr-FR" dirty="0" smtClean="0"/>
              <a:t>que </a:t>
            </a:r>
            <a:r>
              <a:rPr lang="fr-FR" dirty="0"/>
              <a:t>les tableaux de bord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Collaboration entre collègues, experts, partenaires institutionnels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interministériels </a:t>
            </a:r>
            <a:r>
              <a:rPr lang="fr-FR" dirty="0" smtClean="0"/>
              <a:t>(provinces, territoires, </a:t>
            </a:r>
            <a:r>
              <a:rPr lang="fr-FR" dirty="0" err="1" smtClean="0"/>
              <a:t>RNCan</a:t>
            </a:r>
            <a:r>
              <a:rPr lang="fr-FR" dirty="0"/>
              <a:t>, </a:t>
            </a:r>
            <a:r>
              <a:rPr lang="fr-FR" dirty="0" err="1"/>
              <a:t>StatsCan</a:t>
            </a:r>
            <a:r>
              <a:rPr lang="fr-FR" dirty="0"/>
              <a:t>, HC, </a:t>
            </a:r>
            <a:r>
              <a:rPr lang="fr-FR" dirty="0" smtClean="0"/>
              <a:t>PHAC, etc.)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activités de promotion des </a:t>
            </a:r>
            <a:r>
              <a:rPr lang="fr-FR" dirty="0"/>
              <a:t>médias sociaux </a:t>
            </a:r>
            <a:r>
              <a:rPr lang="fr-FR" dirty="0" smtClean="0"/>
              <a:t>sont prévues </a:t>
            </a:r>
            <a:r>
              <a:rPr lang="fr-FR" dirty="0"/>
              <a:t>en fonction du </a:t>
            </a:r>
            <a:r>
              <a:rPr lang="fr-FR" dirty="0" smtClean="0"/>
              <a:t>public cible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Le rendement est évalué à </a:t>
            </a:r>
            <a:r>
              <a:rPr lang="fr-FR" dirty="0"/>
              <a:t>la fois par </a:t>
            </a:r>
            <a:r>
              <a:rPr lang="fr-FR" dirty="0" smtClean="0"/>
              <a:t>l'analyse de données et </a:t>
            </a:r>
            <a:r>
              <a:rPr lang="fr-FR" dirty="0"/>
              <a:t>par l'engagement dans les médias sociaux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b="1" dirty="0"/>
          </a:p>
          <a:p>
            <a:pPr marL="457200" lvl="1"/>
            <a:endParaRPr lang="en-CA" sz="1800" b="1" dirty="0"/>
          </a:p>
          <a:p>
            <a:pPr marL="457200" lvl="1"/>
            <a:endParaRPr lang="en-CA" sz="1800" b="1" dirty="0"/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94338" y="1537465"/>
            <a:ext cx="1551846" cy="23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24177" y="1003068"/>
            <a:ext cx="1851785" cy="3708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68110" y="458177"/>
            <a:ext cx="7886700" cy="977100"/>
          </a:xfrm>
        </p:spPr>
        <p:txBody>
          <a:bodyPr/>
          <a:lstStyle/>
          <a:p>
            <a:r>
              <a:rPr lang="fr-FR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Intégration et visualisation des données COVID-19</a:t>
            </a:r>
            <a:endParaRPr lang="en-CA" sz="3000" b="1" dirty="0">
              <a:solidFill>
                <a:srgbClr val="4D562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-330200" y="1003068"/>
            <a:ext cx="7464821" cy="52014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1"/>
            <a:r>
              <a:rPr lang="en-CA" sz="2000" b="1" dirty="0" err="1" smtClean="0"/>
              <a:t>Considérations</a:t>
            </a:r>
            <a:endParaRPr lang="en-CA" sz="1800" b="1" dirty="0"/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>
                <a:hlinkClick r:id="rId7"/>
              </a:rPr>
              <a:t>Aide-mémoire pour la conception du contenu des communications de </a:t>
            </a:r>
            <a:r>
              <a:rPr lang="fr-FR" sz="1200" dirty="0" smtClean="0">
                <a:hlinkClick r:id="rId7"/>
              </a:rPr>
              <a:t>crise</a:t>
            </a:r>
            <a:endParaRPr lang="fr-FR" sz="1200" dirty="0" smtClean="0"/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Qui </a:t>
            </a:r>
            <a:r>
              <a:rPr lang="fr-FR" sz="1200" dirty="0"/>
              <a:t>est le public </a:t>
            </a:r>
            <a:r>
              <a:rPr lang="fr-FR" sz="1200" dirty="0" smtClean="0"/>
              <a:t>cible? </a:t>
            </a:r>
            <a:r>
              <a:rPr lang="fr-FR" sz="1200" dirty="0"/>
              <a:t>(fonctionnaires et employés internes, public, professionnels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de </a:t>
            </a:r>
            <a:r>
              <a:rPr lang="fr-FR" sz="1200" dirty="0"/>
              <a:t>la santé, chercheurs, médias)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/>
              <a:t>Veiller à ce que les hauts fonctionnaires soient informés et </a:t>
            </a:r>
            <a:r>
              <a:rPr lang="fr-FR" sz="1200" dirty="0" smtClean="0"/>
              <a:t>capables </a:t>
            </a:r>
            <a:r>
              <a:rPr lang="fr-FR" sz="1200" dirty="0"/>
              <a:t>de répondre aux </a:t>
            </a:r>
            <a:r>
              <a:rPr lang="fr-FR" sz="1200" dirty="0" smtClean="0"/>
              <a:t>questions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Si public interne, serons-nous perçus </a:t>
            </a:r>
            <a:r>
              <a:rPr lang="fr-FR" sz="1200" dirty="0"/>
              <a:t>comme </a:t>
            </a:r>
            <a:r>
              <a:rPr lang="fr-FR" sz="1200" dirty="0" smtClean="0"/>
              <a:t>si nous tentons de cacher de l’information </a:t>
            </a:r>
            <a:r>
              <a:rPr lang="fr-FR" sz="1200" dirty="0"/>
              <a:t>au </a:t>
            </a:r>
            <a:r>
              <a:rPr lang="fr-FR" sz="1200" dirty="0" smtClean="0"/>
              <a:t>public?</a:t>
            </a:r>
            <a:endParaRPr lang="fr-FR" sz="1200" dirty="0"/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/>
              <a:t>Si </a:t>
            </a:r>
            <a:r>
              <a:rPr lang="fr-FR" sz="1200" dirty="0" smtClean="0"/>
              <a:t>public externe, risquons-nous </a:t>
            </a:r>
            <a:r>
              <a:rPr lang="fr-FR" sz="1200" dirty="0"/>
              <a:t>de </a:t>
            </a:r>
            <a:r>
              <a:rPr lang="fr-FR" sz="1200" dirty="0" smtClean="0"/>
              <a:t>diffuser trop de données</a:t>
            </a:r>
            <a:r>
              <a:rPr lang="fr-FR" sz="1200" dirty="0"/>
              <a:t>, ce qui rendrait leur compréhension difficile pour le </a:t>
            </a:r>
            <a:r>
              <a:rPr lang="fr-FR" sz="1200" dirty="0" smtClean="0"/>
              <a:t>public?</a:t>
            </a:r>
            <a:endParaRPr lang="fr-FR" sz="1200" dirty="0"/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/>
              <a:t>Les données peuvent-elles être mal </a:t>
            </a:r>
            <a:r>
              <a:rPr lang="fr-FR" sz="1200" dirty="0" smtClean="0"/>
              <a:t>interprétées?</a:t>
            </a:r>
            <a:endParaRPr lang="fr-FR" sz="1200" dirty="0"/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Les données proviennent des </a:t>
            </a:r>
            <a:r>
              <a:rPr lang="fr-FR" sz="1200" dirty="0"/>
              <a:t>provinces et </a:t>
            </a:r>
            <a:r>
              <a:rPr lang="fr-FR" sz="1200" dirty="0" smtClean="0"/>
              <a:t>des territoires (PT). En </a:t>
            </a:r>
            <a:r>
              <a:rPr lang="fr-FR" sz="1200" dirty="0"/>
              <a:t>les </a:t>
            </a:r>
            <a:r>
              <a:rPr lang="fr-FR" sz="1200" dirty="0" smtClean="0"/>
              <a:t>diffusant, le </a:t>
            </a:r>
            <a:r>
              <a:rPr lang="fr-FR" sz="1200" dirty="0"/>
              <a:t>gouvernement fédéral outrepasse-t-il ses </a:t>
            </a:r>
            <a:r>
              <a:rPr lang="fr-FR" sz="1200" dirty="0" smtClean="0"/>
              <a:t>responsabilités?</a:t>
            </a:r>
            <a:endParaRPr lang="fr-FR" sz="1200" dirty="0"/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/>
              <a:t>Le </a:t>
            </a:r>
            <a:r>
              <a:rPr lang="fr-FR" sz="1200" dirty="0" smtClean="0"/>
              <a:t>fait que les rapports des </a:t>
            </a:r>
            <a:r>
              <a:rPr lang="fr-FR" sz="1200" dirty="0"/>
              <a:t>PT </a:t>
            </a:r>
            <a:r>
              <a:rPr lang="fr-FR" sz="1200" dirty="0" smtClean="0"/>
              <a:t>soient diffusés à </a:t>
            </a:r>
            <a:r>
              <a:rPr lang="fr-FR" sz="1200" dirty="0"/>
              <a:t>différents moments peut entraîner des incohérences </a:t>
            </a:r>
            <a:endParaRPr lang="fr-FR" sz="1200" dirty="0" smtClean="0"/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Les </a:t>
            </a:r>
            <a:r>
              <a:rPr lang="fr-FR" sz="1200" dirty="0"/>
              <a:t>préoccupations en matière de protection de la vie privée dépendent de la </a:t>
            </a:r>
            <a:r>
              <a:rPr lang="fr-FR" sz="1200" dirty="0" smtClean="0"/>
              <a:t>granularité des </a:t>
            </a:r>
            <a:r>
              <a:rPr lang="fr-FR" sz="1200" dirty="0"/>
              <a:t>données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/>
              <a:t>Urgence de la publication des données (il est difficile de satisfaire à toutes les exigences en matière d'accessibilité et de rédaction sur le </a:t>
            </a:r>
            <a:r>
              <a:rPr lang="fr-FR" sz="1200" dirty="0" smtClean="0"/>
              <a:t>Web</a:t>
            </a:r>
            <a:r>
              <a:rPr lang="fr-FR" sz="1200" dirty="0"/>
              <a:t>)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Fonder </a:t>
            </a:r>
            <a:r>
              <a:rPr lang="fr-FR" sz="1200" dirty="0"/>
              <a:t>la publication des données sur les conseils et les recommandations des hauts fonctionnaires, des analyses et des analyses de l'environnement (ce que les gens recherchent) </a:t>
            </a:r>
            <a:endParaRPr lang="en-CA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b="1" dirty="0"/>
          </a:p>
          <a:p>
            <a:pPr marL="457200" lvl="1"/>
            <a:endParaRPr lang="en-CA" sz="1800" dirty="0">
              <a:solidFill>
                <a:srgbClr val="FF0000"/>
              </a:solidFill>
            </a:endParaRPr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33917" y="1435277"/>
            <a:ext cx="1432305" cy="27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24177" y="1003068"/>
            <a:ext cx="1851785" cy="3708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89262" y="458177"/>
            <a:ext cx="7886700" cy="977100"/>
          </a:xfrm>
        </p:spPr>
        <p:txBody>
          <a:bodyPr/>
          <a:lstStyle/>
          <a:p>
            <a:r>
              <a:rPr lang="fr-FR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Intégration et visualisation des données COVID-19</a:t>
            </a:r>
            <a:endParaRPr lang="en-CA" sz="3000" b="1" dirty="0">
              <a:solidFill>
                <a:srgbClr val="4D562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-250144" y="704977"/>
            <a:ext cx="72743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CA" sz="1600" dirty="0"/>
          </a:p>
          <a:p>
            <a:pPr marL="457200" lvl="1"/>
            <a:r>
              <a:rPr lang="fr-FR" sz="2000" b="1" dirty="0" smtClean="0"/>
              <a:t>Favoriser </a:t>
            </a:r>
            <a:r>
              <a:rPr lang="fr-FR" sz="2000" b="1" dirty="0"/>
              <a:t>la cohérence entre les outils numériques</a:t>
            </a:r>
          </a:p>
          <a:p>
            <a:pPr marL="457200" lvl="1"/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Mises à jour automatisées à partir d'une source de données centrale (importation automatique des données de l'ASPC toutes les 5 minutes au lieu d'une mise à jour manuelle deux fois par jour)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Exploiter la capacité du système MWS (AEM) de Service Canada, qui est conçu pour prendre en charge de grands volumes </a:t>
            </a:r>
            <a:r>
              <a:rPr lang="fr-FR" sz="1600" dirty="0" smtClean="0"/>
              <a:t>d'information entrante.  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Lien vers des sources faisant autorité (</a:t>
            </a:r>
            <a:r>
              <a:rPr lang="fr-FR" sz="1600" dirty="0" smtClean="0"/>
              <a:t>information provinciale </a:t>
            </a:r>
            <a:r>
              <a:rPr lang="fr-FR" sz="1600" dirty="0"/>
              <a:t>et </a:t>
            </a:r>
            <a:r>
              <a:rPr lang="fr-FR" sz="1600" dirty="0" smtClean="0"/>
              <a:t>territoriale, </a:t>
            </a:r>
            <a:r>
              <a:rPr lang="fr-FR" sz="1600" dirty="0" err="1"/>
              <a:t>Stats</a:t>
            </a:r>
            <a:r>
              <a:rPr lang="fr-FR" sz="1600" dirty="0"/>
              <a:t> Can, ASPC)</a:t>
            </a:r>
            <a:endParaRPr lang="en-CA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lvl="1"/>
            <a:r>
              <a:rPr lang="en-CA" sz="1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05518" y="1520912"/>
            <a:ext cx="1489103" cy="26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8110" y="458177"/>
            <a:ext cx="7886700" cy="977100"/>
          </a:xfrm>
        </p:spPr>
        <p:txBody>
          <a:bodyPr/>
          <a:lstStyle/>
          <a:p>
            <a:r>
              <a:rPr lang="fr-FR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Intégration et visualisation des données COVID-19</a:t>
            </a:r>
            <a:endParaRPr lang="en-CA" sz="3000" b="1" dirty="0">
              <a:solidFill>
                <a:srgbClr val="4D562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-250144" y="1142919"/>
            <a:ext cx="4802001" cy="54784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1"/>
            <a:r>
              <a:rPr lang="fr-FR" sz="2000" b="1" dirty="0"/>
              <a:t>Impact</a:t>
            </a:r>
          </a:p>
          <a:p>
            <a:pPr marL="457200" lvl="1"/>
            <a:endParaRPr lang="fr-FR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Des données cohérentes entre les plateformes du </a:t>
            </a:r>
            <a:r>
              <a:rPr lang="fr-FR" sz="1600" dirty="0" err="1"/>
              <a:t>GdC</a:t>
            </a:r>
            <a:endParaRPr lang="fr-FR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Un public informé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Des outils </a:t>
            </a:r>
            <a:r>
              <a:rPr lang="fr-FR" sz="1600" dirty="0"/>
              <a:t>disponibles pour aider les décideurs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La publication </a:t>
            </a:r>
            <a:r>
              <a:rPr lang="fr-FR" sz="1600" dirty="0"/>
              <a:t>de plus de données pour répondre à la demande des hauts fonctionnaires, des parties prenantes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et </a:t>
            </a:r>
            <a:r>
              <a:rPr lang="fr-FR" sz="1600" dirty="0"/>
              <a:t>du public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Les données </a:t>
            </a:r>
            <a:r>
              <a:rPr lang="fr-FR" sz="1600" dirty="0" smtClean="0"/>
              <a:t>à </a:t>
            </a:r>
            <a:r>
              <a:rPr lang="fr-FR" sz="1600" dirty="0"/>
              <a:t>la disposition des parties prenantes dans le format qui répond le mieux à leurs besoins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 smtClean="0"/>
          </a:p>
          <a:p>
            <a:pPr marL="457200" lvl="1"/>
            <a:endParaRPr lang="en-C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b="1" dirty="0"/>
          </a:p>
          <a:p>
            <a:pPr marL="457200" lvl="1"/>
            <a:endParaRPr lang="en-CA" sz="1800" dirty="0">
              <a:solidFill>
                <a:srgbClr val="FF0000"/>
              </a:solidFill>
            </a:endParaRPr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57" y="1713734"/>
            <a:ext cx="4391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041361" y="114291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>
              <a:lnSpc>
                <a:spcPct val="105000"/>
              </a:lnSpc>
            </a:pPr>
            <a:r>
              <a:rPr lang="fr-CA" sz="1000" u="sng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Recherches et données épidémiologiques et économiques </a:t>
            </a:r>
            <a:r>
              <a:rPr lang="fr-CA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nous avons reçu </a:t>
            </a:r>
            <a:r>
              <a:rPr lang="fr-CA" sz="1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32 000 visites </a:t>
            </a:r>
            <a:r>
              <a:rPr lang="fr-CA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la semaine dernière, pour un total de </a:t>
            </a:r>
            <a:r>
              <a:rPr lang="fr-CA" sz="1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152 000 visites</a:t>
            </a:r>
            <a:r>
              <a:rPr lang="fr-CA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depuis le lancement.</a:t>
            </a:r>
            <a:endParaRPr lang="fr-CA" sz="1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92" y="3365473"/>
            <a:ext cx="4202954" cy="161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21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20485" y="469997"/>
            <a:ext cx="3352393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Points </a:t>
            </a:r>
            <a:r>
              <a:rPr lang="en-CA" sz="30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clés</a:t>
            </a:r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 à </a:t>
            </a:r>
            <a:r>
              <a:rPr lang="en-CA" sz="30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retenir</a:t>
            </a:r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 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-250144" y="767798"/>
            <a:ext cx="72743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CA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lvl="1"/>
            <a:r>
              <a:rPr lang="en-CA" sz="1800" dirty="0"/>
              <a:t> </a:t>
            </a:r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285612" y="1149295"/>
            <a:ext cx="6087266" cy="2554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Cette solution est </a:t>
            </a:r>
            <a:r>
              <a:rPr lang="fr-FR" sz="2000" b="1" dirty="0" smtClean="0"/>
              <a:t>réutilisable</a:t>
            </a:r>
            <a:r>
              <a:rPr lang="fr-FR" sz="2000" dirty="0" smtClean="0"/>
              <a:t> </a:t>
            </a:r>
            <a:r>
              <a:rPr lang="fr-FR" sz="2000" dirty="0"/>
              <a:t>et </a:t>
            </a:r>
            <a:r>
              <a:rPr lang="fr-FR" sz="2000" dirty="0" smtClean="0"/>
              <a:t>peut être mise à profit pour répondre </a:t>
            </a:r>
            <a:r>
              <a:rPr lang="fr-FR" sz="2000" dirty="0"/>
              <a:t>à des besoins similaires dans d'autres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La nature </a:t>
            </a:r>
            <a:r>
              <a:rPr lang="fr-FR" sz="2000" b="1" dirty="0"/>
              <a:t>collaborative</a:t>
            </a:r>
            <a:r>
              <a:rPr lang="fr-FR" sz="2000" dirty="0"/>
              <a:t> de l'approche permet de fournir les données en temps utile et de </a:t>
            </a:r>
            <a:r>
              <a:rPr lang="fr-FR" sz="2000" dirty="0" smtClean="0"/>
              <a:t>s'assurer </a:t>
            </a:r>
            <a:r>
              <a:rPr lang="fr-FR" sz="2000" dirty="0"/>
              <a:t>qu'elles répondent aux besoins de tous les Canadiens et des parties prenantes.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34040" y="1112649"/>
            <a:ext cx="1851785" cy="3708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22113" y="1544858"/>
            <a:ext cx="1475639" cy="27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28650" y="1054295"/>
            <a:ext cx="7886700" cy="3914520"/>
          </a:xfrm>
        </p:spPr>
        <p:txBody>
          <a:bodyPr/>
          <a:lstStyle/>
          <a:p>
            <a:r>
              <a:rPr lang="fr-FR" sz="1200" dirty="0">
                <a:hlinkClick r:id="rId4"/>
              </a:rPr>
              <a:t>Liste de contrôle pour la conception du contenu des communications de crise</a:t>
            </a:r>
            <a:endParaRPr lang="fr-FR" sz="1200" dirty="0"/>
          </a:p>
          <a:p>
            <a:pPr marL="95250" indent="0">
              <a:buNone/>
            </a:pPr>
            <a:r>
              <a:rPr lang="fr-FR" sz="1200" b="1" dirty="0"/>
              <a:t>Page de la liste des sujets avec collection : </a:t>
            </a:r>
          </a:p>
          <a:p>
            <a:r>
              <a:rPr lang="fr-FR" sz="1200" dirty="0"/>
              <a:t>Données de recherche épidémiologique et économique </a:t>
            </a:r>
          </a:p>
          <a:p>
            <a:r>
              <a:rPr lang="fr-FR" sz="1200" dirty="0"/>
              <a:t>Galerie de données visuelles</a:t>
            </a:r>
          </a:p>
          <a:p>
            <a:pPr lvl="1"/>
            <a:r>
              <a:rPr lang="fr-FR" sz="900" dirty="0"/>
              <a:t>Visualisation interactive des données de COVID-19 au Canada</a:t>
            </a:r>
          </a:p>
          <a:p>
            <a:pPr lvl="1"/>
            <a:r>
              <a:rPr lang="fr-FR" sz="900" dirty="0"/>
              <a:t>Visualisation interactive des données de COVID-19 dans le monde</a:t>
            </a:r>
          </a:p>
          <a:p>
            <a:pPr lvl="1"/>
            <a:r>
              <a:rPr lang="fr-FR" sz="900" dirty="0"/>
              <a:t>Tableau de bord de la connaissance de la situation</a:t>
            </a:r>
          </a:p>
          <a:p>
            <a:pPr lvl="1"/>
            <a:r>
              <a:rPr lang="fr-FR" sz="900" dirty="0"/>
              <a:t>Courbe </a:t>
            </a:r>
            <a:r>
              <a:rPr lang="fr-FR" sz="900" dirty="0" smtClean="0"/>
              <a:t>épidémiologique</a:t>
            </a:r>
            <a:endParaRPr lang="fr-FR" sz="900" dirty="0"/>
          </a:p>
          <a:p>
            <a:pPr lvl="1"/>
            <a:r>
              <a:rPr lang="en-CA" sz="900" dirty="0" err="1"/>
              <a:t>Données</a:t>
            </a:r>
            <a:r>
              <a:rPr lang="en-CA" sz="900" dirty="0"/>
              <a:t> </a:t>
            </a:r>
            <a:r>
              <a:rPr lang="en-CA" sz="900" dirty="0" err="1"/>
              <a:t>démographiques</a:t>
            </a:r>
            <a:endParaRPr lang="en-CA" sz="900" dirty="0"/>
          </a:p>
          <a:p>
            <a:pPr lvl="1"/>
            <a:r>
              <a:rPr lang="fr-FR" sz="900" dirty="0"/>
              <a:t>Tableau de bord </a:t>
            </a:r>
            <a:r>
              <a:rPr lang="fr-FR" sz="900" dirty="0" smtClean="0"/>
              <a:t>sur l’économie du Canada</a:t>
            </a:r>
          </a:p>
          <a:p>
            <a:pPr lvl="1"/>
            <a:r>
              <a:rPr lang="fr-FR" sz="900" dirty="0" smtClean="0"/>
              <a:t>Données et modélisation</a:t>
            </a:r>
            <a:endParaRPr lang="fr-FR" sz="900" dirty="0"/>
          </a:p>
          <a:p>
            <a:pPr marL="95250" indent="0">
              <a:buNone/>
            </a:pPr>
            <a:r>
              <a:rPr lang="fr-FR" sz="1200" b="1" dirty="0"/>
              <a:t>À</a:t>
            </a:r>
            <a:r>
              <a:rPr lang="fr-FR" sz="1200" b="1" dirty="0" smtClean="0"/>
              <a:t> </a:t>
            </a:r>
            <a:r>
              <a:rPr lang="fr-FR" sz="1200" b="1" dirty="0"/>
              <a:t>venir : </a:t>
            </a:r>
          </a:p>
          <a:p>
            <a:r>
              <a:rPr lang="fr-FR" sz="1200" dirty="0"/>
              <a:t>Deuxième version du tableau de bord de la connaissance de la situation </a:t>
            </a:r>
          </a:p>
          <a:p>
            <a:r>
              <a:rPr lang="fr-FR" sz="1200" dirty="0"/>
              <a:t>Tableau de bord des vulnérabilités</a:t>
            </a:r>
          </a:p>
          <a:p>
            <a:r>
              <a:rPr lang="fr-FR" sz="1200" dirty="0"/>
              <a:t>Tableau de bord des résultats de la maladie et de la réponse </a:t>
            </a:r>
            <a:r>
              <a:rPr lang="fr-FR" sz="1200" dirty="0" smtClean="0"/>
              <a:t>gouvernementale</a:t>
            </a:r>
            <a:endParaRPr lang="fr-FR" sz="1200" dirty="0"/>
          </a:p>
          <a:p>
            <a:pPr marL="95250" indent="0">
              <a:buNone/>
            </a:pPr>
            <a:r>
              <a:rPr lang="fr-FR" sz="1200" b="1" dirty="0"/>
              <a:t>En attente :</a:t>
            </a:r>
          </a:p>
          <a:p>
            <a:r>
              <a:rPr lang="fr-FR" sz="1200" dirty="0"/>
              <a:t>Tableau de bord des tendances de la mobilité</a:t>
            </a:r>
            <a:endParaRPr lang="en-CA" u="sng" dirty="0" smtClean="0"/>
          </a:p>
          <a:p>
            <a:endParaRPr lang="fr-FR" u="sng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565745"/>
            <a:ext cx="7886700" cy="488550"/>
          </a:xfrm>
        </p:spPr>
        <p:txBody>
          <a:bodyPr/>
          <a:lstStyle/>
          <a:p>
            <a:r>
              <a:rPr lang="fr-CA" sz="30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Contenu et </a:t>
            </a:r>
            <a:r>
              <a:rPr lang="fr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outils connexes</a:t>
            </a:r>
            <a:endParaRPr lang="en-CA" sz="3000" b="1" dirty="0">
              <a:solidFill>
                <a:srgbClr val="4D5625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43209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034e0831354227a0175f9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1111</Words>
  <Application>Microsoft Office PowerPoint</Application>
  <PresentationFormat>On-screen Show (16:9)</PresentationFormat>
  <Paragraphs>134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Arial Narrow</vt:lpstr>
      <vt:lpstr>Calibri</vt:lpstr>
      <vt:lpstr>Office Theme</vt:lpstr>
      <vt:lpstr>Intégration et visualisation des données COVID-19</vt:lpstr>
      <vt:lpstr>Intégration et visualisation des données COVID-19</vt:lpstr>
      <vt:lpstr>Intégration et visualisation des données COVID-19</vt:lpstr>
      <vt:lpstr>Intégration et visualisation des données COVID-19</vt:lpstr>
      <vt:lpstr>Intégration et visualisation des données COVID-19</vt:lpstr>
      <vt:lpstr>Intégration et visualisation des données COVID-19</vt:lpstr>
      <vt:lpstr>Points clés à retenir </vt:lpstr>
      <vt:lpstr>Contenu et outils connexes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COVID-19  FOR CANADA.CA</dc:title>
  <dc:creator>Charbonneau, Michèle-Renée</dc:creator>
  <cp:lastModifiedBy>Pierre Savard</cp:lastModifiedBy>
  <cp:revision>248</cp:revision>
  <dcterms:modified xsi:type="dcterms:W3CDTF">2020-07-07T12:32:56Z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e9c6679a-72ad-4f82-a143-64e68d6ac0d2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  <property fmtid="{D5CDD505-2E9C-101B-9397-08002B2CF9AE}" pid="6" name="MSIP_Label_dd4203d7-225b-41a9-8c54-a31e0ceca5df_Enabled">
    <vt:lpwstr>True</vt:lpwstr>
  </property>
  <property fmtid="{D5CDD505-2E9C-101B-9397-08002B2CF9AE}" pid="7" name="MSIP_Label_dd4203d7-225b-41a9-8c54-a31e0ceca5df_SiteId">
    <vt:lpwstr>6397df10-4595-4047-9c4f-03311282152b</vt:lpwstr>
  </property>
  <property fmtid="{D5CDD505-2E9C-101B-9397-08002B2CF9AE}" pid="8" name="MSIP_Label_dd4203d7-225b-41a9-8c54-a31e0ceca5df_Owner">
    <vt:lpwstr>AMERRITT@tbs-sct.gc.ca</vt:lpwstr>
  </property>
  <property fmtid="{D5CDD505-2E9C-101B-9397-08002B2CF9AE}" pid="9" name="MSIP_Label_dd4203d7-225b-41a9-8c54-a31e0ceca5df_SetDate">
    <vt:lpwstr>2020-03-02T21:09:02.0880008Z</vt:lpwstr>
  </property>
  <property fmtid="{D5CDD505-2E9C-101B-9397-08002B2CF9AE}" pid="10" name="MSIP_Label_dd4203d7-225b-41a9-8c54-a31e0ceca5df_Name">
    <vt:lpwstr>NO MARKING VISIBLE</vt:lpwstr>
  </property>
  <property fmtid="{D5CDD505-2E9C-101B-9397-08002B2CF9AE}" pid="11" name="MSIP_Label_dd4203d7-225b-41a9-8c54-a31e0ceca5df_Application">
    <vt:lpwstr>Microsoft Azure Information Protection</vt:lpwstr>
  </property>
  <property fmtid="{D5CDD505-2E9C-101B-9397-08002B2CF9AE}" pid="12" name="MSIP_Label_dd4203d7-225b-41a9-8c54-a31e0ceca5df_ActionId">
    <vt:lpwstr>3a1aff56-93bc-46ca-937a-37e8f0eb2b56</vt:lpwstr>
  </property>
  <property fmtid="{D5CDD505-2E9C-101B-9397-08002B2CF9AE}" pid="13" name="MSIP_Label_dd4203d7-225b-41a9-8c54-a31e0ceca5df_Extended_MSFT_Method">
    <vt:lpwstr>Automatic</vt:lpwstr>
  </property>
  <property fmtid="{D5CDD505-2E9C-101B-9397-08002B2CF9AE}" pid="14" name="MSIP_Label_3515d617-256d-4284-aedb-1064be1c4b48_Enabled">
    <vt:lpwstr>True</vt:lpwstr>
  </property>
  <property fmtid="{D5CDD505-2E9C-101B-9397-08002B2CF9AE}" pid="15" name="MSIP_Label_3515d617-256d-4284-aedb-1064be1c4b48_SiteId">
    <vt:lpwstr>6397df10-4595-4047-9c4f-03311282152b</vt:lpwstr>
  </property>
  <property fmtid="{D5CDD505-2E9C-101B-9397-08002B2CF9AE}" pid="16" name="MSIP_Label_3515d617-256d-4284-aedb-1064be1c4b48_Owner">
    <vt:lpwstr>AMERRITT@tbs-sct.gc.ca</vt:lpwstr>
  </property>
  <property fmtid="{D5CDD505-2E9C-101B-9397-08002B2CF9AE}" pid="17" name="MSIP_Label_3515d617-256d-4284-aedb-1064be1c4b48_SetDate">
    <vt:lpwstr>2020-03-02T21:09:02.0880008Z</vt:lpwstr>
  </property>
  <property fmtid="{D5CDD505-2E9C-101B-9397-08002B2CF9AE}" pid="18" name="MSIP_Label_3515d617-256d-4284-aedb-1064be1c4b48_Name">
    <vt:lpwstr>UNCLASSIFIED</vt:lpwstr>
  </property>
  <property fmtid="{D5CDD505-2E9C-101B-9397-08002B2CF9AE}" pid="19" name="MSIP_Label_3515d617-256d-4284-aedb-1064be1c4b48_Application">
    <vt:lpwstr>Microsoft Azure Information Protection</vt:lpwstr>
  </property>
  <property fmtid="{D5CDD505-2E9C-101B-9397-08002B2CF9AE}" pid="20" name="MSIP_Label_3515d617-256d-4284-aedb-1064be1c4b48_ActionId">
    <vt:lpwstr>3a1aff56-93bc-46ca-937a-37e8f0eb2b56</vt:lpwstr>
  </property>
  <property fmtid="{D5CDD505-2E9C-101B-9397-08002B2CF9AE}" pid="21" name="MSIP_Label_3515d617-256d-4284-aedb-1064be1c4b48_Parent">
    <vt:lpwstr>dd4203d7-225b-41a9-8c54-a31e0ceca5df</vt:lpwstr>
  </property>
  <property fmtid="{D5CDD505-2E9C-101B-9397-08002B2CF9AE}" pid="22" name="MSIP_Label_3515d617-256d-4284-aedb-1064be1c4b48_Extended_MSFT_Method">
    <vt:lpwstr>Automatic</vt:lpwstr>
  </property>
  <property fmtid="{D5CDD505-2E9C-101B-9397-08002B2CF9AE}" pid="23" name="Sensitivity">
    <vt:lpwstr>NO MARKING VISIBLE UNCLASSIFIED</vt:lpwstr>
  </property>
</Properties>
</file>