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7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8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9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0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2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4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5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7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8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29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0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31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2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33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34.xml" ContentType="application/vnd.openxmlformats-officedocument.presentationml.notesSlide+xml"/>
  <Override PartName="/ppt/tags/tag122.xml" ContentType="application/vnd.openxmlformats-officedocument.presentationml.tags+xml"/>
  <Override PartName="/ppt/notesSlides/notesSlide35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36.xml" ContentType="application/vnd.openxmlformats-officedocument.presentationml.notesSlide+xml"/>
  <Override PartName="/ppt/tags/tag125.xml" ContentType="application/vnd.openxmlformats-officedocument.presentationml.tags+xml"/>
  <Override PartName="/ppt/notesSlides/notesSlide37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Lato" panose="020B0604020202020204" charset="0"/>
      <p:regular r:id="rId45"/>
      <p:bold r:id="rId46"/>
      <p:italic r:id="rId47"/>
      <p:boldItalic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 Smith" initials="" lastIdx="5" clrIdx="0"/>
  <p:cmAuthor id="1" name="Ju Li" initials="" lastIdx="7" clrIdx="1"/>
  <p:cmAuthor id="2" name="Celeste Côté" initials="" lastIdx="1" clrIdx="2"/>
  <p:cmAuthor id="3" name="Susan Harper" initials="" lastIdx="5" clrIdx="3"/>
  <p:cmAuthor id="4" name="Anonymous" initials="" lastIdx="2" clrIdx="4"/>
  <p:cmAuthor id="5" name="Penny Day" initials="" lastIdx="1" clrIdx="5"/>
  <p:cmAuthor id="6" name="Julie Valet" initials="JV" lastIdx="7" clrIdx="6">
    <p:extLst>
      <p:ext uri="{19B8F6BF-5375-455C-9EA6-DF929625EA0E}">
        <p15:presenceInfo xmlns:p15="http://schemas.microsoft.com/office/powerpoint/2012/main" userId="S::jvalet@nationstranslation.com::0a0e5906-6a5f-4c90-86a3-75c4faf3a7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07" autoAdjust="0"/>
  </p:normalViewPr>
  <p:slideViewPr>
    <p:cSldViewPr snapToGrid="0">
      <p:cViewPr varScale="1">
        <p:scale>
          <a:sx n="85" d="100"/>
          <a:sy n="85" d="100"/>
        </p:scale>
        <p:origin x="730" y="67"/>
      </p:cViewPr>
      <p:guideLst>
        <p:guide orient="horz" pos="1620"/>
        <p:guide pos="2880"/>
      </p:guideLst>
    </p:cSldViewPr>
  </p:slideViewPr>
  <p:outlineViewPr>
    <p:cViewPr>
      <p:scale>
        <a:sx n="50" d="100"/>
        <a:sy n="50" d="100"/>
      </p:scale>
      <p:origin x="0" y="-1943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uO3FKJN8YsFl5a3FWA0H1ae8c6BkB0bCj0c3Ble-UJQ/edit#slide=id.p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be95f9d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be95f9d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bd757cf5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bd757cf5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bef92446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8bef92446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g8bef924466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bef92446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8bef924466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8bef924466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bef92446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8bef924466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8bef924466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bef924466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bef924466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bef924466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8bef924466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8bef924466_1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bef92446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8bef924466_1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g8bef924466_1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bd757cf5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bd757cf5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bef924466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8bef924466_1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g8bef924466_1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bd757cf5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bd757cf5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bef924466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bef924466_1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bef924466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8bef924466_1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g8bef924466_1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835d4238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835d4238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86bbead2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86bbead2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886bbead2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886bbead2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86bbead2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86bbead2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86bbead2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86bbead2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86bbead2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86bbead2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86bbead2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86bbead2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bef924466_1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bef924466_1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bd757cf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bd757cf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be95f9d8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be95f9d8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0b28bac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80b28bac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In a pandemic situation we can’t afford to wait for web/digital and policy/program to work through their differences. People need the answers buried in guidance now. </a:t>
            </a:r>
            <a:endParaRPr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Related deck: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Have a plan for iterating content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(such as found in this guide on how to move from announcements to web content…)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https://docs.google.com/presentation/d/1uO3FKJN8YsFl5a3FWA0H1ae8c6BkB0bCj0c3Ble-UJQ/edit#slide=id.p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bd757cf5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bd757cf5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bd757cf5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bd757cf5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835d4238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835d4238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be95f9d8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be95f9d8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be95f9d8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be95f9d8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be95f9d8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be95f9d8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be95f9d8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be95f9d8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bd757cf5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bd757cf5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86bbead2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86bbead2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835d4238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835d4238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bd757cf5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bd757cf5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a75d8ea3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a75d8ea3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bd757cf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bd757cf5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What we are suggesting here is that it is more than just sending drafts back and forth for feedback, rather actually teaming up to co-develop guidance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Multidisciplinary teams in close collaboration = leads to better products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is more than sending a draft for feedback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Don’t just write your content —write it 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context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i.e. 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design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Embed your web/design colleagues in your team from the beginning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Practice pair writing (aka co-writing)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is a big change. Start with specific projects!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1pPr>
            <a:lvl2pPr lvl="1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2pPr>
            <a:lvl3pPr lvl="2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3pPr>
            <a:lvl4pPr lvl="3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4pPr>
            <a:lvl5pPr lvl="4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5pPr>
            <a:lvl6pPr lvl="5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6pPr>
            <a:lvl7pPr lvl="6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7pPr>
            <a:lvl8pPr lvl="7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8pPr>
            <a:lvl9pPr lvl="8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1pPr>
            <a:lvl2pPr lvl="1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2"/>
          <p:cNvSpPr/>
          <p:nvPr/>
        </p:nvSpPr>
        <p:spPr>
          <a:xfrm>
            <a:off x="6962775" y="-1694"/>
            <a:ext cx="2181225" cy="150813"/>
          </a:xfrm>
          <a:custGeom>
            <a:avLst/>
            <a:gdLst/>
            <a:ahLst/>
            <a:cxnLst/>
            <a:rect l="l" t="t" r="r" b="b"/>
            <a:pathLst>
              <a:path w="1374" h="95" extrusionOk="0">
                <a:moveTo>
                  <a:pt x="96" y="0"/>
                </a:moveTo>
                <a:lnTo>
                  <a:pt x="90" y="0"/>
                </a:lnTo>
                <a:lnTo>
                  <a:pt x="0" y="95"/>
                </a:lnTo>
                <a:lnTo>
                  <a:pt x="6" y="95"/>
                </a:lnTo>
                <a:lnTo>
                  <a:pt x="1374" y="95"/>
                </a:lnTo>
                <a:lnTo>
                  <a:pt x="13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333E4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2"/>
          <p:cNvSpPr/>
          <p:nvPr/>
        </p:nvSpPr>
        <p:spPr>
          <a:xfrm>
            <a:off x="6829425" y="-1694"/>
            <a:ext cx="276225" cy="150813"/>
          </a:xfrm>
          <a:custGeom>
            <a:avLst/>
            <a:gdLst/>
            <a:ahLst/>
            <a:cxnLst/>
            <a:rect l="l" t="t" r="r" b="b"/>
            <a:pathLst>
              <a:path w="174" h="95" extrusionOk="0">
                <a:moveTo>
                  <a:pt x="96" y="0"/>
                </a:moveTo>
                <a:lnTo>
                  <a:pt x="96" y="0"/>
                </a:lnTo>
                <a:lnTo>
                  <a:pt x="0" y="95"/>
                </a:lnTo>
                <a:lnTo>
                  <a:pt x="6" y="95"/>
                </a:lnTo>
                <a:lnTo>
                  <a:pt x="84" y="95"/>
                </a:lnTo>
                <a:lnTo>
                  <a:pt x="1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CFD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2"/>
          <p:cNvSpPr/>
          <p:nvPr/>
        </p:nvSpPr>
        <p:spPr>
          <a:xfrm>
            <a:off x="-1" y="-1694"/>
            <a:ext cx="6981825" cy="150813"/>
          </a:xfrm>
          <a:custGeom>
            <a:avLst/>
            <a:gdLst/>
            <a:ahLst/>
            <a:cxnLst/>
            <a:rect l="l" t="t" r="r" b="b"/>
            <a:pathLst>
              <a:path w="4398" h="95" extrusionOk="0">
                <a:moveTo>
                  <a:pt x="4398" y="0"/>
                </a:moveTo>
                <a:lnTo>
                  <a:pt x="0" y="0"/>
                </a:lnTo>
                <a:lnTo>
                  <a:pt x="0" y="95"/>
                </a:lnTo>
                <a:lnTo>
                  <a:pt x="4302" y="95"/>
                </a:lnTo>
                <a:lnTo>
                  <a:pt x="4398" y="0"/>
                </a:lnTo>
                <a:close/>
              </a:path>
            </a:pathLst>
          </a:custGeom>
          <a:solidFill>
            <a:srgbClr val="004D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 With header Bar">
  <p:cSld name="Basic Page With header Ba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84"/>
            <a:ext cx="9144000" cy="513433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406502" y="377867"/>
            <a:ext cx="80973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4D7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15545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CFDE00"/>
              </a:buClr>
              <a:buSzPts val="3600"/>
              <a:buNone/>
              <a:defRPr sz="3600">
                <a:solidFill>
                  <a:srgbClr val="CFDE00"/>
                </a:solidFill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2pPr>
            <a:lvl3pPr lvl="2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3pPr>
            <a:lvl4pPr lvl="3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4pPr>
            <a:lvl5pPr lvl="4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5pPr>
            <a:lvl6pPr lvl="5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6pPr>
            <a:lvl7pPr lvl="6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7pPr>
            <a:lvl8pPr lvl="7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8pPr>
            <a:lvl9pPr lvl="8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6962775" y="-1694"/>
            <a:ext cx="2181225" cy="150813"/>
          </a:xfrm>
          <a:custGeom>
            <a:avLst/>
            <a:gdLst/>
            <a:ahLst/>
            <a:cxnLst/>
            <a:rect l="l" t="t" r="r" b="b"/>
            <a:pathLst>
              <a:path w="1374" h="95" extrusionOk="0">
                <a:moveTo>
                  <a:pt x="96" y="0"/>
                </a:moveTo>
                <a:lnTo>
                  <a:pt x="90" y="0"/>
                </a:lnTo>
                <a:lnTo>
                  <a:pt x="0" y="95"/>
                </a:lnTo>
                <a:lnTo>
                  <a:pt x="6" y="95"/>
                </a:lnTo>
                <a:lnTo>
                  <a:pt x="1374" y="95"/>
                </a:lnTo>
                <a:lnTo>
                  <a:pt x="13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333E4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6829425" y="-1694"/>
            <a:ext cx="276225" cy="150813"/>
          </a:xfrm>
          <a:custGeom>
            <a:avLst/>
            <a:gdLst/>
            <a:ahLst/>
            <a:cxnLst/>
            <a:rect l="l" t="t" r="r" b="b"/>
            <a:pathLst>
              <a:path w="174" h="95" extrusionOk="0">
                <a:moveTo>
                  <a:pt x="96" y="0"/>
                </a:moveTo>
                <a:lnTo>
                  <a:pt x="96" y="0"/>
                </a:lnTo>
                <a:lnTo>
                  <a:pt x="0" y="95"/>
                </a:lnTo>
                <a:lnTo>
                  <a:pt x="6" y="95"/>
                </a:lnTo>
                <a:lnTo>
                  <a:pt x="84" y="95"/>
                </a:lnTo>
                <a:lnTo>
                  <a:pt x="1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CFD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1" y="-1694"/>
            <a:ext cx="6981825" cy="150813"/>
          </a:xfrm>
          <a:custGeom>
            <a:avLst/>
            <a:gdLst/>
            <a:ahLst/>
            <a:cxnLst/>
            <a:rect l="l" t="t" r="r" b="b"/>
            <a:pathLst>
              <a:path w="4398" h="95" extrusionOk="0">
                <a:moveTo>
                  <a:pt x="4398" y="0"/>
                </a:moveTo>
                <a:lnTo>
                  <a:pt x="0" y="0"/>
                </a:lnTo>
                <a:lnTo>
                  <a:pt x="0" y="95"/>
                </a:lnTo>
                <a:lnTo>
                  <a:pt x="4302" y="95"/>
                </a:lnTo>
                <a:lnTo>
                  <a:pt x="4398" y="0"/>
                </a:lnTo>
                <a:close/>
              </a:path>
            </a:pathLst>
          </a:custGeom>
          <a:solidFill>
            <a:srgbClr val="004D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71025" y="2576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FDE00"/>
              </a:buClr>
              <a:buSzPts val="3000"/>
              <a:buNone/>
              <a:defRPr sz="3000">
                <a:solidFill>
                  <a:srgbClr val="CFDE00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1pPr>
            <a:lvl2pPr lvl="1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78125" y="904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962775" y="-1694"/>
            <a:ext cx="2181225" cy="150813"/>
          </a:xfrm>
          <a:custGeom>
            <a:avLst/>
            <a:gdLst/>
            <a:ahLst/>
            <a:cxnLst/>
            <a:rect l="l" t="t" r="r" b="b"/>
            <a:pathLst>
              <a:path w="1374" h="95" extrusionOk="0">
                <a:moveTo>
                  <a:pt x="96" y="0"/>
                </a:moveTo>
                <a:lnTo>
                  <a:pt x="90" y="0"/>
                </a:lnTo>
                <a:lnTo>
                  <a:pt x="0" y="95"/>
                </a:lnTo>
                <a:lnTo>
                  <a:pt x="6" y="95"/>
                </a:lnTo>
                <a:lnTo>
                  <a:pt x="1374" y="95"/>
                </a:lnTo>
                <a:lnTo>
                  <a:pt x="13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333E4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6829425" y="-1694"/>
            <a:ext cx="276225" cy="150813"/>
          </a:xfrm>
          <a:custGeom>
            <a:avLst/>
            <a:gdLst/>
            <a:ahLst/>
            <a:cxnLst/>
            <a:rect l="l" t="t" r="r" b="b"/>
            <a:pathLst>
              <a:path w="174" h="95" extrusionOk="0">
                <a:moveTo>
                  <a:pt x="96" y="0"/>
                </a:moveTo>
                <a:lnTo>
                  <a:pt x="96" y="0"/>
                </a:lnTo>
                <a:lnTo>
                  <a:pt x="0" y="95"/>
                </a:lnTo>
                <a:lnTo>
                  <a:pt x="6" y="95"/>
                </a:lnTo>
                <a:lnTo>
                  <a:pt x="84" y="95"/>
                </a:lnTo>
                <a:lnTo>
                  <a:pt x="1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CFD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-1" y="-1694"/>
            <a:ext cx="6981825" cy="150813"/>
          </a:xfrm>
          <a:custGeom>
            <a:avLst/>
            <a:gdLst/>
            <a:ahLst/>
            <a:cxnLst/>
            <a:rect l="l" t="t" r="r" b="b"/>
            <a:pathLst>
              <a:path w="4398" h="95" extrusionOk="0">
                <a:moveTo>
                  <a:pt x="4398" y="0"/>
                </a:moveTo>
                <a:lnTo>
                  <a:pt x="0" y="0"/>
                </a:lnTo>
                <a:lnTo>
                  <a:pt x="0" y="95"/>
                </a:lnTo>
                <a:lnTo>
                  <a:pt x="4302" y="95"/>
                </a:lnTo>
                <a:lnTo>
                  <a:pt x="4398" y="0"/>
                </a:lnTo>
                <a:close/>
              </a:path>
            </a:pathLst>
          </a:custGeom>
          <a:solidFill>
            <a:srgbClr val="004D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67750" y="165750"/>
            <a:ext cx="86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1pPr>
            <a:lvl2pPr lvl="1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ct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ct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ct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ct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ct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ct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ct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ct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51575" y="157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4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6962775" y="-1694"/>
            <a:ext cx="2181225" cy="150813"/>
          </a:xfrm>
          <a:custGeom>
            <a:avLst/>
            <a:gdLst/>
            <a:ahLst/>
            <a:cxnLst/>
            <a:rect l="l" t="t" r="r" b="b"/>
            <a:pathLst>
              <a:path w="1374" h="95" extrusionOk="0">
                <a:moveTo>
                  <a:pt x="96" y="0"/>
                </a:moveTo>
                <a:lnTo>
                  <a:pt x="90" y="0"/>
                </a:lnTo>
                <a:lnTo>
                  <a:pt x="0" y="95"/>
                </a:lnTo>
                <a:lnTo>
                  <a:pt x="6" y="95"/>
                </a:lnTo>
                <a:lnTo>
                  <a:pt x="1374" y="95"/>
                </a:lnTo>
                <a:lnTo>
                  <a:pt x="13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333E4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"/>
          <p:cNvSpPr/>
          <p:nvPr/>
        </p:nvSpPr>
        <p:spPr>
          <a:xfrm>
            <a:off x="6829425" y="-1694"/>
            <a:ext cx="276225" cy="150813"/>
          </a:xfrm>
          <a:custGeom>
            <a:avLst/>
            <a:gdLst/>
            <a:ahLst/>
            <a:cxnLst/>
            <a:rect l="l" t="t" r="r" b="b"/>
            <a:pathLst>
              <a:path w="174" h="95" extrusionOk="0">
                <a:moveTo>
                  <a:pt x="96" y="0"/>
                </a:moveTo>
                <a:lnTo>
                  <a:pt x="96" y="0"/>
                </a:lnTo>
                <a:lnTo>
                  <a:pt x="0" y="95"/>
                </a:lnTo>
                <a:lnTo>
                  <a:pt x="6" y="95"/>
                </a:lnTo>
                <a:lnTo>
                  <a:pt x="84" y="95"/>
                </a:lnTo>
                <a:lnTo>
                  <a:pt x="1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CFD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-1" y="-1694"/>
            <a:ext cx="6981825" cy="150813"/>
          </a:xfrm>
          <a:custGeom>
            <a:avLst/>
            <a:gdLst/>
            <a:ahLst/>
            <a:cxnLst/>
            <a:rect l="l" t="t" r="r" b="b"/>
            <a:pathLst>
              <a:path w="4398" h="95" extrusionOk="0">
                <a:moveTo>
                  <a:pt x="4398" y="0"/>
                </a:moveTo>
                <a:lnTo>
                  <a:pt x="0" y="0"/>
                </a:lnTo>
                <a:lnTo>
                  <a:pt x="0" y="95"/>
                </a:lnTo>
                <a:lnTo>
                  <a:pt x="4302" y="95"/>
                </a:lnTo>
                <a:lnTo>
                  <a:pt x="4398" y="0"/>
                </a:lnTo>
                <a:close/>
              </a:path>
            </a:pathLst>
          </a:custGeom>
          <a:solidFill>
            <a:srgbClr val="004D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1pPr>
            <a:lvl2pPr lvl="1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2pPr>
            <a:lvl3pPr lvl="2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3pPr>
            <a:lvl4pPr lvl="3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4pPr>
            <a:lvl5pPr lvl="4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5pPr>
            <a:lvl6pPr lvl="5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6pPr>
            <a:lvl7pPr lvl="6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7pPr>
            <a:lvl8pPr lvl="7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8pPr>
            <a:lvl9pPr lvl="8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ct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ct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ct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ct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ct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6962775" y="-1694"/>
            <a:ext cx="2181225" cy="150813"/>
          </a:xfrm>
          <a:custGeom>
            <a:avLst/>
            <a:gdLst/>
            <a:ahLst/>
            <a:cxnLst/>
            <a:rect l="l" t="t" r="r" b="b"/>
            <a:pathLst>
              <a:path w="1374" h="95" extrusionOk="0">
                <a:moveTo>
                  <a:pt x="96" y="0"/>
                </a:moveTo>
                <a:lnTo>
                  <a:pt x="90" y="0"/>
                </a:lnTo>
                <a:lnTo>
                  <a:pt x="0" y="95"/>
                </a:lnTo>
                <a:lnTo>
                  <a:pt x="6" y="95"/>
                </a:lnTo>
                <a:lnTo>
                  <a:pt x="1374" y="95"/>
                </a:lnTo>
                <a:lnTo>
                  <a:pt x="13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333E4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6829425" y="-1694"/>
            <a:ext cx="276225" cy="150813"/>
          </a:xfrm>
          <a:custGeom>
            <a:avLst/>
            <a:gdLst/>
            <a:ahLst/>
            <a:cxnLst/>
            <a:rect l="l" t="t" r="r" b="b"/>
            <a:pathLst>
              <a:path w="174" h="95" extrusionOk="0">
                <a:moveTo>
                  <a:pt x="96" y="0"/>
                </a:moveTo>
                <a:lnTo>
                  <a:pt x="96" y="0"/>
                </a:lnTo>
                <a:lnTo>
                  <a:pt x="0" y="95"/>
                </a:lnTo>
                <a:lnTo>
                  <a:pt x="6" y="95"/>
                </a:lnTo>
                <a:lnTo>
                  <a:pt x="84" y="95"/>
                </a:lnTo>
                <a:lnTo>
                  <a:pt x="1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CFD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-1" y="-1694"/>
            <a:ext cx="6981825" cy="150813"/>
          </a:xfrm>
          <a:custGeom>
            <a:avLst/>
            <a:gdLst/>
            <a:ahLst/>
            <a:cxnLst/>
            <a:rect l="l" t="t" r="r" b="b"/>
            <a:pathLst>
              <a:path w="4398" h="95" extrusionOk="0">
                <a:moveTo>
                  <a:pt x="4398" y="0"/>
                </a:moveTo>
                <a:lnTo>
                  <a:pt x="0" y="0"/>
                </a:lnTo>
                <a:lnTo>
                  <a:pt x="0" y="95"/>
                </a:lnTo>
                <a:lnTo>
                  <a:pt x="4302" y="95"/>
                </a:lnTo>
                <a:lnTo>
                  <a:pt x="4398" y="0"/>
                </a:lnTo>
                <a:close/>
              </a:path>
            </a:pathLst>
          </a:custGeom>
          <a:solidFill>
            <a:srgbClr val="004D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1pPr>
            <a:lvl2pPr lvl="1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2pPr>
            <a:lvl3pPr lvl="2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3pPr>
            <a:lvl4pPr lvl="3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4pPr>
            <a:lvl5pPr lvl="4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5pPr>
            <a:lvl6pPr lvl="5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6pPr>
            <a:lvl7pPr lvl="6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7pPr>
            <a:lvl8pPr lvl="7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8pPr>
            <a:lvl9pPr lvl="8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8"/>
          <p:cNvSpPr/>
          <p:nvPr/>
        </p:nvSpPr>
        <p:spPr>
          <a:xfrm>
            <a:off x="6962775" y="-1694"/>
            <a:ext cx="2181225" cy="150813"/>
          </a:xfrm>
          <a:custGeom>
            <a:avLst/>
            <a:gdLst/>
            <a:ahLst/>
            <a:cxnLst/>
            <a:rect l="l" t="t" r="r" b="b"/>
            <a:pathLst>
              <a:path w="1374" h="95" extrusionOk="0">
                <a:moveTo>
                  <a:pt x="96" y="0"/>
                </a:moveTo>
                <a:lnTo>
                  <a:pt x="90" y="0"/>
                </a:lnTo>
                <a:lnTo>
                  <a:pt x="0" y="95"/>
                </a:lnTo>
                <a:lnTo>
                  <a:pt x="6" y="95"/>
                </a:lnTo>
                <a:lnTo>
                  <a:pt x="1374" y="95"/>
                </a:lnTo>
                <a:lnTo>
                  <a:pt x="13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333E4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8"/>
          <p:cNvSpPr/>
          <p:nvPr/>
        </p:nvSpPr>
        <p:spPr>
          <a:xfrm>
            <a:off x="6829425" y="-1694"/>
            <a:ext cx="276225" cy="150813"/>
          </a:xfrm>
          <a:custGeom>
            <a:avLst/>
            <a:gdLst/>
            <a:ahLst/>
            <a:cxnLst/>
            <a:rect l="l" t="t" r="r" b="b"/>
            <a:pathLst>
              <a:path w="174" h="95" extrusionOk="0">
                <a:moveTo>
                  <a:pt x="96" y="0"/>
                </a:moveTo>
                <a:lnTo>
                  <a:pt x="96" y="0"/>
                </a:lnTo>
                <a:lnTo>
                  <a:pt x="0" y="95"/>
                </a:lnTo>
                <a:lnTo>
                  <a:pt x="6" y="95"/>
                </a:lnTo>
                <a:lnTo>
                  <a:pt x="84" y="95"/>
                </a:lnTo>
                <a:lnTo>
                  <a:pt x="174" y="0"/>
                </a:lnTo>
                <a:lnTo>
                  <a:pt x="96" y="0"/>
                </a:lnTo>
                <a:close/>
              </a:path>
            </a:pathLst>
          </a:custGeom>
          <a:solidFill>
            <a:srgbClr val="CFD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8"/>
          <p:cNvSpPr/>
          <p:nvPr/>
        </p:nvSpPr>
        <p:spPr>
          <a:xfrm>
            <a:off x="-1" y="-1694"/>
            <a:ext cx="6981825" cy="150813"/>
          </a:xfrm>
          <a:custGeom>
            <a:avLst/>
            <a:gdLst/>
            <a:ahLst/>
            <a:cxnLst/>
            <a:rect l="l" t="t" r="r" b="b"/>
            <a:pathLst>
              <a:path w="4398" h="95" extrusionOk="0">
                <a:moveTo>
                  <a:pt x="4398" y="0"/>
                </a:moveTo>
                <a:lnTo>
                  <a:pt x="0" y="0"/>
                </a:lnTo>
                <a:lnTo>
                  <a:pt x="0" y="95"/>
                </a:lnTo>
                <a:lnTo>
                  <a:pt x="4302" y="95"/>
                </a:lnTo>
                <a:lnTo>
                  <a:pt x="4398" y="0"/>
                </a:lnTo>
                <a:close/>
              </a:path>
            </a:pathLst>
          </a:custGeom>
          <a:solidFill>
            <a:srgbClr val="004D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1pPr>
            <a:lvl2pPr lvl="1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2pPr>
            <a:lvl3pPr lvl="2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3pPr>
            <a:lvl4pPr lvl="3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4pPr>
            <a:lvl5pPr lvl="4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5pPr>
            <a:lvl6pPr lvl="5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6pPr>
            <a:lvl7pPr lvl="6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7pPr>
            <a:lvl8pPr lvl="7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8pPr>
            <a:lvl9pPr lvl="8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1575" y="1577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1575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8.xml"/><Relationship Id="rId7" Type="http://schemas.openxmlformats.org/officeDocument/2006/relationships/image" Target="../media/image8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9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4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10" Type="http://schemas.openxmlformats.org/officeDocument/2006/relationships/image" Target="../media/image14.png"/><Relationship Id="rId4" Type="http://schemas.openxmlformats.org/officeDocument/2006/relationships/tags" Target="../tags/tag50.xml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hyperlink" Target="https://alpha.canada.ca" TargetMode="Externa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17.jpe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6.png"/><Relationship Id="rId2" Type="http://schemas.openxmlformats.org/officeDocument/2006/relationships/tags" Target="../tags/tag66.xml"/><Relationship Id="rId16" Type="http://schemas.openxmlformats.org/officeDocument/2006/relationships/image" Target="../media/image20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15.png"/><Relationship Id="rId5" Type="http://schemas.openxmlformats.org/officeDocument/2006/relationships/tags" Target="../tags/tag69.xml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21.xml"/><Relationship Id="rId4" Type="http://schemas.openxmlformats.org/officeDocument/2006/relationships/tags" Target="../tags/tag68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hyperlink" Target="https://www.canada.ca/fr/gouvernement/a-propos/systeme-conception.html" TargetMode="Externa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7.xml"/><Relationship Id="rId7" Type="http://schemas.openxmlformats.org/officeDocument/2006/relationships/image" Target="../media/image2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81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3.xml"/><Relationship Id="rId10" Type="http://schemas.openxmlformats.org/officeDocument/2006/relationships/image" Target="../media/image25.png"/><Relationship Id="rId4" Type="http://schemas.openxmlformats.org/officeDocument/2006/relationships/tags" Target="../tags/tag82.xml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86.xml"/><Relationship Id="rId7" Type="http://schemas.openxmlformats.org/officeDocument/2006/relationships/image" Target="../media/image26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90.xml"/><Relationship Id="rId7" Type="http://schemas.openxmlformats.org/officeDocument/2006/relationships/image" Target="../media/image28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94.xml"/><Relationship Id="rId7" Type="http://schemas.openxmlformats.org/officeDocument/2006/relationships/image" Target="../media/image3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98.xml"/><Relationship Id="rId7" Type="http://schemas.openxmlformats.org/officeDocument/2006/relationships/image" Target="../media/image32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02.xml"/><Relationship Id="rId7" Type="http://schemas.openxmlformats.org/officeDocument/2006/relationships/image" Target="../media/image34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hyperlink" Target="https://docs.google.com/presentation/d/1uO3FKJN8YsFl5a3FWA0H1ae8c6BkB0bCj0c3Ble-UJQ/edit#slide=id.p" TargetMode="Externa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38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36.png"/><Relationship Id="rId5" Type="http://schemas.openxmlformats.org/officeDocument/2006/relationships/tags" Target="../tags/tag112.xml"/><Relationship Id="rId10" Type="http://schemas.openxmlformats.org/officeDocument/2006/relationships/notesSlide" Target="../notesSlides/notesSlide32.xml"/><Relationship Id="rId4" Type="http://schemas.openxmlformats.org/officeDocument/2006/relationships/tags" Target="../tags/tag111.xml"/><Relationship Id="rId9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8.xml"/><Relationship Id="rId7" Type="http://schemas.openxmlformats.org/officeDocument/2006/relationships/image" Target="../media/image39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hyperlink" Target="https://www.canada.ca/fr/secretariat-conseil-tresor/services/communications-gouvernementales/guide-redaction-contenu-canada.html" TargetMode="External"/><Relationship Id="rId5" Type="http://schemas.openxmlformats.org/officeDocument/2006/relationships/hyperlink" Target="https://blogue.canada.ca/2020/05/25/eviter-les-faq.html" TargetMode="External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ada.ca/fr/secretariat-conseil-tresor/services/communications-gouvernementales/guide-redaction-contenu-canada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blogue.canada.ca/2020/05/25/eviter-les-faq.html" TargetMode="Externa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hyperlink" Target="https://conception.canada.ca/crise/alertes.html" TargetMode="External"/><Relationship Id="rId5" Type="http://schemas.openxmlformats.org/officeDocument/2006/relationships/hyperlink" Target="https://conception.canada.ca/crise/contenu.html" TargetMode="External"/><Relationship Id="rId10" Type="http://schemas.openxmlformats.org/officeDocument/2006/relationships/hyperlink" Target="https://www.canada.ca/fr/secretariat-conseil-tresor/services/communications-gouvernementales/guide-redaction-contenu-canada.html#wp2-9" TargetMode="External"/><Relationship Id="rId4" Type="http://schemas.openxmlformats.org/officeDocument/2006/relationships/notesSlide" Target="../notesSlides/notesSlide36.xml"/><Relationship Id="rId9" Type="http://schemas.openxmlformats.org/officeDocument/2006/relationships/hyperlink" Target="https://www.canada.ca/fr/gouvernement/a-propos/systeme-conception/bibliotheque-modeles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JVCXnM05Kosma79jxQ2kulshQpGdqV92HqyiejV9p-U/edit#slide=id.g87fae5f8a0_0_7" TargetMode="External"/><Relationship Id="rId3" Type="http://schemas.openxmlformats.org/officeDocument/2006/relationships/tags" Target="../tags/tag15.xml"/><Relationship Id="rId7" Type="http://schemas.openxmlformats.org/officeDocument/2006/relationships/image" Target="../media/image5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hyperlink" Target="http://www.youtube.com/watch?v=oZD67MKCHz4" TargetMode="Externa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3400" noProof="0" dirty="0"/>
              <a:t>Conception de l’orientation</a:t>
            </a:r>
            <a:endParaRPr lang="fr-CA" noProof="0" dirty="0"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061875" y="2834125"/>
            <a:ext cx="47703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2800" noProof="0" dirty="0">
                <a:solidFill>
                  <a:srgbClr val="888888"/>
                </a:solidFill>
              </a:rPr>
              <a:t>Simple et convivial </a:t>
            </a:r>
          </a:p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2800" noProof="0" dirty="0">
                <a:solidFill>
                  <a:srgbClr val="888888"/>
                </a:solidFill>
              </a:rPr>
              <a:t>sans sacrifier la précision</a:t>
            </a:r>
          </a:p>
          <a:p>
            <a:pPr marL="0" lvl="0" indent="0" algn="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200" noProof="0" dirty="0">
                <a:solidFill>
                  <a:schemeClr val="dk1"/>
                </a:solidFill>
                <a:highlight>
                  <a:srgbClr val="FFFF00"/>
                </a:highlight>
              </a:rPr>
              <a:t>Ébauche aux fins de discussion </a:t>
            </a:r>
            <a:endParaRPr lang="fr-CA" sz="2800" noProof="0" dirty="0">
              <a:highlight>
                <a:srgbClr val="FFFF00"/>
              </a:highlight>
            </a:endParaRPr>
          </a:p>
        </p:txBody>
      </p:sp>
      <p:pic>
        <p:nvPicPr>
          <p:cNvPr id="82" name="Google Shape;82;p15"/>
          <p:cNvPicPr preferRelativeResize="0"/>
          <p:nvPr>
            <p:custDataLst>
              <p:tags r:id="rId3"/>
            </p:custDataLst>
          </p:nvPr>
        </p:nvPicPr>
        <p:blipFill>
          <a:blip r:embed="rId7">
            <a:alphaModFix/>
          </a:blip>
          <a:srcRect l="386" r="386"/>
          <a:stretch>
            <a:fillRect/>
          </a:stretch>
        </p:blipFill>
        <p:spPr>
          <a:xfrm>
            <a:off x="0" y="246000"/>
            <a:ext cx="9143999" cy="9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B3D8C-1A54-4AAC-AECF-B77A5DD8E816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4" y="707625"/>
            <a:ext cx="4265295" cy="393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Travailler ensemble</a:t>
            </a:r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5" y="904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-"/>
            </a:pPr>
            <a:r>
              <a:rPr lang="fr-CA" noProof="0" dirty="0"/>
              <a:t>Un point sur le fait qu’il ne s’agit pas seulement de transmettre des ébauches pour obtenir des commentaires</a:t>
            </a: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CA" noProof="0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2. Connaître votre public et leurs tâches</a:t>
            </a:r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97425" y="770650"/>
            <a:ext cx="8746575" cy="40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>
                <a:solidFill>
                  <a:schemeClr val="dk1"/>
                </a:solidFill>
              </a:rPr>
              <a:t>Toutes les orientations ne devraient pas être élaborées de la même manière, mais devraient toujours :</a:t>
            </a:r>
          </a:p>
          <a:p>
            <a:pPr marL="457200" lvl="0" indent="-342900" algn="l" rtl="0"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1800"/>
              <a:buChar char="●"/>
            </a:pPr>
            <a:r>
              <a:rPr lang="fr-CA" noProof="0" dirty="0">
                <a:solidFill>
                  <a:schemeClr val="dk1"/>
                </a:solidFill>
              </a:rPr>
              <a:t>être pertinentes vis-à-vis des besoins du public, 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●"/>
            </a:pPr>
            <a:r>
              <a:rPr lang="fr-CA" noProof="0" dirty="0">
                <a:solidFill>
                  <a:schemeClr val="dk1"/>
                </a:solidFill>
              </a:rPr>
              <a:t>respecter les normes, les spécifications et les pratiques exemplaires en matière de convivialité</a:t>
            </a:r>
          </a:p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 lang="fr-CA" noProof="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r>
              <a:rPr lang="fr-CA" noProof="0" dirty="0">
                <a:solidFill>
                  <a:schemeClr val="dk1"/>
                </a:solidFill>
              </a:rPr>
              <a:t>Demander :</a:t>
            </a:r>
          </a:p>
          <a:p>
            <a:pPr marL="457200" lvl="0" indent="-342900" algn="l" rtl="0"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1800"/>
              <a:buChar char="●"/>
            </a:pPr>
            <a:r>
              <a:rPr lang="fr-CA" noProof="0" dirty="0">
                <a:solidFill>
                  <a:schemeClr val="dk1"/>
                </a:solidFill>
              </a:rPr>
              <a:t>Qui sont mes </a:t>
            </a:r>
            <a:r>
              <a:rPr lang="fr-CA" b="1" noProof="0" dirty="0">
                <a:solidFill>
                  <a:schemeClr val="dk1"/>
                </a:solidFill>
              </a:rPr>
              <a:t>publics</a:t>
            </a:r>
            <a:r>
              <a:rPr lang="fr-CA" noProof="0" dirty="0">
                <a:solidFill>
                  <a:schemeClr val="dk1"/>
                </a:solidFill>
              </a:rPr>
              <a:t> (y en a-t-il plusieurs ou un seul)?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●"/>
            </a:pPr>
            <a:r>
              <a:rPr lang="fr-CA" noProof="0" dirty="0">
                <a:solidFill>
                  <a:schemeClr val="dk1"/>
                </a:solidFill>
              </a:rPr>
              <a:t>Comment mon orientation </a:t>
            </a:r>
            <a:r>
              <a:rPr lang="fr-CA" b="1" noProof="0" dirty="0">
                <a:solidFill>
                  <a:schemeClr val="dk1"/>
                </a:solidFill>
              </a:rPr>
              <a:t>s’applique-t-elle à chaque public</a:t>
            </a:r>
            <a:r>
              <a:rPr lang="fr-CA" noProof="0" dirty="0">
                <a:solidFill>
                  <a:schemeClr val="dk1"/>
                </a:solidFill>
              </a:rPr>
              <a:t>?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●"/>
            </a:pPr>
            <a:r>
              <a:rPr lang="fr-CA" noProof="0" dirty="0">
                <a:solidFill>
                  <a:schemeClr val="dk1"/>
                </a:solidFill>
              </a:rPr>
              <a:t>Que </a:t>
            </a:r>
            <a:r>
              <a:rPr lang="fr-CA" b="1" noProof="0" dirty="0">
                <a:solidFill>
                  <a:schemeClr val="dk1"/>
                </a:solidFill>
              </a:rPr>
              <a:t>doivent savoir </a:t>
            </a:r>
            <a:r>
              <a:rPr lang="fr-CA" noProof="0" dirty="0">
                <a:solidFill>
                  <a:schemeClr val="dk1"/>
                </a:solidFill>
              </a:rPr>
              <a:t>mon ou mes publics? 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Quelles tâches précises </a:t>
            </a:r>
            <a:r>
              <a:rPr lang="fr-CA" b="1" noProof="0" dirty="0"/>
              <a:t>doivent accomplir </a:t>
            </a:r>
            <a:r>
              <a:rPr lang="fr-CA" noProof="0" dirty="0"/>
              <a:t>mon ou mes publics en ce qui concerne l’orientation?</a:t>
            </a:r>
          </a:p>
          <a:p>
            <a:pPr marL="91440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lang="fr-CA" noProof="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sldNum" idx="12"/>
            <p:custDataLst>
              <p:tags r:id="rId1"/>
            </p:custDataLst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12</a:t>
            </a:fld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6"/>
          <p:cNvSpPr txBox="1"/>
          <p:nvPr>
            <p:custDataLst>
              <p:tags r:id="rId2"/>
            </p:custDataLst>
          </p:nvPr>
        </p:nvSpPr>
        <p:spPr>
          <a:xfrm>
            <a:off x="558775" y="935825"/>
            <a:ext cx="8139900" cy="4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Entre les politiques et les communications, les renseignements sur les publics peuvent être recueillis à partir de :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92100" algn="l" rtl="0">
              <a:spcBef>
                <a:spcPct val="0"/>
              </a:spcBef>
              <a:spcAft>
                <a:spcPct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Internet et médias sociaux (écoute sociale)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92100" algn="l" rtl="0">
              <a:spcBef>
                <a:spcPct val="0"/>
              </a:spcBef>
              <a:spcAft>
                <a:spcPct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Outils de Google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92100" algn="l" rtl="0">
              <a:spcBef>
                <a:spcPct val="0"/>
              </a:spcBef>
              <a:spcAft>
                <a:spcPct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Analytique Web et registres de recherche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92100" algn="l" rtl="0">
              <a:spcBef>
                <a:spcPct val="0"/>
              </a:spcBef>
              <a:spcAft>
                <a:spcPct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Centres d’appels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92100" algn="l" rtl="0">
              <a:spcBef>
                <a:spcPct val="0"/>
              </a:spcBef>
              <a:spcAft>
                <a:spcPct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Experts en la matière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92100" algn="l" rtl="0">
              <a:spcBef>
                <a:spcPct val="0"/>
              </a:spcBef>
              <a:spcAft>
                <a:spcPct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Recherches antérieures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92100" algn="l" rtl="0">
              <a:spcBef>
                <a:spcPct val="0"/>
              </a:spcBef>
              <a:spcAft>
                <a:spcPct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Nouvelles recherches ou expériences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Solliciter le soutien de Communications numériques pour aider à la recherche et à la collecte de données sur les </a:t>
            </a:r>
            <a:r>
              <a:rPr lang="en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comportements de votre public en ligne</a:t>
            </a:r>
            <a:r>
              <a:rPr lang="en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afin de structurer votre contenu. 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Comprendre votre public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sldNum" idx="12"/>
            <p:custDataLst>
              <p:tags r:id="rId1"/>
            </p:custDataLst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7"/>
          <p:cNvPicPr preferRelativeResize="0"/>
          <p:nvPr>
            <p:custDataLst>
              <p:tags r:id="rId2"/>
            </p:custData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300" y="116906"/>
            <a:ext cx="6109612" cy="4938263"/>
          </a:xfrm>
          <a:prstGeom prst="rect">
            <a:avLst/>
          </a:prstGeom>
          <a:noFill/>
          <a:ln>
            <a:noFill/>
          </a:ln>
          <a:effectLst>
            <a:outerShdw blurRad="142875" dist="85725" dir="432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170" name="Google Shape;170;p27"/>
          <p:cNvPicPr preferRelativeResize="0"/>
          <p:nvPr>
            <p:custDataLst>
              <p:tags r:id="rId3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7762" y="2116025"/>
            <a:ext cx="6262063" cy="2427646"/>
          </a:xfrm>
          <a:prstGeom prst="rect">
            <a:avLst/>
          </a:prstGeom>
          <a:noFill/>
          <a:ln>
            <a:noFill/>
          </a:ln>
          <a:effectLst>
            <a:outerShdw blurRad="142875" dist="85725" dir="4320000" algn="bl" rotWithShape="0">
              <a:srgbClr val="000000">
                <a:alpha val="49410"/>
              </a:srgbClr>
            </a:outerShdw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sldNum" idx="12"/>
            <p:custDataLst>
              <p:tags r:id="rId1"/>
            </p:custDataLst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77" name="Google Shape;177;p28"/>
          <p:cNvPicPr preferRelativeResize="0"/>
          <p:nvPr>
            <p:custDataLst>
              <p:tags r:id="rId2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4219" y="201188"/>
            <a:ext cx="3684917" cy="26136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178" name="Google Shape;178;p28"/>
          <p:cNvPicPr preferRelativeResize="0"/>
          <p:nvPr>
            <p:custDataLst>
              <p:tags r:id="rId3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072" y="385770"/>
            <a:ext cx="4511337" cy="36411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179" name="Google Shape;179;p28"/>
          <p:cNvPicPr preferRelativeResize="0"/>
          <p:nvPr>
            <p:custDataLst>
              <p:tags r:id="rId4"/>
            </p:custDataLst>
          </p:nvPr>
        </p:nvPicPr>
        <p:blipFill>
          <a:blip r:embed="rId9">
            <a:alphaModFix/>
          </a:blip>
          <a:srcRect t="9362" r="30723"/>
          <a:stretch>
            <a:fillRect/>
          </a:stretch>
        </p:blipFill>
        <p:spPr>
          <a:xfrm>
            <a:off x="3643525" y="2275181"/>
            <a:ext cx="3734290" cy="2663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178125" y="904275"/>
            <a:ext cx="8520600" cy="3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Les tâches se répartissent en parties, souvent sous forme d’étapes pour compléter quelque chose.</a:t>
            </a:r>
          </a:p>
          <a:p>
            <a:pPr marL="0" lvl="0" indent="0" algn="l" rtl="0">
              <a:spcBef>
                <a:spcPts val="1600"/>
              </a:spcBef>
              <a:spcAft>
                <a:spcPct val="0"/>
              </a:spcAft>
              <a:buNone/>
            </a:pPr>
            <a:r>
              <a:rPr lang="fr-CA" b="1" noProof="0" dirty="0"/>
              <a:t>Renouvellement de votre passeport :</a:t>
            </a:r>
          </a:p>
          <a:p>
            <a:pPr marL="457200" lvl="0" indent="-342900" algn="l" rtl="0">
              <a:spcBef>
                <a:spcPts val="16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Comprendre l’admissibilité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Obtenir une nouvelle photo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Collecte de documents d’information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Savoir où aller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etc.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noProof="0" dirty="0"/>
              <a:t>Pour savoir comment les gens accomplissent des tâches semblables à la vôtre, communiquer avec Communications numériques pour obtenir du soutien sur la recherche et les connaissances trouvées par le biais d’essais de convivialité.</a:t>
            </a:r>
          </a:p>
        </p:txBody>
      </p:sp>
      <p:sp>
        <p:nvSpPr>
          <p:cNvPr id="185" name="Google Shape;185;p29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Compréhension des tâches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sldNum" idx="12"/>
            <p:custDataLst>
              <p:tags r:id="rId1"/>
            </p:custDataLst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16</a:t>
            </a:fld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" name="Google Shape;192;p30"/>
          <p:cNvPicPr preferRelativeResize="0"/>
          <p:nvPr>
            <p:custDataLst>
              <p:tags r:id="rId2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2249" y="833000"/>
            <a:ext cx="4205025" cy="3056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193" name="Google Shape;193;p30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Essais de convivialité non modérés</a:t>
            </a:r>
          </a:p>
        </p:txBody>
      </p:sp>
      <p:pic>
        <p:nvPicPr>
          <p:cNvPr id="194" name="Google Shape;194;p30"/>
          <p:cNvPicPr preferRelativeResize="0"/>
          <p:nvPr>
            <p:custDataLst>
              <p:tags r:id="rId4"/>
            </p:custDataLst>
          </p:nvPr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09675" y="833000"/>
            <a:ext cx="4282076" cy="31098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5" name="Google Shape;195;p30"/>
          <p:cNvSpPr txBox="1"/>
          <p:nvPr>
            <p:custDataLst>
              <p:tags r:id="rId5"/>
            </p:custDataLst>
          </p:nvPr>
        </p:nvSpPr>
        <p:spPr>
          <a:xfrm>
            <a:off x="0" y="3989332"/>
            <a:ext cx="91440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>
                <a:latin typeface="Calibri"/>
                <a:ea typeface="Calibri"/>
                <a:cs typeface="Calibri"/>
                <a:sym typeface="Calibri"/>
              </a:rPr>
              <a:t>Essais non modérés </a:t>
            </a:r>
            <a:br>
              <a:rPr lang="en" sz="27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2700" b="1">
                <a:latin typeface="Calibri"/>
                <a:ea typeface="Calibri"/>
                <a:cs typeface="Calibri"/>
                <a:sym typeface="Calibri"/>
              </a:rPr>
              <a:t>Outils et services en ligne, &lt; 9 participants, qualitatifs</a:t>
            </a:r>
            <a:endParaRPr sz="2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>
            <a:spLocks noGrp="1"/>
          </p:cNvSpPr>
          <p:nvPr>
            <p:ph type="sldNum" idx="12"/>
            <p:custDataLst>
              <p:tags r:id="rId1"/>
            </p:custDataLst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17</a:t>
            </a:fld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31"/>
          <p:cNvSpPr txBox="1"/>
          <p:nvPr>
            <p:custDataLst>
              <p:tags r:id="rId2"/>
            </p:custDataLst>
          </p:nvPr>
        </p:nvSpPr>
        <p:spPr>
          <a:xfrm>
            <a:off x="974156" y="1120275"/>
            <a:ext cx="43155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31"/>
          <p:cNvSpPr txBox="1"/>
          <p:nvPr>
            <p:custDataLst>
              <p:tags r:id="rId3"/>
            </p:custDataLst>
          </p:nvPr>
        </p:nvSpPr>
        <p:spPr>
          <a:xfrm>
            <a:off x="0" y="3836932"/>
            <a:ext cx="91440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Mise à l’essai du rendement des tâches du site Canada.ca : </a:t>
            </a:r>
            <a:br>
              <a:rPr lang="en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essais de convivialité modérés, plus de 18 participants, principalement à distance</a:t>
            </a:r>
            <a:endParaRPr sz="2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31"/>
          <p:cNvPicPr preferRelativeResize="0"/>
          <p:nvPr>
            <p:custDataLst>
              <p:tags r:id="rId4"/>
            </p:custDataLst>
          </p:nvPr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5715" y="1159482"/>
            <a:ext cx="3957770" cy="257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>
            <p:custDataLst>
              <p:tags r:id="rId5"/>
            </p:custDataLst>
          </p:nvPr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0512" y="1105756"/>
            <a:ext cx="4062866" cy="26848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206" name="Google Shape;206;p31"/>
          <p:cNvSpPr txBox="1"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Essais de convivialité modérés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3. Comprendre le canal Web pour tirer parti de ses capacités</a:t>
            </a:r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5" y="802000"/>
            <a:ext cx="8965875" cy="40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L’espace numérique est doté de comportements de public différents de ceux des communications traditionnelles.  </a:t>
            </a:r>
          </a:p>
          <a:p>
            <a:pPr marL="0" lvl="0" indent="0" algn="l" rtl="0">
              <a:spcBef>
                <a:spcPts val="1600"/>
              </a:spcBef>
              <a:spcAft>
                <a:spcPct val="0"/>
              </a:spcAft>
              <a:buNone/>
            </a:pPr>
            <a:r>
              <a:rPr lang="fr-CA" noProof="0" dirty="0"/>
              <a:t>Pour que votre contenu fonctionne, souvenez-vous :</a:t>
            </a:r>
          </a:p>
          <a:p>
            <a:pPr marL="457200" lvl="0" indent="-342900" algn="l" rtl="0">
              <a:spcBef>
                <a:spcPts val="16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Le Web est un lieu où la plupart « agissent » (se concentrer sur les tâches)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Les gens ne lisent pas, ils numérisent (gardez de courts en-têtes de section significatifs)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Les gens recherchent des instructions ou des étapes faciles à suivre, ou ils abandonnent, appellent ou envoient des courriels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Les petits écrans nécessitent moins de contenu (trafic mobile &gt; 50 %)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Ne pas dupliquer le contenu (l’espace Web du GC est intégré — collaborer avec d’autres personnes ou établir un lien avec le contenu existant)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Respecter les normes du GC pour le Web (design.canada.ca)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sldNum" idx="12"/>
            <p:custDataLst>
              <p:tags r:id="rId1"/>
            </p:custDataLst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19</a:t>
            </a:fld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33"/>
          <p:cNvSpPr txBox="1"/>
          <p:nvPr>
            <p:custDataLst>
              <p:tags r:id="rId2"/>
            </p:custDataLst>
          </p:nvPr>
        </p:nvSpPr>
        <p:spPr>
          <a:xfrm>
            <a:off x="508575" y="1060525"/>
            <a:ext cx="8190000" cy="1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Élaborer une orientation sur la façon dont les gens font l’expérience de l’orientation. 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Quelques outils courants :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InVision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Axure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Adobe XD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PowerPoint et Keynote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Pages GitHub.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alpha.canada.ca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Autres hôtes Web et systèmes de gestion de contenu (SGC)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73050" algn="l" rtl="0">
              <a:spcBef>
                <a:spcPct val="0"/>
              </a:spcBef>
              <a:spcAft>
                <a:spcPct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Versions locales sur les disques partagés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>
                <a:latin typeface="Roboto"/>
                <a:ea typeface="Roboto"/>
                <a:cs typeface="Roboto"/>
                <a:sym typeface="Roboto"/>
              </a:rPr>
              <a:t>De vraies pages Web pourraient être les meilleures!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Vos collègues Web peuvent vous aider à travailler sur des prototypes HTML.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Envisager de créer des prototypes plutôt que de rédiger des documents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/>
              <a:t>Objectif </a:t>
            </a:r>
            <a:endParaRPr lang="fr-CA" noProof="0"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11700" y="1052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>
                <a:solidFill>
                  <a:schemeClr val="dk1"/>
                </a:solidFill>
              </a:rPr>
              <a:t>Appuyer la conception d’une orientation en ligne du gouvernement du Canada (GC) liée à la COVID qui est claire, compréhensible et facile à utiliser afin de préparer les Canadiens à la réussite de leurs tâches. </a:t>
            </a:r>
          </a:p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r>
              <a:rPr lang="fr-CA" noProof="0" dirty="0">
                <a:solidFill>
                  <a:schemeClr val="dk1"/>
                </a:solidFill>
              </a:rPr>
              <a:t>Cette présentation :</a:t>
            </a:r>
            <a:endParaRPr lang="fr-CA" noProof="0" dirty="0"/>
          </a:p>
          <a:p>
            <a:pPr marL="457200" lvl="0" indent="-342900" algn="l" rtl="0">
              <a:spcBef>
                <a:spcPts val="1000"/>
              </a:spcBef>
              <a:spcAft>
                <a:spcPct val="0"/>
              </a:spcAft>
              <a:buSzPts val="1800"/>
              <a:buChar char="-"/>
            </a:pPr>
            <a:r>
              <a:rPr lang="fr-CA" noProof="0" dirty="0"/>
              <a:t>Définira l’orientation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-"/>
            </a:pPr>
            <a:r>
              <a:rPr lang="fr-CA" noProof="0" dirty="0"/>
              <a:t>Identifiera les défis et les considérations liés à la conception pour le Web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-"/>
            </a:pPr>
            <a:r>
              <a:rPr lang="fr-CA" noProof="0" dirty="0"/>
              <a:t>Formulera des recommandations pour l’élaboration d’une orientation collaborative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-"/>
            </a:pPr>
            <a:r>
              <a:rPr lang="fr-CA" noProof="0" dirty="0"/>
              <a:t>Soulignera les outils et les exemples prêts à l’emploi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dirty="0"/>
              <a:t>Processus de prototypage : L’itération conduit à de meilleurs produits</a:t>
            </a:r>
          </a:p>
        </p:txBody>
      </p:sp>
      <p:grpSp>
        <p:nvGrpSpPr>
          <p:cNvPr id="226" name="Google Shape;226;p34"/>
          <p:cNvGrpSpPr/>
          <p:nvPr>
            <p:custDataLst>
              <p:tags r:id="rId2"/>
            </p:custDataLst>
          </p:nvPr>
        </p:nvGrpSpPr>
        <p:grpSpPr>
          <a:xfrm rot="-600240">
            <a:off x="2984554" y="1303324"/>
            <a:ext cx="3174892" cy="3174892"/>
            <a:chOff x="2820225" y="891450"/>
            <a:chExt cx="3175200" cy="3175200"/>
          </a:xfrm>
        </p:grpSpPr>
        <p:sp>
          <p:nvSpPr>
            <p:cNvPr id="227" name="Google Shape;227;p34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name="adj1" fmla="val 5399801"/>
                <a:gd name="adj2" fmla="val 3012680"/>
                <a:gd name="adj3" fmla="val 6939"/>
              </a:avLst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dirty="0"/>
            </a:p>
          </p:txBody>
        </p:sp>
        <p:sp>
          <p:nvSpPr>
            <p:cNvPr id="228" name="Google Shape;228;p34"/>
            <p:cNvSpPr/>
            <p:nvPr/>
          </p:nvSpPr>
          <p:spPr>
            <a:xfrm rot="10800000">
              <a:off x="3175023" y="1179900"/>
              <a:ext cx="450600" cy="450600"/>
            </a:xfrm>
            <a:prstGeom prst="rtTriangle">
              <a:avLst/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dirty="0"/>
            </a:p>
          </p:txBody>
        </p:sp>
      </p:grpSp>
      <p:grpSp>
        <p:nvGrpSpPr>
          <p:cNvPr id="229" name="Google Shape;229;p34"/>
          <p:cNvGrpSpPr/>
          <p:nvPr>
            <p:custDataLst>
              <p:tags r:id="rId3"/>
            </p:custDataLst>
          </p:nvPr>
        </p:nvGrpSpPr>
        <p:grpSpPr>
          <a:xfrm>
            <a:off x="5229070" y="2835075"/>
            <a:ext cx="1883705" cy="1199700"/>
            <a:chOff x="5130375" y="2422675"/>
            <a:chExt cx="1883705" cy="1199700"/>
          </a:xfrm>
        </p:grpSpPr>
        <p:sp>
          <p:nvSpPr>
            <p:cNvPr id="230" name="Google Shape;230;p34"/>
            <p:cNvSpPr/>
            <p:nvPr/>
          </p:nvSpPr>
          <p:spPr>
            <a:xfrm>
              <a:off x="5130380" y="2707675"/>
              <a:ext cx="1883700" cy="9147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Évaluer les prototypes avec les utilisateurs</a:t>
              </a: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130375" y="2422675"/>
              <a:ext cx="1883700" cy="285000"/>
            </a:xfrm>
            <a:prstGeom prst="round1Rect">
              <a:avLst>
                <a:gd name="adj" fmla="val 50000"/>
              </a:avLst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7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Essai</a:t>
              </a:r>
            </a:p>
          </p:txBody>
        </p:sp>
      </p:grpSp>
      <p:grpSp>
        <p:nvGrpSpPr>
          <p:cNvPr id="232" name="Google Shape;232;p34"/>
          <p:cNvGrpSpPr/>
          <p:nvPr>
            <p:custDataLst>
              <p:tags r:id="rId4"/>
            </p:custDataLst>
          </p:nvPr>
        </p:nvGrpSpPr>
        <p:grpSpPr>
          <a:xfrm>
            <a:off x="3630147" y="1121650"/>
            <a:ext cx="2079226" cy="1160852"/>
            <a:chOff x="3798074" y="709250"/>
            <a:chExt cx="1470665" cy="1160852"/>
          </a:xfrm>
        </p:grpSpPr>
        <p:sp>
          <p:nvSpPr>
            <p:cNvPr id="233" name="Google Shape;233;p34"/>
            <p:cNvSpPr/>
            <p:nvPr/>
          </p:nvSpPr>
          <p:spPr>
            <a:xfrm>
              <a:off x="3798074" y="994249"/>
              <a:ext cx="1470665" cy="875853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Intégrer l’apprentissage dans les prototypes</a:t>
              </a:r>
              <a:endParaRPr lang="fr-CA" sz="1700" dirty="0">
                <a:solidFill>
                  <a:srgbClr val="FFFFFF"/>
                </a:solidFill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3798074" y="709250"/>
              <a:ext cx="1470664" cy="285000"/>
            </a:xfrm>
            <a:prstGeom prst="round1Rect">
              <a:avLst>
                <a:gd name="adj" fmla="val 50000"/>
              </a:avLst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7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Conception</a:t>
              </a:r>
              <a:endParaRPr lang="fr-CA" sz="17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5" name="Google Shape;235;p34"/>
          <p:cNvGrpSpPr/>
          <p:nvPr>
            <p:custDataLst>
              <p:tags r:id="rId5"/>
            </p:custDataLst>
          </p:nvPr>
        </p:nvGrpSpPr>
        <p:grpSpPr>
          <a:xfrm>
            <a:off x="2031225" y="3043652"/>
            <a:ext cx="1883606" cy="1114224"/>
            <a:chOff x="2465775" y="2422675"/>
            <a:chExt cx="1332300" cy="1114224"/>
          </a:xfrm>
        </p:grpSpPr>
        <p:sp>
          <p:nvSpPr>
            <p:cNvPr id="236" name="Google Shape;236;p34"/>
            <p:cNvSpPr/>
            <p:nvPr/>
          </p:nvSpPr>
          <p:spPr>
            <a:xfrm>
              <a:off x="2465775" y="2707674"/>
              <a:ext cx="1332300" cy="829225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Analyser les résultats des essais utilisateur</a:t>
              </a: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2465775" y="2422675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7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Apprendre</a:t>
              </a:r>
            </a:p>
          </p:txBody>
        </p:sp>
      </p:grpSp>
      <p:sp>
        <p:nvSpPr>
          <p:cNvPr id="238" name="Google Shape;238;p34"/>
          <p:cNvSpPr txBox="1"/>
          <p:nvPr>
            <p:custDataLst>
              <p:tags r:id="rId6"/>
            </p:custDataLst>
          </p:nvPr>
        </p:nvSpPr>
        <p:spPr>
          <a:xfrm>
            <a:off x="272750" y="1051700"/>
            <a:ext cx="2460168" cy="17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1800" dirty="0">
                <a:latin typeface="Roboto"/>
                <a:ea typeface="Roboto"/>
                <a:cs typeface="Roboto"/>
                <a:sym typeface="Roboto"/>
              </a:rPr>
              <a:t>Mobiliser les Communications numériques pour soutenir cet effort ou partager les connaissances provenant d’exercices de prototypage similaires.</a:t>
            </a:r>
          </a:p>
        </p:txBody>
      </p:sp>
      <p:sp>
        <p:nvSpPr>
          <p:cNvPr id="239" name="Google Shape;239;p34"/>
          <p:cNvSpPr txBox="1"/>
          <p:nvPr>
            <p:custDataLst>
              <p:tags r:id="rId7"/>
            </p:custDataLst>
          </p:nvPr>
        </p:nvSpPr>
        <p:spPr>
          <a:xfrm>
            <a:off x="6411075" y="1057188"/>
            <a:ext cx="2601000" cy="15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1800" dirty="0">
                <a:latin typeface="Roboto"/>
                <a:ea typeface="Roboto"/>
                <a:cs typeface="Roboto"/>
                <a:sym typeface="Roboto"/>
              </a:rPr>
              <a:t>Mobiliser Programme et à la Politique pour s’assurer de l’exactitude et de l’exhaustivité du contenu.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5"/>
          <p:cNvPicPr preferRelativeResize="0"/>
          <p:nvPr>
            <p:custDataLst>
              <p:tags r:id="rId1"/>
            </p:custDataLst>
          </p:nvPr>
        </p:nvPicPr>
        <p:blipFill>
          <a:blip r:embed="rId11">
            <a:alphaModFix/>
          </a:blip>
          <a:srcRect l="9" r="9"/>
          <a:stretch>
            <a:fillRect/>
          </a:stretch>
        </p:blipFill>
        <p:spPr>
          <a:xfrm rot="-360000">
            <a:off x="333374" y="2279231"/>
            <a:ext cx="3780001" cy="25204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46" name="Google Shape;246;p35"/>
          <p:cNvPicPr preferRelativeResize="0"/>
          <p:nvPr>
            <p:custDataLst>
              <p:tags r:id="rId2"/>
            </p:custDataLst>
          </p:nvPr>
        </p:nvPicPr>
        <p:blipFill>
          <a:blip r:embed="rId12">
            <a:alphaModFix/>
          </a:blip>
          <a:stretch>
            <a:fillRect/>
          </a:stretch>
        </p:blipFill>
        <p:spPr>
          <a:xfrm rot="-360000">
            <a:off x="3000375" y="2400300"/>
            <a:ext cx="3780001" cy="25210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47" name="Google Shape;247;p35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21</a:t>
            </a:fld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8" name="Google Shape;248;p35"/>
          <p:cNvPicPr preferRelativeResize="0"/>
          <p:nvPr>
            <p:custDataLst>
              <p:tags r:id="rId4"/>
            </p:custDataLst>
          </p:nvPr>
        </p:nvPicPr>
        <p:blipFill>
          <a:blip r:embed="rId13">
            <a:alphaModFix/>
          </a:blip>
          <a:srcRect r="35950" b="71973"/>
          <a:stretch>
            <a:fillRect/>
          </a:stretch>
        </p:blipFill>
        <p:spPr>
          <a:xfrm rot="720001">
            <a:off x="326405" y="422626"/>
            <a:ext cx="3510000" cy="30579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49" name="Google Shape;249;p35"/>
          <p:cNvPicPr preferRelativeResize="0"/>
          <p:nvPr>
            <p:custDataLst>
              <p:tags r:id="rId5"/>
            </p:custDataLst>
          </p:nvPr>
        </p:nvPicPr>
        <p:blipFill>
          <a:blip r:embed="rId14">
            <a:alphaModFix/>
          </a:blip>
          <a:stretch>
            <a:fillRect/>
          </a:stretch>
        </p:blipFill>
        <p:spPr>
          <a:xfrm rot="540000">
            <a:off x="5373942" y="2483869"/>
            <a:ext cx="3509996" cy="233895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50" name="Google Shape;250;p35"/>
          <p:cNvPicPr preferRelativeResize="0"/>
          <p:nvPr>
            <p:custDataLst>
              <p:tags r:id="rId6"/>
            </p:custDataLst>
          </p:nvPr>
        </p:nvPicPr>
        <p:blipFill>
          <a:blip r:embed="rId15">
            <a:alphaModFix/>
          </a:blip>
          <a:stretch>
            <a:fillRect/>
          </a:stretch>
        </p:blipFill>
        <p:spPr>
          <a:xfrm rot="420003">
            <a:off x="2657475" y="342901"/>
            <a:ext cx="3509997" cy="234040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51" name="Google Shape;251;p35"/>
          <p:cNvPicPr preferRelativeResize="0"/>
          <p:nvPr>
            <p:custDataLst>
              <p:tags r:id="rId7"/>
            </p:custDataLst>
          </p:nvPr>
        </p:nvPicPr>
        <p:blipFill>
          <a:blip r:embed="rId16">
            <a:alphaModFix/>
          </a:blip>
          <a:stretch>
            <a:fillRect/>
          </a:stretch>
        </p:blipFill>
        <p:spPr>
          <a:xfrm rot="-479996">
            <a:off x="5029678" y="265388"/>
            <a:ext cx="3829308" cy="25528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52" name="Google Shape;252;p35"/>
          <p:cNvSpPr txBox="1"/>
          <p:nvPr>
            <p:custDataLst>
              <p:tags r:id="rId8"/>
            </p:custDataLst>
          </p:nvPr>
        </p:nvSpPr>
        <p:spPr>
          <a:xfrm>
            <a:off x="0" y="1821488"/>
            <a:ext cx="9144000" cy="15006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fr-CA" sz="3200" b="1" dirty="0">
                <a:latin typeface="Roboto"/>
                <a:ea typeface="Roboto"/>
                <a:cs typeface="Roboto"/>
                <a:sym typeface="Roboto"/>
              </a:rPr>
              <a:t>Produits livrables recommandés pour approbations : prototypes HTML qui fonctionnent</a:t>
            </a:r>
            <a:endParaRPr lang="fr-CA" sz="3200" b="1" i="0" u="none" strike="noStrike" cap="none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2000" noProof="0" dirty="0"/>
              <a:t>4. Le contenu est les mots </a:t>
            </a:r>
            <a:r>
              <a:rPr lang="fr-CA" sz="2000" i="1" noProof="0" dirty="0"/>
              <a:t>et</a:t>
            </a:r>
            <a:r>
              <a:rPr lang="fr-CA" sz="2000" noProof="0" dirty="0"/>
              <a:t> la conception</a:t>
            </a:r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4" y="904275"/>
            <a:ext cx="8965875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1600" noProof="0" dirty="0">
                <a:solidFill>
                  <a:schemeClr val="dk1"/>
                </a:solidFill>
              </a:rPr>
              <a:t>Le contenu de l’orientation doit être compréhensible et utilisable dans le contexte du type de public (professionnels de la santé, scientifiques, population en général). </a:t>
            </a:r>
          </a:p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r>
              <a:rPr lang="fr-CA" sz="1600" noProof="0" dirty="0">
                <a:solidFill>
                  <a:schemeClr val="dk1"/>
                </a:solidFill>
              </a:rPr>
              <a:t>Appliquer des méthodes et des modèles de conception éprouvés pour correspondre au type d’orientation que vous créez :</a:t>
            </a:r>
            <a:endParaRPr lang="fr-CA" sz="1600" noProof="0" dirty="0"/>
          </a:p>
          <a:p>
            <a:pPr marL="457200" lvl="0" indent="-342900" algn="l" rtl="0">
              <a:spcBef>
                <a:spcPts val="1000"/>
              </a:spcBef>
              <a:spcAft>
                <a:spcPct val="0"/>
              </a:spcAft>
              <a:buSzPts val="1800"/>
              <a:buChar char="●"/>
            </a:pPr>
            <a:r>
              <a:rPr lang="fr-CA" sz="1600" noProof="0" dirty="0"/>
              <a:t>Principes et résumés en langage clair (Directive du </a:t>
            </a:r>
            <a:r>
              <a:rPr lang="fr-CA" sz="1600" noProof="0" dirty="0" err="1"/>
              <a:t>SCT</a:t>
            </a:r>
            <a:r>
              <a:rPr lang="fr-CA" sz="1600" noProof="0" dirty="0"/>
              <a:t>)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sz="1600" noProof="0" dirty="0"/>
              <a:t>Modèles de conception de navigation (p. ex., modèle de « métro », sur cette page)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sz="1600" noProof="0" dirty="0"/>
              <a:t>Listes de contrôle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sz="1600" noProof="0" dirty="0"/>
              <a:t>Agrandir et réduire (p. ex., fournir les principaux points résumés, agrandir pour plus de détails)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sz="1600" noProof="0" dirty="0"/>
              <a:t>Tableaux et graphiques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sz="1600" noProof="0" dirty="0"/>
              <a:t>Assistants et listes déroulantes : réponses personnalisées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sz="1600" noProof="0" dirty="0"/>
              <a:t>Style de contenu Web d’abord (p. ex., guide de style du site Canada.ca)</a:t>
            </a:r>
          </a:p>
          <a:p>
            <a:pPr marL="0" lvl="0" indent="0" algn="l" rtl="0">
              <a:spcBef>
                <a:spcPts val="1600"/>
              </a:spcBef>
              <a:spcAft>
                <a:spcPct val="0"/>
              </a:spcAft>
              <a:buNone/>
            </a:pPr>
            <a:r>
              <a:rPr lang="fr-CA" sz="1600" noProof="0" dirty="0"/>
              <a:t>Pour en savoir plus, consultez le site : </a:t>
            </a:r>
            <a:r>
              <a:rPr lang="fr-CA" sz="1600" noProof="0" dirty="0">
                <a:hlinkClick r:id="rId5"/>
              </a:rPr>
              <a:t>design.canada.ca</a:t>
            </a:r>
            <a:endParaRPr lang="fr-CA" sz="1600" noProof="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CA" sz="1600" noProof="0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Navigation : aider les gens à trouver ce dont ils ont besoin</a:t>
            </a:r>
          </a:p>
        </p:txBody>
      </p:sp>
      <p:pic>
        <p:nvPicPr>
          <p:cNvPr id="264" name="Google Shape;264;p37"/>
          <p:cNvPicPr preferRelativeResize="0"/>
          <p:nvPr>
            <p:custDataLst>
              <p:tags r:id="rId2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5" name="Google Shape;265;p37"/>
          <p:cNvPicPr preferRelativeResize="0"/>
          <p:nvPr>
            <p:custDataLst>
              <p:tags r:id="rId3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6881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6" name="Google Shape;266;p37"/>
          <p:cNvSpPr txBox="1"/>
          <p:nvPr>
            <p:custDataLst>
              <p:tags r:id="rId4"/>
            </p:custDataLst>
          </p:nvPr>
        </p:nvSpPr>
        <p:spPr>
          <a:xfrm>
            <a:off x="4961362" y="1086650"/>
            <a:ext cx="4096913" cy="3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 gens recherchent les liens en ligne. Une bonne navigation les aide à utiliser des liens pour trouver ce dont ils ont besoin.</a:t>
            </a:r>
            <a:b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ventilation du contenu en segments facilite la tâche des personnes :</a:t>
            </a:r>
            <a:b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Font typeface="Roboto"/>
              <a:buChar char="-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Suivre pas à pas (modèle de « métro »)</a:t>
            </a:r>
            <a:br>
              <a:rPr lang="en" sz="1800" dirty="0">
                <a:latin typeface="Roboto"/>
                <a:ea typeface="Roboto"/>
                <a:cs typeface="Roboto"/>
                <a:sym typeface="Roboto"/>
              </a:rPr>
            </a:b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Font typeface="Roboto"/>
              <a:buChar char="-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Choisir la partie d’une page qu’ils veulent utiliser (Liens « sur cette page »)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2000" noProof="0" dirty="0"/>
              <a:t>Listes de contrôle interactives : instructions que vous pouvez utiliser</a:t>
            </a:r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70525" y="1049150"/>
            <a:ext cx="3905400" cy="28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Offrir de l’interaction sur une liste d’instructions concentre l’attention des gens et facilite une meilleure compréhension</a:t>
            </a:r>
            <a:br>
              <a:rPr lang="fr-CA" noProof="0" dirty="0"/>
            </a:b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Confirmer le succès renforce et rassure</a:t>
            </a:r>
          </a:p>
        </p:txBody>
      </p:sp>
      <p:pic>
        <p:nvPicPr>
          <p:cNvPr id="273" name="Google Shape;273;p38"/>
          <p:cNvPicPr preferRelativeResize="0"/>
          <p:nvPr>
            <p:custDataLst>
              <p:tags r:id="rId3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4" name="Google Shape;274;p38"/>
          <p:cNvPicPr preferRelativeResize="0"/>
          <p:nvPr>
            <p:custDataLst>
              <p:tags r:id="rId4"/>
            </p:custDataLst>
          </p:nvPr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56881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5" name="Google Shape;275;p38"/>
          <p:cNvPicPr preferRelativeResize="0"/>
          <p:nvPr>
            <p:custDataLst>
              <p:tags r:id="rId5"/>
            </p:custDataLst>
          </p:nvPr>
        </p:nvPicPr>
        <p:blipFill>
          <a:blip r:embed="rId10">
            <a:alphaModFix/>
          </a:blip>
          <a:srcRect t="40140" b="38263"/>
          <a:stretch>
            <a:fillRect/>
          </a:stretch>
        </p:blipFill>
        <p:spPr>
          <a:xfrm>
            <a:off x="3354725" y="3969650"/>
            <a:ext cx="2891751" cy="1110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Agrandir et réduire : faire des choix</a:t>
            </a:r>
          </a:p>
        </p:txBody>
      </p:sp>
      <p:sp>
        <p:nvSpPr>
          <p:cNvPr id="281" name="Google Shape;281;p39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48525" y="1015950"/>
            <a:ext cx="394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L’interaction agrandir et réduire est excellente pour les personnes qui doivent faire des choix mutuellement exclusifs</a:t>
            </a:r>
            <a:br>
              <a:rPr lang="fr-CA" noProof="0" dirty="0"/>
            </a:b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ts val="1600"/>
              </a:spcAft>
              <a:buSzPts val="1800"/>
              <a:buChar char="●"/>
            </a:pPr>
            <a:r>
              <a:rPr lang="fr-CA" noProof="0" dirty="0"/>
              <a:t>Agrandir le contenu améliore la confiance des gens dans le fait qu’ils ont fait le bon choix</a:t>
            </a:r>
          </a:p>
        </p:txBody>
      </p:sp>
      <p:pic>
        <p:nvPicPr>
          <p:cNvPr id="282" name="Google Shape;282;p39"/>
          <p:cNvPicPr preferRelativeResize="0"/>
          <p:nvPr>
            <p:custDataLst>
              <p:tags r:id="rId3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3" name="Google Shape;283;p39"/>
          <p:cNvPicPr preferRelativeResize="0"/>
          <p:nvPr>
            <p:custDataLst>
              <p:tags r:id="rId4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6881" y="985400"/>
            <a:ext cx="2249424" cy="400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4" y="260300"/>
            <a:ext cx="8965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2000" noProof="0" dirty="0"/>
              <a:t>Agrandir et réduire : Présentation de renseignements secondaires</a:t>
            </a:r>
          </a:p>
        </p:txBody>
      </p:sp>
      <p:sp>
        <p:nvSpPr>
          <p:cNvPr id="289" name="Google Shape;289;p40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54950" y="992550"/>
            <a:ext cx="387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Permet d’empêcher le contenu secondaire d’interférer avec la tâche principale.</a:t>
            </a:r>
          </a:p>
          <a:p>
            <a:pPr marL="457200" lvl="0" indent="-342900" algn="l" rtl="0">
              <a:spcBef>
                <a:spcPts val="16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Uniquement utiliser pour le contenu qui s’applique à une minorité ou à une situation rare</a:t>
            </a:r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fr-CA" noProof="0" dirty="0"/>
              <a:t>L’étiquetage est la clé — fournir des renseignements sur le contenu caché</a:t>
            </a:r>
          </a:p>
        </p:txBody>
      </p:sp>
      <p:pic>
        <p:nvPicPr>
          <p:cNvPr id="290" name="Google Shape;290;p40"/>
          <p:cNvPicPr preferRelativeResize="0"/>
          <p:nvPr>
            <p:custDataLst>
              <p:tags r:id="rId3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1" name="Google Shape;291;p40"/>
          <p:cNvPicPr preferRelativeResize="0"/>
          <p:nvPr>
            <p:custDataLst>
              <p:tags r:id="rId4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6881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Tableaux et graphiques</a:t>
            </a:r>
          </a:p>
        </p:txBody>
      </p:sp>
      <p:sp>
        <p:nvSpPr>
          <p:cNvPr id="297" name="Google Shape;297;p41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71300" y="904275"/>
            <a:ext cx="378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Les tableaux sont idéals pour communiquer des données</a:t>
            </a:r>
            <a:br>
              <a:rPr lang="fr-CA" noProof="0" dirty="0"/>
            </a:br>
            <a:endParaRPr lang="fr-CA" noProof="0" dirty="0">
              <a:highlight>
                <a:srgbClr val="FFFF00"/>
              </a:highlight>
            </a:endParaRP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Rendre les tableaux interactifs avec l’inclusion d’outils de filtrage et de tri</a:t>
            </a:r>
            <a:br>
              <a:rPr lang="fr-CA" noProof="0" dirty="0"/>
            </a:b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S’assurer qu’ils sont codés pour répondre aux normes d’accessibilité</a:t>
            </a:r>
          </a:p>
        </p:txBody>
      </p:sp>
      <p:pic>
        <p:nvPicPr>
          <p:cNvPr id="298" name="Google Shape;298;p41"/>
          <p:cNvPicPr preferRelativeResize="0"/>
          <p:nvPr>
            <p:custDataLst>
              <p:tags r:id="rId3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985400"/>
            <a:ext cx="225377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9" name="Google Shape;299;p41"/>
          <p:cNvPicPr preferRelativeResize="0"/>
          <p:nvPr>
            <p:custDataLst>
              <p:tags r:id="rId4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0325" y="985400"/>
            <a:ext cx="2773225" cy="250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Assistants : réponses guidées</a:t>
            </a:r>
          </a:p>
        </p:txBody>
      </p:sp>
      <p:sp>
        <p:nvSpPr>
          <p:cNvPr id="305" name="Google Shape;305;p4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228025" y="904275"/>
            <a:ext cx="347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La structuration de votre contenu comme réponse à des questions interactives aide à le personnaliser en fonction des situations des gens</a:t>
            </a:r>
            <a:br>
              <a:rPr lang="fr-CA" noProof="0" dirty="0"/>
            </a:b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Les réponses personnalisées aident à limiter la </a:t>
            </a:r>
            <a:r>
              <a:rPr lang="fr-CA" b="1" noProof="0" dirty="0"/>
              <a:t>charge cognitive </a:t>
            </a:r>
            <a:r>
              <a:rPr lang="fr-CA" noProof="0" dirty="0"/>
              <a:t>des gens à ce qui leur est pertinent</a:t>
            </a:r>
          </a:p>
        </p:txBody>
      </p:sp>
      <p:pic>
        <p:nvPicPr>
          <p:cNvPr id="306" name="Google Shape;306;p42"/>
          <p:cNvPicPr preferRelativeResize="0"/>
          <p:nvPr>
            <p:custDataLst>
              <p:tags r:id="rId3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7" name="Google Shape;307;p42"/>
          <p:cNvPicPr preferRelativeResize="0"/>
          <p:nvPr>
            <p:custDataLst>
              <p:tags r:id="rId4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6881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78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Sélection déroulante : choisissez l’option qui s’applique à vous</a:t>
            </a:r>
          </a:p>
        </p:txBody>
      </p:sp>
      <p:pic>
        <p:nvPicPr>
          <p:cNvPr id="313" name="Google Shape;313;p43"/>
          <p:cNvPicPr preferRelativeResize="0"/>
          <p:nvPr>
            <p:custDataLst>
              <p:tags r:id="rId2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4" name="Google Shape;314;p43"/>
          <p:cNvPicPr preferRelativeResize="0"/>
          <p:nvPr>
            <p:custDataLst>
              <p:tags r:id="rId3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6881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5" name="Google Shape;315;p43"/>
          <p:cNvSpPr txBox="1"/>
          <p:nvPr>
            <p:custDataLst>
              <p:tags r:id="rId4"/>
            </p:custDataLst>
          </p:nvPr>
        </p:nvSpPr>
        <p:spPr>
          <a:xfrm>
            <a:off x="5147400" y="985400"/>
            <a:ext cx="3996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Lato"/>
              <a:buChar char="●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Semblable aux assistants, mais pour une seule question plutôt qu’une série</a:t>
            </a:r>
            <a:br>
              <a:rPr lang="en" sz="1800" dirty="0">
                <a:latin typeface="Roboto"/>
                <a:ea typeface="Roboto"/>
                <a:cs typeface="Roboto"/>
                <a:sym typeface="Roboto"/>
              </a:rPr>
            </a:b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Roboto"/>
              <a:buChar char="●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Retourne la réponse appropriée en fonction de votre situation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Lato"/>
              <a:buChar char="●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Limite la </a:t>
            </a:r>
            <a:r>
              <a:rPr lang="en" sz="1800" b="1" dirty="0">
                <a:latin typeface="Roboto"/>
                <a:ea typeface="Roboto"/>
                <a:cs typeface="Roboto"/>
                <a:sym typeface="Roboto"/>
              </a:rPr>
              <a:t>charge cognitive </a:t>
            </a: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— </a:t>
            </a:r>
            <a:br>
              <a:rPr lang="en" sz="1800" dirty="0">
                <a:latin typeface="Roboto"/>
                <a:ea typeface="Roboto"/>
                <a:cs typeface="Roboto"/>
                <a:sym typeface="Roboto"/>
              </a:rPr>
            </a:b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vous n’avez pas à évaluer les réponses qui ne vous sont pas pertinentes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Qu’est-ce que l’orientation?</a:t>
            </a: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2850" y="904275"/>
            <a:ext cx="816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Aux fins du Web et de cette présentation, le terme « orientation » désigne toute forme de :</a:t>
            </a:r>
          </a:p>
          <a:p>
            <a:pPr marL="457200" lvl="0" indent="-342900" algn="l" rtl="0">
              <a:spcBef>
                <a:spcPts val="16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règles ou instructions ou mesures 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Réglementation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Exigences juridiques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noProof="0" dirty="0"/>
              <a:t>Objectif : </a:t>
            </a:r>
            <a:r>
              <a:rPr lang="fr-CA" b="1" noProof="0" dirty="0"/>
              <a:t>aider les gens à se conformer </a:t>
            </a:r>
            <a:r>
              <a:rPr lang="fr-CA" noProof="0" dirty="0"/>
              <a:t>aux règles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Langage clair</a:t>
            </a:r>
          </a:p>
        </p:txBody>
      </p:sp>
      <p:sp>
        <p:nvSpPr>
          <p:cNvPr id="321" name="Google Shape;321;p44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5" y="904275"/>
            <a:ext cx="8520600" cy="4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Il est de plus en plus évident qu’une approche en langage clair et bien appliqué peut :</a:t>
            </a:r>
          </a:p>
          <a:p>
            <a:pPr marL="457200" lvl="0" indent="-342900" algn="l" rtl="0">
              <a:spcBef>
                <a:spcPts val="16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Améliorer la compréhension des renseignements scientifiques et complexes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Économiser du temps et de l’argent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Améliorer la satisfaction des clients</a:t>
            </a:r>
          </a:p>
          <a:p>
            <a:pPr marL="0" lvl="0" indent="0" algn="l" rtl="0">
              <a:spcBef>
                <a:spcPts val="1600"/>
              </a:spcBef>
              <a:spcAft>
                <a:spcPct val="0"/>
              </a:spcAft>
              <a:buNone/>
            </a:pPr>
            <a:r>
              <a:rPr lang="fr-CA" noProof="0" dirty="0"/>
              <a:t>Écrire en langage clair n’est pas « décerveler l’information », cela permet simplement aux Canadiens (peu importe leur origine) de :</a:t>
            </a:r>
          </a:p>
          <a:p>
            <a:pPr marL="457200" lvl="0" indent="-342900" algn="l" rtl="0">
              <a:spcBef>
                <a:spcPts val="16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Trouver ce dont ils ont besoin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Comprendre ce qu’ils trouvent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Utiliser ce qu’ils trouvent pour répondre à leurs besoins</a:t>
            </a:r>
          </a:p>
          <a:p>
            <a:pPr marL="0" lvl="0" indent="0" algn="l" rtl="0">
              <a:spcBef>
                <a:spcPts val="1600"/>
              </a:spcBef>
              <a:spcAft>
                <a:spcPct val="0"/>
              </a:spcAft>
              <a:buNone/>
            </a:pPr>
            <a:endParaRPr lang="fr-CA" noProof="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CA" noProof="0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Version en langage clair parallèlement à l’orientation technique</a:t>
            </a:r>
          </a:p>
        </p:txBody>
      </p:sp>
      <p:sp>
        <p:nvSpPr>
          <p:cNvPr id="327" name="Google Shape;327;p45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5" y="904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Lorsque vous avez besoin de publier rapidement une orientation complète, il est important d’au moins :</a:t>
            </a:r>
          </a:p>
          <a:p>
            <a:pPr marL="457200" lvl="0" indent="-342900" algn="l" rtl="0">
              <a:spcBef>
                <a:spcPts val="16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Créer une page qui résume l’orientation en utilisant un langage clair, des listes de contrôle, etc. qui peuvent être utilisés pour répondre aux besoins de l’utilisateur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Placer ce résumé plus en évidence dans l’audit interne (AI) que l’orientation détaillée elle-même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Lier le résumé à une orientation détaillée pour ceux qui veulent des détails complets</a:t>
            </a:r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b="1" noProof="0" dirty="0">
                <a:hlinkClick r:id="rId5"/>
              </a:rPr>
              <a:t>Planifier l’itération du contenu</a:t>
            </a:r>
            <a:r>
              <a:rPr lang="fr-CA" b="1" noProof="0" dirty="0"/>
              <a:t>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noProof="0" dirty="0"/>
              <a:t>[exemples visuels sur les 2 diapositives suivantes]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/>
          <p:nvPr>
            <p:custDataLst>
              <p:tags r:id="rId1"/>
            </p:custDataLst>
          </p:nvPr>
        </p:nvSpPr>
        <p:spPr>
          <a:xfrm>
            <a:off x="4056950" y="1300875"/>
            <a:ext cx="5087100" cy="740100"/>
          </a:xfrm>
          <a:prstGeom prst="rect">
            <a:avLst/>
          </a:prstGeom>
          <a:solidFill>
            <a:srgbClr val="333E48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33" name="Google Shape;333;p46"/>
          <p:cNvSpPr/>
          <p:nvPr>
            <p:custDataLst>
              <p:tags r:id="rId2"/>
            </p:custDataLst>
          </p:nvPr>
        </p:nvSpPr>
        <p:spPr>
          <a:xfrm>
            <a:off x="175" y="990675"/>
            <a:ext cx="3825900" cy="740100"/>
          </a:xfrm>
          <a:prstGeom prst="rect">
            <a:avLst/>
          </a:prstGeom>
          <a:solidFill>
            <a:srgbClr val="333E48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34" name="Google Shape;334;p46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3000" noProof="0" dirty="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Orientation technique et résumé en langage clair</a:t>
            </a:r>
            <a:endParaRPr lang="fr-CA" noProof="0" dirty="0"/>
          </a:p>
        </p:txBody>
      </p:sp>
      <p:pic>
        <p:nvPicPr>
          <p:cNvPr id="335" name="Google Shape;335;p46"/>
          <p:cNvPicPr preferRelativeResize="0"/>
          <p:nvPr>
            <p:custDataLst>
              <p:tags r:id="rId4"/>
            </p:custDataLst>
          </p:nvPr>
        </p:nvPicPr>
        <p:blipFill>
          <a:blip r:embed="rId11">
            <a:alphaModFix/>
          </a:blip>
          <a:srcRect b="14712"/>
          <a:stretch>
            <a:fillRect/>
          </a:stretch>
        </p:blipFill>
        <p:spPr>
          <a:xfrm>
            <a:off x="6668975" y="1127650"/>
            <a:ext cx="2252076" cy="34164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6" name="Google Shape;336;p46"/>
          <p:cNvPicPr preferRelativeResize="0"/>
          <p:nvPr>
            <p:custDataLst>
              <p:tags r:id="rId5"/>
            </p:custDataLst>
          </p:nvPr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43998" y="985400"/>
            <a:ext cx="740044" cy="400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7" name="Google Shape;337;p46"/>
          <p:cNvPicPr preferRelativeResize="0"/>
          <p:nvPr>
            <p:custDataLst>
              <p:tags r:id="rId6"/>
            </p:custDataLst>
          </p:nvPr>
        </p:nvPicPr>
        <p:blipFill>
          <a:blip r:embed="rId13">
            <a:alphaModFix/>
          </a:blip>
          <a:srcRect b="64537"/>
          <a:stretch>
            <a:fillRect/>
          </a:stretch>
        </p:blipFill>
        <p:spPr>
          <a:xfrm>
            <a:off x="254325" y="1888338"/>
            <a:ext cx="2891751" cy="1824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8" name="Google Shape;338;p46"/>
          <p:cNvSpPr txBox="1"/>
          <p:nvPr>
            <p:custDataLst>
              <p:tags r:id="rId7"/>
            </p:custDataLst>
          </p:nvPr>
        </p:nvSpPr>
        <p:spPr>
          <a:xfrm>
            <a:off x="3541525" y="1290200"/>
            <a:ext cx="31275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Résumé en langage clair</a:t>
            </a:r>
            <a:b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avec une courte introduction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46"/>
          <p:cNvSpPr txBox="1"/>
          <p:nvPr>
            <p:custDataLst>
              <p:tags r:id="rId8"/>
            </p:custDataLst>
          </p:nvPr>
        </p:nvSpPr>
        <p:spPr>
          <a:xfrm>
            <a:off x="0" y="985400"/>
            <a:ext cx="28776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Orientation technique avec beaucoup de renseignements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4" y="260300"/>
            <a:ext cx="90611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2800" noProof="0" dirty="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Orientation sous forme de points, en tant qu’instructions </a:t>
            </a:r>
            <a:endParaRPr lang="fr-CA" sz="2000" noProof="0" dirty="0"/>
          </a:p>
        </p:txBody>
      </p:sp>
      <p:pic>
        <p:nvPicPr>
          <p:cNvPr id="345" name="Google Shape;345;p47"/>
          <p:cNvPicPr preferRelativeResize="0"/>
          <p:nvPr>
            <p:custDataLst>
              <p:tags r:id="rId2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6" name="Google Shape;346;p47"/>
          <p:cNvPicPr preferRelativeResize="0"/>
          <p:nvPr>
            <p:custDataLst>
              <p:tags r:id="rId3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6881" y="985400"/>
            <a:ext cx="2252081" cy="4005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7" name="Google Shape;347;p47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5054950" y="1221150"/>
            <a:ext cx="397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ct val="0"/>
              </a:spcBef>
              <a:spcAft>
                <a:spcPct val="0"/>
              </a:spcAft>
              <a:buSzPts val="2000"/>
              <a:buFont typeface="Lato"/>
              <a:buChar char="●"/>
            </a:pPr>
            <a:r>
              <a:rPr lang="fr-CA" sz="2000" b="1" noProof="0" dirty="0"/>
              <a:t>Des réponses et non des renseignements </a:t>
            </a:r>
            <a:r>
              <a:rPr lang="fr-CA" sz="2000" noProof="0" dirty="0"/>
              <a:t>— l’attention des gens est limitée, donc limitez le contenu en conséquence</a:t>
            </a:r>
            <a:br>
              <a:rPr lang="fr-CA" sz="2000" noProof="0" dirty="0"/>
            </a:br>
            <a:endParaRPr lang="fr-CA" sz="2000" noProof="0" dirty="0"/>
          </a:p>
          <a:p>
            <a:pPr marL="457200" lvl="0" indent="-355600" algn="l" rtl="0">
              <a:spcBef>
                <a:spcPct val="0"/>
              </a:spcBef>
              <a:spcAft>
                <a:spcPct val="0"/>
              </a:spcAft>
              <a:buSzPts val="2000"/>
              <a:buChar char="●"/>
            </a:pPr>
            <a:r>
              <a:rPr lang="fr-CA" sz="2000" noProof="0" dirty="0"/>
              <a:t>Utiliser des verbes à l’impératif pour les instructions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Style de contenu : Réponses et non des renseignements</a:t>
            </a:r>
          </a:p>
        </p:txBody>
      </p:sp>
      <p:sp>
        <p:nvSpPr>
          <p:cNvPr id="353" name="Google Shape;353;p48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863550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Pyramide inversée – le plus réalisable ou le plus important d’abord</a:t>
            </a:r>
          </a:p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Utiliser un langage clair – Même les experts peuvent en bénéficier, car ils sont extrêmement occupés</a:t>
            </a:r>
          </a:p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Lignes claires et simples – Éviter les mots comme « outils » ou « ressources »...</a:t>
            </a:r>
          </a:p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N’utilisez pas le sujet à la troisième personne (ils et eux) – Parler directement à l’utilisateur (vous)</a:t>
            </a:r>
          </a:p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Enlever les renseignements d’introduction ou de base – Aller directement au contenu important qui fournit des réponses</a:t>
            </a:r>
          </a:p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Sortir les liens des paragraphes — Ils devraient être regroupés de leur côté</a:t>
            </a:r>
          </a:p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Éviter les notes de bas de page — Si cela vaut la peine d’être mentionné, les mentionner dans le texte principal.</a:t>
            </a:r>
          </a:p>
          <a:p>
            <a:pPr marL="457200" lvl="0" indent="-330200" algn="l" rtl="0">
              <a:spcBef>
                <a:spcPct val="0"/>
              </a:spcBef>
              <a:spcAft>
                <a:spcPct val="0"/>
              </a:spcAft>
              <a:buSzPts val="1600"/>
              <a:buChar char="●"/>
            </a:pPr>
            <a:r>
              <a:rPr lang="fr-CA" sz="1400" noProof="0" dirty="0"/>
              <a:t>Éviter les foires aux questions (FAQ) — </a:t>
            </a:r>
            <a:r>
              <a:rPr lang="fr-CA" sz="1400" noProof="0" dirty="0">
                <a:hlinkClick r:id="rId5"/>
              </a:rPr>
              <a:t>Consultez la section Éviter les FAQ, à une exception près</a:t>
            </a:r>
            <a:endParaRPr lang="fr-CA" sz="1400" noProof="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sz="1600" b="1" noProof="0" dirty="0"/>
              <a:t>Suivre le guide de style du site Canada.ca! </a:t>
            </a:r>
            <a:br>
              <a:rPr lang="fr-CA" sz="1600" b="1" noProof="0" dirty="0"/>
            </a:br>
            <a:r>
              <a:rPr lang="fr-CA" sz="1600" noProof="0" dirty="0"/>
              <a:t>Il couvre ces points et d’autres, tirés de l’expérience de la recherche, de la conception et de la mise à l’essai du contenu efficace :</a:t>
            </a:r>
            <a:br>
              <a:rPr lang="fr-CA" sz="1600" noProof="0" dirty="0"/>
            </a:br>
            <a:br>
              <a:rPr lang="fr-CA" sz="1600" noProof="0" dirty="0"/>
            </a:br>
            <a:r>
              <a:rPr lang="fr-CA" sz="1600" noProof="0" dirty="0">
                <a:hlinkClick r:id="rId6"/>
              </a:rPr>
              <a:t>Guide de rédaction du contenu du site Canada.ca</a:t>
            </a:r>
            <a:endParaRPr lang="fr-CA" sz="1600" noProof="0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"/>
          <p:cNvSpPr txBox="1"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178125" y="904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lang="fr-CA" noProof="0" dirty="0"/>
          </a:p>
          <a:p>
            <a:pPr marL="0" lvl="0" indent="0" algn="l" rtl="0">
              <a:spcBef>
                <a:spcPts val="1600"/>
              </a:spcBef>
              <a:spcAft>
                <a:spcPct val="0"/>
              </a:spcAft>
              <a:buNone/>
            </a:pPr>
            <a:endParaRPr lang="fr-CA" noProof="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sz="2400" noProof="0" dirty="0"/>
              <a:t>Outils et ressources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Outils de référence et d’utilisation</a:t>
            </a:r>
          </a:p>
        </p:txBody>
      </p:sp>
      <p:sp>
        <p:nvSpPr>
          <p:cNvPr id="364" name="Google Shape;364;p50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5" y="904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FR" u="sng" noProof="0" dirty="0">
                <a:solidFill>
                  <a:schemeClr val="hlink"/>
                </a:solidFill>
                <a:hlinkClick r:id="rId5"/>
              </a:rPr>
              <a:t>Aide-mémoire pour la conception du contenu des communications de crise</a:t>
            </a: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FR" u="sng" noProof="0" dirty="0">
                <a:solidFill>
                  <a:schemeClr val="hlink"/>
                </a:solidFill>
                <a:hlinkClick r:id="rId6"/>
              </a:rPr>
              <a:t>Utilisation d’alertes en temps de crise sur les pages Web</a:t>
            </a: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u="sng" noProof="0" dirty="0">
                <a:solidFill>
                  <a:schemeClr val="hlink"/>
                </a:solidFill>
                <a:hlinkClick r:id="rId7"/>
              </a:rPr>
              <a:t>Éviter les FAQ, à une exception près</a:t>
            </a: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u="sng" noProof="0" dirty="0">
                <a:solidFill>
                  <a:schemeClr val="hlink"/>
                </a:solidFill>
                <a:hlinkClick r:id="rId8"/>
              </a:rPr>
              <a:t>Guide de rédaction du contenu du site Canada.ca</a:t>
            </a: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u="sng" noProof="0" dirty="0">
                <a:solidFill>
                  <a:schemeClr val="hlink"/>
                </a:solidFill>
                <a:hlinkClick r:id="rId9"/>
              </a:rPr>
              <a:t>Bibliothèque de modèles et de configurations pour le site Canada.ca</a:t>
            </a:r>
            <a:endParaRPr lang="fr-CA" noProof="0" dirty="0"/>
          </a:p>
          <a:p>
            <a:pPr marL="457200" lvl="0" indent="-342900" algn="l" rtl="0"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FR" u="sng" noProof="0" dirty="0">
                <a:solidFill>
                  <a:schemeClr val="hlink"/>
                </a:solidFill>
                <a:hlinkClick r:id="rId10"/>
              </a:rPr>
              <a:t>Vérification de la lisibilité du contenu à l’aide de l’outil </a:t>
            </a:r>
            <a:r>
              <a:rPr lang="fr-FR" u="sng" noProof="0" dirty="0" err="1">
                <a:solidFill>
                  <a:schemeClr val="hlink"/>
                </a:solidFill>
                <a:hlinkClick r:id="rId10"/>
              </a:rPr>
              <a:t>Scolarius</a:t>
            </a:r>
            <a:r>
              <a:rPr lang="fr-FR" u="sng" noProof="0" dirty="0">
                <a:solidFill>
                  <a:schemeClr val="hlink"/>
                </a:solidFill>
                <a:hlinkClick r:id="rId10"/>
              </a:rPr>
              <a:t> dans Microsoft Word</a:t>
            </a:r>
            <a:endParaRPr lang="fr-CA" noProof="0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1"/>
          <p:cNvSpPr txBox="1"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178125" y="2092750"/>
            <a:ext cx="85206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fr-CA" sz="2600" noProof="0" dirty="0"/>
              <a:t>Annexe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2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Annexe A : </a:t>
            </a:r>
          </a:p>
        </p:txBody>
      </p:sp>
      <p:sp>
        <p:nvSpPr>
          <p:cNvPr id="375" name="Google Shape;375;p5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5" y="904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ct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222525" y="2194950"/>
            <a:ext cx="85206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fr-CA" sz="3000" noProof="0" dirty="0"/>
              <a:t>Défis et facteurs à prendre en compte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Défis et facteurs à prendre en compte déterminés</a:t>
            </a: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51074" y="1135300"/>
            <a:ext cx="8656705" cy="3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b="1" noProof="0" dirty="0"/>
              <a:t>Comment pouvons-nous nous assurer que les gens sont en mesure de comprendre et de respecter notre orientation?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L’orientation qui n’est pas claire peut conduire à la confusion et à la frustration et risque de ne pas être comprise ni appliquée de manière appropriée. </a:t>
            </a:r>
          </a:p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Un langage simple peut aider à communiquer des concepts complexes que les experts et les scientifiques préfèrent et dont ils bénéficient.</a:t>
            </a:r>
          </a:p>
          <a:p>
            <a:pPr marL="45720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CA" noProof="0" dirty="0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b="1" noProof="0" dirty="0"/>
              <a:t>Comment transposer la politique en un service ou une transaction en ligne?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Ce que le gouvernement souhaite communiquer n’est pas toujours la même chose que ce que les publics apprennent ou accomplissent. </a:t>
            </a:r>
          </a:p>
          <a:p>
            <a:pPr marL="4572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Char char="●"/>
            </a:pPr>
            <a:r>
              <a:rPr lang="fr-CA" noProof="0" dirty="0"/>
              <a:t>Changer l’approche de conception pour mettre les besoins du public en premier peut aider.</a:t>
            </a:r>
          </a:p>
          <a:p>
            <a:pPr marL="0" lvl="0" indent="0" algn="l" rtl="0">
              <a:spcBef>
                <a:spcPct val="0"/>
              </a:spcBef>
              <a:spcAft>
                <a:spcPts val="1600"/>
              </a:spcAft>
              <a:buNone/>
            </a:pPr>
            <a:endParaRPr lang="fr-CA" noProof="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4" y="260300"/>
            <a:ext cx="870679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Les gens veulent juste des instructions et des réponses claires </a:t>
            </a:r>
          </a:p>
        </p:txBody>
      </p:sp>
      <p:pic>
        <p:nvPicPr>
          <p:cNvPr id="111" name="Google Shape;111;p20" descr="May 26, 2020 (COV35)" title="Interacting with long pages of guidance v2">
            <a:hlinkClick r:id="rId6"/>
          </p:cNvPr>
          <p:cNvPicPr preferRelativeResize="0"/>
          <p:nvPr>
            <p:custDataLst>
              <p:tags r:id="rId2"/>
            </p:custData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7037" y="985400"/>
            <a:ext cx="4989925" cy="3742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2" name="Google Shape;112;p20"/>
          <p:cNvSpPr txBox="1"/>
          <p:nvPr>
            <p:custDataLst>
              <p:tags r:id="rId3"/>
            </p:custDataLst>
          </p:nvPr>
        </p:nvSpPr>
        <p:spPr>
          <a:xfrm>
            <a:off x="1779300" y="4775325"/>
            <a:ext cx="658746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Extraits de l’étude de convivialité entreprise le 26 mai 2020. </a:t>
            </a:r>
            <a:r>
              <a:rPr lang="en" dirty="0">
                <a:latin typeface="Roboto"/>
                <a:ea typeface="Roboto"/>
                <a:cs typeface="Roboto"/>
                <a:sym typeface="Roboto"/>
                <a:hlinkClick r:id="rId8"/>
              </a:rPr>
              <a:t>Voir les résultats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266925" y="1829350"/>
            <a:ext cx="8520600" cy="16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fr-CA" sz="3000" noProof="0" dirty="0"/>
              <a:t>Recommandations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Recommandations</a:t>
            </a:r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125" y="904275"/>
            <a:ext cx="8520600" cy="40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noProof="0" dirty="0"/>
              <a:t>Visez à créer des publics qui seront efficaces afin de réduire les appels et les courriels et d’accroître l’application correcte de l’orientation par les Canadiens.</a:t>
            </a:r>
          </a:p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 lang="fr-CA" noProof="0" dirty="0"/>
          </a:p>
          <a:p>
            <a:pPr marL="457200" lvl="0" indent="-342900" algn="l" rtl="0">
              <a:spcBef>
                <a:spcPts val="1000"/>
              </a:spcBef>
              <a:spcAft>
                <a:spcPct val="0"/>
              </a:spcAft>
              <a:buSzPts val="1800"/>
              <a:buAutoNum type="arabicPeriod"/>
            </a:pPr>
            <a:r>
              <a:rPr lang="fr-CA" b="1" noProof="0" dirty="0"/>
              <a:t>Faire participer dès le départ des collègues de toutes les disciplines</a:t>
            </a:r>
            <a:endParaRPr lang="fr-CA" noProof="0" dirty="0"/>
          </a:p>
          <a:p>
            <a:pPr marL="457200" lvl="0" indent="-342900" algn="l" rtl="0">
              <a:spcBef>
                <a:spcPts val="1000"/>
              </a:spcBef>
              <a:spcAft>
                <a:spcPct val="0"/>
              </a:spcAft>
              <a:buSzPts val="1800"/>
              <a:buAutoNum type="arabicPeriod"/>
            </a:pPr>
            <a:r>
              <a:rPr lang="fr-CA" b="1" noProof="0" dirty="0">
                <a:solidFill>
                  <a:schemeClr val="dk1"/>
                </a:solidFill>
              </a:rPr>
              <a:t>Connaître votre public et leurs tâches spécifiques avant de commencer la conception</a:t>
            </a:r>
            <a:endParaRPr lang="fr-CA" noProof="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ct val="0"/>
              </a:spcAft>
              <a:buSzPts val="1800"/>
              <a:buAutoNum type="arabicPeriod"/>
            </a:pPr>
            <a:r>
              <a:rPr lang="fr-CA" b="1" noProof="0" dirty="0"/>
              <a:t>Comprendre et exploiter efficacement le canal Web </a:t>
            </a:r>
            <a:endParaRPr lang="fr-CA" noProof="0" dirty="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fr-CA" b="1" noProof="0" dirty="0">
                <a:solidFill>
                  <a:schemeClr val="dk1"/>
                </a:solidFill>
              </a:rPr>
              <a:t>Le contenu est les mots </a:t>
            </a:r>
            <a:r>
              <a:rPr lang="fr-CA" b="1" i="1" noProof="0" dirty="0">
                <a:solidFill>
                  <a:schemeClr val="dk1"/>
                </a:solidFill>
              </a:rPr>
              <a:t>et</a:t>
            </a:r>
            <a:r>
              <a:rPr lang="fr-CA" b="1" noProof="0" dirty="0">
                <a:solidFill>
                  <a:schemeClr val="dk1"/>
                </a:solidFill>
              </a:rPr>
              <a:t> la conception</a:t>
            </a:r>
            <a:endParaRPr lang="fr-CA" noProof="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125" y="260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ct val="0"/>
              </a:spcBef>
              <a:spcAft>
                <a:spcPct val="0"/>
              </a:spcAft>
              <a:buSzPts val="2400"/>
              <a:buAutoNum type="arabicPeriod"/>
            </a:pPr>
            <a:r>
              <a:rPr lang="fr-CA" sz="2000" dirty="0"/>
              <a:t>Faire participer les collègues :</a:t>
            </a:r>
          </a:p>
        </p:txBody>
      </p:sp>
      <p:sp>
        <p:nvSpPr>
          <p:cNvPr id="129" name="Google Shape;129;p23"/>
          <p:cNvSpPr txBox="1"/>
          <p:nvPr>
            <p:custDataLst>
              <p:tags r:id="rId2"/>
            </p:custDataLst>
          </p:nvPr>
        </p:nvSpPr>
        <p:spPr>
          <a:xfrm>
            <a:off x="178125" y="4496593"/>
            <a:ext cx="9136380" cy="54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fr-CA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équipes multidisciplinaires travaillant en étroite collaboration élaborent de meilleurs produits.</a:t>
            </a:r>
            <a:endParaRPr lang="fr-CA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23"/>
          <p:cNvSpPr txBox="1"/>
          <p:nvPr>
            <p:custDataLst>
              <p:tags r:id="rId3"/>
            </p:custDataLst>
          </p:nvPr>
        </p:nvSpPr>
        <p:spPr>
          <a:xfrm>
            <a:off x="3480375" y="565200"/>
            <a:ext cx="48177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fr-C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 contenu est une responsabilité partagée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lang="fr-CA" sz="1200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1" name="Google Shape;131;p23"/>
          <p:cNvGrpSpPr/>
          <p:nvPr>
            <p:custDataLst>
              <p:tags r:id="rId4"/>
            </p:custDataLst>
          </p:nvPr>
        </p:nvGrpSpPr>
        <p:grpSpPr>
          <a:xfrm>
            <a:off x="2768913" y="1125582"/>
            <a:ext cx="3339000" cy="3339000"/>
            <a:chOff x="2902488" y="902232"/>
            <a:chExt cx="3339000" cy="3339000"/>
          </a:xfrm>
        </p:grpSpPr>
        <p:sp>
          <p:nvSpPr>
            <p:cNvPr id="132" name="Google Shape;132;p23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1D7E7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sz="1200" dirty="0"/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3123875" y="1123625"/>
              <a:ext cx="2896500" cy="2896200"/>
            </a:xfrm>
            <a:prstGeom prst="pie">
              <a:avLst>
                <a:gd name="adj1" fmla="val 2689583"/>
                <a:gd name="adj2" fmla="val 13510993"/>
              </a:avLst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sz="1200" dirty="0"/>
            </a:p>
          </p:txBody>
        </p:sp>
      </p:grpSp>
      <p:grpSp>
        <p:nvGrpSpPr>
          <p:cNvPr id="134" name="Google Shape;134;p23"/>
          <p:cNvGrpSpPr/>
          <p:nvPr>
            <p:custDataLst>
              <p:tags r:id="rId5"/>
            </p:custDataLst>
          </p:nvPr>
        </p:nvGrpSpPr>
        <p:grpSpPr>
          <a:xfrm>
            <a:off x="2900717" y="1275661"/>
            <a:ext cx="3060518" cy="3019297"/>
            <a:chOff x="3664038" y="1663782"/>
            <a:chExt cx="1815900" cy="1815900"/>
          </a:xfrm>
        </p:grpSpPr>
        <p:sp>
          <p:nvSpPr>
            <p:cNvPr id="135" name="Google Shape;135;p23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sz="1200" dirty="0"/>
            </a:p>
          </p:txBody>
        </p:sp>
        <p:sp>
          <p:nvSpPr>
            <p:cNvPr id="136" name="Google Shape;136;p23"/>
            <p:cNvSpPr txBox="1"/>
            <p:nvPr/>
          </p:nvSpPr>
          <p:spPr>
            <a:xfrm>
              <a:off x="3920935" y="1716498"/>
              <a:ext cx="1475069" cy="16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CONSTRUITS ENSEMBLE, </a:t>
              </a:r>
            </a:p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LES PRODUITS NUMÉRIQUES SONT :</a:t>
              </a:r>
            </a:p>
            <a:p>
              <a:pPr marL="457200" lvl="0" indent="-304800" algn="l" rtl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Concis</a:t>
              </a:r>
            </a:p>
            <a:p>
              <a:pPr marL="457200" lvl="0" indent="-304800" algn="l" rtl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Faciles à survoler </a:t>
              </a:r>
            </a:p>
            <a:p>
              <a:pPr marL="457200" lvl="0" indent="-304800" algn="l" rtl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Faciles à comprendre</a:t>
              </a:r>
            </a:p>
            <a:p>
              <a:pPr marL="457200" lvl="0" indent="-304800" algn="l" rtl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Utilisables</a:t>
              </a:r>
            </a:p>
            <a:p>
              <a:pPr marL="457200" lvl="0" indent="-304800" algn="l" rtl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Pertinents</a:t>
              </a:r>
            </a:p>
            <a:p>
              <a:pPr marL="457200" lvl="0" indent="-304800" algn="l" rtl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Accessibles</a:t>
              </a:r>
            </a:p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Cela réduit les appels et les courriels pour demander de l’aide ou des éclaircissements, et augmente l’application précise de l’orientation.</a:t>
              </a:r>
              <a:endParaRPr lang="fr-CA" sz="1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7" name="Google Shape;137;p23"/>
          <p:cNvGrpSpPr/>
          <p:nvPr>
            <p:custDataLst>
              <p:tags r:id="rId6"/>
            </p:custDataLst>
          </p:nvPr>
        </p:nvGrpSpPr>
        <p:grpSpPr>
          <a:xfrm>
            <a:off x="1125322" y="900325"/>
            <a:ext cx="2208375" cy="2117751"/>
            <a:chOff x="2859870" y="853971"/>
            <a:chExt cx="1068603" cy="1068600"/>
          </a:xfrm>
        </p:grpSpPr>
        <p:sp>
          <p:nvSpPr>
            <p:cNvPr id="138" name="Google Shape;138;p23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sz="1200" dirty="0"/>
            </a:p>
          </p:txBody>
        </p:sp>
        <p:sp>
          <p:nvSpPr>
            <p:cNvPr id="139" name="Google Shape;139;p23"/>
            <p:cNvSpPr txBox="1"/>
            <p:nvPr/>
          </p:nvSpPr>
          <p:spPr>
            <a:xfrm>
              <a:off x="2859870" y="880896"/>
              <a:ext cx="1068600" cy="9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Programmes et politiques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Expertise en la matière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Création d’orientation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Précision du contenu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Contenu exhaustif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Texte d’accessibilité</a:t>
              </a:r>
            </a:p>
          </p:txBody>
        </p:sp>
      </p:grpSp>
      <p:grpSp>
        <p:nvGrpSpPr>
          <p:cNvPr id="140" name="Google Shape;140;p23"/>
          <p:cNvGrpSpPr/>
          <p:nvPr>
            <p:custDataLst>
              <p:tags r:id="rId7"/>
            </p:custDataLst>
          </p:nvPr>
        </p:nvGrpSpPr>
        <p:grpSpPr>
          <a:xfrm>
            <a:off x="5663624" y="2088424"/>
            <a:ext cx="2255590" cy="2141474"/>
            <a:chOff x="5214251" y="3234278"/>
            <a:chExt cx="1068797" cy="1068600"/>
          </a:xfrm>
        </p:grpSpPr>
        <p:sp>
          <p:nvSpPr>
            <p:cNvPr id="141" name="Google Shape;141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lang="fr-CA" sz="1200" dirty="0"/>
            </a:p>
          </p:txBody>
        </p:sp>
        <p:sp>
          <p:nvSpPr>
            <p:cNvPr id="142" name="Google Shape;142;p23"/>
            <p:cNvSpPr txBox="1"/>
            <p:nvPr/>
          </p:nvSpPr>
          <p:spPr>
            <a:xfrm>
              <a:off x="5214251" y="3281785"/>
              <a:ext cx="1068600" cy="102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Communications numériques : 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Expérience utilisateur et convivialité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Conception fondée sur des données probantes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Langage clair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Prototypage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Diffusion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CA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Promotion </a:t>
              </a:r>
            </a:p>
          </p:txBody>
        </p:sp>
      </p:grp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9.01.14"/>
  <p:tag name="AS_TITLE" val="Aspose.Slides for .NET 4.0 Client Profile"/>
  <p:tag name="AS_VERSION" val="1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Optimiz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timization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2248</Words>
  <Application>Microsoft Office PowerPoint</Application>
  <PresentationFormat>On-screen Show (16:9)</PresentationFormat>
  <Paragraphs>238</Paragraphs>
  <Slides>38</Slides>
  <Notes>38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Lato</vt:lpstr>
      <vt:lpstr>Calibri</vt:lpstr>
      <vt:lpstr>Roboto</vt:lpstr>
      <vt:lpstr>Optimization</vt:lpstr>
      <vt:lpstr>Conception de l’orientation</vt:lpstr>
      <vt:lpstr>Objectif </vt:lpstr>
      <vt:lpstr>Qu’est-ce que l’orientation?</vt:lpstr>
      <vt:lpstr>PowerPoint Presentation</vt:lpstr>
      <vt:lpstr>Défis et facteurs à prendre en compte déterminés</vt:lpstr>
      <vt:lpstr>Les gens veulent juste des instructions et des réponses claires </vt:lpstr>
      <vt:lpstr>PowerPoint Presentation</vt:lpstr>
      <vt:lpstr>Recommandations</vt:lpstr>
      <vt:lpstr>Faire participer les collègues :</vt:lpstr>
      <vt:lpstr>Travailler ensemble</vt:lpstr>
      <vt:lpstr>2. Connaître votre public et leurs tâches</vt:lpstr>
      <vt:lpstr>Comprendre votre public</vt:lpstr>
      <vt:lpstr>PowerPoint Presentation</vt:lpstr>
      <vt:lpstr>PowerPoint Presentation</vt:lpstr>
      <vt:lpstr>Compréhension des tâches</vt:lpstr>
      <vt:lpstr>Essais de convivialité non modérés</vt:lpstr>
      <vt:lpstr>Essais de convivialité modérés</vt:lpstr>
      <vt:lpstr>3. Comprendre le canal Web pour tirer parti de ses capacités</vt:lpstr>
      <vt:lpstr>Envisager de créer des prototypes plutôt que de rédiger des documents</vt:lpstr>
      <vt:lpstr>Processus de prototypage : L’itération conduit à de meilleurs produits</vt:lpstr>
      <vt:lpstr>PowerPoint Presentation</vt:lpstr>
      <vt:lpstr>4. Le contenu est les mots et la conception</vt:lpstr>
      <vt:lpstr>Navigation : aider les gens à trouver ce dont ils ont besoin</vt:lpstr>
      <vt:lpstr>Listes de contrôle interactives : instructions que vous pouvez utiliser</vt:lpstr>
      <vt:lpstr>Agrandir et réduire : faire des choix</vt:lpstr>
      <vt:lpstr>Agrandir et réduire : Présentation de renseignements secondaires</vt:lpstr>
      <vt:lpstr>Tableaux et graphiques</vt:lpstr>
      <vt:lpstr>Assistants : réponses guidées</vt:lpstr>
      <vt:lpstr>Sélection déroulante : choisissez l’option qui s’applique à vous</vt:lpstr>
      <vt:lpstr>Langage clair</vt:lpstr>
      <vt:lpstr>Version en langage clair parallèlement à l’orientation technique</vt:lpstr>
      <vt:lpstr>Orientation technique et résumé en langage clair</vt:lpstr>
      <vt:lpstr>Orientation sous forme de points, en tant qu’instructions </vt:lpstr>
      <vt:lpstr>Style de contenu : Réponses et non des renseignements</vt:lpstr>
      <vt:lpstr>PowerPoint Presentation</vt:lpstr>
      <vt:lpstr>Outils de référence et d’utilisation</vt:lpstr>
      <vt:lpstr>PowerPoint Presentation</vt:lpstr>
      <vt:lpstr>Annexe A 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guidance</dc:title>
  <dc:creator>ARIANNA MERRITT</dc:creator>
  <cp:lastModifiedBy>MERRITT</cp:lastModifiedBy>
  <cp:revision>12</cp:revision>
  <dcterms:modified xsi:type="dcterms:W3CDTF">2020-07-17T19:04:24Z</dcterms:modified>
</cp:coreProperties>
</file>