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9" r:id="rId4"/>
    <p:sldId id="265" r:id="rId5"/>
    <p:sldId id="257" r:id="rId6"/>
    <p:sldId id="258" r:id="rId7"/>
    <p:sldId id="264" r:id="rId8"/>
    <p:sldId id="267" r:id="rId9"/>
    <p:sldId id="268" r:id="rId10"/>
    <p:sldId id="269" r:id="rId11"/>
    <p:sldId id="270" r:id="rId12"/>
    <p:sldId id="275" r:id="rId13"/>
    <p:sldId id="276" r:id="rId14"/>
    <p:sldId id="273" r:id="rId15"/>
    <p:sldId id="274" r:id="rId16"/>
    <p:sldId id="277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51" autoAdjust="0"/>
  </p:normalViewPr>
  <p:slideViewPr>
    <p:cSldViewPr>
      <p:cViewPr varScale="1">
        <p:scale>
          <a:sx n="72" d="100"/>
          <a:sy n="72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F9E19-48B8-4AD0-9C43-096AFCC688F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E8B27-4ECF-42E9-BD2D-B7E4CC90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Notice: my title within the</a:t>
            </a:r>
            <a:r>
              <a:rPr lang="en-CA" baseline="0" dirty="0" smtClean="0"/>
              <a:t> MSC has nothing to do with app development, nor it is in my background, nor was I qualified to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Notice: my title within the</a:t>
            </a:r>
            <a:r>
              <a:rPr lang="en-CA" baseline="0" dirty="0" smtClean="0"/>
              <a:t> MSC has nothing to do with app development, nor it is in my background, nor was I qualified to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If you’re bored already</a:t>
            </a:r>
            <a:r>
              <a:rPr lang="en-CA" baseline="0" dirty="0" smtClean="0"/>
              <a:t> do it now. If not, I’ll give you another chance at the end of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Ms</a:t>
            </a:r>
            <a:r>
              <a:rPr lang="en-CA" dirty="0" smtClean="0"/>
              <a:t> Agile: </a:t>
            </a:r>
            <a:r>
              <a:rPr lang="en-US" dirty="0" smtClean="0"/>
              <a:t>Agile software development refers to </a:t>
            </a:r>
            <a:r>
              <a:rPr lang="en-US" b="1" dirty="0" smtClean="0"/>
              <a:t>a group of software development methodologies based on iterative development</a:t>
            </a:r>
            <a:r>
              <a:rPr lang="en-US" dirty="0" smtClean="0"/>
              <a:t>, where requirements and solutions evolve through collaboration between self-organizing cross-functional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Remember these stages: Analyse,</a:t>
            </a:r>
            <a:r>
              <a:rPr lang="en-CA" baseline="0" dirty="0" smtClean="0"/>
              <a:t> Design, Implement, Test, Evaluate (often re-analyse, re-design, re-implement)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Regression testing is </a:t>
            </a:r>
            <a:r>
              <a:rPr lang="en-US" b="1" dirty="0" smtClean="0"/>
              <a:t>re-running functional and non-functional tests</a:t>
            </a:r>
            <a:r>
              <a:rPr lang="en-US" dirty="0" smtClean="0"/>
              <a:t> to ensure that previously developed and tested software still performs after a change. It has become a crucial part of testing due to the pace of technology advancement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</a:t>
            </a:r>
            <a:r>
              <a:rPr lang="en-US" baseline="0" dirty="0" smtClean="0"/>
              <a:t> to navigate is essential. 48% Canadians read at Grade 8 level or below. This is why Canada.ca Content Style Guide instructs us to write information at Grade 6-8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to try and increase the “session time” by introducing gaming.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Créer</a:t>
            </a:r>
            <a:r>
              <a:rPr lang="en-US" sz="3600" dirty="0" smtClean="0"/>
              <a:t> </a:t>
            </a:r>
            <a:r>
              <a:rPr lang="en-US" sz="3600" dirty="0" err="1" smtClean="0"/>
              <a:t>l’application</a:t>
            </a:r>
            <a:r>
              <a:rPr lang="en-US" sz="3600" dirty="0" smtClean="0"/>
              <a:t> </a:t>
            </a:r>
            <a:r>
              <a:rPr lang="en-US" sz="3600" dirty="0" err="1" smtClean="0"/>
              <a:t>météo</a:t>
            </a:r>
            <a:r>
              <a:rPr lang="en-US" sz="3600" dirty="0" smtClean="0"/>
              <a:t> de ECCC</a:t>
            </a:r>
            <a:br>
              <a:rPr lang="en-US" sz="3600" dirty="0" smtClean="0"/>
            </a:br>
            <a:r>
              <a:rPr lang="en-US" sz="3600" dirty="0" err="1" smtClean="0"/>
              <a:t>une</a:t>
            </a:r>
            <a:r>
              <a:rPr lang="en-US" sz="3600" dirty="0" smtClean="0"/>
              <a:t> histoire </a:t>
            </a:r>
            <a:r>
              <a:rPr lang="en-US" sz="3600" dirty="0" err="1" smtClean="0"/>
              <a:t>moderne</a:t>
            </a:r>
            <a:r>
              <a:rPr lang="en-US" sz="3600" dirty="0" smtClean="0"/>
              <a:t> sur les relations...</a:t>
            </a:r>
            <a:endParaRPr lang="en-US" sz="3600" dirty="0"/>
          </a:p>
        </p:txBody>
      </p:sp>
      <p:pic>
        <p:nvPicPr>
          <p:cNvPr id="4" name="Logo" descr="#MétéoCAN" title="Logo de l'applic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5" y="2348880"/>
            <a:ext cx="3095625" cy="39909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356992"/>
            <a:ext cx="5328592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Claire Martin</a:t>
            </a:r>
          </a:p>
          <a:p>
            <a:r>
              <a:rPr lang="en-CA" dirty="0" err="1" smtClean="0"/>
              <a:t>Gestionnaire</a:t>
            </a:r>
            <a:r>
              <a:rPr lang="en-CA" dirty="0" smtClean="0"/>
              <a:t> de </a:t>
            </a:r>
            <a:r>
              <a:rPr lang="en-CA" dirty="0" err="1" smtClean="0"/>
              <a:t>projet</a:t>
            </a:r>
            <a:r>
              <a:rPr lang="en-CA" dirty="0" smtClean="0"/>
              <a:t>– Transformation des services de diffusion</a:t>
            </a:r>
            <a:endParaRPr lang="en-US" dirty="0" smtClean="0"/>
          </a:p>
          <a:p>
            <a:endParaRPr lang="en-US" dirty="0" smtClean="0"/>
          </a:p>
          <a:p>
            <a:r>
              <a:rPr lang="en-CA" b="1" dirty="0" err="1" smtClean="0"/>
              <a:t>Événement</a:t>
            </a:r>
            <a:r>
              <a:rPr lang="en-CA" b="1" dirty="0" smtClean="0"/>
              <a:t> HR </a:t>
            </a:r>
            <a:r>
              <a:rPr lang="en-CA" b="1" dirty="0"/>
              <a:t>Innovation RH à la </a:t>
            </a:r>
            <a:r>
              <a:rPr lang="en-CA" b="1" dirty="0" smtClean="0"/>
              <a:t>carte</a:t>
            </a:r>
          </a:p>
          <a:p>
            <a:endParaRPr lang="en-CA" b="1" dirty="0"/>
          </a:p>
          <a:p>
            <a:r>
              <a:rPr lang="en-CA" b="1" dirty="0" smtClean="0"/>
              <a:t>Le 22 </a:t>
            </a:r>
            <a:r>
              <a:rPr lang="en-CA" b="1" dirty="0" err="1" smtClean="0"/>
              <a:t>septembre</a:t>
            </a:r>
            <a:r>
              <a:rPr lang="en-CA" b="1" dirty="0" smtClean="0"/>
              <a:t>, 2021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5. </a:t>
            </a:r>
            <a:r>
              <a:rPr lang="en-US" sz="3200" dirty="0" err="1" smtClean="0"/>
              <a:t>Evaluez</a:t>
            </a:r>
            <a:r>
              <a:rPr lang="en-US" sz="3200" dirty="0" smtClean="0"/>
              <a:t> = “</a:t>
            </a:r>
            <a:r>
              <a:rPr lang="en-US" sz="3200" dirty="0" err="1" smtClean="0"/>
              <a:t>est-ce</a:t>
            </a:r>
            <a:r>
              <a:rPr lang="en-US" sz="3200" dirty="0" smtClean="0"/>
              <a:t> un bon </a:t>
            </a:r>
            <a:r>
              <a:rPr lang="en-US" sz="3200" dirty="0" err="1" smtClean="0"/>
              <a:t>partenaire</a:t>
            </a:r>
            <a:r>
              <a:rPr lang="en-US" sz="3200" dirty="0" smtClean="0"/>
              <a:t>?”</a:t>
            </a:r>
            <a:endParaRPr lang="en-US" sz="3200" dirty="0"/>
          </a:p>
        </p:txBody>
      </p:sp>
      <p:pic>
        <p:nvPicPr>
          <p:cNvPr id="6" name="Picture 5" title="Téléphone mobile au centre de petits coeurs en forme de coeu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3" y="1880755"/>
            <a:ext cx="5192291" cy="39965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6433" y="1857915"/>
            <a:ext cx="34918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l’application</a:t>
            </a:r>
            <a:r>
              <a:rPr lang="en-US" dirty="0" smtClean="0"/>
              <a:t> </a:t>
            </a:r>
            <a:r>
              <a:rPr lang="en-US" dirty="0" err="1" smtClean="0"/>
              <a:t>agit</a:t>
            </a:r>
            <a:r>
              <a:rPr lang="en-US" dirty="0" smtClean="0"/>
              <a:t> </a:t>
            </a:r>
            <a:r>
              <a:rPr lang="en-US" dirty="0" err="1" smtClean="0"/>
              <a:t>tel</a:t>
            </a:r>
            <a:r>
              <a:rPr lang="en-US" dirty="0" smtClean="0"/>
              <a:t> que </a:t>
            </a:r>
            <a:r>
              <a:rPr lang="en-US" dirty="0" err="1" smtClean="0"/>
              <a:t>planifié</a:t>
            </a:r>
            <a:r>
              <a:rPr lang="en-US" dirty="0" smtClean="0"/>
              <a:t>? Est-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qu’elle</a:t>
            </a:r>
            <a:r>
              <a:rPr lang="en-US" dirty="0" smtClean="0"/>
              <a:t> fait </a:t>
            </a:r>
            <a:r>
              <a:rPr lang="en-US" dirty="0" err="1" smtClean="0"/>
              <a:t>ce</a:t>
            </a:r>
            <a:r>
              <a:rPr lang="en-US" dirty="0" smtClean="0"/>
              <a:t> que le public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géneral</a:t>
            </a:r>
            <a:r>
              <a:rPr lang="en-US" dirty="0" smtClean="0"/>
              <a:t> </a:t>
            </a:r>
            <a:r>
              <a:rPr lang="en-US" dirty="0" err="1" smtClean="0"/>
              <a:t>s’attends</a:t>
            </a:r>
            <a:r>
              <a:rPr lang="en-US" dirty="0" smtClean="0"/>
              <a:t> de </a:t>
            </a:r>
            <a:r>
              <a:rPr lang="en-US" dirty="0" err="1" smtClean="0"/>
              <a:t>celle</a:t>
            </a:r>
            <a:r>
              <a:rPr lang="en-US" dirty="0" smtClean="0"/>
              <a:t>-ci?</a:t>
            </a:r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que les </a:t>
            </a:r>
            <a:r>
              <a:rPr lang="en-US" dirty="0" err="1" smtClean="0"/>
              <a:t>fonctionalité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parfaites</a:t>
            </a:r>
            <a:r>
              <a:rPr lang="en-US" dirty="0" smtClean="0"/>
              <a:t>? Facile à </a:t>
            </a:r>
            <a:r>
              <a:rPr lang="en-US" dirty="0" err="1" smtClean="0"/>
              <a:t>naviger</a:t>
            </a:r>
            <a:r>
              <a:rPr lang="en-US" dirty="0" smtClean="0"/>
              <a:t>??</a:t>
            </a:r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devez</a:t>
            </a:r>
            <a:r>
              <a:rPr lang="en-US" dirty="0" smtClean="0"/>
              <a:t> changer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ajouter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fonctionnalité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agile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plusieurs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changements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route.</a:t>
            </a:r>
          </a:p>
          <a:p>
            <a:r>
              <a:rPr lang="fr-CA" dirty="0" smtClean="0"/>
              <a:t>Êtes-vous</a:t>
            </a:r>
            <a:r>
              <a:rPr lang="en-US" dirty="0" smtClean="0"/>
              <a:t> content avec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décisions</a:t>
            </a:r>
            <a:r>
              <a:rPr lang="en-US" dirty="0" smtClean="0"/>
              <a:t>/</a:t>
            </a:r>
            <a:r>
              <a:rPr lang="en-US" dirty="0" err="1" smtClean="0"/>
              <a:t>choix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rencontre venue du </a:t>
            </a:r>
            <a:r>
              <a:rPr lang="en-US" dirty="0" err="1" smtClean="0"/>
              <a:t>ciel</a:t>
            </a:r>
            <a:r>
              <a:rPr lang="en-US" dirty="0" smtClean="0"/>
              <a:t> est..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Les services </a:t>
            </a:r>
            <a:r>
              <a:rPr lang="en-US" dirty="0" err="1" smtClean="0"/>
              <a:t>publique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entrain de faire la </a:t>
            </a:r>
            <a:r>
              <a:rPr lang="en-US" dirty="0" err="1" smtClean="0"/>
              <a:t>différence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suffit</a:t>
            </a:r>
            <a:r>
              <a:rPr lang="en-US" dirty="0" smtClean="0"/>
              <a:t> de </a:t>
            </a:r>
            <a:r>
              <a:rPr lang="en-US" dirty="0" err="1" smtClean="0"/>
              <a:t>travailler</a:t>
            </a:r>
            <a:r>
              <a:rPr lang="en-US" dirty="0" smtClean="0"/>
              <a:t> ensemble </a:t>
            </a:r>
            <a:r>
              <a:rPr lang="en-US" dirty="0" err="1" smtClean="0"/>
              <a:t>vers</a:t>
            </a:r>
            <a:r>
              <a:rPr lang="en-US" dirty="0" smtClean="0"/>
              <a:t> un but </a:t>
            </a:r>
            <a:r>
              <a:rPr lang="en-US" dirty="0" err="1" smtClean="0"/>
              <a:t>commun</a:t>
            </a:r>
            <a:r>
              <a:rPr lang="en-US" dirty="0" smtClean="0"/>
              <a:t>, pour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servir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public </a:t>
            </a:r>
            <a:r>
              <a:rPr lang="en-US" dirty="0" err="1" smtClean="0"/>
              <a:t>afin</a:t>
            </a:r>
            <a:r>
              <a:rPr lang="en-US" dirty="0" smtClean="0"/>
              <a:t>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puissent</a:t>
            </a:r>
            <a:r>
              <a:rPr lang="en-US" dirty="0" smtClean="0"/>
              <a:t> faire des </a:t>
            </a:r>
            <a:r>
              <a:rPr lang="en-US" dirty="0" err="1" smtClean="0"/>
              <a:t>décisions</a:t>
            </a:r>
            <a:r>
              <a:rPr lang="en-US" dirty="0" smtClean="0"/>
              <a:t> </a:t>
            </a:r>
            <a:r>
              <a:rPr lang="en-US" dirty="0" err="1" smtClean="0"/>
              <a:t>informées</a:t>
            </a:r>
            <a:r>
              <a:rPr lang="en-US" dirty="0" smtClean="0"/>
              <a:t> à propos de </a:t>
            </a:r>
            <a:r>
              <a:rPr lang="en-US" dirty="0" err="1" smtClean="0"/>
              <a:t>leur</a:t>
            </a:r>
            <a:r>
              <a:rPr lang="en-US" dirty="0" smtClean="0"/>
              <a:t> santé et </a:t>
            </a:r>
            <a:r>
              <a:rPr lang="en-US" dirty="0" err="1" smtClean="0"/>
              <a:t>sécurité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Travailler</a:t>
            </a:r>
            <a:r>
              <a:rPr lang="en-US" dirty="0" smtClean="0"/>
              <a:t> de </a:t>
            </a:r>
            <a:r>
              <a:rPr lang="en-US" dirty="0" err="1" smtClean="0"/>
              <a:t>façon</a:t>
            </a:r>
            <a:r>
              <a:rPr lang="en-US" dirty="0" smtClean="0"/>
              <a:t> </a:t>
            </a:r>
            <a:r>
              <a:rPr lang="en-US" i="1" dirty="0" smtClean="0"/>
              <a:t>agile</a:t>
            </a:r>
            <a:r>
              <a:rPr lang="en-US" dirty="0" smtClean="0"/>
              <a:t> aide le </a:t>
            </a:r>
            <a:r>
              <a:rPr lang="en-US" dirty="0" err="1" smtClean="0"/>
              <a:t>gouvernement</a:t>
            </a:r>
            <a:r>
              <a:rPr lang="en-US" dirty="0" smtClean="0"/>
              <a:t> du Canada à </a:t>
            </a:r>
            <a:r>
              <a:rPr lang="en-US" dirty="0" err="1" smtClean="0"/>
              <a:t>atteindre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buts, et </a:t>
            </a:r>
            <a:r>
              <a:rPr lang="en-US" dirty="0" err="1" smtClean="0"/>
              <a:t>ce</a:t>
            </a:r>
            <a:r>
              <a:rPr lang="en-US" dirty="0" smtClean="0"/>
              <a:t> plus </a:t>
            </a:r>
            <a:r>
              <a:rPr lang="en-US" dirty="0" err="1" smtClean="0"/>
              <a:t>rapidement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title="un gros coeur roug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964687"/>
            <a:ext cx="3018470" cy="27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Statistiques</a:t>
            </a:r>
            <a:r>
              <a:rPr lang="en-US" sz="3600" dirty="0" smtClean="0"/>
              <a:t> de </a:t>
            </a:r>
            <a:r>
              <a:rPr lang="en-US" sz="3600" dirty="0" err="1" smtClean="0"/>
              <a:t>l’application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(13 sept., 2021)..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348880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 smtClean="0">
                <a:solidFill>
                  <a:schemeClr val="bg1">
                    <a:lumMod val="65000"/>
                  </a:schemeClr>
                </a:solidFill>
              </a:rPr>
              <a:t>(30 derniers jours)</a:t>
            </a:r>
            <a:endParaRPr lang="en-CA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 descr="Graphique entre le 14 août au 11 septembre 2021 indiquant la fluctuation de l'utilisation de l'application par jour. Android, versus IOS et le total des 2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5" y="1462270"/>
            <a:ext cx="8613550" cy="368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020" y="5219908"/>
            <a:ext cx="2181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Cumulatif total des utilisateurs</a:t>
            </a:r>
          </a:p>
          <a:p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depuis le 7 février 2019 (</a:t>
            </a:r>
            <a:r>
              <a:rPr lang="fr-CA" sz="900" dirty="0" err="1" smtClean="0">
                <a:solidFill>
                  <a:schemeClr val="accent3">
                    <a:lumMod val="50000"/>
                  </a:schemeClr>
                </a:solidFill>
              </a:rPr>
              <a:t>Firebase</a:t>
            </a:r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 et </a:t>
            </a:r>
            <a:r>
              <a:rPr lang="fr-CA" sz="900" dirty="0" err="1" smtClean="0">
                <a:solidFill>
                  <a:schemeClr val="accent3">
                    <a:lumMod val="50000"/>
                  </a:schemeClr>
                </a:solidFill>
              </a:rPr>
              <a:t>Airship</a:t>
            </a:r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 inclus):</a:t>
            </a:r>
            <a:endParaRPr lang="en-CA" sz="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1ere boite stats" title="2,001,367 utilisateurs"/>
          <p:cNvSpPr/>
          <p:nvPr/>
        </p:nvSpPr>
        <p:spPr>
          <a:xfrm>
            <a:off x="265225" y="3749182"/>
            <a:ext cx="2169250" cy="1459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 title="Le nombre d'utilisateur en encercler en rouge"/>
          <p:cNvSpPr/>
          <p:nvPr/>
        </p:nvSpPr>
        <p:spPr>
          <a:xfrm>
            <a:off x="457200" y="4005064"/>
            <a:ext cx="16665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39753" y="5148430"/>
            <a:ext cx="2160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b="1" u="sng" dirty="0" smtClean="0">
                <a:solidFill>
                  <a:schemeClr val="accent3">
                    <a:lumMod val="50000"/>
                  </a:schemeClr>
                </a:solidFill>
              </a:rPr>
              <a:t>Cumulatif total des utilisateurs:</a:t>
            </a:r>
          </a:p>
          <a:p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Avant le 4 mars, 2020 (</a:t>
            </a:r>
            <a:r>
              <a:rPr lang="fr-CA" sz="900" dirty="0" err="1" smtClean="0">
                <a:solidFill>
                  <a:schemeClr val="accent3">
                    <a:lumMod val="50000"/>
                  </a:schemeClr>
                </a:solidFill>
              </a:rPr>
              <a:t>Firebase</a:t>
            </a:r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 seul.)  </a:t>
            </a:r>
          </a:p>
          <a:p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Depuis le 4 mars 2020 (</a:t>
            </a:r>
            <a:r>
              <a:rPr lang="fr-CA" sz="900" dirty="0" err="1" smtClean="0">
                <a:solidFill>
                  <a:schemeClr val="accent3">
                    <a:lumMod val="50000"/>
                  </a:schemeClr>
                </a:solidFill>
              </a:rPr>
              <a:t>Airship</a:t>
            </a:r>
            <a:r>
              <a:rPr lang="fr-CA" sz="900" dirty="0" smtClean="0">
                <a:solidFill>
                  <a:schemeClr val="accent3">
                    <a:lumMod val="50000"/>
                  </a:schemeClr>
                </a:solidFill>
              </a:rPr>
              <a:t> seul):</a:t>
            </a:r>
            <a:endParaRPr lang="en-CA" sz="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2e boite stats" title="1,151,998 avant le 4 mars - 1,404,197 après le 4 mars"/>
          <p:cNvSpPr/>
          <p:nvPr/>
        </p:nvSpPr>
        <p:spPr>
          <a:xfrm>
            <a:off x="2434475" y="3645024"/>
            <a:ext cx="213235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617431" y="518913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u="sng" dirty="0" smtClean="0">
                <a:solidFill>
                  <a:schemeClr val="accent3">
                    <a:lumMod val="50000"/>
                  </a:schemeClr>
                </a:solidFill>
              </a:rPr>
              <a:t>Jusqu’au 12 sept. 2021:</a:t>
            </a:r>
          </a:p>
          <a:p>
            <a:r>
              <a:rPr lang="fr-CA" sz="1000" dirty="0" smtClean="0">
                <a:solidFill>
                  <a:schemeClr val="accent3">
                    <a:lumMod val="50000"/>
                  </a:schemeClr>
                </a:solidFill>
              </a:rPr>
              <a:t>7 jours, utilisateurs actifs sur </a:t>
            </a:r>
            <a:r>
              <a:rPr lang="fr-CA" sz="1000" dirty="0" err="1" smtClean="0">
                <a:solidFill>
                  <a:schemeClr val="accent3">
                    <a:lumMod val="50000"/>
                  </a:schemeClr>
                </a:solidFill>
              </a:rPr>
              <a:t>Airship</a:t>
            </a:r>
            <a:endParaRPr lang="en-CA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3e boite stats" title="474,327"/>
          <p:cNvSpPr/>
          <p:nvPr/>
        </p:nvSpPr>
        <p:spPr>
          <a:xfrm>
            <a:off x="4716016" y="3645024"/>
            <a:ext cx="2129319" cy="149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6845335" y="5208259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u="sng" dirty="0" smtClean="0">
                <a:solidFill>
                  <a:schemeClr val="accent3">
                    <a:lumMod val="50000"/>
                  </a:schemeClr>
                </a:solidFill>
              </a:rPr>
              <a:t>Aperçu pour septembre. 2021:</a:t>
            </a:r>
          </a:p>
          <a:p>
            <a:r>
              <a:rPr lang="fr-CA" sz="1000" dirty="0" smtClean="0">
                <a:solidFill>
                  <a:schemeClr val="accent3">
                    <a:lumMod val="50000"/>
                  </a:schemeClr>
                </a:solidFill>
              </a:rPr>
              <a:t>temps </a:t>
            </a:r>
            <a:r>
              <a:rPr lang="fr-CA" sz="1000" dirty="0" smtClean="0">
                <a:solidFill>
                  <a:schemeClr val="accent3">
                    <a:lumMod val="50000"/>
                  </a:schemeClr>
                </a:solidFill>
              </a:rPr>
              <a:t>moyen </a:t>
            </a:r>
            <a:r>
              <a:rPr lang="fr-CA" sz="1000" dirty="0" smtClean="0">
                <a:solidFill>
                  <a:schemeClr val="accent3">
                    <a:lumMod val="50000"/>
                  </a:schemeClr>
                </a:solidFill>
              </a:rPr>
              <a:t>dans l’application</a:t>
            </a:r>
            <a:endParaRPr lang="en-CA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4e boite de stats" title="0.65 minutes"/>
          <p:cNvSpPr/>
          <p:nvPr/>
        </p:nvSpPr>
        <p:spPr>
          <a:xfrm>
            <a:off x="6839514" y="3694504"/>
            <a:ext cx="2171323" cy="140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 title="0.65m est encerclé en rouge"/>
          <p:cNvSpPr/>
          <p:nvPr/>
        </p:nvSpPr>
        <p:spPr>
          <a:xfrm>
            <a:off x="7020272" y="4077072"/>
            <a:ext cx="1512168" cy="281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 title="Une flèche relis le 0.65 à l'explication suivante"/>
          <p:cNvCxnSpPr/>
          <p:nvPr/>
        </p:nvCxnSpPr>
        <p:spPr>
          <a:xfrm flipH="1">
            <a:off x="5868144" y="4430469"/>
            <a:ext cx="1080120" cy="1662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ication"/>
          <p:cNvSpPr txBox="1"/>
          <p:nvPr/>
        </p:nvSpPr>
        <p:spPr>
          <a:xfrm>
            <a:off x="1357300" y="6021288"/>
            <a:ext cx="641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0.65 min par jour = 39 sec. par jour x 7 </a:t>
            </a:r>
            <a:r>
              <a:rPr lang="en-CA" sz="1600" dirty="0" err="1" smtClean="0"/>
              <a:t>jours</a:t>
            </a:r>
            <a:r>
              <a:rPr lang="en-CA" sz="1600" dirty="0" smtClean="0"/>
              <a:t> par </a:t>
            </a:r>
            <a:r>
              <a:rPr lang="en-CA" sz="1600" dirty="0" err="1" smtClean="0"/>
              <a:t>semaine</a:t>
            </a:r>
            <a:r>
              <a:rPr lang="en-CA" sz="1600" dirty="0" smtClean="0"/>
              <a:t> = 273 sec. = 4.5 minutes par </a:t>
            </a:r>
            <a:r>
              <a:rPr lang="en-CA" sz="1600" dirty="0" err="1" smtClean="0"/>
              <a:t>semaines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86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Statistiques</a:t>
            </a:r>
            <a:r>
              <a:rPr lang="en-US" sz="3600" dirty="0" smtClean="0"/>
              <a:t> de </a:t>
            </a:r>
            <a:r>
              <a:rPr lang="en-US" sz="3600" dirty="0" err="1" smtClean="0"/>
              <a:t>l’application</a:t>
            </a:r>
            <a:r>
              <a:rPr lang="en-US" sz="3600" dirty="0" smtClean="0"/>
              <a:t>(17 sept, 2021)..</a:t>
            </a:r>
            <a:endParaRPr lang="en-US" sz="3600" dirty="0"/>
          </a:p>
        </p:txBody>
      </p:sp>
      <p:pic>
        <p:nvPicPr>
          <p:cNvPr id="5" name="Graphique" descr="Résultats indiqués aux 2 mois, entre le 1er mars, 2020 et le 1er septembre, 2021&#10;&#10;Le nombre utilisateurs dans la colonne de gauche par tranches de 100 000 &#10;&#10;" title="Graphique  sur les ulilisateurs actifs - Airsh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639175" cy="2914650"/>
          </a:xfrm>
          <a:prstGeom prst="rect">
            <a:avLst/>
          </a:prstGeom>
        </p:spPr>
      </p:pic>
      <p:sp>
        <p:nvSpPr>
          <p:cNvPr id="3" name="Mois" descr="aux 2 mois" title="Les mois indiqué de mars 2020 à septembre 2021"/>
          <p:cNvSpPr txBox="1"/>
          <p:nvPr/>
        </p:nvSpPr>
        <p:spPr>
          <a:xfrm>
            <a:off x="323528" y="386104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solidFill>
                  <a:schemeClr val="bg1">
                    <a:lumMod val="50000"/>
                  </a:schemeClr>
                </a:solidFill>
              </a:rPr>
              <a:t>1 mars, 2020          1 mai, 2020            1 juillet, 2020     1 septembre, 2020  1 novembren2020  1 janvier,2021        1 mars, 2021          1 mai, 2021          1 juillet.2021        1 septembre, 2021	</a:t>
            </a:r>
            <a:endParaRPr lang="en-CA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79715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Nombre</a:t>
            </a:r>
            <a:r>
              <a:rPr lang="en-CA" sz="2400" dirty="0" smtClean="0"/>
              <a:t> </a:t>
            </a:r>
            <a:r>
              <a:rPr lang="en-CA" sz="2400" dirty="0" err="1" smtClean="0"/>
              <a:t>moyen</a:t>
            </a:r>
            <a:r>
              <a:rPr lang="en-CA" sz="2400" dirty="0" smtClean="0"/>
              <a:t> </a:t>
            </a:r>
            <a:r>
              <a:rPr lang="en-CA" sz="2400" dirty="0" err="1" smtClean="0"/>
              <a:t>d’utilisateurs</a:t>
            </a:r>
            <a:r>
              <a:rPr lang="en-CA" sz="2400" dirty="0" smtClean="0"/>
              <a:t> </a:t>
            </a:r>
            <a:r>
              <a:rPr lang="en-CA" sz="2400" dirty="0" err="1" smtClean="0"/>
              <a:t>actifs</a:t>
            </a:r>
            <a:r>
              <a:rPr lang="en-CA" sz="2400" dirty="0" smtClean="0"/>
              <a:t>:</a:t>
            </a:r>
          </a:p>
          <a:p>
            <a:pPr algn="ctr"/>
            <a:r>
              <a:rPr lang="en-CA" sz="2400" dirty="0" smtClean="0"/>
              <a:t>1-jour (</a:t>
            </a:r>
            <a:r>
              <a:rPr lang="en-CA" sz="2400" dirty="0" err="1" smtClean="0"/>
              <a:t>vert</a:t>
            </a:r>
            <a:r>
              <a:rPr lang="en-CA" sz="2400" dirty="0" smtClean="0"/>
              <a:t>) = 250K</a:t>
            </a:r>
          </a:p>
          <a:p>
            <a:pPr algn="ctr"/>
            <a:r>
              <a:rPr lang="en-CA" sz="2400" dirty="0" smtClean="0"/>
              <a:t>7-jour (mauve) = 475K</a:t>
            </a:r>
          </a:p>
          <a:p>
            <a:pPr algn="ctr"/>
            <a:r>
              <a:rPr lang="en-CA" sz="2400" dirty="0" smtClean="0"/>
              <a:t>30-jours (bleu) = 660K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5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leçon</a:t>
            </a:r>
            <a:r>
              <a:rPr lang="en-US" dirty="0" smtClean="0"/>
              <a:t> ‘</a:t>
            </a:r>
            <a:r>
              <a:rPr lang="en-US" dirty="0" err="1" smtClean="0"/>
              <a:t>difficiles’apprises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L’application</a:t>
            </a:r>
            <a:r>
              <a:rPr lang="en-US" dirty="0" smtClean="0"/>
              <a:t>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créée</a:t>
            </a:r>
            <a:r>
              <a:rPr lang="en-US" dirty="0" smtClean="0"/>
              <a:t>, </a:t>
            </a:r>
            <a:r>
              <a:rPr lang="en-US" dirty="0" err="1" smtClean="0"/>
              <a:t>dévelopée</a:t>
            </a:r>
            <a:r>
              <a:rPr lang="en-US" dirty="0" smtClean="0"/>
              <a:t> et </a:t>
            </a:r>
            <a:r>
              <a:rPr lang="en-US" dirty="0" err="1" smtClean="0"/>
              <a:t>livrée</a:t>
            </a:r>
            <a:r>
              <a:rPr lang="en-US" dirty="0" smtClean="0"/>
              <a:t> a un </a:t>
            </a:r>
            <a:r>
              <a:rPr lang="en-US" dirty="0" err="1" smtClean="0"/>
              <a:t>coût</a:t>
            </a:r>
            <a:r>
              <a:rPr lang="en-US" dirty="0" smtClean="0"/>
              <a:t> de </a:t>
            </a:r>
            <a:r>
              <a:rPr lang="en-US" dirty="0" err="1" smtClean="0"/>
              <a:t>développement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élevé</a:t>
            </a:r>
            <a:r>
              <a:rPr lang="en-US" dirty="0" smtClean="0"/>
              <a:t> par rapport à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projets</a:t>
            </a:r>
            <a:r>
              <a:rPr lang="en-US" dirty="0" smtClean="0"/>
              <a:t> du SMC</a:t>
            </a:r>
          </a:p>
          <a:p>
            <a:r>
              <a:rPr lang="en-US" dirty="0" err="1" smtClean="0"/>
              <a:t>Coût</a:t>
            </a:r>
            <a:r>
              <a:rPr lang="en-US" dirty="0" smtClean="0"/>
              <a:t> </a:t>
            </a:r>
            <a:r>
              <a:rPr lang="en-US" dirty="0" smtClean="0"/>
              <a:t>financier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montant</a:t>
            </a:r>
            <a:r>
              <a:rPr lang="en-US" dirty="0" smtClean="0"/>
              <a:t> </a:t>
            </a:r>
            <a:r>
              <a:rPr lang="en-US" dirty="0" err="1" smtClean="0"/>
              <a:t>élévé</a:t>
            </a:r>
            <a:r>
              <a:rPr lang="en-US" dirty="0" smtClean="0"/>
              <a:t> de </a:t>
            </a:r>
            <a:r>
              <a:rPr lang="en-US" dirty="0" err="1" smtClean="0"/>
              <a:t>ressources</a:t>
            </a:r>
            <a:r>
              <a:rPr lang="en-US" dirty="0" smtClean="0"/>
              <a:t>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pour </a:t>
            </a:r>
            <a:r>
              <a:rPr lang="en-US" dirty="0" err="1" smtClean="0"/>
              <a:t>compléter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rapidement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title="Leçon appri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7257">
            <a:off x="3886337" y="2016683"/>
            <a:ext cx="47529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Mais</a:t>
            </a:r>
            <a:r>
              <a:rPr lang="en-US" dirty="0" smtClean="0"/>
              <a:t> sur le bon </a:t>
            </a:r>
            <a:r>
              <a:rPr lang="en-US" dirty="0" err="1" smtClean="0"/>
              <a:t>côté</a:t>
            </a:r>
            <a:r>
              <a:rPr lang="en-US" dirty="0" smtClean="0"/>
              <a:t>..</a:t>
            </a:r>
            <a:endParaRPr lang="en-US" dirty="0"/>
          </a:p>
        </p:txBody>
      </p:sp>
      <p:pic>
        <p:nvPicPr>
          <p:cNvPr id="5" name="Content Placeholder 4" title="Image représentant un médaille d'excellenc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68566">
            <a:off x="1043608" y="1772816"/>
            <a:ext cx="2445073" cy="374145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err="1" smtClean="0"/>
              <a:t>Comité</a:t>
            </a:r>
            <a:r>
              <a:rPr lang="en-CA" dirty="0" smtClean="0"/>
              <a:t> de la DPI du </a:t>
            </a:r>
            <a:r>
              <a:rPr lang="en-CA" dirty="0" err="1" smtClean="0"/>
              <a:t>Secrétariat</a:t>
            </a:r>
            <a:r>
              <a:rPr lang="en-CA" dirty="0" smtClean="0"/>
              <a:t> du </a:t>
            </a:r>
            <a:r>
              <a:rPr lang="en-CA" dirty="0" err="1" smtClean="0"/>
              <a:t>Conseil</a:t>
            </a:r>
            <a:r>
              <a:rPr lang="en-CA" dirty="0" smtClean="0"/>
              <a:t> du </a:t>
            </a:r>
            <a:r>
              <a:rPr lang="en-CA" dirty="0" err="1" smtClean="0"/>
              <a:t>Trésor</a:t>
            </a:r>
            <a:r>
              <a:rPr lang="en-CA" dirty="0" smtClean="0"/>
              <a:t>, </a:t>
            </a:r>
            <a:r>
              <a:rPr lang="en-CA" dirty="0" err="1" smtClean="0"/>
              <a:t>récipiendaire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la </a:t>
            </a:r>
            <a:r>
              <a:rPr lang="en-CA" dirty="0" err="1" smtClean="0"/>
              <a:t>catégorie</a:t>
            </a:r>
            <a:r>
              <a:rPr lang="en-CA" dirty="0" smtClean="0"/>
              <a:t> “</a:t>
            </a:r>
            <a:r>
              <a:rPr lang="en-CA" b="1" dirty="0"/>
              <a:t>Excellence </a:t>
            </a:r>
            <a:r>
              <a:rPr lang="en-CA" b="1" dirty="0" err="1" smtClean="0"/>
              <a:t>en</a:t>
            </a:r>
            <a:r>
              <a:rPr lang="en-CA" b="1" dirty="0" smtClean="0"/>
              <a:t> livraison de service </a:t>
            </a:r>
            <a:r>
              <a:rPr lang="en-CA" b="1" dirty="0" err="1" smtClean="0"/>
              <a:t>axé</a:t>
            </a:r>
            <a:r>
              <a:rPr lang="en-CA" b="1" dirty="0" smtClean="0"/>
              <a:t> sur </a:t>
            </a:r>
            <a:r>
              <a:rPr lang="en-CA" b="1" dirty="0" err="1" smtClean="0"/>
              <a:t>l’utilisateur</a:t>
            </a:r>
            <a:r>
              <a:rPr lang="en-CA" dirty="0" smtClean="0"/>
              <a:t>”.</a:t>
            </a:r>
          </a:p>
          <a:p>
            <a:r>
              <a:rPr lang="en-CA" dirty="0" err="1" smtClean="0"/>
              <a:t>Ministère</a:t>
            </a:r>
            <a:r>
              <a:rPr lang="en-CA" dirty="0" smtClean="0"/>
              <a:t> ECCC “</a:t>
            </a:r>
            <a:r>
              <a:rPr lang="en-CA" b="1" dirty="0" smtClean="0"/>
              <a:t>Mention </a:t>
            </a:r>
            <a:r>
              <a:rPr lang="en-CA" b="1" dirty="0" err="1" smtClean="0"/>
              <a:t>d’excellence</a:t>
            </a:r>
            <a:r>
              <a:rPr lang="en-CA" b="1" dirty="0" smtClean="0"/>
              <a:t> pour le travail </a:t>
            </a:r>
            <a:r>
              <a:rPr lang="en-CA" b="1" dirty="0" err="1" smtClean="0"/>
              <a:t>d’équipe</a:t>
            </a:r>
            <a:r>
              <a:rPr lang="en-CA" b="1" dirty="0" smtClean="0"/>
              <a:t>, </a:t>
            </a:r>
            <a:r>
              <a:rPr lang="en-CA" b="1" dirty="0" err="1" smtClean="0"/>
              <a:t>parteneriat</a:t>
            </a:r>
            <a:r>
              <a:rPr lang="en-CA" b="1" dirty="0" smtClean="0"/>
              <a:t> et la collaboration”.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Le centre de message de </a:t>
            </a:r>
            <a:r>
              <a:rPr lang="en-CA" sz="3600" dirty="0" err="1" smtClean="0"/>
              <a:t>l’application</a:t>
            </a:r>
            <a:endParaRPr lang="en-US" sz="3600" dirty="0"/>
          </a:p>
        </p:txBody>
      </p:sp>
      <p:pic>
        <p:nvPicPr>
          <p:cNvPr id="1027" name="Réception Fr" descr="Image représentant le type de messages que les usagers peuvent lire&#10;ex:&#10;- Une vague de chaleur historique&#10;- Quand le tonnerre gronde, rentrez&#10;- Tornade au Quiébec - 21 juin 2021&#10;...." title="Boite de réception de l'appl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07760"/>
            <a:ext cx="2512946" cy="5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nbox En" descr="version en anglais" title="Boite de réception de l'appl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6737"/>
            <a:ext cx="2512946" cy="5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Ok, </a:t>
            </a:r>
            <a:r>
              <a:rPr lang="en-US" dirty="0" err="1" smtClean="0"/>
              <a:t>maintenant</a:t>
            </a:r>
            <a:r>
              <a:rPr lang="en-US" dirty="0" smtClean="0"/>
              <a:t>, </a:t>
            </a:r>
            <a:r>
              <a:rPr lang="en-US" dirty="0" err="1" smtClean="0"/>
              <a:t>s.v.p</a:t>
            </a:r>
            <a:r>
              <a:rPr lang="en-US" dirty="0" smtClean="0"/>
              <a:t>. </a:t>
            </a:r>
            <a:r>
              <a:rPr lang="en-US" dirty="0" err="1" smtClean="0"/>
              <a:t>téléchargez</a:t>
            </a:r>
            <a:r>
              <a:rPr lang="en-US" dirty="0"/>
              <a:t> “</a:t>
            </a:r>
            <a:r>
              <a:rPr lang="en-US" dirty="0" err="1"/>
              <a:t>MétéoCAN</a:t>
            </a:r>
            <a:r>
              <a:rPr lang="en-US" dirty="0"/>
              <a:t>” </a:t>
            </a:r>
            <a:r>
              <a:rPr lang="en-US" dirty="0" err="1" smtClean="0"/>
              <a:t>ou</a:t>
            </a:r>
            <a:r>
              <a:rPr lang="en-US" dirty="0" smtClean="0"/>
              <a:t> “</a:t>
            </a:r>
            <a:r>
              <a:rPr lang="en-US" dirty="0" err="1" smtClean="0"/>
              <a:t>WeatherCAN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Picture 4" descr="Essayez-le!&#10;MétéoCAN&#10;Une nouvelle application météo du gouvernement du Canada&#10;&#10;Disponible sur Google Play et dans l'App Store&#10;&#10;#MétéoCAN" title="Logo de l'application et info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628800"/>
            <a:ext cx="78009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Créer</a:t>
            </a:r>
            <a:r>
              <a:rPr lang="en-US" sz="3600" dirty="0" smtClean="0"/>
              <a:t> </a:t>
            </a:r>
            <a:r>
              <a:rPr lang="en-US" sz="3600" dirty="0" err="1" smtClean="0"/>
              <a:t>l’application</a:t>
            </a:r>
            <a:r>
              <a:rPr lang="en-US" sz="3600" dirty="0" smtClean="0"/>
              <a:t> </a:t>
            </a:r>
            <a:r>
              <a:rPr lang="en-US" sz="3600" dirty="0" err="1" smtClean="0"/>
              <a:t>météo</a:t>
            </a:r>
            <a:r>
              <a:rPr lang="en-US" sz="3600" dirty="0" smtClean="0"/>
              <a:t> de ECCC</a:t>
            </a:r>
            <a:br>
              <a:rPr lang="en-US" sz="3600" dirty="0" smtClean="0"/>
            </a:br>
            <a:r>
              <a:rPr lang="en-US" sz="3600" dirty="0" err="1" smtClean="0"/>
              <a:t>une</a:t>
            </a:r>
            <a:r>
              <a:rPr lang="en-US" sz="3600" dirty="0" smtClean="0"/>
              <a:t> histoire modern sur les relations...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356992"/>
            <a:ext cx="5328592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Claire Martin</a:t>
            </a:r>
          </a:p>
          <a:p>
            <a:r>
              <a:rPr lang="en-CA" dirty="0" err="1" smtClean="0"/>
              <a:t>Gestionnaire</a:t>
            </a:r>
            <a:r>
              <a:rPr lang="en-CA" dirty="0" smtClean="0"/>
              <a:t> de </a:t>
            </a:r>
            <a:r>
              <a:rPr lang="en-CA" dirty="0" err="1" smtClean="0"/>
              <a:t>projet</a:t>
            </a:r>
            <a:r>
              <a:rPr lang="en-CA" dirty="0" smtClean="0"/>
              <a:t>– Transformation des services de diffusion</a:t>
            </a:r>
            <a:endParaRPr lang="en-US" dirty="0" smtClean="0"/>
          </a:p>
          <a:p>
            <a:endParaRPr lang="en-US" dirty="0" smtClean="0"/>
          </a:p>
          <a:p>
            <a:r>
              <a:rPr lang="en-CA" b="1" dirty="0" err="1" smtClean="0"/>
              <a:t>Événement</a:t>
            </a:r>
            <a:r>
              <a:rPr lang="en-CA" b="1" dirty="0" smtClean="0"/>
              <a:t> HR </a:t>
            </a:r>
            <a:r>
              <a:rPr lang="en-CA" b="1" dirty="0"/>
              <a:t>Innovation RH à la </a:t>
            </a:r>
            <a:r>
              <a:rPr lang="en-CA" b="1" dirty="0" smtClean="0"/>
              <a:t>carte</a:t>
            </a:r>
          </a:p>
          <a:p>
            <a:endParaRPr lang="en-CA" b="1" dirty="0"/>
          </a:p>
          <a:p>
            <a:r>
              <a:rPr lang="en-CA" b="1" dirty="0" smtClean="0"/>
              <a:t>Le 22 </a:t>
            </a:r>
            <a:r>
              <a:rPr lang="en-CA" b="1" dirty="0" err="1" smtClean="0"/>
              <a:t>septembre</a:t>
            </a:r>
            <a:r>
              <a:rPr lang="en-CA" b="1" dirty="0" smtClean="0"/>
              <a:t>, 2021 </a:t>
            </a:r>
            <a:endParaRPr lang="en-US" b="1" dirty="0" smtClean="0"/>
          </a:p>
        </p:txBody>
      </p:sp>
      <p:pic>
        <p:nvPicPr>
          <p:cNvPr id="4" name="Picture 3" descr="#MétéoCAN" title="Logo de l'applic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5" y="2348880"/>
            <a:ext cx="3095625" cy="3990975"/>
          </a:xfrm>
          <a:prstGeom prst="rect">
            <a:avLst/>
          </a:prstGeom>
        </p:spPr>
      </p:pic>
      <p:pic>
        <p:nvPicPr>
          <p:cNvPr id="5" name="Picture 4" title="Et c'est parti!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6980">
            <a:off x="1969326" y="2713005"/>
            <a:ext cx="608336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S.v.p</a:t>
            </a:r>
            <a:r>
              <a:rPr lang="en-US" dirty="0" smtClean="0"/>
              <a:t> </a:t>
            </a:r>
            <a:r>
              <a:rPr lang="en-US" dirty="0" err="1" smtClean="0"/>
              <a:t>téléchargez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MétéoCAN</a:t>
            </a:r>
            <a:r>
              <a:rPr lang="en-US" dirty="0"/>
              <a:t> / </a:t>
            </a:r>
            <a:r>
              <a:rPr lang="en-US" dirty="0" err="1"/>
              <a:t>WeatherCAN</a:t>
            </a:r>
            <a:r>
              <a:rPr lang="en-US" dirty="0"/>
              <a:t>” </a:t>
            </a:r>
          </a:p>
        </p:txBody>
      </p:sp>
      <p:pic>
        <p:nvPicPr>
          <p:cNvPr id="3" name="Imge de l'application" descr="Essayez-le!&#10;MétéoCAN&#10;Une nouvelle application météo du gouvernement du Canada&#10;&#10;Disponible sur Google Play et dans l'App Store" title="Logo de l'application #MétéoC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1556792"/>
            <a:ext cx="78009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Toutes</a:t>
            </a:r>
            <a:r>
              <a:rPr lang="en-US" sz="3200" dirty="0" smtClean="0"/>
              <a:t> les </a:t>
            </a:r>
            <a:r>
              <a:rPr lang="en-US" sz="3200" dirty="0" err="1" smtClean="0"/>
              <a:t>bonnes</a:t>
            </a:r>
            <a:r>
              <a:rPr lang="en-US" sz="3200" dirty="0" smtClean="0"/>
              <a:t> applications du GC </a:t>
            </a:r>
            <a:r>
              <a:rPr lang="en-US" sz="3200" dirty="0" err="1" smtClean="0"/>
              <a:t>sont</a:t>
            </a:r>
            <a:r>
              <a:rPr lang="en-US" sz="3200" dirty="0" smtClean="0"/>
              <a:t> </a:t>
            </a:r>
            <a:r>
              <a:rPr lang="en-US" sz="3200" dirty="0" err="1" smtClean="0"/>
              <a:t>créées</a:t>
            </a:r>
            <a:r>
              <a:rPr lang="en-US" sz="3200" dirty="0" smtClean="0"/>
              <a:t> par un (adorable) </a:t>
            </a:r>
            <a:r>
              <a:rPr lang="en-US" sz="3200" dirty="0" err="1" smtClean="0"/>
              <a:t>partenariat</a:t>
            </a:r>
            <a:r>
              <a:rPr lang="en-US" sz="3200" dirty="0" smtClean="0"/>
              <a:t> entre…</a:t>
            </a:r>
            <a:endParaRPr lang="en-US" sz="3200" dirty="0"/>
          </a:p>
        </p:txBody>
      </p:sp>
      <p:pic>
        <p:nvPicPr>
          <p:cNvPr id="3" name="Picture 2" descr="un homme et une femme en dessin allumettes avec un coeur au milieu" title="Bonhommes allumet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8" y="1543962"/>
            <a:ext cx="5264725" cy="4117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7140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Handwriting" panose="03010101010101010101" pitchFamily="66" charset="0"/>
              </a:rPr>
              <a:t>M. </a:t>
            </a:r>
            <a:r>
              <a:rPr lang="en-US" sz="2800" dirty="0" err="1" smtClean="0">
                <a:latin typeface="Lucida Handwriting" panose="03010101010101010101" pitchFamily="66" charset="0"/>
              </a:rPr>
              <a:t>Gouvernment</a:t>
            </a:r>
            <a:endParaRPr lang="en-US" sz="2800" dirty="0">
              <a:latin typeface="Lucida Handwriting" panose="03010101010101010101" pitchFamily="66" charset="0"/>
            </a:endParaRPr>
          </a:p>
        </p:txBody>
      </p:sp>
      <p:sp>
        <p:nvSpPr>
          <p:cNvPr id="6" name="carré blanc (correction de l'image seul)" descr="s.v.p, ignorer" title="Correction de l'image"/>
          <p:cNvSpPr/>
          <p:nvPr/>
        </p:nvSpPr>
        <p:spPr>
          <a:xfrm>
            <a:off x="2123728" y="2060848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 title="Mme Agile"/>
          <p:cNvSpPr txBox="1"/>
          <p:nvPr/>
        </p:nvSpPr>
        <p:spPr>
          <a:xfrm>
            <a:off x="5014512" y="56965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Lucida Handwriting" panose="03010101010101010101" pitchFamily="66" charset="0"/>
              </a:rPr>
              <a:t>Mme</a:t>
            </a:r>
            <a:r>
              <a:rPr lang="en-US" sz="2800" dirty="0" smtClean="0">
                <a:latin typeface="Lucida Handwriting" panose="03010101010101010101" pitchFamily="66" charset="0"/>
              </a:rPr>
              <a:t> Agile</a:t>
            </a:r>
            <a:endParaRPr lang="en-US" sz="28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23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“</a:t>
            </a:r>
            <a:r>
              <a:rPr lang="fr-FR" sz="3100" dirty="0"/>
              <a:t> Pour s'</a:t>
            </a:r>
            <a:r>
              <a:rPr lang="fr-FR" sz="3100" b="1" dirty="0"/>
              <a:t>améliorer</a:t>
            </a:r>
            <a:r>
              <a:rPr lang="fr-FR" sz="3100" dirty="0"/>
              <a:t>, il faut </a:t>
            </a:r>
            <a:r>
              <a:rPr lang="fr-FR" sz="3100" b="1" dirty="0"/>
              <a:t>changer</a:t>
            </a:r>
            <a:r>
              <a:rPr lang="fr-FR" sz="3100" dirty="0"/>
              <a:t>. Donc, pour </a:t>
            </a:r>
            <a:r>
              <a:rPr lang="fr-FR" sz="3100" b="1" dirty="0"/>
              <a:t>être </a:t>
            </a:r>
            <a:r>
              <a:rPr lang="en-US" sz="3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parfait </a:t>
            </a:r>
            <a:r>
              <a:rPr lang="fr-FR" sz="3100" dirty="0" smtClean="0"/>
              <a:t>, </a:t>
            </a:r>
            <a:r>
              <a:rPr lang="fr-FR" sz="3100" dirty="0"/>
              <a:t>il faut avoir </a:t>
            </a:r>
            <a:r>
              <a:rPr lang="fr-FR" sz="3100" dirty="0" smtClean="0"/>
              <a:t>changé</a:t>
            </a:r>
            <a:r>
              <a:rPr lang="fr-FR" sz="3100" dirty="0"/>
              <a:t> </a:t>
            </a:r>
            <a:r>
              <a:rPr lang="fr-FR" sz="3100" b="1" dirty="0" smtClean="0"/>
              <a:t>souvent </a:t>
            </a:r>
            <a:r>
              <a:rPr lang="en-US" sz="3100" dirty="0" smtClean="0"/>
              <a:t>–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Sir Winston </a:t>
            </a:r>
            <a:r>
              <a:rPr lang="en-US" sz="3100" dirty="0"/>
              <a:t>Churchill</a:t>
            </a:r>
          </a:p>
        </p:txBody>
      </p:sp>
      <p:pic>
        <p:nvPicPr>
          <p:cNvPr id="4" name="Picture 3" descr="A gauche: Initiation du projet&#10;&#10;au centre, le mot Agile&#10;en cercle tout autour &#10;Analyse&#10;Design&#10;Implanter&#10;Tests &#10;Évaluation&#10;&#10;En bas à droite extérieur du cercle&#10;et entre Implanter et Tests:  Mise en service&#10;" title="Diagramme de la méthodologie Ag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26" y="1916832"/>
            <a:ext cx="859339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Analyse</a:t>
            </a:r>
            <a:r>
              <a:rPr lang="en-US" sz="3600" dirty="0" smtClean="0"/>
              <a:t> = “Est-</a:t>
            </a:r>
            <a:r>
              <a:rPr lang="en-US" sz="3600" dirty="0" err="1" smtClean="0"/>
              <a:t>ce</a:t>
            </a:r>
            <a:r>
              <a:rPr lang="en-US" sz="3600" dirty="0" smtClean="0"/>
              <a:t> que je </a:t>
            </a:r>
            <a:r>
              <a:rPr lang="en-US" sz="3600" dirty="0" err="1" smtClean="0"/>
              <a:t>cherche</a:t>
            </a:r>
            <a:r>
              <a:rPr lang="en-US" sz="3600" dirty="0" smtClean="0"/>
              <a:t> un </a:t>
            </a:r>
            <a:r>
              <a:rPr lang="en-US" sz="3600" dirty="0" err="1" smtClean="0"/>
              <a:t>partenaire</a:t>
            </a:r>
            <a:r>
              <a:rPr lang="en-US" sz="3600" dirty="0" smtClean="0"/>
              <a:t>?”</a:t>
            </a:r>
            <a:endParaRPr lang="en-US" sz="3600" dirty="0"/>
          </a:p>
        </p:txBody>
      </p:sp>
      <p:sp>
        <p:nvSpPr>
          <p:cNvPr id="5" name="Content Placeholder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Ai-je </a:t>
            </a:r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application?</a:t>
            </a:r>
          </a:p>
          <a:p>
            <a:pPr lvl="1"/>
            <a:r>
              <a:rPr lang="en-US" dirty="0" smtClean="0"/>
              <a:t>OUI?</a:t>
            </a:r>
          </a:p>
          <a:p>
            <a:pPr lvl="1"/>
            <a:endParaRPr lang="en-US" dirty="0"/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savez</a:t>
            </a:r>
            <a:r>
              <a:rPr lang="en-US" dirty="0" smtClean="0"/>
              <a:t> quoi </a:t>
            </a:r>
            <a:r>
              <a:rPr lang="en-US" dirty="0" err="1" smtClean="0"/>
              <a:t>mettre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l’application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JE PENSE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err="1" smtClean="0"/>
              <a:t>indice</a:t>
            </a:r>
            <a:r>
              <a:rPr lang="en-US" dirty="0" smtClean="0"/>
              <a:t>: </a:t>
            </a:r>
            <a:r>
              <a:rPr lang="en-US" dirty="0" err="1" smtClean="0"/>
              <a:t>sondage</a:t>
            </a:r>
            <a:r>
              <a:rPr lang="en-US" dirty="0" smtClean="0"/>
              <a:t>!)</a:t>
            </a:r>
          </a:p>
          <a:p>
            <a:pPr lvl="1"/>
            <a:endParaRPr lang="en-US" dirty="0"/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que la 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appui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10000% OUI</a:t>
            </a:r>
          </a:p>
        </p:txBody>
      </p:sp>
      <p:pic>
        <p:nvPicPr>
          <p:cNvPr id="4" name="Graphic" descr="diagramme avec icones qui énumèrent les différentes démarche. En anglais (description en français ci-dessous)" title="Graphique sur la mise en oeuvre de la méthode Agil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844824"/>
            <a:ext cx="5033975" cy="3327171"/>
          </a:xfrm>
          <a:prstGeom prst="rect">
            <a:avLst/>
          </a:prstGeom>
        </p:spPr>
      </p:pic>
      <p:sp>
        <p:nvSpPr>
          <p:cNvPr id="2" name="Texte français 1"/>
          <p:cNvSpPr txBox="1"/>
          <p:nvPr/>
        </p:nvSpPr>
        <p:spPr>
          <a:xfrm>
            <a:off x="4572000" y="5372080"/>
            <a:ext cx="2845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 smtClean="0">
                <a:solidFill>
                  <a:schemeClr val="accent1">
                    <a:lumMod val="75000"/>
                  </a:schemeClr>
                </a:solidFill>
              </a:rPr>
              <a:t>Comment mettre en œuvre la démarche Agile?</a:t>
            </a:r>
          </a:p>
          <a:p>
            <a:r>
              <a:rPr lang="fr-CA" sz="1000" dirty="0" smtClean="0">
                <a:solidFill>
                  <a:schemeClr val="accent1">
                    <a:lumMod val="75000"/>
                  </a:schemeClr>
                </a:solidFill>
              </a:rPr>
              <a:t>Est-ce la bonne démarche pour nous?</a:t>
            </a:r>
          </a:p>
          <a:p>
            <a:endParaRPr lang="fr-CA" sz="1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e français 2"/>
          <p:cNvSpPr/>
          <p:nvPr/>
        </p:nvSpPr>
        <p:spPr>
          <a:xfrm>
            <a:off x="6228184" y="5745450"/>
            <a:ext cx="199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Kanban</a:t>
            </a:r>
          </a:p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Sprints</a:t>
            </a:r>
          </a:p>
          <a:p>
            <a:r>
              <a:rPr lang="fr-CA" sz="1000" dirty="0" err="1">
                <a:solidFill>
                  <a:schemeClr val="accent1">
                    <a:lumMod val="75000"/>
                  </a:schemeClr>
                </a:solidFill>
              </a:rPr>
              <a:t>Scrum</a:t>
            </a:r>
            <a:endParaRPr lang="fr-CA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Programmation </a:t>
            </a:r>
            <a:r>
              <a:rPr lang="fr-CA" sz="1000" dirty="0" smtClean="0">
                <a:solidFill>
                  <a:schemeClr val="accent1">
                    <a:lumMod val="75000"/>
                  </a:schemeClr>
                </a:solidFill>
              </a:rPr>
              <a:t>extrême</a:t>
            </a:r>
            <a:endParaRPr lang="fr-CA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e français 3"/>
          <p:cNvSpPr/>
          <p:nvPr/>
        </p:nvSpPr>
        <p:spPr>
          <a:xfrm>
            <a:off x="7790758" y="5661248"/>
            <a:ext cx="1421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Artéfacts</a:t>
            </a:r>
          </a:p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Rétrospective</a:t>
            </a:r>
          </a:p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Flexibilité</a:t>
            </a:r>
          </a:p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Risques</a:t>
            </a:r>
          </a:p>
          <a:p>
            <a:r>
              <a:rPr lang="fr-CA" sz="1000" dirty="0">
                <a:solidFill>
                  <a:schemeClr val="accent1">
                    <a:lumMod val="75000"/>
                  </a:schemeClr>
                </a:solidFill>
              </a:rPr>
              <a:t>Sprints</a:t>
            </a:r>
          </a:p>
        </p:txBody>
      </p:sp>
    </p:spTree>
    <p:extLst>
      <p:ext uri="{BB962C8B-B14F-4D97-AF65-F5344CB8AC3E}">
        <p14:creationId xmlns:p14="http://schemas.microsoft.com/office/powerpoint/2010/main" val="41378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Design = “</a:t>
            </a:r>
            <a:r>
              <a:rPr lang="en-US" dirty="0" err="1" smtClean="0"/>
              <a:t>Imaginez</a:t>
            </a:r>
            <a:r>
              <a:rPr lang="en-US" dirty="0" smtClean="0"/>
              <a:t> le/la </a:t>
            </a:r>
            <a:r>
              <a:rPr lang="en-US" dirty="0" err="1" smtClean="0"/>
              <a:t>partenaire</a:t>
            </a:r>
            <a:r>
              <a:rPr lang="en-US" dirty="0" smtClean="0"/>
              <a:t> ideal(e)”</a:t>
            </a:r>
            <a:endParaRPr lang="en-US" dirty="0"/>
          </a:p>
        </p:txBody>
      </p:sp>
      <p:pic>
        <p:nvPicPr>
          <p:cNvPr id="5" name="Image Roadmap" descr="Image représentant un labyrinthe avec des bulles le long du trajet indiquant les étapes à suivre.&#10;Voir description en français dans le texte en-dessous de l'image." title="Feuille de route du produit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659374"/>
            <a:ext cx="5746005" cy="3641834"/>
          </a:xfrm>
          <a:prstGeom prst="rect">
            <a:avLst/>
          </a:prstGeom>
        </p:spPr>
      </p:pic>
      <p:sp>
        <p:nvSpPr>
          <p:cNvPr id="4" name="Texte en français"/>
          <p:cNvSpPr txBox="1"/>
          <p:nvPr/>
        </p:nvSpPr>
        <p:spPr>
          <a:xfrm>
            <a:off x="457200" y="54452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 smtClean="0">
                <a:solidFill>
                  <a:schemeClr val="accent1">
                    <a:lumMod val="50000"/>
                  </a:schemeClr>
                </a:solidFill>
              </a:rPr>
              <a:t>Feuille de route du produit</a:t>
            </a:r>
            <a:r>
              <a:rPr lang="fr-CA" sz="1200" dirty="0" smtClean="0"/>
              <a:t/>
            </a:r>
            <a:br>
              <a:rPr lang="fr-CA" sz="1200" dirty="0" smtClean="0"/>
            </a:br>
            <a:r>
              <a:rPr lang="fr-CA" sz="1200" dirty="0" smtClean="0"/>
              <a:t>Date – Nom</a:t>
            </a:r>
            <a:r>
              <a:rPr lang="fr-CA" sz="1200" dirty="0"/>
              <a:t> –</a:t>
            </a:r>
            <a:r>
              <a:rPr lang="fr-CA" sz="1200" dirty="0" smtClean="0"/>
              <a:t> But – Caractéristiques </a:t>
            </a:r>
            <a:r>
              <a:rPr lang="fr-CA" sz="1200" dirty="0"/>
              <a:t>–</a:t>
            </a:r>
            <a:r>
              <a:rPr lang="fr-CA" sz="1200" dirty="0" smtClean="0"/>
              <a:t> Paramètres</a:t>
            </a:r>
            <a:endParaRPr lang="en-C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1776" y="1916832"/>
            <a:ext cx="3394720" cy="3888432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err="1" smtClean="0"/>
              <a:t>Amenez</a:t>
            </a:r>
            <a:r>
              <a:rPr lang="en-US" sz="2100" dirty="0" smtClean="0"/>
              <a:t> des experts </a:t>
            </a:r>
            <a:r>
              <a:rPr lang="en-US" sz="2100" dirty="0" err="1" smtClean="0"/>
              <a:t>en</a:t>
            </a:r>
            <a:r>
              <a:rPr lang="en-US" sz="2100" dirty="0" smtClean="0"/>
              <a:t> design </a:t>
            </a:r>
            <a:r>
              <a:rPr lang="en-US" sz="2100" dirty="0" err="1" smtClean="0"/>
              <a:t>d’application</a:t>
            </a:r>
            <a:endParaRPr lang="en-US" sz="2100" dirty="0" smtClean="0"/>
          </a:p>
          <a:p>
            <a:r>
              <a:rPr lang="en-US" sz="2100" dirty="0" smtClean="0"/>
              <a:t>EU/IU </a:t>
            </a:r>
          </a:p>
          <a:p>
            <a:r>
              <a:rPr lang="en-US" sz="2100" dirty="0" smtClean="0"/>
              <a:t>Ne </a:t>
            </a:r>
            <a:r>
              <a:rPr lang="en-US" sz="2100" dirty="0" err="1" smtClean="0"/>
              <a:t>vous</a:t>
            </a:r>
            <a:r>
              <a:rPr lang="en-US" sz="2100" dirty="0" smtClean="0"/>
              <a:t> </a:t>
            </a:r>
            <a:r>
              <a:rPr lang="en-US" sz="2100" dirty="0" err="1" smtClean="0"/>
              <a:t>accrochez</a:t>
            </a:r>
            <a:r>
              <a:rPr lang="en-US" sz="2100" dirty="0" smtClean="0"/>
              <a:t> pas </a:t>
            </a:r>
            <a:r>
              <a:rPr lang="en-US" sz="2100" dirty="0" err="1" smtClean="0"/>
              <a:t>dans</a:t>
            </a:r>
            <a:r>
              <a:rPr lang="en-US" sz="2100" dirty="0" smtClean="0"/>
              <a:t> les </a:t>
            </a:r>
            <a:r>
              <a:rPr lang="en-US" sz="2100" dirty="0" err="1" smtClean="0"/>
              <a:t>cosmétiques</a:t>
            </a:r>
            <a:r>
              <a:rPr lang="en-US" sz="2100" dirty="0" smtClean="0"/>
              <a:t> (pour le moment)</a:t>
            </a:r>
          </a:p>
          <a:p>
            <a:r>
              <a:rPr lang="en-CA" sz="2100" dirty="0" err="1" smtClean="0"/>
              <a:t>Méfiez-vous</a:t>
            </a:r>
            <a:r>
              <a:rPr lang="en-CA" sz="2100" dirty="0" smtClean="0"/>
              <a:t> des </a:t>
            </a:r>
            <a:r>
              <a:rPr lang="en-CA" sz="2100" dirty="0" err="1" smtClean="0"/>
              <a:t>débordements</a:t>
            </a:r>
            <a:r>
              <a:rPr lang="en-CA" sz="2100" dirty="0" smtClean="0"/>
              <a:t> et des </a:t>
            </a:r>
            <a:r>
              <a:rPr lang="en-CA" sz="2100" dirty="0" err="1" smtClean="0"/>
              <a:t>déviations</a:t>
            </a:r>
            <a:r>
              <a:rPr lang="en-CA" sz="2100" dirty="0" smtClean="0"/>
              <a:t> de </a:t>
            </a:r>
            <a:r>
              <a:rPr lang="en-CA" sz="2100" dirty="0" err="1" smtClean="0"/>
              <a:t>l’objectif</a:t>
            </a:r>
            <a:endParaRPr lang="en-US" sz="2100" dirty="0" smtClean="0"/>
          </a:p>
          <a:p>
            <a:r>
              <a:rPr lang="en-US" sz="2100" dirty="0" smtClean="0"/>
              <a:t>Ne JAMAIS laissez un </a:t>
            </a:r>
            <a:r>
              <a:rPr lang="en-US" sz="2100" dirty="0" err="1" smtClean="0"/>
              <a:t>groupe</a:t>
            </a:r>
            <a:r>
              <a:rPr lang="en-US" sz="2100" dirty="0" smtClean="0"/>
              <a:t> de </a:t>
            </a:r>
            <a:r>
              <a:rPr lang="en-US" sz="2100" dirty="0" err="1" smtClean="0"/>
              <a:t>météoroloques</a:t>
            </a:r>
            <a:r>
              <a:rPr lang="en-US" sz="2100" dirty="0" smtClean="0"/>
              <a:t> </a:t>
            </a:r>
            <a:r>
              <a:rPr lang="en-US" sz="2100" dirty="0" err="1" smtClean="0"/>
              <a:t>développer</a:t>
            </a:r>
            <a:r>
              <a:rPr lang="en-US" sz="2100" dirty="0" smtClean="0"/>
              <a:t> </a:t>
            </a:r>
            <a:r>
              <a:rPr lang="en-US" sz="2100" dirty="0" err="1" smtClean="0"/>
              <a:t>une</a:t>
            </a:r>
            <a:r>
              <a:rPr lang="en-US" sz="2100" dirty="0" smtClean="0"/>
              <a:t> application </a:t>
            </a:r>
            <a:r>
              <a:rPr lang="en-US" sz="2100" dirty="0" err="1" smtClean="0"/>
              <a:t>météo</a:t>
            </a:r>
            <a:r>
              <a:rPr lang="en-US" sz="2100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3</a:t>
            </a:r>
            <a:r>
              <a:rPr lang="en-US" sz="3100" dirty="0" smtClean="0"/>
              <a:t>.</a:t>
            </a:r>
            <a:r>
              <a:rPr lang="en-US" dirty="0" smtClean="0"/>
              <a:t> </a:t>
            </a:r>
            <a:r>
              <a:rPr lang="en-US" sz="3600" dirty="0" err="1" smtClean="0"/>
              <a:t>Mettre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oeuvre = “</a:t>
            </a:r>
            <a:r>
              <a:rPr lang="en-US" sz="3600" dirty="0" err="1" smtClean="0"/>
              <a:t>créer</a:t>
            </a:r>
            <a:r>
              <a:rPr lang="en-US" sz="3600" dirty="0" smtClean="0"/>
              <a:t> le </a:t>
            </a:r>
            <a:r>
              <a:rPr lang="en-US" sz="3600" dirty="0" err="1" smtClean="0"/>
              <a:t>partenaire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39115"/>
            <a:ext cx="339472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trike="sngStrike" dirty="0" smtClean="0"/>
              <a:t>Engager un </a:t>
            </a:r>
            <a:r>
              <a:rPr lang="en-US" strike="sngStrike" dirty="0" err="1" smtClean="0"/>
              <a:t>spéaliste</a:t>
            </a:r>
            <a:r>
              <a:rPr lang="en-US" strike="sngStrike" dirty="0" smtClean="0"/>
              <a:t> de la TI à l</a:t>
            </a:r>
            <a:r>
              <a:rPr lang="fr-CA" strike="sngStrike" dirty="0" smtClean="0"/>
              <a:t>’apparence androgyne qui sait comment mettre ensemble un casse-tête géant et très colorés</a:t>
            </a:r>
            <a:r>
              <a:rPr lang="en-US" strike="sngStrike" dirty="0" smtClean="0"/>
              <a:t>… </a:t>
            </a:r>
          </a:p>
          <a:p>
            <a:r>
              <a:rPr lang="en-US" dirty="0" err="1" smtClean="0"/>
              <a:t>Faites</a:t>
            </a:r>
            <a:r>
              <a:rPr lang="en-US" dirty="0" smtClean="0"/>
              <a:t> </a:t>
            </a:r>
            <a:r>
              <a:rPr lang="en-US" dirty="0" err="1" smtClean="0"/>
              <a:t>confiance</a:t>
            </a:r>
            <a:r>
              <a:rPr lang="en-US" dirty="0" smtClean="0"/>
              <a:t> à </a:t>
            </a:r>
            <a:r>
              <a:rPr lang="en-US" dirty="0" err="1" smtClean="0"/>
              <a:t>l’équipe</a:t>
            </a:r>
            <a:r>
              <a:rPr lang="en-US" dirty="0" smtClean="0"/>
              <a:t> de la TI.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milléniaux</a:t>
            </a:r>
            <a:r>
              <a:rPr lang="en-US" dirty="0" smtClean="0"/>
              <a:t> (</a:t>
            </a:r>
            <a:r>
              <a:rPr lang="en-US" dirty="0" err="1" smtClean="0"/>
              <a:t>étudiants</a:t>
            </a:r>
            <a:r>
              <a:rPr lang="en-US" dirty="0" smtClean="0"/>
              <a:t>) </a:t>
            </a:r>
            <a:r>
              <a:rPr lang="en-US" dirty="0" err="1" smtClean="0"/>
              <a:t>valent</a:t>
            </a:r>
            <a:r>
              <a:rPr lang="en-US" dirty="0" smtClean="0"/>
              <a:t> de </a:t>
            </a:r>
            <a:r>
              <a:rPr lang="en-US" dirty="0" err="1" smtClean="0"/>
              <a:t>l’or</a:t>
            </a:r>
            <a:r>
              <a:rPr lang="en-US" dirty="0" smtClean="0"/>
              <a:t>–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sur la </a:t>
            </a:r>
            <a:r>
              <a:rPr lang="en-US" dirty="0" err="1" smtClean="0"/>
              <a:t>coche</a:t>
            </a:r>
            <a:r>
              <a:rPr lang="en-US" dirty="0" smtClean="0"/>
              <a:t>, </a:t>
            </a:r>
            <a:r>
              <a:rPr lang="en-US" dirty="0" err="1" smtClean="0"/>
              <a:t>travaillant</a:t>
            </a:r>
            <a:r>
              <a:rPr lang="en-US" dirty="0" smtClean="0"/>
              <a:t> et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grandis</a:t>
            </a:r>
            <a:r>
              <a:rPr lang="en-US" dirty="0" smtClean="0"/>
              <a:t> avec </a:t>
            </a:r>
            <a:r>
              <a:rPr lang="en-US" dirty="0" err="1" smtClean="0"/>
              <a:t>l’univers</a:t>
            </a:r>
            <a:r>
              <a:rPr lang="en-US" dirty="0" smtClean="0"/>
              <a:t> des applications et les medias </a:t>
            </a:r>
            <a:r>
              <a:rPr lang="en-US" dirty="0" err="1" smtClean="0"/>
              <a:t>sociaux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Utiliser</a:t>
            </a:r>
            <a:r>
              <a:rPr lang="en-US" dirty="0" smtClean="0"/>
              <a:t> les sous-</a:t>
            </a:r>
            <a:r>
              <a:rPr lang="en-US" dirty="0" err="1" smtClean="0"/>
              <a:t>contractants</a:t>
            </a:r>
            <a:r>
              <a:rPr lang="en-US" dirty="0" smtClean="0"/>
              <a:t> pour pallier au </a:t>
            </a:r>
            <a:r>
              <a:rPr lang="en-US" dirty="0" err="1" smtClean="0"/>
              <a:t>manque</a:t>
            </a:r>
            <a:r>
              <a:rPr lang="en-US" dirty="0" smtClean="0"/>
              <a:t> de talents – et </a:t>
            </a:r>
            <a:r>
              <a:rPr lang="en-US" dirty="0" err="1" smtClean="0"/>
              <a:t>apprenez</a:t>
            </a:r>
            <a:r>
              <a:rPr lang="en-US" dirty="0" smtClean="0"/>
              <a:t> </a:t>
            </a:r>
            <a:r>
              <a:rPr lang="en-US" dirty="0" err="1" smtClean="0"/>
              <a:t>d’eux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asse-tête" descr="4 silhouettes de personnes chacun portant un gros morceau de casse-têtre de couleurs différent, à être assemblé." title="Imag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233" y="1417638"/>
            <a:ext cx="5645794" cy="43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4. </a:t>
            </a:r>
            <a:r>
              <a:rPr lang="en-US" sz="3200" dirty="0" err="1" smtClean="0"/>
              <a:t>Testez</a:t>
            </a:r>
            <a:r>
              <a:rPr lang="en-US" sz="3200" dirty="0" smtClean="0"/>
              <a:t> = pour </a:t>
            </a:r>
            <a:r>
              <a:rPr lang="en-US" sz="3200" dirty="0" err="1" smtClean="0"/>
              <a:t>voir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que 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voulez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vraiment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que 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avez</a:t>
            </a:r>
            <a:r>
              <a:rPr lang="en-US" sz="3200" dirty="0" smtClean="0"/>
              <a:t>!!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3754760" cy="4536504"/>
          </a:xfrm>
        </p:spPr>
        <p:txBody>
          <a:bodyPr>
            <a:normAutofit/>
          </a:bodyPr>
          <a:lstStyle/>
          <a:p>
            <a:r>
              <a:rPr lang="en-US" sz="2300" dirty="0" err="1" smtClean="0"/>
              <a:t>Testez</a:t>
            </a:r>
            <a:r>
              <a:rPr lang="en-US" sz="2300" dirty="0" smtClean="0"/>
              <a:t> – </a:t>
            </a:r>
            <a:r>
              <a:rPr lang="en-US" sz="2300" dirty="0" err="1" smtClean="0"/>
              <a:t>souvent</a:t>
            </a:r>
            <a:r>
              <a:rPr lang="en-US" sz="2300" dirty="0" smtClean="0"/>
              <a:t> et </a:t>
            </a:r>
            <a:r>
              <a:rPr lang="en-US" sz="2300" dirty="0" err="1" smtClean="0"/>
              <a:t>fréquemment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Testez</a:t>
            </a:r>
            <a:r>
              <a:rPr lang="en-US" sz="2300" dirty="0" smtClean="0"/>
              <a:t> – avec des gens qui ne </a:t>
            </a:r>
            <a:r>
              <a:rPr lang="en-US" sz="2300" dirty="0" err="1" smtClean="0"/>
              <a:t>sont</a:t>
            </a:r>
            <a:r>
              <a:rPr lang="en-US" sz="2300" dirty="0" smtClean="0"/>
              <a:t> pas expert </a:t>
            </a:r>
            <a:r>
              <a:rPr lang="en-US" sz="2300" dirty="0" err="1" smtClean="0"/>
              <a:t>dans</a:t>
            </a:r>
            <a:r>
              <a:rPr lang="en-US" sz="2300" dirty="0" smtClean="0"/>
              <a:t> le </a:t>
            </a:r>
            <a:r>
              <a:rPr lang="en-US" sz="2300" dirty="0" err="1" smtClean="0"/>
              <a:t>domaine</a:t>
            </a:r>
            <a:endParaRPr lang="en-US" sz="2300" dirty="0" smtClean="0"/>
          </a:p>
          <a:p>
            <a:r>
              <a:rPr lang="en-US" sz="2300" dirty="0" err="1" smtClean="0"/>
              <a:t>Testez</a:t>
            </a:r>
            <a:r>
              <a:rPr lang="en-US" sz="2300" dirty="0" smtClean="0"/>
              <a:t> – </a:t>
            </a:r>
            <a:r>
              <a:rPr lang="en-US" sz="2300" dirty="0" err="1" smtClean="0"/>
              <a:t>l’accessibilité</a:t>
            </a:r>
            <a:endParaRPr lang="en-US" sz="2300" dirty="0" smtClean="0"/>
          </a:p>
          <a:p>
            <a:r>
              <a:rPr lang="en-US" sz="2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Testez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de </a:t>
            </a:r>
            <a:r>
              <a:rPr lang="en-US" sz="2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façon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régressif</a:t>
            </a: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 err="1" smtClean="0"/>
              <a:t>Testez</a:t>
            </a:r>
            <a:r>
              <a:rPr lang="en-US" sz="2300" dirty="0" smtClean="0"/>
              <a:t> – </a:t>
            </a:r>
            <a:r>
              <a:rPr lang="en-US" sz="2300" dirty="0" err="1" smtClean="0"/>
              <a:t>parce</a:t>
            </a:r>
            <a:r>
              <a:rPr lang="en-US" sz="2300" dirty="0" smtClean="0"/>
              <a:t> que </a:t>
            </a:r>
            <a:r>
              <a:rPr lang="en-US" sz="2300" dirty="0" err="1" smtClean="0"/>
              <a:t>vous</a:t>
            </a:r>
            <a:r>
              <a:rPr lang="en-US" sz="2300" dirty="0" smtClean="0"/>
              <a:t> </a:t>
            </a:r>
            <a:r>
              <a:rPr lang="en-US" sz="2300" dirty="0" err="1" smtClean="0"/>
              <a:t>vous</a:t>
            </a:r>
            <a:r>
              <a:rPr lang="en-US" sz="2300" dirty="0" smtClean="0"/>
              <a:t> </a:t>
            </a:r>
            <a:r>
              <a:rPr lang="en-US" sz="2300" dirty="0" err="1" smtClean="0"/>
              <a:t>ennuyez</a:t>
            </a:r>
            <a:r>
              <a:rPr lang="en-US" sz="2300" dirty="0" smtClean="0"/>
              <a:t>!</a:t>
            </a:r>
            <a:endParaRPr lang="en-US" sz="2300" dirty="0"/>
          </a:p>
        </p:txBody>
      </p:sp>
      <p:pic>
        <p:nvPicPr>
          <p:cNvPr id="4" name="Image" descr="Dans le cercle autour du téléphone il est écrit 3 mots en anglais pour les étapes des test.&#10;Voir les mots en français dans le texte en dessous." title="Téléphone portable encercl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700808"/>
            <a:ext cx="4927202" cy="3714750"/>
          </a:xfrm>
          <a:prstGeom prst="rect">
            <a:avLst/>
          </a:prstGeom>
        </p:spPr>
      </p:pic>
      <p:sp>
        <p:nvSpPr>
          <p:cNvPr id="6" name="Texte français"/>
          <p:cNvSpPr txBox="1"/>
          <p:nvPr/>
        </p:nvSpPr>
        <p:spPr>
          <a:xfrm>
            <a:off x="5220072" y="5517232"/>
            <a:ext cx="341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Développer – Tester - Déployer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0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4674</TotalTime>
  <Words>1042</Words>
  <Application>Microsoft Office PowerPoint</Application>
  <PresentationFormat>On-screen Show (4:3)</PresentationFormat>
  <Paragraphs>111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Handwriting</vt:lpstr>
      <vt:lpstr>Office Theme</vt:lpstr>
      <vt:lpstr>Créer l’application météo de ECCC une histoire moderne sur les relations...</vt:lpstr>
      <vt:lpstr>Créer l’application météo de ECCC une histoire modern sur les relations...</vt:lpstr>
      <vt:lpstr>S.v.p téléchargez “MétéoCAN / WeatherCAN” </vt:lpstr>
      <vt:lpstr>Toutes les bonnes applications du GC sont créées par un (adorable) partenariat entre…</vt:lpstr>
      <vt:lpstr>“ Pour s'améliorer, il faut changer. Donc, pour être parfait , il faut avoir changé souvent –   Sir Winston Churchill</vt:lpstr>
      <vt:lpstr>1. Analyse = “Est-ce que je cherche un partenaire?”</vt:lpstr>
      <vt:lpstr>2. Design = “Imaginez le/la partenaire ideal(e)”</vt:lpstr>
      <vt:lpstr>3. Mettre en oeuvre = “créer le partenaire”</vt:lpstr>
      <vt:lpstr>4. Testez = pour voir ce que vous voulez est vraiment ce que vous avez!!</vt:lpstr>
      <vt:lpstr>5. Evaluez = “est-ce un bon partenaire?”</vt:lpstr>
      <vt:lpstr>Une rencontre venue du ciel est..</vt:lpstr>
      <vt:lpstr>Statistiques de l’application  (13 sept., 2021)..</vt:lpstr>
      <vt:lpstr>Statistiques de l’application(17 sept, 2021)..</vt:lpstr>
      <vt:lpstr>Les leçon ‘difficiles’apprises</vt:lpstr>
      <vt:lpstr>Mais sur le bon côté..</vt:lpstr>
      <vt:lpstr>Le centre de message de l’application</vt:lpstr>
      <vt:lpstr>Ok, maintenant, s.v.p. téléchargez “MétéoCAN” ou “WeatherCAN”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Morehen,Claire [PYR]</dc:creator>
  <cp:lastModifiedBy>Schryburt, Sylvie SS [NC]</cp:lastModifiedBy>
  <cp:revision>81</cp:revision>
  <dcterms:created xsi:type="dcterms:W3CDTF">2019-04-30T16:22:22Z</dcterms:created>
  <dcterms:modified xsi:type="dcterms:W3CDTF">2021-09-20T19:55:47Z</dcterms:modified>
</cp:coreProperties>
</file>