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4"/>
  </p:notesMasterIdLst>
  <p:sldIdLst>
    <p:sldId id="271" r:id="rId5"/>
    <p:sldId id="272" r:id="rId6"/>
    <p:sldId id="274" r:id="rId7"/>
    <p:sldId id="275" r:id="rId8"/>
    <p:sldId id="257" r:id="rId9"/>
    <p:sldId id="259" r:id="rId10"/>
    <p:sldId id="260" r:id="rId11"/>
    <p:sldId id="261" r:id="rId12"/>
    <p:sldId id="262" r:id="rId13"/>
    <p:sldId id="278" r:id="rId14"/>
    <p:sldId id="279" r:id="rId15"/>
    <p:sldId id="277" r:id="rId16"/>
    <p:sldId id="276" r:id="rId17"/>
    <p:sldId id="280" r:id="rId18"/>
    <p:sldId id="266" r:id="rId19"/>
    <p:sldId id="267" r:id="rId20"/>
    <p:sldId id="270" r:id="rId21"/>
    <p:sldId id="273" r:id="rId22"/>
    <p:sldId id="26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05" autoAdjust="0"/>
  </p:normalViewPr>
  <p:slideViewPr>
    <p:cSldViewPr snapToGrid="0" snapToObjects="1">
      <p:cViewPr varScale="1">
        <p:scale>
          <a:sx n="73" d="100"/>
          <a:sy n="73" d="100"/>
        </p:scale>
        <p:origin x="14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10D5C-3B3A-214D-8AA9-7907A42D725C}" type="datetimeFigureOut">
              <a:rPr lang="en-US" smtClean="0"/>
              <a:t>6/13/2019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D8B1A-5049-5C4B-AFE6-32830630CA6A}" type="slidenum">
              <a:rPr lang="en-US" smtClean="0"/>
              <a:t>‹#›</a:t>
            </a:fld>
            <a:endParaRPr lang="en-US"/>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mailto:NC-ODI-BCPH-SDPPD-PPDSPH-GD@hrsdc-rhdcc.gc.ca"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mailto:EDSC.JEUNESSEFA-YOUTHEAF.ESDC-GD@hrsdc-rhdcc.gc.ca" TargetMode="External"/><Relationship Id="rId4" Type="http://schemas.openxmlformats.org/officeDocument/2006/relationships/hyperlink" Target="mailto:mailtoEDSC.INNOVATIONPPDSPH-SDPPDINNOVATION.ESDC@hrsdc-rhdcc.gc.ca"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DDD8B1A-5049-5C4B-AFE6-32830630CA6A}" type="slidenum">
              <a:rPr lang="en-US" smtClean="0"/>
              <a:t>2</a:t>
            </a:fld>
            <a:endParaRPr lang="en-US"/>
          </a:p>
        </p:txBody>
      </p:sp>
    </p:spTree>
    <p:extLst>
      <p:ext uri="{BB962C8B-B14F-4D97-AF65-F5344CB8AC3E}">
        <p14:creationId xmlns:p14="http://schemas.microsoft.com/office/powerpoint/2010/main" val="1321185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DDD8B1A-5049-5C4B-AFE6-32830630CA6A}" type="slidenum">
              <a:rPr lang="en-US" smtClean="0"/>
              <a:t>12</a:t>
            </a:fld>
            <a:endParaRPr lang="en-US"/>
          </a:p>
        </p:txBody>
      </p:sp>
    </p:spTree>
    <p:extLst>
      <p:ext uri="{BB962C8B-B14F-4D97-AF65-F5344CB8AC3E}">
        <p14:creationId xmlns:p14="http://schemas.microsoft.com/office/powerpoint/2010/main" val="3194812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u="sng" kern="1200" dirty="0" smtClean="0">
                <a:solidFill>
                  <a:schemeClr val="tx1"/>
                </a:solidFill>
                <a:effectLst/>
                <a:latin typeface="+mn-lt"/>
                <a:ea typeface="+mn-ea"/>
                <a:cs typeface="+mn-cs"/>
              </a:rPr>
              <a:t>SDPP-D: </a:t>
            </a:r>
            <a:r>
              <a:rPr lang="en-CA" sz="1200" b="1" i="1" u="sng" kern="1200" dirty="0" smtClean="0">
                <a:solidFill>
                  <a:schemeClr val="tx1"/>
                </a:solidFill>
                <a:effectLst/>
                <a:latin typeface="+mn-lt"/>
                <a:ea typeface="+mn-ea"/>
                <a:cs typeface="+mn-cs"/>
              </a:rPr>
              <a:t>Building a stronger foundation for leadership of youth with disabilities</a:t>
            </a:r>
            <a:r>
              <a:rPr lang="en-CA" sz="1200" b="1" u="sng" kern="1200" dirty="0" smtClean="0">
                <a:solidFill>
                  <a:schemeClr val="tx1"/>
                </a:solidFill>
                <a:effectLst/>
                <a:latin typeface="+mn-lt"/>
                <a:ea typeface="+mn-ea"/>
                <a:cs typeface="+mn-cs"/>
              </a:rPr>
              <a:t> and </a:t>
            </a:r>
            <a:r>
              <a:rPr lang="en-CA" sz="1200" b="1" i="1" u="sng" kern="1200" dirty="0" smtClean="0">
                <a:solidFill>
                  <a:schemeClr val="tx1"/>
                </a:solidFill>
                <a:effectLst/>
                <a:latin typeface="+mn-lt"/>
                <a:ea typeface="+mn-ea"/>
                <a:cs typeface="+mn-cs"/>
              </a:rPr>
              <a:t>Financial Security for Persons with Disabilities</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With respect to the </a:t>
            </a:r>
            <a:r>
              <a:rPr lang="en-CA" sz="1200" b="1" i="1" kern="1200" dirty="0" smtClean="0">
                <a:solidFill>
                  <a:schemeClr val="tx1"/>
                </a:solidFill>
                <a:effectLst/>
                <a:latin typeface="+mn-lt"/>
                <a:ea typeface="+mn-ea"/>
                <a:cs typeface="+mn-cs"/>
              </a:rPr>
              <a:t>SDPP-D: Building a stronger foundation for leadership of youth</a:t>
            </a:r>
            <a:r>
              <a:rPr lang="en-CA" sz="1200" kern="1200" dirty="0" smtClean="0">
                <a:solidFill>
                  <a:schemeClr val="tx1"/>
                </a:solidFill>
                <a:effectLst/>
                <a:latin typeface="+mn-lt"/>
                <a:ea typeface="+mn-ea"/>
                <a:cs typeface="+mn-cs"/>
              </a:rPr>
              <a:t> CFP, eligible organizations can receive up to $50,000 per year not exceeding 36 months. The objective of this call is to develop the next generation of youth disability leaders while also facilitating succession planning and sustainability in the disability sector. Applicants will have to form a partnership between a national disability organization and an organization- within or outside of the disability sector – that is actively engaging youth. Please forward questions/enquiries to our inbox: </a:t>
            </a:r>
            <a:r>
              <a:rPr lang="en-CA" sz="1200" u="sng" kern="1200" dirty="0" smtClean="0">
                <a:solidFill>
                  <a:schemeClr val="tx1"/>
                </a:solidFill>
                <a:effectLst/>
                <a:latin typeface="+mn-lt"/>
                <a:ea typeface="+mn-ea"/>
                <a:cs typeface="+mn-cs"/>
                <a:hlinkClick r:id="rId3"/>
              </a:rPr>
              <a:t>NC-ODI-BCPH-SDPPD-PPDSPH-GD@hrsdc-rhdcc.gc.ca</a:t>
            </a:r>
            <a:r>
              <a:rPr lang="en-CA" sz="1200" u="sng"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For the </a:t>
            </a:r>
            <a:r>
              <a:rPr lang="en-CA" sz="1200" b="1" i="1" kern="1200" dirty="0" smtClean="0">
                <a:solidFill>
                  <a:schemeClr val="tx1"/>
                </a:solidFill>
                <a:effectLst/>
                <a:latin typeface="+mn-lt"/>
                <a:ea typeface="+mn-ea"/>
                <a:cs typeface="+mn-cs"/>
              </a:rPr>
              <a:t>SDPP-D: Financial Security for Persons with Disabilities</a:t>
            </a:r>
            <a:r>
              <a:rPr lang="en-CA" sz="1200" kern="1200" dirty="0" smtClean="0">
                <a:solidFill>
                  <a:schemeClr val="tx1"/>
                </a:solidFill>
                <a:effectLst/>
                <a:latin typeface="+mn-lt"/>
                <a:ea typeface="+mn-ea"/>
                <a:cs typeface="+mn-cs"/>
              </a:rPr>
              <a:t> CFP, we invite organizations interested in receiving up to $450,000 for projects that do not exceed 3 years (36 months) in duration. This process is intended to encourage experimentation of innovative approaches to improving the financial security of working-age Canadians with disabilities living in or near poverty. </a:t>
            </a:r>
          </a:p>
          <a:p>
            <a:r>
              <a:rPr lang="en-CA" sz="1200" kern="1200" dirty="0" smtClean="0">
                <a:solidFill>
                  <a:schemeClr val="tx1"/>
                </a:solidFill>
                <a:effectLst/>
                <a:latin typeface="+mn-lt"/>
                <a:ea typeface="+mn-ea"/>
                <a:cs typeface="+mn-cs"/>
              </a:rPr>
              <a:t>Please forward questions/enquires to our inbox: </a:t>
            </a:r>
            <a:r>
              <a:rPr lang="en-CA" sz="1200" u="sng" kern="1200" dirty="0" smtClean="0">
                <a:solidFill>
                  <a:schemeClr val="tx1"/>
                </a:solidFill>
                <a:effectLst/>
                <a:latin typeface="+mn-lt"/>
                <a:ea typeface="+mn-ea"/>
                <a:cs typeface="+mn-cs"/>
                <a:hlinkClick r:id="rId4"/>
              </a:rPr>
              <a:t>EDSC.INNOVATIONPPDSPH-SDPPDINNOVATION.ESDC@hrsdc-rhdcc.gc.ca</a:t>
            </a:r>
            <a:r>
              <a:rPr lang="en-CA" sz="1200" u="sng"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Both CFPs will be open until October 31,</a:t>
            </a:r>
            <a:r>
              <a:rPr lang="en-CA" sz="1200" kern="1200" baseline="300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2019, with projects anticipated to start as early as spring 2020.</a:t>
            </a:r>
          </a:p>
          <a:p>
            <a:r>
              <a:rPr lang="en-CA" sz="1200" kern="1200" dirty="0" smtClean="0">
                <a:solidFill>
                  <a:schemeClr val="tx1"/>
                </a:solidFill>
                <a:effectLst/>
                <a:latin typeface="+mn-lt"/>
                <a:ea typeface="+mn-ea"/>
                <a:cs typeface="+mn-cs"/>
              </a:rPr>
              <a:t> </a:t>
            </a:r>
          </a:p>
          <a:p>
            <a:r>
              <a:rPr lang="en-CA" sz="1200" b="1" u="sng" kern="1200" dirty="0" smtClean="0">
                <a:solidFill>
                  <a:schemeClr val="tx1"/>
                </a:solidFill>
                <a:effectLst/>
                <a:latin typeface="+mn-lt"/>
                <a:ea typeface="+mn-ea"/>
                <a:cs typeface="+mn-cs"/>
              </a:rPr>
              <a:t>EAF youth innovation component</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This process aims to give a unique opportunity for young leaders to make a tangible difference in the lives of people with disabilities by addressing accessibility barriers in their communities or workplaces. First, interested youths are designated as Youth Accessibility Leaders (Leaders) and must approach an eligible organization to make them aware of an accessibility barrier within their facility or venue. Leaders encourage organizations to apply for EAF funding under the EAF youth innovation component to remove the barriers. Organizations can request up to $10,000 in grant funding from ESDC to make their facilities or venues more accessible to people with disabilities.</a:t>
            </a:r>
          </a:p>
          <a:p>
            <a:r>
              <a:rPr lang="en-CA" sz="1200" kern="1200" dirty="0" smtClean="0">
                <a:solidFill>
                  <a:schemeClr val="tx1"/>
                </a:solidFill>
                <a:effectLst/>
                <a:latin typeface="+mn-lt"/>
                <a:ea typeface="+mn-ea"/>
                <a:cs typeface="+mn-cs"/>
              </a:rPr>
              <a:t> </a:t>
            </a:r>
          </a:p>
          <a:p>
            <a:r>
              <a:rPr lang="en-CA" sz="1200" kern="1200" dirty="0" smtClean="0">
                <a:solidFill>
                  <a:schemeClr val="tx1"/>
                </a:solidFill>
                <a:effectLst/>
                <a:latin typeface="+mn-lt"/>
                <a:ea typeface="+mn-ea"/>
                <a:cs typeface="+mn-cs"/>
              </a:rPr>
              <a:t>Young leaders have until October 31, 2019, to express their interest to be designated a Youth Accessibility Leader. Organizations will have until November 30, 2019 to submit an application for funding. Applications will be reviewed as they come in. Please forward questions to the EAF Youth inbox: </a:t>
            </a:r>
            <a:r>
              <a:rPr lang="en-CA" sz="1200" u="sng" kern="1200" dirty="0" smtClean="0">
                <a:solidFill>
                  <a:schemeClr val="tx1"/>
                </a:solidFill>
                <a:effectLst/>
                <a:latin typeface="+mn-lt"/>
                <a:ea typeface="+mn-ea"/>
                <a:cs typeface="+mn-cs"/>
                <a:hlinkClick r:id="rId5"/>
              </a:rPr>
              <a:t>EDSC.JEUNESSEFA-YOUTHEAF.ESDC-GD@hrsdc-rhdcc.gc.ca</a:t>
            </a:r>
            <a:r>
              <a:rPr lang="en-CA" sz="1200" kern="1200" dirty="0" smtClean="0">
                <a:solidFill>
                  <a:schemeClr val="tx1"/>
                </a:solidFill>
                <a:effectLst/>
                <a:latin typeface="+mn-lt"/>
                <a:ea typeface="+mn-ea"/>
                <a:cs typeface="+mn-cs"/>
              </a:rPr>
              <a:t>.</a:t>
            </a:r>
          </a:p>
          <a:p>
            <a:endParaRPr lang="en-CA" dirty="0"/>
          </a:p>
        </p:txBody>
      </p:sp>
      <p:sp>
        <p:nvSpPr>
          <p:cNvPr id="4" name="Slide Number Placeholder 3"/>
          <p:cNvSpPr>
            <a:spLocks noGrp="1"/>
          </p:cNvSpPr>
          <p:nvPr>
            <p:ph type="sldNum" sz="quarter" idx="10"/>
          </p:nvPr>
        </p:nvSpPr>
        <p:spPr/>
        <p:txBody>
          <a:bodyPr/>
          <a:lstStyle/>
          <a:p>
            <a:fld id="{0DDD8B1A-5049-5C4B-AFE6-32830630CA6A}" type="slidenum">
              <a:rPr lang="en-US" smtClean="0"/>
              <a:t>14</a:t>
            </a:fld>
            <a:endParaRPr lang="en-US"/>
          </a:p>
        </p:txBody>
      </p:sp>
    </p:spTree>
    <p:extLst>
      <p:ext uri="{BB962C8B-B14F-4D97-AF65-F5344CB8AC3E}">
        <p14:creationId xmlns:p14="http://schemas.microsoft.com/office/powerpoint/2010/main" val="4024420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DDD8B1A-5049-5C4B-AFE6-32830630CA6A}" type="slidenum">
              <a:rPr lang="en-US" smtClean="0"/>
              <a:t>15</a:t>
            </a:fld>
            <a:endParaRPr lang="en-US"/>
          </a:p>
        </p:txBody>
      </p:sp>
    </p:spTree>
    <p:extLst>
      <p:ext uri="{BB962C8B-B14F-4D97-AF65-F5344CB8AC3E}">
        <p14:creationId xmlns:p14="http://schemas.microsoft.com/office/powerpoint/2010/main" val="2730203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p:txBody>
      </p:sp>
      <p:sp>
        <p:nvSpPr>
          <p:cNvPr id="4" name="Slide Number Placeholder 3"/>
          <p:cNvSpPr>
            <a:spLocks noGrp="1"/>
          </p:cNvSpPr>
          <p:nvPr>
            <p:ph type="sldNum" sz="quarter" idx="10"/>
          </p:nvPr>
        </p:nvSpPr>
        <p:spPr/>
        <p:txBody>
          <a:bodyPr/>
          <a:lstStyle/>
          <a:p>
            <a:fld id="{0DDD8B1A-5049-5C4B-AFE6-32830630CA6A}" type="slidenum">
              <a:rPr lang="en-US" smtClean="0"/>
              <a:t>16</a:t>
            </a:fld>
            <a:endParaRPr lang="en-US"/>
          </a:p>
        </p:txBody>
      </p:sp>
    </p:spTree>
    <p:extLst>
      <p:ext uri="{BB962C8B-B14F-4D97-AF65-F5344CB8AC3E}">
        <p14:creationId xmlns:p14="http://schemas.microsoft.com/office/powerpoint/2010/main" val="1651060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3647" y="2130425"/>
            <a:ext cx="4062903" cy="1470025"/>
          </a:xfrm>
        </p:spPr>
        <p:txBody>
          <a:bodyPr>
            <a:noAutofit/>
          </a:bodyPr>
          <a:lstStyle>
            <a:lvl1pPr algn="l">
              <a:defRPr sz="3600" b="1" i="0">
                <a:latin typeface="Arial"/>
                <a:cs typeface="Verdana"/>
              </a:defRPr>
            </a:lvl1pPr>
          </a:lstStyle>
          <a:p>
            <a:r>
              <a:rPr lang="en-US" smtClean="0"/>
              <a:t>Click to edit Master title style</a:t>
            </a:r>
            <a:endParaRPr lang="en-US" dirty="0"/>
          </a:p>
        </p:txBody>
      </p:sp>
      <p:sp>
        <p:nvSpPr>
          <p:cNvPr id="3" name="Subtitle 2"/>
          <p:cNvSpPr>
            <a:spLocks noGrp="1"/>
          </p:cNvSpPr>
          <p:nvPr>
            <p:ph type="subTitle" idx="1"/>
          </p:nvPr>
        </p:nvSpPr>
        <p:spPr>
          <a:xfrm>
            <a:off x="4493648" y="3886200"/>
            <a:ext cx="4062903" cy="175260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13D3FC-7541-4915-847E-E47253028C0A}" type="datetime1">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185085-42E3-4E0E-8EFE-9724398DFC71}" type="datetime1">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088998-0DD3-4793-8C78-118FB90828E3}" type="datetime1">
              <a:rPr lang="en-US" smtClean="0"/>
              <a:t>6/13/2019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1211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22888-9307-4B94-9985-BFA16295A69B}" type="datetime1">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19602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8ADF3-F22F-4ED5-8157-AE1812FA2C1B}" type="datetime1">
              <a:rPr lang="en-US" smtClean="0"/>
              <a:t>6/13/2019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023E5A-1C1D-4D69-919C-A2446E017CAD}" type="datetime1">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B60C95-8D32-4A69-8BA6-97B29BD1517C}" type="datetime1">
              <a:rPr lang="en-US" smtClean="0"/>
              <a:t>6/13/2019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A3F561-BA42-4142-9BB5-A2921430B230}" type="datetime1">
              <a:rPr lang="en-US" smtClean="0"/>
              <a:t>6/13/2019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36F1D-4825-44F8-BC6D-38DDCD54A36F}" type="datetime1">
              <a:rPr lang="en-US" smtClean="0"/>
              <a:t>6/13/2019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ABCD6A-A86E-4888-85E7-8E3CC72C0829}" type="datetime1">
              <a:rPr lang="en-US" smtClean="0"/>
              <a:t>6/13/2019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dirty="0"/>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C37B04-9B8A-4C44-B5B4-D35DDE7B3942}" type="datetime1">
              <a:rPr lang="en-US" smtClean="0"/>
              <a:t>6/13/2019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58255-7BCC-4F6A-BE4E-BDA256B39C7E}" type="datetime1">
              <a:rPr lang="en-US" smtClean="0"/>
              <a:t>6/13/2019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nada.ca/fr/emploi-developpement-social/programmes/strategie-emploi-jeunesse.html" TargetMode="External"/><Relationship Id="rId2" Type="http://schemas.openxmlformats.org/officeDocument/2006/relationships/hyperlink" Target="https://www.canada.ca/en/employment-social-development/programs/youth-employment-strategy.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nada.ca/en/employment-social-development/services/funding.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karen.indzeoski@servicecanada.gc.ca" TargetMode="External"/><Relationship Id="rId2" Type="http://schemas.openxmlformats.org/officeDocument/2006/relationships/hyperlink" Target="mailto:Daphne.ho@servicecanada.gc.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dirty="0" smtClean="0"/>
              <a:t>Service Canada</a:t>
            </a:r>
            <a:br>
              <a:rPr lang="en-CA" dirty="0" smtClean="0"/>
            </a:br>
            <a:r>
              <a:rPr lang="en-CA" dirty="0" smtClean="0"/>
              <a:t>Programs</a:t>
            </a:r>
            <a:endParaRPr lang="en-CA" dirty="0"/>
          </a:p>
        </p:txBody>
      </p:sp>
      <p:sp>
        <p:nvSpPr>
          <p:cNvPr id="3" name="Subtitle 2"/>
          <p:cNvSpPr>
            <a:spLocks noGrp="1"/>
          </p:cNvSpPr>
          <p:nvPr>
            <p:ph type="subTitle" idx="1"/>
          </p:nvPr>
        </p:nvSpPr>
        <p:spPr/>
        <p:txBody>
          <a:bodyPr>
            <a:normAutofit fontScale="92500" lnSpcReduction="10000"/>
          </a:bodyPr>
          <a:lstStyle/>
          <a:p>
            <a:r>
              <a:rPr lang="en-CA" dirty="0" smtClean="0"/>
              <a:t>First Nation Managers’ Gathering</a:t>
            </a:r>
          </a:p>
          <a:p>
            <a:r>
              <a:rPr lang="en-CA" dirty="0" smtClean="0"/>
              <a:t>Whitehorse, Yukon</a:t>
            </a:r>
          </a:p>
          <a:p>
            <a:r>
              <a:rPr lang="en-CA" dirty="0" smtClean="0"/>
              <a:t>June 10 -11, 2019</a:t>
            </a:r>
            <a:endParaRPr lang="en-CA" dirty="0"/>
          </a:p>
        </p:txBody>
      </p:sp>
    </p:spTree>
    <p:extLst>
      <p:ext uri="{BB962C8B-B14F-4D97-AF65-F5344CB8AC3E}">
        <p14:creationId xmlns:p14="http://schemas.microsoft.com/office/powerpoint/2010/main" val="3403635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5431536"/>
            <a:ext cx="8156448" cy="6126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normAutofit fontScale="90000"/>
          </a:bodyPr>
          <a:lstStyle/>
          <a:p>
            <a:pPr algn="ctr"/>
            <a:r>
              <a:rPr lang="en-CA" dirty="0"/>
              <a:t>Youth Employment Skills Strategy (YESS)</a:t>
            </a:r>
          </a:p>
        </p:txBody>
      </p:sp>
      <p:sp>
        <p:nvSpPr>
          <p:cNvPr id="3" name="Content Placeholder 2"/>
          <p:cNvSpPr>
            <a:spLocks noGrp="1"/>
          </p:cNvSpPr>
          <p:nvPr>
            <p:ph idx="1"/>
          </p:nvPr>
        </p:nvSpPr>
        <p:spPr/>
        <p:txBody>
          <a:bodyPr>
            <a:normAutofit lnSpcReduction="10000"/>
          </a:bodyPr>
          <a:lstStyle/>
          <a:p>
            <a:pPr marL="0" lvl="0" indent="0">
              <a:buNone/>
            </a:pPr>
            <a:r>
              <a:rPr lang="en-CA" sz="1800" dirty="0">
                <a:solidFill>
                  <a:srgbClr val="000000"/>
                </a:solidFill>
              </a:rPr>
              <a:t>The YESS helps young people, particularly those facing barriers to employment, get the information and gain skills, work experience and abilities they need to make a successful transition into the labour market.</a:t>
            </a:r>
          </a:p>
          <a:p>
            <a:pPr marL="0" lvl="0" indent="0">
              <a:buNone/>
            </a:pPr>
            <a:endParaRPr lang="en-CA" sz="1800" dirty="0">
              <a:solidFill>
                <a:srgbClr val="000000"/>
              </a:solidFill>
            </a:endParaRPr>
          </a:p>
          <a:p>
            <a:pPr marL="0" lvl="0" indent="0">
              <a:buNone/>
            </a:pPr>
            <a:r>
              <a:rPr lang="en-CA" sz="1800" b="1" dirty="0">
                <a:solidFill>
                  <a:srgbClr val="000000"/>
                </a:solidFill>
              </a:rPr>
              <a:t>The </a:t>
            </a:r>
            <a:r>
              <a:rPr lang="en-CA" sz="1800" b="1">
                <a:solidFill>
                  <a:srgbClr val="000000"/>
                </a:solidFill>
              </a:rPr>
              <a:t>Youth </a:t>
            </a:r>
            <a:r>
              <a:rPr lang="en-CA" sz="1800" b="1" smtClean="0">
                <a:solidFill>
                  <a:srgbClr val="000000"/>
                </a:solidFill>
              </a:rPr>
              <a:t>Strategy </a:t>
            </a:r>
            <a:r>
              <a:rPr lang="en-CA" sz="1800" b="1" dirty="0">
                <a:solidFill>
                  <a:srgbClr val="000000"/>
                </a:solidFill>
              </a:rPr>
              <a:t>was renewed April 1, 2019.  </a:t>
            </a:r>
          </a:p>
          <a:p>
            <a:pPr marL="0" lvl="0" indent="0">
              <a:buNone/>
            </a:pPr>
            <a:r>
              <a:rPr lang="en-CA" sz="1800" dirty="0">
                <a:solidFill>
                  <a:srgbClr val="000000"/>
                </a:solidFill>
              </a:rPr>
              <a:t>Highlights of the new Strategy include a holistic, enhanced and more flexible approach for youth introducing wrap around supports!  Financial assistance for </a:t>
            </a:r>
            <a:r>
              <a:rPr lang="en-CA" sz="1800" dirty="0" smtClean="0">
                <a:solidFill>
                  <a:srgbClr val="000000"/>
                </a:solidFill>
              </a:rPr>
              <a:t>youth </a:t>
            </a:r>
            <a:r>
              <a:rPr lang="en-CA" sz="1800" dirty="0">
                <a:solidFill>
                  <a:srgbClr val="000000"/>
                </a:solidFill>
              </a:rPr>
              <a:t>clients is higher and include pre, during and post employment </a:t>
            </a:r>
            <a:r>
              <a:rPr lang="en-CA" sz="1800" dirty="0" smtClean="0">
                <a:solidFill>
                  <a:srgbClr val="000000"/>
                </a:solidFill>
              </a:rPr>
              <a:t>support.</a:t>
            </a:r>
          </a:p>
          <a:p>
            <a:pPr marL="0" lvl="0" indent="0">
              <a:buNone/>
            </a:pPr>
            <a:endParaRPr lang="en-CA" sz="1800" dirty="0" smtClean="0">
              <a:latin typeface="+mn-lt"/>
              <a:ea typeface="Times New Roman" panose="02020603050405020304" pitchFamily="18" charset="0"/>
              <a:cs typeface="Times New Roman" panose="02020603050405020304" pitchFamily="18" charset="0"/>
            </a:endParaRPr>
          </a:p>
          <a:p>
            <a:pPr marL="0" lvl="0" indent="0">
              <a:buNone/>
            </a:pPr>
            <a:r>
              <a:rPr lang="en-CA" sz="1800" dirty="0" smtClean="0">
                <a:latin typeface="+mn-lt"/>
                <a:ea typeface="Times New Roman" panose="02020603050405020304" pitchFamily="18" charset="0"/>
                <a:cs typeface="Times New Roman" panose="02020603050405020304" pitchFamily="18" charset="0"/>
              </a:rPr>
              <a:t>The </a:t>
            </a:r>
            <a:r>
              <a:rPr lang="en-CA" sz="1800" dirty="0">
                <a:latin typeface="+mn-lt"/>
                <a:ea typeface="Times New Roman" panose="02020603050405020304" pitchFamily="18" charset="0"/>
                <a:cs typeface="Times New Roman" panose="02020603050405020304" pitchFamily="18" charset="0"/>
              </a:rPr>
              <a:t>YESS program also encourages collaborations and innovation to increase capacity across the youth service provider network (e.g. employers, service delivery organizations and educational institutions), to better support youth, and to help employers hire and retain youth, in particular those who face barriers.</a:t>
            </a:r>
            <a:endParaRPr lang="en-CA" sz="1800" dirty="0" smtClean="0">
              <a:latin typeface="+mn-lt"/>
              <a:ea typeface="Times New Roman" panose="02020603050405020304" pitchFamily="18" charset="0"/>
              <a:cs typeface="Times New Roman" panose="02020603050405020304" pitchFamily="18" charset="0"/>
            </a:endParaRPr>
          </a:p>
          <a:p>
            <a:pPr marL="0" lvl="0" indent="0">
              <a:buNone/>
            </a:pPr>
            <a:endParaRPr lang="en-CA" sz="1800" dirty="0" smtClean="0">
              <a:latin typeface="+mn-lt"/>
              <a:ea typeface="Times New Roman" panose="02020603050405020304" pitchFamily="18" charset="0"/>
              <a:cs typeface="Times New Roman" panose="02020603050405020304" pitchFamily="18" charset="0"/>
            </a:endParaRPr>
          </a:p>
          <a:p>
            <a:pPr marL="0" lvl="0" indent="0">
              <a:buNone/>
            </a:pPr>
            <a:r>
              <a:rPr lang="en-CA" sz="1800" dirty="0" smtClean="0">
                <a:latin typeface="+mn-lt"/>
                <a:ea typeface="Times New Roman" panose="02020603050405020304" pitchFamily="18" charset="0"/>
                <a:cs typeface="Times New Roman" panose="02020603050405020304" pitchFamily="18" charset="0"/>
              </a:rPr>
              <a:t>The </a:t>
            </a:r>
            <a:r>
              <a:rPr lang="en-CA" sz="1800" dirty="0">
                <a:latin typeface="+mn-lt"/>
                <a:ea typeface="Times New Roman" panose="02020603050405020304" pitchFamily="18" charset="0"/>
                <a:cs typeface="Times New Roman" panose="02020603050405020304" pitchFamily="18" charset="0"/>
              </a:rPr>
              <a:t>new Youth Employment and Skills Strategy (YESS) CFP </a:t>
            </a:r>
            <a:r>
              <a:rPr lang="en-CA" sz="1800" dirty="0" smtClean="0">
                <a:latin typeface="+mn-lt"/>
                <a:ea typeface="Times New Roman" panose="02020603050405020304" pitchFamily="18" charset="0"/>
                <a:cs typeface="Times New Roman" panose="02020603050405020304" pitchFamily="18" charset="0"/>
              </a:rPr>
              <a:t>was launched on June 3 and is </a:t>
            </a:r>
            <a:r>
              <a:rPr lang="en-CA" sz="1800" b="1" dirty="0" smtClean="0">
                <a:latin typeface="+mn-lt"/>
                <a:ea typeface="Times New Roman" panose="02020603050405020304" pitchFamily="18" charset="0"/>
                <a:cs typeface="Times New Roman" panose="02020603050405020304" pitchFamily="18" charset="0"/>
              </a:rPr>
              <a:t>open until July </a:t>
            </a:r>
            <a:r>
              <a:rPr lang="en-CA" sz="1800" b="1" dirty="0">
                <a:latin typeface="+mn-lt"/>
                <a:ea typeface="Times New Roman" panose="02020603050405020304" pitchFamily="18" charset="0"/>
                <a:cs typeface="Times New Roman" panose="02020603050405020304" pitchFamily="18" charset="0"/>
              </a:rPr>
              <a:t>26.</a:t>
            </a:r>
            <a:endParaRPr lang="en-CA" sz="1800" b="1" dirty="0">
              <a:latin typeface="+mn-lt"/>
            </a:endParaRPr>
          </a:p>
        </p:txBody>
      </p:sp>
      <p:sp>
        <p:nvSpPr>
          <p:cNvPr id="4" name="Slide Number Placeholder 3"/>
          <p:cNvSpPr>
            <a:spLocks noGrp="1"/>
          </p:cNvSpPr>
          <p:nvPr>
            <p:ph type="sldNum" sz="quarter" idx="12"/>
          </p:nvPr>
        </p:nvSpPr>
        <p:spPr/>
        <p:txBody>
          <a:bodyPr/>
          <a:lstStyle/>
          <a:p>
            <a:fld id="{2E86C063-E22E-2E4C-A523-54089486E38F}" type="slidenum">
              <a:rPr lang="en-US" smtClean="0"/>
              <a:t>10</a:t>
            </a:fld>
            <a:endParaRPr lang="en-US" dirty="0"/>
          </a:p>
        </p:txBody>
      </p:sp>
    </p:spTree>
    <p:extLst>
      <p:ext uri="{BB962C8B-B14F-4D97-AF65-F5344CB8AC3E}">
        <p14:creationId xmlns:p14="http://schemas.microsoft.com/office/powerpoint/2010/main" val="2606113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YESS CFP Details/Links</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11</a:t>
            </a:fld>
            <a:endParaRPr lang="en-US" dirty="0"/>
          </a:p>
        </p:txBody>
      </p:sp>
      <p:sp>
        <p:nvSpPr>
          <p:cNvPr id="6" name="Content Placeholder 5"/>
          <p:cNvSpPr>
            <a:spLocks noGrp="1"/>
          </p:cNvSpPr>
          <p:nvPr>
            <p:ph idx="1"/>
          </p:nvPr>
        </p:nvSpPr>
        <p:spPr/>
        <p:txBody>
          <a:bodyPr/>
          <a:lstStyle/>
          <a:p>
            <a:pPr marL="0" indent="0">
              <a:buNone/>
            </a:pPr>
            <a:r>
              <a:rPr lang="en-CA" dirty="0">
                <a:hlinkClick r:id="rId2"/>
              </a:rPr>
              <a:t>https://</a:t>
            </a:r>
            <a:r>
              <a:rPr lang="en-CA" dirty="0" smtClean="0">
                <a:hlinkClick r:id="rId2"/>
              </a:rPr>
              <a:t>www.canada.ca/en/employment-social-development/programs/youth-employment-strategy.html</a:t>
            </a:r>
            <a:endParaRPr lang="en-CA" dirty="0" smtClean="0"/>
          </a:p>
          <a:p>
            <a:pPr marL="0" indent="0">
              <a:buNone/>
            </a:pPr>
            <a:endParaRPr lang="en-CA" dirty="0"/>
          </a:p>
          <a:p>
            <a:pPr marL="0" indent="0">
              <a:buNone/>
            </a:pPr>
            <a:r>
              <a:rPr lang="en-CA" dirty="0">
                <a:hlinkClick r:id="rId3"/>
              </a:rPr>
              <a:t>https://</a:t>
            </a:r>
            <a:r>
              <a:rPr lang="en-CA" dirty="0" smtClean="0">
                <a:hlinkClick r:id="rId3"/>
              </a:rPr>
              <a:t>www.canada.ca/fr/emploi-developpement-social/programmes/strategie-emploi-jeunesse.html</a:t>
            </a: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1125015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1828800"/>
            <a:ext cx="8129016" cy="1581912"/>
          </a:xfrm>
          <a:prstGeom prst="roundRect">
            <a:avLst>
              <a:gd name="adj" fmla="val 23334"/>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normAutofit/>
          </a:bodyPr>
          <a:lstStyle/>
          <a:p>
            <a:pPr algn="ctr"/>
            <a:r>
              <a:rPr lang="en-CA" sz="3200" dirty="0" smtClean="0"/>
              <a:t>Youth Employment Skills Strategy (YESS) continued..</a:t>
            </a:r>
            <a:endParaRPr lang="en-CA" sz="3200" dirty="0"/>
          </a:p>
        </p:txBody>
      </p:sp>
      <p:sp>
        <p:nvSpPr>
          <p:cNvPr id="3" name="Content Placeholder 2"/>
          <p:cNvSpPr>
            <a:spLocks noGrp="1"/>
          </p:cNvSpPr>
          <p:nvPr>
            <p:ph idx="1"/>
          </p:nvPr>
        </p:nvSpPr>
        <p:spPr>
          <a:xfrm>
            <a:off x="457200" y="1346200"/>
            <a:ext cx="8229600" cy="4779963"/>
          </a:xfrm>
        </p:spPr>
        <p:txBody>
          <a:bodyPr>
            <a:normAutofit/>
          </a:bodyPr>
          <a:lstStyle/>
          <a:p>
            <a:pPr marL="0" indent="0">
              <a:buNone/>
            </a:pPr>
            <a:endParaRPr lang="en-CA" sz="1600" dirty="0" smtClean="0"/>
          </a:p>
          <a:p>
            <a:pPr marL="0" indent="0">
              <a:buNone/>
            </a:pPr>
            <a:endParaRPr lang="en-CA" sz="1800" dirty="0" smtClean="0"/>
          </a:p>
          <a:p>
            <a:pPr marL="0" indent="0">
              <a:buNone/>
            </a:pPr>
            <a:r>
              <a:rPr lang="en-CA" sz="1800" b="1" i="1" dirty="0" smtClean="0"/>
              <a:t>The Volunteer </a:t>
            </a:r>
            <a:r>
              <a:rPr lang="en-CA" sz="1800" b="1" i="1" dirty="0" err="1"/>
              <a:t>Bénévoles</a:t>
            </a:r>
            <a:r>
              <a:rPr lang="en-CA" sz="1800" b="1" i="1" dirty="0"/>
              <a:t> Yukon </a:t>
            </a:r>
            <a:r>
              <a:rPr lang="en-CA" sz="1800" b="1" i="1" dirty="0" smtClean="0"/>
              <a:t>Society </a:t>
            </a:r>
            <a:r>
              <a:rPr lang="en-CA" sz="1800" dirty="0" smtClean="0"/>
              <a:t>delivers employment sessions</a:t>
            </a:r>
            <a:endParaRPr lang="en-CA" sz="1800" dirty="0"/>
          </a:p>
          <a:p>
            <a:pPr marL="0" indent="0">
              <a:buNone/>
            </a:pPr>
            <a:r>
              <a:rPr lang="en-CA" sz="1800" dirty="0"/>
              <a:t>and </a:t>
            </a:r>
            <a:r>
              <a:rPr lang="en-CA" sz="1800" dirty="0" smtClean="0"/>
              <a:t>work experience to </a:t>
            </a:r>
            <a:r>
              <a:rPr lang="en-CA" sz="1800" dirty="0"/>
              <a:t>assist </a:t>
            </a:r>
            <a:r>
              <a:rPr lang="en-CA" sz="1800" dirty="0" smtClean="0"/>
              <a:t>youth </a:t>
            </a:r>
            <a:r>
              <a:rPr lang="en-CA" sz="1800" dirty="0"/>
              <a:t>overcome </a:t>
            </a:r>
            <a:r>
              <a:rPr lang="en-CA" sz="1800" dirty="0" smtClean="0"/>
              <a:t>multiple barriers </a:t>
            </a:r>
            <a:r>
              <a:rPr lang="en-CA" sz="1800" dirty="0"/>
              <a:t>to employment, and to develop the skills and knowledge necessary to make </a:t>
            </a:r>
            <a:r>
              <a:rPr lang="en-CA" sz="1800" dirty="0" smtClean="0"/>
              <a:t>a successful </a:t>
            </a:r>
            <a:r>
              <a:rPr lang="en-CA" sz="1800" dirty="0"/>
              <a:t>transition to the labour market or return to school.</a:t>
            </a:r>
            <a:endParaRPr lang="en-CA" sz="1800" dirty="0" smtClean="0"/>
          </a:p>
          <a:p>
            <a:pPr marL="0" indent="0">
              <a:buNone/>
            </a:pPr>
            <a:endParaRPr lang="en-CA" sz="1800" b="1" dirty="0"/>
          </a:p>
          <a:p>
            <a:pPr marL="0" indent="0">
              <a:buNone/>
            </a:pPr>
            <a:endParaRPr lang="en-CA" sz="1800" b="1" dirty="0" smtClean="0"/>
          </a:p>
          <a:p>
            <a:pPr marL="0" indent="0">
              <a:buNone/>
            </a:pPr>
            <a:r>
              <a:rPr lang="en-CA" sz="1800" b="1" dirty="0" smtClean="0"/>
              <a:t>Canada Summer Jobs </a:t>
            </a:r>
            <a:r>
              <a:rPr lang="en-CA" sz="1800" dirty="0" smtClean="0"/>
              <a:t>– Provides funding to help employers create summer job opportunities for youth.  Responds to local priorities while helping youth and their communities.</a:t>
            </a:r>
            <a:endParaRPr lang="en-CA" sz="1800" dirty="0"/>
          </a:p>
        </p:txBody>
      </p:sp>
      <p:sp>
        <p:nvSpPr>
          <p:cNvPr id="4" name="Slide Number Placeholder 3"/>
          <p:cNvSpPr>
            <a:spLocks noGrp="1"/>
          </p:cNvSpPr>
          <p:nvPr>
            <p:ph type="sldNum" sz="quarter" idx="12"/>
          </p:nvPr>
        </p:nvSpPr>
        <p:spPr/>
        <p:txBody>
          <a:bodyPr/>
          <a:lstStyle/>
          <a:p>
            <a:fld id="{2E86C063-E22E-2E4C-A523-54089486E38F}" type="slidenum">
              <a:rPr lang="en-US" smtClean="0"/>
              <a:t>12</a:t>
            </a:fld>
            <a:endParaRPr lang="en-US" dirty="0"/>
          </a:p>
        </p:txBody>
      </p:sp>
    </p:spTree>
    <p:extLst>
      <p:ext uri="{BB962C8B-B14F-4D97-AF65-F5344CB8AC3E}">
        <p14:creationId xmlns:p14="http://schemas.microsoft.com/office/powerpoint/2010/main" val="942929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2514600"/>
            <a:ext cx="7690104" cy="64008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pPr algn="ctr"/>
            <a:r>
              <a:rPr lang="en-CA" dirty="0"/>
              <a:t>Opportunities Fund</a:t>
            </a:r>
          </a:p>
        </p:txBody>
      </p:sp>
      <p:sp>
        <p:nvSpPr>
          <p:cNvPr id="3" name="Content Placeholder 2"/>
          <p:cNvSpPr>
            <a:spLocks noGrp="1"/>
          </p:cNvSpPr>
          <p:nvPr>
            <p:ph idx="1"/>
          </p:nvPr>
        </p:nvSpPr>
        <p:spPr/>
        <p:txBody>
          <a:bodyPr/>
          <a:lstStyle/>
          <a:p>
            <a:pPr marL="0" lvl="0" indent="0">
              <a:buNone/>
            </a:pPr>
            <a:r>
              <a:rPr lang="en-CA" sz="1800" dirty="0">
                <a:solidFill>
                  <a:srgbClr val="000000"/>
                </a:solidFill>
              </a:rPr>
              <a:t>The Opportunities Fund assists persons with disabilities in preparing for, obtaining and keeping employment or becoming self employed.</a:t>
            </a:r>
          </a:p>
          <a:p>
            <a:pPr marL="0" lvl="0" indent="0">
              <a:buNone/>
            </a:pPr>
            <a:endParaRPr lang="en-CA" sz="1800" dirty="0">
              <a:solidFill>
                <a:srgbClr val="000000"/>
              </a:solidFill>
            </a:endParaRPr>
          </a:p>
          <a:p>
            <a:pPr marL="0" lvl="0" indent="0">
              <a:buNone/>
            </a:pPr>
            <a:r>
              <a:rPr lang="en-CA" sz="1800" dirty="0">
                <a:solidFill>
                  <a:srgbClr val="000000"/>
                </a:solidFill>
              </a:rPr>
              <a:t>Challenge - Disability Resource Group currently delivers services to unemployed people with disabilities in Whitehorse.  </a:t>
            </a:r>
          </a:p>
          <a:p>
            <a:pPr marL="0" lvl="0" indent="0">
              <a:buNone/>
            </a:pPr>
            <a:endParaRPr lang="en-CA" sz="1800" dirty="0">
              <a:solidFill>
                <a:srgbClr val="000000"/>
              </a:solidFill>
            </a:endParaRPr>
          </a:p>
          <a:p>
            <a:pPr marL="0" lvl="0" indent="0">
              <a:buNone/>
            </a:pPr>
            <a:r>
              <a:rPr lang="en-CA" sz="1800" dirty="0">
                <a:solidFill>
                  <a:srgbClr val="000000"/>
                </a:solidFill>
              </a:rPr>
              <a:t>The program includes enhanced employment</a:t>
            </a:r>
          </a:p>
          <a:p>
            <a:pPr marL="0" lvl="0" indent="0">
              <a:buNone/>
            </a:pPr>
            <a:r>
              <a:rPr lang="en-CA" sz="1800" dirty="0">
                <a:solidFill>
                  <a:srgbClr val="000000"/>
                </a:solidFill>
              </a:rPr>
              <a:t>assistance, skills for employment, workplace</a:t>
            </a:r>
          </a:p>
          <a:p>
            <a:pPr marL="0" lvl="0" indent="0">
              <a:buNone/>
            </a:pPr>
            <a:r>
              <a:rPr lang="en-CA" sz="1800" dirty="0">
                <a:solidFill>
                  <a:srgbClr val="000000"/>
                </a:solidFill>
              </a:rPr>
              <a:t>courses/certification and wage subsidies.</a:t>
            </a:r>
          </a:p>
          <a:p>
            <a:pPr marL="0" indent="0">
              <a:buNone/>
            </a:pP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13</a:t>
            </a:fld>
            <a:endParaRPr lang="en-US" dirty="0"/>
          </a:p>
        </p:txBody>
      </p:sp>
      <p:pic>
        <p:nvPicPr>
          <p:cNvPr id="7" name="Picture 6"/>
          <p:cNvPicPr>
            <a:picLocks noChangeAspect="1"/>
          </p:cNvPicPr>
          <p:nvPr/>
        </p:nvPicPr>
        <p:blipFill>
          <a:blip r:embed="rId2"/>
          <a:stretch>
            <a:fillRect/>
          </a:stretch>
        </p:blipFill>
        <p:spPr>
          <a:xfrm>
            <a:off x="5325237" y="3863181"/>
            <a:ext cx="3028950" cy="1905000"/>
          </a:xfrm>
          <a:prstGeom prst="rect">
            <a:avLst/>
          </a:prstGeom>
        </p:spPr>
      </p:pic>
    </p:spTree>
    <p:extLst>
      <p:ext uri="{BB962C8B-B14F-4D97-AF65-F5344CB8AC3E}">
        <p14:creationId xmlns:p14="http://schemas.microsoft.com/office/powerpoint/2010/main" val="74057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National Calls for Proposals</a:t>
            </a:r>
            <a:endParaRPr lang="en-CA" dirty="0"/>
          </a:p>
        </p:txBody>
      </p:sp>
      <p:sp>
        <p:nvSpPr>
          <p:cNvPr id="3" name="Content Placeholder 2"/>
          <p:cNvSpPr>
            <a:spLocks noGrp="1"/>
          </p:cNvSpPr>
          <p:nvPr>
            <p:ph idx="1"/>
          </p:nvPr>
        </p:nvSpPr>
        <p:spPr/>
        <p:txBody>
          <a:bodyPr>
            <a:normAutofit fontScale="62500" lnSpcReduction="20000"/>
          </a:bodyPr>
          <a:lstStyle/>
          <a:p>
            <a:pPr marL="0" lvl="0" indent="0">
              <a:buNone/>
            </a:pPr>
            <a:r>
              <a:rPr lang="en-CA" dirty="0"/>
              <a:t>All 3 Calls seek to support the inclusion people with disabilities in Canadian communities and workplaces. </a:t>
            </a:r>
            <a:r>
              <a:rPr lang="en-CA" b="1" dirty="0" smtClean="0"/>
              <a:t>Open until Oct 31, 2019.</a:t>
            </a:r>
            <a:endParaRPr lang="en-CA" b="1" dirty="0"/>
          </a:p>
          <a:p>
            <a:pPr marL="0" lvl="0" indent="0">
              <a:buNone/>
            </a:pPr>
            <a:endParaRPr lang="en-CA" dirty="0" smtClean="0"/>
          </a:p>
          <a:p>
            <a:pPr marL="0" lvl="0" indent="0">
              <a:buNone/>
            </a:pPr>
            <a:r>
              <a:rPr lang="en-CA" dirty="0" smtClean="0"/>
              <a:t>i) Social </a:t>
            </a:r>
            <a:r>
              <a:rPr lang="en-CA" dirty="0"/>
              <a:t>Development Partnerships Program – Disability component (SDPP-D): Building a stronger foundation for leadership of youth with disabilities</a:t>
            </a:r>
            <a:r>
              <a:rPr lang="en-CA" dirty="0" smtClean="0"/>
              <a:t>;</a:t>
            </a:r>
          </a:p>
          <a:p>
            <a:pPr marL="0" lvl="0" indent="0">
              <a:buNone/>
            </a:pPr>
            <a:endParaRPr lang="en-CA" dirty="0"/>
          </a:p>
          <a:p>
            <a:pPr marL="0" lvl="0" indent="0">
              <a:buNone/>
            </a:pPr>
            <a:r>
              <a:rPr lang="en-CA" dirty="0" smtClean="0"/>
              <a:t>ii) SDPP-D</a:t>
            </a:r>
            <a:r>
              <a:rPr lang="en-CA" dirty="0"/>
              <a:t>: Financial Security for Persons </a:t>
            </a:r>
            <a:r>
              <a:rPr lang="en-CA"/>
              <a:t>with </a:t>
            </a:r>
            <a:r>
              <a:rPr lang="en-CA" smtClean="0"/>
              <a:t>Disabilities</a:t>
            </a:r>
            <a:r>
              <a:rPr lang="en-CA" dirty="0"/>
              <a:t>; </a:t>
            </a:r>
            <a:r>
              <a:rPr lang="en-CA" dirty="0" smtClean="0"/>
              <a:t>and</a:t>
            </a:r>
          </a:p>
          <a:p>
            <a:pPr marL="0" lvl="0" indent="0">
              <a:buNone/>
            </a:pPr>
            <a:endParaRPr lang="en-CA" dirty="0"/>
          </a:p>
          <a:p>
            <a:pPr marL="0" lvl="0" indent="0">
              <a:buNone/>
            </a:pPr>
            <a:r>
              <a:rPr lang="en-CA" dirty="0" smtClean="0"/>
              <a:t>iii) Enabling </a:t>
            </a:r>
            <a:r>
              <a:rPr lang="en-CA" dirty="0"/>
              <a:t>Accessibility Fund (EAF) youth innovation component.</a:t>
            </a:r>
          </a:p>
          <a:p>
            <a:pPr marL="0" indent="0">
              <a:buNone/>
            </a:pPr>
            <a:r>
              <a:rPr lang="en-CA" dirty="0"/>
              <a:t> </a:t>
            </a:r>
            <a:endParaRPr lang="en-CA" dirty="0" smtClean="0"/>
          </a:p>
          <a:p>
            <a:pPr marL="0" indent="0">
              <a:buNone/>
            </a:pPr>
            <a:r>
              <a:rPr lang="en-CA" dirty="0"/>
              <a:t>CFP Details/Application: </a:t>
            </a:r>
            <a:r>
              <a:rPr lang="en-CA" dirty="0">
                <a:hlinkClick r:id="rId3"/>
              </a:rPr>
              <a:t>https://</a:t>
            </a:r>
            <a:r>
              <a:rPr lang="en-CA" dirty="0" smtClean="0">
                <a:hlinkClick r:id="rId3"/>
              </a:rPr>
              <a:t>www.canada.ca/en/employment-social-development/services/funding.html</a:t>
            </a:r>
            <a:endParaRPr lang="en-CA" dirty="0" smtClean="0"/>
          </a:p>
          <a:p>
            <a:pPr marL="0" indent="0">
              <a:buNone/>
            </a:pP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14</a:t>
            </a:fld>
            <a:endParaRPr lang="en-US" dirty="0"/>
          </a:p>
        </p:txBody>
      </p:sp>
    </p:spTree>
    <p:extLst>
      <p:ext uri="{BB962C8B-B14F-4D97-AF65-F5344CB8AC3E}">
        <p14:creationId xmlns:p14="http://schemas.microsoft.com/office/powerpoint/2010/main" val="96902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521208" y="2798064"/>
            <a:ext cx="8083296" cy="3108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normAutofit fontScale="90000"/>
          </a:bodyPr>
          <a:lstStyle/>
          <a:p>
            <a:pPr algn="ctr"/>
            <a:r>
              <a:rPr lang="en-CA" dirty="0" smtClean="0"/>
              <a:t>New Horizons for Seniors Program (NHSP)</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sz="1600" dirty="0" smtClean="0"/>
              <a:t>Grant program that supports project led or inspired by seniors/elders. Activities focus on: volunteerism, mentoring, promote social participation and inclusion of seniors, expanding awareness of elder abuse and capital assistance for new and existing community projects.</a:t>
            </a:r>
          </a:p>
          <a:p>
            <a:pPr marL="0" indent="0">
              <a:buNone/>
            </a:pPr>
            <a:endParaRPr lang="en-CA" sz="1600" dirty="0" smtClean="0"/>
          </a:p>
          <a:p>
            <a:pPr marL="0" indent="0">
              <a:buNone/>
            </a:pPr>
            <a:r>
              <a:rPr lang="en-CA" sz="1600" dirty="0" smtClean="0"/>
              <a:t>There are currently 11 NHSP projects underway throughout Yukon (totalling over $251K). </a:t>
            </a:r>
          </a:p>
          <a:p>
            <a:pPr marL="0" indent="0">
              <a:buNone/>
            </a:pPr>
            <a:endParaRPr lang="en-CA" sz="1600" dirty="0"/>
          </a:p>
          <a:p>
            <a:pPr marL="0" indent="0">
              <a:buNone/>
            </a:pPr>
            <a:r>
              <a:rPr lang="en-CA" sz="1600" dirty="0" smtClean="0"/>
              <a:t>These projects include activities such as:</a:t>
            </a:r>
          </a:p>
          <a:p>
            <a:pPr>
              <a:buFont typeface="Arial" panose="020B0604020202020204" pitchFamily="34" charset="0"/>
              <a:buChar char="•"/>
            </a:pPr>
            <a:r>
              <a:rPr lang="en-CA" sz="1600" dirty="0" smtClean="0"/>
              <a:t>Storytelling to share cultural traditions, language and history with youth</a:t>
            </a:r>
          </a:p>
          <a:p>
            <a:pPr>
              <a:buFont typeface="Arial" panose="020B0604020202020204" pitchFamily="34" charset="0"/>
              <a:buChar char="•"/>
            </a:pPr>
            <a:r>
              <a:rPr lang="en-CA" sz="1600" dirty="0" smtClean="0"/>
              <a:t>Game nights and traditional activities such as sewing and cooking </a:t>
            </a:r>
          </a:p>
          <a:p>
            <a:pPr>
              <a:buFont typeface="Arial" panose="020B0604020202020204" pitchFamily="34" charset="0"/>
              <a:buChar char="•"/>
            </a:pPr>
            <a:r>
              <a:rPr lang="en-CA" sz="1600" dirty="0" smtClean="0"/>
              <a:t>Restoration of an Austin truck and model train</a:t>
            </a:r>
          </a:p>
          <a:p>
            <a:pPr>
              <a:buFont typeface="Arial" panose="020B0604020202020204" pitchFamily="34" charset="0"/>
              <a:buChar char="•"/>
            </a:pPr>
            <a:r>
              <a:rPr lang="en-CA" sz="1600" dirty="0" smtClean="0"/>
              <a:t>Seniors outreach Tutor program using iPads, smartphones and laptops</a:t>
            </a:r>
          </a:p>
          <a:p>
            <a:pPr>
              <a:buFont typeface="Arial" panose="020B0604020202020204" pitchFamily="34" charset="0"/>
              <a:buChar char="•"/>
            </a:pPr>
            <a:r>
              <a:rPr lang="en-CA" sz="1600" dirty="0" smtClean="0"/>
              <a:t>Renovations to the Legion kitchen to continue social activities </a:t>
            </a:r>
          </a:p>
          <a:p>
            <a:pPr>
              <a:buFont typeface="Arial" panose="020B0604020202020204" pitchFamily="34" charset="0"/>
              <a:buChar char="•"/>
            </a:pPr>
            <a:r>
              <a:rPr lang="en-CA" sz="1600" dirty="0" smtClean="0"/>
              <a:t>Various exercise programs, cultural programs and community gardening</a:t>
            </a:r>
          </a:p>
          <a:p>
            <a:pPr marL="0" indent="0">
              <a:buNone/>
            </a:pPr>
            <a:endParaRPr lang="en-CA" sz="1600" dirty="0" smtClean="0"/>
          </a:p>
          <a:p>
            <a:pPr marL="0" indent="0">
              <a:buNone/>
            </a:pPr>
            <a:r>
              <a:rPr lang="en-CA" sz="1600" dirty="0"/>
              <a:t>T</a:t>
            </a:r>
            <a:r>
              <a:rPr lang="en-CA" sz="1600" dirty="0" smtClean="0"/>
              <a:t>he </a:t>
            </a:r>
            <a:r>
              <a:rPr lang="en-CA" sz="1600" dirty="0"/>
              <a:t>2019 NHSP Call for Proposals </a:t>
            </a:r>
            <a:r>
              <a:rPr lang="en-CA" sz="1600" dirty="0" smtClean="0"/>
              <a:t>is now underway and applications will </a:t>
            </a:r>
            <a:r>
              <a:rPr lang="en-CA" sz="1600" dirty="0"/>
              <a:t>be accepted until June 21st</a:t>
            </a:r>
            <a:r>
              <a:rPr lang="en-CA" sz="1600" dirty="0" smtClean="0"/>
              <a:t>.  </a:t>
            </a:r>
            <a:endParaRPr lang="en-CA" sz="1600" dirty="0"/>
          </a:p>
          <a:p>
            <a:pPr marL="0" indent="0">
              <a:buNone/>
            </a:pPr>
            <a:endParaRPr lang="en-CA" sz="1600" dirty="0" smtClean="0"/>
          </a:p>
        </p:txBody>
      </p:sp>
      <p:sp>
        <p:nvSpPr>
          <p:cNvPr id="4" name="Slide Number Placeholder 3"/>
          <p:cNvSpPr>
            <a:spLocks noGrp="1"/>
          </p:cNvSpPr>
          <p:nvPr>
            <p:ph type="sldNum" sz="quarter" idx="12"/>
          </p:nvPr>
        </p:nvSpPr>
        <p:spPr/>
        <p:txBody>
          <a:bodyPr/>
          <a:lstStyle/>
          <a:p>
            <a:fld id="{2E86C063-E22E-2E4C-A523-54089486E38F}" type="slidenum">
              <a:rPr lang="en-US" smtClean="0"/>
              <a:t>15</a:t>
            </a:fld>
            <a:endParaRPr lang="en-US" dirty="0"/>
          </a:p>
        </p:txBody>
      </p:sp>
    </p:spTree>
    <p:extLst>
      <p:ext uri="{BB962C8B-B14F-4D97-AF65-F5344CB8AC3E}">
        <p14:creationId xmlns:p14="http://schemas.microsoft.com/office/powerpoint/2010/main" val="3609943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smtClean="0"/>
              <a:t>Reaching Home</a:t>
            </a:r>
            <a:endParaRPr lang="en-CA" sz="32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CA" sz="1800" b="1" i="1" dirty="0" smtClean="0"/>
              <a:t>Reaching Home: Canada’s Homelessness Strategy </a:t>
            </a:r>
            <a:r>
              <a:rPr lang="en-CA" sz="1800" dirty="0" smtClean="0"/>
              <a:t>has replaced the previous Homelessness Partnering Strategy (HPS) and officially launched April 1, 2019.</a:t>
            </a:r>
          </a:p>
          <a:p>
            <a:pPr marL="0" indent="0">
              <a:buNone/>
            </a:pPr>
            <a:endParaRPr lang="en-CA" sz="1800" dirty="0" smtClean="0"/>
          </a:p>
          <a:p>
            <a:pPr>
              <a:buFont typeface="Wingdings" panose="05000000000000000000" pitchFamily="2" charset="2"/>
              <a:buChar char="Ø"/>
            </a:pPr>
            <a:r>
              <a:rPr lang="en-CA" sz="1800" dirty="0" smtClean="0"/>
              <a:t>Building on Budget 2016, the renewed program will increase dedicated funding for Indigenous Peoples to provide additional support to Indigenous-led homelessness solutions.</a:t>
            </a:r>
          </a:p>
          <a:p>
            <a:pPr marL="0" indent="0">
              <a:buNone/>
            </a:pPr>
            <a:endParaRPr lang="en-CA" sz="1800" dirty="0" smtClean="0"/>
          </a:p>
          <a:p>
            <a:pPr>
              <a:buFont typeface="Wingdings" panose="05000000000000000000" pitchFamily="2" charset="2"/>
              <a:buChar char="Ø"/>
            </a:pPr>
            <a:r>
              <a:rPr lang="en-CA" sz="1800" dirty="0" smtClean="0"/>
              <a:t>ESDC will continue dialogue with Indigenous organizations and service providers to ensure the program better responds to the unique needs of First Nations, Métis and Inuit experiencing, or at risk of homelessness.</a:t>
            </a:r>
            <a:endParaRPr lang="en-CA" sz="1800" dirty="0"/>
          </a:p>
          <a:p>
            <a:pPr marL="0" indent="0">
              <a:buNone/>
            </a:pPr>
            <a:endParaRPr lang="en-CA" sz="1800" dirty="0" smtClean="0"/>
          </a:p>
        </p:txBody>
      </p:sp>
      <p:sp>
        <p:nvSpPr>
          <p:cNvPr id="4" name="Slide Number Placeholder 3"/>
          <p:cNvSpPr>
            <a:spLocks noGrp="1"/>
          </p:cNvSpPr>
          <p:nvPr>
            <p:ph type="sldNum" sz="quarter" idx="12"/>
          </p:nvPr>
        </p:nvSpPr>
        <p:spPr/>
        <p:txBody>
          <a:bodyPr/>
          <a:lstStyle/>
          <a:p>
            <a:fld id="{2E86C063-E22E-2E4C-A523-54089486E38F}" type="slidenum">
              <a:rPr lang="en-US" smtClean="0"/>
              <a:t>16</a:t>
            </a:fld>
            <a:endParaRPr lang="en-US" dirty="0"/>
          </a:p>
        </p:txBody>
      </p:sp>
    </p:spTree>
    <p:extLst>
      <p:ext uri="{BB962C8B-B14F-4D97-AF65-F5344CB8AC3E}">
        <p14:creationId xmlns:p14="http://schemas.microsoft.com/office/powerpoint/2010/main" val="166407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Canada-Yukon Collaboration</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sz="2400" dirty="0" smtClean="0"/>
              <a:t>Yukon Government and Service Canada drafted a joint </a:t>
            </a:r>
            <a:r>
              <a:rPr lang="en-CA" sz="2400" dirty="0" err="1" smtClean="0"/>
              <a:t>workplan</a:t>
            </a:r>
            <a:r>
              <a:rPr lang="en-CA" sz="2400" dirty="0" smtClean="0"/>
              <a:t> to guide program alignment and enhance opportunities to collaborate.</a:t>
            </a:r>
          </a:p>
          <a:p>
            <a:pPr marL="0" indent="0">
              <a:buNone/>
            </a:pPr>
            <a:endParaRPr lang="en-CA" sz="2400" dirty="0" smtClean="0"/>
          </a:p>
          <a:p>
            <a:r>
              <a:rPr lang="en-CA" sz="2000" dirty="0" smtClean="0"/>
              <a:t>Sharing lists of funded projects and cross promotion of program materials</a:t>
            </a:r>
          </a:p>
          <a:p>
            <a:pPr marL="0" indent="0">
              <a:buNone/>
            </a:pPr>
            <a:r>
              <a:rPr lang="en-CA" sz="1600" i="1" dirty="0" smtClean="0"/>
              <a:t>	Note: Service Canada is exploring the option to translate </a:t>
            </a:r>
            <a:r>
              <a:rPr lang="en-CA" sz="1600" i="1" dirty="0"/>
              <a:t>Program fact sheets into </a:t>
            </a:r>
            <a:r>
              <a:rPr lang="en-CA" sz="1600" i="1" dirty="0" smtClean="0"/>
              <a:t>	local languages to increase </a:t>
            </a:r>
            <a:r>
              <a:rPr lang="en-CA" sz="1600" i="1" dirty="0"/>
              <a:t>uptake of programs</a:t>
            </a:r>
            <a:r>
              <a:rPr lang="en-CA" sz="2000" i="1" dirty="0" smtClean="0"/>
              <a:t>.</a:t>
            </a:r>
          </a:p>
          <a:p>
            <a:r>
              <a:rPr lang="en-CA" sz="2000" dirty="0" smtClean="0"/>
              <a:t>Discuss/develop joint training/employment </a:t>
            </a:r>
            <a:r>
              <a:rPr lang="en-CA" sz="2000" dirty="0"/>
              <a:t>strategies to meet the diverse needs of the local labour force</a:t>
            </a:r>
            <a:endParaRPr lang="en-CA" sz="2000" dirty="0" smtClean="0"/>
          </a:p>
          <a:p>
            <a:pPr marL="0" indent="0">
              <a:buNone/>
            </a:pPr>
            <a:endParaRPr lang="en-CA" sz="2000" i="1" dirty="0" smtClean="0"/>
          </a:p>
          <a:p>
            <a:pPr>
              <a:buFont typeface="Arial" panose="020B0604020202020204" pitchFamily="34" charset="0"/>
              <a:buChar char="•"/>
            </a:pPr>
            <a:r>
              <a:rPr lang="en-CA" sz="2000" dirty="0" smtClean="0"/>
              <a:t>Opportunity for Service Canada to attend this workshop to meet First Nation Managers and highlight our programs that can be shared.</a:t>
            </a:r>
          </a:p>
          <a:p>
            <a:pPr marL="0" indent="0">
              <a:buNone/>
            </a:pPr>
            <a:endParaRPr lang="en-CA" sz="2000" dirty="0"/>
          </a:p>
        </p:txBody>
      </p:sp>
      <p:sp>
        <p:nvSpPr>
          <p:cNvPr id="4" name="Slide Number Placeholder 3"/>
          <p:cNvSpPr>
            <a:spLocks noGrp="1"/>
          </p:cNvSpPr>
          <p:nvPr>
            <p:ph type="sldNum" sz="quarter" idx="12"/>
          </p:nvPr>
        </p:nvSpPr>
        <p:spPr/>
        <p:txBody>
          <a:bodyPr/>
          <a:lstStyle/>
          <a:p>
            <a:fld id="{2E86C063-E22E-2E4C-A523-54089486E38F}" type="slidenum">
              <a:rPr lang="en-US" smtClean="0"/>
              <a:t>17</a:t>
            </a:fld>
            <a:endParaRPr lang="en-US" dirty="0"/>
          </a:p>
        </p:txBody>
      </p:sp>
    </p:spTree>
    <p:extLst>
      <p:ext uri="{BB962C8B-B14F-4D97-AF65-F5344CB8AC3E}">
        <p14:creationId xmlns:p14="http://schemas.microsoft.com/office/powerpoint/2010/main" val="3642384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Call to Action</a:t>
            </a:r>
            <a:endParaRPr lang="en-CA" dirty="0"/>
          </a:p>
        </p:txBody>
      </p:sp>
      <p:sp>
        <p:nvSpPr>
          <p:cNvPr id="3" name="Content Placeholder 2"/>
          <p:cNvSpPr>
            <a:spLocks noGrp="1"/>
          </p:cNvSpPr>
          <p:nvPr>
            <p:ph idx="1"/>
          </p:nvPr>
        </p:nvSpPr>
        <p:spPr>
          <a:xfrm>
            <a:off x="457200" y="1741343"/>
            <a:ext cx="8229600" cy="4384820"/>
          </a:xfrm>
        </p:spPr>
        <p:txBody>
          <a:bodyPr>
            <a:normAutofit lnSpcReduction="10000"/>
          </a:bodyPr>
          <a:lstStyle/>
          <a:p>
            <a:pPr marL="0" indent="0">
              <a:buNone/>
            </a:pPr>
            <a:r>
              <a:rPr lang="en-CA" dirty="0" smtClean="0"/>
              <a:t>Thank you for helping increase awareness of programs and uptake of applications</a:t>
            </a:r>
          </a:p>
          <a:p>
            <a:r>
              <a:rPr lang="en-CA" dirty="0" smtClean="0"/>
              <a:t>Get to know the ISET provider</a:t>
            </a:r>
          </a:p>
          <a:p>
            <a:r>
              <a:rPr lang="en-CA" dirty="0" smtClean="0"/>
              <a:t>Please let us know how communities want to interact with us </a:t>
            </a:r>
          </a:p>
          <a:p>
            <a:r>
              <a:rPr lang="en-CA" dirty="0" smtClean="0"/>
              <a:t>Promote upcoming Calls for Proposals  </a:t>
            </a:r>
          </a:p>
          <a:p>
            <a:pPr>
              <a:buFont typeface="Wingdings" panose="05000000000000000000" pitchFamily="2" charset="2"/>
              <a:buChar char="ü"/>
            </a:pPr>
            <a:r>
              <a:rPr lang="en-CA" sz="2000" dirty="0"/>
              <a:t>	</a:t>
            </a:r>
            <a:r>
              <a:rPr lang="en-CA" sz="2000" dirty="0" smtClean="0"/>
              <a:t>New Horizons for Seniors (NHSP) and YESS CFPs now underway</a:t>
            </a:r>
          </a:p>
          <a:p>
            <a:pPr>
              <a:buFont typeface="Arial" panose="020B0604020202020204" pitchFamily="34" charset="0"/>
              <a:buChar char="•"/>
            </a:pPr>
            <a:r>
              <a:rPr lang="en-CA" dirty="0" smtClean="0"/>
              <a:t>Connect with us!  We look forward to working with you.</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18</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2100" y="160972"/>
            <a:ext cx="2729484" cy="1466705"/>
          </a:xfrm>
          <a:prstGeom prst="rect">
            <a:avLst/>
          </a:prstGeom>
        </p:spPr>
      </p:pic>
    </p:spTree>
    <p:extLst>
      <p:ext uri="{BB962C8B-B14F-4D97-AF65-F5344CB8AC3E}">
        <p14:creationId xmlns:p14="http://schemas.microsoft.com/office/powerpoint/2010/main" val="1827319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Service Canada – Labour Market and Social Development Programs</a:t>
            </a:r>
            <a:endParaRPr lang="en-CA" dirty="0"/>
          </a:p>
        </p:txBody>
      </p:sp>
      <p:sp>
        <p:nvSpPr>
          <p:cNvPr id="3" name="Content Placeholder 2"/>
          <p:cNvSpPr>
            <a:spLocks noGrp="1"/>
          </p:cNvSpPr>
          <p:nvPr>
            <p:ph idx="1"/>
          </p:nvPr>
        </p:nvSpPr>
        <p:spPr/>
        <p:txBody>
          <a:bodyPr/>
          <a:lstStyle/>
          <a:p>
            <a:pPr marL="0" indent="0">
              <a:buNone/>
            </a:pPr>
            <a:r>
              <a:rPr lang="en-CA" sz="2000" b="1" dirty="0" smtClean="0"/>
              <a:t>Contacts:</a:t>
            </a:r>
          </a:p>
          <a:p>
            <a:pPr marL="0" indent="0">
              <a:buNone/>
            </a:pPr>
            <a:endParaRPr lang="en-CA" sz="2000" b="1" dirty="0" smtClean="0"/>
          </a:p>
          <a:p>
            <a:pPr marL="0" indent="0">
              <a:buNone/>
            </a:pPr>
            <a:r>
              <a:rPr lang="en-CA" sz="2000" b="1" dirty="0" smtClean="0"/>
              <a:t>Don </a:t>
            </a:r>
            <a:r>
              <a:rPr lang="en-CA" sz="2000" b="1" dirty="0"/>
              <a:t>Meilleur</a:t>
            </a:r>
          </a:p>
          <a:p>
            <a:pPr marL="0" indent="0">
              <a:buNone/>
            </a:pPr>
            <a:r>
              <a:rPr lang="en-CA" sz="2000" dirty="0"/>
              <a:t>Service Delivery Manager</a:t>
            </a:r>
          </a:p>
          <a:p>
            <a:pPr marL="0" indent="0">
              <a:buNone/>
            </a:pPr>
            <a:r>
              <a:rPr lang="en-CA" sz="2000" dirty="0"/>
              <a:t>Phone:  204-259-6634</a:t>
            </a:r>
          </a:p>
          <a:p>
            <a:pPr marL="0" indent="0">
              <a:buNone/>
            </a:pPr>
            <a:r>
              <a:rPr lang="en-CA" sz="2000" dirty="0"/>
              <a:t>Don.Meilleur@servicecanada.gc.ca</a:t>
            </a:r>
          </a:p>
          <a:p>
            <a:pPr marL="0" indent="0">
              <a:buNone/>
            </a:pPr>
            <a:endParaRPr lang="en-CA" sz="2000" b="1" dirty="0" smtClean="0"/>
          </a:p>
          <a:p>
            <a:pPr marL="0" indent="0">
              <a:buNone/>
            </a:pPr>
            <a:r>
              <a:rPr lang="en-CA" sz="2000" b="1" dirty="0" smtClean="0"/>
              <a:t>Darlene Easton</a:t>
            </a:r>
          </a:p>
          <a:p>
            <a:pPr marL="0" indent="0">
              <a:buNone/>
            </a:pPr>
            <a:r>
              <a:rPr lang="en-CA" sz="2000" dirty="0" smtClean="0"/>
              <a:t>Senior Program Development Officer</a:t>
            </a:r>
            <a:endParaRPr lang="en-CA" sz="2000" dirty="0"/>
          </a:p>
          <a:p>
            <a:pPr marL="0" indent="0">
              <a:buNone/>
            </a:pPr>
            <a:r>
              <a:rPr lang="en-CA" sz="2000" dirty="0"/>
              <a:t>Phone:  867-456-6459</a:t>
            </a:r>
          </a:p>
          <a:p>
            <a:pPr marL="0" indent="0">
              <a:buNone/>
            </a:pPr>
            <a:r>
              <a:rPr lang="en-CA" sz="2000" dirty="0" smtClean="0"/>
              <a:t>Darlene.easton@servicecanada.gc.ca</a:t>
            </a:r>
            <a:endParaRPr lang="en-CA" sz="2000" dirty="0"/>
          </a:p>
          <a:p>
            <a:pPr marL="0" indent="0">
              <a:buNone/>
            </a:pPr>
            <a:endParaRPr lang="en-CA" sz="2000" dirty="0" smtClean="0"/>
          </a:p>
        </p:txBody>
      </p:sp>
      <p:sp>
        <p:nvSpPr>
          <p:cNvPr id="4" name="Slide Number Placeholder 3"/>
          <p:cNvSpPr>
            <a:spLocks noGrp="1"/>
          </p:cNvSpPr>
          <p:nvPr>
            <p:ph type="sldNum" sz="quarter" idx="12"/>
          </p:nvPr>
        </p:nvSpPr>
        <p:spPr/>
        <p:txBody>
          <a:bodyPr/>
          <a:lstStyle/>
          <a:p>
            <a:fld id="{2E86C063-E22E-2E4C-A523-54089486E38F}" type="slidenum">
              <a:rPr lang="en-US" smtClean="0"/>
              <a:t>19</a:t>
            </a:fld>
            <a:endParaRPr lang="en-US" dirty="0"/>
          </a:p>
        </p:txBody>
      </p:sp>
      <p:sp>
        <p:nvSpPr>
          <p:cNvPr id="5" name="AutoShape 2" descr="Image result for images of yukon"/>
          <p:cNvSpPr>
            <a:spLocks noChangeAspect="1" noChangeArrowheads="1"/>
          </p:cNvSpPr>
          <p:nvPr/>
        </p:nvSpPr>
        <p:spPr bwMode="auto">
          <a:xfrm>
            <a:off x="63500" y="-731838"/>
            <a:ext cx="2400300" cy="15240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p:cNvPicPr>
            <a:picLocks noChangeAspect="1"/>
          </p:cNvPicPr>
          <p:nvPr/>
        </p:nvPicPr>
        <p:blipFill>
          <a:blip r:embed="rId2"/>
          <a:stretch>
            <a:fillRect/>
          </a:stretch>
        </p:blipFill>
        <p:spPr>
          <a:xfrm>
            <a:off x="4615434" y="1947672"/>
            <a:ext cx="3787674" cy="2404872"/>
          </a:xfrm>
          <a:prstGeom prst="rect">
            <a:avLst/>
          </a:prstGeom>
        </p:spPr>
      </p:pic>
    </p:spTree>
    <p:extLst>
      <p:ext uri="{BB962C8B-B14F-4D97-AF65-F5344CB8AC3E}">
        <p14:creationId xmlns:p14="http://schemas.microsoft.com/office/powerpoint/2010/main" val="2161943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Getting to Know What We Do!</a:t>
            </a:r>
            <a:endParaRPr lang="en-CA"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en-CA" dirty="0" smtClean="0"/>
              <a:t>Service Canada Centres</a:t>
            </a:r>
          </a:p>
          <a:p>
            <a:pPr marL="0" indent="0">
              <a:buNone/>
            </a:pPr>
            <a:endParaRPr lang="en-CA" dirty="0" smtClean="0"/>
          </a:p>
          <a:p>
            <a:pPr>
              <a:buFont typeface="Wingdings" panose="05000000000000000000" pitchFamily="2" charset="2"/>
              <a:buChar char="Ø"/>
            </a:pPr>
            <a:r>
              <a:rPr lang="en-CA" dirty="0" smtClean="0"/>
              <a:t>Grants and Contributions  </a:t>
            </a:r>
          </a:p>
          <a:p>
            <a:pPr lvl="1">
              <a:buFont typeface="Wingdings" panose="05000000000000000000" pitchFamily="2" charset="2"/>
              <a:buChar char="Ø"/>
            </a:pPr>
            <a:r>
              <a:rPr lang="en-CA" dirty="0" smtClean="0"/>
              <a:t>Programs and Services</a:t>
            </a:r>
          </a:p>
          <a:p>
            <a:pPr marL="457200" lvl="1" indent="0">
              <a:buNone/>
            </a:pPr>
            <a:endParaRPr lang="en-CA" dirty="0" smtClean="0"/>
          </a:p>
          <a:p>
            <a:pPr>
              <a:buFont typeface="Wingdings" panose="05000000000000000000" pitchFamily="2" charset="2"/>
              <a:buChar char="Ø"/>
            </a:pPr>
            <a:r>
              <a:rPr lang="en-CA" dirty="0" smtClean="0"/>
              <a:t>Community Outreach</a:t>
            </a:r>
          </a:p>
          <a:p>
            <a:pPr>
              <a:buFont typeface="Wingdings" panose="05000000000000000000" pitchFamily="2" charset="2"/>
              <a:buChar char="Ø"/>
            </a:pP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2</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09481" y="2242356"/>
            <a:ext cx="2661313" cy="2661313"/>
          </a:xfrm>
          <a:prstGeom prst="rect">
            <a:avLst/>
          </a:prstGeom>
        </p:spPr>
      </p:pic>
    </p:spTree>
    <p:extLst>
      <p:ext uri="{BB962C8B-B14F-4D97-AF65-F5344CB8AC3E}">
        <p14:creationId xmlns:p14="http://schemas.microsoft.com/office/powerpoint/2010/main" val="107557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Service Canada Centre - Did you Know?</a:t>
            </a:r>
            <a:endParaRPr lang="en-CA" dirty="0"/>
          </a:p>
        </p:txBody>
      </p:sp>
      <p:sp>
        <p:nvSpPr>
          <p:cNvPr id="3" name="Content Placeholder 2"/>
          <p:cNvSpPr>
            <a:spLocks noGrp="1"/>
          </p:cNvSpPr>
          <p:nvPr>
            <p:ph idx="1"/>
          </p:nvPr>
        </p:nvSpPr>
        <p:spPr/>
        <p:txBody>
          <a:bodyPr>
            <a:normAutofit lnSpcReduction="10000"/>
          </a:bodyPr>
          <a:lstStyle/>
          <a:p>
            <a:r>
              <a:rPr lang="en-CA" dirty="0" smtClean="0"/>
              <a:t>Passports</a:t>
            </a:r>
          </a:p>
          <a:p>
            <a:r>
              <a:rPr lang="en-CA" dirty="0" smtClean="0"/>
              <a:t>Social Insurance Numbers (SINs)</a:t>
            </a:r>
          </a:p>
          <a:p>
            <a:r>
              <a:rPr lang="en-CA" dirty="0" smtClean="0"/>
              <a:t>Canada Pension(CPP) and Old Age Security (OAS)</a:t>
            </a:r>
          </a:p>
          <a:p>
            <a:r>
              <a:rPr lang="en-CA" dirty="0" smtClean="0"/>
              <a:t>Employment Insurance (EI)</a:t>
            </a:r>
          </a:p>
          <a:p>
            <a:r>
              <a:rPr lang="en-CA" dirty="0" smtClean="0"/>
              <a:t>Canada Child Benefit (CCB)</a:t>
            </a:r>
          </a:p>
          <a:p>
            <a:r>
              <a:rPr lang="en-CA" dirty="0" smtClean="0"/>
              <a:t>Canada Learning Bond (CLB)</a:t>
            </a:r>
          </a:p>
          <a:p>
            <a:r>
              <a:rPr lang="en-CA" dirty="0" smtClean="0"/>
              <a:t>Canada Education Savings Grant (CESG)</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3</a:t>
            </a:fld>
            <a:endParaRPr lang="en-US" dirty="0"/>
          </a:p>
        </p:txBody>
      </p:sp>
    </p:spTree>
    <p:extLst>
      <p:ext uri="{BB962C8B-B14F-4D97-AF65-F5344CB8AC3E}">
        <p14:creationId xmlns:p14="http://schemas.microsoft.com/office/powerpoint/2010/main" val="194786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Grants and Contributions</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b="1" dirty="0" smtClean="0"/>
              <a:t>Indigenous Programs and</a:t>
            </a:r>
          </a:p>
          <a:p>
            <a:pPr marL="0" indent="0">
              <a:buNone/>
            </a:pPr>
            <a:r>
              <a:rPr lang="en-CA" b="1" dirty="0" smtClean="0"/>
              <a:t>Labour Market Social </a:t>
            </a:r>
          </a:p>
          <a:p>
            <a:pPr marL="0" indent="0">
              <a:buNone/>
            </a:pPr>
            <a:r>
              <a:rPr lang="en-CA" b="1" dirty="0" smtClean="0"/>
              <a:t>Development Programs</a:t>
            </a:r>
          </a:p>
          <a:p>
            <a:pPr marL="0" indent="0">
              <a:buNone/>
            </a:pPr>
            <a:endParaRPr lang="en-CA" sz="2600" dirty="0" smtClean="0"/>
          </a:p>
          <a:p>
            <a:pPr marL="0" indent="0">
              <a:buNone/>
            </a:pPr>
            <a:r>
              <a:rPr lang="en-CA" sz="2600" dirty="0" smtClean="0"/>
              <a:t>Canada </a:t>
            </a:r>
            <a:r>
              <a:rPr lang="en-CA" sz="2600" dirty="0"/>
              <a:t>needs an educated, skilled and experienced workforce to sustain its productivity and its economy. </a:t>
            </a:r>
            <a:r>
              <a:rPr lang="en-CA" sz="2600" dirty="0" smtClean="0"/>
              <a:t>A range of programs assist Canadians, particularly </a:t>
            </a:r>
            <a:r>
              <a:rPr lang="en-CA" sz="2600" dirty="0"/>
              <a:t>those who face barriers to employment, get the information, skills and work experience they need to prepare for and participate in the labour market.</a:t>
            </a:r>
            <a:endParaRPr lang="en-CA" sz="2600" dirty="0" smtClean="0"/>
          </a:p>
          <a:p>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4</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86425" y="1276078"/>
            <a:ext cx="3000375" cy="2076450"/>
          </a:xfrm>
          <a:prstGeom prst="rect">
            <a:avLst/>
          </a:prstGeom>
        </p:spPr>
      </p:pic>
    </p:spTree>
    <p:extLst>
      <p:ext uri="{BB962C8B-B14F-4D97-AF65-F5344CB8AC3E}">
        <p14:creationId xmlns:p14="http://schemas.microsoft.com/office/powerpoint/2010/main" val="3086215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dirty="0" smtClean="0"/>
              <a:t>Indigenous </a:t>
            </a:r>
            <a:r>
              <a:rPr lang="en-CA" dirty="0"/>
              <a:t>Skills Employment Training </a:t>
            </a:r>
            <a:r>
              <a:rPr lang="en-CA" dirty="0" smtClean="0"/>
              <a:t>Program (ISETP)</a:t>
            </a:r>
            <a:endParaRPr lang="en-US" dirty="0"/>
          </a:p>
        </p:txBody>
      </p:sp>
      <p:sp>
        <p:nvSpPr>
          <p:cNvPr id="3" name="Content Placeholder 2"/>
          <p:cNvSpPr>
            <a:spLocks noGrp="1"/>
          </p:cNvSpPr>
          <p:nvPr>
            <p:ph idx="1"/>
          </p:nvPr>
        </p:nvSpPr>
        <p:spPr>
          <a:xfrm>
            <a:off x="457200" y="1417638"/>
            <a:ext cx="8229600" cy="4773612"/>
          </a:xfrm>
        </p:spPr>
        <p:txBody>
          <a:bodyPr>
            <a:normAutofit fontScale="62500" lnSpcReduction="20000"/>
          </a:bodyPr>
          <a:lstStyle/>
          <a:p>
            <a:r>
              <a:rPr lang="en-CA" dirty="0" smtClean="0"/>
              <a:t>On March 31, 2019, Aboriginal Skills Employment Training Strategy (ASETS) transitioned to ISETP.</a:t>
            </a:r>
          </a:p>
          <a:p>
            <a:endParaRPr lang="en-CA" dirty="0" smtClean="0"/>
          </a:p>
          <a:p>
            <a:r>
              <a:rPr lang="en-CA" dirty="0"/>
              <a:t>Effective April 1, 2019 to </a:t>
            </a:r>
            <a:r>
              <a:rPr lang="en-CA" dirty="0" smtClean="0"/>
              <a:t>2029, </a:t>
            </a:r>
            <a:r>
              <a:rPr lang="en-CA" dirty="0"/>
              <a:t>a new </a:t>
            </a:r>
            <a:r>
              <a:rPr lang="en-CA" b="1" dirty="0"/>
              <a:t>Indigenous Skills and Employment Training (</a:t>
            </a:r>
            <a:r>
              <a:rPr lang="en-CA" b="1" dirty="0" smtClean="0"/>
              <a:t>ISETP) </a:t>
            </a:r>
            <a:r>
              <a:rPr lang="en-CA" b="1" dirty="0"/>
              <a:t>Program </a:t>
            </a:r>
            <a:r>
              <a:rPr lang="en-CA" dirty="0" smtClean="0"/>
              <a:t>is in </a:t>
            </a:r>
            <a:r>
              <a:rPr lang="en-CA" dirty="0"/>
              <a:t>place to support the development of the Indigenous labour market and to help close the employment and earning gaps between Indigenous and non-Indigenous people.</a:t>
            </a:r>
          </a:p>
          <a:p>
            <a:pPr marL="0" indent="0">
              <a:buNone/>
            </a:pPr>
            <a:endParaRPr lang="en-CA" sz="2900" dirty="0" smtClean="0"/>
          </a:p>
          <a:p>
            <a:r>
              <a:rPr lang="en-CA" sz="2900" dirty="0" smtClean="0"/>
              <a:t>ISETP is a </a:t>
            </a:r>
            <a:r>
              <a:rPr lang="en-CA" sz="2900" dirty="0"/>
              <a:t>broad-based  labour market program that </a:t>
            </a:r>
            <a:r>
              <a:rPr lang="en-CA" sz="2900" dirty="0" smtClean="0"/>
              <a:t>provides </a:t>
            </a:r>
            <a:r>
              <a:rPr lang="en-CA" sz="2900" dirty="0"/>
              <a:t>a suite of skills development and job </a:t>
            </a:r>
            <a:r>
              <a:rPr lang="en-CA" sz="2900" dirty="0" smtClean="0"/>
              <a:t>training to meet the labour market demands and increase </a:t>
            </a:r>
            <a:r>
              <a:rPr lang="en-CA" sz="2900" dirty="0"/>
              <a:t>the participation of Indigenous peoples in the Canadian labour </a:t>
            </a:r>
            <a:r>
              <a:rPr lang="en-CA" sz="2900" dirty="0" smtClean="0"/>
              <a:t>market.</a:t>
            </a:r>
          </a:p>
          <a:p>
            <a:endParaRPr lang="en-CA" sz="2900" dirty="0" smtClean="0"/>
          </a:p>
          <a:p>
            <a:r>
              <a:rPr lang="en-CA" sz="2900" dirty="0" smtClean="0"/>
              <a:t>ISETP supports </a:t>
            </a:r>
            <a:r>
              <a:rPr lang="en-CA" sz="2900" dirty="0"/>
              <a:t>a network of 85 Indigenous service delivery organizations that </a:t>
            </a:r>
            <a:r>
              <a:rPr lang="en-CA" sz="2900" dirty="0" smtClean="0"/>
              <a:t>design </a:t>
            </a:r>
            <a:r>
              <a:rPr lang="en-CA" sz="2900" dirty="0"/>
              <a:t>and </a:t>
            </a:r>
            <a:r>
              <a:rPr lang="en-CA" sz="2900" dirty="0" smtClean="0"/>
              <a:t>deliver </a:t>
            </a:r>
            <a:r>
              <a:rPr lang="en-CA" sz="2900" dirty="0"/>
              <a:t>employment programs and services for Indigenous people with over 600 points of service across Canada. </a:t>
            </a:r>
            <a:endParaRPr lang="en-CA" sz="2900" dirty="0" smtClean="0"/>
          </a:p>
          <a:p>
            <a:endParaRPr lang="en-CA" sz="2900" dirty="0"/>
          </a:p>
          <a:p>
            <a:endParaRPr lang="en-CA" sz="2900" dirty="0" smtClean="0"/>
          </a:p>
          <a:p>
            <a:endParaRPr lang="en-CA" dirty="0" smtClean="0"/>
          </a:p>
          <a:p>
            <a:endParaRPr lang="en-CA" dirty="0"/>
          </a:p>
          <a:p>
            <a:endParaRPr lang="en-CA" dirty="0" smtClean="0"/>
          </a:p>
          <a:p>
            <a:endParaRPr lang="en-CA" dirty="0"/>
          </a:p>
          <a:p>
            <a:endParaRPr lang="en-CA" dirty="0" smtClean="0"/>
          </a:p>
        </p:txBody>
      </p:sp>
      <p:sp>
        <p:nvSpPr>
          <p:cNvPr id="5" name="Slide Number Placeholder 4"/>
          <p:cNvSpPr>
            <a:spLocks noGrp="1"/>
          </p:cNvSpPr>
          <p:nvPr>
            <p:ph type="sldNum" sz="quarter" idx="12"/>
          </p:nvPr>
        </p:nvSpPr>
        <p:spPr/>
        <p:txBody>
          <a:bodyPr/>
          <a:lstStyle/>
          <a:p>
            <a:fld id="{2E86C063-E22E-2E4C-A523-54089486E38F}" type="slidenum">
              <a:rPr lang="en-US" smtClean="0"/>
              <a:t>5</a:t>
            </a:fld>
            <a:endParaRPr lang="en-US"/>
          </a:p>
        </p:txBody>
      </p:sp>
    </p:spTree>
    <p:extLst>
      <p:ext uri="{BB962C8B-B14F-4D97-AF65-F5344CB8AC3E}">
        <p14:creationId xmlns:p14="http://schemas.microsoft.com/office/powerpoint/2010/main" val="2661197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Indigenous </a:t>
            </a:r>
            <a:r>
              <a:rPr lang="en-CA" dirty="0"/>
              <a:t>Skills Employment Training </a:t>
            </a:r>
            <a:r>
              <a:rPr lang="en-CA" dirty="0" smtClean="0"/>
              <a:t>Program (</a:t>
            </a:r>
            <a:r>
              <a:rPr lang="en-CA" dirty="0"/>
              <a:t>I</a:t>
            </a:r>
            <a:r>
              <a:rPr lang="en-CA" dirty="0" smtClean="0"/>
              <a:t>SETP)</a:t>
            </a:r>
            <a:br>
              <a:rPr lang="en-CA" dirty="0" smtClean="0"/>
            </a:br>
            <a:endParaRPr lang="en-CA" dirty="0"/>
          </a:p>
        </p:txBody>
      </p:sp>
      <p:sp>
        <p:nvSpPr>
          <p:cNvPr id="3" name="Content Placeholder 2"/>
          <p:cNvSpPr>
            <a:spLocks noGrp="1"/>
          </p:cNvSpPr>
          <p:nvPr>
            <p:ph idx="1"/>
          </p:nvPr>
        </p:nvSpPr>
        <p:spPr>
          <a:xfrm>
            <a:off x="457200" y="1337310"/>
            <a:ext cx="8229600" cy="4788853"/>
          </a:xfrm>
        </p:spPr>
        <p:txBody>
          <a:bodyPr lIns="108000">
            <a:normAutofit/>
          </a:bodyPr>
          <a:lstStyle/>
          <a:p>
            <a:pPr marL="0" indent="0">
              <a:buNone/>
            </a:pPr>
            <a:r>
              <a:rPr lang="en-CA" sz="1800" dirty="0" smtClean="0"/>
              <a:t>In Yukon, </a:t>
            </a:r>
            <a:r>
              <a:rPr lang="en-CA" sz="1800" dirty="0"/>
              <a:t>there are </a:t>
            </a:r>
            <a:r>
              <a:rPr lang="en-CA" sz="1800" dirty="0" smtClean="0"/>
              <a:t>currently 6 Indigenous Agreement Holders delivering </a:t>
            </a:r>
            <a:r>
              <a:rPr lang="en-CA" sz="1800" dirty="0"/>
              <a:t>the </a:t>
            </a:r>
            <a:r>
              <a:rPr lang="en-CA" sz="1800" dirty="0" smtClean="0"/>
              <a:t>ISET program</a:t>
            </a:r>
            <a:r>
              <a:rPr lang="en-CA" sz="1800" dirty="0"/>
              <a:t>: </a:t>
            </a:r>
            <a:endParaRPr lang="en-CA" sz="1800" dirty="0" smtClean="0"/>
          </a:p>
          <a:p>
            <a:endParaRPr lang="en-CA" sz="1800" dirty="0"/>
          </a:p>
          <a:p>
            <a:pPr marL="457200" lvl="1" indent="0">
              <a:buNone/>
            </a:pPr>
            <a:r>
              <a:rPr lang="en-CA" sz="1800" b="1" dirty="0" smtClean="0"/>
              <a:t>Aboriginal Labour Force Alliance (ALFA)</a:t>
            </a:r>
            <a:endParaRPr lang="en-CA" sz="1800" dirty="0"/>
          </a:p>
          <a:p>
            <a:pPr marL="457200" lvl="1" indent="0">
              <a:buNone/>
            </a:pPr>
            <a:r>
              <a:rPr lang="en-CA" sz="1800" b="1" dirty="0" smtClean="0"/>
              <a:t>Council of Yukon First Nations </a:t>
            </a:r>
            <a:r>
              <a:rPr lang="en-CA" sz="1800" dirty="0" smtClean="0"/>
              <a:t>		</a:t>
            </a:r>
          </a:p>
          <a:p>
            <a:pPr marL="457200" lvl="1" indent="0">
              <a:buNone/>
            </a:pPr>
            <a:r>
              <a:rPr lang="en-CA" sz="1800" b="1" dirty="0" err="1" smtClean="0"/>
              <a:t>Carcross</a:t>
            </a:r>
            <a:r>
              <a:rPr lang="en-CA" sz="1800" b="1" dirty="0" smtClean="0"/>
              <a:t> Tagish First Nation </a:t>
            </a:r>
          </a:p>
          <a:p>
            <a:pPr marL="457200" lvl="1" indent="0">
              <a:buNone/>
            </a:pPr>
            <a:r>
              <a:rPr lang="en-CA" sz="1800" b="1" dirty="0" err="1" smtClean="0"/>
              <a:t>Kwanlin</a:t>
            </a:r>
            <a:r>
              <a:rPr lang="en-CA" sz="1800" b="1" dirty="0" smtClean="0"/>
              <a:t> Dun First Nation</a:t>
            </a:r>
          </a:p>
          <a:p>
            <a:pPr marL="457200" lvl="1" indent="0">
              <a:buNone/>
            </a:pPr>
            <a:r>
              <a:rPr lang="en-CA" sz="1800" b="1" dirty="0" err="1" smtClean="0"/>
              <a:t>Ta’an</a:t>
            </a:r>
            <a:r>
              <a:rPr lang="en-CA" sz="1800" b="1" dirty="0" smtClean="0"/>
              <a:t> </a:t>
            </a:r>
            <a:r>
              <a:rPr lang="en-CA" sz="1800" b="1" dirty="0" err="1" smtClean="0"/>
              <a:t>Kwach’an</a:t>
            </a:r>
            <a:r>
              <a:rPr lang="en-CA" sz="1800" b="1" dirty="0" smtClean="0"/>
              <a:t> Council</a:t>
            </a:r>
          </a:p>
          <a:p>
            <a:pPr marL="457200" lvl="1" indent="0">
              <a:buNone/>
            </a:pPr>
            <a:r>
              <a:rPr lang="en-CA" sz="1800" b="1" dirty="0" err="1"/>
              <a:t>Tr'ondëk</a:t>
            </a:r>
            <a:r>
              <a:rPr lang="en-CA" sz="1800" b="1" dirty="0"/>
              <a:t> </a:t>
            </a:r>
            <a:r>
              <a:rPr lang="en-CA" sz="1800" b="1" dirty="0" err="1" smtClean="0"/>
              <a:t>Hwëch'in</a:t>
            </a:r>
            <a:r>
              <a:rPr lang="en-CA" sz="1800" b="1" dirty="0" smtClean="0"/>
              <a:t> First Nation</a:t>
            </a:r>
          </a:p>
          <a:p>
            <a:pPr marL="457200" lvl="1" indent="0">
              <a:buNone/>
            </a:pPr>
            <a:endParaRPr lang="en-CA" sz="1800" b="1" dirty="0"/>
          </a:p>
          <a:p>
            <a:pPr marL="457200" lvl="1" indent="0">
              <a:buNone/>
            </a:pPr>
            <a:r>
              <a:rPr lang="en-CA" sz="1800" dirty="0" smtClean="0"/>
              <a:t>Coming soon – 2 additional Agreement Holders </a:t>
            </a:r>
          </a:p>
          <a:p>
            <a:pPr marL="457200" lvl="1" indent="0">
              <a:buNone/>
            </a:pPr>
            <a:r>
              <a:rPr lang="en-CA" sz="1800" b="1" dirty="0" smtClean="0"/>
              <a:t>Selkirk First Nation </a:t>
            </a:r>
          </a:p>
          <a:p>
            <a:pPr marL="457200" lvl="1" indent="0">
              <a:buNone/>
            </a:pPr>
            <a:r>
              <a:rPr lang="en-CA" sz="1800" b="1" dirty="0" smtClean="0"/>
              <a:t>Little Salmon/</a:t>
            </a:r>
            <a:r>
              <a:rPr lang="en-CA" sz="1800" b="1" dirty="0" err="1" smtClean="0"/>
              <a:t>Carmacks</a:t>
            </a:r>
            <a:r>
              <a:rPr lang="en-CA" sz="1800" b="1" dirty="0" smtClean="0"/>
              <a:t> First Nation</a:t>
            </a:r>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6</a:t>
            </a:fld>
            <a:endParaRPr lang="en-US" dirty="0"/>
          </a:p>
        </p:txBody>
      </p:sp>
    </p:spTree>
    <p:extLst>
      <p:ext uri="{BB962C8B-B14F-4D97-AF65-F5344CB8AC3E}">
        <p14:creationId xmlns:p14="http://schemas.microsoft.com/office/powerpoint/2010/main" val="112696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Skills Partnership Fund (SPF)</a:t>
            </a:r>
          </a:p>
        </p:txBody>
      </p:sp>
      <p:sp>
        <p:nvSpPr>
          <p:cNvPr id="3" name="Content Placeholder 2"/>
          <p:cNvSpPr>
            <a:spLocks noGrp="1"/>
          </p:cNvSpPr>
          <p:nvPr>
            <p:ph idx="1"/>
          </p:nvPr>
        </p:nvSpPr>
        <p:spPr/>
        <p:txBody>
          <a:bodyPr>
            <a:noAutofit/>
          </a:bodyPr>
          <a:lstStyle/>
          <a:p>
            <a:pPr marL="0" indent="0">
              <a:buNone/>
            </a:pPr>
            <a:endParaRPr lang="en-CA" sz="1700" dirty="0" smtClean="0"/>
          </a:p>
          <a:p>
            <a:pPr marL="0" indent="0">
              <a:buNone/>
            </a:pPr>
            <a:r>
              <a:rPr lang="en-CA" sz="1700" dirty="0" smtClean="0"/>
              <a:t>The </a:t>
            </a:r>
            <a:r>
              <a:rPr lang="en-CA" sz="1700" dirty="0"/>
              <a:t>objective of the SPF program is to enable Indigenous organizations to experiment and be innovative </a:t>
            </a:r>
            <a:r>
              <a:rPr lang="en-CA" sz="1700" dirty="0" smtClean="0"/>
              <a:t>by using </a:t>
            </a:r>
            <a:r>
              <a:rPr lang="en-CA" sz="1700" dirty="0"/>
              <a:t>partnerships to create appropriate labour market products and services for Indigenous </a:t>
            </a:r>
            <a:r>
              <a:rPr lang="en-CA" sz="1700" dirty="0" smtClean="0"/>
              <a:t>people.</a:t>
            </a:r>
          </a:p>
          <a:p>
            <a:pPr marL="0" indent="0">
              <a:buNone/>
            </a:pPr>
            <a:endParaRPr lang="en-CA" sz="1700" dirty="0" smtClean="0"/>
          </a:p>
          <a:p>
            <a:pPr marL="0" indent="0">
              <a:buNone/>
            </a:pPr>
            <a:endParaRPr lang="en-CA" sz="1700" dirty="0" smtClean="0"/>
          </a:p>
          <a:p>
            <a:pPr marL="0" indent="0">
              <a:buNone/>
            </a:pPr>
            <a:r>
              <a:rPr lang="en-CA" sz="1700" dirty="0" smtClean="0"/>
              <a:t>The SPF project </a:t>
            </a:r>
            <a:r>
              <a:rPr lang="en-CA" sz="1700" dirty="0"/>
              <a:t>in </a:t>
            </a:r>
            <a:r>
              <a:rPr lang="en-CA" sz="1700" dirty="0" smtClean="0"/>
              <a:t>Yukon is </a:t>
            </a:r>
            <a:r>
              <a:rPr lang="en-CA" sz="1700" b="1" dirty="0" smtClean="0"/>
              <a:t>Champagne &amp; </a:t>
            </a:r>
            <a:r>
              <a:rPr lang="en-CA" sz="1700" b="1" dirty="0" err="1" smtClean="0"/>
              <a:t>Aishihik</a:t>
            </a:r>
            <a:r>
              <a:rPr lang="en-CA" sz="1700" b="1" dirty="0" smtClean="0"/>
              <a:t> First Nations </a:t>
            </a:r>
          </a:p>
          <a:p>
            <a:pPr marL="0" indent="0">
              <a:buNone/>
            </a:pPr>
            <a:r>
              <a:rPr lang="en-CA" sz="1700" b="1" dirty="0" smtClean="0"/>
              <a:t>Objective:</a:t>
            </a:r>
            <a:r>
              <a:rPr lang="en-CA" sz="1700" dirty="0" smtClean="0"/>
              <a:t> to</a:t>
            </a:r>
            <a:r>
              <a:rPr lang="en-CA" sz="1700" b="1" dirty="0"/>
              <a:t> </a:t>
            </a:r>
            <a:r>
              <a:rPr lang="en-CA" sz="1700" dirty="0" smtClean="0"/>
              <a:t>deliver </a:t>
            </a:r>
            <a:r>
              <a:rPr lang="en-CA" sz="1700" dirty="0"/>
              <a:t>services </a:t>
            </a:r>
            <a:r>
              <a:rPr lang="en-CA" sz="1700" dirty="0" smtClean="0"/>
              <a:t>to unemployed </a:t>
            </a:r>
            <a:r>
              <a:rPr lang="en-CA" sz="1700" dirty="0"/>
              <a:t>clients and/or under-employed participants with the aim to enhance their </a:t>
            </a:r>
            <a:r>
              <a:rPr lang="en-CA" sz="1700" dirty="0" smtClean="0"/>
              <a:t>employability while </a:t>
            </a:r>
            <a:r>
              <a:rPr lang="en-CA" sz="1700" dirty="0"/>
              <a:t>testing the impact of innovative and collaborative solutions to assist in addressing a wide range of</a:t>
            </a:r>
          </a:p>
          <a:p>
            <a:pPr marL="0" indent="0">
              <a:buNone/>
            </a:pPr>
            <a:r>
              <a:rPr lang="en-CA" sz="1700" dirty="0"/>
              <a:t>socio-economic challenges </a:t>
            </a:r>
            <a:r>
              <a:rPr lang="en-CA" sz="1700" dirty="0" smtClean="0"/>
              <a:t>in Haines </a:t>
            </a:r>
            <a:r>
              <a:rPr lang="en-CA" sz="1700" dirty="0"/>
              <a:t>Junction, </a:t>
            </a:r>
            <a:r>
              <a:rPr lang="en-CA" sz="1700" dirty="0" err="1"/>
              <a:t>Takhini</a:t>
            </a:r>
            <a:r>
              <a:rPr lang="en-CA" sz="1700" dirty="0"/>
              <a:t>, Champagne and Whitehorse areas of Yukon </a:t>
            </a:r>
            <a:r>
              <a:rPr lang="en-CA" sz="1700" dirty="0" smtClean="0"/>
              <a:t>Territory.</a:t>
            </a:r>
          </a:p>
        </p:txBody>
      </p:sp>
      <p:sp>
        <p:nvSpPr>
          <p:cNvPr id="4" name="Slide Number Placeholder 3"/>
          <p:cNvSpPr>
            <a:spLocks noGrp="1"/>
          </p:cNvSpPr>
          <p:nvPr>
            <p:ph type="sldNum" sz="quarter" idx="12"/>
          </p:nvPr>
        </p:nvSpPr>
        <p:spPr/>
        <p:txBody>
          <a:bodyPr/>
          <a:lstStyle/>
          <a:p>
            <a:fld id="{2E86C063-E22E-2E4C-A523-54089486E38F}" type="slidenum">
              <a:rPr lang="en-US" smtClean="0"/>
              <a:t>7</a:t>
            </a:fld>
            <a:endParaRPr lang="en-US" dirty="0"/>
          </a:p>
        </p:txBody>
      </p:sp>
    </p:spTree>
    <p:extLst>
      <p:ext uri="{BB962C8B-B14F-4D97-AF65-F5344CB8AC3E}">
        <p14:creationId xmlns:p14="http://schemas.microsoft.com/office/powerpoint/2010/main" val="55556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Service Canada - Indigenous Program Delivery</a:t>
            </a:r>
            <a:endParaRPr lang="en-CA" dirty="0"/>
          </a:p>
        </p:txBody>
      </p:sp>
      <p:sp>
        <p:nvSpPr>
          <p:cNvPr id="3" name="Content Placeholder 2"/>
          <p:cNvSpPr>
            <a:spLocks noGrp="1"/>
          </p:cNvSpPr>
          <p:nvPr>
            <p:ph idx="1"/>
          </p:nvPr>
        </p:nvSpPr>
        <p:spPr/>
        <p:txBody>
          <a:bodyPr/>
          <a:lstStyle/>
          <a:p>
            <a:pPr marL="800100" lvl="2" indent="0">
              <a:buNone/>
            </a:pPr>
            <a:r>
              <a:rPr lang="en-CA" sz="2000" b="1" dirty="0" smtClean="0"/>
              <a:t>Contact:</a:t>
            </a:r>
          </a:p>
          <a:p>
            <a:pPr marL="800100" lvl="2" indent="0">
              <a:buNone/>
            </a:pPr>
            <a:endParaRPr lang="en-CA" sz="2000" b="1" dirty="0" smtClean="0"/>
          </a:p>
          <a:p>
            <a:pPr marL="800100" lvl="2" indent="0">
              <a:buNone/>
            </a:pPr>
            <a:r>
              <a:rPr lang="en-CA" sz="2000" b="1" dirty="0" smtClean="0"/>
              <a:t>Daphne Ho</a:t>
            </a:r>
          </a:p>
          <a:p>
            <a:pPr marL="800100" lvl="2" indent="0">
              <a:buNone/>
            </a:pPr>
            <a:r>
              <a:rPr lang="en-CA" sz="2000" dirty="0" smtClean="0"/>
              <a:t>Senior Development Officer</a:t>
            </a:r>
          </a:p>
          <a:p>
            <a:pPr marL="800100" lvl="2" indent="0">
              <a:buNone/>
            </a:pPr>
            <a:r>
              <a:rPr lang="en-CA" sz="2000" dirty="0" smtClean="0">
                <a:hlinkClick r:id="rId2"/>
              </a:rPr>
              <a:t>Daphne.ho@servicecanada.gc.ca</a:t>
            </a:r>
            <a:endParaRPr lang="en-CA" sz="2000" dirty="0" smtClean="0"/>
          </a:p>
          <a:p>
            <a:pPr marL="800100" lvl="2" indent="0">
              <a:buNone/>
            </a:pPr>
            <a:r>
              <a:rPr lang="en-CA" sz="2000" dirty="0"/>
              <a:t>Phone</a:t>
            </a:r>
            <a:r>
              <a:rPr lang="en-CA" sz="2000" dirty="0" smtClean="0"/>
              <a:t>: 306-517-1067</a:t>
            </a:r>
          </a:p>
          <a:p>
            <a:pPr marL="800100" lvl="2" indent="0">
              <a:buNone/>
            </a:pPr>
            <a:endParaRPr lang="en-CA" dirty="0" smtClean="0"/>
          </a:p>
          <a:p>
            <a:pPr marL="800100" lvl="2" indent="0">
              <a:buNone/>
            </a:pPr>
            <a:r>
              <a:rPr lang="en-CA" sz="2000" b="1" dirty="0" smtClean="0"/>
              <a:t>Prema Ladchumanopaskeran</a:t>
            </a:r>
            <a:endParaRPr lang="en-CA" sz="2000" b="1" dirty="0"/>
          </a:p>
          <a:p>
            <a:pPr marL="800100" lvl="2" indent="0">
              <a:buNone/>
            </a:pPr>
            <a:r>
              <a:rPr lang="en-CA" sz="2000" dirty="0" smtClean="0"/>
              <a:t>Service </a:t>
            </a:r>
            <a:r>
              <a:rPr lang="en-CA" sz="2000" dirty="0"/>
              <a:t>Delivery </a:t>
            </a:r>
            <a:r>
              <a:rPr lang="en-CA" sz="2000" dirty="0" smtClean="0"/>
              <a:t>Manager</a:t>
            </a:r>
          </a:p>
          <a:p>
            <a:pPr marL="800100" lvl="2" indent="0">
              <a:buNone/>
            </a:pPr>
            <a:r>
              <a:rPr lang="en-CA" sz="2000" dirty="0" smtClean="0"/>
              <a:t>Phone:  </a:t>
            </a:r>
            <a:r>
              <a:rPr lang="en-CA" sz="2000" dirty="0"/>
              <a:t>867-456-6472 </a:t>
            </a:r>
            <a:endParaRPr lang="en-CA" sz="2000" dirty="0" smtClean="0"/>
          </a:p>
          <a:p>
            <a:pPr marL="800100" lvl="2" indent="0">
              <a:buNone/>
            </a:pPr>
            <a:r>
              <a:rPr lang="en-CA" sz="2000" u="sng" dirty="0" smtClean="0">
                <a:hlinkClick r:id="rId3"/>
              </a:rPr>
              <a:t>Prema.ladchumanopaskaran@servicecanada.gc.ca</a:t>
            </a:r>
            <a:endParaRPr lang="en-CA" sz="2000" u="sng" dirty="0" smtClean="0"/>
          </a:p>
          <a:p>
            <a:pPr marL="2171700" lvl="5" indent="0">
              <a:buNone/>
            </a:pPr>
            <a:endParaRPr lang="en-CA" u="sng" dirty="0"/>
          </a:p>
          <a:p>
            <a:pPr marL="2171700" lvl="5" indent="0">
              <a:buNone/>
            </a:pPr>
            <a:endParaRPr lang="en-CA" dirty="0"/>
          </a:p>
          <a:p>
            <a:endParaRPr lang="en-CA" dirty="0"/>
          </a:p>
        </p:txBody>
      </p:sp>
      <p:sp>
        <p:nvSpPr>
          <p:cNvPr id="4" name="Slide Number Placeholder 3"/>
          <p:cNvSpPr>
            <a:spLocks noGrp="1"/>
          </p:cNvSpPr>
          <p:nvPr>
            <p:ph type="sldNum" sz="quarter" idx="12"/>
          </p:nvPr>
        </p:nvSpPr>
        <p:spPr/>
        <p:txBody>
          <a:bodyPr/>
          <a:lstStyle/>
          <a:p>
            <a:fld id="{2E86C063-E22E-2E4C-A523-54089486E38F}" type="slidenum">
              <a:rPr lang="en-US" smtClean="0"/>
              <a:t>8</a:t>
            </a:fld>
            <a:endParaRPr lang="en-US" dirty="0"/>
          </a:p>
        </p:txBody>
      </p:sp>
    </p:spTree>
    <p:extLst>
      <p:ext uri="{BB962C8B-B14F-4D97-AF65-F5344CB8AC3E}">
        <p14:creationId xmlns:p14="http://schemas.microsoft.com/office/powerpoint/2010/main" val="3874064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smtClean="0"/>
              <a:t>Labour Market and Social Development Programs</a:t>
            </a:r>
            <a:endParaRPr lang="en-CA" dirty="0"/>
          </a:p>
        </p:txBody>
      </p:sp>
      <p:sp>
        <p:nvSpPr>
          <p:cNvPr id="3" name="Content Placeholder 2"/>
          <p:cNvSpPr>
            <a:spLocks noGrp="1"/>
          </p:cNvSpPr>
          <p:nvPr>
            <p:ph idx="1"/>
          </p:nvPr>
        </p:nvSpPr>
        <p:spPr/>
        <p:txBody>
          <a:bodyPr/>
          <a:lstStyle/>
          <a:p>
            <a:pPr marL="0" indent="0">
              <a:buNone/>
            </a:pPr>
            <a:endParaRPr lang="en-CA" sz="1800" b="1" dirty="0" smtClean="0"/>
          </a:p>
          <a:p>
            <a:pPr marL="0" indent="0">
              <a:buNone/>
            </a:pPr>
            <a:r>
              <a:rPr lang="en-CA" sz="1800" b="1" dirty="0" smtClean="0"/>
              <a:t>Youth Employment and Skills Strategy (YESS)</a:t>
            </a:r>
          </a:p>
          <a:p>
            <a:pPr>
              <a:buFont typeface="Wingdings" panose="05000000000000000000" pitchFamily="2" charset="2"/>
              <a:buChar char="Ø"/>
            </a:pPr>
            <a:r>
              <a:rPr lang="en-CA" sz="1800" b="1" dirty="0"/>
              <a:t> </a:t>
            </a:r>
            <a:r>
              <a:rPr lang="en-CA" sz="1800" b="1" dirty="0" smtClean="0"/>
              <a:t> </a:t>
            </a:r>
            <a:r>
              <a:rPr lang="en-CA" sz="1800" b="1" i="1" dirty="0" smtClean="0"/>
              <a:t>Details of the </a:t>
            </a:r>
            <a:r>
              <a:rPr lang="en-CA" sz="1800" b="1" i="1" dirty="0"/>
              <a:t>n</a:t>
            </a:r>
            <a:r>
              <a:rPr lang="en-CA" sz="1800" b="1" i="1" dirty="0" smtClean="0"/>
              <a:t>ew, modernized Youth Strategy just released !</a:t>
            </a:r>
          </a:p>
          <a:p>
            <a:pPr marL="0" indent="0">
              <a:buNone/>
            </a:pPr>
            <a:r>
              <a:rPr lang="en-CA" sz="1800" b="1" i="1" dirty="0"/>
              <a:t>	</a:t>
            </a:r>
            <a:endParaRPr lang="en-CA" sz="1800" dirty="0" smtClean="0"/>
          </a:p>
          <a:p>
            <a:pPr marL="0" indent="0">
              <a:buNone/>
            </a:pPr>
            <a:r>
              <a:rPr lang="en-CA" sz="1800" b="1" dirty="0" smtClean="0"/>
              <a:t>Opportunities Fund for Persons with Disabilities (OF)</a:t>
            </a:r>
          </a:p>
          <a:p>
            <a:pPr marL="0" indent="0">
              <a:buNone/>
            </a:pPr>
            <a:endParaRPr lang="en-CA" sz="1800" b="1" dirty="0"/>
          </a:p>
          <a:p>
            <a:pPr marL="0" indent="0">
              <a:buNone/>
            </a:pPr>
            <a:r>
              <a:rPr lang="en-CA" sz="1800" b="1" dirty="0" smtClean="0"/>
              <a:t>New Horizons for Seniors Program (NHSP)</a:t>
            </a:r>
          </a:p>
          <a:p>
            <a:pPr marL="0" indent="0">
              <a:buNone/>
            </a:pPr>
            <a:endParaRPr lang="en-CA" sz="1800" b="1" dirty="0"/>
          </a:p>
          <a:p>
            <a:pPr marL="0" indent="0">
              <a:buNone/>
            </a:pPr>
            <a:r>
              <a:rPr lang="en-CA" sz="1800" b="1" i="1" dirty="0" smtClean="0">
                <a:solidFill>
                  <a:srgbClr val="000000"/>
                </a:solidFill>
              </a:rPr>
              <a:t>New Homelessness Strategy, REACHING HOME, was launched </a:t>
            </a:r>
            <a:r>
              <a:rPr lang="en-CA" sz="1800" b="1" i="1" dirty="0">
                <a:solidFill>
                  <a:srgbClr val="000000"/>
                </a:solidFill>
              </a:rPr>
              <a:t>April 1, 2019.</a:t>
            </a:r>
            <a:endParaRPr lang="en-CA" sz="1800" b="1" dirty="0" smtClean="0"/>
          </a:p>
          <a:p>
            <a:pPr marL="0" indent="0">
              <a:buNone/>
            </a:pPr>
            <a:r>
              <a:rPr lang="en-CA" dirty="0"/>
              <a:t>	</a:t>
            </a:r>
          </a:p>
        </p:txBody>
      </p:sp>
      <p:sp>
        <p:nvSpPr>
          <p:cNvPr id="4" name="Slide Number Placeholder 3"/>
          <p:cNvSpPr>
            <a:spLocks noGrp="1"/>
          </p:cNvSpPr>
          <p:nvPr>
            <p:ph type="sldNum" sz="quarter" idx="12"/>
          </p:nvPr>
        </p:nvSpPr>
        <p:spPr/>
        <p:txBody>
          <a:bodyPr/>
          <a:lstStyle/>
          <a:p>
            <a:fld id="{2E86C063-E22E-2E4C-A523-54089486E38F}" type="slidenum">
              <a:rPr lang="en-US" smtClean="0"/>
              <a:t>9</a:t>
            </a:fld>
            <a:endParaRPr lang="en-US" dirty="0"/>
          </a:p>
        </p:txBody>
      </p:sp>
    </p:spTree>
    <p:extLst>
      <p:ext uri="{BB962C8B-B14F-4D97-AF65-F5344CB8AC3E}">
        <p14:creationId xmlns:p14="http://schemas.microsoft.com/office/powerpoint/2010/main" val="2252835491"/>
      </p:ext>
    </p:extLst>
  </p:cSld>
  <p:clrMapOvr>
    <a:masterClrMapping/>
  </p:clrMapOvr>
</p:sld>
</file>

<file path=ppt/theme/theme1.xml><?xml version="1.0" encoding="utf-8"?>
<a:theme xmlns:a="http://schemas.openxmlformats.org/drawingml/2006/main" name="IPD Deck - Cambridge Bay Nov 7">
  <a:themeElements>
    <a:clrScheme name="ESDC_Primary">
      <a:dk1>
        <a:srgbClr val="000000"/>
      </a:dk1>
      <a:lt1>
        <a:sysClr val="window" lastClr="FFFFFF"/>
      </a:lt1>
      <a:dk2>
        <a:srgbClr val="1F497D"/>
      </a:dk2>
      <a:lt2>
        <a:srgbClr val="9EB8C1"/>
      </a:lt2>
      <a:accent1>
        <a:srgbClr val="62B95F"/>
      </a:accent1>
      <a:accent2>
        <a:srgbClr val="E53D51"/>
      </a:accent2>
      <a:accent3>
        <a:srgbClr val="00ADBA"/>
      </a:accent3>
      <a:accent4>
        <a:srgbClr val="FF8D6B"/>
      </a:accent4>
      <a:accent5>
        <a:srgbClr val="5E459C"/>
      </a:accent5>
      <a:accent6>
        <a:srgbClr val="8E469B"/>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_ClpServices xmlns="4f810ac0-7940-4b47-8510-ccc18747f341" xsi:nil="true"/>
    <TxtMotClef xmlns="4f810ac0-7940-4b47-8510-ccc18747f341" xsi:nil="true"/>
    <NbDuree xmlns="4f810ac0-7940-4b47-8510-ccc18747f341">12</NbDuree>
    <NbVersion xmlns="4f810ac0-7940-4b47-8510-ccc18747f341" xsi:nil="true"/>
    <ClpServices xmlns="4f810ac0-7940-4b47-8510-ccc18747f341"/>
    <IconOverlay xmlns="http://schemas.microsoft.com/sharepoint/v4" xsi:nil="true"/>
    <ChkNouveauEmp xmlns="4f810ac0-7940-4b47-8510-ccc18747f341">false</ChkNouveauEmp>
    <ChkTraitementInitial xmlns="4f810ac0-7940-4b47-8510-ccc18747f341">false</ChkTraitementInitial>
    <TxtResumeE xmlns="4f810ac0-7940-4b47-8510-ccc18747f341"/>
    <ChLocationEmplacement xmlns="4f810ac0-7940-4b47-8510-ccc18747f341">Client Library / Bibliothèque client</ChLocationEmplacement>
    <TxtResumeF xmlns="4f810ac0-7940-4b47-8510-ccc18747f341"/>
    <PgResponsibleResponsable xmlns="aeabe285-28c2-4b4a-a8cd-631679229c94">
      <UserInfo>
        <DisplayName>Ke, Jun J [NC]</DisplayName>
        <AccountId>126</AccountId>
        <AccountType/>
      </UserInfo>
    </PgResponsibleResponsable>
  </documentManagement>
</p:properties>
</file>

<file path=customXml/item3.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C13B8C-CBE4-4571-B4F9-DDEF490A4D7E}">
  <ds:schemaRefs>
    <ds:schemaRef ds:uri="http://schemas.microsoft.com/sharepoint/v3/contenttype/forms"/>
  </ds:schemaRefs>
</ds:datastoreItem>
</file>

<file path=customXml/itemProps2.xml><?xml version="1.0" encoding="utf-8"?>
<ds:datastoreItem xmlns:ds="http://schemas.openxmlformats.org/officeDocument/2006/customXml" ds:itemID="{90507AC8-6AD0-4B77-82AD-F31BBBF7BAA3}">
  <ds:schemaRefs>
    <ds:schemaRef ds:uri="http://purl.org/dc/dcmitype/"/>
    <ds:schemaRef ds:uri="http://schemas.microsoft.com/office/2006/documentManagement/types"/>
    <ds:schemaRef ds:uri="aeabe285-28c2-4b4a-a8cd-631679229c94"/>
    <ds:schemaRef ds:uri="http://purl.org/dc/elements/1.1/"/>
    <ds:schemaRef ds:uri="http://schemas.microsoft.com/office/2006/metadata/properties"/>
    <ds:schemaRef ds:uri="4f810ac0-7940-4b47-8510-ccc18747f341"/>
    <ds:schemaRef ds:uri="http://schemas.microsoft.com/sharepoint/v3"/>
    <ds:schemaRef ds:uri="http://schemas.microsoft.com/sharepoint/v4"/>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AC417835-CEC1-4958-971E-4D15D55A71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IPD Deck - Cambridge Bay Nov 7</Template>
  <TotalTime>786</TotalTime>
  <Words>1162</Words>
  <Application>Microsoft Office PowerPoint</Application>
  <PresentationFormat>On-screen Show (4:3)</PresentationFormat>
  <Paragraphs>206</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Times New Roman</vt:lpstr>
      <vt:lpstr>Verdana</vt:lpstr>
      <vt:lpstr>Wingdings</vt:lpstr>
      <vt:lpstr>IPD Deck - Cambridge Bay Nov 7</vt:lpstr>
      <vt:lpstr>Service Canada Programs</vt:lpstr>
      <vt:lpstr>Getting to Know What We Do!</vt:lpstr>
      <vt:lpstr>Service Canada Centre - Did you Know?</vt:lpstr>
      <vt:lpstr>Grants and Contributions</vt:lpstr>
      <vt:lpstr>Indigenous Skills Employment Training Program (ISETP)</vt:lpstr>
      <vt:lpstr>Indigenous Skills Employment Training Program (ISETP) </vt:lpstr>
      <vt:lpstr>Skills Partnership Fund (SPF)</vt:lpstr>
      <vt:lpstr>Service Canada - Indigenous Program Delivery</vt:lpstr>
      <vt:lpstr>Labour Market and Social Development Programs</vt:lpstr>
      <vt:lpstr>Youth Employment Skills Strategy (YESS)</vt:lpstr>
      <vt:lpstr>YESS CFP Details/Links</vt:lpstr>
      <vt:lpstr>Youth Employment Skills Strategy (YESS) continued..</vt:lpstr>
      <vt:lpstr>Opportunities Fund</vt:lpstr>
      <vt:lpstr>National Calls for Proposals</vt:lpstr>
      <vt:lpstr>New Horizons for Seniors Program (NHSP)</vt:lpstr>
      <vt:lpstr>Reaching Home</vt:lpstr>
      <vt:lpstr>Canada-Yukon Collaboration</vt:lpstr>
      <vt:lpstr>Call to Action</vt:lpstr>
      <vt:lpstr>Service Canada – Labour Market and Social Development Programs</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Aboriginal Skills Employment Training Strategy (ASETS)</dc:title>
  <dc:creator>Brasnett, Sheila M [W-T]</dc:creator>
  <cp:lastModifiedBy>Abigail Stogrin</cp:lastModifiedBy>
  <cp:revision>56</cp:revision>
  <dcterms:created xsi:type="dcterms:W3CDTF">2018-10-25T22:33:04Z</dcterms:created>
  <dcterms:modified xsi:type="dcterms:W3CDTF">2019-06-13T16:28:48Z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temRetentionFormula">
    <vt:lpwstr/>
  </property>
  <property fmtid="{D5CDD505-2E9C-101B-9397-08002B2CF9AE}" pid="3" name="_dlc_policyId">
    <vt:lpwstr/>
  </property>
  <property fmtid="{D5CDD505-2E9C-101B-9397-08002B2CF9AE}" pid="4" name="ContentTypeId">
    <vt:lpwstr>0x0101040003A63F095AE43C418C5EB8D418AD87E4008A2F70CE93A5824AB942A768F5BED4E8</vt:lpwstr>
  </property>
  <property fmtid="{D5CDD505-2E9C-101B-9397-08002B2CF9AE}" pid="5" name="WorkflowChangePath">
    <vt:lpwstr>7ab30019-3554-4919-b6f6-c90dc74a1bdf,4;</vt:lpwstr>
  </property>
</Properties>
</file>