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6" r:id="rId3"/>
    <p:sldId id="297" r:id="rId4"/>
    <p:sldId id="298" r:id="rId5"/>
    <p:sldId id="326" r:id="rId6"/>
    <p:sldId id="318" r:id="rId7"/>
    <p:sldId id="313" r:id="rId8"/>
    <p:sldId id="325" r:id="rId9"/>
    <p:sldId id="323" r:id="rId10"/>
    <p:sldId id="308" r:id="rId11"/>
    <p:sldId id="309" r:id="rId12"/>
    <p:sldId id="317" r:id="rId13"/>
    <p:sldId id="324" r:id="rId14"/>
    <p:sldId id="322" r:id="rId15"/>
    <p:sldId id="327" r:id="rId16"/>
    <p:sldId id="328" r:id="rId17"/>
    <p:sldId id="330" r:id="rId18"/>
    <p:sldId id="331" r:id="rId19"/>
    <p:sldId id="310" r:id="rId20"/>
    <p:sldId id="312" r:id="rId21"/>
    <p:sldId id="311" r:id="rId22"/>
    <p:sldId id="299" r:id="rId23"/>
    <p:sldId id="302" r:id="rId24"/>
    <p:sldId id="303" r:id="rId25"/>
    <p:sldId id="301" r:id="rId26"/>
    <p:sldId id="304" r:id="rId27"/>
    <p:sldId id="305" r:id="rId28"/>
    <p:sldId id="306" r:id="rId29"/>
    <p:sldId id="307" r:id="rId30"/>
    <p:sldId id="314" r:id="rId31"/>
    <p:sldId id="321" r:id="rId32"/>
    <p:sldId id="300"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51844" autoAdjust="0"/>
  </p:normalViewPr>
  <p:slideViewPr>
    <p:cSldViewPr snapToGrid="0">
      <p:cViewPr varScale="1">
        <p:scale>
          <a:sx n="59" d="100"/>
          <a:sy n="59" d="100"/>
        </p:scale>
        <p:origin x="25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45B12-B7A6-488F-A607-A1EA532DF8AC}" type="datetimeFigureOut">
              <a:rPr lang="en-CA" smtClean="0"/>
              <a:t>2021-09-14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B45BA-765D-4049-BEA7-EEF9F164B894}" type="slidenum">
              <a:rPr lang="en-CA" smtClean="0"/>
              <a:t>‹#›</a:t>
            </a:fld>
            <a:endParaRPr lang="en-CA"/>
          </a:p>
        </p:txBody>
      </p:sp>
    </p:spTree>
    <p:extLst>
      <p:ext uri="{BB962C8B-B14F-4D97-AF65-F5344CB8AC3E}">
        <p14:creationId xmlns:p14="http://schemas.microsoft.com/office/powerpoint/2010/main" val="173768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fr-CA" sz="1800" dirty="0">
                <a:effectLst/>
                <a:latin typeface="Arial" panose="020B0604020202020204" pitchFamily="34" charset="0"/>
                <a:ea typeface="Calibri" panose="020F0502020204030204" pitchFamily="34" charset="0"/>
                <a:cs typeface="Times New Roman" panose="02020603050405020304" pitchFamily="18" charset="0"/>
              </a:rPr>
              <a:t>En mai 2018, les bureaux des sous‑ministres adjoints des Services immobiliers (SI) (K. Radford et M. Mills) ainsi qu’une section du Secteur de la planification stratégique, de l’administration et du renouvellement ont été déménagés dans la zone 9A1, dans la tour A de la Place du Portage.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superficie utilisée est de 928,5 m</a:t>
            </a:r>
            <a:r>
              <a:rPr lang="fr-CA" sz="18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200" dirty="0">
                <a:effectLst/>
                <a:latin typeface="Arial" panose="020B060402020202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85 employés ont été affectés à cet étage, ce qui porte le ratio d’utilisation à 10,9 m</a:t>
            </a:r>
            <a:r>
              <a:rPr lang="fr-CA" sz="18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fr-CA" sz="1800" dirty="0">
                <a:effectLst/>
                <a:latin typeface="Arial" panose="020B0604020202020204" pitchFamily="34" charset="0"/>
                <a:ea typeface="Calibri" panose="020F0502020204030204" pitchFamily="34" charset="0"/>
                <a:cs typeface="Times New Roman" panose="02020603050405020304" pitchFamily="18" charset="0"/>
              </a:rPr>
              <a:t> utilisables par équivalent temps plein (ETP).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rPr>
              <a:t>Cela représenterait une réduction de 36 % de l’utilisation de l’espace par rapport aux normes de l’initiative Milieu de travail 2.0, ainsi qu’une diminution de 42 % des 16 m</a:t>
            </a:r>
            <a:r>
              <a:rPr lang="fr-CA" sz="1800" baseline="30000" dirty="0">
                <a:effectLst/>
                <a:latin typeface="Arial" panose="020B0604020202020204" pitchFamily="34" charset="0"/>
                <a:ea typeface="Calibri" panose="020F0502020204030204" pitchFamily="34" charset="0"/>
              </a:rPr>
              <a:t>2</a:t>
            </a:r>
            <a:r>
              <a:rPr lang="fr-CA" sz="1800" dirty="0">
                <a:effectLst/>
                <a:latin typeface="Arial" panose="020B0604020202020204" pitchFamily="34" charset="0"/>
                <a:ea typeface="Calibri" panose="020F0502020204030204" pitchFamily="34" charset="0"/>
              </a:rPr>
              <a:t> utilisables par ETP que la plupart des ministères utilisent actuellement dans les milieux existants.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a:t>
            </a:fld>
            <a:endParaRPr lang="en-CA"/>
          </a:p>
        </p:txBody>
      </p:sp>
    </p:spTree>
    <p:extLst>
      <p:ext uri="{BB962C8B-B14F-4D97-AF65-F5344CB8AC3E}">
        <p14:creationId xmlns:p14="http://schemas.microsoft.com/office/powerpoint/2010/main" val="184206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Dans les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zones de transition </a:t>
            </a:r>
            <a:r>
              <a:rPr lang="fr-CA" sz="1800" dirty="0">
                <a:effectLst/>
                <a:latin typeface="Arial" panose="020B0604020202020204" pitchFamily="34" charset="0"/>
                <a:ea typeface="Calibri" panose="020F0502020204030204" pitchFamily="34" charset="0"/>
                <a:cs typeface="Times New Roman" panose="02020603050405020304" pitchFamily="18" charset="0"/>
              </a:rPr>
              <a:t>comme celle‑ci, la socialisation et la collaboration de groupe sont fortement encouragées. En offrant divers postes de travail en groupe et en situant ces activités loin de la zone tranquille, il est possible d’atteindre un équilibre dans le milieu de travail à l’appui de tous les types d’activités et de façons de travailler.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fr-FR" sz="4000" b="0" u="none" strike="noStrike" dirty="0">
                <a:solidFill>
                  <a:srgbClr val="3C4043"/>
                </a:solidFill>
                <a:effectLst/>
                <a:latin typeface="arial" panose="020B0604020202020204" pitchFamily="34" charset="0"/>
              </a:rPr>
              <a:t>POINTS DE TRAVAIL COLLABORATIFS</a:t>
            </a:r>
          </a:p>
          <a:p>
            <a:pPr marL="0" marR="0" lvl="0" indent="0" algn="just">
              <a:lnSpc>
                <a:spcPct val="115000"/>
              </a:lnSpc>
              <a:spcBef>
                <a:spcPts val="0"/>
              </a:spcBef>
              <a:spcAft>
                <a:spcPts val="0"/>
              </a:spcAft>
              <a:buFont typeface="Symbol" panose="05050102010706020507" pitchFamily="18" charset="2"/>
              <a:buNone/>
            </a:pPr>
            <a:r>
              <a:rPr lang="fr-FR" sz="4000" b="0" u="none" strike="noStrike" dirty="0">
                <a:solidFill>
                  <a:srgbClr val="3C4043"/>
                </a:solidFill>
                <a:effectLst/>
                <a:latin typeface="arial" panose="020B0604020202020204" pitchFamily="34" charset="0"/>
              </a:rPr>
              <a:t>Le Milieu de travail GC propose une grande variété de points de travail </a:t>
            </a:r>
            <a:r>
              <a:rPr lang="fr-FR" sz="3600" b="0" u="none" strike="noStrike" dirty="0">
                <a:solidFill>
                  <a:srgbClr val="3C4043"/>
                </a:solidFill>
                <a:effectLst/>
                <a:latin typeface="arial" panose="020B0604020202020204" pitchFamily="34" charset="0"/>
              </a:rPr>
              <a:t>COLLABORATIFS</a:t>
            </a:r>
            <a:r>
              <a:rPr lang="fr-FR" sz="4000" b="0" u="none" strike="noStrike" dirty="0">
                <a:solidFill>
                  <a:srgbClr val="3C4043"/>
                </a:solidFill>
                <a:effectLst/>
                <a:latin typeface="arial" panose="020B0604020202020204" pitchFamily="34" charset="0"/>
              </a:rPr>
              <a:t> ouverts et fermés, favorisant l'interaction spontanée et le partage d'idées ainsi que les activités de collaboration planifiées. L'utilisation de moniteurs et d'écrans intelligents partagés, de surfaces inscriptibles et des mobiliers reconfigurable permettent aux groupes de tirer le meilleur parti des espaces partagés. Les points de travail collaboratifs offrent une variété d'espaces de réunion formels et informels.</a:t>
            </a:r>
          </a:p>
          <a:p>
            <a:pPr marL="342900" marR="0" lvl="0" indent="-342900" algn="just">
              <a:lnSpc>
                <a:spcPct val="115000"/>
              </a:lnSpc>
              <a:spcBef>
                <a:spcPts val="0"/>
              </a:spcBef>
              <a:spcAft>
                <a:spcPts val="0"/>
              </a:spcAft>
              <a:buFont typeface="Symbol" panose="05050102010706020507" pitchFamily="18" charset="2"/>
              <a:buChar char=""/>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fr-FR" sz="2800" b="0" u="none" strike="noStrike" dirty="0">
                <a:solidFill>
                  <a:srgbClr val="3C4043"/>
                </a:solidFill>
                <a:effectLst/>
                <a:latin typeface="arial" panose="020B0604020202020204" pitchFamily="34" charset="0"/>
              </a:rPr>
              <a:t>Salle de réunion moyenne fermée/collaborative : cette salle de réunion fermée peut accueillir jusqu'à 12 personnes. </a:t>
            </a:r>
          </a:p>
          <a:p>
            <a:pPr marL="342900" marR="0" lvl="0" indent="-342900" algn="just">
              <a:lnSpc>
                <a:spcPct val="115000"/>
              </a:lnSpc>
              <a:spcBef>
                <a:spcPts val="0"/>
              </a:spcBef>
              <a:spcAft>
                <a:spcPts val="0"/>
              </a:spcAft>
              <a:buFont typeface="Symbol" panose="05050102010706020507" pitchFamily="18" charset="2"/>
              <a:buChar char=""/>
            </a:pPr>
            <a:endParaRPr lang="fr-FR" sz="2800" b="0" u="none" strike="noStrike"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fr-FR" sz="2800" b="0" u="none" strike="noStrike" dirty="0">
                <a:solidFill>
                  <a:srgbClr val="3C4043"/>
                </a:solidFill>
                <a:effectLst/>
                <a:latin typeface="arial" panose="020B0604020202020204" pitchFamily="34" charset="0"/>
              </a:rPr>
              <a:t>Il y a </a:t>
            </a:r>
            <a:r>
              <a:rPr lang="fr-CA" sz="1800" dirty="0">
                <a:effectLst/>
                <a:latin typeface="Arial" panose="020B0604020202020204" pitchFamily="34" charset="0"/>
                <a:ea typeface="Calibri" panose="020F0502020204030204" pitchFamily="34" charset="0"/>
              </a:rPr>
              <a:t>deux </a:t>
            </a:r>
            <a:r>
              <a:rPr lang="fr-CA" sz="1800" dirty="0">
                <a:solidFill>
                  <a:srgbClr val="009999"/>
                </a:solidFill>
                <a:effectLst/>
                <a:latin typeface="Arial" panose="020B0604020202020204" pitchFamily="34" charset="0"/>
                <a:ea typeface="Calibri" panose="020F0502020204030204" pitchFamily="34" charset="0"/>
              </a:rPr>
              <a:t>centres d’affaires sur</a:t>
            </a:r>
            <a:r>
              <a:rPr lang="fr-CA" sz="1800" dirty="0">
                <a:effectLst/>
                <a:latin typeface="Arial" panose="020B0604020202020204" pitchFamily="34" charset="0"/>
                <a:ea typeface="Calibri" panose="020F0502020204030204" pitchFamily="34" charset="0"/>
              </a:rPr>
              <a:t> cet étage. Les employés peuvent y trouver des fournitures et des outils de travail communs.</a:t>
            </a: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10</a:t>
            </a:fld>
            <a:endParaRPr lang="en-CA"/>
          </a:p>
        </p:txBody>
      </p:sp>
    </p:spTree>
    <p:extLst>
      <p:ext uri="{BB962C8B-B14F-4D97-AF65-F5344CB8AC3E}">
        <p14:creationId xmlns:p14="http://schemas.microsoft.com/office/powerpoint/2010/main" val="217938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Clos/Transitionnelle : cette grande salle de réunion est une salle de réunion fermée pouvant accueillir jusqu'à 20 personnes. </a:t>
            </a:r>
            <a:endParaRPr lang="en-CA" dirty="0"/>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Dans les grandes salles de conférence, un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mobilier collaboratif </a:t>
            </a:r>
            <a:r>
              <a:rPr lang="fr-CA" sz="1800" dirty="0">
                <a:effectLst/>
                <a:latin typeface="Arial" panose="020B0604020202020204" pitchFamily="34" charset="0"/>
                <a:ea typeface="Calibri" panose="020F0502020204030204" pitchFamily="34" charset="0"/>
                <a:cs typeface="Times New Roman" panose="02020603050405020304" pitchFamily="18" charset="0"/>
              </a:rPr>
              <a:t>a été ajouté pour optimiser les espaces d’écoute.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Elles peuvent toutes être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réservées</a:t>
            </a:r>
            <a:r>
              <a:rPr lang="fr-CA" sz="1800" dirty="0">
                <a:effectLst/>
                <a:latin typeface="Arial" panose="020B0604020202020204" pitchFamily="34" charset="0"/>
                <a:ea typeface="Calibri" panose="020F0502020204030204" pitchFamily="34" charset="0"/>
                <a:cs typeface="Times New Roman" panose="02020603050405020304" pitchFamily="18" charset="0"/>
              </a:rPr>
              <a:t>, et elles sont munies d’</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appareils audiovisuels</a:t>
            </a:r>
            <a:r>
              <a:rPr lang="fr-CA" sz="1800" dirty="0">
                <a:effectLst/>
                <a:latin typeface="Arial" panose="020B0604020202020204" pitchFamily="34" charset="0"/>
                <a:ea typeface="Calibri" panose="020F0502020204030204" pitchFamily="34" charset="0"/>
                <a:cs typeface="Times New Roman" panose="02020603050405020304" pitchFamily="18" charset="0"/>
              </a:rPr>
              <a:t> et de </a:t>
            </a:r>
            <a:r>
              <a:rPr lang="fr-CA" sz="1800" dirty="0" err="1">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ClickShare</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FAIT AMUSANT – ÉCOLOGISATION</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Dans le sondage sur la satisfaction en milieu de travail tenu au préalable (lorsque la zone 3B3 était occupée), 93 % des répondants étaient d’accord pour dire qu’on leur fournissait les bons outils pour soutenir le milieu sans papier et 90 % affirmaient que leur milieu de travail était principalement sans papier.</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FR" sz="2800" b="0" u="none" strike="noStrike" dirty="0">
                <a:solidFill>
                  <a:srgbClr val="3C4043"/>
                </a:solidFill>
                <a:effectLst/>
                <a:latin typeface="arial" panose="020B0604020202020204" pitchFamily="34" charset="0"/>
              </a:rPr>
              <a:t> </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11</a:t>
            </a:fld>
            <a:endParaRPr lang="en-CA"/>
          </a:p>
        </p:txBody>
      </p:sp>
    </p:spTree>
    <p:extLst>
      <p:ext uri="{BB962C8B-B14F-4D97-AF65-F5344CB8AC3E}">
        <p14:creationId xmlns:p14="http://schemas.microsoft.com/office/powerpoint/2010/main" val="302247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Clos/collaboratif : cette salle de travail est une salle fermée pour le travail d'équipe ou des réunions jusqu’à 6 personnes.</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12</a:t>
            </a:fld>
            <a:endParaRPr lang="en-CA"/>
          </a:p>
        </p:txBody>
      </p:sp>
    </p:spTree>
    <p:extLst>
      <p:ext uri="{BB962C8B-B14F-4D97-AF65-F5344CB8AC3E}">
        <p14:creationId xmlns:p14="http://schemas.microsoft.com/office/powerpoint/2010/main" val="3196790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Collaboratif/ouvert : cet enclave est un espace informel ouvert ou semi-fermé pour des réunions à court ou moyen terme. </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13</a:t>
            </a:fld>
            <a:endParaRPr lang="en-CA"/>
          </a:p>
        </p:txBody>
      </p:sp>
    </p:spTree>
    <p:extLst>
      <p:ext uri="{BB962C8B-B14F-4D97-AF65-F5344CB8AC3E}">
        <p14:creationId xmlns:p14="http://schemas.microsoft.com/office/powerpoint/2010/main" val="424268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Collaboratif/ouvert : cet enclave est un espace informel ouvert ou semi-fermé pour des réunions à court ou moyen terme.</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14</a:t>
            </a:fld>
            <a:endParaRPr lang="en-CA"/>
          </a:p>
        </p:txBody>
      </p:sp>
    </p:spTree>
    <p:extLst>
      <p:ext uri="{BB962C8B-B14F-4D97-AF65-F5344CB8AC3E}">
        <p14:creationId xmlns:p14="http://schemas.microsoft.com/office/powerpoint/2010/main" val="1163437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cuisinette offre une vue sur la rivière des Outaouais, la Cour suprême (et le Parlement). Avant que l’étage soit rénové, il y avait des bureaux dans ce coin. À présent, tous les employés et visiteurs de l’étage ont droit à cette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vue splendide</a:t>
            </a: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rPr>
              <a:t>Une</a:t>
            </a:r>
            <a:r>
              <a:rPr lang="fr-CA" sz="1800" dirty="0">
                <a:effectLst/>
                <a:latin typeface="Georgia" panose="02040502050405020303" pitchFamily="18" charset="0"/>
                <a:ea typeface="Calibri" panose="020F0502020204030204" pitchFamily="34" charset="0"/>
                <a:cs typeface="Times New Roman" panose="02020603050405020304" pitchFamily="18" charset="0"/>
              </a:rPr>
              <a:t> </a:t>
            </a:r>
            <a:r>
              <a:rPr lang="fr-CA" sz="1800" dirty="0">
                <a:solidFill>
                  <a:srgbClr val="009999"/>
                </a:solidFill>
                <a:effectLst/>
                <a:latin typeface="Arial" panose="020B0604020202020204" pitchFamily="34" charset="0"/>
                <a:ea typeface="Calibri" panose="020F0502020204030204" pitchFamily="34" charset="0"/>
              </a:rPr>
              <a:t>essence canadienne </a:t>
            </a:r>
            <a:r>
              <a:rPr lang="fr-CA" sz="1800" dirty="0">
                <a:effectLst/>
                <a:latin typeface="Arial" panose="020B0604020202020204" pitchFamily="34" charset="0"/>
                <a:ea typeface="Calibri" panose="020F0502020204030204" pitchFamily="34" charset="0"/>
              </a:rPr>
              <a:t>(l’érable) a été utilisée dans les éléments de construction et de conception – ici‑même dans la cuisinette, et vous en verrez aussi ailleurs sur l’étage.</a:t>
            </a:r>
          </a:p>
          <a:p>
            <a:pPr marL="0" marR="0" lvl="0" indent="0">
              <a:lnSpc>
                <a:spcPct val="115000"/>
              </a:lnSpc>
              <a:spcBef>
                <a:spcPts val="0"/>
              </a:spcBef>
              <a:spcAft>
                <a:spcPts val="0"/>
              </a:spcAft>
              <a:buFont typeface="Symbol" panose="05050102010706020507" pitchFamily="18" charset="2"/>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Une petite remarque sur l’</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accessibilité</a:t>
            </a:r>
            <a:r>
              <a:rPr lang="fr-CA" sz="1800" dirty="0">
                <a:effectLst/>
                <a:latin typeface="Arial" panose="020B0604020202020204" pitchFamily="34" charset="0"/>
                <a:ea typeface="Calibri" panose="020F0502020204030204" pitchFamily="34" charset="0"/>
                <a:cs typeface="Times New Roman" panose="02020603050405020304" pitchFamily="18" charset="0"/>
              </a:rPr>
              <a:t> ici. Vous remarquerez que les deux fours à micro‑ondes sont placés à des hauteurs différentes, au même titre que les deux éviers. Bien que deux éviers ne constituent pas la « norme », il n’est pas difficile d’en ajouter un et les employés en sont grandement reconnaissants.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Les chaises de la cuisine peuvent servir de postes de travail. Nous nous sommes assurés d’</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ajouter de l’électricité </a:t>
            </a:r>
            <a:r>
              <a:rPr lang="fr-CA" sz="1800" dirty="0">
                <a:effectLst/>
                <a:latin typeface="Arial" panose="020B0604020202020204" pitchFamily="34" charset="0"/>
                <a:ea typeface="Calibri" panose="020F0502020204030204" pitchFamily="34" charset="0"/>
                <a:cs typeface="Times New Roman" panose="02020603050405020304" pitchFamily="18" charset="0"/>
              </a:rPr>
              <a:t>le long des fenêtres pour que les employés puissent brancher leurs appareils s’ils doivent travailler à cet endroit pendant une certaine période de la journée.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15</a:t>
            </a:fld>
            <a:endParaRPr lang="en-CA"/>
          </a:p>
        </p:txBody>
      </p:sp>
    </p:spTree>
    <p:extLst>
      <p:ext uri="{BB962C8B-B14F-4D97-AF65-F5344CB8AC3E}">
        <p14:creationId xmlns:p14="http://schemas.microsoft.com/office/powerpoint/2010/main" val="2703426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Passons maintenant à la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zone tranquille</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 fait de délimiter les zones et de les désigner aide à informer les utilisateurs de la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façon dont l’espace devrait être utilisé.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zone tranquille comprend des postes de travail individuels ouverts, semi-fermés et fermés. Dans ces zones, l’intention est de favoriser la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concentration au travail</a:t>
            </a:r>
            <a:r>
              <a:rPr lang="fr-CA" sz="1800" dirty="0">
                <a:effectLst/>
                <a:latin typeface="Arial" panose="020B0604020202020204" pitchFamily="34" charset="0"/>
                <a:ea typeface="Calibri" panose="020F0502020204030204" pitchFamily="34" charset="0"/>
                <a:cs typeface="Times New Roman" panose="02020603050405020304" pitchFamily="18" charset="0"/>
              </a:rPr>
              <a:t> et de répondre au besoin d’espaces silencieux ou privés, dans un endroit qui devrait être exempt de distractions.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rPr>
              <a:t>Ici, le</a:t>
            </a:r>
            <a:r>
              <a:rPr lang="fr-CA" sz="1800" dirty="0">
                <a:effectLst/>
                <a:latin typeface="Georgia" panose="02040502050405020303" pitchFamily="18" charset="0"/>
                <a:ea typeface="Calibri" panose="020F0502020204030204" pitchFamily="34" charset="0"/>
                <a:cs typeface="Times New Roman" panose="02020603050405020304" pitchFamily="18" charset="0"/>
              </a:rPr>
              <a:t> </a:t>
            </a:r>
            <a:r>
              <a:rPr lang="fr-CA" sz="1800" dirty="0">
                <a:solidFill>
                  <a:srgbClr val="009999"/>
                </a:solidFill>
                <a:effectLst/>
                <a:latin typeface="Arial" panose="020B0604020202020204" pitchFamily="34" charset="0"/>
                <a:ea typeface="Calibri" panose="020F0502020204030204" pitchFamily="34" charset="0"/>
              </a:rPr>
              <a:t>niveau de bruit </a:t>
            </a:r>
            <a:r>
              <a:rPr lang="fr-CA" sz="1800" dirty="0">
                <a:effectLst/>
                <a:latin typeface="Arial" panose="020B0604020202020204" pitchFamily="34" charset="0"/>
                <a:ea typeface="Calibri" panose="020F0502020204030204" pitchFamily="34" charset="0"/>
              </a:rPr>
              <a:t>est censé être plus bas qu’à tout autre endroit sur l’étage.</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19</a:t>
            </a:fld>
            <a:endParaRPr lang="en-CA"/>
          </a:p>
        </p:txBody>
      </p:sp>
    </p:spTree>
    <p:extLst>
      <p:ext uri="{BB962C8B-B14F-4D97-AF65-F5344CB8AC3E}">
        <p14:creationId xmlns:p14="http://schemas.microsoft.com/office/powerpoint/2010/main" val="2913973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800"/>
              </a:lnSpc>
              <a:spcBef>
                <a:spcPts val="1800"/>
              </a:spcBef>
              <a:spcAft>
                <a:spcPts val="1800"/>
              </a:spcAft>
            </a:pPr>
            <a:r>
              <a:rPr lang="fr-CA" sz="18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Arrêt n</a:t>
            </a:r>
            <a:r>
              <a:rPr lang="fr-CA" sz="1800" b="1" baseline="300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o</a:t>
            </a:r>
            <a:r>
              <a:rPr lang="fr-CA" sz="18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5 : Entre la zone tranquille et la zone exécutive</a:t>
            </a: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u="none" strike="noStrike" dirty="0">
                <a:solidFill>
                  <a:srgbClr val="3C4043"/>
                </a:solidFill>
                <a:effectLst/>
                <a:latin typeface="arial" panose="020B0604020202020204" pitchFamily="34" charset="0"/>
              </a:rPr>
              <a:t>Encore une fois, il s'agit du point de travail Enclave, une zone semi-fermée pour les réunions à court et à moyen terme.</a:t>
            </a:r>
          </a:p>
          <a:p>
            <a:pPr marL="0" marR="0" algn="just">
              <a:lnSpc>
                <a:spcPts val="1800"/>
              </a:lnSpc>
              <a:spcBef>
                <a:spcPts val="1800"/>
              </a:spcBef>
              <a:spcAft>
                <a:spcPts val="1800"/>
              </a:spcAft>
            </a:pP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Nous avons vu beaucoup de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salles de réunion </a:t>
            </a:r>
            <a:r>
              <a:rPr lang="fr-CA" sz="1800" dirty="0">
                <a:effectLst/>
                <a:latin typeface="Arial" panose="020B0604020202020204" pitchFamily="34" charset="0"/>
                <a:ea typeface="Calibri" panose="020F0502020204030204" pitchFamily="34" charset="0"/>
                <a:cs typeface="Times New Roman" panose="02020603050405020304" pitchFamily="18" charset="0"/>
              </a:rPr>
              <a:t>jusqu’ici.</a:t>
            </a:r>
            <a:r>
              <a:rPr lang="en-CA" sz="1800" dirty="0">
                <a:effectLst/>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lgn="just">
              <a:lnSpc>
                <a:spcPct val="115000"/>
              </a:lnSpc>
              <a:spcBef>
                <a:spcPts val="0"/>
              </a:spcBef>
              <a:spcAft>
                <a:spcPts val="1000"/>
              </a:spcAft>
              <a:buFont typeface="Symbol" panose="05050102010706020507" pitchFamily="18"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Elles peuvent toutes être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réservées</a:t>
            </a:r>
            <a:r>
              <a:rPr lang="fr-CA" sz="1800" dirty="0">
                <a:effectLst/>
                <a:latin typeface="Arial" panose="020B0604020202020204" pitchFamily="34" charset="0"/>
                <a:ea typeface="Calibri" panose="020F0502020204030204" pitchFamily="34" charset="0"/>
                <a:cs typeface="Times New Roman" panose="02020603050405020304" pitchFamily="18" charset="0"/>
              </a:rPr>
              <a:t>, et elles sont munies d’</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appareils audiovisuels</a:t>
            </a:r>
            <a:r>
              <a:rPr lang="fr-CA" sz="1800" dirty="0">
                <a:effectLst/>
                <a:latin typeface="Arial" panose="020B0604020202020204" pitchFamily="34" charset="0"/>
                <a:ea typeface="Calibri" panose="020F0502020204030204" pitchFamily="34" charset="0"/>
                <a:cs typeface="Times New Roman" panose="02020603050405020304" pitchFamily="18" charset="0"/>
              </a:rPr>
              <a:t> et de </a:t>
            </a:r>
            <a:r>
              <a:rPr lang="fr-CA" sz="1800" dirty="0" err="1">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ClickShare</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endPar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Le</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réseau sans fil </a:t>
            </a:r>
            <a:r>
              <a:rPr lang="fr-CA" sz="1800" dirty="0">
                <a:effectLst/>
                <a:latin typeface="Arial" panose="020B0604020202020204" pitchFamily="34" charset="0"/>
                <a:ea typeface="Calibri" panose="020F0502020204030204" pitchFamily="34" charset="0"/>
                <a:cs typeface="Times New Roman" panose="02020603050405020304" pitchFamily="18" charset="0"/>
              </a:rPr>
              <a:t>est accessible partout sur l’étage.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20</a:t>
            </a:fld>
            <a:endParaRPr lang="en-CA"/>
          </a:p>
        </p:txBody>
      </p:sp>
    </p:spTree>
    <p:extLst>
      <p:ext uri="{BB962C8B-B14F-4D97-AF65-F5344CB8AC3E}">
        <p14:creationId xmlns:p14="http://schemas.microsoft.com/office/powerpoint/2010/main" val="2318926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lnSpc>
                <a:spcPct val="115000"/>
              </a:lnSpc>
              <a:spcBef>
                <a:spcPts val="0"/>
              </a:spcBef>
              <a:spcAft>
                <a:spcPts val="1000"/>
              </a:spcAft>
              <a:buFont typeface="Symbol" panose="05050102010706020507" pitchFamily="18" charset="2"/>
              <a:buNone/>
            </a:pPr>
            <a:r>
              <a:rPr lang="fr-CA" sz="1800" dirty="0">
                <a:effectLst/>
                <a:latin typeface="Arial" panose="020B0604020202020204" pitchFamily="34" charset="0"/>
                <a:ea typeface="Calibri" panose="020F0502020204030204" pitchFamily="34" charset="0"/>
                <a:cs typeface="Times New Roman" panose="02020603050405020304" pitchFamily="18" charset="0"/>
              </a:rPr>
              <a:t>L’ambiance de cette salle (908), que nous appelons une salle de travail, est tout à fait différente.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a:lnSpc>
                <a:spcPts val="1800"/>
              </a:lnSpc>
              <a:spcBef>
                <a:spcPts val="0"/>
              </a:spcBef>
              <a:spcAft>
                <a:spcPts val="0"/>
              </a:spcAft>
            </a:pPr>
            <a:r>
              <a:rPr lang="fr-C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FAIT AMUSANT – MOBILISATION DES EMPLOYÉS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Les noms de toutes les salles et salles de réunion que vous avez vues ont été choisis par les employés dans le cadre d’un concours. Chaque zone a un thème :</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Zone de collaboration : Lieux historiques canadiens célèbres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Zone tranquille : Rivières canadiennes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Zone exécutive : Points d’intérêt célèbres au Canada</a:t>
            </a:r>
          </a:p>
          <a:p>
            <a:pPr marL="0" marR="0">
              <a:lnSpc>
                <a:spcPts val="1800"/>
              </a:lnSpc>
              <a:spcBef>
                <a:spcPts val="0"/>
              </a:spcBef>
              <a:spcAft>
                <a:spcPts val="0"/>
              </a:spcAft>
            </a:pP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Quelle belle façon de faire participer les employés au processus!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21</a:t>
            </a:fld>
            <a:endParaRPr lang="en-CA"/>
          </a:p>
        </p:txBody>
      </p:sp>
    </p:spTree>
    <p:extLst>
      <p:ext uri="{BB962C8B-B14F-4D97-AF65-F5344CB8AC3E}">
        <p14:creationId xmlns:p14="http://schemas.microsoft.com/office/powerpoint/2010/main" val="329976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1" u="none" strike="noStrike" dirty="0">
                <a:solidFill>
                  <a:srgbClr val="3C4043"/>
                </a:solidFill>
                <a:effectLst/>
                <a:latin typeface="arial" panose="020B0604020202020204" pitchFamily="34" charset="0"/>
              </a:rPr>
              <a:t>Arrêt n°6 : Zone exécutive (zone spécialisée) - Dans ce cas particulier, il s'agissait d'une suite ADMO, la première fois testée avec Milieu de travail GC.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Dans cet espace, l’un des aspects particuliers est qu’un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sous‑ministre adjoint</a:t>
            </a:r>
            <a:r>
              <a:rPr lang="fr-CA" sz="1800" dirty="0">
                <a:effectLst/>
                <a:latin typeface="Arial" panose="020B0604020202020204" pitchFamily="34" charset="0"/>
                <a:ea typeface="Calibri" panose="020F0502020204030204" pitchFamily="34" charset="0"/>
                <a:cs typeface="Times New Roman" panose="02020603050405020304" pitchFamily="18" charset="0"/>
              </a:rPr>
              <a:t>, un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sous‑ministre adjoint délégué</a:t>
            </a:r>
            <a:r>
              <a:rPr lang="fr-CA" sz="1800" dirty="0">
                <a:effectLst/>
                <a:latin typeface="Arial" panose="020B0604020202020204" pitchFamily="34" charset="0"/>
                <a:ea typeface="Calibri" panose="020F0502020204030204" pitchFamily="34" charset="0"/>
                <a:cs typeface="Times New Roman" panose="02020603050405020304" pitchFamily="18" charset="0"/>
              </a:rPr>
              <a:t>, un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directeur général </a:t>
            </a:r>
            <a:r>
              <a:rPr lang="fr-CA" sz="1800" dirty="0">
                <a:effectLst/>
                <a:latin typeface="Arial" panose="020B0604020202020204" pitchFamily="34" charset="0"/>
                <a:ea typeface="Calibri" panose="020F0502020204030204" pitchFamily="34" charset="0"/>
                <a:cs typeface="Times New Roman" panose="02020603050405020304" pitchFamily="18" charset="0"/>
              </a:rPr>
              <a:t>et quelques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directeurs</a:t>
            </a:r>
            <a:r>
              <a:rPr lang="fr-CA" sz="1800" dirty="0">
                <a:effectLst/>
                <a:latin typeface="Arial" panose="020B0604020202020204" pitchFamily="34" charset="0"/>
                <a:ea typeface="Calibri" panose="020F0502020204030204" pitchFamily="34" charset="0"/>
                <a:cs typeface="Times New Roman" panose="02020603050405020304" pitchFamily="18" charset="0"/>
              </a:rPr>
              <a:t> y travaillent, avec leur équipe de soutien respective.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C’est dans cette zone que vous trouverez habituellement l’équipe du Bureau du sous‑ministre adjoint.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Par ailleurs, cette zone est conçue pour les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sous-ministres adjoints qui travaillent sur le terrain </a:t>
            </a:r>
            <a:r>
              <a:rPr lang="fr-CA" sz="1800" dirty="0">
                <a:effectLst/>
                <a:latin typeface="Arial" panose="020B0604020202020204" pitchFamily="34" charset="0"/>
                <a:ea typeface="Calibri" panose="020F0502020204030204" pitchFamily="34" charset="0"/>
                <a:cs typeface="Times New Roman" panose="02020603050405020304" pitchFamily="18" charset="0"/>
              </a:rPr>
              <a:t>et</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qui rencontrent des</a:t>
            </a:r>
            <a:r>
              <a:rPr lang="fr-CA" sz="1800" dirty="0">
                <a:effectLst/>
                <a:latin typeface="Arial" panose="020B0604020202020204" pitchFamily="34" charset="0"/>
                <a:ea typeface="Calibri" panose="020F0502020204030204" pitchFamily="34" charset="0"/>
                <a:cs typeface="Times New Roman" panose="02020603050405020304" pitchFamily="18" charset="0"/>
              </a:rPr>
              <a:t>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gens</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tabLst>
                <a:tab pos="5671185" algn="l"/>
              </a:tabLst>
            </a:pPr>
            <a:r>
              <a:rPr lang="fr-CA" sz="1800" dirty="0">
                <a:effectLst/>
                <a:latin typeface="Arial" panose="020B0604020202020204" pitchFamily="34" charset="0"/>
                <a:ea typeface="Calibri" panose="020F0502020204030204" pitchFamily="34" charset="0"/>
                <a:cs typeface="Times New Roman" panose="02020603050405020304" pitchFamily="18" charset="0"/>
              </a:rPr>
              <a:t>On y trouve également divers postes de travail que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tous les occupants de l’étage sont invités à utiliser</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22</a:t>
            </a:fld>
            <a:endParaRPr lang="en-CA"/>
          </a:p>
        </p:txBody>
      </p:sp>
    </p:spTree>
    <p:extLst>
      <p:ext uri="{BB962C8B-B14F-4D97-AF65-F5344CB8AC3E}">
        <p14:creationId xmlns:p14="http://schemas.microsoft.com/office/powerpoint/2010/main" val="159682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Le plancher est une conception du Milieu de travail GC qui contribue à une utilisation plus efficace de l'espace, car tous les points de travail sont partagés. Dans cette présentation, vous verrez de nombreux points de travail différents, chacun ayant une utilisation différente selon le type de travail que vous effectuerez. Il est basé sur l'activité et permet à l'employé de décider où et comment il souhaite travailler pour être aussi productif et efficace que possible.</a:t>
            </a:r>
          </a:p>
          <a:p>
            <a:endParaRPr lang="fr-FR" b="0" u="none" strike="noStrike" dirty="0">
              <a:solidFill>
                <a:srgbClr val="3C4043"/>
              </a:solidFill>
              <a:effectLst/>
              <a:latin typeface="arial" panose="020B0604020202020204" pitchFamily="34" charset="0"/>
            </a:endParaRPr>
          </a:p>
          <a:p>
            <a:r>
              <a:rPr lang="fr-FR" b="0" u="none" strike="noStrike" dirty="0">
                <a:solidFill>
                  <a:srgbClr val="3C4043"/>
                </a:solidFill>
                <a:effectLst/>
                <a:latin typeface="arial" panose="020B0604020202020204" pitchFamily="34" charset="0"/>
              </a:rPr>
              <a:t>Le Milieu de travail GC est très flexible. Dans ce cas-ci, le client a choisi de faire une zone exécutive au lieu d’une zone interactive. Il y a un éco système et on y retrouve des points de travail collaboratifs et individuels. </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a:t>
            </a:fld>
            <a:endParaRPr lang="en-CA"/>
          </a:p>
        </p:txBody>
      </p:sp>
    </p:spTree>
    <p:extLst>
      <p:ext uri="{BB962C8B-B14F-4D97-AF65-F5344CB8AC3E}">
        <p14:creationId xmlns:p14="http://schemas.microsoft.com/office/powerpoint/2010/main" val="3134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Un point de réflexion est un poste de travail individuel secondaire. Un refuge pour la contemplation tranquille ou les besoins de bien-être (yoga, prière, etc.)</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23</a:t>
            </a:fld>
            <a:endParaRPr lang="en-CA"/>
          </a:p>
        </p:txBody>
      </p:sp>
    </p:spTree>
    <p:extLst>
      <p:ext uri="{BB962C8B-B14F-4D97-AF65-F5344CB8AC3E}">
        <p14:creationId xmlns:p14="http://schemas.microsoft.com/office/powerpoint/2010/main" val="3529954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Autre espace collaboratif fermé : une salle de travail ou une salle de projet.</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24</a:t>
            </a:fld>
            <a:endParaRPr lang="en-CA"/>
          </a:p>
        </p:txBody>
      </p:sp>
    </p:spTree>
    <p:extLst>
      <p:ext uri="{BB962C8B-B14F-4D97-AF65-F5344CB8AC3E}">
        <p14:creationId xmlns:p14="http://schemas.microsoft.com/office/powerpoint/2010/main" val="1828387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Enclos principal/individuel : la cabine téléphonique est une zone fermée ou semi-fermée avec une protection acoustique pour les appels téléphoniques.</a:t>
            </a:r>
            <a:endParaRPr lang="en-CA" dirty="0"/>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25</a:t>
            </a:fld>
            <a:endParaRPr lang="en-CA"/>
          </a:p>
        </p:txBody>
      </p:sp>
    </p:spTree>
    <p:extLst>
      <p:ext uri="{BB962C8B-B14F-4D97-AF65-F5344CB8AC3E}">
        <p14:creationId xmlns:p14="http://schemas.microsoft.com/office/powerpoint/2010/main" val="4163796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Capsule de concentration principale/individuelle : le module de travail semi-fermé est conçu pour faire du travail concentré à moyen et long terme.</a:t>
            </a:r>
            <a:endParaRPr lang="en-CA" dirty="0"/>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26</a:t>
            </a:fld>
            <a:endParaRPr lang="en-CA"/>
          </a:p>
        </p:txBody>
      </p:sp>
    </p:spTree>
    <p:extLst>
      <p:ext uri="{BB962C8B-B14F-4D97-AF65-F5344CB8AC3E}">
        <p14:creationId xmlns:p14="http://schemas.microsoft.com/office/powerpoint/2010/main" val="2549853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Principal/Individuel : les postes de travail sont des espaces de travail à moyen et long terme avec accès à d'autres si nécessaire. Ici, nous pouvons voir les bureaux ajustables.</a:t>
            </a: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27</a:t>
            </a:fld>
            <a:endParaRPr lang="en-CA"/>
          </a:p>
        </p:txBody>
      </p:sp>
    </p:spTree>
    <p:extLst>
      <p:ext uri="{BB962C8B-B14F-4D97-AF65-F5344CB8AC3E}">
        <p14:creationId xmlns:p14="http://schemas.microsoft.com/office/powerpoint/2010/main" val="2895237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Un point de discussion est une zone pour de brèves conversations impromptues. Peut également être utilisé comme poste de travail pour les personnes qui travaillent plus efficacement avec du bruit autour d'elles (ambiance café).</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28</a:t>
            </a:fld>
            <a:endParaRPr lang="en-CA"/>
          </a:p>
        </p:txBody>
      </p:sp>
    </p:spTree>
    <p:extLst>
      <p:ext uri="{BB962C8B-B14F-4D97-AF65-F5344CB8AC3E}">
        <p14:creationId xmlns:p14="http://schemas.microsoft.com/office/powerpoint/2010/main" val="800116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Collaboratif/ouvert : cet enclave est un espace informel ouvert ou semi-fermé pour des réunions à court ou moyen terme.</a:t>
            </a:r>
            <a:endParaRPr lang="en-CA" dirty="0"/>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29</a:t>
            </a:fld>
            <a:endParaRPr lang="en-CA"/>
          </a:p>
        </p:txBody>
      </p:sp>
    </p:spTree>
    <p:extLst>
      <p:ext uri="{BB962C8B-B14F-4D97-AF65-F5344CB8AC3E}">
        <p14:creationId xmlns:p14="http://schemas.microsoft.com/office/powerpoint/2010/main" val="1997094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Enclos principal/individuel : la cabine téléphonique est une zone fermée ou semi-fermée avec une protection acoustique pour les appels téléphoniques.</a:t>
            </a:r>
            <a:endParaRPr lang="en-CA" dirty="0"/>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30</a:t>
            </a:fld>
            <a:endParaRPr lang="en-CA"/>
          </a:p>
        </p:txBody>
      </p:sp>
    </p:spTree>
    <p:extLst>
      <p:ext uri="{BB962C8B-B14F-4D97-AF65-F5344CB8AC3E}">
        <p14:creationId xmlns:p14="http://schemas.microsoft.com/office/powerpoint/2010/main" val="1085580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strike="noStrike" dirty="0">
                <a:solidFill>
                  <a:srgbClr val="3C4043"/>
                </a:solidFill>
                <a:effectLst/>
                <a:latin typeface="arial" panose="020B0604020202020204" pitchFamily="34" charset="0"/>
              </a:rPr>
              <a:t>Clos/collaboratif : cette salle de travail est une salle fermée pour le travail d'équipe ou des réunions jusqu’à 6 personnes.</a:t>
            </a:r>
            <a:endParaRPr lang="en-CA" dirty="0"/>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31</a:t>
            </a:fld>
            <a:endParaRPr lang="en-CA"/>
          </a:p>
        </p:txBody>
      </p:sp>
    </p:spTree>
    <p:extLst>
      <p:ext uri="{BB962C8B-B14F-4D97-AF65-F5344CB8AC3E}">
        <p14:creationId xmlns:p14="http://schemas.microsoft.com/office/powerpoint/2010/main" val="3741287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fr-FR" sz="2800" b="1" u="none" strike="noStrike" dirty="0">
                <a:solidFill>
                  <a:srgbClr val="3C4043"/>
                </a:solidFill>
                <a:effectLst/>
                <a:latin typeface="arial" panose="020B0604020202020204" pitchFamily="34" charset="0"/>
              </a:rPr>
              <a:t>Arrêt n°7 : Vestiaire</a:t>
            </a:r>
          </a:p>
          <a:p>
            <a:pPr marL="0" marR="0" lvl="0" indent="0" algn="just"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Un espace supplémentaire est réservé pour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les manteaux et les bottes</a:t>
            </a: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Les visiteurs peuvent utiliser les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casiers journaliers</a:t>
            </a:r>
            <a:r>
              <a:rPr lang="fr-CA" sz="1800" dirty="0">
                <a:effectLst/>
                <a:latin typeface="Arial" panose="020B0604020202020204" pitchFamily="34" charset="0"/>
                <a:ea typeface="Calibri" panose="020F0502020204030204" pitchFamily="34" charset="0"/>
                <a:cs typeface="Times New Roman" panose="02020603050405020304" pitchFamily="18" charset="0"/>
              </a:rPr>
              <a:t>, au besoin.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FR" sz="2800" b="0" u="none" strike="noStrike" dirty="0">
                <a:solidFill>
                  <a:srgbClr val="3C4043"/>
                </a:solidFill>
                <a:effectLst/>
                <a:latin typeface="arial" panose="020B0604020202020204" pitchFamily="34" charset="0"/>
              </a:rPr>
              <a:t>Notez que l'espace pour accrocher les manteaux est divisé entre les fumeurs et les non-fumeurs. Une ventilation supplémentaire a été ajoutée dans cette pièce pour cette raison particulière.</a:t>
            </a:r>
          </a:p>
          <a:p>
            <a:pPr marL="0" marR="0" lvl="0" indent="0" algn="just">
              <a:lnSpc>
                <a:spcPct val="115000"/>
              </a:lnSpc>
              <a:spcBef>
                <a:spcPts val="0"/>
              </a:spcBef>
              <a:spcAft>
                <a:spcPts val="10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FAIT AMUSANT – ARMOIRES-VESTIAIRES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L’équipe de coordination a fait un appel à tous dans le but de distribuer des plus petits casiers à ceux qui estimaient ne pas avoir besoin d’une armoire‑vestiaire pleine grandeur. L’équipe était convaincue que personne n’irait de l’avant et craignait d’avoir à attribuer des casiers plus petits contre la volonté des gens. Au contraire, il y a eu plus de volontaires que de casiers libres. L’expérience du 3B3 a permis à de nombreux employés de se rendre compte du peu d’espace dont ils ont besoin lorsque leur travail est mobile et sans papier!</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32</a:t>
            </a:fld>
            <a:endParaRPr lang="en-CA"/>
          </a:p>
        </p:txBody>
      </p:sp>
    </p:spTree>
    <p:extLst>
      <p:ext uri="{BB962C8B-B14F-4D97-AF65-F5344CB8AC3E}">
        <p14:creationId xmlns:p14="http://schemas.microsoft.com/office/powerpoint/2010/main" val="372453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fr-FR" sz="4000" b="0" u="none" strike="noStrike" dirty="0">
                <a:solidFill>
                  <a:srgbClr val="3C4043"/>
                </a:solidFill>
                <a:effectLst/>
                <a:latin typeface="arial" panose="020B0604020202020204" pitchFamily="34" charset="0"/>
              </a:rPr>
              <a:t>Le Milieu de travail GC est planifié de manière à ce que les points de travail générateurs de bruit, tels que les points de travail interactifs, soient éloignés des points de travail individuels afin de gérer l'acoustique et de mieux soutenir la concentration et la collaboration. Le Milieu de travail GC est conçu en trois zones fonctionnelles – tranquille, transitionnelle et interactive – ce qui garantit que les activités sont regroupées afin de réduire les perturbations sonores.</a:t>
            </a:r>
          </a:p>
          <a:p>
            <a:pPr marL="0" marR="0" lvl="0" indent="0" algn="just">
              <a:lnSpc>
                <a:spcPct val="115000"/>
              </a:lnSpc>
              <a:spcBef>
                <a:spcPts val="0"/>
              </a:spcBef>
              <a:spcAft>
                <a:spcPts val="0"/>
              </a:spcAft>
              <a:buFont typeface="Symbol" panose="05050102010706020507" pitchFamily="18" charset="2"/>
              <a:buNone/>
            </a:pPr>
            <a:endParaRPr lang="fr-FR" sz="4000" b="0" u="none" strike="noStrike"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L’espace est réparti en trois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zones</a:t>
            </a:r>
            <a:r>
              <a:rPr lang="fr-CA" sz="1800" dirty="0">
                <a:effectLst/>
                <a:latin typeface="Arial" panose="020B0604020202020204" pitchFamily="34" charset="0"/>
                <a:ea typeface="Calibri" panose="020F0502020204030204" pitchFamily="34" charset="0"/>
                <a:cs typeface="Times New Roman" panose="02020603050405020304" pitchFamily="18" charset="0"/>
              </a:rPr>
              <a:t>. Vous pouvez toujours savoir dans quelle zone vous vous trouvez si vous regardez le tapis. Le vert représente la zone de transition, le bleu la zone tranquille et le bourgogne la zone exécutive.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La zone tranquille comprend des postes de travail individuels ouverts, semi-fermés et fermés. Dans ces zones, l’intention est de favoriser la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concentration au travail</a:t>
            </a:r>
            <a:r>
              <a:rPr lang="fr-CA" sz="1800" dirty="0">
                <a:effectLst/>
                <a:latin typeface="Arial" panose="020B0604020202020204" pitchFamily="34" charset="0"/>
                <a:ea typeface="Calibri" panose="020F0502020204030204" pitchFamily="34" charset="0"/>
                <a:cs typeface="Times New Roman" panose="02020603050405020304" pitchFamily="18" charset="0"/>
              </a:rPr>
              <a:t> et de répondre au besoin d’espaces silencieux ou privés, dans un endroit qui devrait être exempt de distractions. </a:t>
            </a:r>
          </a:p>
          <a:p>
            <a:pPr marL="0" marR="0" lvl="0" indent="0" algn="just">
              <a:lnSpc>
                <a:spcPct val="115000"/>
              </a:lnSpc>
              <a:spcBef>
                <a:spcPts val="0"/>
              </a:spcBef>
              <a:spcAft>
                <a:spcPts val="1000"/>
              </a:spcAft>
              <a:buFont typeface="Symbol" panose="05050102010706020507" pitchFamily="18" charset="2"/>
              <a:buNone/>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fr-FR" sz="1800" b="0" u="none" strike="noStrike" dirty="0">
                <a:solidFill>
                  <a:srgbClr val="3C4043"/>
                </a:solidFill>
                <a:effectLst/>
                <a:latin typeface="arial" panose="020B0604020202020204" pitchFamily="34" charset="0"/>
              </a:rPr>
              <a:t>La zone de transition comprend une variété d'espaces ouverts et fermés où une concentration moins intense est soutenue. Les zones opérationnelles peuvent inclure des points de travail individuels et collaboratifs ouverts, une collaboration semi-fermée et des espaces de soutien tels que des casiers ou une zone d'équipements partagés. </a:t>
            </a:r>
          </a:p>
          <a:p>
            <a:pPr marL="0" marR="0" lvl="0" indent="0" algn="just" defTabSz="914400" rtl="0" eaLnBrk="1" fontAlgn="auto" latinLnBrk="0" hangingPunct="1">
              <a:lnSpc>
                <a:spcPct val="115000"/>
              </a:lnSpc>
              <a:spcBef>
                <a:spcPts val="0"/>
              </a:spcBef>
              <a:spcAft>
                <a:spcPts val="1000"/>
              </a:spcAft>
              <a:buClrTx/>
              <a:buSzTx/>
              <a:buFont typeface="Symbol" panose="05050102010706020507" pitchFamily="18" charset="2"/>
              <a:buNone/>
              <a:tabLst/>
              <a:defRPr/>
            </a:pPr>
            <a:endParaRPr lang="fr-FR" sz="1800" b="0" u="none" strike="noStrike" dirty="0">
              <a:solidFill>
                <a:srgbClr val="3C4043"/>
              </a:solidFill>
              <a:effectLst/>
              <a:latin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fr-FR" sz="1800" b="0" u="none" strike="noStrike" dirty="0">
                <a:solidFill>
                  <a:srgbClr val="3C4043"/>
                </a:solidFill>
                <a:effectLst/>
                <a:latin typeface="arial" panose="020B0604020202020204" pitchFamily="34" charset="0"/>
              </a:rPr>
              <a:t>Dans la zone interactive/exécutive, la socialisation et la collaboration de groupe sont favorisées et fortement encouragées. En fournissant une variété de points de travail de groupe et en situant ces activités loin de la zone tranquille, il est possible d'atteindre un équilibre au sein du lieu de travail qui prend en charge tous les types d'activités et des styles de travail.</a:t>
            </a:r>
            <a:endParaRPr lang="en-CA" sz="1800" dirty="0"/>
          </a:p>
          <a:p>
            <a:pPr marL="342900" marR="0" lvl="0" indent="-342900" algn="just">
              <a:lnSpc>
                <a:spcPct val="115000"/>
              </a:lnSpc>
              <a:spcBef>
                <a:spcPts val="0"/>
              </a:spcBef>
              <a:spcAft>
                <a:spcPts val="1000"/>
              </a:spcAft>
              <a:buFont typeface="Symbol" panose="05050102010706020507" pitchFamily="18" charset="2"/>
              <a:buChar char=""/>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10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3</a:t>
            </a:fld>
            <a:endParaRPr lang="en-CA"/>
          </a:p>
        </p:txBody>
      </p:sp>
    </p:spTree>
    <p:extLst>
      <p:ext uri="{BB962C8B-B14F-4D97-AF65-F5344CB8AC3E}">
        <p14:creationId xmlns:p14="http://schemas.microsoft.com/office/powerpoint/2010/main" val="101773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Vous pouvez voir sur le mur en vedette les noms des lauréats du Prix Pierre‑Letellier. </a:t>
            </a:r>
          </a:p>
          <a:p>
            <a:pPr marL="742950" marR="0" lvl="1" indent="-285750" algn="just">
              <a:lnSpc>
                <a:spcPct val="115000"/>
              </a:lnSpc>
              <a:spcBef>
                <a:spcPts val="0"/>
              </a:spcBef>
              <a:spcAft>
                <a:spcPts val="0"/>
              </a:spcAft>
              <a:buFont typeface="Courier New" panose="02070309020205020404" pitchFamily="49" charset="0"/>
              <a:buChar char="o"/>
            </a:pPr>
            <a:r>
              <a:rPr lang="fr-CA" sz="1800" dirty="0">
                <a:effectLst/>
                <a:latin typeface="Arial" panose="020B0604020202020204" pitchFamily="34" charset="0"/>
                <a:ea typeface="Calibri" panose="020F0502020204030204" pitchFamily="34" charset="0"/>
                <a:cs typeface="Times New Roman" panose="02020603050405020304" pitchFamily="18" charset="0"/>
              </a:rPr>
              <a:t>Ce prix est décerné aux employés des SI qui démontrent, dans le milieu de travail, d’excellentes compétences professionnelles et personnelles, en plus d’afficher un rendement remarquable.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1000"/>
              </a:spcAft>
              <a:buFont typeface="Courier New" panose="02070309020205020404" pitchFamily="49" charset="0"/>
              <a:buChar char="o"/>
            </a:pPr>
            <a:r>
              <a:rPr lang="fr-CA" sz="1800" dirty="0">
                <a:effectLst/>
                <a:latin typeface="Arial" panose="020B0604020202020204" pitchFamily="34" charset="0"/>
                <a:ea typeface="Calibri" panose="020F0502020204030204" pitchFamily="34" charset="0"/>
                <a:cs typeface="Times New Roman" panose="02020603050405020304" pitchFamily="18" charset="0"/>
              </a:rPr>
              <a:t>Pierre Letellier était un fonctionnaire dévoué et respecté qui personnifiait les qualités d’un joueur d’équipe inspirant, d’un bon communicateur et d’une personne calme, facile d’approche et capable de remonter le moral des autres.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342900" marR="0" lvl="0" indent="-342900" algn="just">
              <a:lnSpc>
                <a:spcPct val="115000"/>
              </a:lnSpc>
              <a:spcBef>
                <a:spcPts val="0"/>
              </a:spcBef>
              <a:spcAft>
                <a:spcPts val="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L’espace est réparti en trois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zones</a:t>
            </a:r>
            <a:r>
              <a:rPr lang="fr-CA" sz="1800" dirty="0">
                <a:effectLst/>
                <a:latin typeface="Arial" panose="020B0604020202020204" pitchFamily="34" charset="0"/>
                <a:ea typeface="Calibri" panose="020F0502020204030204" pitchFamily="34" charset="0"/>
                <a:cs typeface="Times New Roman" panose="02020603050405020304" pitchFamily="18" charset="0"/>
              </a:rPr>
              <a:t>. Vous pouvez toujours savoir dans quelle zone vous vous trouvez si vous regardez le tapis. Le vert représente la zone de transition, le bleu la zone tranquille et le bourgogne la zone exécutive.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fr-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4</a:t>
            </a:fld>
            <a:endParaRPr lang="en-CA"/>
          </a:p>
        </p:txBody>
      </p:sp>
    </p:spTree>
    <p:extLst>
      <p:ext uri="{BB962C8B-B14F-4D97-AF65-F5344CB8AC3E}">
        <p14:creationId xmlns:p14="http://schemas.microsoft.com/office/powerpoint/2010/main" val="25514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4000" b="0" u="none" strike="noStrike" dirty="0">
                <a:solidFill>
                  <a:srgbClr val="3C4043"/>
                </a:solidFill>
                <a:effectLst/>
                <a:latin typeface="arial" panose="020B0604020202020204" pitchFamily="34" charset="0"/>
              </a:rPr>
              <a:t>Dans un environnement de Milieu de travail GC, les casiers sont situés à l'extérieur des points de travail individuels et centralisés dans des zones adjacentes aux voies de circulation pour un accès facile. Étant donné que les points de travail sont partagés et vidés à la fin de la journée de travail, les casiers sont utilisés pour stocker les effets personnels et liés au travail. </a:t>
            </a:r>
            <a:r>
              <a:rPr lang="fr-CA" sz="1800" dirty="0">
                <a:effectLst/>
                <a:latin typeface="Georgia" panose="02040502050405020303" pitchFamily="18" charset="0"/>
                <a:ea typeface="Calibri" panose="020F0502020204030204" pitchFamily="34" charset="0"/>
                <a:cs typeface="Times New Roman" panose="02020603050405020304" pitchFamily="18" charset="0"/>
              </a:rPr>
              <a:t>Les </a:t>
            </a:r>
            <a:r>
              <a:rPr lang="fr-CA" sz="1800" dirty="0">
                <a:solidFill>
                  <a:srgbClr val="009999"/>
                </a:solidFill>
                <a:effectLst/>
                <a:latin typeface="Arial" panose="020B0604020202020204" pitchFamily="34" charset="0"/>
                <a:ea typeface="Calibri" panose="020F0502020204030204" pitchFamily="34" charset="0"/>
              </a:rPr>
              <a:t>casiers</a:t>
            </a:r>
            <a:r>
              <a:rPr lang="fr-CA" sz="1800" dirty="0">
                <a:effectLst/>
                <a:latin typeface="Arial" panose="020B0604020202020204" pitchFamily="34" charset="0"/>
                <a:ea typeface="Calibri" panose="020F0502020204030204" pitchFamily="34" charset="0"/>
              </a:rPr>
              <a:t> ici sont activés par clavier; ainsi, le rôle réservé à la gestion des clés n’est plus requis.</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5</a:t>
            </a:fld>
            <a:endParaRPr lang="en-CA"/>
          </a:p>
        </p:txBody>
      </p:sp>
    </p:spTree>
    <p:extLst>
      <p:ext uri="{BB962C8B-B14F-4D97-AF65-F5344CB8AC3E}">
        <p14:creationId xmlns:p14="http://schemas.microsoft.com/office/powerpoint/2010/main" val="77646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fr-CA" sz="1100" dirty="0">
                <a:effectLst/>
                <a:latin typeface="Arial" panose="020B0604020202020204" pitchFamily="34" charset="0"/>
                <a:ea typeface="Calibri" panose="020F0502020204030204" pitchFamily="34" charset="0"/>
                <a:cs typeface="Times New Roman" panose="02020603050405020304" pitchFamily="18" charset="0"/>
              </a:rPr>
              <a:t>Sur cet étage, vous trouverez ce qui suit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fr-CA" sz="1100" dirty="0">
                <a:effectLst/>
                <a:latin typeface="Arial" panose="020B0604020202020204" pitchFamily="34" charset="0"/>
                <a:ea typeface="Calibri" panose="020F0502020204030204" pitchFamily="34" charset="0"/>
                <a:cs typeface="Times New Roman" panose="02020603050405020304" pitchFamily="18" charset="0"/>
              </a:rPr>
              <a:t>46 postes de travail à hauteur réglable et entièrement accessibles pour un travail de bureau interactif;</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fr-CA" sz="1100" dirty="0">
                <a:effectLst/>
                <a:latin typeface="Arial" panose="020B0604020202020204" pitchFamily="34" charset="0"/>
                <a:ea typeface="Calibri" panose="020F0502020204030204" pitchFamily="34" charset="0"/>
                <a:cs typeface="Times New Roman" panose="02020603050405020304" pitchFamily="18" charset="0"/>
              </a:rPr>
              <a:t>6 îlots avec éléments de confidentialité;</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fr-CA" sz="1100" dirty="0">
                <a:effectLst/>
                <a:latin typeface="Arial" panose="020B0604020202020204" pitchFamily="34" charset="0"/>
                <a:ea typeface="Calibri" panose="020F0502020204030204" pitchFamily="34" charset="0"/>
                <a:cs typeface="Times New Roman" panose="02020603050405020304" pitchFamily="18" charset="0"/>
              </a:rPr>
              <a:t>5 espaces de collaboration pouvant chacun accueillir au moins quatre employés;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fr-CA" sz="1100" dirty="0">
                <a:effectLst/>
                <a:latin typeface="Arial" panose="020B0604020202020204" pitchFamily="34" charset="0"/>
                <a:ea typeface="Calibri" panose="020F0502020204030204" pitchFamily="34" charset="0"/>
                <a:cs typeface="Times New Roman" panose="02020603050405020304" pitchFamily="18" charset="0"/>
              </a:rPr>
              <a:t>10 salles de réunion, y compris une salle de réunion de la haute direction et une salle de discussion de l’infrastructure de niveau Secret du gouvernement du Canada (ISGC);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1000"/>
              </a:spcAft>
              <a:buFont typeface="Courier New" panose="02070309020205020404" pitchFamily="49" charset="0"/>
              <a:buChar char="o"/>
            </a:pPr>
            <a:r>
              <a:rPr lang="fr-CA" sz="1100" dirty="0">
                <a:effectLst/>
                <a:latin typeface="Arial" panose="020B0604020202020204" pitchFamily="34" charset="0"/>
                <a:ea typeface="Calibri" panose="020F0502020204030204" pitchFamily="34" charset="0"/>
                <a:cs typeface="Times New Roman" panose="02020603050405020304" pitchFamily="18" charset="0"/>
              </a:rPr>
              <a:t>6 salles tranquilles, dont une équipée de l'essentiel pour la santé personnelle et le rajeunissement ainsi que d’un tapis roulant (tapis roulant avec bureau).</a:t>
            </a:r>
          </a:p>
          <a:p>
            <a:pPr marL="457200" marR="0" lvl="1" indent="0" algn="just">
              <a:lnSpc>
                <a:spcPct val="115000"/>
              </a:lnSpc>
              <a:spcBef>
                <a:spcPts val="0"/>
              </a:spcBef>
              <a:spcAft>
                <a:spcPts val="1000"/>
              </a:spcAft>
              <a:buFont typeface="Courier New" panose="02070309020205020404" pitchFamily="49" charset="0"/>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Dans le coin (au fond de la salle), vous trouverez une salle de projet et des terminaux de l’ISGC. </a:t>
            </a:r>
          </a:p>
          <a:p>
            <a:pPr marL="0" marR="0" lvl="0" indent="0">
              <a:lnSpc>
                <a:spcPct val="115000"/>
              </a:lnSpc>
              <a:spcBef>
                <a:spcPts val="0"/>
              </a:spcBef>
              <a:spcAft>
                <a:spcPts val="10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Sur l’étage, il y a en tout quatre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terminaux de l’ISGC </a:t>
            </a:r>
            <a:r>
              <a:rPr lang="fr-CA" sz="1800" dirty="0">
                <a:effectLst/>
                <a:latin typeface="Arial" panose="020B0604020202020204" pitchFamily="34" charset="0"/>
                <a:ea typeface="Calibri" panose="020F0502020204030204" pitchFamily="34" charset="0"/>
                <a:cs typeface="Times New Roman" panose="02020603050405020304" pitchFamily="18" charset="0"/>
              </a:rPr>
              <a:t>et une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salle de réunion secrète </a:t>
            </a:r>
            <a:r>
              <a:rPr lang="fr-CA" sz="1800" dirty="0">
                <a:effectLst/>
                <a:latin typeface="Arial" panose="020B0604020202020204" pitchFamily="34" charset="0"/>
                <a:ea typeface="Calibri" panose="020F0502020204030204" pitchFamily="34" charset="0"/>
                <a:cs typeface="Times New Roman" panose="02020603050405020304" pitchFamily="18" charset="0"/>
              </a:rPr>
              <a:t>qu’au moins 30 personnes peuvent utiliser, sur inscription, suivant les besoins. Parce qu’ils sont entièrement partageables, il n’est plus nécessaire de soutenir l’installation généralisée d’une infrastructure de réseau distincte. </a:t>
            </a:r>
          </a:p>
          <a:p>
            <a:pPr marL="0" marR="0" lvl="0" indent="0">
              <a:lnSpc>
                <a:spcPct val="115000"/>
              </a:lnSpc>
              <a:spcBef>
                <a:spcPts val="0"/>
              </a:spcBef>
              <a:spcAft>
                <a:spcPts val="1000"/>
              </a:spcAft>
              <a:buFont typeface="Symbol" panose="05050102010706020507" pitchFamily="18" charset="2"/>
              <a:buNone/>
            </a:pPr>
            <a:endParaRPr lang="fr-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fr-CA" sz="1800" dirty="0">
                <a:effectLst/>
                <a:latin typeface="Arial" panose="020B0604020202020204" pitchFamily="34" charset="0"/>
                <a:ea typeface="Calibri" panose="020F0502020204030204" pitchFamily="34" charset="0"/>
                <a:cs typeface="Times New Roman" panose="02020603050405020304" pitchFamily="18" charset="0"/>
              </a:rPr>
              <a:t>Vous trouverez également un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poste de travail actif</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6</a:t>
            </a:fld>
            <a:endParaRPr lang="en-CA"/>
          </a:p>
        </p:txBody>
      </p:sp>
    </p:spTree>
    <p:extLst>
      <p:ext uri="{BB962C8B-B14F-4D97-AF65-F5344CB8AC3E}">
        <p14:creationId xmlns:p14="http://schemas.microsoft.com/office/powerpoint/2010/main" val="243164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Vous verrez dans la cabine téléphonique derrière nous l’une des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descentes de courrier originales </a:t>
            </a:r>
            <a:r>
              <a:rPr lang="fr-CA" sz="1800" dirty="0">
                <a:effectLst/>
                <a:latin typeface="Arial" panose="020B0604020202020204" pitchFamily="34" charset="0"/>
                <a:ea typeface="Calibri" panose="020F0502020204030204" pitchFamily="34" charset="0"/>
                <a:cs typeface="Times New Roman" panose="02020603050405020304" pitchFamily="18" charset="0"/>
              </a:rPr>
              <a:t>du bâtiment. Elle a été conservée et intégrée dans le design.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fr-FR" b="0" u="none" strike="noStrike" dirty="0">
                <a:solidFill>
                  <a:srgbClr val="3C4043"/>
                </a:solidFill>
                <a:effectLst/>
                <a:latin typeface="arial" panose="020B0604020202020204" pitchFamily="34" charset="0"/>
              </a:rPr>
              <a:t>POINTS DE TRAVAIL INDIVIDUELS</a:t>
            </a:r>
          </a:p>
          <a:p>
            <a:r>
              <a:rPr lang="fr-FR" b="0" u="none" strike="noStrike" dirty="0">
                <a:solidFill>
                  <a:srgbClr val="3C4043"/>
                </a:solidFill>
                <a:effectLst/>
                <a:latin typeface="arial" panose="020B0604020202020204" pitchFamily="34" charset="0"/>
              </a:rPr>
              <a:t>Les points de travail individuels peuvent être ouverts, semi-fermés ou fermés. Les principaux points de travail individuels sont utilisés pour effectuer les tâches les plus courantes nécessitant différents niveaux de concentration et de confidentialité. Il s'agit notamment de postes de travail de différentes tailles et configurations. Les points de travail individuels fermés offrent le plus haut niveau d'intimité et sont les mieux adaptés pour un travail très ciblé ou effectué par des personnes ayant besoin d'un hébergement individuel. Les points de travail individuels secondaires prennent en charge les activités qui peuvent se dérouler pendant des périodes plus courtes tout au long de la journée.</a:t>
            </a:r>
          </a:p>
          <a:p>
            <a:endParaRPr lang="en-CA" dirty="0"/>
          </a:p>
          <a:p>
            <a:r>
              <a:rPr lang="fr-FR" b="0" u="none" strike="noStrike" dirty="0">
                <a:solidFill>
                  <a:srgbClr val="3C4043"/>
                </a:solidFill>
                <a:effectLst/>
                <a:latin typeface="arial" panose="020B0604020202020204" pitchFamily="34" charset="0"/>
              </a:rPr>
              <a:t>Enclos principal/individuel : la cabine téléphonique est une zone fermée ou semi-fermée avec une protection acoustique pour les appels téléphoniques.</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7</a:t>
            </a:fld>
            <a:endParaRPr lang="en-CA"/>
          </a:p>
        </p:txBody>
      </p:sp>
    </p:spTree>
    <p:extLst>
      <p:ext uri="{BB962C8B-B14F-4D97-AF65-F5344CB8AC3E}">
        <p14:creationId xmlns:p14="http://schemas.microsoft.com/office/powerpoint/2010/main" val="354555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Capsule de concentration principale/individuelle : le module de travail semi-fermé est conçu pour faire du travail concentré à moyen et long terme.</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8</a:t>
            </a:fld>
            <a:endParaRPr lang="en-CA"/>
          </a:p>
        </p:txBody>
      </p:sp>
    </p:spTree>
    <p:extLst>
      <p:ext uri="{BB962C8B-B14F-4D97-AF65-F5344CB8AC3E}">
        <p14:creationId xmlns:p14="http://schemas.microsoft.com/office/powerpoint/2010/main" val="156395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0" u="none" strike="noStrike" dirty="0">
                <a:solidFill>
                  <a:srgbClr val="3C4043"/>
                </a:solidFill>
                <a:effectLst/>
                <a:latin typeface="arial" panose="020B0604020202020204" pitchFamily="34" charset="0"/>
              </a:rPr>
              <a:t>Principal/Individuel : les postes de travail sont des espaces de travail à moyen et long terme avec accès à d'autres si nécessaire. Ici, nous pouvons voir les bureaux ajustables.</a:t>
            </a:r>
          </a:p>
          <a:p>
            <a:pPr marL="457200" marR="0">
              <a:lnSpc>
                <a:spcPct val="115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Nous avons utilisé des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stores multicouches </a:t>
            </a:r>
            <a:r>
              <a:rPr lang="fr-CA" sz="1800" dirty="0">
                <a:effectLst/>
                <a:latin typeface="Arial" panose="020B0604020202020204" pitchFamily="34" charset="0"/>
                <a:ea typeface="Calibri" panose="020F0502020204030204" pitchFamily="34" charset="0"/>
                <a:cs typeface="Times New Roman" panose="02020603050405020304" pitchFamily="18" charset="0"/>
              </a:rPr>
              <a:t>pour fournir un meilleur éclairage et un meilleur contrôle du confort thermique aux employés.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rPr>
              <a:t>Cet étage ne dispose que d’une seule </a:t>
            </a:r>
            <a:r>
              <a:rPr lang="fr-CA" sz="1800" dirty="0">
                <a:solidFill>
                  <a:srgbClr val="009999"/>
                </a:solidFill>
                <a:effectLst/>
                <a:latin typeface="Arial" panose="020B0604020202020204" pitchFamily="34" charset="0"/>
                <a:ea typeface="Calibri" panose="020F0502020204030204" pitchFamily="34" charset="0"/>
              </a:rPr>
              <a:t>imprimante</a:t>
            </a:r>
            <a:r>
              <a:rPr lang="fr-CA" sz="1800" dirty="0">
                <a:effectLst/>
                <a:latin typeface="Arial" panose="020B0604020202020204" pitchFamily="34" charset="0"/>
                <a:ea typeface="Calibri" panose="020F0502020204030204" pitchFamily="34" charset="0"/>
              </a:rPr>
              <a:t> pour les 85 à 100 employés qui y travaillent, ce qui représente un saut important par rapport à l’ancien objectif de la Stratégie fédérale de développement durable de 2012, soit une imprimante pour 10 employés.</a:t>
            </a:r>
          </a:p>
          <a:p>
            <a:pPr marL="342900" marR="0" lvl="0" indent="-342900">
              <a:lnSpc>
                <a:spcPct val="115000"/>
              </a:lnSpc>
              <a:spcBef>
                <a:spcPts val="0"/>
              </a:spcBef>
              <a:spcAft>
                <a:spcPts val="1000"/>
              </a:spcAft>
              <a:buFont typeface="Symbol" panose="05050102010706020507" pitchFamily="18" charset="2"/>
              <a:buChar char=""/>
            </a:pPr>
            <a:r>
              <a:rPr lang="fr-CA" sz="1800" dirty="0">
                <a:effectLst/>
                <a:latin typeface="Arial" panose="020B0604020202020204" pitchFamily="34" charset="0"/>
                <a:ea typeface="Calibri" panose="020F0502020204030204" pitchFamily="34" charset="0"/>
                <a:cs typeface="Times New Roman" panose="02020603050405020304" pitchFamily="18" charset="0"/>
              </a:rPr>
              <a:t>Vous remarquerez que la plupart des pièces fermées, y compris les salles de réunion qui sont situées au milieu de l’étage afin de laisser entrer le plus de </a:t>
            </a:r>
            <a:r>
              <a:rPr lang="fr-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lumière naturelle </a:t>
            </a:r>
            <a:r>
              <a:rPr lang="fr-CA" sz="1800" dirty="0">
                <a:effectLst/>
                <a:latin typeface="Arial" panose="020B0604020202020204" pitchFamily="34" charset="0"/>
                <a:ea typeface="Calibri" panose="020F0502020204030204" pitchFamily="34" charset="0"/>
                <a:cs typeface="Times New Roman" panose="02020603050405020304" pitchFamily="18" charset="0"/>
              </a:rPr>
              <a:t>possible.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CA" dirty="0"/>
          </a:p>
          <a:p>
            <a:pPr marL="0" marR="0">
              <a:lnSpc>
                <a:spcPts val="1800"/>
              </a:lnSpc>
              <a:spcBef>
                <a:spcPts val="0"/>
              </a:spcBef>
              <a:spcAft>
                <a:spcPts val="0"/>
              </a:spcAft>
            </a:pPr>
            <a:r>
              <a:rPr lang="fr-CA" sz="18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FAIT AMUSANT – SANTÉ</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fr-CA" sz="1800"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Dans le sondage sur la satisfaction en milieu de travail tenu au préalable (lorsque la zone 3B3 était occupée), les employés ont classé la qualité de l’air et l’éclairage comme les deux éléments les plus importants qui contribuent à leur bien-être. D’autres sondages sur la satisfaction en milieu de travail seront tenus trois mois après le déménagement, six mois après et un an après.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EB45BA-765D-4049-BEA7-EEF9F164B894}" type="slidenum">
              <a:rPr lang="en-CA" smtClean="0"/>
              <a:t>9</a:t>
            </a:fld>
            <a:endParaRPr lang="en-CA"/>
          </a:p>
        </p:txBody>
      </p:sp>
    </p:spTree>
    <p:extLst>
      <p:ext uri="{BB962C8B-B14F-4D97-AF65-F5344CB8AC3E}">
        <p14:creationId xmlns:p14="http://schemas.microsoft.com/office/powerpoint/2010/main" val="48649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A1-119C-4975-ACCC-F440FD9C82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E9EF6D-1C0B-4461-8584-3471EA4101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E80AC0-3E6F-42F7-A306-611E747274C7}"/>
              </a:ext>
            </a:extLst>
          </p:cNvPr>
          <p:cNvSpPr>
            <a:spLocks noGrp="1"/>
          </p:cNvSpPr>
          <p:nvPr>
            <p:ph type="dt" sz="half" idx="10"/>
          </p:nvPr>
        </p:nvSpPr>
        <p:spPr/>
        <p:txBody>
          <a:bodyPr/>
          <a:lstStyle/>
          <a:p>
            <a:fld id="{D64ED2A6-99C7-4A4E-A9C0-A38443FCA0EC}" type="datetimeFigureOut">
              <a:rPr lang="en-US" smtClean="0"/>
              <a:t>9/14/2021</a:t>
            </a:fld>
            <a:endParaRPr lang="en-US"/>
          </a:p>
        </p:txBody>
      </p:sp>
      <p:sp>
        <p:nvSpPr>
          <p:cNvPr id="5" name="Footer Placeholder 4">
            <a:extLst>
              <a:ext uri="{FF2B5EF4-FFF2-40B4-BE49-F238E27FC236}">
                <a16:creationId xmlns:a16="http://schemas.microsoft.com/office/drawing/2014/main" id="{7B831C6F-A200-4C93-83E0-B42C222F5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4416C-B00E-478F-BE2B-C6BA041D2A4E}"/>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2634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11B3-745D-46C2-BEBB-2118796726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BB24FD-3211-49F2-BE9A-D08799513B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C76DE-9A1F-455E-8338-759CD4A99756}"/>
              </a:ext>
            </a:extLst>
          </p:cNvPr>
          <p:cNvSpPr>
            <a:spLocks noGrp="1"/>
          </p:cNvSpPr>
          <p:nvPr>
            <p:ph type="dt" sz="half" idx="10"/>
          </p:nvPr>
        </p:nvSpPr>
        <p:spPr/>
        <p:txBody>
          <a:bodyPr/>
          <a:lstStyle/>
          <a:p>
            <a:fld id="{D64ED2A6-99C7-4A4E-A9C0-A38443FCA0EC}" type="datetimeFigureOut">
              <a:rPr lang="en-US" smtClean="0"/>
              <a:t>9/14/2021</a:t>
            </a:fld>
            <a:endParaRPr lang="en-US"/>
          </a:p>
        </p:txBody>
      </p:sp>
      <p:sp>
        <p:nvSpPr>
          <p:cNvPr id="5" name="Footer Placeholder 4">
            <a:extLst>
              <a:ext uri="{FF2B5EF4-FFF2-40B4-BE49-F238E27FC236}">
                <a16:creationId xmlns:a16="http://schemas.microsoft.com/office/drawing/2014/main" id="{F48AE54B-25DA-497B-84F8-4568D95CF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69E1E-8CBB-4F09-B590-03071F8461CB}"/>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21574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578A98-A785-43DD-8EAF-C322A44084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A813D-7DC9-4FAF-BF1B-8D0ADAADC3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E9B99-D2AC-4DB4-9EFB-67BF3C3D7546}"/>
              </a:ext>
            </a:extLst>
          </p:cNvPr>
          <p:cNvSpPr>
            <a:spLocks noGrp="1"/>
          </p:cNvSpPr>
          <p:nvPr>
            <p:ph type="dt" sz="half" idx="10"/>
          </p:nvPr>
        </p:nvSpPr>
        <p:spPr/>
        <p:txBody>
          <a:bodyPr/>
          <a:lstStyle/>
          <a:p>
            <a:fld id="{D64ED2A6-99C7-4A4E-A9C0-A38443FCA0EC}" type="datetimeFigureOut">
              <a:rPr lang="en-US" smtClean="0"/>
              <a:t>9/14/2021</a:t>
            </a:fld>
            <a:endParaRPr lang="en-US"/>
          </a:p>
        </p:txBody>
      </p:sp>
      <p:sp>
        <p:nvSpPr>
          <p:cNvPr id="5" name="Footer Placeholder 4">
            <a:extLst>
              <a:ext uri="{FF2B5EF4-FFF2-40B4-BE49-F238E27FC236}">
                <a16:creationId xmlns:a16="http://schemas.microsoft.com/office/drawing/2014/main" id="{1ABADC9C-77C2-4CAE-BC95-4161F9A71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EB2E7-4ABA-4EE6-9B27-402A95152B7B}"/>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31283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545C-D60D-4C11-869E-F97EEDEF4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E6DC1-61F5-40BB-BFEB-CAE61236F5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427C7-383C-4281-8F54-0B6F5BF8AA91}"/>
              </a:ext>
            </a:extLst>
          </p:cNvPr>
          <p:cNvSpPr>
            <a:spLocks noGrp="1"/>
          </p:cNvSpPr>
          <p:nvPr>
            <p:ph type="dt" sz="half" idx="10"/>
          </p:nvPr>
        </p:nvSpPr>
        <p:spPr/>
        <p:txBody>
          <a:bodyPr/>
          <a:lstStyle/>
          <a:p>
            <a:fld id="{D64ED2A6-99C7-4A4E-A9C0-A38443FCA0EC}" type="datetimeFigureOut">
              <a:rPr lang="en-US" smtClean="0"/>
              <a:t>9/14/2021</a:t>
            </a:fld>
            <a:endParaRPr lang="en-US"/>
          </a:p>
        </p:txBody>
      </p:sp>
      <p:sp>
        <p:nvSpPr>
          <p:cNvPr id="5" name="Footer Placeholder 4">
            <a:extLst>
              <a:ext uri="{FF2B5EF4-FFF2-40B4-BE49-F238E27FC236}">
                <a16:creationId xmlns:a16="http://schemas.microsoft.com/office/drawing/2014/main" id="{A66A1BB9-4E56-4B87-B046-15C4CEE12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96E43-5063-4CEB-B8E1-7B15FF9B5391}"/>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22300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F6C2-B6EB-4EF1-B8ED-BAD7512BF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7F1942-0D71-4C14-9533-A1933A1E1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721E30-45AC-48E8-99F8-7E02F09FAB0E}"/>
              </a:ext>
            </a:extLst>
          </p:cNvPr>
          <p:cNvSpPr>
            <a:spLocks noGrp="1"/>
          </p:cNvSpPr>
          <p:nvPr>
            <p:ph type="dt" sz="half" idx="10"/>
          </p:nvPr>
        </p:nvSpPr>
        <p:spPr/>
        <p:txBody>
          <a:bodyPr/>
          <a:lstStyle/>
          <a:p>
            <a:fld id="{D64ED2A6-99C7-4A4E-A9C0-A38443FCA0EC}" type="datetimeFigureOut">
              <a:rPr lang="en-US" smtClean="0"/>
              <a:t>9/14/2021</a:t>
            </a:fld>
            <a:endParaRPr lang="en-US"/>
          </a:p>
        </p:txBody>
      </p:sp>
      <p:sp>
        <p:nvSpPr>
          <p:cNvPr id="5" name="Footer Placeholder 4">
            <a:extLst>
              <a:ext uri="{FF2B5EF4-FFF2-40B4-BE49-F238E27FC236}">
                <a16:creationId xmlns:a16="http://schemas.microsoft.com/office/drawing/2014/main" id="{1FDF3151-E74B-42CD-9922-2F2A854CC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B7E6C-C32C-46CB-B612-2B23E9B91C82}"/>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14998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901A-7D6B-4BF7-8783-43316FFCB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2067A-68FD-4344-B4B8-53AE8681ED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C0A48-0EF1-402A-84D5-F98BC8583E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4E8826-730A-402F-BA46-EE09B9E924C5}"/>
              </a:ext>
            </a:extLst>
          </p:cNvPr>
          <p:cNvSpPr>
            <a:spLocks noGrp="1"/>
          </p:cNvSpPr>
          <p:nvPr>
            <p:ph type="dt" sz="half" idx="10"/>
          </p:nvPr>
        </p:nvSpPr>
        <p:spPr/>
        <p:txBody>
          <a:bodyPr/>
          <a:lstStyle/>
          <a:p>
            <a:fld id="{D64ED2A6-99C7-4A4E-A9C0-A38443FCA0EC}" type="datetimeFigureOut">
              <a:rPr lang="en-US" smtClean="0"/>
              <a:t>9/14/2021</a:t>
            </a:fld>
            <a:endParaRPr lang="en-US"/>
          </a:p>
        </p:txBody>
      </p:sp>
      <p:sp>
        <p:nvSpPr>
          <p:cNvPr id="6" name="Footer Placeholder 5">
            <a:extLst>
              <a:ext uri="{FF2B5EF4-FFF2-40B4-BE49-F238E27FC236}">
                <a16:creationId xmlns:a16="http://schemas.microsoft.com/office/drawing/2014/main" id="{EB3E2753-BD32-46B6-BBA9-934F9F902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D1570-C244-48E2-94FB-00391541356C}"/>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71728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A7C3-0A3B-41B8-9BD6-89EDD56F3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67613A-87A8-4084-B4AD-DA058033C8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A83F3B-E80F-4A06-8251-02DDE54986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9EBD6B-727E-41B7-9877-21E35F9119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492D2B-AD53-43D8-AE0A-CE1806D7B5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B27B62-4CA2-43E6-808E-07370EB94161}"/>
              </a:ext>
            </a:extLst>
          </p:cNvPr>
          <p:cNvSpPr>
            <a:spLocks noGrp="1"/>
          </p:cNvSpPr>
          <p:nvPr>
            <p:ph type="dt" sz="half" idx="10"/>
          </p:nvPr>
        </p:nvSpPr>
        <p:spPr/>
        <p:txBody>
          <a:bodyPr/>
          <a:lstStyle/>
          <a:p>
            <a:fld id="{D64ED2A6-99C7-4A4E-A9C0-A38443FCA0EC}" type="datetimeFigureOut">
              <a:rPr lang="en-US" smtClean="0"/>
              <a:t>9/14/2021</a:t>
            </a:fld>
            <a:endParaRPr lang="en-US"/>
          </a:p>
        </p:txBody>
      </p:sp>
      <p:sp>
        <p:nvSpPr>
          <p:cNvPr id="8" name="Footer Placeholder 7">
            <a:extLst>
              <a:ext uri="{FF2B5EF4-FFF2-40B4-BE49-F238E27FC236}">
                <a16:creationId xmlns:a16="http://schemas.microsoft.com/office/drawing/2014/main" id="{4033511A-42CD-4162-B2B9-6694C92709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723B60-F44D-4738-9AC9-FEB6B78FD088}"/>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5007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B95A-E20B-4377-AE8F-85E2B3ADEA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519F7C-ACE8-4212-8892-E7C6BC6824C3}"/>
              </a:ext>
            </a:extLst>
          </p:cNvPr>
          <p:cNvSpPr>
            <a:spLocks noGrp="1"/>
          </p:cNvSpPr>
          <p:nvPr>
            <p:ph type="dt" sz="half" idx="10"/>
          </p:nvPr>
        </p:nvSpPr>
        <p:spPr/>
        <p:txBody>
          <a:bodyPr/>
          <a:lstStyle/>
          <a:p>
            <a:fld id="{D64ED2A6-99C7-4A4E-A9C0-A38443FCA0EC}" type="datetimeFigureOut">
              <a:rPr lang="en-US" smtClean="0"/>
              <a:t>9/14/2021</a:t>
            </a:fld>
            <a:endParaRPr lang="en-US"/>
          </a:p>
        </p:txBody>
      </p:sp>
      <p:sp>
        <p:nvSpPr>
          <p:cNvPr id="4" name="Footer Placeholder 3">
            <a:extLst>
              <a:ext uri="{FF2B5EF4-FFF2-40B4-BE49-F238E27FC236}">
                <a16:creationId xmlns:a16="http://schemas.microsoft.com/office/drawing/2014/main" id="{0B0F3E19-9875-4744-B269-1516B0DE7F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2494D3-F815-47F1-A0A7-9588DF88D8B9}"/>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56025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47E4F3-AEE9-4884-AC1E-ACE841FC6062}"/>
              </a:ext>
            </a:extLst>
          </p:cNvPr>
          <p:cNvSpPr>
            <a:spLocks noGrp="1"/>
          </p:cNvSpPr>
          <p:nvPr>
            <p:ph type="dt" sz="half" idx="10"/>
          </p:nvPr>
        </p:nvSpPr>
        <p:spPr/>
        <p:txBody>
          <a:bodyPr/>
          <a:lstStyle/>
          <a:p>
            <a:fld id="{D64ED2A6-99C7-4A4E-A9C0-A38443FCA0EC}" type="datetimeFigureOut">
              <a:rPr lang="en-US" smtClean="0"/>
              <a:t>9/14/2021</a:t>
            </a:fld>
            <a:endParaRPr lang="en-US"/>
          </a:p>
        </p:txBody>
      </p:sp>
      <p:sp>
        <p:nvSpPr>
          <p:cNvPr id="3" name="Footer Placeholder 2">
            <a:extLst>
              <a:ext uri="{FF2B5EF4-FFF2-40B4-BE49-F238E27FC236}">
                <a16:creationId xmlns:a16="http://schemas.microsoft.com/office/drawing/2014/main" id="{F200234B-8171-49CC-9199-2ABEBC23C6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4D94C0-BD72-4661-8F64-994C6E776E68}"/>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97762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64E-709A-4AC8-982F-A006DD451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03DD1-7A9C-48C7-BBD2-34A5BF5A1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867CD2-5B7F-4DEC-9B6A-AB77E741D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6D779E-76C2-45E6-A824-ACBD75396FC5}"/>
              </a:ext>
            </a:extLst>
          </p:cNvPr>
          <p:cNvSpPr>
            <a:spLocks noGrp="1"/>
          </p:cNvSpPr>
          <p:nvPr>
            <p:ph type="dt" sz="half" idx="10"/>
          </p:nvPr>
        </p:nvSpPr>
        <p:spPr/>
        <p:txBody>
          <a:bodyPr/>
          <a:lstStyle/>
          <a:p>
            <a:fld id="{D64ED2A6-99C7-4A4E-A9C0-A38443FCA0EC}" type="datetimeFigureOut">
              <a:rPr lang="en-US" smtClean="0"/>
              <a:t>9/14/2021</a:t>
            </a:fld>
            <a:endParaRPr lang="en-US"/>
          </a:p>
        </p:txBody>
      </p:sp>
      <p:sp>
        <p:nvSpPr>
          <p:cNvPr id="6" name="Footer Placeholder 5">
            <a:extLst>
              <a:ext uri="{FF2B5EF4-FFF2-40B4-BE49-F238E27FC236}">
                <a16:creationId xmlns:a16="http://schemas.microsoft.com/office/drawing/2014/main" id="{D731C9A0-BFFD-437F-8BFF-E90E8F319A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44287-0B85-43C3-8FFF-E8F078450D73}"/>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4918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CBE3-2909-4462-8A4B-2BCF7F055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A41F6-0317-461B-B081-EDEC48A7A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33E70D-E81C-4548-8B1E-EDB0395D3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22D2C0-B1D5-495A-9DCF-483B177918F2}"/>
              </a:ext>
            </a:extLst>
          </p:cNvPr>
          <p:cNvSpPr>
            <a:spLocks noGrp="1"/>
          </p:cNvSpPr>
          <p:nvPr>
            <p:ph type="dt" sz="half" idx="10"/>
          </p:nvPr>
        </p:nvSpPr>
        <p:spPr/>
        <p:txBody>
          <a:bodyPr/>
          <a:lstStyle/>
          <a:p>
            <a:fld id="{D64ED2A6-99C7-4A4E-A9C0-A38443FCA0EC}" type="datetimeFigureOut">
              <a:rPr lang="en-US" smtClean="0"/>
              <a:t>9/14/2021</a:t>
            </a:fld>
            <a:endParaRPr lang="en-US"/>
          </a:p>
        </p:txBody>
      </p:sp>
      <p:sp>
        <p:nvSpPr>
          <p:cNvPr id="6" name="Footer Placeholder 5">
            <a:extLst>
              <a:ext uri="{FF2B5EF4-FFF2-40B4-BE49-F238E27FC236}">
                <a16:creationId xmlns:a16="http://schemas.microsoft.com/office/drawing/2014/main" id="{A0BA68B5-1E11-47D8-94A2-18D41788C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649287-FD3D-4833-8F45-57A61C33D50D}"/>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78647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2B73A-08C9-463A-A617-371960BF9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92475E-EFE1-4132-B3E3-CC46A8003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9D477-1519-4DF0-98D6-EF5484B5D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ED2A6-99C7-4A4E-A9C0-A38443FCA0EC}" type="datetimeFigureOut">
              <a:rPr lang="en-US" smtClean="0"/>
              <a:t>9/14/2021</a:t>
            </a:fld>
            <a:endParaRPr lang="en-US"/>
          </a:p>
        </p:txBody>
      </p:sp>
      <p:sp>
        <p:nvSpPr>
          <p:cNvPr id="5" name="Footer Placeholder 4">
            <a:extLst>
              <a:ext uri="{FF2B5EF4-FFF2-40B4-BE49-F238E27FC236}">
                <a16:creationId xmlns:a16="http://schemas.microsoft.com/office/drawing/2014/main" id="{85B38DA6-A876-4272-9C65-C43ABC271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12D6A1-DFFF-499D-AD1D-D19345B91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6C46C-D9EE-46D5-9EEA-CAD65334FCC2}" type="slidenum">
              <a:rPr lang="en-US" smtClean="0"/>
              <a:t>‹#›</a:t>
            </a:fld>
            <a:endParaRPr lang="en-US"/>
          </a:p>
        </p:txBody>
      </p:sp>
    </p:spTree>
    <p:extLst>
      <p:ext uri="{BB962C8B-B14F-4D97-AF65-F5344CB8AC3E}">
        <p14:creationId xmlns:p14="http://schemas.microsoft.com/office/powerpoint/2010/main" val="3586978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9C4392-8A2D-43CC-ABFE-4A6D8C0FB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11 Laurier		Suite 9A1</a:t>
            </a:r>
          </a:p>
        </p:txBody>
      </p:sp>
      <p:pic>
        <p:nvPicPr>
          <p:cNvPr id="22" name="Picture 21">
            <a:extLst>
              <a:ext uri="{FF2B5EF4-FFF2-40B4-BE49-F238E27FC236}">
                <a16:creationId xmlns:a16="http://schemas.microsoft.com/office/drawing/2014/main" id="{C65A9729-16EC-4F52-A2CE-1E1B62060611}"/>
              </a:ext>
            </a:extLst>
          </p:cNvPr>
          <p:cNvPicPr>
            <a:picLocks noChangeAspect="1"/>
          </p:cNvPicPr>
          <p:nvPr/>
        </p:nvPicPr>
        <p:blipFill rotWithShape="1">
          <a:blip r:embed="rId6"/>
          <a:srcRect b="10363"/>
          <a:stretch/>
        </p:blipFill>
        <p:spPr>
          <a:xfrm>
            <a:off x="5784746" y="5463503"/>
            <a:ext cx="622507" cy="505215"/>
          </a:xfrm>
          <a:prstGeom prst="rect">
            <a:avLst/>
          </a:prstGeom>
        </p:spPr>
      </p:pic>
    </p:spTree>
    <p:extLst>
      <p:ext uri="{BB962C8B-B14F-4D97-AF65-F5344CB8AC3E}">
        <p14:creationId xmlns:p14="http://schemas.microsoft.com/office/powerpoint/2010/main" val="152023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413A1-4284-4217-9964-F83BC3BAF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794083" y="5392946"/>
            <a:ext cx="12986084"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Réunion Moyenne		Medium Meeting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70689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C3AE61-7CBE-40EC-B22A-3439A69A5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770021" y="5392946"/>
            <a:ext cx="12962022"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Grande Salle de Réunion		Large Meeting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00557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44E9A-DF8F-4189-8D21-6C284189D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spTree>
    <p:extLst>
      <p:ext uri="{BB962C8B-B14F-4D97-AF65-F5344CB8AC3E}">
        <p14:creationId xmlns:p14="http://schemas.microsoft.com/office/powerpoint/2010/main" val="302618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241B02-043A-4742-B2AA-FB075D301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29805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F8806F-09B4-41D3-B177-39DCF81A4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241135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5DC4BE-501B-4D0A-B64D-4F5CCEDDA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73478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F4FFC-86C2-43A1-BB80-2DADB62E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3"/>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4"/>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5"/>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49119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995B8-F6B0-41AE-810F-281B37020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3"/>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4"/>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5"/>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80662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36898-64E6-4C1C-8425-6B1A5E037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3"/>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4"/>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5"/>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85997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04B71-0BE0-4F1B-9AC0-52A3E505B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419727" y="5383945"/>
            <a:ext cx="13611727"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Zone Tranquille			Quiet Zone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76119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41C43-B1A8-416E-8703-7AB886BED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Plan</a:t>
            </a:r>
          </a:p>
        </p:txBody>
      </p:sp>
    </p:spTree>
    <p:extLst>
      <p:ext uri="{BB962C8B-B14F-4D97-AF65-F5344CB8AC3E}">
        <p14:creationId xmlns:p14="http://schemas.microsoft.com/office/powerpoint/2010/main" val="2413311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0142B4-061D-4D3E-87E4-E438F2D4A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51A72AA4-DEA6-4BFC-ADB7-BC6BC1D14252}"/>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spTree>
    <p:extLst>
      <p:ext uri="{BB962C8B-B14F-4D97-AF65-F5344CB8AC3E}">
        <p14:creationId xmlns:p14="http://schemas.microsoft.com/office/powerpoint/2010/main" val="961100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5A6CF-32B6-490B-A3A1-EE58E8FED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spTree>
    <p:extLst>
      <p:ext uri="{BB962C8B-B14F-4D97-AF65-F5344CB8AC3E}">
        <p14:creationId xmlns:p14="http://schemas.microsoft.com/office/powerpoint/2010/main" val="100307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57734-C89F-49C7-81B4-B8A1C785C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31309" y="5392945"/>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Zone </a:t>
            </a:r>
            <a:r>
              <a:rPr lang="en-US" sz="3600" dirty="0" err="1">
                <a:latin typeface="Tw Cen MT" panose="020B0602020104020603" pitchFamily="34" charset="0"/>
              </a:rPr>
              <a:t>Exécutive</a:t>
            </a:r>
            <a:r>
              <a:rPr lang="en-US" sz="3600" dirty="0">
                <a:latin typeface="Tw Cen MT" panose="020B0602020104020603" pitchFamily="34" charset="0"/>
              </a:rPr>
              <a:t>		 Executive Zone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092586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FD9C8-B93B-4AD8-B522-148F267E3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481263" y="5392945"/>
            <a:ext cx="126732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Point de </a:t>
            </a:r>
            <a:r>
              <a:rPr lang="en-US" sz="3600" dirty="0" err="1">
                <a:latin typeface="Tw Cen MT" panose="020B0602020104020603" pitchFamily="34" charset="0"/>
              </a:rPr>
              <a:t>Réflexion</a:t>
            </a:r>
            <a:r>
              <a:rPr lang="en-US" sz="3600" dirty="0">
                <a:latin typeface="Tw Cen MT" panose="020B0602020104020603" pitchFamily="34" charset="0"/>
              </a:rPr>
              <a:t>	 	Reflection Point</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947087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367EC3-8D23-4A4A-81D4-1BCF38629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428091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7A0EA-5C5F-4DD5-9122-73DA157C7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36295" y="5392945"/>
            <a:ext cx="13828295" cy="646331"/>
          </a:xfrm>
          <a:prstGeom prst="rect">
            <a:avLst/>
          </a:prstGeom>
          <a:solidFill>
            <a:srgbClr val="FFFFFF">
              <a:alpha val="30196"/>
            </a:srgbClr>
          </a:solidFill>
        </p:spPr>
        <p:txBody>
          <a:bodyPr wrap="square" rtlCol="0">
            <a:spAutoFit/>
          </a:bodyPr>
          <a:lstStyle/>
          <a:p>
            <a:pPr algn="ctr"/>
            <a:r>
              <a:rPr lang="en-US" sz="3600" dirty="0" err="1">
                <a:latin typeface="Tw Cen MT" panose="020B0602020104020603" pitchFamily="34" charset="0"/>
              </a:rPr>
              <a:t>Cabine</a:t>
            </a:r>
            <a:r>
              <a:rPr lang="en-US" sz="3600" dirty="0">
                <a:latin typeface="Tw Cen MT" panose="020B0602020104020603" pitchFamily="34" charset="0"/>
              </a:rPr>
              <a:t> </a:t>
            </a:r>
            <a:r>
              <a:rPr lang="en-US" sz="3600" dirty="0" err="1">
                <a:latin typeface="Tw Cen MT" panose="020B0602020104020603" pitchFamily="34" charset="0"/>
              </a:rPr>
              <a:t>Téléphonique</a:t>
            </a:r>
            <a:r>
              <a:rPr lang="en-US" sz="3600" dirty="0">
                <a:latin typeface="Tw Cen MT" panose="020B0602020104020603" pitchFamily="34" charset="0"/>
              </a:rPr>
              <a:t>        Phone Booth                </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92049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BF041-CFFB-4F0D-86A1-8B292C01F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2935705" y="5392946"/>
            <a:ext cx="15127705"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Capsule de Concentration		 Focus Pod</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689404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DE7BF9-4B6A-40E9-8011-05D5F6568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275347" y="5392946"/>
            <a:ext cx="13467347"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Stations de Travail		 Workstations</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274998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C2EC25-ADE5-428A-8786-00A0EEE8C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60357" y="5392946"/>
            <a:ext cx="13852358"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Point de Discussion		 Chat Point</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780866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2F0F3A-67C9-45A8-A83B-C51257F2D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30636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9D1814-B1A0-4781-A3A7-C1B86B2DA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Zones</a:t>
            </a:r>
          </a:p>
        </p:txBody>
      </p:sp>
      <p:sp>
        <p:nvSpPr>
          <p:cNvPr id="5" name="TextBox 4">
            <a:extLst>
              <a:ext uri="{FF2B5EF4-FFF2-40B4-BE49-F238E27FC236}">
                <a16:creationId xmlns:a16="http://schemas.microsoft.com/office/drawing/2014/main" id="{A53845FB-E91A-467A-8956-4BE3F7FCD136}"/>
              </a:ext>
            </a:extLst>
          </p:cNvPr>
          <p:cNvSpPr txBox="1"/>
          <p:nvPr/>
        </p:nvSpPr>
        <p:spPr>
          <a:xfrm>
            <a:off x="3882190" y="947060"/>
            <a:ext cx="2249847" cy="369332"/>
          </a:xfrm>
          <a:prstGeom prst="rect">
            <a:avLst/>
          </a:prstGeom>
          <a:solidFill>
            <a:schemeClr val="bg1">
              <a:alpha val="50000"/>
            </a:schemeClr>
          </a:solidFill>
        </p:spPr>
        <p:txBody>
          <a:bodyPr wrap="none" rtlCol="0">
            <a:spAutoFit/>
          </a:bodyPr>
          <a:lstStyle/>
          <a:p>
            <a:r>
              <a:rPr lang="en-US" dirty="0"/>
              <a:t>Executive – </a:t>
            </a:r>
            <a:r>
              <a:rPr lang="en-US" dirty="0" err="1"/>
              <a:t>Exécutive</a:t>
            </a:r>
            <a:endParaRPr lang="en-US" dirty="0"/>
          </a:p>
        </p:txBody>
      </p:sp>
      <p:sp>
        <p:nvSpPr>
          <p:cNvPr id="7" name="TextBox 6">
            <a:extLst>
              <a:ext uri="{FF2B5EF4-FFF2-40B4-BE49-F238E27FC236}">
                <a16:creationId xmlns:a16="http://schemas.microsoft.com/office/drawing/2014/main" id="{DA800BF8-E316-4AED-84C4-F6D4C610B6AC}"/>
              </a:ext>
            </a:extLst>
          </p:cNvPr>
          <p:cNvSpPr txBox="1"/>
          <p:nvPr/>
        </p:nvSpPr>
        <p:spPr>
          <a:xfrm>
            <a:off x="4762462" y="3914274"/>
            <a:ext cx="2837443" cy="369332"/>
          </a:xfrm>
          <a:prstGeom prst="rect">
            <a:avLst/>
          </a:prstGeom>
          <a:solidFill>
            <a:srgbClr val="FFFFFF">
              <a:alpha val="50196"/>
            </a:srgbClr>
          </a:solidFill>
        </p:spPr>
        <p:txBody>
          <a:bodyPr wrap="none" rtlCol="0">
            <a:spAutoFit/>
          </a:bodyPr>
          <a:lstStyle/>
          <a:p>
            <a:r>
              <a:rPr lang="en-US" dirty="0"/>
              <a:t>Interactive – </a:t>
            </a:r>
            <a:r>
              <a:rPr lang="en-US" dirty="0" err="1"/>
              <a:t>Transitionnelle</a:t>
            </a:r>
            <a:r>
              <a:rPr lang="en-US" dirty="0"/>
              <a:t> </a:t>
            </a:r>
          </a:p>
        </p:txBody>
      </p:sp>
      <p:sp>
        <p:nvSpPr>
          <p:cNvPr id="8" name="TextBox 7">
            <a:extLst>
              <a:ext uri="{FF2B5EF4-FFF2-40B4-BE49-F238E27FC236}">
                <a16:creationId xmlns:a16="http://schemas.microsoft.com/office/drawing/2014/main" id="{B9430932-6B05-4045-9C50-6EDF82ABD175}"/>
              </a:ext>
            </a:extLst>
          </p:cNvPr>
          <p:cNvSpPr txBox="1"/>
          <p:nvPr/>
        </p:nvSpPr>
        <p:spPr>
          <a:xfrm>
            <a:off x="7876675" y="2582779"/>
            <a:ext cx="1108188" cy="646331"/>
          </a:xfrm>
          <a:prstGeom prst="rect">
            <a:avLst/>
          </a:prstGeom>
          <a:solidFill>
            <a:srgbClr val="FFFFFF">
              <a:alpha val="50196"/>
            </a:srgbClr>
          </a:solidFill>
        </p:spPr>
        <p:txBody>
          <a:bodyPr wrap="none" rtlCol="0">
            <a:spAutoFit/>
          </a:bodyPr>
          <a:lstStyle/>
          <a:p>
            <a:pPr algn="ctr"/>
            <a:r>
              <a:rPr lang="en-US" dirty="0"/>
              <a:t>Quiet </a:t>
            </a:r>
          </a:p>
          <a:p>
            <a:pPr algn="ctr"/>
            <a:r>
              <a:rPr lang="en-US" dirty="0"/>
              <a:t>Tranquille</a:t>
            </a:r>
          </a:p>
        </p:txBody>
      </p:sp>
    </p:spTree>
    <p:extLst>
      <p:ext uri="{BB962C8B-B14F-4D97-AF65-F5344CB8AC3E}">
        <p14:creationId xmlns:p14="http://schemas.microsoft.com/office/powerpoint/2010/main" val="38244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291AC-E626-4543-ABE8-73E37EA5A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268EBC02-2EC1-4352-A247-C6E6861E1C28}"/>
              </a:ext>
            </a:extLst>
          </p:cNvPr>
          <p:cNvSpPr txBox="1"/>
          <p:nvPr/>
        </p:nvSpPr>
        <p:spPr>
          <a:xfrm>
            <a:off x="-1636295" y="5392945"/>
            <a:ext cx="13828295" cy="646331"/>
          </a:xfrm>
          <a:prstGeom prst="rect">
            <a:avLst/>
          </a:prstGeom>
          <a:solidFill>
            <a:srgbClr val="FFFFFF">
              <a:alpha val="30196"/>
            </a:srgbClr>
          </a:solidFill>
        </p:spPr>
        <p:txBody>
          <a:bodyPr wrap="square" rtlCol="0">
            <a:spAutoFit/>
          </a:bodyPr>
          <a:lstStyle/>
          <a:p>
            <a:pPr algn="ctr"/>
            <a:r>
              <a:rPr lang="en-US" sz="3600" dirty="0" err="1">
                <a:latin typeface="Tw Cen MT" panose="020B0602020104020603" pitchFamily="34" charset="0"/>
              </a:rPr>
              <a:t>Cabine</a:t>
            </a:r>
            <a:r>
              <a:rPr lang="en-US" sz="3600" dirty="0">
                <a:latin typeface="Tw Cen MT" panose="020B0602020104020603" pitchFamily="34" charset="0"/>
              </a:rPr>
              <a:t> </a:t>
            </a:r>
            <a:r>
              <a:rPr lang="en-US" sz="3600" dirty="0" err="1">
                <a:latin typeface="Tw Cen MT" panose="020B0602020104020603" pitchFamily="34" charset="0"/>
              </a:rPr>
              <a:t>téléphonique</a:t>
            </a:r>
            <a:r>
              <a:rPr lang="en-US" sz="3600" dirty="0">
                <a:latin typeface="Tw Cen MT" panose="020B0602020104020603" pitchFamily="34" charset="0"/>
              </a:rPr>
              <a:t>        Phone Booth                </a:t>
            </a:r>
          </a:p>
        </p:txBody>
      </p:sp>
    </p:spTree>
    <p:extLst>
      <p:ext uri="{BB962C8B-B14F-4D97-AF65-F5344CB8AC3E}">
        <p14:creationId xmlns:p14="http://schemas.microsoft.com/office/powerpoint/2010/main" val="415598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C7CFD-B6FD-4B40-8700-F836B485D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spTree>
    <p:extLst>
      <p:ext uri="{BB962C8B-B14F-4D97-AF65-F5344CB8AC3E}">
        <p14:creationId xmlns:p14="http://schemas.microsoft.com/office/powerpoint/2010/main" val="244778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0D2EA6-6CE0-4741-93D8-259F4E92F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Vestiaire</a:t>
            </a:r>
            <a:r>
              <a:rPr lang="en-US" sz="3600" dirty="0">
                <a:latin typeface="Tw Cen MT" panose="020B0602020104020603" pitchFamily="34" charset="0"/>
              </a:rPr>
              <a:t>		Cloak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308397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6368A9-8DE5-4E53-80E7-509DC447E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Entrée      	  Entrance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394815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C3B8D3-AD48-43E4-AD87-C98B17C1B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168442" y="5392946"/>
            <a:ext cx="12360442"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Casiers</a:t>
            </a:r>
            <a:r>
              <a:rPr lang="en-US" sz="3600" dirty="0">
                <a:latin typeface="Tw Cen MT" panose="020B0602020104020603" pitchFamily="34" charset="0"/>
              </a:rPr>
              <a:t>		Lockers</a:t>
            </a:r>
          </a:p>
        </p:txBody>
      </p:sp>
    </p:spTree>
    <p:extLst>
      <p:ext uri="{BB962C8B-B14F-4D97-AF65-F5344CB8AC3E}">
        <p14:creationId xmlns:p14="http://schemas.microsoft.com/office/powerpoint/2010/main" val="86757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ECD303-2284-4A89-A7D1-1FD43ECAA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459313" y="5322786"/>
            <a:ext cx="12488779"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Zone </a:t>
            </a:r>
            <a:r>
              <a:rPr lang="en-US" sz="3600" dirty="0" err="1">
                <a:latin typeface="Tw Cen MT" panose="020B0602020104020603" pitchFamily="34" charset="0"/>
              </a:rPr>
              <a:t>Transitionnelle</a:t>
            </a:r>
            <a:r>
              <a:rPr lang="en-US" sz="3600" dirty="0">
                <a:latin typeface="Tw Cen MT" panose="020B0602020104020603" pitchFamily="34" charset="0"/>
              </a:rPr>
              <a:t>     	Transitional Zone</a:t>
            </a:r>
          </a:p>
        </p:txBody>
      </p:sp>
    </p:spTree>
    <p:extLst>
      <p:ext uri="{BB962C8B-B14F-4D97-AF65-F5344CB8AC3E}">
        <p14:creationId xmlns:p14="http://schemas.microsoft.com/office/powerpoint/2010/main" val="371688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9321E6-F9A4-4AAA-A7B0-E939C22E2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268EBC02-2EC1-4352-A247-C6E6861E1C28}"/>
              </a:ext>
            </a:extLst>
          </p:cNvPr>
          <p:cNvSpPr txBox="1"/>
          <p:nvPr/>
        </p:nvSpPr>
        <p:spPr>
          <a:xfrm>
            <a:off x="-1636295" y="5392945"/>
            <a:ext cx="13828295" cy="646331"/>
          </a:xfrm>
          <a:prstGeom prst="rect">
            <a:avLst/>
          </a:prstGeom>
          <a:solidFill>
            <a:srgbClr val="FFFFFF">
              <a:alpha val="30196"/>
            </a:srgbClr>
          </a:solidFill>
        </p:spPr>
        <p:txBody>
          <a:bodyPr wrap="square" rtlCol="0">
            <a:spAutoFit/>
          </a:bodyPr>
          <a:lstStyle/>
          <a:p>
            <a:pPr algn="ctr"/>
            <a:r>
              <a:rPr lang="en-US" sz="3600" dirty="0" err="1">
                <a:latin typeface="Tw Cen MT" panose="020B0602020104020603" pitchFamily="34" charset="0"/>
              </a:rPr>
              <a:t>Cabine</a:t>
            </a:r>
            <a:r>
              <a:rPr lang="en-US" sz="3600" dirty="0">
                <a:latin typeface="Tw Cen MT" panose="020B0602020104020603" pitchFamily="34" charset="0"/>
              </a:rPr>
              <a:t> </a:t>
            </a:r>
            <a:r>
              <a:rPr lang="en-US" sz="3600" dirty="0" err="1">
                <a:latin typeface="Tw Cen MT" panose="020B0602020104020603" pitchFamily="34" charset="0"/>
              </a:rPr>
              <a:t>téléphonique</a:t>
            </a:r>
            <a:r>
              <a:rPr lang="en-US" sz="3600" dirty="0">
                <a:latin typeface="Tw Cen MT" panose="020B0602020104020603" pitchFamily="34" charset="0"/>
              </a:rPr>
              <a:t>        Phone Booth                </a:t>
            </a:r>
          </a:p>
        </p:txBody>
      </p:sp>
    </p:spTree>
    <p:extLst>
      <p:ext uri="{BB962C8B-B14F-4D97-AF65-F5344CB8AC3E}">
        <p14:creationId xmlns:p14="http://schemas.microsoft.com/office/powerpoint/2010/main" val="352793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6EF66-9BD3-493B-9E42-788325017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2935705" y="5392946"/>
            <a:ext cx="15127705"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Capsule de Concentration		 Focus Pod</a:t>
            </a:r>
          </a:p>
        </p:txBody>
      </p:sp>
    </p:spTree>
    <p:extLst>
      <p:ext uri="{BB962C8B-B14F-4D97-AF65-F5344CB8AC3E}">
        <p14:creationId xmlns:p14="http://schemas.microsoft.com/office/powerpoint/2010/main" val="169833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B42A7D-42AA-4ED5-8030-E47105D00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275347" y="5392946"/>
            <a:ext cx="13467347"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Stations de Travail		 Workstations</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2614158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09fda34424508a8355d8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4916</TotalTime>
  <Words>2977</Words>
  <Application>Microsoft Office PowerPoint</Application>
  <PresentationFormat>Widescreen</PresentationFormat>
  <Paragraphs>198</Paragraphs>
  <Slides>32</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vt:lpstr>
      <vt:lpstr>Calibri</vt:lpstr>
      <vt:lpstr>Calibri Light</vt:lpstr>
      <vt:lpstr>Courier New</vt:lpstr>
      <vt:lpstr>Georgia</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Vriend Alex</dc:creator>
  <cp:lastModifiedBy>Isabelle Filion</cp:lastModifiedBy>
  <cp:revision>102</cp:revision>
  <dcterms:created xsi:type="dcterms:W3CDTF">2018-05-15T02:30:26Z</dcterms:created>
  <dcterms:modified xsi:type="dcterms:W3CDTF">2021-09-14T13:12:58Z</dcterms:modified>
</cp:coreProperties>
</file>