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4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5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8" r:id="rId3"/>
    <p:sldId id="266" r:id="rId4"/>
    <p:sldId id="279" r:id="rId5"/>
    <p:sldId id="280" r:id="rId6"/>
    <p:sldId id="281" r:id="rId7"/>
    <p:sldId id="270" r:id="rId8"/>
    <p:sldId id="275" r:id="rId9"/>
    <p:sldId id="265" r:id="rId10"/>
    <p:sldId id="271" r:id="rId11"/>
    <p:sldId id="277" r:id="rId12"/>
    <p:sldId id="274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487"/>
    <a:srgbClr val="9D9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730" autoAdjust="0"/>
    <p:restoredTop sz="94605" autoAdjust="0"/>
  </p:normalViewPr>
  <p:slideViewPr>
    <p:cSldViewPr showGuides="1">
      <p:cViewPr varScale="1">
        <p:scale>
          <a:sx n="88" d="100"/>
          <a:sy n="88" d="100"/>
        </p:scale>
        <p:origin x="732" y="78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2018-12-07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2018-12-07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48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1369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917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865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78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6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6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  <p:sp>
        <p:nvSpPr>
          <p:cNvPr id="5" name="Freeform 4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159902" y="6565386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395536" y="6441225"/>
            <a:ext cx="2225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NancyChahwan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159902" y="6565386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11" name="TextBox 10"/>
          <p:cNvSpPr txBox="1"/>
          <p:nvPr userDrawn="1">
            <p:custDataLst>
              <p:tags r:id="rId2"/>
            </p:custDataLst>
          </p:nvPr>
        </p:nvSpPr>
        <p:spPr>
          <a:xfrm>
            <a:off x="395536" y="6441225"/>
            <a:ext cx="2225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NancyChahwan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Freeform 5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159902" y="6565386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395536" y="6441225"/>
            <a:ext cx="2225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NancyChahwan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 11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215517" y="6538912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14" name="TextBox 13"/>
          <p:cNvSpPr txBox="1"/>
          <p:nvPr userDrawn="1">
            <p:custDataLst>
              <p:tags r:id="rId2"/>
            </p:custDataLst>
          </p:nvPr>
        </p:nvSpPr>
        <p:spPr>
          <a:xfrm>
            <a:off x="395536" y="6476304"/>
            <a:ext cx="2225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4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4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reeform 7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159902" y="6565386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9" name="TextBox 8"/>
          <p:cNvSpPr txBox="1"/>
          <p:nvPr userDrawn="1">
            <p:custDataLst>
              <p:tags r:id="rId2"/>
            </p:custDataLst>
          </p:nvPr>
        </p:nvSpPr>
        <p:spPr>
          <a:xfrm>
            <a:off x="395536" y="6441225"/>
            <a:ext cx="2225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NancyChahwan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33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  <p:sp>
        <p:nvSpPr>
          <p:cNvPr id="2" name="hr" descr="UNCLASSIFIED / NON CLASSIFIÉ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1200" b="0" i="0" u="none" baseline="0" smtClean="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  <a:endParaRPr lang="en-CA" sz="12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hyperlink" Target="mailto:nextgen-prochainegen@tbs-sct.gc.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hyperlink" Target="https://open.canada.ca/en/blog/digital-principl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Next Generation HR and Pay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Update to the Human Resources Council</a:t>
            </a:r>
          </a:p>
          <a:p>
            <a:r>
              <a:rPr lang="en-CA" sz="1600" dirty="0" smtClean="0"/>
              <a:t>Fall 2018</a:t>
            </a:r>
            <a:endParaRPr lang="en-C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10</a:t>
            </a:fld>
            <a:endParaRPr lang="en-CA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1592796"/>
            <a:ext cx="9144000" cy="3024336"/>
          </a:xfrm>
          <a:prstGeom prst="rect">
            <a:avLst/>
          </a:prstGeom>
          <a:solidFill>
            <a:srgbClr val="8E9A00"/>
          </a:solidFill>
          <a:ln>
            <a:solidFill>
              <a:srgbClr val="8E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What’s Next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5496" y="4617132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8E9A00"/>
                </a:solidFill>
              </a:rPr>
              <a:t>We have an exciting event on our horizon</a:t>
            </a:r>
            <a:endParaRPr lang="en-CA" dirty="0">
              <a:solidFill>
                <a:srgbClr val="8E9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70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Industry Day – Join us!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634044" y="1412776"/>
            <a:ext cx="2971800" cy="2971800"/>
            <a:chOff x="634044" y="1828800"/>
            <a:chExt cx="2971800" cy="2971800"/>
          </a:xfrm>
        </p:grpSpPr>
        <p:sp>
          <p:nvSpPr>
            <p:cNvPr id="4" name="Oval 3"/>
            <p:cNvSpPr/>
            <p:nvPr>
              <p:custDataLst>
                <p:tags r:id="rId4"/>
              </p:custDataLst>
            </p:nvPr>
          </p:nvSpPr>
          <p:spPr>
            <a:xfrm>
              <a:off x="634044" y="1828800"/>
              <a:ext cx="2971800" cy="2971800"/>
            </a:xfrm>
            <a:prstGeom prst="ellipse">
              <a:avLst/>
            </a:prstGeom>
            <a:solidFill>
              <a:srgbClr val="8E9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110294" y="2286000"/>
              <a:ext cx="952500" cy="9525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96144" y="2286000"/>
              <a:ext cx="952500" cy="9525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10294" y="3352800"/>
              <a:ext cx="952500" cy="9525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196144" y="3352800"/>
              <a:ext cx="952500" cy="9525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>
              <p:custDataLst>
                <p:tags r:id="rId5"/>
              </p:custDataLst>
            </p:nvPr>
          </p:nvSpPr>
          <p:spPr bwMode="auto">
            <a:xfrm>
              <a:off x="2436954" y="3583744"/>
              <a:ext cx="505383" cy="507863"/>
            </a:xfrm>
            <a:custGeom>
              <a:avLst/>
              <a:gdLst>
                <a:gd name="T0" fmla="*/ 3593 w 3593"/>
                <a:gd name="T1" fmla="*/ 2169 h 3615"/>
                <a:gd name="T2" fmla="*/ 3593 w 3593"/>
                <a:gd name="T3" fmla="*/ 1446 h 3615"/>
                <a:gd name="T4" fmla="*/ 3193 w 3593"/>
                <a:gd name="T5" fmla="*/ 1446 h 3615"/>
                <a:gd name="T6" fmla="*/ 3042 w 3593"/>
                <a:gd name="T7" fmla="*/ 1065 h 3615"/>
                <a:gd name="T8" fmla="*/ 3321 w 3593"/>
                <a:gd name="T9" fmla="*/ 785 h 3615"/>
                <a:gd name="T10" fmla="*/ 2813 w 3593"/>
                <a:gd name="T11" fmla="*/ 274 h 3615"/>
                <a:gd name="T12" fmla="*/ 2541 w 3593"/>
                <a:gd name="T13" fmla="*/ 548 h 3615"/>
                <a:gd name="T14" fmla="*/ 2156 w 3593"/>
                <a:gd name="T15" fmla="*/ 385 h 3615"/>
                <a:gd name="T16" fmla="*/ 2156 w 3593"/>
                <a:gd name="T17" fmla="*/ 0 h 3615"/>
                <a:gd name="T18" fmla="*/ 1437 w 3593"/>
                <a:gd name="T19" fmla="*/ 0 h 3615"/>
                <a:gd name="T20" fmla="*/ 1437 w 3593"/>
                <a:gd name="T21" fmla="*/ 385 h 3615"/>
                <a:gd name="T22" fmla="*/ 1053 w 3593"/>
                <a:gd name="T23" fmla="*/ 548 h 3615"/>
                <a:gd name="T24" fmla="*/ 780 w 3593"/>
                <a:gd name="T25" fmla="*/ 274 h 3615"/>
                <a:gd name="T26" fmla="*/ 272 w 3593"/>
                <a:gd name="T27" fmla="*/ 785 h 3615"/>
                <a:gd name="T28" fmla="*/ 551 w 3593"/>
                <a:gd name="T29" fmla="*/ 1065 h 3615"/>
                <a:gd name="T30" fmla="*/ 400 w 3593"/>
                <a:gd name="T31" fmla="*/ 1446 h 3615"/>
                <a:gd name="T32" fmla="*/ 0 w 3593"/>
                <a:gd name="T33" fmla="*/ 1446 h 3615"/>
                <a:gd name="T34" fmla="*/ 0 w 3593"/>
                <a:gd name="T35" fmla="*/ 2169 h 3615"/>
                <a:gd name="T36" fmla="*/ 412 w 3593"/>
                <a:gd name="T37" fmla="*/ 2169 h 3615"/>
                <a:gd name="T38" fmla="*/ 569 w 3593"/>
                <a:gd name="T39" fmla="*/ 2532 h 3615"/>
                <a:gd name="T40" fmla="*/ 272 w 3593"/>
                <a:gd name="T41" fmla="*/ 2830 h 3615"/>
                <a:gd name="T42" fmla="*/ 780 w 3593"/>
                <a:gd name="T43" fmla="*/ 3342 h 3615"/>
                <a:gd name="T44" fmla="*/ 1083 w 3593"/>
                <a:gd name="T45" fmla="*/ 3038 h 3615"/>
                <a:gd name="T46" fmla="*/ 1437 w 3593"/>
                <a:gd name="T47" fmla="*/ 3183 h 3615"/>
                <a:gd name="T48" fmla="*/ 1437 w 3593"/>
                <a:gd name="T49" fmla="*/ 3615 h 3615"/>
                <a:gd name="T50" fmla="*/ 2156 w 3593"/>
                <a:gd name="T51" fmla="*/ 3615 h 3615"/>
                <a:gd name="T52" fmla="*/ 2156 w 3593"/>
                <a:gd name="T53" fmla="*/ 3183 h 3615"/>
                <a:gd name="T54" fmla="*/ 2511 w 3593"/>
                <a:gd name="T55" fmla="*/ 3038 h 3615"/>
                <a:gd name="T56" fmla="*/ 2813 w 3593"/>
                <a:gd name="T57" fmla="*/ 3342 h 3615"/>
                <a:gd name="T58" fmla="*/ 3321 w 3593"/>
                <a:gd name="T59" fmla="*/ 2830 h 3615"/>
                <a:gd name="T60" fmla="*/ 3025 w 3593"/>
                <a:gd name="T61" fmla="*/ 2532 h 3615"/>
                <a:gd name="T62" fmla="*/ 3182 w 3593"/>
                <a:gd name="T63" fmla="*/ 2169 h 3615"/>
                <a:gd name="T64" fmla="*/ 3593 w 3593"/>
                <a:gd name="T65" fmla="*/ 2169 h 3615"/>
                <a:gd name="T66" fmla="*/ 1797 w 3593"/>
                <a:gd name="T67" fmla="*/ 2314 h 3615"/>
                <a:gd name="T68" fmla="*/ 1294 w 3593"/>
                <a:gd name="T69" fmla="*/ 1807 h 3615"/>
                <a:gd name="T70" fmla="*/ 1797 w 3593"/>
                <a:gd name="T71" fmla="*/ 1301 h 3615"/>
                <a:gd name="T72" fmla="*/ 2300 w 3593"/>
                <a:gd name="T73" fmla="*/ 1807 h 3615"/>
                <a:gd name="T74" fmla="*/ 1797 w 3593"/>
                <a:gd name="T75" fmla="*/ 2314 h 3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3" h="3615">
                  <a:moveTo>
                    <a:pt x="3593" y="2169"/>
                  </a:moveTo>
                  <a:lnTo>
                    <a:pt x="3593" y="1446"/>
                  </a:lnTo>
                  <a:lnTo>
                    <a:pt x="3193" y="1446"/>
                  </a:lnTo>
                  <a:cubicBezTo>
                    <a:pt x="3161" y="1310"/>
                    <a:pt x="3110" y="1182"/>
                    <a:pt x="3042" y="1065"/>
                  </a:cubicBezTo>
                  <a:lnTo>
                    <a:pt x="3321" y="785"/>
                  </a:lnTo>
                  <a:lnTo>
                    <a:pt x="2813" y="274"/>
                  </a:lnTo>
                  <a:lnTo>
                    <a:pt x="2541" y="548"/>
                  </a:lnTo>
                  <a:cubicBezTo>
                    <a:pt x="2423" y="476"/>
                    <a:pt x="2293" y="421"/>
                    <a:pt x="2156" y="385"/>
                  </a:cubicBezTo>
                  <a:lnTo>
                    <a:pt x="2156" y="0"/>
                  </a:lnTo>
                  <a:lnTo>
                    <a:pt x="1437" y="0"/>
                  </a:lnTo>
                  <a:lnTo>
                    <a:pt x="1437" y="385"/>
                  </a:lnTo>
                  <a:cubicBezTo>
                    <a:pt x="1300" y="421"/>
                    <a:pt x="1170" y="476"/>
                    <a:pt x="1053" y="548"/>
                  </a:cubicBezTo>
                  <a:lnTo>
                    <a:pt x="780" y="274"/>
                  </a:lnTo>
                  <a:lnTo>
                    <a:pt x="272" y="785"/>
                  </a:lnTo>
                  <a:lnTo>
                    <a:pt x="551" y="1065"/>
                  </a:lnTo>
                  <a:cubicBezTo>
                    <a:pt x="484" y="1182"/>
                    <a:pt x="433" y="1310"/>
                    <a:pt x="400" y="1446"/>
                  </a:cubicBezTo>
                  <a:lnTo>
                    <a:pt x="0" y="1446"/>
                  </a:lnTo>
                  <a:lnTo>
                    <a:pt x="0" y="2169"/>
                  </a:lnTo>
                  <a:lnTo>
                    <a:pt x="412" y="2169"/>
                  </a:lnTo>
                  <a:cubicBezTo>
                    <a:pt x="448" y="2298"/>
                    <a:pt x="501" y="2419"/>
                    <a:pt x="569" y="2532"/>
                  </a:cubicBezTo>
                  <a:lnTo>
                    <a:pt x="272" y="2830"/>
                  </a:lnTo>
                  <a:lnTo>
                    <a:pt x="780" y="3342"/>
                  </a:lnTo>
                  <a:lnTo>
                    <a:pt x="1083" y="3038"/>
                  </a:lnTo>
                  <a:cubicBezTo>
                    <a:pt x="1192" y="3102"/>
                    <a:pt x="1312" y="3150"/>
                    <a:pt x="1437" y="3183"/>
                  </a:cubicBezTo>
                  <a:lnTo>
                    <a:pt x="1437" y="3615"/>
                  </a:lnTo>
                  <a:lnTo>
                    <a:pt x="2156" y="3615"/>
                  </a:lnTo>
                  <a:lnTo>
                    <a:pt x="2156" y="3183"/>
                  </a:lnTo>
                  <a:cubicBezTo>
                    <a:pt x="2282" y="3150"/>
                    <a:pt x="2401" y="3102"/>
                    <a:pt x="2511" y="3038"/>
                  </a:cubicBezTo>
                  <a:lnTo>
                    <a:pt x="2813" y="3342"/>
                  </a:lnTo>
                  <a:lnTo>
                    <a:pt x="3321" y="2830"/>
                  </a:lnTo>
                  <a:lnTo>
                    <a:pt x="3025" y="2532"/>
                  </a:lnTo>
                  <a:cubicBezTo>
                    <a:pt x="3093" y="2420"/>
                    <a:pt x="3146" y="2299"/>
                    <a:pt x="3182" y="2169"/>
                  </a:cubicBezTo>
                  <a:lnTo>
                    <a:pt x="3593" y="2169"/>
                  </a:lnTo>
                  <a:close/>
                  <a:moveTo>
                    <a:pt x="1797" y="2314"/>
                  </a:moveTo>
                  <a:cubicBezTo>
                    <a:pt x="1519" y="2314"/>
                    <a:pt x="1294" y="2087"/>
                    <a:pt x="1294" y="1807"/>
                  </a:cubicBezTo>
                  <a:cubicBezTo>
                    <a:pt x="1294" y="1528"/>
                    <a:pt x="1519" y="1301"/>
                    <a:pt x="1797" y="1301"/>
                  </a:cubicBezTo>
                  <a:cubicBezTo>
                    <a:pt x="2074" y="1301"/>
                    <a:pt x="2300" y="1528"/>
                    <a:pt x="2300" y="1807"/>
                  </a:cubicBezTo>
                  <a:cubicBezTo>
                    <a:pt x="2300" y="2087"/>
                    <a:pt x="2074" y="2314"/>
                    <a:pt x="1797" y="23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1285270" y="3598652"/>
              <a:ext cx="601044" cy="456489"/>
            </a:xfrm>
            <a:custGeom>
              <a:avLst/>
              <a:gdLst>
                <a:gd name="T0" fmla="*/ 46 w 237"/>
                <a:gd name="T1" fmla="*/ 180 h 180"/>
                <a:gd name="T2" fmla="*/ 0 w 237"/>
                <a:gd name="T3" fmla="*/ 180 h 180"/>
                <a:gd name="T4" fmla="*/ 0 w 237"/>
                <a:gd name="T5" fmla="*/ 148 h 180"/>
                <a:gd name="T6" fmla="*/ 46 w 237"/>
                <a:gd name="T7" fmla="*/ 148 h 180"/>
                <a:gd name="T8" fmla="*/ 46 w 237"/>
                <a:gd name="T9" fmla="*/ 180 h 180"/>
                <a:gd name="T10" fmla="*/ 46 w 237"/>
                <a:gd name="T11" fmla="*/ 180 h 180"/>
                <a:gd name="T12" fmla="*/ 109 w 237"/>
                <a:gd name="T13" fmla="*/ 180 h 180"/>
                <a:gd name="T14" fmla="*/ 109 w 237"/>
                <a:gd name="T15" fmla="*/ 101 h 180"/>
                <a:gd name="T16" fmla="*/ 63 w 237"/>
                <a:gd name="T17" fmla="*/ 101 h 180"/>
                <a:gd name="T18" fmla="*/ 63 w 237"/>
                <a:gd name="T19" fmla="*/ 180 h 180"/>
                <a:gd name="T20" fmla="*/ 109 w 237"/>
                <a:gd name="T21" fmla="*/ 180 h 180"/>
                <a:gd name="T22" fmla="*/ 109 w 237"/>
                <a:gd name="T23" fmla="*/ 180 h 180"/>
                <a:gd name="T24" fmla="*/ 174 w 237"/>
                <a:gd name="T25" fmla="*/ 180 h 180"/>
                <a:gd name="T26" fmla="*/ 174 w 237"/>
                <a:gd name="T27" fmla="*/ 50 h 180"/>
                <a:gd name="T28" fmla="*/ 128 w 237"/>
                <a:gd name="T29" fmla="*/ 50 h 180"/>
                <a:gd name="T30" fmla="*/ 128 w 237"/>
                <a:gd name="T31" fmla="*/ 180 h 180"/>
                <a:gd name="T32" fmla="*/ 174 w 237"/>
                <a:gd name="T33" fmla="*/ 180 h 180"/>
                <a:gd name="T34" fmla="*/ 174 w 237"/>
                <a:gd name="T35" fmla="*/ 180 h 180"/>
                <a:gd name="T36" fmla="*/ 237 w 237"/>
                <a:gd name="T37" fmla="*/ 180 h 180"/>
                <a:gd name="T38" fmla="*/ 237 w 237"/>
                <a:gd name="T39" fmla="*/ 0 h 180"/>
                <a:gd name="T40" fmla="*/ 191 w 237"/>
                <a:gd name="T41" fmla="*/ 0 h 180"/>
                <a:gd name="T42" fmla="*/ 191 w 237"/>
                <a:gd name="T43" fmla="*/ 180 h 180"/>
                <a:gd name="T44" fmla="*/ 237 w 237"/>
                <a:gd name="T45" fmla="*/ 180 h 180"/>
                <a:gd name="T46" fmla="*/ 237 w 237"/>
                <a:gd name="T4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180">
                  <a:moveTo>
                    <a:pt x="46" y="180"/>
                  </a:moveTo>
                  <a:lnTo>
                    <a:pt x="0" y="180"/>
                  </a:lnTo>
                  <a:lnTo>
                    <a:pt x="0" y="148"/>
                  </a:lnTo>
                  <a:lnTo>
                    <a:pt x="46" y="148"/>
                  </a:lnTo>
                  <a:lnTo>
                    <a:pt x="46" y="180"/>
                  </a:lnTo>
                  <a:lnTo>
                    <a:pt x="46" y="180"/>
                  </a:lnTo>
                  <a:close/>
                  <a:moveTo>
                    <a:pt x="109" y="180"/>
                  </a:moveTo>
                  <a:lnTo>
                    <a:pt x="109" y="101"/>
                  </a:lnTo>
                  <a:lnTo>
                    <a:pt x="63" y="101"/>
                  </a:lnTo>
                  <a:lnTo>
                    <a:pt x="63" y="180"/>
                  </a:lnTo>
                  <a:lnTo>
                    <a:pt x="109" y="180"/>
                  </a:lnTo>
                  <a:lnTo>
                    <a:pt x="109" y="180"/>
                  </a:lnTo>
                  <a:close/>
                  <a:moveTo>
                    <a:pt x="174" y="180"/>
                  </a:moveTo>
                  <a:lnTo>
                    <a:pt x="174" y="50"/>
                  </a:lnTo>
                  <a:lnTo>
                    <a:pt x="128" y="50"/>
                  </a:lnTo>
                  <a:lnTo>
                    <a:pt x="128" y="180"/>
                  </a:lnTo>
                  <a:lnTo>
                    <a:pt x="174" y="180"/>
                  </a:lnTo>
                  <a:lnTo>
                    <a:pt x="174" y="180"/>
                  </a:lnTo>
                  <a:close/>
                  <a:moveTo>
                    <a:pt x="237" y="180"/>
                  </a:moveTo>
                  <a:lnTo>
                    <a:pt x="237" y="0"/>
                  </a:lnTo>
                  <a:lnTo>
                    <a:pt x="191" y="0"/>
                  </a:lnTo>
                  <a:lnTo>
                    <a:pt x="191" y="180"/>
                  </a:lnTo>
                  <a:lnTo>
                    <a:pt x="237" y="180"/>
                  </a:lnTo>
                  <a:lnTo>
                    <a:pt x="237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17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95936" y="1869976"/>
            <a:ext cx="3505200" cy="48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8E9A00"/>
                </a:solidFill>
                <a:latin typeface="+mn-lt"/>
              </a:rPr>
              <a:t>Next Gen Industry Day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94482" y="2352576"/>
            <a:ext cx="4343400" cy="1036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September 19</a:t>
            </a:r>
            <a:r>
              <a:rPr lang="en-US" sz="1800" b="1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, 2018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Industry and public servants are invited to the official launch of the Next Generation HR and Pay Procurement Process will take place on September 19</a:t>
            </a:r>
            <a:r>
              <a:rPr lang="en-US" sz="180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11</a:t>
            </a:fld>
            <a:endParaRPr lang="en-CA"/>
          </a:p>
        </p:txBody>
      </p:sp>
      <p:sp>
        <p:nvSpPr>
          <p:cNvPr id="18" name="Rectangle 17"/>
          <p:cNvSpPr/>
          <p:nvPr>
            <p:custDataLst>
              <p:tags r:id="rId2"/>
            </p:custDataLst>
          </p:nvPr>
        </p:nvSpPr>
        <p:spPr>
          <a:xfrm>
            <a:off x="634044" y="4977495"/>
            <a:ext cx="7790384" cy="1296144"/>
          </a:xfrm>
          <a:prstGeom prst="rect">
            <a:avLst/>
          </a:prstGeom>
          <a:solidFill>
            <a:schemeClr val="bg1"/>
          </a:solidFill>
          <a:ln>
            <a:solidFill>
              <a:srgbClr val="8E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690033" y="5028613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8E9A00"/>
                </a:solidFill>
              </a:rPr>
              <a:t>Purpose of Industry Day</a:t>
            </a:r>
            <a:endParaRPr lang="en-CA" b="1" dirty="0">
              <a:solidFill>
                <a:srgbClr val="8E9A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34045" y="5319386"/>
            <a:ext cx="7790384" cy="1036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Provide an overview of the Next Generation HR and Pay initiative to public servants and industry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Seek feedback from industry on the next generation of HR and Pay approach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Assess the level of interest and the capacity of industry to deliver a solution.</a:t>
            </a:r>
          </a:p>
        </p:txBody>
      </p:sp>
      <p:sp>
        <p:nvSpPr>
          <p:cNvPr id="21" name="Freeform 20"/>
          <p:cNvSpPr>
            <a:spLocks noEditPoints="1"/>
          </p:cNvSpPr>
          <p:nvPr/>
        </p:nvSpPr>
        <p:spPr bwMode="auto">
          <a:xfrm>
            <a:off x="2380360" y="2068250"/>
            <a:ext cx="571500" cy="532808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1258724" y="2044218"/>
            <a:ext cx="571500" cy="491853"/>
          </a:xfrm>
          <a:custGeom>
            <a:avLst/>
            <a:gdLst>
              <a:gd name="T0" fmla="*/ 74 w 173"/>
              <a:gd name="T1" fmla="*/ 75 h 149"/>
              <a:gd name="T2" fmla="*/ 74 w 173"/>
              <a:gd name="T3" fmla="*/ 49 h 149"/>
              <a:gd name="T4" fmla="*/ 148 w 173"/>
              <a:gd name="T5" fmla="*/ 16 h 149"/>
              <a:gd name="T6" fmla="*/ 148 w 173"/>
              <a:gd name="T7" fmla="*/ 108 h 149"/>
              <a:gd name="T8" fmla="*/ 74 w 173"/>
              <a:gd name="T9" fmla="*/ 75 h 149"/>
              <a:gd name="T10" fmla="*/ 161 w 173"/>
              <a:gd name="T11" fmla="*/ 13 h 149"/>
              <a:gd name="T12" fmla="*/ 157 w 173"/>
              <a:gd name="T13" fmla="*/ 4 h 149"/>
              <a:gd name="T14" fmla="*/ 148 w 173"/>
              <a:gd name="T15" fmla="*/ 0 h 149"/>
              <a:gd name="T16" fmla="*/ 62 w 173"/>
              <a:gd name="T17" fmla="*/ 37 h 149"/>
              <a:gd name="T18" fmla="*/ 16 w 173"/>
              <a:gd name="T19" fmla="*/ 37 h 149"/>
              <a:gd name="T20" fmla="*/ 5 w 173"/>
              <a:gd name="T21" fmla="*/ 42 h 149"/>
              <a:gd name="T22" fmla="*/ 0 w 173"/>
              <a:gd name="T23" fmla="*/ 53 h 149"/>
              <a:gd name="T24" fmla="*/ 0 w 173"/>
              <a:gd name="T25" fmla="*/ 71 h 149"/>
              <a:gd name="T26" fmla="*/ 5 w 173"/>
              <a:gd name="T27" fmla="*/ 82 h 149"/>
              <a:gd name="T28" fmla="*/ 16 w 173"/>
              <a:gd name="T29" fmla="*/ 87 h 149"/>
              <a:gd name="T30" fmla="*/ 28 w 173"/>
              <a:gd name="T31" fmla="*/ 87 h 149"/>
              <a:gd name="T32" fmla="*/ 25 w 173"/>
              <a:gd name="T33" fmla="*/ 97 h 149"/>
              <a:gd name="T34" fmla="*/ 25 w 173"/>
              <a:gd name="T35" fmla="*/ 107 h 149"/>
              <a:gd name="T36" fmla="*/ 27 w 173"/>
              <a:gd name="T37" fmla="*/ 117 h 149"/>
              <a:gd name="T38" fmla="*/ 29 w 173"/>
              <a:gd name="T39" fmla="*/ 125 h 149"/>
              <a:gd name="T40" fmla="*/ 32 w 173"/>
              <a:gd name="T41" fmla="*/ 134 h 149"/>
              <a:gd name="T42" fmla="*/ 35 w 173"/>
              <a:gd name="T43" fmla="*/ 143 h 149"/>
              <a:gd name="T44" fmla="*/ 47 w 173"/>
              <a:gd name="T45" fmla="*/ 148 h 149"/>
              <a:gd name="T46" fmla="*/ 64 w 173"/>
              <a:gd name="T47" fmla="*/ 147 h 149"/>
              <a:gd name="T48" fmla="*/ 74 w 173"/>
              <a:gd name="T49" fmla="*/ 139 h 149"/>
              <a:gd name="T50" fmla="*/ 68 w 173"/>
              <a:gd name="T51" fmla="*/ 134 h 149"/>
              <a:gd name="T52" fmla="*/ 64 w 173"/>
              <a:gd name="T53" fmla="*/ 129 h 149"/>
              <a:gd name="T54" fmla="*/ 61 w 173"/>
              <a:gd name="T55" fmla="*/ 124 h 149"/>
              <a:gd name="T56" fmla="*/ 60 w 173"/>
              <a:gd name="T57" fmla="*/ 118 h 149"/>
              <a:gd name="T58" fmla="*/ 62 w 173"/>
              <a:gd name="T59" fmla="*/ 112 h 149"/>
              <a:gd name="T60" fmla="*/ 58 w 173"/>
              <a:gd name="T61" fmla="*/ 103 h 149"/>
              <a:gd name="T62" fmla="*/ 61 w 173"/>
              <a:gd name="T63" fmla="*/ 93 h 149"/>
              <a:gd name="T64" fmla="*/ 70 w 173"/>
              <a:gd name="T65" fmla="*/ 87 h 149"/>
              <a:gd name="T66" fmla="*/ 148 w 173"/>
              <a:gd name="T67" fmla="*/ 124 h 149"/>
              <a:gd name="T68" fmla="*/ 157 w 173"/>
              <a:gd name="T69" fmla="*/ 120 h 149"/>
              <a:gd name="T70" fmla="*/ 161 w 173"/>
              <a:gd name="T71" fmla="*/ 111 h 149"/>
              <a:gd name="T72" fmla="*/ 161 w 173"/>
              <a:gd name="T73" fmla="*/ 74 h 149"/>
              <a:gd name="T74" fmla="*/ 169 w 173"/>
              <a:gd name="T75" fmla="*/ 71 h 149"/>
              <a:gd name="T76" fmla="*/ 173 w 173"/>
              <a:gd name="T77" fmla="*/ 62 h 149"/>
              <a:gd name="T78" fmla="*/ 169 w 173"/>
              <a:gd name="T79" fmla="*/ 53 h 149"/>
              <a:gd name="T80" fmla="*/ 161 w 173"/>
              <a:gd name="T81" fmla="*/ 50 h 149"/>
              <a:gd name="T82" fmla="*/ 161 w 173"/>
              <a:gd name="T83" fmla="*/ 13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3" h="149">
                <a:moveTo>
                  <a:pt x="74" y="75"/>
                </a:moveTo>
                <a:cubicBezTo>
                  <a:pt x="74" y="49"/>
                  <a:pt x="74" y="49"/>
                  <a:pt x="74" y="49"/>
                </a:cubicBezTo>
                <a:cubicBezTo>
                  <a:pt x="98" y="46"/>
                  <a:pt x="123" y="35"/>
                  <a:pt x="148" y="16"/>
                </a:cubicBezTo>
                <a:cubicBezTo>
                  <a:pt x="148" y="108"/>
                  <a:pt x="148" y="108"/>
                  <a:pt x="148" y="108"/>
                </a:cubicBezTo>
                <a:cubicBezTo>
                  <a:pt x="123" y="89"/>
                  <a:pt x="99" y="78"/>
                  <a:pt x="74" y="75"/>
                </a:cubicBezTo>
                <a:close/>
                <a:moveTo>
                  <a:pt x="161" y="13"/>
                </a:moveTo>
                <a:cubicBezTo>
                  <a:pt x="161" y="9"/>
                  <a:pt x="160" y="6"/>
                  <a:pt x="157" y="4"/>
                </a:cubicBezTo>
                <a:cubicBezTo>
                  <a:pt x="155" y="2"/>
                  <a:pt x="152" y="0"/>
                  <a:pt x="148" y="0"/>
                </a:cubicBezTo>
                <a:cubicBezTo>
                  <a:pt x="119" y="25"/>
                  <a:pt x="90" y="37"/>
                  <a:pt x="62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2" y="37"/>
                  <a:pt x="8" y="39"/>
                  <a:pt x="5" y="42"/>
                </a:cubicBezTo>
                <a:cubicBezTo>
                  <a:pt x="2" y="45"/>
                  <a:pt x="0" y="48"/>
                  <a:pt x="0" y="53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75"/>
                  <a:pt x="2" y="79"/>
                  <a:pt x="5" y="82"/>
                </a:cubicBezTo>
                <a:cubicBezTo>
                  <a:pt x="8" y="85"/>
                  <a:pt x="12" y="87"/>
                  <a:pt x="16" y="87"/>
                </a:cubicBezTo>
                <a:cubicBezTo>
                  <a:pt x="28" y="87"/>
                  <a:pt x="28" y="87"/>
                  <a:pt x="28" y="87"/>
                </a:cubicBezTo>
                <a:cubicBezTo>
                  <a:pt x="26" y="90"/>
                  <a:pt x="26" y="94"/>
                  <a:pt x="25" y="97"/>
                </a:cubicBezTo>
                <a:cubicBezTo>
                  <a:pt x="25" y="101"/>
                  <a:pt x="25" y="104"/>
                  <a:pt x="25" y="107"/>
                </a:cubicBezTo>
                <a:cubicBezTo>
                  <a:pt x="25" y="110"/>
                  <a:pt x="26" y="113"/>
                  <a:pt x="27" y="117"/>
                </a:cubicBezTo>
                <a:cubicBezTo>
                  <a:pt x="27" y="120"/>
                  <a:pt x="28" y="123"/>
                  <a:pt x="29" y="125"/>
                </a:cubicBezTo>
                <a:cubicBezTo>
                  <a:pt x="29" y="127"/>
                  <a:pt x="30" y="130"/>
                  <a:pt x="32" y="134"/>
                </a:cubicBezTo>
                <a:cubicBezTo>
                  <a:pt x="33" y="138"/>
                  <a:pt x="34" y="141"/>
                  <a:pt x="35" y="143"/>
                </a:cubicBezTo>
                <a:cubicBezTo>
                  <a:pt x="38" y="145"/>
                  <a:pt x="42" y="147"/>
                  <a:pt x="47" y="148"/>
                </a:cubicBezTo>
                <a:cubicBezTo>
                  <a:pt x="53" y="149"/>
                  <a:pt x="58" y="148"/>
                  <a:pt x="64" y="147"/>
                </a:cubicBezTo>
                <a:cubicBezTo>
                  <a:pt x="69" y="145"/>
                  <a:pt x="73" y="143"/>
                  <a:pt x="74" y="139"/>
                </a:cubicBezTo>
                <a:cubicBezTo>
                  <a:pt x="72" y="137"/>
                  <a:pt x="70" y="135"/>
                  <a:pt x="68" y="134"/>
                </a:cubicBezTo>
                <a:cubicBezTo>
                  <a:pt x="67" y="133"/>
                  <a:pt x="65" y="131"/>
                  <a:pt x="64" y="129"/>
                </a:cubicBezTo>
                <a:cubicBezTo>
                  <a:pt x="62" y="127"/>
                  <a:pt x="61" y="126"/>
                  <a:pt x="61" y="124"/>
                </a:cubicBezTo>
                <a:cubicBezTo>
                  <a:pt x="60" y="122"/>
                  <a:pt x="60" y="120"/>
                  <a:pt x="60" y="118"/>
                </a:cubicBezTo>
                <a:cubicBezTo>
                  <a:pt x="60" y="116"/>
                  <a:pt x="61" y="114"/>
                  <a:pt x="62" y="112"/>
                </a:cubicBezTo>
                <a:cubicBezTo>
                  <a:pt x="60" y="110"/>
                  <a:pt x="59" y="107"/>
                  <a:pt x="58" y="103"/>
                </a:cubicBezTo>
                <a:cubicBezTo>
                  <a:pt x="58" y="100"/>
                  <a:pt x="59" y="96"/>
                  <a:pt x="61" y="93"/>
                </a:cubicBezTo>
                <a:cubicBezTo>
                  <a:pt x="63" y="90"/>
                  <a:pt x="66" y="88"/>
                  <a:pt x="70" y="87"/>
                </a:cubicBezTo>
                <a:cubicBezTo>
                  <a:pt x="96" y="89"/>
                  <a:pt x="122" y="101"/>
                  <a:pt x="148" y="124"/>
                </a:cubicBezTo>
                <a:cubicBezTo>
                  <a:pt x="152" y="124"/>
                  <a:pt x="155" y="122"/>
                  <a:pt x="157" y="120"/>
                </a:cubicBezTo>
                <a:cubicBezTo>
                  <a:pt x="160" y="118"/>
                  <a:pt x="161" y="115"/>
                  <a:pt x="161" y="111"/>
                </a:cubicBezTo>
                <a:cubicBezTo>
                  <a:pt x="161" y="74"/>
                  <a:pt x="161" y="74"/>
                  <a:pt x="161" y="74"/>
                </a:cubicBezTo>
                <a:cubicBezTo>
                  <a:pt x="164" y="74"/>
                  <a:pt x="167" y="73"/>
                  <a:pt x="169" y="71"/>
                </a:cubicBezTo>
                <a:cubicBezTo>
                  <a:pt x="172" y="68"/>
                  <a:pt x="173" y="65"/>
                  <a:pt x="173" y="62"/>
                </a:cubicBezTo>
                <a:cubicBezTo>
                  <a:pt x="173" y="59"/>
                  <a:pt x="172" y="56"/>
                  <a:pt x="169" y="53"/>
                </a:cubicBezTo>
                <a:cubicBezTo>
                  <a:pt x="167" y="51"/>
                  <a:pt x="164" y="50"/>
                  <a:pt x="161" y="50"/>
                </a:cubicBezTo>
                <a:lnTo>
                  <a:pt x="161" y="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11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12</a:t>
            </a:fld>
            <a:endParaRPr lang="en-CA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1592796"/>
            <a:ext cx="9144000" cy="3024336"/>
          </a:xfrm>
          <a:prstGeom prst="rect">
            <a:avLst/>
          </a:prstGeom>
          <a:solidFill>
            <a:srgbClr val="8F161E"/>
          </a:solidFill>
          <a:ln>
            <a:solidFill>
              <a:srgbClr val="8F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Thank you!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5496" y="4617132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8F161E"/>
                </a:solidFill>
              </a:rPr>
              <a:t>If you have questions, concerns or comments, reach us at </a:t>
            </a:r>
            <a:r>
              <a:rPr lang="en-CA" dirty="0" smtClean="0">
                <a:solidFill>
                  <a:srgbClr val="8F161E"/>
                </a:solidFill>
                <a:hlinkClick r:id="rId4"/>
              </a:rPr>
              <a:t>nextgen-prochainegen@tbs-sct.gc.ca</a:t>
            </a:r>
            <a:r>
              <a:rPr lang="en-CA" dirty="0" smtClean="0">
                <a:solidFill>
                  <a:srgbClr val="8F161E"/>
                </a:solidFill>
              </a:rPr>
              <a:t> </a:t>
            </a:r>
            <a:endParaRPr lang="en-CA" dirty="0">
              <a:solidFill>
                <a:srgbClr val="8F1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66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2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0" y="1592796"/>
            <a:ext cx="914400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New Approach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35496" y="4617132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5172"/>
                </a:solidFill>
              </a:rPr>
              <a:t>Next Gen. is using a </a:t>
            </a:r>
            <a:r>
              <a:rPr lang="en-CA" b="1" dirty="0" smtClean="0">
                <a:solidFill>
                  <a:srgbClr val="005172"/>
                </a:solidFill>
              </a:rPr>
              <a:t>new approach</a:t>
            </a:r>
            <a:r>
              <a:rPr lang="en-CA" dirty="0" smtClean="0">
                <a:solidFill>
                  <a:srgbClr val="005172"/>
                </a:solidFill>
              </a:rPr>
              <a:t> to HR and Pay, with lessons learned from Phoenix.</a:t>
            </a:r>
            <a:endParaRPr lang="en-CA" dirty="0">
              <a:solidFill>
                <a:srgbClr val="0051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6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Introducing, Next Gen.</a:t>
            </a:r>
            <a:endParaRPr lang="en-CA" dirty="0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615312" y="1540765"/>
            <a:ext cx="7911463" cy="576292"/>
          </a:xfrm>
          <a:prstGeom prst="rect">
            <a:avLst/>
          </a:prstGeom>
          <a:solidFill>
            <a:srgbClr val="005172"/>
          </a:solidFill>
          <a:ln w="19050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Background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615310" y="2205905"/>
            <a:ext cx="7915275" cy="1151087"/>
          </a:xfrm>
          <a:prstGeom prst="rect">
            <a:avLst/>
          </a:prstGeom>
          <a:solidFill>
            <a:schemeClr val="bg1"/>
          </a:solidFill>
          <a:ln w="19050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Treasury Board (May 2018) approved a plan to establish a dedicated Next Generation HR and Pay Alternative Team to put forward a recommended approach to how the Government of Canada could manage a public servant’s HR and Pay needs, from hire to rehire.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611498" y="4165250"/>
            <a:ext cx="1914526" cy="1584176"/>
          </a:xfrm>
          <a:prstGeom prst="rect">
            <a:avLst/>
          </a:prstGeom>
          <a:solidFill>
            <a:srgbClr val="005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cs typeface="Arial" pitchFamily="34" charset="0"/>
              </a:rPr>
              <a:t>Users</a:t>
            </a:r>
            <a:r>
              <a:rPr lang="en-US" sz="2400" dirty="0" smtClean="0">
                <a:cs typeface="Arial" pitchFamily="34" charset="0"/>
              </a:rPr>
              <a:t> at the heart of the process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27" name="Rectangle 26"/>
          <p:cNvSpPr/>
          <p:nvPr>
            <p:custDataLst>
              <p:tags r:id="rId4"/>
            </p:custDataLst>
          </p:nvPr>
        </p:nvSpPr>
        <p:spPr>
          <a:xfrm>
            <a:off x="2611749" y="4165250"/>
            <a:ext cx="1914526" cy="1584176"/>
          </a:xfrm>
          <a:prstGeom prst="rect">
            <a:avLst/>
          </a:prstGeom>
          <a:solidFill>
            <a:srgbClr val="005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Iterative</a:t>
            </a:r>
            <a:r>
              <a:rPr lang="en-US" sz="2400" dirty="0" smtClean="0"/>
              <a:t> development of our vision 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5"/>
            </p:custDataLst>
          </p:nvPr>
        </p:nvSpPr>
        <p:spPr>
          <a:xfrm>
            <a:off x="4611998" y="4165250"/>
            <a:ext cx="1914526" cy="1584176"/>
          </a:xfrm>
          <a:prstGeom prst="rect">
            <a:avLst/>
          </a:prstGeom>
          <a:solidFill>
            <a:srgbClr val="005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cs typeface="Arial" pitchFamily="34" charset="0"/>
              </a:rPr>
              <a:t>Agile</a:t>
            </a:r>
            <a:r>
              <a:rPr lang="en-US" sz="2400" dirty="0" smtClean="0">
                <a:cs typeface="Arial" pitchFamily="34" charset="0"/>
              </a:rPr>
              <a:t> approach to project management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29" name="Rectangle 28"/>
          <p:cNvSpPr/>
          <p:nvPr>
            <p:custDataLst>
              <p:tags r:id="rId6"/>
            </p:custDataLst>
          </p:nvPr>
        </p:nvSpPr>
        <p:spPr>
          <a:xfrm>
            <a:off x="6612249" y="4165250"/>
            <a:ext cx="1914526" cy="1584176"/>
          </a:xfrm>
          <a:prstGeom prst="rect">
            <a:avLst/>
          </a:prstGeom>
          <a:solidFill>
            <a:srgbClr val="005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cs typeface="Arial" pitchFamily="34" charset="0"/>
              </a:rPr>
              <a:t>We will be </a:t>
            </a:r>
            <a:r>
              <a:rPr lang="en-US" sz="2400" b="1" dirty="0" smtClean="0">
                <a:cs typeface="Arial" pitchFamily="34" charset="0"/>
              </a:rPr>
              <a:t>open by default 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749667" y="356343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There are some key principles leading our way... </a:t>
            </a:r>
            <a:endParaRPr lang="en-CA" sz="2800" dirty="0"/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613405" y="5828022"/>
            <a:ext cx="7915275" cy="409290"/>
          </a:xfrm>
          <a:prstGeom prst="rect">
            <a:avLst/>
          </a:prstGeom>
          <a:solidFill>
            <a:schemeClr val="bg1"/>
          </a:solidFill>
          <a:ln w="19050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These principles have been inspired by the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  <a:hlinkClick r:id="rId9"/>
              </a:rPr>
              <a:t>GC Digital Principles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#1 – 7, 13, and 15 </a:t>
            </a:r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9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1592796"/>
            <a:ext cx="9144000" cy="3024336"/>
          </a:xfrm>
          <a:prstGeom prst="rect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People Focused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5496" y="4617132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3095B4"/>
                </a:solidFill>
              </a:rPr>
              <a:t>A </a:t>
            </a:r>
            <a:r>
              <a:rPr lang="en-CA" dirty="0">
                <a:solidFill>
                  <a:srgbClr val="3095B4"/>
                </a:solidFill>
              </a:rPr>
              <a:t>new </a:t>
            </a:r>
            <a:r>
              <a:rPr lang="en-CA" dirty="0" smtClean="0">
                <a:solidFill>
                  <a:srgbClr val="3095B4"/>
                </a:solidFill>
              </a:rPr>
              <a:t>solution will </a:t>
            </a:r>
            <a:r>
              <a:rPr lang="en-CA" dirty="0">
                <a:solidFill>
                  <a:srgbClr val="3095B4"/>
                </a:solidFill>
              </a:rPr>
              <a:t>require changes to our existing processes, and we will involve employees at all stages of design and delivery. </a:t>
            </a:r>
          </a:p>
        </p:txBody>
      </p:sp>
    </p:spTree>
    <p:extLst>
      <p:ext uri="{BB962C8B-B14F-4D97-AF65-F5344CB8AC3E}">
        <p14:creationId xmlns:p14="http://schemas.microsoft.com/office/powerpoint/2010/main" val="3541898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59198" y="138062"/>
            <a:ext cx="6225069" cy="878670"/>
          </a:xfrm>
        </p:spPr>
        <p:txBody>
          <a:bodyPr/>
          <a:lstStyle/>
          <a:p>
            <a:r>
              <a:rPr lang="en-CA" dirty="0" smtClean="0"/>
              <a:t>HR and Users at the heart of our project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786210" y="1124744"/>
            <a:ext cx="7571580" cy="585228"/>
          </a:xfrm>
        </p:spPr>
        <p:txBody>
          <a:bodyPr/>
          <a:lstStyle/>
          <a:p>
            <a:r>
              <a:rPr lang="en-CA" dirty="0" smtClean="0"/>
              <a:t>The Office of the Chief Human Resources Officer (OCHRO) is working in tandem with technical experts on the Next Gen file. OCHRO’s focus will be on 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" y="2359407"/>
            <a:ext cx="1143000" cy="1143000"/>
            <a:chOff x="647700" y="1857375"/>
            <a:chExt cx="1143000" cy="1143000"/>
          </a:xfrm>
        </p:grpSpPr>
        <p:sp>
          <p:nvSpPr>
            <p:cNvPr id="4" name="Rounded Rectangle 3"/>
            <p:cNvSpPr/>
            <p:nvPr>
              <p:custDataLst>
                <p:tags r:id="rId10"/>
              </p:custDataLst>
            </p:nvPr>
          </p:nvSpPr>
          <p:spPr>
            <a:xfrm>
              <a:off x="647700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>
              <a:spLocks noEditPoints="1"/>
            </p:cNvSpPr>
            <p:nvPr>
              <p:custDataLst>
                <p:tags r:id="rId11"/>
              </p:custDataLst>
            </p:nvPr>
          </p:nvSpPr>
          <p:spPr bwMode="auto">
            <a:xfrm>
              <a:off x="986051" y="2051065"/>
              <a:ext cx="466298" cy="755620"/>
            </a:xfrm>
            <a:custGeom>
              <a:avLst/>
              <a:gdLst>
                <a:gd name="T0" fmla="*/ 75 w 125"/>
                <a:gd name="T1" fmla="*/ 205 h 205"/>
                <a:gd name="T2" fmla="*/ 46 w 125"/>
                <a:gd name="T3" fmla="*/ 200 h 205"/>
                <a:gd name="T4" fmla="*/ 51 w 125"/>
                <a:gd name="T5" fmla="*/ 196 h 205"/>
                <a:gd name="T6" fmla="*/ 79 w 125"/>
                <a:gd name="T7" fmla="*/ 200 h 205"/>
                <a:gd name="T8" fmla="*/ 81 w 125"/>
                <a:gd name="T9" fmla="*/ 200 h 205"/>
                <a:gd name="T10" fmla="*/ 87 w 125"/>
                <a:gd name="T11" fmla="*/ 193 h 205"/>
                <a:gd name="T12" fmla="*/ 39 w 125"/>
                <a:gd name="T13" fmla="*/ 193 h 205"/>
                <a:gd name="T14" fmla="*/ 89 w 125"/>
                <a:gd name="T15" fmla="*/ 171 h 205"/>
                <a:gd name="T16" fmla="*/ 39 w 125"/>
                <a:gd name="T17" fmla="*/ 169 h 205"/>
                <a:gd name="T18" fmla="*/ 37 w 125"/>
                <a:gd name="T19" fmla="*/ 171 h 205"/>
                <a:gd name="T20" fmla="*/ 87 w 125"/>
                <a:gd name="T21" fmla="*/ 174 h 205"/>
                <a:gd name="T22" fmla="*/ 89 w 125"/>
                <a:gd name="T23" fmla="*/ 178 h 205"/>
                <a:gd name="T24" fmla="*/ 39 w 125"/>
                <a:gd name="T25" fmla="*/ 176 h 205"/>
                <a:gd name="T26" fmla="*/ 37 w 125"/>
                <a:gd name="T27" fmla="*/ 178 h 205"/>
                <a:gd name="T28" fmla="*/ 87 w 125"/>
                <a:gd name="T29" fmla="*/ 181 h 205"/>
                <a:gd name="T30" fmla="*/ 89 w 125"/>
                <a:gd name="T31" fmla="*/ 186 h 205"/>
                <a:gd name="T32" fmla="*/ 39 w 125"/>
                <a:gd name="T33" fmla="*/ 183 h 205"/>
                <a:gd name="T34" fmla="*/ 37 w 125"/>
                <a:gd name="T35" fmla="*/ 186 h 205"/>
                <a:gd name="T36" fmla="*/ 87 w 125"/>
                <a:gd name="T37" fmla="*/ 188 h 205"/>
                <a:gd name="T38" fmla="*/ 89 w 125"/>
                <a:gd name="T39" fmla="*/ 191 h 205"/>
                <a:gd name="T40" fmla="*/ 39 w 125"/>
                <a:gd name="T41" fmla="*/ 190 h 205"/>
                <a:gd name="T42" fmla="*/ 37 w 125"/>
                <a:gd name="T43" fmla="*/ 191 h 205"/>
                <a:gd name="T44" fmla="*/ 87 w 125"/>
                <a:gd name="T45" fmla="*/ 193 h 205"/>
                <a:gd name="T46" fmla="*/ 90 w 125"/>
                <a:gd name="T47" fmla="*/ 164 h 205"/>
                <a:gd name="T48" fmla="*/ 39 w 125"/>
                <a:gd name="T49" fmla="*/ 161 h 205"/>
                <a:gd name="T50" fmla="*/ 36 w 125"/>
                <a:gd name="T51" fmla="*/ 164 h 205"/>
                <a:gd name="T52" fmla="*/ 87 w 125"/>
                <a:gd name="T53" fmla="*/ 166 h 205"/>
                <a:gd name="T54" fmla="*/ 40 w 125"/>
                <a:gd name="T55" fmla="*/ 157 h 205"/>
                <a:gd name="T56" fmla="*/ 71 w 125"/>
                <a:gd name="T57" fmla="*/ 156 h 205"/>
                <a:gd name="T58" fmla="*/ 88 w 125"/>
                <a:gd name="T59" fmla="*/ 156 h 205"/>
                <a:gd name="T60" fmla="*/ 98 w 125"/>
                <a:gd name="T61" fmla="*/ 137 h 205"/>
                <a:gd name="T62" fmla="*/ 106 w 125"/>
                <a:gd name="T63" fmla="*/ 114 h 205"/>
                <a:gd name="T64" fmla="*/ 111 w 125"/>
                <a:gd name="T65" fmla="*/ 105 h 205"/>
                <a:gd name="T66" fmla="*/ 125 w 125"/>
                <a:gd name="T67" fmla="*/ 61 h 205"/>
                <a:gd name="T68" fmla="*/ 63 w 125"/>
                <a:gd name="T69" fmla="*/ 0 h 205"/>
                <a:gd name="T70" fmla="*/ 18 w 125"/>
                <a:gd name="T71" fmla="*/ 18 h 205"/>
                <a:gd name="T72" fmla="*/ 0 w 125"/>
                <a:gd name="T73" fmla="*/ 60 h 205"/>
                <a:gd name="T74" fmla="*/ 6 w 125"/>
                <a:gd name="T75" fmla="*/ 90 h 205"/>
                <a:gd name="T76" fmla="*/ 16 w 125"/>
                <a:gd name="T77" fmla="*/ 110 h 205"/>
                <a:gd name="T78" fmla="*/ 26 w 125"/>
                <a:gd name="T79" fmla="*/ 129 h 205"/>
                <a:gd name="T80" fmla="*/ 28 w 125"/>
                <a:gd name="T81" fmla="*/ 142 h 205"/>
                <a:gd name="T82" fmla="*/ 38 w 125"/>
                <a:gd name="T83" fmla="*/ 157 h 205"/>
                <a:gd name="T84" fmla="*/ 99 w 125"/>
                <a:gd name="T85" fmla="*/ 26 h 205"/>
                <a:gd name="T86" fmla="*/ 114 w 125"/>
                <a:gd name="T87" fmla="*/ 63 h 205"/>
                <a:gd name="T88" fmla="*/ 99 w 125"/>
                <a:gd name="T89" fmla="*/ 105 h 205"/>
                <a:gd name="T90" fmla="*/ 89 w 125"/>
                <a:gd name="T91" fmla="*/ 126 h 205"/>
                <a:gd name="T92" fmla="*/ 84 w 125"/>
                <a:gd name="T93" fmla="*/ 145 h 205"/>
                <a:gd name="T94" fmla="*/ 59 w 125"/>
                <a:gd name="T95" fmla="*/ 145 h 205"/>
                <a:gd name="T96" fmla="*/ 39 w 125"/>
                <a:gd name="T97" fmla="*/ 140 h 205"/>
                <a:gd name="T98" fmla="*/ 36 w 125"/>
                <a:gd name="T99" fmla="*/ 127 h 205"/>
                <a:gd name="T100" fmla="*/ 26 w 125"/>
                <a:gd name="T101" fmla="*/ 105 h 205"/>
                <a:gd name="T102" fmla="*/ 16 w 125"/>
                <a:gd name="T103" fmla="*/ 86 h 205"/>
                <a:gd name="T104" fmla="*/ 11 w 125"/>
                <a:gd name="T105" fmla="*/ 60 h 205"/>
                <a:gd name="T106" fmla="*/ 26 w 125"/>
                <a:gd name="T107" fmla="*/ 26 h 205"/>
                <a:gd name="T108" fmla="*/ 63 w 125"/>
                <a:gd name="T109" fmla="*/ 1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205">
                  <a:moveTo>
                    <a:pt x="79" y="200"/>
                  </a:moveTo>
                  <a:cubicBezTo>
                    <a:pt x="79" y="203"/>
                    <a:pt x="77" y="205"/>
                    <a:pt x="75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49" y="205"/>
                    <a:pt x="46" y="203"/>
                    <a:pt x="46" y="200"/>
                  </a:cubicBezTo>
                  <a:cubicBezTo>
                    <a:pt x="46" y="200"/>
                    <a:pt x="46" y="200"/>
                    <a:pt x="46" y="200"/>
                  </a:cubicBezTo>
                  <a:cubicBezTo>
                    <a:pt x="46" y="198"/>
                    <a:pt x="49" y="196"/>
                    <a:pt x="51" y="196"/>
                  </a:cubicBezTo>
                  <a:cubicBezTo>
                    <a:pt x="75" y="196"/>
                    <a:pt x="75" y="196"/>
                    <a:pt x="75" y="196"/>
                  </a:cubicBezTo>
                  <a:cubicBezTo>
                    <a:pt x="77" y="196"/>
                    <a:pt x="79" y="198"/>
                    <a:pt x="79" y="200"/>
                  </a:cubicBezTo>
                  <a:close/>
                  <a:moveTo>
                    <a:pt x="45" y="200"/>
                  </a:moveTo>
                  <a:cubicBezTo>
                    <a:pt x="81" y="200"/>
                    <a:pt x="81" y="200"/>
                    <a:pt x="81" y="200"/>
                  </a:cubicBezTo>
                  <a:cubicBezTo>
                    <a:pt x="81" y="199"/>
                    <a:pt x="82" y="198"/>
                    <a:pt x="84" y="197"/>
                  </a:cubicBezTo>
                  <a:cubicBezTo>
                    <a:pt x="86" y="195"/>
                    <a:pt x="87" y="194"/>
                    <a:pt x="87" y="193"/>
                  </a:cubicBezTo>
                  <a:cubicBezTo>
                    <a:pt x="38" y="193"/>
                    <a:pt x="38" y="193"/>
                    <a:pt x="38" y="193"/>
                  </a:cubicBezTo>
                  <a:cubicBezTo>
                    <a:pt x="39" y="193"/>
                    <a:pt x="39" y="193"/>
                    <a:pt x="39" y="193"/>
                  </a:cubicBezTo>
                  <a:cubicBezTo>
                    <a:pt x="39" y="194"/>
                    <a:pt x="44" y="199"/>
                    <a:pt x="45" y="200"/>
                  </a:cubicBezTo>
                  <a:close/>
                  <a:moveTo>
                    <a:pt x="89" y="171"/>
                  </a:moveTo>
                  <a:cubicBezTo>
                    <a:pt x="89" y="170"/>
                    <a:pt x="88" y="169"/>
                    <a:pt x="87" y="169"/>
                  </a:cubicBezTo>
                  <a:cubicBezTo>
                    <a:pt x="39" y="169"/>
                    <a:pt x="39" y="169"/>
                    <a:pt x="39" y="169"/>
                  </a:cubicBezTo>
                  <a:cubicBezTo>
                    <a:pt x="38" y="169"/>
                    <a:pt x="37" y="170"/>
                    <a:pt x="37" y="171"/>
                  </a:cubicBezTo>
                  <a:cubicBezTo>
                    <a:pt x="37" y="171"/>
                    <a:pt x="37" y="171"/>
                    <a:pt x="37" y="171"/>
                  </a:cubicBezTo>
                  <a:cubicBezTo>
                    <a:pt x="37" y="172"/>
                    <a:pt x="38" y="174"/>
                    <a:pt x="39" y="174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88" y="174"/>
                    <a:pt x="89" y="172"/>
                    <a:pt x="89" y="171"/>
                  </a:cubicBezTo>
                  <a:close/>
                  <a:moveTo>
                    <a:pt x="89" y="178"/>
                  </a:moveTo>
                  <a:cubicBezTo>
                    <a:pt x="89" y="177"/>
                    <a:pt x="88" y="176"/>
                    <a:pt x="87" y="176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38" y="176"/>
                    <a:pt x="37" y="177"/>
                    <a:pt x="37" y="178"/>
                  </a:cubicBezTo>
                  <a:cubicBezTo>
                    <a:pt x="37" y="178"/>
                    <a:pt x="37" y="178"/>
                    <a:pt x="37" y="178"/>
                  </a:cubicBezTo>
                  <a:cubicBezTo>
                    <a:pt x="37" y="180"/>
                    <a:pt x="38" y="181"/>
                    <a:pt x="39" y="181"/>
                  </a:cubicBezTo>
                  <a:cubicBezTo>
                    <a:pt x="87" y="181"/>
                    <a:pt x="87" y="181"/>
                    <a:pt x="87" y="181"/>
                  </a:cubicBezTo>
                  <a:cubicBezTo>
                    <a:pt x="88" y="181"/>
                    <a:pt x="89" y="180"/>
                    <a:pt x="89" y="178"/>
                  </a:cubicBezTo>
                  <a:close/>
                  <a:moveTo>
                    <a:pt x="89" y="186"/>
                  </a:moveTo>
                  <a:cubicBezTo>
                    <a:pt x="89" y="184"/>
                    <a:pt x="88" y="183"/>
                    <a:pt x="87" y="183"/>
                  </a:cubicBezTo>
                  <a:cubicBezTo>
                    <a:pt x="39" y="183"/>
                    <a:pt x="39" y="183"/>
                    <a:pt x="39" y="183"/>
                  </a:cubicBezTo>
                  <a:cubicBezTo>
                    <a:pt x="38" y="183"/>
                    <a:pt x="37" y="184"/>
                    <a:pt x="37" y="186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7" y="187"/>
                    <a:pt x="38" y="188"/>
                    <a:pt x="39" y="188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8" y="188"/>
                    <a:pt x="89" y="187"/>
                    <a:pt x="89" y="186"/>
                  </a:cubicBezTo>
                  <a:close/>
                  <a:moveTo>
                    <a:pt x="89" y="191"/>
                  </a:moveTo>
                  <a:cubicBezTo>
                    <a:pt x="89" y="191"/>
                    <a:pt x="88" y="190"/>
                    <a:pt x="87" y="190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38" y="190"/>
                    <a:pt x="37" y="191"/>
                    <a:pt x="37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7" y="192"/>
                    <a:pt x="38" y="193"/>
                    <a:pt x="39" y="193"/>
                  </a:cubicBezTo>
                  <a:cubicBezTo>
                    <a:pt x="87" y="193"/>
                    <a:pt x="87" y="193"/>
                    <a:pt x="87" y="193"/>
                  </a:cubicBezTo>
                  <a:cubicBezTo>
                    <a:pt x="88" y="193"/>
                    <a:pt x="89" y="192"/>
                    <a:pt x="89" y="191"/>
                  </a:cubicBezTo>
                  <a:close/>
                  <a:moveTo>
                    <a:pt x="90" y="164"/>
                  </a:moveTo>
                  <a:cubicBezTo>
                    <a:pt x="90" y="162"/>
                    <a:pt x="89" y="161"/>
                    <a:pt x="87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7" y="161"/>
                    <a:pt x="36" y="162"/>
                    <a:pt x="36" y="164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6" y="165"/>
                    <a:pt x="37" y="166"/>
                    <a:pt x="39" y="166"/>
                  </a:cubicBezTo>
                  <a:cubicBezTo>
                    <a:pt x="87" y="166"/>
                    <a:pt x="87" y="166"/>
                    <a:pt x="87" y="166"/>
                  </a:cubicBezTo>
                  <a:cubicBezTo>
                    <a:pt x="89" y="166"/>
                    <a:pt x="90" y="165"/>
                    <a:pt x="90" y="164"/>
                  </a:cubicBezTo>
                  <a:close/>
                  <a:moveTo>
                    <a:pt x="40" y="157"/>
                  </a:moveTo>
                  <a:cubicBezTo>
                    <a:pt x="46" y="156"/>
                    <a:pt x="51" y="156"/>
                    <a:pt x="59" y="156"/>
                  </a:cubicBezTo>
                  <a:cubicBezTo>
                    <a:pt x="63" y="156"/>
                    <a:pt x="67" y="156"/>
                    <a:pt x="71" y="156"/>
                  </a:cubicBezTo>
                  <a:cubicBezTo>
                    <a:pt x="76" y="156"/>
                    <a:pt x="80" y="156"/>
                    <a:pt x="84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5" y="151"/>
                    <a:pt x="97" y="143"/>
                    <a:pt x="98" y="137"/>
                  </a:cubicBezTo>
                  <a:cubicBezTo>
                    <a:pt x="98" y="134"/>
                    <a:pt x="98" y="132"/>
                    <a:pt x="99" y="130"/>
                  </a:cubicBezTo>
                  <a:cubicBezTo>
                    <a:pt x="101" y="124"/>
                    <a:pt x="104" y="119"/>
                    <a:pt x="106" y="114"/>
                  </a:cubicBezTo>
                  <a:cubicBezTo>
                    <a:pt x="107" y="113"/>
                    <a:pt x="108" y="111"/>
                    <a:pt x="109" y="110"/>
                  </a:cubicBezTo>
                  <a:cubicBezTo>
                    <a:pt x="109" y="108"/>
                    <a:pt x="110" y="107"/>
                    <a:pt x="111" y="105"/>
                  </a:cubicBezTo>
                  <a:cubicBezTo>
                    <a:pt x="118" y="93"/>
                    <a:pt x="124" y="81"/>
                    <a:pt x="125" y="63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19" y="30"/>
                    <a:pt x="107" y="18"/>
                  </a:cubicBezTo>
                  <a:cubicBezTo>
                    <a:pt x="96" y="7"/>
                    <a:pt x="81" y="1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3" y="1"/>
                    <a:pt x="30" y="7"/>
                    <a:pt x="18" y="18"/>
                  </a:cubicBezTo>
                  <a:cubicBezTo>
                    <a:pt x="14" y="23"/>
                    <a:pt x="9" y="28"/>
                    <a:pt x="6" y="35"/>
                  </a:cubicBezTo>
                  <a:cubicBezTo>
                    <a:pt x="2" y="43"/>
                    <a:pt x="0" y="51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75"/>
                    <a:pt x="2" y="83"/>
                    <a:pt x="6" y="90"/>
                  </a:cubicBezTo>
                  <a:cubicBezTo>
                    <a:pt x="9" y="97"/>
                    <a:pt x="12" y="103"/>
                    <a:pt x="15" y="108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7" y="112"/>
                    <a:pt x="18" y="113"/>
                    <a:pt x="19" y="114"/>
                  </a:cubicBezTo>
                  <a:cubicBezTo>
                    <a:pt x="22" y="119"/>
                    <a:pt x="24" y="124"/>
                    <a:pt x="26" y="129"/>
                  </a:cubicBezTo>
                  <a:cubicBezTo>
                    <a:pt x="26" y="132"/>
                    <a:pt x="27" y="134"/>
                    <a:pt x="27" y="137"/>
                  </a:cubicBezTo>
                  <a:cubicBezTo>
                    <a:pt x="27" y="139"/>
                    <a:pt x="27" y="140"/>
                    <a:pt x="28" y="142"/>
                  </a:cubicBezTo>
                  <a:cubicBezTo>
                    <a:pt x="29" y="148"/>
                    <a:pt x="32" y="152"/>
                    <a:pt x="36" y="155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40" y="157"/>
                    <a:pt x="40" y="157"/>
                    <a:pt x="40" y="157"/>
                  </a:cubicBezTo>
                  <a:close/>
                  <a:moveTo>
                    <a:pt x="99" y="26"/>
                  </a:moveTo>
                  <a:cubicBezTo>
                    <a:pt x="109" y="36"/>
                    <a:pt x="114" y="47"/>
                    <a:pt x="114" y="61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4" y="78"/>
                    <a:pt x="108" y="89"/>
                    <a:pt x="102" y="100"/>
                  </a:cubicBezTo>
                  <a:cubicBezTo>
                    <a:pt x="101" y="102"/>
                    <a:pt x="100" y="103"/>
                    <a:pt x="99" y="105"/>
                  </a:cubicBezTo>
                  <a:cubicBezTo>
                    <a:pt x="98" y="106"/>
                    <a:pt x="98" y="107"/>
                    <a:pt x="97" y="109"/>
                  </a:cubicBezTo>
                  <a:cubicBezTo>
                    <a:pt x="94" y="114"/>
                    <a:pt x="91" y="120"/>
                    <a:pt x="89" y="126"/>
                  </a:cubicBezTo>
                  <a:cubicBezTo>
                    <a:pt x="88" y="129"/>
                    <a:pt x="87" y="132"/>
                    <a:pt x="87" y="135"/>
                  </a:cubicBezTo>
                  <a:cubicBezTo>
                    <a:pt x="86" y="139"/>
                    <a:pt x="85" y="143"/>
                    <a:pt x="84" y="145"/>
                  </a:cubicBezTo>
                  <a:cubicBezTo>
                    <a:pt x="80" y="145"/>
                    <a:pt x="75" y="145"/>
                    <a:pt x="71" y="145"/>
                  </a:cubicBezTo>
                  <a:cubicBezTo>
                    <a:pt x="67" y="145"/>
                    <a:pt x="63" y="145"/>
                    <a:pt x="59" y="145"/>
                  </a:cubicBezTo>
                  <a:cubicBezTo>
                    <a:pt x="52" y="145"/>
                    <a:pt x="47" y="145"/>
                    <a:pt x="42" y="146"/>
                  </a:cubicBezTo>
                  <a:cubicBezTo>
                    <a:pt x="40" y="144"/>
                    <a:pt x="39" y="142"/>
                    <a:pt x="39" y="140"/>
                  </a:cubicBezTo>
                  <a:cubicBezTo>
                    <a:pt x="38" y="139"/>
                    <a:pt x="38" y="137"/>
                    <a:pt x="38" y="136"/>
                  </a:cubicBezTo>
                  <a:cubicBezTo>
                    <a:pt x="38" y="133"/>
                    <a:pt x="37" y="130"/>
                    <a:pt x="36" y="127"/>
                  </a:cubicBezTo>
                  <a:cubicBezTo>
                    <a:pt x="35" y="120"/>
                    <a:pt x="31" y="114"/>
                    <a:pt x="28" y="109"/>
                  </a:cubicBezTo>
                  <a:cubicBezTo>
                    <a:pt x="27" y="108"/>
                    <a:pt x="27" y="106"/>
                    <a:pt x="26" y="105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2" y="97"/>
                    <a:pt x="18" y="92"/>
                    <a:pt x="16" y="86"/>
                  </a:cubicBezTo>
                  <a:cubicBezTo>
                    <a:pt x="13" y="80"/>
                    <a:pt x="11" y="73"/>
                    <a:pt x="11" y="63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53"/>
                    <a:pt x="13" y="46"/>
                    <a:pt x="15" y="40"/>
                  </a:cubicBezTo>
                  <a:cubicBezTo>
                    <a:pt x="18" y="34"/>
                    <a:pt x="22" y="30"/>
                    <a:pt x="26" y="26"/>
                  </a:cubicBezTo>
                  <a:cubicBezTo>
                    <a:pt x="35" y="17"/>
                    <a:pt x="46" y="12"/>
                    <a:pt x="59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78" y="12"/>
                    <a:pt x="90" y="17"/>
                    <a:pt x="99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47699" y="3719116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Establishing Vision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7699" y="4442336"/>
            <a:ext cx="140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 a common, enterprise vision of HR, including compensation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21719" y="2359407"/>
            <a:ext cx="1143000" cy="1143000"/>
            <a:chOff x="2321719" y="1857375"/>
            <a:chExt cx="1143000" cy="1143000"/>
          </a:xfrm>
        </p:grpSpPr>
        <p:sp>
          <p:nvSpPr>
            <p:cNvPr id="25" name="Rounded Rectangle 24"/>
            <p:cNvSpPr/>
            <p:nvPr>
              <p:custDataLst>
                <p:tags r:id="rId8"/>
              </p:custDataLst>
            </p:nvPr>
          </p:nvSpPr>
          <p:spPr>
            <a:xfrm>
              <a:off x="2321719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2548539" y="2042878"/>
              <a:ext cx="689359" cy="810094"/>
            </a:xfrm>
            <a:custGeom>
              <a:avLst/>
              <a:gdLst>
                <a:gd name="T0" fmla="*/ 298 w 596"/>
                <a:gd name="T1" fmla="*/ 666 h 701"/>
                <a:gd name="T2" fmla="*/ 263 w 596"/>
                <a:gd name="T3" fmla="*/ 631 h 701"/>
                <a:gd name="T4" fmla="*/ 298 w 596"/>
                <a:gd name="T5" fmla="*/ 596 h 701"/>
                <a:gd name="T6" fmla="*/ 333 w 596"/>
                <a:gd name="T7" fmla="*/ 631 h 701"/>
                <a:gd name="T8" fmla="*/ 298 w 596"/>
                <a:gd name="T9" fmla="*/ 666 h 701"/>
                <a:gd name="T10" fmla="*/ 70 w 596"/>
                <a:gd name="T11" fmla="*/ 561 h 701"/>
                <a:gd name="T12" fmla="*/ 70 w 596"/>
                <a:gd name="T13" fmla="*/ 70 h 701"/>
                <a:gd name="T14" fmla="*/ 526 w 596"/>
                <a:gd name="T15" fmla="*/ 70 h 701"/>
                <a:gd name="T16" fmla="*/ 526 w 596"/>
                <a:gd name="T17" fmla="*/ 561 h 701"/>
                <a:gd name="T18" fmla="*/ 70 w 596"/>
                <a:gd name="T19" fmla="*/ 561 h 701"/>
                <a:gd name="T20" fmla="*/ 526 w 596"/>
                <a:gd name="T21" fmla="*/ 0 h 701"/>
                <a:gd name="T22" fmla="*/ 70 w 596"/>
                <a:gd name="T23" fmla="*/ 0 h 701"/>
                <a:gd name="T24" fmla="*/ 0 w 596"/>
                <a:gd name="T25" fmla="*/ 70 h 701"/>
                <a:gd name="T26" fmla="*/ 0 w 596"/>
                <a:gd name="T27" fmla="*/ 631 h 701"/>
                <a:gd name="T28" fmla="*/ 70 w 596"/>
                <a:gd name="T29" fmla="*/ 701 h 701"/>
                <a:gd name="T30" fmla="*/ 526 w 596"/>
                <a:gd name="T31" fmla="*/ 701 h 701"/>
                <a:gd name="T32" fmla="*/ 596 w 596"/>
                <a:gd name="T33" fmla="*/ 631 h 701"/>
                <a:gd name="T34" fmla="*/ 596 w 596"/>
                <a:gd name="T35" fmla="*/ 70 h 701"/>
                <a:gd name="T36" fmla="*/ 526 w 596"/>
                <a:gd name="T37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6" h="701">
                  <a:moveTo>
                    <a:pt x="298" y="666"/>
                  </a:moveTo>
                  <a:cubicBezTo>
                    <a:pt x="279" y="666"/>
                    <a:pt x="263" y="650"/>
                    <a:pt x="263" y="631"/>
                  </a:cubicBezTo>
                  <a:cubicBezTo>
                    <a:pt x="263" y="612"/>
                    <a:pt x="279" y="596"/>
                    <a:pt x="298" y="596"/>
                  </a:cubicBezTo>
                  <a:cubicBezTo>
                    <a:pt x="317" y="596"/>
                    <a:pt x="333" y="612"/>
                    <a:pt x="333" y="631"/>
                  </a:cubicBezTo>
                  <a:cubicBezTo>
                    <a:pt x="333" y="650"/>
                    <a:pt x="317" y="666"/>
                    <a:pt x="298" y="666"/>
                  </a:cubicBezTo>
                  <a:moveTo>
                    <a:pt x="70" y="561"/>
                  </a:moveTo>
                  <a:cubicBezTo>
                    <a:pt x="70" y="70"/>
                    <a:pt x="70" y="70"/>
                    <a:pt x="70" y="70"/>
                  </a:cubicBezTo>
                  <a:cubicBezTo>
                    <a:pt x="526" y="70"/>
                    <a:pt x="526" y="70"/>
                    <a:pt x="526" y="70"/>
                  </a:cubicBezTo>
                  <a:cubicBezTo>
                    <a:pt x="526" y="561"/>
                    <a:pt x="526" y="561"/>
                    <a:pt x="526" y="561"/>
                  </a:cubicBezTo>
                  <a:cubicBezTo>
                    <a:pt x="70" y="561"/>
                    <a:pt x="70" y="561"/>
                    <a:pt x="70" y="561"/>
                  </a:cubicBezTo>
                  <a:moveTo>
                    <a:pt x="526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631"/>
                    <a:pt x="0" y="631"/>
                    <a:pt x="0" y="631"/>
                  </a:cubicBezTo>
                  <a:cubicBezTo>
                    <a:pt x="0" y="670"/>
                    <a:pt x="31" y="701"/>
                    <a:pt x="70" y="701"/>
                  </a:cubicBezTo>
                  <a:cubicBezTo>
                    <a:pt x="526" y="701"/>
                    <a:pt x="526" y="701"/>
                    <a:pt x="526" y="701"/>
                  </a:cubicBezTo>
                  <a:cubicBezTo>
                    <a:pt x="565" y="701"/>
                    <a:pt x="596" y="670"/>
                    <a:pt x="596" y="631"/>
                  </a:cubicBezTo>
                  <a:cubicBezTo>
                    <a:pt x="596" y="70"/>
                    <a:pt x="596" y="70"/>
                    <a:pt x="596" y="70"/>
                  </a:cubicBezTo>
                  <a:cubicBezTo>
                    <a:pt x="596" y="31"/>
                    <a:pt x="565" y="0"/>
                    <a:pt x="52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321717" y="3719116"/>
            <a:ext cx="156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Advocating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21719" y="4442336"/>
            <a:ext cx="140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Represent HR and user needs throughout the project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95738" y="2378457"/>
            <a:ext cx="1143000" cy="1143000"/>
            <a:chOff x="3995738" y="1876425"/>
            <a:chExt cx="1143000" cy="1143000"/>
          </a:xfrm>
        </p:grpSpPr>
        <p:sp>
          <p:nvSpPr>
            <p:cNvPr id="26" name="Rounded Rectangle 25"/>
            <p:cNvSpPr/>
            <p:nvPr>
              <p:custDataLst>
                <p:tags r:id="rId6"/>
              </p:custDataLst>
            </p:nvPr>
          </p:nvSpPr>
          <p:spPr>
            <a:xfrm>
              <a:off x="3995738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4176713" y="2131852"/>
              <a:ext cx="782161" cy="594046"/>
            </a:xfrm>
            <a:custGeom>
              <a:avLst/>
              <a:gdLst>
                <a:gd name="T0" fmla="*/ 46 w 237"/>
                <a:gd name="T1" fmla="*/ 180 h 180"/>
                <a:gd name="T2" fmla="*/ 0 w 237"/>
                <a:gd name="T3" fmla="*/ 180 h 180"/>
                <a:gd name="T4" fmla="*/ 0 w 237"/>
                <a:gd name="T5" fmla="*/ 148 h 180"/>
                <a:gd name="T6" fmla="*/ 46 w 237"/>
                <a:gd name="T7" fmla="*/ 148 h 180"/>
                <a:gd name="T8" fmla="*/ 46 w 237"/>
                <a:gd name="T9" fmla="*/ 180 h 180"/>
                <a:gd name="T10" fmla="*/ 46 w 237"/>
                <a:gd name="T11" fmla="*/ 180 h 180"/>
                <a:gd name="T12" fmla="*/ 109 w 237"/>
                <a:gd name="T13" fmla="*/ 180 h 180"/>
                <a:gd name="T14" fmla="*/ 109 w 237"/>
                <a:gd name="T15" fmla="*/ 101 h 180"/>
                <a:gd name="T16" fmla="*/ 63 w 237"/>
                <a:gd name="T17" fmla="*/ 101 h 180"/>
                <a:gd name="T18" fmla="*/ 63 w 237"/>
                <a:gd name="T19" fmla="*/ 180 h 180"/>
                <a:gd name="T20" fmla="*/ 109 w 237"/>
                <a:gd name="T21" fmla="*/ 180 h 180"/>
                <a:gd name="T22" fmla="*/ 109 w 237"/>
                <a:gd name="T23" fmla="*/ 180 h 180"/>
                <a:gd name="T24" fmla="*/ 174 w 237"/>
                <a:gd name="T25" fmla="*/ 180 h 180"/>
                <a:gd name="T26" fmla="*/ 174 w 237"/>
                <a:gd name="T27" fmla="*/ 50 h 180"/>
                <a:gd name="T28" fmla="*/ 128 w 237"/>
                <a:gd name="T29" fmla="*/ 50 h 180"/>
                <a:gd name="T30" fmla="*/ 128 w 237"/>
                <a:gd name="T31" fmla="*/ 180 h 180"/>
                <a:gd name="T32" fmla="*/ 174 w 237"/>
                <a:gd name="T33" fmla="*/ 180 h 180"/>
                <a:gd name="T34" fmla="*/ 174 w 237"/>
                <a:gd name="T35" fmla="*/ 180 h 180"/>
                <a:gd name="T36" fmla="*/ 237 w 237"/>
                <a:gd name="T37" fmla="*/ 180 h 180"/>
                <a:gd name="T38" fmla="*/ 237 w 237"/>
                <a:gd name="T39" fmla="*/ 0 h 180"/>
                <a:gd name="T40" fmla="*/ 191 w 237"/>
                <a:gd name="T41" fmla="*/ 0 h 180"/>
                <a:gd name="T42" fmla="*/ 191 w 237"/>
                <a:gd name="T43" fmla="*/ 180 h 180"/>
                <a:gd name="T44" fmla="*/ 237 w 237"/>
                <a:gd name="T45" fmla="*/ 180 h 180"/>
                <a:gd name="T46" fmla="*/ 237 w 237"/>
                <a:gd name="T4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180">
                  <a:moveTo>
                    <a:pt x="46" y="180"/>
                  </a:moveTo>
                  <a:lnTo>
                    <a:pt x="0" y="180"/>
                  </a:lnTo>
                  <a:lnTo>
                    <a:pt x="0" y="148"/>
                  </a:lnTo>
                  <a:lnTo>
                    <a:pt x="46" y="148"/>
                  </a:lnTo>
                  <a:lnTo>
                    <a:pt x="46" y="180"/>
                  </a:lnTo>
                  <a:lnTo>
                    <a:pt x="46" y="180"/>
                  </a:lnTo>
                  <a:close/>
                  <a:moveTo>
                    <a:pt x="109" y="180"/>
                  </a:moveTo>
                  <a:lnTo>
                    <a:pt x="109" y="101"/>
                  </a:lnTo>
                  <a:lnTo>
                    <a:pt x="63" y="101"/>
                  </a:lnTo>
                  <a:lnTo>
                    <a:pt x="63" y="180"/>
                  </a:lnTo>
                  <a:lnTo>
                    <a:pt x="109" y="180"/>
                  </a:lnTo>
                  <a:lnTo>
                    <a:pt x="109" y="180"/>
                  </a:lnTo>
                  <a:close/>
                  <a:moveTo>
                    <a:pt x="174" y="180"/>
                  </a:moveTo>
                  <a:lnTo>
                    <a:pt x="174" y="50"/>
                  </a:lnTo>
                  <a:lnTo>
                    <a:pt x="128" y="50"/>
                  </a:lnTo>
                  <a:lnTo>
                    <a:pt x="128" y="180"/>
                  </a:lnTo>
                  <a:lnTo>
                    <a:pt x="174" y="180"/>
                  </a:lnTo>
                  <a:lnTo>
                    <a:pt x="174" y="180"/>
                  </a:lnTo>
                  <a:close/>
                  <a:moveTo>
                    <a:pt x="237" y="180"/>
                  </a:moveTo>
                  <a:lnTo>
                    <a:pt x="237" y="0"/>
                  </a:lnTo>
                  <a:lnTo>
                    <a:pt x="191" y="0"/>
                  </a:lnTo>
                  <a:lnTo>
                    <a:pt x="191" y="180"/>
                  </a:lnTo>
                  <a:lnTo>
                    <a:pt x="237" y="180"/>
                  </a:lnTo>
                  <a:lnTo>
                    <a:pt x="237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995739" y="3719116"/>
            <a:ext cx="140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Setting Business Outcomes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5738" y="4442336"/>
            <a:ext cx="14097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Describe, clarify (and re-engineer, as needed) the business architecture to support project implementation and HR modernization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669757" y="2378457"/>
            <a:ext cx="1143000" cy="1143000"/>
            <a:chOff x="5669757" y="1876425"/>
            <a:chExt cx="1143000" cy="1143000"/>
          </a:xfrm>
        </p:grpSpPr>
        <p:sp>
          <p:nvSpPr>
            <p:cNvPr id="27" name="Rounded Rectangle 26"/>
            <p:cNvSpPr/>
            <p:nvPr>
              <p:custDataLst>
                <p:tags r:id="rId3"/>
              </p:custDataLst>
            </p:nvPr>
          </p:nvSpPr>
          <p:spPr>
            <a:xfrm>
              <a:off x="5669757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>
              <a:grpSpLocks noChangeAspect="1"/>
            </p:cNvGrpSpPr>
            <p:nvPr/>
          </p:nvGrpSpPr>
          <p:grpSpPr bwMode="auto">
            <a:xfrm>
              <a:off x="5943998" y="2093053"/>
              <a:ext cx="594517" cy="671643"/>
              <a:chOff x="1727" y="1475"/>
              <a:chExt cx="185" cy="209"/>
            </a:xfrm>
          </p:grpSpPr>
          <p:sp>
            <p:nvSpPr>
              <p:cNvPr id="44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1732" y="1478"/>
                <a:ext cx="17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45" name="Oval 44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764" y="1475"/>
                <a:ext cx="114" cy="1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46" name="Freeform 45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727" y="1596"/>
                <a:ext cx="185" cy="88"/>
              </a:xfrm>
              <a:custGeom>
                <a:avLst/>
                <a:gdLst>
                  <a:gd name="T0" fmla="*/ 38 w 75"/>
                  <a:gd name="T1" fmla="*/ 1 h 36"/>
                  <a:gd name="T2" fmla="*/ 2 w 75"/>
                  <a:gd name="T3" fmla="*/ 36 h 36"/>
                  <a:gd name="T4" fmla="*/ 74 w 75"/>
                  <a:gd name="T5" fmla="*/ 36 h 36"/>
                  <a:gd name="T6" fmla="*/ 38 w 75"/>
                  <a:gd name="T7" fmla="*/ 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36">
                    <a:moveTo>
                      <a:pt x="38" y="1"/>
                    </a:moveTo>
                    <a:cubicBezTo>
                      <a:pt x="0" y="0"/>
                      <a:pt x="2" y="36"/>
                      <a:pt x="2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5" y="1"/>
                      <a:pt x="38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5669758" y="3719116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Identifying Service Levels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69757" y="4442336"/>
            <a:ext cx="1409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 the expected service levels for application operations and support, looking to improve the business experiences of end users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343775" y="2378457"/>
            <a:ext cx="1143000" cy="1143000"/>
            <a:chOff x="7343775" y="1876425"/>
            <a:chExt cx="1143000" cy="1143000"/>
          </a:xfrm>
        </p:grpSpPr>
        <p:sp>
          <p:nvSpPr>
            <p:cNvPr id="28" name="Rounded Rectangle 27"/>
            <p:cNvSpPr/>
            <p:nvPr>
              <p:custDataLst>
                <p:tags r:id="rId1"/>
              </p:custDataLst>
            </p:nvPr>
          </p:nvSpPr>
          <p:spPr>
            <a:xfrm>
              <a:off x="7343775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7580926" y="2111935"/>
              <a:ext cx="668698" cy="671979"/>
            </a:xfrm>
            <a:custGeom>
              <a:avLst/>
              <a:gdLst>
                <a:gd name="T0" fmla="*/ 3593 w 3593"/>
                <a:gd name="T1" fmla="*/ 2169 h 3615"/>
                <a:gd name="T2" fmla="*/ 3593 w 3593"/>
                <a:gd name="T3" fmla="*/ 1446 h 3615"/>
                <a:gd name="T4" fmla="*/ 3193 w 3593"/>
                <a:gd name="T5" fmla="*/ 1446 h 3615"/>
                <a:gd name="T6" fmla="*/ 3042 w 3593"/>
                <a:gd name="T7" fmla="*/ 1065 h 3615"/>
                <a:gd name="T8" fmla="*/ 3321 w 3593"/>
                <a:gd name="T9" fmla="*/ 785 h 3615"/>
                <a:gd name="T10" fmla="*/ 2813 w 3593"/>
                <a:gd name="T11" fmla="*/ 274 h 3615"/>
                <a:gd name="T12" fmla="*/ 2541 w 3593"/>
                <a:gd name="T13" fmla="*/ 548 h 3615"/>
                <a:gd name="T14" fmla="*/ 2156 w 3593"/>
                <a:gd name="T15" fmla="*/ 385 h 3615"/>
                <a:gd name="T16" fmla="*/ 2156 w 3593"/>
                <a:gd name="T17" fmla="*/ 0 h 3615"/>
                <a:gd name="T18" fmla="*/ 1437 w 3593"/>
                <a:gd name="T19" fmla="*/ 0 h 3615"/>
                <a:gd name="T20" fmla="*/ 1437 w 3593"/>
                <a:gd name="T21" fmla="*/ 385 h 3615"/>
                <a:gd name="T22" fmla="*/ 1053 w 3593"/>
                <a:gd name="T23" fmla="*/ 548 h 3615"/>
                <a:gd name="T24" fmla="*/ 780 w 3593"/>
                <a:gd name="T25" fmla="*/ 274 h 3615"/>
                <a:gd name="T26" fmla="*/ 272 w 3593"/>
                <a:gd name="T27" fmla="*/ 785 h 3615"/>
                <a:gd name="T28" fmla="*/ 551 w 3593"/>
                <a:gd name="T29" fmla="*/ 1065 h 3615"/>
                <a:gd name="T30" fmla="*/ 400 w 3593"/>
                <a:gd name="T31" fmla="*/ 1446 h 3615"/>
                <a:gd name="T32" fmla="*/ 0 w 3593"/>
                <a:gd name="T33" fmla="*/ 1446 h 3615"/>
                <a:gd name="T34" fmla="*/ 0 w 3593"/>
                <a:gd name="T35" fmla="*/ 2169 h 3615"/>
                <a:gd name="T36" fmla="*/ 412 w 3593"/>
                <a:gd name="T37" fmla="*/ 2169 h 3615"/>
                <a:gd name="T38" fmla="*/ 569 w 3593"/>
                <a:gd name="T39" fmla="*/ 2532 h 3615"/>
                <a:gd name="T40" fmla="*/ 272 w 3593"/>
                <a:gd name="T41" fmla="*/ 2830 h 3615"/>
                <a:gd name="T42" fmla="*/ 780 w 3593"/>
                <a:gd name="T43" fmla="*/ 3342 h 3615"/>
                <a:gd name="T44" fmla="*/ 1083 w 3593"/>
                <a:gd name="T45" fmla="*/ 3038 h 3615"/>
                <a:gd name="T46" fmla="*/ 1437 w 3593"/>
                <a:gd name="T47" fmla="*/ 3183 h 3615"/>
                <a:gd name="T48" fmla="*/ 1437 w 3593"/>
                <a:gd name="T49" fmla="*/ 3615 h 3615"/>
                <a:gd name="T50" fmla="*/ 2156 w 3593"/>
                <a:gd name="T51" fmla="*/ 3615 h 3615"/>
                <a:gd name="T52" fmla="*/ 2156 w 3593"/>
                <a:gd name="T53" fmla="*/ 3183 h 3615"/>
                <a:gd name="T54" fmla="*/ 2511 w 3593"/>
                <a:gd name="T55" fmla="*/ 3038 h 3615"/>
                <a:gd name="T56" fmla="*/ 2813 w 3593"/>
                <a:gd name="T57" fmla="*/ 3342 h 3615"/>
                <a:gd name="T58" fmla="*/ 3321 w 3593"/>
                <a:gd name="T59" fmla="*/ 2830 h 3615"/>
                <a:gd name="T60" fmla="*/ 3025 w 3593"/>
                <a:gd name="T61" fmla="*/ 2532 h 3615"/>
                <a:gd name="T62" fmla="*/ 3182 w 3593"/>
                <a:gd name="T63" fmla="*/ 2169 h 3615"/>
                <a:gd name="T64" fmla="*/ 3593 w 3593"/>
                <a:gd name="T65" fmla="*/ 2169 h 3615"/>
                <a:gd name="T66" fmla="*/ 1797 w 3593"/>
                <a:gd name="T67" fmla="*/ 2314 h 3615"/>
                <a:gd name="T68" fmla="*/ 1294 w 3593"/>
                <a:gd name="T69" fmla="*/ 1807 h 3615"/>
                <a:gd name="T70" fmla="*/ 1797 w 3593"/>
                <a:gd name="T71" fmla="*/ 1301 h 3615"/>
                <a:gd name="T72" fmla="*/ 2300 w 3593"/>
                <a:gd name="T73" fmla="*/ 1807 h 3615"/>
                <a:gd name="T74" fmla="*/ 1797 w 3593"/>
                <a:gd name="T75" fmla="*/ 2314 h 3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3" h="3615">
                  <a:moveTo>
                    <a:pt x="3593" y="2169"/>
                  </a:moveTo>
                  <a:lnTo>
                    <a:pt x="3593" y="1446"/>
                  </a:lnTo>
                  <a:lnTo>
                    <a:pt x="3193" y="1446"/>
                  </a:lnTo>
                  <a:cubicBezTo>
                    <a:pt x="3161" y="1310"/>
                    <a:pt x="3110" y="1182"/>
                    <a:pt x="3042" y="1065"/>
                  </a:cubicBezTo>
                  <a:lnTo>
                    <a:pt x="3321" y="785"/>
                  </a:lnTo>
                  <a:lnTo>
                    <a:pt x="2813" y="274"/>
                  </a:lnTo>
                  <a:lnTo>
                    <a:pt x="2541" y="548"/>
                  </a:lnTo>
                  <a:cubicBezTo>
                    <a:pt x="2423" y="476"/>
                    <a:pt x="2293" y="421"/>
                    <a:pt x="2156" y="385"/>
                  </a:cubicBezTo>
                  <a:lnTo>
                    <a:pt x="2156" y="0"/>
                  </a:lnTo>
                  <a:lnTo>
                    <a:pt x="1437" y="0"/>
                  </a:lnTo>
                  <a:lnTo>
                    <a:pt x="1437" y="385"/>
                  </a:lnTo>
                  <a:cubicBezTo>
                    <a:pt x="1300" y="421"/>
                    <a:pt x="1170" y="476"/>
                    <a:pt x="1053" y="548"/>
                  </a:cubicBezTo>
                  <a:lnTo>
                    <a:pt x="780" y="274"/>
                  </a:lnTo>
                  <a:lnTo>
                    <a:pt x="272" y="785"/>
                  </a:lnTo>
                  <a:lnTo>
                    <a:pt x="551" y="1065"/>
                  </a:lnTo>
                  <a:cubicBezTo>
                    <a:pt x="484" y="1182"/>
                    <a:pt x="433" y="1310"/>
                    <a:pt x="400" y="1446"/>
                  </a:cubicBezTo>
                  <a:lnTo>
                    <a:pt x="0" y="1446"/>
                  </a:lnTo>
                  <a:lnTo>
                    <a:pt x="0" y="2169"/>
                  </a:lnTo>
                  <a:lnTo>
                    <a:pt x="412" y="2169"/>
                  </a:lnTo>
                  <a:cubicBezTo>
                    <a:pt x="448" y="2298"/>
                    <a:pt x="501" y="2419"/>
                    <a:pt x="569" y="2532"/>
                  </a:cubicBezTo>
                  <a:lnTo>
                    <a:pt x="272" y="2830"/>
                  </a:lnTo>
                  <a:lnTo>
                    <a:pt x="780" y="3342"/>
                  </a:lnTo>
                  <a:lnTo>
                    <a:pt x="1083" y="3038"/>
                  </a:lnTo>
                  <a:cubicBezTo>
                    <a:pt x="1192" y="3102"/>
                    <a:pt x="1312" y="3150"/>
                    <a:pt x="1437" y="3183"/>
                  </a:cubicBezTo>
                  <a:lnTo>
                    <a:pt x="1437" y="3615"/>
                  </a:lnTo>
                  <a:lnTo>
                    <a:pt x="2156" y="3615"/>
                  </a:lnTo>
                  <a:lnTo>
                    <a:pt x="2156" y="3183"/>
                  </a:lnTo>
                  <a:cubicBezTo>
                    <a:pt x="2282" y="3150"/>
                    <a:pt x="2401" y="3102"/>
                    <a:pt x="2511" y="3038"/>
                  </a:cubicBezTo>
                  <a:lnTo>
                    <a:pt x="2813" y="3342"/>
                  </a:lnTo>
                  <a:lnTo>
                    <a:pt x="3321" y="2830"/>
                  </a:lnTo>
                  <a:lnTo>
                    <a:pt x="3025" y="2532"/>
                  </a:lnTo>
                  <a:cubicBezTo>
                    <a:pt x="3093" y="2420"/>
                    <a:pt x="3146" y="2299"/>
                    <a:pt x="3182" y="2169"/>
                  </a:cubicBezTo>
                  <a:lnTo>
                    <a:pt x="3593" y="2169"/>
                  </a:lnTo>
                  <a:close/>
                  <a:moveTo>
                    <a:pt x="1797" y="2314"/>
                  </a:moveTo>
                  <a:cubicBezTo>
                    <a:pt x="1519" y="2314"/>
                    <a:pt x="1294" y="2087"/>
                    <a:pt x="1294" y="1807"/>
                  </a:cubicBezTo>
                  <a:cubicBezTo>
                    <a:pt x="1294" y="1528"/>
                    <a:pt x="1519" y="1301"/>
                    <a:pt x="1797" y="1301"/>
                  </a:cubicBezTo>
                  <a:cubicBezTo>
                    <a:pt x="2074" y="1301"/>
                    <a:pt x="2300" y="1528"/>
                    <a:pt x="2300" y="1807"/>
                  </a:cubicBezTo>
                  <a:cubicBezTo>
                    <a:pt x="2300" y="2087"/>
                    <a:pt x="2074" y="2314"/>
                    <a:pt x="1797" y="23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343776" y="3719116"/>
            <a:ext cx="1495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Readiness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43775" y="4442336"/>
            <a:ext cx="1409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Ensure that departments, agencies and end users are ready to adopt any new solution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439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6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9198" y="138062"/>
            <a:ext cx="6153061" cy="878670"/>
          </a:xfrm>
        </p:spPr>
        <p:txBody>
          <a:bodyPr/>
          <a:lstStyle/>
          <a:p>
            <a:r>
              <a:rPr lang="en-CA" dirty="0" smtClean="0"/>
              <a:t>The plan for our communities and users</a:t>
            </a:r>
            <a:endParaRPr lang="en-CA" dirty="0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647564" y="1012683"/>
            <a:ext cx="7911463" cy="576292"/>
          </a:xfrm>
          <a:prstGeom prst="rect">
            <a:avLst/>
          </a:prstGeom>
          <a:solidFill>
            <a:srgbClr val="3095B4"/>
          </a:solidFill>
          <a:ln w="19050"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Engagement is Built-In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647562" y="1677823"/>
            <a:ext cx="7915275" cy="995093"/>
          </a:xfrm>
          <a:prstGeom prst="rect">
            <a:avLst/>
          </a:prstGeom>
          <a:noFill/>
          <a:ln w="19050"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2000" dirty="0" smtClean="0">
                <a:solidFill>
                  <a:schemeClr val="tx1"/>
                </a:solidFill>
              </a:rPr>
              <a:t>Without doubt, maintaining consistent engagement with our communities will be fundamental. Our key stakeholders will help us define what success looks like. 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>
            <p:custDataLst>
              <p:tags r:id="rId3"/>
            </p:custDataLst>
          </p:nvPr>
        </p:nvSpPr>
        <p:spPr>
          <a:xfrm>
            <a:off x="1079612" y="2960948"/>
            <a:ext cx="2160242" cy="972108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Users</a:t>
            </a:r>
            <a:endParaRPr lang="en-CA" dirty="0"/>
          </a:p>
        </p:txBody>
      </p:sp>
      <p:sp>
        <p:nvSpPr>
          <p:cNvPr id="8" name="Flowchart: Process 7"/>
          <p:cNvSpPr/>
          <p:nvPr>
            <p:custDataLst>
              <p:tags r:id="rId4"/>
            </p:custDataLst>
          </p:nvPr>
        </p:nvSpPr>
        <p:spPr>
          <a:xfrm>
            <a:off x="3347866" y="2960948"/>
            <a:ext cx="2016224" cy="972108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Governance bodies	</a:t>
            </a:r>
            <a:endParaRPr lang="en-CA" dirty="0"/>
          </a:p>
        </p:txBody>
      </p:sp>
      <p:sp>
        <p:nvSpPr>
          <p:cNvPr id="9" name="Flowchart: Process 8"/>
          <p:cNvSpPr/>
          <p:nvPr>
            <p:custDataLst>
              <p:tags r:id="rId5"/>
            </p:custDataLst>
          </p:nvPr>
        </p:nvSpPr>
        <p:spPr>
          <a:xfrm>
            <a:off x="5462346" y="2957748"/>
            <a:ext cx="2618875" cy="972108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Regulatory Bodies</a:t>
            </a:r>
            <a:endParaRPr lang="en-CA" dirty="0"/>
          </a:p>
        </p:txBody>
      </p:sp>
      <p:sp>
        <p:nvSpPr>
          <p:cNvPr id="10" name="Flowchart: Process 9"/>
          <p:cNvSpPr/>
          <p:nvPr>
            <p:custDataLst>
              <p:tags r:id="rId6"/>
            </p:custDataLst>
          </p:nvPr>
        </p:nvSpPr>
        <p:spPr>
          <a:xfrm>
            <a:off x="1340266" y="4041068"/>
            <a:ext cx="3528394" cy="966595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Key Communities</a:t>
            </a:r>
            <a:endParaRPr lang="en-CA" dirty="0"/>
          </a:p>
        </p:txBody>
      </p:sp>
      <p:sp>
        <p:nvSpPr>
          <p:cNvPr id="11" name="Flowchart: Process 10"/>
          <p:cNvSpPr/>
          <p:nvPr>
            <p:custDataLst>
              <p:tags r:id="rId7"/>
            </p:custDataLst>
          </p:nvPr>
        </p:nvSpPr>
        <p:spPr>
          <a:xfrm>
            <a:off x="4976672" y="4049007"/>
            <a:ext cx="2727676" cy="966595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Influencers</a:t>
            </a:r>
            <a:endParaRPr lang="en-CA" dirty="0"/>
          </a:p>
        </p:txBody>
      </p:sp>
      <p:sp>
        <p:nvSpPr>
          <p:cNvPr id="12" name="Flowchart: Process 11"/>
          <p:cNvSpPr/>
          <p:nvPr>
            <p:custDataLst>
              <p:tags r:id="rId8"/>
            </p:custDataLst>
          </p:nvPr>
        </p:nvSpPr>
        <p:spPr>
          <a:xfrm>
            <a:off x="1331640" y="5113611"/>
            <a:ext cx="2052272" cy="781788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Enablers</a:t>
            </a:r>
            <a:endParaRPr lang="en-CA" dirty="0"/>
          </a:p>
        </p:txBody>
      </p:sp>
      <p:sp>
        <p:nvSpPr>
          <p:cNvPr id="13" name="Flowchart: Process 12"/>
          <p:cNvSpPr/>
          <p:nvPr>
            <p:custDataLst>
              <p:tags r:id="rId9"/>
            </p:custDataLst>
          </p:nvPr>
        </p:nvSpPr>
        <p:spPr>
          <a:xfrm>
            <a:off x="3483294" y="5111657"/>
            <a:ext cx="4212470" cy="780962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Broader Influences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1155244" y="3227235"/>
            <a:ext cx="1976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HR Professionals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Compensation Professionals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55878" y="3230740"/>
            <a:ext cx="1976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Treasury Board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30412" y="3232806"/>
            <a:ext cx="1976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OCHRO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OCIO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Privacy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2353" y="3221970"/>
            <a:ext cx="197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Legal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Finance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6272" y="4299777"/>
            <a:ext cx="1976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HR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Compensation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Managers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IT Community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9786" y="4307412"/>
            <a:ext cx="197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Bargaining agent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Bargaining agent reps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31640" y="5341400"/>
            <a:ext cx="19765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Internal Communicators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Departmental Trainers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Department help desks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59814" y="4257798"/>
            <a:ext cx="12971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bg1"/>
                </a:solidFill>
              </a:rPr>
              <a:t>Canadian Public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2296" y="5341400"/>
            <a:ext cx="19765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Political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Industry 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Market (vendors)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02240" y="5358210"/>
            <a:ext cx="197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Research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Public Service issues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07723" y="4286083"/>
            <a:ext cx="1705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Deputy heads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HRC Exec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HR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Members of Parliament</a:t>
            </a:r>
          </a:p>
        </p:txBody>
      </p:sp>
    </p:spTree>
    <p:extLst>
      <p:ext uri="{BB962C8B-B14F-4D97-AF65-F5344CB8AC3E}">
        <p14:creationId xmlns:p14="http://schemas.microsoft.com/office/powerpoint/2010/main" val="2835347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7</a:t>
            </a:fld>
            <a:endParaRPr lang="en-CA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1592796"/>
            <a:ext cx="9144000" cy="3024336"/>
          </a:xfrm>
          <a:prstGeom prst="rect">
            <a:avLst/>
          </a:prstGeom>
          <a:solidFill>
            <a:srgbClr val="37424A"/>
          </a:solidFill>
          <a:ln>
            <a:solidFill>
              <a:srgbClr val="374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Agile Procurement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5496" y="4617132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808487"/>
                </a:solidFill>
              </a:rPr>
              <a:t>We are engaging industry in a creative way to identify the best options to meet the Government of Canada’s HR and pay needs.</a:t>
            </a:r>
            <a:endParaRPr lang="en-CA" strike="sngStrike" dirty="0">
              <a:solidFill>
                <a:srgbClr val="8084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61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Our New Approach to Procurement</a:t>
            </a:r>
            <a:endParaRPr lang="en-CA" dirty="0"/>
          </a:p>
        </p:txBody>
      </p:sp>
      <p:grpSp>
        <p:nvGrpSpPr>
          <p:cNvPr id="24" name="Group 23"/>
          <p:cNvGrpSpPr/>
          <p:nvPr/>
        </p:nvGrpSpPr>
        <p:grpSpPr>
          <a:xfrm>
            <a:off x="647561" y="3059479"/>
            <a:ext cx="7911465" cy="3299061"/>
            <a:chOff x="1936533" y="1841359"/>
            <a:chExt cx="5244930" cy="3299061"/>
          </a:xfrm>
        </p:grpSpPr>
        <p:grpSp>
          <p:nvGrpSpPr>
            <p:cNvPr id="25" name="Group 24"/>
            <p:cNvGrpSpPr/>
            <p:nvPr/>
          </p:nvGrpSpPr>
          <p:grpSpPr>
            <a:xfrm>
              <a:off x="1936533" y="1841359"/>
              <a:ext cx="5244930" cy="1097935"/>
              <a:chOff x="1232070" y="2119169"/>
              <a:chExt cx="5244930" cy="1097935"/>
            </a:xfrm>
          </p:grpSpPr>
          <p:sp>
            <p:nvSpPr>
              <p:cNvPr id="42" name="Rectangle 4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232070" y="2119169"/>
                <a:ext cx="5238750" cy="982301"/>
              </a:xfrm>
              <a:prstGeom prst="rect">
                <a:avLst/>
              </a:pr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 dirty="0"/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2067486" y="2455319"/>
                <a:ext cx="119345" cy="271131"/>
              </a:xfrm>
              <a:custGeom>
                <a:avLst/>
                <a:gdLst>
                  <a:gd name="T0" fmla="*/ 6 w 77"/>
                  <a:gd name="T1" fmla="*/ 103 h 127"/>
                  <a:gd name="T2" fmla="*/ 50 w 77"/>
                  <a:gd name="T3" fmla="*/ 63 h 127"/>
                  <a:gd name="T4" fmla="*/ 6 w 77"/>
                  <a:gd name="T5" fmla="*/ 24 h 127"/>
                  <a:gd name="T6" fmla="*/ 3 w 77"/>
                  <a:gd name="T7" fmla="*/ 7 h 127"/>
                  <a:gd name="T8" fmla="*/ 17 w 77"/>
                  <a:gd name="T9" fmla="*/ 4 h 127"/>
                  <a:gd name="T10" fmla="*/ 73 w 77"/>
                  <a:gd name="T11" fmla="*/ 53 h 127"/>
                  <a:gd name="T12" fmla="*/ 77 w 77"/>
                  <a:gd name="T13" fmla="*/ 63 h 127"/>
                  <a:gd name="T14" fmla="*/ 73 w 77"/>
                  <a:gd name="T15" fmla="*/ 73 h 127"/>
                  <a:gd name="T16" fmla="*/ 18 w 77"/>
                  <a:gd name="T17" fmla="*/ 123 h 127"/>
                  <a:gd name="T18" fmla="*/ 4 w 77"/>
                  <a:gd name="T19" fmla="*/ 120 h 127"/>
                  <a:gd name="T20" fmla="*/ 6 w 77"/>
                  <a:gd name="T21" fmla="*/ 10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7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1" y="20"/>
                      <a:pt x="0" y="13"/>
                      <a:pt x="3" y="7"/>
                    </a:cubicBezTo>
                    <a:cubicBezTo>
                      <a:pt x="6" y="2"/>
                      <a:pt x="13" y="0"/>
                      <a:pt x="17" y="4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5" y="55"/>
                      <a:pt x="77" y="59"/>
                      <a:pt x="77" y="63"/>
                    </a:cubicBezTo>
                    <a:cubicBezTo>
                      <a:pt x="77" y="67"/>
                      <a:pt x="76" y="71"/>
                      <a:pt x="73" y="7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4" y="127"/>
                      <a:pt x="8" y="126"/>
                      <a:pt x="4" y="120"/>
                    </a:cubicBezTo>
                    <a:cubicBezTo>
                      <a:pt x="1" y="115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44" name="TextBox 605"/>
              <p:cNvSpPr txBox="1"/>
              <p:nvPr/>
            </p:nvSpPr>
            <p:spPr>
              <a:xfrm>
                <a:off x="2377782" y="2128670"/>
                <a:ext cx="5868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000" dirty="0" smtClean="0">
                    <a:solidFill>
                      <a:srgbClr val="FFFFFF"/>
                    </a:solidFill>
                  </a:rPr>
                  <a:t>Design</a:t>
                </a:r>
              </a:p>
            </p:txBody>
          </p:sp>
          <p:sp>
            <p:nvSpPr>
              <p:cNvPr id="45" name="TextBox 606"/>
              <p:cNvSpPr txBox="1"/>
              <p:nvPr/>
            </p:nvSpPr>
            <p:spPr>
              <a:xfrm>
                <a:off x="2382275" y="2501306"/>
                <a:ext cx="32655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The procurement will be agile, iterative, collaborative and transparent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Flowchart: Manual Input 46"/>
              <p:cNvSpPr/>
              <p:nvPr/>
            </p:nvSpPr>
            <p:spPr>
              <a:xfrm rot="16200000" flipH="1">
                <a:off x="5775014" y="2399484"/>
                <a:ext cx="623410" cy="780562"/>
              </a:xfrm>
              <a:prstGeom prst="flowChartManualIn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8" name="TextBox 607"/>
              <p:cNvSpPr txBox="1"/>
              <p:nvPr/>
            </p:nvSpPr>
            <p:spPr>
              <a:xfrm>
                <a:off x="5848350" y="2447663"/>
                <a:ext cx="5420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CA" sz="4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en-CA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936533" y="2951651"/>
              <a:ext cx="5244930" cy="1097935"/>
              <a:chOff x="1936533" y="2951651"/>
              <a:chExt cx="5244930" cy="1097935"/>
            </a:xfrm>
          </p:grpSpPr>
          <p:sp>
            <p:nvSpPr>
              <p:cNvPr id="36" name="Rectangle 35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936533" y="2951651"/>
                <a:ext cx="5238750" cy="982301"/>
              </a:xfrm>
              <a:prstGeom prst="rect">
                <a:avLst/>
              </a:prstGeom>
              <a:solidFill>
                <a:srgbClr val="3095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 dirty="0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2771949" y="3287801"/>
                <a:ext cx="119345" cy="271131"/>
              </a:xfrm>
              <a:custGeom>
                <a:avLst/>
                <a:gdLst>
                  <a:gd name="T0" fmla="*/ 6 w 77"/>
                  <a:gd name="T1" fmla="*/ 103 h 127"/>
                  <a:gd name="T2" fmla="*/ 50 w 77"/>
                  <a:gd name="T3" fmla="*/ 63 h 127"/>
                  <a:gd name="T4" fmla="*/ 6 w 77"/>
                  <a:gd name="T5" fmla="*/ 24 h 127"/>
                  <a:gd name="T6" fmla="*/ 3 w 77"/>
                  <a:gd name="T7" fmla="*/ 7 h 127"/>
                  <a:gd name="T8" fmla="*/ 17 w 77"/>
                  <a:gd name="T9" fmla="*/ 4 h 127"/>
                  <a:gd name="T10" fmla="*/ 73 w 77"/>
                  <a:gd name="T11" fmla="*/ 53 h 127"/>
                  <a:gd name="T12" fmla="*/ 77 w 77"/>
                  <a:gd name="T13" fmla="*/ 63 h 127"/>
                  <a:gd name="T14" fmla="*/ 73 w 77"/>
                  <a:gd name="T15" fmla="*/ 73 h 127"/>
                  <a:gd name="T16" fmla="*/ 18 w 77"/>
                  <a:gd name="T17" fmla="*/ 123 h 127"/>
                  <a:gd name="T18" fmla="*/ 4 w 77"/>
                  <a:gd name="T19" fmla="*/ 120 h 127"/>
                  <a:gd name="T20" fmla="*/ 6 w 77"/>
                  <a:gd name="T21" fmla="*/ 10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7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1" y="20"/>
                      <a:pt x="0" y="13"/>
                      <a:pt x="3" y="7"/>
                    </a:cubicBezTo>
                    <a:cubicBezTo>
                      <a:pt x="6" y="2"/>
                      <a:pt x="13" y="0"/>
                      <a:pt x="17" y="4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5" y="55"/>
                      <a:pt x="77" y="59"/>
                      <a:pt x="77" y="63"/>
                    </a:cubicBezTo>
                    <a:cubicBezTo>
                      <a:pt x="77" y="67"/>
                      <a:pt x="76" y="71"/>
                      <a:pt x="73" y="7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4" y="127"/>
                      <a:pt x="8" y="126"/>
                      <a:pt x="4" y="120"/>
                    </a:cubicBezTo>
                    <a:cubicBezTo>
                      <a:pt x="1" y="115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38" name="TextBox 605"/>
              <p:cNvSpPr txBox="1"/>
              <p:nvPr/>
            </p:nvSpPr>
            <p:spPr>
              <a:xfrm>
                <a:off x="3082245" y="2961152"/>
                <a:ext cx="6478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000" dirty="0" smtClean="0">
                    <a:solidFill>
                      <a:srgbClr val="FFFFFF"/>
                    </a:solidFill>
                  </a:rPr>
                  <a:t>Process</a:t>
                </a:r>
              </a:p>
            </p:txBody>
          </p:sp>
          <p:sp>
            <p:nvSpPr>
              <p:cNvPr id="39" name="TextBox 606"/>
              <p:cNvSpPr txBox="1"/>
              <p:nvPr/>
            </p:nvSpPr>
            <p:spPr>
              <a:xfrm>
                <a:off x="3086738" y="3333788"/>
                <a:ext cx="32910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A gating process will be used to evaluate vendors in order to narrow down options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lowchart: Manual Input 39"/>
              <p:cNvSpPr/>
              <p:nvPr/>
            </p:nvSpPr>
            <p:spPr>
              <a:xfrm rot="16200000" flipH="1">
                <a:off x="6479477" y="3231966"/>
                <a:ext cx="623410" cy="780562"/>
              </a:xfrm>
              <a:prstGeom prst="flowChartManualIn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" name="TextBox 607"/>
              <p:cNvSpPr txBox="1"/>
              <p:nvPr/>
            </p:nvSpPr>
            <p:spPr>
              <a:xfrm>
                <a:off x="6552813" y="3280145"/>
                <a:ext cx="5420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CA" sz="4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en-CA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936533" y="4042485"/>
              <a:ext cx="5244930" cy="1097935"/>
              <a:chOff x="1936533" y="4042485"/>
              <a:chExt cx="5244930" cy="1097935"/>
            </a:xfrm>
          </p:grpSpPr>
          <p:sp>
            <p:nvSpPr>
              <p:cNvPr id="30" name="Rectangle 29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936533" y="4042485"/>
                <a:ext cx="5238750" cy="982301"/>
              </a:xfrm>
              <a:prstGeom prst="rect">
                <a:avLst/>
              </a:prstGeom>
              <a:solidFill>
                <a:srgbClr val="3742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 dirty="0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771949" y="4378635"/>
                <a:ext cx="119345" cy="271131"/>
              </a:xfrm>
              <a:custGeom>
                <a:avLst/>
                <a:gdLst>
                  <a:gd name="T0" fmla="*/ 6 w 77"/>
                  <a:gd name="T1" fmla="*/ 103 h 127"/>
                  <a:gd name="T2" fmla="*/ 50 w 77"/>
                  <a:gd name="T3" fmla="*/ 63 h 127"/>
                  <a:gd name="T4" fmla="*/ 6 w 77"/>
                  <a:gd name="T5" fmla="*/ 24 h 127"/>
                  <a:gd name="T6" fmla="*/ 3 w 77"/>
                  <a:gd name="T7" fmla="*/ 7 h 127"/>
                  <a:gd name="T8" fmla="*/ 17 w 77"/>
                  <a:gd name="T9" fmla="*/ 4 h 127"/>
                  <a:gd name="T10" fmla="*/ 73 w 77"/>
                  <a:gd name="T11" fmla="*/ 53 h 127"/>
                  <a:gd name="T12" fmla="*/ 77 w 77"/>
                  <a:gd name="T13" fmla="*/ 63 h 127"/>
                  <a:gd name="T14" fmla="*/ 73 w 77"/>
                  <a:gd name="T15" fmla="*/ 73 h 127"/>
                  <a:gd name="T16" fmla="*/ 18 w 77"/>
                  <a:gd name="T17" fmla="*/ 123 h 127"/>
                  <a:gd name="T18" fmla="*/ 4 w 77"/>
                  <a:gd name="T19" fmla="*/ 120 h 127"/>
                  <a:gd name="T20" fmla="*/ 6 w 77"/>
                  <a:gd name="T21" fmla="*/ 10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7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1" y="20"/>
                      <a:pt x="0" y="13"/>
                      <a:pt x="3" y="7"/>
                    </a:cubicBezTo>
                    <a:cubicBezTo>
                      <a:pt x="6" y="2"/>
                      <a:pt x="13" y="0"/>
                      <a:pt x="17" y="4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5" y="55"/>
                      <a:pt x="77" y="59"/>
                      <a:pt x="77" y="63"/>
                    </a:cubicBezTo>
                    <a:cubicBezTo>
                      <a:pt x="77" y="67"/>
                      <a:pt x="76" y="71"/>
                      <a:pt x="73" y="7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4" y="127"/>
                      <a:pt x="8" y="126"/>
                      <a:pt x="4" y="120"/>
                    </a:cubicBezTo>
                    <a:cubicBezTo>
                      <a:pt x="1" y="115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32" name="TextBox 605"/>
              <p:cNvSpPr txBox="1"/>
              <p:nvPr/>
            </p:nvSpPr>
            <p:spPr>
              <a:xfrm>
                <a:off x="3082245" y="4051986"/>
                <a:ext cx="7765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000" dirty="0" smtClean="0">
                    <a:solidFill>
                      <a:srgbClr val="FFFFFF"/>
                    </a:solidFill>
                  </a:rPr>
                  <a:t>Flexibility</a:t>
                </a:r>
              </a:p>
            </p:txBody>
          </p:sp>
          <p:sp>
            <p:nvSpPr>
              <p:cNvPr id="33" name="TextBox 606"/>
              <p:cNvSpPr txBox="1"/>
              <p:nvPr/>
            </p:nvSpPr>
            <p:spPr>
              <a:xfrm>
                <a:off x="3086738" y="4424622"/>
                <a:ext cx="32337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In the event requirements change during gates, amendments can be posted </a:t>
                </a:r>
                <a:r>
                  <a:rPr lang="en-US" sz="1400" b="1" dirty="0" smtClean="0">
                    <a:solidFill>
                      <a:schemeClr val="bg1"/>
                    </a:solidFill>
                  </a:rPr>
                  <a:t>publically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 to Buy and Sell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Flowchart: Manual Input 33"/>
              <p:cNvSpPr/>
              <p:nvPr/>
            </p:nvSpPr>
            <p:spPr>
              <a:xfrm rot="16200000" flipH="1">
                <a:off x="6479477" y="4322800"/>
                <a:ext cx="623410" cy="780562"/>
              </a:xfrm>
              <a:prstGeom prst="flowChartManualIn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5" name="TextBox 607"/>
              <p:cNvSpPr txBox="1"/>
              <p:nvPr/>
            </p:nvSpPr>
            <p:spPr>
              <a:xfrm>
                <a:off x="6552813" y="4370979"/>
                <a:ext cx="5420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CA" sz="4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CA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1029217" y="3339115"/>
            <a:ext cx="571500" cy="449845"/>
          </a:xfrm>
          <a:custGeom>
            <a:avLst/>
            <a:gdLst>
              <a:gd name="T0" fmla="*/ 142 w 142"/>
              <a:gd name="T1" fmla="*/ 20 h 112"/>
              <a:gd name="T2" fmla="*/ 140 w 142"/>
              <a:gd name="T3" fmla="*/ 15 h 112"/>
              <a:gd name="T4" fmla="*/ 128 w 142"/>
              <a:gd name="T5" fmla="*/ 3 h 112"/>
              <a:gd name="T6" fmla="*/ 123 w 142"/>
              <a:gd name="T7" fmla="*/ 0 h 112"/>
              <a:gd name="T8" fmla="*/ 117 w 142"/>
              <a:gd name="T9" fmla="*/ 3 h 112"/>
              <a:gd name="T10" fmla="*/ 110 w 142"/>
              <a:gd name="T11" fmla="*/ 10 h 112"/>
              <a:gd name="T12" fmla="*/ 133 w 142"/>
              <a:gd name="T13" fmla="*/ 33 h 112"/>
              <a:gd name="T14" fmla="*/ 140 w 142"/>
              <a:gd name="T15" fmla="*/ 26 h 112"/>
              <a:gd name="T16" fmla="*/ 142 w 142"/>
              <a:gd name="T17" fmla="*/ 20 h 112"/>
              <a:gd name="T18" fmla="*/ 51 w 142"/>
              <a:gd name="T19" fmla="*/ 69 h 112"/>
              <a:gd name="T20" fmla="*/ 51 w 142"/>
              <a:gd name="T21" fmla="*/ 91 h 112"/>
              <a:gd name="T22" fmla="*/ 74 w 142"/>
              <a:gd name="T23" fmla="*/ 91 h 112"/>
              <a:gd name="T24" fmla="*/ 128 w 142"/>
              <a:gd name="T25" fmla="*/ 38 h 112"/>
              <a:gd name="T26" fmla="*/ 105 w 142"/>
              <a:gd name="T27" fmla="*/ 15 h 112"/>
              <a:gd name="T28" fmla="*/ 51 w 142"/>
              <a:gd name="T29" fmla="*/ 69 h 112"/>
              <a:gd name="T30" fmla="*/ 111 w 142"/>
              <a:gd name="T31" fmla="*/ 71 h 112"/>
              <a:gd name="T32" fmla="*/ 108 w 142"/>
              <a:gd name="T33" fmla="*/ 72 h 112"/>
              <a:gd name="T34" fmla="*/ 103 w 142"/>
              <a:gd name="T35" fmla="*/ 77 h 112"/>
              <a:gd name="T36" fmla="*/ 102 w 142"/>
              <a:gd name="T37" fmla="*/ 79 h 112"/>
              <a:gd name="T38" fmla="*/ 102 w 142"/>
              <a:gd name="T39" fmla="*/ 89 h 112"/>
              <a:gd name="T40" fmla="*/ 98 w 142"/>
              <a:gd name="T41" fmla="*/ 98 h 112"/>
              <a:gd name="T42" fmla="*/ 89 w 142"/>
              <a:gd name="T43" fmla="*/ 102 h 112"/>
              <a:gd name="T44" fmla="*/ 23 w 142"/>
              <a:gd name="T45" fmla="*/ 102 h 112"/>
              <a:gd name="T46" fmla="*/ 14 w 142"/>
              <a:gd name="T47" fmla="*/ 98 h 112"/>
              <a:gd name="T48" fmla="*/ 11 w 142"/>
              <a:gd name="T49" fmla="*/ 89 h 112"/>
              <a:gd name="T50" fmla="*/ 11 w 142"/>
              <a:gd name="T51" fmla="*/ 23 h 112"/>
              <a:gd name="T52" fmla="*/ 14 w 142"/>
              <a:gd name="T53" fmla="*/ 14 h 112"/>
              <a:gd name="T54" fmla="*/ 23 w 142"/>
              <a:gd name="T55" fmla="*/ 10 h 112"/>
              <a:gd name="T56" fmla="*/ 89 w 142"/>
              <a:gd name="T57" fmla="*/ 10 h 112"/>
              <a:gd name="T58" fmla="*/ 93 w 142"/>
              <a:gd name="T59" fmla="*/ 10 h 112"/>
              <a:gd name="T60" fmla="*/ 96 w 142"/>
              <a:gd name="T61" fmla="*/ 10 h 112"/>
              <a:gd name="T62" fmla="*/ 99 w 142"/>
              <a:gd name="T63" fmla="*/ 6 h 112"/>
              <a:gd name="T64" fmla="*/ 100 w 142"/>
              <a:gd name="T65" fmla="*/ 4 h 112"/>
              <a:gd name="T66" fmla="*/ 99 w 142"/>
              <a:gd name="T67" fmla="*/ 2 h 112"/>
              <a:gd name="T68" fmla="*/ 89 w 142"/>
              <a:gd name="T69" fmla="*/ 0 h 112"/>
              <a:gd name="T70" fmla="*/ 23 w 142"/>
              <a:gd name="T71" fmla="*/ 0 h 112"/>
              <a:gd name="T72" fmla="*/ 7 w 142"/>
              <a:gd name="T73" fmla="*/ 7 h 112"/>
              <a:gd name="T74" fmla="*/ 0 w 142"/>
              <a:gd name="T75" fmla="*/ 23 h 112"/>
              <a:gd name="T76" fmla="*/ 0 w 142"/>
              <a:gd name="T77" fmla="*/ 89 h 112"/>
              <a:gd name="T78" fmla="*/ 7 w 142"/>
              <a:gd name="T79" fmla="*/ 105 h 112"/>
              <a:gd name="T80" fmla="*/ 23 w 142"/>
              <a:gd name="T81" fmla="*/ 112 h 112"/>
              <a:gd name="T82" fmla="*/ 89 w 142"/>
              <a:gd name="T83" fmla="*/ 112 h 112"/>
              <a:gd name="T84" fmla="*/ 106 w 142"/>
              <a:gd name="T85" fmla="*/ 105 h 112"/>
              <a:gd name="T86" fmla="*/ 112 w 142"/>
              <a:gd name="T87" fmla="*/ 89 h 112"/>
              <a:gd name="T88" fmla="*/ 112 w 142"/>
              <a:gd name="T89" fmla="*/ 74 h 112"/>
              <a:gd name="T90" fmla="*/ 111 w 142"/>
              <a:gd name="T91" fmla="*/ 71 h 112"/>
              <a:gd name="T92" fmla="*/ 106 w 142"/>
              <a:gd name="T93" fmla="*/ 29 h 112"/>
              <a:gd name="T94" fmla="*/ 78 w 142"/>
              <a:gd name="T95" fmla="*/ 57 h 112"/>
              <a:gd name="T96" fmla="*/ 75 w 142"/>
              <a:gd name="T97" fmla="*/ 57 h 112"/>
              <a:gd name="T98" fmla="*/ 76 w 142"/>
              <a:gd name="T99" fmla="*/ 54 h 112"/>
              <a:gd name="T100" fmla="*/ 103 w 142"/>
              <a:gd name="T101" fmla="*/ 27 h 112"/>
              <a:gd name="T102" fmla="*/ 106 w 142"/>
              <a:gd name="T103" fmla="*/ 27 h 112"/>
              <a:gd name="T104" fmla="*/ 106 w 142"/>
              <a:gd name="T105" fmla="*/ 29 h 112"/>
              <a:gd name="T106" fmla="*/ 67 w 142"/>
              <a:gd name="T107" fmla="*/ 84 h 112"/>
              <a:gd name="T108" fmla="*/ 67 w 142"/>
              <a:gd name="T109" fmla="*/ 76 h 112"/>
              <a:gd name="T110" fmla="*/ 59 w 142"/>
              <a:gd name="T111" fmla="*/ 76 h 112"/>
              <a:gd name="T112" fmla="*/ 59 w 142"/>
              <a:gd name="T113" fmla="*/ 72 h 112"/>
              <a:gd name="T114" fmla="*/ 68 w 142"/>
              <a:gd name="T115" fmla="*/ 62 h 112"/>
              <a:gd name="T116" fmla="*/ 80 w 142"/>
              <a:gd name="T117" fmla="*/ 75 h 112"/>
              <a:gd name="T118" fmla="*/ 71 w 142"/>
              <a:gd name="T119" fmla="*/ 84 h 112"/>
              <a:gd name="T120" fmla="*/ 67 w 142"/>
              <a:gd name="T121" fmla="*/ 8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2" h="112">
                <a:moveTo>
                  <a:pt x="142" y="20"/>
                </a:moveTo>
                <a:cubicBezTo>
                  <a:pt x="142" y="18"/>
                  <a:pt x="142" y="16"/>
                  <a:pt x="140" y="15"/>
                </a:cubicBezTo>
                <a:cubicBezTo>
                  <a:pt x="128" y="3"/>
                  <a:pt x="128" y="3"/>
                  <a:pt x="128" y="3"/>
                </a:cubicBezTo>
                <a:cubicBezTo>
                  <a:pt x="126" y="1"/>
                  <a:pt x="125" y="0"/>
                  <a:pt x="123" y="0"/>
                </a:cubicBezTo>
                <a:cubicBezTo>
                  <a:pt x="120" y="0"/>
                  <a:pt x="119" y="1"/>
                  <a:pt x="117" y="3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40" y="26"/>
                  <a:pt x="140" y="26"/>
                  <a:pt x="140" y="26"/>
                </a:cubicBezTo>
                <a:cubicBezTo>
                  <a:pt x="142" y="24"/>
                  <a:pt x="142" y="22"/>
                  <a:pt x="142" y="20"/>
                </a:cubicBezTo>
                <a:close/>
                <a:moveTo>
                  <a:pt x="51" y="69"/>
                </a:moveTo>
                <a:cubicBezTo>
                  <a:pt x="51" y="91"/>
                  <a:pt x="51" y="91"/>
                  <a:pt x="51" y="91"/>
                </a:cubicBezTo>
                <a:cubicBezTo>
                  <a:pt x="74" y="91"/>
                  <a:pt x="74" y="91"/>
                  <a:pt x="74" y="91"/>
                </a:cubicBezTo>
                <a:cubicBezTo>
                  <a:pt x="128" y="38"/>
                  <a:pt x="128" y="38"/>
                  <a:pt x="128" y="38"/>
                </a:cubicBezTo>
                <a:cubicBezTo>
                  <a:pt x="105" y="15"/>
                  <a:pt x="105" y="15"/>
                  <a:pt x="105" y="15"/>
                </a:cubicBezTo>
                <a:lnTo>
                  <a:pt x="51" y="69"/>
                </a:lnTo>
                <a:close/>
                <a:moveTo>
                  <a:pt x="111" y="71"/>
                </a:moveTo>
                <a:cubicBezTo>
                  <a:pt x="108" y="72"/>
                  <a:pt x="108" y="72"/>
                  <a:pt x="108" y="72"/>
                </a:cubicBezTo>
                <a:cubicBezTo>
                  <a:pt x="103" y="77"/>
                  <a:pt x="103" y="77"/>
                  <a:pt x="103" y="77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102" y="92"/>
                  <a:pt x="101" y="95"/>
                  <a:pt x="98" y="98"/>
                </a:cubicBezTo>
                <a:cubicBezTo>
                  <a:pt x="96" y="100"/>
                  <a:pt x="93" y="102"/>
                  <a:pt x="89" y="102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20" y="102"/>
                  <a:pt x="17" y="100"/>
                  <a:pt x="14" y="98"/>
                </a:cubicBezTo>
                <a:cubicBezTo>
                  <a:pt x="12" y="95"/>
                  <a:pt x="11" y="92"/>
                  <a:pt x="11" y="89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19"/>
                  <a:pt x="12" y="16"/>
                  <a:pt x="14" y="14"/>
                </a:cubicBezTo>
                <a:cubicBezTo>
                  <a:pt x="17" y="11"/>
                  <a:pt x="20" y="10"/>
                  <a:pt x="23" y="10"/>
                </a:cubicBezTo>
                <a:cubicBezTo>
                  <a:pt x="89" y="10"/>
                  <a:pt x="89" y="10"/>
                  <a:pt x="89" y="10"/>
                </a:cubicBezTo>
                <a:cubicBezTo>
                  <a:pt x="91" y="10"/>
                  <a:pt x="92" y="10"/>
                  <a:pt x="93" y="10"/>
                </a:cubicBezTo>
                <a:cubicBezTo>
                  <a:pt x="96" y="10"/>
                  <a:pt x="96" y="10"/>
                  <a:pt x="96" y="10"/>
                </a:cubicBezTo>
                <a:cubicBezTo>
                  <a:pt x="99" y="6"/>
                  <a:pt x="99" y="6"/>
                  <a:pt x="99" y="6"/>
                </a:cubicBezTo>
                <a:cubicBezTo>
                  <a:pt x="100" y="4"/>
                  <a:pt x="100" y="4"/>
                  <a:pt x="100" y="4"/>
                </a:cubicBezTo>
                <a:cubicBezTo>
                  <a:pt x="99" y="2"/>
                  <a:pt x="99" y="2"/>
                  <a:pt x="99" y="2"/>
                </a:cubicBezTo>
                <a:cubicBezTo>
                  <a:pt x="96" y="0"/>
                  <a:pt x="93" y="0"/>
                  <a:pt x="89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7" y="0"/>
                  <a:pt x="12" y="2"/>
                  <a:pt x="7" y="7"/>
                </a:cubicBezTo>
                <a:cubicBezTo>
                  <a:pt x="3" y="11"/>
                  <a:pt x="0" y="16"/>
                  <a:pt x="0" y="23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95"/>
                  <a:pt x="3" y="101"/>
                  <a:pt x="7" y="105"/>
                </a:cubicBezTo>
                <a:cubicBezTo>
                  <a:pt x="12" y="110"/>
                  <a:pt x="17" y="112"/>
                  <a:pt x="23" y="112"/>
                </a:cubicBezTo>
                <a:cubicBezTo>
                  <a:pt x="89" y="112"/>
                  <a:pt x="89" y="112"/>
                  <a:pt x="89" y="112"/>
                </a:cubicBezTo>
                <a:cubicBezTo>
                  <a:pt x="96" y="112"/>
                  <a:pt x="101" y="110"/>
                  <a:pt x="106" y="105"/>
                </a:cubicBezTo>
                <a:cubicBezTo>
                  <a:pt x="110" y="101"/>
                  <a:pt x="112" y="95"/>
                  <a:pt x="112" y="89"/>
                </a:cubicBezTo>
                <a:cubicBezTo>
                  <a:pt x="112" y="74"/>
                  <a:pt x="112" y="74"/>
                  <a:pt x="112" y="74"/>
                </a:cubicBezTo>
                <a:lnTo>
                  <a:pt x="111" y="71"/>
                </a:lnTo>
                <a:close/>
                <a:moveTo>
                  <a:pt x="106" y="29"/>
                </a:moveTo>
                <a:cubicBezTo>
                  <a:pt x="78" y="57"/>
                  <a:pt x="78" y="57"/>
                  <a:pt x="78" y="57"/>
                </a:cubicBezTo>
                <a:cubicBezTo>
                  <a:pt x="75" y="57"/>
                  <a:pt x="75" y="57"/>
                  <a:pt x="75" y="57"/>
                </a:cubicBezTo>
                <a:cubicBezTo>
                  <a:pt x="76" y="54"/>
                  <a:pt x="76" y="54"/>
                  <a:pt x="76" y="54"/>
                </a:cubicBezTo>
                <a:cubicBezTo>
                  <a:pt x="103" y="27"/>
                  <a:pt x="103" y="27"/>
                  <a:pt x="103" y="27"/>
                </a:cubicBezTo>
                <a:cubicBezTo>
                  <a:pt x="106" y="27"/>
                  <a:pt x="106" y="27"/>
                  <a:pt x="106" y="27"/>
                </a:cubicBezTo>
                <a:lnTo>
                  <a:pt x="106" y="29"/>
                </a:lnTo>
                <a:close/>
                <a:moveTo>
                  <a:pt x="67" y="84"/>
                </a:moveTo>
                <a:cubicBezTo>
                  <a:pt x="67" y="76"/>
                  <a:pt x="67" y="76"/>
                  <a:pt x="67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9" y="72"/>
                  <a:pt x="59" y="72"/>
                  <a:pt x="59" y="72"/>
                </a:cubicBezTo>
                <a:cubicBezTo>
                  <a:pt x="68" y="62"/>
                  <a:pt x="68" y="62"/>
                  <a:pt x="68" y="62"/>
                </a:cubicBezTo>
                <a:cubicBezTo>
                  <a:pt x="80" y="75"/>
                  <a:pt x="80" y="75"/>
                  <a:pt x="80" y="75"/>
                </a:cubicBezTo>
                <a:cubicBezTo>
                  <a:pt x="71" y="84"/>
                  <a:pt x="71" y="84"/>
                  <a:pt x="71" y="84"/>
                </a:cubicBezTo>
                <a:lnTo>
                  <a:pt x="67" y="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0" name="Freeform 49"/>
          <p:cNvSpPr>
            <a:spLocks noEditPoints="1"/>
          </p:cNvSpPr>
          <p:nvPr/>
        </p:nvSpPr>
        <p:spPr bwMode="auto">
          <a:xfrm>
            <a:off x="1020315" y="5445731"/>
            <a:ext cx="571500" cy="509510"/>
          </a:xfrm>
          <a:custGeom>
            <a:avLst/>
            <a:gdLst>
              <a:gd name="T0" fmla="*/ 429 w 525"/>
              <a:gd name="T1" fmla="*/ 2 h 468"/>
              <a:gd name="T2" fmla="*/ 415 w 525"/>
              <a:gd name="T3" fmla="*/ 2 h 468"/>
              <a:gd name="T4" fmla="*/ 412 w 525"/>
              <a:gd name="T5" fmla="*/ 65 h 468"/>
              <a:gd name="T6" fmla="*/ 300 w 525"/>
              <a:gd name="T7" fmla="*/ 70 h 468"/>
              <a:gd name="T8" fmla="*/ 242 w 525"/>
              <a:gd name="T9" fmla="*/ 102 h 468"/>
              <a:gd name="T10" fmla="*/ 202 w 525"/>
              <a:gd name="T11" fmla="*/ 156 h 468"/>
              <a:gd name="T12" fmla="*/ 172 w 525"/>
              <a:gd name="T13" fmla="*/ 219 h 468"/>
              <a:gd name="T14" fmla="*/ 136 w 525"/>
              <a:gd name="T15" fmla="*/ 292 h 468"/>
              <a:gd name="T16" fmla="*/ 101 w 525"/>
              <a:gd name="T17" fmla="*/ 323 h 468"/>
              <a:gd name="T18" fmla="*/ 10 w 525"/>
              <a:gd name="T19" fmla="*/ 327 h 468"/>
              <a:gd name="T20" fmla="*/ 0 w 525"/>
              <a:gd name="T21" fmla="*/ 337 h 468"/>
              <a:gd name="T22" fmla="*/ 3 w 525"/>
              <a:gd name="T23" fmla="*/ 399 h 468"/>
              <a:gd name="T24" fmla="*/ 75 w 525"/>
              <a:gd name="T25" fmla="*/ 402 h 468"/>
              <a:gd name="T26" fmla="*/ 144 w 525"/>
              <a:gd name="T27" fmla="*/ 385 h 468"/>
              <a:gd name="T28" fmla="*/ 192 w 525"/>
              <a:gd name="T29" fmla="*/ 341 h 468"/>
              <a:gd name="T30" fmla="*/ 226 w 525"/>
              <a:gd name="T31" fmla="*/ 281 h 468"/>
              <a:gd name="T32" fmla="*/ 264 w 525"/>
              <a:gd name="T33" fmla="*/ 198 h 468"/>
              <a:gd name="T34" fmla="*/ 292 w 525"/>
              <a:gd name="T35" fmla="*/ 158 h 468"/>
              <a:gd name="T36" fmla="*/ 337 w 525"/>
              <a:gd name="T37" fmla="*/ 140 h 468"/>
              <a:gd name="T38" fmla="*/ 412 w 525"/>
              <a:gd name="T39" fmla="*/ 196 h 468"/>
              <a:gd name="T40" fmla="*/ 422 w 525"/>
              <a:gd name="T41" fmla="*/ 206 h 468"/>
              <a:gd name="T42" fmla="*/ 522 w 525"/>
              <a:gd name="T43" fmla="*/ 109 h 468"/>
              <a:gd name="T44" fmla="*/ 522 w 525"/>
              <a:gd name="T45" fmla="*/ 96 h 468"/>
              <a:gd name="T46" fmla="*/ 429 w 525"/>
              <a:gd name="T47" fmla="*/ 265 h 468"/>
              <a:gd name="T48" fmla="*/ 415 w 525"/>
              <a:gd name="T49" fmla="*/ 264 h 468"/>
              <a:gd name="T50" fmla="*/ 412 w 525"/>
              <a:gd name="T51" fmla="*/ 327 h 468"/>
              <a:gd name="T52" fmla="*/ 314 w 525"/>
              <a:gd name="T53" fmla="*/ 323 h 468"/>
              <a:gd name="T54" fmla="*/ 280 w 525"/>
              <a:gd name="T55" fmla="*/ 296 h 468"/>
              <a:gd name="T56" fmla="*/ 258 w 525"/>
              <a:gd name="T57" fmla="*/ 256 h 468"/>
              <a:gd name="T58" fmla="*/ 234 w 525"/>
              <a:gd name="T59" fmla="*/ 357 h 468"/>
              <a:gd name="T60" fmla="*/ 268 w 525"/>
              <a:gd name="T61" fmla="*/ 384 h 468"/>
              <a:gd name="T62" fmla="*/ 303 w 525"/>
              <a:gd name="T63" fmla="*/ 398 h 468"/>
              <a:gd name="T64" fmla="*/ 342 w 525"/>
              <a:gd name="T65" fmla="*/ 402 h 468"/>
              <a:gd name="T66" fmla="*/ 387 w 525"/>
              <a:gd name="T67" fmla="*/ 402 h 468"/>
              <a:gd name="T68" fmla="*/ 412 w 525"/>
              <a:gd name="T69" fmla="*/ 458 h 468"/>
              <a:gd name="T70" fmla="*/ 422 w 525"/>
              <a:gd name="T71" fmla="*/ 468 h 468"/>
              <a:gd name="T72" fmla="*/ 522 w 525"/>
              <a:gd name="T73" fmla="*/ 371 h 468"/>
              <a:gd name="T74" fmla="*/ 522 w 525"/>
              <a:gd name="T75" fmla="*/ 358 h 468"/>
              <a:gd name="T76" fmla="*/ 10 w 525"/>
              <a:gd name="T77" fmla="*/ 65 h 468"/>
              <a:gd name="T78" fmla="*/ 0 w 525"/>
              <a:gd name="T79" fmla="*/ 74 h 468"/>
              <a:gd name="T80" fmla="*/ 3 w 525"/>
              <a:gd name="T81" fmla="*/ 137 h 468"/>
              <a:gd name="T82" fmla="*/ 75 w 525"/>
              <a:gd name="T83" fmla="*/ 140 h 468"/>
              <a:gd name="T84" fmla="*/ 118 w 525"/>
              <a:gd name="T85" fmla="*/ 154 h 468"/>
              <a:gd name="T86" fmla="*/ 144 w 525"/>
              <a:gd name="T87" fmla="*/ 190 h 468"/>
              <a:gd name="T88" fmla="*/ 195 w 525"/>
              <a:gd name="T89" fmla="*/ 131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25" h="468">
                <a:moveTo>
                  <a:pt x="522" y="96"/>
                </a:moveTo>
                <a:cubicBezTo>
                  <a:pt x="429" y="2"/>
                  <a:pt x="429" y="2"/>
                  <a:pt x="429" y="2"/>
                </a:cubicBezTo>
                <a:cubicBezTo>
                  <a:pt x="422" y="0"/>
                  <a:pt x="422" y="0"/>
                  <a:pt x="422" y="0"/>
                </a:cubicBezTo>
                <a:cubicBezTo>
                  <a:pt x="415" y="2"/>
                  <a:pt x="415" y="2"/>
                  <a:pt x="415" y="2"/>
                </a:cubicBezTo>
                <a:cubicBezTo>
                  <a:pt x="412" y="9"/>
                  <a:pt x="412" y="9"/>
                  <a:pt x="412" y="9"/>
                </a:cubicBezTo>
                <a:cubicBezTo>
                  <a:pt x="412" y="65"/>
                  <a:pt x="412" y="65"/>
                  <a:pt x="412" y="65"/>
                </a:cubicBezTo>
                <a:cubicBezTo>
                  <a:pt x="337" y="65"/>
                  <a:pt x="337" y="65"/>
                  <a:pt x="337" y="65"/>
                </a:cubicBezTo>
                <a:cubicBezTo>
                  <a:pt x="324" y="65"/>
                  <a:pt x="312" y="67"/>
                  <a:pt x="300" y="70"/>
                </a:cubicBezTo>
                <a:cubicBezTo>
                  <a:pt x="288" y="73"/>
                  <a:pt x="278" y="77"/>
                  <a:pt x="269" y="82"/>
                </a:cubicBezTo>
                <a:cubicBezTo>
                  <a:pt x="260" y="87"/>
                  <a:pt x="251" y="94"/>
                  <a:pt x="242" y="102"/>
                </a:cubicBezTo>
                <a:cubicBezTo>
                  <a:pt x="234" y="111"/>
                  <a:pt x="227" y="119"/>
                  <a:pt x="221" y="127"/>
                </a:cubicBezTo>
                <a:cubicBezTo>
                  <a:pt x="215" y="134"/>
                  <a:pt x="209" y="144"/>
                  <a:pt x="202" y="156"/>
                </a:cubicBezTo>
                <a:cubicBezTo>
                  <a:pt x="196" y="167"/>
                  <a:pt x="190" y="178"/>
                  <a:pt x="186" y="187"/>
                </a:cubicBezTo>
                <a:cubicBezTo>
                  <a:pt x="182" y="195"/>
                  <a:pt x="177" y="206"/>
                  <a:pt x="172" y="219"/>
                </a:cubicBezTo>
                <a:cubicBezTo>
                  <a:pt x="163" y="240"/>
                  <a:pt x="155" y="257"/>
                  <a:pt x="149" y="269"/>
                </a:cubicBezTo>
                <a:cubicBezTo>
                  <a:pt x="144" y="278"/>
                  <a:pt x="140" y="286"/>
                  <a:pt x="136" y="292"/>
                </a:cubicBezTo>
                <a:cubicBezTo>
                  <a:pt x="132" y="298"/>
                  <a:pt x="127" y="304"/>
                  <a:pt x="121" y="310"/>
                </a:cubicBezTo>
                <a:cubicBezTo>
                  <a:pt x="115" y="316"/>
                  <a:pt x="108" y="320"/>
                  <a:pt x="101" y="323"/>
                </a:cubicBezTo>
                <a:cubicBezTo>
                  <a:pt x="93" y="326"/>
                  <a:pt x="85" y="327"/>
                  <a:pt x="75" y="327"/>
                </a:cubicBezTo>
                <a:cubicBezTo>
                  <a:pt x="10" y="327"/>
                  <a:pt x="10" y="327"/>
                  <a:pt x="10" y="327"/>
                </a:cubicBezTo>
                <a:cubicBezTo>
                  <a:pt x="3" y="330"/>
                  <a:pt x="3" y="330"/>
                  <a:pt x="3" y="330"/>
                </a:cubicBezTo>
                <a:cubicBezTo>
                  <a:pt x="0" y="337"/>
                  <a:pt x="0" y="337"/>
                  <a:pt x="0" y="337"/>
                </a:cubicBezTo>
                <a:cubicBezTo>
                  <a:pt x="0" y="393"/>
                  <a:pt x="0" y="393"/>
                  <a:pt x="0" y="393"/>
                </a:cubicBezTo>
                <a:cubicBezTo>
                  <a:pt x="3" y="399"/>
                  <a:pt x="3" y="399"/>
                  <a:pt x="3" y="399"/>
                </a:cubicBezTo>
                <a:cubicBezTo>
                  <a:pt x="10" y="402"/>
                  <a:pt x="10" y="402"/>
                  <a:pt x="10" y="402"/>
                </a:cubicBezTo>
                <a:cubicBezTo>
                  <a:pt x="75" y="402"/>
                  <a:pt x="75" y="402"/>
                  <a:pt x="75" y="402"/>
                </a:cubicBezTo>
                <a:cubicBezTo>
                  <a:pt x="89" y="402"/>
                  <a:pt x="101" y="400"/>
                  <a:pt x="113" y="397"/>
                </a:cubicBezTo>
                <a:cubicBezTo>
                  <a:pt x="124" y="394"/>
                  <a:pt x="135" y="390"/>
                  <a:pt x="144" y="385"/>
                </a:cubicBezTo>
                <a:cubicBezTo>
                  <a:pt x="153" y="380"/>
                  <a:pt x="162" y="373"/>
                  <a:pt x="170" y="365"/>
                </a:cubicBezTo>
                <a:cubicBezTo>
                  <a:pt x="179" y="357"/>
                  <a:pt x="186" y="348"/>
                  <a:pt x="192" y="341"/>
                </a:cubicBezTo>
                <a:cubicBezTo>
                  <a:pt x="198" y="333"/>
                  <a:pt x="204" y="323"/>
                  <a:pt x="211" y="311"/>
                </a:cubicBezTo>
                <a:cubicBezTo>
                  <a:pt x="217" y="300"/>
                  <a:pt x="222" y="289"/>
                  <a:pt x="226" y="281"/>
                </a:cubicBezTo>
                <a:cubicBezTo>
                  <a:pt x="230" y="272"/>
                  <a:pt x="235" y="261"/>
                  <a:pt x="241" y="248"/>
                </a:cubicBezTo>
                <a:cubicBezTo>
                  <a:pt x="250" y="227"/>
                  <a:pt x="257" y="210"/>
                  <a:pt x="264" y="198"/>
                </a:cubicBezTo>
                <a:cubicBezTo>
                  <a:pt x="268" y="189"/>
                  <a:pt x="273" y="182"/>
                  <a:pt x="277" y="176"/>
                </a:cubicBezTo>
                <a:cubicBezTo>
                  <a:pt x="281" y="169"/>
                  <a:pt x="286" y="163"/>
                  <a:pt x="292" y="158"/>
                </a:cubicBezTo>
                <a:cubicBezTo>
                  <a:pt x="298" y="152"/>
                  <a:pt x="304" y="147"/>
                  <a:pt x="312" y="144"/>
                </a:cubicBezTo>
                <a:cubicBezTo>
                  <a:pt x="320" y="141"/>
                  <a:pt x="328" y="140"/>
                  <a:pt x="337" y="140"/>
                </a:cubicBezTo>
                <a:cubicBezTo>
                  <a:pt x="412" y="140"/>
                  <a:pt x="412" y="140"/>
                  <a:pt x="412" y="140"/>
                </a:cubicBezTo>
                <a:cubicBezTo>
                  <a:pt x="412" y="196"/>
                  <a:pt x="412" y="196"/>
                  <a:pt x="412" y="196"/>
                </a:cubicBezTo>
                <a:cubicBezTo>
                  <a:pt x="415" y="203"/>
                  <a:pt x="415" y="203"/>
                  <a:pt x="415" y="203"/>
                </a:cubicBezTo>
                <a:cubicBezTo>
                  <a:pt x="422" y="206"/>
                  <a:pt x="422" y="206"/>
                  <a:pt x="422" y="206"/>
                </a:cubicBezTo>
                <a:cubicBezTo>
                  <a:pt x="428" y="203"/>
                  <a:pt x="428" y="203"/>
                  <a:pt x="428" y="203"/>
                </a:cubicBezTo>
                <a:cubicBezTo>
                  <a:pt x="522" y="109"/>
                  <a:pt x="522" y="109"/>
                  <a:pt x="522" y="109"/>
                </a:cubicBezTo>
                <a:cubicBezTo>
                  <a:pt x="525" y="103"/>
                  <a:pt x="525" y="103"/>
                  <a:pt x="525" y="103"/>
                </a:cubicBezTo>
                <a:lnTo>
                  <a:pt x="522" y="96"/>
                </a:lnTo>
                <a:close/>
                <a:moveTo>
                  <a:pt x="522" y="358"/>
                </a:moveTo>
                <a:cubicBezTo>
                  <a:pt x="429" y="265"/>
                  <a:pt x="429" y="265"/>
                  <a:pt x="429" y="265"/>
                </a:cubicBezTo>
                <a:cubicBezTo>
                  <a:pt x="422" y="262"/>
                  <a:pt x="422" y="262"/>
                  <a:pt x="422" y="262"/>
                </a:cubicBezTo>
                <a:cubicBezTo>
                  <a:pt x="415" y="264"/>
                  <a:pt x="415" y="264"/>
                  <a:pt x="415" y="264"/>
                </a:cubicBezTo>
                <a:cubicBezTo>
                  <a:pt x="412" y="271"/>
                  <a:pt x="412" y="271"/>
                  <a:pt x="412" y="271"/>
                </a:cubicBezTo>
                <a:cubicBezTo>
                  <a:pt x="412" y="327"/>
                  <a:pt x="412" y="327"/>
                  <a:pt x="412" y="327"/>
                </a:cubicBezTo>
                <a:cubicBezTo>
                  <a:pt x="337" y="327"/>
                  <a:pt x="337" y="327"/>
                  <a:pt x="337" y="327"/>
                </a:cubicBezTo>
                <a:cubicBezTo>
                  <a:pt x="329" y="327"/>
                  <a:pt x="321" y="326"/>
                  <a:pt x="314" y="323"/>
                </a:cubicBezTo>
                <a:cubicBezTo>
                  <a:pt x="306" y="320"/>
                  <a:pt x="300" y="317"/>
                  <a:pt x="295" y="313"/>
                </a:cubicBezTo>
                <a:cubicBezTo>
                  <a:pt x="290" y="309"/>
                  <a:pt x="285" y="303"/>
                  <a:pt x="280" y="296"/>
                </a:cubicBezTo>
                <a:cubicBezTo>
                  <a:pt x="275" y="289"/>
                  <a:pt x="271" y="283"/>
                  <a:pt x="268" y="278"/>
                </a:cubicBezTo>
                <a:cubicBezTo>
                  <a:pt x="265" y="272"/>
                  <a:pt x="262" y="265"/>
                  <a:pt x="258" y="256"/>
                </a:cubicBezTo>
                <a:cubicBezTo>
                  <a:pt x="243" y="292"/>
                  <a:pt x="229" y="318"/>
                  <a:pt x="218" y="336"/>
                </a:cubicBezTo>
                <a:cubicBezTo>
                  <a:pt x="223" y="344"/>
                  <a:pt x="228" y="351"/>
                  <a:pt x="234" y="357"/>
                </a:cubicBezTo>
                <a:cubicBezTo>
                  <a:pt x="240" y="363"/>
                  <a:pt x="245" y="368"/>
                  <a:pt x="250" y="372"/>
                </a:cubicBezTo>
                <a:cubicBezTo>
                  <a:pt x="255" y="377"/>
                  <a:pt x="261" y="381"/>
                  <a:pt x="268" y="384"/>
                </a:cubicBezTo>
                <a:cubicBezTo>
                  <a:pt x="274" y="387"/>
                  <a:pt x="280" y="390"/>
                  <a:pt x="284" y="392"/>
                </a:cubicBezTo>
                <a:cubicBezTo>
                  <a:pt x="289" y="395"/>
                  <a:pt x="295" y="396"/>
                  <a:pt x="303" y="398"/>
                </a:cubicBezTo>
                <a:cubicBezTo>
                  <a:pt x="310" y="399"/>
                  <a:pt x="317" y="400"/>
                  <a:pt x="322" y="401"/>
                </a:cubicBezTo>
                <a:cubicBezTo>
                  <a:pt x="327" y="401"/>
                  <a:pt x="334" y="402"/>
                  <a:pt x="342" y="402"/>
                </a:cubicBezTo>
                <a:cubicBezTo>
                  <a:pt x="351" y="403"/>
                  <a:pt x="358" y="403"/>
                  <a:pt x="364" y="403"/>
                </a:cubicBezTo>
                <a:cubicBezTo>
                  <a:pt x="369" y="402"/>
                  <a:pt x="377" y="402"/>
                  <a:pt x="387" y="402"/>
                </a:cubicBezTo>
                <a:cubicBezTo>
                  <a:pt x="398" y="402"/>
                  <a:pt x="406" y="402"/>
                  <a:pt x="412" y="402"/>
                </a:cubicBezTo>
                <a:cubicBezTo>
                  <a:pt x="412" y="458"/>
                  <a:pt x="412" y="458"/>
                  <a:pt x="412" y="458"/>
                </a:cubicBezTo>
                <a:cubicBezTo>
                  <a:pt x="415" y="465"/>
                  <a:pt x="415" y="465"/>
                  <a:pt x="415" y="465"/>
                </a:cubicBezTo>
                <a:cubicBezTo>
                  <a:pt x="422" y="468"/>
                  <a:pt x="422" y="468"/>
                  <a:pt x="422" y="468"/>
                </a:cubicBezTo>
                <a:cubicBezTo>
                  <a:pt x="428" y="465"/>
                  <a:pt x="428" y="465"/>
                  <a:pt x="428" y="465"/>
                </a:cubicBezTo>
                <a:cubicBezTo>
                  <a:pt x="522" y="371"/>
                  <a:pt x="522" y="371"/>
                  <a:pt x="522" y="371"/>
                </a:cubicBezTo>
                <a:cubicBezTo>
                  <a:pt x="525" y="365"/>
                  <a:pt x="525" y="365"/>
                  <a:pt x="525" y="365"/>
                </a:cubicBezTo>
                <a:lnTo>
                  <a:pt x="522" y="358"/>
                </a:lnTo>
                <a:close/>
                <a:moveTo>
                  <a:pt x="75" y="65"/>
                </a:moveTo>
                <a:cubicBezTo>
                  <a:pt x="10" y="65"/>
                  <a:pt x="10" y="65"/>
                  <a:pt x="10" y="65"/>
                </a:cubicBezTo>
                <a:cubicBezTo>
                  <a:pt x="3" y="68"/>
                  <a:pt x="3" y="68"/>
                  <a:pt x="3" y="68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131"/>
                  <a:pt x="0" y="131"/>
                  <a:pt x="0" y="131"/>
                </a:cubicBezTo>
                <a:cubicBezTo>
                  <a:pt x="3" y="137"/>
                  <a:pt x="3" y="137"/>
                  <a:pt x="3" y="137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75" y="140"/>
                  <a:pt x="75" y="140"/>
                  <a:pt x="75" y="140"/>
                </a:cubicBezTo>
                <a:cubicBezTo>
                  <a:pt x="84" y="140"/>
                  <a:pt x="92" y="141"/>
                  <a:pt x="99" y="144"/>
                </a:cubicBezTo>
                <a:cubicBezTo>
                  <a:pt x="106" y="147"/>
                  <a:pt x="113" y="150"/>
                  <a:pt x="118" y="154"/>
                </a:cubicBezTo>
                <a:cubicBezTo>
                  <a:pt x="123" y="159"/>
                  <a:pt x="128" y="164"/>
                  <a:pt x="132" y="171"/>
                </a:cubicBezTo>
                <a:cubicBezTo>
                  <a:pt x="137" y="178"/>
                  <a:pt x="141" y="184"/>
                  <a:pt x="144" y="190"/>
                </a:cubicBezTo>
                <a:cubicBezTo>
                  <a:pt x="147" y="195"/>
                  <a:pt x="151" y="202"/>
                  <a:pt x="155" y="211"/>
                </a:cubicBezTo>
                <a:cubicBezTo>
                  <a:pt x="170" y="175"/>
                  <a:pt x="184" y="149"/>
                  <a:pt x="195" y="131"/>
                </a:cubicBezTo>
                <a:cubicBezTo>
                  <a:pt x="164" y="87"/>
                  <a:pt x="124" y="65"/>
                  <a:pt x="75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1" name="Freeform 50"/>
          <p:cNvSpPr>
            <a:spLocks noEditPoints="1"/>
          </p:cNvSpPr>
          <p:nvPr/>
        </p:nvSpPr>
        <p:spPr bwMode="auto">
          <a:xfrm>
            <a:off x="975805" y="4401350"/>
            <a:ext cx="571500" cy="524138"/>
          </a:xfrm>
          <a:custGeom>
            <a:avLst/>
            <a:gdLst>
              <a:gd name="T0" fmla="*/ 572 w 613"/>
              <a:gd name="T1" fmla="*/ 25 h 562"/>
              <a:gd name="T2" fmla="*/ 530 w 613"/>
              <a:gd name="T3" fmla="*/ 1 h 562"/>
              <a:gd name="T4" fmla="*/ 481 w 613"/>
              <a:gd name="T5" fmla="*/ 37 h 562"/>
              <a:gd name="T6" fmla="*/ 440 w 613"/>
              <a:gd name="T7" fmla="*/ 5 h 562"/>
              <a:gd name="T8" fmla="*/ 409 w 613"/>
              <a:gd name="T9" fmla="*/ 25 h 562"/>
              <a:gd name="T10" fmla="*/ 368 w 613"/>
              <a:gd name="T11" fmla="*/ 95 h 562"/>
              <a:gd name="T12" fmla="*/ 425 w 613"/>
              <a:gd name="T13" fmla="*/ 167 h 562"/>
              <a:gd name="T14" fmla="*/ 450 w 613"/>
              <a:gd name="T15" fmla="*/ 236 h 562"/>
              <a:gd name="T16" fmla="*/ 491 w 613"/>
              <a:gd name="T17" fmla="*/ 199 h 562"/>
              <a:gd name="T18" fmla="*/ 531 w 613"/>
              <a:gd name="T19" fmla="*/ 236 h 562"/>
              <a:gd name="T20" fmla="*/ 556 w 613"/>
              <a:gd name="T21" fmla="*/ 167 h 562"/>
              <a:gd name="T22" fmla="*/ 613 w 613"/>
              <a:gd name="T23" fmla="*/ 95 h 562"/>
              <a:gd name="T24" fmla="*/ 556 w 613"/>
              <a:gd name="T25" fmla="*/ 396 h 562"/>
              <a:gd name="T26" fmla="*/ 531 w 613"/>
              <a:gd name="T27" fmla="*/ 327 h 562"/>
              <a:gd name="T28" fmla="*/ 491 w 613"/>
              <a:gd name="T29" fmla="*/ 363 h 562"/>
              <a:gd name="T30" fmla="*/ 450 w 613"/>
              <a:gd name="T31" fmla="*/ 327 h 562"/>
              <a:gd name="T32" fmla="*/ 410 w 613"/>
              <a:gd name="T33" fmla="*/ 349 h 562"/>
              <a:gd name="T34" fmla="*/ 416 w 613"/>
              <a:gd name="T35" fmla="*/ 412 h 562"/>
              <a:gd name="T36" fmla="*/ 416 w 613"/>
              <a:gd name="T37" fmla="*/ 477 h 562"/>
              <a:gd name="T38" fmla="*/ 410 w 613"/>
              <a:gd name="T39" fmla="*/ 540 h 562"/>
              <a:gd name="T40" fmla="*/ 481 w 613"/>
              <a:gd name="T41" fmla="*/ 526 h 562"/>
              <a:gd name="T42" fmla="*/ 517 w 613"/>
              <a:gd name="T43" fmla="*/ 547 h 562"/>
              <a:gd name="T44" fmla="*/ 572 w 613"/>
              <a:gd name="T45" fmla="*/ 537 h 562"/>
              <a:gd name="T46" fmla="*/ 613 w 613"/>
              <a:gd name="T47" fmla="*/ 467 h 562"/>
              <a:gd name="T48" fmla="*/ 407 w 613"/>
              <a:gd name="T49" fmla="*/ 246 h 562"/>
              <a:gd name="T50" fmla="*/ 342 w 613"/>
              <a:gd name="T51" fmla="*/ 209 h 562"/>
              <a:gd name="T52" fmla="*/ 372 w 613"/>
              <a:gd name="T53" fmla="*/ 167 h 562"/>
              <a:gd name="T54" fmla="*/ 313 w 613"/>
              <a:gd name="T55" fmla="*/ 115 h 562"/>
              <a:gd name="T56" fmla="*/ 244 w 613"/>
              <a:gd name="T57" fmla="*/ 85 h 562"/>
              <a:gd name="T58" fmla="*/ 175 w 613"/>
              <a:gd name="T59" fmla="*/ 77 h 562"/>
              <a:gd name="T60" fmla="*/ 134 w 613"/>
              <a:gd name="T61" fmla="*/ 144 h 562"/>
              <a:gd name="T62" fmla="*/ 65 w 613"/>
              <a:gd name="T63" fmla="*/ 132 h 562"/>
              <a:gd name="T64" fmla="*/ 39 w 613"/>
              <a:gd name="T65" fmla="*/ 173 h 562"/>
              <a:gd name="T66" fmla="*/ 8 w 613"/>
              <a:gd name="T67" fmla="*/ 242 h 562"/>
              <a:gd name="T68" fmla="*/ 0 w 613"/>
              <a:gd name="T69" fmla="*/ 310 h 562"/>
              <a:gd name="T70" fmla="*/ 57 w 613"/>
              <a:gd name="T71" fmla="*/ 327 h 562"/>
              <a:gd name="T72" fmla="*/ 40 w 613"/>
              <a:gd name="T73" fmla="*/ 390 h 562"/>
              <a:gd name="T74" fmla="*/ 90 w 613"/>
              <a:gd name="T75" fmla="*/ 449 h 562"/>
              <a:gd name="T76" fmla="*/ 158 w 613"/>
              <a:gd name="T77" fmla="*/ 429 h 562"/>
              <a:gd name="T78" fmla="*/ 175 w 613"/>
              <a:gd name="T79" fmla="*/ 485 h 562"/>
              <a:gd name="T80" fmla="*/ 251 w 613"/>
              <a:gd name="T81" fmla="*/ 428 h 562"/>
              <a:gd name="T82" fmla="*/ 319 w 613"/>
              <a:gd name="T83" fmla="*/ 449 h 562"/>
              <a:gd name="T84" fmla="*/ 373 w 613"/>
              <a:gd name="T85" fmla="*/ 396 h 562"/>
              <a:gd name="T86" fmla="*/ 352 w 613"/>
              <a:gd name="T87" fmla="*/ 328 h 562"/>
              <a:gd name="T88" fmla="*/ 409 w 613"/>
              <a:gd name="T89" fmla="*/ 311 h 562"/>
              <a:gd name="T90" fmla="*/ 520 w 613"/>
              <a:gd name="T91" fmla="*/ 147 h 562"/>
              <a:gd name="T92" fmla="*/ 450 w 613"/>
              <a:gd name="T93" fmla="*/ 118 h 562"/>
              <a:gd name="T94" fmla="*/ 519 w 613"/>
              <a:gd name="T95" fmla="*/ 89 h 562"/>
              <a:gd name="T96" fmla="*/ 520 w 613"/>
              <a:gd name="T97" fmla="*/ 473 h 562"/>
              <a:gd name="T98" fmla="*/ 450 w 613"/>
              <a:gd name="T99" fmla="*/ 445 h 562"/>
              <a:gd name="T100" fmla="*/ 519 w 613"/>
              <a:gd name="T101" fmla="*/ 416 h 562"/>
              <a:gd name="T102" fmla="*/ 205 w 613"/>
              <a:gd name="T103" fmla="*/ 363 h 562"/>
              <a:gd name="T104" fmla="*/ 147 w 613"/>
              <a:gd name="T105" fmla="*/ 223 h 562"/>
              <a:gd name="T106" fmla="*/ 286 w 613"/>
              <a:gd name="T107" fmla="*/ 281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3" h="562">
                <a:moveTo>
                  <a:pt x="566" y="86"/>
                </a:moveTo>
                <a:cubicBezTo>
                  <a:pt x="563" y="79"/>
                  <a:pt x="560" y="74"/>
                  <a:pt x="556" y="69"/>
                </a:cubicBezTo>
                <a:cubicBezTo>
                  <a:pt x="567" y="45"/>
                  <a:pt x="572" y="30"/>
                  <a:pt x="572" y="25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46" y="8"/>
                  <a:pt x="532" y="0"/>
                  <a:pt x="531" y="0"/>
                </a:cubicBezTo>
                <a:cubicBezTo>
                  <a:pt x="530" y="1"/>
                  <a:pt x="530" y="1"/>
                  <a:pt x="530" y="1"/>
                </a:cubicBezTo>
                <a:cubicBezTo>
                  <a:pt x="521" y="10"/>
                  <a:pt x="511" y="22"/>
                  <a:pt x="500" y="37"/>
                </a:cubicBezTo>
                <a:cubicBezTo>
                  <a:pt x="491" y="36"/>
                  <a:pt x="491" y="36"/>
                  <a:pt x="491" y="36"/>
                </a:cubicBezTo>
                <a:cubicBezTo>
                  <a:pt x="481" y="37"/>
                  <a:pt x="481" y="37"/>
                  <a:pt x="481" y="37"/>
                </a:cubicBezTo>
                <a:cubicBezTo>
                  <a:pt x="478" y="32"/>
                  <a:pt x="473" y="25"/>
                  <a:pt x="464" y="15"/>
                </a:cubicBezTo>
                <a:cubicBezTo>
                  <a:pt x="456" y="5"/>
                  <a:pt x="451" y="0"/>
                  <a:pt x="450" y="0"/>
                </a:cubicBezTo>
                <a:cubicBezTo>
                  <a:pt x="449" y="0"/>
                  <a:pt x="446" y="2"/>
                  <a:pt x="440" y="5"/>
                </a:cubicBezTo>
                <a:cubicBezTo>
                  <a:pt x="434" y="9"/>
                  <a:pt x="428" y="12"/>
                  <a:pt x="421" y="16"/>
                </a:cubicBezTo>
                <a:cubicBezTo>
                  <a:pt x="415" y="20"/>
                  <a:pt x="411" y="22"/>
                  <a:pt x="410" y="23"/>
                </a:cubicBezTo>
                <a:cubicBezTo>
                  <a:pt x="409" y="25"/>
                  <a:pt x="409" y="25"/>
                  <a:pt x="409" y="25"/>
                </a:cubicBezTo>
                <a:cubicBezTo>
                  <a:pt x="409" y="30"/>
                  <a:pt x="414" y="45"/>
                  <a:pt x="425" y="69"/>
                </a:cubicBezTo>
                <a:cubicBezTo>
                  <a:pt x="422" y="74"/>
                  <a:pt x="418" y="79"/>
                  <a:pt x="416" y="86"/>
                </a:cubicBezTo>
                <a:cubicBezTo>
                  <a:pt x="384" y="89"/>
                  <a:pt x="368" y="92"/>
                  <a:pt x="368" y="95"/>
                </a:cubicBezTo>
                <a:cubicBezTo>
                  <a:pt x="368" y="140"/>
                  <a:pt x="368" y="140"/>
                  <a:pt x="368" y="140"/>
                </a:cubicBezTo>
                <a:cubicBezTo>
                  <a:pt x="368" y="143"/>
                  <a:pt x="384" y="147"/>
                  <a:pt x="416" y="150"/>
                </a:cubicBezTo>
                <a:cubicBezTo>
                  <a:pt x="418" y="156"/>
                  <a:pt x="421" y="161"/>
                  <a:pt x="425" y="167"/>
                </a:cubicBezTo>
                <a:cubicBezTo>
                  <a:pt x="414" y="191"/>
                  <a:pt x="409" y="205"/>
                  <a:pt x="409" y="211"/>
                </a:cubicBezTo>
                <a:cubicBezTo>
                  <a:pt x="410" y="213"/>
                  <a:pt x="410" y="213"/>
                  <a:pt x="410" y="213"/>
                </a:cubicBezTo>
                <a:cubicBezTo>
                  <a:pt x="436" y="228"/>
                  <a:pt x="449" y="236"/>
                  <a:pt x="450" y="236"/>
                </a:cubicBezTo>
                <a:cubicBezTo>
                  <a:pt x="451" y="236"/>
                  <a:pt x="456" y="230"/>
                  <a:pt x="464" y="221"/>
                </a:cubicBezTo>
                <a:cubicBezTo>
                  <a:pt x="473" y="211"/>
                  <a:pt x="478" y="203"/>
                  <a:pt x="481" y="199"/>
                </a:cubicBezTo>
                <a:cubicBezTo>
                  <a:pt x="491" y="199"/>
                  <a:pt x="491" y="199"/>
                  <a:pt x="491" y="199"/>
                </a:cubicBezTo>
                <a:cubicBezTo>
                  <a:pt x="500" y="199"/>
                  <a:pt x="500" y="199"/>
                  <a:pt x="500" y="199"/>
                </a:cubicBezTo>
                <a:cubicBezTo>
                  <a:pt x="503" y="203"/>
                  <a:pt x="509" y="211"/>
                  <a:pt x="517" y="221"/>
                </a:cubicBezTo>
                <a:cubicBezTo>
                  <a:pt x="525" y="230"/>
                  <a:pt x="530" y="236"/>
                  <a:pt x="531" y="236"/>
                </a:cubicBezTo>
                <a:cubicBezTo>
                  <a:pt x="532" y="236"/>
                  <a:pt x="545" y="228"/>
                  <a:pt x="571" y="213"/>
                </a:cubicBezTo>
                <a:cubicBezTo>
                  <a:pt x="572" y="211"/>
                  <a:pt x="572" y="211"/>
                  <a:pt x="572" y="211"/>
                </a:cubicBezTo>
                <a:cubicBezTo>
                  <a:pt x="572" y="205"/>
                  <a:pt x="567" y="191"/>
                  <a:pt x="556" y="167"/>
                </a:cubicBezTo>
                <a:cubicBezTo>
                  <a:pt x="560" y="161"/>
                  <a:pt x="563" y="156"/>
                  <a:pt x="566" y="150"/>
                </a:cubicBezTo>
                <a:cubicBezTo>
                  <a:pt x="597" y="147"/>
                  <a:pt x="613" y="143"/>
                  <a:pt x="613" y="140"/>
                </a:cubicBezTo>
                <a:cubicBezTo>
                  <a:pt x="613" y="95"/>
                  <a:pt x="613" y="95"/>
                  <a:pt x="613" y="95"/>
                </a:cubicBezTo>
                <a:cubicBezTo>
                  <a:pt x="613" y="92"/>
                  <a:pt x="597" y="89"/>
                  <a:pt x="566" y="86"/>
                </a:cubicBezTo>
                <a:close/>
                <a:moveTo>
                  <a:pt x="566" y="412"/>
                </a:moveTo>
                <a:cubicBezTo>
                  <a:pt x="563" y="406"/>
                  <a:pt x="560" y="401"/>
                  <a:pt x="556" y="396"/>
                </a:cubicBezTo>
                <a:cubicBezTo>
                  <a:pt x="567" y="372"/>
                  <a:pt x="572" y="357"/>
                  <a:pt x="572" y="352"/>
                </a:cubicBezTo>
                <a:cubicBezTo>
                  <a:pt x="571" y="349"/>
                  <a:pt x="571" y="349"/>
                  <a:pt x="571" y="349"/>
                </a:cubicBezTo>
                <a:cubicBezTo>
                  <a:pt x="546" y="335"/>
                  <a:pt x="532" y="327"/>
                  <a:pt x="531" y="327"/>
                </a:cubicBezTo>
                <a:cubicBezTo>
                  <a:pt x="530" y="328"/>
                  <a:pt x="530" y="328"/>
                  <a:pt x="530" y="328"/>
                </a:cubicBezTo>
                <a:cubicBezTo>
                  <a:pt x="521" y="336"/>
                  <a:pt x="511" y="348"/>
                  <a:pt x="500" y="363"/>
                </a:cubicBezTo>
                <a:cubicBezTo>
                  <a:pt x="491" y="363"/>
                  <a:pt x="491" y="363"/>
                  <a:pt x="491" y="363"/>
                </a:cubicBezTo>
                <a:cubicBezTo>
                  <a:pt x="481" y="363"/>
                  <a:pt x="481" y="363"/>
                  <a:pt x="481" y="363"/>
                </a:cubicBezTo>
                <a:cubicBezTo>
                  <a:pt x="478" y="359"/>
                  <a:pt x="473" y="352"/>
                  <a:pt x="464" y="342"/>
                </a:cubicBezTo>
                <a:cubicBezTo>
                  <a:pt x="456" y="332"/>
                  <a:pt x="451" y="327"/>
                  <a:pt x="450" y="327"/>
                </a:cubicBezTo>
                <a:cubicBezTo>
                  <a:pt x="449" y="327"/>
                  <a:pt x="446" y="329"/>
                  <a:pt x="440" y="332"/>
                </a:cubicBezTo>
                <a:cubicBezTo>
                  <a:pt x="434" y="336"/>
                  <a:pt x="428" y="339"/>
                  <a:pt x="421" y="343"/>
                </a:cubicBezTo>
                <a:cubicBezTo>
                  <a:pt x="415" y="347"/>
                  <a:pt x="411" y="349"/>
                  <a:pt x="410" y="349"/>
                </a:cubicBezTo>
                <a:cubicBezTo>
                  <a:pt x="409" y="352"/>
                  <a:pt x="409" y="352"/>
                  <a:pt x="409" y="352"/>
                </a:cubicBezTo>
                <a:cubicBezTo>
                  <a:pt x="409" y="357"/>
                  <a:pt x="414" y="372"/>
                  <a:pt x="425" y="396"/>
                </a:cubicBezTo>
                <a:cubicBezTo>
                  <a:pt x="422" y="401"/>
                  <a:pt x="418" y="406"/>
                  <a:pt x="416" y="412"/>
                </a:cubicBezTo>
                <a:cubicBezTo>
                  <a:pt x="384" y="415"/>
                  <a:pt x="368" y="419"/>
                  <a:pt x="368" y="422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68" y="470"/>
                  <a:pt x="384" y="474"/>
                  <a:pt x="416" y="477"/>
                </a:cubicBezTo>
                <a:cubicBezTo>
                  <a:pt x="418" y="482"/>
                  <a:pt x="421" y="488"/>
                  <a:pt x="425" y="493"/>
                </a:cubicBezTo>
                <a:cubicBezTo>
                  <a:pt x="414" y="517"/>
                  <a:pt x="409" y="532"/>
                  <a:pt x="409" y="537"/>
                </a:cubicBezTo>
                <a:cubicBezTo>
                  <a:pt x="410" y="540"/>
                  <a:pt x="410" y="540"/>
                  <a:pt x="410" y="540"/>
                </a:cubicBezTo>
                <a:cubicBezTo>
                  <a:pt x="436" y="555"/>
                  <a:pt x="449" y="562"/>
                  <a:pt x="450" y="562"/>
                </a:cubicBezTo>
                <a:cubicBezTo>
                  <a:pt x="451" y="562"/>
                  <a:pt x="456" y="557"/>
                  <a:pt x="464" y="547"/>
                </a:cubicBezTo>
                <a:cubicBezTo>
                  <a:pt x="473" y="537"/>
                  <a:pt x="478" y="530"/>
                  <a:pt x="481" y="526"/>
                </a:cubicBezTo>
                <a:cubicBezTo>
                  <a:pt x="491" y="526"/>
                  <a:pt x="491" y="526"/>
                  <a:pt x="491" y="526"/>
                </a:cubicBezTo>
                <a:cubicBezTo>
                  <a:pt x="500" y="526"/>
                  <a:pt x="500" y="526"/>
                  <a:pt x="500" y="526"/>
                </a:cubicBezTo>
                <a:cubicBezTo>
                  <a:pt x="503" y="530"/>
                  <a:pt x="509" y="537"/>
                  <a:pt x="517" y="547"/>
                </a:cubicBezTo>
                <a:cubicBezTo>
                  <a:pt x="525" y="557"/>
                  <a:pt x="530" y="562"/>
                  <a:pt x="531" y="562"/>
                </a:cubicBezTo>
                <a:cubicBezTo>
                  <a:pt x="532" y="562"/>
                  <a:pt x="545" y="555"/>
                  <a:pt x="571" y="540"/>
                </a:cubicBezTo>
                <a:cubicBezTo>
                  <a:pt x="572" y="537"/>
                  <a:pt x="572" y="537"/>
                  <a:pt x="572" y="537"/>
                </a:cubicBezTo>
                <a:cubicBezTo>
                  <a:pt x="572" y="532"/>
                  <a:pt x="567" y="517"/>
                  <a:pt x="556" y="493"/>
                </a:cubicBezTo>
                <a:cubicBezTo>
                  <a:pt x="560" y="488"/>
                  <a:pt x="563" y="482"/>
                  <a:pt x="566" y="477"/>
                </a:cubicBezTo>
                <a:cubicBezTo>
                  <a:pt x="597" y="474"/>
                  <a:pt x="613" y="470"/>
                  <a:pt x="613" y="467"/>
                </a:cubicBezTo>
                <a:cubicBezTo>
                  <a:pt x="613" y="422"/>
                  <a:pt x="613" y="422"/>
                  <a:pt x="613" y="422"/>
                </a:cubicBezTo>
                <a:cubicBezTo>
                  <a:pt x="613" y="419"/>
                  <a:pt x="597" y="415"/>
                  <a:pt x="566" y="412"/>
                </a:cubicBezTo>
                <a:close/>
                <a:moveTo>
                  <a:pt x="407" y="246"/>
                </a:moveTo>
                <a:cubicBezTo>
                  <a:pt x="401" y="243"/>
                  <a:pt x="401" y="243"/>
                  <a:pt x="401" y="243"/>
                </a:cubicBezTo>
                <a:cubicBezTo>
                  <a:pt x="353" y="235"/>
                  <a:pt x="353" y="235"/>
                  <a:pt x="353" y="235"/>
                </a:cubicBezTo>
                <a:cubicBezTo>
                  <a:pt x="350" y="228"/>
                  <a:pt x="347" y="219"/>
                  <a:pt x="342" y="209"/>
                </a:cubicBezTo>
                <a:cubicBezTo>
                  <a:pt x="345" y="204"/>
                  <a:pt x="350" y="198"/>
                  <a:pt x="356" y="190"/>
                </a:cubicBezTo>
                <a:cubicBezTo>
                  <a:pt x="363" y="182"/>
                  <a:pt x="367" y="176"/>
                  <a:pt x="370" y="173"/>
                </a:cubicBezTo>
                <a:cubicBezTo>
                  <a:pt x="372" y="167"/>
                  <a:pt x="372" y="167"/>
                  <a:pt x="372" y="167"/>
                </a:cubicBezTo>
                <a:cubicBezTo>
                  <a:pt x="372" y="161"/>
                  <a:pt x="357" y="144"/>
                  <a:pt x="326" y="116"/>
                </a:cubicBezTo>
                <a:cubicBezTo>
                  <a:pt x="319" y="113"/>
                  <a:pt x="319" y="113"/>
                  <a:pt x="319" y="113"/>
                </a:cubicBezTo>
                <a:cubicBezTo>
                  <a:pt x="313" y="115"/>
                  <a:pt x="313" y="115"/>
                  <a:pt x="313" y="115"/>
                </a:cubicBezTo>
                <a:cubicBezTo>
                  <a:pt x="275" y="144"/>
                  <a:pt x="275" y="144"/>
                  <a:pt x="275" y="144"/>
                </a:cubicBezTo>
                <a:cubicBezTo>
                  <a:pt x="267" y="139"/>
                  <a:pt x="259" y="136"/>
                  <a:pt x="251" y="134"/>
                </a:cubicBezTo>
                <a:cubicBezTo>
                  <a:pt x="244" y="85"/>
                  <a:pt x="244" y="85"/>
                  <a:pt x="244" y="85"/>
                </a:cubicBezTo>
                <a:cubicBezTo>
                  <a:pt x="241" y="79"/>
                  <a:pt x="241" y="79"/>
                  <a:pt x="241" y="79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175" y="77"/>
                  <a:pt x="175" y="77"/>
                  <a:pt x="175" y="77"/>
                </a:cubicBezTo>
                <a:cubicBezTo>
                  <a:pt x="170" y="77"/>
                  <a:pt x="167" y="79"/>
                  <a:pt x="165" y="85"/>
                </a:cubicBezTo>
                <a:cubicBezTo>
                  <a:pt x="163" y="94"/>
                  <a:pt x="160" y="111"/>
                  <a:pt x="158" y="134"/>
                </a:cubicBezTo>
                <a:cubicBezTo>
                  <a:pt x="149" y="137"/>
                  <a:pt x="141" y="140"/>
                  <a:pt x="134" y="144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86" y="113"/>
                  <a:pt x="78" y="119"/>
                  <a:pt x="65" y="132"/>
                </a:cubicBezTo>
                <a:cubicBezTo>
                  <a:pt x="52" y="144"/>
                  <a:pt x="43" y="154"/>
                  <a:pt x="39" y="160"/>
                </a:cubicBezTo>
                <a:cubicBezTo>
                  <a:pt x="37" y="167"/>
                  <a:pt x="37" y="167"/>
                  <a:pt x="37" y="167"/>
                </a:cubicBezTo>
                <a:cubicBezTo>
                  <a:pt x="39" y="173"/>
                  <a:pt x="39" y="173"/>
                  <a:pt x="39" y="173"/>
                </a:cubicBezTo>
                <a:cubicBezTo>
                  <a:pt x="51" y="187"/>
                  <a:pt x="60" y="199"/>
                  <a:pt x="68" y="210"/>
                </a:cubicBezTo>
                <a:cubicBezTo>
                  <a:pt x="63" y="218"/>
                  <a:pt x="60" y="226"/>
                  <a:pt x="57" y="234"/>
                </a:cubicBezTo>
                <a:cubicBezTo>
                  <a:pt x="8" y="242"/>
                  <a:pt x="8" y="242"/>
                  <a:pt x="8" y="242"/>
                </a:cubicBezTo>
                <a:cubicBezTo>
                  <a:pt x="3" y="245"/>
                  <a:pt x="3" y="245"/>
                  <a:pt x="3" y="245"/>
                </a:cubicBezTo>
                <a:cubicBezTo>
                  <a:pt x="0" y="251"/>
                  <a:pt x="0" y="251"/>
                  <a:pt x="0" y="251"/>
                </a:cubicBezTo>
                <a:cubicBezTo>
                  <a:pt x="0" y="310"/>
                  <a:pt x="0" y="310"/>
                  <a:pt x="0" y="310"/>
                </a:cubicBezTo>
                <a:cubicBezTo>
                  <a:pt x="3" y="316"/>
                  <a:pt x="3" y="316"/>
                  <a:pt x="3" y="316"/>
                </a:cubicBezTo>
                <a:cubicBezTo>
                  <a:pt x="8" y="319"/>
                  <a:pt x="8" y="319"/>
                  <a:pt x="8" y="319"/>
                </a:cubicBezTo>
                <a:cubicBezTo>
                  <a:pt x="57" y="327"/>
                  <a:pt x="57" y="327"/>
                  <a:pt x="57" y="327"/>
                </a:cubicBezTo>
                <a:cubicBezTo>
                  <a:pt x="59" y="335"/>
                  <a:pt x="63" y="344"/>
                  <a:pt x="68" y="353"/>
                </a:cubicBezTo>
                <a:cubicBezTo>
                  <a:pt x="64" y="358"/>
                  <a:pt x="59" y="364"/>
                  <a:pt x="53" y="373"/>
                </a:cubicBezTo>
                <a:cubicBezTo>
                  <a:pt x="46" y="381"/>
                  <a:pt x="42" y="387"/>
                  <a:pt x="40" y="390"/>
                </a:cubicBezTo>
                <a:cubicBezTo>
                  <a:pt x="37" y="396"/>
                  <a:pt x="37" y="396"/>
                  <a:pt x="37" y="396"/>
                </a:cubicBezTo>
                <a:cubicBezTo>
                  <a:pt x="37" y="401"/>
                  <a:pt x="53" y="418"/>
                  <a:pt x="83" y="447"/>
                </a:cubicBezTo>
                <a:cubicBezTo>
                  <a:pt x="90" y="449"/>
                  <a:pt x="90" y="449"/>
                  <a:pt x="90" y="449"/>
                </a:cubicBezTo>
                <a:cubicBezTo>
                  <a:pt x="97" y="447"/>
                  <a:pt x="97" y="447"/>
                  <a:pt x="97" y="447"/>
                </a:cubicBezTo>
                <a:cubicBezTo>
                  <a:pt x="134" y="419"/>
                  <a:pt x="134" y="419"/>
                  <a:pt x="134" y="419"/>
                </a:cubicBezTo>
                <a:cubicBezTo>
                  <a:pt x="143" y="423"/>
                  <a:pt x="151" y="426"/>
                  <a:pt x="158" y="429"/>
                </a:cubicBezTo>
                <a:cubicBezTo>
                  <a:pt x="165" y="477"/>
                  <a:pt x="165" y="477"/>
                  <a:pt x="165" y="477"/>
                </a:cubicBezTo>
                <a:cubicBezTo>
                  <a:pt x="169" y="483"/>
                  <a:pt x="169" y="483"/>
                  <a:pt x="169" y="483"/>
                </a:cubicBezTo>
                <a:cubicBezTo>
                  <a:pt x="175" y="485"/>
                  <a:pt x="175" y="485"/>
                  <a:pt x="175" y="485"/>
                </a:cubicBezTo>
                <a:cubicBezTo>
                  <a:pt x="234" y="485"/>
                  <a:pt x="234" y="485"/>
                  <a:pt x="234" y="485"/>
                </a:cubicBezTo>
                <a:cubicBezTo>
                  <a:pt x="239" y="485"/>
                  <a:pt x="242" y="483"/>
                  <a:pt x="244" y="478"/>
                </a:cubicBezTo>
                <a:cubicBezTo>
                  <a:pt x="247" y="468"/>
                  <a:pt x="249" y="451"/>
                  <a:pt x="251" y="428"/>
                </a:cubicBezTo>
                <a:cubicBezTo>
                  <a:pt x="260" y="426"/>
                  <a:pt x="268" y="422"/>
                  <a:pt x="276" y="418"/>
                </a:cubicBezTo>
                <a:cubicBezTo>
                  <a:pt x="313" y="447"/>
                  <a:pt x="313" y="447"/>
                  <a:pt x="313" y="447"/>
                </a:cubicBezTo>
                <a:cubicBezTo>
                  <a:pt x="319" y="449"/>
                  <a:pt x="319" y="449"/>
                  <a:pt x="319" y="449"/>
                </a:cubicBezTo>
                <a:cubicBezTo>
                  <a:pt x="323" y="449"/>
                  <a:pt x="332" y="443"/>
                  <a:pt x="344" y="430"/>
                </a:cubicBezTo>
                <a:cubicBezTo>
                  <a:pt x="357" y="418"/>
                  <a:pt x="366" y="408"/>
                  <a:pt x="371" y="402"/>
                </a:cubicBezTo>
                <a:cubicBezTo>
                  <a:pt x="373" y="396"/>
                  <a:pt x="373" y="396"/>
                  <a:pt x="373" y="396"/>
                </a:cubicBezTo>
                <a:cubicBezTo>
                  <a:pt x="371" y="389"/>
                  <a:pt x="371" y="389"/>
                  <a:pt x="371" y="389"/>
                </a:cubicBezTo>
                <a:cubicBezTo>
                  <a:pt x="359" y="375"/>
                  <a:pt x="349" y="363"/>
                  <a:pt x="342" y="353"/>
                </a:cubicBezTo>
                <a:cubicBezTo>
                  <a:pt x="346" y="344"/>
                  <a:pt x="350" y="336"/>
                  <a:pt x="352" y="328"/>
                </a:cubicBezTo>
                <a:cubicBezTo>
                  <a:pt x="402" y="321"/>
                  <a:pt x="402" y="321"/>
                  <a:pt x="402" y="321"/>
                </a:cubicBezTo>
                <a:cubicBezTo>
                  <a:pt x="407" y="317"/>
                  <a:pt x="407" y="317"/>
                  <a:pt x="407" y="317"/>
                </a:cubicBezTo>
                <a:cubicBezTo>
                  <a:pt x="409" y="311"/>
                  <a:pt x="409" y="311"/>
                  <a:pt x="409" y="311"/>
                </a:cubicBezTo>
                <a:cubicBezTo>
                  <a:pt x="409" y="252"/>
                  <a:pt x="409" y="252"/>
                  <a:pt x="409" y="252"/>
                </a:cubicBezTo>
                <a:lnTo>
                  <a:pt x="407" y="246"/>
                </a:lnTo>
                <a:close/>
                <a:moveTo>
                  <a:pt x="520" y="147"/>
                </a:moveTo>
                <a:cubicBezTo>
                  <a:pt x="512" y="155"/>
                  <a:pt x="502" y="159"/>
                  <a:pt x="491" y="159"/>
                </a:cubicBezTo>
                <a:cubicBezTo>
                  <a:pt x="479" y="159"/>
                  <a:pt x="470" y="155"/>
                  <a:pt x="462" y="147"/>
                </a:cubicBezTo>
                <a:cubicBezTo>
                  <a:pt x="454" y="139"/>
                  <a:pt x="450" y="129"/>
                  <a:pt x="450" y="118"/>
                </a:cubicBezTo>
                <a:cubicBezTo>
                  <a:pt x="450" y="107"/>
                  <a:pt x="454" y="97"/>
                  <a:pt x="462" y="89"/>
                </a:cubicBezTo>
                <a:cubicBezTo>
                  <a:pt x="470" y="81"/>
                  <a:pt x="480" y="77"/>
                  <a:pt x="491" y="77"/>
                </a:cubicBezTo>
                <a:cubicBezTo>
                  <a:pt x="502" y="77"/>
                  <a:pt x="511" y="81"/>
                  <a:pt x="519" y="89"/>
                </a:cubicBezTo>
                <a:cubicBezTo>
                  <a:pt x="527" y="97"/>
                  <a:pt x="531" y="107"/>
                  <a:pt x="531" y="118"/>
                </a:cubicBezTo>
                <a:cubicBezTo>
                  <a:pt x="531" y="129"/>
                  <a:pt x="527" y="139"/>
                  <a:pt x="520" y="147"/>
                </a:cubicBezTo>
                <a:close/>
                <a:moveTo>
                  <a:pt x="520" y="473"/>
                </a:moveTo>
                <a:cubicBezTo>
                  <a:pt x="512" y="481"/>
                  <a:pt x="502" y="485"/>
                  <a:pt x="491" y="485"/>
                </a:cubicBezTo>
                <a:cubicBezTo>
                  <a:pt x="479" y="485"/>
                  <a:pt x="470" y="481"/>
                  <a:pt x="462" y="473"/>
                </a:cubicBezTo>
                <a:cubicBezTo>
                  <a:pt x="454" y="465"/>
                  <a:pt x="450" y="456"/>
                  <a:pt x="450" y="445"/>
                </a:cubicBezTo>
                <a:cubicBezTo>
                  <a:pt x="450" y="433"/>
                  <a:pt x="454" y="424"/>
                  <a:pt x="462" y="416"/>
                </a:cubicBezTo>
                <a:cubicBezTo>
                  <a:pt x="470" y="408"/>
                  <a:pt x="480" y="404"/>
                  <a:pt x="491" y="404"/>
                </a:cubicBezTo>
                <a:cubicBezTo>
                  <a:pt x="502" y="404"/>
                  <a:pt x="511" y="408"/>
                  <a:pt x="519" y="416"/>
                </a:cubicBezTo>
                <a:cubicBezTo>
                  <a:pt x="527" y="424"/>
                  <a:pt x="531" y="433"/>
                  <a:pt x="531" y="445"/>
                </a:cubicBezTo>
                <a:cubicBezTo>
                  <a:pt x="531" y="456"/>
                  <a:pt x="527" y="465"/>
                  <a:pt x="520" y="473"/>
                </a:cubicBezTo>
                <a:close/>
                <a:moveTo>
                  <a:pt x="205" y="363"/>
                </a:moveTo>
                <a:cubicBezTo>
                  <a:pt x="182" y="363"/>
                  <a:pt x="163" y="355"/>
                  <a:pt x="147" y="339"/>
                </a:cubicBezTo>
                <a:cubicBezTo>
                  <a:pt x="131" y="323"/>
                  <a:pt x="123" y="304"/>
                  <a:pt x="123" y="281"/>
                </a:cubicBezTo>
                <a:cubicBezTo>
                  <a:pt x="123" y="259"/>
                  <a:pt x="131" y="239"/>
                  <a:pt x="147" y="223"/>
                </a:cubicBezTo>
                <a:cubicBezTo>
                  <a:pt x="163" y="207"/>
                  <a:pt x="182" y="199"/>
                  <a:pt x="205" y="199"/>
                </a:cubicBezTo>
                <a:cubicBezTo>
                  <a:pt x="227" y="199"/>
                  <a:pt x="247" y="207"/>
                  <a:pt x="262" y="223"/>
                </a:cubicBezTo>
                <a:cubicBezTo>
                  <a:pt x="278" y="239"/>
                  <a:pt x="286" y="259"/>
                  <a:pt x="286" y="281"/>
                </a:cubicBezTo>
                <a:cubicBezTo>
                  <a:pt x="286" y="304"/>
                  <a:pt x="278" y="323"/>
                  <a:pt x="262" y="339"/>
                </a:cubicBezTo>
                <a:cubicBezTo>
                  <a:pt x="247" y="355"/>
                  <a:pt x="227" y="363"/>
                  <a:pt x="205" y="3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2" name="Rectangle 51"/>
          <p:cNvSpPr/>
          <p:nvPr>
            <p:custDataLst>
              <p:tags r:id="rId1"/>
            </p:custDataLst>
          </p:nvPr>
        </p:nvSpPr>
        <p:spPr>
          <a:xfrm>
            <a:off x="647564" y="1012683"/>
            <a:ext cx="7911463" cy="576292"/>
          </a:xfrm>
          <a:prstGeom prst="rect">
            <a:avLst/>
          </a:prstGeom>
          <a:solidFill>
            <a:srgbClr val="37424A"/>
          </a:solidFill>
          <a:ln w="19050">
            <a:solidFill>
              <a:srgbClr val="374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Reimagining </a:t>
            </a: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Government Procurement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52"/>
          <p:cNvSpPr/>
          <p:nvPr>
            <p:custDataLst>
              <p:tags r:id="rId2"/>
            </p:custDataLst>
          </p:nvPr>
        </p:nvSpPr>
        <p:spPr>
          <a:xfrm>
            <a:off x="647562" y="1677823"/>
            <a:ext cx="7915275" cy="1151087"/>
          </a:xfrm>
          <a:prstGeom prst="rect">
            <a:avLst/>
          </a:prstGeom>
          <a:noFill/>
          <a:ln w="19050">
            <a:solidFill>
              <a:srgbClr val="374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2000" dirty="0">
                <a:solidFill>
                  <a:schemeClr val="tx1"/>
                </a:solidFill>
              </a:rPr>
              <a:t>The way we procure technical solutions is as outdated as our HR and Pay approach. In order to deliver options on a new, modern HR and Pay solution, we need to reimagine our approach to procurement. </a:t>
            </a:r>
          </a:p>
        </p:txBody>
      </p:sp>
    </p:spTree>
    <p:extLst>
      <p:ext uri="{BB962C8B-B14F-4D97-AF65-F5344CB8AC3E}">
        <p14:creationId xmlns:p14="http://schemas.microsoft.com/office/powerpoint/2010/main" val="1219960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9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Procurement</a:t>
            </a:r>
            <a:endParaRPr lang="en-CA" dirty="0"/>
          </a:p>
        </p:txBody>
      </p:sp>
      <p:cxnSp>
        <p:nvCxnSpPr>
          <p:cNvPr id="5" name="Straight Connector 4"/>
          <p:cNvCxnSpPr>
            <a:endCxn id="24" idx="19"/>
          </p:cNvCxnSpPr>
          <p:nvPr/>
        </p:nvCxnSpPr>
        <p:spPr>
          <a:xfrm flipV="1">
            <a:off x="2901210" y="3907942"/>
            <a:ext cx="5297259" cy="14630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904456" y="1591063"/>
            <a:ext cx="11949" cy="376217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25260" y="1588359"/>
            <a:ext cx="11044" cy="376487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66483" y="1586736"/>
            <a:ext cx="1669" cy="3766501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67762" y="1602036"/>
            <a:ext cx="15520" cy="3751201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 rot="831206">
            <a:off x="3370563" y="2783820"/>
            <a:ext cx="3747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accent4">
                    <a:lumMod val="75000"/>
                  </a:schemeClr>
                </a:solidFill>
              </a:rPr>
              <a:t>Decrease in Number of Qualified Vendors</a:t>
            </a:r>
            <a:endParaRPr lang="en-C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9032" y="1347932"/>
            <a:ext cx="5256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 smtClean="0"/>
              <a:t>40</a:t>
            </a:r>
            <a:r>
              <a:rPr lang="en-CA" sz="1050" dirty="0" smtClean="0">
                <a:solidFill>
                  <a:schemeClr val="accent6"/>
                </a:solidFill>
              </a:rPr>
              <a:t> </a:t>
            </a:r>
            <a:r>
              <a:rPr lang="en-CA" sz="1050" dirty="0" smtClean="0"/>
              <a:t>day procurement period starts</a:t>
            </a:r>
            <a:endParaRPr lang="en-CA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012211" y="5587352"/>
            <a:ext cx="5256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 smtClean="0"/>
              <a:t>Vendor sandboxes become available at onset</a:t>
            </a:r>
            <a:endParaRPr lang="en-CA" sz="1050" dirty="0"/>
          </a:p>
        </p:txBody>
      </p:sp>
      <p:sp>
        <p:nvSpPr>
          <p:cNvPr id="13" name="Isosceles Triangle 12"/>
          <p:cNvSpPr/>
          <p:nvPr/>
        </p:nvSpPr>
        <p:spPr>
          <a:xfrm rot="16200000">
            <a:off x="2881039" y="5645797"/>
            <a:ext cx="186440" cy="13249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 rot="16200000">
            <a:off x="2867906" y="1409751"/>
            <a:ext cx="186440" cy="13249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613" y="2258870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1: Information Sharing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0613" y="2765755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2: Co-Design</a:t>
            </a:r>
            <a:endParaRPr lang="en-CA" sz="1050" dirty="0"/>
          </a:p>
        </p:txBody>
      </p:sp>
      <p:sp>
        <p:nvSpPr>
          <p:cNvPr id="17" name="Rectangle 16"/>
          <p:cNvSpPr/>
          <p:nvPr/>
        </p:nvSpPr>
        <p:spPr>
          <a:xfrm>
            <a:off x="250613" y="3272640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3</a:t>
            </a:r>
            <a:r>
              <a:rPr lang="en-CA" sz="1050" dirty="0" smtClean="0"/>
              <a:t>: Development</a:t>
            </a:r>
            <a:endParaRPr lang="en-CA" sz="1050" dirty="0"/>
          </a:p>
        </p:txBody>
      </p:sp>
      <p:sp>
        <p:nvSpPr>
          <p:cNvPr id="18" name="Rectangle 17"/>
          <p:cNvSpPr/>
          <p:nvPr/>
        </p:nvSpPr>
        <p:spPr>
          <a:xfrm>
            <a:off x="250613" y="3779525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4: Evaluation</a:t>
            </a:r>
            <a:endParaRPr lang="en-CA" sz="1050" dirty="0"/>
          </a:p>
        </p:txBody>
      </p:sp>
      <p:sp>
        <p:nvSpPr>
          <p:cNvPr id="19" name="Rectangle 18"/>
          <p:cNvSpPr/>
          <p:nvPr/>
        </p:nvSpPr>
        <p:spPr>
          <a:xfrm>
            <a:off x="2931454" y="1573541"/>
            <a:ext cx="1174948" cy="376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/>
              <a:t>Gate 1* September</a:t>
            </a:r>
            <a:endParaRPr lang="en-CA" sz="1200" dirty="0"/>
          </a:p>
        </p:txBody>
      </p:sp>
      <p:sp>
        <p:nvSpPr>
          <p:cNvPr id="20" name="Rectangle 19"/>
          <p:cNvSpPr/>
          <p:nvPr/>
        </p:nvSpPr>
        <p:spPr>
          <a:xfrm>
            <a:off x="2432741" y="1580141"/>
            <a:ext cx="350711" cy="42251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A" sz="1200" dirty="0" smtClean="0"/>
              <a:t>Pre Release</a:t>
            </a:r>
            <a:endParaRPr lang="en-CA" sz="1200" dirty="0"/>
          </a:p>
        </p:txBody>
      </p:sp>
      <p:sp>
        <p:nvSpPr>
          <p:cNvPr id="21" name="Rectangle 20"/>
          <p:cNvSpPr/>
          <p:nvPr>
            <p:custDataLst>
              <p:tags r:id="rId2"/>
            </p:custDataLst>
          </p:nvPr>
        </p:nvSpPr>
        <p:spPr>
          <a:xfrm>
            <a:off x="4201068" y="1553940"/>
            <a:ext cx="1291275" cy="396044"/>
          </a:xfrm>
          <a:prstGeom prst="rect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/>
              <a:t>Gate 2 </a:t>
            </a:r>
          </a:p>
          <a:p>
            <a:r>
              <a:rPr lang="en-CA" sz="1200" dirty="0" smtClean="0"/>
              <a:t>October</a:t>
            </a:r>
            <a:endParaRPr lang="en-CA" sz="1200" dirty="0"/>
          </a:p>
        </p:txBody>
      </p:sp>
      <p:sp>
        <p:nvSpPr>
          <p:cNvPr id="22" name="Rectangle 21"/>
          <p:cNvSpPr/>
          <p:nvPr>
            <p:custDataLst>
              <p:tags r:id="rId3"/>
            </p:custDataLst>
          </p:nvPr>
        </p:nvSpPr>
        <p:spPr>
          <a:xfrm>
            <a:off x="5577351" y="1554815"/>
            <a:ext cx="1291275" cy="396044"/>
          </a:xfrm>
          <a:prstGeom prst="rect">
            <a:avLst/>
          </a:prstGeom>
          <a:solidFill>
            <a:srgbClr val="37424A"/>
          </a:solidFill>
          <a:ln>
            <a:solidFill>
              <a:srgbClr val="374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/>
              <a:t>Gate 3 </a:t>
            </a:r>
          </a:p>
          <a:p>
            <a:r>
              <a:rPr lang="en-CA" sz="1200" dirty="0" smtClean="0"/>
              <a:t>November</a:t>
            </a:r>
            <a:endParaRPr lang="en-CA" sz="1200" dirty="0"/>
          </a:p>
        </p:txBody>
      </p:sp>
      <p:sp>
        <p:nvSpPr>
          <p:cNvPr id="23" name="Rectangle 22"/>
          <p:cNvSpPr/>
          <p:nvPr>
            <p:custDataLst>
              <p:tags r:id="rId4"/>
            </p:custDataLst>
          </p:nvPr>
        </p:nvSpPr>
        <p:spPr>
          <a:xfrm>
            <a:off x="6976488" y="1554815"/>
            <a:ext cx="1243496" cy="396044"/>
          </a:xfrm>
          <a:prstGeom prst="rect">
            <a:avLst/>
          </a:prstGeom>
          <a:solidFill>
            <a:srgbClr val="8F161E"/>
          </a:solidFill>
          <a:ln>
            <a:solidFill>
              <a:srgbClr val="8F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/>
              <a:t>Gate 4 </a:t>
            </a:r>
          </a:p>
          <a:p>
            <a:r>
              <a:rPr lang="en-CA" sz="1200" dirty="0" smtClean="0"/>
              <a:t>December </a:t>
            </a:r>
            <a:endParaRPr lang="en-CA" sz="1200" dirty="0"/>
          </a:p>
        </p:txBody>
      </p: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7938766" y="3460075"/>
            <a:ext cx="625211" cy="647519"/>
          </a:xfrm>
          <a:custGeom>
            <a:avLst/>
            <a:gdLst>
              <a:gd name="T0" fmla="*/ 384 w 390"/>
              <a:gd name="T1" fmla="*/ 66 h 360"/>
              <a:gd name="T2" fmla="*/ 368 w 390"/>
              <a:gd name="T3" fmla="*/ 60 h 360"/>
              <a:gd name="T4" fmla="*/ 300 w 390"/>
              <a:gd name="T5" fmla="*/ 60 h 360"/>
              <a:gd name="T6" fmla="*/ 300 w 390"/>
              <a:gd name="T7" fmla="*/ 37 h 360"/>
              <a:gd name="T8" fmla="*/ 289 w 390"/>
              <a:gd name="T9" fmla="*/ 11 h 360"/>
              <a:gd name="T10" fmla="*/ 263 w 390"/>
              <a:gd name="T11" fmla="*/ 0 h 360"/>
              <a:gd name="T12" fmla="*/ 128 w 390"/>
              <a:gd name="T13" fmla="*/ 0 h 360"/>
              <a:gd name="T14" fmla="*/ 101 w 390"/>
              <a:gd name="T15" fmla="*/ 11 h 360"/>
              <a:gd name="T16" fmla="*/ 90 w 390"/>
              <a:gd name="T17" fmla="*/ 37 h 360"/>
              <a:gd name="T18" fmla="*/ 90 w 390"/>
              <a:gd name="T19" fmla="*/ 60 h 360"/>
              <a:gd name="T20" fmla="*/ 23 w 390"/>
              <a:gd name="T21" fmla="*/ 60 h 360"/>
              <a:gd name="T22" fmla="*/ 7 w 390"/>
              <a:gd name="T23" fmla="*/ 66 h 360"/>
              <a:gd name="T24" fmla="*/ 0 w 390"/>
              <a:gd name="T25" fmla="*/ 82 h 360"/>
              <a:gd name="T26" fmla="*/ 0 w 390"/>
              <a:gd name="T27" fmla="*/ 112 h 360"/>
              <a:gd name="T28" fmla="*/ 10 w 390"/>
              <a:gd name="T29" fmla="*/ 146 h 360"/>
              <a:gd name="T30" fmla="*/ 36 w 390"/>
              <a:gd name="T31" fmla="*/ 176 h 360"/>
              <a:gd name="T32" fmla="*/ 77 w 390"/>
              <a:gd name="T33" fmla="*/ 199 h 360"/>
              <a:gd name="T34" fmla="*/ 127 w 390"/>
              <a:gd name="T35" fmla="*/ 210 h 360"/>
              <a:gd name="T36" fmla="*/ 149 w 390"/>
              <a:gd name="T37" fmla="*/ 232 h 360"/>
              <a:gd name="T38" fmla="*/ 162 w 390"/>
              <a:gd name="T39" fmla="*/ 249 h 360"/>
              <a:gd name="T40" fmla="*/ 165 w 390"/>
              <a:gd name="T41" fmla="*/ 270 h 360"/>
              <a:gd name="T42" fmla="*/ 158 w 390"/>
              <a:gd name="T43" fmla="*/ 291 h 360"/>
              <a:gd name="T44" fmla="*/ 135 w 390"/>
              <a:gd name="T45" fmla="*/ 300 h 360"/>
              <a:gd name="T46" fmla="*/ 104 w 390"/>
              <a:gd name="T47" fmla="*/ 311 h 360"/>
              <a:gd name="T48" fmla="*/ 90 w 390"/>
              <a:gd name="T49" fmla="*/ 338 h 360"/>
              <a:gd name="T50" fmla="*/ 90 w 390"/>
              <a:gd name="T51" fmla="*/ 353 h 360"/>
              <a:gd name="T52" fmla="*/ 92 w 390"/>
              <a:gd name="T53" fmla="*/ 358 h 360"/>
              <a:gd name="T54" fmla="*/ 98 w 390"/>
              <a:gd name="T55" fmla="*/ 360 h 360"/>
              <a:gd name="T56" fmla="*/ 293 w 390"/>
              <a:gd name="T57" fmla="*/ 360 h 360"/>
              <a:gd name="T58" fmla="*/ 298 w 390"/>
              <a:gd name="T59" fmla="*/ 358 h 360"/>
              <a:gd name="T60" fmla="*/ 300 w 390"/>
              <a:gd name="T61" fmla="*/ 353 h 360"/>
              <a:gd name="T62" fmla="*/ 300 w 390"/>
              <a:gd name="T63" fmla="*/ 338 h 360"/>
              <a:gd name="T64" fmla="*/ 287 w 390"/>
              <a:gd name="T65" fmla="*/ 311 h 360"/>
              <a:gd name="T66" fmla="*/ 255 w 390"/>
              <a:gd name="T67" fmla="*/ 300 h 360"/>
              <a:gd name="T68" fmla="*/ 232 w 390"/>
              <a:gd name="T69" fmla="*/ 291 h 360"/>
              <a:gd name="T70" fmla="*/ 225 w 390"/>
              <a:gd name="T71" fmla="*/ 270 h 360"/>
              <a:gd name="T72" fmla="*/ 229 w 390"/>
              <a:gd name="T73" fmla="*/ 249 h 360"/>
              <a:gd name="T74" fmla="*/ 241 w 390"/>
              <a:gd name="T75" fmla="*/ 232 h 360"/>
              <a:gd name="T76" fmla="*/ 263 w 390"/>
              <a:gd name="T77" fmla="*/ 210 h 360"/>
              <a:gd name="T78" fmla="*/ 314 w 390"/>
              <a:gd name="T79" fmla="*/ 199 h 360"/>
              <a:gd name="T80" fmla="*/ 354 w 390"/>
              <a:gd name="T81" fmla="*/ 176 h 360"/>
              <a:gd name="T82" fmla="*/ 381 w 390"/>
              <a:gd name="T83" fmla="*/ 146 h 360"/>
              <a:gd name="T84" fmla="*/ 390 w 390"/>
              <a:gd name="T85" fmla="*/ 112 h 360"/>
              <a:gd name="T86" fmla="*/ 390 w 390"/>
              <a:gd name="T87" fmla="*/ 82 h 360"/>
              <a:gd name="T88" fmla="*/ 384 w 390"/>
              <a:gd name="T89" fmla="*/ 66 h 360"/>
              <a:gd name="T90" fmla="*/ 338 w 390"/>
              <a:gd name="T91" fmla="*/ 150 h 360"/>
              <a:gd name="T92" fmla="*/ 283 w 390"/>
              <a:gd name="T93" fmla="*/ 177 h 360"/>
              <a:gd name="T94" fmla="*/ 300 w 390"/>
              <a:gd name="T95" fmla="*/ 90 h 360"/>
              <a:gd name="T96" fmla="*/ 360 w 390"/>
              <a:gd name="T97" fmla="*/ 90 h 360"/>
              <a:gd name="T98" fmla="*/ 360 w 390"/>
              <a:gd name="T99" fmla="*/ 112 h 360"/>
              <a:gd name="T100" fmla="*/ 338 w 390"/>
              <a:gd name="T101" fmla="*/ 150 h 360"/>
              <a:gd name="T102" fmla="*/ 52 w 390"/>
              <a:gd name="T103" fmla="*/ 150 h 360"/>
              <a:gd name="T104" fmla="*/ 30 w 390"/>
              <a:gd name="T105" fmla="*/ 112 h 360"/>
              <a:gd name="T106" fmla="*/ 30 w 390"/>
              <a:gd name="T107" fmla="*/ 90 h 360"/>
              <a:gd name="T108" fmla="*/ 90 w 390"/>
              <a:gd name="T109" fmla="*/ 90 h 360"/>
              <a:gd name="T110" fmla="*/ 107 w 390"/>
              <a:gd name="T111" fmla="*/ 177 h 360"/>
              <a:gd name="T112" fmla="*/ 52 w 390"/>
              <a:gd name="T113" fmla="*/ 15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90" h="360">
                <a:moveTo>
                  <a:pt x="384" y="66"/>
                </a:moveTo>
                <a:cubicBezTo>
                  <a:pt x="380" y="62"/>
                  <a:pt x="374" y="60"/>
                  <a:pt x="368" y="60"/>
                </a:cubicBezTo>
                <a:cubicBezTo>
                  <a:pt x="300" y="60"/>
                  <a:pt x="300" y="60"/>
                  <a:pt x="300" y="60"/>
                </a:cubicBezTo>
                <a:cubicBezTo>
                  <a:pt x="300" y="37"/>
                  <a:pt x="300" y="37"/>
                  <a:pt x="300" y="37"/>
                </a:cubicBezTo>
                <a:cubicBezTo>
                  <a:pt x="300" y="27"/>
                  <a:pt x="297" y="18"/>
                  <a:pt x="289" y="11"/>
                </a:cubicBezTo>
                <a:cubicBezTo>
                  <a:pt x="282" y="3"/>
                  <a:pt x="273" y="0"/>
                  <a:pt x="263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17" y="0"/>
                  <a:pt x="109" y="3"/>
                  <a:pt x="101" y="11"/>
                </a:cubicBezTo>
                <a:cubicBezTo>
                  <a:pt x="94" y="18"/>
                  <a:pt x="90" y="27"/>
                  <a:pt x="90" y="37"/>
                </a:cubicBezTo>
                <a:cubicBezTo>
                  <a:pt x="90" y="60"/>
                  <a:pt x="90" y="60"/>
                  <a:pt x="90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16" y="60"/>
                  <a:pt x="11" y="62"/>
                  <a:pt x="7" y="66"/>
                </a:cubicBezTo>
                <a:cubicBezTo>
                  <a:pt x="2" y="71"/>
                  <a:pt x="0" y="76"/>
                  <a:pt x="0" y="8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4"/>
                  <a:pt x="3" y="135"/>
                  <a:pt x="10" y="146"/>
                </a:cubicBezTo>
                <a:cubicBezTo>
                  <a:pt x="16" y="157"/>
                  <a:pt x="25" y="167"/>
                  <a:pt x="36" y="176"/>
                </a:cubicBezTo>
                <a:cubicBezTo>
                  <a:pt x="47" y="186"/>
                  <a:pt x="61" y="193"/>
                  <a:pt x="77" y="199"/>
                </a:cubicBezTo>
                <a:cubicBezTo>
                  <a:pt x="93" y="206"/>
                  <a:pt x="110" y="209"/>
                  <a:pt x="127" y="210"/>
                </a:cubicBezTo>
                <a:cubicBezTo>
                  <a:pt x="134" y="218"/>
                  <a:pt x="141" y="226"/>
                  <a:pt x="149" y="232"/>
                </a:cubicBezTo>
                <a:cubicBezTo>
                  <a:pt x="155" y="237"/>
                  <a:pt x="160" y="243"/>
                  <a:pt x="162" y="249"/>
                </a:cubicBezTo>
                <a:cubicBezTo>
                  <a:pt x="164" y="255"/>
                  <a:pt x="165" y="262"/>
                  <a:pt x="165" y="270"/>
                </a:cubicBezTo>
                <a:cubicBezTo>
                  <a:pt x="165" y="279"/>
                  <a:pt x="163" y="286"/>
                  <a:pt x="158" y="291"/>
                </a:cubicBezTo>
                <a:cubicBezTo>
                  <a:pt x="153" y="297"/>
                  <a:pt x="146" y="300"/>
                  <a:pt x="135" y="300"/>
                </a:cubicBezTo>
                <a:cubicBezTo>
                  <a:pt x="123" y="300"/>
                  <a:pt x="113" y="304"/>
                  <a:pt x="104" y="311"/>
                </a:cubicBezTo>
                <a:cubicBezTo>
                  <a:pt x="95" y="318"/>
                  <a:pt x="90" y="327"/>
                  <a:pt x="90" y="338"/>
                </a:cubicBezTo>
                <a:cubicBezTo>
                  <a:pt x="90" y="353"/>
                  <a:pt x="90" y="353"/>
                  <a:pt x="90" y="353"/>
                </a:cubicBezTo>
                <a:cubicBezTo>
                  <a:pt x="92" y="358"/>
                  <a:pt x="92" y="358"/>
                  <a:pt x="92" y="358"/>
                </a:cubicBezTo>
                <a:cubicBezTo>
                  <a:pt x="98" y="360"/>
                  <a:pt x="98" y="360"/>
                  <a:pt x="98" y="360"/>
                </a:cubicBezTo>
                <a:cubicBezTo>
                  <a:pt x="293" y="360"/>
                  <a:pt x="293" y="360"/>
                  <a:pt x="293" y="360"/>
                </a:cubicBezTo>
                <a:cubicBezTo>
                  <a:pt x="298" y="358"/>
                  <a:pt x="298" y="358"/>
                  <a:pt x="298" y="358"/>
                </a:cubicBezTo>
                <a:cubicBezTo>
                  <a:pt x="300" y="353"/>
                  <a:pt x="300" y="353"/>
                  <a:pt x="300" y="353"/>
                </a:cubicBezTo>
                <a:cubicBezTo>
                  <a:pt x="300" y="338"/>
                  <a:pt x="300" y="338"/>
                  <a:pt x="300" y="338"/>
                </a:cubicBezTo>
                <a:cubicBezTo>
                  <a:pt x="300" y="327"/>
                  <a:pt x="296" y="318"/>
                  <a:pt x="287" y="311"/>
                </a:cubicBezTo>
                <a:cubicBezTo>
                  <a:pt x="277" y="304"/>
                  <a:pt x="267" y="300"/>
                  <a:pt x="255" y="300"/>
                </a:cubicBezTo>
                <a:cubicBezTo>
                  <a:pt x="245" y="300"/>
                  <a:pt x="237" y="297"/>
                  <a:pt x="232" y="291"/>
                </a:cubicBezTo>
                <a:cubicBezTo>
                  <a:pt x="228" y="286"/>
                  <a:pt x="225" y="279"/>
                  <a:pt x="225" y="270"/>
                </a:cubicBezTo>
                <a:cubicBezTo>
                  <a:pt x="225" y="262"/>
                  <a:pt x="226" y="255"/>
                  <a:pt x="229" y="249"/>
                </a:cubicBezTo>
                <a:cubicBezTo>
                  <a:pt x="231" y="243"/>
                  <a:pt x="235" y="237"/>
                  <a:pt x="241" y="232"/>
                </a:cubicBezTo>
                <a:cubicBezTo>
                  <a:pt x="249" y="226"/>
                  <a:pt x="257" y="218"/>
                  <a:pt x="263" y="210"/>
                </a:cubicBezTo>
                <a:cubicBezTo>
                  <a:pt x="281" y="209"/>
                  <a:pt x="298" y="206"/>
                  <a:pt x="314" y="199"/>
                </a:cubicBezTo>
                <a:cubicBezTo>
                  <a:pt x="330" y="193"/>
                  <a:pt x="343" y="186"/>
                  <a:pt x="354" y="176"/>
                </a:cubicBezTo>
                <a:cubicBezTo>
                  <a:pt x="365" y="167"/>
                  <a:pt x="374" y="157"/>
                  <a:pt x="381" y="146"/>
                </a:cubicBezTo>
                <a:cubicBezTo>
                  <a:pt x="387" y="135"/>
                  <a:pt x="390" y="124"/>
                  <a:pt x="390" y="112"/>
                </a:cubicBezTo>
                <a:cubicBezTo>
                  <a:pt x="390" y="82"/>
                  <a:pt x="390" y="82"/>
                  <a:pt x="390" y="82"/>
                </a:cubicBezTo>
                <a:cubicBezTo>
                  <a:pt x="390" y="76"/>
                  <a:pt x="388" y="71"/>
                  <a:pt x="384" y="66"/>
                </a:cubicBezTo>
                <a:close/>
                <a:moveTo>
                  <a:pt x="338" y="150"/>
                </a:moveTo>
                <a:cubicBezTo>
                  <a:pt x="323" y="164"/>
                  <a:pt x="305" y="172"/>
                  <a:pt x="283" y="177"/>
                </a:cubicBezTo>
                <a:cubicBezTo>
                  <a:pt x="295" y="152"/>
                  <a:pt x="300" y="123"/>
                  <a:pt x="300" y="90"/>
                </a:cubicBezTo>
                <a:cubicBezTo>
                  <a:pt x="360" y="90"/>
                  <a:pt x="360" y="90"/>
                  <a:pt x="360" y="90"/>
                </a:cubicBezTo>
                <a:cubicBezTo>
                  <a:pt x="360" y="112"/>
                  <a:pt x="360" y="112"/>
                  <a:pt x="360" y="112"/>
                </a:cubicBezTo>
                <a:cubicBezTo>
                  <a:pt x="360" y="125"/>
                  <a:pt x="353" y="137"/>
                  <a:pt x="338" y="150"/>
                </a:cubicBezTo>
                <a:close/>
                <a:moveTo>
                  <a:pt x="52" y="150"/>
                </a:moveTo>
                <a:cubicBezTo>
                  <a:pt x="37" y="137"/>
                  <a:pt x="30" y="125"/>
                  <a:pt x="30" y="112"/>
                </a:cubicBezTo>
                <a:cubicBezTo>
                  <a:pt x="30" y="90"/>
                  <a:pt x="30" y="90"/>
                  <a:pt x="30" y="90"/>
                </a:cubicBezTo>
                <a:cubicBezTo>
                  <a:pt x="90" y="90"/>
                  <a:pt x="90" y="90"/>
                  <a:pt x="90" y="90"/>
                </a:cubicBezTo>
                <a:cubicBezTo>
                  <a:pt x="90" y="123"/>
                  <a:pt x="96" y="152"/>
                  <a:pt x="107" y="177"/>
                </a:cubicBezTo>
                <a:cubicBezTo>
                  <a:pt x="85" y="172"/>
                  <a:pt x="67" y="164"/>
                  <a:pt x="52" y="1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201229" y="1525494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>
                <a:solidFill>
                  <a:schemeClr val="tx1"/>
                </a:solidFill>
              </a:rPr>
              <a:t>STEPS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Steps repeat for each gate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>
            <p:custDataLst>
              <p:tags r:id="rId5"/>
            </p:custDataLst>
          </p:nvPr>
        </p:nvSpPr>
        <p:spPr>
          <a:xfrm rot="20716951">
            <a:off x="3069890" y="4721998"/>
            <a:ext cx="4685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rgbClr val="C00000"/>
                </a:solidFill>
              </a:rPr>
              <a:t>Increase in Level of Complexity of Requirements</a:t>
            </a:r>
            <a:endParaRPr lang="en-CA" sz="1600" dirty="0">
              <a:solidFill>
                <a:srgbClr val="C00000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 rot="1007480">
            <a:off x="7257598" y="3481279"/>
            <a:ext cx="205262" cy="320958"/>
          </a:xfrm>
          <a:prstGeom prst="chevron">
            <a:avLst>
              <a:gd name="adj" fmla="val 7523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 rot="20197987">
            <a:off x="7300135" y="3989225"/>
            <a:ext cx="217359" cy="320958"/>
          </a:xfrm>
          <a:prstGeom prst="chevron">
            <a:avLst>
              <a:gd name="adj" fmla="val 7523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872008" y="1464805"/>
            <a:ext cx="0" cy="434045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4" idx="17"/>
          </p:cNvCxnSpPr>
          <p:nvPr/>
        </p:nvCxnSpPr>
        <p:spPr>
          <a:xfrm>
            <a:off x="2894879" y="2572331"/>
            <a:ext cx="5247481" cy="1265463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>
            <p:custDataLst>
              <p:tags r:id="rId6"/>
            </p:custDataLst>
          </p:nvPr>
        </p:nvSpPr>
        <p:spPr>
          <a:xfrm>
            <a:off x="2441922" y="5843722"/>
            <a:ext cx="6018510" cy="475085"/>
          </a:xfrm>
          <a:prstGeom prst="rightArrow">
            <a:avLst/>
          </a:prstGeom>
          <a:solidFill>
            <a:srgbClr val="6696AA"/>
          </a:solidFill>
          <a:ln>
            <a:solidFill>
              <a:srgbClr val="6696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Real-Time, Open Publication of Progress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6180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c0aca0d44453436d43bf7e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,&quot;OutlineColor&quot;:{&quot;ColorIndex&quot;:3,&quot;ColorModifier&quot;:0,&quot;BrightnessModifier&quot;:0}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3,&quot;ColorModifier&quot;:0,&quot;BrightnessModifier&quot;:0}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,&quot;OutlineColor&quot;:{&quot;ColorIndex&quot;:3,&quot;ColorModifier&quot;:0,&quot;BrightnessModifier&quot;:0}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3,&quot;ColorModifier&quot;:0,&quot;BrightnessModifier&quot;:0}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,&quot;OutlineColor&quot;:{&quot;ColorIndex&quot;:3,&quot;ColorModifier&quot;:0,&quot;BrightnessModifier&quot;:0}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2,&quot;BrightnessModifier&quot;:0},&quot;OutlineColor&quot;:{&quot;ColorIndex&quot;:4,&quot;ColorModifier&quot;:2,&quot;BrightnessModifier&quot;:0}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1,&quot;BrightnessModifier&quot;:0},&quot;OutlineColor&quot;:{&quot;ColorIndex&quot;:1,&quot;ColorModifier&quot;:1,&quot;BrightnessModifier&quot;:0}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2,&quot;BrightnessModifier&quot;:0},&quot;OutlineColor&quot;:{&quot;ColorIndex&quot;:5,&quot;ColorModifier&quot;:2,&quot;BrightnessModifier&quot;:0}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5,&quot;ColorModifier&quot;:2,&quot;BrightnessModifier&quot;:0}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2,&quot;BrightnessModifier&quot;:0}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2,&quot;BrightnessModifier&quot;:0},&quot;OutlineColor&quot;:{&quot;ColorIndex&quot;:4,&quot;ColorModifier&quot;:2,&quot;BrightnessModifier&quot;:0}}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2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716</Words>
  <Application>Microsoft Office PowerPoint</Application>
  <PresentationFormat>On-screen Show (4:3)</PresentationFormat>
  <Paragraphs>131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Arial</vt:lpstr>
      <vt:lpstr>Calibri</vt:lpstr>
      <vt:lpstr>Times New Roman</vt:lpstr>
      <vt:lpstr>Wingdings</vt:lpstr>
      <vt:lpstr>Office Theme</vt:lpstr>
      <vt:lpstr>Next Generation HR and Pay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Bacchi, Michelle</cp:lastModifiedBy>
  <cp:revision>141</cp:revision>
  <cp:lastPrinted>2015-12-14T14:59:28Z</cp:lastPrinted>
  <dcterms:created xsi:type="dcterms:W3CDTF">2015-11-06T15:38:40Z</dcterms:created>
  <dcterms:modified xsi:type="dcterms:W3CDTF">2018-12-07T19:29:24Z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e440772e-9a34-4056-b3a0-d0f14a64a156</vt:lpwstr>
  </property>
  <property fmtid="{D5CDD505-2E9C-101B-9397-08002B2CF9AE}" pid="3" name="TBSSCTVISUALMARKINGNO">
    <vt:lpwstr>NO</vt:lpwstr>
  </property>
  <property fmtid="{D5CDD505-2E9C-101B-9397-08002B2CF9AE}" pid="4" name="TBSSCTCLASSIFICATION">
    <vt:lpwstr>UNCLASSIFIED</vt:lpwstr>
  </property>
  <property fmtid="{D5CDD505-2E9C-101B-9397-08002B2CF9AE}" pid="5" name="SECCLASS">
    <vt:lpwstr>CLASSU</vt:lpwstr>
  </property>
</Properties>
</file>