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5143500" type="screen16x9"/>
  <p:notesSz cx="6858000" cy="9144000"/>
  <p:embeddedFontLst>
    <p:embeddedFont>
      <p:font typeface="Roboto" panose="02000000000000000000" pitchFamily="2" charset="0"/>
      <p:regular r:id="rId72"/>
      <p:bold r:id="rId73"/>
      <p:italic r:id="rId74"/>
      <p:boldItalic r:id="rId75"/>
    </p:embeddedFont>
  </p:embeddedFontLst>
  <p:custDataLst>
    <p:tags r:id="rId7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ED9A0-7458-439F-9E15-40B496BF9C1E}">
  <a:tblStyle styleId="{5B0ED9A0-7458-439F-9E15-40B496BF9C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117" d="100"/>
          <a:sy n="117" d="100"/>
        </p:scale>
        <p:origin x="63" y="27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ctodon.social/%40cwebber/10946236967014456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d3e3292a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dd3e3292a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Christine Lemmer-Webber – « mansplaining as a service » – </a:t>
            </a:r>
            <a:r>
              <a:rPr lang="fr-CA" u="sng">
                <a:solidFill>
                  <a:schemeClr val="hlink"/>
                </a:solidFill>
                <a:hlinkClick r:id="rId3"/>
              </a:rPr>
              <a:t>https://octodon.social/@cwebber/109462369670144568</a:t>
            </a: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512a99867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512a99867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c2d898f7c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c2d898f7c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2d898f7c4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2d898f7c4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c2d898f7c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c2d898f7c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c2d898f7c4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c2d898f7c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est-ce exact? Pouvez-vous vous y fier? Cela vaut la peine de s’y pencher.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ff04afe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0ff04afe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est-ce exact? Pouvez-vous vous y fier? Cela vaut la peine de s’y pencher.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c2d898f7c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c2d898f7c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c2d898f7c4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c2d898f7c4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pas très utile – mais pas très différent d’un rapport coûteux réalisé par un consultant pour l’Agence de la santé publique du Canada…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c2d898f7c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c2d898f7c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dd3e3292a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dd3e3292a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c2d898f7c4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c2d898f7c4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c2d898f7c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c2d898f7c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c81631b4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c81631b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c2d898f7c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c2d898f7c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c2d898f7c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c2d898f7c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c81631b48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c81631b48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ff04afe7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ff04afe7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c2d898f7c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c2d898f7c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c9884435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c9884435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la traduction est médiocre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c2d898f7c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c2d898f7c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ebf5855d1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ebf5855d1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c98844353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c98844353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c98844353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c98844353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c2d898f7c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c2d898f7c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c2d898f7c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c2d898f7c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c98844353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c98844353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ce n’est pas exactement la façon dont j’ai regroupé les choses moi-même, mais ce n’est pas un mauvais point de départ.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c2d898f7c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c2d898f7c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98844353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c98844353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c2d898f7c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c2d898f7c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c2d898f7c4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c2d898f7c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c98844353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c98844353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512a99867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512a99867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c2d898f7c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c2d898f7c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c98844353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c98844353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c2d898f7c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c2d898f7c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c98844353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c98844353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cela permet d’effectuer le prototypage rapidement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c81631b48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c81631b4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c98844353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c98844353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Les expressions normales me sont toujours aussi mystérieuses…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c2d898f7c4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c2d898f7c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c98844353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c98844353d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c2d898f7c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c2d898f7c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c2d898f7c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c2d898f7c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cela fonctionne. Mais du code JSON-LD manuel est-il l’option à privilégier ici?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12a99867c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12a99867c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c2d898f7c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c2d898f7c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c98844353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c98844353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c7bd9d21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c7bd9d21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c98844353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c98844353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c2d898f7c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c2d898f7c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cb98ef09b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cb98ef09b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encore une fois, c’est un bon outil pour le prototypage et la validation de principe rapides. Je ne possède pas les compétences techniques nécessaires pour savoir si ce programme est optimal.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0ff04afe7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0ff04afe7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Remarque : encore une fois, c’est un bon outil pour le prototypage et la validation de principe rapides. Je ne possède pas les compétences techniques nécessaires pour savoir si ce programme est optimal.</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cb98ef09b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cb98ef09b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cb98ef09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cb98ef09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0c3facb6b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0c3facb6b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c3facb6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c3facb6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c2d898f7c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c2d898f7c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cb98ef09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cb98ef09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c2d898f7c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c2d898f7c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898300610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89830061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89830061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89830061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89830061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898300610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0c6efcce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0c6efcce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dd3e3292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dd3e3292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0c3facb6b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0c3facb6b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898300610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89830061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89830061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89830061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dd3e3292a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dd3e3292a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dd3e3292a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dd3e3292a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C4FADA32-4A29-CC2D-70DF-201788A75791}"/>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quidampep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2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24.xml"/><Relationship Id="rId7" Type="http://schemas.openxmlformats.org/officeDocument/2006/relationships/slide" Target="slide3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a.ca/fr/agence-revenu/services/organismes-bienfaisance-dons/organismes-bienfaisance/exploitation-organisme-bienfaisance-enregistre/activites/activites-bienfaisance.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nada.ca/fr/agence-revenu/services/formulaires-publications/publications/t4037/gains-capital.html%23P395_45548"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7.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slide" Target="slide44.xml"/><Relationship Id="rId11" Type="http://schemas.openxmlformats.org/officeDocument/2006/relationships/slide" Target="slide54.xml"/><Relationship Id="rId5" Type="http://schemas.openxmlformats.org/officeDocument/2006/relationships/slide" Target="slide42.xml"/><Relationship Id="rId10" Type="http://schemas.openxmlformats.org/officeDocument/2006/relationships/slide" Target="slide52.xml"/><Relationship Id="rId4" Type="http://schemas.openxmlformats.org/officeDocument/2006/relationships/slide" Target="slide40.xml"/><Relationship Id="rId9" Type="http://schemas.openxmlformats.org/officeDocument/2006/relationships/slide" Target="slide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test.canada.ca/phac-aspc/test_AI.html%23repetitive_code%20(en%20anglais%20seulement)"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test.canada.ca/phac-aspc/test_AI.html%23js%20(en%20anglais%20seulemen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1.xm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37.xml"/><Relationship Id="rId4" Type="http://schemas.openxmlformats.org/officeDocument/2006/relationships/slide" Target="slide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77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sz="5400">
                <a:solidFill>
                  <a:schemeClr val="lt1"/>
                </a:solidFill>
                <a:latin typeface="Roboto"/>
                <a:ea typeface="Roboto"/>
                <a:cs typeface="Roboto"/>
                <a:sym typeface="Roboto"/>
              </a:rPr>
              <a:t>ChatGPT pour le #GCnumérique</a:t>
            </a: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a:solidFill>
                  <a:srgbClr val="D0CCD0"/>
                </a:solidFill>
                <a:latin typeface="Roboto"/>
                <a:ea typeface="Roboto"/>
                <a:cs typeface="Roboto"/>
                <a:sym typeface="Roboto"/>
              </a:rPr>
              <a:t>L’incidence que cette technologie pourrait avoir sur notre travail</a:t>
            </a:r>
          </a:p>
        </p:txBody>
      </p:sp>
      <p:cxnSp>
        <p:nvCxnSpPr>
          <p:cNvPr id="56" name="Google Shape;56;p13"/>
          <p:cNvCxnSpPr/>
          <p:nvPr/>
        </p:nvCxnSpPr>
        <p:spPr>
          <a:xfrm>
            <a:off x="3280650" y="2626950"/>
            <a:ext cx="2449500" cy="0"/>
          </a:xfrm>
          <a:prstGeom prst="straightConnector1">
            <a:avLst/>
          </a:prstGeom>
          <a:noFill/>
          <a:ln w="76200" cap="flat" cmpd="sng">
            <a:solidFill>
              <a:srgbClr val="1C6E8C"/>
            </a:solidFill>
            <a:prstDash val="solid"/>
            <a:round/>
            <a:headEnd type="none" w="med" len="med"/>
            <a:tailEnd type="none" w="med" len="med"/>
          </a:ln>
        </p:spPr>
      </p:cxnSp>
      <p:sp>
        <p:nvSpPr>
          <p:cNvPr id="57" name="Google Shape;57;p13"/>
          <p:cNvSpPr txBox="1"/>
          <p:nvPr/>
        </p:nvSpPr>
        <p:spPr>
          <a:xfrm>
            <a:off x="7071825" y="3892850"/>
            <a:ext cx="2124000" cy="12156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b="1">
                <a:solidFill>
                  <a:schemeClr val="lt1"/>
                </a:solidFill>
              </a:rPr>
              <a:t>David Pepin</a:t>
            </a:r>
          </a:p>
          <a:p>
            <a:pPr marL="0" lvl="0" indent="0" algn="l" rtl="0">
              <a:spcBef>
                <a:spcPts val="0"/>
              </a:spcBef>
              <a:spcAft>
                <a:spcPts val="0"/>
              </a:spcAft>
              <a:buClr>
                <a:schemeClr val="dk1"/>
              </a:buClr>
              <a:buSzPts val="1100"/>
              <a:buFont typeface="Arial"/>
              <a:buNone/>
            </a:pPr>
            <a:r>
              <a:rPr lang="fr-CA" sz="1100">
                <a:solidFill>
                  <a:schemeClr val="lt1"/>
                </a:solidFill>
              </a:rPr>
              <a:t>Agent libre</a:t>
            </a:r>
            <a:br>
              <a:rPr lang="fr-CA" sz="1100">
                <a:solidFill>
                  <a:schemeClr val="lt1"/>
                </a:solidFill>
              </a:rPr>
            </a:br>
            <a:r>
              <a:rPr lang="fr-CA" sz="1100">
                <a:solidFill>
                  <a:schemeClr val="lt1"/>
                </a:solidFill>
              </a:rPr>
              <a:t>Février 2023</a:t>
            </a:r>
          </a:p>
          <a:p>
            <a:pPr marL="0" lvl="0" indent="0" algn="l" rtl="0">
              <a:spcBef>
                <a:spcPts val="0"/>
              </a:spcBef>
              <a:spcAft>
                <a:spcPts val="0"/>
              </a:spcAft>
              <a:buNone/>
            </a:pPr>
            <a:r>
              <a:rPr lang="fr-CA" sz="1100">
                <a:solidFill>
                  <a:schemeClr val="lt1"/>
                </a:solidFill>
              </a:rPr>
              <a:t>pepin.david@gmail.com</a:t>
            </a:r>
            <a:br>
              <a:rPr lang="fr-CA" sz="1100">
                <a:solidFill>
                  <a:schemeClr val="lt1"/>
                </a:solidFill>
              </a:rPr>
            </a:br>
            <a:r>
              <a:rPr lang="fr-CA" sz="1100" u="sng">
                <a:solidFill>
                  <a:schemeClr val="lt1"/>
                </a:solidFill>
                <a:hlinkClick r:id="rId3">
                  <a:extLst>
                    <a:ext uri="{A12FA001-AC4F-418D-AE19-62706E023703}">
                      <ahyp:hlinkClr xmlns:ahyp="http://schemas.microsoft.com/office/drawing/2018/hyperlinkcolor" val="tx"/>
                    </a:ext>
                  </a:extLst>
                </a:hlinkClick>
              </a:rPr>
              <a:t>@quidampepin</a:t>
            </a:r>
          </a:p>
          <a:p>
            <a:pPr marL="0" lvl="0" indent="0" algn="l" rtl="0">
              <a:spcBef>
                <a:spcPts val="0"/>
              </a:spcBef>
              <a:spcAft>
                <a:spcPts val="0"/>
              </a:spcAft>
              <a:buNone/>
            </a:pPr>
            <a:endParaRPr sz="11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8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800">
                <a:solidFill>
                  <a:schemeClr val="lt1"/>
                </a:solidFill>
                <a:latin typeface="Roboto"/>
                <a:ea typeface="Roboto"/>
                <a:cs typeface="Roboto"/>
                <a:sym typeface="Roboto"/>
              </a:rPr>
              <a:t>Avantages et inconvénients</a:t>
            </a:r>
          </a:p>
          <a:p>
            <a:pPr marL="0" lvl="0" indent="0" algn="l" rtl="0">
              <a:spcBef>
                <a:spcPts val="0"/>
              </a:spcBef>
              <a:spcAft>
                <a:spcPts val="0"/>
              </a:spcAft>
              <a:buSzPts val="990"/>
              <a:buNone/>
            </a:pPr>
            <a:endParaRPr sz="2800">
              <a:solidFill>
                <a:schemeClr val="lt1"/>
              </a:solidFill>
              <a:latin typeface="Roboto"/>
              <a:ea typeface="Roboto"/>
              <a:cs typeface="Roboto"/>
              <a:sym typeface="Roboto"/>
            </a:endParaRPr>
          </a:p>
        </p:txBody>
      </p:sp>
      <p:sp>
        <p:nvSpPr>
          <p:cNvPr id="131" name="Google Shape;131;p22"/>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100"/>
              <a:t>Utile, mais limité</a:t>
            </a:r>
          </a:p>
        </p:txBody>
      </p:sp>
      <p:sp>
        <p:nvSpPr>
          <p:cNvPr id="132" name="Google Shape;132;p22"/>
          <p:cNvSpPr txBox="1"/>
          <p:nvPr/>
        </p:nvSpPr>
        <p:spPr>
          <a:xfrm>
            <a:off x="310825" y="1287725"/>
            <a:ext cx="3811500" cy="1949221"/>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fr-CA" b="1"/>
              <a:t>Avantages</a:t>
            </a:r>
          </a:p>
          <a:p>
            <a:pPr marL="457200" lvl="0" indent="-323850" algn="l" rtl="0">
              <a:spcBef>
                <a:spcPts val="1000"/>
              </a:spcBef>
              <a:spcAft>
                <a:spcPts val="0"/>
              </a:spcAft>
              <a:buSzPts val="1500"/>
              <a:buChar char="●"/>
            </a:pPr>
            <a:r>
              <a:rPr lang="fr-CA" sz="1200"/>
              <a:t>Gère diverses tâches linguistiques</a:t>
            </a:r>
          </a:p>
          <a:p>
            <a:pPr marL="457200" lvl="0" indent="-323850" algn="l" rtl="0">
              <a:spcBef>
                <a:spcPts val="0"/>
              </a:spcBef>
              <a:spcAft>
                <a:spcPts val="0"/>
              </a:spcAft>
              <a:buSzPts val="1500"/>
              <a:buChar char="●"/>
            </a:pPr>
            <a:r>
              <a:rPr lang="fr-CA" sz="1200"/>
              <a:t>Génération linguistique très rapide</a:t>
            </a:r>
          </a:p>
          <a:p>
            <a:pPr marL="457200" lvl="0" indent="-323850" algn="l" rtl="0">
              <a:spcBef>
                <a:spcPts val="0"/>
              </a:spcBef>
              <a:spcAft>
                <a:spcPts val="0"/>
              </a:spcAft>
              <a:buSzPts val="1500"/>
              <a:buChar char="●"/>
            </a:pPr>
            <a:r>
              <a:rPr lang="fr-CA" sz="1200"/>
              <a:t>Peut vous fournir une première ébauche en quelques secondes</a:t>
            </a:r>
          </a:p>
          <a:p>
            <a:pPr marL="457200" lvl="0" indent="-323850" algn="l" rtl="0">
              <a:spcBef>
                <a:spcPts val="0"/>
              </a:spcBef>
              <a:spcAft>
                <a:spcPts val="0"/>
              </a:spcAft>
              <a:buSzPts val="1500"/>
              <a:buChar char="●"/>
            </a:pPr>
            <a:r>
              <a:rPr lang="fr-CA" sz="1200"/>
              <a:t>Conversationnel : il se souvient des invites précédentes pour que vous puissiez affiner vos entrées.</a:t>
            </a:r>
          </a:p>
        </p:txBody>
      </p:sp>
      <p:sp>
        <p:nvSpPr>
          <p:cNvPr id="133" name="Google Shape;133;p22"/>
          <p:cNvSpPr txBox="1"/>
          <p:nvPr/>
        </p:nvSpPr>
        <p:spPr>
          <a:xfrm>
            <a:off x="4572000" y="1287725"/>
            <a:ext cx="4205100" cy="1795333"/>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fr-CA" sz="1200" b="1"/>
              <a:t>Inconvénients</a:t>
            </a:r>
          </a:p>
          <a:p>
            <a:pPr marL="457200" lvl="0" indent="-323850" algn="l" rtl="0">
              <a:spcBef>
                <a:spcPts val="1000"/>
              </a:spcBef>
              <a:spcAft>
                <a:spcPts val="0"/>
              </a:spcAft>
              <a:buSzPts val="1500"/>
              <a:buChar char="●"/>
            </a:pPr>
            <a:r>
              <a:rPr lang="fr-CA" sz="1200"/>
              <a:t>Aucun moyen de savoir quelles sources ont été utilisées pour influencer le résultat</a:t>
            </a:r>
          </a:p>
          <a:p>
            <a:pPr marL="457200" lvl="0" indent="-323850" algn="l" rtl="0">
              <a:spcBef>
                <a:spcPts val="0"/>
              </a:spcBef>
              <a:spcAft>
                <a:spcPts val="0"/>
              </a:spcAft>
              <a:buSzPts val="1500"/>
              <a:buChar char="●"/>
            </a:pPr>
            <a:r>
              <a:rPr lang="fr-CA" sz="1200"/>
              <a:t>Ne possède pas de véritables « connaissances »</a:t>
            </a:r>
          </a:p>
          <a:p>
            <a:pPr marL="457200" lvl="0" indent="-323850" algn="l" rtl="0">
              <a:spcBef>
                <a:spcPts val="0"/>
              </a:spcBef>
              <a:spcAft>
                <a:spcPts val="0"/>
              </a:spcAft>
              <a:buSzPts val="1500"/>
              <a:buChar char="●"/>
            </a:pPr>
            <a:r>
              <a:rPr lang="fr-CA" sz="1200"/>
              <a:t>Produit beaucoup de contenu banal ou général</a:t>
            </a:r>
          </a:p>
          <a:p>
            <a:pPr marL="457200" lvl="0" indent="-323850" algn="l" rtl="0">
              <a:spcBef>
                <a:spcPts val="0"/>
              </a:spcBef>
              <a:spcAft>
                <a:spcPts val="0"/>
              </a:spcAft>
              <a:buSzPts val="1500"/>
              <a:buChar char="●"/>
            </a:pPr>
            <a:r>
              <a:rPr lang="fr-CA" sz="1200"/>
              <a:t>Très doué pour vous dire n’importe quoi avec aplomb</a:t>
            </a:r>
          </a:p>
        </p:txBody>
      </p:sp>
      <p:sp>
        <p:nvSpPr>
          <p:cNvPr id="134" name="Google Shape;134;p22"/>
          <p:cNvSpPr txBox="1"/>
          <p:nvPr/>
        </p:nvSpPr>
        <p:spPr>
          <a:xfrm>
            <a:off x="310825" y="3226025"/>
            <a:ext cx="8392200" cy="166196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CA"/>
              <a:t>C’est comme un </a:t>
            </a:r>
            <a:r>
              <a:rPr lang="fr-CA" b="1"/>
              <a:t>assistant</a:t>
            </a:r>
            <a:r>
              <a:rPr lang="fr-CA"/>
              <a:t> qui peut effectuer rapidement un très large éventail de </a:t>
            </a:r>
            <a:r>
              <a:rPr lang="fr-CA" b="1"/>
              <a:t>tâches linguistiques</a:t>
            </a:r>
            <a:r>
              <a:rPr lang="fr-CA"/>
              <a:t>, y compris le codage, avec une extrême </a:t>
            </a:r>
            <a:r>
              <a:rPr lang="fr-CA" b="1"/>
              <a:t>rapidité</a:t>
            </a:r>
            <a:r>
              <a:rPr lang="fr-CA"/>
              <a:t>, mais sans aucune idée de ce qui est approprié ou exact. </a:t>
            </a:r>
          </a:p>
          <a:p>
            <a:pPr marL="0" lvl="0" indent="0" algn="l" rtl="0">
              <a:spcBef>
                <a:spcPts val="0"/>
              </a:spcBef>
              <a:spcAft>
                <a:spcPts val="0"/>
              </a:spcAft>
              <a:buNone/>
            </a:pPr>
            <a:endParaRPr/>
          </a:p>
          <a:p>
            <a:pPr marL="0" lvl="0" indent="0" algn="l" rtl="0">
              <a:spcBef>
                <a:spcPts val="0"/>
              </a:spcBef>
              <a:spcAft>
                <a:spcPts val="0"/>
              </a:spcAft>
              <a:buNone/>
            </a:pPr>
            <a:r>
              <a:rPr lang="fr-CA" sz="1800" b="1"/>
              <a:t>Il ne sera pas agacé, fatigué ou ennuyé. </a:t>
            </a:r>
            <a:br>
              <a:rPr lang="fr-CA" sz="1800" b="1"/>
            </a:br>
            <a:r>
              <a:rPr lang="fr-CA" sz="1800" b="1"/>
              <a:t>Mais il n’aura pas toujours raison, même s’il en aura l’air!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3"/>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fr-CA" sz="3200">
                <a:solidFill>
                  <a:srgbClr val="274156"/>
                </a:solidFill>
                <a:latin typeface="Roboto"/>
                <a:ea typeface="Roboto"/>
                <a:cs typeface="Roboto"/>
                <a:sym typeface="Roboto"/>
              </a:rPr>
              <a:t>Recherche </a:t>
            </a:r>
          </a:p>
        </p:txBody>
      </p:sp>
      <p:cxnSp>
        <p:nvCxnSpPr>
          <p:cNvPr id="140" name="Google Shape;140;p23"/>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141" name="Google Shape;141;p23"/>
          <p:cNvSpPr txBox="1"/>
          <p:nvPr/>
        </p:nvSpPr>
        <p:spPr>
          <a:xfrm>
            <a:off x="2595950" y="2146175"/>
            <a:ext cx="3700500" cy="1031021"/>
          </a:xfrm>
          <a:prstGeom prst="rect">
            <a:avLst/>
          </a:prstGeom>
          <a:solidFill>
            <a:schemeClr val="lt1"/>
          </a:solidFill>
          <a:ln w="38100"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1C6E8C"/>
              </a:buClr>
              <a:buSzPts val="1400"/>
              <a:buFont typeface="Roboto"/>
              <a:buChar char="➔"/>
            </a:pPr>
            <a:r>
              <a:rPr lang="fr-CA" sz="1100" u="sng">
                <a:solidFill>
                  <a:srgbClr val="1C6E8C"/>
                </a:solidFill>
                <a:latin typeface="Roboto"/>
                <a:ea typeface="Roboto"/>
                <a:cs typeface="Roboto"/>
                <a:sym typeface="Roboto"/>
                <a:hlinkClick r:id="rId3" action="ppaction://hlinksldjump">
                  <a:extLst>
                    <a:ext uri="{A12FA001-AC4F-418D-AE19-62706E023703}">
                      <ahyp:hlinkClr xmlns:ahyp="http://schemas.microsoft.com/office/drawing/2018/hyperlinkcolor" val="tx"/>
                    </a:ext>
                  </a:extLst>
                </a:hlinkClick>
              </a:rPr>
              <a:t>Génère des scénarios d’essais d’utilisabilité</a:t>
            </a:r>
          </a:p>
          <a:p>
            <a:pPr marL="457200" lvl="0" indent="-317500" algn="l" rtl="0">
              <a:spcBef>
                <a:spcPts val="0"/>
              </a:spcBef>
              <a:spcAft>
                <a:spcPts val="0"/>
              </a:spcAft>
              <a:buClr>
                <a:srgbClr val="1C6E8C"/>
              </a:buClr>
              <a:buSzPts val="1400"/>
              <a:buFont typeface="Roboto"/>
              <a:buChar char="➔"/>
            </a:pPr>
            <a:r>
              <a:rPr lang="fr-CA" sz="1100" u="sng">
                <a:solidFill>
                  <a:schemeClr val="hlink"/>
                </a:solidFill>
                <a:latin typeface="Roboto"/>
                <a:ea typeface="Roboto"/>
                <a:cs typeface="Roboto"/>
                <a:sym typeface="Roboto"/>
                <a:hlinkClick r:id="rId4" action="ppaction://hlinksldjump"/>
              </a:rPr>
              <a:t>Résume la rétroaction</a:t>
            </a:r>
          </a:p>
          <a:p>
            <a:pPr marL="457200" lvl="0" indent="-317500" algn="l" rtl="0">
              <a:spcBef>
                <a:spcPts val="0"/>
              </a:spcBef>
              <a:spcAft>
                <a:spcPts val="0"/>
              </a:spcAft>
              <a:buClr>
                <a:srgbClr val="1C6E8C"/>
              </a:buClr>
              <a:buSzPts val="1400"/>
              <a:buFont typeface="Roboto"/>
              <a:buChar char="➔"/>
            </a:pPr>
            <a:r>
              <a:rPr lang="fr-CA" sz="1100" u="sng">
                <a:solidFill>
                  <a:schemeClr val="hlink"/>
                </a:solidFill>
                <a:latin typeface="Roboto"/>
                <a:ea typeface="Roboto"/>
                <a:cs typeface="Roboto"/>
                <a:sym typeface="Roboto"/>
                <a:hlinkClick r:id="rId5" action="ppaction://hlinksldjump"/>
              </a:rPr>
              <a:t>Crée des personas</a:t>
            </a:r>
          </a:p>
          <a:p>
            <a:pPr marL="457200" lvl="0" indent="-317500" algn="l" rtl="0">
              <a:spcBef>
                <a:spcPts val="0"/>
              </a:spcBef>
              <a:spcAft>
                <a:spcPts val="0"/>
              </a:spcAft>
              <a:buClr>
                <a:srgbClr val="1C6E8C"/>
              </a:buClr>
              <a:buSzPts val="1400"/>
              <a:buFont typeface="Roboto"/>
              <a:buChar char="➔"/>
            </a:pPr>
            <a:r>
              <a:rPr lang="fr-CA" sz="1100" u="sng">
                <a:solidFill>
                  <a:schemeClr val="hlink"/>
                </a:solidFill>
                <a:latin typeface="Roboto"/>
                <a:ea typeface="Roboto"/>
                <a:cs typeface="Roboto"/>
                <a:sym typeface="Roboto"/>
                <a:hlinkClick r:id="rId6" action="ppaction://hlinksldjump"/>
              </a:rPr>
              <a:t>Imagine des flux d’utilisateurs </a:t>
            </a:r>
          </a:p>
          <a:p>
            <a:pPr marL="457200" lvl="0" indent="-317500" algn="l" rtl="0">
              <a:spcBef>
                <a:spcPts val="0"/>
              </a:spcBef>
              <a:spcAft>
                <a:spcPts val="0"/>
              </a:spcAft>
              <a:buClr>
                <a:srgbClr val="1C6E8C"/>
              </a:buClr>
              <a:buSzPts val="1400"/>
              <a:buFont typeface="Roboto"/>
              <a:buChar char="➔"/>
            </a:pPr>
            <a:r>
              <a:rPr lang="fr-CA" sz="1100" u="sng">
                <a:solidFill>
                  <a:schemeClr val="hlink"/>
                </a:solidFill>
                <a:latin typeface="Roboto"/>
                <a:ea typeface="Roboto"/>
                <a:cs typeface="Roboto"/>
                <a:sym typeface="Roboto"/>
                <a:hlinkClick r:id="rId7" action="ppaction://hlinksldjump"/>
              </a:rPr>
              <a:t>Remue-méninges d’options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fr-CA" sz="3600">
                <a:solidFill>
                  <a:schemeClr val="lt1"/>
                </a:solidFill>
                <a:latin typeface="Roboto"/>
                <a:ea typeface="Roboto"/>
                <a:cs typeface="Roboto"/>
                <a:sym typeface="Roboto"/>
              </a:rPr>
              <a:t>Génère des scénarios d’essais d’utilisabilité</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47" name="Google Shape;147;p2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Invite</a:t>
            </a:r>
          </a:p>
        </p:txBody>
      </p:sp>
      <p:sp>
        <p:nvSpPr>
          <p:cNvPr id="2" name="Google Shape;148;p24">
            <a:extLst>
              <a:ext uri="{FF2B5EF4-FFF2-40B4-BE49-F238E27FC236}">
                <a16:creationId xmlns:a16="http://schemas.microsoft.com/office/drawing/2014/main" id="{F37662DA-852A-82C1-D68A-C833A23732F7}"/>
              </a:ext>
            </a:extLst>
          </p:cNvPr>
          <p:cNvSpPr txBox="1"/>
          <p:nvPr/>
        </p:nvSpPr>
        <p:spPr>
          <a:xfrm>
            <a:off x="773950" y="1258099"/>
            <a:ext cx="6300404" cy="3724066"/>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r>
              <a:rPr lang="en" sz="1200">
                <a:solidFill>
                  <a:srgbClr val="343541"/>
                </a:solidFill>
                <a:latin typeface="Roboto"/>
                <a:ea typeface="Roboto"/>
                <a:cs typeface="Roboto"/>
                <a:sym typeface="Roboto"/>
              </a:rPr>
              <a:t>I'm a UX researcher. I'm trying to assess if the Government of Canada web pages about the Child care benefit really help people get their answers. To do this, I will conduct moderated usability testing with real participants. I need help generate task scenarios to test. </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The tasks should cover: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Eligibility</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How much can be received</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How to apply</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What to do to keep receiving it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Each task scenario should be written at the 2nd person. It should be concrete, and there should be a clear answer the participant could provide.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Sample scenarios:</a:t>
            </a:r>
            <a:endParaRPr sz="1200">
              <a:solidFill>
                <a:srgbClr val="343541"/>
              </a:solidFill>
              <a:latin typeface="Roboto"/>
              <a:ea typeface="Roboto"/>
              <a:cs typeface="Roboto"/>
              <a:sym typeface="Roboto"/>
            </a:endParaRPr>
          </a:p>
          <a:p>
            <a:pPr marL="457200" lvl="0" indent="-304800" algn="l" rtl="0">
              <a:spcBef>
                <a:spcPts val="0"/>
              </a:spcBef>
              <a:spcAft>
                <a:spcPts val="0"/>
              </a:spcAft>
              <a:buClr>
                <a:srgbClr val="343541"/>
              </a:buClr>
              <a:buSzPts val="1200"/>
              <a:buFont typeface="Roboto"/>
              <a:buChar char="-"/>
            </a:pPr>
            <a:r>
              <a:rPr lang="en" sz="1200">
                <a:solidFill>
                  <a:srgbClr val="343541"/>
                </a:solidFill>
                <a:latin typeface="Roboto"/>
                <a:ea typeface="Roboto"/>
                <a:cs typeface="Roboto"/>
                <a:sym typeface="Roboto"/>
              </a:rPr>
              <a:t>If you were separated and sharing custody, could the two of you choose what percentage of the Canada Child Benefit each of you will get?</a:t>
            </a:r>
            <a:endParaRPr sz="1200">
              <a:solidFill>
                <a:srgbClr val="343541"/>
              </a:solidFill>
              <a:latin typeface="Roboto"/>
              <a:ea typeface="Roboto"/>
              <a:cs typeface="Roboto"/>
              <a:sym typeface="Roboto"/>
            </a:endParaRPr>
          </a:p>
          <a:p>
            <a:pPr marL="457200" lvl="0" indent="-304800" algn="l" rtl="0">
              <a:spcBef>
                <a:spcPts val="0"/>
              </a:spcBef>
              <a:spcAft>
                <a:spcPts val="0"/>
              </a:spcAft>
              <a:buClr>
                <a:srgbClr val="343541"/>
              </a:buClr>
              <a:buSzPts val="1200"/>
              <a:buFont typeface="Roboto"/>
              <a:buChar char="-"/>
            </a:pPr>
            <a:r>
              <a:rPr lang="en" sz="1200">
                <a:solidFill>
                  <a:srgbClr val="343541"/>
                </a:solidFill>
                <a:latin typeface="Roboto"/>
                <a:ea typeface="Roboto"/>
                <a:cs typeface="Roboto"/>
                <a:sym typeface="Roboto"/>
              </a:rPr>
              <a:t>Does it take longer to get your first Canada Child Benefit payment if you apply by mail than if you register/use My Account and apply online?</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Generate 10 usability testing scenarios following these instructions.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Génère des scénarios d’essais d’utilisabilité</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54" name="Google Shape;154;p25"/>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Résultat</a:t>
            </a:r>
          </a:p>
        </p:txBody>
      </p:sp>
      <p:sp>
        <p:nvSpPr>
          <p:cNvPr id="2" name="Google Shape;155;p25">
            <a:extLst>
              <a:ext uri="{FF2B5EF4-FFF2-40B4-BE49-F238E27FC236}">
                <a16:creationId xmlns:a16="http://schemas.microsoft.com/office/drawing/2014/main" id="{90B6BEF4-F07B-E8BE-E585-D04B0F43D619}"/>
              </a:ext>
            </a:extLst>
          </p:cNvPr>
          <p:cNvSpPr txBox="1"/>
          <p:nvPr/>
        </p:nvSpPr>
        <p:spPr>
          <a:xfrm>
            <a:off x="86700" y="1285875"/>
            <a:ext cx="8970600" cy="37404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AutoNum type="arabicPeriod"/>
            </a:pPr>
            <a:r>
              <a:rPr lang="en" sz="1100"/>
              <a:t>You have recently had a baby and are wondering if you are eligible for the Canada Child Benefit. How would you find out if you are eligible and what information would you need to apply?</a:t>
            </a:r>
            <a:endParaRPr sz="1100"/>
          </a:p>
          <a:p>
            <a:pPr marL="457200" lvl="0" indent="-298450" algn="l" rtl="0">
              <a:spcBef>
                <a:spcPts val="0"/>
              </a:spcBef>
              <a:spcAft>
                <a:spcPts val="0"/>
              </a:spcAft>
              <a:buSzPts val="1100"/>
              <a:buAutoNum type="arabicPeriod"/>
            </a:pPr>
            <a:r>
              <a:rPr lang="en" sz="1100"/>
              <a:t>You have received the Canada Child Benefit for the past year, but your income has recently increased. How would you find out if this change affects your eligibility for the benefit and how would you update your information?</a:t>
            </a:r>
            <a:endParaRPr sz="1100"/>
          </a:p>
          <a:p>
            <a:pPr marL="457200" lvl="0" indent="-298450" algn="l" rtl="0">
              <a:spcBef>
                <a:spcPts val="0"/>
              </a:spcBef>
              <a:spcAft>
                <a:spcPts val="0"/>
              </a:spcAft>
              <a:buSzPts val="1100"/>
              <a:buAutoNum type="arabicPeriod"/>
            </a:pPr>
            <a:r>
              <a:rPr lang="en" sz="1100"/>
              <a:t>You are planning on applying for the Canada Child Benefit and are wondering how much you can expect to receive. How would you find out how much you are eligible to receive and what factors are taken into consideration when calculating the amount?</a:t>
            </a:r>
            <a:endParaRPr sz="1100"/>
          </a:p>
          <a:p>
            <a:pPr marL="457200" lvl="0" indent="-298450" algn="l" rtl="0">
              <a:spcBef>
                <a:spcPts val="0"/>
              </a:spcBef>
              <a:spcAft>
                <a:spcPts val="0"/>
              </a:spcAft>
              <a:buSzPts val="1100"/>
              <a:buAutoNum type="arabicPeriod"/>
            </a:pPr>
            <a:r>
              <a:rPr lang="en" sz="1100"/>
              <a:t>You are ready to apply for the Canada Child Benefit and want to know the different options for submitting your application. How would you find out how to apply and what documents and information you need to provide?</a:t>
            </a:r>
            <a:endParaRPr sz="1100"/>
          </a:p>
          <a:p>
            <a:pPr marL="457200" lvl="0" indent="-298450" algn="l" rtl="0">
              <a:spcBef>
                <a:spcPts val="0"/>
              </a:spcBef>
              <a:spcAft>
                <a:spcPts val="0"/>
              </a:spcAft>
              <a:buSzPts val="1100"/>
              <a:buAutoNum type="arabicPeriod"/>
            </a:pPr>
            <a:r>
              <a:rPr lang="en" sz="1100"/>
              <a:t>You have been receiving the Canada Child Benefit for a few months and are wondering if there is anything you need to do to continue receiving it. How would you find out what steps you need to take to maintain your eligibility for the benefit?</a:t>
            </a:r>
            <a:endParaRPr sz="1100"/>
          </a:p>
          <a:p>
            <a:pPr marL="457200" lvl="0" indent="-298450" algn="l" rtl="0">
              <a:spcBef>
                <a:spcPts val="0"/>
              </a:spcBef>
              <a:spcAft>
                <a:spcPts val="0"/>
              </a:spcAft>
              <a:buSzPts val="1100"/>
              <a:buAutoNum type="arabicPeriod"/>
            </a:pPr>
            <a:r>
              <a:rPr lang="en" sz="1100"/>
              <a:t>You have recently moved to a new province and are wondering if this affects your eligibility for the Canada Child Benefit. How would you find out if your new location changes your eligibility and what steps you need to take to update your information?</a:t>
            </a:r>
            <a:endParaRPr sz="1100"/>
          </a:p>
          <a:p>
            <a:pPr marL="457200" lvl="0" indent="-298450" algn="l" rtl="0">
              <a:spcBef>
                <a:spcPts val="0"/>
              </a:spcBef>
              <a:spcAft>
                <a:spcPts val="0"/>
              </a:spcAft>
              <a:buSzPts val="1100"/>
              <a:buAutoNum type="arabicPeriod"/>
            </a:pPr>
            <a:r>
              <a:rPr lang="en" sz="1100"/>
              <a:t>You are considering applying for the Canada Child Benefit but are not sure if you meet the income requirements. How would you find out what the income limits are and how your income is calculated for the benefit?</a:t>
            </a:r>
            <a:endParaRPr sz="1100"/>
          </a:p>
          <a:p>
            <a:pPr marL="457200" lvl="0" indent="-298450" algn="l" rtl="0">
              <a:spcBef>
                <a:spcPts val="0"/>
              </a:spcBef>
              <a:spcAft>
                <a:spcPts val="0"/>
              </a:spcAft>
              <a:buSzPts val="1100"/>
              <a:buAutoNum type="arabicPeriod"/>
            </a:pPr>
            <a:r>
              <a:rPr lang="en" sz="1100"/>
              <a:t>You have heard that the Canada Child Benefit amount is adjusted based on the number of children in your family. How would you find out how the number of children in your family affects the amount you receive and how this is calculated?</a:t>
            </a:r>
            <a:endParaRPr sz="1100"/>
          </a:p>
          <a:p>
            <a:pPr marL="457200" lvl="0" indent="-298450" algn="l" rtl="0">
              <a:spcBef>
                <a:spcPts val="0"/>
              </a:spcBef>
              <a:spcAft>
                <a:spcPts val="0"/>
              </a:spcAft>
              <a:buSzPts val="1100"/>
              <a:buAutoNum type="arabicPeriod"/>
            </a:pPr>
            <a:r>
              <a:rPr lang="en" sz="1100"/>
              <a:t>You have recently had another child and want to know how this affects your Canada Child Benefit payments. How would you find out if you need to update your information and how this will affect the amount you receive?</a:t>
            </a:r>
            <a:endParaRPr sz="1100"/>
          </a:p>
          <a:p>
            <a:pPr marL="457200" lvl="0" indent="-298450" algn="l" rtl="0">
              <a:spcBef>
                <a:spcPts val="0"/>
              </a:spcBef>
              <a:spcAft>
                <a:spcPts val="0"/>
              </a:spcAft>
              <a:buSzPts val="1100"/>
              <a:buAutoNum type="arabicPeriod"/>
            </a:pPr>
            <a:r>
              <a:rPr lang="en" sz="1100"/>
              <a:t>You have been receiving the Canada Child Benefit for a few years and are wondering if there have been any changes to the program or eligibility requirements. How would you find out if there have been any updates and how they might affect your benefit payments?</a:t>
            </a:r>
            <a:endParaRPr sz="1100"/>
          </a:p>
          <a:p>
            <a:pPr marL="0" lvl="0" indent="0" algn="l" rtl="0">
              <a:spcBef>
                <a:spcPts val="0"/>
              </a:spcBef>
              <a:spcAft>
                <a:spcPts val="0"/>
              </a:spcAft>
              <a:buNone/>
            </a:pP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Résume la rétroaction</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61" name="Google Shape;161;p2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Invite</a:t>
            </a:r>
          </a:p>
        </p:txBody>
      </p:sp>
      <p:sp>
        <p:nvSpPr>
          <p:cNvPr id="2" name="Google Shape;162;p26">
            <a:extLst>
              <a:ext uri="{FF2B5EF4-FFF2-40B4-BE49-F238E27FC236}">
                <a16:creationId xmlns:a16="http://schemas.microsoft.com/office/drawing/2014/main" id="{D031817A-061E-6A41-3032-660C32DA5AB3}"/>
              </a:ext>
            </a:extLst>
          </p:cNvPr>
          <p:cNvSpPr txBox="1"/>
          <p:nvPr/>
        </p:nvSpPr>
        <p:spPr>
          <a:xfrm>
            <a:off x="1931125" y="1541225"/>
            <a:ext cx="5268300" cy="2955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Prompt:</a:t>
            </a:r>
            <a:endParaRPr sz="1700" b="1"/>
          </a:p>
          <a:p>
            <a:pPr marL="0" lvl="0" indent="0" algn="l" rtl="0">
              <a:spcBef>
                <a:spcPts val="0"/>
              </a:spcBef>
              <a:spcAft>
                <a:spcPts val="0"/>
              </a:spcAft>
              <a:buNone/>
            </a:pPr>
            <a:r>
              <a:rPr lang="en" sz="1500">
                <a:solidFill>
                  <a:srgbClr val="343541"/>
                </a:solidFill>
                <a:latin typeface="Roboto"/>
                <a:ea typeface="Roboto"/>
                <a:cs typeface="Roboto"/>
                <a:sym typeface="Roboto"/>
              </a:rPr>
              <a:t>I will paste comments collected on pages related to Employment Insurance. </a:t>
            </a:r>
            <a:endParaRPr sz="1500">
              <a:solidFill>
                <a:srgbClr val="343541"/>
              </a:solidFill>
              <a:latin typeface="Roboto"/>
              <a:ea typeface="Roboto"/>
              <a:cs typeface="Roboto"/>
              <a:sym typeface="Roboto"/>
            </a:endParaRPr>
          </a:p>
          <a:p>
            <a:pPr marL="0" lvl="0" indent="0" algn="l" rtl="0">
              <a:spcBef>
                <a:spcPts val="0"/>
              </a:spcBef>
              <a:spcAft>
                <a:spcPts val="0"/>
              </a:spcAft>
              <a:buNone/>
            </a:pPr>
            <a:endParaRPr sz="1500">
              <a:solidFill>
                <a:srgbClr val="343541"/>
              </a:solidFill>
              <a:latin typeface="Roboto"/>
              <a:ea typeface="Roboto"/>
              <a:cs typeface="Roboto"/>
              <a:sym typeface="Roboto"/>
            </a:endParaRPr>
          </a:p>
          <a:p>
            <a:pPr marL="0" lvl="0" indent="0" algn="l" rtl="0">
              <a:spcBef>
                <a:spcPts val="0"/>
              </a:spcBef>
              <a:spcAft>
                <a:spcPts val="0"/>
              </a:spcAft>
              <a:buNone/>
            </a:pPr>
            <a:r>
              <a:rPr lang="en" sz="1500">
                <a:solidFill>
                  <a:srgbClr val="343541"/>
                </a:solidFill>
                <a:latin typeface="Roboto"/>
                <a:ea typeface="Roboto"/>
                <a:cs typeface="Roboto"/>
                <a:sym typeface="Roboto"/>
              </a:rPr>
              <a:t>Give me this info about that data:</a:t>
            </a:r>
            <a:endParaRPr sz="1500">
              <a:solidFill>
                <a:srgbClr val="343541"/>
              </a:solidFill>
              <a:latin typeface="Roboto"/>
              <a:ea typeface="Roboto"/>
              <a:cs typeface="Roboto"/>
              <a:sym typeface="Roboto"/>
            </a:endParaRPr>
          </a:p>
          <a:p>
            <a:pPr marL="0" lvl="0" indent="0" algn="l" rtl="0">
              <a:spcBef>
                <a:spcPts val="0"/>
              </a:spcBef>
              <a:spcAft>
                <a:spcPts val="0"/>
              </a:spcAft>
              <a:buNone/>
            </a:pPr>
            <a:r>
              <a:rPr lang="en" sz="1500">
                <a:solidFill>
                  <a:srgbClr val="343541"/>
                </a:solidFill>
                <a:latin typeface="Roboto"/>
                <a:ea typeface="Roboto"/>
                <a:cs typeface="Roboto"/>
                <a:sym typeface="Roboto"/>
              </a:rPr>
              <a:t>- top 5 issues encountered by users, along with a representative comment for that issue</a:t>
            </a:r>
            <a:endParaRPr sz="1500">
              <a:solidFill>
                <a:srgbClr val="343541"/>
              </a:solidFill>
              <a:latin typeface="Roboto"/>
              <a:ea typeface="Roboto"/>
              <a:cs typeface="Roboto"/>
              <a:sym typeface="Roboto"/>
            </a:endParaRPr>
          </a:p>
          <a:p>
            <a:pPr marL="0" lvl="0" indent="0" algn="l" rtl="0">
              <a:spcBef>
                <a:spcPts val="0"/>
              </a:spcBef>
              <a:spcAft>
                <a:spcPts val="0"/>
              </a:spcAft>
              <a:buNone/>
            </a:pPr>
            <a:r>
              <a:rPr lang="en" sz="1500">
                <a:solidFill>
                  <a:srgbClr val="343541"/>
                </a:solidFill>
                <a:latin typeface="Roboto"/>
                <a:ea typeface="Roboto"/>
                <a:cs typeface="Roboto"/>
                <a:sym typeface="Roboto"/>
              </a:rPr>
              <a:t>- ideas on how to solve these issues</a:t>
            </a:r>
            <a:endParaRPr sz="1500">
              <a:solidFill>
                <a:srgbClr val="343541"/>
              </a:solidFill>
              <a:latin typeface="Roboto"/>
              <a:ea typeface="Roboto"/>
              <a:cs typeface="Roboto"/>
              <a:sym typeface="Roboto"/>
            </a:endParaRPr>
          </a:p>
          <a:p>
            <a:pPr marL="0" lvl="0" indent="0" algn="l" rtl="0">
              <a:spcBef>
                <a:spcPts val="0"/>
              </a:spcBef>
              <a:spcAft>
                <a:spcPts val="0"/>
              </a:spcAft>
              <a:buNone/>
            </a:pPr>
            <a:endParaRPr sz="1500">
              <a:solidFill>
                <a:srgbClr val="343541"/>
              </a:solidFill>
              <a:latin typeface="Roboto"/>
              <a:ea typeface="Roboto"/>
              <a:cs typeface="Roboto"/>
              <a:sym typeface="Roboto"/>
            </a:endParaRPr>
          </a:p>
          <a:p>
            <a:pPr marL="0" lvl="0" indent="0" algn="l" rtl="0">
              <a:spcBef>
                <a:spcPts val="0"/>
              </a:spcBef>
              <a:spcAft>
                <a:spcPts val="0"/>
              </a:spcAft>
              <a:buNone/>
            </a:pPr>
            <a:r>
              <a:rPr lang="en" sz="1500">
                <a:solidFill>
                  <a:srgbClr val="343541"/>
                </a:solidFill>
                <a:latin typeface="Roboto"/>
                <a:ea typeface="Roboto"/>
                <a:cs typeface="Roboto"/>
                <a:sym typeface="Roboto"/>
              </a:rPr>
              <a:t>Give me your reply in a table format.</a:t>
            </a:r>
            <a:endParaRPr sz="1500">
              <a:solidFill>
                <a:srgbClr val="343541"/>
              </a:solidFill>
              <a:latin typeface="Roboto"/>
              <a:ea typeface="Roboto"/>
              <a:cs typeface="Roboto"/>
              <a:sym typeface="Roboto"/>
            </a:endParaRPr>
          </a:p>
          <a:p>
            <a:pPr marL="0" lvl="0" indent="0" algn="l" rtl="0">
              <a:spcBef>
                <a:spcPts val="0"/>
              </a:spcBef>
              <a:spcAft>
                <a:spcPts val="0"/>
              </a:spcAft>
              <a:buNone/>
            </a:pPr>
            <a:br>
              <a:rPr lang="en">
                <a:solidFill>
                  <a:schemeClr val="dk1"/>
                </a:solidFill>
              </a:rPr>
            </a:br>
            <a:r>
              <a:rPr lang="en">
                <a:solidFill>
                  <a:schemeClr val="dk1"/>
                </a:solidFill>
              </a:rPr>
              <a:t>(then copied the first 100 comments)</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Résume la rétroaction</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68" name="Google Shape;168;p2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Résultat</a:t>
            </a:r>
          </a:p>
        </p:txBody>
      </p:sp>
      <p:graphicFrame>
        <p:nvGraphicFramePr>
          <p:cNvPr id="2" name="Google Shape;169;p27">
            <a:extLst>
              <a:ext uri="{FF2B5EF4-FFF2-40B4-BE49-F238E27FC236}">
                <a16:creationId xmlns:a16="http://schemas.microsoft.com/office/drawing/2014/main" id="{CDB44096-5ED9-7C5D-F7B5-166D58B14512}"/>
              </a:ext>
            </a:extLst>
          </p:cNvPr>
          <p:cNvGraphicFramePr/>
          <p:nvPr/>
        </p:nvGraphicFramePr>
        <p:xfrm>
          <a:off x="25963" y="1202250"/>
          <a:ext cx="9092075" cy="3886050"/>
        </p:xfrm>
        <a:graphic>
          <a:graphicData uri="http://schemas.openxmlformats.org/drawingml/2006/table">
            <a:tbl>
              <a:tblPr>
                <a:noFill/>
              </a:tblPr>
              <a:tblGrid>
                <a:gridCol w="2837075">
                  <a:extLst>
                    <a:ext uri="{9D8B030D-6E8A-4147-A177-3AD203B41FA5}">
                      <a16:colId xmlns:a16="http://schemas.microsoft.com/office/drawing/2014/main" val="20000"/>
                    </a:ext>
                  </a:extLst>
                </a:gridCol>
                <a:gridCol w="3438975">
                  <a:extLst>
                    <a:ext uri="{9D8B030D-6E8A-4147-A177-3AD203B41FA5}">
                      <a16:colId xmlns:a16="http://schemas.microsoft.com/office/drawing/2014/main" val="20001"/>
                    </a:ext>
                  </a:extLst>
                </a:gridCol>
                <a:gridCol w="28160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050" b="1">
                          <a:solidFill>
                            <a:srgbClr val="111827"/>
                          </a:solidFill>
                          <a:latin typeface="Roboto"/>
                          <a:ea typeface="Roboto"/>
                          <a:cs typeface="Roboto"/>
                          <a:sym typeface="Roboto"/>
                        </a:rPr>
                        <a:t>Issue</a:t>
                      </a:r>
                      <a:endParaRPr b="1"/>
                    </a:p>
                  </a:txBody>
                  <a:tcPr marL="91425" marR="91425" marT="91425" marB="91425">
                    <a:solidFill>
                      <a:srgbClr val="D0CCD0"/>
                    </a:solidFill>
                  </a:tcPr>
                </a:tc>
                <a:tc>
                  <a:txBody>
                    <a:bodyPr/>
                    <a:lstStyle/>
                    <a:p>
                      <a:pPr marL="0" lvl="0" indent="0" algn="l" rtl="0">
                        <a:spcBef>
                          <a:spcPts val="0"/>
                        </a:spcBef>
                        <a:spcAft>
                          <a:spcPts val="0"/>
                        </a:spcAft>
                        <a:buNone/>
                      </a:pPr>
                      <a:r>
                        <a:rPr lang="en" sz="1100" b="1"/>
                        <a:t>Representative comment</a:t>
                      </a:r>
                      <a:endParaRPr sz="1100" b="1"/>
                    </a:p>
                  </a:txBody>
                  <a:tcPr marL="91425" marR="91425" marT="91425" marB="91425">
                    <a:solidFill>
                      <a:srgbClr val="D0CCD0"/>
                    </a:solidFill>
                  </a:tcPr>
                </a:tc>
                <a:tc>
                  <a:txBody>
                    <a:bodyPr/>
                    <a:lstStyle/>
                    <a:p>
                      <a:pPr marL="0" lvl="0" indent="0" algn="l" rtl="0">
                        <a:spcBef>
                          <a:spcPts val="0"/>
                        </a:spcBef>
                        <a:spcAft>
                          <a:spcPts val="0"/>
                        </a:spcAft>
                        <a:buNone/>
                      </a:pPr>
                      <a:r>
                        <a:rPr lang="en" sz="1100" b="1"/>
                        <a:t>Ideas for Solution</a:t>
                      </a:r>
                      <a:endParaRPr sz="1100" b="1"/>
                    </a:p>
                  </a:txBody>
                  <a:tcPr marL="91425" marR="91425" marT="91425" marB="91425">
                    <a:solidFill>
                      <a:srgbClr val="D0CCD0"/>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000"/>
                        <a:t>Applying for benefits	</a:t>
                      </a:r>
                      <a:endParaRPr sz="1000"/>
                    </a:p>
                  </a:txBody>
                  <a:tcPr marL="91425" marR="91425" marT="91425" marB="91425"/>
                </a:tc>
                <a:tc>
                  <a:txBody>
                    <a:bodyPr/>
                    <a:lstStyle/>
                    <a:p>
                      <a:pPr marL="0" lvl="0" indent="0" algn="l" rtl="0">
                        <a:spcBef>
                          <a:spcPts val="0"/>
                        </a:spcBef>
                        <a:spcAft>
                          <a:spcPts val="0"/>
                        </a:spcAft>
                        <a:buNone/>
                      </a:pPr>
                      <a:r>
                        <a:rPr lang="en" sz="1000"/>
                        <a:t>"I need to apply for benefits"	</a:t>
                      </a:r>
                      <a:endParaRPr sz="1000"/>
                    </a:p>
                  </a:txBody>
                  <a:tcPr marL="91425" marR="91425" marT="91425" marB="91425"/>
                </a:tc>
                <a:tc>
                  <a:txBody>
                    <a:bodyPr/>
                    <a:lstStyle/>
                    <a:p>
                      <a:pPr marL="0" lvl="0" indent="0" algn="l" rtl="0">
                        <a:spcBef>
                          <a:spcPts val="0"/>
                        </a:spcBef>
                        <a:spcAft>
                          <a:spcPts val="0"/>
                        </a:spcAft>
                        <a:buNone/>
                      </a:pPr>
                      <a:r>
                        <a:rPr lang="en" sz="1000"/>
                        <a:t>Provide clear instructions and a link on how to apply for benefits on the Employment Insurance (EI) website.</a:t>
                      </a:r>
                      <a:endParaRPr sz="1000"/>
                    </a:p>
                  </a:txBody>
                  <a:tcPr marL="91425" marR="91425" marT="91425" marB="91425"/>
                </a:tc>
                <a:extLst>
                  <a:ext uri="{0D108BD9-81ED-4DB2-BD59-A6C34878D82A}">
                    <a16:rowId xmlns:a16="http://schemas.microsoft.com/office/drawing/2014/main" val="10001"/>
                  </a:ext>
                </a:extLst>
              </a:tr>
              <a:tr h="518125">
                <a:tc>
                  <a:txBody>
                    <a:bodyPr/>
                    <a:lstStyle/>
                    <a:p>
                      <a:pPr marL="0" lvl="0" indent="0" algn="l" rtl="0">
                        <a:spcBef>
                          <a:spcPts val="0"/>
                        </a:spcBef>
                        <a:spcAft>
                          <a:spcPts val="0"/>
                        </a:spcAft>
                        <a:buNone/>
                      </a:pPr>
                      <a:r>
                        <a:rPr lang="en" sz="1000"/>
                        <a:t>Difficulty finding where to apply for benefits</a:t>
                      </a:r>
                      <a:endParaRPr sz="1000"/>
                    </a:p>
                  </a:txBody>
                  <a:tcPr marL="91425" marR="91425" marT="91425" marB="91425"/>
                </a:tc>
                <a:tc>
                  <a:txBody>
                    <a:bodyPr/>
                    <a:lstStyle/>
                    <a:p>
                      <a:pPr marL="0" lvl="0" indent="0" algn="l" rtl="0">
                        <a:spcBef>
                          <a:spcPts val="0"/>
                        </a:spcBef>
                        <a:spcAft>
                          <a:spcPts val="0"/>
                        </a:spcAft>
                        <a:buNone/>
                      </a:pPr>
                      <a:r>
                        <a:rPr lang="en" sz="1000"/>
                        <a:t>"Why is it so difficult to find where to apply for EI! I keep being lead in a circle though these information documents but can't find where to actually apply!"	</a:t>
                      </a:r>
                      <a:endParaRPr sz="1000"/>
                    </a:p>
                  </a:txBody>
                  <a:tcPr marL="91425" marR="91425" marT="91425" marB="91425"/>
                </a:tc>
                <a:tc>
                  <a:txBody>
                    <a:bodyPr/>
                    <a:lstStyle/>
                    <a:p>
                      <a:pPr marL="0" lvl="0" indent="0" algn="l" rtl="0">
                        <a:spcBef>
                          <a:spcPts val="0"/>
                        </a:spcBef>
                        <a:spcAft>
                          <a:spcPts val="0"/>
                        </a:spcAft>
                        <a:buNone/>
                      </a:pPr>
                      <a:r>
                        <a:rPr lang="en" sz="1000"/>
                        <a:t>Make the link to apply for benefits more prominent on the EI website.</a:t>
                      </a: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000"/>
                        <a:t>Difficulty navigating the EI website</a:t>
                      </a:r>
                      <a:endParaRPr sz="1000"/>
                    </a:p>
                  </a:txBody>
                  <a:tcPr marL="91425" marR="91425" marT="91425" marB="91425"/>
                </a:tc>
                <a:tc>
                  <a:txBody>
                    <a:bodyPr/>
                    <a:lstStyle/>
                    <a:p>
                      <a:pPr marL="0" lvl="0" indent="0" algn="l" rtl="0">
                        <a:spcBef>
                          <a:spcPts val="0"/>
                        </a:spcBef>
                        <a:spcAft>
                          <a:spcPts val="0"/>
                        </a:spcAft>
                        <a:buNone/>
                      </a:pPr>
                      <a:r>
                        <a:rPr lang="en" sz="1000"/>
                        <a:t>"Doing this on my phone and went in contacts to get a phone number and I canâ€™t figure out how to get back to where I was"	</a:t>
                      </a:r>
                      <a:endParaRPr sz="1000"/>
                    </a:p>
                  </a:txBody>
                  <a:tcPr marL="91425" marR="91425" marT="91425" marB="91425"/>
                </a:tc>
                <a:tc>
                  <a:txBody>
                    <a:bodyPr/>
                    <a:lstStyle/>
                    <a:p>
                      <a:pPr marL="0" lvl="0" indent="0" algn="l" rtl="0">
                        <a:spcBef>
                          <a:spcPts val="0"/>
                        </a:spcBef>
                        <a:spcAft>
                          <a:spcPts val="0"/>
                        </a:spcAft>
                        <a:buNone/>
                      </a:pPr>
                      <a:r>
                        <a:rPr lang="en" sz="1000"/>
                        <a:t>Improve the navigation and design of the EI website to make it easier for users to find and access the information they need.</a:t>
                      </a:r>
                      <a:endParaRPr sz="1000"/>
                    </a:p>
                  </a:txBody>
                  <a:tcPr marL="91425" marR="91425" marT="91425" marB="91425"/>
                </a:tc>
                <a:extLst>
                  <a:ext uri="{0D108BD9-81ED-4DB2-BD59-A6C34878D82A}">
                    <a16:rowId xmlns:a16="http://schemas.microsoft.com/office/drawing/2014/main" val="10003"/>
                  </a:ext>
                </a:extLst>
              </a:tr>
              <a:tr h="518125">
                <a:tc>
                  <a:txBody>
                    <a:bodyPr/>
                    <a:lstStyle/>
                    <a:p>
                      <a:pPr marL="0" lvl="0" indent="0" algn="l" rtl="0">
                        <a:spcBef>
                          <a:spcPts val="0"/>
                        </a:spcBef>
                        <a:spcAft>
                          <a:spcPts val="0"/>
                        </a:spcAft>
                        <a:buNone/>
                      </a:pPr>
                      <a:r>
                        <a:rPr lang="en" sz="1000"/>
                        <a:t>Unable to access or reactivate a previous EI claim</a:t>
                      </a:r>
                      <a:endParaRPr sz="1000"/>
                    </a:p>
                  </a:txBody>
                  <a:tcPr marL="91425" marR="91425" marT="91425" marB="91425"/>
                </a:tc>
                <a:tc>
                  <a:txBody>
                    <a:bodyPr/>
                    <a:lstStyle/>
                    <a:p>
                      <a:pPr marL="0" lvl="0" indent="0" algn="l" rtl="0">
                        <a:spcBef>
                          <a:spcPts val="0"/>
                        </a:spcBef>
                        <a:spcAft>
                          <a:spcPts val="0"/>
                        </a:spcAft>
                        <a:buNone/>
                      </a:pPr>
                      <a:r>
                        <a:rPr lang="en" sz="1000"/>
                        <a:t>"Trying to reactivate old claim will not except the information I am providing"	</a:t>
                      </a:r>
                      <a:endParaRPr sz="1000"/>
                    </a:p>
                  </a:txBody>
                  <a:tcPr marL="91425" marR="91425" marT="91425" marB="91425"/>
                </a:tc>
                <a:tc>
                  <a:txBody>
                    <a:bodyPr/>
                    <a:lstStyle/>
                    <a:p>
                      <a:pPr marL="0" lvl="0" indent="0" algn="l" rtl="0">
                        <a:spcBef>
                          <a:spcPts val="0"/>
                        </a:spcBef>
                        <a:spcAft>
                          <a:spcPts val="0"/>
                        </a:spcAft>
                        <a:buNone/>
                      </a:pPr>
                      <a:r>
                        <a:rPr lang="en" sz="1000"/>
                        <a:t>Make it clear on the EI website how to access or reactivate a previous claim, and provide assistance for users who are experiencing difficulties doing so.</a:t>
                      </a:r>
                      <a:endParaRPr sz="1000"/>
                    </a:p>
                  </a:txBody>
                  <a:tcPr marL="91425" marR="91425" marT="91425" marB="91425"/>
                </a:tc>
                <a:extLst>
                  <a:ext uri="{0D108BD9-81ED-4DB2-BD59-A6C34878D82A}">
                    <a16:rowId xmlns:a16="http://schemas.microsoft.com/office/drawing/2014/main" val="10004"/>
                  </a:ext>
                </a:extLst>
              </a:tr>
              <a:tr h="518125">
                <a:tc>
                  <a:txBody>
                    <a:bodyPr/>
                    <a:lstStyle/>
                    <a:p>
                      <a:pPr marL="0" lvl="0" indent="0" algn="l" rtl="0">
                        <a:spcBef>
                          <a:spcPts val="0"/>
                        </a:spcBef>
                        <a:spcAft>
                          <a:spcPts val="0"/>
                        </a:spcAft>
                        <a:buNone/>
                      </a:pPr>
                      <a:r>
                        <a:rPr lang="en" sz="1000"/>
                        <a:t>Difficulty contacting a representative for assistance</a:t>
                      </a:r>
                      <a:endParaRPr sz="1000"/>
                    </a:p>
                  </a:txBody>
                  <a:tcPr marL="91425" marR="91425" marT="91425" marB="91425"/>
                </a:tc>
                <a:tc>
                  <a:txBody>
                    <a:bodyPr/>
                    <a:lstStyle/>
                    <a:p>
                      <a:pPr marL="0" lvl="0" indent="0" algn="l" rtl="0">
                        <a:spcBef>
                          <a:spcPts val="0"/>
                        </a:spcBef>
                        <a:spcAft>
                          <a:spcPts val="0"/>
                        </a:spcAft>
                        <a:buNone/>
                      </a:pPr>
                      <a:r>
                        <a:rPr lang="en" sz="1000"/>
                        <a:t>"Need to speak to a representative"	</a:t>
                      </a:r>
                      <a:endParaRPr sz="1000"/>
                    </a:p>
                  </a:txBody>
                  <a:tcPr marL="91425" marR="91425" marT="91425" marB="91425"/>
                </a:tc>
                <a:tc>
                  <a:txBody>
                    <a:bodyPr/>
                    <a:lstStyle/>
                    <a:p>
                      <a:pPr marL="0" lvl="0" indent="0" algn="l" rtl="0">
                        <a:spcBef>
                          <a:spcPts val="0"/>
                        </a:spcBef>
                        <a:spcAft>
                          <a:spcPts val="0"/>
                        </a:spcAft>
                        <a:buNone/>
                      </a:pPr>
                      <a:r>
                        <a:rPr lang="en" sz="1000"/>
                        <a:t>Provide clear information on the EI website on how to contact a representative for assistance, including phone numbers and email addresses. Consider offering live chat.</a:t>
                      </a: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8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800">
                <a:solidFill>
                  <a:schemeClr val="lt1"/>
                </a:solidFill>
                <a:latin typeface="Roboto"/>
                <a:ea typeface="Roboto"/>
                <a:cs typeface="Roboto"/>
                <a:sym typeface="Roboto"/>
              </a:rPr>
              <a:t>Résume la rétroaction</a:t>
            </a:r>
          </a:p>
          <a:p>
            <a:pPr marL="0" lvl="0" indent="0" algn="l" rtl="0">
              <a:spcBef>
                <a:spcPts val="0"/>
              </a:spcBef>
              <a:spcAft>
                <a:spcPts val="0"/>
              </a:spcAft>
              <a:buSzPts val="990"/>
              <a:buNone/>
            </a:pPr>
            <a:endParaRPr sz="2800">
              <a:solidFill>
                <a:schemeClr val="lt1"/>
              </a:solidFill>
              <a:latin typeface="Roboto"/>
              <a:ea typeface="Roboto"/>
              <a:cs typeface="Roboto"/>
              <a:sym typeface="Roboto"/>
            </a:endParaRPr>
          </a:p>
        </p:txBody>
      </p:sp>
      <p:sp>
        <p:nvSpPr>
          <p:cNvPr id="175" name="Google Shape;175;p28"/>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100" b="1"/>
              <a:t>Réflexions</a:t>
            </a:r>
          </a:p>
        </p:txBody>
      </p:sp>
      <p:sp>
        <p:nvSpPr>
          <p:cNvPr id="176" name="Google Shape;176;p28"/>
          <p:cNvSpPr txBox="1"/>
          <p:nvPr/>
        </p:nvSpPr>
        <p:spPr>
          <a:xfrm>
            <a:off x="103600" y="1170000"/>
            <a:ext cx="6542100" cy="3247012"/>
          </a:xfrm>
          <a:prstGeom prst="rect">
            <a:avLst/>
          </a:prstGeom>
          <a:noFill/>
          <a:ln>
            <a:noFill/>
          </a:ln>
        </p:spPr>
        <p:txBody>
          <a:bodyPr spcFirstLastPara="1" wrap="square" lIns="91425" tIns="91425" rIns="91425" bIns="91425" anchor="t" anchorCtr="0">
            <a:spAutoFit/>
          </a:bodyPr>
          <a:lstStyle/>
          <a:p>
            <a:pPr marL="457200" lvl="0" indent="-323850" algn="l" rtl="0">
              <a:spcBef>
                <a:spcPts val="1000"/>
              </a:spcBef>
              <a:spcAft>
                <a:spcPts val="0"/>
              </a:spcAft>
              <a:buSzPts val="1500"/>
              <a:buChar char="●"/>
            </a:pPr>
            <a:r>
              <a:rPr lang="fr-CA" sz="1200"/>
              <a:t>Utilisation prometteuse : alimenter une grande quantité de commentaires et obtenir tout de suite un « instantané »</a:t>
            </a:r>
          </a:p>
          <a:p>
            <a:pPr marL="457200" lvl="0" indent="-323850" algn="l" rtl="0">
              <a:spcBef>
                <a:spcPts val="1000"/>
              </a:spcBef>
              <a:spcAft>
                <a:spcPts val="0"/>
              </a:spcAft>
              <a:buSzPts val="1500"/>
              <a:buChar char="●"/>
            </a:pPr>
            <a:r>
              <a:rPr lang="fr-CA" sz="1200"/>
              <a:t>Est-ce exact? Pouvez-vous vous y fier? Il faudrait comparer avec l’analyse humaine.</a:t>
            </a:r>
          </a:p>
          <a:p>
            <a:pPr marL="457200" lvl="0" indent="-323850" algn="l" rtl="0">
              <a:spcBef>
                <a:spcPts val="1000"/>
              </a:spcBef>
              <a:spcAft>
                <a:spcPts val="0"/>
              </a:spcAft>
              <a:buSzPts val="1500"/>
              <a:buChar char="●"/>
            </a:pPr>
            <a:r>
              <a:rPr lang="fr-CA" sz="1200"/>
              <a:t>Que perdez-vous, que gagnez-vous, par rapport à une analyse humaine? </a:t>
            </a:r>
          </a:p>
          <a:p>
            <a:pPr marL="457200" lvl="0" indent="-323850" algn="l" rtl="0">
              <a:spcBef>
                <a:spcPts val="1000"/>
              </a:spcBef>
              <a:spcAft>
                <a:spcPts val="0"/>
              </a:spcAft>
              <a:buSzPts val="1500"/>
              <a:buChar char="●"/>
            </a:pPr>
            <a:r>
              <a:rPr lang="fr-CA" sz="1200"/>
              <a:t>Est-il éthique d’alimenter l’algorithme avec des commentaires d’utilisateurs qui n’y ont jamais consenti? </a:t>
            </a:r>
          </a:p>
          <a:p>
            <a:pPr marL="457200" lvl="0" indent="-323850" algn="l" rtl="0">
              <a:spcBef>
                <a:spcPts val="1000"/>
              </a:spcBef>
              <a:spcAft>
                <a:spcPts val="0"/>
              </a:spcAft>
              <a:buSzPts val="1500"/>
              <a:buChar char="●"/>
            </a:pPr>
            <a:r>
              <a:rPr lang="fr-CA" sz="1200"/>
              <a:t>Il serait probablement préférable de disposer d’une version locale d’un outil similaire :</a:t>
            </a:r>
          </a:p>
          <a:p>
            <a:pPr marL="914400" lvl="1" indent="-323850" algn="l" rtl="0">
              <a:spcBef>
                <a:spcPts val="1000"/>
              </a:spcBef>
              <a:spcAft>
                <a:spcPts val="0"/>
              </a:spcAft>
              <a:buSzPts val="1500"/>
              <a:buChar char="○"/>
            </a:pPr>
            <a:r>
              <a:rPr lang="fr-CA" sz="1200"/>
              <a:t>possibilité de le configurer pour l’alimenter avec plus de commentaires</a:t>
            </a:r>
          </a:p>
          <a:p>
            <a:pPr marL="914400" lvl="1" indent="-323850" algn="l" rtl="0">
              <a:spcBef>
                <a:spcPts val="1000"/>
              </a:spcBef>
              <a:spcAft>
                <a:spcPts val="0"/>
              </a:spcAft>
              <a:buSzPts val="1500"/>
              <a:buChar char="○"/>
            </a:pPr>
            <a:r>
              <a:rPr lang="fr-CA" sz="1200"/>
              <a:t>possibilité d’ajuster les paramètres</a:t>
            </a:r>
          </a:p>
          <a:p>
            <a:pPr marL="914400" lvl="1" indent="-323850" algn="l" rtl="0">
              <a:spcBef>
                <a:spcPts val="1000"/>
              </a:spcBef>
              <a:spcAft>
                <a:spcPts val="1000"/>
              </a:spcAft>
              <a:buSzPts val="1500"/>
              <a:buChar char="○"/>
            </a:pPr>
            <a:r>
              <a:rPr lang="fr-CA" sz="1200"/>
              <a:t>garantie que les commentaires ne seront pas utilisés par OpanAI</a:t>
            </a:r>
          </a:p>
        </p:txBody>
      </p:sp>
      <p:pic>
        <p:nvPicPr>
          <p:cNvPr id="177" name="Google Shape;177;p28"/>
          <p:cNvPicPr preferRelativeResize="0"/>
          <p:nvPr/>
        </p:nvPicPr>
        <p:blipFill>
          <a:blip r:embed="rId3">
            <a:alphaModFix/>
          </a:blip>
          <a:stretch>
            <a:fillRect/>
          </a:stretch>
        </p:blipFill>
        <p:spPr>
          <a:xfrm>
            <a:off x="6830950" y="1729450"/>
            <a:ext cx="2229100" cy="2229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Crée des personas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83" name="Google Shape;183;p29"/>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Invite</a:t>
            </a:r>
          </a:p>
        </p:txBody>
      </p:sp>
      <p:sp>
        <p:nvSpPr>
          <p:cNvPr id="2" name="Google Shape;184;p29">
            <a:extLst>
              <a:ext uri="{FF2B5EF4-FFF2-40B4-BE49-F238E27FC236}">
                <a16:creationId xmlns:a16="http://schemas.microsoft.com/office/drawing/2014/main" id="{113173A6-96B4-A2CB-F3ED-FB9AA49D6820}"/>
              </a:ext>
            </a:extLst>
          </p:cNvPr>
          <p:cNvSpPr txBox="1"/>
          <p:nvPr/>
        </p:nvSpPr>
        <p:spPr>
          <a:xfrm>
            <a:off x="1199850" y="1233900"/>
            <a:ext cx="6797700" cy="3909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43541"/>
                </a:solidFill>
                <a:latin typeface="Roboto"/>
                <a:ea typeface="Roboto"/>
                <a:cs typeface="Roboto"/>
                <a:sym typeface="Roboto"/>
              </a:rPr>
              <a:t>Prompt:</a:t>
            </a:r>
            <a:br>
              <a:rPr lang="en" sz="1200">
                <a:solidFill>
                  <a:srgbClr val="343541"/>
                </a:solidFill>
                <a:latin typeface="Roboto"/>
                <a:ea typeface="Roboto"/>
                <a:cs typeface="Roboto"/>
                <a:sym typeface="Roboto"/>
              </a:rPr>
            </a:br>
            <a:r>
              <a:rPr lang="en" sz="1200">
                <a:solidFill>
                  <a:srgbClr val="343541"/>
                </a:solidFill>
                <a:latin typeface="Roboto"/>
                <a:ea typeface="Roboto"/>
                <a:cs typeface="Roboto"/>
                <a:sym typeface="Roboto"/>
              </a:rPr>
              <a:t>Here's the description of a page I'm working on (Health Infobase - Health data in Canada): Data tools, infographics, charts and blogs about health data in Canada. The data products accessible from this page cover a wide range of topics (covid-19, mental health, opioids, all sorts of diseases and infections, determinants of health, etc.). The products are designed for the general public, health data enthusiasts, and public health specialists. Most products show key insights from the data, some way to explore the data (interactive visualization), and access to raw data. </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Create 5 behavioral personas for that content. </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For each persona, include: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A representative title (for example: the Health journalist) </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Goals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Needs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Opportunities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Challenges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Data tasks (what do they want to do with the data)</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Design implications</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Start with the first persona.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Crée des personas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90" name="Google Shape;190;p3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Résultat</a:t>
            </a:r>
          </a:p>
        </p:txBody>
      </p:sp>
      <p:sp>
        <p:nvSpPr>
          <p:cNvPr id="192" name="Google Shape;192;p30"/>
          <p:cNvSpPr txBox="1"/>
          <p:nvPr/>
        </p:nvSpPr>
        <p:spPr>
          <a:xfrm>
            <a:off x="104825" y="2426600"/>
            <a:ext cx="2797580" cy="2123628"/>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rabicPeriod"/>
            </a:pPr>
            <a:r>
              <a:rPr lang="fr-CA" dirty="0"/>
              <a:t>L’enthousiaste des données de santé</a:t>
            </a:r>
          </a:p>
          <a:p>
            <a:pPr marL="457200" lvl="0" indent="-317500" algn="l" rtl="0">
              <a:spcBef>
                <a:spcPts val="0"/>
              </a:spcBef>
              <a:spcAft>
                <a:spcPts val="0"/>
              </a:spcAft>
              <a:buSzPts val="1400"/>
              <a:buAutoNum type="arabicPeriod"/>
            </a:pPr>
            <a:r>
              <a:rPr lang="fr-CA" dirty="0"/>
              <a:t>Le spécialiste de la santé publique</a:t>
            </a:r>
          </a:p>
          <a:p>
            <a:pPr marL="457200" lvl="0" indent="-317500" algn="l" rtl="0">
              <a:spcBef>
                <a:spcPts val="0"/>
              </a:spcBef>
              <a:spcAft>
                <a:spcPts val="0"/>
              </a:spcAft>
              <a:buSzPts val="1400"/>
              <a:buAutoNum type="arabicPeriod"/>
            </a:pPr>
            <a:r>
              <a:rPr lang="fr-CA" dirty="0"/>
              <a:t>Le journaliste du secteur de la santé</a:t>
            </a:r>
          </a:p>
          <a:p>
            <a:pPr marL="457200" lvl="0" indent="-317500" algn="l" rtl="0">
              <a:spcBef>
                <a:spcPts val="0"/>
              </a:spcBef>
              <a:spcAft>
                <a:spcPts val="0"/>
              </a:spcAft>
              <a:buSzPts val="1400"/>
              <a:buAutoNum type="arabicPeriod"/>
            </a:pPr>
            <a:r>
              <a:rPr lang="fr-CA" dirty="0"/>
              <a:t>Le citoyen préoccupé</a:t>
            </a:r>
          </a:p>
          <a:p>
            <a:pPr marL="457200" lvl="0" indent="-317500" algn="l" rtl="0">
              <a:spcBef>
                <a:spcPts val="0"/>
              </a:spcBef>
              <a:spcAft>
                <a:spcPts val="0"/>
              </a:spcAft>
              <a:buSzPts val="1400"/>
              <a:buAutoNum type="arabicPeriod"/>
            </a:pPr>
            <a:r>
              <a:rPr lang="fr-CA" dirty="0"/>
              <a:t>Le professionnel de la santé</a:t>
            </a:r>
          </a:p>
        </p:txBody>
      </p:sp>
      <p:sp>
        <p:nvSpPr>
          <p:cNvPr id="193" name="Google Shape;193;p30"/>
          <p:cNvSpPr txBox="1"/>
          <p:nvPr/>
        </p:nvSpPr>
        <p:spPr>
          <a:xfrm>
            <a:off x="196075" y="2026400"/>
            <a:ext cx="256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Cinq personas</a:t>
            </a:r>
          </a:p>
        </p:txBody>
      </p:sp>
      <p:sp>
        <p:nvSpPr>
          <p:cNvPr id="2" name="Google Shape;191;p30">
            <a:extLst>
              <a:ext uri="{FF2B5EF4-FFF2-40B4-BE49-F238E27FC236}">
                <a16:creationId xmlns:a16="http://schemas.microsoft.com/office/drawing/2014/main" id="{22453899-9BBB-F020-00AB-56515E9AF983}"/>
              </a:ext>
            </a:extLst>
          </p:cNvPr>
          <p:cNvSpPr txBox="1"/>
          <p:nvPr/>
        </p:nvSpPr>
        <p:spPr>
          <a:xfrm>
            <a:off x="3100675" y="1264500"/>
            <a:ext cx="5873100" cy="3879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b="1"/>
              <a:t>Title: The Health Data Enthusiast</a:t>
            </a:r>
            <a:endParaRPr sz="1000" b="1"/>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b="1"/>
              <a:t>Goals: </a:t>
            </a:r>
            <a:r>
              <a:rPr lang="en" sz="1000"/>
              <a:t>To stay up-to-date on the latest health data trends and findings in Canada, to learn more about health data analysis and visualization techniques, and to share their knowledge with others.</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b="1"/>
              <a:t>Needs</a:t>
            </a:r>
            <a:r>
              <a:rPr lang="en" sz="1000"/>
              <a:t>: Access to high-quality, reliable health data sources, easy-to-use data visualization tools, and clear, concise explanations of the data.</a:t>
            </a:r>
            <a:endParaRPr sz="1000"/>
          </a:p>
          <a:p>
            <a:pPr marL="0" lvl="0" indent="0" algn="l" rtl="0">
              <a:spcBef>
                <a:spcPts val="0"/>
              </a:spcBef>
              <a:spcAft>
                <a:spcPts val="0"/>
              </a:spcAft>
              <a:buClr>
                <a:schemeClr val="dk1"/>
              </a:buClr>
              <a:buSzPts val="1100"/>
              <a:buFont typeface="Arial"/>
              <a:buNone/>
            </a:pPr>
            <a:endParaRPr sz="1000" b="1"/>
          </a:p>
          <a:p>
            <a:pPr marL="0" lvl="0" indent="0" algn="l" rtl="0">
              <a:spcBef>
                <a:spcPts val="0"/>
              </a:spcBef>
              <a:spcAft>
                <a:spcPts val="0"/>
              </a:spcAft>
              <a:buClr>
                <a:schemeClr val="dk1"/>
              </a:buClr>
              <a:buSzPts val="1100"/>
              <a:buFont typeface="Arial"/>
              <a:buNone/>
            </a:pPr>
            <a:r>
              <a:rPr lang="en" sz="1000" b="1"/>
              <a:t>Opportunities:</a:t>
            </a:r>
            <a:r>
              <a:rPr lang="en" sz="1000"/>
              <a:t> The Health Infobase provides a wide range of data products on a variety of health topics, allowing the Health Data Enthusiast to explore and learn about different areas of health data. The interactive visualizations and access to raw data also provide opportunities for hands-on learning and experimentation.</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b="1"/>
              <a:t>Challenges:</a:t>
            </a:r>
            <a:r>
              <a:rPr lang="en" sz="1000"/>
              <a:t> Sifting through large amounts of data and understanding technical terms and concepts can be overwhelming for the Health Data Enthusiast. It may also be challenging to find data products that are tailored to their level of expertise.</a:t>
            </a:r>
            <a:endParaRPr sz="1000"/>
          </a:p>
          <a:p>
            <a:pPr marL="0" lvl="0" indent="0" algn="l" rtl="0">
              <a:spcBef>
                <a:spcPts val="0"/>
              </a:spcBef>
              <a:spcAft>
                <a:spcPts val="0"/>
              </a:spcAft>
              <a:buClr>
                <a:schemeClr val="dk1"/>
              </a:buClr>
              <a:buSzPts val="1100"/>
              <a:buFont typeface="Arial"/>
              <a:buNone/>
            </a:pPr>
            <a:endParaRPr sz="1000" b="1"/>
          </a:p>
          <a:p>
            <a:pPr marL="0" lvl="0" indent="0" algn="l" rtl="0">
              <a:spcBef>
                <a:spcPts val="0"/>
              </a:spcBef>
              <a:spcAft>
                <a:spcPts val="0"/>
              </a:spcAft>
              <a:buClr>
                <a:schemeClr val="dk1"/>
              </a:buClr>
              <a:buSzPts val="1100"/>
              <a:buFont typeface="Arial"/>
              <a:buNone/>
            </a:pPr>
            <a:r>
              <a:rPr lang="en" sz="1000" b="1"/>
              <a:t>Data tasks:</a:t>
            </a:r>
            <a:r>
              <a:rPr lang="en" sz="1000"/>
              <a:t> The Health Data Enthusiast may want to explore different data products, filter and sort data, create custom visualizations, and download raw data for further analysis.</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 sz="1000" b="1"/>
              <a:t>Design implications:</a:t>
            </a:r>
            <a:r>
              <a:rPr lang="en" sz="1000"/>
              <a:t> It is important for the design of the Health Infobase to be user-friendly and intuitive, with clear navigation and explanations of the data. Providing a range of data products at different levels of complexity and offering tools and resources for learning about health data analysis and visualization can also be helpful for the Health Data Enthusiast.</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3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Imagine des flux d’utilisateurs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99" name="Google Shape;199;p3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Invite</a:t>
            </a:r>
          </a:p>
        </p:txBody>
      </p:sp>
      <p:sp>
        <p:nvSpPr>
          <p:cNvPr id="2" name="Google Shape;200;p31">
            <a:extLst>
              <a:ext uri="{FF2B5EF4-FFF2-40B4-BE49-F238E27FC236}">
                <a16:creationId xmlns:a16="http://schemas.microsoft.com/office/drawing/2014/main" id="{6270B5B2-8591-6033-49C1-1124C8C387F7}"/>
              </a:ext>
            </a:extLst>
          </p:cNvPr>
          <p:cNvSpPr txBox="1"/>
          <p:nvPr/>
        </p:nvSpPr>
        <p:spPr>
          <a:xfrm>
            <a:off x="1250125" y="1722275"/>
            <a:ext cx="6424800" cy="261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b="1"/>
              <a:t>Prompt:</a:t>
            </a:r>
            <a:endParaRPr sz="1600" b="1"/>
          </a:p>
          <a:p>
            <a:pPr marL="0" lvl="0" indent="0" algn="l" rtl="0">
              <a:spcBef>
                <a:spcPts val="0"/>
              </a:spcBef>
              <a:spcAft>
                <a:spcPts val="0"/>
              </a:spcAft>
              <a:buNone/>
            </a:pPr>
            <a:br>
              <a:rPr lang="en" sz="1600"/>
            </a:br>
            <a:r>
              <a:rPr lang="en">
                <a:solidFill>
                  <a:srgbClr val="343541"/>
                </a:solidFill>
                <a:latin typeface="Roboto"/>
                <a:ea typeface="Roboto"/>
                <a:cs typeface="Roboto"/>
                <a:sym typeface="Roboto"/>
              </a:rPr>
              <a:t>You're a service designer. You're working on improving the way people can get access to the Guaranteed Income supplement from the Government of Canada. </a:t>
            </a:r>
            <a:endParaRPr>
              <a:solidFill>
                <a:srgbClr val="343541"/>
              </a:solidFill>
              <a:latin typeface="Roboto"/>
              <a:ea typeface="Roboto"/>
              <a:cs typeface="Roboto"/>
              <a:sym typeface="Roboto"/>
            </a:endParaRPr>
          </a:p>
          <a:p>
            <a:pPr marL="0" lvl="0" indent="0" algn="l" rtl="0">
              <a:spcBef>
                <a:spcPts val="0"/>
              </a:spcBef>
              <a:spcAft>
                <a:spcPts val="0"/>
              </a:spcAft>
              <a:buNone/>
            </a:pPr>
            <a:endParaRPr>
              <a:solidFill>
                <a:srgbClr val="343541"/>
              </a:solidFill>
              <a:latin typeface="Roboto"/>
              <a:ea typeface="Roboto"/>
              <a:cs typeface="Roboto"/>
              <a:sym typeface="Roboto"/>
            </a:endParaRPr>
          </a:p>
          <a:p>
            <a:pPr marL="0" lvl="0" indent="0" algn="l" rtl="0">
              <a:spcBef>
                <a:spcPts val="0"/>
              </a:spcBef>
              <a:spcAft>
                <a:spcPts val="0"/>
              </a:spcAft>
              <a:buNone/>
            </a:pPr>
            <a:r>
              <a:rPr lang="en">
                <a:solidFill>
                  <a:srgbClr val="343541"/>
                </a:solidFill>
                <a:latin typeface="Roboto"/>
                <a:ea typeface="Roboto"/>
                <a:cs typeface="Roboto"/>
                <a:sym typeface="Roboto"/>
              </a:rPr>
              <a:t>Create the complete user flow for that service. </a:t>
            </a:r>
            <a:endParaRPr>
              <a:solidFill>
                <a:srgbClr val="343541"/>
              </a:solidFill>
              <a:latin typeface="Roboto"/>
              <a:ea typeface="Roboto"/>
              <a:cs typeface="Roboto"/>
              <a:sym typeface="Roboto"/>
            </a:endParaRPr>
          </a:p>
          <a:p>
            <a:pPr marL="0" lvl="0" indent="0" algn="l" rtl="0">
              <a:spcBef>
                <a:spcPts val="0"/>
              </a:spcBef>
              <a:spcAft>
                <a:spcPts val="0"/>
              </a:spcAft>
              <a:buNone/>
            </a:pPr>
            <a:endParaRPr>
              <a:solidFill>
                <a:srgbClr val="343541"/>
              </a:solidFill>
              <a:latin typeface="Roboto"/>
              <a:ea typeface="Roboto"/>
              <a:cs typeface="Roboto"/>
              <a:sym typeface="Roboto"/>
            </a:endParaRPr>
          </a:p>
          <a:p>
            <a:pPr marL="0" lvl="0" indent="0" algn="l" rtl="0">
              <a:spcBef>
                <a:spcPts val="0"/>
              </a:spcBef>
              <a:spcAft>
                <a:spcPts val="0"/>
              </a:spcAft>
              <a:buNone/>
            </a:pPr>
            <a:r>
              <a:rPr lang="en">
                <a:solidFill>
                  <a:srgbClr val="343541"/>
                </a:solidFill>
                <a:latin typeface="Roboto"/>
                <a:ea typeface="Roboto"/>
                <a:cs typeface="Roboto"/>
                <a:sym typeface="Roboto"/>
              </a:rPr>
              <a:t>For each step, include opportunities and challenges. </a:t>
            </a:r>
            <a:endParaRPr>
              <a:solidFill>
                <a:srgbClr val="343541"/>
              </a:solidFill>
              <a:latin typeface="Roboto"/>
              <a:ea typeface="Roboto"/>
              <a:cs typeface="Roboto"/>
              <a:sym typeface="Roboto"/>
            </a:endParaRPr>
          </a:p>
          <a:p>
            <a:pPr marL="0" lvl="0" indent="0" algn="l" rtl="0">
              <a:spcBef>
                <a:spcPts val="0"/>
              </a:spcBef>
              <a:spcAft>
                <a:spcPts val="0"/>
              </a:spcAft>
              <a:buNone/>
            </a:pPr>
            <a:endParaRPr>
              <a:solidFill>
                <a:srgbClr val="343541"/>
              </a:solidFill>
              <a:latin typeface="Roboto"/>
              <a:ea typeface="Roboto"/>
              <a:cs typeface="Roboto"/>
              <a:sym typeface="Roboto"/>
            </a:endParaRPr>
          </a:p>
          <a:p>
            <a:pPr marL="0" lvl="0" indent="0" algn="l" rtl="0">
              <a:spcBef>
                <a:spcPts val="0"/>
              </a:spcBef>
              <a:spcAft>
                <a:spcPts val="0"/>
              </a:spcAft>
              <a:buNone/>
            </a:pPr>
            <a:r>
              <a:rPr lang="en">
                <a:solidFill>
                  <a:srgbClr val="343541"/>
                </a:solidFill>
                <a:latin typeface="Roboto"/>
                <a:ea typeface="Roboto"/>
                <a:cs typeface="Roboto"/>
                <a:sym typeface="Roboto"/>
              </a:rPr>
              <a:t>Give your answer in a table format.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8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800">
                <a:solidFill>
                  <a:schemeClr val="lt1"/>
                </a:solidFill>
                <a:latin typeface="Roboto"/>
                <a:ea typeface="Roboto"/>
                <a:cs typeface="Roboto"/>
                <a:sym typeface="Roboto"/>
              </a:rPr>
              <a:t>Mon avis</a:t>
            </a:r>
          </a:p>
          <a:p>
            <a:pPr marL="0" lvl="0" indent="0" algn="l" rtl="0">
              <a:spcBef>
                <a:spcPts val="0"/>
              </a:spcBef>
              <a:spcAft>
                <a:spcPts val="0"/>
              </a:spcAft>
              <a:buSzPts val="990"/>
              <a:buNone/>
            </a:pPr>
            <a:endParaRPr sz="2800">
              <a:solidFill>
                <a:schemeClr val="lt1"/>
              </a:solidFill>
              <a:latin typeface="Roboto"/>
              <a:ea typeface="Roboto"/>
              <a:cs typeface="Roboto"/>
              <a:sym typeface="Roboto"/>
            </a:endParaRPr>
          </a:p>
        </p:txBody>
      </p:sp>
      <p:sp>
        <p:nvSpPr>
          <p:cNvPr id="63" name="Google Shape;63;p14"/>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100"/>
              <a:t>À quoi s’attendre de cette présentation</a:t>
            </a:r>
          </a:p>
        </p:txBody>
      </p:sp>
      <p:sp>
        <p:nvSpPr>
          <p:cNvPr id="64" name="Google Shape;64;p14"/>
          <p:cNvSpPr txBox="1"/>
          <p:nvPr/>
        </p:nvSpPr>
        <p:spPr>
          <a:xfrm>
            <a:off x="549750" y="1865000"/>
            <a:ext cx="4275600" cy="2799198"/>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A" sz="1800">
                <a:solidFill>
                  <a:srgbClr val="222222"/>
                </a:solidFill>
              </a:rPr>
              <a:t>ChatGPT est un </a:t>
            </a:r>
            <a:r>
              <a:rPr lang="fr-CA" sz="1800" b="1">
                <a:solidFill>
                  <a:srgbClr val="222222"/>
                </a:solidFill>
              </a:rPr>
              <a:t>outil puissant</a:t>
            </a:r>
            <a:r>
              <a:rPr lang="fr-CA" sz="1800">
                <a:solidFill>
                  <a:srgbClr val="222222"/>
                </a:solidFill>
              </a:rPr>
              <a:t> qui peut </a:t>
            </a:r>
            <a:r>
              <a:rPr lang="fr-CA" sz="1800" b="1">
                <a:solidFill>
                  <a:srgbClr val="222222"/>
                </a:solidFill>
              </a:rPr>
              <a:t>nous aider</a:t>
            </a:r>
            <a:r>
              <a:rPr lang="fr-CA" sz="1800">
                <a:solidFill>
                  <a:srgbClr val="222222"/>
                </a:solidFill>
              </a:rPr>
              <a:t> dans le processus de conception. </a:t>
            </a:r>
          </a:p>
          <a:p>
            <a:pPr marL="0" lvl="0" indent="0" algn="l" rtl="0">
              <a:lnSpc>
                <a:spcPct val="115000"/>
              </a:lnSpc>
              <a:spcBef>
                <a:spcPts val="1000"/>
              </a:spcBef>
              <a:spcAft>
                <a:spcPts val="0"/>
              </a:spcAft>
              <a:buNone/>
            </a:pPr>
            <a:r>
              <a:rPr lang="fr-CA" sz="1800">
                <a:solidFill>
                  <a:srgbClr val="222222"/>
                </a:solidFill>
              </a:rPr>
              <a:t>Mais on </a:t>
            </a:r>
            <a:r>
              <a:rPr lang="fr-CA" sz="1800" b="1">
                <a:solidFill>
                  <a:srgbClr val="222222"/>
                </a:solidFill>
              </a:rPr>
              <a:t>ne peut pas s’y fier</a:t>
            </a:r>
            <a:r>
              <a:rPr lang="fr-CA" sz="1800">
                <a:solidFill>
                  <a:srgbClr val="222222"/>
                </a:solidFill>
              </a:rPr>
              <a:t> pour fournir des réponses précises aux utilisateurs.</a:t>
            </a:r>
          </a:p>
          <a:p>
            <a:pPr marL="0" lvl="0" indent="0" algn="l" rtl="0">
              <a:lnSpc>
                <a:spcPct val="115000"/>
              </a:lnSpc>
              <a:spcBef>
                <a:spcPts val="1000"/>
              </a:spcBef>
              <a:spcAft>
                <a:spcPts val="1000"/>
              </a:spcAft>
              <a:buNone/>
            </a:pPr>
            <a:r>
              <a:rPr lang="fr-CA" sz="1800">
                <a:solidFill>
                  <a:srgbClr val="222222"/>
                </a:solidFill>
              </a:rPr>
              <a:t>Utilisez-le avec </a:t>
            </a:r>
            <a:r>
              <a:rPr lang="fr-CA" sz="1800" b="1">
                <a:solidFill>
                  <a:srgbClr val="222222"/>
                </a:solidFill>
              </a:rPr>
              <a:t>prudence</a:t>
            </a:r>
            <a:r>
              <a:rPr lang="fr-CA" sz="1800">
                <a:solidFill>
                  <a:srgbClr val="222222"/>
                </a:solidFill>
              </a:rPr>
              <a:t>.</a:t>
            </a:r>
          </a:p>
        </p:txBody>
      </p:sp>
      <p:pic>
        <p:nvPicPr>
          <p:cNvPr id="65" name="Google Shape;65;p14"/>
          <p:cNvPicPr preferRelativeResize="0"/>
          <p:nvPr/>
        </p:nvPicPr>
        <p:blipFill>
          <a:blip r:embed="rId3">
            <a:alphaModFix/>
          </a:blip>
          <a:stretch>
            <a:fillRect/>
          </a:stretch>
        </p:blipFill>
        <p:spPr>
          <a:xfrm>
            <a:off x="5702950" y="1766450"/>
            <a:ext cx="2585175" cy="2585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Imagine des flux d’utilisateurs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06" name="Google Shape;206;p3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Résultat</a:t>
            </a:r>
          </a:p>
        </p:txBody>
      </p:sp>
      <p:graphicFrame>
        <p:nvGraphicFramePr>
          <p:cNvPr id="2" name="Google Shape;207;p32">
            <a:extLst>
              <a:ext uri="{FF2B5EF4-FFF2-40B4-BE49-F238E27FC236}">
                <a16:creationId xmlns:a16="http://schemas.microsoft.com/office/drawing/2014/main" id="{B75CA2C2-B55F-C36E-B8E5-DE6ADEF06C01}"/>
              </a:ext>
            </a:extLst>
          </p:cNvPr>
          <p:cNvGraphicFramePr/>
          <p:nvPr/>
        </p:nvGraphicFramePr>
        <p:xfrm>
          <a:off x="25963" y="1334150"/>
          <a:ext cx="9092075" cy="3657410"/>
        </p:xfrm>
        <a:graphic>
          <a:graphicData uri="http://schemas.openxmlformats.org/drawingml/2006/table">
            <a:tbl>
              <a:tblPr>
                <a:noFill/>
              </a:tblPr>
              <a:tblGrid>
                <a:gridCol w="1605900">
                  <a:extLst>
                    <a:ext uri="{9D8B030D-6E8A-4147-A177-3AD203B41FA5}">
                      <a16:colId xmlns:a16="http://schemas.microsoft.com/office/drawing/2014/main" val="20000"/>
                    </a:ext>
                  </a:extLst>
                </a:gridCol>
                <a:gridCol w="3493700">
                  <a:extLst>
                    <a:ext uri="{9D8B030D-6E8A-4147-A177-3AD203B41FA5}">
                      <a16:colId xmlns:a16="http://schemas.microsoft.com/office/drawing/2014/main" val="20001"/>
                    </a:ext>
                  </a:extLst>
                </a:gridCol>
                <a:gridCol w="39924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050" b="1">
                          <a:solidFill>
                            <a:srgbClr val="111827"/>
                          </a:solidFill>
                          <a:latin typeface="Roboto"/>
                          <a:ea typeface="Roboto"/>
                          <a:cs typeface="Roboto"/>
                          <a:sym typeface="Roboto"/>
                        </a:rPr>
                        <a:t>Step</a:t>
                      </a:r>
                      <a:endParaRPr b="1"/>
                    </a:p>
                  </a:txBody>
                  <a:tcPr marL="91425" marR="91425" marT="91425" marB="91425">
                    <a:solidFill>
                      <a:srgbClr val="D0CCD0"/>
                    </a:solidFill>
                  </a:tcPr>
                </a:tc>
                <a:tc>
                  <a:txBody>
                    <a:bodyPr/>
                    <a:lstStyle/>
                    <a:p>
                      <a:pPr marL="0" lvl="0" indent="0" algn="l" rtl="0">
                        <a:spcBef>
                          <a:spcPts val="0"/>
                        </a:spcBef>
                        <a:spcAft>
                          <a:spcPts val="0"/>
                        </a:spcAft>
                        <a:buNone/>
                      </a:pPr>
                      <a:r>
                        <a:rPr lang="en" sz="1100" b="1"/>
                        <a:t>Opportunities</a:t>
                      </a:r>
                      <a:endParaRPr sz="1100" b="1"/>
                    </a:p>
                  </a:txBody>
                  <a:tcPr marL="91425" marR="91425" marT="91425" marB="91425">
                    <a:solidFill>
                      <a:srgbClr val="D0CCD0"/>
                    </a:solidFill>
                  </a:tcPr>
                </a:tc>
                <a:tc>
                  <a:txBody>
                    <a:bodyPr/>
                    <a:lstStyle/>
                    <a:p>
                      <a:pPr marL="0" lvl="0" indent="0" algn="l" rtl="0">
                        <a:spcBef>
                          <a:spcPts val="0"/>
                        </a:spcBef>
                        <a:spcAft>
                          <a:spcPts val="0"/>
                        </a:spcAft>
                        <a:buNone/>
                      </a:pPr>
                      <a:r>
                        <a:rPr lang="en" sz="1100" b="1"/>
                        <a:t>Challenges</a:t>
                      </a:r>
                      <a:endParaRPr sz="1100" b="1"/>
                    </a:p>
                  </a:txBody>
                  <a:tcPr marL="91425" marR="91425" marT="91425" marB="91425">
                    <a:solidFill>
                      <a:srgbClr val="D0CCD0"/>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900"/>
                        <a:t>1. Determine eligibility for GIS</a:t>
                      </a:r>
                      <a:endParaRPr sz="900"/>
                    </a:p>
                  </a:txBody>
                  <a:tcPr marL="91425" marR="91425" marT="91425" marB="91425"/>
                </a:tc>
                <a:tc>
                  <a:txBody>
                    <a:bodyPr/>
                    <a:lstStyle/>
                    <a:p>
                      <a:pPr marL="0" lvl="0" indent="0" algn="l" rtl="0">
                        <a:spcBef>
                          <a:spcPts val="0"/>
                        </a:spcBef>
                        <a:spcAft>
                          <a:spcPts val="0"/>
                        </a:spcAft>
                        <a:buNone/>
                      </a:pPr>
                      <a:r>
                        <a:rPr lang="en" sz="900"/>
                        <a:t>Providing clear and accurate information on the eligibility criteria can help users understand whether they may be eligible for GIS.</a:t>
                      </a:r>
                      <a:endParaRPr sz="900"/>
                    </a:p>
                  </a:txBody>
                  <a:tcPr marL="91425" marR="91425" marT="91425" marB="91425"/>
                </a:tc>
                <a:tc>
                  <a:txBody>
                    <a:bodyPr/>
                    <a:lstStyle/>
                    <a:p>
                      <a:pPr marL="0" lvl="0" indent="0" algn="l" rtl="0">
                        <a:spcBef>
                          <a:spcPts val="0"/>
                        </a:spcBef>
                        <a:spcAft>
                          <a:spcPts val="0"/>
                        </a:spcAft>
                        <a:buNone/>
                      </a:pPr>
                      <a:r>
                        <a:rPr lang="en" sz="900"/>
                        <a:t>Some users may have difficulty understanding the eligibility criteria or may not have all the necessary documentation to determine their eligibility.</a:t>
                      </a:r>
                      <a:endParaRPr sz="900"/>
                    </a:p>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1"/>
                  </a:ext>
                </a:extLst>
              </a:tr>
              <a:tr h="518125">
                <a:tc>
                  <a:txBody>
                    <a:bodyPr/>
                    <a:lstStyle/>
                    <a:p>
                      <a:pPr marL="0" lvl="0" indent="0" algn="l" rtl="0">
                        <a:spcBef>
                          <a:spcPts val="0"/>
                        </a:spcBef>
                        <a:spcAft>
                          <a:spcPts val="0"/>
                        </a:spcAft>
                        <a:buNone/>
                      </a:pPr>
                      <a:r>
                        <a:rPr lang="en" sz="900"/>
                        <a:t>2. Complete the application form</a:t>
                      </a:r>
                      <a:endParaRPr sz="900"/>
                    </a:p>
                  </a:txBody>
                  <a:tcPr marL="91425" marR="91425" marT="91425" marB="91425"/>
                </a:tc>
                <a:tc>
                  <a:txBody>
                    <a:bodyPr/>
                    <a:lstStyle/>
                    <a:p>
                      <a:pPr marL="0" lvl="0" indent="0" algn="l" rtl="0">
                        <a:spcBef>
                          <a:spcPts val="0"/>
                        </a:spcBef>
                        <a:spcAft>
                          <a:spcPts val="0"/>
                        </a:spcAft>
                        <a:buNone/>
                      </a:pPr>
                      <a:r>
                        <a:rPr lang="en" sz="900"/>
                        <a:t>Providing clear instructions and examples on the application form can help users complete it accurately and efficiently.</a:t>
                      </a:r>
                      <a:endParaRPr sz="900"/>
                    </a:p>
                  </a:txBody>
                  <a:tcPr marL="91425" marR="91425" marT="91425" marB="91425"/>
                </a:tc>
                <a:tc>
                  <a:txBody>
                    <a:bodyPr/>
                    <a:lstStyle/>
                    <a:p>
                      <a:pPr marL="0" lvl="0" indent="0" algn="l" rtl="0">
                        <a:spcBef>
                          <a:spcPts val="0"/>
                        </a:spcBef>
                        <a:spcAft>
                          <a:spcPts val="0"/>
                        </a:spcAft>
                        <a:buNone/>
                      </a:pPr>
                      <a:r>
                        <a:rPr lang="en" sz="900"/>
                        <a:t>Some users may have difficulty completing the application form due to a lack of understanding or difficulty with reading or writing.</a:t>
                      </a:r>
                      <a:endParaRPr sz="9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900"/>
                        <a:t>3. Submit the application form</a:t>
                      </a:r>
                      <a:endParaRPr sz="900"/>
                    </a:p>
                  </a:txBody>
                  <a:tcPr marL="91425" marR="91425" marT="91425" marB="91425"/>
                </a:tc>
                <a:tc>
                  <a:txBody>
                    <a:bodyPr/>
                    <a:lstStyle/>
                    <a:p>
                      <a:pPr marL="0" lvl="0" indent="0" algn="l" rtl="0">
                        <a:spcBef>
                          <a:spcPts val="0"/>
                        </a:spcBef>
                        <a:spcAft>
                          <a:spcPts val="0"/>
                        </a:spcAft>
                        <a:buNone/>
                      </a:pPr>
                      <a:r>
                        <a:rPr lang="en" sz="900"/>
                        <a:t>Offering multiple options for submitting the application form (e.g. online, by mail, in person) can make it more convenient for users.</a:t>
                      </a:r>
                      <a:endParaRPr sz="900"/>
                    </a:p>
                  </a:txBody>
                  <a:tcPr marL="91425" marR="91425" marT="91425" marB="91425"/>
                </a:tc>
                <a:tc>
                  <a:txBody>
                    <a:bodyPr/>
                    <a:lstStyle/>
                    <a:p>
                      <a:pPr marL="0" lvl="0" indent="0" algn="l" rtl="0">
                        <a:spcBef>
                          <a:spcPts val="0"/>
                        </a:spcBef>
                        <a:spcAft>
                          <a:spcPts val="0"/>
                        </a:spcAft>
                        <a:buNone/>
                      </a:pPr>
                      <a:r>
                        <a:rPr lang="en" sz="900"/>
                        <a:t>Some users may have difficulty accessing the necessary technology or transportation to submit the application form.</a:t>
                      </a:r>
                      <a:endParaRPr sz="900"/>
                    </a:p>
                  </a:txBody>
                  <a:tcPr marL="91425" marR="91425" marT="91425" marB="91425"/>
                </a:tc>
                <a:extLst>
                  <a:ext uri="{0D108BD9-81ED-4DB2-BD59-A6C34878D82A}">
                    <a16:rowId xmlns:a16="http://schemas.microsoft.com/office/drawing/2014/main" val="10003"/>
                  </a:ext>
                </a:extLst>
              </a:tr>
              <a:tr h="518125">
                <a:tc>
                  <a:txBody>
                    <a:bodyPr/>
                    <a:lstStyle/>
                    <a:p>
                      <a:pPr marL="0" lvl="0" indent="0" algn="l" rtl="0">
                        <a:spcBef>
                          <a:spcPts val="0"/>
                        </a:spcBef>
                        <a:spcAft>
                          <a:spcPts val="0"/>
                        </a:spcAft>
                        <a:buNone/>
                      </a:pPr>
                      <a:r>
                        <a:rPr lang="en" sz="900"/>
                        <a:t>4. Wait for a response</a:t>
                      </a:r>
                      <a:endParaRPr sz="900"/>
                    </a:p>
                  </a:txBody>
                  <a:tcPr marL="91425" marR="91425" marT="91425" marB="91425"/>
                </a:tc>
                <a:tc>
                  <a:txBody>
                    <a:bodyPr/>
                    <a:lstStyle/>
                    <a:p>
                      <a:pPr marL="0" lvl="0" indent="0" algn="l" rtl="0">
                        <a:spcBef>
                          <a:spcPts val="0"/>
                        </a:spcBef>
                        <a:spcAft>
                          <a:spcPts val="0"/>
                        </a:spcAft>
                        <a:buNone/>
                      </a:pPr>
                      <a:r>
                        <a:rPr lang="en" sz="900"/>
                        <a:t>Providing regular updates on the status of the application can help reduce anxiety for users who are waiting for a response.</a:t>
                      </a:r>
                      <a:endParaRPr sz="900"/>
                    </a:p>
                  </a:txBody>
                  <a:tcPr marL="91425" marR="91425" marT="91425" marB="91425"/>
                </a:tc>
                <a:tc>
                  <a:txBody>
                    <a:bodyPr/>
                    <a:lstStyle/>
                    <a:p>
                      <a:pPr marL="0" lvl="0" indent="0" algn="l" rtl="0">
                        <a:spcBef>
                          <a:spcPts val="0"/>
                        </a:spcBef>
                        <a:spcAft>
                          <a:spcPts val="0"/>
                        </a:spcAft>
                        <a:buNone/>
                      </a:pPr>
                      <a:r>
                        <a:rPr lang="en" sz="900"/>
                        <a:t>The waiting period for a response may be lengthy, which can be frustrating for users.</a:t>
                      </a:r>
                      <a:endParaRPr sz="900"/>
                    </a:p>
                  </a:txBody>
                  <a:tcPr marL="91425" marR="91425" marT="91425" marB="91425"/>
                </a:tc>
                <a:extLst>
                  <a:ext uri="{0D108BD9-81ED-4DB2-BD59-A6C34878D82A}">
                    <a16:rowId xmlns:a16="http://schemas.microsoft.com/office/drawing/2014/main" val="10004"/>
                  </a:ext>
                </a:extLst>
              </a:tr>
              <a:tr h="518125">
                <a:tc>
                  <a:txBody>
                    <a:bodyPr/>
                    <a:lstStyle/>
                    <a:p>
                      <a:pPr marL="0" lvl="0" indent="0" algn="l" rtl="0">
                        <a:spcBef>
                          <a:spcPts val="0"/>
                        </a:spcBef>
                        <a:spcAft>
                          <a:spcPts val="0"/>
                        </a:spcAft>
                        <a:buNone/>
                      </a:pPr>
                      <a:r>
                        <a:rPr lang="en" sz="900"/>
                        <a:t>5. Attend an in-person appointment (if required)</a:t>
                      </a:r>
                      <a:endParaRPr sz="900"/>
                    </a:p>
                  </a:txBody>
                  <a:tcPr marL="91425" marR="91425" marT="91425" marB="91425"/>
                </a:tc>
                <a:tc>
                  <a:txBody>
                    <a:bodyPr/>
                    <a:lstStyle/>
                    <a:p>
                      <a:pPr marL="0" lvl="0" indent="0" algn="l" rtl="0">
                        <a:spcBef>
                          <a:spcPts val="0"/>
                        </a:spcBef>
                        <a:spcAft>
                          <a:spcPts val="0"/>
                        </a:spcAft>
                        <a:buNone/>
                      </a:pPr>
                      <a:r>
                        <a:rPr lang="en" sz="900"/>
                        <a:t>Providing clear information on the location and purpose of the in-person appointment can help users prepare and feel more comfortable attending.</a:t>
                      </a:r>
                      <a:endParaRPr sz="900"/>
                    </a:p>
                  </a:txBody>
                  <a:tcPr marL="91425" marR="91425" marT="91425" marB="91425"/>
                </a:tc>
                <a:tc>
                  <a:txBody>
                    <a:bodyPr/>
                    <a:lstStyle/>
                    <a:p>
                      <a:pPr marL="0" lvl="0" indent="0" algn="l" rtl="0">
                        <a:spcBef>
                          <a:spcPts val="0"/>
                        </a:spcBef>
                        <a:spcAft>
                          <a:spcPts val="0"/>
                        </a:spcAft>
                        <a:buNone/>
                      </a:pPr>
                      <a:r>
                        <a:rPr lang="en" sz="900"/>
                        <a:t>Some users may have difficulty accessing the location of the appointment or may have mobility issues that prevent them from attending.</a:t>
                      </a:r>
                      <a:endParaRPr sz="900"/>
                    </a:p>
                  </a:txBody>
                  <a:tcPr marL="91425" marR="91425" marT="91425" marB="91425"/>
                </a:tc>
                <a:extLst>
                  <a:ext uri="{0D108BD9-81ED-4DB2-BD59-A6C34878D82A}">
                    <a16:rowId xmlns:a16="http://schemas.microsoft.com/office/drawing/2014/main" val="10005"/>
                  </a:ext>
                </a:extLst>
              </a:tr>
              <a:tr h="518125">
                <a:tc>
                  <a:txBody>
                    <a:bodyPr/>
                    <a:lstStyle/>
                    <a:p>
                      <a:pPr marL="0" lvl="0" indent="0" algn="l" rtl="0">
                        <a:spcBef>
                          <a:spcPts val="0"/>
                        </a:spcBef>
                        <a:spcAft>
                          <a:spcPts val="0"/>
                        </a:spcAft>
                        <a:buNone/>
                      </a:pPr>
                      <a:r>
                        <a:rPr lang="en" sz="900"/>
                        <a:t>6. Receive the GIS payment</a:t>
                      </a:r>
                      <a:endParaRPr sz="900"/>
                    </a:p>
                  </a:txBody>
                  <a:tcPr marL="91425" marR="91425" marT="91425" marB="91425"/>
                </a:tc>
                <a:tc>
                  <a:txBody>
                    <a:bodyPr/>
                    <a:lstStyle/>
                    <a:p>
                      <a:pPr marL="0" lvl="0" indent="0" algn="l" rtl="0">
                        <a:spcBef>
                          <a:spcPts val="0"/>
                        </a:spcBef>
                        <a:spcAft>
                          <a:spcPts val="0"/>
                        </a:spcAft>
                        <a:buNone/>
                      </a:pPr>
                      <a:r>
                        <a:rPr lang="en" sz="900"/>
                        <a:t>Providing clear instructions on how and when users will receive their GIS payment can help them plan and budget.</a:t>
                      </a:r>
                      <a:endParaRPr sz="900"/>
                    </a:p>
                  </a:txBody>
                  <a:tcPr marL="91425" marR="91425" marT="91425" marB="91425"/>
                </a:tc>
                <a:tc>
                  <a:txBody>
                    <a:bodyPr/>
                    <a:lstStyle/>
                    <a:p>
                      <a:pPr marL="0" lvl="0" indent="0" algn="l" rtl="0">
                        <a:spcBef>
                          <a:spcPts val="0"/>
                        </a:spcBef>
                        <a:spcAft>
                          <a:spcPts val="0"/>
                        </a:spcAft>
                        <a:buNone/>
                      </a:pPr>
                      <a:r>
                        <a:rPr lang="en" sz="900"/>
                        <a:t>Some users may have difficulty setting up a bank account or may not have access to a bank account, which could impact their ability to receive the payment.</a:t>
                      </a:r>
                      <a:endParaRPr sz="90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3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Remue-méninges d’options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13" name="Google Shape;213;p3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Invite</a:t>
            </a:r>
          </a:p>
        </p:txBody>
      </p:sp>
      <p:sp>
        <p:nvSpPr>
          <p:cNvPr id="2" name="Google Shape;214;p33">
            <a:extLst>
              <a:ext uri="{FF2B5EF4-FFF2-40B4-BE49-F238E27FC236}">
                <a16:creationId xmlns:a16="http://schemas.microsoft.com/office/drawing/2014/main" id="{D96E5481-03F2-8A85-6FAF-1EC60019A21A}"/>
              </a:ext>
            </a:extLst>
          </p:cNvPr>
          <p:cNvSpPr txBox="1"/>
          <p:nvPr/>
        </p:nvSpPr>
        <p:spPr>
          <a:xfrm>
            <a:off x="1284075" y="1875475"/>
            <a:ext cx="6439200" cy="2401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b="1"/>
              <a:t>Prompt:</a:t>
            </a:r>
            <a:endParaRPr sz="1600" b="1"/>
          </a:p>
          <a:p>
            <a:pPr marL="0" lvl="0" indent="0" algn="l" rtl="0">
              <a:spcBef>
                <a:spcPts val="0"/>
              </a:spcBef>
              <a:spcAft>
                <a:spcPts val="0"/>
              </a:spcAft>
              <a:buNone/>
            </a:pPr>
            <a:br>
              <a:rPr lang="en" sz="1600"/>
            </a:br>
            <a:r>
              <a:rPr lang="en">
                <a:solidFill>
                  <a:srgbClr val="343541"/>
                </a:solidFill>
                <a:latin typeface="Roboto"/>
                <a:ea typeface="Roboto"/>
                <a:cs typeface="Roboto"/>
                <a:sym typeface="Roboto"/>
              </a:rPr>
              <a:t>In the government of Canada, digital transformation is often hard and complex. It's difficult to work across silos (between departments and within departments), approvals take forever, evidence is often ignored, and small agile teams often have a hard time navigating big waterfall organizations. You are tasked with helping the management team come up with innovative ideas to help solve these issues.</a:t>
            </a:r>
            <a:endParaRPr>
              <a:solidFill>
                <a:srgbClr val="343541"/>
              </a:solidFill>
              <a:latin typeface="Roboto"/>
              <a:ea typeface="Roboto"/>
              <a:cs typeface="Roboto"/>
              <a:sym typeface="Roboto"/>
            </a:endParaRPr>
          </a:p>
          <a:p>
            <a:pPr marL="0" lvl="0" indent="0" algn="l" rtl="0">
              <a:spcBef>
                <a:spcPts val="0"/>
              </a:spcBef>
              <a:spcAft>
                <a:spcPts val="0"/>
              </a:spcAft>
              <a:buNone/>
            </a:pPr>
            <a:endParaRPr>
              <a:solidFill>
                <a:srgbClr val="343541"/>
              </a:solidFill>
              <a:latin typeface="Roboto"/>
              <a:ea typeface="Roboto"/>
              <a:cs typeface="Roboto"/>
              <a:sym typeface="Roboto"/>
            </a:endParaRPr>
          </a:p>
          <a:p>
            <a:pPr marL="0" lvl="0" indent="0" algn="l" rtl="0">
              <a:spcBef>
                <a:spcPts val="0"/>
              </a:spcBef>
              <a:spcAft>
                <a:spcPts val="0"/>
              </a:spcAft>
              <a:buNone/>
            </a:pPr>
            <a:r>
              <a:rPr lang="en">
                <a:solidFill>
                  <a:srgbClr val="343541"/>
                </a:solidFill>
                <a:latin typeface="Roboto"/>
                <a:ea typeface="Roboto"/>
                <a:cs typeface="Roboto"/>
                <a:sym typeface="Roboto"/>
              </a:rPr>
              <a:t>Generate 10 ideas to help with these issues.</a:t>
            </a:r>
            <a:endParaRPr>
              <a:solidFill>
                <a:srgbClr val="34354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Remue-méninges d’options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20" name="Google Shape;220;p3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Résultat</a:t>
            </a:r>
          </a:p>
        </p:txBody>
      </p:sp>
      <p:sp>
        <p:nvSpPr>
          <p:cNvPr id="2" name="Google Shape;221;p34">
            <a:extLst>
              <a:ext uri="{FF2B5EF4-FFF2-40B4-BE49-F238E27FC236}">
                <a16:creationId xmlns:a16="http://schemas.microsoft.com/office/drawing/2014/main" id="{65BACE6A-171F-AD1F-0E48-386BA6F5E0A6}"/>
              </a:ext>
            </a:extLst>
          </p:cNvPr>
          <p:cNvSpPr txBox="1"/>
          <p:nvPr/>
        </p:nvSpPr>
        <p:spPr>
          <a:xfrm>
            <a:off x="300750" y="1206225"/>
            <a:ext cx="8633400" cy="3879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04800" algn="l" rtl="0">
              <a:spcBef>
                <a:spcPts val="0"/>
              </a:spcBef>
              <a:spcAft>
                <a:spcPts val="0"/>
              </a:spcAft>
              <a:buSzPts val="1200"/>
              <a:buAutoNum type="arabicPeriod"/>
            </a:pPr>
            <a:r>
              <a:rPr lang="en" sz="1200" b="1"/>
              <a:t>Implement agile methodologies:</a:t>
            </a:r>
            <a:r>
              <a:rPr lang="en" sz="1200"/>
              <a:t> Agile methodologies, such as Scrum and Kanban, prioritize flexibility and rapid iteration. (...)</a:t>
            </a:r>
            <a:endParaRPr sz="1200"/>
          </a:p>
          <a:p>
            <a:pPr marL="457200" lvl="0" indent="-304800" algn="l" rtl="0">
              <a:spcBef>
                <a:spcPts val="0"/>
              </a:spcBef>
              <a:spcAft>
                <a:spcPts val="0"/>
              </a:spcAft>
              <a:buSzPts val="1200"/>
              <a:buAutoNum type="arabicPeriod"/>
            </a:pPr>
            <a:r>
              <a:rPr lang="en" sz="1200" b="1"/>
              <a:t>Use design thinking: </a:t>
            </a:r>
            <a:r>
              <a:rPr lang="en" sz="1200"/>
              <a:t>Design thinking is a human-centered approach to problem-solving that can help teams identify and solve complex challenges. (...)</a:t>
            </a:r>
            <a:endParaRPr sz="1200"/>
          </a:p>
          <a:p>
            <a:pPr marL="457200" lvl="0" indent="-304800" algn="l" rtl="0">
              <a:spcBef>
                <a:spcPts val="0"/>
              </a:spcBef>
              <a:spcAft>
                <a:spcPts val="0"/>
              </a:spcAft>
              <a:buSzPts val="1200"/>
              <a:buAutoNum type="arabicPeriod"/>
            </a:pPr>
            <a:r>
              <a:rPr lang="en" sz="1200" b="1"/>
              <a:t>Establish clear decision-making processes:</a:t>
            </a:r>
            <a:r>
              <a:rPr lang="en" sz="1200"/>
              <a:t> By creating clear processes for making decisions, teams can move forward more quickly and effectively. (...)</a:t>
            </a:r>
            <a:endParaRPr sz="1200"/>
          </a:p>
          <a:p>
            <a:pPr marL="457200" lvl="0" indent="-304800" algn="l" rtl="0">
              <a:spcBef>
                <a:spcPts val="0"/>
              </a:spcBef>
              <a:spcAft>
                <a:spcPts val="0"/>
              </a:spcAft>
              <a:buSzPts val="1200"/>
              <a:buAutoNum type="arabicPeriod"/>
            </a:pPr>
            <a:r>
              <a:rPr lang="en" sz="1200" b="1"/>
              <a:t>Encourage open communication:</a:t>
            </a:r>
            <a:r>
              <a:rPr lang="en" sz="1200"/>
              <a:t> Encouraging open communication and collaboration can help teams work more effectively across silos and within departments.(...)</a:t>
            </a:r>
            <a:endParaRPr sz="1200"/>
          </a:p>
          <a:p>
            <a:pPr marL="457200" lvl="0" indent="-304800" algn="l" rtl="0">
              <a:spcBef>
                <a:spcPts val="0"/>
              </a:spcBef>
              <a:spcAft>
                <a:spcPts val="0"/>
              </a:spcAft>
              <a:buSzPts val="1200"/>
              <a:buAutoNum type="arabicPeriod"/>
            </a:pPr>
            <a:r>
              <a:rPr lang="en" sz="1200" b="1"/>
              <a:t>Leverage data and analytics: </a:t>
            </a:r>
            <a:r>
              <a:rPr lang="en" sz="1200"/>
              <a:t>By using data and analytics to inform decision-making, teams can make more informed and evidence-based decisions.</a:t>
            </a:r>
            <a:endParaRPr sz="1200"/>
          </a:p>
          <a:p>
            <a:pPr marL="457200" lvl="0" indent="-304800" algn="l" rtl="0">
              <a:spcBef>
                <a:spcPts val="0"/>
              </a:spcBef>
              <a:spcAft>
                <a:spcPts val="0"/>
              </a:spcAft>
              <a:buSzPts val="1200"/>
              <a:buAutoNum type="arabicPeriod"/>
            </a:pPr>
            <a:r>
              <a:rPr lang="en" sz="1200" b="1"/>
              <a:t>Foster a culture of innovation:</a:t>
            </a:r>
            <a:r>
              <a:rPr lang="en" sz="1200"/>
              <a:t> Encouraging a culture of innovation can help teams think outside the box and come up with creative solutions to complex challenges. (...)</a:t>
            </a:r>
            <a:endParaRPr sz="1200"/>
          </a:p>
          <a:p>
            <a:pPr marL="457200" lvl="0" indent="-304800" algn="l" rtl="0">
              <a:spcBef>
                <a:spcPts val="0"/>
              </a:spcBef>
              <a:spcAft>
                <a:spcPts val="0"/>
              </a:spcAft>
              <a:buSzPts val="1200"/>
              <a:buAutoNum type="arabicPeriod"/>
            </a:pPr>
            <a:r>
              <a:rPr lang="en" sz="1200" b="1"/>
              <a:t>Establish cross-functional teams: </a:t>
            </a:r>
            <a:r>
              <a:rPr lang="en" sz="1200"/>
              <a:t>By bringing together experts from different departments and areas of expertise, cross-functional teams can work more effectively to tackle complex challenges. (...)</a:t>
            </a:r>
            <a:endParaRPr sz="1200"/>
          </a:p>
          <a:p>
            <a:pPr marL="457200" lvl="0" indent="-304800" algn="l" rtl="0">
              <a:spcBef>
                <a:spcPts val="0"/>
              </a:spcBef>
              <a:spcAft>
                <a:spcPts val="0"/>
              </a:spcAft>
              <a:buSzPts val="1200"/>
              <a:buAutoNum type="arabicPeriod"/>
            </a:pPr>
            <a:r>
              <a:rPr lang="en" sz="1200" b="1"/>
              <a:t>Implement tools and technologies:</a:t>
            </a:r>
            <a:r>
              <a:rPr lang="en" sz="1200"/>
              <a:t> There are many tools and technologies available that can help teams work more effectively and efficiently. (...)</a:t>
            </a:r>
            <a:endParaRPr sz="1200"/>
          </a:p>
          <a:p>
            <a:pPr marL="457200" lvl="0" indent="-304800" algn="l" rtl="0">
              <a:spcBef>
                <a:spcPts val="0"/>
              </a:spcBef>
              <a:spcAft>
                <a:spcPts val="0"/>
              </a:spcAft>
              <a:buSzPts val="1200"/>
              <a:buAutoNum type="arabicPeriod"/>
            </a:pPr>
            <a:r>
              <a:rPr lang="en" sz="1200" b="1"/>
              <a:t>Establish clear goals and objectives:</a:t>
            </a:r>
            <a:r>
              <a:rPr lang="en" sz="1200"/>
              <a:t> By setting clear goals and objectives, teams can better understand what they are working towards and how their efforts fit into the bigger picture. (...)</a:t>
            </a:r>
            <a:endParaRPr sz="1200"/>
          </a:p>
          <a:p>
            <a:pPr marL="457200" lvl="0" indent="-304800" algn="l" rtl="0">
              <a:spcBef>
                <a:spcPts val="0"/>
              </a:spcBef>
              <a:spcAft>
                <a:spcPts val="0"/>
              </a:spcAft>
              <a:buSzPts val="1200"/>
              <a:buAutoNum type="arabicPeriod"/>
            </a:pPr>
            <a:r>
              <a:rPr lang="en" sz="1200" b="1"/>
              <a:t>Encourage continuous learning:</a:t>
            </a:r>
            <a:r>
              <a:rPr lang="en" sz="1200"/>
              <a:t> By encouraging a culture of continuous learning, teams can stay up-to-date with the latest trends and best practices in their field. </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35"/>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fr-CA" sz="3600">
                <a:solidFill>
                  <a:srgbClr val="274156"/>
                </a:solidFill>
                <a:latin typeface="Roboto"/>
                <a:ea typeface="Roboto"/>
                <a:cs typeface="Roboto"/>
                <a:sym typeface="Roboto"/>
              </a:rPr>
              <a:t>Contenu</a:t>
            </a:r>
          </a:p>
        </p:txBody>
      </p:sp>
      <p:cxnSp>
        <p:nvCxnSpPr>
          <p:cNvPr id="227" name="Google Shape;227;p35"/>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228" name="Google Shape;228;p35"/>
          <p:cNvSpPr txBox="1"/>
          <p:nvPr/>
        </p:nvSpPr>
        <p:spPr>
          <a:xfrm>
            <a:off x="2343600" y="2138775"/>
            <a:ext cx="4456800" cy="1477297"/>
          </a:xfrm>
          <a:prstGeom prst="rect">
            <a:avLst/>
          </a:prstGeom>
          <a:solidFill>
            <a:schemeClr val="lt1"/>
          </a:solidFill>
          <a:ln w="38100"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1C6E8C"/>
              </a:buClr>
              <a:buSzPts val="1400"/>
              <a:buFont typeface="Roboto"/>
              <a:buChar char="➔"/>
            </a:pPr>
            <a:r>
              <a:rPr lang="fr-CA" sz="1200" u="sng">
                <a:solidFill>
                  <a:schemeClr val="hlink"/>
                </a:solidFill>
                <a:latin typeface="Roboto"/>
                <a:ea typeface="Roboto"/>
                <a:cs typeface="Roboto"/>
                <a:sym typeface="Roboto"/>
                <a:hlinkClick r:id="rId3" action="ppaction://hlinksldjump"/>
              </a:rPr>
              <a:t>Contenu existant en langage clair et simple</a:t>
            </a:r>
          </a:p>
          <a:p>
            <a:pPr marL="457200" lvl="0" indent="-317500" algn="l" rtl="0">
              <a:spcBef>
                <a:spcPts val="0"/>
              </a:spcBef>
              <a:spcAft>
                <a:spcPts val="0"/>
              </a:spcAft>
              <a:buClr>
                <a:srgbClr val="1C6E8C"/>
              </a:buClr>
              <a:buSzPts val="1400"/>
              <a:buFont typeface="Roboto"/>
              <a:buChar char="➔"/>
            </a:pPr>
            <a:r>
              <a:rPr lang="fr-CA" sz="1200" u="sng">
                <a:solidFill>
                  <a:schemeClr val="hlink"/>
                </a:solidFill>
                <a:latin typeface="Roboto"/>
                <a:ea typeface="Roboto"/>
                <a:cs typeface="Roboto"/>
                <a:sym typeface="Roboto"/>
                <a:hlinkClick r:id="rId4" action="ppaction://hlinksldjump"/>
              </a:rPr>
              <a:t>Traduire</a:t>
            </a:r>
          </a:p>
          <a:p>
            <a:pPr marL="457200" lvl="0" indent="-317500" algn="l" rtl="0">
              <a:spcBef>
                <a:spcPts val="0"/>
              </a:spcBef>
              <a:spcAft>
                <a:spcPts val="0"/>
              </a:spcAft>
              <a:buClr>
                <a:srgbClr val="1C6E8C"/>
              </a:buClr>
              <a:buSzPts val="1400"/>
              <a:buFont typeface="Roboto"/>
              <a:buChar char="➔"/>
            </a:pPr>
            <a:r>
              <a:rPr lang="fr-CA" sz="1200" u="sng">
                <a:solidFill>
                  <a:schemeClr val="hlink"/>
                </a:solidFill>
                <a:latin typeface="Roboto"/>
                <a:ea typeface="Roboto"/>
                <a:cs typeface="Roboto"/>
                <a:sym typeface="Roboto"/>
                <a:hlinkClick r:id="rId5" action="ppaction://hlinksldjump"/>
              </a:rPr>
              <a:t>Paraphraser</a:t>
            </a:r>
          </a:p>
          <a:p>
            <a:pPr marL="457200" lvl="0" indent="-317500" algn="l" rtl="0">
              <a:spcBef>
                <a:spcPts val="0"/>
              </a:spcBef>
              <a:spcAft>
                <a:spcPts val="0"/>
              </a:spcAft>
              <a:buClr>
                <a:srgbClr val="1C6E8C"/>
              </a:buClr>
              <a:buSzPts val="1400"/>
              <a:buFont typeface="Roboto"/>
              <a:buChar char="➔"/>
            </a:pPr>
            <a:r>
              <a:rPr lang="fr-CA" sz="1200" u="sng">
                <a:solidFill>
                  <a:schemeClr val="hlink"/>
                </a:solidFill>
                <a:latin typeface="Roboto"/>
                <a:ea typeface="Roboto"/>
                <a:cs typeface="Roboto"/>
                <a:sym typeface="Roboto"/>
                <a:hlinkClick r:id="rId6" action="ppaction://hlinksldjump"/>
              </a:rPr>
              <a:t>Résumer l’information complexe</a:t>
            </a:r>
          </a:p>
          <a:p>
            <a:pPr marL="457200" lvl="0" indent="-317500" algn="l" rtl="0">
              <a:spcBef>
                <a:spcPts val="0"/>
              </a:spcBef>
              <a:spcAft>
                <a:spcPts val="0"/>
              </a:spcAft>
              <a:buClr>
                <a:srgbClr val="1C6E8C"/>
              </a:buClr>
              <a:buSzPts val="1400"/>
              <a:buFont typeface="Roboto"/>
              <a:buChar char="➔"/>
            </a:pPr>
            <a:r>
              <a:rPr lang="fr-CA" sz="1200" u="sng">
                <a:solidFill>
                  <a:schemeClr val="hlink"/>
                </a:solidFill>
                <a:latin typeface="Roboto"/>
                <a:ea typeface="Roboto"/>
                <a:cs typeface="Roboto"/>
                <a:sym typeface="Roboto"/>
                <a:hlinkClick r:id="rId7" action="ppaction://hlinksldjump"/>
              </a:rPr>
              <a:t>Regrouper des éléments (AI)</a:t>
            </a:r>
          </a:p>
          <a:p>
            <a:pPr marL="457200" lvl="0" indent="-317500" algn="l" rtl="0">
              <a:spcBef>
                <a:spcPts val="0"/>
              </a:spcBef>
              <a:spcAft>
                <a:spcPts val="0"/>
              </a:spcAft>
              <a:buClr>
                <a:srgbClr val="1C6E8C"/>
              </a:buClr>
              <a:buSzPts val="1400"/>
              <a:buFont typeface="Roboto"/>
              <a:buChar char="➔"/>
            </a:pPr>
            <a:r>
              <a:rPr lang="fr-CA" sz="1200" u="sng">
                <a:solidFill>
                  <a:schemeClr val="hlink"/>
                </a:solidFill>
                <a:latin typeface="Roboto"/>
                <a:ea typeface="Roboto"/>
                <a:cs typeface="Roboto"/>
                <a:sym typeface="Roboto"/>
                <a:hlinkClick r:id="rId8" action="ppaction://hlinksldjump"/>
              </a:rPr>
              <a:t>Obtenir des exemples pour des micro-copies et des messages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3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Contenu existant en langage clair et simple</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34" name="Google Shape;234;p3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Invite</a:t>
            </a:r>
          </a:p>
        </p:txBody>
      </p:sp>
      <p:pic>
        <p:nvPicPr>
          <p:cNvPr id="236" name="Google Shape;236;p36">
            <a:hlinkClick r:id="rId3"/>
          </p:cNvPr>
          <p:cNvPicPr preferRelativeResize="0"/>
          <p:nvPr/>
        </p:nvPicPr>
        <p:blipFill>
          <a:blip r:embed="rId4">
            <a:alphaModFix/>
          </a:blip>
          <a:stretch>
            <a:fillRect/>
          </a:stretch>
        </p:blipFill>
        <p:spPr>
          <a:xfrm>
            <a:off x="4566475" y="1322400"/>
            <a:ext cx="4425124" cy="3039915"/>
          </a:xfrm>
          <a:prstGeom prst="rect">
            <a:avLst/>
          </a:prstGeom>
          <a:noFill/>
          <a:ln>
            <a:noFill/>
          </a:ln>
          <a:effectLst>
            <a:outerShdw blurRad="57150" dist="19050" dir="5400000" algn="bl" rotWithShape="0">
              <a:srgbClr val="000000">
                <a:alpha val="50000"/>
              </a:srgbClr>
            </a:outerShdw>
          </a:effectLst>
        </p:spPr>
      </p:pic>
      <p:sp>
        <p:nvSpPr>
          <p:cNvPr id="237" name="Google Shape;237;p36"/>
          <p:cNvSpPr txBox="1"/>
          <p:nvPr/>
        </p:nvSpPr>
        <p:spPr>
          <a:xfrm>
            <a:off x="4880100" y="4514715"/>
            <a:ext cx="426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 The Hemingway App » : niveau d’écriture de 12</a:t>
            </a:r>
            <a:r>
              <a:rPr lang="fr-CA" baseline="30000"/>
              <a:t>e</a:t>
            </a:r>
            <a:r>
              <a:rPr lang="fr-CA"/>
              <a:t> année</a:t>
            </a:r>
          </a:p>
        </p:txBody>
      </p:sp>
      <p:sp>
        <p:nvSpPr>
          <p:cNvPr id="2" name="Google Shape;235;p36">
            <a:extLst>
              <a:ext uri="{FF2B5EF4-FFF2-40B4-BE49-F238E27FC236}">
                <a16:creationId xmlns:a16="http://schemas.microsoft.com/office/drawing/2014/main" id="{4A33619E-2D80-EF3D-C965-9F333DB0AB19}"/>
              </a:ext>
            </a:extLst>
          </p:cNvPr>
          <p:cNvSpPr txBox="1"/>
          <p:nvPr/>
        </p:nvSpPr>
        <p:spPr>
          <a:xfrm>
            <a:off x="460225" y="1637325"/>
            <a:ext cx="3921600" cy="2647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Rewrite the following content in plain language. Use these instructions: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aim for grade 8 </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avoid passive voice, unless it's more clear that way</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avoid jargon and complex words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use short sentences and short paragraphs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separate the content in logical sections, with meaningful and descriptive headings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include references to additional information</a:t>
            </a:r>
            <a:br>
              <a:rPr lang="en" sz="1200">
                <a:solidFill>
                  <a:srgbClr val="343541"/>
                </a:solidFill>
                <a:latin typeface="Roboto"/>
                <a:ea typeface="Roboto"/>
                <a:cs typeface="Roboto"/>
                <a:sym typeface="Roboto"/>
              </a:rPr>
            </a:br>
            <a:br>
              <a:rPr lang="en" sz="1200">
                <a:solidFill>
                  <a:srgbClr val="343541"/>
                </a:solidFill>
                <a:latin typeface="Roboto"/>
                <a:ea typeface="Roboto"/>
                <a:cs typeface="Roboto"/>
                <a:sym typeface="Roboto"/>
              </a:rPr>
            </a:br>
            <a:r>
              <a:rPr lang="en" sz="1200">
                <a:solidFill>
                  <a:srgbClr val="343541"/>
                </a:solidFill>
                <a:latin typeface="Roboto"/>
                <a:ea typeface="Roboto"/>
                <a:cs typeface="Roboto"/>
                <a:sym typeface="Roboto"/>
              </a:rPr>
              <a:t>(J'ai ensuite coll</a:t>
            </a:r>
            <a:r>
              <a:rPr lang="en-US" sz="1200">
                <a:solidFill>
                  <a:srgbClr val="343541"/>
                </a:solidFill>
                <a:latin typeface="Roboto"/>
                <a:ea typeface="Roboto"/>
                <a:cs typeface="Roboto"/>
                <a:sym typeface="Roboto"/>
              </a:rPr>
              <a:t>é </a:t>
            </a:r>
            <a:r>
              <a:rPr lang="en" sz="1200">
                <a:solidFill>
                  <a:srgbClr val="343541"/>
                </a:solidFill>
                <a:latin typeface="Roboto"/>
                <a:ea typeface="Roboto"/>
                <a:cs typeface="Roboto"/>
                <a:sym typeface="Roboto"/>
              </a:rPr>
              <a:t>le contenu)</a:t>
            </a:r>
            <a:endParaRPr sz="1200">
              <a:solidFill>
                <a:srgbClr val="34354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3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8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800">
                <a:solidFill>
                  <a:schemeClr val="lt1"/>
                </a:solidFill>
                <a:latin typeface="Roboto"/>
                <a:ea typeface="Roboto"/>
                <a:cs typeface="Roboto"/>
                <a:sym typeface="Roboto"/>
              </a:rPr>
              <a:t>Contenu existant en langage clair et simple</a:t>
            </a:r>
          </a:p>
          <a:p>
            <a:pPr marL="0" lvl="0" indent="0" algn="l" rtl="0">
              <a:spcBef>
                <a:spcPts val="0"/>
              </a:spcBef>
              <a:spcAft>
                <a:spcPts val="0"/>
              </a:spcAft>
              <a:buSzPts val="990"/>
              <a:buNone/>
            </a:pPr>
            <a:endParaRPr sz="2800">
              <a:solidFill>
                <a:schemeClr val="lt1"/>
              </a:solidFill>
              <a:latin typeface="Roboto"/>
              <a:ea typeface="Roboto"/>
              <a:cs typeface="Roboto"/>
              <a:sym typeface="Roboto"/>
            </a:endParaRPr>
          </a:p>
        </p:txBody>
      </p:sp>
      <p:sp>
        <p:nvSpPr>
          <p:cNvPr id="243" name="Google Shape;243;p37"/>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100" b="1"/>
              <a:t>Résultat</a:t>
            </a:r>
          </a:p>
        </p:txBody>
      </p:sp>
      <p:sp>
        <p:nvSpPr>
          <p:cNvPr id="245" name="Google Shape;245;p37"/>
          <p:cNvSpPr txBox="1"/>
          <p:nvPr/>
        </p:nvSpPr>
        <p:spPr>
          <a:xfrm>
            <a:off x="6711043" y="1264500"/>
            <a:ext cx="2280557" cy="52319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CA" sz="1100" b="1"/>
              <a:t>« The Hemingway App » : niveau d’écriture de 9</a:t>
            </a:r>
            <a:r>
              <a:rPr lang="fr-CA" sz="1100" b="1" baseline="30000"/>
              <a:t>e</a:t>
            </a:r>
            <a:r>
              <a:rPr lang="fr-CA" sz="1100" b="1"/>
              <a:t> année</a:t>
            </a:r>
          </a:p>
        </p:txBody>
      </p:sp>
      <p:sp>
        <p:nvSpPr>
          <p:cNvPr id="3" name="Google Shape;244;p37">
            <a:extLst>
              <a:ext uri="{FF2B5EF4-FFF2-40B4-BE49-F238E27FC236}">
                <a16:creationId xmlns:a16="http://schemas.microsoft.com/office/drawing/2014/main" id="{15612DDF-C886-6224-BDB9-3039216D8526}"/>
              </a:ext>
            </a:extLst>
          </p:cNvPr>
          <p:cNvSpPr txBox="1"/>
          <p:nvPr/>
        </p:nvSpPr>
        <p:spPr>
          <a:xfrm>
            <a:off x="136070" y="1264500"/>
            <a:ext cx="8855529" cy="393951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How charities can help</a:t>
            </a:r>
            <a:endParaRPr sz="1200" b="1"/>
          </a:p>
          <a:p>
            <a:pPr marL="0" lvl="0" indent="0" algn="l" rtl="0">
              <a:spcBef>
                <a:spcPts val="0"/>
              </a:spcBef>
              <a:spcAft>
                <a:spcPts val="0"/>
              </a:spcAft>
              <a:buNone/>
            </a:pPr>
            <a:endParaRPr lang="en-US" sz="800"/>
          </a:p>
          <a:p>
            <a:pPr marL="0" lvl="0" indent="0" algn="l" rtl="0">
              <a:spcBef>
                <a:spcPts val="0"/>
              </a:spcBef>
              <a:spcAft>
                <a:spcPts val="0"/>
              </a:spcAft>
              <a:buNone/>
            </a:pPr>
            <a:endParaRPr sz="800"/>
          </a:p>
          <a:p>
            <a:pPr marL="0" lvl="0" indent="0" algn="l" rtl="0">
              <a:spcBef>
                <a:spcPts val="0"/>
              </a:spcBef>
              <a:spcAft>
                <a:spcPts val="0"/>
              </a:spcAft>
              <a:buNone/>
            </a:pPr>
            <a:r>
              <a:rPr lang="en" sz="1200"/>
              <a:t>Charities can help by doing things themselves or by hiring someone else to do them. In either case, the charity must be in charge and make sure the money is used correctly. If a charity hires someone else to do the work, it must still make important decisions and keep records to show this.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b="1"/>
              <a:t>Giving money to other charities</a:t>
            </a:r>
            <a:endParaRPr sz="1200" b="1"/>
          </a:p>
          <a:p>
            <a:pPr marL="0" lvl="0" indent="0" algn="l" rtl="0">
              <a:spcBef>
                <a:spcPts val="0"/>
              </a:spcBef>
              <a:spcAft>
                <a:spcPts val="0"/>
              </a:spcAft>
              <a:buNone/>
            </a:pPr>
            <a:r>
              <a:rPr lang="en" sz="1200"/>
              <a:t>Charities can also give money to other registered charities. To check if an organization is a registered charity, use the "Search" feature on the List of charities web page.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b="1"/>
              <a:t>Influencing government decisions</a:t>
            </a:r>
            <a:endParaRPr sz="1200" b="1"/>
          </a:p>
          <a:p>
            <a:pPr marL="0" lvl="0" indent="0" algn="l" rtl="0">
              <a:spcBef>
                <a:spcPts val="0"/>
              </a:spcBef>
              <a:spcAft>
                <a:spcPts val="0"/>
              </a:spcAft>
              <a:buNone/>
            </a:pPr>
            <a:r>
              <a:rPr lang="en" sz="1200"/>
              <a:t>Charities can try to influence government decisions as long as it helps them achieve their goals. This is called "public policy dialogue and development activities" or PPDDAs. There is no limit on how much a charity can do this.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For more information on these topics, see the following resources:</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Char char="●"/>
            </a:pPr>
            <a:r>
              <a:rPr lang="en" sz="1200"/>
              <a:t>Guidance CG-002, Canadian registered charities carrying on activities outside Canada</a:t>
            </a:r>
            <a:endParaRPr sz="1200"/>
          </a:p>
          <a:p>
            <a:pPr marL="457200" lvl="0" indent="-304800" algn="l" rtl="0">
              <a:spcBef>
                <a:spcPts val="0"/>
              </a:spcBef>
              <a:spcAft>
                <a:spcPts val="0"/>
              </a:spcAft>
              <a:buSzPts val="1200"/>
              <a:buChar char="●"/>
            </a:pPr>
            <a:r>
              <a:rPr lang="en" sz="1200"/>
              <a:t>Guidance CG-004, Using an intermediary to carry on a charity’s activities within Canada</a:t>
            </a:r>
            <a:endParaRPr sz="1200"/>
          </a:p>
          <a:p>
            <a:pPr marL="457200" lvl="0" indent="-304800" algn="l" rtl="0">
              <a:spcBef>
                <a:spcPts val="0"/>
              </a:spcBef>
              <a:spcAft>
                <a:spcPts val="0"/>
              </a:spcAft>
              <a:buSzPts val="1200"/>
              <a:buChar char="●"/>
            </a:pPr>
            <a:r>
              <a:rPr lang="en" sz="1200"/>
              <a:t>Guidance CG-010, Qualified donees</a:t>
            </a:r>
            <a:endParaRPr sz="1200"/>
          </a:p>
          <a:p>
            <a:pPr marL="457200" lvl="0" indent="-304800" algn="l" rtl="0">
              <a:spcBef>
                <a:spcPts val="0"/>
              </a:spcBef>
              <a:spcAft>
                <a:spcPts val="0"/>
              </a:spcAft>
              <a:buSzPts val="1200"/>
              <a:buChar char="●"/>
            </a:pPr>
            <a:r>
              <a:rPr lang="en" sz="1200"/>
              <a:t>Guidance CG-027, Public policy dialogue and development activities</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3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Contenu existant en langage clair et simple</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51" name="Google Shape;251;p3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t>Réflexions</a:t>
            </a:r>
          </a:p>
        </p:txBody>
      </p:sp>
      <p:sp>
        <p:nvSpPr>
          <p:cNvPr id="252" name="Google Shape;252;p38"/>
          <p:cNvSpPr txBox="1"/>
          <p:nvPr/>
        </p:nvSpPr>
        <p:spPr>
          <a:xfrm>
            <a:off x="414425" y="1981600"/>
            <a:ext cx="4891800" cy="21036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fr-CA" sz="1800"/>
              <a:t>Utilisation prometteuse : réécrire très rapidement quelque chose</a:t>
            </a:r>
          </a:p>
          <a:p>
            <a:pPr marL="457200" lvl="0" indent="-342900" algn="l" rtl="0">
              <a:spcBef>
                <a:spcPts val="1000"/>
              </a:spcBef>
              <a:spcAft>
                <a:spcPts val="0"/>
              </a:spcAft>
              <a:buSzPts val="1800"/>
              <a:buChar char="●"/>
            </a:pPr>
            <a:r>
              <a:rPr lang="fr-CA" sz="1800"/>
              <a:t>Peut donner de bons conseils sur la façon de simplifier la formulation</a:t>
            </a:r>
          </a:p>
          <a:p>
            <a:pPr marL="457200" lvl="0" indent="-342900" algn="l" rtl="0">
              <a:spcBef>
                <a:spcPts val="1000"/>
              </a:spcBef>
              <a:spcAft>
                <a:spcPts val="1000"/>
              </a:spcAft>
              <a:buSzPts val="1800"/>
              <a:buChar char="●"/>
            </a:pPr>
            <a:r>
              <a:rPr lang="fr-CA" sz="1800">
                <a:solidFill>
                  <a:schemeClr val="dk1"/>
                </a:solidFill>
              </a:rPr>
              <a:t>Il est évident qu’une relecture humaine est toujours nécessaire : que se passe-t-il si un élément important se perd dans la traduction?</a:t>
            </a:r>
          </a:p>
        </p:txBody>
      </p:sp>
      <p:pic>
        <p:nvPicPr>
          <p:cNvPr id="253" name="Google Shape;253;p38"/>
          <p:cNvPicPr preferRelativeResize="0"/>
          <p:nvPr/>
        </p:nvPicPr>
        <p:blipFill>
          <a:blip r:embed="rId3">
            <a:alphaModFix/>
          </a:blip>
          <a:stretch>
            <a:fillRect/>
          </a:stretch>
        </p:blipFill>
        <p:spPr>
          <a:xfrm>
            <a:off x="6139450" y="1714650"/>
            <a:ext cx="2229100" cy="2229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Traduction</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59" name="Google Shape;259;p39"/>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sp>
        <p:nvSpPr>
          <p:cNvPr id="261" name="Google Shape;261;p39"/>
          <p:cNvSpPr txBox="1"/>
          <p:nvPr/>
        </p:nvSpPr>
        <p:spPr>
          <a:xfrm>
            <a:off x="4039000" y="1230075"/>
            <a:ext cx="5038800" cy="3840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&lt;h1 class="gc-thickline mrgn-tp-0"&gt;Design process&lt;/h1&gt;</a:t>
            </a: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&lt;div class="visible-xs visible-sm"&gt;</a:t>
            </a: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&lt;h2 class="h3"&gt;On this page&lt;/h2&gt;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&lt;ul&gt;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  &lt;li&gt;&lt;a href="#data_product"&gt;From data to product&lt;/a&gt;&lt;/li&gt;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  &lt;li&gt;&lt;a href="#roadmap"&gt;Product roadmap&lt;/a&gt;&lt;/li&gt;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&lt;/ul&gt;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&lt;/div&gt;</a:t>
            </a: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&lt;p&gt;This design process is not a mandatory process. It’s a suggested process to help you design the best possible product.&lt;/p&gt;</a:t>
            </a: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&lt;h2 id="data_product"&gt;From data to product&lt;/h2&gt;</a:t>
            </a: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&lt;p&gt;The design process should always have the&lt;strong&gt; end user&lt;/strong&gt; in mind: &lt;/p&gt;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&lt;ul&gt;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   &lt;li&gt;&lt;strong&gt;Who &lt;/strong&gt;is the product for? &lt;/li&gt;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   &lt;li&gt;What will they &lt;strong&gt;do &lt;/strong&gt;with the data?&lt;/li&gt;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   &lt;li&gt;How can the product help them get &lt;strong&gt;what they need&lt;/strong&gt; from the data? &lt;/li&gt;</a:t>
            </a:r>
          </a:p>
          <a:p>
            <a:pPr marL="0" lvl="0" indent="0" algn="l" rtl="0">
              <a:spcBef>
                <a:spcPts val="0"/>
              </a:spcBef>
              <a:spcAft>
                <a:spcPts val="0"/>
              </a:spcAft>
              <a:buClr>
                <a:schemeClr val="dk1"/>
              </a:buClr>
              <a:buSzPts val="1100"/>
              <a:buFont typeface="Arial"/>
              <a:buNone/>
            </a:pPr>
            <a:r>
              <a:rPr lang="fr-CA" sz="950">
                <a:solidFill>
                  <a:srgbClr val="343541"/>
                </a:solidFill>
                <a:latin typeface="Courier"/>
                <a:ea typeface="Courier"/>
                <a:cs typeface="Courier"/>
                <a:sym typeface="Courier"/>
              </a:rPr>
              <a:t>&lt;/ul&gt;</a:t>
            </a:r>
          </a:p>
        </p:txBody>
      </p:sp>
      <p:sp>
        <p:nvSpPr>
          <p:cNvPr id="2" name="Google Shape;260;p39">
            <a:extLst>
              <a:ext uri="{FF2B5EF4-FFF2-40B4-BE49-F238E27FC236}">
                <a16:creationId xmlns:a16="http://schemas.microsoft.com/office/drawing/2014/main" id="{8A4F9804-1E1F-282F-19B3-4C30DA3D2336}"/>
              </a:ext>
            </a:extLst>
          </p:cNvPr>
          <p:cNvSpPr txBox="1"/>
          <p:nvPr/>
        </p:nvSpPr>
        <p:spPr>
          <a:xfrm>
            <a:off x="309600" y="2177400"/>
            <a:ext cx="3189300" cy="1169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Translate the content of this HTML in French, and give me back the translated HTML:</a:t>
            </a:r>
            <a:endParaRPr sz="1200">
              <a:solidFill>
                <a:srgbClr val="34354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4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Traduction</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67" name="Google Shape;267;p4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sp>
        <p:nvSpPr>
          <p:cNvPr id="2" name="Google Shape;268;p40">
            <a:extLst>
              <a:ext uri="{FF2B5EF4-FFF2-40B4-BE49-F238E27FC236}">
                <a16:creationId xmlns:a16="http://schemas.microsoft.com/office/drawing/2014/main" id="{3CA99BB1-7AB5-C2AD-DB09-8000846393C2}"/>
              </a:ext>
            </a:extLst>
          </p:cNvPr>
          <p:cNvSpPr txBox="1"/>
          <p:nvPr/>
        </p:nvSpPr>
        <p:spPr>
          <a:xfrm>
            <a:off x="975300" y="1229200"/>
            <a:ext cx="7193400" cy="3879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343541"/>
                </a:solidFill>
                <a:latin typeface="Courier"/>
                <a:ea typeface="Courier"/>
                <a:cs typeface="Courier"/>
                <a:sym typeface="Courier"/>
              </a:rPr>
              <a:t>&lt;h1 class="gc-thickline mrgn-tp-0"&gt;Processus de design&lt;/h1&gt;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&lt;div class="visible-xs visible-sm"&gt;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&lt;h2 class="h3"&gt;Sur cette page&lt;/h2&gt;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&lt;ul&gt;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&lt;li&gt;&lt;a href="#data_product"&gt;De la donnée au produit&lt;/a&gt;&lt;/li&gt;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&lt;li&gt;&lt;a href="#roadmap"&gt;Feuille de route du produit&lt;/a&gt;&lt;/li&gt;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&lt;/ul&gt;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&lt;/div&gt;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&lt;p&gt;Ce processus de design n'est pas un processus obligatoire. C'est un processus suggéré pour vous aider à concevoir le meilleur produit possible.&lt;/p&gt;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&lt;h2 id="data_product"&gt;De la donnée au produit&lt;/h2&gt;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&lt;p&gt;Le processus de design doit toujours avoir l'&lt;strong&gt;utilisateur final&lt;/strong&gt; à l'esprit :&lt;/p&gt;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&lt;ul&gt;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&lt;li&gt;&lt;strong&gt;Qui&lt;/strong&gt; est le produit pour ?&lt;/li&gt;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&lt;li&gt;Qu'est-ce qu'ils vont &lt;strong&gt;faire&lt;/strong&gt; avec les données ?&lt;/li&gt;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&lt;li&gt;Comment le produit peut-il les aider à obtenir &lt;strong&gt;ce dont ils ont besoin&lt;/strong&gt; à partir des données ?&lt;/li&gt;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&lt;/ul&gt;</a:t>
            </a:r>
            <a:endParaRPr sz="950">
              <a:solidFill>
                <a:srgbClr val="34354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4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Paraphraser</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74" name="Google Shape;274;p4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sp>
        <p:nvSpPr>
          <p:cNvPr id="4" name="Google Shape;275;p41">
            <a:extLst>
              <a:ext uri="{FF2B5EF4-FFF2-40B4-BE49-F238E27FC236}">
                <a16:creationId xmlns:a16="http://schemas.microsoft.com/office/drawing/2014/main" id="{ECF8E439-8E64-60B8-F493-179FE34572FF}"/>
              </a:ext>
            </a:extLst>
          </p:cNvPr>
          <p:cNvSpPr txBox="1"/>
          <p:nvPr/>
        </p:nvSpPr>
        <p:spPr>
          <a:xfrm>
            <a:off x="1535975" y="1428350"/>
            <a:ext cx="5775900" cy="3386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Could you paraphrase this:</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a:solidFill>
                  <a:srgbClr val="343541"/>
                </a:solidFill>
                <a:latin typeface="Roboto"/>
                <a:ea typeface="Roboto"/>
                <a:cs typeface="Roboto"/>
                <a:sym typeface="Roboto"/>
              </a:rPr>
              <a:t>The exact amount you receive will be determined once your application is processed.</a:t>
            </a: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a:solidFill>
                  <a:srgbClr val="343541"/>
                </a:solidFill>
                <a:latin typeface="Roboto"/>
                <a:ea typeface="Roboto"/>
                <a:cs typeface="Roboto"/>
                <a:sym typeface="Roboto"/>
              </a:rPr>
              <a:t>Up to 15 weeks of sickness benefits are available. The number of weeks of benefits you get depends on how long you’re unable to work for medical reasons. You could receive 55% of your insurable earnings* up to a maximum of $650 a week. The amount you receive depends on your insurable earnings before taxes in the past 52 weeks or since the start of your last claim, whichever is shorter.</a:t>
            </a: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a:solidFill>
                  <a:srgbClr val="343541"/>
                </a:solidFill>
                <a:latin typeface="Roboto"/>
                <a:ea typeface="Roboto"/>
                <a:cs typeface="Roboto"/>
                <a:sym typeface="Roboto"/>
              </a:rPr>
              <a:t>*Insurable earnings include most of the different types of compensation from employment, such as wages, tips, bonuses and commissions. The Canada Revenue Agency determines what types of earnings are insurable.</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fr-CA" sz="2800" b="1">
                <a:solidFill>
                  <a:schemeClr val="lt1"/>
                </a:solidFill>
                <a:latin typeface="Roboto"/>
                <a:ea typeface="Roboto"/>
                <a:cs typeface="Roboto"/>
                <a:sym typeface="Roboto"/>
              </a:rPr>
              <a:t>But et contexte</a:t>
            </a:r>
          </a:p>
        </p:txBody>
      </p:sp>
      <p:sp>
        <p:nvSpPr>
          <p:cNvPr id="71" name="Google Shape;71;p15"/>
          <p:cNvSpPr txBox="1"/>
          <p:nvPr/>
        </p:nvSpPr>
        <p:spPr>
          <a:xfrm>
            <a:off x="172875" y="769800"/>
            <a:ext cx="4489500" cy="31803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a:t>ChatGPT a pris le monde d’assaut à la fin de l’année 2022.</a:t>
            </a:r>
          </a:p>
          <a:p>
            <a:pPr marL="0" lvl="0" indent="0" algn="l" rtl="0">
              <a:spcBef>
                <a:spcPts val="0"/>
              </a:spcBef>
              <a:spcAft>
                <a:spcPts val="0"/>
              </a:spcAft>
              <a:buNone/>
            </a:pPr>
            <a:endParaRPr sz="1200"/>
          </a:p>
          <a:p>
            <a:pPr marL="0" lvl="0" indent="0" algn="l" rtl="0">
              <a:spcBef>
                <a:spcPts val="0"/>
              </a:spcBef>
              <a:spcAft>
                <a:spcPts val="0"/>
              </a:spcAft>
              <a:buNone/>
            </a:pPr>
            <a:r>
              <a:rPr lang="fr-CA" sz="1200"/>
              <a:t>Il semblait presque magique : vous pouviez demander n’importe quoi et il vous répondait, presque comme un humain. </a:t>
            </a:r>
          </a:p>
          <a:p>
            <a:pPr marL="0" lvl="0" indent="0" algn="l" rtl="0">
              <a:spcBef>
                <a:spcPts val="0"/>
              </a:spcBef>
              <a:spcAft>
                <a:spcPts val="0"/>
              </a:spcAft>
              <a:buNone/>
            </a:pPr>
            <a:endParaRPr sz="1200"/>
          </a:p>
          <a:p>
            <a:pPr marL="0" lvl="0" indent="0" algn="l" rtl="0">
              <a:spcBef>
                <a:spcPts val="0"/>
              </a:spcBef>
              <a:spcAft>
                <a:spcPts val="0"/>
              </a:spcAft>
              <a:buNone/>
            </a:pPr>
            <a:r>
              <a:rPr lang="fr-CA" sz="1200"/>
              <a:t>Ce dossier de présentation fait la chronique de l’</a:t>
            </a:r>
            <a:r>
              <a:rPr lang="fr-CA" sz="1200" b="1"/>
              <a:t>exploration</a:t>
            </a:r>
            <a:r>
              <a:rPr lang="fr-CA" sz="1200"/>
              <a:t> de ces questions :</a:t>
            </a:r>
          </a:p>
          <a:p>
            <a:pPr marL="0" lvl="0" indent="0" algn="l" rtl="0">
              <a:spcBef>
                <a:spcPts val="0"/>
              </a:spcBef>
              <a:spcAft>
                <a:spcPts val="0"/>
              </a:spcAft>
              <a:buNone/>
            </a:pPr>
            <a:endParaRPr/>
          </a:p>
          <a:p>
            <a:pPr marL="457200" lvl="0" indent="-355600" algn="l" rtl="0">
              <a:spcBef>
                <a:spcPts val="1000"/>
              </a:spcBef>
              <a:spcAft>
                <a:spcPts val="0"/>
              </a:spcAft>
              <a:buSzPts val="2000"/>
              <a:buChar char="●"/>
            </a:pPr>
            <a:r>
              <a:rPr lang="fr-CA" sz="1600" b="1"/>
              <a:t>ChatGPT pourrait-il nous aider dans le processus de conception de l’expérience utilisateur (EU)? </a:t>
            </a:r>
          </a:p>
          <a:p>
            <a:pPr marL="457200" lvl="0" indent="-355600" algn="l" rtl="0">
              <a:spcBef>
                <a:spcPts val="1000"/>
              </a:spcBef>
              <a:spcAft>
                <a:spcPts val="0"/>
              </a:spcAft>
              <a:buSzPts val="2000"/>
              <a:buChar char="●"/>
            </a:pPr>
            <a:r>
              <a:rPr lang="fr-CA" sz="1600" b="1"/>
              <a:t>Quelle pourrait être l’incidence de cette technologie sur notre travail?</a:t>
            </a:r>
          </a:p>
        </p:txBody>
      </p:sp>
      <p:pic>
        <p:nvPicPr>
          <p:cNvPr id="72" name="Google Shape;72;p15"/>
          <p:cNvPicPr preferRelativeResize="0"/>
          <p:nvPr/>
        </p:nvPicPr>
        <p:blipFill>
          <a:blip r:embed="rId3">
            <a:alphaModFix/>
          </a:blip>
          <a:stretch>
            <a:fillRect/>
          </a:stretch>
        </p:blipFill>
        <p:spPr>
          <a:xfrm>
            <a:off x="4873975" y="1513475"/>
            <a:ext cx="4051024" cy="28226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4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Paraphraser</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81" name="Google Shape;281;p4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sp>
        <p:nvSpPr>
          <p:cNvPr id="3" name="Google Shape;282;p42">
            <a:extLst>
              <a:ext uri="{FF2B5EF4-FFF2-40B4-BE49-F238E27FC236}">
                <a16:creationId xmlns:a16="http://schemas.microsoft.com/office/drawing/2014/main" id="{93D48BFB-7112-535B-083F-3EA86B9FAFD7}"/>
              </a:ext>
            </a:extLst>
          </p:cNvPr>
          <p:cNvSpPr txBox="1"/>
          <p:nvPr/>
        </p:nvSpPr>
        <p:spPr>
          <a:xfrm>
            <a:off x="1036100" y="1827975"/>
            <a:ext cx="5920500" cy="2124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If you are unable to work due to medical reasons, you may be eligible to receive sickness benefits for up to 15 weeks. The amount of benefits you receive will be based on your previous insurable earnings, which includes most types of income from employment like wages, tips, bonuses, and commissions. The Canada Revenue Agency determines which types of earnings are considered insurable. You may receive up to 55% of your insurable earnings, up to a maximum of $650 per week. The amount you receive will be determined once your application has been processed.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4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Résumer l’information complexe</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88" name="Google Shape;288;p4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pic>
        <p:nvPicPr>
          <p:cNvPr id="290" name="Google Shape;290;p43">
            <a:hlinkClick r:id="rId3"/>
          </p:cNvPr>
          <p:cNvPicPr preferRelativeResize="0"/>
          <p:nvPr/>
        </p:nvPicPr>
        <p:blipFill>
          <a:blip r:embed="rId4">
            <a:alphaModFix/>
          </a:blip>
          <a:stretch>
            <a:fillRect/>
          </a:stretch>
        </p:blipFill>
        <p:spPr>
          <a:xfrm>
            <a:off x="4133100" y="1289475"/>
            <a:ext cx="3662787" cy="3813701"/>
          </a:xfrm>
          <a:prstGeom prst="rect">
            <a:avLst/>
          </a:prstGeom>
          <a:noFill/>
          <a:ln>
            <a:noFill/>
          </a:ln>
          <a:effectLst>
            <a:outerShdw blurRad="57150" dist="19050" dir="5400000" algn="bl" rotWithShape="0">
              <a:srgbClr val="000000">
                <a:alpha val="50000"/>
              </a:srgbClr>
            </a:outerShdw>
          </a:effectLst>
        </p:spPr>
      </p:pic>
      <p:sp>
        <p:nvSpPr>
          <p:cNvPr id="2" name="Google Shape;289;p43">
            <a:extLst>
              <a:ext uri="{FF2B5EF4-FFF2-40B4-BE49-F238E27FC236}">
                <a16:creationId xmlns:a16="http://schemas.microsoft.com/office/drawing/2014/main" id="{5C377AA8-7B0E-4176-644A-6DC94153A146}"/>
              </a:ext>
            </a:extLst>
          </p:cNvPr>
          <p:cNvSpPr txBox="1"/>
          <p:nvPr/>
        </p:nvSpPr>
        <p:spPr>
          <a:xfrm>
            <a:off x="445850" y="1924650"/>
            <a:ext cx="2150100" cy="1169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Could you summarize this complex information in a digestible manner? </a:t>
            </a:r>
            <a:endParaRPr sz="1200">
              <a:solidFill>
                <a:srgbClr val="34354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4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Résumer l’information complexe</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96" name="Google Shape;296;p4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sp>
        <p:nvSpPr>
          <p:cNvPr id="2" name="Google Shape;297;p44">
            <a:extLst>
              <a:ext uri="{FF2B5EF4-FFF2-40B4-BE49-F238E27FC236}">
                <a16:creationId xmlns:a16="http://schemas.microsoft.com/office/drawing/2014/main" id="{49690F72-0A6D-3C7A-FAE7-2FEBC28216B7}"/>
              </a:ext>
            </a:extLst>
          </p:cNvPr>
          <p:cNvSpPr txBox="1"/>
          <p:nvPr/>
        </p:nvSpPr>
        <p:spPr>
          <a:xfrm>
            <a:off x="1036100" y="1391325"/>
            <a:ext cx="7164000" cy="3417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A reserve is a way to report a portion of the capital gain from the sale of a capital property in the year that the proceeds of the sale are received, rather than in the year the property is sold. Most people can claim a reserve when they dispose of a capital property, as long as they are Canadian residents and not exempt from paying tax. A reserve can be claimed over a maximum period of four years, except in the case of transfers of family farm or fishing property or small business corporation shares to a child, or gifts of non-qualifying securities to a qualified donee, in which case the maximum reserve period is nine years. To claim a reserve, you must complete Form T2017 and follow the instructions for calculating the maximum reserve amount and the number of years for which it can be claimed. Any reserve claimed in a previous year must be included in the calculation of capital gains for the current year. A capital gain from a reserve qualifies for the capital gains deduction only if the original capital gain was from a property eligible for the deduction. If you donate a non-qualifying security to a qualified donee and have a capital gain, you may be able to claim a reserve in order to postpone the inclusion of the capital gain in income.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4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Regrouper des éléments (AI)</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03" name="Google Shape;303;p45"/>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sp>
        <p:nvSpPr>
          <p:cNvPr id="2" name="Google Shape;304;p45">
            <a:extLst>
              <a:ext uri="{FF2B5EF4-FFF2-40B4-BE49-F238E27FC236}">
                <a16:creationId xmlns:a16="http://schemas.microsoft.com/office/drawing/2014/main" id="{0EE44489-5AC0-13F6-E842-9E1553312838}"/>
              </a:ext>
            </a:extLst>
          </p:cNvPr>
          <p:cNvSpPr txBox="1"/>
          <p:nvPr/>
        </p:nvSpPr>
        <p:spPr>
          <a:xfrm>
            <a:off x="292675" y="1860150"/>
            <a:ext cx="2963700" cy="1893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Group the following tags in 5 to 8 top categories.</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Answer in a table format. Left column: Top categories. Right column: topics. </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
        <p:nvSpPr>
          <p:cNvPr id="4" name="Google Shape;305;p45">
            <a:extLst>
              <a:ext uri="{FF2B5EF4-FFF2-40B4-BE49-F238E27FC236}">
                <a16:creationId xmlns:a16="http://schemas.microsoft.com/office/drawing/2014/main" id="{D78F4771-62AD-DE98-6522-226671B355E1}"/>
              </a:ext>
            </a:extLst>
          </p:cNvPr>
          <p:cNvSpPr txBox="1"/>
          <p:nvPr/>
        </p:nvSpPr>
        <p:spPr>
          <a:xfrm>
            <a:off x="3877975" y="1255925"/>
            <a:ext cx="23016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343541"/>
                </a:solidFill>
                <a:latin typeface="Roboto"/>
                <a:ea typeface="Roboto"/>
                <a:cs typeface="Roboto"/>
                <a:sym typeface="Roboto"/>
              </a:rPr>
              <a:t>Blood and metabolic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Cancer</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Cardiovascular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Chronic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COVID-19</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Developmental disorder</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Digestive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Disabilities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Musculo-skeletal disorders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Neurological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Respiratory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Sexually transmitted infections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Antimicrobial</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Prescription drugs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Vaccines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Hospitals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Obesity</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Physical activity</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Radon</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Sleep</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Wildfires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Brain injuries</a:t>
            </a:r>
            <a:endParaRPr sz="1100">
              <a:solidFill>
                <a:srgbClr val="343541"/>
              </a:solidFill>
              <a:latin typeface="Roboto"/>
              <a:ea typeface="Roboto"/>
              <a:cs typeface="Roboto"/>
              <a:sym typeface="Roboto"/>
            </a:endParaRPr>
          </a:p>
        </p:txBody>
      </p:sp>
      <p:sp>
        <p:nvSpPr>
          <p:cNvPr id="5" name="Google Shape;306;p45">
            <a:extLst>
              <a:ext uri="{FF2B5EF4-FFF2-40B4-BE49-F238E27FC236}">
                <a16:creationId xmlns:a16="http://schemas.microsoft.com/office/drawing/2014/main" id="{9AA803A6-953D-AC7D-3B76-570F0FBF4DCC}"/>
              </a:ext>
            </a:extLst>
          </p:cNvPr>
          <p:cNvSpPr txBox="1"/>
          <p:nvPr/>
        </p:nvSpPr>
        <p:spPr>
          <a:xfrm>
            <a:off x="6438650" y="1255925"/>
            <a:ext cx="2323800" cy="412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Consumer product injuries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Death</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Drowning</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Self-harm and suicide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Violence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Child maltreatment </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Mental illness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Positive mental health</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Self-harm and suicide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Violence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BIPOC</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Birth</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Children</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Family</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Inequalities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Maternity</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Alcohol</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Cannabis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Opioids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Smoking and vaping</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Stimulants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Supervised consumption sites</a:t>
            </a:r>
            <a:endParaRPr sz="13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4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Regrouper des éléments (AI)</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12" name="Google Shape;312;p4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graphicFrame>
        <p:nvGraphicFramePr>
          <p:cNvPr id="2" name="Google Shape;313;p46">
            <a:extLst>
              <a:ext uri="{FF2B5EF4-FFF2-40B4-BE49-F238E27FC236}">
                <a16:creationId xmlns:a16="http://schemas.microsoft.com/office/drawing/2014/main" id="{F575059F-89D9-78EA-7142-8ABF469F22C3}"/>
              </a:ext>
            </a:extLst>
          </p:cNvPr>
          <p:cNvGraphicFramePr/>
          <p:nvPr/>
        </p:nvGraphicFramePr>
        <p:xfrm>
          <a:off x="75500" y="1238250"/>
          <a:ext cx="8956000" cy="3792510"/>
        </p:xfrm>
        <a:graphic>
          <a:graphicData uri="http://schemas.openxmlformats.org/drawingml/2006/table">
            <a:tbl>
              <a:tblPr>
                <a:noFill/>
              </a:tblPr>
              <a:tblGrid>
                <a:gridCol w="4407700">
                  <a:extLst>
                    <a:ext uri="{9D8B030D-6E8A-4147-A177-3AD203B41FA5}">
                      <a16:colId xmlns:a16="http://schemas.microsoft.com/office/drawing/2014/main" val="20000"/>
                    </a:ext>
                  </a:extLst>
                </a:gridCol>
                <a:gridCol w="4548300">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b="1"/>
                        <a:t>Top categories</a:t>
                      </a:r>
                      <a:endParaRPr b="1"/>
                    </a:p>
                  </a:txBody>
                  <a:tcPr marL="91425" marR="91425" marT="91425" marB="91425">
                    <a:solidFill>
                      <a:schemeClr val="lt2"/>
                    </a:solidFill>
                  </a:tcPr>
                </a:tc>
                <a:tc>
                  <a:txBody>
                    <a:bodyPr/>
                    <a:lstStyle/>
                    <a:p>
                      <a:pPr marL="0" lvl="0" indent="0" algn="l" rtl="0">
                        <a:spcBef>
                          <a:spcPts val="0"/>
                        </a:spcBef>
                        <a:spcAft>
                          <a:spcPts val="0"/>
                        </a:spcAft>
                        <a:buNone/>
                      </a:pPr>
                      <a:r>
                        <a:rPr lang="en" b="1"/>
                        <a:t>Tags</a:t>
                      </a:r>
                      <a:endParaRPr b="1"/>
                    </a:p>
                  </a:txBody>
                  <a:tcPr marL="91425" marR="91425" marT="91425" marB="91425">
                    <a:solidFill>
                      <a:schemeClr val="lt2"/>
                    </a:solidFill>
                  </a:tcPr>
                </a:tc>
                <a:extLst>
                  <a:ext uri="{0D108BD9-81ED-4DB2-BD59-A6C34878D82A}">
                    <a16:rowId xmlns:a16="http://schemas.microsoft.com/office/drawing/2014/main" val="10000"/>
                  </a:ext>
                </a:extLst>
              </a:tr>
              <a:tr h="981475">
                <a:tc>
                  <a:txBody>
                    <a:bodyPr/>
                    <a:lstStyle/>
                    <a:p>
                      <a:pPr marL="0" lvl="0" indent="0" algn="l" rtl="0">
                        <a:spcBef>
                          <a:spcPts val="0"/>
                        </a:spcBef>
                        <a:spcAft>
                          <a:spcPts val="0"/>
                        </a:spcAft>
                        <a:buNone/>
                      </a:pPr>
                      <a:r>
                        <a:rPr lang="en" sz="1200" b="1"/>
                        <a:t>Health conditions</a:t>
                      </a:r>
                      <a:endParaRPr sz="12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a:t>Blood and metabolic diseases, Cancer, Cardiovascular diseases, Chronic diseases, COVID-19, Developmental disorder, Digestive diseases, Disabilities, Musculo-skeletal disorders Neurological diseases</a:t>
                      </a:r>
                      <a:endParaRPr sz="1100"/>
                    </a:p>
                    <a:p>
                      <a:pPr marL="0" lvl="0" indent="0" algn="l" rtl="0">
                        <a:spcBef>
                          <a:spcPts val="0"/>
                        </a:spcBef>
                        <a:spcAft>
                          <a:spcPts val="0"/>
                        </a:spcAft>
                        <a:buNone/>
                      </a:pPr>
                      <a:r>
                        <a:rPr lang="en" sz="1100"/>
                        <a:t>Respiratory diseases, Sexually transmitted infections</a:t>
                      </a:r>
                      <a:endParaRPr sz="11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b="1"/>
                        <a:t>Medical treatments</a:t>
                      </a:r>
                      <a:endParaRPr sz="1200" b="1"/>
                    </a:p>
                  </a:txBody>
                  <a:tcPr marL="91425" marR="91425" marT="91425" marB="91425"/>
                </a:tc>
                <a:tc>
                  <a:txBody>
                    <a:bodyPr/>
                    <a:lstStyle/>
                    <a:p>
                      <a:pPr marL="0" lvl="0" indent="0" algn="l" rtl="0">
                        <a:spcBef>
                          <a:spcPts val="0"/>
                        </a:spcBef>
                        <a:spcAft>
                          <a:spcPts val="0"/>
                        </a:spcAft>
                        <a:buNone/>
                      </a:pPr>
                      <a:r>
                        <a:rPr lang="en" sz="1100"/>
                        <a:t>Antimicrobial, Prescription drugs, Vaccines, Hospitals</a:t>
                      </a:r>
                      <a:endParaRPr sz="1100"/>
                    </a:p>
                  </a:txBody>
                  <a:tcPr marL="91425" marR="91425" marT="91425" marB="91425"/>
                </a:tc>
                <a:extLst>
                  <a:ext uri="{0D108BD9-81ED-4DB2-BD59-A6C34878D82A}">
                    <a16:rowId xmlns:a16="http://schemas.microsoft.com/office/drawing/2014/main" val="10002"/>
                  </a:ext>
                </a:extLst>
              </a:tr>
              <a:tr h="619150">
                <a:tc>
                  <a:txBody>
                    <a:bodyPr/>
                    <a:lstStyle/>
                    <a:p>
                      <a:pPr marL="0" lvl="0" indent="0" algn="l" rtl="0">
                        <a:spcBef>
                          <a:spcPts val="0"/>
                        </a:spcBef>
                        <a:spcAft>
                          <a:spcPts val="0"/>
                        </a:spcAft>
                        <a:buNone/>
                      </a:pPr>
                      <a:r>
                        <a:rPr lang="en" sz="1200" b="1"/>
                        <a:t>Health behaviors</a:t>
                      </a:r>
                      <a:endParaRPr sz="1200" b="1"/>
                    </a:p>
                  </a:txBody>
                  <a:tcPr marL="91425" marR="91425" marT="91425" marB="91425"/>
                </a:tc>
                <a:tc>
                  <a:txBody>
                    <a:bodyPr/>
                    <a:lstStyle/>
                    <a:p>
                      <a:pPr marL="0" lvl="0" indent="0" algn="l" rtl="0">
                        <a:spcBef>
                          <a:spcPts val="0"/>
                        </a:spcBef>
                        <a:spcAft>
                          <a:spcPts val="0"/>
                        </a:spcAft>
                        <a:buNone/>
                      </a:pPr>
                      <a:r>
                        <a:rPr lang="en" sz="1100"/>
                        <a:t>Obesity, Physical activity, Radon, Sleep, Wildfires, Alcohol, Cannabis, Opioids, Smoking and vaping, Stimulants, Supervised consumption sites</a:t>
                      </a:r>
                      <a:endParaRPr sz="1100"/>
                    </a:p>
                  </a:txBody>
                  <a:tcPr marL="91425" marR="91425" marT="91425" marB="91425"/>
                </a:tc>
                <a:extLst>
                  <a:ext uri="{0D108BD9-81ED-4DB2-BD59-A6C34878D82A}">
                    <a16:rowId xmlns:a16="http://schemas.microsoft.com/office/drawing/2014/main" val="10003"/>
                  </a:ext>
                </a:extLst>
              </a:tr>
              <a:tr h="515575">
                <a:tc>
                  <a:txBody>
                    <a:bodyPr/>
                    <a:lstStyle/>
                    <a:p>
                      <a:pPr marL="0" lvl="0" indent="0" algn="l" rtl="0">
                        <a:spcBef>
                          <a:spcPts val="0"/>
                        </a:spcBef>
                        <a:spcAft>
                          <a:spcPts val="0"/>
                        </a:spcAft>
                        <a:buNone/>
                      </a:pPr>
                      <a:r>
                        <a:rPr lang="en" sz="1200" b="1"/>
                        <a:t>Health outcomes</a:t>
                      </a:r>
                      <a:endParaRPr sz="1200" b="1"/>
                    </a:p>
                  </a:txBody>
                  <a:tcPr marL="91425" marR="91425" marT="91425" marB="91425"/>
                </a:tc>
                <a:tc>
                  <a:txBody>
                    <a:bodyPr/>
                    <a:lstStyle/>
                    <a:p>
                      <a:pPr marL="0" lvl="0" indent="0" algn="l" rtl="0">
                        <a:spcBef>
                          <a:spcPts val="0"/>
                        </a:spcBef>
                        <a:spcAft>
                          <a:spcPts val="0"/>
                        </a:spcAft>
                        <a:buNone/>
                      </a:pPr>
                      <a:r>
                        <a:rPr lang="en" sz="1100"/>
                        <a:t>Brain injuries, Consumer product injuries, Death</a:t>
                      </a:r>
                      <a:endParaRPr sz="1100"/>
                    </a:p>
                    <a:p>
                      <a:pPr marL="0" lvl="0" indent="0" algn="l" rtl="0">
                        <a:spcBef>
                          <a:spcPts val="0"/>
                        </a:spcBef>
                        <a:spcAft>
                          <a:spcPts val="0"/>
                        </a:spcAft>
                        <a:buNone/>
                      </a:pPr>
                      <a:r>
                        <a:rPr lang="en" sz="1100"/>
                        <a:t>Drowning, Self-harm and suicide, Violence, Child maltreatment</a:t>
                      </a:r>
                      <a:endParaRPr sz="1100"/>
                    </a:p>
                  </a:txBody>
                  <a:tcPr marL="91425" marR="91425" marT="91425" marB="91425"/>
                </a:tc>
                <a:extLst>
                  <a:ext uri="{0D108BD9-81ED-4DB2-BD59-A6C34878D82A}">
                    <a16:rowId xmlns:a16="http://schemas.microsoft.com/office/drawing/2014/main" val="10004"/>
                  </a:ext>
                </a:extLst>
              </a:tr>
              <a:tr h="409350">
                <a:tc>
                  <a:txBody>
                    <a:bodyPr/>
                    <a:lstStyle/>
                    <a:p>
                      <a:pPr marL="0" lvl="0" indent="0" algn="l" rtl="0">
                        <a:spcBef>
                          <a:spcPts val="0"/>
                        </a:spcBef>
                        <a:spcAft>
                          <a:spcPts val="0"/>
                        </a:spcAft>
                        <a:buNone/>
                      </a:pPr>
                      <a:r>
                        <a:rPr lang="en" sz="1200" b="1"/>
                        <a:t>Mental health</a:t>
                      </a:r>
                      <a:endParaRPr sz="1200" b="1"/>
                    </a:p>
                  </a:txBody>
                  <a:tcPr marL="91425" marR="91425" marT="91425" marB="91425"/>
                </a:tc>
                <a:tc>
                  <a:txBody>
                    <a:bodyPr/>
                    <a:lstStyle/>
                    <a:p>
                      <a:pPr marL="0" lvl="0" indent="0" algn="l" rtl="0">
                        <a:spcBef>
                          <a:spcPts val="0"/>
                        </a:spcBef>
                        <a:spcAft>
                          <a:spcPts val="0"/>
                        </a:spcAft>
                        <a:buNone/>
                      </a:pPr>
                      <a:r>
                        <a:rPr lang="en" sz="1100"/>
                        <a:t>Mental illness, Positive mental health, Self-harm and suicide, Violence</a:t>
                      </a:r>
                      <a:endParaRPr sz="110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200" b="1"/>
                        <a:t>Demographics</a:t>
                      </a:r>
                      <a:endParaRPr sz="1200" b="1"/>
                    </a:p>
                  </a:txBody>
                  <a:tcPr marL="91425" marR="91425" marT="91425" marB="91425"/>
                </a:tc>
                <a:tc>
                  <a:txBody>
                    <a:bodyPr/>
                    <a:lstStyle/>
                    <a:p>
                      <a:pPr marL="0" lvl="0" indent="0" algn="l" rtl="0">
                        <a:spcBef>
                          <a:spcPts val="0"/>
                        </a:spcBef>
                        <a:spcAft>
                          <a:spcPts val="0"/>
                        </a:spcAft>
                        <a:buNone/>
                      </a:pPr>
                      <a:r>
                        <a:rPr lang="en" sz="1100"/>
                        <a:t>BIPOC, Birth, Children, Family, Inequalities, Maternity</a:t>
                      </a:r>
                      <a:endParaRPr sz="110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4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400" dirty="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400" dirty="0">
                <a:solidFill>
                  <a:schemeClr val="lt1"/>
                </a:solidFill>
                <a:latin typeface="Roboto"/>
                <a:ea typeface="Roboto"/>
                <a:cs typeface="Roboto"/>
                <a:sym typeface="Roboto"/>
              </a:rPr>
              <a:t>Obtenir des exemples pour des </a:t>
            </a:r>
            <a:r>
              <a:rPr lang="fr-CA" sz="2400" dirty="0" err="1">
                <a:solidFill>
                  <a:schemeClr val="lt1"/>
                </a:solidFill>
                <a:latin typeface="Roboto"/>
                <a:ea typeface="Roboto"/>
                <a:cs typeface="Roboto"/>
                <a:sym typeface="Roboto"/>
              </a:rPr>
              <a:t>micro-copies</a:t>
            </a:r>
            <a:r>
              <a:rPr lang="fr-CA" sz="2400" dirty="0">
                <a:solidFill>
                  <a:schemeClr val="lt1"/>
                </a:solidFill>
                <a:latin typeface="Roboto"/>
                <a:ea typeface="Roboto"/>
                <a:cs typeface="Roboto"/>
                <a:sym typeface="Roboto"/>
              </a:rPr>
              <a:t> et des messages</a:t>
            </a:r>
          </a:p>
          <a:p>
            <a:pPr marL="0" lvl="0" indent="0" algn="l" rtl="0">
              <a:spcBef>
                <a:spcPts val="0"/>
              </a:spcBef>
              <a:spcAft>
                <a:spcPts val="0"/>
              </a:spcAft>
              <a:buSzPts val="990"/>
              <a:buNone/>
            </a:pPr>
            <a:endParaRPr sz="2400" dirty="0">
              <a:solidFill>
                <a:schemeClr val="lt1"/>
              </a:solidFill>
              <a:latin typeface="Roboto"/>
              <a:ea typeface="Roboto"/>
              <a:cs typeface="Roboto"/>
              <a:sym typeface="Roboto"/>
            </a:endParaRPr>
          </a:p>
        </p:txBody>
      </p:sp>
      <p:sp>
        <p:nvSpPr>
          <p:cNvPr id="319" name="Google Shape;319;p4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sp>
        <p:nvSpPr>
          <p:cNvPr id="2" name="Google Shape;320;p47">
            <a:extLst>
              <a:ext uri="{FF2B5EF4-FFF2-40B4-BE49-F238E27FC236}">
                <a16:creationId xmlns:a16="http://schemas.microsoft.com/office/drawing/2014/main" id="{BD6DA6C5-3128-1B3E-789D-6FA8A6737454}"/>
              </a:ext>
            </a:extLst>
          </p:cNvPr>
          <p:cNvSpPr txBox="1"/>
          <p:nvPr/>
        </p:nvSpPr>
        <p:spPr>
          <a:xfrm>
            <a:off x="292675" y="1860150"/>
            <a:ext cx="6508500" cy="1831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a:t>Write 3 error messages for when the user enters a wrong password. </a:t>
            </a:r>
            <a:endParaRPr/>
          </a:p>
          <a:p>
            <a:pPr marL="0" lvl="0" indent="0" algn="l" rtl="0">
              <a:spcBef>
                <a:spcPts val="0"/>
              </a:spcBef>
              <a:spcAft>
                <a:spcPts val="0"/>
              </a:spcAft>
              <a:buClr>
                <a:schemeClr val="dk1"/>
              </a:buClr>
              <a:buSzPts val="1100"/>
              <a:buFont typeface="Arial"/>
              <a:buNone/>
            </a:pPr>
            <a:r>
              <a:rPr lang="en"/>
              <a:t>Make the messages short, useful, and helpful. </a:t>
            </a:r>
            <a:endParaRPr/>
          </a:p>
          <a:p>
            <a:pPr marL="0" lvl="0" indent="0" algn="l" rtl="0">
              <a:spcBef>
                <a:spcPts val="0"/>
              </a:spcBef>
              <a:spcAft>
                <a:spcPts val="0"/>
              </a:spcAft>
              <a:buClr>
                <a:schemeClr val="dk1"/>
              </a:buClr>
              <a:buSzPts val="1100"/>
              <a:buFont typeface="Arial"/>
              <a:buNone/>
            </a:pPr>
            <a:r>
              <a:rPr lang="en"/>
              <a:t>Use 3 different tones: serious, casual, silly. </a:t>
            </a:r>
            <a:endParaRPr/>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p4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400" dirty="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400" dirty="0">
                <a:solidFill>
                  <a:schemeClr val="lt1"/>
                </a:solidFill>
                <a:latin typeface="Roboto"/>
                <a:ea typeface="Roboto"/>
                <a:cs typeface="Roboto"/>
                <a:sym typeface="Roboto"/>
              </a:rPr>
              <a:t>Obtenir des exemples pour des </a:t>
            </a:r>
            <a:r>
              <a:rPr lang="fr-CA" sz="2400" dirty="0" err="1">
                <a:solidFill>
                  <a:schemeClr val="lt1"/>
                </a:solidFill>
                <a:latin typeface="Roboto"/>
                <a:ea typeface="Roboto"/>
                <a:cs typeface="Roboto"/>
                <a:sym typeface="Roboto"/>
              </a:rPr>
              <a:t>micro-copies</a:t>
            </a:r>
            <a:r>
              <a:rPr lang="fr-CA" sz="2400" dirty="0">
                <a:solidFill>
                  <a:schemeClr val="lt1"/>
                </a:solidFill>
                <a:latin typeface="Roboto"/>
                <a:ea typeface="Roboto"/>
                <a:cs typeface="Roboto"/>
                <a:sym typeface="Roboto"/>
              </a:rPr>
              <a:t> et des messages</a:t>
            </a:r>
          </a:p>
          <a:p>
            <a:pPr marL="0" lvl="0" indent="0" algn="l" rtl="0">
              <a:spcBef>
                <a:spcPts val="0"/>
              </a:spcBef>
              <a:spcAft>
                <a:spcPts val="0"/>
              </a:spcAft>
              <a:buSzPts val="990"/>
              <a:buNone/>
            </a:pPr>
            <a:endParaRPr sz="2400" dirty="0">
              <a:solidFill>
                <a:schemeClr val="lt1"/>
              </a:solidFill>
              <a:latin typeface="Roboto"/>
              <a:ea typeface="Roboto"/>
              <a:cs typeface="Roboto"/>
              <a:sym typeface="Roboto"/>
            </a:endParaRPr>
          </a:p>
        </p:txBody>
      </p:sp>
      <p:sp>
        <p:nvSpPr>
          <p:cNvPr id="326" name="Google Shape;326;p48"/>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100"/>
              <a:t>Résultat</a:t>
            </a:r>
          </a:p>
        </p:txBody>
      </p:sp>
      <p:sp>
        <p:nvSpPr>
          <p:cNvPr id="2" name="Google Shape;327;p48">
            <a:extLst>
              <a:ext uri="{FF2B5EF4-FFF2-40B4-BE49-F238E27FC236}">
                <a16:creationId xmlns:a16="http://schemas.microsoft.com/office/drawing/2014/main" id="{0C8BA6B3-3F02-135D-48EE-F18AA443577B}"/>
              </a:ext>
            </a:extLst>
          </p:cNvPr>
          <p:cNvSpPr txBox="1"/>
          <p:nvPr/>
        </p:nvSpPr>
        <p:spPr>
          <a:xfrm>
            <a:off x="1206325" y="1887175"/>
            <a:ext cx="6002100" cy="2124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Serious: </a:t>
            </a:r>
            <a:r>
              <a:rPr lang="en"/>
              <a:t>"Incorrect password. Please try again or contact the system administrator for assistance."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b="1"/>
              <a:t>Casual: </a:t>
            </a:r>
            <a:r>
              <a:rPr lang="en"/>
              <a:t>"Oops, that password isn't quite right. Give it another shot or maybe try resetting your password."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Silly: </a:t>
            </a:r>
            <a:r>
              <a:rPr lang="en"/>
              <a:t>"Wrong-o! That password is not the one. Maybe try something else, like 'password123' or 'qwertyuiop'?"</a:t>
            </a:r>
            <a:endParaRPr/>
          </a:p>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49"/>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fr-CA" sz="4000">
                <a:solidFill>
                  <a:srgbClr val="274156"/>
                </a:solidFill>
                <a:latin typeface="Roboto"/>
                <a:ea typeface="Roboto"/>
                <a:cs typeface="Roboto"/>
                <a:sym typeface="Roboto"/>
              </a:rPr>
              <a:t>Prototype et code</a:t>
            </a:r>
          </a:p>
        </p:txBody>
      </p:sp>
      <p:cxnSp>
        <p:nvCxnSpPr>
          <p:cNvPr id="333" name="Google Shape;333;p49"/>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334" name="Google Shape;334;p49"/>
          <p:cNvSpPr txBox="1"/>
          <p:nvPr/>
        </p:nvSpPr>
        <p:spPr>
          <a:xfrm>
            <a:off x="2812275" y="2131400"/>
            <a:ext cx="3441300" cy="1877407"/>
          </a:xfrm>
          <a:prstGeom prst="rect">
            <a:avLst/>
          </a:prstGeom>
          <a:solidFill>
            <a:schemeClr val="lt1"/>
          </a:solidFill>
          <a:ln w="38100"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3" action="ppaction://hlinksldjump"/>
              </a:rPr>
              <a:t>Crée des fichiers </a:t>
            </a:r>
            <a:r>
              <a:rPr lang="fr-CA" sz="1100" u="sng" dirty="0" err="1">
                <a:solidFill>
                  <a:schemeClr val="hlink"/>
                </a:solidFill>
                <a:latin typeface="Roboto"/>
                <a:ea typeface="Roboto"/>
                <a:cs typeface="Roboto"/>
                <a:sym typeface="Roboto"/>
                <a:hlinkClick r:id="rId3" action="ppaction://hlinksldjump"/>
              </a:rPr>
              <a:t>svg</a:t>
            </a:r>
            <a:r>
              <a:rPr lang="fr-CA" sz="1100" u="sng" dirty="0">
                <a:solidFill>
                  <a:schemeClr val="hlink"/>
                </a:solidFill>
                <a:latin typeface="Roboto"/>
                <a:ea typeface="Roboto"/>
                <a:cs typeface="Roboto"/>
                <a:sym typeface="Roboto"/>
                <a:hlinkClick r:id="rId3" action="ppaction://hlinksldjump"/>
              </a:rPr>
              <a:t> pour </a:t>
            </a:r>
            <a:r>
              <a:rPr lang="fr-CA" sz="1100" u="sng" dirty="0" err="1">
                <a:solidFill>
                  <a:schemeClr val="hlink"/>
                </a:solidFill>
                <a:latin typeface="Roboto"/>
                <a:ea typeface="Roboto"/>
                <a:cs typeface="Roboto"/>
                <a:sym typeface="Roboto"/>
                <a:hlinkClick r:id="rId3" action="ppaction://hlinksldjump"/>
              </a:rPr>
              <a:t>Figma</a:t>
            </a:r>
            <a:endParaRPr lang="fr-CA" sz="1100" u="sng" dirty="0">
              <a:solidFill>
                <a:schemeClr val="hlink"/>
              </a:solidFill>
              <a:latin typeface="Roboto"/>
              <a:ea typeface="Roboto"/>
              <a:cs typeface="Roboto"/>
              <a:sym typeface="Roboto"/>
              <a:hlinkClick r:id="rId3" action="ppaction://hlinksldjump"/>
            </a:endParaRPr>
          </a:p>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4" action="ppaction://hlinksldjump"/>
              </a:rPr>
              <a:t>Génère du code HTML </a:t>
            </a:r>
          </a:p>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5" action="ppaction://hlinksldjump"/>
              </a:rPr>
              <a:t>Aide avec CSS</a:t>
            </a:r>
          </a:p>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6" action="ppaction://hlinksldjump"/>
              </a:rPr>
              <a:t>Comprends une expression normale</a:t>
            </a:r>
          </a:p>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7" action="ppaction://hlinksldjump"/>
              </a:rPr>
              <a:t>Écris des métadonnées</a:t>
            </a:r>
          </a:p>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8" action="ppaction://hlinksldjump"/>
              </a:rPr>
              <a:t>Écris des données structurées</a:t>
            </a:r>
          </a:p>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9" action="ppaction://hlinksldjump"/>
              </a:rPr>
              <a:t>Tâches de programmation répétitives</a:t>
            </a:r>
          </a:p>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10" action="ppaction://hlinksldjump"/>
              </a:rPr>
              <a:t>Explique un élément d’un programme</a:t>
            </a:r>
          </a:p>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11" action="ppaction://hlinksldjump"/>
              </a:rPr>
              <a:t>Programme un formulaire dans JavaScript</a:t>
            </a:r>
          </a:p>
          <a:p>
            <a:pPr marL="457200" lvl="0" indent="-317500" algn="l" rtl="0">
              <a:spcBef>
                <a:spcPts val="0"/>
              </a:spcBef>
              <a:spcAft>
                <a:spcPts val="0"/>
              </a:spcAft>
              <a:buClr>
                <a:srgbClr val="1C6E8C"/>
              </a:buClr>
              <a:buSzPts val="1400"/>
              <a:buFont typeface="Roboto"/>
              <a:buChar char="➔"/>
            </a:pPr>
            <a:r>
              <a:rPr lang="fr-CA" sz="1100" u="sng" dirty="0">
                <a:solidFill>
                  <a:schemeClr val="hlink"/>
                </a:solidFill>
                <a:latin typeface="Roboto"/>
                <a:ea typeface="Roboto"/>
                <a:cs typeface="Roboto"/>
                <a:sym typeface="Roboto"/>
                <a:hlinkClick r:id="rId12" action="ppaction://hlinksldjump"/>
              </a:rPr>
              <a:t>Crée des scripts dans Python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5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Crée des fichiers svg pour Figma</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40" name="Google Shape;340;p5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sp>
        <p:nvSpPr>
          <p:cNvPr id="2" name="Google Shape;341;p50">
            <a:extLst>
              <a:ext uri="{FF2B5EF4-FFF2-40B4-BE49-F238E27FC236}">
                <a16:creationId xmlns:a16="http://schemas.microsoft.com/office/drawing/2014/main" id="{5A87B765-6EB9-D8CC-4745-567C0CD95BE5}"/>
              </a:ext>
            </a:extLst>
          </p:cNvPr>
          <p:cNvSpPr txBox="1"/>
          <p:nvPr/>
        </p:nvSpPr>
        <p:spPr>
          <a:xfrm>
            <a:off x="1498975" y="1889750"/>
            <a:ext cx="5339400" cy="2108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I'm working on a prototype in Figma for a web app. Could you create 3 minimalistic SVG icons for me: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Home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Twitter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Email</a:t>
            </a:r>
            <a:endParaRPr b="1"/>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5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Créer des fichiers svg pour Figma</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47" name="Google Shape;347;p5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pic>
        <p:nvPicPr>
          <p:cNvPr id="348" name="Google Shape;348;p51"/>
          <p:cNvPicPr preferRelativeResize="0"/>
          <p:nvPr/>
        </p:nvPicPr>
        <p:blipFill>
          <a:blip r:embed="rId3">
            <a:alphaModFix/>
          </a:blip>
          <a:stretch>
            <a:fillRect/>
          </a:stretch>
        </p:blipFill>
        <p:spPr>
          <a:xfrm>
            <a:off x="5118300" y="2203100"/>
            <a:ext cx="3256350" cy="1297450"/>
          </a:xfrm>
          <a:prstGeom prst="rect">
            <a:avLst/>
          </a:prstGeom>
          <a:noFill/>
          <a:ln>
            <a:noFill/>
          </a:ln>
          <a:effectLst>
            <a:outerShdw blurRad="57150" dist="19050" dir="5400000" algn="bl" rotWithShape="0">
              <a:srgbClr val="000000">
                <a:alpha val="50000"/>
              </a:srgbClr>
            </a:outerShdw>
          </a:effectLst>
        </p:spPr>
      </p:pic>
      <p:pic>
        <p:nvPicPr>
          <p:cNvPr id="349" name="Google Shape;349;p51"/>
          <p:cNvPicPr preferRelativeResize="0"/>
          <p:nvPr/>
        </p:nvPicPr>
        <p:blipFill>
          <a:blip r:embed="rId4">
            <a:alphaModFix/>
          </a:blip>
          <a:stretch>
            <a:fillRect/>
          </a:stretch>
        </p:blipFill>
        <p:spPr>
          <a:xfrm>
            <a:off x="707475" y="1285400"/>
            <a:ext cx="2921723" cy="36687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fr-CA" sz="2800">
                <a:solidFill>
                  <a:schemeClr val="lt1"/>
                </a:solidFill>
                <a:latin typeface="Roboto"/>
                <a:ea typeface="Roboto"/>
                <a:cs typeface="Roboto"/>
                <a:sym typeface="Roboto"/>
              </a:rPr>
              <a:t>Qu’est-ce que ChatGPT?</a:t>
            </a:r>
          </a:p>
        </p:txBody>
      </p:sp>
      <p:sp>
        <p:nvSpPr>
          <p:cNvPr id="78" name="Google Shape;78;p16"/>
          <p:cNvSpPr txBox="1"/>
          <p:nvPr/>
        </p:nvSpPr>
        <p:spPr>
          <a:xfrm>
            <a:off x="513300" y="1080125"/>
            <a:ext cx="46080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ChatGPT (abréviation de Chat Generative Pre-trained Transformer) est un </a:t>
            </a:r>
            <a:r>
              <a:rPr lang="fr-CA" b="1"/>
              <a:t>outil de traitement du langage naturel</a:t>
            </a:r>
            <a:r>
              <a:rPr lang="fr-CA"/>
              <a:t>, développé par OpenAI. </a:t>
            </a:r>
          </a:p>
          <a:p>
            <a:pPr marL="0" lvl="0" indent="0" algn="l" rtl="0">
              <a:spcBef>
                <a:spcPts val="0"/>
              </a:spcBef>
              <a:spcAft>
                <a:spcPts val="0"/>
              </a:spcAft>
              <a:buNone/>
            </a:pPr>
            <a:endParaRPr/>
          </a:p>
          <a:p>
            <a:pPr marL="0" lvl="0" indent="0" algn="l" rtl="0">
              <a:spcBef>
                <a:spcPts val="0"/>
              </a:spcBef>
              <a:spcAft>
                <a:spcPts val="0"/>
              </a:spcAft>
              <a:buNone/>
            </a:pPr>
            <a:r>
              <a:rPr lang="fr-CA"/>
              <a:t>Il utilise des algorithmes d’apprentissage automatique pour </a:t>
            </a:r>
            <a:r>
              <a:rPr lang="fr-CA" b="1"/>
              <a:t>générer des réponses de type humain aux saisies de texte.</a:t>
            </a:r>
          </a:p>
        </p:txBody>
      </p:sp>
      <p:sp>
        <p:nvSpPr>
          <p:cNvPr id="79" name="Google Shape;79;p16"/>
          <p:cNvSpPr txBox="1"/>
          <p:nvPr/>
        </p:nvSpPr>
        <p:spPr>
          <a:xfrm>
            <a:off x="1090563" y="4114775"/>
            <a:ext cx="1398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100"/>
              <a:t>Saisie de texte</a:t>
            </a:r>
          </a:p>
        </p:txBody>
      </p:sp>
      <p:sp>
        <p:nvSpPr>
          <p:cNvPr id="80" name="Google Shape;80;p16"/>
          <p:cNvSpPr/>
          <p:nvPr/>
        </p:nvSpPr>
        <p:spPr>
          <a:xfrm>
            <a:off x="2858713" y="4114775"/>
            <a:ext cx="800400" cy="400200"/>
          </a:xfrm>
          <a:prstGeom prst="rightArrow">
            <a:avLst>
              <a:gd name="adj1" fmla="val 50000"/>
              <a:gd name="adj2" fmla="val 50000"/>
            </a:avLst>
          </a:prstGeom>
          <a:solidFill>
            <a:srgbClr val="1C6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81" name="Google Shape;81;p16"/>
          <p:cNvSpPr txBox="1"/>
          <p:nvPr/>
        </p:nvSpPr>
        <p:spPr>
          <a:xfrm>
            <a:off x="3835338" y="4011425"/>
            <a:ext cx="1616400" cy="606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100"/>
              <a:t>Traitement du langage naturel</a:t>
            </a:r>
          </a:p>
        </p:txBody>
      </p:sp>
      <p:sp>
        <p:nvSpPr>
          <p:cNvPr id="82" name="Google Shape;82;p16"/>
          <p:cNvSpPr/>
          <p:nvPr/>
        </p:nvSpPr>
        <p:spPr>
          <a:xfrm>
            <a:off x="5627963" y="4114775"/>
            <a:ext cx="800400" cy="400200"/>
          </a:xfrm>
          <a:prstGeom prst="rightArrow">
            <a:avLst>
              <a:gd name="adj1" fmla="val 50000"/>
              <a:gd name="adj2" fmla="val 50000"/>
            </a:avLst>
          </a:prstGeom>
          <a:solidFill>
            <a:srgbClr val="1C6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1C6E8C"/>
              </a:solidFill>
            </a:endParaRPr>
          </a:p>
        </p:txBody>
      </p:sp>
      <p:sp>
        <p:nvSpPr>
          <p:cNvPr id="83" name="Google Shape;83;p16"/>
          <p:cNvSpPr txBox="1"/>
          <p:nvPr/>
        </p:nvSpPr>
        <p:spPr>
          <a:xfrm>
            <a:off x="6675088" y="4114775"/>
            <a:ext cx="1734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100"/>
              <a:t>Résultat de type humain</a:t>
            </a:r>
          </a:p>
        </p:txBody>
      </p:sp>
      <p:pic>
        <p:nvPicPr>
          <p:cNvPr id="84" name="Google Shape;84;p16"/>
          <p:cNvPicPr preferRelativeResize="0"/>
          <p:nvPr/>
        </p:nvPicPr>
        <p:blipFill>
          <a:blip r:embed="rId3">
            <a:alphaModFix/>
          </a:blip>
          <a:stretch>
            <a:fillRect/>
          </a:stretch>
        </p:blipFill>
        <p:spPr>
          <a:xfrm>
            <a:off x="5914975" y="1048000"/>
            <a:ext cx="2274900" cy="2274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5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Générer du code HTML </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55" name="Google Shape;355;p5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sp>
        <p:nvSpPr>
          <p:cNvPr id="3" name="Google Shape;356;p52">
            <a:extLst>
              <a:ext uri="{FF2B5EF4-FFF2-40B4-BE49-F238E27FC236}">
                <a16:creationId xmlns:a16="http://schemas.microsoft.com/office/drawing/2014/main" id="{4D987EEA-5DA2-2342-B395-82E8E59A4BCB}"/>
              </a:ext>
            </a:extLst>
          </p:cNvPr>
          <p:cNvSpPr txBox="1"/>
          <p:nvPr/>
        </p:nvSpPr>
        <p:spPr>
          <a:xfrm>
            <a:off x="810725" y="1667725"/>
            <a:ext cx="2660100" cy="1369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Turn this into HTML code:</a:t>
            </a:r>
            <a:endParaRPr b="1"/>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
        <p:nvSpPr>
          <p:cNvPr id="4" name="Google Shape;357;p52">
            <a:extLst>
              <a:ext uri="{FF2B5EF4-FFF2-40B4-BE49-F238E27FC236}">
                <a16:creationId xmlns:a16="http://schemas.microsoft.com/office/drawing/2014/main" id="{8DAA9ED9-EC10-8525-BC98-C03031B2B663}"/>
              </a:ext>
            </a:extLst>
          </p:cNvPr>
          <p:cNvSpPr txBox="1"/>
          <p:nvPr/>
        </p:nvSpPr>
        <p:spPr>
          <a:xfrm>
            <a:off x="3877975" y="1317325"/>
            <a:ext cx="5076900" cy="3648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343541"/>
                </a:solidFill>
                <a:latin typeface="Roboto"/>
                <a:ea typeface="Roboto"/>
                <a:cs typeface="Roboto"/>
                <a:sym typeface="Roboto"/>
              </a:rPr>
              <a:t># This is my heading text</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After several unsuccessful attempts in the past, I decided to create a personal publishing space. Why not just talk about a blog? Because it won't just be a space for posting blog posts. There will also be short fiction texts, as well as notes, to quickly share a link or an idea.</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 My favorite subjects</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Much of what I plan to write is related to my work:</a:t>
            </a: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content design</a:t>
            </a: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UX</a:t>
            </a: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Government of Canada web presence and service delivery</a:t>
            </a: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evidence-based continuous improvement</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I intend to do it while respecting my code of ethics, of course (I want to write a post on this question, but in the meantime this post written by Sean Boots reflects my position quite well: [Principles for blogging as a public servant](https://sboots.ca/2020/01/21/principles-for-blogging-as-a-public-servant/). </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 Not limited to work</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But I will not limit myself to my work, particularly in the Fiction section. I'll talk about whatever I want to, in my own way.</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In short, this should be a rather eclectic publishing space.</a:t>
            </a:r>
            <a:endParaRPr sz="1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5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dirty="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Générer </a:t>
            </a:r>
            <a:r>
              <a:rPr lang="fr-CA" sz="3600" dirty="0">
                <a:solidFill>
                  <a:schemeClr val="lt1"/>
                </a:solidFill>
                <a:latin typeface="Roboto"/>
                <a:ea typeface="Roboto"/>
                <a:cs typeface="Roboto"/>
                <a:sym typeface="Roboto"/>
              </a:rPr>
              <a:t>un code HTML </a:t>
            </a:r>
          </a:p>
          <a:p>
            <a:pPr marL="0" lvl="0" indent="0" algn="l" rtl="0">
              <a:spcBef>
                <a:spcPts val="0"/>
              </a:spcBef>
              <a:spcAft>
                <a:spcPts val="0"/>
              </a:spcAft>
              <a:buSzPts val="990"/>
              <a:buNone/>
            </a:pPr>
            <a:endParaRPr sz="3600" dirty="0">
              <a:solidFill>
                <a:schemeClr val="lt1"/>
              </a:solidFill>
              <a:latin typeface="Roboto"/>
              <a:ea typeface="Roboto"/>
              <a:cs typeface="Roboto"/>
              <a:sym typeface="Roboto"/>
            </a:endParaRPr>
          </a:p>
        </p:txBody>
      </p:sp>
      <p:sp>
        <p:nvSpPr>
          <p:cNvPr id="363" name="Google Shape;363;p5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pic>
        <p:nvPicPr>
          <p:cNvPr id="2" name="Google Shape;364;p53">
            <a:extLst>
              <a:ext uri="{FF2B5EF4-FFF2-40B4-BE49-F238E27FC236}">
                <a16:creationId xmlns:a16="http://schemas.microsoft.com/office/drawing/2014/main" id="{0ACDA7FE-0D52-0382-A538-A9990F78CC5F}"/>
              </a:ext>
            </a:extLst>
          </p:cNvPr>
          <p:cNvPicPr preferRelativeResize="0"/>
          <p:nvPr/>
        </p:nvPicPr>
        <p:blipFill>
          <a:blip r:embed="rId3">
            <a:alphaModFix/>
          </a:blip>
          <a:stretch>
            <a:fillRect/>
          </a:stretch>
        </p:blipFill>
        <p:spPr>
          <a:xfrm>
            <a:off x="2523624" y="1170000"/>
            <a:ext cx="3552800" cy="39714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5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Aider avec CSS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70" name="Google Shape;370;p5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pic>
        <p:nvPicPr>
          <p:cNvPr id="371" name="Google Shape;371;p54"/>
          <p:cNvPicPr preferRelativeResize="0"/>
          <p:nvPr/>
        </p:nvPicPr>
        <p:blipFill>
          <a:blip r:embed="rId3">
            <a:alphaModFix/>
          </a:blip>
          <a:stretch>
            <a:fillRect/>
          </a:stretch>
        </p:blipFill>
        <p:spPr>
          <a:xfrm>
            <a:off x="6161775" y="2772925"/>
            <a:ext cx="1085850" cy="504825"/>
          </a:xfrm>
          <a:prstGeom prst="rect">
            <a:avLst/>
          </a:prstGeom>
          <a:noFill/>
          <a:ln>
            <a:noFill/>
          </a:ln>
        </p:spPr>
      </p:pic>
      <p:sp>
        <p:nvSpPr>
          <p:cNvPr id="2" name="Google Shape;372;p54">
            <a:extLst>
              <a:ext uri="{FF2B5EF4-FFF2-40B4-BE49-F238E27FC236}">
                <a16:creationId xmlns:a16="http://schemas.microsoft.com/office/drawing/2014/main" id="{E3FB9693-AA0D-E166-525C-1A5066DFB588}"/>
              </a:ext>
            </a:extLst>
          </p:cNvPr>
          <p:cNvSpPr txBox="1"/>
          <p:nvPr/>
        </p:nvSpPr>
        <p:spPr>
          <a:xfrm>
            <a:off x="444050" y="1675125"/>
            <a:ext cx="4307400" cy="3032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I have this code for a button:</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&lt;button type="submit" class="apply-button"&gt;Apply&lt;/button&gt;</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Could you generate the CSS for the apply-button class so that: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 font is a bit bigger than the rest of the text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 background color is #26374A</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 font text is white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there's a bit of spacing all around the text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 button has a radius that makes it look like a pill</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5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Aider avec CSS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78" name="Google Shape;378;p55"/>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pic>
        <p:nvPicPr>
          <p:cNvPr id="379" name="Google Shape;379;p55"/>
          <p:cNvPicPr preferRelativeResize="0"/>
          <p:nvPr/>
        </p:nvPicPr>
        <p:blipFill>
          <a:blip r:embed="rId3">
            <a:alphaModFix/>
          </a:blip>
          <a:stretch>
            <a:fillRect/>
          </a:stretch>
        </p:blipFill>
        <p:spPr>
          <a:xfrm>
            <a:off x="5887950" y="2571738"/>
            <a:ext cx="1457325" cy="771525"/>
          </a:xfrm>
          <a:prstGeom prst="rect">
            <a:avLst/>
          </a:prstGeom>
          <a:noFill/>
          <a:ln>
            <a:noFill/>
          </a:ln>
        </p:spPr>
      </p:pic>
      <p:pic>
        <p:nvPicPr>
          <p:cNvPr id="380" name="Google Shape;380;p55"/>
          <p:cNvPicPr preferRelativeResize="0"/>
          <p:nvPr/>
        </p:nvPicPr>
        <p:blipFill>
          <a:blip r:embed="rId4">
            <a:alphaModFix/>
          </a:blip>
          <a:stretch>
            <a:fillRect/>
          </a:stretch>
        </p:blipFill>
        <p:spPr>
          <a:xfrm>
            <a:off x="374425" y="1981050"/>
            <a:ext cx="4369425" cy="19709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5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lang="en-US"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Comprendre Regex</a:t>
            </a:r>
            <a:endParaRPr lang="fr-CA" sz="3600" dirty="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dirty="0">
              <a:solidFill>
                <a:schemeClr val="lt1"/>
              </a:solidFill>
              <a:latin typeface="Roboto"/>
              <a:ea typeface="Roboto"/>
              <a:cs typeface="Roboto"/>
              <a:sym typeface="Roboto"/>
            </a:endParaRPr>
          </a:p>
        </p:txBody>
      </p:sp>
      <p:sp>
        <p:nvSpPr>
          <p:cNvPr id="386" name="Google Shape;386;p5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 et résultat : expliquer un Regex</a:t>
            </a:r>
          </a:p>
        </p:txBody>
      </p:sp>
      <p:sp>
        <p:nvSpPr>
          <p:cNvPr id="2" name="Google Shape;387;p56">
            <a:extLst>
              <a:ext uri="{FF2B5EF4-FFF2-40B4-BE49-F238E27FC236}">
                <a16:creationId xmlns:a16="http://schemas.microsoft.com/office/drawing/2014/main" id="{0FFD0F2B-0839-5B4D-8A90-21791DA14E85}"/>
              </a:ext>
            </a:extLst>
          </p:cNvPr>
          <p:cNvSpPr txBox="1"/>
          <p:nvPr/>
        </p:nvSpPr>
        <p:spPr>
          <a:xfrm>
            <a:off x="185025" y="1985950"/>
            <a:ext cx="3618900" cy="135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 (explain a Regex):</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Could you explain this regex to me, and show me examples of what would match it and not match it?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^(?=.*[a-z])(?=.*[A-Z])(?=.*\d).{6,12}$</a:t>
            </a:r>
            <a:endParaRPr sz="1200">
              <a:solidFill>
                <a:srgbClr val="343541"/>
              </a:solidFill>
              <a:latin typeface="Roboto"/>
              <a:ea typeface="Roboto"/>
              <a:cs typeface="Roboto"/>
              <a:sym typeface="Roboto"/>
            </a:endParaRPr>
          </a:p>
        </p:txBody>
      </p:sp>
      <p:sp>
        <p:nvSpPr>
          <p:cNvPr id="3" name="Google Shape;388;p56">
            <a:extLst>
              <a:ext uri="{FF2B5EF4-FFF2-40B4-BE49-F238E27FC236}">
                <a16:creationId xmlns:a16="http://schemas.microsoft.com/office/drawing/2014/main" id="{D22FC3F1-A114-9CF4-5D00-34BD7B238B55}"/>
              </a:ext>
            </a:extLst>
          </p:cNvPr>
          <p:cNvSpPr txBox="1"/>
          <p:nvPr/>
        </p:nvSpPr>
        <p:spPr>
          <a:xfrm>
            <a:off x="5306300" y="1265525"/>
            <a:ext cx="3249000" cy="3417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Output:</a:t>
            </a:r>
            <a:br>
              <a:rPr lang="en" b="1"/>
            </a:br>
            <a:r>
              <a:rPr lang="en" b="1"/>
              <a:t>…</a:t>
            </a:r>
            <a:endParaRPr b="1"/>
          </a:p>
          <a:p>
            <a:pPr marL="0" lvl="0" indent="0" algn="l" rtl="0">
              <a:spcBef>
                <a:spcPts val="0"/>
              </a:spcBef>
              <a:spcAft>
                <a:spcPts val="0"/>
              </a:spcAft>
              <a:buNone/>
            </a:pPr>
            <a:endParaRPr/>
          </a:p>
          <a:p>
            <a:pPr marL="0" lvl="0" indent="0" algn="l" rtl="0">
              <a:spcBef>
                <a:spcPts val="0"/>
              </a:spcBef>
              <a:spcAft>
                <a:spcPts val="0"/>
              </a:spcAft>
              <a:buNone/>
            </a:pPr>
            <a:r>
              <a:rPr lang="en"/>
              <a:t>In other words, this regular expression requires that the string:</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Contains at least one lowercase letter</a:t>
            </a:r>
            <a:endParaRPr/>
          </a:p>
          <a:p>
            <a:pPr marL="457200" lvl="0" indent="-317500" algn="l" rtl="0">
              <a:spcBef>
                <a:spcPts val="0"/>
              </a:spcBef>
              <a:spcAft>
                <a:spcPts val="0"/>
              </a:spcAft>
              <a:buSzPts val="1400"/>
              <a:buChar char="●"/>
            </a:pPr>
            <a:r>
              <a:rPr lang="en"/>
              <a:t>Contains at least one uppercase letter</a:t>
            </a:r>
            <a:endParaRPr/>
          </a:p>
          <a:p>
            <a:pPr marL="457200" lvl="0" indent="-317500" algn="l" rtl="0">
              <a:spcBef>
                <a:spcPts val="0"/>
              </a:spcBef>
              <a:spcAft>
                <a:spcPts val="0"/>
              </a:spcAft>
              <a:buSzPts val="1400"/>
              <a:buChar char="●"/>
            </a:pPr>
            <a:r>
              <a:rPr lang="en"/>
              <a:t>Contains at least one digit</a:t>
            </a:r>
            <a:endParaRPr/>
          </a:p>
          <a:p>
            <a:pPr marL="457200" lvl="0" indent="-317500" algn="l" rtl="0">
              <a:spcBef>
                <a:spcPts val="0"/>
              </a:spcBef>
              <a:spcAft>
                <a:spcPts val="0"/>
              </a:spcAft>
              <a:buSzPts val="1400"/>
              <a:buChar char="●"/>
            </a:pPr>
            <a:r>
              <a:rPr lang="en"/>
              <a:t>Is between 6 and 12 characters in length</a:t>
            </a:r>
            <a:endParaRPr/>
          </a:p>
          <a:p>
            <a:pPr marL="0" lvl="0" indent="0" algn="l" rtl="0">
              <a:spcBef>
                <a:spcPts val="0"/>
              </a:spcBef>
              <a:spcAft>
                <a:spcPts val="0"/>
              </a:spcAft>
              <a:buNone/>
            </a:pPr>
            <a:r>
              <a:rPr lang="en"/>
              <a:t>… </a:t>
            </a:r>
            <a:br>
              <a:rPr lang="en"/>
            </a:b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p5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dirty="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Comprendre Regex</a:t>
            </a:r>
            <a:endParaRPr lang="fr-CA" sz="3600" dirty="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dirty="0">
              <a:solidFill>
                <a:schemeClr val="lt1"/>
              </a:solidFill>
              <a:latin typeface="Roboto"/>
              <a:ea typeface="Roboto"/>
              <a:cs typeface="Roboto"/>
              <a:sym typeface="Roboto"/>
            </a:endParaRPr>
          </a:p>
        </p:txBody>
      </p:sp>
      <p:sp>
        <p:nvSpPr>
          <p:cNvPr id="394" name="Google Shape;394;p5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 et résultat : génère une expression normale</a:t>
            </a:r>
          </a:p>
        </p:txBody>
      </p:sp>
      <p:pic>
        <p:nvPicPr>
          <p:cNvPr id="395" name="Google Shape;395;p57"/>
          <p:cNvPicPr preferRelativeResize="0"/>
          <p:nvPr/>
        </p:nvPicPr>
        <p:blipFill>
          <a:blip r:embed="rId3">
            <a:alphaModFix/>
          </a:blip>
          <a:stretch>
            <a:fillRect/>
          </a:stretch>
        </p:blipFill>
        <p:spPr>
          <a:xfrm>
            <a:off x="4126700" y="2571750"/>
            <a:ext cx="4865176" cy="1193050"/>
          </a:xfrm>
          <a:prstGeom prst="rect">
            <a:avLst/>
          </a:prstGeom>
          <a:noFill/>
          <a:ln>
            <a:noFill/>
          </a:ln>
          <a:effectLst>
            <a:outerShdw blurRad="57150" dist="19050" dir="5400000" algn="bl" rotWithShape="0">
              <a:srgbClr val="000000">
                <a:alpha val="50000"/>
              </a:srgbClr>
            </a:outerShdw>
          </a:effectLst>
        </p:spPr>
      </p:pic>
      <p:sp>
        <p:nvSpPr>
          <p:cNvPr id="396" name="Google Shape;396;p57"/>
          <p:cNvSpPr txBox="1"/>
          <p:nvPr/>
        </p:nvSpPr>
        <p:spPr>
          <a:xfrm>
            <a:off x="4174000" y="2220225"/>
            <a:ext cx="4618936"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Expression normale créée à partir des instructions :</a:t>
            </a:r>
          </a:p>
        </p:txBody>
      </p:sp>
      <p:sp>
        <p:nvSpPr>
          <p:cNvPr id="2" name="Google Shape;397;p57">
            <a:extLst>
              <a:ext uri="{FF2B5EF4-FFF2-40B4-BE49-F238E27FC236}">
                <a16:creationId xmlns:a16="http://schemas.microsoft.com/office/drawing/2014/main" id="{DCBAABEE-59B5-D22C-D41A-07ACDC79EA4F}"/>
              </a:ext>
            </a:extLst>
          </p:cNvPr>
          <p:cNvSpPr txBox="1"/>
          <p:nvPr/>
        </p:nvSpPr>
        <p:spPr>
          <a:xfrm>
            <a:off x="248625" y="2019925"/>
            <a:ext cx="3618900" cy="2478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 (Create a Regex):</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Create a Regex to verify if a password matches these things: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Contains at least one lowercase letter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Contains at least one uppercase letter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Contains at least one digit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Is between 6 and 12 characters in length</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1"/>
        <p:cNvGrpSpPr/>
        <p:nvPr/>
      </p:nvGrpSpPr>
      <p:grpSpPr>
        <a:xfrm>
          <a:off x="0" y="0"/>
          <a:ext cx="0" cy="0"/>
          <a:chOff x="0" y="0"/>
          <a:chExt cx="0" cy="0"/>
        </a:xfrm>
      </p:grpSpPr>
      <p:sp>
        <p:nvSpPr>
          <p:cNvPr id="402" name="Google Shape;402;p5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dirty="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Écrire </a:t>
            </a:r>
            <a:r>
              <a:rPr lang="fr-CA" sz="3600" dirty="0">
                <a:solidFill>
                  <a:schemeClr val="lt1"/>
                </a:solidFill>
                <a:latin typeface="Roboto"/>
                <a:ea typeface="Roboto"/>
                <a:cs typeface="Roboto"/>
                <a:sym typeface="Roboto"/>
              </a:rPr>
              <a:t>des métadonnées</a:t>
            </a:r>
          </a:p>
          <a:p>
            <a:pPr marL="0" lvl="0" indent="0" algn="l" rtl="0">
              <a:spcBef>
                <a:spcPts val="0"/>
              </a:spcBef>
              <a:spcAft>
                <a:spcPts val="0"/>
              </a:spcAft>
              <a:buSzPts val="990"/>
              <a:buNone/>
            </a:pPr>
            <a:endParaRPr sz="3600" dirty="0">
              <a:solidFill>
                <a:schemeClr val="lt1"/>
              </a:solidFill>
              <a:latin typeface="Roboto"/>
              <a:ea typeface="Roboto"/>
              <a:cs typeface="Roboto"/>
              <a:sym typeface="Roboto"/>
            </a:endParaRPr>
          </a:p>
        </p:txBody>
      </p:sp>
      <p:sp>
        <p:nvSpPr>
          <p:cNvPr id="403" name="Google Shape;403;p5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pic>
        <p:nvPicPr>
          <p:cNvPr id="405" name="Google Shape;405;p58"/>
          <p:cNvPicPr preferRelativeResize="0"/>
          <p:nvPr/>
        </p:nvPicPr>
        <p:blipFill>
          <a:blip r:embed="rId3">
            <a:alphaModFix/>
          </a:blip>
          <a:stretch>
            <a:fillRect/>
          </a:stretch>
        </p:blipFill>
        <p:spPr>
          <a:xfrm>
            <a:off x="4888775" y="1285375"/>
            <a:ext cx="3951217" cy="3668699"/>
          </a:xfrm>
          <a:prstGeom prst="rect">
            <a:avLst/>
          </a:prstGeom>
          <a:noFill/>
          <a:ln>
            <a:noFill/>
          </a:ln>
          <a:effectLst>
            <a:outerShdw blurRad="57150" dist="19050" dir="5400000" algn="bl" rotWithShape="0">
              <a:srgbClr val="000000">
                <a:alpha val="50000"/>
              </a:srgbClr>
            </a:outerShdw>
          </a:effectLst>
        </p:spPr>
      </p:pic>
      <p:sp>
        <p:nvSpPr>
          <p:cNvPr id="2" name="Google Shape;404;p58">
            <a:extLst>
              <a:ext uri="{FF2B5EF4-FFF2-40B4-BE49-F238E27FC236}">
                <a16:creationId xmlns:a16="http://schemas.microsoft.com/office/drawing/2014/main" id="{2FE7C9D9-B7C9-A365-7287-08E32F3AC748}"/>
              </a:ext>
            </a:extLst>
          </p:cNvPr>
          <p:cNvSpPr txBox="1"/>
          <p:nvPr/>
        </p:nvSpPr>
        <p:spPr>
          <a:xfrm>
            <a:off x="303450" y="1712125"/>
            <a:ext cx="4129500" cy="261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I will paste the content of an HTML page. Please fill out these metadata fields. Use meaningful and representative keywords:</a:t>
            </a:r>
            <a:endParaRPr sz="1200">
              <a:solidFill>
                <a:srgbClr val="343541"/>
              </a:solidFill>
              <a:latin typeface="Roboto"/>
              <a:ea typeface="Roboto"/>
              <a:cs typeface="Roboto"/>
              <a:sym typeface="Roboto"/>
            </a:endParaRPr>
          </a:p>
          <a:p>
            <a:pPr marL="0" lvl="0" indent="0" algn="l" rtl="0">
              <a:spcBef>
                <a:spcPts val="0"/>
              </a:spcBef>
              <a:spcAft>
                <a:spcPts val="0"/>
              </a:spcAft>
              <a:buNone/>
            </a:pPr>
            <a:br>
              <a:rPr lang="en" sz="1200">
                <a:solidFill>
                  <a:srgbClr val="343541"/>
                </a:solidFill>
                <a:latin typeface="Roboto"/>
                <a:ea typeface="Roboto"/>
                <a:cs typeface="Roboto"/>
                <a:sym typeface="Roboto"/>
              </a:rPr>
            </a:br>
            <a:r>
              <a:rPr lang="en" sz="1200">
                <a:solidFill>
                  <a:srgbClr val="343541"/>
                </a:solidFill>
                <a:latin typeface="Roboto"/>
                <a:ea typeface="Roboto"/>
                <a:cs typeface="Roboto"/>
                <a:sym typeface="Roboto"/>
              </a:rPr>
              <a:t>&lt;meta name="description" content=""/&gt;</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&lt;meta name="keywords" content=""/&gt;</a:t>
            </a:r>
            <a:endParaRPr sz="1200">
              <a:solidFill>
                <a:srgbClr val="343541"/>
              </a:solidFill>
              <a:latin typeface="Roboto"/>
              <a:ea typeface="Roboto"/>
              <a:cs typeface="Roboto"/>
              <a:sym typeface="Roboto"/>
            </a:endParaRPr>
          </a:p>
          <a:p>
            <a:pPr marL="0" lvl="0" indent="0" algn="l" rtl="0">
              <a:spcBef>
                <a:spcPts val="0"/>
              </a:spcBef>
              <a:spcAft>
                <a:spcPts val="0"/>
              </a:spcAft>
              <a:buNone/>
            </a:pPr>
            <a:br>
              <a:rPr lang="en" sz="1100">
                <a:solidFill>
                  <a:schemeClr val="dk1"/>
                </a:solidFill>
              </a:rPr>
            </a:br>
            <a:r>
              <a:rPr lang="en" sz="1100">
                <a:solidFill>
                  <a:schemeClr val="dk1"/>
                </a:solidFill>
              </a:rPr>
              <a:t>(then pasted the content of the Benefits theme page)</a:t>
            </a: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p5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dirty="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Écrire </a:t>
            </a:r>
            <a:r>
              <a:rPr lang="fr-CA" sz="3600" dirty="0">
                <a:solidFill>
                  <a:schemeClr val="lt1"/>
                </a:solidFill>
                <a:latin typeface="Roboto"/>
                <a:ea typeface="Roboto"/>
                <a:cs typeface="Roboto"/>
                <a:sym typeface="Roboto"/>
              </a:rPr>
              <a:t>des métadonnées</a:t>
            </a:r>
          </a:p>
          <a:p>
            <a:pPr marL="0" lvl="0" indent="0" algn="l" rtl="0">
              <a:spcBef>
                <a:spcPts val="0"/>
              </a:spcBef>
              <a:spcAft>
                <a:spcPts val="0"/>
              </a:spcAft>
              <a:buSzPts val="990"/>
              <a:buNone/>
            </a:pPr>
            <a:endParaRPr sz="3600" dirty="0">
              <a:solidFill>
                <a:schemeClr val="lt1"/>
              </a:solidFill>
              <a:latin typeface="Roboto"/>
              <a:ea typeface="Roboto"/>
              <a:cs typeface="Roboto"/>
              <a:sym typeface="Roboto"/>
            </a:endParaRPr>
          </a:p>
        </p:txBody>
      </p:sp>
      <p:sp>
        <p:nvSpPr>
          <p:cNvPr id="411" name="Google Shape;411;p59"/>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sp>
        <p:nvSpPr>
          <p:cNvPr id="2" name="Google Shape;412;p59">
            <a:extLst>
              <a:ext uri="{FF2B5EF4-FFF2-40B4-BE49-F238E27FC236}">
                <a16:creationId xmlns:a16="http://schemas.microsoft.com/office/drawing/2014/main" id="{48AE286D-3940-DE58-C2BA-DF71854C1B1E}"/>
              </a:ext>
            </a:extLst>
          </p:cNvPr>
          <p:cNvSpPr txBox="1"/>
          <p:nvPr/>
        </p:nvSpPr>
        <p:spPr>
          <a:xfrm>
            <a:off x="1161925" y="1346925"/>
            <a:ext cx="5972400" cy="3632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latin typeface="Courier"/>
                <a:ea typeface="Courier"/>
                <a:cs typeface="Courier"/>
                <a:sym typeface="Courier"/>
              </a:rPr>
              <a:t>&lt;meta name="description" content="Information and access to Canadian government benefits, including Employment Insurance, child benefit, pensions, student aid, and assistance for housing, families, and individuals with disabilities. Includes information on how to apply for benefits and payment dates for recurring payments. Also includes a benefits finder tool and information on how to notify the government of a death." /&gt;</a:t>
            </a:r>
            <a:br>
              <a:rPr lang="en">
                <a:latin typeface="Courier"/>
                <a:ea typeface="Courier"/>
                <a:cs typeface="Courier"/>
                <a:sym typeface="Courier"/>
              </a:rPr>
            </a:br>
            <a:endParaRPr>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a:latin typeface="Courier"/>
                <a:ea typeface="Courier"/>
                <a:cs typeface="Courier"/>
                <a:sym typeface="Courier"/>
              </a:rPr>
              <a:t>&lt;meta name="keywords" content="Canadian government benefits, Employment Insurance, child benefit, pensions, student aid, housing assistance, family benefits, disability benefits, benefit payment dates, benefits finder, notify government of death" /&gt;</a:t>
            </a:r>
            <a:endParaRPr>
              <a:latin typeface="Courier"/>
              <a:ea typeface="Courier"/>
              <a:cs typeface="Courier"/>
              <a:sym typeface="Courier"/>
            </a:endParaRPr>
          </a:p>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6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dirty="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Écrire </a:t>
            </a:r>
            <a:r>
              <a:rPr lang="fr-CA" sz="3600" dirty="0">
                <a:solidFill>
                  <a:schemeClr val="lt1"/>
                </a:solidFill>
                <a:latin typeface="Roboto"/>
                <a:ea typeface="Roboto"/>
                <a:cs typeface="Roboto"/>
                <a:sym typeface="Roboto"/>
              </a:rPr>
              <a:t>des données structurées</a:t>
            </a:r>
          </a:p>
          <a:p>
            <a:pPr marL="0" lvl="0" indent="0" algn="l" rtl="0">
              <a:spcBef>
                <a:spcPts val="0"/>
              </a:spcBef>
              <a:spcAft>
                <a:spcPts val="0"/>
              </a:spcAft>
              <a:buSzPts val="990"/>
              <a:buNone/>
            </a:pPr>
            <a:endParaRPr sz="3600" dirty="0">
              <a:solidFill>
                <a:schemeClr val="lt1"/>
              </a:solidFill>
              <a:latin typeface="Roboto"/>
              <a:ea typeface="Roboto"/>
              <a:cs typeface="Roboto"/>
              <a:sym typeface="Roboto"/>
            </a:endParaRPr>
          </a:p>
        </p:txBody>
      </p:sp>
      <p:sp>
        <p:nvSpPr>
          <p:cNvPr id="418" name="Google Shape;418;p6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pic>
        <p:nvPicPr>
          <p:cNvPr id="420" name="Google Shape;420;p60"/>
          <p:cNvPicPr preferRelativeResize="0"/>
          <p:nvPr/>
        </p:nvPicPr>
        <p:blipFill>
          <a:blip r:embed="rId3">
            <a:alphaModFix/>
          </a:blip>
          <a:stretch>
            <a:fillRect/>
          </a:stretch>
        </p:blipFill>
        <p:spPr>
          <a:xfrm>
            <a:off x="5291950" y="1347375"/>
            <a:ext cx="3012196" cy="3668700"/>
          </a:xfrm>
          <a:prstGeom prst="rect">
            <a:avLst/>
          </a:prstGeom>
          <a:noFill/>
          <a:ln>
            <a:noFill/>
          </a:ln>
          <a:effectLst>
            <a:outerShdw blurRad="57150" dist="19050" dir="5400000" algn="bl" rotWithShape="0">
              <a:srgbClr val="000000">
                <a:alpha val="50000"/>
              </a:srgbClr>
            </a:outerShdw>
          </a:effectLst>
        </p:spPr>
      </p:pic>
      <p:sp>
        <p:nvSpPr>
          <p:cNvPr id="2" name="Google Shape;419;p60">
            <a:extLst>
              <a:ext uri="{FF2B5EF4-FFF2-40B4-BE49-F238E27FC236}">
                <a16:creationId xmlns:a16="http://schemas.microsoft.com/office/drawing/2014/main" id="{DA0F6866-8C07-1C6D-B5C2-CB4269AEBB96}"/>
              </a:ext>
            </a:extLst>
          </p:cNvPr>
          <p:cNvSpPr txBox="1"/>
          <p:nvPr/>
        </p:nvSpPr>
        <p:spPr>
          <a:xfrm>
            <a:off x="307000" y="1945450"/>
            <a:ext cx="4477800" cy="2293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br>
              <a:rPr lang="en" b="1"/>
            </a:br>
            <a:br>
              <a:rPr lang="en"/>
            </a:br>
            <a:r>
              <a:rPr lang="en" sz="1200">
                <a:solidFill>
                  <a:srgbClr val="343541"/>
                </a:solidFill>
                <a:latin typeface="Roboto"/>
                <a:ea typeface="Roboto"/>
                <a:cs typeface="Roboto"/>
                <a:sym typeface="Roboto"/>
              </a:rPr>
              <a:t>I will paste some HTML. Write structured data for it, using the FAQ schema. Include the following questions, and give a short, plain language answer: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What is the COVID-19 wastewater dashboard?</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How to interpret wastewater data?</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Where is the data from?</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200" i="1">
                <a:solidFill>
                  <a:srgbClr val="343541"/>
                </a:solidFill>
                <a:latin typeface="Roboto"/>
                <a:ea typeface="Roboto"/>
                <a:cs typeface="Roboto"/>
                <a:sym typeface="Roboto"/>
              </a:rPr>
              <a:t>(J</a:t>
            </a:r>
            <a:r>
              <a:rPr lang="en-US" sz="1200" i="1">
                <a:solidFill>
                  <a:srgbClr val="343541"/>
                </a:solidFill>
                <a:latin typeface="Roboto"/>
                <a:ea typeface="Roboto"/>
                <a:cs typeface="Roboto"/>
                <a:sym typeface="Roboto"/>
              </a:rPr>
              <a:t>'ai ensuite collé le contenu du page</a:t>
            </a:r>
            <a:r>
              <a:rPr lang="en" sz="1200" i="1">
                <a:solidFill>
                  <a:srgbClr val="343541"/>
                </a:solidFill>
                <a:latin typeface="Roboto"/>
                <a:ea typeface="Roboto"/>
                <a:cs typeface="Roboto"/>
                <a:sym typeface="Roboto"/>
              </a:rPr>
              <a:t>)</a:t>
            </a:r>
            <a:endParaRPr sz="1200" i="1">
              <a:solidFill>
                <a:srgbClr val="34354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6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dirty="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Écrire </a:t>
            </a:r>
            <a:r>
              <a:rPr lang="fr-CA" sz="3600" dirty="0">
                <a:solidFill>
                  <a:schemeClr val="lt1"/>
                </a:solidFill>
                <a:latin typeface="Roboto"/>
                <a:ea typeface="Roboto"/>
                <a:cs typeface="Roboto"/>
                <a:sym typeface="Roboto"/>
              </a:rPr>
              <a:t>des données structurées</a:t>
            </a:r>
          </a:p>
          <a:p>
            <a:pPr marL="0" lvl="0" indent="0" algn="l" rtl="0">
              <a:spcBef>
                <a:spcPts val="0"/>
              </a:spcBef>
              <a:spcAft>
                <a:spcPts val="0"/>
              </a:spcAft>
              <a:buSzPts val="990"/>
              <a:buNone/>
            </a:pPr>
            <a:endParaRPr sz="3600" dirty="0">
              <a:solidFill>
                <a:schemeClr val="lt1"/>
              </a:solidFill>
              <a:latin typeface="Roboto"/>
              <a:ea typeface="Roboto"/>
              <a:cs typeface="Roboto"/>
              <a:sym typeface="Roboto"/>
            </a:endParaRPr>
          </a:p>
        </p:txBody>
      </p:sp>
      <p:sp>
        <p:nvSpPr>
          <p:cNvPr id="426" name="Google Shape;426;p6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pic>
        <p:nvPicPr>
          <p:cNvPr id="427" name="Google Shape;427;p61"/>
          <p:cNvPicPr preferRelativeResize="0"/>
          <p:nvPr/>
        </p:nvPicPr>
        <p:blipFill>
          <a:blip r:embed="rId3">
            <a:alphaModFix/>
          </a:blip>
          <a:stretch>
            <a:fillRect/>
          </a:stretch>
        </p:blipFill>
        <p:spPr>
          <a:xfrm>
            <a:off x="4256250" y="1240325"/>
            <a:ext cx="3447521" cy="3668700"/>
          </a:xfrm>
          <a:prstGeom prst="rect">
            <a:avLst/>
          </a:prstGeom>
          <a:noFill/>
          <a:ln>
            <a:noFill/>
          </a:ln>
          <a:effectLst>
            <a:outerShdw blurRad="57150" dist="19050" dir="5400000" algn="bl" rotWithShape="0">
              <a:srgbClr val="000000">
                <a:alpha val="50000"/>
              </a:srgbClr>
            </a:outerShdw>
          </a:effectLst>
        </p:spPr>
      </p:pic>
      <p:sp>
        <p:nvSpPr>
          <p:cNvPr id="428" name="Google Shape;428;p61"/>
          <p:cNvSpPr txBox="1"/>
          <p:nvPr/>
        </p:nvSpPr>
        <p:spPr>
          <a:xfrm>
            <a:off x="802525" y="2398475"/>
            <a:ext cx="290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Code JSON-LD valide à coller dans le code HTML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fr-CA" sz="2800">
                <a:solidFill>
                  <a:schemeClr val="lt1"/>
                </a:solidFill>
                <a:latin typeface="Roboto"/>
                <a:ea typeface="Roboto"/>
                <a:cs typeface="Roboto"/>
                <a:sym typeface="Roboto"/>
              </a:rPr>
              <a:t>Comment fonctionne-t-il?</a:t>
            </a:r>
          </a:p>
        </p:txBody>
      </p:sp>
      <p:sp>
        <p:nvSpPr>
          <p:cNvPr id="90" name="Google Shape;90;p17"/>
          <p:cNvSpPr txBox="1"/>
          <p:nvPr/>
        </p:nvSpPr>
        <p:spPr>
          <a:xfrm>
            <a:off x="397825" y="1231813"/>
            <a:ext cx="8048100" cy="1908184"/>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fr-CA"/>
              <a:t>Le traitement du langage naturel (TLN) est un domaine de l’intelligence artificielle (IA).</a:t>
            </a:r>
          </a:p>
          <a:p>
            <a:pPr marL="457200" lvl="0" indent="-342900" algn="l" rtl="0">
              <a:spcBef>
                <a:spcPts val="0"/>
              </a:spcBef>
              <a:spcAft>
                <a:spcPts val="0"/>
              </a:spcAft>
              <a:buSzPts val="1800"/>
              <a:buChar char="●"/>
            </a:pPr>
            <a:r>
              <a:rPr lang="fr-CA"/>
              <a:t>Les algorithmes du TLN sont formés à partir de grands ensembles de données du langage humain.</a:t>
            </a:r>
          </a:p>
          <a:p>
            <a:pPr marL="457200" lvl="0" indent="-342900" algn="l" rtl="0">
              <a:spcBef>
                <a:spcPts val="0"/>
              </a:spcBef>
              <a:spcAft>
                <a:spcPts val="0"/>
              </a:spcAft>
              <a:buSzPts val="1800"/>
              <a:buChar char="●"/>
            </a:pPr>
            <a:r>
              <a:rPr lang="fr-CA"/>
              <a:t>Le TLN utilise des techniques statistiques pour comprendre les requêtes et générer des réponses de type humain à des saisies de texte.</a:t>
            </a:r>
          </a:p>
          <a:p>
            <a:pPr marL="457200" lvl="0" indent="-342900" algn="l" rtl="0">
              <a:spcBef>
                <a:spcPts val="0"/>
              </a:spcBef>
              <a:spcAft>
                <a:spcPts val="0"/>
              </a:spcAft>
              <a:buSzPts val="1800"/>
              <a:buChar char="●"/>
            </a:pPr>
            <a:r>
              <a:rPr lang="fr-CA"/>
              <a:t>ChatGPT est formé au préalable à partir d’un très grand ensemble de données sur le langage humain.</a:t>
            </a:r>
          </a:p>
          <a:p>
            <a:pPr marL="457200" lvl="0" indent="-342900" algn="l" rtl="0">
              <a:spcBef>
                <a:spcPts val="0"/>
              </a:spcBef>
              <a:spcAft>
                <a:spcPts val="0"/>
              </a:spcAft>
              <a:buSzPts val="1800"/>
              <a:buChar char="●"/>
            </a:pPr>
            <a:r>
              <a:rPr lang="fr-CA"/>
              <a:t>Il génère du contenu en prédisant « le meilleur prochain mot ».</a:t>
            </a:r>
          </a:p>
        </p:txBody>
      </p:sp>
      <p:sp>
        <p:nvSpPr>
          <p:cNvPr id="91" name="Google Shape;91;p17"/>
          <p:cNvSpPr txBox="1"/>
          <p:nvPr/>
        </p:nvSpPr>
        <p:spPr>
          <a:xfrm>
            <a:off x="668825" y="3473325"/>
            <a:ext cx="7393200" cy="61552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CA"/>
              <a:t>Autrement dit, il ne </a:t>
            </a:r>
            <a:r>
              <a:rPr lang="fr-CA" i="1"/>
              <a:t>pense</a:t>
            </a:r>
            <a:r>
              <a:rPr lang="fr-CA"/>
              <a:t> pas, il ne </a:t>
            </a:r>
            <a:r>
              <a:rPr lang="fr-CA" i="1"/>
              <a:t>sait</a:t>
            </a:r>
            <a:r>
              <a:rPr lang="fr-CA"/>
              <a:t> rien, mais il a été formé avec suffisamment de données pour générer une réponse plausible, dans le contexte.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p6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Tâches de programmation répétitives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34" name="Google Shape;434;p6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pic>
        <p:nvPicPr>
          <p:cNvPr id="436" name="Google Shape;436;p62"/>
          <p:cNvPicPr preferRelativeResize="0"/>
          <p:nvPr/>
        </p:nvPicPr>
        <p:blipFill>
          <a:blip r:embed="rId3">
            <a:alphaModFix/>
          </a:blip>
          <a:stretch>
            <a:fillRect/>
          </a:stretch>
        </p:blipFill>
        <p:spPr>
          <a:xfrm>
            <a:off x="5037400" y="1240725"/>
            <a:ext cx="3595439" cy="3668701"/>
          </a:xfrm>
          <a:prstGeom prst="rect">
            <a:avLst/>
          </a:prstGeom>
          <a:noFill/>
          <a:ln>
            <a:noFill/>
          </a:ln>
          <a:effectLst>
            <a:outerShdw blurRad="57150" dist="19050" dir="5400000" algn="bl" rotWithShape="0">
              <a:srgbClr val="000000">
                <a:alpha val="50000"/>
              </a:srgbClr>
            </a:outerShdw>
          </a:effectLst>
        </p:spPr>
      </p:pic>
      <p:sp>
        <p:nvSpPr>
          <p:cNvPr id="2" name="Google Shape;435;p62">
            <a:extLst>
              <a:ext uri="{FF2B5EF4-FFF2-40B4-BE49-F238E27FC236}">
                <a16:creationId xmlns:a16="http://schemas.microsoft.com/office/drawing/2014/main" id="{BF7FD325-E4B6-28C9-F2B9-E3CF96E30286}"/>
              </a:ext>
            </a:extLst>
          </p:cNvPr>
          <p:cNvSpPr txBox="1"/>
          <p:nvPr/>
        </p:nvSpPr>
        <p:spPr>
          <a:xfrm>
            <a:off x="201700" y="1220325"/>
            <a:ext cx="4297800" cy="3709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br>
              <a:rPr lang="en" b="1"/>
            </a:br>
            <a:br>
              <a:rPr lang="en"/>
            </a:br>
            <a:r>
              <a:rPr lang="en" sz="1100">
                <a:solidFill>
                  <a:srgbClr val="343541"/>
                </a:solidFill>
                <a:latin typeface="Roboto"/>
                <a:ea typeface="Roboto"/>
                <a:cs typeface="Roboto"/>
                <a:sym typeface="Roboto"/>
              </a:rPr>
              <a:t>Here's the code to add foonote in the body of and HTML page: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&lt;sup id="fn1-rf"&gt;&lt;a class="fn-lnk" href="#fn1"&gt;&lt;span class="wb-inv"&gt;Footnote &lt;/span&gt;1&lt;/a&gt;&lt;/sup&gt;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And the code to add the foonote at the end:</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&lt;aside class="wb-fnote" role="note"&gt;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&lt;dl&gt;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&lt;dt&gt;Footnote 1&lt;/dt&gt;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&lt;dd id="fn1"&gt;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&lt;p&gt;Example of a standard footnote.&lt;/p&gt;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&lt;p class="fn-rtn"&gt;&lt;a href="#fn1-rf"&gt;&lt;span class="wb-inv"&gt;Return to footnote &lt;/span&gt;1&lt;span class="wb-inv"&gt; referrer&lt;/span&gt;&lt;/a&gt;&lt;/p&gt;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&lt;/dd&gt;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&lt;/dl&gt;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&lt;/aside&gt;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Use this sample to give me the HTML version of this text:</a:t>
            </a:r>
            <a:endParaRPr sz="1100">
              <a:solidFill>
                <a:srgbClr val="34354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p6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Tâches de programmation répétitives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42" name="Google Shape;442;p6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pic>
        <p:nvPicPr>
          <p:cNvPr id="443" name="Google Shape;443;p63"/>
          <p:cNvPicPr preferRelativeResize="0"/>
          <p:nvPr/>
        </p:nvPicPr>
        <p:blipFill>
          <a:blip r:embed="rId3">
            <a:alphaModFix/>
          </a:blip>
          <a:stretch>
            <a:fillRect/>
          </a:stretch>
        </p:blipFill>
        <p:spPr>
          <a:xfrm>
            <a:off x="396625" y="1233600"/>
            <a:ext cx="2862446" cy="3668701"/>
          </a:xfrm>
          <a:prstGeom prst="rect">
            <a:avLst/>
          </a:prstGeom>
          <a:noFill/>
          <a:ln>
            <a:noFill/>
          </a:ln>
          <a:effectLst>
            <a:outerShdw blurRad="57150" dist="19050" dir="5400000" algn="bl" rotWithShape="0">
              <a:srgbClr val="000000">
                <a:alpha val="50000"/>
              </a:srgbClr>
            </a:outerShdw>
          </a:effectLst>
        </p:spPr>
      </p:pic>
      <p:pic>
        <p:nvPicPr>
          <p:cNvPr id="444" name="Google Shape;444;p63">
            <a:hlinkClick r:id="rId4"/>
          </p:cNvPr>
          <p:cNvPicPr preferRelativeResize="0"/>
          <p:nvPr/>
        </p:nvPicPr>
        <p:blipFill>
          <a:blip r:embed="rId5">
            <a:alphaModFix/>
          </a:blip>
          <a:stretch>
            <a:fillRect/>
          </a:stretch>
        </p:blipFill>
        <p:spPr>
          <a:xfrm>
            <a:off x="4875421" y="1352025"/>
            <a:ext cx="2805477" cy="36687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6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Expliquer un élément d’un programme</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50" name="Google Shape;450;p6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sp>
        <p:nvSpPr>
          <p:cNvPr id="452" name="Google Shape;452;p64"/>
          <p:cNvSpPr txBox="1"/>
          <p:nvPr/>
        </p:nvSpPr>
        <p:spPr>
          <a:xfrm>
            <a:off x="4262800" y="1221125"/>
            <a:ext cx="4655100" cy="3724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CA" sz="1000">
                <a:solidFill>
                  <a:srgbClr val="343541"/>
                </a:solidFill>
                <a:latin typeface="Courier"/>
                <a:ea typeface="Courier"/>
                <a:cs typeface="Courier"/>
                <a:sym typeface="Courier"/>
              </a:rPr>
              <a:t>from nltk.tokenize import RegexpTokenizer</a:t>
            </a:r>
          </a:p>
          <a:p>
            <a:pPr marL="0" lvl="0" indent="0" algn="l" rtl="0">
              <a:spcBef>
                <a:spcPts val="0"/>
              </a:spcBef>
              <a:spcAft>
                <a:spcPts val="0"/>
              </a:spcAft>
              <a:buNone/>
            </a:pPr>
            <a:r>
              <a:rPr lang="fr-CA" sz="1000">
                <a:solidFill>
                  <a:srgbClr val="343541"/>
                </a:solidFill>
                <a:latin typeface="Courier"/>
                <a:ea typeface="Courier"/>
                <a:cs typeface="Courier"/>
                <a:sym typeface="Courier"/>
              </a:rPr>
              <a:t>tokenizer = RegexpTokenizer('\w+')</a:t>
            </a:r>
          </a:p>
          <a:p>
            <a:pPr marL="0" lvl="0" indent="0" algn="l" rtl="0">
              <a:spcBef>
                <a:spcPts val="0"/>
              </a:spcBef>
              <a:spcAft>
                <a:spcPts val="0"/>
              </a:spcAft>
              <a:buNone/>
            </a:pPr>
            <a:r>
              <a:rPr lang="fr-CA" sz="1000">
                <a:solidFill>
                  <a:srgbClr val="343541"/>
                </a:solidFill>
                <a:latin typeface="Courier"/>
                <a:ea typeface="Courier"/>
                <a:cs typeface="Courier"/>
                <a:sym typeface="Courier"/>
              </a:rPr>
              <a:t>tokens = tokenizer.tokenize(revised_text)</a:t>
            </a:r>
          </a:p>
          <a:p>
            <a:pPr marL="0" lvl="0" indent="0" algn="l" rtl="0">
              <a:spcBef>
                <a:spcPts val="0"/>
              </a:spcBef>
              <a:spcAft>
                <a:spcPts val="0"/>
              </a:spcAft>
              <a:buNone/>
            </a:pPr>
            <a:r>
              <a:rPr lang="fr-CA" sz="1000">
                <a:solidFill>
                  <a:srgbClr val="343541"/>
                </a:solidFill>
                <a:latin typeface="Courier"/>
                <a:ea typeface="Courier"/>
                <a:cs typeface="Courier"/>
                <a:sym typeface="Courier"/>
              </a:rPr>
              <a:t>words = []</a:t>
            </a:r>
          </a:p>
          <a:p>
            <a:pPr marL="0" lvl="0" indent="0" algn="l" rtl="0">
              <a:spcBef>
                <a:spcPts val="0"/>
              </a:spcBef>
              <a:spcAft>
                <a:spcPts val="0"/>
              </a:spcAft>
              <a:buNone/>
            </a:pPr>
            <a:r>
              <a:rPr lang="fr-CA" sz="1000">
                <a:solidFill>
                  <a:srgbClr val="343541"/>
                </a:solidFill>
                <a:latin typeface="Courier"/>
                <a:ea typeface="Courier"/>
                <a:cs typeface="Courier"/>
                <a:sym typeface="Courier"/>
              </a:rPr>
              <a:t>for word in tokens:</a:t>
            </a:r>
          </a:p>
          <a:p>
            <a:pPr marL="0" lvl="0" indent="0" algn="l" rtl="0">
              <a:spcBef>
                <a:spcPts val="0"/>
              </a:spcBef>
              <a:spcAft>
                <a:spcPts val="0"/>
              </a:spcAft>
              <a:buNone/>
            </a:pPr>
            <a:r>
              <a:rPr lang="fr-CA" sz="1000">
                <a:solidFill>
                  <a:srgbClr val="343541"/>
                </a:solidFill>
                <a:latin typeface="Courier"/>
                <a:ea typeface="Courier"/>
                <a:cs typeface="Courier"/>
                <a:sym typeface="Courier"/>
              </a:rPr>
              <a:t>     words.append(word.lower())</a:t>
            </a:r>
          </a:p>
          <a:p>
            <a:pPr marL="0" lvl="0" indent="0" algn="l" rtl="0">
              <a:spcBef>
                <a:spcPts val="0"/>
              </a:spcBef>
              <a:spcAft>
                <a:spcPts val="0"/>
              </a:spcAft>
              <a:buNone/>
            </a:pPr>
            <a:endParaRPr sz="1000" dirty="0">
              <a:solidFill>
                <a:srgbClr val="343541"/>
              </a:solidFill>
              <a:latin typeface="Courier"/>
              <a:ea typeface="Courier"/>
              <a:cs typeface="Courier"/>
              <a:sym typeface="Courier"/>
            </a:endParaRPr>
          </a:p>
          <a:p>
            <a:pPr marL="0" lvl="0" indent="0" algn="l" rtl="0">
              <a:spcBef>
                <a:spcPts val="0"/>
              </a:spcBef>
              <a:spcAft>
                <a:spcPts val="0"/>
              </a:spcAft>
              <a:buNone/>
            </a:pPr>
            <a:r>
              <a:rPr lang="fr-CA" sz="1000">
                <a:solidFill>
                  <a:srgbClr val="343541"/>
                </a:solidFill>
                <a:latin typeface="Courier"/>
                <a:ea typeface="Courier"/>
                <a:cs typeface="Courier"/>
                <a:sym typeface="Courier"/>
              </a:rPr>
              <a:t>#remove stop words from the tokens to get only the meaningful words</a:t>
            </a:r>
          </a:p>
          <a:p>
            <a:pPr marL="0" lvl="0" indent="0" algn="l" rtl="0">
              <a:spcBef>
                <a:spcPts val="0"/>
              </a:spcBef>
              <a:spcAft>
                <a:spcPts val="0"/>
              </a:spcAft>
              <a:buNone/>
            </a:pPr>
            <a:r>
              <a:rPr lang="fr-CA" sz="1000">
                <a:solidFill>
                  <a:srgbClr val="343541"/>
                </a:solidFill>
                <a:latin typeface="Courier"/>
                <a:ea typeface="Courier"/>
                <a:cs typeface="Courier"/>
                <a:sym typeface="Courier"/>
              </a:rPr>
              <a:t>nltk.download('stopwords')</a:t>
            </a:r>
          </a:p>
          <a:p>
            <a:pPr marL="0" lvl="0" indent="0" algn="l" rtl="0">
              <a:spcBef>
                <a:spcPts val="0"/>
              </a:spcBef>
              <a:spcAft>
                <a:spcPts val="0"/>
              </a:spcAft>
              <a:buNone/>
            </a:pPr>
            <a:r>
              <a:rPr lang="fr-CA" sz="1000">
                <a:solidFill>
                  <a:srgbClr val="343541"/>
                </a:solidFill>
                <a:latin typeface="Courier"/>
                <a:ea typeface="Courier"/>
                <a:cs typeface="Courier"/>
                <a:sym typeface="Courier"/>
              </a:rPr>
              <a:t>sw_en = nltk.corpus.stopwords.words('english')</a:t>
            </a:r>
          </a:p>
          <a:p>
            <a:pPr marL="0" lvl="0" indent="0" algn="l" rtl="0">
              <a:spcBef>
                <a:spcPts val="0"/>
              </a:spcBef>
              <a:spcAft>
                <a:spcPts val="0"/>
              </a:spcAft>
              <a:buNone/>
            </a:pPr>
            <a:r>
              <a:rPr lang="fr-CA" sz="1000">
                <a:solidFill>
                  <a:srgbClr val="343541"/>
                </a:solidFill>
                <a:latin typeface="Courier"/>
                <a:ea typeface="Courier"/>
                <a:cs typeface="Courier"/>
                <a:sym typeface="Courier"/>
              </a:rPr>
              <a:t>words_ns_en = []</a:t>
            </a:r>
          </a:p>
          <a:p>
            <a:pPr marL="0" lvl="0" indent="0" algn="l" rtl="0">
              <a:spcBef>
                <a:spcPts val="0"/>
              </a:spcBef>
              <a:spcAft>
                <a:spcPts val="0"/>
              </a:spcAft>
              <a:buNone/>
            </a:pPr>
            <a:r>
              <a:rPr lang="fr-CA" sz="1000">
                <a:solidFill>
                  <a:srgbClr val="343541"/>
                </a:solidFill>
                <a:latin typeface="Courier"/>
                <a:ea typeface="Courier"/>
                <a:cs typeface="Courier"/>
                <a:sym typeface="Courier"/>
              </a:rPr>
              <a:t>for word in words:</a:t>
            </a:r>
          </a:p>
          <a:p>
            <a:pPr marL="0" lvl="0" indent="0" algn="l" rtl="0">
              <a:spcBef>
                <a:spcPts val="0"/>
              </a:spcBef>
              <a:spcAft>
                <a:spcPts val="0"/>
              </a:spcAft>
              <a:buNone/>
            </a:pPr>
            <a:r>
              <a:rPr lang="fr-CA" sz="1000">
                <a:solidFill>
                  <a:srgbClr val="343541"/>
                </a:solidFill>
                <a:latin typeface="Courier"/>
                <a:ea typeface="Courier"/>
                <a:cs typeface="Courier"/>
                <a:sym typeface="Courier"/>
              </a:rPr>
              <a:t>   if word not in sw_en:</a:t>
            </a:r>
          </a:p>
          <a:p>
            <a:pPr marL="0" lvl="0" indent="0" algn="l" rtl="0">
              <a:spcBef>
                <a:spcPts val="0"/>
              </a:spcBef>
              <a:spcAft>
                <a:spcPts val="0"/>
              </a:spcAft>
              <a:buNone/>
            </a:pPr>
            <a:r>
              <a:rPr lang="fr-CA" sz="1000">
                <a:solidFill>
                  <a:srgbClr val="343541"/>
                </a:solidFill>
                <a:latin typeface="Courier"/>
                <a:ea typeface="Courier"/>
                <a:cs typeface="Courier"/>
                <a:sym typeface="Courier"/>
              </a:rPr>
              <a:t>      words_ns_en.append(word)</a:t>
            </a:r>
          </a:p>
          <a:p>
            <a:pPr marL="0" lvl="0" indent="0" algn="l" rtl="0">
              <a:spcBef>
                <a:spcPts val="0"/>
              </a:spcBef>
              <a:spcAft>
                <a:spcPts val="0"/>
              </a:spcAft>
              <a:buNone/>
            </a:pPr>
            <a:endParaRPr sz="1000" dirty="0">
              <a:solidFill>
                <a:srgbClr val="343541"/>
              </a:solidFill>
              <a:latin typeface="Courier"/>
              <a:ea typeface="Courier"/>
              <a:cs typeface="Courier"/>
              <a:sym typeface="Courier"/>
            </a:endParaRPr>
          </a:p>
          <a:p>
            <a:pPr marL="0" lvl="0" indent="0" algn="l" rtl="0">
              <a:spcBef>
                <a:spcPts val="0"/>
              </a:spcBef>
              <a:spcAft>
                <a:spcPts val="0"/>
              </a:spcAft>
              <a:buNone/>
            </a:pPr>
            <a:r>
              <a:rPr lang="fr-CA" sz="1000">
                <a:solidFill>
                  <a:srgbClr val="343541"/>
                </a:solidFill>
                <a:latin typeface="Courier"/>
                <a:ea typeface="Courier"/>
                <a:cs typeface="Courier"/>
                <a:sym typeface="Courier"/>
              </a:rPr>
              <a:t>#get the 15 most used words in the text</a:t>
            </a:r>
          </a:p>
          <a:p>
            <a:pPr marL="0" lvl="0" indent="0" algn="l" rtl="0">
              <a:spcBef>
                <a:spcPts val="0"/>
              </a:spcBef>
              <a:spcAft>
                <a:spcPts val="0"/>
              </a:spcAft>
              <a:buNone/>
            </a:pPr>
            <a:r>
              <a:rPr lang="fr-CA" sz="1000">
                <a:solidFill>
                  <a:srgbClr val="343541"/>
                </a:solidFill>
                <a:latin typeface="Courier"/>
                <a:ea typeface="Courier"/>
                <a:cs typeface="Courier"/>
                <a:sym typeface="Courier"/>
              </a:rPr>
              <a:t>from nltk import FreqDist</a:t>
            </a:r>
          </a:p>
          <a:p>
            <a:pPr marL="0" lvl="0" indent="0" algn="l" rtl="0">
              <a:spcBef>
                <a:spcPts val="0"/>
              </a:spcBef>
              <a:spcAft>
                <a:spcPts val="0"/>
              </a:spcAft>
              <a:buNone/>
            </a:pPr>
            <a:r>
              <a:rPr lang="fr-CA" sz="1000">
                <a:solidFill>
                  <a:srgbClr val="343541"/>
                </a:solidFill>
                <a:latin typeface="Courier"/>
                <a:ea typeface="Courier"/>
                <a:cs typeface="Courier"/>
                <a:sym typeface="Courier"/>
              </a:rPr>
              <a:t>fdist1_en = FreqDist(words_ns_en)</a:t>
            </a:r>
          </a:p>
          <a:p>
            <a:pPr marL="0" lvl="0" indent="0" algn="l" rtl="0">
              <a:spcBef>
                <a:spcPts val="0"/>
              </a:spcBef>
              <a:spcAft>
                <a:spcPts val="0"/>
              </a:spcAft>
              <a:buNone/>
            </a:pPr>
            <a:r>
              <a:rPr lang="fr-CA" sz="1000">
                <a:solidFill>
                  <a:srgbClr val="343541"/>
                </a:solidFill>
                <a:latin typeface="Courier"/>
                <a:ea typeface="Courier"/>
                <a:cs typeface="Courier"/>
                <a:sym typeface="Courier"/>
              </a:rPr>
              <a:t>most_common_en = fdist1_en.most_common(20)</a:t>
            </a:r>
          </a:p>
          <a:p>
            <a:pPr marL="0" lvl="0" indent="0" algn="l" rtl="0">
              <a:spcBef>
                <a:spcPts val="0"/>
              </a:spcBef>
              <a:spcAft>
                <a:spcPts val="0"/>
              </a:spcAft>
              <a:buNone/>
            </a:pPr>
            <a:r>
              <a:rPr lang="fr-CA" sz="1000">
                <a:solidFill>
                  <a:srgbClr val="343541"/>
                </a:solidFill>
                <a:latin typeface="Courier"/>
                <a:ea typeface="Courier"/>
                <a:cs typeface="Courier"/>
                <a:sym typeface="Courier"/>
              </a:rPr>
              <a:t>mc_en = pd.DataFrame(most_common_en, columns =['Word', 'Count'])</a:t>
            </a:r>
          </a:p>
          <a:p>
            <a:pPr marL="0" lvl="0" indent="0" algn="l" rtl="0">
              <a:spcBef>
                <a:spcPts val="0"/>
              </a:spcBef>
              <a:spcAft>
                <a:spcPts val="0"/>
              </a:spcAft>
              <a:buNone/>
            </a:pPr>
            <a:r>
              <a:rPr lang="fr-CA" sz="1000">
                <a:solidFill>
                  <a:srgbClr val="343541"/>
                </a:solidFill>
                <a:latin typeface="Courier"/>
                <a:ea typeface="Courier"/>
                <a:cs typeface="Courier"/>
                <a:sym typeface="Courier"/>
              </a:rPr>
              <a:t>mc_en = mc_en[['Count', 'Word']]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6"/>
        <p:cNvGrpSpPr/>
        <p:nvPr/>
      </p:nvGrpSpPr>
      <p:grpSpPr>
        <a:xfrm>
          <a:off x="0" y="0"/>
          <a:ext cx="0" cy="0"/>
          <a:chOff x="0" y="0"/>
          <a:chExt cx="0" cy="0"/>
        </a:xfrm>
      </p:grpSpPr>
      <p:sp>
        <p:nvSpPr>
          <p:cNvPr id="457" name="Google Shape;457;p6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Expliquer un élément d’un programme</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58" name="Google Shape;458;p65"/>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sp>
        <p:nvSpPr>
          <p:cNvPr id="2" name="Google Shape;459;p65">
            <a:extLst>
              <a:ext uri="{FF2B5EF4-FFF2-40B4-BE49-F238E27FC236}">
                <a16:creationId xmlns:a16="http://schemas.microsoft.com/office/drawing/2014/main" id="{1C1F3483-81B1-A4B1-EA3B-E59E0F77D13E}"/>
              </a:ext>
            </a:extLst>
          </p:cNvPr>
          <p:cNvSpPr txBox="1"/>
          <p:nvPr/>
        </p:nvSpPr>
        <p:spPr>
          <a:xfrm>
            <a:off x="333025" y="1361700"/>
            <a:ext cx="8636700" cy="349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t>This code is preprocessing some text. It does the following:</a:t>
            </a: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AutoNum type="arabicPeriod"/>
            </a:pPr>
            <a:r>
              <a:rPr lang="en"/>
              <a:t>Tokenizes the text using a regular expression, which means it divides the text into individual units called tokens. The regular expression used here is '\w+', which will match any alphanumeric word character (letter or digit) and remove all other punctuation.</a:t>
            </a:r>
            <a:endParaRPr/>
          </a:p>
          <a:p>
            <a:pPr marL="457200" lvl="0" indent="-317500" algn="l" rtl="0">
              <a:spcBef>
                <a:spcPts val="1000"/>
              </a:spcBef>
              <a:spcAft>
                <a:spcPts val="0"/>
              </a:spcAft>
              <a:buSzPts val="1400"/>
              <a:buAutoNum type="arabicPeriod"/>
            </a:pPr>
            <a:r>
              <a:rPr lang="en"/>
              <a:t>Converts all of the tokens to lowercase.</a:t>
            </a:r>
            <a:endParaRPr/>
          </a:p>
          <a:p>
            <a:pPr marL="457200" lvl="0" indent="-317500" algn="l" rtl="0">
              <a:spcBef>
                <a:spcPts val="1000"/>
              </a:spcBef>
              <a:spcAft>
                <a:spcPts val="0"/>
              </a:spcAft>
              <a:buSzPts val="1400"/>
              <a:buAutoNum type="arabicPeriod"/>
            </a:pPr>
            <a:r>
              <a:rPr lang="en"/>
              <a:t>Removes stop words from the text. Stop words are common words that add little meaning to a text, such as "a", "and", "the", etc. The code downloads a list of stop words in English from the Natural Language Toolkit (nltk) library, and then removes those words from the list of tokens.</a:t>
            </a:r>
            <a:endParaRPr/>
          </a:p>
          <a:p>
            <a:pPr marL="457200" lvl="0" indent="-317500" algn="l" rtl="0">
              <a:spcBef>
                <a:spcPts val="1000"/>
              </a:spcBef>
              <a:spcAft>
                <a:spcPts val="0"/>
              </a:spcAft>
              <a:buSzPts val="1400"/>
              <a:buAutoNum type="arabicPeriod"/>
            </a:pPr>
            <a:r>
              <a:rPr lang="en"/>
              <a:t>Counts the frequency of each remaining word in the text and gets the 20 most common words. It stores these words and their counts in a Pandas dataframe. Finally, the dataframe is rearranged so that the "Count" column appears before the "Word" column.</a:t>
            </a:r>
            <a:endParaRPr/>
          </a:p>
          <a:p>
            <a:pPr marL="0" lvl="0" indent="0" algn="l" rtl="0">
              <a:spcBef>
                <a:spcPts val="100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3"/>
        <p:cNvGrpSpPr/>
        <p:nvPr/>
      </p:nvGrpSpPr>
      <p:grpSpPr>
        <a:xfrm>
          <a:off x="0" y="0"/>
          <a:ext cx="0" cy="0"/>
          <a:chOff x="0" y="0"/>
          <a:chExt cx="0" cy="0"/>
        </a:xfrm>
      </p:grpSpPr>
      <p:sp>
        <p:nvSpPr>
          <p:cNvPr id="464" name="Google Shape;464;p6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Programmer un formulaire dans JavaScript</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65" name="Google Shape;465;p6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sp>
        <p:nvSpPr>
          <p:cNvPr id="2" name="Google Shape;466;p66">
            <a:extLst>
              <a:ext uri="{FF2B5EF4-FFF2-40B4-BE49-F238E27FC236}">
                <a16:creationId xmlns:a16="http://schemas.microsoft.com/office/drawing/2014/main" id="{B4DC410E-62F0-D776-5125-499FB3CAC9B1}"/>
              </a:ext>
            </a:extLst>
          </p:cNvPr>
          <p:cNvSpPr txBox="1"/>
          <p:nvPr/>
        </p:nvSpPr>
        <p:spPr>
          <a:xfrm>
            <a:off x="2229425" y="1828500"/>
            <a:ext cx="3618900" cy="225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I want to add a simple calculation on a webpage. I want:</a:t>
            </a: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 a single form field where you enter your salary</a:t>
            </a: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 a button to submit </a:t>
            </a: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 an output shown on submission, calculating 55% of the entered salary</a:t>
            </a: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Can you give me the HTML and JS to do that? </a:t>
            </a:r>
            <a:endParaRPr sz="1200">
              <a:solidFill>
                <a:srgbClr val="343541"/>
              </a:solidFill>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0"/>
        <p:cNvGrpSpPr/>
        <p:nvPr/>
      </p:nvGrpSpPr>
      <p:grpSpPr>
        <a:xfrm>
          <a:off x="0" y="0"/>
          <a:ext cx="0" cy="0"/>
          <a:chOff x="0" y="0"/>
          <a:chExt cx="0" cy="0"/>
        </a:xfrm>
      </p:grpSpPr>
      <p:sp>
        <p:nvSpPr>
          <p:cNvPr id="471" name="Google Shape;471;p6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Programmer un formulaire dans JavaScript</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72" name="Google Shape;472;p6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pic>
        <p:nvPicPr>
          <p:cNvPr id="473" name="Google Shape;473;p67"/>
          <p:cNvPicPr preferRelativeResize="0"/>
          <p:nvPr/>
        </p:nvPicPr>
        <p:blipFill>
          <a:blip r:embed="rId3">
            <a:alphaModFix/>
          </a:blip>
          <a:stretch>
            <a:fillRect/>
          </a:stretch>
        </p:blipFill>
        <p:spPr>
          <a:xfrm>
            <a:off x="411425" y="1403825"/>
            <a:ext cx="4110974" cy="3668700"/>
          </a:xfrm>
          <a:prstGeom prst="rect">
            <a:avLst/>
          </a:prstGeom>
          <a:noFill/>
          <a:ln>
            <a:noFill/>
          </a:ln>
        </p:spPr>
      </p:pic>
      <p:pic>
        <p:nvPicPr>
          <p:cNvPr id="474" name="Google Shape;474;p67">
            <a:hlinkClick r:id="rId4"/>
          </p:cNvPr>
          <p:cNvPicPr preferRelativeResize="0"/>
          <p:nvPr/>
        </p:nvPicPr>
        <p:blipFill>
          <a:blip r:embed="rId5">
            <a:alphaModFix/>
          </a:blip>
          <a:stretch>
            <a:fillRect/>
          </a:stretch>
        </p:blipFill>
        <p:spPr>
          <a:xfrm>
            <a:off x="5133772" y="2525600"/>
            <a:ext cx="3492350" cy="11525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
        <p:cNvGrpSpPr/>
        <p:nvPr/>
      </p:nvGrpSpPr>
      <p:grpSpPr>
        <a:xfrm>
          <a:off x="0" y="0"/>
          <a:ext cx="0" cy="0"/>
          <a:chOff x="0" y="0"/>
          <a:chExt cx="0" cy="0"/>
        </a:xfrm>
      </p:grpSpPr>
      <p:sp>
        <p:nvSpPr>
          <p:cNvPr id="479" name="Google Shape;479;p6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Programmer un formulaire dans JavaScript</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80" name="Google Shape;480;p6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Réflexions</a:t>
            </a:r>
          </a:p>
        </p:txBody>
      </p:sp>
      <p:sp>
        <p:nvSpPr>
          <p:cNvPr id="481" name="Google Shape;481;p68"/>
          <p:cNvSpPr txBox="1"/>
          <p:nvPr/>
        </p:nvSpPr>
        <p:spPr>
          <a:xfrm>
            <a:off x="236800" y="1916000"/>
            <a:ext cx="5335800" cy="2272800"/>
          </a:xfrm>
          <a:prstGeom prst="rect">
            <a:avLst/>
          </a:prstGeom>
          <a:noFill/>
          <a:ln>
            <a:noFill/>
          </a:ln>
        </p:spPr>
        <p:txBody>
          <a:bodyPr spcFirstLastPara="1" wrap="square" lIns="91425" tIns="91425" rIns="91425" bIns="91425" anchor="t" anchorCtr="0">
            <a:spAutoFit/>
          </a:bodyPr>
          <a:lstStyle/>
          <a:p>
            <a:pPr marL="457200" lvl="0" indent="-336550" algn="l" rtl="0">
              <a:spcBef>
                <a:spcPts val="1000"/>
              </a:spcBef>
              <a:spcAft>
                <a:spcPts val="0"/>
              </a:spcAft>
              <a:buSzPts val="1700"/>
              <a:buChar char="●"/>
            </a:pPr>
            <a:r>
              <a:rPr lang="fr-CA" sz="1700"/>
              <a:t>Utilisation prometteuse : obtenir très rapidement un programme fonctionnel</a:t>
            </a:r>
          </a:p>
          <a:p>
            <a:pPr marL="457200" lvl="0" indent="-336550" algn="l" rtl="0">
              <a:spcBef>
                <a:spcPts val="1000"/>
              </a:spcBef>
              <a:spcAft>
                <a:spcPts val="0"/>
              </a:spcAft>
              <a:buSzPts val="1700"/>
              <a:buChar char="●"/>
            </a:pPr>
            <a:r>
              <a:rPr lang="fr-CA" sz="1700"/>
              <a:t>Si vous n’êtes pas programmeur, vous n’avez aucun moyen de savoir s’il s’agit d’un « bon programme » – ce programme pourrait-il causer des problèmes ou être nuisible?</a:t>
            </a:r>
          </a:p>
          <a:p>
            <a:pPr marL="457200" lvl="0" indent="-336550" algn="l" rtl="0">
              <a:spcBef>
                <a:spcPts val="1000"/>
              </a:spcBef>
              <a:spcAft>
                <a:spcPts val="1000"/>
              </a:spcAft>
              <a:buSzPts val="1700"/>
              <a:buChar char="●"/>
            </a:pPr>
            <a:r>
              <a:rPr lang="fr-CA" sz="1700"/>
              <a:t>Parfois, il sera tout simplement erroné – et s’il est déployé, les erreurs persisteront ou augmenteront.</a:t>
            </a:r>
          </a:p>
        </p:txBody>
      </p:sp>
      <p:pic>
        <p:nvPicPr>
          <p:cNvPr id="482" name="Google Shape;482;p68"/>
          <p:cNvPicPr preferRelativeResize="0"/>
          <p:nvPr/>
        </p:nvPicPr>
        <p:blipFill>
          <a:blip r:embed="rId3">
            <a:alphaModFix/>
          </a:blip>
          <a:stretch>
            <a:fillRect/>
          </a:stretch>
        </p:blipFill>
        <p:spPr>
          <a:xfrm>
            <a:off x="6139450" y="1714650"/>
            <a:ext cx="2229100" cy="22291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6"/>
        <p:cNvGrpSpPr/>
        <p:nvPr/>
      </p:nvGrpSpPr>
      <p:grpSpPr>
        <a:xfrm>
          <a:off x="0" y="0"/>
          <a:ext cx="0" cy="0"/>
          <a:chOff x="0" y="0"/>
          <a:chExt cx="0" cy="0"/>
        </a:xfrm>
      </p:grpSpPr>
      <p:sp>
        <p:nvSpPr>
          <p:cNvPr id="487" name="Google Shape;487;p6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Créer des scripts dans Python</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88" name="Google Shape;488;p69"/>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Invite</a:t>
            </a:r>
          </a:p>
        </p:txBody>
      </p:sp>
      <p:sp>
        <p:nvSpPr>
          <p:cNvPr id="2" name="Google Shape;489;p69">
            <a:extLst>
              <a:ext uri="{FF2B5EF4-FFF2-40B4-BE49-F238E27FC236}">
                <a16:creationId xmlns:a16="http://schemas.microsoft.com/office/drawing/2014/main" id="{263693CA-9DEF-4033-DED0-141B7158A38E}"/>
              </a:ext>
            </a:extLst>
          </p:cNvPr>
          <p:cNvSpPr txBox="1"/>
          <p:nvPr/>
        </p:nvSpPr>
        <p:spPr>
          <a:xfrm>
            <a:off x="1589375" y="2208275"/>
            <a:ext cx="3618900" cy="140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Create rock paper scissors game in Python. Make it so I can see what the computer chose. And to best of 3 rounds.</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p7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Créer des scripts dans Python</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95" name="Google Shape;495;p7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Résultat</a:t>
            </a:r>
          </a:p>
        </p:txBody>
      </p:sp>
      <p:pic>
        <p:nvPicPr>
          <p:cNvPr id="496" name="Google Shape;496;p70"/>
          <p:cNvPicPr preferRelativeResize="0"/>
          <p:nvPr/>
        </p:nvPicPr>
        <p:blipFill>
          <a:blip r:embed="rId3">
            <a:alphaModFix/>
          </a:blip>
          <a:stretch>
            <a:fillRect/>
          </a:stretch>
        </p:blipFill>
        <p:spPr>
          <a:xfrm>
            <a:off x="2098775" y="1304575"/>
            <a:ext cx="3150351" cy="3668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71"/>
          <p:cNvSpPr txBox="1">
            <a:spLocks noGrp="1"/>
          </p:cNvSpPr>
          <p:nvPr>
            <p:ph type="subTitle" idx="1"/>
          </p:nvPr>
        </p:nvSpPr>
        <p:spPr>
          <a:xfrm>
            <a:off x="0" y="1952750"/>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fr-CA" sz="4000">
                <a:solidFill>
                  <a:srgbClr val="274156"/>
                </a:solidFill>
                <a:latin typeface="Roboto"/>
                <a:ea typeface="Roboto"/>
                <a:cs typeface="Roboto"/>
                <a:sym typeface="Roboto"/>
              </a:rPr>
              <a:t>Leçons apprises sur les invites</a:t>
            </a:r>
          </a:p>
        </p:txBody>
      </p:sp>
      <p:cxnSp>
        <p:nvCxnSpPr>
          <p:cNvPr id="502" name="Google Shape;502;p71"/>
          <p:cNvCxnSpPr/>
          <p:nvPr/>
        </p:nvCxnSpPr>
        <p:spPr>
          <a:xfrm>
            <a:off x="3347250" y="2764550"/>
            <a:ext cx="2449500" cy="0"/>
          </a:xfrm>
          <a:prstGeom prst="straightConnector1">
            <a:avLst/>
          </a:prstGeom>
          <a:noFill/>
          <a:ln w="38100" cap="flat" cmpd="sng">
            <a:solidFill>
              <a:srgbClr val="1C6E8C"/>
            </a:solidFill>
            <a:prstDash val="solid"/>
            <a:round/>
            <a:headEnd type="none" w="med" len="med"/>
            <a:tailEnd type="none" w="med" len="med"/>
          </a:ln>
        </p:spPr>
      </p:cxnSp>
      <p:sp>
        <p:nvSpPr>
          <p:cNvPr id="503" name="Google Shape;503;p71"/>
          <p:cNvSpPr txBox="1"/>
          <p:nvPr/>
        </p:nvSpPr>
        <p:spPr>
          <a:xfrm>
            <a:off x="3115700" y="2849250"/>
            <a:ext cx="284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800">
                <a:solidFill>
                  <a:schemeClr val="dk2"/>
                </a:solidFill>
              </a:rPr>
              <a:t>En tirer le meilleur parti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subTitle" idx="1"/>
          </p:nvPr>
        </p:nvSpPr>
        <p:spPr>
          <a:xfrm>
            <a:off x="-125800" y="962200"/>
            <a:ext cx="9144000" cy="709500"/>
          </a:xfrm>
          <a:prstGeom prst="rect">
            <a:avLst/>
          </a:prstGeom>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fr-CA" sz="3600">
                <a:solidFill>
                  <a:schemeClr val="lt1"/>
                </a:solidFill>
                <a:latin typeface="Roboto"/>
                <a:ea typeface="Roboto"/>
                <a:cs typeface="Roboto"/>
                <a:sym typeface="Roboto"/>
              </a:rPr>
              <a:t>ChatGPT dans le processus de conception</a:t>
            </a:r>
          </a:p>
        </p:txBody>
      </p:sp>
      <p:cxnSp>
        <p:nvCxnSpPr>
          <p:cNvPr id="97" name="Google Shape;97;p18"/>
          <p:cNvCxnSpPr/>
          <p:nvPr/>
        </p:nvCxnSpPr>
        <p:spPr>
          <a:xfrm>
            <a:off x="3221450" y="1768475"/>
            <a:ext cx="2449500" cy="0"/>
          </a:xfrm>
          <a:prstGeom prst="straightConnector1">
            <a:avLst/>
          </a:prstGeom>
          <a:noFill/>
          <a:ln w="38100" cap="flat" cmpd="sng">
            <a:solidFill>
              <a:srgbClr val="1C6E8C"/>
            </a:solidFill>
            <a:prstDash val="solid"/>
            <a:round/>
            <a:headEnd type="none" w="med" len="med"/>
            <a:tailEnd type="none" w="med" len="med"/>
          </a:ln>
        </p:spPr>
      </p:cxnSp>
      <p:sp>
        <p:nvSpPr>
          <p:cNvPr id="98" name="Google Shape;98;p18"/>
          <p:cNvSpPr txBox="1"/>
          <p:nvPr/>
        </p:nvSpPr>
        <p:spPr>
          <a:xfrm>
            <a:off x="2190650" y="1865250"/>
            <a:ext cx="44184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A" sz="1800">
                <a:solidFill>
                  <a:srgbClr val="D0CCD0"/>
                </a:solidFill>
                <a:latin typeface="Roboto"/>
                <a:ea typeface="Roboto"/>
                <a:cs typeface="Roboto"/>
                <a:sym typeface="Roboto"/>
              </a:rPr>
              <a:t>Tirer parti d’une nouvelle technologie</a:t>
            </a:r>
          </a:p>
        </p:txBody>
      </p:sp>
      <p:sp>
        <p:nvSpPr>
          <p:cNvPr id="99" name="Google Shape;99;p18"/>
          <p:cNvSpPr txBox="1"/>
          <p:nvPr/>
        </p:nvSpPr>
        <p:spPr>
          <a:xfrm>
            <a:off x="2654300" y="2668525"/>
            <a:ext cx="3491100" cy="1031021"/>
          </a:xfrm>
          <a:prstGeom prst="rect">
            <a:avLst/>
          </a:prstGeom>
          <a:noFill/>
          <a:ln w="38100" cap="flat" cmpd="sng">
            <a:solidFill>
              <a:srgbClr val="1C6E8C"/>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Roboto"/>
              <a:buChar char="➔"/>
            </a:pPr>
            <a:r>
              <a:rPr lang="fr-CA" sz="1100">
                <a:solidFill>
                  <a:schemeClr val="lt1"/>
                </a:solidFill>
                <a:latin typeface="Roboto"/>
                <a:ea typeface="Roboto"/>
                <a:cs typeface="Roboto"/>
                <a:sym typeface="Roboto"/>
              </a:rPr>
              <a:t>Impressions d’ensemble</a:t>
            </a:r>
          </a:p>
          <a:p>
            <a:pPr marL="457200" lvl="0" indent="-317500" algn="l" rtl="0">
              <a:spcBef>
                <a:spcPts val="0"/>
              </a:spcBef>
              <a:spcAft>
                <a:spcPts val="0"/>
              </a:spcAft>
              <a:buClr>
                <a:schemeClr val="lt1"/>
              </a:buClr>
              <a:buSzPts val="1400"/>
              <a:buFont typeface="Roboto"/>
              <a:buChar char="➔"/>
            </a:pPr>
            <a:r>
              <a:rPr lang="fr-CA" sz="1100">
                <a:solidFill>
                  <a:schemeClr val="lt1"/>
                </a:solidFill>
                <a:latin typeface="Roboto"/>
                <a:ea typeface="Roboto"/>
                <a:cs typeface="Roboto"/>
                <a:sym typeface="Roboto"/>
              </a:rPr>
              <a:t>Recherche</a:t>
            </a:r>
          </a:p>
          <a:p>
            <a:pPr marL="457200" lvl="0" indent="-317500" algn="l" rtl="0">
              <a:spcBef>
                <a:spcPts val="0"/>
              </a:spcBef>
              <a:spcAft>
                <a:spcPts val="0"/>
              </a:spcAft>
              <a:buClr>
                <a:schemeClr val="lt1"/>
              </a:buClr>
              <a:buSzPts val="1400"/>
              <a:buFont typeface="Roboto"/>
              <a:buChar char="➔"/>
            </a:pPr>
            <a:r>
              <a:rPr lang="fr-CA" sz="1100">
                <a:solidFill>
                  <a:schemeClr val="lt1"/>
                </a:solidFill>
                <a:latin typeface="Roboto"/>
                <a:ea typeface="Roboto"/>
                <a:cs typeface="Roboto"/>
                <a:sym typeface="Roboto"/>
              </a:rPr>
              <a:t>Contenu</a:t>
            </a:r>
          </a:p>
          <a:p>
            <a:pPr marL="457200" lvl="0" indent="-317500" algn="l" rtl="0">
              <a:spcBef>
                <a:spcPts val="0"/>
              </a:spcBef>
              <a:spcAft>
                <a:spcPts val="0"/>
              </a:spcAft>
              <a:buClr>
                <a:schemeClr val="lt1"/>
              </a:buClr>
              <a:buSzPts val="1400"/>
              <a:buFont typeface="Roboto"/>
              <a:buChar char="➔"/>
            </a:pPr>
            <a:r>
              <a:rPr lang="fr-CA" sz="1100">
                <a:solidFill>
                  <a:schemeClr val="lt1"/>
                </a:solidFill>
                <a:latin typeface="Roboto"/>
                <a:ea typeface="Roboto"/>
                <a:cs typeface="Roboto"/>
                <a:sym typeface="Roboto"/>
              </a:rPr>
              <a:t>Prototype et code</a:t>
            </a:r>
          </a:p>
          <a:p>
            <a:pPr marL="457200" lvl="0" indent="-317500" algn="l" rtl="0">
              <a:spcBef>
                <a:spcPts val="0"/>
              </a:spcBef>
              <a:spcAft>
                <a:spcPts val="0"/>
              </a:spcAft>
              <a:buClr>
                <a:schemeClr val="lt1"/>
              </a:buClr>
              <a:buSzPts val="1400"/>
              <a:buFont typeface="Roboto"/>
              <a:buChar char="➔"/>
            </a:pPr>
            <a:r>
              <a:rPr lang="fr-CA" sz="1100">
                <a:solidFill>
                  <a:schemeClr val="lt1"/>
                </a:solidFill>
                <a:latin typeface="Roboto"/>
                <a:ea typeface="Roboto"/>
                <a:cs typeface="Roboto"/>
                <a:sym typeface="Roboto"/>
              </a:rPr>
              <a:t>Leçons apprises sur les invites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7"/>
        <p:cNvGrpSpPr/>
        <p:nvPr/>
      </p:nvGrpSpPr>
      <p:grpSpPr>
        <a:xfrm>
          <a:off x="0" y="0"/>
          <a:ext cx="0" cy="0"/>
          <a:chOff x="0" y="0"/>
          <a:chExt cx="0" cy="0"/>
        </a:xfrm>
      </p:grpSpPr>
      <p:sp>
        <p:nvSpPr>
          <p:cNvPr id="508" name="Google Shape;508;p7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fr-CA" sz="2800">
                <a:solidFill>
                  <a:schemeClr val="lt1"/>
                </a:solidFill>
                <a:latin typeface="Roboto"/>
                <a:ea typeface="Roboto"/>
                <a:cs typeface="Roboto"/>
                <a:sym typeface="Roboto"/>
              </a:rPr>
              <a:t>Écrire de bonnes invites</a:t>
            </a:r>
          </a:p>
        </p:txBody>
      </p:sp>
      <p:sp>
        <p:nvSpPr>
          <p:cNvPr id="509" name="Google Shape;509;p72"/>
          <p:cNvSpPr txBox="1"/>
          <p:nvPr/>
        </p:nvSpPr>
        <p:spPr>
          <a:xfrm>
            <a:off x="407050" y="1457950"/>
            <a:ext cx="5306400" cy="2913588"/>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fr-CA" sz="1600"/>
              <a:t>Faites en sorte que les invites soient</a:t>
            </a:r>
            <a:r>
              <a:rPr lang="fr-CA" sz="1600" b="1"/>
              <a:t> concises</a:t>
            </a:r>
            <a:r>
              <a:rPr lang="fr-CA" sz="1600"/>
              <a:t> et claires.</a:t>
            </a:r>
          </a:p>
          <a:p>
            <a:pPr marL="457200" lvl="0" indent="-355600" algn="l" rtl="0">
              <a:spcBef>
                <a:spcPts val="1000"/>
              </a:spcBef>
              <a:spcAft>
                <a:spcPts val="0"/>
              </a:spcAft>
              <a:buSzPts val="2000"/>
              <a:buChar char="●"/>
            </a:pPr>
            <a:r>
              <a:rPr lang="fr-CA" sz="1600"/>
              <a:t>Fournissez suffisamment de </a:t>
            </a:r>
            <a:r>
              <a:rPr lang="fr-CA" sz="1600" b="1"/>
              <a:t>contexte</a:t>
            </a:r>
            <a:r>
              <a:rPr lang="fr-CA" sz="1600"/>
              <a:t> pour que ChatGPT puisse générer une réponse pertinente.</a:t>
            </a:r>
          </a:p>
          <a:p>
            <a:pPr marL="457200" lvl="0" indent="-355600" algn="l" rtl="0">
              <a:spcBef>
                <a:spcPts val="1000"/>
              </a:spcBef>
              <a:spcAft>
                <a:spcPts val="0"/>
              </a:spcAft>
              <a:buSzPts val="2000"/>
              <a:buChar char="●"/>
            </a:pPr>
            <a:r>
              <a:rPr lang="fr-CA" sz="1600" b="1"/>
              <a:t>Testez différentes invites</a:t>
            </a:r>
            <a:r>
              <a:rPr lang="fr-CA" sz="1600"/>
              <a:t> pour voir quelles réponses de ChatGPT s’avèrent les plus utiles.</a:t>
            </a:r>
          </a:p>
          <a:p>
            <a:pPr marL="457200" lvl="0" indent="-355600" algn="l" rtl="0">
              <a:spcBef>
                <a:spcPts val="1000"/>
              </a:spcBef>
              <a:spcAft>
                <a:spcPts val="1000"/>
              </a:spcAft>
              <a:buSzPts val="2000"/>
              <a:buChar char="●"/>
            </a:pPr>
            <a:r>
              <a:rPr lang="fr-CA" sz="1600"/>
              <a:t>Utilisez les invites comme </a:t>
            </a:r>
            <a:r>
              <a:rPr lang="fr-CA" sz="1600" b="1"/>
              <a:t>point de départ</a:t>
            </a:r>
            <a:r>
              <a:rPr lang="fr-CA" sz="1600"/>
              <a:t> : </a:t>
            </a:r>
            <a:r>
              <a:rPr lang="fr-CA" sz="1600" b="1"/>
              <a:t>modifiez-les et peaufinez-les</a:t>
            </a:r>
            <a:r>
              <a:rPr lang="fr-CA" sz="1600"/>
              <a:t> jusqu’à ce que vous vous rapprochiez de ce que vous voulez.</a:t>
            </a:r>
          </a:p>
        </p:txBody>
      </p:sp>
      <p:pic>
        <p:nvPicPr>
          <p:cNvPr id="510" name="Google Shape;510;p72"/>
          <p:cNvPicPr preferRelativeResize="0"/>
          <p:nvPr/>
        </p:nvPicPr>
        <p:blipFill>
          <a:blip r:embed="rId3">
            <a:alphaModFix/>
          </a:blip>
          <a:stretch>
            <a:fillRect/>
          </a:stretch>
        </p:blipFill>
        <p:spPr>
          <a:xfrm>
            <a:off x="5966425" y="1625275"/>
            <a:ext cx="2578350" cy="2578350"/>
          </a:xfrm>
          <a:prstGeom prst="rect">
            <a:avLst/>
          </a:prstGeom>
          <a:noFill/>
          <a:ln>
            <a:noFill/>
          </a:ln>
        </p:spPr>
      </p:pic>
      <p:sp>
        <p:nvSpPr>
          <p:cNvPr id="511" name="Google Shape;511;p72"/>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100"/>
              <a:t>Il s’agit de poser la question de la bonne manière!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7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dirty="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dirty="0">
                <a:solidFill>
                  <a:schemeClr val="lt1"/>
                </a:solidFill>
                <a:latin typeface="Roboto"/>
                <a:ea typeface="Roboto"/>
                <a:cs typeface="Roboto"/>
                <a:sym typeface="Roboto"/>
              </a:rPr>
              <a:t>Combiner et peaufiner</a:t>
            </a:r>
          </a:p>
          <a:p>
            <a:pPr marL="0" lvl="0" indent="0" algn="l" rtl="0">
              <a:spcBef>
                <a:spcPts val="0"/>
              </a:spcBef>
              <a:spcAft>
                <a:spcPts val="0"/>
              </a:spcAft>
              <a:buSzPts val="990"/>
              <a:buNone/>
            </a:pPr>
            <a:endParaRPr sz="3600" dirty="0">
              <a:solidFill>
                <a:schemeClr val="lt1"/>
              </a:solidFill>
              <a:latin typeface="Roboto"/>
              <a:ea typeface="Roboto"/>
              <a:cs typeface="Roboto"/>
              <a:sym typeface="Roboto"/>
            </a:endParaRPr>
          </a:p>
        </p:txBody>
      </p:sp>
      <p:sp>
        <p:nvSpPr>
          <p:cNvPr id="517" name="Google Shape;517;p7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C’est un outil conversationnel.</a:t>
            </a:r>
          </a:p>
        </p:txBody>
      </p:sp>
      <p:sp>
        <p:nvSpPr>
          <p:cNvPr id="518" name="Google Shape;518;p73"/>
          <p:cNvSpPr txBox="1"/>
          <p:nvPr/>
        </p:nvSpPr>
        <p:spPr>
          <a:xfrm>
            <a:off x="303425" y="1642975"/>
            <a:ext cx="5099100" cy="2723792"/>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fr-CA" dirty="0"/>
              <a:t>Une bonne invite n’est qu’un </a:t>
            </a:r>
            <a:r>
              <a:rPr lang="fr-CA" b="1" dirty="0"/>
              <a:t>point de départ</a:t>
            </a:r>
            <a:r>
              <a:rPr lang="fr-CA" dirty="0"/>
              <a:t> : vous pouvez lui demander de peaufiner, de recommencer, d’ajouter, de corriger, etc. </a:t>
            </a:r>
          </a:p>
          <a:p>
            <a:pPr marL="457200" lvl="0" indent="-342900" algn="l" rtl="0">
              <a:spcBef>
                <a:spcPts val="1000"/>
              </a:spcBef>
              <a:spcAft>
                <a:spcPts val="0"/>
              </a:spcAft>
              <a:buSzPts val="1800"/>
              <a:buChar char="●"/>
            </a:pPr>
            <a:r>
              <a:rPr lang="fr-CA" dirty="0"/>
              <a:t>Si vous voulez qu’il effectue une </a:t>
            </a:r>
            <a:r>
              <a:rPr lang="fr-CA" b="1" dirty="0"/>
              <a:t>nouvelle tâche</a:t>
            </a:r>
            <a:r>
              <a:rPr lang="fr-CA" dirty="0"/>
              <a:t>, commencez une </a:t>
            </a:r>
            <a:r>
              <a:rPr lang="fr-CA" b="1" dirty="0"/>
              <a:t>nouvelle conversation</a:t>
            </a:r>
            <a:r>
              <a:rPr lang="fr-CA" dirty="0"/>
              <a:t> (les invites précédentes peuvent avoir une incidence sur ce que vous êtes en train de faire).</a:t>
            </a:r>
          </a:p>
          <a:p>
            <a:pPr marL="457200" lvl="0" indent="-342900" algn="l" rtl="0">
              <a:spcBef>
                <a:spcPts val="1000"/>
              </a:spcBef>
              <a:spcAft>
                <a:spcPts val="0"/>
              </a:spcAft>
              <a:buSzPts val="1800"/>
              <a:buChar char="●"/>
            </a:pPr>
            <a:r>
              <a:rPr lang="fr-CA" dirty="0"/>
              <a:t>Vous pouvez </a:t>
            </a:r>
            <a:r>
              <a:rPr lang="fr-CA" b="1" dirty="0"/>
              <a:t>combiner</a:t>
            </a:r>
            <a:r>
              <a:rPr lang="fr-CA" dirty="0"/>
              <a:t> des techniques (résumer ceci, le transformer en page Web, simplifier la formulation, créer le code HTML, etc.)  </a:t>
            </a:r>
          </a:p>
        </p:txBody>
      </p:sp>
      <p:pic>
        <p:nvPicPr>
          <p:cNvPr id="519" name="Google Shape;519;p73"/>
          <p:cNvPicPr preferRelativeResize="0"/>
          <p:nvPr/>
        </p:nvPicPr>
        <p:blipFill>
          <a:blip r:embed="rId3">
            <a:alphaModFix/>
          </a:blip>
          <a:stretch>
            <a:fillRect/>
          </a:stretch>
        </p:blipFill>
        <p:spPr>
          <a:xfrm>
            <a:off x="6369000" y="2106875"/>
            <a:ext cx="1985725" cy="19857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523"/>
        <p:cNvGrpSpPr/>
        <p:nvPr/>
      </p:nvGrpSpPr>
      <p:grpSpPr>
        <a:xfrm>
          <a:off x="0" y="0"/>
          <a:ext cx="0" cy="0"/>
          <a:chOff x="0" y="0"/>
          <a:chExt cx="0" cy="0"/>
        </a:xfrm>
      </p:grpSpPr>
      <p:sp>
        <p:nvSpPr>
          <p:cNvPr id="524" name="Google Shape;524;p74"/>
          <p:cNvSpPr txBox="1">
            <a:spLocks noGrp="1"/>
          </p:cNvSpPr>
          <p:nvPr>
            <p:ph type="subTitle" idx="1"/>
          </p:nvPr>
        </p:nvSpPr>
        <p:spPr>
          <a:xfrm>
            <a:off x="-56527" y="823943"/>
            <a:ext cx="9144000" cy="792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dirty="0">
                <a:solidFill>
                  <a:schemeClr val="lt1"/>
                </a:solidFill>
                <a:latin typeface="Roboto"/>
                <a:ea typeface="Roboto"/>
                <a:cs typeface="Roboto"/>
                <a:sym typeface="Roboto"/>
              </a:rPr>
              <a:t>Incidence potentielle sur la conception des sites Web du gouvernement du Canada</a:t>
            </a:r>
          </a:p>
        </p:txBody>
      </p:sp>
      <p:cxnSp>
        <p:nvCxnSpPr>
          <p:cNvPr id="525" name="Google Shape;525;p74"/>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526" name="Google Shape;526;p74"/>
          <p:cNvSpPr txBox="1"/>
          <p:nvPr/>
        </p:nvSpPr>
        <p:spPr>
          <a:xfrm>
            <a:off x="2190650" y="2017650"/>
            <a:ext cx="44184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A" sz="1600">
                <a:solidFill>
                  <a:srgbClr val="D0CCD0"/>
                </a:solidFill>
                <a:latin typeface="Roboto"/>
                <a:ea typeface="Roboto"/>
                <a:cs typeface="Roboto"/>
                <a:sym typeface="Roboto"/>
              </a:rPr>
              <a:t>Imaginer l’avenir</a:t>
            </a:r>
          </a:p>
        </p:txBody>
      </p:sp>
      <p:sp>
        <p:nvSpPr>
          <p:cNvPr id="527" name="Google Shape;527;p74"/>
          <p:cNvSpPr txBox="1"/>
          <p:nvPr/>
        </p:nvSpPr>
        <p:spPr>
          <a:xfrm>
            <a:off x="2465250" y="2769125"/>
            <a:ext cx="4213500" cy="1154132"/>
          </a:xfrm>
          <a:prstGeom prst="rect">
            <a:avLst/>
          </a:prstGeom>
          <a:noFill/>
          <a:ln w="38100" cap="flat" cmpd="sng">
            <a:solidFill>
              <a:srgbClr val="1C6E8C"/>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Roboto"/>
              <a:buChar char="➔"/>
            </a:pPr>
            <a:r>
              <a:rPr lang="fr-CA" sz="1050">
                <a:solidFill>
                  <a:schemeClr val="lt1"/>
                </a:solidFill>
                <a:latin typeface="Roboto"/>
                <a:ea typeface="Roboto"/>
                <a:cs typeface="Roboto"/>
                <a:sym typeface="Roboto"/>
              </a:rPr>
              <a:t>Incidence sur la gestion du contenu et la recherche</a:t>
            </a:r>
          </a:p>
          <a:p>
            <a:pPr marL="457200" lvl="0" indent="-317500" algn="l" rtl="0">
              <a:spcBef>
                <a:spcPts val="0"/>
              </a:spcBef>
              <a:spcAft>
                <a:spcPts val="0"/>
              </a:spcAft>
              <a:buClr>
                <a:schemeClr val="lt1"/>
              </a:buClr>
              <a:buSzPts val="1400"/>
              <a:buFont typeface="Roboto"/>
              <a:buChar char="➔"/>
            </a:pPr>
            <a:r>
              <a:rPr lang="fr-CA" sz="1050">
                <a:solidFill>
                  <a:schemeClr val="lt1"/>
                </a:solidFill>
                <a:latin typeface="Roboto"/>
                <a:ea typeface="Roboto"/>
                <a:cs typeface="Roboto"/>
                <a:sym typeface="Roboto"/>
              </a:rPr>
              <a:t>Pression en faveur de robots conversationnels nouveaux ou améliorés</a:t>
            </a:r>
          </a:p>
          <a:p>
            <a:pPr marL="457200" lvl="0" indent="-317500" algn="l" rtl="0">
              <a:spcBef>
                <a:spcPts val="0"/>
              </a:spcBef>
              <a:spcAft>
                <a:spcPts val="0"/>
              </a:spcAft>
              <a:buClr>
                <a:schemeClr val="lt1"/>
              </a:buClr>
              <a:buSzPts val="1400"/>
              <a:buFont typeface="Roboto"/>
              <a:buChar char="➔"/>
            </a:pPr>
            <a:r>
              <a:rPr lang="fr-CA" sz="1050">
                <a:solidFill>
                  <a:schemeClr val="lt1"/>
                </a:solidFill>
                <a:latin typeface="Roboto"/>
                <a:ea typeface="Roboto"/>
                <a:cs typeface="Roboto"/>
                <a:sym typeface="Roboto"/>
              </a:rPr>
              <a:t>Incidence de l’automatisation sur les emplois dans le domaine de la conception</a:t>
            </a:r>
          </a:p>
          <a:p>
            <a:pPr marL="457200" lvl="0" indent="-317500" algn="l" rtl="0">
              <a:spcBef>
                <a:spcPts val="0"/>
              </a:spcBef>
              <a:spcAft>
                <a:spcPts val="0"/>
              </a:spcAft>
              <a:buClr>
                <a:schemeClr val="lt1"/>
              </a:buClr>
              <a:buSzPts val="1400"/>
              <a:buFont typeface="Roboto"/>
              <a:buChar char="➔"/>
            </a:pPr>
            <a:r>
              <a:rPr lang="fr-CA" sz="1050">
                <a:solidFill>
                  <a:schemeClr val="lt1"/>
                </a:solidFill>
                <a:latin typeface="Roboto"/>
                <a:ea typeface="Roboto"/>
                <a:cs typeface="Roboto"/>
                <a:sym typeface="Roboto"/>
              </a:rPr>
              <a:t>Quel rôle reste-t-il aux humains?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1"/>
        <p:cNvGrpSpPr/>
        <p:nvPr/>
      </p:nvGrpSpPr>
      <p:grpSpPr>
        <a:xfrm>
          <a:off x="0" y="0"/>
          <a:ext cx="0" cy="0"/>
          <a:chOff x="0" y="0"/>
          <a:chExt cx="0" cy="0"/>
        </a:xfrm>
      </p:grpSpPr>
      <p:sp>
        <p:nvSpPr>
          <p:cNvPr id="532" name="Google Shape;532;p7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8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800">
                <a:solidFill>
                  <a:schemeClr val="lt1"/>
                </a:solidFill>
                <a:latin typeface="Roboto"/>
                <a:ea typeface="Roboto"/>
                <a:cs typeface="Roboto"/>
                <a:sym typeface="Roboto"/>
              </a:rPr>
              <a:t>Incidence sur la gestion du contenu et la recherche</a:t>
            </a:r>
          </a:p>
          <a:p>
            <a:pPr marL="0" lvl="0" indent="0" algn="l" rtl="0">
              <a:spcBef>
                <a:spcPts val="0"/>
              </a:spcBef>
              <a:spcAft>
                <a:spcPts val="0"/>
              </a:spcAft>
              <a:buSzPts val="990"/>
              <a:buNone/>
            </a:pPr>
            <a:endParaRPr sz="2800">
              <a:solidFill>
                <a:schemeClr val="lt1"/>
              </a:solidFill>
              <a:latin typeface="Roboto"/>
              <a:ea typeface="Roboto"/>
              <a:cs typeface="Roboto"/>
              <a:sym typeface="Roboto"/>
            </a:endParaRPr>
          </a:p>
        </p:txBody>
      </p:sp>
      <p:sp>
        <p:nvSpPr>
          <p:cNvPr id="533" name="Google Shape;533;p75"/>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100"/>
              <a:t>Le contenu devrait-il être traité comme des données? </a:t>
            </a:r>
          </a:p>
        </p:txBody>
      </p:sp>
      <p:pic>
        <p:nvPicPr>
          <p:cNvPr id="534" name="Google Shape;534;p75"/>
          <p:cNvPicPr preferRelativeResize="0"/>
          <p:nvPr/>
        </p:nvPicPr>
        <p:blipFill>
          <a:blip r:embed="rId3">
            <a:alphaModFix/>
          </a:blip>
          <a:stretch>
            <a:fillRect/>
          </a:stretch>
        </p:blipFill>
        <p:spPr>
          <a:xfrm>
            <a:off x="6761225" y="2269700"/>
            <a:ext cx="1786600" cy="1786600"/>
          </a:xfrm>
          <a:prstGeom prst="rect">
            <a:avLst/>
          </a:prstGeom>
          <a:noFill/>
          <a:ln>
            <a:noFill/>
          </a:ln>
        </p:spPr>
      </p:pic>
      <p:sp>
        <p:nvSpPr>
          <p:cNvPr id="535" name="Google Shape;535;p75"/>
          <p:cNvSpPr txBox="1"/>
          <p:nvPr/>
        </p:nvSpPr>
        <p:spPr>
          <a:xfrm>
            <a:off x="251625" y="1554150"/>
            <a:ext cx="5543100" cy="2723792"/>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fr-CA"/>
              <a:t>Si de plus en plus de personnes obtiennent des </a:t>
            </a:r>
            <a:r>
              <a:rPr lang="fr-CA" b="1"/>
              <a:t>réponses directement</a:t>
            </a:r>
            <a:r>
              <a:rPr lang="fr-CA"/>
              <a:t> des robots conversationnels (Google Bard, Bing Chat), qu’est-ce que cela signifie pour l’</a:t>
            </a:r>
            <a:r>
              <a:rPr lang="fr-CA" b="1"/>
              <a:t>expérience utilisateur</a:t>
            </a:r>
            <a:r>
              <a:rPr lang="fr-CA"/>
              <a:t>?</a:t>
            </a:r>
          </a:p>
          <a:p>
            <a:pPr marL="457200" lvl="0" indent="-342900" algn="l" rtl="0">
              <a:spcBef>
                <a:spcPts val="1000"/>
              </a:spcBef>
              <a:spcAft>
                <a:spcPts val="0"/>
              </a:spcAft>
              <a:buSzPts val="1800"/>
              <a:buChar char="●"/>
            </a:pPr>
            <a:r>
              <a:rPr lang="fr-CA"/>
              <a:t>Traiter le </a:t>
            </a:r>
            <a:r>
              <a:rPr lang="fr-CA" b="1"/>
              <a:t>contenu comme des données</a:t>
            </a:r>
            <a:r>
              <a:rPr lang="fr-CA"/>
              <a:t> aiderait-il les machines à trouver la bonne réponse (données structurées, graphes de connaissances)?</a:t>
            </a:r>
          </a:p>
          <a:p>
            <a:pPr marL="457200" lvl="0" indent="-342900" algn="l" rtl="0">
              <a:spcBef>
                <a:spcPts val="1000"/>
              </a:spcBef>
              <a:spcAft>
                <a:spcPts val="0"/>
              </a:spcAft>
              <a:buSzPts val="1800"/>
              <a:buChar char="●"/>
            </a:pPr>
            <a:r>
              <a:rPr lang="fr-CA"/>
              <a:t>Comment pouvons-nous traiter le contenu comme des données pour l’ensemble du gouvernement dans un </a:t>
            </a:r>
            <a:r>
              <a:rPr lang="fr-CA" b="1"/>
              <a:t>environnement de publication fragmenté</a:t>
            </a:r>
            <a:r>
              <a:rPr lang="fr-CA"/>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0" name="Google Shape;540;p7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4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400">
                <a:solidFill>
                  <a:schemeClr val="lt1"/>
                </a:solidFill>
                <a:latin typeface="Roboto"/>
                <a:ea typeface="Roboto"/>
                <a:cs typeface="Roboto"/>
                <a:sym typeface="Roboto"/>
              </a:rPr>
              <a:t>Pression en faveur de robots conversationnels nouveaux ou améliorés</a:t>
            </a:r>
          </a:p>
          <a:p>
            <a:pPr marL="0" lvl="0" indent="0" algn="l" rtl="0">
              <a:spcBef>
                <a:spcPts val="0"/>
              </a:spcBef>
              <a:spcAft>
                <a:spcPts val="0"/>
              </a:spcAft>
              <a:buSzPts val="990"/>
              <a:buNone/>
            </a:pPr>
            <a:endParaRPr sz="2400">
              <a:solidFill>
                <a:schemeClr val="lt1"/>
              </a:solidFill>
              <a:latin typeface="Roboto"/>
              <a:ea typeface="Roboto"/>
              <a:cs typeface="Roboto"/>
              <a:sym typeface="Roboto"/>
            </a:endParaRPr>
          </a:p>
        </p:txBody>
      </p:sp>
      <p:sp>
        <p:nvSpPr>
          <p:cNvPr id="541" name="Google Shape;541;p76"/>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050"/>
              <a:t>Les cadres supérieurs peuvent-ils résister au chant de la sirène?</a:t>
            </a:r>
          </a:p>
        </p:txBody>
      </p:sp>
      <p:pic>
        <p:nvPicPr>
          <p:cNvPr id="542" name="Google Shape;542;p76"/>
          <p:cNvPicPr preferRelativeResize="0"/>
          <p:nvPr/>
        </p:nvPicPr>
        <p:blipFill>
          <a:blip r:embed="rId3">
            <a:alphaModFix/>
          </a:blip>
          <a:stretch>
            <a:fillRect/>
          </a:stretch>
        </p:blipFill>
        <p:spPr>
          <a:xfrm>
            <a:off x="6635425" y="1936650"/>
            <a:ext cx="1800700" cy="1800700"/>
          </a:xfrm>
          <a:prstGeom prst="rect">
            <a:avLst/>
          </a:prstGeom>
          <a:noFill/>
          <a:ln>
            <a:noFill/>
          </a:ln>
        </p:spPr>
      </p:pic>
      <p:sp>
        <p:nvSpPr>
          <p:cNvPr id="543" name="Google Shape;543;p76"/>
          <p:cNvSpPr txBox="1"/>
          <p:nvPr/>
        </p:nvSpPr>
        <p:spPr>
          <a:xfrm>
            <a:off x="251625" y="1554150"/>
            <a:ext cx="5543100" cy="2600682"/>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fr-CA" sz="1200"/>
              <a:t>Il se peut que les robots conversationnels maladroits du gouvernement soient </a:t>
            </a:r>
            <a:r>
              <a:rPr lang="fr-CA" sz="1200" b="1"/>
              <a:t>comparés</a:t>
            </a:r>
            <a:r>
              <a:rPr lang="fr-CA" sz="1200"/>
              <a:t> à des agents fluides comme ChatGPT – cela peut avoir une incidence sur les attentes des utilisateurs quant à ce qu’un robot conversationnel peut faire, en « plaçant la barre plus haute » quant aux compétences conversationnelles.</a:t>
            </a:r>
          </a:p>
          <a:p>
            <a:pPr marL="457200" lvl="0" indent="-342900" algn="l" rtl="0">
              <a:spcBef>
                <a:spcPts val="1000"/>
              </a:spcBef>
              <a:spcAft>
                <a:spcPts val="0"/>
              </a:spcAft>
              <a:buSzPts val="1800"/>
              <a:buChar char="●"/>
            </a:pPr>
            <a:r>
              <a:rPr lang="fr-CA" sz="1200"/>
              <a:t>Enjeu : ChatGPT semble si bon </a:t>
            </a:r>
            <a:r>
              <a:rPr lang="fr-CA" sz="1200" i="1"/>
              <a:t>parce qu</a:t>
            </a:r>
            <a:r>
              <a:rPr lang="fr-CA" sz="1200"/>
              <a:t>’il </a:t>
            </a:r>
            <a:r>
              <a:rPr lang="fr-CA" sz="1200" b="1"/>
              <a:t>n’est pas relié à des connaissances en particulier</a:t>
            </a:r>
            <a:r>
              <a:rPr lang="fr-CA" sz="1200"/>
              <a:t>; il « génère » du contenu plausible en fonction d’immenses données de saisie. </a:t>
            </a:r>
            <a:r>
              <a:rPr lang="fr-CA" sz="1200" b="1"/>
              <a:t>Ce qui le rend impressionnant le rend peu fiable</a:t>
            </a:r>
            <a:r>
              <a:rPr lang="fr-CA" sz="1200"/>
              <a:t> pour fournir des réponses. </a:t>
            </a:r>
          </a:p>
          <a:p>
            <a:pPr marL="457200" lvl="0" indent="-342900" algn="l" rtl="0">
              <a:spcBef>
                <a:spcPts val="1000"/>
              </a:spcBef>
              <a:spcAft>
                <a:spcPts val="0"/>
              </a:spcAft>
              <a:buSzPts val="1800"/>
              <a:buChar char="●"/>
            </a:pPr>
            <a:r>
              <a:rPr lang="fr-CA" sz="1200"/>
              <a:t>Comment pouvons-nous nous y préparer? Devrions-nous réexaminer notre décision de développer nos propres robots conversationnels?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7"/>
        <p:cNvGrpSpPr/>
        <p:nvPr/>
      </p:nvGrpSpPr>
      <p:grpSpPr>
        <a:xfrm>
          <a:off x="0" y="0"/>
          <a:ext cx="0" cy="0"/>
          <a:chOff x="0" y="0"/>
          <a:chExt cx="0" cy="0"/>
        </a:xfrm>
      </p:grpSpPr>
      <p:sp>
        <p:nvSpPr>
          <p:cNvPr id="548" name="Google Shape;548;p7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4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400">
                <a:solidFill>
                  <a:schemeClr val="lt1"/>
                </a:solidFill>
                <a:latin typeface="Roboto"/>
                <a:ea typeface="Roboto"/>
                <a:cs typeface="Roboto"/>
                <a:sym typeface="Roboto"/>
              </a:rPr>
              <a:t>Incidence de l’automatisation sur les emplois dans le domaine de la conception</a:t>
            </a:r>
          </a:p>
          <a:p>
            <a:pPr marL="0" lvl="0" indent="0" algn="l" rtl="0">
              <a:spcBef>
                <a:spcPts val="0"/>
              </a:spcBef>
              <a:spcAft>
                <a:spcPts val="0"/>
              </a:spcAft>
              <a:buSzPts val="990"/>
              <a:buNone/>
            </a:pPr>
            <a:endParaRPr sz="2400">
              <a:solidFill>
                <a:schemeClr val="lt1"/>
              </a:solidFill>
              <a:latin typeface="Roboto"/>
              <a:ea typeface="Roboto"/>
              <a:cs typeface="Roboto"/>
              <a:sym typeface="Roboto"/>
            </a:endParaRPr>
          </a:p>
        </p:txBody>
      </p:sp>
      <p:sp>
        <p:nvSpPr>
          <p:cNvPr id="549" name="Google Shape;549;p77"/>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050"/>
              <a:t>Certains rôles deviendront-ils désuets? </a:t>
            </a:r>
          </a:p>
        </p:txBody>
      </p:sp>
      <p:pic>
        <p:nvPicPr>
          <p:cNvPr id="550" name="Google Shape;550;p77"/>
          <p:cNvPicPr preferRelativeResize="0"/>
          <p:nvPr/>
        </p:nvPicPr>
        <p:blipFill>
          <a:blip r:embed="rId3">
            <a:alphaModFix/>
          </a:blip>
          <a:stretch>
            <a:fillRect/>
          </a:stretch>
        </p:blipFill>
        <p:spPr>
          <a:xfrm>
            <a:off x="6657625" y="2047675"/>
            <a:ext cx="1837700" cy="1837700"/>
          </a:xfrm>
          <a:prstGeom prst="rect">
            <a:avLst/>
          </a:prstGeom>
          <a:noFill/>
          <a:ln>
            <a:noFill/>
          </a:ln>
        </p:spPr>
      </p:pic>
      <p:sp>
        <p:nvSpPr>
          <p:cNvPr id="551" name="Google Shape;551;p77"/>
          <p:cNvSpPr txBox="1"/>
          <p:nvPr/>
        </p:nvSpPr>
        <p:spPr>
          <a:xfrm>
            <a:off x="380225" y="1789850"/>
            <a:ext cx="5543100" cy="2108239"/>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fr-CA" sz="1200"/>
              <a:t>Les </a:t>
            </a:r>
            <a:r>
              <a:rPr lang="fr-CA" sz="1200" b="1"/>
              <a:t>tâches de conformité</a:t>
            </a:r>
            <a:r>
              <a:rPr lang="fr-CA" sz="1200"/>
              <a:t> simples sont facilement </a:t>
            </a:r>
            <a:r>
              <a:rPr lang="fr-CA" sz="1200" b="1"/>
              <a:t>automatisables</a:t>
            </a:r>
            <a:r>
              <a:rPr lang="fr-CA" sz="1200"/>
              <a:t>. Des choses comme les cotes de lisibilité et le respect des règles des guides de style. </a:t>
            </a:r>
          </a:p>
          <a:p>
            <a:pPr marL="457200" lvl="0" indent="-342900" algn="l" rtl="0">
              <a:spcBef>
                <a:spcPts val="1000"/>
              </a:spcBef>
              <a:spcAft>
                <a:spcPts val="0"/>
              </a:spcAft>
              <a:buSzPts val="1800"/>
              <a:buChar char="●"/>
            </a:pPr>
            <a:r>
              <a:rPr lang="fr-CA" sz="1200"/>
              <a:t>Imaginez l’</a:t>
            </a:r>
            <a:r>
              <a:rPr lang="fr-CA" sz="1200" b="1"/>
              <a:t>IA connectée à un bon système de conception</a:t>
            </a:r>
            <a:r>
              <a:rPr lang="fr-CA" sz="1200"/>
              <a:t> : vous pourriez avoir un ensemble de pages construites en quelques clics à partir de notes brutes. </a:t>
            </a:r>
          </a:p>
          <a:p>
            <a:pPr marL="457200" lvl="0" indent="-342900" algn="l" rtl="0">
              <a:spcBef>
                <a:spcPts val="1000"/>
              </a:spcBef>
              <a:spcAft>
                <a:spcPts val="0"/>
              </a:spcAft>
              <a:buSzPts val="1800"/>
              <a:buChar char="●"/>
            </a:pPr>
            <a:r>
              <a:rPr lang="fr-CA" sz="1200"/>
              <a:t>Les emplois de </a:t>
            </a:r>
            <a:r>
              <a:rPr lang="fr-CA" sz="1200" b="1"/>
              <a:t>« gardien » et de vérification des règles</a:t>
            </a:r>
            <a:r>
              <a:rPr lang="fr-CA" sz="1200"/>
              <a:t> pourraient finir par être menacés.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5"/>
        <p:cNvGrpSpPr/>
        <p:nvPr/>
      </p:nvGrpSpPr>
      <p:grpSpPr>
        <a:xfrm>
          <a:off x="0" y="0"/>
          <a:ext cx="0" cy="0"/>
          <a:chOff x="0" y="0"/>
          <a:chExt cx="0" cy="0"/>
        </a:xfrm>
      </p:grpSpPr>
      <p:sp>
        <p:nvSpPr>
          <p:cNvPr id="556" name="Google Shape;556;p7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fr-CA" sz="3600">
                <a:solidFill>
                  <a:schemeClr val="lt1"/>
                </a:solidFill>
                <a:latin typeface="Roboto"/>
                <a:ea typeface="Roboto"/>
                <a:cs typeface="Roboto"/>
                <a:sym typeface="Roboto"/>
              </a:rPr>
              <a:t>Quel rôle reste-t-il aux humains?</a:t>
            </a:r>
          </a:p>
        </p:txBody>
      </p:sp>
      <p:sp>
        <p:nvSpPr>
          <p:cNvPr id="557" name="Google Shape;557;p7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Qu’est-ce qui sera abondant? Qu’est-ce qui sera rare? </a:t>
            </a:r>
          </a:p>
        </p:txBody>
      </p:sp>
      <p:pic>
        <p:nvPicPr>
          <p:cNvPr id="558" name="Google Shape;558;p78"/>
          <p:cNvPicPr preferRelativeResize="0"/>
          <p:nvPr/>
        </p:nvPicPr>
        <p:blipFill>
          <a:blip r:embed="rId3">
            <a:alphaModFix/>
          </a:blip>
          <a:stretch>
            <a:fillRect/>
          </a:stretch>
        </p:blipFill>
        <p:spPr>
          <a:xfrm>
            <a:off x="6746425" y="1789850"/>
            <a:ext cx="1853201" cy="1853201"/>
          </a:xfrm>
          <a:prstGeom prst="rect">
            <a:avLst/>
          </a:prstGeom>
          <a:noFill/>
          <a:ln>
            <a:noFill/>
          </a:ln>
        </p:spPr>
      </p:pic>
      <p:sp>
        <p:nvSpPr>
          <p:cNvPr id="559" name="Google Shape;559;p78"/>
          <p:cNvSpPr txBox="1"/>
          <p:nvPr/>
        </p:nvSpPr>
        <p:spPr>
          <a:xfrm>
            <a:off x="380225" y="1789850"/>
            <a:ext cx="5543100" cy="16983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fr-CA" sz="1800"/>
              <a:t>Les compétences </a:t>
            </a:r>
            <a:r>
              <a:rPr lang="fr-CA" sz="1800" b="1"/>
              <a:t>techniques assistées par l’IA</a:t>
            </a:r>
            <a:r>
              <a:rPr lang="fr-CA" sz="1800"/>
              <a:t> (recherche, contenu, codage, etc.) pourraient devenir </a:t>
            </a:r>
            <a:r>
              <a:rPr lang="fr-CA" sz="1800" b="1"/>
              <a:t>abondantes et économiques</a:t>
            </a:r>
            <a:r>
              <a:rPr lang="fr-CA" sz="1800"/>
              <a:t>.</a:t>
            </a:r>
          </a:p>
          <a:p>
            <a:pPr marL="457200" lvl="0" indent="-342900" algn="l" rtl="0">
              <a:spcBef>
                <a:spcPts val="1000"/>
              </a:spcBef>
              <a:spcAft>
                <a:spcPts val="0"/>
              </a:spcAft>
              <a:buSzPts val="1800"/>
              <a:buChar char="●"/>
            </a:pPr>
            <a:r>
              <a:rPr lang="fr-CA" sz="1800"/>
              <a:t>En comparaison, les compétences </a:t>
            </a:r>
            <a:r>
              <a:rPr lang="fr-CA" sz="1800" b="1"/>
              <a:t>analytiques et relationnelles</a:t>
            </a:r>
            <a:r>
              <a:rPr lang="fr-CA" sz="1800"/>
              <a:t> pourraient devenir </a:t>
            </a:r>
            <a:r>
              <a:rPr lang="fr-CA" sz="1800" b="1"/>
              <a:t>rares</a:t>
            </a:r>
            <a:r>
              <a:rPr lang="fr-CA" sz="1800"/>
              <a:t> et être prisées.</a:t>
            </a:r>
          </a:p>
        </p:txBody>
      </p:sp>
      <p:sp>
        <p:nvSpPr>
          <p:cNvPr id="560" name="Google Shape;560;p78"/>
          <p:cNvSpPr txBox="1"/>
          <p:nvPr/>
        </p:nvSpPr>
        <p:spPr>
          <a:xfrm>
            <a:off x="473675" y="3776275"/>
            <a:ext cx="8059500" cy="800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CA" sz="2000" b="1"/>
              <a:t>Comprendre</a:t>
            </a:r>
            <a:r>
              <a:rPr lang="fr-CA" sz="2000"/>
              <a:t> les problèmes, le contexte, l’environnement, les utilisateurs, les alliés, les risques et les défis : c’est là que nous, les </a:t>
            </a:r>
            <a:r>
              <a:rPr lang="fr-CA" sz="2000" b="1"/>
              <a:t>humains</a:t>
            </a:r>
            <a:r>
              <a:rPr lang="fr-CA" sz="2000"/>
              <a:t>, pouvons briller.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564"/>
        <p:cNvGrpSpPr/>
        <p:nvPr/>
      </p:nvGrpSpPr>
      <p:grpSpPr>
        <a:xfrm>
          <a:off x="0" y="0"/>
          <a:ext cx="0" cy="0"/>
          <a:chOff x="0" y="0"/>
          <a:chExt cx="0" cy="0"/>
        </a:xfrm>
      </p:grpSpPr>
      <p:sp>
        <p:nvSpPr>
          <p:cNvPr id="565" name="Google Shape;565;p79"/>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fr-CA" sz="4000">
                <a:solidFill>
                  <a:schemeClr val="lt1"/>
                </a:solidFill>
                <a:latin typeface="Roboto"/>
                <a:ea typeface="Roboto"/>
                <a:cs typeface="Roboto"/>
                <a:sym typeface="Roboto"/>
              </a:rPr>
              <a:t>Conclusion</a:t>
            </a:r>
          </a:p>
        </p:txBody>
      </p:sp>
      <p:cxnSp>
        <p:nvCxnSpPr>
          <p:cNvPr id="566" name="Google Shape;566;p79"/>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567" name="Google Shape;567;p79"/>
          <p:cNvSpPr txBox="1"/>
          <p:nvPr/>
        </p:nvSpPr>
        <p:spPr>
          <a:xfrm>
            <a:off x="2190650" y="2017650"/>
            <a:ext cx="4418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A" sz="2400">
                <a:solidFill>
                  <a:srgbClr val="D0CCD0"/>
                </a:solidFill>
                <a:latin typeface="Roboto"/>
                <a:ea typeface="Roboto"/>
                <a:cs typeface="Roboto"/>
                <a:sym typeface="Roboto"/>
              </a:rPr>
              <a:t>Quelle est la suite des choses?</a:t>
            </a:r>
          </a:p>
        </p:txBody>
      </p:sp>
      <p:sp>
        <p:nvSpPr>
          <p:cNvPr id="568" name="Google Shape;568;p79"/>
          <p:cNvSpPr txBox="1"/>
          <p:nvPr/>
        </p:nvSpPr>
        <p:spPr>
          <a:xfrm>
            <a:off x="2654300" y="2820925"/>
            <a:ext cx="3791700" cy="615600"/>
          </a:xfrm>
          <a:prstGeom prst="rect">
            <a:avLst/>
          </a:prstGeom>
          <a:noFill/>
          <a:ln w="38100" cap="flat" cmpd="sng">
            <a:solidFill>
              <a:srgbClr val="1C6E8C"/>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Roboto"/>
              <a:buChar char="➔"/>
            </a:pPr>
            <a:r>
              <a:rPr lang="fr-CA">
                <a:solidFill>
                  <a:schemeClr val="lt1"/>
                </a:solidFill>
                <a:latin typeface="Roboto"/>
                <a:ea typeface="Roboto"/>
                <a:cs typeface="Roboto"/>
                <a:sym typeface="Roboto"/>
              </a:rPr>
              <a:t>Principaux points à retenir</a:t>
            </a:r>
          </a:p>
          <a:p>
            <a:pPr marL="457200" lvl="0" indent="-317500" algn="l" rtl="0">
              <a:spcBef>
                <a:spcPts val="0"/>
              </a:spcBef>
              <a:spcAft>
                <a:spcPts val="0"/>
              </a:spcAft>
              <a:buClr>
                <a:schemeClr val="lt1"/>
              </a:buClr>
              <a:buSzPts val="1400"/>
              <a:buFont typeface="Roboto"/>
              <a:buChar char="➔"/>
            </a:pPr>
            <a:r>
              <a:rPr lang="fr-CA">
                <a:solidFill>
                  <a:schemeClr val="lt1"/>
                </a:solidFill>
                <a:latin typeface="Roboto"/>
                <a:ea typeface="Roboto"/>
                <a:cs typeface="Roboto"/>
                <a:sym typeface="Roboto"/>
              </a:rPr>
              <a:t>Remerciements et références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2"/>
        <p:cNvGrpSpPr/>
        <p:nvPr/>
      </p:nvGrpSpPr>
      <p:grpSpPr>
        <a:xfrm>
          <a:off x="0" y="0"/>
          <a:ext cx="0" cy="0"/>
          <a:chOff x="0" y="0"/>
          <a:chExt cx="0" cy="0"/>
        </a:xfrm>
      </p:grpSpPr>
      <p:sp>
        <p:nvSpPr>
          <p:cNvPr id="573" name="Google Shape;573;p8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28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2800">
                <a:solidFill>
                  <a:schemeClr val="lt1"/>
                </a:solidFill>
                <a:latin typeface="Roboto"/>
                <a:ea typeface="Roboto"/>
                <a:cs typeface="Roboto"/>
                <a:sym typeface="Roboto"/>
              </a:rPr>
              <a:t>Principaux points à retenir</a:t>
            </a:r>
          </a:p>
          <a:p>
            <a:pPr marL="0" lvl="0" indent="0" algn="l" rtl="0">
              <a:spcBef>
                <a:spcPts val="0"/>
              </a:spcBef>
              <a:spcAft>
                <a:spcPts val="0"/>
              </a:spcAft>
              <a:buSzPts val="990"/>
              <a:buNone/>
            </a:pPr>
            <a:endParaRPr sz="2800">
              <a:solidFill>
                <a:schemeClr val="lt1"/>
              </a:solidFill>
              <a:latin typeface="Roboto"/>
              <a:ea typeface="Roboto"/>
              <a:cs typeface="Roboto"/>
              <a:sym typeface="Roboto"/>
            </a:endParaRPr>
          </a:p>
        </p:txBody>
      </p:sp>
      <p:sp>
        <p:nvSpPr>
          <p:cNvPr id="574" name="Google Shape;574;p80"/>
          <p:cNvSpPr txBox="1"/>
          <p:nvPr/>
        </p:nvSpPr>
        <p:spPr>
          <a:xfrm>
            <a:off x="0" y="769800"/>
            <a:ext cx="9144000" cy="353913"/>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100"/>
              <a:t>En bref</a:t>
            </a:r>
          </a:p>
        </p:txBody>
      </p:sp>
      <p:sp>
        <p:nvSpPr>
          <p:cNvPr id="575" name="Google Shape;575;p80"/>
          <p:cNvSpPr txBox="1"/>
          <p:nvPr/>
        </p:nvSpPr>
        <p:spPr>
          <a:xfrm>
            <a:off x="164900" y="1672575"/>
            <a:ext cx="6303300" cy="3117746"/>
          </a:xfrm>
          <a:prstGeom prst="rect">
            <a:avLst/>
          </a:prstGeom>
          <a:solidFill>
            <a:schemeClr val="lt1"/>
          </a:solid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rgbClr val="222222"/>
              </a:buClr>
              <a:buSzPts val="1900"/>
              <a:buChar char="●"/>
            </a:pPr>
            <a:r>
              <a:rPr lang="fr-CA" sz="1600" b="1">
                <a:solidFill>
                  <a:srgbClr val="222222"/>
                </a:solidFill>
              </a:rPr>
              <a:t>Ne croyez pas au matraquage sur l’IA</a:t>
            </a:r>
            <a:r>
              <a:rPr lang="fr-CA" sz="1600">
                <a:solidFill>
                  <a:srgbClr val="222222"/>
                </a:solidFill>
              </a:rPr>
              <a:t> sans esprit critique : c’est intéressant, mais ce </a:t>
            </a:r>
            <a:r>
              <a:rPr lang="fr-CA" sz="1600" b="1">
                <a:solidFill>
                  <a:srgbClr val="222222"/>
                </a:solidFill>
              </a:rPr>
              <a:t>n’est pas magique</a:t>
            </a:r>
            <a:r>
              <a:rPr lang="fr-CA" sz="1600">
                <a:solidFill>
                  <a:srgbClr val="222222"/>
                </a:solidFill>
              </a:rPr>
              <a:t>, et cela met au jour des enjeux bien réels (exactitude, éthique, etc.).</a:t>
            </a:r>
          </a:p>
          <a:p>
            <a:pPr marL="457200" lvl="0" indent="-349250" algn="l" rtl="0">
              <a:lnSpc>
                <a:spcPct val="115000"/>
              </a:lnSpc>
              <a:spcBef>
                <a:spcPts val="1000"/>
              </a:spcBef>
              <a:spcAft>
                <a:spcPts val="0"/>
              </a:spcAft>
              <a:buClr>
                <a:srgbClr val="222222"/>
              </a:buClr>
              <a:buSzPts val="1900"/>
              <a:buChar char="●"/>
            </a:pPr>
            <a:r>
              <a:rPr lang="fr-CA" sz="1600">
                <a:solidFill>
                  <a:srgbClr val="222222"/>
                </a:solidFill>
              </a:rPr>
              <a:t>En revanche, </a:t>
            </a:r>
            <a:r>
              <a:rPr lang="fr-CA" sz="1600" b="1">
                <a:solidFill>
                  <a:srgbClr val="222222"/>
                </a:solidFill>
              </a:rPr>
              <a:t>ne résistez pas au progrès</a:t>
            </a:r>
            <a:r>
              <a:rPr lang="fr-CA" sz="1600">
                <a:solidFill>
                  <a:srgbClr val="222222"/>
                </a:solidFill>
              </a:rPr>
              <a:t> : ces outils peuvent accélérer certaines tâches de façon spectaculaire et avec efficience.</a:t>
            </a:r>
          </a:p>
          <a:p>
            <a:pPr marL="457200" lvl="0" indent="-349250" algn="l" rtl="0">
              <a:lnSpc>
                <a:spcPct val="115000"/>
              </a:lnSpc>
              <a:spcBef>
                <a:spcPts val="1000"/>
              </a:spcBef>
              <a:spcAft>
                <a:spcPts val="1000"/>
              </a:spcAft>
              <a:buClr>
                <a:srgbClr val="222222"/>
              </a:buClr>
              <a:buSzPts val="1900"/>
              <a:buChar char="●"/>
            </a:pPr>
            <a:r>
              <a:rPr lang="fr-CA" sz="1600" b="1">
                <a:solidFill>
                  <a:srgbClr val="222222"/>
                </a:solidFill>
              </a:rPr>
              <a:t>Expérimentez </a:t>
            </a:r>
            <a:r>
              <a:rPr lang="fr-CA" sz="1600">
                <a:solidFill>
                  <a:srgbClr val="222222"/>
                </a:solidFill>
              </a:rPr>
              <a:t>des invites </a:t>
            </a:r>
            <a:r>
              <a:rPr lang="fr-CA" sz="1600" b="1">
                <a:solidFill>
                  <a:srgbClr val="222222"/>
                </a:solidFill>
              </a:rPr>
              <a:t>et apprenez </a:t>
            </a:r>
            <a:r>
              <a:rPr lang="fr-CA" sz="1600">
                <a:solidFill>
                  <a:srgbClr val="222222"/>
                </a:solidFill>
              </a:rPr>
              <a:t>à les formuler, comprenez les </a:t>
            </a:r>
            <a:r>
              <a:rPr lang="fr-CA" sz="1600" b="1">
                <a:solidFill>
                  <a:srgbClr val="222222"/>
                </a:solidFill>
              </a:rPr>
              <a:t>capacités et les limites</a:t>
            </a:r>
            <a:r>
              <a:rPr lang="fr-CA" sz="1600">
                <a:solidFill>
                  <a:srgbClr val="222222"/>
                </a:solidFill>
              </a:rPr>
              <a:t> de l’outil, et songez à ses </a:t>
            </a:r>
            <a:r>
              <a:rPr lang="fr-CA" sz="1600" b="1">
                <a:solidFill>
                  <a:srgbClr val="222222"/>
                </a:solidFill>
              </a:rPr>
              <a:t>répercussions potentielle</a:t>
            </a:r>
            <a:r>
              <a:rPr lang="fr-CA" sz="1600">
                <a:solidFill>
                  <a:srgbClr val="222222"/>
                </a:solidFill>
              </a:rPr>
              <a:t>s sur nos emplois.</a:t>
            </a:r>
          </a:p>
        </p:txBody>
      </p:sp>
      <p:pic>
        <p:nvPicPr>
          <p:cNvPr id="576" name="Google Shape;576;p80"/>
          <p:cNvPicPr preferRelativeResize="0"/>
          <p:nvPr/>
        </p:nvPicPr>
        <p:blipFill>
          <a:blip r:embed="rId3">
            <a:alphaModFix/>
          </a:blip>
          <a:stretch>
            <a:fillRect/>
          </a:stretch>
        </p:blipFill>
        <p:spPr>
          <a:xfrm>
            <a:off x="6583625" y="1810850"/>
            <a:ext cx="2289574" cy="228957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0"/>
        <p:cNvGrpSpPr/>
        <p:nvPr/>
      </p:nvGrpSpPr>
      <p:grpSpPr>
        <a:xfrm>
          <a:off x="0" y="0"/>
          <a:ext cx="0" cy="0"/>
          <a:chOff x="0" y="0"/>
          <a:chExt cx="0" cy="0"/>
        </a:xfrm>
      </p:grpSpPr>
      <p:sp>
        <p:nvSpPr>
          <p:cNvPr id="581" name="Google Shape;581;p8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fr-CA" sz="3600">
                <a:solidFill>
                  <a:schemeClr val="lt1"/>
                </a:solidFill>
                <a:latin typeface="Roboto"/>
                <a:ea typeface="Roboto"/>
                <a:cs typeface="Roboto"/>
                <a:sym typeface="Roboto"/>
              </a:rPr>
              <a:t>Remerciements et références</a:t>
            </a: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582" name="Google Shape;582;p8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Pour pousser la réflexion</a:t>
            </a:r>
          </a:p>
        </p:txBody>
      </p:sp>
      <p:sp>
        <p:nvSpPr>
          <p:cNvPr id="583" name="Google Shape;583;p81"/>
          <p:cNvSpPr txBox="1"/>
          <p:nvPr/>
        </p:nvSpPr>
        <p:spPr>
          <a:xfrm>
            <a:off x="392250" y="1233900"/>
            <a:ext cx="7955700" cy="1508075"/>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fr-CA" sz="1600" b="1"/>
              <a:t>Remerciements</a:t>
            </a:r>
          </a:p>
          <a:p>
            <a:pPr marL="457200" lvl="0" indent="-317500" algn="l" rtl="0">
              <a:spcBef>
                <a:spcPts val="0"/>
              </a:spcBef>
              <a:spcAft>
                <a:spcPts val="0"/>
              </a:spcAft>
              <a:buSzPts val="1400"/>
              <a:buChar char="●"/>
            </a:pPr>
            <a:r>
              <a:rPr lang="fr-CA"/>
              <a:t>Icônes tirées de </a:t>
            </a:r>
            <a:r>
              <a:rPr lang="fr-CA" u="sng">
                <a:solidFill>
                  <a:schemeClr val="hlink"/>
                </a:solidFill>
                <a:hlinkClick r:id="rId3"/>
              </a:rPr>
              <a:t>flaticons.com</a:t>
            </a:r>
          </a:p>
          <a:p>
            <a:pPr marL="457200" lvl="0" indent="-317500" algn="l" rtl="0">
              <a:spcBef>
                <a:spcPts val="0"/>
              </a:spcBef>
              <a:spcAft>
                <a:spcPts val="0"/>
              </a:spcAft>
              <a:buSzPts val="1400"/>
              <a:buChar char="●"/>
            </a:pPr>
            <a:r>
              <a:rPr lang="fr-CA"/>
              <a:t>Merci en particulier à Catalina Perez (Bureau de la transformation numérique) pour les discussions sur la politique relative à ChatGPT et la conception dans le gouvernement.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fr-CA" sz="4800" dirty="0">
                <a:solidFill>
                  <a:schemeClr val="bg1"/>
                </a:solidFill>
                <a:sym typeface="Roboto"/>
              </a:rPr>
              <a:t>Aspects de la conception de l’EU</a:t>
            </a:r>
          </a:p>
        </p:txBody>
      </p:sp>
      <p:sp>
        <p:nvSpPr>
          <p:cNvPr id="105" name="Google Shape;105;p19">
            <a:hlinkClick r:id="rId3" action="ppaction://hlinksldjump"/>
          </p:cNvPr>
          <p:cNvSpPr txBox="1"/>
          <p:nvPr/>
        </p:nvSpPr>
        <p:spPr>
          <a:xfrm>
            <a:off x="540250" y="1953800"/>
            <a:ext cx="2146200" cy="2353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CA" sz="1200"/>
              <a:t>Recherche </a:t>
            </a:r>
          </a:p>
        </p:txBody>
      </p:sp>
      <p:sp>
        <p:nvSpPr>
          <p:cNvPr id="106" name="Google Shape;106;p19">
            <a:hlinkClick r:id="rId4" action="ppaction://hlinksldjump"/>
          </p:cNvPr>
          <p:cNvSpPr txBox="1"/>
          <p:nvPr/>
        </p:nvSpPr>
        <p:spPr>
          <a:xfrm>
            <a:off x="3241525" y="1746513"/>
            <a:ext cx="2198100" cy="2538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CA" sz="1200"/>
              <a:t>Contenu</a:t>
            </a:r>
          </a:p>
        </p:txBody>
      </p:sp>
      <p:sp>
        <p:nvSpPr>
          <p:cNvPr id="107" name="Google Shape;107;p19">
            <a:hlinkClick r:id="rId5" action="ppaction://hlinksldjump"/>
          </p:cNvPr>
          <p:cNvSpPr txBox="1"/>
          <p:nvPr/>
        </p:nvSpPr>
        <p:spPr>
          <a:xfrm>
            <a:off x="5994700" y="1982300"/>
            <a:ext cx="2331300" cy="2296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CA" sz="1200"/>
              <a:t>Prototype et code</a:t>
            </a:r>
          </a:p>
        </p:txBody>
      </p:sp>
      <p:pic>
        <p:nvPicPr>
          <p:cNvPr id="108" name="Google Shape;108;p19"/>
          <p:cNvPicPr preferRelativeResize="0"/>
          <p:nvPr/>
        </p:nvPicPr>
        <p:blipFill>
          <a:blip r:embed="rId6">
            <a:alphaModFix/>
          </a:blip>
          <a:stretch>
            <a:fillRect/>
          </a:stretch>
        </p:blipFill>
        <p:spPr>
          <a:xfrm>
            <a:off x="790450" y="2170675"/>
            <a:ext cx="1690250" cy="1690250"/>
          </a:xfrm>
          <a:prstGeom prst="rect">
            <a:avLst/>
          </a:prstGeom>
          <a:noFill/>
          <a:ln>
            <a:noFill/>
          </a:ln>
        </p:spPr>
      </p:pic>
      <p:pic>
        <p:nvPicPr>
          <p:cNvPr id="109" name="Google Shape;109;p19"/>
          <p:cNvPicPr preferRelativeResize="0"/>
          <p:nvPr/>
        </p:nvPicPr>
        <p:blipFill>
          <a:blip r:embed="rId7">
            <a:alphaModFix/>
          </a:blip>
          <a:stretch>
            <a:fillRect/>
          </a:stretch>
        </p:blipFill>
        <p:spPr>
          <a:xfrm>
            <a:off x="3565738" y="2296488"/>
            <a:ext cx="1438625" cy="1438625"/>
          </a:xfrm>
          <a:prstGeom prst="rect">
            <a:avLst/>
          </a:prstGeom>
          <a:noFill/>
          <a:ln>
            <a:noFill/>
          </a:ln>
        </p:spPr>
      </p:pic>
      <p:pic>
        <p:nvPicPr>
          <p:cNvPr id="110" name="Google Shape;110;p19"/>
          <p:cNvPicPr preferRelativeResize="0"/>
          <p:nvPr/>
        </p:nvPicPr>
        <p:blipFill>
          <a:blip r:embed="rId8">
            <a:alphaModFix/>
          </a:blip>
          <a:stretch>
            <a:fillRect/>
          </a:stretch>
        </p:blipFill>
        <p:spPr>
          <a:xfrm>
            <a:off x="6390522" y="2121713"/>
            <a:ext cx="1613400" cy="1613400"/>
          </a:xfrm>
          <a:prstGeom prst="rect">
            <a:avLst/>
          </a:prstGeom>
          <a:noFill/>
          <a:ln>
            <a:noFill/>
          </a:ln>
        </p:spPr>
      </p:pic>
      <p:sp>
        <p:nvSpPr>
          <p:cNvPr id="111" name="Google Shape;111;p19"/>
          <p:cNvSpPr txBox="1"/>
          <p:nvPr/>
        </p:nvSpPr>
        <p:spPr>
          <a:xfrm>
            <a:off x="0" y="769800"/>
            <a:ext cx="9144000" cy="369302"/>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a:t>J’ai expérimenté différentes invites dans les catégories suivantes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subTitle" idx="1"/>
          </p:nvPr>
        </p:nvSpPr>
        <p:spPr>
          <a:xfrm>
            <a:off x="0" y="1952750"/>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fr-CA" sz="4000">
                <a:solidFill>
                  <a:srgbClr val="274156"/>
                </a:solidFill>
                <a:latin typeface="Roboto"/>
                <a:ea typeface="Roboto"/>
                <a:cs typeface="Roboto"/>
                <a:sym typeface="Roboto"/>
              </a:rPr>
              <a:t>Impressions d’ensemble</a:t>
            </a:r>
          </a:p>
        </p:txBody>
      </p:sp>
      <p:cxnSp>
        <p:nvCxnSpPr>
          <p:cNvPr id="117" name="Google Shape;117;p20"/>
          <p:cNvCxnSpPr/>
          <p:nvPr/>
        </p:nvCxnSpPr>
        <p:spPr>
          <a:xfrm>
            <a:off x="3347250" y="2764550"/>
            <a:ext cx="2449500" cy="0"/>
          </a:xfrm>
          <a:prstGeom prst="straightConnector1">
            <a:avLst/>
          </a:prstGeom>
          <a:noFill/>
          <a:ln w="38100" cap="flat" cmpd="sng">
            <a:solidFill>
              <a:srgbClr val="1C6E8C"/>
            </a:solidFill>
            <a:prstDash val="solid"/>
            <a:round/>
            <a:headEnd type="none" w="med" len="med"/>
            <a:tailEnd type="none" w="med" len="med"/>
          </a:ln>
        </p:spPr>
      </p:cxnSp>
      <p:sp>
        <p:nvSpPr>
          <p:cNvPr id="118" name="Google Shape;118;p20"/>
          <p:cNvSpPr txBox="1"/>
          <p:nvPr/>
        </p:nvSpPr>
        <p:spPr>
          <a:xfrm>
            <a:off x="3115699" y="2849250"/>
            <a:ext cx="3977827"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800" dirty="0">
                <a:solidFill>
                  <a:schemeClr val="dk2"/>
                </a:solidFill>
              </a:rPr>
              <a:t>Ce qu’il peut et ne peut pas faire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fr-CA" sz="2800">
                <a:solidFill>
                  <a:schemeClr val="lt1"/>
                </a:solidFill>
                <a:latin typeface="Roboto"/>
                <a:ea typeface="Roboto"/>
                <a:cs typeface="Roboto"/>
                <a:sym typeface="Roboto"/>
              </a:rPr>
              <a:t>Mises en garde et avertissements</a:t>
            </a:r>
          </a:p>
        </p:txBody>
      </p:sp>
      <p:sp>
        <p:nvSpPr>
          <p:cNvPr id="124" name="Google Shape;124;p21"/>
          <p:cNvSpPr txBox="1"/>
          <p:nvPr/>
        </p:nvSpPr>
        <p:spPr>
          <a:xfrm>
            <a:off x="168875" y="979200"/>
            <a:ext cx="5951400" cy="3754844"/>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fr-CA"/>
              <a:t>Vous pouvez utiliser ChatGPT comme un outil pour vous </a:t>
            </a:r>
            <a:r>
              <a:rPr lang="fr-CA" b="1"/>
              <a:t>aider</a:t>
            </a:r>
            <a:r>
              <a:rPr lang="fr-CA"/>
              <a:t>, mais pas pour vous remplacer.</a:t>
            </a:r>
          </a:p>
          <a:p>
            <a:pPr marL="457200" lvl="0" indent="-336550" algn="l" rtl="0">
              <a:spcBef>
                <a:spcPts val="1000"/>
              </a:spcBef>
              <a:spcAft>
                <a:spcPts val="0"/>
              </a:spcAft>
              <a:buSzPts val="1700"/>
              <a:buChar char="●"/>
            </a:pPr>
            <a:r>
              <a:rPr lang="fr-CA" b="1"/>
              <a:t>Relisez et révisez</a:t>
            </a:r>
            <a:r>
              <a:rPr lang="fr-CA"/>
              <a:t> toujours les résultats de ChatGPT : vous ne pouvez pas vous fier à leur exactitude.</a:t>
            </a:r>
          </a:p>
          <a:p>
            <a:pPr marL="457200" lvl="0" indent="-336550" algn="l" rtl="0">
              <a:spcBef>
                <a:spcPts val="1000"/>
              </a:spcBef>
              <a:spcAft>
                <a:spcPts val="0"/>
              </a:spcAft>
              <a:buSzPts val="1700"/>
              <a:buChar char="●"/>
            </a:pPr>
            <a:r>
              <a:rPr lang="fr-CA"/>
              <a:t>Les modèles linguistiques intériorisent souvent les </a:t>
            </a:r>
            <a:r>
              <a:rPr lang="fr-CA" b="1"/>
              <a:t>biais</a:t>
            </a:r>
            <a:r>
              <a:rPr lang="fr-CA"/>
              <a:t> de leurs données d’apprentissage – utilisez les résultats avec prudence.</a:t>
            </a:r>
          </a:p>
          <a:p>
            <a:pPr marL="457200" lvl="0" indent="-336550" algn="l" rtl="0">
              <a:spcBef>
                <a:spcPts val="1000"/>
              </a:spcBef>
              <a:spcAft>
                <a:spcPts val="0"/>
              </a:spcAft>
              <a:buSzPts val="1700"/>
              <a:buChar char="●"/>
            </a:pPr>
            <a:r>
              <a:rPr lang="fr-CA"/>
              <a:t>Les sources des données d’apprentissage qui influencent les résultats ne sont pas explicites – </a:t>
            </a:r>
            <a:r>
              <a:rPr lang="fr-CA" b="1"/>
              <a:t>aucune attribution</a:t>
            </a:r>
            <a:r>
              <a:rPr lang="fr-CA"/>
              <a:t> aux « inspirations » – il peut être risqué d’utiliser les résultats.</a:t>
            </a:r>
          </a:p>
          <a:p>
            <a:pPr marL="457200" lvl="0" indent="-336550" algn="l" rtl="0">
              <a:spcBef>
                <a:spcPts val="1000"/>
              </a:spcBef>
              <a:spcAft>
                <a:spcPts val="0"/>
              </a:spcAft>
              <a:buSzPts val="1700"/>
              <a:buChar char="●"/>
            </a:pPr>
            <a:r>
              <a:rPr lang="fr-CA"/>
              <a:t>ChatGPT a une </a:t>
            </a:r>
            <a:r>
              <a:rPr lang="fr-CA" b="1"/>
              <a:t>version gratuite – pour le moment</a:t>
            </a:r>
            <a:r>
              <a:rPr lang="fr-CA"/>
              <a:t>. Nous ne savons pas si cela va durer.</a:t>
            </a:r>
          </a:p>
          <a:p>
            <a:pPr marL="457200" lvl="0" indent="-336550" algn="l" rtl="0">
              <a:spcBef>
                <a:spcPts val="1000"/>
              </a:spcBef>
              <a:spcAft>
                <a:spcPts val="1000"/>
              </a:spcAft>
              <a:buSzPts val="1700"/>
              <a:buChar char="●"/>
            </a:pPr>
            <a:r>
              <a:rPr lang="fr-CA"/>
              <a:t>Les </a:t>
            </a:r>
            <a:r>
              <a:rPr lang="fr-CA" b="1"/>
              <a:t>avancées sont très rapides</a:t>
            </a:r>
            <a:r>
              <a:rPr lang="fr-CA"/>
              <a:t> dans le domaine; de meilleurs modèles pourraient être offerts dans un avenir proche.</a:t>
            </a:r>
          </a:p>
        </p:txBody>
      </p:sp>
      <p:pic>
        <p:nvPicPr>
          <p:cNvPr id="125" name="Google Shape;125;p21"/>
          <p:cNvPicPr preferRelativeResize="0"/>
          <p:nvPr/>
        </p:nvPicPr>
        <p:blipFill>
          <a:blip r:embed="rId3">
            <a:alphaModFix/>
          </a:blip>
          <a:stretch>
            <a:fillRect/>
          </a:stretch>
        </p:blipFill>
        <p:spPr>
          <a:xfrm>
            <a:off x="6568975" y="1706675"/>
            <a:ext cx="2230225" cy="2230225"/>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0b920135323208ac62efb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C6E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7107</Words>
  <Application>Microsoft Office PowerPoint</Application>
  <PresentationFormat>On-screen Show (16:9)</PresentationFormat>
  <Paragraphs>730</Paragraphs>
  <Slides>69</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Courier</vt:lpstr>
      <vt:lpstr>Roboto</vt:lpstr>
      <vt:lpstr>Simple Light</vt:lpstr>
      <vt:lpstr>ChatGPT pour le #GCnumérique</vt:lpstr>
      <vt:lpstr> Mon avis </vt:lpstr>
      <vt:lpstr>But et contexte</vt:lpstr>
      <vt:lpstr>Qu’est-ce que ChatGPT?</vt:lpstr>
      <vt:lpstr>Comment fonctionne-t-il?</vt:lpstr>
      <vt:lpstr>PowerPoint Presentation</vt:lpstr>
      <vt:lpstr>Aspects de la conception de l’EU</vt:lpstr>
      <vt:lpstr>PowerPoint Presentation</vt:lpstr>
      <vt:lpstr>Mises en garde et avertissements</vt:lpstr>
      <vt:lpstr> Avantages et inconvénients </vt:lpstr>
      <vt:lpstr>PowerPoint Presentation</vt:lpstr>
      <vt:lpstr> Génère des scénarios d’essais d’utilisabilité </vt:lpstr>
      <vt:lpstr> Génère des scénarios d’essais d’utilisabilité </vt:lpstr>
      <vt:lpstr> Résume la rétroaction </vt:lpstr>
      <vt:lpstr> Résume la rétroaction </vt:lpstr>
      <vt:lpstr> Résume la rétroaction </vt:lpstr>
      <vt:lpstr> Crée des personas </vt:lpstr>
      <vt:lpstr> Crée des personas </vt:lpstr>
      <vt:lpstr> Imagine des flux d’utilisateurs </vt:lpstr>
      <vt:lpstr> Imagine des flux d’utilisateurs </vt:lpstr>
      <vt:lpstr> Remue-méninges d’options </vt:lpstr>
      <vt:lpstr> Remue-méninges d’options </vt:lpstr>
      <vt:lpstr>PowerPoint Presentation</vt:lpstr>
      <vt:lpstr> Contenu existant en langage clair et simple </vt:lpstr>
      <vt:lpstr> Contenu existant en langage clair et simple </vt:lpstr>
      <vt:lpstr> Contenu existant en langage clair et simple </vt:lpstr>
      <vt:lpstr> Traduction </vt:lpstr>
      <vt:lpstr> Traduction </vt:lpstr>
      <vt:lpstr> Paraphraser </vt:lpstr>
      <vt:lpstr> Paraphraser </vt:lpstr>
      <vt:lpstr> Résumer l’information complexe </vt:lpstr>
      <vt:lpstr> Résumer l’information complexe </vt:lpstr>
      <vt:lpstr> Regrouper des éléments (AI) </vt:lpstr>
      <vt:lpstr> Regrouper des éléments (AI) </vt:lpstr>
      <vt:lpstr> Obtenir des exemples pour des micro-copies et des messages </vt:lpstr>
      <vt:lpstr> Obtenir des exemples pour des micro-copies et des messages </vt:lpstr>
      <vt:lpstr>PowerPoint Presentation</vt:lpstr>
      <vt:lpstr> Crée des fichiers svg pour Figma </vt:lpstr>
      <vt:lpstr> Créer des fichiers svg pour Figma </vt:lpstr>
      <vt:lpstr> Générer du code HTML  </vt:lpstr>
      <vt:lpstr> Générer un code HTML  </vt:lpstr>
      <vt:lpstr> Aider avec CSS </vt:lpstr>
      <vt:lpstr> Aider avec CSS </vt:lpstr>
      <vt:lpstr> Comprendre Regex </vt:lpstr>
      <vt:lpstr> Comprendre Regex </vt:lpstr>
      <vt:lpstr> Écrire des métadonnées </vt:lpstr>
      <vt:lpstr> Écrire des métadonnées </vt:lpstr>
      <vt:lpstr> Écrire des données structurées </vt:lpstr>
      <vt:lpstr> Écrire des données structurées </vt:lpstr>
      <vt:lpstr> Tâches de programmation répétitives </vt:lpstr>
      <vt:lpstr> Tâches de programmation répétitives </vt:lpstr>
      <vt:lpstr> Expliquer un élément d’un programme </vt:lpstr>
      <vt:lpstr> Expliquer un élément d’un programme </vt:lpstr>
      <vt:lpstr> Programmer un formulaire dans JavaScript </vt:lpstr>
      <vt:lpstr> Programmer un formulaire dans JavaScript </vt:lpstr>
      <vt:lpstr> Programmer un formulaire dans JavaScript </vt:lpstr>
      <vt:lpstr> Créer des scripts dans Python </vt:lpstr>
      <vt:lpstr> Créer des scripts dans Python </vt:lpstr>
      <vt:lpstr>PowerPoint Presentation</vt:lpstr>
      <vt:lpstr>Écrire de bonnes invites</vt:lpstr>
      <vt:lpstr> Combiner et peaufiner </vt:lpstr>
      <vt:lpstr>PowerPoint Presentation</vt:lpstr>
      <vt:lpstr> Incidence sur la gestion du contenu et la recherche </vt:lpstr>
      <vt:lpstr> Pression en faveur de robots conversationnels nouveaux ou améliorés </vt:lpstr>
      <vt:lpstr> Incidence de l’automatisation sur les emplois dans le domaine de la conception </vt:lpstr>
      <vt:lpstr>Quel rôle reste-t-il aux humains?</vt:lpstr>
      <vt:lpstr>PowerPoint Presentation</vt:lpstr>
      <vt:lpstr> Principaux points à retenir </vt:lpstr>
      <vt:lpstr> Remerciements et références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for #GCDigital</dc:title>
  <dc:creator>Donohue, Chelsey</dc:creator>
  <cp:lastModifiedBy>Gilliam, Marcus</cp:lastModifiedBy>
  <cp:revision>5</cp:revision>
  <dcterms:modified xsi:type="dcterms:W3CDTF">2023-03-10T20:24:37Z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2023-03-10T20:24:33Z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cac03760-8e6f-4fbe-a8b1-81bc3a457ffd</vt:lpwstr>
  </property>
  <property fmtid="{D5CDD505-2E9C-101B-9397-08002B2CF9AE}" pid="8" name="MSIP_Label_3d0ca00b-3f0e-465a-aac7-1a6a22fcea40_ContentBits">
    <vt:lpwstr>1</vt:lpwstr>
  </property>
</Properties>
</file>