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73e9441a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73e9441a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758716028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758716028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be1f76a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be1f76a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73e9441a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73e9441a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f77b5674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f77b5674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f77b5674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f77b5674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 1">
  <p:cSld name="Basic Page With header Ba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758234" y="4870747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86210" y="843558"/>
            <a:ext cx="75717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4D7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7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7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D7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4D7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59199" y="103547"/>
            <a:ext cx="5433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5BCCC-87B4-29D8-D4EC-49FE4C1015F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56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log.canada.ca/research-summaries/wayfinding-on-canada-ca" TargetMode="External"/><Relationship Id="rId4" Type="http://schemas.openxmlformats.org/officeDocument/2006/relationships/hyperlink" Target="https://blog.canada.ca/2022/12/21/wayfinding-research-proje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common-design-patterns/site-foot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sign.canada.ca/common-design-patterns/contextual-signi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an.adobe.com/x/5_wpcv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to.btn@tbs-sct.g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0" y="1277975"/>
            <a:ext cx="8827500" cy="13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Updates to Canada.ca header documentation</a:t>
            </a:r>
            <a:endParaRPr sz="6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41075" y="4037825"/>
            <a:ext cx="8520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(DTO)</a:t>
            </a:r>
            <a:b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June 7, 2023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411879" y="260550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311700" y="2742425"/>
            <a:ext cx="8520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Canada.ca design system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3" y="2063500"/>
            <a:ext cx="9018874" cy="16038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Canada.ca header pattern - key updates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2018925" y="941525"/>
            <a:ext cx="2171400" cy="905700"/>
          </a:xfrm>
          <a:prstGeom prst="wedgeRectCallout">
            <a:avLst>
              <a:gd name="adj1" fmla="val -96781"/>
              <a:gd name="adj2" fmla="val 91250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4605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/>
              <a:t>GC signature</a:t>
            </a:r>
            <a:r>
              <a:rPr lang="en"/>
              <a:t>: </a:t>
            </a:r>
            <a:br>
              <a:rPr lang="en"/>
            </a:br>
            <a:r>
              <a:rPr lang="en"/>
              <a:t>Clarified that the flag symbol must always be red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5443225" y="941525"/>
            <a:ext cx="2479500" cy="905700"/>
          </a:xfrm>
          <a:prstGeom prst="wedgeRectCallout">
            <a:avLst>
              <a:gd name="adj1" fmla="val -2903"/>
              <a:gd name="adj2" fmla="val 102760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" b="1"/>
              <a:t>Search box</a:t>
            </a:r>
            <a:r>
              <a:rPr lang="en"/>
              <a:t>: documented that this search may be contextualized at the institution level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1358900" y="3780800"/>
            <a:ext cx="2548500" cy="755100"/>
          </a:xfrm>
          <a:prstGeom prst="wedgeRectCallout">
            <a:avLst>
              <a:gd name="adj1" fmla="val -52351"/>
              <a:gd name="adj2" fmla="val -116475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3"/>
            </a:pPr>
            <a:r>
              <a:rPr lang="en" b="1"/>
              <a:t>Theme and topic menu</a:t>
            </a:r>
            <a:r>
              <a:rPr lang="en"/>
              <a:t>: Documented criteria for when this can be removed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669225" y="3983575"/>
            <a:ext cx="4353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documentation changes: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/>
              <a:t>Improved design &amp; content specifications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/>
              <a:t>Introduced “what to avoid” guidance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/>
              <a:t>Included research and policy rationales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l="7535"/>
          <a:stretch/>
        </p:blipFill>
        <p:spPr>
          <a:xfrm>
            <a:off x="3766900" y="311500"/>
            <a:ext cx="5367275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95575" y="3447325"/>
            <a:ext cx="7250400" cy="132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4D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Key research finding: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We can remove the theme &amp; topic menu while maintaining or improving global navigation by following a transitional strategy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95575" y="1066825"/>
            <a:ext cx="73914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Wayfinding research project: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Blog post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Research summary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Research: wayfinding project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7535"/>
          <a:stretch/>
        </p:blipFill>
        <p:spPr>
          <a:xfrm>
            <a:off x="3766900" y="540100"/>
            <a:ext cx="5367275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95575" y="1066825"/>
            <a:ext cx="7391400" cy="3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Available now:</a:t>
            </a:r>
            <a:endParaRPr sz="2000">
              <a:solidFill>
                <a:srgbClr val="274E1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✓"/>
            </a:pPr>
            <a:r>
              <a:rPr lang="en" sz="2000">
                <a:solidFill>
                  <a:schemeClr val="dk1"/>
                </a:solidFill>
              </a:rPr>
              <a:t>Contextual sign in button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✓"/>
            </a:pPr>
            <a:r>
              <a:rPr lang="en" sz="2000">
                <a:solidFill>
                  <a:schemeClr val="dk1"/>
                </a:solidFill>
              </a:rPr>
              <a:t>New footer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Coming soon: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Criteria for removing the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theme and topic menu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Next: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Introduce simplified theme page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Wayfinding: transitional approach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Criteria for removing the theme and topic menu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75525" y="958650"/>
            <a:ext cx="7533300" cy="4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On a group of related pages, you have: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en" sz="2000">
                <a:solidFill>
                  <a:schemeClr val="dk1"/>
                </a:solidFill>
              </a:rPr>
              <a:t>Implemented the 2023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global footer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en" sz="2000">
                <a:solidFill>
                  <a:schemeClr val="dk1"/>
                </a:solidFill>
              </a:rPr>
              <a:t>Added a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contextual Sign in button</a:t>
            </a:r>
            <a:r>
              <a:rPr lang="en" sz="2000">
                <a:solidFill>
                  <a:schemeClr val="dk1"/>
                </a:solidFill>
              </a:rPr>
              <a:t> where it’s relevant to the content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en" sz="2000">
                <a:solidFill>
                  <a:schemeClr val="dk1"/>
                </a:solidFill>
              </a:rPr>
              <a:t>Verified the menu regularly receives less than 1% of clicks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Examples of groups of pages: a program or service, a department or agency</a:t>
            </a:r>
            <a:b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Note: the menu continues to be mandatory on theme and topic pages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Next steps for institutions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75525" y="958650"/>
            <a:ext cx="7533300" cy="3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Review the guidance 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Gather baseline analytics - use the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Adobe Analytics template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If menu use already below 1%, skip to step 5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Make changes to reduce menu use: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Implement footer if not already done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Add contextual sign in button where needed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… and any other changes stemming from your analysis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Monitor analytics to see impact of changes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Once menu use has dropped below 1%,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plan for menu removal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-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296400" y="4071400"/>
            <a:ext cx="71346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7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</a:t>
            </a:r>
            <a:r>
              <a:rPr lang="en" sz="1679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dto.btn@tbs-sct.gc.ca</a:t>
            </a:r>
            <a:r>
              <a:rPr lang="en" sz="167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67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296397" y="2735625"/>
            <a:ext cx="4840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Questions? </a:t>
            </a:r>
            <a:endParaRPr sz="4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adac95334642268037c1bc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Lato</vt:lpstr>
      <vt:lpstr>Arial</vt:lpstr>
      <vt:lpstr>Calibri</vt:lpstr>
      <vt:lpstr>Open Sans</vt:lpstr>
      <vt:lpstr>Simple Light</vt:lpstr>
      <vt:lpstr>Updates to Canada.ca header documentation</vt:lpstr>
      <vt:lpstr>Canada.ca header pattern - key updates</vt:lpstr>
      <vt:lpstr>Research: wayfinding project</vt:lpstr>
      <vt:lpstr>Wayfinding: transitional approach</vt:lpstr>
      <vt:lpstr>Criteria for removing the theme and topic menu</vt:lpstr>
      <vt:lpstr>Next steps for institutions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Canada.ca header documentation</dc:title>
  <dc:creator>Lapointe, Laura</dc:creator>
  <cp:lastModifiedBy>Lapointe, Laura</cp:lastModifiedBy>
  <cp:revision>1</cp:revision>
  <dcterms:modified xsi:type="dcterms:W3CDTF">2023-07-11T19:25:18Z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2023-07-11T19:25:05Z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0a956f41-1df1-4e13-a3f4-d84d4fd61f2a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