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4" r:id="rId3"/>
    <p:sldId id="377" r:id="rId4"/>
    <p:sldId id="336" r:id="rId5"/>
    <p:sldId id="276" r:id="rId6"/>
    <p:sldId id="367" r:id="rId7"/>
    <p:sldId id="374" r:id="rId8"/>
    <p:sldId id="283" r:id="rId9"/>
    <p:sldId id="369" r:id="rId10"/>
    <p:sldId id="366" r:id="rId11"/>
    <p:sldId id="396" r:id="rId12"/>
    <p:sldId id="303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Meredith - DSCD/DSCD" initials="TM-R" lastIdx="3" clrIdx="0">
    <p:extLst>
      <p:ext uri="{19B8F6BF-5375-455C-9EA6-DF929625EA0E}">
        <p15:presenceInfo xmlns:p15="http://schemas.microsoft.com/office/powerpoint/2012/main" userId="Thomas, Meredith - DSCD/DSC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00"/>
    <a:srgbClr val="B4C7E7"/>
    <a:srgbClr val="6699FF"/>
    <a:srgbClr val="ADC2E5"/>
    <a:srgbClr val="9EADD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9" autoAdjust="0"/>
    <p:restoredTop sz="81473" autoAdjust="0"/>
  </p:normalViewPr>
  <p:slideViewPr>
    <p:cSldViewPr snapToGrid="0" snapToObjects="1">
      <p:cViewPr varScale="1">
        <p:scale>
          <a:sx n="76" d="100"/>
          <a:sy n="76" d="100"/>
        </p:scale>
        <p:origin x="88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C4E7-33FB-CA41-ACE5-EBB669375856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8B14-E9F9-DA43-B75B-4CE9504D9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E244F-CE8F-4BA6-B4B5-8CA4F9ED86FE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7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E244F-CE8F-4BA6-B4B5-8CA4F9ED86FE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4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07D6-5175-4C82-831E-47EA6098D6F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23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700" b="0" kern="46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Éclairer grâce aux données pour bâtir un Canada meilleur</a:t>
            </a:r>
          </a:p>
          <a:p>
            <a:endParaRPr lang="en-US" sz="1700" b="0" spc="0" baseline="0" dirty="0"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0BC73-D1E6-456F-B73E-B53127C47ED3}"/>
              </a:ext>
            </a:extLst>
          </p:cNvPr>
          <p:cNvGrpSpPr/>
          <p:nvPr userDrawn="1"/>
        </p:nvGrpSpPr>
        <p:grpSpPr>
          <a:xfrm>
            <a:off x="767750" y="6245749"/>
            <a:ext cx="1108497" cy="549542"/>
            <a:chOff x="767750" y="6245749"/>
            <a:chExt cx="1108497" cy="5495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D1B8AB-D48B-4815-B3F6-CDCF8229E5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1265" r="42734"/>
            <a:stretch/>
          </p:blipFill>
          <p:spPr>
            <a:xfrm>
              <a:off x="1298276" y="6245749"/>
              <a:ext cx="577971" cy="5495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4D826E-C85E-4B75-8BD3-6348D307F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4399" r="19600"/>
            <a:stretch/>
          </p:blipFill>
          <p:spPr>
            <a:xfrm>
              <a:off x="767750" y="6245749"/>
              <a:ext cx="577971" cy="549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4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Éclairer grâce aux données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2523F-DCE1-4F6B-AF23-76C903A7E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033"/>
          <a:stretch/>
        </p:blipFill>
        <p:spPr>
          <a:xfrm>
            <a:off x="838200" y="6371701"/>
            <a:ext cx="642284" cy="392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2FF3CC-01BE-44F7-9132-B7BE8CAF6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1029" b="6545"/>
          <a:stretch/>
        </p:blipFill>
        <p:spPr>
          <a:xfrm>
            <a:off x="1480484" y="6371543"/>
            <a:ext cx="572220" cy="3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4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Éclairer grâce aux données pour bâtir un Canada meilleur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4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Éclairer grâce aux données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4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Éclairer grâce aux données pour bâtir un Canada meilleur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4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Éclairer grâce aux données pour bâtir un Canada meilleur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4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Éclairer grâce aux données pour bâtir un Canada meilleur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10" Type="http://schemas.openxmlformats.org/officeDocument/2006/relationships/hyperlink" Target="https://www.statcan.gc.ca/fr/science-donnees/reseau" TargetMode="External"/><Relationship Id="rId4" Type="http://schemas.openxmlformats.org/officeDocument/2006/relationships/tags" Target="../tags/tag58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26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150.statcan.gc.ca/n1/pub/12-539-x/12-539-x2019001-fra.htm" TargetMode="Externa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1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0.jp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9.jpg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4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hyperlink" Target="https://www.statcan.gc.ca/en/data-science/network/npi" TargetMode="External"/><Relationship Id="rId5" Type="http://schemas.openxmlformats.org/officeDocument/2006/relationships/tags" Target="../tags/tag38.xml"/><Relationship Id="rId15" Type="http://schemas.openxmlformats.org/officeDocument/2006/relationships/image" Target="../media/image16.png"/><Relationship Id="rId10" Type="http://schemas.openxmlformats.org/officeDocument/2006/relationships/hyperlink" Target="https://www.statcan.gc.ca/fr/science-donnees/reseau/recensement-commentaires-2021" TargetMode="External"/><Relationship Id="rId4" Type="http://schemas.openxmlformats.org/officeDocument/2006/relationships/tags" Target="../tags/tag37.xml"/><Relationship Id="rId9" Type="http://schemas.openxmlformats.org/officeDocument/2006/relationships/hyperlink" Target="https://www.statcan.gc.ca/fr/science-donnees/reseau/outil-infonuagique" TargetMode="Externa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8.jpe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7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hyperlink" Target="https://www.tbs-sct.gc.ca/pol/doc-fra.aspx?id=32592" TargetMode="External"/><Relationship Id="rId5" Type="http://schemas.openxmlformats.org/officeDocument/2006/relationships/tags" Target="../tags/tag44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0.xml"/><Relationship Id="rId7" Type="http://schemas.openxmlformats.org/officeDocument/2006/relationships/image" Target="../media/image1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51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9052" y="2542373"/>
            <a:ext cx="11013895" cy="1058953"/>
          </a:xfrm>
        </p:spPr>
        <p:txBody>
          <a:bodyPr/>
          <a:lstStyle/>
          <a:p>
            <a:r>
              <a:rPr lang="fr-CA" sz="4400" dirty="0"/>
              <a:t>S’attaquer aux biais de données en 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707F7-BC74-7A48-A8B4-5834787C5F5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23287" y="3635928"/>
            <a:ext cx="9144000" cy="474329"/>
          </a:xfrm>
        </p:spPr>
        <p:txBody>
          <a:bodyPr>
            <a:noAutofit/>
          </a:bodyPr>
          <a:lstStyle/>
          <a:p>
            <a:r>
              <a:rPr lang="fr-CA" sz="2400" dirty="0" err="1"/>
              <a:t>Sevgui</a:t>
            </a:r>
            <a:r>
              <a:rPr lang="fr-CA" sz="2400" dirty="0"/>
              <a:t> </a:t>
            </a:r>
            <a:r>
              <a:rPr lang="fr-CA" sz="2400" dirty="0" err="1"/>
              <a:t>Erman</a:t>
            </a:r>
            <a:endParaRPr lang="fr-CA" sz="2400" dirty="0"/>
          </a:p>
          <a:p>
            <a:r>
              <a:rPr lang="fr-CA" sz="2400" dirty="0"/>
              <a:t>Statistique Canada</a:t>
            </a:r>
          </a:p>
          <a:p>
            <a:r>
              <a:rPr lang="fr-CA" sz="2400" dirty="0"/>
              <a:t>Novembre 2021  </a:t>
            </a:r>
            <a:endParaRPr lang="fr-CA" sz="2400" b="0" dirty="0"/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51CA-94AF-4F19-87F7-6732220D245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9580-708F-41B2-A510-409953B060D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DB761FF-D525-D64B-8909-8CF25B3FD480}" type="slidenum">
              <a:rPr lang="fr-CA" smtClean="0"/>
              <a:pPr/>
              <a:t>9</a:t>
            </a:fld>
            <a:endParaRPr lang="fr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DD11C5-0914-4E06-B3AA-40AA8502AC9B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321733" y="-142611"/>
            <a:ext cx="12699059" cy="7143221"/>
          </a:xfrm>
        </p:spPr>
      </p:pic>
    </p:spTree>
    <p:extLst>
      <p:ext uri="{BB962C8B-B14F-4D97-AF65-F5344CB8AC3E}">
        <p14:creationId xmlns:p14="http://schemas.microsoft.com/office/powerpoint/2010/main" val="286784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51CA-94AF-4F19-87F7-6732220D245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9580-708F-41B2-A510-409953B060D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DB761FF-D525-D64B-8909-8CF25B3FD480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25BC16-5C28-4DA3-A532-EB04E606444C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DA069-F419-4A2B-9975-C49F4DEA9A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56969"/>
            <a:ext cx="12192000" cy="6914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E0379-B115-49B0-BD76-D30C2CE336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69019" y="1135825"/>
            <a:ext cx="3333750" cy="4029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26EFE2-92A2-4681-8815-51CBF78D78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96283" y="5613229"/>
            <a:ext cx="2906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/>
              <a:t>Inscrivez-vous au bulletin à :</a:t>
            </a:r>
          </a:p>
          <a:p>
            <a:r>
              <a:rPr lang="fr-CA" dirty="0">
                <a:hlinkClick r:id="rId10"/>
              </a:rPr>
              <a:t>https://www.statcan.gc.ca/fr/science-donnees/reseau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911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987424"/>
            <a:ext cx="3932237" cy="1340140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>
                <a:solidFill>
                  <a:schemeClr val="accent5">
                    <a:lumMod val="75000"/>
                  </a:schemeClr>
                </a:solidFill>
              </a:rPr>
              <a:t>Merci!</a:t>
            </a:r>
            <a:br>
              <a:rPr lang="fr-CA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CA" sz="4000" b="1" dirty="0" err="1">
                <a:solidFill>
                  <a:schemeClr val="accent5">
                    <a:lumMod val="75000"/>
                  </a:schemeClr>
                </a:solidFill>
              </a:rPr>
              <a:t>Thank</a:t>
            </a:r>
            <a:r>
              <a:rPr lang="fr-CA" sz="4000" b="1" dirty="0">
                <a:solidFill>
                  <a:schemeClr val="accent5">
                    <a:lumMod val="75000"/>
                  </a:schemeClr>
                </a:solidFill>
              </a:rPr>
              <a:t>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39788" y="3429000"/>
            <a:ext cx="3932237" cy="674669"/>
          </a:xfrm>
        </p:spPr>
        <p:txBody>
          <a:bodyPr/>
          <a:lstStyle/>
          <a:p>
            <a:pPr algn="ctr"/>
            <a:r>
              <a:rPr lang="fr-CA" sz="3600" b="1">
                <a:solidFill>
                  <a:schemeClr val="accent5">
                    <a:lumMod val="75000"/>
                  </a:schemeClr>
                </a:solidFill>
              </a:rPr>
              <a:t>Questions?</a:t>
            </a:r>
          </a:p>
          <a:p>
            <a:endParaRPr lang="fr-CA" sz="3200">
              <a:solidFill>
                <a:schemeClr val="accent5">
                  <a:lumMod val="75000"/>
                </a:schemeClr>
              </a:solidFill>
            </a:endParaRPr>
          </a:p>
          <a:p>
            <a:endParaRPr lang="fr-C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DB761FF-D525-D64B-8909-8CF25B3FD480}" type="slidenum">
              <a:rPr lang="fr-CA" smtClean="0"/>
              <a:pPr/>
              <a:t>11</a:t>
            </a:fld>
            <a:endParaRPr lang="fr-C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>
            <a:fillRect/>
          </a:stretch>
        </p:blipFill>
        <p:spPr>
          <a:xfrm>
            <a:off x="5941695" y="1365492"/>
            <a:ext cx="5466144" cy="4316117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A141554-215B-4F90-BB04-F43AA25AE7B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9036" y="5024582"/>
            <a:ext cx="5268073" cy="5801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400" b="1">
                <a:solidFill>
                  <a:schemeClr val="accent5">
                    <a:lumMod val="75000"/>
                  </a:schemeClr>
                </a:solidFill>
                <a:latin typeface="Arial MT Std"/>
              </a:rPr>
              <a:t>sevgui.erman@statcan.gc.ca</a:t>
            </a:r>
            <a:endParaRPr lang="fr-CA" sz="2800">
              <a:solidFill>
                <a:schemeClr val="accent5">
                  <a:lumMod val="75000"/>
                </a:schemeClr>
              </a:solidFill>
            </a:endParaRPr>
          </a:p>
          <a:p>
            <a:endParaRPr lang="fr-C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0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4778" y="2239596"/>
            <a:ext cx="4881686" cy="297946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14151" y="5423849"/>
            <a:ext cx="3482939" cy="962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latin typeface="+mn-lt"/>
                <a:cs typeface="Arial" panose="020B0604020202020204" pitchFamily="34" charset="0"/>
              </a:rPr>
              <a:t>Aout 2019</a:t>
            </a:r>
          </a:p>
          <a:p>
            <a:pPr marL="0" indent="0">
              <a:buNone/>
            </a:pP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F21725-1E00-4E38-B556-D2F9DE6FEDE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98382" y="5393576"/>
            <a:ext cx="3482939" cy="685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>
                <a:latin typeface="+mn-lt"/>
                <a:cs typeface="Arial" panose="020B0604020202020204" pitchFamily="34" charset="0"/>
              </a:rPr>
              <a:t>Février 2021</a:t>
            </a:r>
            <a:r>
              <a:rPr lang="fr-CA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36375-F8B3-4188-9CC2-1ACA9E3B14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07858" y="2239595"/>
            <a:ext cx="5263988" cy="2979465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7DD76F0-59C4-424E-BDE7-B6995BD2943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14778" y="676917"/>
            <a:ext cx="4881686" cy="895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fr-CA" altLang="en-US" sz="2400" b="1" dirty="0">
                <a:latin typeface="+mn-lt"/>
              </a:rPr>
              <a:t>Point de départ : Accélérateur de la science des données en statistiques économiques (créé en mars 2018)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789B07-1F83-43F9-B619-4E794126EA8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7858" y="676917"/>
            <a:ext cx="4881686" cy="13881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altLang="en-US" sz="2500" b="1" dirty="0">
                <a:latin typeface="+mn-lt"/>
              </a:rPr>
              <a:t>Division de la science des données (créée en septembre 2019), dotée d’un mandat organisationnel</a:t>
            </a:r>
          </a:p>
        </p:txBody>
      </p:sp>
    </p:spTree>
    <p:extLst>
      <p:ext uri="{BB962C8B-B14F-4D97-AF65-F5344CB8AC3E}">
        <p14:creationId xmlns:p14="http://schemas.microsoft.com/office/powerpoint/2010/main" val="304337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6045-1C8F-0A4A-B6FA-48BB9E6E7D5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75571" y="1654584"/>
            <a:ext cx="7050515" cy="4196852"/>
          </a:xfrm>
        </p:spPr>
        <p:txBody>
          <a:bodyPr>
            <a:noAutofit/>
          </a:bodyPr>
          <a:lstStyle/>
          <a:p>
            <a:pPr>
              <a:buClr>
                <a:srgbClr val="1F324F"/>
              </a:buClr>
            </a:pPr>
            <a:r>
              <a:rPr lang="fr-CA" sz="22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Statistique Canada veille à ce que les Canadiens disposent des renseignements importants dont ils ont besoin sur </a:t>
            </a:r>
            <a:r>
              <a:rPr lang="fr-CA" sz="22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l’économie, la société </a:t>
            </a:r>
            <a:r>
              <a:rPr lang="fr-CA" sz="22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fr-CA" sz="22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l’environnement </a:t>
            </a:r>
            <a:r>
              <a:rPr lang="fr-CA" sz="22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afin de fonctionner efficacement comme citoyens et décideurs.</a:t>
            </a:r>
          </a:p>
          <a:p>
            <a:pPr>
              <a:buClr>
                <a:srgbClr val="1F324F"/>
              </a:buClr>
            </a:pPr>
            <a:endParaRPr lang="fr-CA" sz="2200" dirty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1F324F"/>
              </a:buClr>
            </a:pPr>
            <a:r>
              <a:rPr lang="fr-CA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 progrès technologiques entrainent des changements dans toutes les sphères de la vie.</a:t>
            </a:r>
          </a:p>
          <a:p>
            <a:pPr marL="0" indent="0">
              <a:buClr>
                <a:srgbClr val="1F324F"/>
              </a:buClr>
              <a:buNone/>
            </a:pPr>
            <a:r>
              <a:rPr lang="fr-CA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Statistique Canada s’adapte pour répondre à la hausse de demande en extrants analytiques devant appuyer rapidement les responsables des politiques, les ministères fédéraux, provinciaux et territoriaux et la population canadienne.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68987-6612-A147-ABD4-604FC9F9AD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15126" y="5851436"/>
            <a:ext cx="333982" cy="254590"/>
          </a:xfrm>
        </p:spPr>
        <p:txBody>
          <a:bodyPr/>
          <a:lstStyle/>
          <a:p>
            <a:fld id="{EDB761FF-D525-D64B-8909-8CF25B3FD480}" type="slidenum">
              <a:rPr lang="fr-C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75849" y="933381"/>
            <a:ext cx="7886700" cy="703480"/>
          </a:xfrm>
        </p:spPr>
        <p:txBody>
          <a:bodyPr>
            <a:normAutofit fontScale="90000"/>
          </a:bodyPr>
          <a:lstStyle/>
          <a:p>
            <a:r>
              <a:rPr lang="fr-CA" sz="4000" b="1" dirty="0">
                <a:latin typeface="Arial MT Std"/>
                <a:cs typeface="Calibri"/>
              </a:rPr>
              <a:t>Statistique Canada</a:t>
            </a:r>
            <a:br>
              <a:rPr lang="fr-CA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CA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No alternative text description for this imag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5" r="27665" b="4935"/>
          <a:stretch/>
        </p:blipFill>
        <p:spPr bwMode="auto">
          <a:xfrm>
            <a:off x="8278681" y="468474"/>
            <a:ext cx="3472890" cy="5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4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9969" y="689455"/>
            <a:ext cx="10515600" cy="685800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Science des données, IA, AA et biais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9106" y="1367733"/>
            <a:ext cx="7142922" cy="508513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CA" sz="1800" b="1" dirty="0">
                <a:latin typeface="+mn-lt"/>
              </a:rPr>
              <a:t>La science des données </a:t>
            </a:r>
            <a:r>
              <a:rPr lang="fr-CA" sz="1800" dirty="0">
                <a:latin typeface="+mn-lt"/>
              </a:rPr>
              <a:t>est une combinaison d’expertise en données, de compétences en programmation et de connaissances en mathématiques et en statistiques servant à résoudre des problèmes d’analyse complexes.</a:t>
            </a:r>
            <a:endParaRPr lang="fr-CA" sz="8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fr-CA" sz="1800" b="1" dirty="0">
                <a:latin typeface="+mn-lt"/>
              </a:rPr>
              <a:t>L’intelligence artificielle (IA) </a:t>
            </a:r>
            <a:r>
              <a:rPr lang="fr-CA" sz="1800" dirty="0">
                <a:latin typeface="+mn-lt"/>
              </a:rPr>
              <a:t>est le secteur de l’informatique dédié à la résolution des problèmes cognitifs couramment associés à l’intelligence humaine, comme l’apprentissage, la résolution de problèmes et la reconnaissance de formes.</a:t>
            </a:r>
            <a:endParaRPr lang="fr-CA" sz="8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fr-CA" sz="1800" b="1" dirty="0">
                <a:latin typeface="+mn-lt"/>
              </a:rPr>
              <a:t>L’apprentissage automatique (AA) </a:t>
            </a:r>
            <a:r>
              <a:rPr lang="fr-CA" sz="1800" dirty="0">
                <a:latin typeface="+mn-lt"/>
              </a:rPr>
              <a:t>est l’étude scientifique des modèles algorithmiques et statistiques que les systèmes informatiques utilisent pour réaliser certaines tâches sans instructions explicites, mais plutôt à partir de motifs et d’inférences. </a:t>
            </a:r>
            <a:endParaRPr lang="fr-CA" sz="800" dirty="0">
              <a:latin typeface="+mn-lt"/>
            </a:endParaRPr>
          </a:p>
          <a:p>
            <a:r>
              <a:rPr lang="fr-CA" sz="1800" b="1" dirty="0">
                <a:latin typeface="+mn-lt"/>
              </a:rPr>
              <a:t>L’exactitude </a:t>
            </a:r>
            <a:r>
              <a:rPr lang="fr-CA" sz="1800" dirty="0">
                <a:latin typeface="+mn-lt"/>
              </a:rPr>
              <a:t>des données statistiques est la mesure dans laquelle l’information décrit correctement l’indicateur qu’elle doit évaluer. Elle se mesure par des erreurs dans les estimations statistiques et se décline normalement en </a:t>
            </a:r>
            <a:r>
              <a:rPr lang="fr-CA" sz="1800" b="1" dirty="0">
                <a:latin typeface="+mn-lt"/>
              </a:rPr>
              <a:t>biais (erreurs systématiques) </a:t>
            </a:r>
            <a:r>
              <a:rPr lang="fr-CA" sz="1800" dirty="0">
                <a:latin typeface="+mn-lt"/>
              </a:rPr>
              <a:t>et en variance (erreur aléatoire). [</a:t>
            </a:r>
            <a:r>
              <a:rPr lang="fr-CA" sz="1800" i="1" dirty="0">
                <a:latin typeface="+mn-lt"/>
                <a:hlinkClick r:id="rId8"/>
              </a:rPr>
              <a:t>Statistique Canada : Lignes directrices concernant la qualité</a:t>
            </a:r>
            <a:r>
              <a:rPr lang="fr-CA" sz="1800" dirty="0">
                <a:latin typeface="+mn-lt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DB761FF-D525-D64B-8909-8CF25B3FD480}" type="slidenum">
              <a:rPr lang="fr-CA" smtClean="0"/>
              <a:pPr/>
              <a:t>3</a:t>
            </a:fld>
            <a:endParaRPr lang="fr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5569C-6191-4570-8050-53C6A716D7D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522029" y="2085676"/>
            <a:ext cx="4445734" cy="3000712"/>
            <a:chOff x="6847114" y="2242457"/>
            <a:chExt cx="4772306" cy="3218426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00D429A-B6AC-4FDF-8D23-2F18CB876CA4}"/>
                </a:ext>
              </a:extLst>
            </p:cNvPr>
            <p:cNvSpPr/>
            <p:nvPr/>
          </p:nvSpPr>
          <p:spPr>
            <a:xfrm>
              <a:off x="6847114" y="2242457"/>
              <a:ext cx="3290721" cy="3206790"/>
            </a:xfrm>
            <a:custGeom>
              <a:avLst/>
              <a:gdLst>
                <a:gd name="connsiteX0" fmla="*/ 0 w 3351942"/>
                <a:gd name="connsiteY0" fmla="*/ 1675971 h 3351942"/>
                <a:gd name="connsiteX1" fmla="*/ 1675971 w 3351942"/>
                <a:gd name="connsiteY1" fmla="*/ 0 h 3351942"/>
                <a:gd name="connsiteX2" fmla="*/ 3351942 w 3351942"/>
                <a:gd name="connsiteY2" fmla="*/ 1675971 h 3351942"/>
                <a:gd name="connsiteX3" fmla="*/ 1675971 w 3351942"/>
                <a:gd name="connsiteY3" fmla="*/ 3351942 h 3351942"/>
                <a:gd name="connsiteX4" fmla="*/ 0 w 3351942"/>
                <a:gd name="connsiteY4" fmla="*/ 1675971 h 33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942" h="3351942">
                  <a:moveTo>
                    <a:pt x="0" y="1675971"/>
                  </a:moveTo>
                  <a:cubicBezTo>
                    <a:pt x="0" y="750358"/>
                    <a:pt x="750358" y="0"/>
                    <a:pt x="1675971" y="0"/>
                  </a:cubicBezTo>
                  <a:cubicBezTo>
                    <a:pt x="2601584" y="0"/>
                    <a:pt x="3351942" y="750358"/>
                    <a:pt x="3351942" y="1675971"/>
                  </a:cubicBezTo>
                  <a:cubicBezTo>
                    <a:pt x="3351942" y="2601584"/>
                    <a:pt x="2601584" y="3351942"/>
                    <a:pt x="1675971" y="3351942"/>
                  </a:cubicBezTo>
                  <a:cubicBezTo>
                    <a:pt x="750358" y="3351942"/>
                    <a:pt x="0" y="2601584"/>
                    <a:pt x="0" y="1675971"/>
                  </a:cubicBezTo>
                  <a:close/>
                </a:path>
              </a:pathLst>
            </a:custGeom>
            <a:solidFill>
              <a:srgbClr val="00B0F0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8490" tIns="238717" rIns="1278489" bIns="275267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400" kern="1200" dirty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400" dirty="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B7F43A2-B085-4F81-B0DD-2E5C6F130442}"/>
                </a:ext>
              </a:extLst>
            </p:cNvPr>
            <p:cNvSpPr/>
            <p:nvPr/>
          </p:nvSpPr>
          <p:spPr>
            <a:xfrm>
              <a:off x="8328699" y="2254092"/>
              <a:ext cx="3290721" cy="3206791"/>
            </a:xfrm>
            <a:custGeom>
              <a:avLst/>
              <a:gdLst>
                <a:gd name="connsiteX0" fmla="*/ 0 w 2681554"/>
                <a:gd name="connsiteY0" fmla="*/ 1340777 h 2681554"/>
                <a:gd name="connsiteX1" fmla="*/ 1340777 w 2681554"/>
                <a:gd name="connsiteY1" fmla="*/ 0 h 2681554"/>
                <a:gd name="connsiteX2" fmla="*/ 2681554 w 2681554"/>
                <a:gd name="connsiteY2" fmla="*/ 1340777 h 2681554"/>
                <a:gd name="connsiteX3" fmla="*/ 1340777 w 2681554"/>
                <a:gd name="connsiteY3" fmla="*/ 2681554 h 2681554"/>
                <a:gd name="connsiteX4" fmla="*/ 0 w 2681554"/>
                <a:gd name="connsiteY4" fmla="*/ 1340777 h 268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1554" h="2681554">
                  <a:moveTo>
                    <a:pt x="0" y="1340777"/>
                  </a:moveTo>
                  <a:cubicBezTo>
                    <a:pt x="0" y="600286"/>
                    <a:pt x="600286" y="0"/>
                    <a:pt x="1340777" y="0"/>
                  </a:cubicBezTo>
                  <a:cubicBezTo>
                    <a:pt x="2081268" y="0"/>
                    <a:pt x="2681554" y="600286"/>
                    <a:pt x="2681554" y="1340777"/>
                  </a:cubicBezTo>
                  <a:cubicBezTo>
                    <a:pt x="2681554" y="2081268"/>
                    <a:pt x="2081268" y="2681554"/>
                    <a:pt x="1340777" y="2681554"/>
                  </a:cubicBezTo>
                  <a:cubicBezTo>
                    <a:pt x="600286" y="2681554"/>
                    <a:pt x="0" y="2081268"/>
                    <a:pt x="0" y="1340777"/>
                  </a:cubicBezTo>
                  <a:close/>
                </a:path>
              </a:pathLst>
            </a:custGeom>
            <a:solidFill>
              <a:srgbClr val="FFFF00">
                <a:alpha val="4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3296" tIns="232013" rIns="943295" bIns="210910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 dirty="0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42BD0454-8161-4B76-ACA3-F6FD164295CF}"/>
                </a:ext>
              </a:extLst>
            </p:cNvPr>
            <p:cNvSpPr/>
            <p:nvPr/>
          </p:nvSpPr>
          <p:spPr>
            <a:xfrm>
              <a:off x="8371763" y="3302876"/>
              <a:ext cx="1685178" cy="1635380"/>
            </a:xfrm>
            <a:custGeom>
              <a:avLst/>
              <a:gdLst>
                <a:gd name="connsiteX0" fmla="*/ 0 w 2011165"/>
                <a:gd name="connsiteY0" fmla="*/ 1005583 h 2011165"/>
                <a:gd name="connsiteX1" fmla="*/ 1005583 w 2011165"/>
                <a:gd name="connsiteY1" fmla="*/ 0 h 2011165"/>
                <a:gd name="connsiteX2" fmla="*/ 2011166 w 2011165"/>
                <a:gd name="connsiteY2" fmla="*/ 1005583 h 2011165"/>
                <a:gd name="connsiteX3" fmla="*/ 1005583 w 2011165"/>
                <a:gd name="connsiteY3" fmla="*/ 2011166 h 2011165"/>
                <a:gd name="connsiteX4" fmla="*/ 0 w 2011165"/>
                <a:gd name="connsiteY4" fmla="*/ 1005583 h 201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165" h="2011165">
                  <a:moveTo>
                    <a:pt x="0" y="1005583"/>
                  </a:moveTo>
                  <a:cubicBezTo>
                    <a:pt x="0" y="450215"/>
                    <a:pt x="450215" y="0"/>
                    <a:pt x="1005583" y="0"/>
                  </a:cubicBezTo>
                  <a:cubicBezTo>
                    <a:pt x="1560951" y="0"/>
                    <a:pt x="2011166" y="450215"/>
                    <a:pt x="2011166" y="1005583"/>
                  </a:cubicBezTo>
                  <a:cubicBezTo>
                    <a:pt x="2011166" y="1560951"/>
                    <a:pt x="1560951" y="2011166"/>
                    <a:pt x="1005583" y="2011166"/>
                  </a:cubicBezTo>
                  <a:cubicBezTo>
                    <a:pt x="450215" y="2011166"/>
                    <a:pt x="0" y="1560951"/>
                    <a:pt x="0" y="1005583"/>
                  </a:cubicBezTo>
                  <a:close/>
                </a:path>
              </a:pathLst>
            </a:custGeom>
            <a:solidFill>
              <a:srgbClr val="00B050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101" tIns="221957" rIns="608101" bIns="147893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 kern="120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 kern="120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 kern="120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 kern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1E3C2B-C2D9-4B53-AB2D-6E8B2B6CE8D7}"/>
                </a:ext>
              </a:extLst>
            </p:cNvPr>
            <p:cNvSpPr txBox="1"/>
            <p:nvPr/>
          </p:nvSpPr>
          <p:spPr>
            <a:xfrm>
              <a:off x="8543935" y="3957616"/>
              <a:ext cx="1593902" cy="62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 dirty="0"/>
                <a:t>Apprentissage automatique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BF1EB3-7103-4B4C-A6C9-2B6AE0883C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707047" y="2626762"/>
            <a:ext cx="139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Intelligence artificielle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57DA1-980E-46E6-9B3B-DE19224C4B7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17207" y="2500746"/>
            <a:ext cx="139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Science des données</a:t>
            </a:r>
          </a:p>
        </p:txBody>
      </p:sp>
    </p:spTree>
    <p:extLst>
      <p:ext uri="{BB962C8B-B14F-4D97-AF65-F5344CB8AC3E}">
        <p14:creationId xmlns:p14="http://schemas.microsoft.com/office/powerpoint/2010/main" val="25292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568" y="910518"/>
            <a:ext cx="10515600" cy="837196"/>
          </a:xfrm>
        </p:spPr>
        <p:txBody>
          <a:bodyPr anchor="t">
            <a:noAutofit/>
          </a:bodyPr>
          <a:lstStyle/>
          <a:p>
            <a:r>
              <a:rPr lang="fr-CA" sz="3200" b="1" dirty="0">
                <a:ea typeface="Open Sans" panose="020B0606030504020204" pitchFamily="34" charset="0"/>
                <a:cs typeface="Open Sans" panose="020B0606030504020204" pitchFamily="34" charset="0"/>
              </a:rPr>
              <a:t>Pourquoi l’IA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27567" y="1852832"/>
            <a:ext cx="6360507" cy="2304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dirty="0">
                <a:latin typeface="+mn-lt"/>
              </a:rPr>
              <a:t>L’intelligence artificielle et l’apprentissage automatique sont de plus en plus utilisés pour :</a:t>
            </a:r>
          </a:p>
          <a:p>
            <a:pPr>
              <a:lnSpc>
                <a:spcPct val="100000"/>
              </a:lnSpc>
            </a:pPr>
            <a:r>
              <a:rPr lang="fr-CA" sz="2400" dirty="0">
                <a:latin typeface="+mn-lt"/>
              </a:rPr>
              <a:t>Produire de nouveaux renseignements;</a:t>
            </a:r>
          </a:p>
          <a:p>
            <a:pPr>
              <a:lnSpc>
                <a:spcPct val="100000"/>
              </a:lnSpc>
            </a:pPr>
            <a:r>
              <a:rPr lang="fr-CA" sz="2400" dirty="0">
                <a:latin typeface="+mn-lt"/>
              </a:rPr>
              <a:t>Tirer profit des sources de données disponibles, au lieu des sondages;</a:t>
            </a:r>
          </a:p>
          <a:p>
            <a:pPr marL="0" indent="0">
              <a:buNone/>
            </a:pPr>
            <a:endParaRPr lang="fr-CA" sz="2400" dirty="0"/>
          </a:p>
          <a:p>
            <a:pPr marL="457200" lvl="1" indent="0">
              <a:lnSpc>
                <a:spcPct val="100000"/>
              </a:lnSpc>
              <a:buNone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4273F13-CDEC-4D00-96B6-AF6683FC361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8FD26-8CBD-42E4-867E-FF3C0D9D9D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28" y="547602"/>
            <a:ext cx="4380750" cy="316343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6CE52D-D9DD-4BDE-A3FF-C6148B6E422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-44391" y="4262251"/>
            <a:ext cx="10987559" cy="31479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fr-CA" sz="2400" dirty="0">
                <a:latin typeface="+mn-lt"/>
              </a:rPr>
              <a:t>Exploiter d’immenses quantités de données et des données non structurées pour fournir des produits statistiques en </a:t>
            </a:r>
            <a:r>
              <a:rPr lang="fr-CA" sz="2400" i="1" dirty="0">
                <a:latin typeface="+mn-lt"/>
              </a:rPr>
              <a:t>temps quasi réel, </a:t>
            </a:r>
            <a:r>
              <a:rPr lang="fr-CA" sz="2400" dirty="0">
                <a:latin typeface="+mn-lt"/>
              </a:rPr>
              <a:t>plus précis et pertinents;</a:t>
            </a:r>
          </a:p>
          <a:p>
            <a:pPr lvl="1">
              <a:lnSpc>
                <a:spcPct val="100000"/>
              </a:lnSpc>
            </a:pPr>
            <a:r>
              <a:rPr lang="fr-CA" sz="2400" dirty="0">
                <a:latin typeface="+mn-lt"/>
              </a:rPr>
              <a:t>Automatiser des tâches manuelles (automatisation cognitive) pour mieux répondre à la hausse de demande en produits analytiques, et permettre aux analystes d’éplucher toujours plus de données.</a:t>
            </a:r>
          </a:p>
          <a:p>
            <a:pPr lvl="1">
              <a:lnSpc>
                <a:spcPct val="100000"/>
              </a:lnSpc>
            </a:pPr>
            <a:endParaRPr lang="fr-CA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r-CA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156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9580-708F-41B2-A510-409953B060D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DB761FF-D525-D64B-8909-8CF25B3FD480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599737-DEF0-4D75-A53F-604AB126EF0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2923" y="753358"/>
            <a:ext cx="10515600" cy="837196"/>
          </a:xfrm>
        </p:spPr>
        <p:txBody>
          <a:bodyPr anchor="t">
            <a:noAutofit/>
          </a:bodyPr>
          <a:lstStyle/>
          <a:p>
            <a:r>
              <a:rPr lang="fr-CA" sz="3200" b="1" dirty="0">
                <a:ea typeface="Open Sans" panose="020B0606030504020204" pitchFamily="34" charset="0"/>
                <a:cs typeface="Open Sans" panose="020B0606030504020204" pitchFamily="34" charset="0"/>
              </a:rPr>
              <a:t>Intelligence artificielle à Statistique Canada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B2DE2-4B98-42D1-B534-4801E1569E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5" y="2438399"/>
            <a:ext cx="2652980" cy="3519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87568-8163-4E34-A4F7-8F7808A51F5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0842" y="1391854"/>
            <a:ext cx="36215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Données sur les ventes au détail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Classifier automatiquement des </a:t>
            </a:r>
            <a:r>
              <a:rPr lang="fr-CA" sz="1600" i="1" dirty="0"/>
              <a:t>millions</a:t>
            </a:r>
            <a:r>
              <a:rPr lang="fr-CA" sz="1600" dirty="0"/>
              <a:t> de descriptions de produits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F21ECA-11CC-4556-8372-93348714B84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477276" y="3733520"/>
            <a:ext cx="3035624" cy="2459088"/>
            <a:chOff x="2376026" y="2795991"/>
            <a:chExt cx="3344562" cy="27970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7E5D91-D662-4C1B-9638-25FE85FE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026" y="2795991"/>
              <a:ext cx="3344562" cy="279700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E79349-0BB6-489C-A35C-17BAD79A1C0C}"/>
                </a:ext>
              </a:extLst>
            </p:cNvPr>
            <p:cNvSpPr/>
            <p:nvPr/>
          </p:nvSpPr>
          <p:spPr>
            <a:xfrm>
              <a:off x="3404580" y="4066806"/>
              <a:ext cx="271848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D59C3AF-5651-41FD-8551-D7AF840834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03" y="2354153"/>
            <a:ext cx="2248252" cy="1422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908094-BE98-4181-9E6C-1FD735812F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32103" y="1380968"/>
            <a:ext cx="32843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Classification des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Automatiser les estimations de production en temps </a:t>
            </a:r>
            <a:r>
              <a:rPr lang="fr-CA" sz="1600" i="1" dirty="0"/>
              <a:t>quasi réel</a:t>
            </a:r>
            <a:endParaRPr lang="fr-CA" sz="1600" dirty="0"/>
          </a:p>
          <a:p>
            <a:endParaRPr lang="fr-CA" dirty="0"/>
          </a:p>
        </p:txBody>
      </p:sp>
      <p:pic>
        <p:nvPicPr>
          <p:cNvPr id="14" name="Google Shape;157;p23">
            <a:extLst>
              <a:ext uri="{FF2B5EF4-FFF2-40B4-BE49-F238E27FC236}">
                <a16:creationId xmlns:a16="http://schemas.microsoft.com/office/drawing/2014/main" id="{B0A21B9D-6550-42B1-BA8D-E6628C6D39C4}"/>
              </a:ext>
            </a:extLst>
          </p:cNvPr>
          <p:cNvPicPr preferRelativeResize="0"/>
          <p:nvPr>
            <p:custDataLst>
              <p:tags r:id="rId8"/>
            </p:custDataLst>
          </p:nvPr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46446" y="2438399"/>
            <a:ext cx="3420769" cy="375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CA859E-DF15-4B99-9059-FF7369E895B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468026" y="1391854"/>
            <a:ext cx="322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Extraction de données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Extraire des données financières en quelques </a:t>
            </a:r>
            <a:r>
              <a:rPr lang="fr-CA" sz="1600" i="1" dirty="0"/>
              <a:t>secondes</a:t>
            </a:r>
          </a:p>
        </p:txBody>
      </p:sp>
    </p:spTree>
    <p:extLst>
      <p:ext uri="{BB962C8B-B14F-4D97-AF65-F5344CB8AC3E}">
        <p14:creationId xmlns:p14="http://schemas.microsoft.com/office/powerpoint/2010/main" val="89385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54940D-BE9A-4DF2-B333-4C167D7138F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615" y="915412"/>
            <a:ext cx="10515600" cy="538544"/>
          </a:xfrm>
        </p:spPr>
        <p:txBody>
          <a:bodyPr lIns="91440" tIns="45720" rIns="91440" bIns="45720" anchor="b">
            <a:noAutofit/>
          </a:bodyPr>
          <a:lstStyle/>
          <a:p>
            <a:r>
              <a:rPr lang="fr-CA" sz="3200" dirty="0">
                <a:latin typeface="Arial MT Std"/>
                <a:cs typeface="Calibri" panose="020F0502020204030204"/>
              </a:rPr>
              <a:t>Autres exemples</a:t>
            </a:r>
            <a:endParaRPr lang="fr-CA" sz="3200" b="1" dirty="0">
              <a:latin typeface="Calibri"/>
              <a:cs typeface="Calibri"/>
            </a:endParaRPr>
          </a:p>
        </p:txBody>
      </p:sp>
      <p:sp>
        <p:nvSpPr>
          <p:cNvPr id="4" name="Slide Number Placeholder 3" descr="Slide number 1">
            <a:extLst>
              <a:ext uri="{FF2B5EF4-FFF2-40B4-BE49-F238E27FC236}">
                <a16:creationId xmlns:a16="http://schemas.microsoft.com/office/drawing/2014/main" id="{CED54B63-0562-43B6-9661-EB45B18DB1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DB761FF-D525-D64B-8909-8CF25B3FD480}" type="slidenum">
              <a:rPr lang="fr-CA" smtClean="0"/>
              <a:pPr/>
              <a:t>6</a:t>
            </a:fld>
            <a:endParaRPr lang="fr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EA11D-4A8B-4FC1-87F8-DE69609FBDD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40462" y="1647974"/>
            <a:ext cx="11756921" cy="4111347"/>
            <a:chOff x="240462" y="1647974"/>
            <a:chExt cx="11756921" cy="41113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D815BF-BBF7-4925-9975-1B6AF2E35E3A}"/>
                </a:ext>
              </a:extLst>
            </p:cNvPr>
            <p:cNvSpPr/>
            <p:nvPr/>
          </p:nvSpPr>
          <p:spPr>
            <a:xfrm>
              <a:off x="702253" y="1786788"/>
              <a:ext cx="4833993" cy="1748183"/>
            </a:xfrm>
            <a:custGeom>
              <a:avLst/>
              <a:gdLst>
                <a:gd name="connsiteX0" fmla="*/ 0 w 4833993"/>
                <a:gd name="connsiteY0" fmla="*/ 0 h 1748183"/>
                <a:gd name="connsiteX1" fmla="*/ 4833993 w 4833993"/>
                <a:gd name="connsiteY1" fmla="*/ 0 h 1748183"/>
                <a:gd name="connsiteX2" fmla="*/ 4833993 w 4833993"/>
                <a:gd name="connsiteY2" fmla="*/ 1748183 h 1748183"/>
                <a:gd name="connsiteX3" fmla="*/ 0 w 4833993"/>
                <a:gd name="connsiteY3" fmla="*/ 1748183 h 1748183"/>
                <a:gd name="connsiteX4" fmla="*/ 0 w 4833993"/>
                <a:gd name="connsiteY4" fmla="*/ 0 h 17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93" h="1748183">
                  <a:moveTo>
                    <a:pt x="0" y="0"/>
                  </a:moveTo>
                  <a:lnTo>
                    <a:pt x="4833993" y="0"/>
                  </a:lnTo>
                  <a:lnTo>
                    <a:pt x="4833993" y="1748183"/>
                  </a:lnTo>
                  <a:lnTo>
                    <a:pt x="0" y="1748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4103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Collecte automatisée de données sur le Web au sujet des effets économiques de la COVID-19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Analyser les répercussions de la COVID-19 à partir des </a:t>
              </a: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hlinkClick r:id="rId9"/>
                </a:rPr>
                <a:t>données extraites</a:t>
              </a: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 de diverses sources médiatiques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533971-780F-4F44-88E8-E4DFB5724AB6}"/>
                </a:ext>
              </a:extLst>
            </p:cNvPr>
            <p:cNvSpPr/>
            <p:nvPr/>
          </p:nvSpPr>
          <p:spPr>
            <a:xfrm>
              <a:off x="274339" y="1647974"/>
              <a:ext cx="1360125" cy="183559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06F5472-D5BD-409F-BEAB-E1A6F44CC049}"/>
                </a:ext>
              </a:extLst>
            </p:cNvPr>
            <p:cNvSpPr/>
            <p:nvPr/>
          </p:nvSpPr>
          <p:spPr>
            <a:xfrm>
              <a:off x="6362748" y="1778174"/>
              <a:ext cx="5599781" cy="1762326"/>
            </a:xfrm>
            <a:custGeom>
              <a:avLst/>
              <a:gdLst>
                <a:gd name="connsiteX0" fmla="*/ 0 w 5599781"/>
                <a:gd name="connsiteY0" fmla="*/ 0 h 1762326"/>
                <a:gd name="connsiteX1" fmla="*/ 5599781 w 5599781"/>
                <a:gd name="connsiteY1" fmla="*/ 0 h 1762326"/>
                <a:gd name="connsiteX2" fmla="*/ 5599781 w 5599781"/>
                <a:gd name="connsiteY2" fmla="*/ 1762326 h 1762326"/>
                <a:gd name="connsiteX3" fmla="*/ 0 w 5599781"/>
                <a:gd name="connsiteY3" fmla="*/ 1762326 h 1762326"/>
                <a:gd name="connsiteX4" fmla="*/ 0 w 5599781"/>
                <a:gd name="connsiteY4" fmla="*/ 0 h 176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9781" h="1762326">
                  <a:moveTo>
                    <a:pt x="0" y="0"/>
                  </a:moveTo>
                  <a:lnTo>
                    <a:pt x="5599781" y="0"/>
                  </a:lnTo>
                  <a:lnTo>
                    <a:pt x="5599781" y="1762326"/>
                  </a:lnTo>
                  <a:lnTo>
                    <a:pt x="0" y="17623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4103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dirty="0"/>
                <a:t>Surdose d’opioïde – mortelle ou non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CA" sz="1600" b="0" kern="1200" dirty="0"/>
                <a:t>Déterminer le type et la séquence d’événements (trajectoire) menant à une surdose d’opioïde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4F9658-749D-446C-9F62-92A7209F4FC3}"/>
                </a:ext>
              </a:extLst>
            </p:cNvPr>
            <p:cNvSpPr/>
            <p:nvPr/>
          </p:nvSpPr>
          <p:spPr>
            <a:xfrm>
              <a:off x="6056375" y="1660353"/>
              <a:ext cx="1344339" cy="183559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DA936F-62CB-4DED-8FEB-F984D49C841D}"/>
                </a:ext>
              </a:extLst>
            </p:cNvPr>
            <p:cNvSpPr/>
            <p:nvPr/>
          </p:nvSpPr>
          <p:spPr>
            <a:xfrm>
              <a:off x="658712" y="4011138"/>
              <a:ext cx="4931444" cy="1748183"/>
            </a:xfrm>
            <a:custGeom>
              <a:avLst/>
              <a:gdLst>
                <a:gd name="connsiteX0" fmla="*/ 0 w 4931444"/>
                <a:gd name="connsiteY0" fmla="*/ 0 h 1748183"/>
                <a:gd name="connsiteX1" fmla="*/ 4931444 w 4931444"/>
                <a:gd name="connsiteY1" fmla="*/ 0 h 1748183"/>
                <a:gd name="connsiteX2" fmla="*/ 4931444 w 4931444"/>
                <a:gd name="connsiteY2" fmla="*/ 1748183 h 1748183"/>
                <a:gd name="connsiteX3" fmla="*/ 0 w 4931444"/>
                <a:gd name="connsiteY3" fmla="*/ 1748183 h 1748183"/>
                <a:gd name="connsiteX4" fmla="*/ 0 w 4931444"/>
                <a:gd name="connsiteY4" fmla="*/ 0 h 17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1444" h="1748183">
                  <a:moveTo>
                    <a:pt x="0" y="0"/>
                  </a:moveTo>
                  <a:lnTo>
                    <a:pt x="4931444" y="0"/>
                  </a:lnTo>
                  <a:lnTo>
                    <a:pt x="4931444" y="1748183"/>
                  </a:lnTo>
                  <a:lnTo>
                    <a:pt x="0" y="1748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4103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Classification des commentaires sur le Recensement de 2021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hlinkClick r:id="rId10"/>
                </a:rPr>
                <a:t>Classifier des commentaires sur le Recensement de 2021</a:t>
              </a: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 par </a:t>
              </a:r>
              <a:r>
                <a:rPr lang="fr-CA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thèmes spécialisés ou généraux</a:t>
              </a:r>
              <a:endParaRPr lang="fr-CA" sz="16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6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F3D246-B3BA-4A80-95E7-3E354C84664D}"/>
                </a:ext>
              </a:extLst>
            </p:cNvPr>
            <p:cNvSpPr/>
            <p:nvPr/>
          </p:nvSpPr>
          <p:spPr>
            <a:xfrm>
              <a:off x="240462" y="3867308"/>
              <a:ext cx="1358363" cy="183559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1CD57A-226B-4C0A-A355-4A1983B9C210}"/>
                </a:ext>
              </a:extLst>
            </p:cNvPr>
            <p:cNvSpPr/>
            <p:nvPr/>
          </p:nvSpPr>
          <p:spPr>
            <a:xfrm>
              <a:off x="6429713" y="3967096"/>
              <a:ext cx="5567670" cy="1748183"/>
            </a:xfrm>
            <a:custGeom>
              <a:avLst/>
              <a:gdLst>
                <a:gd name="connsiteX0" fmla="*/ 0 w 5567670"/>
                <a:gd name="connsiteY0" fmla="*/ 0 h 1748183"/>
                <a:gd name="connsiteX1" fmla="*/ 5567670 w 5567670"/>
                <a:gd name="connsiteY1" fmla="*/ 0 h 1748183"/>
                <a:gd name="connsiteX2" fmla="*/ 5567670 w 5567670"/>
                <a:gd name="connsiteY2" fmla="*/ 1748183 h 1748183"/>
                <a:gd name="connsiteX3" fmla="*/ 0 w 5567670"/>
                <a:gd name="connsiteY3" fmla="*/ 1748183 h 1748183"/>
                <a:gd name="connsiteX4" fmla="*/ 0 w 5567670"/>
                <a:gd name="connsiteY4" fmla="*/ 0 h 17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7670" h="1748183">
                  <a:moveTo>
                    <a:pt x="0" y="0"/>
                  </a:moveTo>
                  <a:lnTo>
                    <a:pt x="5567670" y="0"/>
                  </a:lnTo>
                  <a:lnTo>
                    <a:pt x="5567670" y="1748183"/>
                  </a:lnTo>
                  <a:lnTo>
                    <a:pt x="0" y="1748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4103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Optimisation de la stratégie de réponse à la COVID-19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Procéder à une </a:t>
              </a: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  <a:hlinkClick r:id="rId11"/>
                </a:rPr>
                <a:t>modélisation et optimisation</a:t>
              </a:r>
              <a:r>
                <a:rPr lang="fr-CA" sz="16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 épidémiologique dans un environnement de simulation, en vue de réduire la propagation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69E3B3-07E9-40BD-8765-E229F9A2538F}"/>
                </a:ext>
              </a:extLst>
            </p:cNvPr>
            <p:cNvSpPr/>
            <p:nvPr/>
          </p:nvSpPr>
          <p:spPr>
            <a:xfrm>
              <a:off x="6092100" y="3820431"/>
              <a:ext cx="1416269" cy="1895708"/>
            </a:xfrm>
            <a:prstGeom prst="rect">
              <a:avLst/>
            </a:prstGeom>
            <a:blipFill rotWithShape="1">
              <a:blip r:embed="rId12"/>
              <a:srcRect/>
              <a:stretch>
                <a:fillRect l="-18000" r="-18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849643C-4BB3-402C-9EE7-C1F9140CCC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26715" y="1657150"/>
            <a:ext cx="1386300" cy="1863134"/>
          </a:xfrm>
          <a:prstGeom prst="rect">
            <a:avLst/>
          </a:prstGeom>
        </p:spPr>
      </p:pic>
      <p:pic>
        <p:nvPicPr>
          <p:cNvPr id="8" name="Picture 9" descr="Chart&#10;&#10;Description automatically generated">
            <a:extLst>
              <a:ext uri="{FF2B5EF4-FFF2-40B4-BE49-F238E27FC236}">
                <a16:creationId xmlns:a16="http://schemas.microsoft.com/office/drawing/2014/main" id="{4782D127-4757-4513-922C-EA303C7D34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2853" y="3890641"/>
            <a:ext cx="1488061" cy="1952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5C1F3-9F5B-488D-963A-DD4CAD68EC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28963" y="1685609"/>
            <a:ext cx="1386300" cy="18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0455" y="745007"/>
            <a:ext cx="11015831" cy="837196"/>
          </a:xfrm>
        </p:spPr>
        <p:txBody>
          <a:bodyPr anchor="t">
            <a:noAutofit/>
          </a:bodyPr>
          <a:lstStyle/>
          <a:p>
            <a:r>
              <a:rPr lang="fr-CA" sz="3200" b="1" dirty="0">
                <a:ea typeface="Open Sans" panose="020B0606030504020204" pitchFamily="34" charset="0"/>
                <a:cs typeface="Open Sans" panose="020B0606030504020204" pitchFamily="34" charset="0"/>
              </a:rPr>
              <a:t>Nous avons besoin d’un cadre de responsabilité en IA – Pourquoi? </a:t>
            </a:r>
            <a:br>
              <a:rPr lang="fr-CA" sz="3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CA" sz="3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7700" y="1581527"/>
            <a:ext cx="7854730" cy="4352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sz="2400" dirty="0">
                <a:latin typeface="+mn-lt"/>
              </a:rPr>
              <a:t>Ces nouvelles méthodes suscitent beaucoup de questions :</a:t>
            </a:r>
          </a:p>
          <a:p>
            <a:pPr lvl="1">
              <a:lnSpc>
                <a:spcPct val="100000"/>
              </a:lnSpc>
            </a:pPr>
            <a:r>
              <a:rPr lang="fr-CA" sz="2000" dirty="0">
                <a:latin typeface="+mn-lt"/>
              </a:rPr>
              <a:t>Quelle incidence une décision prise à l’aide d’une méthode d’apprentissage automatique peut-elle avoir sur l’humain?</a:t>
            </a:r>
          </a:p>
          <a:p>
            <a:pPr lvl="1">
              <a:lnSpc>
                <a:spcPct val="100000"/>
              </a:lnSpc>
            </a:pPr>
            <a:r>
              <a:rPr lang="fr-CA" sz="2000" dirty="0">
                <a:latin typeface="+mn-lt"/>
              </a:rPr>
              <a:t>La nouvelle source de données répond-elle à nos besoins?</a:t>
            </a:r>
          </a:p>
          <a:p>
            <a:pPr lvl="1">
              <a:lnSpc>
                <a:spcPct val="100000"/>
              </a:lnSpc>
            </a:pPr>
            <a:r>
              <a:rPr lang="fr-CA" sz="2000" dirty="0">
                <a:latin typeface="+mn-lt"/>
              </a:rPr>
              <a:t>Comment évaluer la qualité des extrants?</a:t>
            </a:r>
          </a:p>
          <a:p>
            <a:pPr>
              <a:lnSpc>
                <a:spcPct val="100000"/>
              </a:lnSpc>
            </a:pPr>
            <a:r>
              <a:rPr lang="fr-CA" sz="2400" dirty="0">
                <a:latin typeface="+mn-lt"/>
              </a:rPr>
              <a:t>Exemples d’utilisation de l’IA qui soulèvent des préoccupations :</a:t>
            </a:r>
          </a:p>
          <a:p>
            <a:pPr lvl="1">
              <a:lnSpc>
                <a:spcPct val="100000"/>
              </a:lnSpc>
            </a:pPr>
            <a:r>
              <a:rPr lang="fr-CA" sz="2200" dirty="0">
                <a:latin typeface="+mn-lt"/>
              </a:rPr>
              <a:t>Décisions d’embauche</a:t>
            </a:r>
          </a:p>
          <a:p>
            <a:pPr lvl="1">
              <a:lnSpc>
                <a:spcPct val="100000"/>
              </a:lnSpc>
            </a:pPr>
            <a:r>
              <a:rPr lang="fr-CA" sz="2200" dirty="0">
                <a:latin typeface="+mn-lt"/>
              </a:rPr>
              <a:t>Octroi de prêt hypothécaire</a:t>
            </a:r>
          </a:p>
          <a:p>
            <a:pPr>
              <a:lnSpc>
                <a:spcPct val="100000"/>
              </a:lnSpc>
            </a:pPr>
            <a:r>
              <a:rPr lang="fr-CA" sz="2400" b="1" dirty="0">
                <a:latin typeface="+mn-lt"/>
              </a:rPr>
              <a:t>Réponse du gouvernement du Canada </a:t>
            </a:r>
            <a:r>
              <a:rPr lang="fr-CA" sz="2400" dirty="0">
                <a:latin typeface="+mn-lt"/>
              </a:rPr>
              <a:t>: </a:t>
            </a:r>
            <a:r>
              <a:rPr lang="fr-CA" sz="2400" dirty="0">
                <a:latin typeface="+mn-lt"/>
                <a:hlinkClick r:id="rId11"/>
              </a:rPr>
              <a:t>Directive sur la prise de décisions automatisée</a:t>
            </a:r>
            <a:r>
              <a:rPr lang="fr-CA" sz="2400" dirty="0">
                <a:latin typeface="+mn-lt"/>
              </a:rPr>
              <a:t> du Conseil du Trésor</a:t>
            </a:r>
          </a:p>
          <a:p>
            <a:pPr>
              <a:lnSpc>
                <a:spcPct val="100000"/>
              </a:lnSpc>
            </a:pP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4273F13-CDEC-4D00-96B6-AF6683FC361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Questions/Réponses | Physique &amp; Réussite">
            <a:extLst>
              <a:ext uri="{FF2B5EF4-FFF2-40B4-BE49-F238E27FC236}">
                <a16:creationId xmlns:a16="http://schemas.microsoft.com/office/drawing/2014/main" id="{6AA3C97C-A076-4B48-87F6-8B3BFC9D338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96" y="2795541"/>
            <a:ext cx="2691423" cy="20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 rot="18804208">
            <a:off x="9086832" y="1696613"/>
            <a:ext cx="230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Renseignements personnels</a:t>
            </a: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 rot="18804208">
            <a:off x="8781256" y="1553216"/>
            <a:ext cx="210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Discrimination</a:t>
            </a:r>
          </a:p>
        </p:txBody>
      </p:sp>
      <p:sp>
        <p:nvSpPr>
          <p:cNvPr id="12" name="ZoneTexte 11"/>
          <p:cNvSpPr txBox="1"/>
          <p:nvPr>
            <p:custDataLst>
              <p:tags r:id="rId7"/>
            </p:custDataLst>
          </p:nvPr>
        </p:nvSpPr>
        <p:spPr>
          <a:xfrm rot="18804208">
            <a:off x="10120083" y="1553216"/>
            <a:ext cx="242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Qualité</a:t>
            </a:r>
          </a:p>
        </p:txBody>
      </p:sp>
      <p:pic>
        <p:nvPicPr>
          <p:cNvPr id="9" name="Picture 2" descr="Layman's Overview : Big Data , Hadoop , Machine Learning | by Karan Dama |  DataDrivenInvestor">
            <a:extLst>
              <a:ext uri="{FF2B5EF4-FFF2-40B4-BE49-F238E27FC236}">
                <a16:creationId xmlns:a16="http://schemas.microsoft.com/office/drawing/2014/main" id="{8BC4772A-E9B2-45D4-8876-67DCB126B44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96" y="4855878"/>
            <a:ext cx="2602873" cy="12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43E9593E-4846-4B5D-9BF7-4BF4DBE40B8E}" type="slidenum">
              <a:rPr lang="fr-CA" smtClean="0"/>
              <a:pPr/>
              <a:t>8</a:t>
            </a:fld>
            <a:endParaRPr lang="fr-CA" dirty="0"/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1479924" y="1320127"/>
            <a:ext cx="10188082" cy="3793050"/>
            <a:chOff x="1835982" y="1955243"/>
            <a:chExt cx="11242937" cy="4371642"/>
          </a:xfrm>
        </p:grpSpPr>
        <p:grpSp>
          <p:nvGrpSpPr>
            <p:cNvPr id="9" name="Group 8"/>
            <p:cNvGrpSpPr/>
            <p:nvPr/>
          </p:nvGrpSpPr>
          <p:grpSpPr>
            <a:xfrm>
              <a:off x="4630510" y="1955243"/>
              <a:ext cx="3713390" cy="3778045"/>
              <a:chOff x="3810000" y="1955243"/>
              <a:chExt cx="4533900" cy="4536333"/>
            </a:xfrm>
          </p:grpSpPr>
          <p:sp>
            <p:nvSpPr>
              <p:cNvPr id="110" name="Content Placeholder 2"/>
              <p:cNvSpPr txBox="1">
                <a:spLocks/>
              </p:cNvSpPr>
              <p:nvPr/>
            </p:nvSpPr>
            <p:spPr>
              <a:xfrm>
                <a:off x="5314203" y="3588740"/>
                <a:ext cx="1555283" cy="1440000"/>
              </a:xfrm>
              <a:prstGeom prst="rect">
                <a:avLst/>
              </a:prstGeom>
            </p:spPr>
            <p:txBody>
              <a:bodyPr>
                <a:prstTxWarp prst="textArchDown">
                  <a:avLst/>
                </a:prstTxWarp>
              </a:bodyPr>
              <a:lstStyle>
                <a:lvl1pPr marL="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457883"/>
                  </a:buClr>
                  <a:buFont typeface="Arial" panose="020B0604020202020204" pitchFamily="34" charset="0"/>
                  <a:buChar char="•"/>
                  <a:defRPr lang="en-US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29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629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ts val="0"/>
                  </a:spcBef>
                  <a:buNone/>
                </a:pPr>
                <a:r>
                  <a:rPr lang="en-CA" sz="37400" b="1" spc="75" dirty="0">
                    <a:solidFill>
                      <a:srgbClr val="16A085"/>
                    </a:solidFill>
                  </a:rPr>
                  <a:t>APPRENTISSAGE </a:t>
                </a:r>
                <a:r>
                  <a:rPr lang="en-CA" sz="23900" b="1" spc="75" dirty="0">
                    <a:solidFill>
                      <a:srgbClr val="16A085"/>
                    </a:solidFill>
                  </a:rPr>
                  <a:t>                                    </a:t>
                </a:r>
                <a:r>
                  <a:rPr lang="en-CA" sz="37400" b="1" spc="75" dirty="0">
                    <a:solidFill>
                      <a:srgbClr val="16A085"/>
                    </a:solidFill>
                  </a:rPr>
                  <a:t>AUTOMATIQUE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810000" y="1955243"/>
                <a:ext cx="4533900" cy="4536333"/>
                <a:chOff x="3810000" y="1955243"/>
                <a:chExt cx="4533900" cy="4536333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 rot="690692">
                  <a:off x="3810000" y="1955243"/>
                  <a:ext cx="4533900" cy="4536333"/>
                  <a:chOff x="3733800" y="1907619"/>
                  <a:chExt cx="4726775" cy="4729312"/>
                </a:xfrm>
              </p:grpSpPr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3733800" y="1908685"/>
                    <a:ext cx="4724400" cy="4724261"/>
                    <a:chOff x="3733800" y="1908685"/>
                    <a:chExt cx="4724400" cy="4724261"/>
                  </a:xfrm>
                </p:grpSpPr>
                <p:sp>
                  <p:nvSpPr>
                    <p:cNvPr id="63" name="Freeform: Shape 26">
                      <a:extLst>
                        <a:ext uri="{FF2B5EF4-FFF2-40B4-BE49-F238E27FC236}">
                          <a16:creationId xmlns:a16="http://schemas.microsoft.com/office/drawing/2014/main" id="{8F619D21-5686-4E53-AD67-21CDB685D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3800" y="4126480"/>
                      <a:ext cx="1471069" cy="1270391"/>
                    </a:xfrm>
                    <a:custGeom>
                      <a:avLst/>
                      <a:gdLst>
                        <a:gd name="connsiteX0" fmla="*/ 699909 w 1471069"/>
                        <a:gd name="connsiteY0" fmla="*/ 0 h 1270391"/>
                        <a:gd name="connsiteX1" fmla="*/ 1212965 w 1471069"/>
                        <a:gd name="connsiteY1" fmla="*/ 73569 h 1270391"/>
                        <a:gd name="connsiteX2" fmla="*/ 1390048 w 1471069"/>
                        <a:gd name="connsiteY2" fmla="*/ 141838 h 1270391"/>
                        <a:gd name="connsiteX3" fmla="*/ 1389918 w 1471069"/>
                        <a:gd name="connsiteY3" fmla="*/ 144406 h 1270391"/>
                        <a:gd name="connsiteX4" fmla="*/ 1390048 w 1471069"/>
                        <a:gd name="connsiteY4" fmla="*/ 146976 h 1270391"/>
                        <a:gd name="connsiteX5" fmla="*/ 1384359 w 1471069"/>
                        <a:gd name="connsiteY5" fmla="*/ 149169 h 1270391"/>
                        <a:gd name="connsiteX6" fmla="*/ 1390159 w 1471069"/>
                        <a:gd name="connsiteY6" fmla="*/ 149169 h 1270391"/>
                        <a:gd name="connsiteX7" fmla="*/ 1394938 w 1471069"/>
                        <a:gd name="connsiteY7" fmla="*/ 243816 h 1270391"/>
                        <a:gd name="connsiteX8" fmla="*/ 1466325 w 1471069"/>
                        <a:gd name="connsiteY8" fmla="*/ 522862 h 1270391"/>
                        <a:gd name="connsiteX9" fmla="*/ 1471069 w 1471069"/>
                        <a:gd name="connsiteY9" fmla="*/ 532711 h 1270391"/>
                        <a:gd name="connsiteX10" fmla="*/ 1470690 w 1471069"/>
                        <a:gd name="connsiteY10" fmla="*/ 532873 h 1270391"/>
                        <a:gd name="connsiteX11" fmla="*/ 1333144 w 1471069"/>
                        <a:gd name="connsiteY11" fmla="*/ 666493 h 1270391"/>
                        <a:gd name="connsiteX12" fmla="*/ 890034 w 1471069"/>
                        <a:gd name="connsiteY12" fmla="*/ 935366 h 1270391"/>
                        <a:gd name="connsiteX13" fmla="*/ 389224 w 1471069"/>
                        <a:gd name="connsiteY13" fmla="*/ 1068886 h 1270391"/>
                        <a:gd name="connsiteX14" fmla="*/ 203437 w 1471069"/>
                        <a:gd name="connsiteY14" fmla="*/ 1075394 h 1270391"/>
                        <a:gd name="connsiteX15" fmla="*/ 193275 w 1471069"/>
                        <a:gd name="connsiteY15" fmla="*/ 1079744 h 1270391"/>
                        <a:gd name="connsiteX16" fmla="*/ 285106 w 1471069"/>
                        <a:gd name="connsiteY16" fmla="*/ 1270372 h 1270391"/>
                        <a:gd name="connsiteX17" fmla="*/ 285118 w 1471069"/>
                        <a:gd name="connsiteY17" fmla="*/ 1270391 h 1270391"/>
                        <a:gd name="connsiteX18" fmla="*/ 285105 w 1471069"/>
                        <a:gd name="connsiteY18" fmla="*/ 1270371 h 1270391"/>
                        <a:gd name="connsiteX19" fmla="*/ 0 w 1471069"/>
                        <a:gd name="connsiteY19" fmla="*/ 144406 h 1270391"/>
                        <a:gd name="connsiteX20" fmla="*/ 3 w 1471069"/>
                        <a:gd name="connsiteY20" fmla="*/ 144343 h 1270391"/>
                        <a:gd name="connsiteX21" fmla="*/ 1 w 1471069"/>
                        <a:gd name="connsiteY21" fmla="*/ 144406 h 1270391"/>
                        <a:gd name="connsiteX22" fmla="*/ 242 w 1471069"/>
                        <a:gd name="connsiteY22" fmla="*/ 149169 h 1270391"/>
                        <a:gd name="connsiteX23" fmla="*/ 15458 w 1471069"/>
                        <a:gd name="connsiteY23" fmla="*/ 149169 h 1270391"/>
                        <a:gd name="connsiteX24" fmla="*/ 3105 w 1471069"/>
                        <a:gd name="connsiteY24" fmla="*/ 144407 h 1270391"/>
                        <a:gd name="connsiteX25" fmla="*/ 186853 w 1471069"/>
                        <a:gd name="connsiteY25" fmla="*/ 73569 h 1270391"/>
                        <a:gd name="connsiteX26" fmla="*/ 699909 w 1471069"/>
                        <a:gd name="connsiteY26" fmla="*/ 0 h 1270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471069" h="1270391">
                          <a:moveTo>
                            <a:pt x="699909" y="0"/>
                          </a:moveTo>
                          <a:cubicBezTo>
                            <a:pt x="881898" y="0"/>
                            <a:pt x="1055272" y="26196"/>
                            <a:pt x="1212965" y="73569"/>
                          </a:cubicBezTo>
                          <a:lnTo>
                            <a:pt x="1390048" y="141838"/>
                          </a:lnTo>
                          <a:lnTo>
                            <a:pt x="1389918" y="144406"/>
                          </a:lnTo>
                          <a:lnTo>
                            <a:pt x="1390048" y="146976"/>
                          </a:lnTo>
                          <a:lnTo>
                            <a:pt x="1384359" y="149169"/>
                          </a:lnTo>
                          <a:lnTo>
                            <a:pt x="1390159" y="149169"/>
                          </a:lnTo>
                          <a:lnTo>
                            <a:pt x="1394938" y="243816"/>
                          </a:lnTo>
                          <a:cubicBezTo>
                            <a:pt x="1404896" y="341872"/>
                            <a:pt x="1429425" y="435621"/>
                            <a:pt x="1466325" y="522862"/>
                          </a:cubicBezTo>
                          <a:lnTo>
                            <a:pt x="1471069" y="532711"/>
                          </a:lnTo>
                          <a:lnTo>
                            <a:pt x="1470690" y="532873"/>
                          </a:lnTo>
                          <a:lnTo>
                            <a:pt x="1333144" y="666493"/>
                          </a:lnTo>
                          <a:cubicBezTo>
                            <a:pt x="1206660" y="771912"/>
                            <a:pt x="1057446" y="863998"/>
                            <a:pt x="890034" y="935366"/>
                          </a:cubicBezTo>
                          <a:cubicBezTo>
                            <a:pt x="722622" y="1006733"/>
                            <a:pt x="552863" y="1050625"/>
                            <a:pt x="389224" y="1068886"/>
                          </a:cubicBezTo>
                          <a:lnTo>
                            <a:pt x="203437" y="1075394"/>
                          </a:lnTo>
                          <a:lnTo>
                            <a:pt x="193275" y="1079744"/>
                          </a:lnTo>
                          <a:lnTo>
                            <a:pt x="285106" y="1270372"/>
                          </a:lnTo>
                          <a:lnTo>
                            <a:pt x="285118" y="1270391"/>
                          </a:lnTo>
                          <a:lnTo>
                            <a:pt x="285105" y="1270371"/>
                          </a:lnTo>
                          <a:cubicBezTo>
                            <a:pt x="103281" y="935663"/>
                            <a:pt x="0" y="552096"/>
                            <a:pt x="0" y="144406"/>
                          </a:cubicBezTo>
                          <a:lnTo>
                            <a:pt x="3" y="144343"/>
                          </a:lnTo>
                          <a:lnTo>
                            <a:pt x="1" y="144406"/>
                          </a:lnTo>
                          <a:lnTo>
                            <a:pt x="242" y="149169"/>
                          </a:lnTo>
                          <a:lnTo>
                            <a:pt x="15458" y="149169"/>
                          </a:lnTo>
                          <a:lnTo>
                            <a:pt x="3105" y="144407"/>
                          </a:lnTo>
                          <a:lnTo>
                            <a:pt x="186853" y="73569"/>
                          </a:lnTo>
                          <a:cubicBezTo>
                            <a:pt x="344546" y="26196"/>
                            <a:pt x="517920" y="0"/>
                            <a:pt x="699909" y="0"/>
                          </a:cubicBezTo>
                          <a:close/>
                        </a:path>
                      </a:pathLst>
                    </a:custGeom>
                    <a:solidFill>
                      <a:srgbClr val="2980B9">
                        <a:alpha val="22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4" name="Freeform: Shape 27">
                      <a:extLst>
                        <a:ext uri="{FF2B5EF4-FFF2-40B4-BE49-F238E27FC236}">
                          <a16:creationId xmlns:a16="http://schemas.microsoft.com/office/drawing/2014/main" id="{EF7FF837-AC01-4589-A5B2-7913A7CF1A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5882" y="5125782"/>
                      <a:ext cx="1073234" cy="1507164"/>
                    </a:xfrm>
                    <a:custGeom>
                      <a:avLst/>
                      <a:gdLst>
                        <a:gd name="connsiteX0" fmla="*/ 603626 w 1073234"/>
                        <a:gd name="connsiteY0" fmla="*/ 0 h 1507164"/>
                        <a:gd name="connsiteX1" fmla="*/ 603565 w 1073234"/>
                        <a:gd name="connsiteY1" fmla="*/ 37 h 1507164"/>
                        <a:gd name="connsiteX2" fmla="*/ 525494 w 1073234"/>
                        <a:gd name="connsiteY2" fmla="*/ 37645 h 1507164"/>
                        <a:gd name="connsiteX3" fmla="*/ 531234 w 1073234"/>
                        <a:gd name="connsiteY3" fmla="*/ 51034 h 1507164"/>
                        <a:gd name="connsiteX4" fmla="*/ 659234 w 1073234"/>
                        <a:gd name="connsiteY4" fmla="*/ 181658 h 1507164"/>
                        <a:gd name="connsiteX5" fmla="*/ 930020 w 1073234"/>
                        <a:gd name="connsiteY5" fmla="*/ 623601 h 1507164"/>
                        <a:gd name="connsiteX6" fmla="*/ 1065705 w 1073234"/>
                        <a:gd name="connsiteY6" fmla="*/ 1123829 h 1507164"/>
                        <a:gd name="connsiteX7" fmla="*/ 1073234 w 1073234"/>
                        <a:gd name="connsiteY7" fmla="*/ 1315099 h 1507164"/>
                        <a:gd name="connsiteX8" fmla="*/ 1059592 w 1073234"/>
                        <a:gd name="connsiteY8" fmla="*/ 1321670 h 1507164"/>
                        <a:gd name="connsiteX9" fmla="*/ 381638 w 1073234"/>
                        <a:gd name="connsiteY9" fmla="*/ 1495107 h 1507164"/>
                        <a:gd name="connsiteX10" fmla="*/ 142870 w 1073234"/>
                        <a:gd name="connsiteY10" fmla="*/ 1507164 h 1507164"/>
                        <a:gd name="connsiteX11" fmla="*/ 73569 w 1073234"/>
                        <a:gd name="connsiteY11" fmla="*/ 1327401 h 1507164"/>
                        <a:gd name="connsiteX12" fmla="*/ 0 w 1073234"/>
                        <a:gd name="connsiteY12" fmla="*/ 814345 h 1507164"/>
                        <a:gd name="connsiteX13" fmla="*/ 73569 w 1073234"/>
                        <a:gd name="connsiteY13" fmla="*/ 301289 h 1507164"/>
                        <a:gd name="connsiteX14" fmla="*/ 144407 w 1073234"/>
                        <a:gd name="connsiteY14" fmla="*/ 117541 h 1507164"/>
                        <a:gd name="connsiteX15" fmla="*/ 144881 w 1073234"/>
                        <a:gd name="connsiteY15" fmla="*/ 118771 h 1507164"/>
                        <a:gd name="connsiteX16" fmla="*/ 144881 w 1073234"/>
                        <a:gd name="connsiteY16" fmla="*/ 117146 h 1507164"/>
                        <a:gd name="connsiteX17" fmla="*/ 140118 w 1073234"/>
                        <a:gd name="connsiteY17" fmla="*/ 117386 h 1507164"/>
                        <a:gd name="connsiteX18" fmla="*/ 140068 w 1073234"/>
                        <a:gd name="connsiteY18" fmla="*/ 117383 h 1507164"/>
                        <a:gd name="connsiteX19" fmla="*/ 140117 w 1073234"/>
                        <a:gd name="connsiteY19" fmla="*/ 117385 h 1507164"/>
                        <a:gd name="connsiteX20" fmla="*/ 603565 w 1073234"/>
                        <a:gd name="connsiteY20" fmla="*/ 36 h 1507164"/>
                        <a:gd name="connsiteX21" fmla="*/ 603626 w 1073234"/>
                        <a:gd name="connsiteY21" fmla="*/ 0 h 1507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073234" h="1507164">
                          <a:moveTo>
                            <a:pt x="603626" y="0"/>
                          </a:moveTo>
                          <a:lnTo>
                            <a:pt x="603565" y="37"/>
                          </a:lnTo>
                          <a:lnTo>
                            <a:pt x="525494" y="37645"/>
                          </a:lnTo>
                          <a:lnTo>
                            <a:pt x="531234" y="51034"/>
                          </a:lnTo>
                          <a:lnTo>
                            <a:pt x="659234" y="181658"/>
                          </a:lnTo>
                          <a:cubicBezTo>
                            <a:pt x="765198" y="307685"/>
                            <a:pt x="857929" y="456499"/>
                            <a:pt x="930020" y="623601"/>
                          </a:cubicBezTo>
                          <a:cubicBezTo>
                            <a:pt x="1002111" y="790702"/>
                            <a:pt x="1046736" y="960270"/>
                            <a:pt x="1065705" y="1123829"/>
                          </a:cubicBezTo>
                          <a:lnTo>
                            <a:pt x="1073234" y="1315099"/>
                          </a:lnTo>
                          <a:lnTo>
                            <a:pt x="1059592" y="1321670"/>
                          </a:lnTo>
                          <a:cubicBezTo>
                            <a:pt x="847635" y="1411320"/>
                            <a:pt x="619869" y="1470914"/>
                            <a:pt x="381638" y="1495107"/>
                          </a:cubicBezTo>
                          <a:lnTo>
                            <a:pt x="142870" y="1507164"/>
                          </a:lnTo>
                          <a:lnTo>
                            <a:pt x="73569" y="1327401"/>
                          </a:lnTo>
                          <a:cubicBezTo>
                            <a:pt x="26196" y="1169708"/>
                            <a:pt x="0" y="996334"/>
                            <a:pt x="0" y="814345"/>
                          </a:cubicBezTo>
                          <a:cubicBezTo>
                            <a:pt x="0" y="632356"/>
                            <a:pt x="26196" y="458982"/>
                            <a:pt x="73569" y="301289"/>
                          </a:cubicBezTo>
                          <a:lnTo>
                            <a:pt x="144407" y="117541"/>
                          </a:lnTo>
                          <a:lnTo>
                            <a:pt x="144881" y="118771"/>
                          </a:lnTo>
                          <a:lnTo>
                            <a:pt x="144881" y="117146"/>
                          </a:lnTo>
                          <a:lnTo>
                            <a:pt x="140118" y="117386"/>
                          </a:lnTo>
                          <a:lnTo>
                            <a:pt x="140068" y="117383"/>
                          </a:lnTo>
                          <a:lnTo>
                            <a:pt x="140117" y="117385"/>
                          </a:lnTo>
                          <a:cubicBezTo>
                            <a:pt x="307923" y="117385"/>
                            <a:pt x="465799" y="74875"/>
                            <a:pt x="603565" y="36"/>
                          </a:cubicBezTo>
                          <a:lnTo>
                            <a:pt x="603626" y="0"/>
                          </a:lnTo>
                          <a:close/>
                        </a:path>
                      </a:pathLst>
                    </a:custGeom>
                    <a:solidFill>
                      <a:srgbClr val="2980B9">
                        <a:alpha val="22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2" name="Freeform: Shape 25">
                      <a:extLst>
                        <a:ext uri="{FF2B5EF4-FFF2-40B4-BE49-F238E27FC236}">
                          <a16:creationId xmlns:a16="http://schemas.microsoft.com/office/drawing/2014/main" id="{7EC8D87D-B65C-4F96-A79A-6EDB09960C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0919" y="3337950"/>
                      <a:ext cx="1507281" cy="1127110"/>
                    </a:xfrm>
                    <a:custGeom>
                      <a:avLst/>
                      <a:gdLst>
                        <a:gd name="connsiteX0" fmla="*/ 1315164 w 1507281"/>
                        <a:gd name="connsiteY0" fmla="*/ 0 h 1127110"/>
                        <a:gd name="connsiteX1" fmla="*/ 1321648 w 1507281"/>
                        <a:gd name="connsiteY1" fmla="*/ 13460 h 1127110"/>
                        <a:gd name="connsiteX2" fmla="*/ 1507281 w 1507281"/>
                        <a:gd name="connsiteY2" fmla="*/ 932935 h 1127110"/>
                        <a:gd name="connsiteX3" fmla="*/ 1497476 w 1507281"/>
                        <a:gd name="connsiteY3" fmla="*/ 1127110 h 1127110"/>
                        <a:gd name="connsiteX4" fmla="*/ 1506823 w 1507281"/>
                        <a:gd name="connsiteY4" fmla="*/ 942001 h 1127110"/>
                        <a:gd name="connsiteX5" fmla="*/ 1325909 w 1507281"/>
                        <a:gd name="connsiteY5" fmla="*/ 1011747 h 1127110"/>
                        <a:gd name="connsiteX6" fmla="*/ 812853 w 1507281"/>
                        <a:gd name="connsiteY6" fmla="*/ 1085316 h 1127110"/>
                        <a:gd name="connsiteX7" fmla="*/ 299797 w 1507281"/>
                        <a:gd name="connsiteY7" fmla="*/ 1011747 h 1127110"/>
                        <a:gd name="connsiteX8" fmla="*/ 116943 w 1507281"/>
                        <a:gd name="connsiteY8" fmla="*/ 941253 h 1127110"/>
                        <a:gd name="connsiteX9" fmla="*/ 112343 w 1507281"/>
                        <a:gd name="connsiteY9" fmla="*/ 1032346 h 1127110"/>
                        <a:gd name="connsiteX10" fmla="*/ 112341 w 1507281"/>
                        <a:gd name="connsiteY10" fmla="*/ 1032358 h 1127110"/>
                        <a:gd name="connsiteX11" fmla="*/ 112343 w 1507281"/>
                        <a:gd name="connsiteY11" fmla="*/ 1032345 h 1127110"/>
                        <a:gd name="connsiteX12" fmla="*/ 116978 w 1507281"/>
                        <a:gd name="connsiteY12" fmla="*/ 940551 h 1127110"/>
                        <a:gd name="connsiteX13" fmla="*/ 124374 w 1507281"/>
                        <a:gd name="connsiteY13" fmla="*/ 937699 h 1127110"/>
                        <a:gd name="connsiteX14" fmla="*/ 117122 w 1507281"/>
                        <a:gd name="connsiteY14" fmla="*/ 937699 h 1127110"/>
                        <a:gd name="connsiteX15" fmla="*/ 117363 w 1507281"/>
                        <a:gd name="connsiteY15" fmla="*/ 932935 h 1127110"/>
                        <a:gd name="connsiteX16" fmla="*/ 14 w 1507281"/>
                        <a:gd name="connsiteY16" fmla="*/ 469487 h 1127110"/>
                        <a:gd name="connsiteX17" fmla="*/ 0 w 1507281"/>
                        <a:gd name="connsiteY17" fmla="*/ 469464 h 1127110"/>
                        <a:gd name="connsiteX18" fmla="*/ 15 w 1507281"/>
                        <a:gd name="connsiteY18" fmla="*/ 469488 h 1127110"/>
                        <a:gd name="connsiteX19" fmla="*/ 39453 w 1507281"/>
                        <a:gd name="connsiteY19" fmla="*/ 551356 h 1127110"/>
                        <a:gd name="connsiteX20" fmla="*/ 179537 w 1507281"/>
                        <a:gd name="connsiteY20" fmla="*/ 414086 h 1127110"/>
                        <a:gd name="connsiteX21" fmla="*/ 621480 w 1507281"/>
                        <a:gd name="connsiteY21" fmla="*/ 143300 h 1127110"/>
                        <a:gd name="connsiteX22" fmla="*/ 1121708 w 1507281"/>
                        <a:gd name="connsiteY22" fmla="*/ 7615 h 1127110"/>
                        <a:gd name="connsiteX23" fmla="*/ 1315164 w 1507281"/>
                        <a:gd name="connsiteY23" fmla="*/ 0 h 1127110"/>
                        <a:gd name="connsiteX24" fmla="*/ 41545 w 1507281"/>
                        <a:gd name="connsiteY24" fmla="*/ 551812 h 1127110"/>
                        <a:gd name="connsiteX25" fmla="*/ 39707 w 1507281"/>
                        <a:gd name="connsiteY25" fmla="*/ 551884 h 1127110"/>
                        <a:gd name="connsiteX26" fmla="*/ 39995 w 1507281"/>
                        <a:gd name="connsiteY26" fmla="*/ 552482 h 1127110"/>
                        <a:gd name="connsiteX27" fmla="*/ 41545 w 1507281"/>
                        <a:gd name="connsiteY27" fmla="*/ 551812 h 1127110"/>
                        <a:gd name="connsiteX28" fmla="*/ 1501332 w 1507281"/>
                        <a:gd name="connsiteY28" fmla="*/ 937699 h 1127110"/>
                        <a:gd name="connsiteX29" fmla="*/ 1506931 w 1507281"/>
                        <a:gd name="connsiteY29" fmla="*/ 939858 h 1127110"/>
                        <a:gd name="connsiteX30" fmla="*/ 1507040 w 1507281"/>
                        <a:gd name="connsiteY30" fmla="*/ 937699 h 1127110"/>
                        <a:gd name="connsiteX31" fmla="*/ 1501332 w 1507281"/>
                        <a:gd name="connsiteY31" fmla="*/ 937699 h 1127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507281" h="1127110">
                          <a:moveTo>
                            <a:pt x="1315164" y="0"/>
                          </a:moveTo>
                          <a:lnTo>
                            <a:pt x="1321648" y="13460"/>
                          </a:lnTo>
                          <a:cubicBezTo>
                            <a:pt x="1441181" y="296070"/>
                            <a:pt x="1507281" y="606783"/>
                            <a:pt x="1507281" y="932935"/>
                          </a:cubicBezTo>
                          <a:lnTo>
                            <a:pt x="1497476" y="1127110"/>
                          </a:lnTo>
                          <a:lnTo>
                            <a:pt x="1506823" y="942001"/>
                          </a:lnTo>
                          <a:lnTo>
                            <a:pt x="1325909" y="1011747"/>
                          </a:lnTo>
                          <a:cubicBezTo>
                            <a:pt x="1168215" y="1059120"/>
                            <a:pt x="994841" y="1085316"/>
                            <a:pt x="812853" y="1085316"/>
                          </a:cubicBezTo>
                          <a:cubicBezTo>
                            <a:pt x="630863" y="1085316"/>
                            <a:pt x="457489" y="1059120"/>
                            <a:pt x="299797" y="1011747"/>
                          </a:cubicBezTo>
                          <a:lnTo>
                            <a:pt x="116943" y="941253"/>
                          </a:lnTo>
                          <a:lnTo>
                            <a:pt x="112343" y="1032346"/>
                          </a:lnTo>
                          <a:lnTo>
                            <a:pt x="112341" y="1032358"/>
                          </a:lnTo>
                          <a:lnTo>
                            <a:pt x="112343" y="1032345"/>
                          </a:lnTo>
                          <a:lnTo>
                            <a:pt x="116978" y="940551"/>
                          </a:lnTo>
                          <a:lnTo>
                            <a:pt x="124374" y="937699"/>
                          </a:lnTo>
                          <a:lnTo>
                            <a:pt x="117122" y="937699"/>
                          </a:lnTo>
                          <a:lnTo>
                            <a:pt x="117363" y="932935"/>
                          </a:lnTo>
                          <a:cubicBezTo>
                            <a:pt x="117363" y="765130"/>
                            <a:pt x="74853" y="607253"/>
                            <a:pt x="14" y="469487"/>
                          </a:cubicBezTo>
                          <a:lnTo>
                            <a:pt x="0" y="469464"/>
                          </a:lnTo>
                          <a:lnTo>
                            <a:pt x="15" y="469488"/>
                          </a:lnTo>
                          <a:lnTo>
                            <a:pt x="39453" y="551356"/>
                          </a:lnTo>
                          <a:lnTo>
                            <a:pt x="179537" y="414086"/>
                          </a:lnTo>
                          <a:cubicBezTo>
                            <a:pt x="305564" y="308122"/>
                            <a:pt x="454379" y="215391"/>
                            <a:pt x="621480" y="143300"/>
                          </a:cubicBezTo>
                          <a:cubicBezTo>
                            <a:pt x="788581" y="71209"/>
                            <a:pt x="958150" y="26584"/>
                            <a:pt x="1121708" y="7615"/>
                          </a:cubicBezTo>
                          <a:lnTo>
                            <a:pt x="1315164" y="0"/>
                          </a:lnTo>
                          <a:close/>
                          <a:moveTo>
                            <a:pt x="41545" y="551812"/>
                          </a:moveTo>
                          <a:lnTo>
                            <a:pt x="39707" y="551884"/>
                          </a:lnTo>
                          <a:lnTo>
                            <a:pt x="39995" y="552482"/>
                          </a:lnTo>
                          <a:lnTo>
                            <a:pt x="41545" y="551812"/>
                          </a:lnTo>
                          <a:close/>
                          <a:moveTo>
                            <a:pt x="1501332" y="937699"/>
                          </a:moveTo>
                          <a:lnTo>
                            <a:pt x="1506931" y="939858"/>
                          </a:lnTo>
                          <a:lnTo>
                            <a:pt x="1507040" y="937699"/>
                          </a:lnTo>
                          <a:lnTo>
                            <a:pt x="1501332" y="937699"/>
                          </a:lnTo>
                          <a:close/>
                        </a:path>
                      </a:pathLst>
                    </a:custGeom>
                    <a:solidFill>
                      <a:srgbClr val="2980B9">
                        <a:alpha val="22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Freeform: Shape 24">
                      <a:extLst>
                        <a:ext uri="{FF2B5EF4-FFF2-40B4-BE49-F238E27FC236}">
                          <a16:creationId xmlns:a16="http://schemas.microsoft.com/office/drawing/2014/main" id="{CBEEFE22-A315-4B97-B255-35E272C51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0007" y="1908685"/>
                      <a:ext cx="1367559" cy="1468150"/>
                    </a:xfrm>
                    <a:custGeom>
                      <a:avLst/>
                      <a:gdLst>
                        <a:gd name="connsiteX0" fmla="*/ 1125993 w 1367559"/>
                        <a:gd name="connsiteY0" fmla="*/ 0 h 1468150"/>
                        <a:gd name="connsiteX1" fmla="*/ 1367514 w 1367559"/>
                        <a:gd name="connsiteY1" fmla="*/ 12196 h 1468150"/>
                        <a:gd name="connsiteX2" fmla="*/ 1367559 w 1367559"/>
                        <a:gd name="connsiteY2" fmla="*/ 12203 h 1468150"/>
                        <a:gd name="connsiteX3" fmla="*/ 1367515 w 1367559"/>
                        <a:gd name="connsiteY3" fmla="*/ 12197 h 1468150"/>
                        <a:gd name="connsiteX4" fmla="*/ 1131273 w 1367559"/>
                        <a:gd name="connsiteY4" fmla="*/ 268 h 1468150"/>
                        <a:gd name="connsiteX5" fmla="*/ 1201597 w 1367559"/>
                        <a:gd name="connsiteY5" fmla="*/ 182683 h 1468150"/>
                        <a:gd name="connsiteX6" fmla="*/ 1275166 w 1367559"/>
                        <a:gd name="connsiteY6" fmla="*/ 695739 h 1468150"/>
                        <a:gd name="connsiteX7" fmla="*/ 1201597 w 1367559"/>
                        <a:gd name="connsiteY7" fmla="*/ 1208795 h 1468150"/>
                        <a:gd name="connsiteX8" fmla="*/ 1131661 w 1367559"/>
                        <a:gd name="connsiteY8" fmla="*/ 1390204 h 1468150"/>
                        <a:gd name="connsiteX9" fmla="*/ 1125993 w 1367559"/>
                        <a:gd name="connsiteY9" fmla="*/ 1389918 h 1468150"/>
                        <a:gd name="connsiteX10" fmla="*/ 747537 w 1367559"/>
                        <a:gd name="connsiteY10" fmla="*/ 1466325 h 1468150"/>
                        <a:gd name="connsiteX11" fmla="*/ 743749 w 1367559"/>
                        <a:gd name="connsiteY11" fmla="*/ 1468150 h 1468150"/>
                        <a:gd name="connsiteX12" fmla="*/ 741526 w 1367559"/>
                        <a:gd name="connsiteY12" fmla="*/ 1462986 h 1468150"/>
                        <a:gd name="connsiteX13" fmla="*/ 741695 w 1367559"/>
                        <a:gd name="connsiteY13" fmla="*/ 1467814 h 1468150"/>
                        <a:gd name="connsiteX14" fmla="*/ 604475 w 1367559"/>
                        <a:gd name="connsiteY14" fmla="*/ 1326564 h 1468150"/>
                        <a:gd name="connsiteX15" fmla="*/ 335602 w 1367559"/>
                        <a:gd name="connsiteY15" fmla="*/ 883453 h 1468150"/>
                        <a:gd name="connsiteX16" fmla="*/ 202082 w 1367559"/>
                        <a:gd name="connsiteY16" fmla="*/ 382643 h 1468150"/>
                        <a:gd name="connsiteX17" fmla="*/ 195504 w 1367559"/>
                        <a:gd name="connsiteY17" fmla="*/ 194874 h 1468150"/>
                        <a:gd name="connsiteX18" fmla="*/ 194101 w 1367559"/>
                        <a:gd name="connsiteY18" fmla="*/ 191615 h 1468150"/>
                        <a:gd name="connsiteX19" fmla="*/ 29 w 1367559"/>
                        <a:gd name="connsiteY19" fmla="*/ 285105 h 1468150"/>
                        <a:gd name="connsiteX20" fmla="*/ 0 w 1367559"/>
                        <a:gd name="connsiteY20" fmla="*/ 285123 h 1468150"/>
                        <a:gd name="connsiteX21" fmla="*/ 28 w 1367559"/>
                        <a:gd name="connsiteY21" fmla="*/ 285105 h 1468150"/>
                        <a:gd name="connsiteX22" fmla="*/ 1125993 w 1367559"/>
                        <a:gd name="connsiteY22" fmla="*/ 0 h 1468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367559" h="1468150">
                          <a:moveTo>
                            <a:pt x="1125993" y="0"/>
                          </a:moveTo>
                          <a:cubicBezTo>
                            <a:pt x="1207531" y="0"/>
                            <a:pt x="1288104" y="4131"/>
                            <a:pt x="1367514" y="12196"/>
                          </a:cubicBezTo>
                          <a:lnTo>
                            <a:pt x="1367559" y="12203"/>
                          </a:lnTo>
                          <a:lnTo>
                            <a:pt x="1367515" y="12197"/>
                          </a:lnTo>
                          <a:lnTo>
                            <a:pt x="1131273" y="268"/>
                          </a:lnTo>
                          <a:lnTo>
                            <a:pt x="1201597" y="182683"/>
                          </a:lnTo>
                          <a:cubicBezTo>
                            <a:pt x="1248970" y="340376"/>
                            <a:pt x="1275166" y="513750"/>
                            <a:pt x="1275166" y="695739"/>
                          </a:cubicBezTo>
                          <a:cubicBezTo>
                            <a:pt x="1275166" y="877728"/>
                            <a:pt x="1248970" y="1051102"/>
                            <a:pt x="1201597" y="1208795"/>
                          </a:cubicBezTo>
                          <a:lnTo>
                            <a:pt x="1131661" y="1390204"/>
                          </a:lnTo>
                          <a:lnTo>
                            <a:pt x="1125993" y="1389918"/>
                          </a:lnTo>
                          <a:cubicBezTo>
                            <a:pt x="991749" y="1389918"/>
                            <a:pt x="863859" y="1417125"/>
                            <a:pt x="747537" y="1466325"/>
                          </a:cubicBezTo>
                          <a:lnTo>
                            <a:pt x="743749" y="1468150"/>
                          </a:lnTo>
                          <a:lnTo>
                            <a:pt x="741526" y="1462986"/>
                          </a:lnTo>
                          <a:lnTo>
                            <a:pt x="741695" y="1467814"/>
                          </a:lnTo>
                          <a:lnTo>
                            <a:pt x="604475" y="1326564"/>
                          </a:lnTo>
                          <a:cubicBezTo>
                            <a:pt x="499056" y="1200079"/>
                            <a:pt x="406970" y="1050865"/>
                            <a:pt x="335602" y="883453"/>
                          </a:cubicBezTo>
                          <a:cubicBezTo>
                            <a:pt x="264235" y="716042"/>
                            <a:pt x="220343" y="546282"/>
                            <a:pt x="202082" y="382643"/>
                          </a:cubicBezTo>
                          <a:lnTo>
                            <a:pt x="195504" y="194874"/>
                          </a:lnTo>
                          <a:lnTo>
                            <a:pt x="194101" y="191615"/>
                          </a:lnTo>
                          <a:lnTo>
                            <a:pt x="29" y="285105"/>
                          </a:lnTo>
                          <a:lnTo>
                            <a:pt x="0" y="285123"/>
                          </a:lnTo>
                          <a:lnTo>
                            <a:pt x="28" y="285105"/>
                          </a:lnTo>
                          <a:cubicBezTo>
                            <a:pt x="334736" y="103281"/>
                            <a:pt x="718304" y="0"/>
                            <a:pt x="1125993" y="0"/>
                          </a:cubicBezTo>
                          <a:close/>
                        </a:path>
                      </a:pathLst>
                    </a:custGeom>
                    <a:solidFill>
                      <a:srgbClr val="2980B9">
                        <a:alpha val="22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6477285" y="4134451"/>
                    <a:ext cx="1983290" cy="2368939"/>
                    <a:chOff x="6477285" y="4134451"/>
                    <a:chExt cx="1983290" cy="2368939"/>
                  </a:xfrm>
                </p:grpSpPr>
                <p:sp>
                  <p:nvSpPr>
                    <p:cNvPr id="44" name="Freeform: Shape 28">
                      <a:extLst>
                        <a:ext uri="{FF2B5EF4-FFF2-40B4-BE49-F238E27FC236}">
                          <a16:creationId xmlns:a16="http://schemas.microsoft.com/office/drawing/2014/main" id="{22F800AC-4E88-41C1-9EF7-B8780C825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285" y="4134451"/>
                      <a:ext cx="1983290" cy="2311936"/>
                    </a:xfrm>
                    <a:custGeom>
                      <a:avLst/>
                      <a:gdLst>
                        <a:gd name="connsiteX0" fmla="*/ 137831 w 1983290"/>
                        <a:gd name="connsiteY0" fmla="*/ 1172988 h 2311936"/>
                        <a:gd name="connsiteX1" fmla="*/ 137833 w 1983290"/>
                        <a:gd name="connsiteY1" fmla="*/ 1172990 h 2311936"/>
                        <a:gd name="connsiteX2" fmla="*/ 285920 w 1983290"/>
                        <a:gd name="connsiteY2" fmla="*/ 1378547 h 2311936"/>
                        <a:gd name="connsiteX3" fmla="*/ 285926 w 1983290"/>
                        <a:gd name="connsiteY3" fmla="*/ 1378557 h 2311936"/>
                        <a:gd name="connsiteX4" fmla="*/ 338085 w 1983290"/>
                        <a:gd name="connsiteY4" fmla="*/ 1470660 h 2311936"/>
                        <a:gd name="connsiteX5" fmla="*/ 285927 w 1983290"/>
                        <a:gd name="connsiteY5" fmla="*/ 1378557 h 2311936"/>
                        <a:gd name="connsiteX6" fmla="*/ 285920 w 1983290"/>
                        <a:gd name="connsiteY6" fmla="*/ 1378547 h 2311936"/>
                        <a:gd name="connsiteX7" fmla="*/ 214707 w 1983290"/>
                        <a:gd name="connsiteY7" fmla="*/ 1271711 h 2311936"/>
                        <a:gd name="connsiteX8" fmla="*/ 137833 w 1983290"/>
                        <a:gd name="connsiteY8" fmla="*/ 1172990 h 2311936"/>
                        <a:gd name="connsiteX9" fmla="*/ 137831 w 1983290"/>
                        <a:gd name="connsiteY9" fmla="*/ 1172988 h 2311936"/>
                        <a:gd name="connsiteX10" fmla="*/ 1959900 w 1983290"/>
                        <a:gd name="connsiteY10" fmla="*/ 153424 h 2311936"/>
                        <a:gd name="connsiteX11" fmla="*/ 1799542 w 1983290"/>
                        <a:gd name="connsiteY11" fmla="*/ 215245 h 2311936"/>
                        <a:gd name="connsiteX12" fmla="*/ 1286486 w 1983290"/>
                        <a:gd name="connsiteY12" fmla="*/ 288814 h 2311936"/>
                        <a:gd name="connsiteX13" fmla="*/ 773430 w 1983290"/>
                        <a:gd name="connsiteY13" fmla="*/ 215245 h 2311936"/>
                        <a:gd name="connsiteX14" fmla="*/ 632498 w 1983290"/>
                        <a:gd name="connsiteY14" fmla="*/ 160913 h 2311936"/>
                        <a:gd name="connsiteX15" fmla="*/ 773430 w 1983290"/>
                        <a:gd name="connsiteY15" fmla="*/ 215245 h 2311936"/>
                        <a:gd name="connsiteX16" fmla="*/ 1286486 w 1983290"/>
                        <a:gd name="connsiteY16" fmla="*/ 288814 h 2311936"/>
                        <a:gd name="connsiteX17" fmla="*/ 1799542 w 1983290"/>
                        <a:gd name="connsiteY17" fmla="*/ 215245 h 2311936"/>
                        <a:gd name="connsiteX18" fmla="*/ 1286486 w 1983290"/>
                        <a:gd name="connsiteY18" fmla="*/ 0 h 2311936"/>
                        <a:gd name="connsiteX19" fmla="*/ 1799542 w 1983290"/>
                        <a:gd name="connsiteY19" fmla="*/ 73569 h 2311936"/>
                        <a:gd name="connsiteX20" fmla="*/ 1976062 w 1983290"/>
                        <a:gd name="connsiteY20" fmla="*/ 141620 h 2311936"/>
                        <a:gd name="connsiteX21" fmla="*/ 1974965 w 1983290"/>
                        <a:gd name="connsiteY21" fmla="*/ 141197 h 2311936"/>
                        <a:gd name="connsiteX22" fmla="*/ 1980673 w 1983290"/>
                        <a:gd name="connsiteY22" fmla="*/ 141197 h 2311936"/>
                        <a:gd name="connsiteX23" fmla="*/ 1980564 w 1983290"/>
                        <a:gd name="connsiteY23" fmla="*/ 143356 h 2311936"/>
                        <a:gd name="connsiteX24" fmla="*/ 1983290 w 1983290"/>
                        <a:gd name="connsiteY24" fmla="*/ 144407 h 2311936"/>
                        <a:gd name="connsiteX25" fmla="*/ 1980456 w 1983290"/>
                        <a:gd name="connsiteY25" fmla="*/ 145499 h 2311936"/>
                        <a:gd name="connsiteX26" fmla="*/ 1968718 w 1983290"/>
                        <a:gd name="connsiteY26" fmla="*/ 377955 h 2311936"/>
                        <a:gd name="connsiteX27" fmla="*/ 744679 w 1983290"/>
                        <a:gd name="connsiteY27" fmla="*/ 2213529 h 2311936"/>
                        <a:gd name="connsiteX28" fmla="*/ 551831 w 1983290"/>
                        <a:gd name="connsiteY28" fmla="*/ 2306430 h 2311936"/>
                        <a:gd name="connsiteX29" fmla="*/ 552048 w 1983290"/>
                        <a:gd name="connsiteY29" fmla="*/ 2311936 h 2311936"/>
                        <a:gd name="connsiteX30" fmla="*/ 414217 w 1983290"/>
                        <a:gd name="connsiteY30" fmla="*/ 2171281 h 2311936"/>
                        <a:gd name="connsiteX31" fmla="*/ 143430 w 1983290"/>
                        <a:gd name="connsiteY31" fmla="*/ 1729338 h 2311936"/>
                        <a:gd name="connsiteX32" fmla="*/ 7745 w 1983290"/>
                        <a:gd name="connsiteY32" fmla="*/ 1229109 h 2311936"/>
                        <a:gd name="connsiteX33" fmla="*/ 0 w 1983290"/>
                        <a:gd name="connsiteY33" fmla="*/ 1032332 h 2311936"/>
                        <a:gd name="connsiteX34" fmla="*/ 9831 w 1983290"/>
                        <a:gd name="connsiteY34" fmla="*/ 1042363 h 2311936"/>
                        <a:gd name="connsiteX35" fmla="*/ 4091 w 1983290"/>
                        <a:gd name="connsiteY35" fmla="*/ 1028975 h 2311936"/>
                        <a:gd name="connsiteX36" fmla="*/ 82162 w 1983290"/>
                        <a:gd name="connsiteY36" fmla="*/ 991367 h 2311936"/>
                        <a:gd name="connsiteX37" fmla="*/ 585976 w 1983290"/>
                        <a:gd name="connsiteY37" fmla="*/ 235844 h 2311936"/>
                        <a:gd name="connsiteX38" fmla="*/ 590576 w 1983290"/>
                        <a:gd name="connsiteY38" fmla="*/ 144751 h 2311936"/>
                        <a:gd name="connsiteX39" fmla="*/ 589682 w 1983290"/>
                        <a:gd name="connsiteY39" fmla="*/ 144407 h 2311936"/>
                        <a:gd name="connsiteX40" fmla="*/ 590611 w 1983290"/>
                        <a:gd name="connsiteY40" fmla="*/ 144048 h 2311936"/>
                        <a:gd name="connsiteX41" fmla="*/ 590755 w 1983290"/>
                        <a:gd name="connsiteY41" fmla="*/ 141197 h 2311936"/>
                        <a:gd name="connsiteX42" fmla="*/ 598007 w 1983290"/>
                        <a:gd name="connsiteY42" fmla="*/ 141197 h 2311936"/>
                        <a:gd name="connsiteX43" fmla="*/ 597034 w 1983290"/>
                        <a:gd name="connsiteY43" fmla="*/ 141572 h 2311936"/>
                        <a:gd name="connsiteX44" fmla="*/ 773430 w 1983290"/>
                        <a:gd name="connsiteY44" fmla="*/ 73569 h 2311936"/>
                        <a:gd name="connsiteX45" fmla="*/ 1286486 w 1983290"/>
                        <a:gd name="connsiteY45" fmla="*/ 0 h 2311936"/>
                        <a:gd name="connsiteX0" fmla="*/ 137831 w 1983290"/>
                        <a:gd name="connsiteY0" fmla="*/ 1172988 h 2311936"/>
                        <a:gd name="connsiteX1" fmla="*/ 137833 w 1983290"/>
                        <a:gd name="connsiteY1" fmla="*/ 1172990 h 2311936"/>
                        <a:gd name="connsiteX2" fmla="*/ 285920 w 1983290"/>
                        <a:gd name="connsiteY2" fmla="*/ 1378547 h 2311936"/>
                        <a:gd name="connsiteX3" fmla="*/ 285926 w 1983290"/>
                        <a:gd name="connsiteY3" fmla="*/ 1378557 h 2311936"/>
                        <a:gd name="connsiteX4" fmla="*/ 338085 w 1983290"/>
                        <a:gd name="connsiteY4" fmla="*/ 1470660 h 2311936"/>
                        <a:gd name="connsiteX5" fmla="*/ 285927 w 1983290"/>
                        <a:gd name="connsiteY5" fmla="*/ 1378557 h 2311936"/>
                        <a:gd name="connsiteX6" fmla="*/ 285920 w 1983290"/>
                        <a:gd name="connsiteY6" fmla="*/ 1378547 h 2311936"/>
                        <a:gd name="connsiteX7" fmla="*/ 137833 w 1983290"/>
                        <a:gd name="connsiteY7" fmla="*/ 1172990 h 2311936"/>
                        <a:gd name="connsiteX8" fmla="*/ 137831 w 1983290"/>
                        <a:gd name="connsiteY8" fmla="*/ 1172988 h 2311936"/>
                        <a:gd name="connsiteX9" fmla="*/ 1959900 w 1983290"/>
                        <a:gd name="connsiteY9" fmla="*/ 153424 h 2311936"/>
                        <a:gd name="connsiteX10" fmla="*/ 1799542 w 1983290"/>
                        <a:gd name="connsiteY10" fmla="*/ 215245 h 2311936"/>
                        <a:gd name="connsiteX11" fmla="*/ 1286486 w 1983290"/>
                        <a:gd name="connsiteY11" fmla="*/ 288814 h 2311936"/>
                        <a:gd name="connsiteX12" fmla="*/ 773430 w 1983290"/>
                        <a:gd name="connsiteY12" fmla="*/ 215245 h 2311936"/>
                        <a:gd name="connsiteX13" fmla="*/ 632498 w 1983290"/>
                        <a:gd name="connsiteY13" fmla="*/ 160913 h 2311936"/>
                        <a:gd name="connsiteX14" fmla="*/ 773430 w 1983290"/>
                        <a:gd name="connsiteY14" fmla="*/ 215245 h 2311936"/>
                        <a:gd name="connsiteX15" fmla="*/ 1286486 w 1983290"/>
                        <a:gd name="connsiteY15" fmla="*/ 288814 h 2311936"/>
                        <a:gd name="connsiteX16" fmla="*/ 1799542 w 1983290"/>
                        <a:gd name="connsiteY16" fmla="*/ 215245 h 2311936"/>
                        <a:gd name="connsiteX17" fmla="*/ 1959900 w 1983290"/>
                        <a:gd name="connsiteY17" fmla="*/ 153424 h 2311936"/>
                        <a:gd name="connsiteX18" fmla="*/ 1286486 w 1983290"/>
                        <a:gd name="connsiteY18" fmla="*/ 0 h 2311936"/>
                        <a:gd name="connsiteX19" fmla="*/ 1799542 w 1983290"/>
                        <a:gd name="connsiteY19" fmla="*/ 73569 h 2311936"/>
                        <a:gd name="connsiteX20" fmla="*/ 1976062 w 1983290"/>
                        <a:gd name="connsiteY20" fmla="*/ 141620 h 2311936"/>
                        <a:gd name="connsiteX21" fmla="*/ 1974965 w 1983290"/>
                        <a:gd name="connsiteY21" fmla="*/ 141197 h 2311936"/>
                        <a:gd name="connsiteX22" fmla="*/ 1980673 w 1983290"/>
                        <a:gd name="connsiteY22" fmla="*/ 141197 h 2311936"/>
                        <a:gd name="connsiteX23" fmla="*/ 1980564 w 1983290"/>
                        <a:gd name="connsiteY23" fmla="*/ 143356 h 2311936"/>
                        <a:gd name="connsiteX24" fmla="*/ 1983290 w 1983290"/>
                        <a:gd name="connsiteY24" fmla="*/ 144407 h 2311936"/>
                        <a:gd name="connsiteX25" fmla="*/ 1980456 w 1983290"/>
                        <a:gd name="connsiteY25" fmla="*/ 145499 h 2311936"/>
                        <a:gd name="connsiteX26" fmla="*/ 1968718 w 1983290"/>
                        <a:gd name="connsiteY26" fmla="*/ 377955 h 2311936"/>
                        <a:gd name="connsiteX27" fmla="*/ 744679 w 1983290"/>
                        <a:gd name="connsiteY27" fmla="*/ 2213529 h 2311936"/>
                        <a:gd name="connsiteX28" fmla="*/ 551831 w 1983290"/>
                        <a:gd name="connsiteY28" fmla="*/ 2306430 h 2311936"/>
                        <a:gd name="connsiteX29" fmla="*/ 552048 w 1983290"/>
                        <a:gd name="connsiteY29" fmla="*/ 2311936 h 2311936"/>
                        <a:gd name="connsiteX30" fmla="*/ 414217 w 1983290"/>
                        <a:gd name="connsiteY30" fmla="*/ 2171281 h 2311936"/>
                        <a:gd name="connsiteX31" fmla="*/ 143430 w 1983290"/>
                        <a:gd name="connsiteY31" fmla="*/ 1729338 h 2311936"/>
                        <a:gd name="connsiteX32" fmla="*/ 7745 w 1983290"/>
                        <a:gd name="connsiteY32" fmla="*/ 1229109 h 2311936"/>
                        <a:gd name="connsiteX33" fmla="*/ 0 w 1983290"/>
                        <a:gd name="connsiteY33" fmla="*/ 1032332 h 2311936"/>
                        <a:gd name="connsiteX34" fmla="*/ 9831 w 1983290"/>
                        <a:gd name="connsiteY34" fmla="*/ 1042363 h 2311936"/>
                        <a:gd name="connsiteX35" fmla="*/ 4091 w 1983290"/>
                        <a:gd name="connsiteY35" fmla="*/ 1028975 h 2311936"/>
                        <a:gd name="connsiteX36" fmla="*/ 82162 w 1983290"/>
                        <a:gd name="connsiteY36" fmla="*/ 991367 h 2311936"/>
                        <a:gd name="connsiteX37" fmla="*/ 585976 w 1983290"/>
                        <a:gd name="connsiteY37" fmla="*/ 235844 h 2311936"/>
                        <a:gd name="connsiteX38" fmla="*/ 590576 w 1983290"/>
                        <a:gd name="connsiteY38" fmla="*/ 144751 h 2311936"/>
                        <a:gd name="connsiteX39" fmla="*/ 589682 w 1983290"/>
                        <a:gd name="connsiteY39" fmla="*/ 144407 h 2311936"/>
                        <a:gd name="connsiteX40" fmla="*/ 590611 w 1983290"/>
                        <a:gd name="connsiteY40" fmla="*/ 144048 h 2311936"/>
                        <a:gd name="connsiteX41" fmla="*/ 590755 w 1983290"/>
                        <a:gd name="connsiteY41" fmla="*/ 141197 h 2311936"/>
                        <a:gd name="connsiteX42" fmla="*/ 598007 w 1983290"/>
                        <a:gd name="connsiteY42" fmla="*/ 141197 h 2311936"/>
                        <a:gd name="connsiteX43" fmla="*/ 597034 w 1983290"/>
                        <a:gd name="connsiteY43" fmla="*/ 141572 h 2311936"/>
                        <a:gd name="connsiteX44" fmla="*/ 773430 w 1983290"/>
                        <a:gd name="connsiteY44" fmla="*/ 73569 h 2311936"/>
                        <a:gd name="connsiteX45" fmla="*/ 1286486 w 1983290"/>
                        <a:gd name="connsiteY45" fmla="*/ 0 h 2311936"/>
                        <a:gd name="connsiteX0" fmla="*/ 137831 w 1983290"/>
                        <a:gd name="connsiteY0" fmla="*/ 1172988 h 2311936"/>
                        <a:gd name="connsiteX1" fmla="*/ 137833 w 1983290"/>
                        <a:gd name="connsiteY1" fmla="*/ 1172990 h 2311936"/>
                        <a:gd name="connsiteX2" fmla="*/ 285920 w 1983290"/>
                        <a:gd name="connsiteY2" fmla="*/ 1378547 h 2311936"/>
                        <a:gd name="connsiteX3" fmla="*/ 285926 w 1983290"/>
                        <a:gd name="connsiteY3" fmla="*/ 1378557 h 2311936"/>
                        <a:gd name="connsiteX4" fmla="*/ 338085 w 1983290"/>
                        <a:gd name="connsiteY4" fmla="*/ 1470660 h 2311936"/>
                        <a:gd name="connsiteX5" fmla="*/ 285927 w 1983290"/>
                        <a:gd name="connsiteY5" fmla="*/ 1378557 h 2311936"/>
                        <a:gd name="connsiteX6" fmla="*/ 137833 w 1983290"/>
                        <a:gd name="connsiteY6" fmla="*/ 1172990 h 2311936"/>
                        <a:gd name="connsiteX7" fmla="*/ 137831 w 1983290"/>
                        <a:gd name="connsiteY7" fmla="*/ 1172988 h 2311936"/>
                        <a:gd name="connsiteX8" fmla="*/ 1959900 w 1983290"/>
                        <a:gd name="connsiteY8" fmla="*/ 153424 h 2311936"/>
                        <a:gd name="connsiteX9" fmla="*/ 1799542 w 1983290"/>
                        <a:gd name="connsiteY9" fmla="*/ 215245 h 2311936"/>
                        <a:gd name="connsiteX10" fmla="*/ 1286486 w 1983290"/>
                        <a:gd name="connsiteY10" fmla="*/ 288814 h 2311936"/>
                        <a:gd name="connsiteX11" fmla="*/ 773430 w 1983290"/>
                        <a:gd name="connsiteY11" fmla="*/ 215245 h 2311936"/>
                        <a:gd name="connsiteX12" fmla="*/ 632498 w 1983290"/>
                        <a:gd name="connsiteY12" fmla="*/ 160913 h 2311936"/>
                        <a:gd name="connsiteX13" fmla="*/ 773430 w 1983290"/>
                        <a:gd name="connsiteY13" fmla="*/ 215245 h 2311936"/>
                        <a:gd name="connsiteX14" fmla="*/ 1286486 w 1983290"/>
                        <a:gd name="connsiteY14" fmla="*/ 288814 h 2311936"/>
                        <a:gd name="connsiteX15" fmla="*/ 1799542 w 1983290"/>
                        <a:gd name="connsiteY15" fmla="*/ 215245 h 2311936"/>
                        <a:gd name="connsiteX16" fmla="*/ 1959900 w 1983290"/>
                        <a:gd name="connsiteY16" fmla="*/ 153424 h 2311936"/>
                        <a:gd name="connsiteX17" fmla="*/ 1286486 w 1983290"/>
                        <a:gd name="connsiteY17" fmla="*/ 0 h 2311936"/>
                        <a:gd name="connsiteX18" fmla="*/ 1799542 w 1983290"/>
                        <a:gd name="connsiteY18" fmla="*/ 73569 h 2311936"/>
                        <a:gd name="connsiteX19" fmla="*/ 1976062 w 1983290"/>
                        <a:gd name="connsiteY19" fmla="*/ 141620 h 2311936"/>
                        <a:gd name="connsiteX20" fmla="*/ 1974965 w 1983290"/>
                        <a:gd name="connsiteY20" fmla="*/ 141197 h 2311936"/>
                        <a:gd name="connsiteX21" fmla="*/ 1980673 w 1983290"/>
                        <a:gd name="connsiteY21" fmla="*/ 141197 h 2311936"/>
                        <a:gd name="connsiteX22" fmla="*/ 1980564 w 1983290"/>
                        <a:gd name="connsiteY22" fmla="*/ 143356 h 2311936"/>
                        <a:gd name="connsiteX23" fmla="*/ 1983290 w 1983290"/>
                        <a:gd name="connsiteY23" fmla="*/ 144407 h 2311936"/>
                        <a:gd name="connsiteX24" fmla="*/ 1980456 w 1983290"/>
                        <a:gd name="connsiteY24" fmla="*/ 145499 h 2311936"/>
                        <a:gd name="connsiteX25" fmla="*/ 1968718 w 1983290"/>
                        <a:gd name="connsiteY25" fmla="*/ 377955 h 2311936"/>
                        <a:gd name="connsiteX26" fmla="*/ 744679 w 1983290"/>
                        <a:gd name="connsiteY26" fmla="*/ 2213529 h 2311936"/>
                        <a:gd name="connsiteX27" fmla="*/ 551831 w 1983290"/>
                        <a:gd name="connsiteY27" fmla="*/ 2306430 h 2311936"/>
                        <a:gd name="connsiteX28" fmla="*/ 552048 w 1983290"/>
                        <a:gd name="connsiteY28" fmla="*/ 2311936 h 2311936"/>
                        <a:gd name="connsiteX29" fmla="*/ 414217 w 1983290"/>
                        <a:gd name="connsiteY29" fmla="*/ 2171281 h 2311936"/>
                        <a:gd name="connsiteX30" fmla="*/ 143430 w 1983290"/>
                        <a:gd name="connsiteY30" fmla="*/ 1729338 h 2311936"/>
                        <a:gd name="connsiteX31" fmla="*/ 7745 w 1983290"/>
                        <a:gd name="connsiteY31" fmla="*/ 1229109 h 2311936"/>
                        <a:gd name="connsiteX32" fmla="*/ 0 w 1983290"/>
                        <a:gd name="connsiteY32" fmla="*/ 1032332 h 2311936"/>
                        <a:gd name="connsiteX33" fmla="*/ 9831 w 1983290"/>
                        <a:gd name="connsiteY33" fmla="*/ 1042363 h 2311936"/>
                        <a:gd name="connsiteX34" fmla="*/ 4091 w 1983290"/>
                        <a:gd name="connsiteY34" fmla="*/ 1028975 h 2311936"/>
                        <a:gd name="connsiteX35" fmla="*/ 82162 w 1983290"/>
                        <a:gd name="connsiteY35" fmla="*/ 991367 h 2311936"/>
                        <a:gd name="connsiteX36" fmla="*/ 585976 w 1983290"/>
                        <a:gd name="connsiteY36" fmla="*/ 235844 h 2311936"/>
                        <a:gd name="connsiteX37" fmla="*/ 590576 w 1983290"/>
                        <a:gd name="connsiteY37" fmla="*/ 144751 h 2311936"/>
                        <a:gd name="connsiteX38" fmla="*/ 589682 w 1983290"/>
                        <a:gd name="connsiteY38" fmla="*/ 144407 h 2311936"/>
                        <a:gd name="connsiteX39" fmla="*/ 590611 w 1983290"/>
                        <a:gd name="connsiteY39" fmla="*/ 144048 h 2311936"/>
                        <a:gd name="connsiteX40" fmla="*/ 590755 w 1983290"/>
                        <a:gd name="connsiteY40" fmla="*/ 141197 h 2311936"/>
                        <a:gd name="connsiteX41" fmla="*/ 598007 w 1983290"/>
                        <a:gd name="connsiteY41" fmla="*/ 141197 h 2311936"/>
                        <a:gd name="connsiteX42" fmla="*/ 597034 w 1983290"/>
                        <a:gd name="connsiteY42" fmla="*/ 141572 h 2311936"/>
                        <a:gd name="connsiteX43" fmla="*/ 773430 w 1983290"/>
                        <a:gd name="connsiteY43" fmla="*/ 73569 h 2311936"/>
                        <a:gd name="connsiteX44" fmla="*/ 1286486 w 1983290"/>
                        <a:gd name="connsiteY44" fmla="*/ 0 h 2311936"/>
                        <a:gd name="connsiteX0" fmla="*/ 137831 w 1983290"/>
                        <a:gd name="connsiteY0" fmla="*/ 1172988 h 2311936"/>
                        <a:gd name="connsiteX1" fmla="*/ 137833 w 1983290"/>
                        <a:gd name="connsiteY1" fmla="*/ 1172990 h 2311936"/>
                        <a:gd name="connsiteX2" fmla="*/ 285920 w 1983290"/>
                        <a:gd name="connsiteY2" fmla="*/ 1378547 h 2311936"/>
                        <a:gd name="connsiteX3" fmla="*/ 285926 w 1983290"/>
                        <a:gd name="connsiteY3" fmla="*/ 1378557 h 2311936"/>
                        <a:gd name="connsiteX4" fmla="*/ 338085 w 1983290"/>
                        <a:gd name="connsiteY4" fmla="*/ 1470660 h 2311936"/>
                        <a:gd name="connsiteX5" fmla="*/ 137833 w 1983290"/>
                        <a:gd name="connsiteY5" fmla="*/ 1172990 h 2311936"/>
                        <a:gd name="connsiteX6" fmla="*/ 137831 w 1983290"/>
                        <a:gd name="connsiteY6" fmla="*/ 1172988 h 2311936"/>
                        <a:gd name="connsiteX7" fmla="*/ 1959900 w 1983290"/>
                        <a:gd name="connsiteY7" fmla="*/ 153424 h 2311936"/>
                        <a:gd name="connsiteX8" fmla="*/ 1799542 w 1983290"/>
                        <a:gd name="connsiteY8" fmla="*/ 215245 h 2311936"/>
                        <a:gd name="connsiteX9" fmla="*/ 1286486 w 1983290"/>
                        <a:gd name="connsiteY9" fmla="*/ 288814 h 2311936"/>
                        <a:gd name="connsiteX10" fmla="*/ 773430 w 1983290"/>
                        <a:gd name="connsiteY10" fmla="*/ 215245 h 2311936"/>
                        <a:gd name="connsiteX11" fmla="*/ 632498 w 1983290"/>
                        <a:gd name="connsiteY11" fmla="*/ 160913 h 2311936"/>
                        <a:gd name="connsiteX12" fmla="*/ 773430 w 1983290"/>
                        <a:gd name="connsiteY12" fmla="*/ 215245 h 2311936"/>
                        <a:gd name="connsiteX13" fmla="*/ 1286486 w 1983290"/>
                        <a:gd name="connsiteY13" fmla="*/ 288814 h 2311936"/>
                        <a:gd name="connsiteX14" fmla="*/ 1799542 w 1983290"/>
                        <a:gd name="connsiteY14" fmla="*/ 215245 h 2311936"/>
                        <a:gd name="connsiteX15" fmla="*/ 1959900 w 1983290"/>
                        <a:gd name="connsiteY15" fmla="*/ 153424 h 2311936"/>
                        <a:gd name="connsiteX16" fmla="*/ 1286486 w 1983290"/>
                        <a:gd name="connsiteY16" fmla="*/ 0 h 2311936"/>
                        <a:gd name="connsiteX17" fmla="*/ 1799542 w 1983290"/>
                        <a:gd name="connsiteY17" fmla="*/ 73569 h 2311936"/>
                        <a:gd name="connsiteX18" fmla="*/ 1976062 w 1983290"/>
                        <a:gd name="connsiteY18" fmla="*/ 141620 h 2311936"/>
                        <a:gd name="connsiteX19" fmla="*/ 1974965 w 1983290"/>
                        <a:gd name="connsiteY19" fmla="*/ 141197 h 2311936"/>
                        <a:gd name="connsiteX20" fmla="*/ 1980673 w 1983290"/>
                        <a:gd name="connsiteY20" fmla="*/ 141197 h 2311936"/>
                        <a:gd name="connsiteX21" fmla="*/ 1980564 w 1983290"/>
                        <a:gd name="connsiteY21" fmla="*/ 143356 h 2311936"/>
                        <a:gd name="connsiteX22" fmla="*/ 1983290 w 1983290"/>
                        <a:gd name="connsiteY22" fmla="*/ 144407 h 2311936"/>
                        <a:gd name="connsiteX23" fmla="*/ 1980456 w 1983290"/>
                        <a:gd name="connsiteY23" fmla="*/ 145499 h 2311936"/>
                        <a:gd name="connsiteX24" fmla="*/ 1968718 w 1983290"/>
                        <a:gd name="connsiteY24" fmla="*/ 377955 h 2311936"/>
                        <a:gd name="connsiteX25" fmla="*/ 744679 w 1983290"/>
                        <a:gd name="connsiteY25" fmla="*/ 2213529 h 2311936"/>
                        <a:gd name="connsiteX26" fmla="*/ 551831 w 1983290"/>
                        <a:gd name="connsiteY26" fmla="*/ 2306430 h 2311936"/>
                        <a:gd name="connsiteX27" fmla="*/ 552048 w 1983290"/>
                        <a:gd name="connsiteY27" fmla="*/ 2311936 h 2311936"/>
                        <a:gd name="connsiteX28" fmla="*/ 414217 w 1983290"/>
                        <a:gd name="connsiteY28" fmla="*/ 2171281 h 2311936"/>
                        <a:gd name="connsiteX29" fmla="*/ 143430 w 1983290"/>
                        <a:gd name="connsiteY29" fmla="*/ 1729338 h 2311936"/>
                        <a:gd name="connsiteX30" fmla="*/ 7745 w 1983290"/>
                        <a:gd name="connsiteY30" fmla="*/ 1229109 h 2311936"/>
                        <a:gd name="connsiteX31" fmla="*/ 0 w 1983290"/>
                        <a:gd name="connsiteY31" fmla="*/ 1032332 h 2311936"/>
                        <a:gd name="connsiteX32" fmla="*/ 9831 w 1983290"/>
                        <a:gd name="connsiteY32" fmla="*/ 1042363 h 2311936"/>
                        <a:gd name="connsiteX33" fmla="*/ 4091 w 1983290"/>
                        <a:gd name="connsiteY33" fmla="*/ 1028975 h 2311936"/>
                        <a:gd name="connsiteX34" fmla="*/ 82162 w 1983290"/>
                        <a:gd name="connsiteY34" fmla="*/ 991367 h 2311936"/>
                        <a:gd name="connsiteX35" fmla="*/ 585976 w 1983290"/>
                        <a:gd name="connsiteY35" fmla="*/ 235844 h 2311936"/>
                        <a:gd name="connsiteX36" fmla="*/ 590576 w 1983290"/>
                        <a:gd name="connsiteY36" fmla="*/ 144751 h 2311936"/>
                        <a:gd name="connsiteX37" fmla="*/ 589682 w 1983290"/>
                        <a:gd name="connsiteY37" fmla="*/ 144407 h 2311936"/>
                        <a:gd name="connsiteX38" fmla="*/ 590611 w 1983290"/>
                        <a:gd name="connsiteY38" fmla="*/ 144048 h 2311936"/>
                        <a:gd name="connsiteX39" fmla="*/ 590755 w 1983290"/>
                        <a:gd name="connsiteY39" fmla="*/ 141197 h 2311936"/>
                        <a:gd name="connsiteX40" fmla="*/ 598007 w 1983290"/>
                        <a:gd name="connsiteY40" fmla="*/ 141197 h 2311936"/>
                        <a:gd name="connsiteX41" fmla="*/ 597034 w 1983290"/>
                        <a:gd name="connsiteY41" fmla="*/ 141572 h 2311936"/>
                        <a:gd name="connsiteX42" fmla="*/ 773430 w 1983290"/>
                        <a:gd name="connsiteY42" fmla="*/ 73569 h 2311936"/>
                        <a:gd name="connsiteX43" fmla="*/ 1286486 w 1983290"/>
                        <a:gd name="connsiteY43" fmla="*/ 0 h 2311936"/>
                        <a:gd name="connsiteX0" fmla="*/ 137831 w 1983290"/>
                        <a:gd name="connsiteY0" fmla="*/ 1172988 h 2311936"/>
                        <a:gd name="connsiteX1" fmla="*/ 137833 w 1983290"/>
                        <a:gd name="connsiteY1" fmla="*/ 1172990 h 2311936"/>
                        <a:gd name="connsiteX2" fmla="*/ 285920 w 1983290"/>
                        <a:gd name="connsiteY2" fmla="*/ 1378547 h 2311936"/>
                        <a:gd name="connsiteX3" fmla="*/ 285926 w 1983290"/>
                        <a:gd name="connsiteY3" fmla="*/ 1378557 h 2311936"/>
                        <a:gd name="connsiteX4" fmla="*/ 137833 w 1983290"/>
                        <a:gd name="connsiteY4" fmla="*/ 1172990 h 2311936"/>
                        <a:gd name="connsiteX5" fmla="*/ 137831 w 1983290"/>
                        <a:gd name="connsiteY5" fmla="*/ 1172988 h 2311936"/>
                        <a:gd name="connsiteX6" fmla="*/ 1959900 w 1983290"/>
                        <a:gd name="connsiteY6" fmla="*/ 153424 h 2311936"/>
                        <a:gd name="connsiteX7" fmla="*/ 1799542 w 1983290"/>
                        <a:gd name="connsiteY7" fmla="*/ 215245 h 2311936"/>
                        <a:gd name="connsiteX8" fmla="*/ 1286486 w 1983290"/>
                        <a:gd name="connsiteY8" fmla="*/ 288814 h 2311936"/>
                        <a:gd name="connsiteX9" fmla="*/ 773430 w 1983290"/>
                        <a:gd name="connsiteY9" fmla="*/ 215245 h 2311936"/>
                        <a:gd name="connsiteX10" fmla="*/ 632498 w 1983290"/>
                        <a:gd name="connsiteY10" fmla="*/ 160913 h 2311936"/>
                        <a:gd name="connsiteX11" fmla="*/ 773430 w 1983290"/>
                        <a:gd name="connsiteY11" fmla="*/ 215245 h 2311936"/>
                        <a:gd name="connsiteX12" fmla="*/ 1286486 w 1983290"/>
                        <a:gd name="connsiteY12" fmla="*/ 288814 h 2311936"/>
                        <a:gd name="connsiteX13" fmla="*/ 1799542 w 1983290"/>
                        <a:gd name="connsiteY13" fmla="*/ 215245 h 2311936"/>
                        <a:gd name="connsiteX14" fmla="*/ 1959900 w 1983290"/>
                        <a:gd name="connsiteY14" fmla="*/ 153424 h 2311936"/>
                        <a:gd name="connsiteX15" fmla="*/ 1286486 w 1983290"/>
                        <a:gd name="connsiteY15" fmla="*/ 0 h 2311936"/>
                        <a:gd name="connsiteX16" fmla="*/ 1799542 w 1983290"/>
                        <a:gd name="connsiteY16" fmla="*/ 73569 h 2311936"/>
                        <a:gd name="connsiteX17" fmla="*/ 1976062 w 1983290"/>
                        <a:gd name="connsiteY17" fmla="*/ 141620 h 2311936"/>
                        <a:gd name="connsiteX18" fmla="*/ 1974965 w 1983290"/>
                        <a:gd name="connsiteY18" fmla="*/ 141197 h 2311936"/>
                        <a:gd name="connsiteX19" fmla="*/ 1980673 w 1983290"/>
                        <a:gd name="connsiteY19" fmla="*/ 141197 h 2311936"/>
                        <a:gd name="connsiteX20" fmla="*/ 1980564 w 1983290"/>
                        <a:gd name="connsiteY20" fmla="*/ 143356 h 2311936"/>
                        <a:gd name="connsiteX21" fmla="*/ 1983290 w 1983290"/>
                        <a:gd name="connsiteY21" fmla="*/ 144407 h 2311936"/>
                        <a:gd name="connsiteX22" fmla="*/ 1980456 w 1983290"/>
                        <a:gd name="connsiteY22" fmla="*/ 145499 h 2311936"/>
                        <a:gd name="connsiteX23" fmla="*/ 1968718 w 1983290"/>
                        <a:gd name="connsiteY23" fmla="*/ 377955 h 2311936"/>
                        <a:gd name="connsiteX24" fmla="*/ 744679 w 1983290"/>
                        <a:gd name="connsiteY24" fmla="*/ 2213529 h 2311936"/>
                        <a:gd name="connsiteX25" fmla="*/ 551831 w 1983290"/>
                        <a:gd name="connsiteY25" fmla="*/ 2306430 h 2311936"/>
                        <a:gd name="connsiteX26" fmla="*/ 552048 w 1983290"/>
                        <a:gd name="connsiteY26" fmla="*/ 2311936 h 2311936"/>
                        <a:gd name="connsiteX27" fmla="*/ 414217 w 1983290"/>
                        <a:gd name="connsiteY27" fmla="*/ 2171281 h 2311936"/>
                        <a:gd name="connsiteX28" fmla="*/ 143430 w 1983290"/>
                        <a:gd name="connsiteY28" fmla="*/ 1729338 h 2311936"/>
                        <a:gd name="connsiteX29" fmla="*/ 7745 w 1983290"/>
                        <a:gd name="connsiteY29" fmla="*/ 1229109 h 2311936"/>
                        <a:gd name="connsiteX30" fmla="*/ 0 w 1983290"/>
                        <a:gd name="connsiteY30" fmla="*/ 1032332 h 2311936"/>
                        <a:gd name="connsiteX31" fmla="*/ 9831 w 1983290"/>
                        <a:gd name="connsiteY31" fmla="*/ 1042363 h 2311936"/>
                        <a:gd name="connsiteX32" fmla="*/ 4091 w 1983290"/>
                        <a:gd name="connsiteY32" fmla="*/ 1028975 h 2311936"/>
                        <a:gd name="connsiteX33" fmla="*/ 82162 w 1983290"/>
                        <a:gd name="connsiteY33" fmla="*/ 991367 h 2311936"/>
                        <a:gd name="connsiteX34" fmla="*/ 585976 w 1983290"/>
                        <a:gd name="connsiteY34" fmla="*/ 235844 h 2311936"/>
                        <a:gd name="connsiteX35" fmla="*/ 590576 w 1983290"/>
                        <a:gd name="connsiteY35" fmla="*/ 144751 h 2311936"/>
                        <a:gd name="connsiteX36" fmla="*/ 589682 w 1983290"/>
                        <a:gd name="connsiteY36" fmla="*/ 144407 h 2311936"/>
                        <a:gd name="connsiteX37" fmla="*/ 590611 w 1983290"/>
                        <a:gd name="connsiteY37" fmla="*/ 144048 h 2311936"/>
                        <a:gd name="connsiteX38" fmla="*/ 590755 w 1983290"/>
                        <a:gd name="connsiteY38" fmla="*/ 141197 h 2311936"/>
                        <a:gd name="connsiteX39" fmla="*/ 598007 w 1983290"/>
                        <a:gd name="connsiteY39" fmla="*/ 141197 h 2311936"/>
                        <a:gd name="connsiteX40" fmla="*/ 597034 w 1983290"/>
                        <a:gd name="connsiteY40" fmla="*/ 141572 h 2311936"/>
                        <a:gd name="connsiteX41" fmla="*/ 773430 w 1983290"/>
                        <a:gd name="connsiteY41" fmla="*/ 73569 h 2311936"/>
                        <a:gd name="connsiteX42" fmla="*/ 1286486 w 1983290"/>
                        <a:gd name="connsiteY42" fmla="*/ 0 h 2311936"/>
                        <a:gd name="connsiteX0" fmla="*/ 137831 w 1983290"/>
                        <a:gd name="connsiteY0" fmla="*/ 1172988 h 2311936"/>
                        <a:gd name="connsiteX1" fmla="*/ 137833 w 1983290"/>
                        <a:gd name="connsiteY1" fmla="*/ 1172990 h 2311936"/>
                        <a:gd name="connsiteX2" fmla="*/ 285920 w 1983290"/>
                        <a:gd name="connsiteY2" fmla="*/ 1378547 h 2311936"/>
                        <a:gd name="connsiteX3" fmla="*/ 137833 w 1983290"/>
                        <a:gd name="connsiteY3" fmla="*/ 1172990 h 2311936"/>
                        <a:gd name="connsiteX4" fmla="*/ 137831 w 1983290"/>
                        <a:gd name="connsiteY4" fmla="*/ 1172988 h 2311936"/>
                        <a:gd name="connsiteX5" fmla="*/ 1959900 w 1983290"/>
                        <a:gd name="connsiteY5" fmla="*/ 153424 h 2311936"/>
                        <a:gd name="connsiteX6" fmla="*/ 1799542 w 1983290"/>
                        <a:gd name="connsiteY6" fmla="*/ 215245 h 2311936"/>
                        <a:gd name="connsiteX7" fmla="*/ 1286486 w 1983290"/>
                        <a:gd name="connsiteY7" fmla="*/ 288814 h 2311936"/>
                        <a:gd name="connsiteX8" fmla="*/ 773430 w 1983290"/>
                        <a:gd name="connsiteY8" fmla="*/ 215245 h 2311936"/>
                        <a:gd name="connsiteX9" fmla="*/ 632498 w 1983290"/>
                        <a:gd name="connsiteY9" fmla="*/ 160913 h 2311936"/>
                        <a:gd name="connsiteX10" fmla="*/ 773430 w 1983290"/>
                        <a:gd name="connsiteY10" fmla="*/ 215245 h 2311936"/>
                        <a:gd name="connsiteX11" fmla="*/ 1286486 w 1983290"/>
                        <a:gd name="connsiteY11" fmla="*/ 288814 h 2311936"/>
                        <a:gd name="connsiteX12" fmla="*/ 1799542 w 1983290"/>
                        <a:gd name="connsiteY12" fmla="*/ 215245 h 2311936"/>
                        <a:gd name="connsiteX13" fmla="*/ 1959900 w 1983290"/>
                        <a:gd name="connsiteY13" fmla="*/ 153424 h 2311936"/>
                        <a:gd name="connsiteX14" fmla="*/ 1286486 w 1983290"/>
                        <a:gd name="connsiteY14" fmla="*/ 0 h 2311936"/>
                        <a:gd name="connsiteX15" fmla="*/ 1799542 w 1983290"/>
                        <a:gd name="connsiteY15" fmla="*/ 73569 h 2311936"/>
                        <a:gd name="connsiteX16" fmla="*/ 1976062 w 1983290"/>
                        <a:gd name="connsiteY16" fmla="*/ 141620 h 2311936"/>
                        <a:gd name="connsiteX17" fmla="*/ 1974965 w 1983290"/>
                        <a:gd name="connsiteY17" fmla="*/ 141197 h 2311936"/>
                        <a:gd name="connsiteX18" fmla="*/ 1980673 w 1983290"/>
                        <a:gd name="connsiteY18" fmla="*/ 141197 h 2311936"/>
                        <a:gd name="connsiteX19" fmla="*/ 1980564 w 1983290"/>
                        <a:gd name="connsiteY19" fmla="*/ 143356 h 2311936"/>
                        <a:gd name="connsiteX20" fmla="*/ 1983290 w 1983290"/>
                        <a:gd name="connsiteY20" fmla="*/ 144407 h 2311936"/>
                        <a:gd name="connsiteX21" fmla="*/ 1980456 w 1983290"/>
                        <a:gd name="connsiteY21" fmla="*/ 145499 h 2311936"/>
                        <a:gd name="connsiteX22" fmla="*/ 1968718 w 1983290"/>
                        <a:gd name="connsiteY22" fmla="*/ 377955 h 2311936"/>
                        <a:gd name="connsiteX23" fmla="*/ 744679 w 1983290"/>
                        <a:gd name="connsiteY23" fmla="*/ 2213529 h 2311936"/>
                        <a:gd name="connsiteX24" fmla="*/ 551831 w 1983290"/>
                        <a:gd name="connsiteY24" fmla="*/ 2306430 h 2311936"/>
                        <a:gd name="connsiteX25" fmla="*/ 552048 w 1983290"/>
                        <a:gd name="connsiteY25" fmla="*/ 2311936 h 2311936"/>
                        <a:gd name="connsiteX26" fmla="*/ 414217 w 1983290"/>
                        <a:gd name="connsiteY26" fmla="*/ 2171281 h 2311936"/>
                        <a:gd name="connsiteX27" fmla="*/ 143430 w 1983290"/>
                        <a:gd name="connsiteY27" fmla="*/ 1729338 h 2311936"/>
                        <a:gd name="connsiteX28" fmla="*/ 7745 w 1983290"/>
                        <a:gd name="connsiteY28" fmla="*/ 1229109 h 2311936"/>
                        <a:gd name="connsiteX29" fmla="*/ 0 w 1983290"/>
                        <a:gd name="connsiteY29" fmla="*/ 1032332 h 2311936"/>
                        <a:gd name="connsiteX30" fmla="*/ 9831 w 1983290"/>
                        <a:gd name="connsiteY30" fmla="*/ 1042363 h 2311936"/>
                        <a:gd name="connsiteX31" fmla="*/ 4091 w 1983290"/>
                        <a:gd name="connsiteY31" fmla="*/ 1028975 h 2311936"/>
                        <a:gd name="connsiteX32" fmla="*/ 82162 w 1983290"/>
                        <a:gd name="connsiteY32" fmla="*/ 991367 h 2311936"/>
                        <a:gd name="connsiteX33" fmla="*/ 585976 w 1983290"/>
                        <a:gd name="connsiteY33" fmla="*/ 235844 h 2311936"/>
                        <a:gd name="connsiteX34" fmla="*/ 590576 w 1983290"/>
                        <a:gd name="connsiteY34" fmla="*/ 144751 h 2311936"/>
                        <a:gd name="connsiteX35" fmla="*/ 589682 w 1983290"/>
                        <a:gd name="connsiteY35" fmla="*/ 144407 h 2311936"/>
                        <a:gd name="connsiteX36" fmla="*/ 590611 w 1983290"/>
                        <a:gd name="connsiteY36" fmla="*/ 144048 h 2311936"/>
                        <a:gd name="connsiteX37" fmla="*/ 590755 w 1983290"/>
                        <a:gd name="connsiteY37" fmla="*/ 141197 h 2311936"/>
                        <a:gd name="connsiteX38" fmla="*/ 598007 w 1983290"/>
                        <a:gd name="connsiteY38" fmla="*/ 141197 h 2311936"/>
                        <a:gd name="connsiteX39" fmla="*/ 597034 w 1983290"/>
                        <a:gd name="connsiteY39" fmla="*/ 141572 h 2311936"/>
                        <a:gd name="connsiteX40" fmla="*/ 773430 w 1983290"/>
                        <a:gd name="connsiteY40" fmla="*/ 73569 h 2311936"/>
                        <a:gd name="connsiteX41" fmla="*/ 1286486 w 1983290"/>
                        <a:gd name="connsiteY41" fmla="*/ 0 h 2311936"/>
                        <a:gd name="connsiteX0" fmla="*/ 137833 w 1983290"/>
                        <a:gd name="connsiteY0" fmla="*/ 1172990 h 2311936"/>
                        <a:gd name="connsiteX1" fmla="*/ 137833 w 1983290"/>
                        <a:gd name="connsiteY1" fmla="*/ 1172990 h 2311936"/>
                        <a:gd name="connsiteX2" fmla="*/ 285920 w 1983290"/>
                        <a:gd name="connsiteY2" fmla="*/ 1378547 h 2311936"/>
                        <a:gd name="connsiteX3" fmla="*/ 137833 w 1983290"/>
                        <a:gd name="connsiteY3" fmla="*/ 1172990 h 2311936"/>
                        <a:gd name="connsiteX4" fmla="*/ 1959900 w 1983290"/>
                        <a:gd name="connsiteY4" fmla="*/ 153424 h 2311936"/>
                        <a:gd name="connsiteX5" fmla="*/ 1799542 w 1983290"/>
                        <a:gd name="connsiteY5" fmla="*/ 215245 h 2311936"/>
                        <a:gd name="connsiteX6" fmla="*/ 1286486 w 1983290"/>
                        <a:gd name="connsiteY6" fmla="*/ 288814 h 2311936"/>
                        <a:gd name="connsiteX7" fmla="*/ 773430 w 1983290"/>
                        <a:gd name="connsiteY7" fmla="*/ 215245 h 2311936"/>
                        <a:gd name="connsiteX8" fmla="*/ 632498 w 1983290"/>
                        <a:gd name="connsiteY8" fmla="*/ 160913 h 2311936"/>
                        <a:gd name="connsiteX9" fmla="*/ 773430 w 1983290"/>
                        <a:gd name="connsiteY9" fmla="*/ 215245 h 2311936"/>
                        <a:gd name="connsiteX10" fmla="*/ 1286486 w 1983290"/>
                        <a:gd name="connsiteY10" fmla="*/ 288814 h 2311936"/>
                        <a:gd name="connsiteX11" fmla="*/ 1799542 w 1983290"/>
                        <a:gd name="connsiteY11" fmla="*/ 215245 h 2311936"/>
                        <a:gd name="connsiteX12" fmla="*/ 1959900 w 1983290"/>
                        <a:gd name="connsiteY12" fmla="*/ 153424 h 2311936"/>
                        <a:gd name="connsiteX13" fmla="*/ 1286486 w 1983290"/>
                        <a:gd name="connsiteY13" fmla="*/ 0 h 2311936"/>
                        <a:gd name="connsiteX14" fmla="*/ 1799542 w 1983290"/>
                        <a:gd name="connsiteY14" fmla="*/ 73569 h 2311936"/>
                        <a:gd name="connsiteX15" fmla="*/ 1976062 w 1983290"/>
                        <a:gd name="connsiteY15" fmla="*/ 141620 h 2311936"/>
                        <a:gd name="connsiteX16" fmla="*/ 1974965 w 1983290"/>
                        <a:gd name="connsiteY16" fmla="*/ 141197 h 2311936"/>
                        <a:gd name="connsiteX17" fmla="*/ 1980673 w 1983290"/>
                        <a:gd name="connsiteY17" fmla="*/ 141197 h 2311936"/>
                        <a:gd name="connsiteX18" fmla="*/ 1980564 w 1983290"/>
                        <a:gd name="connsiteY18" fmla="*/ 143356 h 2311936"/>
                        <a:gd name="connsiteX19" fmla="*/ 1983290 w 1983290"/>
                        <a:gd name="connsiteY19" fmla="*/ 144407 h 2311936"/>
                        <a:gd name="connsiteX20" fmla="*/ 1980456 w 1983290"/>
                        <a:gd name="connsiteY20" fmla="*/ 145499 h 2311936"/>
                        <a:gd name="connsiteX21" fmla="*/ 1968718 w 1983290"/>
                        <a:gd name="connsiteY21" fmla="*/ 377955 h 2311936"/>
                        <a:gd name="connsiteX22" fmla="*/ 744679 w 1983290"/>
                        <a:gd name="connsiteY22" fmla="*/ 2213529 h 2311936"/>
                        <a:gd name="connsiteX23" fmla="*/ 551831 w 1983290"/>
                        <a:gd name="connsiteY23" fmla="*/ 2306430 h 2311936"/>
                        <a:gd name="connsiteX24" fmla="*/ 552048 w 1983290"/>
                        <a:gd name="connsiteY24" fmla="*/ 2311936 h 2311936"/>
                        <a:gd name="connsiteX25" fmla="*/ 414217 w 1983290"/>
                        <a:gd name="connsiteY25" fmla="*/ 2171281 h 2311936"/>
                        <a:gd name="connsiteX26" fmla="*/ 143430 w 1983290"/>
                        <a:gd name="connsiteY26" fmla="*/ 1729338 h 2311936"/>
                        <a:gd name="connsiteX27" fmla="*/ 7745 w 1983290"/>
                        <a:gd name="connsiteY27" fmla="*/ 1229109 h 2311936"/>
                        <a:gd name="connsiteX28" fmla="*/ 0 w 1983290"/>
                        <a:gd name="connsiteY28" fmla="*/ 1032332 h 2311936"/>
                        <a:gd name="connsiteX29" fmla="*/ 9831 w 1983290"/>
                        <a:gd name="connsiteY29" fmla="*/ 1042363 h 2311936"/>
                        <a:gd name="connsiteX30" fmla="*/ 4091 w 1983290"/>
                        <a:gd name="connsiteY30" fmla="*/ 1028975 h 2311936"/>
                        <a:gd name="connsiteX31" fmla="*/ 82162 w 1983290"/>
                        <a:gd name="connsiteY31" fmla="*/ 991367 h 2311936"/>
                        <a:gd name="connsiteX32" fmla="*/ 585976 w 1983290"/>
                        <a:gd name="connsiteY32" fmla="*/ 235844 h 2311936"/>
                        <a:gd name="connsiteX33" fmla="*/ 590576 w 1983290"/>
                        <a:gd name="connsiteY33" fmla="*/ 144751 h 2311936"/>
                        <a:gd name="connsiteX34" fmla="*/ 589682 w 1983290"/>
                        <a:gd name="connsiteY34" fmla="*/ 144407 h 2311936"/>
                        <a:gd name="connsiteX35" fmla="*/ 590611 w 1983290"/>
                        <a:gd name="connsiteY35" fmla="*/ 144048 h 2311936"/>
                        <a:gd name="connsiteX36" fmla="*/ 590755 w 1983290"/>
                        <a:gd name="connsiteY36" fmla="*/ 141197 h 2311936"/>
                        <a:gd name="connsiteX37" fmla="*/ 598007 w 1983290"/>
                        <a:gd name="connsiteY37" fmla="*/ 141197 h 2311936"/>
                        <a:gd name="connsiteX38" fmla="*/ 597034 w 1983290"/>
                        <a:gd name="connsiteY38" fmla="*/ 141572 h 2311936"/>
                        <a:gd name="connsiteX39" fmla="*/ 773430 w 1983290"/>
                        <a:gd name="connsiteY39" fmla="*/ 73569 h 2311936"/>
                        <a:gd name="connsiteX40" fmla="*/ 1286486 w 1983290"/>
                        <a:gd name="connsiteY40" fmla="*/ 0 h 2311936"/>
                        <a:gd name="connsiteX0" fmla="*/ 137833 w 1983290"/>
                        <a:gd name="connsiteY0" fmla="*/ 1172990 h 2311936"/>
                        <a:gd name="connsiteX1" fmla="*/ 137833 w 1983290"/>
                        <a:gd name="connsiteY1" fmla="*/ 1172990 h 2311936"/>
                        <a:gd name="connsiteX2" fmla="*/ 137833 w 1983290"/>
                        <a:gd name="connsiteY2" fmla="*/ 1172990 h 2311936"/>
                        <a:gd name="connsiteX3" fmla="*/ 1959900 w 1983290"/>
                        <a:gd name="connsiteY3" fmla="*/ 153424 h 2311936"/>
                        <a:gd name="connsiteX4" fmla="*/ 1799542 w 1983290"/>
                        <a:gd name="connsiteY4" fmla="*/ 215245 h 2311936"/>
                        <a:gd name="connsiteX5" fmla="*/ 1286486 w 1983290"/>
                        <a:gd name="connsiteY5" fmla="*/ 288814 h 2311936"/>
                        <a:gd name="connsiteX6" fmla="*/ 773430 w 1983290"/>
                        <a:gd name="connsiteY6" fmla="*/ 215245 h 2311936"/>
                        <a:gd name="connsiteX7" fmla="*/ 632498 w 1983290"/>
                        <a:gd name="connsiteY7" fmla="*/ 160913 h 2311936"/>
                        <a:gd name="connsiteX8" fmla="*/ 773430 w 1983290"/>
                        <a:gd name="connsiteY8" fmla="*/ 215245 h 2311936"/>
                        <a:gd name="connsiteX9" fmla="*/ 1286486 w 1983290"/>
                        <a:gd name="connsiteY9" fmla="*/ 288814 h 2311936"/>
                        <a:gd name="connsiteX10" fmla="*/ 1799542 w 1983290"/>
                        <a:gd name="connsiteY10" fmla="*/ 215245 h 2311936"/>
                        <a:gd name="connsiteX11" fmla="*/ 1959900 w 1983290"/>
                        <a:gd name="connsiteY11" fmla="*/ 153424 h 2311936"/>
                        <a:gd name="connsiteX12" fmla="*/ 1286486 w 1983290"/>
                        <a:gd name="connsiteY12" fmla="*/ 0 h 2311936"/>
                        <a:gd name="connsiteX13" fmla="*/ 1799542 w 1983290"/>
                        <a:gd name="connsiteY13" fmla="*/ 73569 h 2311936"/>
                        <a:gd name="connsiteX14" fmla="*/ 1976062 w 1983290"/>
                        <a:gd name="connsiteY14" fmla="*/ 141620 h 2311936"/>
                        <a:gd name="connsiteX15" fmla="*/ 1974965 w 1983290"/>
                        <a:gd name="connsiteY15" fmla="*/ 141197 h 2311936"/>
                        <a:gd name="connsiteX16" fmla="*/ 1980673 w 1983290"/>
                        <a:gd name="connsiteY16" fmla="*/ 141197 h 2311936"/>
                        <a:gd name="connsiteX17" fmla="*/ 1980564 w 1983290"/>
                        <a:gd name="connsiteY17" fmla="*/ 143356 h 2311936"/>
                        <a:gd name="connsiteX18" fmla="*/ 1983290 w 1983290"/>
                        <a:gd name="connsiteY18" fmla="*/ 144407 h 2311936"/>
                        <a:gd name="connsiteX19" fmla="*/ 1980456 w 1983290"/>
                        <a:gd name="connsiteY19" fmla="*/ 145499 h 2311936"/>
                        <a:gd name="connsiteX20" fmla="*/ 1968718 w 1983290"/>
                        <a:gd name="connsiteY20" fmla="*/ 377955 h 2311936"/>
                        <a:gd name="connsiteX21" fmla="*/ 744679 w 1983290"/>
                        <a:gd name="connsiteY21" fmla="*/ 2213529 h 2311936"/>
                        <a:gd name="connsiteX22" fmla="*/ 551831 w 1983290"/>
                        <a:gd name="connsiteY22" fmla="*/ 2306430 h 2311936"/>
                        <a:gd name="connsiteX23" fmla="*/ 552048 w 1983290"/>
                        <a:gd name="connsiteY23" fmla="*/ 2311936 h 2311936"/>
                        <a:gd name="connsiteX24" fmla="*/ 414217 w 1983290"/>
                        <a:gd name="connsiteY24" fmla="*/ 2171281 h 2311936"/>
                        <a:gd name="connsiteX25" fmla="*/ 143430 w 1983290"/>
                        <a:gd name="connsiteY25" fmla="*/ 1729338 h 2311936"/>
                        <a:gd name="connsiteX26" fmla="*/ 7745 w 1983290"/>
                        <a:gd name="connsiteY26" fmla="*/ 1229109 h 2311936"/>
                        <a:gd name="connsiteX27" fmla="*/ 0 w 1983290"/>
                        <a:gd name="connsiteY27" fmla="*/ 1032332 h 2311936"/>
                        <a:gd name="connsiteX28" fmla="*/ 9831 w 1983290"/>
                        <a:gd name="connsiteY28" fmla="*/ 1042363 h 2311936"/>
                        <a:gd name="connsiteX29" fmla="*/ 4091 w 1983290"/>
                        <a:gd name="connsiteY29" fmla="*/ 1028975 h 2311936"/>
                        <a:gd name="connsiteX30" fmla="*/ 82162 w 1983290"/>
                        <a:gd name="connsiteY30" fmla="*/ 991367 h 2311936"/>
                        <a:gd name="connsiteX31" fmla="*/ 585976 w 1983290"/>
                        <a:gd name="connsiteY31" fmla="*/ 235844 h 2311936"/>
                        <a:gd name="connsiteX32" fmla="*/ 590576 w 1983290"/>
                        <a:gd name="connsiteY32" fmla="*/ 144751 h 2311936"/>
                        <a:gd name="connsiteX33" fmla="*/ 589682 w 1983290"/>
                        <a:gd name="connsiteY33" fmla="*/ 144407 h 2311936"/>
                        <a:gd name="connsiteX34" fmla="*/ 590611 w 1983290"/>
                        <a:gd name="connsiteY34" fmla="*/ 144048 h 2311936"/>
                        <a:gd name="connsiteX35" fmla="*/ 590755 w 1983290"/>
                        <a:gd name="connsiteY35" fmla="*/ 141197 h 2311936"/>
                        <a:gd name="connsiteX36" fmla="*/ 598007 w 1983290"/>
                        <a:gd name="connsiteY36" fmla="*/ 141197 h 2311936"/>
                        <a:gd name="connsiteX37" fmla="*/ 597034 w 1983290"/>
                        <a:gd name="connsiteY37" fmla="*/ 141572 h 2311936"/>
                        <a:gd name="connsiteX38" fmla="*/ 773430 w 1983290"/>
                        <a:gd name="connsiteY38" fmla="*/ 73569 h 2311936"/>
                        <a:gd name="connsiteX39" fmla="*/ 1286486 w 1983290"/>
                        <a:gd name="connsiteY39" fmla="*/ 0 h 2311936"/>
                        <a:gd name="connsiteX0" fmla="*/ 1959900 w 1983290"/>
                        <a:gd name="connsiteY0" fmla="*/ 153424 h 2311936"/>
                        <a:gd name="connsiteX1" fmla="*/ 1799542 w 1983290"/>
                        <a:gd name="connsiteY1" fmla="*/ 215245 h 2311936"/>
                        <a:gd name="connsiteX2" fmla="*/ 1286486 w 1983290"/>
                        <a:gd name="connsiteY2" fmla="*/ 288814 h 2311936"/>
                        <a:gd name="connsiteX3" fmla="*/ 773430 w 1983290"/>
                        <a:gd name="connsiteY3" fmla="*/ 215245 h 2311936"/>
                        <a:gd name="connsiteX4" fmla="*/ 632498 w 1983290"/>
                        <a:gd name="connsiteY4" fmla="*/ 160913 h 2311936"/>
                        <a:gd name="connsiteX5" fmla="*/ 773430 w 1983290"/>
                        <a:gd name="connsiteY5" fmla="*/ 215245 h 2311936"/>
                        <a:gd name="connsiteX6" fmla="*/ 1286486 w 1983290"/>
                        <a:gd name="connsiteY6" fmla="*/ 288814 h 2311936"/>
                        <a:gd name="connsiteX7" fmla="*/ 1799542 w 1983290"/>
                        <a:gd name="connsiteY7" fmla="*/ 215245 h 2311936"/>
                        <a:gd name="connsiteX8" fmla="*/ 1959900 w 1983290"/>
                        <a:gd name="connsiteY8" fmla="*/ 153424 h 2311936"/>
                        <a:gd name="connsiteX9" fmla="*/ 1286486 w 1983290"/>
                        <a:gd name="connsiteY9" fmla="*/ 0 h 2311936"/>
                        <a:gd name="connsiteX10" fmla="*/ 1799542 w 1983290"/>
                        <a:gd name="connsiteY10" fmla="*/ 73569 h 2311936"/>
                        <a:gd name="connsiteX11" fmla="*/ 1976062 w 1983290"/>
                        <a:gd name="connsiteY11" fmla="*/ 141620 h 2311936"/>
                        <a:gd name="connsiteX12" fmla="*/ 1974965 w 1983290"/>
                        <a:gd name="connsiteY12" fmla="*/ 141197 h 2311936"/>
                        <a:gd name="connsiteX13" fmla="*/ 1980673 w 1983290"/>
                        <a:gd name="connsiteY13" fmla="*/ 141197 h 2311936"/>
                        <a:gd name="connsiteX14" fmla="*/ 1980564 w 1983290"/>
                        <a:gd name="connsiteY14" fmla="*/ 143356 h 2311936"/>
                        <a:gd name="connsiteX15" fmla="*/ 1983290 w 1983290"/>
                        <a:gd name="connsiteY15" fmla="*/ 144407 h 2311936"/>
                        <a:gd name="connsiteX16" fmla="*/ 1980456 w 1983290"/>
                        <a:gd name="connsiteY16" fmla="*/ 145499 h 2311936"/>
                        <a:gd name="connsiteX17" fmla="*/ 1968718 w 1983290"/>
                        <a:gd name="connsiteY17" fmla="*/ 377955 h 2311936"/>
                        <a:gd name="connsiteX18" fmla="*/ 744679 w 1983290"/>
                        <a:gd name="connsiteY18" fmla="*/ 2213529 h 2311936"/>
                        <a:gd name="connsiteX19" fmla="*/ 551831 w 1983290"/>
                        <a:gd name="connsiteY19" fmla="*/ 2306430 h 2311936"/>
                        <a:gd name="connsiteX20" fmla="*/ 552048 w 1983290"/>
                        <a:gd name="connsiteY20" fmla="*/ 2311936 h 2311936"/>
                        <a:gd name="connsiteX21" fmla="*/ 414217 w 1983290"/>
                        <a:gd name="connsiteY21" fmla="*/ 2171281 h 2311936"/>
                        <a:gd name="connsiteX22" fmla="*/ 143430 w 1983290"/>
                        <a:gd name="connsiteY22" fmla="*/ 1729338 h 2311936"/>
                        <a:gd name="connsiteX23" fmla="*/ 7745 w 1983290"/>
                        <a:gd name="connsiteY23" fmla="*/ 1229109 h 2311936"/>
                        <a:gd name="connsiteX24" fmla="*/ 0 w 1983290"/>
                        <a:gd name="connsiteY24" fmla="*/ 1032332 h 2311936"/>
                        <a:gd name="connsiteX25" fmla="*/ 9831 w 1983290"/>
                        <a:gd name="connsiteY25" fmla="*/ 1042363 h 2311936"/>
                        <a:gd name="connsiteX26" fmla="*/ 4091 w 1983290"/>
                        <a:gd name="connsiteY26" fmla="*/ 1028975 h 2311936"/>
                        <a:gd name="connsiteX27" fmla="*/ 82162 w 1983290"/>
                        <a:gd name="connsiteY27" fmla="*/ 991367 h 2311936"/>
                        <a:gd name="connsiteX28" fmla="*/ 585976 w 1983290"/>
                        <a:gd name="connsiteY28" fmla="*/ 235844 h 2311936"/>
                        <a:gd name="connsiteX29" fmla="*/ 590576 w 1983290"/>
                        <a:gd name="connsiteY29" fmla="*/ 144751 h 2311936"/>
                        <a:gd name="connsiteX30" fmla="*/ 589682 w 1983290"/>
                        <a:gd name="connsiteY30" fmla="*/ 144407 h 2311936"/>
                        <a:gd name="connsiteX31" fmla="*/ 590611 w 1983290"/>
                        <a:gd name="connsiteY31" fmla="*/ 144048 h 2311936"/>
                        <a:gd name="connsiteX32" fmla="*/ 590755 w 1983290"/>
                        <a:gd name="connsiteY32" fmla="*/ 141197 h 2311936"/>
                        <a:gd name="connsiteX33" fmla="*/ 598007 w 1983290"/>
                        <a:gd name="connsiteY33" fmla="*/ 141197 h 2311936"/>
                        <a:gd name="connsiteX34" fmla="*/ 597034 w 1983290"/>
                        <a:gd name="connsiteY34" fmla="*/ 141572 h 2311936"/>
                        <a:gd name="connsiteX35" fmla="*/ 773430 w 1983290"/>
                        <a:gd name="connsiteY35" fmla="*/ 73569 h 2311936"/>
                        <a:gd name="connsiteX36" fmla="*/ 1286486 w 1983290"/>
                        <a:gd name="connsiteY36" fmla="*/ 0 h 2311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983290" h="2311936">
                          <a:moveTo>
                            <a:pt x="1959900" y="153424"/>
                          </a:moveTo>
                          <a:lnTo>
                            <a:pt x="1799542" y="215245"/>
                          </a:lnTo>
                          <a:cubicBezTo>
                            <a:pt x="1641848" y="262618"/>
                            <a:pt x="1468474" y="288814"/>
                            <a:pt x="1286486" y="288814"/>
                          </a:cubicBezTo>
                          <a:cubicBezTo>
                            <a:pt x="1104496" y="288814"/>
                            <a:pt x="931122" y="262618"/>
                            <a:pt x="773430" y="215245"/>
                          </a:cubicBezTo>
                          <a:lnTo>
                            <a:pt x="632498" y="160913"/>
                          </a:lnTo>
                          <a:lnTo>
                            <a:pt x="773430" y="215245"/>
                          </a:lnTo>
                          <a:cubicBezTo>
                            <a:pt x="931122" y="262618"/>
                            <a:pt x="1104496" y="288814"/>
                            <a:pt x="1286486" y="288814"/>
                          </a:cubicBezTo>
                          <a:cubicBezTo>
                            <a:pt x="1468474" y="288814"/>
                            <a:pt x="1641848" y="262618"/>
                            <a:pt x="1799542" y="215245"/>
                          </a:cubicBezTo>
                          <a:lnTo>
                            <a:pt x="1959900" y="153424"/>
                          </a:lnTo>
                          <a:close/>
                          <a:moveTo>
                            <a:pt x="1286486" y="0"/>
                          </a:moveTo>
                          <a:cubicBezTo>
                            <a:pt x="1468474" y="0"/>
                            <a:pt x="1641848" y="26196"/>
                            <a:pt x="1799542" y="73569"/>
                          </a:cubicBezTo>
                          <a:lnTo>
                            <a:pt x="1976062" y="141620"/>
                          </a:lnTo>
                          <a:lnTo>
                            <a:pt x="1974965" y="141197"/>
                          </a:lnTo>
                          <a:lnTo>
                            <a:pt x="1980673" y="141197"/>
                          </a:lnTo>
                          <a:cubicBezTo>
                            <a:pt x="1980637" y="141917"/>
                            <a:pt x="1980600" y="142636"/>
                            <a:pt x="1980564" y="143356"/>
                          </a:cubicBezTo>
                          <a:lnTo>
                            <a:pt x="1983290" y="144407"/>
                          </a:lnTo>
                          <a:lnTo>
                            <a:pt x="1980456" y="145499"/>
                          </a:lnTo>
                          <a:lnTo>
                            <a:pt x="1968718" y="377955"/>
                          </a:lnTo>
                          <a:cubicBezTo>
                            <a:pt x="1888073" y="1172058"/>
                            <a:pt x="1414094" y="1849881"/>
                            <a:pt x="744679" y="2213529"/>
                          </a:cubicBezTo>
                          <a:lnTo>
                            <a:pt x="551831" y="2306430"/>
                          </a:lnTo>
                          <a:cubicBezTo>
                            <a:pt x="551903" y="2308265"/>
                            <a:pt x="551976" y="2310101"/>
                            <a:pt x="552048" y="2311936"/>
                          </a:cubicBezTo>
                          <a:lnTo>
                            <a:pt x="414217" y="2171281"/>
                          </a:lnTo>
                          <a:cubicBezTo>
                            <a:pt x="308253" y="2045253"/>
                            <a:pt x="215521" y="1896439"/>
                            <a:pt x="143430" y="1729338"/>
                          </a:cubicBezTo>
                          <a:cubicBezTo>
                            <a:pt x="71339" y="1562236"/>
                            <a:pt x="26714" y="1392668"/>
                            <a:pt x="7745" y="1229109"/>
                          </a:cubicBezTo>
                          <a:lnTo>
                            <a:pt x="0" y="1032332"/>
                          </a:lnTo>
                          <a:lnTo>
                            <a:pt x="9831" y="1042363"/>
                          </a:lnTo>
                          <a:lnTo>
                            <a:pt x="4091" y="1028975"/>
                          </a:lnTo>
                          <a:lnTo>
                            <a:pt x="82162" y="991367"/>
                          </a:lnTo>
                          <a:cubicBezTo>
                            <a:pt x="357693" y="841689"/>
                            <a:pt x="552783" y="562697"/>
                            <a:pt x="585976" y="235844"/>
                          </a:cubicBezTo>
                          <a:lnTo>
                            <a:pt x="590576" y="144751"/>
                          </a:lnTo>
                          <a:lnTo>
                            <a:pt x="589682" y="144407"/>
                          </a:lnTo>
                          <a:lnTo>
                            <a:pt x="590611" y="144048"/>
                          </a:lnTo>
                          <a:lnTo>
                            <a:pt x="590755" y="141197"/>
                          </a:lnTo>
                          <a:lnTo>
                            <a:pt x="598007" y="141197"/>
                          </a:lnTo>
                          <a:lnTo>
                            <a:pt x="597034" y="141572"/>
                          </a:lnTo>
                          <a:lnTo>
                            <a:pt x="773430" y="73569"/>
                          </a:lnTo>
                          <a:cubicBezTo>
                            <a:pt x="931122" y="26196"/>
                            <a:pt x="1104496" y="0"/>
                            <a:pt x="1286486" y="0"/>
                          </a:cubicBezTo>
                          <a:close/>
                        </a:path>
                      </a:pathLst>
                    </a:custGeom>
                    <a:solidFill>
                      <a:srgbClr val="F17C3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0" name="Freeform: Shape 31">
                      <a:extLst>
                        <a:ext uri="{FF2B5EF4-FFF2-40B4-BE49-F238E27FC236}">
                          <a16:creationId xmlns:a16="http://schemas.microsoft.com/office/drawing/2014/main" id="{3FDA4B5B-9913-422F-89F6-C4068BFFB100}"/>
                        </a:ext>
                      </a:extLst>
                    </p:cNvPr>
                    <p:cNvSpPr/>
                    <p:nvPr/>
                  </p:nvSpPr>
                  <p:spPr>
                    <a:xfrm rot="20199819">
                      <a:off x="6608902" y="5109782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CB4E0F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1" name="Freeform: Shape 32">
                      <a:extLst>
                        <a:ext uri="{FF2B5EF4-FFF2-40B4-BE49-F238E27FC236}">
                          <a16:creationId xmlns:a16="http://schemas.microsoft.com/office/drawing/2014/main" id="{0D38EE6D-1B7F-4532-8817-3598AB54010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619364" y="3582055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E1561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956358" y="1907619"/>
                    <a:ext cx="2370048" cy="1982812"/>
                    <a:chOff x="5956358" y="1907619"/>
                    <a:chExt cx="2370048" cy="1982812"/>
                  </a:xfrm>
                </p:grpSpPr>
                <p:sp>
                  <p:nvSpPr>
                    <p:cNvPr id="45" name="Freeform: Shape 60">
                      <a:extLst>
                        <a:ext uri="{FF2B5EF4-FFF2-40B4-BE49-F238E27FC236}">
                          <a16:creationId xmlns:a16="http://schemas.microsoft.com/office/drawing/2014/main" id="{AB4C42C0-FAA7-4A8C-9560-B2E3F9842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6358" y="1907619"/>
                      <a:ext cx="2313045" cy="1982812"/>
                    </a:xfrm>
                    <a:custGeom>
                      <a:avLst/>
                      <a:gdLst>
                        <a:gd name="connsiteX0" fmla="*/ 1036105 w 2313045"/>
                        <a:gd name="connsiteY0" fmla="*/ 1982142 h 1982812"/>
                        <a:gd name="connsiteX1" fmla="*/ 1034555 w 2313045"/>
                        <a:gd name="connsiteY1" fmla="*/ 1982812 h 1982812"/>
                        <a:gd name="connsiteX2" fmla="*/ 1034267 w 2313045"/>
                        <a:gd name="connsiteY2" fmla="*/ 1982214 h 1982812"/>
                        <a:gd name="connsiteX3" fmla="*/ 1291565 w 2313045"/>
                        <a:gd name="connsiteY3" fmla="*/ 1759790 h 1982812"/>
                        <a:gd name="connsiteX4" fmla="*/ 1174097 w 2313045"/>
                        <a:gd name="connsiteY4" fmla="*/ 1844416 h 1982812"/>
                        <a:gd name="connsiteX5" fmla="*/ 1108397 w 2313045"/>
                        <a:gd name="connsiteY5" fmla="*/ 1908796 h 1982812"/>
                        <a:gd name="connsiteX6" fmla="*/ 1174097 w 2313045"/>
                        <a:gd name="connsiteY6" fmla="*/ 1844416 h 1982812"/>
                        <a:gd name="connsiteX7" fmla="*/ 144921 w 2313045"/>
                        <a:gd name="connsiteY7" fmla="*/ 1333 h 1982812"/>
                        <a:gd name="connsiteX8" fmla="*/ 381163 w 2313045"/>
                        <a:gd name="connsiteY8" fmla="*/ 13262 h 1982812"/>
                        <a:gd name="connsiteX9" fmla="*/ 2216737 w 2313045"/>
                        <a:gd name="connsiteY9" fmla="*/ 1237301 h 1982812"/>
                        <a:gd name="connsiteX10" fmla="*/ 2309724 w 2313045"/>
                        <a:gd name="connsiteY10" fmla="*/ 1430330 h 1982812"/>
                        <a:gd name="connsiteX11" fmla="*/ 2313045 w 2313045"/>
                        <a:gd name="connsiteY11" fmla="*/ 1430199 h 1982812"/>
                        <a:gd name="connsiteX12" fmla="*/ 2172390 w 2313045"/>
                        <a:gd name="connsiteY12" fmla="*/ 1568030 h 1982812"/>
                        <a:gd name="connsiteX13" fmla="*/ 1730447 w 2313045"/>
                        <a:gd name="connsiteY13" fmla="*/ 1838816 h 1982812"/>
                        <a:gd name="connsiteX14" fmla="*/ 1230219 w 2313045"/>
                        <a:gd name="connsiteY14" fmla="*/ 1974502 h 1982812"/>
                        <a:gd name="connsiteX15" fmla="*/ 1033441 w 2313045"/>
                        <a:gd name="connsiteY15" fmla="*/ 1982246 h 1982812"/>
                        <a:gd name="connsiteX16" fmla="*/ 1034013 w 2313045"/>
                        <a:gd name="connsiteY16" fmla="*/ 1981686 h 1982812"/>
                        <a:gd name="connsiteX17" fmla="*/ 994575 w 2313045"/>
                        <a:gd name="connsiteY17" fmla="*/ 1899818 h 1982812"/>
                        <a:gd name="connsiteX18" fmla="*/ 239052 w 2313045"/>
                        <a:gd name="connsiteY18" fmla="*/ 1396004 h 1982812"/>
                        <a:gd name="connsiteX19" fmla="*/ 145308 w 2313045"/>
                        <a:gd name="connsiteY19" fmla="*/ 1391271 h 1982812"/>
                        <a:gd name="connsiteX20" fmla="*/ 215245 w 2313045"/>
                        <a:gd name="connsiteY20" fmla="*/ 1209860 h 1982812"/>
                        <a:gd name="connsiteX21" fmla="*/ 288814 w 2313045"/>
                        <a:gd name="connsiteY21" fmla="*/ 696804 h 1982812"/>
                        <a:gd name="connsiteX22" fmla="*/ 215245 w 2313045"/>
                        <a:gd name="connsiteY22" fmla="*/ 183748 h 1982812"/>
                        <a:gd name="connsiteX23" fmla="*/ 144406 w 2313045"/>
                        <a:gd name="connsiteY23" fmla="*/ 0 h 1982812"/>
                        <a:gd name="connsiteX24" fmla="*/ 215244 w 2313045"/>
                        <a:gd name="connsiteY24" fmla="*/ 183748 h 1982812"/>
                        <a:gd name="connsiteX25" fmla="*/ 288813 w 2313045"/>
                        <a:gd name="connsiteY25" fmla="*/ 696804 h 1982812"/>
                        <a:gd name="connsiteX26" fmla="*/ 215244 w 2313045"/>
                        <a:gd name="connsiteY26" fmla="*/ 1209860 h 1982812"/>
                        <a:gd name="connsiteX27" fmla="*/ 144406 w 2313045"/>
                        <a:gd name="connsiteY27" fmla="*/ 1393608 h 1982812"/>
                        <a:gd name="connsiteX28" fmla="*/ 73569 w 2313045"/>
                        <a:gd name="connsiteY28" fmla="*/ 1209860 h 1982812"/>
                        <a:gd name="connsiteX29" fmla="*/ 0 w 2313045"/>
                        <a:gd name="connsiteY29" fmla="*/ 696804 h 1982812"/>
                        <a:gd name="connsiteX30" fmla="*/ 73569 w 2313045"/>
                        <a:gd name="connsiteY30" fmla="*/ 183748 h 1982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2313045" h="1982812">
                          <a:moveTo>
                            <a:pt x="1036105" y="1982142"/>
                          </a:moveTo>
                          <a:lnTo>
                            <a:pt x="1034555" y="1982812"/>
                          </a:lnTo>
                          <a:lnTo>
                            <a:pt x="1034267" y="1982214"/>
                          </a:lnTo>
                          <a:close/>
                          <a:moveTo>
                            <a:pt x="1291565" y="1759790"/>
                          </a:moveTo>
                          <a:lnTo>
                            <a:pt x="1174097" y="1844416"/>
                          </a:lnTo>
                          <a:lnTo>
                            <a:pt x="1108397" y="1908796"/>
                          </a:lnTo>
                          <a:lnTo>
                            <a:pt x="1174097" y="1844416"/>
                          </a:lnTo>
                          <a:close/>
                          <a:moveTo>
                            <a:pt x="144921" y="1333"/>
                          </a:moveTo>
                          <a:lnTo>
                            <a:pt x="381163" y="13262"/>
                          </a:lnTo>
                          <a:cubicBezTo>
                            <a:pt x="1175266" y="93907"/>
                            <a:pt x="1853089" y="567886"/>
                            <a:pt x="2216737" y="1237301"/>
                          </a:cubicBezTo>
                          <a:lnTo>
                            <a:pt x="2309724" y="1430330"/>
                          </a:lnTo>
                          <a:lnTo>
                            <a:pt x="2313045" y="1430199"/>
                          </a:lnTo>
                          <a:lnTo>
                            <a:pt x="2172390" y="1568030"/>
                          </a:lnTo>
                          <a:cubicBezTo>
                            <a:pt x="2046363" y="1673994"/>
                            <a:pt x="1897548" y="1766726"/>
                            <a:pt x="1730447" y="1838816"/>
                          </a:cubicBezTo>
                          <a:cubicBezTo>
                            <a:pt x="1563346" y="1910907"/>
                            <a:pt x="1393777" y="1955533"/>
                            <a:pt x="1230219" y="1974502"/>
                          </a:cubicBezTo>
                          <a:lnTo>
                            <a:pt x="1033441" y="1982246"/>
                          </a:lnTo>
                          <a:lnTo>
                            <a:pt x="1034013" y="1981686"/>
                          </a:lnTo>
                          <a:lnTo>
                            <a:pt x="994575" y="1899818"/>
                          </a:lnTo>
                          <a:cubicBezTo>
                            <a:pt x="844897" y="1624287"/>
                            <a:pt x="565905" y="1429198"/>
                            <a:pt x="239052" y="1396004"/>
                          </a:cubicBezTo>
                          <a:lnTo>
                            <a:pt x="145308" y="1391271"/>
                          </a:lnTo>
                          <a:lnTo>
                            <a:pt x="215245" y="1209860"/>
                          </a:lnTo>
                          <a:cubicBezTo>
                            <a:pt x="262618" y="1052167"/>
                            <a:pt x="288814" y="878793"/>
                            <a:pt x="288814" y="696804"/>
                          </a:cubicBezTo>
                          <a:cubicBezTo>
                            <a:pt x="288814" y="514815"/>
                            <a:pt x="262618" y="341441"/>
                            <a:pt x="215245" y="183748"/>
                          </a:cubicBezTo>
                          <a:close/>
                          <a:moveTo>
                            <a:pt x="144406" y="0"/>
                          </a:move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6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close/>
                        </a:path>
                      </a:pathLst>
                    </a:custGeom>
                    <a:solidFill>
                      <a:srgbClr val="80C535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2" name="Freeform: Shape 33">
                      <a:extLst>
                        <a:ext uri="{FF2B5EF4-FFF2-40B4-BE49-F238E27FC236}">
                          <a16:creationId xmlns:a16="http://schemas.microsoft.com/office/drawing/2014/main" id="{D6FB3A6F-8046-442B-B000-47100BE5C25B}"/>
                        </a:ext>
                      </a:extLst>
                    </p:cNvPr>
                    <p:cNvSpPr/>
                    <p:nvPr/>
                  </p:nvSpPr>
                  <p:spPr>
                    <a:xfrm rot="14799819">
                      <a:off x="7485195" y="2917039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5A278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3" name="Freeform: Shape 34">
                      <a:extLst>
                        <a:ext uri="{FF2B5EF4-FFF2-40B4-BE49-F238E27FC236}">
                          <a16:creationId xmlns:a16="http://schemas.microsoft.com/office/drawing/2014/main" id="{0D4714F2-8637-4183-A071-13871E0163F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956358" y="1907620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5A278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3870400" y="4655752"/>
                    <a:ext cx="2374295" cy="1981179"/>
                    <a:chOff x="3870400" y="4655752"/>
                    <a:chExt cx="2374295" cy="1981179"/>
                  </a:xfrm>
                </p:grpSpPr>
                <p:sp>
                  <p:nvSpPr>
                    <p:cNvPr id="47" name="Freeform: Shape 63">
                      <a:extLst>
                        <a:ext uri="{FF2B5EF4-FFF2-40B4-BE49-F238E27FC236}">
                          <a16:creationId xmlns:a16="http://schemas.microsoft.com/office/drawing/2014/main" id="{F523DACD-E641-4EEB-BE56-FB0781180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6212" y="4655752"/>
                      <a:ext cx="2318482" cy="1981179"/>
                    </a:xfrm>
                    <a:custGeom>
                      <a:avLst/>
                      <a:gdLst>
                        <a:gd name="connsiteX0" fmla="*/ 1281981 w 2318482"/>
                        <a:gd name="connsiteY0" fmla="*/ 0 h 1981179"/>
                        <a:gd name="connsiteX1" fmla="*/ 1176067 w 2318482"/>
                        <a:gd name="connsiteY1" fmla="*/ 102892 h 1981179"/>
                        <a:gd name="connsiteX2" fmla="*/ 1278276 w 2318482"/>
                        <a:gd name="connsiteY2" fmla="*/ 3600 h 1981179"/>
                        <a:gd name="connsiteX3" fmla="*/ 1278656 w 2318482"/>
                        <a:gd name="connsiteY3" fmla="*/ 3437 h 1981179"/>
                        <a:gd name="connsiteX4" fmla="*/ 1314854 w 2318482"/>
                        <a:gd name="connsiteY4" fmla="*/ 78582 h 1981179"/>
                        <a:gd name="connsiteX5" fmla="*/ 2169787 w 2318482"/>
                        <a:gd name="connsiteY5" fmla="*/ 587416 h 1981179"/>
                        <a:gd name="connsiteX6" fmla="*/ 2174550 w 2318482"/>
                        <a:gd name="connsiteY6" fmla="*/ 587176 h 1981179"/>
                        <a:gd name="connsiteX7" fmla="*/ 2174550 w 2318482"/>
                        <a:gd name="connsiteY7" fmla="*/ 588801 h 1981179"/>
                        <a:gd name="connsiteX8" fmla="*/ 2244913 w 2318482"/>
                        <a:gd name="connsiteY8" fmla="*/ 771319 h 1981179"/>
                        <a:gd name="connsiteX9" fmla="*/ 2318482 w 2318482"/>
                        <a:gd name="connsiteY9" fmla="*/ 1284375 h 1981179"/>
                        <a:gd name="connsiteX10" fmla="*/ 2244913 w 2318482"/>
                        <a:gd name="connsiteY10" fmla="*/ 1797431 h 1981179"/>
                        <a:gd name="connsiteX11" fmla="*/ 2174076 w 2318482"/>
                        <a:gd name="connsiteY11" fmla="*/ 1981179 h 1981179"/>
                        <a:gd name="connsiteX12" fmla="*/ 2103238 w 2318482"/>
                        <a:gd name="connsiteY12" fmla="*/ 1797431 h 1981179"/>
                        <a:gd name="connsiteX13" fmla="*/ 2172540 w 2318482"/>
                        <a:gd name="connsiteY13" fmla="*/ 1977196 h 1981179"/>
                        <a:gd name="connsiteX14" fmla="*/ 2169787 w 2318482"/>
                        <a:gd name="connsiteY14" fmla="*/ 1977334 h 1981179"/>
                        <a:gd name="connsiteX15" fmla="*/ 92692 w 2318482"/>
                        <a:gd name="connsiteY15" fmla="*/ 741099 h 1981179"/>
                        <a:gd name="connsiteX16" fmla="*/ 861 w 2318482"/>
                        <a:gd name="connsiteY16" fmla="*/ 550471 h 1981179"/>
                        <a:gd name="connsiteX17" fmla="*/ 11023 w 2318482"/>
                        <a:gd name="connsiteY17" fmla="*/ 546121 h 1981179"/>
                        <a:gd name="connsiteX18" fmla="*/ 196810 w 2318482"/>
                        <a:gd name="connsiteY18" fmla="*/ 539613 h 1981179"/>
                        <a:gd name="connsiteX19" fmla="*/ 697620 w 2318482"/>
                        <a:gd name="connsiteY19" fmla="*/ 406093 h 1981179"/>
                        <a:gd name="connsiteX20" fmla="*/ 1041676 w 2318482"/>
                        <a:gd name="connsiteY20" fmla="*/ 213669 h 1981179"/>
                        <a:gd name="connsiteX21" fmla="*/ 1100380 w 2318482"/>
                        <a:gd name="connsiteY21" fmla="*/ 168362 h 1981179"/>
                        <a:gd name="connsiteX22" fmla="*/ 1041676 w 2318482"/>
                        <a:gd name="connsiteY22" fmla="*/ 213669 h 1981179"/>
                        <a:gd name="connsiteX23" fmla="*/ 697620 w 2318482"/>
                        <a:gd name="connsiteY23" fmla="*/ 406093 h 1981179"/>
                        <a:gd name="connsiteX24" fmla="*/ 196810 w 2318482"/>
                        <a:gd name="connsiteY24" fmla="*/ 539613 h 1981179"/>
                        <a:gd name="connsiteX25" fmla="*/ 0 w 2318482"/>
                        <a:gd name="connsiteY25" fmla="*/ 546507 h 1981179"/>
                        <a:gd name="connsiteX26" fmla="*/ 141251 w 2318482"/>
                        <a:gd name="connsiteY26" fmla="*/ 409286 h 1981179"/>
                        <a:gd name="connsiteX27" fmla="*/ 584361 w 2318482"/>
                        <a:gd name="connsiteY27" fmla="*/ 140414 h 1981179"/>
                        <a:gd name="connsiteX28" fmla="*/ 1085172 w 2318482"/>
                        <a:gd name="connsiteY28" fmla="*/ 6894 h 1981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2318482" h="1981179">
                          <a:moveTo>
                            <a:pt x="1281981" y="0"/>
                          </a:moveTo>
                          <a:lnTo>
                            <a:pt x="1176067" y="102892"/>
                          </a:lnTo>
                          <a:lnTo>
                            <a:pt x="1278276" y="3600"/>
                          </a:lnTo>
                          <a:lnTo>
                            <a:pt x="1278656" y="3437"/>
                          </a:lnTo>
                          <a:lnTo>
                            <a:pt x="1314854" y="78582"/>
                          </a:lnTo>
                          <a:cubicBezTo>
                            <a:pt x="1479500" y="381667"/>
                            <a:pt x="1800616" y="587416"/>
                            <a:pt x="2169787" y="587416"/>
                          </a:cubicBezTo>
                          <a:lnTo>
                            <a:pt x="2174550" y="587176"/>
                          </a:lnTo>
                          <a:lnTo>
                            <a:pt x="2174550" y="588801"/>
                          </a:lnTo>
                          <a:lnTo>
                            <a:pt x="2244913" y="771319"/>
                          </a:lnTo>
                          <a:cubicBezTo>
                            <a:pt x="2292286" y="929012"/>
                            <a:pt x="2318482" y="1102386"/>
                            <a:pt x="2318482" y="1284375"/>
                          </a:cubicBezTo>
                          <a:cubicBezTo>
                            <a:pt x="2318482" y="1466364"/>
                            <a:pt x="2292286" y="1639738"/>
                            <a:pt x="2244913" y="1797431"/>
                          </a:cubicBezTo>
                          <a:lnTo>
                            <a:pt x="2174076" y="1981179"/>
                          </a:lnTo>
                          <a:lnTo>
                            <a:pt x="2103238" y="1797431"/>
                          </a:lnTo>
                          <a:lnTo>
                            <a:pt x="2172540" y="1977196"/>
                          </a:lnTo>
                          <a:lnTo>
                            <a:pt x="2169787" y="1977334"/>
                          </a:lnTo>
                          <a:cubicBezTo>
                            <a:pt x="1272870" y="1977334"/>
                            <a:pt x="492705" y="1477456"/>
                            <a:pt x="92692" y="741099"/>
                          </a:cubicBezTo>
                          <a:lnTo>
                            <a:pt x="861" y="550471"/>
                          </a:lnTo>
                          <a:lnTo>
                            <a:pt x="11023" y="546121"/>
                          </a:lnTo>
                          <a:lnTo>
                            <a:pt x="196810" y="539613"/>
                          </a:lnTo>
                          <a:cubicBezTo>
                            <a:pt x="360449" y="521352"/>
                            <a:pt x="530208" y="477460"/>
                            <a:pt x="697620" y="406093"/>
                          </a:cubicBezTo>
                          <a:cubicBezTo>
                            <a:pt x="823179" y="352567"/>
                            <a:pt x="938502" y="287387"/>
                            <a:pt x="1041676" y="213669"/>
                          </a:cubicBezTo>
                          <a:lnTo>
                            <a:pt x="1100380" y="168362"/>
                          </a:lnTo>
                          <a:lnTo>
                            <a:pt x="1041676" y="213669"/>
                          </a:lnTo>
                          <a:cubicBezTo>
                            <a:pt x="938501" y="287387"/>
                            <a:pt x="823179" y="352567"/>
                            <a:pt x="697620" y="406093"/>
                          </a:cubicBezTo>
                          <a:cubicBezTo>
                            <a:pt x="530208" y="477460"/>
                            <a:pt x="360449" y="521352"/>
                            <a:pt x="196810" y="539613"/>
                          </a:cubicBezTo>
                          <a:lnTo>
                            <a:pt x="0" y="546507"/>
                          </a:lnTo>
                          <a:lnTo>
                            <a:pt x="141251" y="409286"/>
                          </a:lnTo>
                          <a:cubicBezTo>
                            <a:pt x="267736" y="303868"/>
                            <a:pt x="416950" y="211781"/>
                            <a:pt x="584361" y="140414"/>
                          </a:cubicBezTo>
                          <a:cubicBezTo>
                            <a:pt x="751773" y="69046"/>
                            <a:pt x="921533" y="25155"/>
                            <a:pt x="1085172" y="6894"/>
                          </a:cubicBezTo>
                          <a:close/>
                        </a:path>
                      </a:pathLst>
                    </a:custGeom>
                    <a:solidFill>
                      <a:srgbClr val="8A3CC4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8" name="Freeform: Shape 30">
                      <a:extLst>
                        <a:ext uri="{FF2B5EF4-FFF2-40B4-BE49-F238E27FC236}">
                          <a16:creationId xmlns:a16="http://schemas.microsoft.com/office/drawing/2014/main" id="{C7A0C91A-4472-4959-AC36-742B61A2B2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5882" y="5243323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9BBB59">
                        <a:lumMod val="5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5" name="Freeform: Shape 36">
                      <a:extLst>
                        <a:ext uri="{FF2B5EF4-FFF2-40B4-BE49-F238E27FC236}">
                          <a16:creationId xmlns:a16="http://schemas.microsoft.com/office/drawing/2014/main" id="{4E928E32-8C5E-4599-AEB4-739DD3E0EDFA}"/>
                        </a:ext>
                      </a:extLst>
                    </p:cNvPr>
                    <p:cNvSpPr/>
                    <p:nvPr/>
                  </p:nvSpPr>
                  <p:spPr>
                    <a:xfrm rot="4014690">
                      <a:off x="4422797" y="4232201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9BBB59">
                        <a:lumMod val="5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3733800" y="2038705"/>
                    <a:ext cx="1979955" cy="2376587"/>
                    <a:chOff x="3733800" y="2038705"/>
                    <a:chExt cx="1979955" cy="2376587"/>
                  </a:xfrm>
                </p:grpSpPr>
                <p:sp>
                  <p:nvSpPr>
                    <p:cNvPr id="46" name="Freeform: Shape 61">
                      <a:extLst>
                        <a:ext uri="{FF2B5EF4-FFF2-40B4-BE49-F238E27FC236}">
                          <a16:creationId xmlns:a16="http://schemas.microsoft.com/office/drawing/2014/main" id="{66BFDA8F-1C93-4059-8D20-33B5540E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3800" y="2094519"/>
                      <a:ext cx="1979955" cy="2320773"/>
                    </a:xfrm>
                    <a:custGeom>
                      <a:avLst/>
                      <a:gdLst>
                        <a:gd name="connsiteX0" fmla="*/ 1431394 w 1979955"/>
                        <a:gd name="connsiteY0" fmla="*/ 0 h 2320773"/>
                        <a:gd name="connsiteX1" fmla="*/ 1568615 w 1979955"/>
                        <a:gd name="connsiteY1" fmla="*/ 141251 h 2320773"/>
                        <a:gd name="connsiteX2" fmla="*/ 1837487 w 1979955"/>
                        <a:gd name="connsiteY2" fmla="*/ 584361 h 2320773"/>
                        <a:gd name="connsiteX3" fmla="*/ 1971007 w 1979955"/>
                        <a:gd name="connsiteY3" fmla="*/ 1085171 h 2320773"/>
                        <a:gd name="connsiteX4" fmla="*/ 1977901 w 1979955"/>
                        <a:gd name="connsiteY4" fmla="*/ 1281980 h 2320773"/>
                        <a:gd name="connsiteX5" fmla="*/ 1977901 w 1979955"/>
                        <a:gd name="connsiteY5" fmla="*/ 1281980 h 2320773"/>
                        <a:gd name="connsiteX6" fmla="*/ 1977732 w 1979955"/>
                        <a:gd name="connsiteY6" fmla="*/ 1277152 h 2320773"/>
                        <a:gd name="connsiteX7" fmla="*/ 1979955 w 1979955"/>
                        <a:gd name="connsiteY7" fmla="*/ 1282316 h 2320773"/>
                        <a:gd name="connsiteX8" fmla="*/ 1898752 w 1979955"/>
                        <a:gd name="connsiteY8" fmla="*/ 1321433 h 2320773"/>
                        <a:gd name="connsiteX9" fmla="*/ 1399351 w 1979955"/>
                        <a:gd name="connsiteY9" fmla="*/ 2040391 h 2320773"/>
                        <a:gd name="connsiteX10" fmla="*/ 1390095 w 1979955"/>
                        <a:gd name="connsiteY10" fmla="*/ 2173816 h 2320773"/>
                        <a:gd name="connsiteX11" fmla="*/ 1396712 w 1979955"/>
                        <a:gd name="connsiteY11" fmla="*/ 2176367 h 2320773"/>
                        <a:gd name="connsiteX12" fmla="*/ 1390048 w 1979955"/>
                        <a:gd name="connsiteY12" fmla="*/ 2178935 h 2320773"/>
                        <a:gd name="connsiteX13" fmla="*/ 1390159 w 1979955"/>
                        <a:gd name="connsiteY13" fmla="*/ 2181129 h 2320773"/>
                        <a:gd name="connsiteX14" fmla="*/ 1384358 w 1979955"/>
                        <a:gd name="connsiteY14" fmla="*/ 2181129 h 2320773"/>
                        <a:gd name="connsiteX15" fmla="*/ 1385356 w 1979955"/>
                        <a:gd name="connsiteY15" fmla="*/ 2180744 h 2320773"/>
                        <a:gd name="connsiteX16" fmla="*/ 1212964 w 1979955"/>
                        <a:gd name="connsiteY16" fmla="*/ 2247204 h 2320773"/>
                        <a:gd name="connsiteX17" fmla="*/ 699908 w 1979955"/>
                        <a:gd name="connsiteY17" fmla="*/ 2320773 h 2320773"/>
                        <a:gd name="connsiteX18" fmla="*/ 186852 w 1979955"/>
                        <a:gd name="connsiteY18" fmla="*/ 2247204 h 2320773"/>
                        <a:gd name="connsiteX19" fmla="*/ 3105 w 1979955"/>
                        <a:gd name="connsiteY19" fmla="*/ 2176367 h 2320773"/>
                        <a:gd name="connsiteX20" fmla="*/ 3104 w 1979955"/>
                        <a:gd name="connsiteY20" fmla="*/ 2176367 h 2320773"/>
                        <a:gd name="connsiteX21" fmla="*/ 15457 w 1979955"/>
                        <a:gd name="connsiteY21" fmla="*/ 2181129 h 2320773"/>
                        <a:gd name="connsiteX22" fmla="*/ 241 w 1979955"/>
                        <a:gd name="connsiteY22" fmla="*/ 2181129 h 2320773"/>
                        <a:gd name="connsiteX23" fmla="*/ 0 w 1979955"/>
                        <a:gd name="connsiteY23" fmla="*/ 2176366 h 2320773"/>
                        <a:gd name="connsiteX24" fmla="*/ 1236235 w 1979955"/>
                        <a:gd name="connsiteY24" fmla="*/ 99271 h 2320773"/>
                        <a:gd name="connsiteX25" fmla="*/ 1430307 w 1979955"/>
                        <a:gd name="connsiteY25" fmla="*/ 5781 h 2320773"/>
                        <a:gd name="connsiteX26" fmla="*/ 1431710 w 1979955"/>
                        <a:gd name="connsiteY26" fmla="*/ 9040 h 2320773"/>
                        <a:gd name="connsiteX27" fmla="*/ 1438288 w 1979955"/>
                        <a:gd name="connsiteY27" fmla="*/ 196809 h 2320773"/>
                        <a:gd name="connsiteX28" fmla="*/ 1445317 w 1979955"/>
                        <a:gd name="connsiteY28" fmla="*/ 243745 h 2320773"/>
                        <a:gd name="connsiteX29" fmla="*/ 1438288 w 1979955"/>
                        <a:gd name="connsiteY29" fmla="*/ 196809 h 2320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1979955" h="2320773">
                          <a:moveTo>
                            <a:pt x="1431394" y="0"/>
                          </a:moveTo>
                          <a:lnTo>
                            <a:pt x="1568615" y="141251"/>
                          </a:lnTo>
                          <a:cubicBezTo>
                            <a:pt x="1674033" y="267735"/>
                            <a:pt x="1766120" y="416949"/>
                            <a:pt x="1837487" y="584361"/>
                          </a:cubicBezTo>
                          <a:cubicBezTo>
                            <a:pt x="1908855" y="751772"/>
                            <a:pt x="1952746" y="921532"/>
                            <a:pt x="1971007" y="1085171"/>
                          </a:cubicBezTo>
                          <a:lnTo>
                            <a:pt x="1977901" y="1281980"/>
                          </a:lnTo>
                          <a:lnTo>
                            <a:pt x="1977901" y="1281980"/>
                          </a:lnTo>
                          <a:lnTo>
                            <a:pt x="1977732" y="1277152"/>
                          </a:lnTo>
                          <a:lnTo>
                            <a:pt x="1979955" y="1282316"/>
                          </a:lnTo>
                          <a:lnTo>
                            <a:pt x="1898752" y="1321433"/>
                          </a:lnTo>
                          <a:cubicBezTo>
                            <a:pt x="1633554" y="1465498"/>
                            <a:pt x="1442877" y="1729360"/>
                            <a:pt x="1399351" y="2040391"/>
                          </a:cubicBezTo>
                          <a:lnTo>
                            <a:pt x="1390095" y="2173816"/>
                          </a:lnTo>
                          <a:lnTo>
                            <a:pt x="1396712" y="2176367"/>
                          </a:lnTo>
                          <a:lnTo>
                            <a:pt x="1390048" y="2178935"/>
                          </a:lnTo>
                          <a:lnTo>
                            <a:pt x="1390159" y="2181129"/>
                          </a:lnTo>
                          <a:lnTo>
                            <a:pt x="1384358" y="2181129"/>
                          </a:lnTo>
                          <a:lnTo>
                            <a:pt x="1385356" y="2180744"/>
                          </a:lnTo>
                          <a:lnTo>
                            <a:pt x="1212964" y="2247204"/>
                          </a:lnTo>
                          <a:cubicBezTo>
                            <a:pt x="1055271" y="2294577"/>
                            <a:pt x="881897" y="2320773"/>
                            <a:pt x="699908" y="2320773"/>
                          </a:cubicBezTo>
                          <a:cubicBezTo>
                            <a:pt x="517919" y="2320773"/>
                            <a:pt x="344545" y="2294577"/>
                            <a:pt x="186852" y="2247204"/>
                          </a:cubicBezTo>
                          <a:lnTo>
                            <a:pt x="3105" y="2176367"/>
                          </a:lnTo>
                          <a:lnTo>
                            <a:pt x="3104" y="2176367"/>
                          </a:lnTo>
                          <a:lnTo>
                            <a:pt x="15457" y="2181129"/>
                          </a:lnTo>
                          <a:lnTo>
                            <a:pt x="241" y="2181129"/>
                          </a:lnTo>
                          <a:lnTo>
                            <a:pt x="0" y="2176366"/>
                          </a:lnTo>
                          <a:cubicBezTo>
                            <a:pt x="0" y="1279449"/>
                            <a:pt x="499878" y="499284"/>
                            <a:pt x="1236235" y="99271"/>
                          </a:cubicBezTo>
                          <a:lnTo>
                            <a:pt x="1430307" y="5781"/>
                          </a:lnTo>
                          <a:lnTo>
                            <a:pt x="1431710" y="9040"/>
                          </a:lnTo>
                          <a:lnTo>
                            <a:pt x="1438288" y="196809"/>
                          </a:lnTo>
                          <a:lnTo>
                            <a:pt x="1445317" y="243745"/>
                          </a:lnTo>
                          <a:lnTo>
                            <a:pt x="1438288" y="196809"/>
                          </a:lnTo>
                          <a:close/>
                        </a:path>
                      </a:pathLst>
                    </a:custGeom>
                    <a:solidFill>
                      <a:srgbClr val="0095CD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4" name="Freeform: Shape 35">
                      <a:extLst>
                        <a:ext uri="{FF2B5EF4-FFF2-40B4-BE49-F238E27FC236}">
                          <a16:creationId xmlns:a16="http://schemas.microsoft.com/office/drawing/2014/main" id="{DE02E96E-1815-46FE-AF5E-0163BBB93011}"/>
                        </a:ext>
                      </a:extLst>
                    </p:cNvPr>
                    <p:cNvSpPr/>
                    <p:nvPr/>
                  </p:nvSpPr>
                  <p:spPr>
                    <a:xfrm rot="9414690">
                      <a:off x="5294041" y="2038705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00698E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6" name="Freeform: Shape 37">
                      <a:extLst>
                        <a:ext uri="{FF2B5EF4-FFF2-40B4-BE49-F238E27FC236}">
                          <a16:creationId xmlns:a16="http://schemas.microsoft.com/office/drawing/2014/main" id="{6C90A343-3F82-486A-9CF1-36B4B1010A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289301" y="3574081"/>
                      <a:ext cx="288813" cy="1393608"/>
                    </a:xfrm>
                    <a:custGeom>
                      <a:avLst/>
                      <a:gdLst>
                        <a:gd name="connsiteX0" fmla="*/ 0 w 288813"/>
                        <a:gd name="connsiteY0" fmla="*/ 696804 h 1393608"/>
                        <a:gd name="connsiteX1" fmla="*/ 73569 w 288813"/>
                        <a:gd name="connsiteY1" fmla="*/ 183748 h 1393608"/>
                        <a:gd name="connsiteX2" fmla="*/ 144407 w 288813"/>
                        <a:gd name="connsiteY2" fmla="*/ 0 h 1393608"/>
                        <a:gd name="connsiteX3" fmla="*/ 215244 w 288813"/>
                        <a:gd name="connsiteY3" fmla="*/ 183748 h 1393608"/>
                        <a:gd name="connsiteX4" fmla="*/ 288813 w 288813"/>
                        <a:gd name="connsiteY4" fmla="*/ 696804 h 1393608"/>
                        <a:gd name="connsiteX5" fmla="*/ 215244 w 288813"/>
                        <a:gd name="connsiteY5" fmla="*/ 1209860 h 1393608"/>
                        <a:gd name="connsiteX6" fmla="*/ 144407 w 288813"/>
                        <a:gd name="connsiteY6" fmla="*/ 1393608 h 1393608"/>
                        <a:gd name="connsiteX7" fmla="*/ 73569 w 288813"/>
                        <a:gd name="connsiteY7" fmla="*/ 1209860 h 1393608"/>
                        <a:gd name="connsiteX8" fmla="*/ 0 w 288813"/>
                        <a:gd name="connsiteY8" fmla="*/ 696804 h 1393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8813" h="1393608">
                          <a:moveTo>
                            <a:pt x="0" y="696804"/>
                          </a:moveTo>
                          <a:cubicBezTo>
                            <a:pt x="0" y="514815"/>
                            <a:pt x="26196" y="341441"/>
                            <a:pt x="73569" y="183748"/>
                          </a:cubicBezTo>
                          <a:lnTo>
                            <a:pt x="144407" y="0"/>
                          </a:lnTo>
                          <a:lnTo>
                            <a:pt x="215244" y="183748"/>
                          </a:lnTo>
                          <a:cubicBezTo>
                            <a:pt x="262617" y="341441"/>
                            <a:pt x="288813" y="514815"/>
                            <a:pt x="288813" y="696804"/>
                          </a:cubicBezTo>
                          <a:cubicBezTo>
                            <a:pt x="288813" y="878793"/>
                            <a:pt x="262617" y="1052167"/>
                            <a:pt x="215244" y="1209860"/>
                          </a:cubicBezTo>
                          <a:lnTo>
                            <a:pt x="144407" y="1393608"/>
                          </a:lnTo>
                          <a:lnTo>
                            <a:pt x="73569" y="1209860"/>
                          </a:lnTo>
                          <a:cubicBezTo>
                            <a:pt x="26196" y="1052167"/>
                            <a:pt x="0" y="878793"/>
                            <a:pt x="0" y="696804"/>
                          </a:cubicBezTo>
                          <a:close/>
                        </a:path>
                      </a:pathLst>
                    </a:custGeom>
                    <a:solidFill>
                      <a:srgbClr val="00698E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66">
                        <a:defRPr/>
                      </a:pPr>
                      <a:endParaRPr lang="en-US" sz="1350" kern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4067175" y="2242060"/>
                    <a:ext cx="4057649" cy="4057650"/>
                    <a:chOff x="4067175" y="2242060"/>
                    <a:chExt cx="4057649" cy="4057650"/>
                  </a:xfrm>
                </p:grpSpPr>
                <p:sp>
                  <p:nvSpPr>
                    <p:cNvPr id="57" name="Freeform: Shape 72">
                      <a:extLst>
                        <a:ext uri="{FF2B5EF4-FFF2-40B4-BE49-F238E27FC236}">
                          <a16:creationId xmlns:a16="http://schemas.microsoft.com/office/drawing/2014/main" id="{802F02DA-B86B-4128-8721-9D07BDE760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9210" y="2242060"/>
                      <a:ext cx="1045962" cy="872976"/>
                    </a:xfrm>
                    <a:custGeom>
                      <a:avLst/>
                      <a:gdLst>
                        <a:gd name="connsiteX0" fmla="*/ 896789 w 1045962"/>
                        <a:gd name="connsiteY0" fmla="*/ 0 h 872976"/>
                        <a:gd name="connsiteX1" fmla="*/ 1010325 w 1045962"/>
                        <a:gd name="connsiteY1" fmla="*/ 5733 h 872976"/>
                        <a:gd name="connsiteX2" fmla="*/ 1026942 w 1045962"/>
                        <a:gd name="connsiteY2" fmla="*/ 96725 h 872976"/>
                        <a:gd name="connsiteX3" fmla="*/ 1045962 w 1045962"/>
                        <a:gd name="connsiteY3" fmla="*/ 362364 h 872976"/>
                        <a:gd name="connsiteX4" fmla="*/ 1026942 w 1045962"/>
                        <a:gd name="connsiteY4" fmla="*/ 628003 h 872976"/>
                        <a:gd name="connsiteX5" fmla="*/ 1008983 w 1045962"/>
                        <a:gd name="connsiteY5" fmla="*/ 726345 h 872976"/>
                        <a:gd name="connsiteX6" fmla="*/ 896789 w 1045962"/>
                        <a:gd name="connsiteY6" fmla="*/ 720679 h 872976"/>
                        <a:gd name="connsiteX7" fmla="*/ 387600 w 1045962"/>
                        <a:gd name="connsiteY7" fmla="*/ 823480 h 872976"/>
                        <a:gd name="connsiteX8" fmla="*/ 284851 w 1045962"/>
                        <a:gd name="connsiteY8" fmla="*/ 872976 h 872976"/>
                        <a:gd name="connsiteX9" fmla="*/ 228065 w 1045962"/>
                        <a:gd name="connsiteY9" fmla="*/ 786981 h 872976"/>
                        <a:gd name="connsiteX10" fmla="*/ 106398 w 1045962"/>
                        <a:gd name="connsiteY10" fmla="*/ 550078 h 872976"/>
                        <a:gd name="connsiteX11" fmla="*/ 19723 w 1045962"/>
                        <a:gd name="connsiteY11" fmla="*/ 298259 h 872976"/>
                        <a:gd name="connsiteX12" fmla="*/ 0 w 1045962"/>
                        <a:gd name="connsiteY12" fmla="*/ 211018 h 872976"/>
                        <a:gd name="connsiteX13" fmla="*/ 107079 w 1045962"/>
                        <a:gd name="connsiteY13" fmla="*/ 159435 h 872976"/>
                        <a:gd name="connsiteX14" fmla="*/ 896789 w 1045962"/>
                        <a:gd name="connsiteY14" fmla="*/ 0 h 87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45962" h="872976">
                          <a:moveTo>
                            <a:pt x="896789" y="0"/>
                          </a:moveTo>
                          <a:lnTo>
                            <a:pt x="1010325" y="5733"/>
                          </a:lnTo>
                          <a:lnTo>
                            <a:pt x="1026942" y="96725"/>
                          </a:lnTo>
                          <a:cubicBezTo>
                            <a:pt x="1039413" y="182529"/>
                            <a:pt x="1045962" y="271370"/>
                            <a:pt x="1045962" y="362364"/>
                          </a:cubicBezTo>
                          <a:cubicBezTo>
                            <a:pt x="1045962" y="453359"/>
                            <a:pt x="1039413" y="542199"/>
                            <a:pt x="1026942" y="628003"/>
                          </a:cubicBezTo>
                          <a:lnTo>
                            <a:pt x="1008983" y="726345"/>
                          </a:lnTo>
                          <a:lnTo>
                            <a:pt x="896789" y="720679"/>
                          </a:lnTo>
                          <a:cubicBezTo>
                            <a:pt x="716172" y="720679"/>
                            <a:pt x="544104" y="757284"/>
                            <a:pt x="387600" y="823480"/>
                          </a:cubicBezTo>
                          <a:lnTo>
                            <a:pt x="284851" y="872976"/>
                          </a:lnTo>
                          <a:lnTo>
                            <a:pt x="228065" y="786981"/>
                          </a:lnTo>
                          <a:cubicBezTo>
                            <a:pt x="182946" y="712941"/>
                            <a:pt x="142082" y="633784"/>
                            <a:pt x="106398" y="550078"/>
                          </a:cubicBezTo>
                          <a:cubicBezTo>
                            <a:pt x="70715" y="466373"/>
                            <a:pt x="41900" y="382080"/>
                            <a:pt x="19723" y="298259"/>
                          </a:cubicBezTo>
                          <a:lnTo>
                            <a:pt x="0" y="211018"/>
                          </a:lnTo>
                          <a:lnTo>
                            <a:pt x="107079" y="159435"/>
                          </a:lnTo>
                          <a:cubicBezTo>
                            <a:pt x="349804" y="56771"/>
                            <a:pt x="616667" y="0"/>
                            <a:pt x="896789" y="0"/>
                          </a:cubicBez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Freeform: Shape 73">
                      <a:extLst>
                        <a:ext uri="{FF2B5EF4-FFF2-40B4-BE49-F238E27FC236}">
                          <a16:creationId xmlns:a16="http://schemas.microsoft.com/office/drawing/2014/main" id="{992FE50C-DF36-4E4E-8E35-621738CED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2250" y="3372876"/>
                      <a:ext cx="872574" cy="1050391"/>
                    </a:xfrm>
                    <a:custGeom>
                      <a:avLst/>
                      <a:gdLst>
                        <a:gd name="connsiteX0" fmla="*/ 660968 w 872574"/>
                        <a:gd name="connsiteY0" fmla="*/ 0 h 1050391"/>
                        <a:gd name="connsiteX1" fmla="*/ 713139 w 872574"/>
                        <a:gd name="connsiteY1" fmla="*/ 108300 h 1050391"/>
                        <a:gd name="connsiteX2" fmla="*/ 872574 w 872574"/>
                        <a:gd name="connsiteY2" fmla="*/ 898010 h 1050391"/>
                        <a:gd name="connsiteX3" fmla="*/ 866665 w 872574"/>
                        <a:gd name="connsiteY3" fmla="*/ 1015026 h 1050391"/>
                        <a:gd name="connsiteX4" fmla="*/ 777159 w 872574"/>
                        <a:gd name="connsiteY4" fmla="*/ 1031371 h 1050391"/>
                        <a:gd name="connsiteX5" fmla="*/ 511521 w 872574"/>
                        <a:gd name="connsiteY5" fmla="*/ 1050391 h 1050391"/>
                        <a:gd name="connsiteX6" fmla="*/ 245881 w 872574"/>
                        <a:gd name="connsiteY6" fmla="*/ 1031371 h 1050391"/>
                        <a:gd name="connsiteX7" fmla="*/ 146081 w 872574"/>
                        <a:gd name="connsiteY7" fmla="*/ 1013146 h 1050391"/>
                        <a:gd name="connsiteX8" fmla="*/ 151895 w 872574"/>
                        <a:gd name="connsiteY8" fmla="*/ 898010 h 1050391"/>
                        <a:gd name="connsiteX9" fmla="*/ 49094 w 872574"/>
                        <a:gd name="connsiteY9" fmla="*/ 388821 h 1050391"/>
                        <a:gd name="connsiteX10" fmla="*/ 0 w 872574"/>
                        <a:gd name="connsiteY10" fmla="*/ 286906 h 1050391"/>
                        <a:gd name="connsiteX11" fmla="*/ 83774 w 872574"/>
                        <a:gd name="connsiteY11" fmla="*/ 231066 h 1050391"/>
                        <a:gd name="connsiteX12" fmla="*/ 320148 w 872574"/>
                        <a:gd name="connsiteY12" fmla="*/ 108375 h 1050391"/>
                        <a:gd name="connsiteX13" fmla="*/ 571591 w 872574"/>
                        <a:gd name="connsiteY13" fmla="*/ 20612 h 1050391"/>
                        <a:gd name="connsiteX14" fmla="*/ 660968 w 872574"/>
                        <a:gd name="connsiteY14" fmla="*/ 0 h 1050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72574" h="1050391">
                          <a:moveTo>
                            <a:pt x="660968" y="0"/>
                          </a:moveTo>
                          <a:lnTo>
                            <a:pt x="713139" y="108300"/>
                          </a:lnTo>
                          <a:cubicBezTo>
                            <a:pt x="815803" y="351025"/>
                            <a:pt x="872574" y="617888"/>
                            <a:pt x="872574" y="898010"/>
                          </a:cubicBezTo>
                          <a:lnTo>
                            <a:pt x="866665" y="1015026"/>
                          </a:lnTo>
                          <a:lnTo>
                            <a:pt x="777159" y="1031371"/>
                          </a:lnTo>
                          <a:cubicBezTo>
                            <a:pt x="691355" y="1043842"/>
                            <a:pt x="602515" y="1050391"/>
                            <a:pt x="511521" y="1050391"/>
                          </a:cubicBezTo>
                          <a:cubicBezTo>
                            <a:pt x="420526" y="1050391"/>
                            <a:pt x="331685" y="1043842"/>
                            <a:pt x="245881" y="1031371"/>
                          </a:cubicBezTo>
                          <a:lnTo>
                            <a:pt x="146081" y="1013146"/>
                          </a:lnTo>
                          <a:lnTo>
                            <a:pt x="151895" y="898010"/>
                          </a:lnTo>
                          <a:cubicBezTo>
                            <a:pt x="151895" y="717393"/>
                            <a:pt x="115290" y="545325"/>
                            <a:pt x="49094" y="388821"/>
                          </a:cubicBezTo>
                          <a:lnTo>
                            <a:pt x="0" y="286906"/>
                          </a:lnTo>
                          <a:lnTo>
                            <a:pt x="83774" y="231066"/>
                          </a:lnTo>
                          <a:cubicBezTo>
                            <a:pt x="157619" y="185626"/>
                            <a:pt x="236597" y="144421"/>
                            <a:pt x="320148" y="108375"/>
                          </a:cubicBezTo>
                          <a:cubicBezTo>
                            <a:pt x="403699" y="72330"/>
                            <a:pt x="487866" y="43151"/>
                            <a:pt x="571591" y="20612"/>
                          </a:cubicBezTo>
                          <a:lnTo>
                            <a:pt x="660968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Freeform: Shape 75">
                      <a:extLst>
                        <a:ext uri="{FF2B5EF4-FFF2-40B4-BE49-F238E27FC236}">
                          <a16:creationId xmlns:a16="http://schemas.microsoft.com/office/drawing/2014/main" id="{B724B14D-AFD2-4E91-8A1A-502012A73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175" y="4126479"/>
                      <a:ext cx="874773" cy="1043050"/>
                    </a:xfrm>
                    <a:custGeom>
                      <a:avLst/>
                      <a:gdLst>
                        <a:gd name="connsiteX0" fmla="*/ 366534 w 874773"/>
                        <a:gd name="connsiteY0" fmla="*/ 0 h 1043050"/>
                        <a:gd name="connsiteX1" fmla="*/ 632173 w 874773"/>
                        <a:gd name="connsiteY1" fmla="*/ 19020 h 1043050"/>
                        <a:gd name="connsiteX2" fmla="*/ 726144 w 874773"/>
                        <a:gd name="connsiteY2" fmla="*/ 36181 h 1043050"/>
                        <a:gd name="connsiteX3" fmla="*/ 720679 w 874773"/>
                        <a:gd name="connsiteY3" fmla="*/ 144406 h 1043050"/>
                        <a:gd name="connsiteX4" fmla="*/ 823480 w 874773"/>
                        <a:gd name="connsiteY4" fmla="*/ 653595 h 1043050"/>
                        <a:gd name="connsiteX5" fmla="*/ 874773 w 874773"/>
                        <a:gd name="connsiteY5" fmla="*/ 760073 h 1043050"/>
                        <a:gd name="connsiteX6" fmla="*/ 793562 w 874773"/>
                        <a:gd name="connsiteY6" fmla="*/ 813699 h 1043050"/>
                        <a:gd name="connsiteX7" fmla="*/ 556659 w 874773"/>
                        <a:gd name="connsiteY7" fmla="*/ 935366 h 1043050"/>
                        <a:gd name="connsiteX8" fmla="*/ 304839 w 874773"/>
                        <a:gd name="connsiteY8" fmla="*/ 1022041 h 1043050"/>
                        <a:gd name="connsiteX9" fmla="*/ 211911 w 874773"/>
                        <a:gd name="connsiteY9" fmla="*/ 1043050 h 1043050"/>
                        <a:gd name="connsiteX10" fmla="*/ 159435 w 874773"/>
                        <a:gd name="connsiteY10" fmla="*/ 934116 h 1043050"/>
                        <a:gd name="connsiteX11" fmla="*/ 0 w 874773"/>
                        <a:gd name="connsiteY11" fmla="*/ 144406 h 1043050"/>
                        <a:gd name="connsiteX12" fmla="*/ 5452 w 874773"/>
                        <a:gd name="connsiteY12" fmla="*/ 36450 h 1043050"/>
                        <a:gd name="connsiteX13" fmla="*/ 100895 w 874773"/>
                        <a:gd name="connsiteY13" fmla="*/ 19020 h 1043050"/>
                        <a:gd name="connsiteX14" fmla="*/ 366534 w 874773"/>
                        <a:gd name="connsiteY14" fmla="*/ 0 h 104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74773" h="1043050">
                          <a:moveTo>
                            <a:pt x="366534" y="0"/>
                          </a:moveTo>
                          <a:cubicBezTo>
                            <a:pt x="457529" y="0"/>
                            <a:pt x="546369" y="6549"/>
                            <a:pt x="632173" y="19020"/>
                          </a:cubicBezTo>
                          <a:lnTo>
                            <a:pt x="726144" y="36181"/>
                          </a:lnTo>
                          <a:lnTo>
                            <a:pt x="720679" y="144406"/>
                          </a:lnTo>
                          <a:cubicBezTo>
                            <a:pt x="720679" y="325023"/>
                            <a:pt x="757284" y="497091"/>
                            <a:pt x="823480" y="653595"/>
                          </a:cubicBezTo>
                          <a:lnTo>
                            <a:pt x="874773" y="760073"/>
                          </a:lnTo>
                          <a:lnTo>
                            <a:pt x="793562" y="813699"/>
                          </a:lnTo>
                          <a:cubicBezTo>
                            <a:pt x="719522" y="858819"/>
                            <a:pt x="640365" y="899682"/>
                            <a:pt x="556659" y="935366"/>
                          </a:cubicBezTo>
                          <a:cubicBezTo>
                            <a:pt x="472953" y="971050"/>
                            <a:pt x="388660" y="999864"/>
                            <a:pt x="304839" y="1022041"/>
                          </a:cubicBezTo>
                          <a:lnTo>
                            <a:pt x="211911" y="1043050"/>
                          </a:lnTo>
                          <a:lnTo>
                            <a:pt x="159435" y="934116"/>
                          </a:lnTo>
                          <a:cubicBezTo>
                            <a:pt x="56771" y="691391"/>
                            <a:pt x="0" y="424528"/>
                            <a:pt x="0" y="144406"/>
                          </a:cubicBezTo>
                          <a:lnTo>
                            <a:pt x="5452" y="36450"/>
                          </a:lnTo>
                          <a:lnTo>
                            <a:pt x="100895" y="19020"/>
                          </a:lnTo>
                          <a:cubicBezTo>
                            <a:pt x="186699" y="6549"/>
                            <a:pt x="275540" y="0"/>
                            <a:pt x="366534" y="0"/>
                          </a:cubicBez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0" name="Freeform: Shape 79">
                      <a:extLst>
                        <a:ext uri="{FF2B5EF4-FFF2-40B4-BE49-F238E27FC236}">
                          <a16:creationId xmlns:a16="http://schemas.microsoft.com/office/drawing/2014/main" id="{D4C8DE7B-8A6C-401F-B7C3-6E839F1F13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5883" y="5427548"/>
                      <a:ext cx="1037933" cy="872162"/>
                    </a:xfrm>
                    <a:custGeom>
                      <a:avLst/>
                      <a:gdLst>
                        <a:gd name="connsiteX0" fmla="*/ 750365 w 1037933"/>
                        <a:gd name="connsiteY0" fmla="*/ 0 h 872162"/>
                        <a:gd name="connsiteX1" fmla="*/ 807329 w 1037933"/>
                        <a:gd name="connsiteY1" fmla="*/ 85460 h 872162"/>
                        <a:gd name="connsiteX2" fmla="*/ 930020 w 1037933"/>
                        <a:gd name="connsiteY2" fmla="*/ 321835 h 872162"/>
                        <a:gd name="connsiteX3" fmla="*/ 1017783 w 1037933"/>
                        <a:gd name="connsiteY3" fmla="*/ 573277 h 872162"/>
                        <a:gd name="connsiteX4" fmla="*/ 1037933 w 1037933"/>
                        <a:gd name="connsiteY4" fmla="*/ 660650 h 872162"/>
                        <a:gd name="connsiteX5" fmla="*/ 929827 w 1037933"/>
                        <a:gd name="connsiteY5" fmla="*/ 712727 h 872162"/>
                        <a:gd name="connsiteX6" fmla="*/ 140117 w 1037933"/>
                        <a:gd name="connsiteY6" fmla="*/ 872162 h 872162"/>
                        <a:gd name="connsiteX7" fmla="*/ 35209 w 1037933"/>
                        <a:gd name="connsiteY7" fmla="*/ 866865 h 872162"/>
                        <a:gd name="connsiteX8" fmla="*/ 19020 w 1037933"/>
                        <a:gd name="connsiteY8" fmla="*/ 778218 h 872162"/>
                        <a:gd name="connsiteX9" fmla="*/ 0 w 1037933"/>
                        <a:gd name="connsiteY9" fmla="*/ 512579 h 872162"/>
                        <a:gd name="connsiteX10" fmla="*/ 19020 w 1037933"/>
                        <a:gd name="connsiteY10" fmla="*/ 246940 h 872162"/>
                        <a:gd name="connsiteX11" fmla="*/ 37400 w 1037933"/>
                        <a:gd name="connsiteY11" fmla="*/ 146296 h 872162"/>
                        <a:gd name="connsiteX12" fmla="*/ 140117 w 1037933"/>
                        <a:gd name="connsiteY12" fmla="*/ 151483 h 872162"/>
                        <a:gd name="connsiteX13" fmla="*/ 649306 w 1037933"/>
                        <a:gd name="connsiteY13" fmla="*/ 48682 h 872162"/>
                        <a:gd name="connsiteX14" fmla="*/ 750365 w 1037933"/>
                        <a:gd name="connsiteY14" fmla="*/ 0 h 872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37933" h="872162">
                          <a:moveTo>
                            <a:pt x="750365" y="0"/>
                          </a:moveTo>
                          <a:lnTo>
                            <a:pt x="807329" y="85460"/>
                          </a:lnTo>
                          <a:cubicBezTo>
                            <a:pt x="852769" y="159305"/>
                            <a:pt x="893975" y="238284"/>
                            <a:pt x="930020" y="321835"/>
                          </a:cubicBezTo>
                          <a:cubicBezTo>
                            <a:pt x="966065" y="405386"/>
                            <a:pt x="995245" y="489553"/>
                            <a:pt x="1017783" y="573277"/>
                          </a:cubicBezTo>
                          <a:lnTo>
                            <a:pt x="1037933" y="660650"/>
                          </a:lnTo>
                          <a:lnTo>
                            <a:pt x="929827" y="712727"/>
                          </a:lnTo>
                          <a:cubicBezTo>
                            <a:pt x="687102" y="815391"/>
                            <a:pt x="420239" y="872162"/>
                            <a:pt x="140117" y="872162"/>
                          </a:cubicBezTo>
                          <a:lnTo>
                            <a:pt x="35209" y="866865"/>
                          </a:lnTo>
                          <a:lnTo>
                            <a:pt x="19020" y="778218"/>
                          </a:lnTo>
                          <a:cubicBezTo>
                            <a:pt x="6549" y="692414"/>
                            <a:pt x="0" y="603574"/>
                            <a:pt x="0" y="512579"/>
                          </a:cubicBezTo>
                          <a:cubicBezTo>
                            <a:pt x="0" y="421585"/>
                            <a:pt x="6549" y="332744"/>
                            <a:pt x="19020" y="246940"/>
                          </a:cubicBezTo>
                          <a:lnTo>
                            <a:pt x="37400" y="146296"/>
                          </a:lnTo>
                          <a:lnTo>
                            <a:pt x="140117" y="151483"/>
                          </a:lnTo>
                          <a:cubicBezTo>
                            <a:pt x="320734" y="151483"/>
                            <a:pt x="492802" y="114878"/>
                            <a:pt x="649306" y="48682"/>
                          </a:cubicBezTo>
                          <a:lnTo>
                            <a:pt x="750365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 defTabSz="685766">
                        <a:defRPr/>
                      </a:pPr>
                      <a:endParaRPr lang="en-US" sz="1350" kern="0">
                        <a:solidFill>
                          <a:srgbClr val="95A5A6"/>
                        </a:solidFill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71" name="Graphic 52">
                    <a:extLst>
                      <a:ext uri="{FF2B5EF4-FFF2-40B4-BE49-F238E27FC236}">
                        <a16:creationId xmlns:a16="http://schemas.microsoft.com/office/drawing/2014/main" id="{BAFA828C-15EF-4286-B477-90524DA8C0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909308">
                    <a:off x="6610863" y="2420837"/>
                    <a:ext cx="873277" cy="873277"/>
                  </a:xfrm>
                  <a:prstGeom prst="rect">
                    <a:avLst/>
                  </a:pr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72" name="Graphic 53">
                    <a:extLst>
                      <a:ext uri="{FF2B5EF4-FFF2-40B4-BE49-F238E27FC236}">
                        <a16:creationId xmlns:a16="http://schemas.microsoft.com/office/drawing/2014/main" id="{5BFA6A71-B9E7-41C6-9C0C-F4E206AA91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909308">
                    <a:off x="4288505" y="2817988"/>
                    <a:ext cx="873277" cy="873277"/>
                  </a:xfrm>
                  <a:prstGeom prst="rect">
                    <a:avLst/>
                  </a:pr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73" name="Graphic 54">
                    <a:extLst>
                      <a:ext uri="{FF2B5EF4-FFF2-40B4-BE49-F238E27FC236}">
                        <a16:creationId xmlns:a16="http://schemas.microsoft.com/office/drawing/2014/main" id="{F9E34439-F3A4-45D1-B2FD-35F3CC427A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909308">
                    <a:off x="4721387" y="5137462"/>
                    <a:ext cx="873277" cy="873277"/>
                  </a:xfrm>
                  <a:prstGeom prst="rect">
                    <a:avLst/>
                  </a:pr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74" name="Graphic 55">
                    <a:extLst>
                      <a:ext uri="{FF2B5EF4-FFF2-40B4-BE49-F238E27FC236}">
                        <a16:creationId xmlns:a16="http://schemas.microsoft.com/office/drawing/2014/main" id="{D04D3784-E930-4186-904D-B111964F8A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06938" y="4639730"/>
                    <a:ext cx="873277" cy="873277"/>
                  </a:xfrm>
                  <a:prstGeom prst="rect">
                    <a:avLst/>
                  </a:pr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sp>
              <p:nvSpPr>
                <p:cNvPr id="109" name="Content Placeholder 2"/>
                <p:cNvSpPr txBox="1">
                  <a:spLocks/>
                </p:cNvSpPr>
                <p:nvPr/>
              </p:nvSpPr>
              <p:spPr>
                <a:xfrm rot="2043688">
                  <a:off x="5358289" y="3503332"/>
                  <a:ext cx="1440000" cy="1440000"/>
                </a:xfrm>
                <a:prstGeom prst="rect">
                  <a:avLst/>
                </a:prstGeom>
              </p:spPr>
              <p:txBody>
                <a:bodyPr>
                  <a:prstTxWarp prst="textCircle">
                    <a:avLst/>
                  </a:prstTxWarp>
                </a:bodyPr>
                <a:lstStyle>
                  <a:lvl1pPr marL="0" indent="-18000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Clr>
                      <a:srgbClr val="457883"/>
                    </a:buClr>
                    <a:buFont typeface="Arial" panose="020B0604020202020204" pitchFamily="34" charset="0"/>
                    <a:buChar char="•"/>
                    <a:defRPr lang="en-US" sz="2800" kern="120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02900" indent="-3429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en-US" sz="2400" kern="120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62900" indent="-3429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lang="en-US" sz="2000" kern="1200" dirty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>
                    <a:spcBef>
                      <a:spcPts val="0"/>
                    </a:spcBef>
                    <a:buNone/>
                  </a:pPr>
                  <a:r>
                    <a:rPr lang="en-CA" sz="1000" b="1" dirty="0">
                      <a:solidFill>
                        <a:srgbClr val="16A085"/>
                      </a:solidFill>
                    </a:rPr>
                    <a:t>   RESPONSABLE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555013" y="3696578"/>
                  <a:ext cx="1080000" cy="1080000"/>
                </a:xfrm>
                <a:prstGeom prst="ellipse">
                  <a:avLst/>
                </a:prstGeom>
                <a:solidFill>
                  <a:srgbClr val="16A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350"/>
                </a:p>
              </p:txBody>
            </p:sp>
          </p:grpSp>
          <p:sp>
            <p:nvSpPr>
              <p:cNvPr id="112" name="Rectangle 111"/>
              <p:cNvSpPr/>
              <p:nvPr/>
            </p:nvSpPr>
            <p:spPr>
              <a:xfrm>
                <a:off x="5640703" y="4007309"/>
                <a:ext cx="927007" cy="351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1050" spc="75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ÉTHIQUE</a:t>
                </a:r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>
                <a:off x="5826260" y="3779181"/>
                <a:ext cx="551505" cy="268175"/>
              </a:xfrm>
              <a:prstGeom prst="triangle">
                <a:avLst/>
              </a:prstGeom>
              <a:solidFill>
                <a:srgbClr val="1CC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Isosceles Triangle 116"/>
              <p:cNvSpPr/>
              <p:nvPr/>
            </p:nvSpPr>
            <p:spPr>
              <a:xfrm rot="10800000">
                <a:off x="5819768" y="4408195"/>
                <a:ext cx="551505" cy="268175"/>
              </a:xfrm>
              <a:prstGeom prst="triangle">
                <a:avLst/>
              </a:prstGeom>
              <a:solidFill>
                <a:srgbClr val="1CC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835982" y="2014982"/>
              <a:ext cx="3176810" cy="158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66">
                <a:buClr>
                  <a:srgbClr val="0095CD"/>
                </a:buClr>
                <a:defRPr/>
              </a:pPr>
              <a:r>
                <a:rPr lang="fr-CA" sz="1950" b="1" kern="0" dirty="0">
                  <a:solidFill>
                    <a:srgbClr val="0095CD"/>
                  </a:solidFill>
                </a:rPr>
                <a:t>RESPECT DES PERSONNES</a:t>
              </a:r>
              <a:endParaRPr lang="en-CA" sz="1950" dirty="0">
                <a:solidFill>
                  <a:srgbClr val="0095CD"/>
                </a:solidFill>
                <a:latin typeface="Wingdings 3" panose="05040102010807070707" pitchFamily="18" charset="2"/>
              </a:endParaRP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Utilité pour les Canadiens 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Prévention des dommages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Justice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Responsabilité</a:t>
              </a:r>
              <a:endParaRPr lang="fr-CA" sz="1600" b="1" kern="0" dirty="0">
                <a:latin typeface="Wingdings 3" panose="05040102010807070707" pitchFamily="18" charset="2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715802" y="3784779"/>
              <a:ext cx="3606584" cy="1587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766">
                <a:buClr>
                  <a:srgbClr val="0095CD"/>
                </a:buClr>
                <a:defRPr/>
              </a:pPr>
              <a:r>
                <a:rPr lang="fr-CA" sz="1950" b="1" kern="0" dirty="0">
                  <a:solidFill>
                    <a:srgbClr val="80C535"/>
                  </a:solidFill>
                </a:rPr>
                <a:t>MÉTHODES EFFICACES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Données d’apprentissage de qualité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Inférence valide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Surapprentissage 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Explicabilité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578998" y="2033655"/>
              <a:ext cx="4499921" cy="1019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766">
                <a:buClr>
                  <a:srgbClr val="0095CD"/>
                </a:buClr>
                <a:defRPr/>
              </a:pPr>
              <a:r>
                <a:rPr lang="en-US" sz="1950" b="1" kern="0" dirty="0">
                  <a:solidFill>
                    <a:srgbClr val="F17C3F"/>
                  </a:solidFill>
                </a:rPr>
                <a:t>APPLICATION RESPECTUEUSE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/>
                <a:t>Transparence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Reproductibilité du processus et des résultats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35982" y="3893434"/>
              <a:ext cx="2932855" cy="1303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66">
                <a:buClr>
                  <a:srgbClr val="0095CD"/>
                </a:buClr>
                <a:defRPr/>
              </a:pPr>
              <a:r>
                <a:rPr lang="en-US" sz="1950" b="1" kern="0" dirty="0">
                  <a:solidFill>
                    <a:srgbClr val="8A3CC4"/>
                  </a:solidFill>
                </a:rPr>
                <a:t>RESPECT DES DONNÉES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Protection de la vie privée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Sécurité</a:t>
              </a:r>
            </a:p>
            <a:p>
              <a:pPr marL="94500" indent="-94500" algn="just" defTabSz="685766">
                <a:buClr>
                  <a:srgbClr val="0095CD"/>
                </a:buClr>
                <a:buFont typeface="Arial" panose="020B0604020202020204" pitchFamily="34" charset="0"/>
                <a:buChar char="•"/>
                <a:defRPr/>
              </a:pPr>
              <a:r>
                <a:rPr lang="fr-CA" sz="1600" kern="0" dirty="0"/>
                <a:t>Confidentialité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9220" y="5936688"/>
              <a:ext cx="9880078" cy="39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Renseignements fiables à partir de processus d’apprentissage automatique responsables</a:t>
              </a:r>
              <a:endParaRPr lang="fr-CA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630B6CF-2D86-4255-9FFF-FF7A0D630E9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42190" y="640630"/>
            <a:ext cx="9656641" cy="48839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fr-CA" sz="2800" b="1" dirty="0">
                <a:latin typeface="+mn-lt"/>
              </a:rPr>
              <a:t>Cadre pour l’utilisation des processus d’apprentissage automatique de façon responsable à Statistique Canada</a:t>
            </a:r>
          </a:p>
        </p:txBody>
      </p:sp>
    </p:spTree>
    <p:extLst>
      <p:ext uri="{BB962C8B-B14F-4D97-AF65-F5344CB8AC3E}">
        <p14:creationId xmlns:p14="http://schemas.microsoft.com/office/powerpoint/2010/main" val="751974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  <p:tag name="_AMO_REPORTCONTROLSVISIBLE" val="Empty"/>
  <p:tag name="ENGAGE" val="{&quot;SavedSwatch&quot;:&quot;-12418859|-7487713|-3590342|-8882056|-11579569|Statistics Canada&quot;,&quot;Id&quot;:&quot;5ceeea5e374638281037814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75D0166-C4D5-3546-8424-A4359A81115E}" vid="{6971C2D4-411B-9C45-9242-14A9032F94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78962</TotalTime>
  <Words>749</Words>
  <Application>Microsoft Office PowerPoint</Application>
  <PresentationFormat>Widescreen</PresentationFormat>
  <Paragraphs>104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MT Std</vt:lpstr>
      <vt:lpstr>Calibri</vt:lpstr>
      <vt:lpstr>Impact</vt:lpstr>
      <vt:lpstr>Tahoma</vt:lpstr>
      <vt:lpstr>Wingdings 3</vt:lpstr>
      <vt:lpstr>Office Theme</vt:lpstr>
      <vt:lpstr>S’attaquer aux biais de données en IA</vt:lpstr>
      <vt:lpstr>Point de départ : Accélérateur de la science des données en statistiques économiques (créé en mars 2018)</vt:lpstr>
      <vt:lpstr>Statistique Canada </vt:lpstr>
      <vt:lpstr>Science des données, IA, AA et biais</vt:lpstr>
      <vt:lpstr>Pourquoi l’IA</vt:lpstr>
      <vt:lpstr>Intelligence artificielle à Statistique Canada</vt:lpstr>
      <vt:lpstr>Autres exemples</vt:lpstr>
      <vt:lpstr>Nous avons besoin d’un cadre de responsabilité en IA – Pourquoi?  </vt:lpstr>
      <vt:lpstr>PowerPoint Presentation</vt:lpstr>
      <vt:lpstr>PowerPoint Presentation</vt:lpstr>
      <vt:lpstr>PowerPoint Presentation</vt:lpstr>
      <vt:lpstr>Merci!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Sambell, Christie - ESD/DSE</dc:creator>
  <cp:lastModifiedBy>Christian Tessier</cp:lastModifiedBy>
  <cp:revision>342</cp:revision>
  <dcterms:created xsi:type="dcterms:W3CDTF">2019-02-26T15:07:46Z</dcterms:created>
  <dcterms:modified xsi:type="dcterms:W3CDTF">2021-11-24T16:29:53Z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1831259632</vt:i4>
  </property>
  <property fmtid="{D5CDD505-2E9C-101B-9397-08002B2CF9AE}" pid="3" name="_NewReviewCycle">
    <vt:lpwstr/>
  </property>
  <property fmtid="{D5CDD505-2E9C-101B-9397-08002B2CF9AE}" pid="4" name="_EmailSubject">
    <vt:lpwstr>2021-11-23 16:00 HAE (Ott)    10528750    CE-TR-699    Non classifié    #324-52-01</vt:lpwstr>
  </property>
  <property fmtid="{D5CDD505-2E9C-101B-9397-08002B2CF9AE}" pid="5" name="_AuthorEmail">
    <vt:lpwstr>Gabriela.Rodas@tpsgc-pwgsc.gc.ca</vt:lpwstr>
  </property>
  <property fmtid="{D5CDD505-2E9C-101B-9397-08002B2CF9AE}" pid="6" name="_AuthorEmailDisplayName">
    <vt:lpwstr>Gabriela Rodas</vt:lpwstr>
  </property>
  <property fmtid="{D5CDD505-2E9C-101B-9397-08002B2CF9AE}" pid="7" name="_PreviousAdHocReviewCycleID">
    <vt:i4>1831259632</vt:i4>
  </property>
</Properties>
</file>