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8" r:id="rId1"/>
    <p:sldMasterId id="2147483839" r:id="rId2"/>
    <p:sldMasterId id="2147483840" r:id="rId3"/>
    <p:sldMasterId id="2147483841" r:id="rId4"/>
    <p:sldMasterId id="2147483842" r:id="rId5"/>
  </p:sldMasterIdLst>
  <p:notesMasterIdLst>
    <p:notesMasterId r:id="rId6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9144000" cy="5143500" type="screen16x9"/>
  <p:notesSz cx="6858000" cy="9144000"/>
  <p:embeddedFontLst>
    <p:embeddedFont>
      <p:font typeface="Calibri" panose="020F0502020204030204" pitchFamily="34" charset="0"/>
      <p:regular r:id="rId64"/>
      <p:bold r:id="rId65"/>
      <p:italic r:id="rId66"/>
      <p:boldItalic r:id="rId67"/>
    </p:embeddedFont>
    <p:embeddedFont>
      <p:font typeface="Century Gothic" panose="020B0502020202020204" pitchFamily="34" charset="0"/>
      <p:regular r:id="rId68"/>
      <p:bold r:id="rId69"/>
      <p:italic r:id="rId70"/>
      <p:boldItalic r:id="rId71"/>
    </p:embeddedFont>
    <p:embeddedFont>
      <p:font typeface="Muli" panose="020B0604020202020204" charset="0"/>
      <p:regular r:id="rId72"/>
      <p:bold r:id="rId73"/>
      <p:italic r:id="rId74"/>
      <p:boldItalic r:id="rId75"/>
    </p:embeddedFont>
    <p:embeddedFont>
      <p:font typeface="Roboto" panose="020B0604020202020204" charset="0"/>
      <p:regular r:id="rId76"/>
      <p:bold r:id="rId77"/>
      <p:italic r:id="rId78"/>
      <p:boldItalic r:id="rId79"/>
    </p:embeddedFont>
  </p:embeddedFontLst>
  <p:custDataLst>
    <p:tags r:id="rId8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84">
          <p15:clr>
            <a:srgbClr val="A4A3A4"/>
          </p15:clr>
        </p15:guide>
        <p15:guide id="2" pos="2880">
          <p15:clr>
            <a:srgbClr val="A4A3A4"/>
          </p15:clr>
        </p15:guide>
        <p15:guide id="3">
          <p15:clr>
            <a:srgbClr val="9AA0A6"/>
          </p15:clr>
        </p15:guide>
        <p15:guide id="4" pos="5582">
          <p15:clr>
            <a:srgbClr val="9AA0A6"/>
          </p15:clr>
        </p15:guide>
        <p15:guide id="5" orient="horz" pos="522">
          <p15:clr>
            <a:srgbClr val="9AA0A6"/>
          </p15:clr>
        </p15:guide>
        <p15:guide id="6" orient="horz" pos="2903">
          <p15:clr>
            <a:srgbClr val="9AA0A6"/>
          </p15:clr>
        </p15:guide>
        <p15:guide id="7" pos="20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10A708-9284-4125-837F-7B8736D48C2E}">
  <a:tblStyle styleId="{3F10A708-9284-4125-837F-7B8736D48C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0B5360-0673-4DD9-87A8-716265CDCBC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42" autoAdjust="0"/>
  </p:normalViewPr>
  <p:slideViewPr>
    <p:cSldViewPr snapToGrid="0">
      <p:cViewPr varScale="1">
        <p:scale>
          <a:sx n="143" d="100"/>
          <a:sy n="143" d="100"/>
        </p:scale>
        <p:origin x="126" y="114"/>
      </p:cViewPr>
      <p:guideLst>
        <p:guide orient="horz" pos="1284"/>
        <p:guide pos="2880"/>
        <p:guide/>
        <p:guide pos="5582"/>
        <p:guide orient="horz" pos="522"/>
        <p:guide orient="horz" pos="2903"/>
        <p:guide pos="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9.fntdata"/><Relationship Id="rId80"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enounproject.com/prosymbols/collection/human-resource-line-ic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858044d96e_0_1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858044d96e_0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entury Gothic"/>
              <a:ea typeface="Century Gothic"/>
              <a:cs typeface="Century Gothic"/>
              <a:sym typeface="Century Gothic"/>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858044d96e_0_5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858044d96e_0_5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8e3dc507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8e3dc50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thenounproject.com bu Larea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739504cf9_5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8739504cf9_5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8739504cf9_5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8739504cf9_5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739504cf9_5_1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739504cf9_5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863047ecf1_5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863047ecf1_5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Tippawan Sookruay on The Noun Project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876f9dd33f_1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876f9dd33f_1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88e3dc5076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88e3dc507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88a424df6c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88a424df6c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888fee36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888fee36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accent5"/>
                </a:solidFill>
                <a:hlinkClick r:id="rId3"/>
              </a:rPr>
              <a:t>https://thenounproject.com/prosymbols/collection/human-resource-line-icons/</a:t>
            </a:r>
            <a:r>
              <a:rPr lang="en-GB" dirty="0">
                <a:solidFill>
                  <a:schemeClr val="dk1"/>
                </a:solidFill>
              </a:rPr>
              <a:t>  by Pro Symbols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88a424df6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88a424df6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863047ecf1_7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863047ecf1_7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808967133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4" name="Google Shape;1264;g808967133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endParaRPr sz="1200" dirty="0">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863047ecf1_7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863047ecf1_7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863047ecf1_7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863047ecf1_7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8739504cf9_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8739504cf9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88a424df6c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88a424df6c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latin typeface="Century Gothic"/>
              <a:ea typeface="Century Gothic"/>
              <a:cs typeface="Century Gothic"/>
              <a:sym typeface="Century Goth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863047ecf1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863047ecf1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8739504cf9_5_3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8739504cf9_5_3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89d350f98c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89d350f98c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thenounproject.com bu Larea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808967133f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808967133f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863fc1a23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863fc1a23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88a424df6c_4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88a424df6c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88a424df6c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88a424df6c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Century Gothic"/>
              <a:ea typeface="Century Gothic"/>
              <a:cs typeface="Century Gothic"/>
              <a:sym typeface="Century 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863047ecf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863047ec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8739504cf9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8739504cf9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dirty="0">
              <a:solidFill>
                <a:srgbClr val="3C4043"/>
              </a:solidFill>
              <a:highlight>
                <a:srgbClr val="FFFFFF"/>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8739504cf9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8739504cf9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hlink"/>
                </a:solidFill>
                <a:hlinkClick r:id="rId3"/>
              </a:rPr>
              <a:t>https://thenounproject.com/</a:t>
            </a:r>
            <a:r>
              <a:rPr lang="en-GB" sz="1050" dirty="0">
                <a:solidFill>
                  <a:srgbClr val="3C4043"/>
                </a:solidFill>
                <a:highlight>
                  <a:srgbClr val="FFFFFF"/>
                </a:highlight>
              </a:rPr>
              <a:t>, by </a:t>
            </a:r>
            <a:r>
              <a:rPr lang="en-GB" sz="1050" dirty="0" err="1">
                <a:solidFill>
                  <a:srgbClr val="3C4043"/>
                </a:solidFill>
                <a:highlight>
                  <a:srgbClr val="FFFFFF"/>
                </a:highlight>
              </a:rPr>
              <a:t>Eucalyp</a:t>
            </a:r>
            <a:r>
              <a:rPr lang="en-GB" sz="1050" dirty="0">
                <a:solidFill>
                  <a:srgbClr val="3C4043"/>
                </a:solidFill>
                <a:highlight>
                  <a:srgbClr val="FFFFFF"/>
                </a:highlight>
              </a:rPr>
              <a:t>, </a:t>
            </a:r>
            <a:r>
              <a:rPr lang="en-GB" sz="1050" dirty="0" err="1">
                <a:solidFill>
                  <a:srgbClr val="3C4043"/>
                </a:solidFill>
                <a:highlight>
                  <a:srgbClr val="FFFFFF"/>
                </a:highlight>
              </a:rPr>
              <a:t>Andrejs</a:t>
            </a:r>
            <a:r>
              <a:rPr lang="en-GB" sz="1050" dirty="0">
                <a:solidFill>
                  <a:srgbClr val="3C4043"/>
                </a:solidFill>
                <a:highlight>
                  <a:srgbClr val="FFFFFF"/>
                </a:highlight>
              </a:rPr>
              <a:t> </a:t>
            </a:r>
            <a:r>
              <a:rPr lang="en-GB" sz="1050" dirty="0" err="1">
                <a:solidFill>
                  <a:srgbClr val="3C4043"/>
                </a:solidFill>
                <a:highlight>
                  <a:srgbClr val="FFFFFF"/>
                </a:highlight>
              </a:rPr>
              <a:t>Kirma</a:t>
            </a:r>
            <a:r>
              <a:rPr lang="en-GB" sz="1050" dirty="0">
                <a:solidFill>
                  <a:srgbClr val="3C4043"/>
                </a:solidFill>
                <a:highlight>
                  <a:srgbClr val="FFFFFF"/>
                </a:highlight>
              </a:rPr>
              <a:t> and </a:t>
            </a:r>
            <a:r>
              <a:rPr lang="en-GB" sz="1050" dirty="0" err="1">
                <a:solidFill>
                  <a:srgbClr val="3C4043"/>
                </a:solidFill>
                <a:highlight>
                  <a:srgbClr val="FFFFFF"/>
                </a:highlight>
              </a:rPr>
              <a:t>ProSymbols</a:t>
            </a:r>
            <a:endParaRPr sz="1050" dirty="0">
              <a:solidFill>
                <a:srgbClr val="3C4043"/>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80cb5a2ef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80cb5a2ef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87bd0f8cd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87bd0f8cd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87bd0f8cd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87bd0f8cd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8739504cf9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8739504cf9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7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87bd0f8c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87bd0f8c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89d350f98c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89d350f98c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81" name="Google Shape;1081;g89d350f98c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8739504cf9_3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8739504cf9_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dirty="0">
              <a:solidFill>
                <a:srgbClr val="3C4043"/>
              </a:solidFill>
              <a:highlight>
                <a:srgbClr val="FFFFFF"/>
              </a:high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8739504cf9_3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8739504cf9_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a:p>
            <a:pPr marL="0" lvl="0" indent="0" algn="l" rtl="0">
              <a:spcBef>
                <a:spcPts val="0"/>
              </a:spcBef>
              <a:spcAft>
                <a:spcPts val="0"/>
              </a:spcAft>
              <a:buClr>
                <a:schemeClr val="dk1"/>
              </a:buClr>
              <a:buSzPts val="1100"/>
              <a:buFont typeface="Arial"/>
              <a:buNone/>
            </a:pPr>
            <a:endParaRPr sz="1050" dirty="0">
              <a:solidFill>
                <a:srgbClr val="3C4043"/>
              </a:solidFill>
              <a:highlight>
                <a:srgbClr val="FFFFFF"/>
              </a:high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8739504cf9_3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8739504cf9_3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88a424df6c_4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88a424df6c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latin typeface="Century Gothic"/>
              <a:ea typeface="Century Gothic"/>
              <a:cs typeface="Century Gothic"/>
              <a:sym typeface="Century Gothic"/>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858044d96e_0_5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858044d96e_0_5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863047ecf1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863047ecf1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863047ecf1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863047ecf1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87bd0f8cd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87bd0f8cd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dirty="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808967133f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808967133f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accent5"/>
                </a:solidFill>
                <a:hlinkClick r:id="rId3"/>
              </a:rPr>
              <a:t>https://thenounproject.com/</a:t>
            </a:r>
            <a:r>
              <a:rPr lang="en-GB" sz="1050" dirty="0">
                <a:solidFill>
                  <a:srgbClr val="3C4043"/>
                </a:solidFill>
                <a:highlight>
                  <a:schemeClr val="lt1"/>
                </a:highlight>
              </a:rPr>
              <a:t>, by </a:t>
            </a:r>
            <a:r>
              <a:rPr lang="en-GB" sz="1050" dirty="0" err="1">
                <a:solidFill>
                  <a:srgbClr val="3C4043"/>
                </a:solidFill>
                <a:highlight>
                  <a:schemeClr val="lt1"/>
                </a:highlight>
              </a:rPr>
              <a:t>Wichai</a:t>
            </a:r>
            <a:r>
              <a:rPr lang="en-GB" sz="1050" dirty="0">
                <a:solidFill>
                  <a:srgbClr val="3C4043"/>
                </a:solidFill>
                <a:highlight>
                  <a:schemeClr val="lt1"/>
                </a:highlight>
              </a:rPr>
              <a:t> Wi, </a:t>
            </a:r>
            <a:r>
              <a:rPr lang="en-GB" sz="1050" dirty="0" err="1">
                <a:solidFill>
                  <a:srgbClr val="3C4043"/>
                </a:solidFill>
                <a:highlight>
                  <a:schemeClr val="lt1"/>
                </a:highlight>
              </a:rPr>
              <a:t>BomSymbols</a:t>
            </a:r>
            <a:r>
              <a:rPr lang="en-GB" sz="1050" dirty="0">
                <a:solidFill>
                  <a:srgbClr val="3C4043"/>
                </a:solidFill>
                <a:highlight>
                  <a:schemeClr val="lt1"/>
                </a:highlight>
              </a:rPr>
              <a:t> and </a:t>
            </a:r>
            <a:r>
              <a:rPr lang="en-GB" sz="1050" dirty="0" err="1">
                <a:solidFill>
                  <a:srgbClr val="3C4043"/>
                </a:solidFill>
                <a:highlight>
                  <a:schemeClr val="lt1"/>
                </a:highlight>
              </a:rPr>
              <a:t>priyanka</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858044d96e_0_5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858044d96e_0_5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89d350f98c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89d350f98c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g89d350f98c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89d350f98c_0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89d350f98c_0_4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8" name="Google Shape;1568;g89d350f98c_0_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88e3dc5076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88e3dc507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8739504cf9_5_3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8739504cf9_5_3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88e3dc5076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88e3dc507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8739504cf9_5_4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8739504cf9_5_4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8739504cf9_5_4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6" name="Google Shape;1606;g8739504cf9_5_4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400"/>
              </a:spcBef>
              <a:spcAft>
                <a:spcPts val="0"/>
              </a:spcAft>
              <a:buClr>
                <a:schemeClr val="dk1"/>
              </a:buClr>
              <a:buSzPts val="1200"/>
              <a:buFont typeface="Century Gothic"/>
              <a:buChar char="●"/>
            </a:pPr>
            <a:endParaRPr sz="1200" dirty="0">
              <a:latin typeface="Century Gothic"/>
              <a:ea typeface="Century Gothic"/>
              <a:cs typeface="Century Gothic"/>
              <a:sym typeface="Century Gothic"/>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76f9dd33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76f9dd3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endParaRPr sz="1200" b="1" dirty="0">
              <a:solidFill>
                <a:schemeClr val="dk1"/>
              </a:solidFill>
              <a:highlight>
                <a:schemeClr val="lt1"/>
              </a:highlight>
              <a:latin typeface="Century Gothic"/>
              <a:ea typeface="Century Gothic"/>
              <a:cs typeface="Century Gothic"/>
              <a:sym typeface="Century Gothic"/>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876f9dd33f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876f9dd33f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89d350f98c_3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89d350f98c_3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095" name="Google Shape;1095;g89d350f98c_3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89d350f98c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89d350f98c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1" name="Google Shape;1111;g89d350f98c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858044d96e_0_5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858044d96e_0_5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88a424df6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88a424df6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youtube.com/watch?v=eAGVH9gCipo" TargetMode="External"/><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ullet_02">
  <p:cSld name="TITLE_1_1_1_1_1_1_1_1_1_1_1_1_1_1_1_1_1_1_1_1_1_1_2">
    <p:spTree>
      <p:nvGrpSpPr>
        <p:cNvPr id="1" name="Shape 539"/>
        <p:cNvGrpSpPr/>
        <p:nvPr/>
      </p:nvGrpSpPr>
      <p:grpSpPr>
        <a:xfrm>
          <a:off x="0" y="0"/>
          <a:ext cx="0" cy="0"/>
          <a:chOff x="0" y="0"/>
          <a:chExt cx="0" cy="0"/>
        </a:xfrm>
      </p:grpSpPr>
      <p:sp>
        <p:nvSpPr>
          <p:cNvPr id="540" name="Google Shape;540;p103"/>
          <p:cNvSpPr/>
          <p:nvPr/>
        </p:nvSpPr>
        <p:spPr>
          <a:xfrm>
            <a:off x="0" y="0"/>
            <a:ext cx="457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3"/>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2" name="Google Shape;542;p10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3" name="Google Shape;543;p103"/>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44" name="Google Shape;544;p103"/>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ullet_03">
  <p:cSld name="TITLE_1_1_1_1_1_1_1_1_1_1_1_1_1_1_1_1_1_1_1_1_1_1_1">
    <p:spTree>
      <p:nvGrpSpPr>
        <p:cNvPr id="1" name="Shape 545"/>
        <p:cNvGrpSpPr/>
        <p:nvPr/>
      </p:nvGrpSpPr>
      <p:grpSpPr>
        <a:xfrm>
          <a:off x="0" y="0"/>
          <a:ext cx="0" cy="0"/>
          <a:chOff x="0" y="0"/>
          <a:chExt cx="0" cy="0"/>
        </a:xfrm>
      </p:grpSpPr>
      <p:sp>
        <p:nvSpPr>
          <p:cNvPr id="546" name="Google Shape;546;p104"/>
          <p:cNvSpPr/>
          <p:nvPr/>
        </p:nvSpPr>
        <p:spPr>
          <a:xfrm>
            <a:off x="0" y="0"/>
            <a:ext cx="45708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4"/>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8" name="Google Shape;548;p104"/>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9" name="Google Shape;549;p104"/>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0" name="Google Shape;550;p104"/>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ullet_04">
  <p:cSld name="TITLE_1_1_1_1_1_1_1_1_1_1_1_1_1_1_1_1_1_1_1_1_1_1_1_1">
    <p:spTree>
      <p:nvGrpSpPr>
        <p:cNvPr id="1" name="Shape 551"/>
        <p:cNvGrpSpPr/>
        <p:nvPr/>
      </p:nvGrpSpPr>
      <p:grpSpPr>
        <a:xfrm>
          <a:off x="0" y="0"/>
          <a:ext cx="0" cy="0"/>
          <a:chOff x="0" y="0"/>
          <a:chExt cx="0" cy="0"/>
        </a:xfrm>
      </p:grpSpPr>
      <p:sp>
        <p:nvSpPr>
          <p:cNvPr id="552" name="Google Shape;552;p105"/>
          <p:cNvSpPr/>
          <p:nvPr/>
        </p:nvSpPr>
        <p:spPr>
          <a:xfrm>
            <a:off x="0" y="0"/>
            <a:ext cx="45708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5"/>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54" name="Google Shape;554;p105"/>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55" name="Google Shape;555;p105"/>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6" name="Google Shape;556;p105"/>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ullet_05">
  <p:cSld name="TITLE_1_1_1_1_1_1_1_1_1_1_1_1_1_1_1_1_1_1_1_1_1_1_1_1_1">
    <p:spTree>
      <p:nvGrpSpPr>
        <p:cNvPr id="1" name="Shape 557"/>
        <p:cNvGrpSpPr/>
        <p:nvPr/>
      </p:nvGrpSpPr>
      <p:grpSpPr>
        <a:xfrm>
          <a:off x="0" y="0"/>
          <a:ext cx="0" cy="0"/>
          <a:chOff x="0" y="0"/>
          <a:chExt cx="0" cy="0"/>
        </a:xfrm>
      </p:grpSpPr>
      <p:sp>
        <p:nvSpPr>
          <p:cNvPr id="558" name="Google Shape;558;p106"/>
          <p:cNvSpPr/>
          <p:nvPr/>
        </p:nvSpPr>
        <p:spPr>
          <a:xfrm>
            <a:off x="0" y="0"/>
            <a:ext cx="45708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6"/>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60" name="Google Shape;560;p106"/>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61" name="Google Shape;561;p106"/>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62" name="Google Shape;562;p106"/>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ullet_05 1">
  <p:cSld name="TITLE_1_1_1_1_1_1_1_1_1_1_1_1_1_1_1_1_1_1_1_1_1_1_1_1_1_1">
    <p:spTree>
      <p:nvGrpSpPr>
        <p:cNvPr id="1" name="Shape 563"/>
        <p:cNvGrpSpPr/>
        <p:nvPr/>
      </p:nvGrpSpPr>
      <p:grpSpPr>
        <a:xfrm>
          <a:off x="0" y="0"/>
          <a:ext cx="0" cy="0"/>
          <a:chOff x="0" y="0"/>
          <a:chExt cx="0" cy="0"/>
        </a:xfrm>
      </p:grpSpPr>
      <p:sp>
        <p:nvSpPr>
          <p:cNvPr id="564" name="Google Shape;564;p107"/>
          <p:cNvSpPr/>
          <p:nvPr/>
        </p:nvSpPr>
        <p:spPr>
          <a:xfrm>
            <a:off x="0" y="0"/>
            <a:ext cx="45708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7"/>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66" name="Google Shape;566;p107"/>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
        <p:nvSpPr>
          <p:cNvPr id="567" name="Google Shape;567;p107"/>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68" name="Google Shape;568;p107"/>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ntro_01_Purpose">
  <p:cSld name="CUSTOM_8">
    <p:spTree>
      <p:nvGrpSpPr>
        <p:cNvPr id="1" name="Shape 569"/>
        <p:cNvGrpSpPr/>
        <p:nvPr/>
      </p:nvGrpSpPr>
      <p:grpSpPr>
        <a:xfrm>
          <a:off x="0" y="0"/>
          <a:ext cx="0" cy="0"/>
          <a:chOff x="0" y="0"/>
          <a:chExt cx="0" cy="0"/>
        </a:xfrm>
      </p:grpSpPr>
      <p:pic>
        <p:nvPicPr>
          <p:cNvPr id="570" name="Google Shape;570;p108"/>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571" name="Google Shape;571;p108"/>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8"/>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73" name="Google Shape;573;p10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purpose</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74" name="Google Shape;574;p108"/>
          <p:cNvPicPr preferRelativeResize="0"/>
          <p:nvPr/>
        </p:nvPicPr>
        <p:blipFill>
          <a:blip r:embed="rId3">
            <a:alphaModFix/>
          </a:blip>
          <a:stretch>
            <a:fillRect/>
          </a:stretch>
        </p:blipFill>
        <p:spPr>
          <a:xfrm>
            <a:off x="205425" y="4816019"/>
            <a:ext cx="595602" cy="162631"/>
          </a:xfrm>
          <a:prstGeom prst="rect">
            <a:avLst/>
          </a:prstGeom>
          <a:noFill/>
          <a:ln>
            <a:noFill/>
          </a:ln>
        </p:spPr>
      </p:pic>
      <p:sp>
        <p:nvSpPr>
          <p:cNvPr id="575" name="Google Shape;575;p108"/>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2100"/>
              </a:spcAft>
              <a:buNone/>
            </a:pPr>
            <a:r>
              <a:rPr lang="en-GB" sz="3200">
                <a:solidFill>
                  <a:srgbClr val="FFFFFF"/>
                </a:solidFill>
                <a:latin typeface="Century Gothic"/>
                <a:ea typeface="Century Gothic"/>
                <a:cs typeface="Century Gothic"/>
                <a:sym typeface="Century Gothic"/>
              </a:rPr>
              <a:t>We bring bold ideas to life to change the world for good.</a:t>
            </a:r>
            <a:endParaRPr sz="3200">
              <a:solidFill>
                <a:srgbClr val="FFFFFF"/>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tro_02_FieldsOfWork">
  <p:cSld name="CUSTOM_8_1">
    <p:spTree>
      <p:nvGrpSpPr>
        <p:cNvPr id="1" name="Shape 576"/>
        <p:cNvGrpSpPr/>
        <p:nvPr/>
      </p:nvGrpSpPr>
      <p:grpSpPr>
        <a:xfrm>
          <a:off x="0" y="0"/>
          <a:ext cx="0" cy="0"/>
          <a:chOff x="0" y="0"/>
          <a:chExt cx="0" cy="0"/>
        </a:xfrm>
      </p:grpSpPr>
      <p:sp>
        <p:nvSpPr>
          <p:cNvPr id="577" name="Google Shape;577;p109"/>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8" name="Google Shape;578;p10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79" name="Google Shape;579;p109"/>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80" name="Google Shape;580;p10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81" name="Google Shape;581;p109"/>
          <p:cNvPicPr preferRelativeResize="0"/>
          <p:nvPr/>
        </p:nvPicPr>
        <p:blipFill rotWithShape="1">
          <a:blip r:embed="rId3">
            <a:alphaModFix/>
          </a:blip>
          <a:srcRect l="33038"/>
          <a:stretch/>
        </p:blipFill>
        <p:spPr>
          <a:xfrm>
            <a:off x="3343201" y="0"/>
            <a:ext cx="5800802" cy="5143498"/>
          </a:xfrm>
          <a:prstGeom prst="rect">
            <a:avLst/>
          </a:prstGeom>
          <a:noFill/>
          <a:ln>
            <a:noFill/>
          </a:ln>
        </p:spPr>
      </p:pic>
      <p:sp>
        <p:nvSpPr>
          <p:cNvPr id="582" name="Google Shape;582;p109"/>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Nesta investee </a:t>
            </a:r>
            <a:r>
              <a:rPr lang="en-GB" sz="800" i="1">
                <a:solidFill>
                  <a:srgbClr val="FFFFFF"/>
                </a:solidFill>
                <a:latin typeface="Century Gothic"/>
                <a:ea typeface="Century Gothic"/>
                <a:cs typeface="Century Gothic"/>
                <a:sym typeface="Century Gothic"/>
              </a:rPr>
              <a:t>Oomph! Wellness</a:t>
            </a:r>
            <a:r>
              <a:rPr lang="en-GB" sz="800">
                <a:solidFill>
                  <a:srgbClr val="FFFFFF"/>
                </a:solidFill>
                <a:latin typeface="Century Gothic"/>
                <a:ea typeface="Century Gothic"/>
                <a:cs typeface="Century Gothic"/>
                <a:sym typeface="Century Gothic"/>
              </a:rPr>
              <a:t> delivering an exercise class</a:t>
            </a:r>
            <a:br>
              <a:rPr lang="en-GB" sz="800">
                <a:solidFill>
                  <a:srgbClr val="FFFFFF"/>
                </a:solidFill>
                <a:latin typeface="Century Gothic"/>
                <a:ea typeface="Century Gothic"/>
                <a:cs typeface="Century Gothic"/>
                <a:sym typeface="Century Gothic"/>
              </a:rPr>
            </a:b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83" name="Google Shape;583;p109"/>
          <p:cNvPicPr preferRelativeResize="0"/>
          <p:nvPr/>
        </p:nvPicPr>
        <p:blipFill>
          <a:blip r:embed="rId4">
            <a:alphaModFix/>
          </a:blip>
          <a:stretch>
            <a:fillRect/>
          </a:stretch>
        </p:blipFill>
        <p:spPr>
          <a:xfrm>
            <a:off x="732352" y="2678925"/>
            <a:ext cx="1850600" cy="1826451"/>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ntro_03_Methods">
  <p:cSld name="CUSTOM_8_1_1">
    <p:spTree>
      <p:nvGrpSpPr>
        <p:cNvPr id="1" name="Shape 584"/>
        <p:cNvGrpSpPr/>
        <p:nvPr/>
      </p:nvGrpSpPr>
      <p:grpSpPr>
        <a:xfrm>
          <a:off x="0" y="0"/>
          <a:ext cx="0" cy="0"/>
          <a:chOff x="0" y="0"/>
          <a:chExt cx="0" cy="0"/>
        </a:xfrm>
      </p:grpSpPr>
      <p:sp>
        <p:nvSpPr>
          <p:cNvPr id="585" name="Google Shape;585;p110"/>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 name="Google Shape;586;p11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87" name="Google Shape;587;p110"/>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lt1"/>
                </a:solidFill>
                <a:latin typeface="Century Gothic"/>
                <a:ea typeface="Century Gothic"/>
                <a:cs typeface="Century Gothic"/>
                <a:sym typeface="Century Gothic"/>
              </a:rPr>
              <a:t>We tackle challenges through our unique combination of expertise, skills and funding. </a:t>
            </a:r>
            <a:endParaRPr sz="1500" b="1">
              <a:solidFill>
                <a:schemeClr val="lt1"/>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88" name="Google Shape;588;p11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89" name="Google Shape;589;p110"/>
          <p:cNvPicPr preferRelativeResize="0"/>
          <p:nvPr/>
        </p:nvPicPr>
        <p:blipFill rotWithShape="1">
          <a:blip r:embed="rId3">
            <a:alphaModFix/>
          </a:blip>
          <a:srcRect l="8212" t="10080" r="34559"/>
          <a:stretch/>
        </p:blipFill>
        <p:spPr>
          <a:xfrm>
            <a:off x="3343200" y="0"/>
            <a:ext cx="5852324" cy="517247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ntro_04_Methods">
  <p:cSld name="CUSTOM_8_1_1_1_1">
    <p:spTree>
      <p:nvGrpSpPr>
        <p:cNvPr id="1" name="Shape 590"/>
        <p:cNvGrpSpPr/>
        <p:nvPr/>
      </p:nvGrpSpPr>
      <p:grpSpPr>
        <a:xfrm>
          <a:off x="0" y="0"/>
          <a:ext cx="0" cy="0"/>
          <a:chOff x="0" y="0"/>
          <a:chExt cx="0" cy="0"/>
        </a:xfrm>
      </p:grpSpPr>
      <p:pic>
        <p:nvPicPr>
          <p:cNvPr id="591" name="Google Shape;591;p111"/>
          <p:cNvPicPr preferRelativeResize="0"/>
          <p:nvPr/>
        </p:nvPicPr>
        <p:blipFill>
          <a:blip r:embed="rId2">
            <a:alphaModFix/>
          </a:blip>
          <a:stretch>
            <a:fillRect/>
          </a:stretch>
        </p:blipFill>
        <p:spPr>
          <a:xfrm>
            <a:off x="0" y="0"/>
            <a:ext cx="9144001" cy="5144553"/>
          </a:xfrm>
          <a:prstGeom prst="rect">
            <a:avLst/>
          </a:prstGeom>
          <a:noFill/>
          <a:ln>
            <a:noFill/>
          </a:ln>
        </p:spPr>
      </p:pic>
      <p:sp>
        <p:nvSpPr>
          <p:cNvPr id="592" name="Google Shape;592;p11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innovation methods</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93" name="Google Shape;593;p111"/>
          <p:cNvPicPr preferRelativeResize="0"/>
          <p:nvPr/>
        </p:nvPicPr>
        <p:blipFill>
          <a:blip r:embed="rId3">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ntro_05_History">
  <p:cSld name="CUSTOM_8_1_1_1_1_1">
    <p:spTree>
      <p:nvGrpSpPr>
        <p:cNvPr id="1" name="Shape 594"/>
        <p:cNvGrpSpPr/>
        <p:nvPr/>
      </p:nvGrpSpPr>
      <p:grpSpPr>
        <a:xfrm>
          <a:off x="0" y="0"/>
          <a:ext cx="0" cy="0"/>
          <a:chOff x="0" y="0"/>
          <a:chExt cx="0" cy="0"/>
        </a:xfrm>
      </p:grpSpPr>
      <p:pic>
        <p:nvPicPr>
          <p:cNvPr id="595" name="Google Shape;595;p112"/>
          <p:cNvPicPr preferRelativeResize="0"/>
          <p:nvPr/>
        </p:nvPicPr>
        <p:blipFill>
          <a:blip r:embed="rId2">
            <a:alphaModFix/>
          </a:blip>
          <a:stretch>
            <a:fillRect/>
          </a:stretch>
        </p:blipFill>
        <p:spPr>
          <a:xfrm>
            <a:off x="-2" y="0"/>
            <a:ext cx="9144003" cy="5142224"/>
          </a:xfrm>
          <a:prstGeom prst="rect">
            <a:avLst/>
          </a:prstGeom>
          <a:noFill/>
          <a:ln>
            <a:noFill/>
          </a:ln>
        </p:spPr>
      </p:pic>
      <p:sp>
        <p:nvSpPr>
          <p:cNvPr id="596" name="Google Shape;596;p112"/>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history</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97" name="Google Shape;597;p112"/>
          <p:cNvPicPr preferRelativeResize="0"/>
          <p:nvPr/>
        </p:nvPicPr>
        <p:blipFill>
          <a:blip r:embed="rId3">
            <a:alphaModFix/>
          </a:blip>
          <a:stretch>
            <a:fillRect/>
          </a:stretch>
        </p:blipFill>
        <p:spPr>
          <a:xfrm>
            <a:off x="217050" y="4813975"/>
            <a:ext cx="595602" cy="160325"/>
          </a:xfrm>
          <a:prstGeom prst="rect">
            <a:avLst/>
          </a:prstGeom>
          <a:noFill/>
          <a:ln>
            <a:noFill/>
          </a:ln>
        </p:spPr>
      </p:pic>
      <p:sp>
        <p:nvSpPr>
          <p:cNvPr id="598" name="Google Shape;598;p112"/>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231F20"/>
                </a:solidFill>
                <a:latin typeface="Century Gothic"/>
                <a:ea typeface="Century Gothic"/>
                <a:cs typeface="Century Gothic"/>
                <a:sym typeface="Century Gothic"/>
              </a:rPr>
              <a:t>Formerly NESTA, National Endowment for Science, Technology and the Arts</a:t>
            </a:r>
            <a:r>
              <a:rPr lang="en-GB" sz="1500">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a:solidFill>
                <a:srgbClr val="231F20"/>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endParaRPr>
              <a:solidFill>
                <a:srgbClr val="231F20"/>
              </a:solidFill>
              <a:latin typeface="Century Gothic"/>
              <a:ea typeface="Century Gothic"/>
              <a:cs typeface="Century Gothic"/>
              <a:sym typeface="Century Gothic"/>
            </a:endParaRPr>
          </a:p>
          <a:p>
            <a:pPr marL="0" lvl="0" indent="0" algn="l" rtl="0">
              <a:lnSpc>
                <a:spcPct val="140000"/>
              </a:lnSpc>
              <a:spcBef>
                <a:spcPts val="0"/>
              </a:spcBef>
              <a:spcAft>
                <a:spcPts val="0"/>
              </a:spcAft>
              <a:buNone/>
            </a:pPr>
            <a:endParaRPr sz="1800" b="1">
              <a:solidFill>
                <a:srgbClr val="231F20"/>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231F20"/>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ntro_06_Reach">
  <p:cSld name="CUSTOM_8_1_1_1_1_1_1">
    <p:spTree>
      <p:nvGrpSpPr>
        <p:cNvPr id="1" name="Shape 599"/>
        <p:cNvGrpSpPr/>
        <p:nvPr/>
      </p:nvGrpSpPr>
      <p:grpSpPr>
        <a:xfrm>
          <a:off x="0" y="0"/>
          <a:ext cx="0" cy="0"/>
          <a:chOff x="0" y="0"/>
          <a:chExt cx="0" cy="0"/>
        </a:xfrm>
      </p:grpSpPr>
      <p:pic>
        <p:nvPicPr>
          <p:cNvPr id="600" name="Google Shape;600;p113"/>
          <p:cNvPicPr preferRelativeResize="0"/>
          <p:nvPr/>
        </p:nvPicPr>
        <p:blipFill>
          <a:blip r:embed="rId2">
            <a:alphaModFix/>
          </a:blip>
          <a:stretch>
            <a:fillRect/>
          </a:stretch>
        </p:blipFill>
        <p:spPr>
          <a:xfrm>
            <a:off x="0" y="0"/>
            <a:ext cx="9144003" cy="5143981"/>
          </a:xfrm>
          <a:prstGeom prst="rect">
            <a:avLst/>
          </a:prstGeom>
          <a:noFill/>
          <a:ln>
            <a:noFill/>
          </a:ln>
        </p:spPr>
      </p:pic>
      <p:sp>
        <p:nvSpPr>
          <p:cNvPr id="601" name="Google Shape;601;p113"/>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international reach</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ntro_07_Video">
  <p:cSld name="CUSTOM_8_1_1_1_1_1_1_1">
    <p:spTree>
      <p:nvGrpSpPr>
        <p:cNvPr id="1" name="Shape 602"/>
        <p:cNvGrpSpPr/>
        <p:nvPr/>
      </p:nvGrpSpPr>
      <p:grpSpPr>
        <a:xfrm>
          <a:off x="0" y="0"/>
          <a:ext cx="0" cy="0"/>
          <a:chOff x="0" y="0"/>
          <a:chExt cx="0" cy="0"/>
        </a:xfrm>
      </p:grpSpPr>
      <p:pic>
        <p:nvPicPr>
          <p:cNvPr id="603" name="Google Shape;603;p114" descr="Nesta is a global innovation foundation. But what does that mean?  Watch this to find out more about what Nesta does and why in 100 seconds https://www.nesta.org.uk/&#10;&#10;Follow Nesta on Twitter: https://twitter.com/nesta_uk&#10;Like Nesta on Facebook: https://www.facebook.com/nesta.uk&#10;Follow Nesta on Instagram: https://www.instagram.com/nesta_uk&#10;&#10;The video contains footage of some of the innovators-for-good we are proud to have supported:  &#10;&#10;Oomph! - An award-winning social enterprise (and Nesta investee) that helps the wellbeing of more than 530,000 older and vulnerable adults - through, for example, imaginative ‘chairobics’ exercise classes&#10;&#10;Bristol Museums, Galleries and Archives  - our £7 million Digital R&amp;D Fund for the Arts supported the development of the Hidden Museum app.  The app uses digital iBeacon technology to aid interaction with the Bristol museum displays and hidden treasures - making family visits more fun &#10;&#10;Coastal Parks and Garden Foundation, Bournemouth - our Rethinking Parks programme tested new approaches to raising income or reducing costs for public parks.  Bournemouth Borough Council created an independent local parks charity to raise donations directly from the public - allowing park users to give to the green spaces they love, and funding improvements that might not otherwise occur&#10;&#10;CoderDojo Scotland - supported by our Digital Makers Fund, CoderDojo Scotland is part of a global network that provides free coding clubs for young people. The initiative, run by volunteers and mentors, is encouraging the next generation to become active creators, rather than passive consumers, of technology." title="Introduction to Nesta">
            <a:hlinkClick r:id="rId2"/>
          </p:cNvPr>
          <p:cNvPicPr preferRelativeResize="0"/>
          <p:nvPr/>
        </p:nvPicPr>
        <p:blipFill>
          <a:blip r:embed="rId3">
            <a:alphaModFix/>
          </a:blip>
          <a:stretch>
            <a:fillRect/>
          </a:stretch>
        </p:blipFill>
        <p:spPr>
          <a:xfrm>
            <a:off x="0" y="-857250"/>
            <a:ext cx="9144000" cy="68580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605"/>
        <p:cNvGrpSpPr/>
        <p:nvPr/>
      </p:nvGrpSpPr>
      <p:grpSpPr>
        <a:xfrm>
          <a:off x="0" y="0"/>
          <a:ext cx="0" cy="0"/>
          <a:chOff x="0" y="0"/>
          <a:chExt cx="0" cy="0"/>
        </a:xfrm>
      </p:grpSpPr>
      <p:pic>
        <p:nvPicPr>
          <p:cNvPr id="606" name="Google Shape;606;p116"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607" name="Google Shape;607;p116"/>
          <p:cNvPicPr preferRelativeResize="0"/>
          <p:nvPr/>
        </p:nvPicPr>
        <p:blipFill>
          <a:blip r:embed="rId3">
            <a:alphaModFix/>
          </a:blip>
          <a:stretch>
            <a:fillRect/>
          </a:stretch>
        </p:blipFill>
        <p:spPr>
          <a:xfrm>
            <a:off x="362500" y="781975"/>
            <a:ext cx="1343324" cy="361600"/>
          </a:xfrm>
          <a:prstGeom prst="rect">
            <a:avLst/>
          </a:prstGeom>
          <a:noFill/>
          <a:ln>
            <a:noFill/>
          </a:ln>
        </p:spPr>
      </p:pic>
      <p:sp>
        <p:nvSpPr>
          <p:cNvPr id="608" name="Google Shape;608;p116"/>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9" name="Google Shape;609;p116"/>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0" name="Google Shape;610;p116"/>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611"/>
        <p:cNvGrpSpPr/>
        <p:nvPr/>
      </p:nvGrpSpPr>
      <p:grpSpPr>
        <a:xfrm>
          <a:off x="0" y="0"/>
          <a:ext cx="0" cy="0"/>
          <a:chOff x="0" y="0"/>
          <a:chExt cx="0" cy="0"/>
        </a:xfrm>
      </p:grpSpPr>
      <p:pic>
        <p:nvPicPr>
          <p:cNvPr id="612" name="Google Shape;612;p117"/>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613" name="Google Shape;613;p117"/>
          <p:cNvPicPr preferRelativeResize="0"/>
          <p:nvPr/>
        </p:nvPicPr>
        <p:blipFill>
          <a:blip r:embed="rId3">
            <a:alphaModFix/>
          </a:blip>
          <a:stretch>
            <a:fillRect/>
          </a:stretch>
        </p:blipFill>
        <p:spPr>
          <a:xfrm>
            <a:off x="372875" y="792325"/>
            <a:ext cx="1343324" cy="361600"/>
          </a:xfrm>
          <a:prstGeom prst="rect">
            <a:avLst/>
          </a:prstGeom>
          <a:noFill/>
          <a:ln>
            <a:noFill/>
          </a:ln>
        </p:spPr>
      </p:pic>
      <p:sp>
        <p:nvSpPr>
          <p:cNvPr id="614" name="Google Shape;614;p117"/>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5" name="Google Shape;615;p117"/>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6" name="Google Shape;616;p117"/>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617"/>
        <p:cNvGrpSpPr/>
        <p:nvPr/>
      </p:nvGrpSpPr>
      <p:grpSpPr>
        <a:xfrm>
          <a:off x="0" y="0"/>
          <a:ext cx="0" cy="0"/>
          <a:chOff x="0" y="0"/>
          <a:chExt cx="0" cy="0"/>
        </a:xfrm>
      </p:grpSpPr>
      <p:pic>
        <p:nvPicPr>
          <p:cNvPr id="618" name="Google Shape;618;p11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9" name="Google Shape;619;p118"/>
          <p:cNvPicPr preferRelativeResize="0"/>
          <p:nvPr/>
        </p:nvPicPr>
        <p:blipFill>
          <a:blip r:embed="rId3">
            <a:alphaModFix/>
          </a:blip>
          <a:stretch>
            <a:fillRect/>
          </a:stretch>
        </p:blipFill>
        <p:spPr>
          <a:xfrm>
            <a:off x="372875" y="4441625"/>
            <a:ext cx="1343324" cy="361600"/>
          </a:xfrm>
          <a:prstGeom prst="rect">
            <a:avLst/>
          </a:prstGeom>
          <a:noFill/>
          <a:ln>
            <a:noFill/>
          </a:ln>
        </p:spPr>
      </p:pic>
      <p:sp>
        <p:nvSpPr>
          <p:cNvPr id="620" name="Google Shape;620;p118"/>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21" name="Google Shape;621;p118"/>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22" name="Google Shape;622;p118"/>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623"/>
        <p:cNvGrpSpPr/>
        <p:nvPr/>
      </p:nvGrpSpPr>
      <p:grpSpPr>
        <a:xfrm>
          <a:off x="0" y="0"/>
          <a:ext cx="0" cy="0"/>
          <a:chOff x="0" y="0"/>
          <a:chExt cx="0" cy="0"/>
        </a:xfrm>
      </p:grpSpPr>
      <p:pic>
        <p:nvPicPr>
          <p:cNvPr id="624" name="Google Shape;624;p119"/>
          <p:cNvPicPr preferRelativeResize="0"/>
          <p:nvPr/>
        </p:nvPicPr>
        <p:blipFill>
          <a:blip r:embed="rId2">
            <a:alphaModFix/>
          </a:blip>
          <a:stretch>
            <a:fillRect/>
          </a:stretch>
        </p:blipFill>
        <p:spPr>
          <a:xfrm>
            <a:off x="0" y="0"/>
            <a:ext cx="9143990" cy="5143500"/>
          </a:xfrm>
          <a:prstGeom prst="rect">
            <a:avLst/>
          </a:prstGeom>
          <a:noFill/>
          <a:ln>
            <a:noFill/>
          </a:ln>
        </p:spPr>
      </p:pic>
      <p:sp>
        <p:nvSpPr>
          <p:cNvPr id="625" name="Google Shape;625;p119"/>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6" name="Google Shape;626;p119"/>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27" name="Google Shape;627;p119"/>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28" name="Google Shape;628;p119"/>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629"/>
        <p:cNvGrpSpPr/>
        <p:nvPr/>
      </p:nvGrpSpPr>
      <p:grpSpPr>
        <a:xfrm>
          <a:off x="0" y="0"/>
          <a:ext cx="0" cy="0"/>
          <a:chOff x="0" y="0"/>
          <a:chExt cx="0" cy="0"/>
        </a:xfrm>
      </p:grpSpPr>
      <p:pic>
        <p:nvPicPr>
          <p:cNvPr id="630" name="Google Shape;630;p120"/>
          <p:cNvPicPr preferRelativeResize="0"/>
          <p:nvPr/>
        </p:nvPicPr>
        <p:blipFill>
          <a:blip r:embed="rId2">
            <a:alphaModFix/>
          </a:blip>
          <a:stretch>
            <a:fillRect/>
          </a:stretch>
        </p:blipFill>
        <p:spPr>
          <a:xfrm>
            <a:off x="0" y="-6"/>
            <a:ext cx="9144000" cy="5143505"/>
          </a:xfrm>
          <a:prstGeom prst="rect">
            <a:avLst/>
          </a:prstGeom>
          <a:noFill/>
          <a:ln>
            <a:noFill/>
          </a:ln>
        </p:spPr>
      </p:pic>
      <p:sp>
        <p:nvSpPr>
          <p:cNvPr id="631" name="Google Shape;631;p120"/>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2" name="Google Shape;632;p120"/>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3" name="Google Shape;633;p120"/>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34" name="Google Shape;634;p120"/>
          <p:cNvPicPr preferRelativeResize="0"/>
          <p:nvPr/>
        </p:nvPicPr>
        <p:blipFill>
          <a:blip r:embed="rId3">
            <a:alphaModFix/>
          </a:blip>
          <a:stretch>
            <a:fillRect/>
          </a:stretch>
        </p:blipFill>
        <p:spPr>
          <a:xfrm>
            <a:off x="316625" y="440625"/>
            <a:ext cx="1343324" cy="3616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635"/>
        <p:cNvGrpSpPr/>
        <p:nvPr/>
      </p:nvGrpSpPr>
      <p:grpSpPr>
        <a:xfrm>
          <a:off x="0" y="0"/>
          <a:ext cx="0" cy="0"/>
          <a:chOff x="0" y="0"/>
          <a:chExt cx="0" cy="0"/>
        </a:xfrm>
      </p:grpSpPr>
      <p:pic>
        <p:nvPicPr>
          <p:cNvPr id="636" name="Google Shape;636;p121"/>
          <p:cNvPicPr preferRelativeResize="0"/>
          <p:nvPr/>
        </p:nvPicPr>
        <p:blipFill>
          <a:blip r:embed="rId2">
            <a:alphaModFix/>
          </a:blip>
          <a:stretch>
            <a:fillRect/>
          </a:stretch>
        </p:blipFill>
        <p:spPr>
          <a:xfrm>
            <a:off x="0" y="0"/>
            <a:ext cx="9144005" cy="5143500"/>
          </a:xfrm>
          <a:prstGeom prst="rect">
            <a:avLst/>
          </a:prstGeom>
          <a:noFill/>
          <a:ln>
            <a:noFill/>
          </a:ln>
        </p:spPr>
      </p:pic>
      <p:sp>
        <p:nvSpPr>
          <p:cNvPr id="637" name="Google Shape;637;p121"/>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8" name="Google Shape;638;p121"/>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9" name="Google Shape;639;p121"/>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0" name="Google Shape;640;p121"/>
          <p:cNvPicPr preferRelativeResize="0"/>
          <p:nvPr/>
        </p:nvPicPr>
        <p:blipFill>
          <a:blip r:embed="rId3">
            <a:alphaModFix/>
          </a:blip>
          <a:stretch>
            <a:fillRect/>
          </a:stretch>
        </p:blipFill>
        <p:spPr>
          <a:xfrm>
            <a:off x="323050" y="545378"/>
            <a:ext cx="1343325" cy="366797"/>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641"/>
        <p:cNvGrpSpPr/>
        <p:nvPr/>
      </p:nvGrpSpPr>
      <p:grpSpPr>
        <a:xfrm>
          <a:off x="0" y="0"/>
          <a:ext cx="0" cy="0"/>
          <a:chOff x="0" y="0"/>
          <a:chExt cx="0" cy="0"/>
        </a:xfrm>
      </p:grpSpPr>
      <p:pic>
        <p:nvPicPr>
          <p:cNvPr id="642" name="Google Shape;642;p122"/>
          <p:cNvPicPr preferRelativeResize="0"/>
          <p:nvPr/>
        </p:nvPicPr>
        <p:blipFill>
          <a:blip r:embed="rId2">
            <a:alphaModFix/>
          </a:blip>
          <a:stretch>
            <a:fillRect/>
          </a:stretch>
        </p:blipFill>
        <p:spPr>
          <a:xfrm>
            <a:off x="0" y="0"/>
            <a:ext cx="9144000" cy="5143497"/>
          </a:xfrm>
          <a:prstGeom prst="rect">
            <a:avLst/>
          </a:prstGeom>
          <a:noFill/>
          <a:ln>
            <a:noFill/>
          </a:ln>
        </p:spPr>
      </p:pic>
      <p:sp>
        <p:nvSpPr>
          <p:cNvPr id="643" name="Google Shape;643;p122"/>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44" name="Google Shape;644;p122"/>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45" name="Google Shape;645;p122"/>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6" name="Google Shape;646;p122"/>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647"/>
        <p:cNvGrpSpPr/>
        <p:nvPr/>
      </p:nvGrpSpPr>
      <p:grpSpPr>
        <a:xfrm>
          <a:off x="0" y="0"/>
          <a:ext cx="0" cy="0"/>
          <a:chOff x="0" y="0"/>
          <a:chExt cx="0" cy="0"/>
        </a:xfrm>
      </p:grpSpPr>
      <p:sp>
        <p:nvSpPr>
          <p:cNvPr id="648" name="Google Shape;648;p123"/>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9" name="Google Shape;649;p123"/>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50" name="Google Shape;650;p123"/>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51" name="Google Shape;651;p123"/>
          <p:cNvPicPr preferRelativeResize="0"/>
          <p:nvPr/>
        </p:nvPicPr>
        <p:blipFill>
          <a:blip r:embed="rId2">
            <a:alphaModFix/>
          </a:blip>
          <a:stretch>
            <a:fillRect/>
          </a:stretch>
        </p:blipFill>
        <p:spPr>
          <a:xfrm>
            <a:off x="351400" y="314625"/>
            <a:ext cx="1154124" cy="1547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51"/>
        <p:cNvGrpSpPr/>
        <p:nvPr/>
      </p:nvGrpSpPr>
      <p:grpSpPr>
        <a:xfrm>
          <a:off x="0" y="0"/>
          <a:ext cx="0" cy="0"/>
          <a:chOff x="0" y="0"/>
          <a:chExt cx="0" cy="0"/>
        </a:xfrm>
      </p:grpSpPr>
      <p:pic>
        <p:nvPicPr>
          <p:cNvPr id="52" name="Google Shape;52;p14"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53" name="Google Shape;53;p14"/>
          <p:cNvPicPr preferRelativeResize="0"/>
          <p:nvPr/>
        </p:nvPicPr>
        <p:blipFill>
          <a:blip r:embed="rId3">
            <a:alphaModFix/>
          </a:blip>
          <a:stretch>
            <a:fillRect/>
          </a:stretch>
        </p:blipFill>
        <p:spPr>
          <a:xfrm>
            <a:off x="362500" y="781975"/>
            <a:ext cx="1343324" cy="361600"/>
          </a:xfrm>
          <a:prstGeom prst="rect">
            <a:avLst/>
          </a:prstGeom>
          <a:noFill/>
          <a:ln>
            <a:noFill/>
          </a:ln>
        </p:spPr>
      </p:pic>
      <p:sp>
        <p:nvSpPr>
          <p:cNvPr id="54" name="Google Shape;54;p14"/>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 name="Google Shape;55;p14"/>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 name="Google Shape;56;p14"/>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652"/>
        <p:cNvGrpSpPr/>
        <p:nvPr/>
      </p:nvGrpSpPr>
      <p:grpSpPr>
        <a:xfrm>
          <a:off x="0" y="0"/>
          <a:ext cx="0" cy="0"/>
          <a:chOff x="0" y="0"/>
          <a:chExt cx="0" cy="0"/>
        </a:xfrm>
      </p:grpSpPr>
      <p:sp>
        <p:nvSpPr>
          <p:cNvPr id="653" name="Google Shape;653;p124"/>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54" name="Google Shape;654;p124"/>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55" name="Google Shape;655;p124"/>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56" name="Google Shape;656;p124"/>
          <p:cNvPicPr preferRelativeResize="0"/>
          <p:nvPr/>
        </p:nvPicPr>
        <p:blipFill>
          <a:blip r:embed="rId2">
            <a:alphaModFix/>
          </a:blip>
          <a:stretch>
            <a:fillRect/>
          </a:stretch>
        </p:blipFill>
        <p:spPr>
          <a:xfrm>
            <a:off x="306350" y="4305475"/>
            <a:ext cx="1404512" cy="5715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657"/>
        <p:cNvGrpSpPr/>
        <p:nvPr/>
      </p:nvGrpSpPr>
      <p:grpSpPr>
        <a:xfrm>
          <a:off x="0" y="0"/>
          <a:ext cx="0" cy="0"/>
          <a:chOff x="0" y="0"/>
          <a:chExt cx="0" cy="0"/>
        </a:xfrm>
      </p:grpSpPr>
      <p:sp>
        <p:nvSpPr>
          <p:cNvPr id="658" name="Google Shape;658;p125"/>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25"/>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60" name="Google Shape;660;p12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61" name="Google Shape;661;p125"/>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2" name="Google Shape;662;p125"/>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63" name="Google Shape;663;p125"/>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664"/>
        <p:cNvGrpSpPr/>
        <p:nvPr/>
      </p:nvGrpSpPr>
      <p:grpSpPr>
        <a:xfrm>
          <a:off x="0" y="0"/>
          <a:ext cx="0" cy="0"/>
          <a:chOff x="0" y="0"/>
          <a:chExt cx="0" cy="0"/>
        </a:xfrm>
      </p:grpSpPr>
      <p:sp>
        <p:nvSpPr>
          <p:cNvPr id="665" name="Google Shape;665;p126"/>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26"/>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67" name="Google Shape;667;p126"/>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68" name="Google Shape;668;p126"/>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9" name="Google Shape;669;p126"/>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70" name="Google Shape;670;p126"/>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671"/>
        <p:cNvGrpSpPr/>
        <p:nvPr/>
      </p:nvGrpSpPr>
      <p:grpSpPr>
        <a:xfrm>
          <a:off x="0" y="0"/>
          <a:ext cx="0" cy="0"/>
          <a:chOff x="0" y="0"/>
          <a:chExt cx="0" cy="0"/>
        </a:xfrm>
      </p:grpSpPr>
      <p:sp>
        <p:nvSpPr>
          <p:cNvPr id="672" name="Google Shape;672;p127"/>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27"/>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74" name="Google Shape;674;p127"/>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pic>
        <p:nvPicPr>
          <p:cNvPr id="675" name="Google Shape;675;p127"/>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676"/>
        <p:cNvGrpSpPr/>
        <p:nvPr/>
      </p:nvGrpSpPr>
      <p:grpSpPr>
        <a:xfrm>
          <a:off x="0" y="0"/>
          <a:ext cx="0" cy="0"/>
          <a:chOff x="0" y="0"/>
          <a:chExt cx="0" cy="0"/>
        </a:xfrm>
      </p:grpSpPr>
      <p:sp>
        <p:nvSpPr>
          <p:cNvPr id="677" name="Google Shape;677;p128"/>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28"/>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79" name="Google Shape;679;p128"/>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680" name="Google Shape;680;p128"/>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681"/>
        <p:cNvGrpSpPr/>
        <p:nvPr/>
      </p:nvGrpSpPr>
      <p:grpSpPr>
        <a:xfrm>
          <a:off x="0" y="0"/>
          <a:ext cx="0" cy="0"/>
          <a:chOff x="0" y="0"/>
          <a:chExt cx="0" cy="0"/>
        </a:xfrm>
      </p:grpSpPr>
      <p:sp>
        <p:nvSpPr>
          <p:cNvPr id="682" name="Google Shape;682;p129"/>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84" name="Google Shape;684;p12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85" name="Google Shape;685;p1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86" name="Google Shape;686;p1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687"/>
        <p:cNvGrpSpPr/>
        <p:nvPr/>
      </p:nvGrpSpPr>
      <p:grpSpPr>
        <a:xfrm>
          <a:off x="0" y="0"/>
          <a:ext cx="0" cy="0"/>
          <a:chOff x="0" y="0"/>
          <a:chExt cx="0" cy="0"/>
        </a:xfrm>
      </p:grpSpPr>
      <p:sp>
        <p:nvSpPr>
          <p:cNvPr id="688" name="Google Shape;688;p130"/>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0" name="Google Shape;690;p13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1" name="Google Shape;691;p1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2" name="Google Shape;692;p1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693"/>
        <p:cNvGrpSpPr/>
        <p:nvPr/>
      </p:nvGrpSpPr>
      <p:grpSpPr>
        <a:xfrm>
          <a:off x="0" y="0"/>
          <a:ext cx="0" cy="0"/>
          <a:chOff x="0" y="0"/>
          <a:chExt cx="0" cy="0"/>
        </a:xfrm>
      </p:grpSpPr>
      <p:sp>
        <p:nvSpPr>
          <p:cNvPr id="694" name="Google Shape;694;p131"/>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6" name="Google Shape;696;p13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7" name="Google Shape;697;p1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8" name="Google Shape;698;p1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699"/>
        <p:cNvGrpSpPr/>
        <p:nvPr/>
      </p:nvGrpSpPr>
      <p:grpSpPr>
        <a:xfrm>
          <a:off x="0" y="0"/>
          <a:ext cx="0" cy="0"/>
          <a:chOff x="0" y="0"/>
          <a:chExt cx="0" cy="0"/>
        </a:xfrm>
      </p:grpSpPr>
      <p:sp>
        <p:nvSpPr>
          <p:cNvPr id="700" name="Google Shape;700;p132"/>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702" name="Google Shape;702;p13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03" name="Google Shape;703;p1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4" name="Google Shape;704;p1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705"/>
        <p:cNvGrpSpPr/>
        <p:nvPr/>
      </p:nvGrpSpPr>
      <p:grpSpPr>
        <a:xfrm>
          <a:off x="0" y="0"/>
          <a:ext cx="0" cy="0"/>
          <a:chOff x="0" y="0"/>
          <a:chExt cx="0" cy="0"/>
        </a:xfrm>
      </p:grpSpPr>
      <p:sp>
        <p:nvSpPr>
          <p:cNvPr id="706" name="Google Shape;706;p133"/>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708" name="Google Shape;708;p13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09" name="Google Shape;709;p1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0" name="Google Shape;710;p1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57"/>
        <p:cNvGrpSpPr/>
        <p:nvPr/>
      </p:nvGrpSpPr>
      <p:grpSpPr>
        <a:xfrm>
          <a:off x="0" y="0"/>
          <a:ext cx="0" cy="0"/>
          <a:chOff x="0" y="0"/>
          <a:chExt cx="0" cy="0"/>
        </a:xfrm>
      </p:grpSpPr>
      <p:pic>
        <p:nvPicPr>
          <p:cNvPr id="58" name="Google Shape;58;p15"/>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59" name="Google Shape;59;p15"/>
          <p:cNvPicPr preferRelativeResize="0"/>
          <p:nvPr/>
        </p:nvPicPr>
        <p:blipFill>
          <a:blip r:embed="rId3">
            <a:alphaModFix/>
          </a:blip>
          <a:stretch>
            <a:fillRect/>
          </a:stretch>
        </p:blipFill>
        <p:spPr>
          <a:xfrm>
            <a:off x="372875" y="792325"/>
            <a:ext cx="1343324" cy="361600"/>
          </a:xfrm>
          <a:prstGeom prst="rect">
            <a:avLst/>
          </a:prstGeom>
          <a:noFill/>
          <a:ln>
            <a:noFill/>
          </a:ln>
        </p:spPr>
      </p:pic>
      <p:sp>
        <p:nvSpPr>
          <p:cNvPr id="60" name="Google Shape;60;p15"/>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15"/>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 name="Google Shape;62;p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711"/>
        <p:cNvGrpSpPr/>
        <p:nvPr/>
      </p:nvGrpSpPr>
      <p:grpSpPr>
        <a:xfrm>
          <a:off x="0" y="0"/>
          <a:ext cx="0" cy="0"/>
          <a:chOff x="0" y="0"/>
          <a:chExt cx="0" cy="0"/>
        </a:xfrm>
      </p:grpSpPr>
      <p:sp>
        <p:nvSpPr>
          <p:cNvPr id="712" name="Google Shape;712;p134"/>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4"/>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4" name="Google Shape;714;p134"/>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5" name="Google Shape;715;p134"/>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6" name="Google Shape;716;p134"/>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717"/>
        <p:cNvGrpSpPr/>
        <p:nvPr/>
      </p:nvGrpSpPr>
      <p:grpSpPr>
        <a:xfrm>
          <a:off x="0" y="0"/>
          <a:ext cx="0" cy="0"/>
          <a:chOff x="0" y="0"/>
          <a:chExt cx="0" cy="0"/>
        </a:xfrm>
      </p:grpSpPr>
      <p:sp>
        <p:nvSpPr>
          <p:cNvPr id="718" name="Google Shape;718;p135"/>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9" name="Google Shape;719;p135"/>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20" name="Google Shape;720;p135"/>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21" name="Google Shape;721;p135"/>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722"/>
        <p:cNvGrpSpPr/>
        <p:nvPr/>
      </p:nvGrpSpPr>
      <p:grpSpPr>
        <a:xfrm>
          <a:off x="0" y="0"/>
          <a:ext cx="0" cy="0"/>
          <a:chOff x="0" y="0"/>
          <a:chExt cx="0" cy="0"/>
        </a:xfrm>
      </p:grpSpPr>
      <p:sp>
        <p:nvSpPr>
          <p:cNvPr id="723" name="Google Shape;723;p136"/>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24" name="Google Shape;724;p136"/>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25" name="Google Shape;725;p136"/>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26" name="Google Shape;726;p136"/>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
        <p:nvSpPr>
          <p:cNvPr id="727" name="Google Shape;727;p136"/>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728"/>
        <p:cNvGrpSpPr/>
        <p:nvPr/>
      </p:nvGrpSpPr>
      <p:grpSpPr>
        <a:xfrm>
          <a:off x="0" y="0"/>
          <a:ext cx="0" cy="0"/>
          <a:chOff x="0" y="0"/>
          <a:chExt cx="0" cy="0"/>
        </a:xfrm>
      </p:grpSpPr>
      <p:sp>
        <p:nvSpPr>
          <p:cNvPr id="729" name="Google Shape;729;p137"/>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7"/>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31" name="Google Shape;731;p137"/>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32" name="Google Shape;732;p137"/>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733"/>
        <p:cNvGrpSpPr/>
        <p:nvPr/>
      </p:nvGrpSpPr>
      <p:grpSpPr>
        <a:xfrm>
          <a:off x="0" y="0"/>
          <a:ext cx="0" cy="0"/>
          <a:chOff x="0" y="0"/>
          <a:chExt cx="0" cy="0"/>
        </a:xfrm>
      </p:grpSpPr>
      <p:sp>
        <p:nvSpPr>
          <p:cNvPr id="734" name="Google Shape;734;p138"/>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8"/>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36" name="Google Shape;736;p138"/>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37" name="Google Shape;737;p138"/>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738"/>
        <p:cNvGrpSpPr/>
        <p:nvPr/>
      </p:nvGrpSpPr>
      <p:grpSpPr>
        <a:xfrm>
          <a:off x="0" y="0"/>
          <a:ext cx="0" cy="0"/>
          <a:chOff x="0" y="0"/>
          <a:chExt cx="0" cy="0"/>
        </a:xfrm>
      </p:grpSpPr>
      <p:sp>
        <p:nvSpPr>
          <p:cNvPr id="739" name="Google Shape;739;p139"/>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9"/>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1" name="Google Shape;741;p139"/>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42" name="Google Shape;742;p139"/>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743"/>
        <p:cNvGrpSpPr/>
        <p:nvPr/>
      </p:nvGrpSpPr>
      <p:grpSpPr>
        <a:xfrm>
          <a:off x="0" y="0"/>
          <a:ext cx="0" cy="0"/>
          <a:chOff x="0" y="0"/>
          <a:chExt cx="0" cy="0"/>
        </a:xfrm>
      </p:grpSpPr>
      <p:sp>
        <p:nvSpPr>
          <p:cNvPr id="744" name="Google Shape;744;p140"/>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0"/>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6" name="Google Shape;746;p140"/>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47" name="Google Shape;747;p140"/>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748"/>
        <p:cNvGrpSpPr/>
        <p:nvPr/>
      </p:nvGrpSpPr>
      <p:grpSpPr>
        <a:xfrm>
          <a:off x="0" y="0"/>
          <a:ext cx="0" cy="0"/>
          <a:chOff x="0" y="0"/>
          <a:chExt cx="0" cy="0"/>
        </a:xfrm>
      </p:grpSpPr>
      <p:pic>
        <p:nvPicPr>
          <p:cNvPr id="749" name="Google Shape;749;p141"/>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50" name="Google Shape;750;p141"/>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51" name="Google Shape;751;p141"/>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52" name="Google Shape;752;p141"/>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753"/>
        <p:cNvGrpSpPr/>
        <p:nvPr/>
      </p:nvGrpSpPr>
      <p:grpSpPr>
        <a:xfrm>
          <a:off x="0" y="0"/>
          <a:ext cx="0" cy="0"/>
          <a:chOff x="0" y="0"/>
          <a:chExt cx="0" cy="0"/>
        </a:xfrm>
      </p:grpSpPr>
      <p:pic>
        <p:nvPicPr>
          <p:cNvPr id="754" name="Google Shape;754;p142"/>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55" name="Google Shape;755;p142"/>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56" name="Google Shape;756;p142"/>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57" name="Google Shape;757;p142"/>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cxnSp>
        <p:nvCxnSpPr>
          <p:cNvPr id="758" name="Google Shape;758;p142"/>
          <p:cNvCxnSpPr/>
          <p:nvPr/>
        </p:nvCxnSpPr>
        <p:spPr>
          <a:xfrm>
            <a:off x="3165850" y="1700"/>
            <a:ext cx="0" cy="51654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759"/>
        <p:cNvGrpSpPr/>
        <p:nvPr/>
      </p:nvGrpSpPr>
      <p:grpSpPr>
        <a:xfrm>
          <a:off x="0" y="0"/>
          <a:ext cx="0" cy="0"/>
          <a:chOff x="0" y="0"/>
          <a:chExt cx="0" cy="0"/>
        </a:xfrm>
      </p:grpSpPr>
      <p:sp>
        <p:nvSpPr>
          <p:cNvPr id="760" name="Google Shape;760;p143"/>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p14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62" name="Google Shape;762;p143"/>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63" name="Google Shape;763;p143"/>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64" name="Google Shape;764;p143"/>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63"/>
        <p:cNvGrpSpPr/>
        <p:nvPr/>
      </p:nvGrpSpPr>
      <p:grpSpPr>
        <a:xfrm>
          <a:off x="0" y="0"/>
          <a:ext cx="0" cy="0"/>
          <a:chOff x="0" y="0"/>
          <a:chExt cx="0" cy="0"/>
        </a:xfrm>
      </p:grpSpPr>
      <p:pic>
        <p:nvPicPr>
          <p:cNvPr id="64" name="Google Shape;64;p1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5" name="Google Shape;65;p16"/>
          <p:cNvPicPr preferRelativeResize="0"/>
          <p:nvPr/>
        </p:nvPicPr>
        <p:blipFill>
          <a:blip r:embed="rId3">
            <a:alphaModFix/>
          </a:blip>
          <a:stretch>
            <a:fillRect/>
          </a:stretch>
        </p:blipFill>
        <p:spPr>
          <a:xfrm>
            <a:off x="372875" y="4441625"/>
            <a:ext cx="1343324" cy="361600"/>
          </a:xfrm>
          <a:prstGeom prst="rect">
            <a:avLst/>
          </a:prstGeom>
          <a:noFill/>
          <a:ln>
            <a:noFill/>
          </a:ln>
        </p:spPr>
      </p:pic>
      <p:sp>
        <p:nvSpPr>
          <p:cNvPr id="66" name="Google Shape;66;p16"/>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7" name="Google Shape;67;p16"/>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8" name="Google Shape;68;p16"/>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765"/>
        <p:cNvGrpSpPr/>
        <p:nvPr/>
      </p:nvGrpSpPr>
      <p:grpSpPr>
        <a:xfrm>
          <a:off x="0" y="0"/>
          <a:ext cx="0" cy="0"/>
          <a:chOff x="0" y="0"/>
          <a:chExt cx="0" cy="0"/>
        </a:xfrm>
      </p:grpSpPr>
      <p:sp>
        <p:nvSpPr>
          <p:cNvPr id="766" name="Google Shape;766;p144"/>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4"/>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68" name="Google Shape;768;p144"/>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69" name="Google Shape;769;p144"/>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pic>
        <p:nvPicPr>
          <p:cNvPr id="770" name="Google Shape;770;p144"/>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771"/>
        <p:cNvGrpSpPr/>
        <p:nvPr/>
      </p:nvGrpSpPr>
      <p:grpSpPr>
        <a:xfrm>
          <a:off x="0" y="0"/>
          <a:ext cx="0" cy="0"/>
          <a:chOff x="0" y="0"/>
          <a:chExt cx="0" cy="0"/>
        </a:xfrm>
      </p:grpSpPr>
      <p:sp>
        <p:nvSpPr>
          <p:cNvPr id="772" name="Google Shape;772;p145"/>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145"/>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74" name="Google Shape;774;p145"/>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75" name="Google Shape;775;p145"/>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76" name="Google Shape;776;p145"/>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777"/>
        <p:cNvGrpSpPr/>
        <p:nvPr/>
      </p:nvGrpSpPr>
      <p:grpSpPr>
        <a:xfrm>
          <a:off x="0" y="0"/>
          <a:ext cx="0" cy="0"/>
          <a:chOff x="0" y="0"/>
          <a:chExt cx="0" cy="0"/>
        </a:xfrm>
      </p:grpSpPr>
      <p:sp>
        <p:nvSpPr>
          <p:cNvPr id="778" name="Google Shape;778;p146"/>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9" name="Google Shape;779;p146"/>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80" name="Google Shape;780;p146"/>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81" name="Google Shape;781;p146"/>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82" name="Google Shape;782;p146"/>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783"/>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784"/>
        <p:cNvGrpSpPr/>
        <p:nvPr/>
      </p:nvGrpSpPr>
      <p:grpSpPr>
        <a:xfrm>
          <a:off x="0" y="0"/>
          <a:ext cx="0" cy="0"/>
          <a:chOff x="0" y="0"/>
          <a:chExt cx="0" cy="0"/>
        </a:xfrm>
      </p:grpSpPr>
      <p:pic>
        <p:nvPicPr>
          <p:cNvPr id="785" name="Google Shape;785;p148"/>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786"/>
        <p:cNvGrpSpPr/>
        <p:nvPr/>
      </p:nvGrpSpPr>
      <p:grpSpPr>
        <a:xfrm>
          <a:off x="0" y="0"/>
          <a:ext cx="0" cy="0"/>
          <a:chOff x="0" y="0"/>
          <a:chExt cx="0" cy="0"/>
        </a:xfrm>
      </p:grpSpPr>
      <p:pic>
        <p:nvPicPr>
          <p:cNvPr id="787" name="Google Shape;787;p149"/>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88" name="Google Shape;788;p149"/>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789"/>
        <p:cNvGrpSpPr/>
        <p:nvPr/>
      </p:nvGrpSpPr>
      <p:grpSpPr>
        <a:xfrm>
          <a:off x="0" y="0"/>
          <a:ext cx="0" cy="0"/>
          <a:chOff x="0" y="0"/>
          <a:chExt cx="0" cy="0"/>
        </a:xfrm>
      </p:grpSpPr>
      <p:sp>
        <p:nvSpPr>
          <p:cNvPr id="790" name="Google Shape;790;p15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p15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2" name="Google Shape;792;p1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3" name="Google Shape;793;p1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794"/>
        <p:cNvGrpSpPr/>
        <p:nvPr/>
      </p:nvGrpSpPr>
      <p:grpSpPr>
        <a:xfrm>
          <a:off x="0" y="0"/>
          <a:ext cx="0" cy="0"/>
          <a:chOff x="0" y="0"/>
          <a:chExt cx="0" cy="0"/>
        </a:xfrm>
      </p:grpSpPr>
      <p:sp>
        <p:nvSpPr>
          <p:cNvPr id="795" name="Google Shape;795;p15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6" name="Google Shape;796;p15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7" name="Google Shape;797;p1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8" name="Google Shape;798;p1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799"/>
        <p:cNvGrpSpPr/>
        <p:nvPr/>
      </p:nvGrpSpPr>
      <p:grpSpPr>
        <a:xfrm>
          <a:off x="0" y="0"/>
          <a:ext cx="0" cy="0"/>
          <a:chOff x="0" y="0"/>
          <a:chExt cx="0" cy="0"/>
        </a:xfrm>
      </p:grpSpPr>
      <p:sp>
        <p:nvSpPr>
          <p:cNvPr id="800" name="Google Shape;800;p15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1" name="Google Shape;801;p15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2" name="Google Shape;802;p1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3" name="Google Shape;803;p1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804"/>
        <p:cNvGrpSpPr/>
        <p:nvPr/>
      </p:nvGrpSpPr>
      <p:grpSpPr>
        <a:xfrm>
          <a:off x="0" y="0"/>
          <a:ext cx="0" cy="0"/>
          <a:chOff x="0" y="0"/>
          <a:chExt cx="0" cy="0"/>
        </a:xfrm>
      </p:grpSpPr>
      <p:sp>
        <p:nvSpPr>
          <p:cNvPr id="805" name="Google Shape;805;p15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15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7" name="Google Shape;807;p1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8" name="Google Shape;808;p15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69"/>
        <p:cNvGrpSpPr/>
        <p:nvPr/>
      </p:nvGrpSpPr>
      <p:grpSpPr>
        <a:xfrm>
          <a:off x="0" y="0"/>
          <a:ext cx="0" cy="0"/>
          <a:chOff x="0" y="0"/>
          <a:chExt cx="0" cy="0"/>
        </a:xfrm>
      </p:grpSpPr>
      <p:pic>
        <p:nvPicPr>
          <p:cNvPr id="70" name="Google Shape;70;p17"/>
          <p:cNvPicPr preferRelativeResize="0"/>
          <p:nvPr/>
        </p:nvPicPr>
        <p:blipFill>
          <a:blip r:embed="rId2">
            <a:alphaModFix/>
          </a:blip>
          <a:stretch>
            <a:fillRect/>
          </a:stretch>
        </p:blipFill>
        <p:spPr>
          <a:xfrm>
            <a:off x="0" y="0"/>
            <a:ext cx="9143990" cy="5143500"/>
          </a:xfrm>
          <a:prstGeom prst="rect">
            <a:avLst/>
          </a:prstGeom>
          <a:noFill/>
          <a:ln>
            <a:noFill/>
          </a:ln>
        </p:spPr>
      </p:pic>
      <p:sp>
        <p:nvSpPr>
          <p:cNvPr id="71" name="Google Shape;71;p17"/>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2" name="Google Shape;72;p17"/>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73" name="Google Shape;73;p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74" name="Google Shape;74;p17"/>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809"/>
        <p:cNvGrpSpPr/>
        <p:nvPr/>
      </p:nvGrpSpPr>
      <p:grpSpPr>
        <a:xfrm>
          <a:off x="0" y="0"/>
          <a:ext cx="0" cy="0"/>
          <a:chOff x="0" y="0"/>
          <a:chExt cx="0" cy="0"/>
        </a:xfrm>
      </p:grpSpPr>
      <p:sp>
        <p:nvSpPr>
          <p:cNvPr id="810" name="Google Shape;810;p15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1" name="Google Shape;811;p154"/>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12" name="Google Shape;812;p15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13" name="Google Shape;813;p154"/>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814"/>
        <p:cNvGrpSpPr/>
        <p:nvPr/>
      </p:nvGrpSpPr>
      <p:grpSpPr>
        <a:xfrm>
          <a:off x="0" y="0"/>
          <a:ext cx="0" cy="0"/>
          <a:chOff x="0" y="0"/>
          <a:chExt cx="0" cy="0"/>
        </a:xfrm>
      </p:grpSpPr>
      <p:sp>
        <p:nvSpPr>
          <p:cNvPr id="815" name="Google Shape;815;p15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5"/>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17" name="Google Shape;817;p155"/>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1pPr>
            <a:lvl2pPr marL="914400" lvl="1"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2pPr>
            <a:lvl3pPr marL="1371600" lvl="2"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3pPr>
            <a:lvl4pPr marL="1828800" lvl="3"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4pPr>
            <a:lvl5pPr marL="2286000" lvl="4"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5pPr>
            <a:lvl6pPr marL="2743200" lvl="5"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6pPr>
            <a:lvl7pPr marL="3200400" lvl="6"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7pPr>
            <a:lvl8pPr marL="3657600" lvl="7"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8pPr>
            <a:lvl9pPr marL="4114800" lvl="8"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9pPr>
          </a:lstStyle>
          <a:p>
            <a:endParaRPr/>
          </a:p>
        </p:txBody>
      </p:sp>
      <p:pic>
        <p:nvPicPr>
          <p:cNvPr id="818" name="Google Shape;818;p155"/>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819"/>
        <p:cNvGrpSpPr/>
        <p:nvPr/>
      </p:nvGrpSpPr>
      <p:grpSpPr>
        <a:xfrm>
          <a:off x="0" y="0"/>
          <a:ext cx="0" cy="0"/>
          <a:chOff x="0" y="0"/>
          <a:chExt cx="0" cy="0"/>
        </a:xfrm>
      </p:grpSpPr>
      <p:pic>
        <p:nvPicPr>
          <p:cNvPr id="820" name="Google Shape;820;p156"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21" name="Google Shape;821;p156"/>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22" name="Google Shape;822;p1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23" name="Google Shape;823;p1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24" name="Google Shape;824;p156"/>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25" name="Google Shape;825;p1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826"/>
        <p:cNvGrpSpPr/>
        <p:nvPr/>
      </p:nvGrpSpPr>
      <p:grpSpPr>
        <a:xfrm>
          <a:off x="0" y="0"/>
          <a:ext cx="0" cy="0"/>
          <a:chOff x="0" y="0"/>
          <a:chExt cx="0" cy="0"/>
        </a:xfrm>
      </p:grpSpPr>
      <p:pic>
        <p:nvPicPr>
          <p:cNvPr id="827" name="Google Shape;827;p157"/>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828" name="Google Shape;828;p157"/>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29" name="Google Shape;829;p1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0" name="Google Shape;830;p1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31" name="Google Shape;831;p157"/>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32" name="Google Shape;832;p1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833"/>
        <p:cNvGrpSpPr/>
        <p:nvPr/>
      </p:nvGrpSpPr>
      <p:grpSpPr>
        <a:xfrm>
          <a:off x="0" y="0"/>
          <a:ext cx="0" cy="0"/>
          <a:chOff x="0" y="0"/>
          <a:chExt cx="0" cy="0"/>
        </a:xfrm>
      </p:grpSpPr>
      <p:pic>
        <p:nvPicPr>
          <p:cNvPr id="834" name="Google Shape;834;p15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35" name="Google Shape;835;p158"/>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36" name="Google Shape;836;p1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7" name="Google Shape;837;p1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38" name="Google Shape;838;p158"/>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39" name="Google Shape;839;p1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840"/>
        <p:cNvGrpSpPr/>
        <p:nvPr/>
      </p:nvGrpSpPr>
      <p:grpSpPr>
        <a:xfrm>
          <a:off x="0" y="0"/>
          <a:ext cx="0" cy="0"/>
          <a:chOff x="0" y="0"/>
          <a:chExt cx="0" cy="0"/>
        </a:xfrm>
      </p:grpSpPr>
      <p:pic>
        <p:nvPicPr>
          <p:cNvPr id="841" name="Google Shape;841;p159"/>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42" name="Google Shape;842;p159"/>
          <p:cNvPicPr preferRelativeResize="0"/>
          <p:nvPr/>
        </p:nvPicPr>
        <p:blipFill>
          <a:blip r:embed="rId3">
            <a:alphaModFix/>
          </a:blip>
          <a:stretch>
            <a:fillRect/>
          </a:stretch>
        </p:blipFill>
        <p:spPr>
          <a:xfrm>
            <a:off x="347900" y="776778"/>
            <a:ext cx="1343325" cy="366797"/>
          </a:xfrm>
          <a:prstGeom prst="rect">
            <a:avLst/>
          </a:prstGeom>
          <a:noFill/>
          <a:ln>
            <a:noFill/>
          </a:ln>
        </p:spPr>
      </p:pic>
      <p:sp>
        <p:nvSpPr>
          <p:cNvPr id="843" name="Google Shape;843;p15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4" name="Google Shape;844;p15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nesta.org.uk</a:t>
            </a:r>
            <a:endParaRPr sz="1800">
              <a:solidFill>
                <a:srgbClr val="FFFFFF"/>
              </a:solidFill>
              <a:latin typeface="Century Gothic"/>
              <a:ea typeface="Century Gothic"/>
              <a:cs typeface="Century Gothic"/>
              <a:sym typeface="Century Gothic"/>
            </a:endParaRPr>
          </a:p>
        </p:txBody>
      </p:sp>
      <p:sp>
        <p:nvSpPr>
          <p:cNvPr id="845" name="Google Shape;845;p15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@nesta_uk</a:t>
            </a:r>
            <a:endParaRPr sz="1800">
              <a:solidFill>
                <a:srgbClr val="FFFFFF"/>
              </a:solidFill>
              <a:latin typeface="Century Gothic"/>
              <a:ea typeface="Century Gothic"/>
              <a:cs typeface="Century Gothic"/>
              <a:sym typeface="Century Gothic"/>
            </a:endParaRPr>
          </a:p>
        </p:txBody>
      </p:sp>
      <p:pic>
        <p:nvPicPr>
          <p:cNvPr id="846" name="Google Shape;846;p159"/>
          <p:cNvPicPr preferRelativeResize="0"/>
          <p:nvPr/>
        </p:nvPicPr>
        <p:blipFill>
          <a:blip r:embed="rId4">
            <a:alphaModFix/>
          </a:blip>
          <a:stretch>
            <a:fillRect/>
          </a:stretch>
        </p:blipFill>
        <p:spPr>
          <a:xfrm>
            <a:off x="347900" y="1997383"/>
            <a:ext cx="228650" cy="190542"/>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847"/>
        <p:cNvGrpSpPr/>
        <p:nvPr/>
      </p:nvGrpSpPr>
      <p:grpSpPr>
        <a:xfrm>
          <a:off x="0" y="0"/>
          <a:ext cx="0" cy="0"/>
          <a:chOff x="0" y="0"/>
          <a:chExt cx="0" cy="0"/>
        </a:xfrm>
      </p:grpSpPr>
      <p:pic>
        <p:nvPicPr>
          <p:cNvPr id="848" name="Google Shape;848;p160"/>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849" name="Google Shape;849;p160"/>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50" name="Google Shape;850;p160"/>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51" name="Google Shape;851;p160"/>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52" name="Google Shape;852;p160"/>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53" name="Google Shape;853;p160"/>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854"/>
        <p:cNvGrpSpPr/>
        <p:nvPr/>
      </p:nvGrpSpPr>
      <p:grpSpPr>
        <a:xfrm>
          <a:off x="0" y="0"/>
          <a:ext cx="0" cy="0"/>
          <a:chOff x="0" y="0"/>
          <a:chExt cx="0" cy="0"/>
        </a:xfrm>
      </p:grpSpPr>
      <p:pic>
        <p:nvPicPr>
          <p:cNvPr id="855" name="Google Shape;855;p161"/>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856" name="Google Shape;856;p161"/>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Muli"/>
              <a:buNone/>
              <a:defRPr sz="30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857" name="Google Shape;857;p161"/>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uli"/>
              <a:buNone/>
              <a:defRPr sz="18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58" name="Google Shape;858;p161"/>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9"/>
        <p:cNvGrpSpPr/>
        <p:nvPr/>
      </p:nvGrpSpPr>
      <p:grpSpPr>
        <a:xfrm>
          <a:off x="0" y="0"/>
          <a:ext cx="0" cy="0"/>
          <a:chOff x="0" y="0"/>
          <a:chExt cx="0" cy="0"/>
        </a:xfrm>
      </p:grpSpPr>
      <p:sp>
        <p:nvSpPr>
          <p:cNvPr id="860" name="Google Shape;860;p162">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2">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2">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2">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162"/>
          <p:cNvGrpSpPr/>
          <p:nvPr/>
        </p:nvGrpSpPr>
        <p:grpSpPr>
          <a:xfrm>
            <a:off x="0" y="381001"/>
            <a:ext cx="1037850" cy="1016287"/>
            <a:chOff x="0" y="381001"/>
            <a:chExt cx="1037850" cy="1016287"/>
          </a:xfrm>
        </p:grpSpPr>
        <p:sp>
          <p:nvSpPr>
            <p:cNvPr id="865" name="Google Shape;865;p16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162"/>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a:endParaRPr/>
          </a:p>
        </p:txBody>
      </p:sp>
      <p:sp>
        <p:nvSpPr>
          <p:cNvPr id="868" name="Google Shape;868;p162"/>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9" name="Google Shape;869;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870"/>
        <p:cNvGrpSpPr/>
        <p:nvPr/>
      </p:nvGrpSpPr>
      <p:grpSpPr>
        <a:xfrm>
          <a:off x="0" y="0"/>
          <a:ext cx="0" cy="0"/>
          <a:chOff x="0" y="0"/>
          <a:chExt cx="0" cy="0"/>
        </a:xfrm>
      </p:grpSpPr>
      <p:sp>
        <p:nvSpPr>
          <p:cNvPr id="871" name="Google Shape;871;p163"/>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2" name="Google Shape;872;p163"/>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3" name="Google Shape;873;p163"/>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74" name="Google Shape;874;p163"/>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875" name="Google Shape;875;p163"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876" name="Google Shape;876;p1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75"/>
        <p:cNvGrpSpPr/>
        <p:nvPr/>
      </p:nvGrpSpPr>
      <p:grpSpPr>
        <a:xfrm>
          <a:off x="0" y="0"/>
          <a:ext cx="0" cy="0"/>
          <a:chOff x="0" y="0"/>
          <a:chExt cx="0" cy="0"/>
        </a:xfrm>
      </p:grpSpPr>
      <p:pic>
        <p:nvPicPr>
          <p:cNvPr id="76" name="Google Shape;76;p18"/>
          <p:cNvPicPr preferRelativeResize="0"/>
          <p:nvPr/>
        </p:nvPicPr>
        <p:blipFill>
          <a:blip r:embed="rId2">
            <a:alphaModFix/>
          </a:blip>
          <a:stretch>
            <a:fillRect/>
          </a:stretch>
        </p:blipFill>
        <p:spPr>
          <a:xfrm>
            <a:off x="0" y="-6"/>
            <a:ext cx="9144000" cy="5143505"/>
          </a:xfrm>
          <a:prstGeom prst="rect">
            <a:avLst/>
          </a:prstGeom>
          <a:noFill/>
          <a:ln>
            <a:noFill/>
          </a:ln>
        </p:spPr>
      </p:pic>
      <p:sp>
        <p:nvSpPr>
          <p:cNvPr id="77" name="Google Shape;77;p18"/>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 name="Google Shape;78;p18"/>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9" name="Google Shape;79;p18"/>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0" name="Google Shape;80;p18"/>
          <p:cNvPicPr preferRelativeResize="0"/>
          <p:nvPr/>
        </p:nvPicPr>
        <p:blipFill>
          <a:blip r:embed="rId3">
            <a:alphaModFix/>
          </a:blip>
          <a:stretch>
            <a:fillRect/>
          </a:stretch>
        </p:blipFill>
        <p:spPr>
          <a:xfrm>
            <a:off x="316625" y="440625"/>
            <a:ext cx="1343324" cy="3616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877"/>
        <p:cNvGrpSpPr/>
        <p:nvPr/>
      </p:nvGrpSpPr>
      <p:grpSpPr>
        <a:xfrm>
          <a:off x="0" y="0"/>
          <a:ext cx="0" cy="0"/>
          <a:chOff x="0" y="0"/>
          <a:chExt cx="0" cy="0"/>
        </a:xfrm>
      </p:grpSpPr>
      <p:pic>
        <p:nvPicPr>
          <p:cNvPr id="878" name="Google Shape;878;p164"/>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879"/>
        <p:cNvGrpSpPr/>
        <p:nvPr/>
      </p:nvGrpSpPr>
      <p:grpSpPr>
        <a:xfrm>
          <a:off x="0" y="0"/>
          <a:ext cx="0" cy="0"/>
          <a:chOff x="0" y="0"/>
          <a:chExt cx="0" cy="0"/>
        </a:xfrm>
      </p:grpSpPr>
      <p:pic>
        <p:nvPicPr>
          <p:cNvPr id="880" name="Google Shape;880;p165"/>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881" name="Google Shape;881;p165"/>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82" name="Google Shape;882;p165"/>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883" name="Google Shape;883;p165"/>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884"/>
        <p:cNvGrpSpPr/>
        <p:nvPr/>
      </p:nvGrpSpPr>
      <p:grpSpPr>
        <a:xfrm>
          <a:off x="0" y="0"/>
          <a:ext cx="0" cy="0"/>
          <a:chOff x="0" y="0"/>
          <a:chExt cx="0" cy="0"/>
        </a:xfrm>
      </p:grpSpPr>
      <p:sp>
        <p:nvSpPr>
          <p:cNvPr id="885" name="Google Shape;885;p166"/>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6" name="Google Shape;886;p166"/>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7" name="Google Shape;887;p166"/>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88" name="Google Shape;888;p166"/>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9" name="Google Shape;889;p166"/>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890"/>
        <p:cNvGrpSpPr/>
        <p:nvPr/>
      </p:nvGrpSpPr>
      <p:grpSpPr>
        <a:xfrm>
          <a:off x="0" y="0"/>
          <a:ext cx="0" cy="0"/>
          <a:chOff x="0" y="0"/>
          <a:chExt cx="0" cy="0"/>
        </a:xfrm>
      </p:grpSpPr>
      <p:sp>
        <p:nvSpPr>
          <p:cNvPr id="891" name="Google Shape;891;p167"/>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2" name="Google Shape;892;p16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93" name="Google Shape;893;p16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6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895"/>
        <p:cNvGrpSpPr/>
        <p:nvPr/>
      </p:nvGrpSpPr>
      <p:grpSpPr>
        <a:xfrm>
          <a:off x="0" y="0"/>
          <a:ext cx="0" cy="0"/>
          <a:chOff x="0" y="0"/>
          <a:chExt cx="0" cy="0"/>
        </a:xfrm>
      </p:grpSpPr>
      <p:pic>
        <p:nvPicPr>
          <p:cNvPr id="896" name="Google Shape;896;p168"/>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897"/>
        <p:cNvGrpSpPr/>
        <p:nvPr/>
      </p:nvGrpSpPr>
      <p:grpSpPr>
        <a:xfrm>
          <a:off x="0" y="0"/>
          <a:ext cx="0" cy="0"/>
          <a:chOff x="0" y="0"/>
          <a:chExt cx="0" cy="0"/>
        </a:xfrm>
      </p:grpSpPr>
      <p:pic>
        <p:nvPicPr>
          <p:cNvPr id="898" name="Google Shape;898;p169"/>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899"/>
        <p:cNvGrpSpPr/>
        <p:nvPr/>
      </p:nvGrpSpPr>
      <p:grpSpPr>
        <a:xfrm>
          <a:off x="0" y="0"/>
          <a:ext cx="0" cy="0"/>
          <a:chOff x="0" y="0"/>
          <a:chExt cx="0" cy="0"/>
        </a:xfrm>
      </p:grpSpPr>
      <p:sp>
        <p:nvSpPr>
          <p:cNvPr id="900" name="Google Shape;900;p170"/>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01" name="Google Shape;901;p170"/>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2" name="Google Shape;902;p170"/>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03" name="Google Shape;903;p170"/>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904"/>
        <p:cNvGrpSpPr/>
        <p:nvPr/>
      </p:nvGrpSpPr>
      <p:grpSpPr>
        <a:xfrm>
          <a:off x="0" y="0"/>
          <a:ext cx="0" cy="0"/>
          <a:chOff x="0" y="0"/>
          <a:chExt cx="0" cy="0"/>
        </a:xfrm>
      </p:grpSpPr>
      <p:sp>
        <p:nvSpPr>
          <p:cNvPr id="905" name="Google Shape;905;p171"/>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6" name="Google Shape;906;p171"/>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7" name="Google Shape;907;p171"/>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8" name="Google Shape;908;p171"/>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9" name="Google Shape;909;p17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910"/>
        <p:cNvGrpSpPr/>
        <p:nvPr/>
      </p:nvGrpSpPr>
      <p:grpSpPr>
        <a:xfrm>
          <a:off x="0" y="0"/>
          <a:ext cx="0" cy="0"/>
          <a:chOff x="0" y="0"/>
          <a:chExt cx="0" cy="0"/>
        </a:xfrm>
      </p:grpSpPr>
      <p:sp>
        <p:nvSpPr>
          <p:cNvPr id="911" name="Google Shape;911;p172"/>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2" name="Google Shape;912;p17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13" name="Google Shape;913;p17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4" name="Google Shape;914;p17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915"/>
        <p:cNvGrpSpPr/>
        <p:nvPr/>
      </p:nvGrpSpPr>
      <p:grpSpPr>
        <a:xfrm>
          <a:off x="0" y="0"/>
          <a:ext cx="0" cy="0"/>
          <a:chOff x="0" y="0"/>
          <a:chExt cx="0" cy="0"/>
        </a:xfrm>
      </p:grpSpPr>
      <p:sp>
        <p:nvSpPr>
          <p:cNvPr id="916" name="Google Shape;916;p173"/>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17" name="Google Shape;917;p173"/>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8" name="Google Shape;918;p173"/>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9" name="Google Shape;919;p173"/>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0" name="Google Shape;920;p173"/>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21" name="Google Shape;921;p173"/>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81"/>
        <p:cNvGrpSpPr/>
        <p:nvPr/>
      </p:nvGrpSpPr>
      <p:grpSpPr>
        <a:xfrm>
          <a:off x="0" y="0"/>
          <a:ext cx="0" cy="0"/>
          <a:chOff x="0" y="0"/>
          <a:chExt cx="0" cy="0"/>
        </a:xfrm>
      </p:grpSpPr>
      <p:pic>
        <p:nvPicPr>
          <p:cNvPr id="82" name="Google Shape;82;p19"/>
          <p:cNvPicPr preferRelativeResize="0"/>
          <p:nvPr/>
        </p:nvPicPr>
        <p:blipFill>
          <a:blip r:embed="rId2">
            <a:alphaModFix/>
          </a:blip>
          <a:stretch>
            <a:fillRect/>
          </a:stretch>
        </p:blipFill>
        <p:spPr>
          <a:xfrm>
            <a:off x="0" y="0"/>
            <a:ext cx="9144005" cy="5143500"/>
          </a:xfrm>
          <a:prstGeom prst="rect">
            <a:avLst/>
          </a:prstGeom>
          <a:noFill/>
          <a:ln>
            <a:noFill/>
          </a:ln>
        </p:spPr>
      </p:pic>
      <p:sp>
        <p:nvSpPr>
          <p:cNvPr id="83" name="Google Shape;83;p19"/>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4" name="Google Shape;84;p19"/>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5" name="Google Shape;85;p19"/>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86" name="Google Shape;86;p19"/>
          <p:cNvPicPr preferRelativeResize="0"/>
          <p:nvPr/>
        </p:nvPicPr>
        <p:blipFill>
          <a:blip r:embed="rId3">
            <a:alphaModFix/>
          </a:blip>
          <a:stretch>
            <a:fillRect/>
          </a:stretch>
        </p:blipFill>
        <p:spPr>
          <a:xfrm>
            <a:off x="323050" y="545378"/>
            <a:ext cx="1343325" cy="36679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922"/>
        <p:cNvGrpSpPr/>
        <p:nvPr/>
      </p:nvGrpSpPr>
      <p:grpSpPr>
        <a:xfrm>
          <a:off x="0" y="0"/>
          <a:ext cx="0" cy="0"/>
          <a:chOff x="0" y="0"/>
          <a:chExt cx="0" cy="0"/>
        </a:xfrm>
      </p:grpSpPr>
      <p:sp>
        <p:nvSpPr>
          <p:cNvPr id="923" name="Google Shape;923;p174"/>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24" name="Google Shape;924;p174"/>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5" name="Google Shape;925;p174"/>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6" name="Google Shape;926;p174"/>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7" name="Google Shape;927;p174"/>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28" name="Google Shape;928;p174"/>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929"/>
        <p:cNvGrpSpPr/>
        <p:nvPr/>
      </p:nvGrpSpPr>
      <p:grpSpPr>
        <a:xfrm>
          <a:off x="0" y="0"/>
          <a:ext cx="0" cy="0"/>
          <a:chOff x="0" y="0"/>
          <a:chExt cx="0" cy="0"/>
        </a:xfrm>
      </p:grpSpPr>
      <p:sp>
        <p:nvSpPr>
          <p:cNvPr id="930" name="Google Shape;930;p175"/>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1" name="Google Shape;931;p175"/>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2" name="Google Shape;932;p175"/>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3" name="Google Shape;933;p175"/>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4" name="Google Shape;934;p175"/>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35" name="Google Shape;935;p175"/>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936"/>
        <p:cNvGrpSpPr/>
        <p:nvPr/>
      </p:nvGrpSpPr>
      <p:grpSpPr>
        <a:xfrm>
          <a:off x="0" y="0"/>
          <a:ext cx="0" cy="0"/>
          <a:chOff x="0" y="0"/>
          <a:chExt cx="0" cy="0"/>
        </a:xfrm>
      </p:grpSpPr>
      <p:sp>
        <p:nvSpPr>
          <p:cNvPr id="937" name="Google Shape;937;p176"/>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8" name="Google Shape;938;p176"/>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9" name="Google Shape;939;p176"/>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40" name="Google Shape;940;p17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941"/>
        <p:cNvGrpSpPr/>
        <p:nvPr/>
      </p:nvGrpSpPr>
      <p:grpSpPr>
        <a:xfrm>
          <a:off x="0" y="0"/>
          <a:ext cx="0" cy="0"/>
          <a:chOff x="0" y="0"/>
          <a:chExt cx="0" cy="0"/>
        </a:xfrm>
      </p:grpSpPr>
      <p:pic>
        <p:nvPicPr>
          <p:cNvPr id="942" name="Google Shape;942;p177"/>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943" name="Google Shape;943;p177"/>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44" name="Google Shape;944;p177"/>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45" name="Google Shape;945;p177"/>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946"/>
        <p:cNvGrpSpPr/>
        <p:nvPr/>
      </p:nvGrpSpPr>
      <p:grpSpPr>
        <a:xfrm>
          <a:off x="0" y="0"/>
          <a:ext cx="0" cy="0"/>
          <a:chOff x="0" y="0"/>
          <a:chExt cx="0" cy="0"/>
        </a:xfrm>
      </p:grpSpPr>
      <p:pic>
        <p:nvPicPr>
          <p:cNvPr id="947" name="Google Shape;947;p178"/>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948" name="Google Shape;948;p178"/>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49" name="Google Shape;949;p178"/>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50" name="Google Shape;950;p178"/>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951"/>
        <p:cNvGrpSpPr/>
        <p:nvPr/>
      </p:nvGrpSpPr>
      <p:grpSpPr>
        <a:xfrm>
          <a:off x="0" y="0"/>
          <a:ext cx="0" cy="0"/>
          <a:chOff x="0" y="0"/>
          <a:chExt cx="0" cy="0"/>
        </a:xfrm>
      </p:grpSpPr>
      <p:sp>
        <p:nvSpPr>
          <p:cNvPr id="952" name="Google Shape;952;p17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53" name="Google Shape;953;p17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54" name="Google Shape;954;p179"/>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55" name="Google Shape;955;p179"/>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xt 1">
  <p:cSld name="TITLE_1_1_1_1_1_1_1_1_1_3">
    <p:spTree>
      <p:nvGrpSpPr>
        <p:cNvPr id="1" name="Shape 956"/>
        <p:cNvGrpSpPr/>
        <p:nvPr/>
      </p:nvGrpSpPr>
      <p:grpSpPr>
        <a:xfrm>
          <a:off x="0" y="0"/>
          <a:ext cx="0" cy="0"/>
          <a:chOff x="0" y="0"/>
          <a:chExt cx="0" cy="0"/>
        </a:xfrm>
      </p:grpSpPr>
      <p:sp>
        <p:nvSpPr>
          <p:cNvPr id="957" name="Google Shape;957;p18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58" name="Google Shape;958;p18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59" name="Google Shape;959;p180"/>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60" name="Google Shape;960;p180"/>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_2">
    <p:spTree>
      <p:nvGrpSpPr>
        <p:cNvPr id="1" name="Shape 961"/>
        <p:cNvGrpSpPr/>
        <p:nvPr/>
      </p:nvGrpSpPr>
      <p:grpSpPr>
        <a:xfrm>
          <a:off x="0" y="0"/>
          <a:ext cx="0" cy="0"/>
          <a:chOff x="0" y="0"/>
          <a:chExt cx="0" cy="0"/>
        </a:xfrm>
      </p:grpSpPr>
      <p:sp>
        <p:nvSpPr>
          <p:cNvPr id="962" name="Google Shape;962;p181"/>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81"/>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64" name="Google Shape;964;p18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965" name="Google Shape;965;p181"/>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966" name="Google Shape;966;p181"/>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ext 2">
  <p:cSld name="TITLE_1_1_1_1_1_1_1_1_1_4">
    <p:spTree>
      <p:nvGrpSpPr>
        <p:cNvPr id="1" name="Shape 967"/>
        <p:cNvGrpSpPr/>
        <p:nvPr/>
      </p:nvGrpSpPr>
      <p:grpSpPr>
        <a:xfrm>
          <a:off x="0" y="0"/>
          <a:ext cx="0" cy="0"/>
          <a:chOff x="0" y="0"/>
          <a:chExt cx="0" cy="0"/>
        </a:xfrm>
      </p:grpSpPr>
      <p:sp>
        <p:nvSpPr>
          <p:cNvPr id="968" name="Google Shape;968;p182"/>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69" name="Google Shape;969;p182"/>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70" name="Google Shape;970;p182"/>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71" name="Google Shape;971;p182"/>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972"/>
        <p:cNvGrpSpPr/>
        <p:nvPr/>
      </p:nvGrpSpPr>
      <p:grpSpPr>
        <a:xfrm>
          <a:off x="0" y="0"/>
          <a:ext cx="0" cy="0"/>
          <a:chOff x="0" y="0"/>
          <a:chExt cx="0" cy="0"/>
        </a:xfrm>
      </p:grpSpPr>
      <p:pic>
        <p:nvPicPr>
          <p:cNvPr id="973" name="Google Shape;973;p183"/>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0" y="0"/>
            <a:ext cx="9144000" cy="5143497"/>
          </a:xfrm>
          <a:prstGeom prst="rect">
            <a:avLst/>
          </a:prstGeom>
          <a:noFill/>
          <a:ln>
            <a:noFill/>
          </a:ln>
        </p:spPr>
      </p:pic>
      <p:sp>
        <p:nvSpPr>
          <p:cNvPr id="89" name="Google Shape;89;p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90" name="Google Shape;90;p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91" name="Google Shape;91;p20"/>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2" name="Google Shape;92;p20"/>
          <p:cNvPicPr preferRelativeResize="0"/>
          <p:nvPr/>
        </p:nvPicPr>
        <p:blipFill>
          <a:blip r:embed="rId3">
            <a:alphaModFix/>
          </a:blip>
          <a:stretch>
            <a:fillRect/>
          </a:stretch>
        </p:blipFill>
        <p:spPr>
          <a:xfrm>
            <a:off x="323050" y="530928"/>
            <a:ext cx="1343325" cy="366797"/>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0"/>
        <p:cNvGrpSpPr/>
        <p:nvPr/>
      </p:nvGrpSpPr>
      <p:grpSpPr>
        <a:xfrm>
          <a:off x="0" y="0"/>
          <a:ext cx="0" cy="0"/>
          <a:chOff x="0" y="0"/>
          <a:chExt cx="0" cy="0"/>
        </a:xfrm>
      </p:grpSpPr>
      <p:sp>
        <p:nvSpPr>
          <p:cNvPr id="981" name="Google Shape;981;p18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2" name="Google Shape;982;p18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3" name="Google Shape;983;p1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4" name="Google Shape;984;p1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5" name="Google Shape;985;p1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6"/>
        <p:cNvGrpSpPr/>
        <p:nvPr/>
      </p:nvGrpSpPr>
      <p:grpSpPr>
        <a:xfrm>
          <a:off x="0" y="0"/>
          <a:ext cx="0" cy="0"/>
          <a:chOff x="0" y="0"/>
          <a:chExt cx="0" cy="0"/>
        </a:xfrm>
      </p:grpSpPr>
      <p:sp>
        <p:nvSpPr>
          <p:cNvPr id="987" name="Google Shape;987;p18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8" name="Google Shape;988;p18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89" name="Google Shape;989;p1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0" name="Google Shape;990;p1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1" name="Google Shape;991;p1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2"/>
        <p:cNvGrpSpPr/>
        <p:nvPr/>
      </p:nvGrpSpPr>
      <p:grpSpPr>
        <a:xfrm>
          <a:off x="0" y="0"/>
          <a:ext cx="0" cy="0"/>
          <a:chOff x="0" y="0"/>
          <a:chExt cx="0" cy="0"/>
        </a:xfrm>
      </p:grpSpPr>
      <p:sp>
        <p:nvSpPr>
          <p:cNvPr id="993" name="Google Shape;993;p18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94" name="Google Shape;994;p187"/>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95" name="Google Shape;995;p1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6" name="Google Shape;996;p1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7" name="Google Shape;997;p1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8"/>
        <p:cNvGrpSpPr/>
        <p:nvPr/>
      </p:nvGrpSpPr>
      <p:grpSpPr>
        <a:xfrm>
          <a:off x="0" y="0"/>
          <a:ext cx="0" cy="0"/>
          <a:chOff x="0" y="0"/>
          <a:chExt cx="0" cy="0"/>
        </a:xfrm>
      </p:grpSpPr>
      <p:sp>
        <p:nvSpPr>
          <p:cNvPr id="999" name="Google Shape;999;p1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0" name="Google Shape;1000;p18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1" name="Google Shape;1001;p18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2" name="Google Shape;1002;p1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3" name="Google Shape;1003;p1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4" name="Google Shape;1004;p1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5"/>
        <p:cNvGrpSpPr/>
        <p:nvPr/>
      </p:nvGrpSpPr>
      <p:grpSpPr>
        <a:xfrm>
          <a:off x="0" y="0"/>
          <a:ext cx="0" cy="0"/>
          <a:chOff x="0" y="0"/>
          <a:chExt cx="0" cy="0"/>
        </a:xfrm>
      </p:grpSpPr>
      <p:sp>
        <p:nvSpPr>
          <p:cNvPr id="1006" name="Google Shape;1006;p18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7" name="Google Shape;1007;p18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08" name="Google Shape;1008;p189"/>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9" name="Google Shape;1009;p18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10" name="Google Shape;1010;p18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11" name="Google Shape;1011;p18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2" name="Google Shape;1012;p18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3" name="Google Shape;1013;p1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4"/>
        <p:cNvGrpSpPr/>
        <p:nvPr/>
      </p:nvGrpSpPr>
      <p:grpSpPr>
        <a:xfrm>
          <a:off x="0" y="0"/>
          <a:ext cx="0" cy="0"/>
          <a:chOff x="0" y="0"/>
          <a:chExt cx="0" cy="0"/>
        </a:xfrm>
      </p:grpSpPr>
      <p:sp>
        <p:nvSpPr>
          <p:cNvPr id="1015" name="Google Shape;1015;p19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6" name="Google Shape;1016;p1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7" name="Google Shape;1017;p19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8" name="Google Shape;1018;p19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9"/>
        <p:cNvGrpSpPr/>
        <p:nvPr/>
      </p:nvGrpSpPr>
      <p:grpSpPr>
        <a:xfrm>
          <a:off x="0" y="0"/>
          <a:ext cx="0" cy="0"/>
          <a:chOff x="0" y="0"/>
          <a:chExt cx="0" cy="0"/>
        </a:xfrm>
      </p:grpSpPr>
      <p:sp>
        <p:nvSpPr>
          <p:cNvPr id="1020" name="Google Shape;1020;p1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1" name="Google Shape;1021;p1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2" name="Google Shape;1022;p1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3"/>
        <p:cNvGrpSpPr/>
        <p:nvPr/>
      </p:nvGrpSpPr>
      <p:grpSpPr>
        <a:xfrm>
          <a:off x="0" y="0"/>
          <a:ext cx="0" cy="0"/>
          <a:chOff x="0" y="0"/>
          <a:chExt cx="0" cy="0"/>
        </a:xfrm>
      </p:grpSpPr>
      <p:sp>
        <p:nvSpPr>
          <p:cNvPr id="1024" name="Google Shape;1024;p19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5" name="Google Shape;1025;p192"/>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6" name="Google Shape;1026;p19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27" name="Google Shape;1027;p19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8" name="Google Shape;1028;p19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9" name="Google Shape;1029;p19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0"/>
        <p:cNvGrpSpPr/>
        <p:nvPr/>
      </p:nvGrpSpPr>
      <p:grpSpPr>
        <a:xfrm>
          <a:off x="0" y="0"/>
          <a:ext cx="0" cy="0"/>
          <a:chOff x="0" y="0"/>
          <a:chExt cx="0" cy="0"/>
        </a:xfrm>
      </p:grpSpPr>
      <p:sp>
        <p:nvSpPr>
          <p:cNvPr id="1031" name="Google Shape;1031;p193"/>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2" name="Google Shape;1032;p193"/>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33" name="Google Shape;1033;p19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4" name="Google Shape;1034;p1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5" name="Google Shape;1035;p1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6" name="Google Shape;1036;p1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37"/>
        <p:cNvGrpSpPr/>
        <p:nvPr/>
      </p:nvGrpSpPr>
      <p:grpSpPr>
        <a:xfrm>
          <a:off x="0" y="0"/>
          <a:ext cx="0" cy="0"/>
          <a:chOff x="0" y="0"/>
          <a:chExt cx="0" cy="0"/>
        </a:xfrm>
      </p:grpSpPr>
      <p:sp>
        <p:nvSpPr>
          <p:cNvPr id="1038" name="Google Shape;1038;p19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9" name="Google Shape;1039;p19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0" name="Google Shape;1040;p1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1" name="Google Shape;1041;p1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2" name="Google Shape;1042;p1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95" name="Google Shape;95;p21"/>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96" name="Google Shape;96;p21"/>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7" name="Google Shape;97;p21"/>
          <p:cNvPicPr preferRelativeResize="0"/>
          <p:nvPr/>
        </p:nvPicPr>
        <p:blipFill>
          <a:blip r:embed="rId2">
            <a:alphaModFix/>
          </a:blip>
          <a:stretch>
            <a:fillRect/>
          </a:stretch>
        </p:blipFill>
        <p:spPr>
          <a:xfrm>
            <a:off x="351400" y="314625"/>
            <a:ext cx="1154124" cy="154702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3"/>
        <p:cNvGrpSpPr/>
        <p:nvPr/>
      </p:nvGrpSpPr>
      <p:grpSpPr>
        <a:xfrm>
          <a:off x="0" y="0"/>
          <a:ext cx="0" cy="0"/>
          <a:chOff x="0" y="0"/>
          <a:chExt cx="0" cy="0"/>
        </a:xfrm>
      </p:grpSpPr>
      <p:sp>
        <p:nvSpPr>
          <p:cNvPr id="1044" name="Google Shape;1044;p19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5" name="Google Shape;1045;p19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6" name="Google Shape;1046;p1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7" name="Google Shape;1047;p1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8" name="Google Shape;1048;p1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100" name="Google Shape;100;p22"/>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101" name="Google Shape;101;p22"/>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02" name="Google Shape;102;p22"/>
          <p:cNvPicPr preferRelativeResize="0"/>
          <p:nvPr/>
        </p:nvPicPr>
        <p:blipFill>
          <a:blip r:embed="rId2">
            <a:alphaModFix/>
          </a:blip>
          <a:stretch>
            <a:fillRect/>
          </a:stretch>
        </p:blipFill>
        <p:spPr>
          <a:xfrm>
            <a:off x="306350" y="4305475"/>
            <a:ext cx="1404512" cy="571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103"/>
        <p:cNvGrpSpPr/>
        <p:nvPr/>
      </p:nvGrpSpPr>
      <p:grpSpPr>
        <a:xfrm>
          <a:off x="0" y="0"/>
          <a:ext cx="0" cy="0"/>
          <a:chOff x="0" y="0"/>
          <a:chExt cx="0" cy="0"/>
        </a:xfrm>
      </p:grpSpPr>
      <p:sp>
        <p:nvSpPr>
          <p:cNvPr id="104" name="Google Shape;104;p23"/>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06" name="Google Shape;106;p23"/>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07" name="Google Shape;107;p23"/>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8" name="Google Shape;108;p23"/>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09" name="Google Shape;109;p23"/>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110"/>
        <p:cNvGrpSpPr/>
        <p:nvPr/>
      </p:nvGrpSpPr>
      <p:grpSpPr>
        <a:xfrm>
          <a:off x="0" y="0"/>
          <a:ext cx="0" cy="0"/>
          <a:chOff x="0" y="0"/>
          <a:chExt cx="0" cy="0"/>
        </a:xfrm>
      </p:grpSpPr>
      <p:sp>
        <p:nvSpPr>
          <p:cNvPr id="111" name="Google Shape;111;p24"/>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13" name="Google Shape;113;p2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14" name="Google Shape;114;p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5" name="Google Shape;115;p24"/>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16" name="Google Shape;116;p24"/>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117"/>
        <p:cNvGrpSpPr/>
        <p:nvPr/>
      </p:nvGrpSpPr>
      <p:grpSpPr>
        <a:xfrm>
          <a:off x="0" y="0"/>
          <a:ext cx="0" cy="0"/>
          <a:chOff x="0" y="0"/>
          <a:chExt cx="0" cy="0"/>
        </a:xfrm>
      </p:grpSpPr>
      <p:sp>
        <p:nvSpPr>
          <p:cNvPr id="118" name="Google Shape;118;p25"/>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5"/>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20" name="Google Shape;120;p25"/>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pic>
        <p:nvPicPr>
          <p:cNvPr id="121" name="Google Shape;121;p25"/>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122"/>
        <p:cNvGrpSpPr/>
        <p:nvPr/>
      </p:nvGrpSpPr>
      <p:grpSpPr>
        <a:xfrm>
          <a:off x="0" y="0"/>
          <a:ext cx="0" cy="0"/>
          <a:chOff x="0" y="0"/>
          <a:chExt cx="0" cy="0"/>
        </a:xfrm>
      </p:grpSpPr>
      <p:sp>
        <p:nvSpPr>
          <p:cNvPr id="123" name="Google Shape;123;p26"/>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6"/>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25" name="Google Shape;125;p26"/>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26" name="Google Shape;126;p26"/>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127"/>
        <p:cNvGrpSpPr/>
        <p:nvPr/>
      </p:nvGrpSpPr>
      <p:grpSpPr>
        <a:xfrm>
          <a:off x="0" y="0"/>
          <a:ext cx="0" cy="0"/>
          <a:chOff x="0" y="0"/>
          <a:chExt cx="0" cy="0"/>
        </a:xfrm>
      </p:grpSpPr>
      <p:sp>
        <p:nvSpPr>
          <p:cNvPr id="128" name="Google Shape;128;p27"/>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7"/>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30" name="Google Shape;130;p27"/>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31" name="Google Shape;131;p2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2" name="Google Shape;132;p2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133"/>
        <p:cNvGrpSpPr/>
        <p:nvPr/>
      </p:nvGrpSpPr>
      <p:grpSpPr>
        <a:xfrm>
          <a:off x="0" y="0"/>
          <a:ext cx="0" cy="0"/>
          <a:chOff x="0" y="0"/>
          <a:chExt cx="0" cy="0"/>
        </a:xfrm>
      </p:grpSpPr>
      <p:sp>
        <p:nvSpPr>
          <p:cNvPr id="134" name="Google Shape;134;p28"/>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36" name="Google Shape;136;p2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37" name="Google Shape;137;p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8" name="Google Shape;138;p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39"/>
        <p:cNvGrpSpPr/>
        <p:nvPr/>
      </p:nvGrpSpPr>
      <p:grpSpPr>
        <a:xfrm>
          <a:off x="0" y="0"/>
          <a:ext cx="0" cy="0"/>
          <a:chOff x="0" y="0"/>
          <a:chExt cx="0" cy="0"/>
        </a:xfrm>
      </p:grpSpPr>
      <p:sp>
        <p:nvSpPr>
          <p:cNvPr id="140" name="Google Shape;140;p29"/>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42" name="Google Shape;142;p2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43" name="Google Shape;143;p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4" name="Google Shape;144;p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45"/>
        <p:cNvGrpSpPr/>
        <p:nvPr/>
      </p:nvGrpSpPr>
      <p:grpSpPr>
        <a:xfrm>
          <a:off x="0" y="0"/>
          <a:ext cx="0" cy="0"/>
          <a:chOff x="0" y="0"/>
          <a:chExt cx="0" cy="0"/>
        </a:xfrm>
      </p:grpSpPr>
      <p:sp>
        <p:nvSpPr>
          <p:cNvPr id="146" name="Google Shape;146;p30"/>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48" name="Google Shape;148;p3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49" name="Google Shape;149;p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0" name="Google Shape;150;p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51"/>
        <p:cNvGrpSpPr/>
        <p:nvPr/>
      </p:nvGrpSpPr>
      <p:grpSpPr>
        <a:xfrm>
          <a:off x="0" y="0"/>
          <a:ext cx="0" cy="0"/>
          <a:chOff x="0" y="0"/>
          <a:chExt cx="0" cy="0"/>
        </a:xfrm>
      </p:grpSpPr>
      <p:sp>
        <p:nvSpPr>
          <p:cNvPr id="152" name="Google Shape;152;p31"/>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154" name="Google Shape;154;p3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155" name="Google Shape;155;p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6" name="Google Shape;156;p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157"/>
        <p:cNvGrpSpPr/>
        <p:nvPr/>
      </p:nvGrpSpPr>
      <p:grpSpPr>
        <a:xfrm>
          <a:off x="0" y="0"/>
          <a:ext cx="0" cy="0"/>
          <a:chOff x="0" y="0"/>
          <a:chExt cx="0" cy="0"/>
        </a:xfrm>
      </p:grpSpPr>
      <p:sp>
        <p:nvSpPr>
          <p:cNvPr id="158" name="Google Shape;158;p32"/>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0" name="Google Shape;160;p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1" name="Google Shape;161;p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62" name="Google Shape;162;p32"/>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63"/>
        <p:cNvGrpSpPr/>
        <p:nvPr/>
      </p:nvGrpSpPr>
      <p:grpSpPr>
        <a:xfrm>
          <a:off x="0" y="0"/>
          <a:ext cx="0" cy="0"/>
          <a:chOff x="0" y="0"/>
          <a:chExt cx="0" cy="0"/>
        </a:xfrm>
      </p:grpSpPr>
      <p:sp>
        <p:nvSpPr>
          <p:cNvPr id="164" name="Google Shape;164;p33"/>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65" name="Google Shape;165;p33"/>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66" name="Google Shape;166;p33"/>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167" name="Google Shape;167;p33"/>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168"/>
        <p:cNvGrpSpPr/>
        <p:nvPr/>
      </p:nvGrpSpPr>
      <p:grpSpPr>
        <a:xfrm>
          <a:off x="0" y="0"/>
          <a:ext cx="0" cy="0"/>
          <a:chOff x="0" y="0"/>
          <a:chExt cx="0" cy="0"/>
        </a:xfrm>
      </p:grpSpPr>
      <p:sp>
        <p:nvSpPr>
          <p:cNvPr id="169" name="Google Shape;169;p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0" name="Google Shape;170;p34"/>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71" name="Google Shape;171;p34"/>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172" name="Google Shape;172;p34"/>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
        <p:nvSpPr>
          <p:cNvPr id="173" name="Google Shape;173;p34"/>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174"/>
        <p:cNvGrpSpPr/>
        <p:nvPr/>
      </p:nvGrpSpPr>
      <p:grpSpPr>
        <a:xfrm>
          <a:off x="0" y="0"/>
          <a:ext cx="0" cy="0"/>
          <a:chOff x="0" y="0"/>
          <a:chExt cx="0" cy="0"/>
        </a:xfrm>
      </p:grpSpPr>
      <p:sp>
        <p:nvSpPr>
          <p:cNvPr id="175" name="Google Shape;175;p35"/>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5"/>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77" name="Google Shape;177;p3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78" name="Google Shape;178;p35"/>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179"/>
        <p:cNvGrpSpPr/>
        <p:nvPr/>
      </p:nvGrpSpPr>
      <p:grpSpPr>
        <a:xfrm>
          <a:off x="0" y="0"/>
          <a:ext cx="0" cy="0"/>
          <a:chOff x="0" y="0"/>
          <a:chExt cx="0" cy="0"/>
        </a:xfrm>
      </p:grpSpPr>
      <p:sp>
        <p:nvSpPr>
          <p:cNvPr id="180" name="Google Shape;180;p36"/>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182" name="Google Shape;182;p36"/>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83" name="Google Shape;183;p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184"/>
        <p:cNvGrpSpPr/>
        <p:nvPr/>
      </p:nvGrpSpPr>
      <p:grpSpPr>
        <a:xfrm>
          <a:off x="0" y="0"/>
          <a:ext cx="0" cy="0"/>
          <a:chOff x="0" y="0"/>
          <a:chExt cx="0" cy="0"/>
        </a:xfrm>
      </p:grpSpPr>
      <p:sp>
        <p:nvSpPr>
          <p:cNvPr id="185" name="Google Shape;185;p37"/>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87" name="Google Shape;187;p3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188" name="Google Shape;188;p37"/>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189"/>
        <p:cNvGrpSpPr/>
        <p:nvPr/>
      </p:nvGrpSpPr>
      <p:grpSpPr>
        <a:xfrm>
          <a:off x="0" y="0"/>
          <a:ext cx="0" cy="0"/>
          <a:chOff x="0" y="0"/>
          <a:chExt cx="0" cy="0"/>
        </a:xfrm>
      </p:grpSpPr>
      <p:sp>
        <p:nvSpPr>
          <p:cNvPr id="190" name="Google Shape;190;p38"/>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92" name="Google Shape;192;p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193" name="Google Shape;193;p38"/>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194"/>
        <p:cNvGrpSpPr/>
        <p:nvPr/>
      </p:nvGrpSpPr>
      <p:grpSpPr>
        <a:xfrm>
          <a:off x="0" y="0"/>
          <a:ext cx="0" cy="0"/>
          <a:chOff x="0" y="0"/>
          <a:chExt cx="0" cy="0"/>
        </a:xfrm>
      </p:grpSpPr>
      <p:pic>
        <p:nvPicPr>
          <p:cNvPr id="195" name="Google Shape;195;p39"/>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196" name="Google Shape;196;p39"/>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97" name="Google Shape;197;p39"/>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198" name="Google Shape;198;p39"/>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199"/>
        <p:cNvGrpSpPr/>
        <p:nvPr/>
      </p:nvGrpSpPr>
      <p:grpSpPr>
        <a:xfrm>
          <a:off x="0" y="0"/>
          <a:ext cx="0" cy="0"/>
          <a:chOff x="0" y="0"/>
          <a:chExt cx="0" cy="0"/>
        </a:xfrm>
      </p:grpSpPr>
      <p:pic>
        <p:nvPicPr>
          <p:cNvPr id="200" name="Google Shape;200;p40"/>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201" name="Google Shape;201;p40"/>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02" name="Google Shape;202;p40"/>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203" name="Google Shape;203;p40"/>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cxnSp>
        <p:nvCxnSpPr>
          <p:cNvPr id="204" name="Google Shape;204;p40"/>
          <p:cNvCxnSpPr/>
          <p:nvPr/>
        </p:nvCxnSpPr>
        <p:spPr>
          <a:xfrm>
            <a:off x="3165850" y="1700"/>
            <a:ext cx="0" cy="51654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205"/>
        <p:cNvGrpSpPr/>
        <p:nvPr/>
      </p:nvGrpSpPr>
      <p:grpSpPr>
        <a:xfrm>
          <a:off x="0" y="0"/>
          <a:ext cx="0" cy="0"/>
          <a:chOff x="0" y="0"/>
          <a:chExt cx="0" cy="0"/>
        </a:xfrm>
      </p:grpSpPr>
      <p:sp>
        <p:nvSpPr>
          <p:cNvPr id="206" name="Google Shape;206;p41"/>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4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08" name="Google Shape;208;p41"/>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09" name="Google Shape;209;p41"/>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10" name="Google Shape;210;p41"/>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211"/>
        <p:cNvGrpSpPr/>
        <p:nvPr/>
      </p:nvGrpSpPr>
      <p:grpSpPr>
        <a:xfrm>
          <a:off x="0" y="0"/>
          <a:ext cx="0" cy="0"/>
          <a:chOff x="0" y="0"/>
          <a:chExt cx="0" cy="0"/>
        </a:xfrm>
      </p:grpSpPr>
      <p:sp>
        <p:nvSpPr>
          <p:cNvPr id="212" name="Google Shape;212;p42"/>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4" name="Google Shape;214;p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215" name="Google Shape;215;p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pic>
        <p:nvPicPr>
          <p:cNvPr id="216" name="Google Shape;216;p42"/>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217"/>
        <p:cNvGrpSpPr/>
        <p:nvPr/>
      </p:nvGrpSpPr>
      <p:grpSpPr>
        <a:xfrm>
          <a:off x="0" y="0"/>
          <a:ext cx="0" cy="0"/>
          <a:chOff x="0" y="0"/>
          <a:chExt cx="0" cy="0"/>
        </a:xfrm>
      </p:grpSpPr>
      <p:sp>
        <p:nvSpPr>
          <p:cNvPr id="218" name="Google Shape;218;p43"/>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43"/>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220" name="Google Shape;220;p43"/>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21" name="Google Shape;221;p43"/>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22" name="Google Shape;222;p43"/>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223"/>
        <p:cNvGrpSpPr/>
        <p:nvPr/>
      </p:nvGrpSpPr>
      <p:grpSpPr>
        <a:xfrm>
          <a:off x="0" y="0"/>
          <a:ext cx="0" cy="0"/>
          <a:chOff x="0" y="0"/>
          <a:chExt cx="0" cy="0"/>
        </a:xfrm>
      </p:grpSpPr>
      <p:sp>
        <p:nvSpPr>
          <p:cNvPr id="224" name="Google Shape;224;p44"/>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44"/>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226" name="Google Shape;226;p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27" name="Google Shape;227;p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228" name="Google Shape;228;p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22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230"/>
        <p:cNvGrpSpPr/>
        <p:nvPr/>
      </p:nvGrpSpPr>
      <p:grpSpPr>
        <a:xfrm>
          <a:off x="0" y="0"/>
          <a:ext cx="0" cy="0"/>
          <a:chOff x="0" y="0"/>
          <a:chExt cx="0" cy="0"/>
        </a:xfrm>
      </p:grpSpPr>
      <p:pic>
        <p:nvPicPr>
          <p:cNvPr id="231" name="Google Shape;231;p46"/>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232"/>
        <p:cNvGrpSpPr/>
        <p:nvPr/>
      </p:nvGrpSpPr>
      <p:grpSpPr>
        <a:xfrm>
          <a:off x="0" y="0"/>
          <a:ext cx="0" cy="0"/>
          <a:chOff x="0" y="0"/>
          <a:chExt cx="0" cy="0"/>
        </a:xfrm>
      </p:grpSpPr>
      <p:pic>
        <p:nvPicPr>
          <p:cNvPr id="233" name="Google Shape;233;p47"/>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234" name="Google Shape;234;p47"/>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235"/>
        <p:cNvGrpSpPr/>
        <p:nvPr/>
      </p:nvGrpSpPr>
      <p:grpSpPr>
        <a:xfrm>
          <a:off x="0" y="0"/>
          <a:ext cx="0" cy="0"/>
          <a:chOff x="0" y="0"/>
          <a:chExt cx="0" cy="0"/>
        </a:xfrm>
      </p:grpSpPr>
      <p:sp>
        <p:nvSpPr>
          <p:cNvPr id="236" name="Google Shape;236;p4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4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38" name="Google Shape;238;p4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39" name="Google Shape;239;p4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240"/>
        <p:cNvGrpSpPr/>
        <p:nvPr/>
      </p:nvGrpSpPr>
      <p:grpSpPr>
        <a:xfrm>
          <a:off x="0" y="0"/>
          <a:ext cx="0" cy="0"/>
          <a:chOff x="0" y="0"/>
          <a:chExt cx="0" cy="0"/>
        </a:xfrm>
      </p:grpSpPr>
      <p:sp>
        <p:nvSpPr>
          <p:cNvPr id="241" name="Google Shape;241;p49"/>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4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43" name="Google Shape;243;p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44" name="Google Shape;244;p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245"/>
        <p:cNvGrpSpPr/>
        <p:nvPr/>
      </p:nvGrpSpPr>
      <p:grpSpPr>
        <a:xfrm>
          <a:off x="0" y="0"/>
          <a:ext cx="0" cy="0"/>
          <a:chOff x="0" y="0"/>
          <a:chExt cx="0" cy="0"/>
        </a:xfrm>
      </p:grpSpPr>
      <p:sp>
        <p:nvSpPr>
          <p:cNvPr id="246" name="Google Shape;246;p50"/>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5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48" name="Google Shape;248;p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49" name="Google Shape;249;p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250"/>
        <p:cNvGrpSpPr/>
        <p:nvPr/>
      </p:nvGrpSpPr>
      <p:grpSpPr>
        <a:xfrm>
          <a:off x="0" y="0"/>
          <a:ext cx="0" cy="0"/>
          <a:chOff x="0" y="0"/>
          <a:chExt cx="0" cy="0"/>
        </a:xfrm>
      </p:grpSpPr>
      <p:sp>
        <p:nvSpPr>
          <p:cNvPr id="251" name="Google Shape;251;p51"/>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5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53" name="Google Shape;253;p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54" name="Google Shape;254;p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255"/>
        <p:cNvGrpSpPr/>
        <p:nvPr/>
      </p:nvGrpSpPr>
      <p:grpSpPr>
        <a:xfrm>
          <a:off x="0" y="0"/>
          <a:ext cx="0" cy="0"/>
          <a:chOff x="0" y="0"/>
          <a:chExt cx="0" cy="0"/>
        </a:xfrm>
      </p:grpSpPr>
      <p:sp>
        <p:nvSpPr>
          <p:cNvPr id="256" name="Google Shape;256;p52"/>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5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258" name="Google Shape;258;p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259" name="Google Shape;259;p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260"/>
        <p:cNvGrpSpPr/>
        <p:nvPr/>
      </p:nvGrpSpPr>
      <p:grpSpPr>
        <a:xfrm>
          <a:off x="0" y="0"/>
          <a:ext cx="0" cy="0"/>
          <a:chOff x="0" y="0"/>
          <a:chExt cx="0" cy="0"/>
        </a:xfrm>
      </p:grpSpPr>
      <p:sp>
        <p:nvSpPr>
          <p:cNvPr id="261" name="Google Shape;261;p53"/>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63" name="Google Shape;263;p53"/>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1pPr>
            <a:lvl2pPr marL="914400" lvl="1"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2pPr>
            <a:lvl3pPr marL="1371600" lvl="2"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3pPr>
            <a:lvl4pPr marL="1828800" lvl="3"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4pPr>
            <a:lvl5pPr marL="2286000" lvl="4"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5pPr>
            <a:lvl6pPr marL="2743200" lvl="5"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6pPr>
            <a:lvl7pPr marL="3200400" lvl="6"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7pPr>
            <a:lvl8pPr marL="3657600" lvl="7"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8pPr>
            <a:lvl9pPr marL="4114800" lvl="8"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9pPr>
          </a:lstStyle>
          <a:p>
            <a:endParaRPr/>
          </a:p>
        </p:txBody>
      </p:sp>
      <p:pic>
        <p:nvPicPr>
          <p:cNvPr id="264" name="Google Shape;264;p53"/>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265"/>
        <p:cNvGrpSpPr/>
        <p:nvPr/>
      </p:nvGrpSpPr>
      <p:grpSpPr>
        <a:xfrm>
          <a:off x="0" y="0"/>
          <a:ext cx="0" cy="0"/>
          <a:chOff x="0" y="0"/>
          <a:chExt cx="0" cy="0"/>
        </a:xfrm>
      </p:grpSpPr>
      <p:pic>
        <p:nvPicPr>
          <p:cNvPr id="266" name="Google Shape;266;p54"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267" name="Google Shape;267;p54"/>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68" name="Google Shape;268;p54"/>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9" name="Google Shape;269;p54"/>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70" name="Google Shape;270;p54"/>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71" name="Google Shape;271;p54"/>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272"/>
        <p:cNvGrpSpPr/>
        <p:nvPr/>
      </p:nvGrpSpPr>
      <p:grpSpPr>
        <a:xfrm>
          <a:off x="0" y="0"/>
          <a:ext cx="0" cy="0"/>
          <a:chOff x="0" y="0"/>
          <a:chExt cx="0" cy="0"/>
        </a:xfrm>
      </p:grpSpPr>
      <p:pic>
        <p:nvPicPr>
          <p:cNvPr id="273" name="Google Shape;273;p55"/>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274" name="Google Shape;274;p55"/>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75" name="Google Shape;275;p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6" name="Google Shape;276;p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77" name="Google Shape;277;p55"/>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78" name="Google Shape;278;p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279"/>
        <p:cNvGrpSpPr/>
        <p:nvPr/>
      </p:nvGrpSpPr>
      <p:grpSpPr>
        <a:xfrm>
          <a:off x="0" y="0"/>
          <a:ext cx="0" cy="0"/>
          <a:chOff x="0" y="0"/>
          <a:chExt cx="0" cy="0"/>
        </a:xfrm>
      </p:grpSpPr>
      <p:pic>
        <p:nvPicPr>
          <p:cNvPr id="280" name="Google Shape;280;p5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1" name="Google Shape;281;p56"/>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82" name="Google Shape;282;p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3" name="Google Shape;283;p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84" name="Google Shape;284;p56"/>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85" name="Google Shape;285;p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286"/>
        <p:cNvGrpSpPr/>
        <p:nvPr/>
      </p:nvGrpSpPr>
      <p:grpSpPr>
        <a:xfrm>
          <a:off x="0" y="0"/>
          <a:ext cx="0" cy="0"/>
          <a:chOff x="0" y="0"/>
          <a:chExt cx="0" cy="0"/>
        </a:xfrm>
      </p:grpSpPr>
      <p:pic>
        <p:nvPicPr>
          <p:cNvPr id="287" name="Google Shape;287;p57"/>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288" name="Google Shape;288;p57"/>
          <p:cNvPicPr preferRelativeResize="0"/>
          <p:nvPr/>
        </p:nvPicPr>
        <p:blipFill>
          <a:blip r:embed="rId3">
            <a:alphaModFix/>
          </a:blip>
          <a:stretch>
            <a:fillRect/>
          </a:stretch>
        </p:blipFill>
        <p:spPr>
          <a:xfrm>
            <a:off x="347900" y="776778"/>
            <a:ext cx="1343325" cy="366797"/>
          </a:xfrm>
          <a:prstGeom prst="rect">
            <a:avLst/>
          </a:prstGeom>
          <a:noFill/>
          <a:ln>
            <a:noFill/>
          </a:ln>
        </p:spPr>
      </p:pic>
      <p:sp>
        <p:nvSpPr>
          <p:cNvPr id="289" name="Google Shape;289;p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0" name="Google Shape;290;p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nesta.org.uk</a:t>
            </a:r>
            <a:endParaRPr sz="1800">
              <a:solidFill>
                <a:srgbClr val="FFFFFF"/>
              </a:solidFill>
              <a:latin typeface="Century Gothic"/>
              <a:ea typeface="Century Gothic"/>
              <a:cs typeface="Century Gothic"/>
              <a:sym typeface="Century Gothic"/>
            </a:endParaRPr>
          </a:p>
        </p:txBody>
      </p:sp>
      <p:sp>
        <p:nvSpPr>
          <p:cNvPr id="291" name="Google Shape;291;p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@nesta_uk</a:t>
            </a:r>
            <a:endParaRPr sz="1800">
              <a:solidFill>
                <a:srgbClr val="FFFFFF"/>
              </a:solidFill>
              <a:latin typeface="Century Gothic"/>
              <a:ea typeface="Century Gothic"/>
              <a:cs typeface="Century Gothic"/>
              <a:sym typeface="Century Gothic"/>
            </a:endParaRPr>
          </a:p>
        </p:txBody>
      </p:sp>
      <p:pic>
        <p:nvPicPr>
          <p:cNvPr id="292" name="Google Shape;292;p57"/>
          <p:cNvPicPr preferRelativeResize="0"/>
          <p:nvPr/>
        </p:nvPicPr>
        <p:blipFill>
          <a:blip r:embed="rId4">
            <a:alphaModFix/>
          </a:blip>
          <a:stretch>
            <a:fillRect/>
          </a:stretch>
        </p:blipFill>
        <p:spPr>
          <a:xfrm>
            <a:off x="347900" y="1997383"/>
            <a:ext cx="228650" cy="19054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293"/>
        <p:cNvGrpSpPr/>
        <p:nvPr/>
      </p:nvGrpSpPr>
      <p:grpSpPr>
        <a:xfrm>
          <a:off x="0" y="0"/>
          <a:ext cx="0" cy="0"/>
          <a:chOff x="0" y="0"/>
          <a:chExt cx="0" cy="0"/>
        </a:xfrm>
      </p:grpSpPr>
      <p:pic>
        <p:nvPicPr>
          <p:cNvPr id="294" name="Google Shape;294;p58"/>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295" name="Google Shape;295;p58"/>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296" name="Google Shape;296;p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7" name="Google Shape;297;p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298" name="Google Shape;298;p58"/>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299" name="Google Shape;299;p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300"/>
        <p:cNvGrpSpPr/>
        <p:nvPr/>
      </p:nvGrpSpPr>
      <p:grpSpPr>
        <a:xfrm>
          <a:off x="0" y="0"/>
          <a:ext cx="0" cy="0"/>
          <a:chOff x="0" y="0"/>
          <a:chExt cx="0" cy="0"/>
        </a:xfrm>
      </p:grpSpPr>
      <p:pic>
        <p:nvPicPr>
          <p:cNvPr id="301" name="Google Shape;301;p59"/>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302"/>
        <p:cNvGrpSpPr/>
        <p:nvPr/>
      </p:nvGrpSpPr>
      <p:grpSpPr>
        <a:xfrm>
          <a:off x="0" y="0"/>
          <a:ext cx="0" cy="0"/>
          <a:chOff x="0" y="0"/>
          <a:chExt cx="0" cy="0"/>
        </a:xfrm>
      </p:grpSpPr>
      <p:pic>
        <p:nvPicPr>
          <p:cNvPr id="303" name="Google Shape;303;p60"/>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304" name="Google Shape;304;p60"/>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05" name="Google Shape;305;p60"/>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06" name="Google Shape;306;p60"/>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307"/>
        <p:cNvGrpSpPr/>
        <p:nvPr/>
      </p:nvGrpSpPr>
      <p:grpSpPr>
        <a:xfrm>
          <a:off x="0" y="0"/>
          <a:ext cx="0" cy="0"/>
          <a:chOff x="0" y="0"/>
          <a:chExt cx="0" cy="0"/>
        </a:xfrm>
      </p:grpSpPr>
      <p:sp>
        <p:nvSpPr>
          <p:cNvPr id="308" name="Google Shape;308;p61"/>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Google Shape;309;p61"/>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0" name="Google Shape;310;p6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11" name="Google Shape;311;p61"/>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61"/>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313"/>
        <p:cNvGrpSpPr/>
        <p:nvPr/>
      </p:nvGrpSpPr>
      <p:grpSpPr>
        <a:xfrm>
          <a:off x="0" y="0"/>
          <a:ext cx="0" cy="0"/>
          <a:chOff x="0" y="0"/>
          <a:chExt cx="0" cy="0"/>
        </a:xfrm>
      </p:grpSpPr>
      <p:sp>
        <p:nvSpPr>
          <p:cNvPr id="314" name="Google Shape;314;p62"/>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5" name="Google Shape;315;p6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16" name="Google Shape;316;p6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6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318"/>
        <p:cNvGrpSpPr/>
        <p:nvPr/>
      </p:nvGrpSpPr>
      <p:grpSpPr>
        <a:xfrm>
          <a:off x="0" y="0"/>
          <a:ext cx="0" cy="0"/>
          <a:chOff x="0" y="0"/>
          <a:chExt cx="0" cy="0"/>
        </a:xfrm>
      </p:grpSpPr>
      <p:pic>
        <p:nvPicPr>
          <p:cNvPr id="319" name="Google Shape;319;p63"/>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320"/>
        <p:cNvGrpSpPr/>
        <p:nvPr/>
      </p:nvGrpSpPr>
      <p:grpSpPr>
        <a:xfrm>
          <a:off x="0" y="0"/>
          <a:ext cx="0" cy="0"/>
          <a:chOff x="0" y="0"/>
          <a:chExt cx="0" cy="0"/>
        </a:xfrm>
      </p:grpSpPr>
      <p:pic>
        <p:nvPicPr>
          <p:cNvPr id="321" name="Google Shape;321;p6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322"/>
        <p:cNvGrpSpPr/>
        <p:nvPr/>
      </p:nvGrpSpPr>
      <p:grpSpPr>
        <a:xfrm>
          <a:off x="0" y="0"/>
          <a:ext cx="0" cy="0"/>
          <a:chOff x="0" y="0"/>
          <a:chExt cx="0" cy="0"/>
        </a:xfrm>
      </p:grpSpPr>
      <p:sp>
        <p:nvSpPr>
          <p:cNvPr id="323" name="Google Shape;323;p65"/>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24" name="Google Shape;324;p65"/>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5" name="Google Shape;325;p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26" name="Google Shape;326;p65"/>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327"/>
        <p:cNvGrpSpPr/>
        <p:nvPr/>
      </p:nvGrpSpPr>
      <p:grpSpPr>
        <a:xfrm>
          <a:off x="0" y="0"/>
          <a:ext cx="0" cy="0"/>
          <a:chOff x="0" y="0"/>
          <a:chExt cx="0" cy="0"/>
        </a:xfrm>
      </p:grpSpPr>
      <p:sp>
        <p:nvSpPr>
          <p:cNvPr id="328" name="Google Shape;328;p66"/>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9" name="Google Shape;329;p66"/>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Google Shape;330;p66"/>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1" name="Google Shape;331;p66"/>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2" name="Google Shape;332;p6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333"/>
        <p:cNvGrpSpPr/>
        <p:nvPr/>
      </p:nvGrpSpPr>
      <p:grpSpPr>
        <a:xfrm>
          <a:off x="0" y="0"/>
          <a:ext cx="0" cy="0"/>
          <a:chOff x="0" y="0"/>
          <a:chExt cx="0" cy="0"/>
        </a:xfrm>
      </p:grpSpPr>
      <p:sp>
        <p:nvSpPr>
          <p:cNvPr id="334" name="Google Shape;334;p67"/>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5" name="Google Shape;335;p6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36" name="Google Shape;336;p6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Google Shape;337;p6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338"/>
        <p:cNvGrpSpPr/>
        <p:nvPr/>
      </p:nvGrpSpPr>
      <p:grpSpPr>
        <a:xfrm>
          <a:off x="0" y="0"/>
          <a:ext cx="0" cy="0"/>
          <a:chOff x="0" y="0"/>
          <a:chExt cx="0" cy="0"/>
        </a:xfrm>
      </p:grpSpPr>
      <p:sp>
        <p:nvSpPr>
          <p:cNvPr id="339" name="Google Shape;339;p68"/>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40" name="Google Shape;340;p68"/>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Google Shape;341;p68"/>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68"/>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43" name="Google Shape;343;p68"/>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4" name="Google Shape;344;p68"/>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345"/>
        <p:cNvGrpSpPr/>
        <p:nvPr/>
      </p:nvGrpSpPr>
      <p:grpSpPr>
        <a:xfrm>
          <a:off x="0" y="0"/>
          <a:ext cx="0" cy="0"/>
          <a:chOff x="0" y="0"/>
          <a:chExt cx="0" cy="0"/>
        </a:xfrm>
      </p:grpSpPr>
      <p:sp>
        <p:nvSpPr>
          <p:cNvPr id="346" name="Google Shape;346;p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47" name="Google Shape;347;p69"/>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Google Shape;348;p69"/>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Google Shape;349;p69"/>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0" name="Google Shape;350;p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51" name="Google Shape;351;p69"/>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352"/>
        <p:cNvGrpSpPr/>
        <p:nvPr/>
      </p:nvGrpSpPr>
      <p:grpSpPr>
        <a:xfrm>
          <a:off x="0" y="0"/>
          <a:ext cx="0" cy="0"/>
          <a:chOff x="0" y="0"/>
          <a:chExt cx="0" cy="0"/>
        </a:xfrm>
      </p:grpSpPr>
      <p:sp>
        <p:nvSpPr>
          <p:cNvPr id="353" name="Google Shape;353;p70"/>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Google Shape;354;p70"/>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Google Shape;355;p70"/>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6" name="Google Shape;356;p70"/>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7" name="Google Shape;357;p70"/>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8" name="Google Shape;358;p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359"/>
        <p:cNvGrpSpPr/>
        <p:nvPr/>
      </p:nvGrpSpPr>
      <p:grpSpPr>
        <a:xfrm>
          <a:off x="0" y="0"/>
          <a:ext cx="0" cy="0"/>
          <a:chOff x="0" y="0"/>
          <a:chExt cx="0" cy="0"/>
        </a:xfrm>
      </p:grpSpPr>
      <p:sp>
        <p:nvSpPr>
          <p:cNvPr id="360" name="Google Shape;360;p71"/>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1" name="Google Shape;361;p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3" name="Google Shape;363;p7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364"/>
        <p:cNvGrpSpPr/>
        <p:nvPr/>
      </p:nvGrpSpPr>
      <p:grpSpPr>
        <a:xfrm>
          <a:off x="0" y="0"/>
          <a:ext cx="0" cy="0"/>
          <a:chOff x="0" y="0"/>
          <a:chExt cx="0" cy="0"/>
        </a:xfrm>
      </p:grpSpPr>
      <p:pic>
        <p:nvPicPr>
          <p:cNvPr id="365" name="Google Shape;365;p72"/>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366" name="Google Shape;366;p72"/>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67" name="Google Shape;367;p72"/>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68" name="Google Shape;368;p72"/>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369"/>
        <p:cNvGrpSpPr/>
        <p:nvPr/>
      </p:nvGrpSpPr>
      <p:grpSpPr>
        <a:xfrm>
          <a:off x="0" y="0"/>
          <a:ext cx="0" cy="0"/>
          <a:chOff x="0" y="0"/>
          <a:chExt cx="0" cy="0"/>
        </a:xfrm>
      </p:grpSpPr>
      <p:pic>
        <p:nvPicPr>
          <p:cNvPr id="370" name="Google Shape;370;p73"/>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371" name="Google Shape;371;p73"/>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72" name="Google Shape;372;p73"/>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73" name="Google Shape;373;p73"/>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374"/>
        <p:cNvGrpSpPr/>
        <p:nvPr/>
      </p:nvGrpSpPr>
      <p:grpSpPr>
        <a:xfrm>
          <a:off x="0" y="0"/>
          <a:ext cx="0" cy="0"/>
          <a:chOff x="0" y="0"/>
          <a:chExt cx="0" cy="0"/>
        </a:xfrm>
      </p:grpSpPr>
      <p:pic>
        <p:nvPicPr>
          <p:cNvPr id="375" name="Google Shape;375;p74"/>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376" name="Google Shape;376;p74"/>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Muli"/>
              <a:buNone/>
              <a:defRPr sz="30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377" name="Google Shape;377;p74"/>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uli"/>
              <a:buNone/>
              <a:defRPr sz="18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78" name="Google Shape;378;p74"/>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9"/>
        <p:cNvGrpSpPr/>
        <p:nvPr/>
      </p:nvGrpSpPr>
      <p:grpSpPr>
        <a:xfrm>
          <a:off x="0" y="0"/>
          <a:ext cx="0" cy="0"/>
          <a:chOff x="0" y="0"/>
          <a:chExt cx="0" cy="0"/>
        </a:xfrm>
      </p:grpSpPr>
      <p:sp>
        <p:nvSpPr>
          <p:cNvPr id="380" name="Google Shape;380;p75">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5">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5">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5">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75"/>
          <p:cNvGrpSpPr/>
          <p:nvPr/>
        </p:nvGrpSpPr>
        <p:grpSpPr>
          <a:xfrm>
            <a:off x="0" y="381001"/>
            <a:ext cx="1037850" cy="1016287"/>
            <a:chOff x="0" y="381001"/>
            <a:chExt cx="1037850" cy="1016287"/>
          </a:xfrm>
        </p:grpSpPr>
        <p:sp>
          <p:nvSpPr>
            <p:cNvPr id="385" name="Google Shape;385;p7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75"/>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a:endParaRPr/>
          </a:p>
        </p:txBody>
      </p:sp>
      <p:sp>
        <p:nvSpPr>
          <p:cNvPr id="388" name="Google Shape;388;p75"/>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9" name="Google Shape;389;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390"/>
        <p:cNvGrpSpPr/>
        <p:nvPr/>
      </p:nvGrpSpPr>
      <p:grpSpPr>
        <a:xfrm>
          <a:off x="0" y="0"/>
          <a:ext cx="0" cy="0"/>
          <a:chOff x="0" y="0"/>
          <a:chExt cx="0" cy="0"/>
        </a:xfrm>
      </p:grpSpPr>
      <p:sp>
        <p:nvSpPr>
          <p:cNvPr id="391" name="Google Shape;391;p76"/>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2" name="Google Shape;392;p76"/>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3" name="Google Shape;393;p76"/>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4" name="Google Shape;394;p76"/>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395" name="Google Shape;395;p76"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396" name="Google Shape;396;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ullet list Red 1">
  <p:cSld name="TITLE_1_1_1_1_1_1_1_1_1_1_1_1_1_1_1_1_1_1_1_1_1_1_2">
    <p:spTree>
      <p:nvGrpSpPr>
        <p:cNvPr id="1" name="Shape 397"/>
        <p:cNvGrpSpPr/>
        <p:nvPr/>
      </p:nvGrpSpPr>
      <p:grpSpPr>
        <a:xfrm>
          <a:off x="0" y="0"/>
          <a:ext cx="0" cy="0"/>
          <a:chOff x="0" y="0"/>
          <a:chExt cx="0" cy="0"/>
        </a:xfrm>
      </p:grpSpPr>
      <p:sp>
        <p:nvSpPr>
          <p:cNvPr id="398" name="Google Shape;398;p77"/>
          <p:cNvSpPr/>
          <p:nvPr/>
        </p:nvSpPr>
        <p:spPr>
          <a:xfrm>
            <a:off x="0" y="0"/>
            <a:ext cx="4346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400" name="Google Shape;400;p7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401" name="Google Shape;401;p77"/>
          <p:cNvPicPr preferRelativeResize="0"/>
          <p:nvPr/>
        </p:nvPicPr>
        <p:blipFill>
          <a:blip r:embed="rId2">
            <a:alphaModFix/>
          </a:blip>
          <a:stretch>
            <a:fillRect/>
          </a:stretch>
        </p:blipFill>
        <p:spPr>
          <a:xfrm>
            <a:off x="205425" y="4816019"/>
            <a:ext cx="595602" cy="16263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_02">
  <p:cSld name="CUSTOM_7_2">
    <p:spTree>
      <p:nvGrpSpPr>
        <p:cNvPr id="1" name="Shape 402"/>
        <p:cNvGrpSpPr/>
        <p:nvPr/>
      </p:nvGrpSpPr>
      <p:grpSpPr>
        <a:xfrm>
          <a:off x="0" y="0"/>
          <a:ext cx="0" cy="0"/>
          <a:chOff x="0" y="0"/>
          <a:chExt cx="0" cy="0"/>
        </a:xfrm>
      </p:grpSpPr>
      <p:pic>
        <p:nvPicPr>
          <p:cNvPr id="403" name="Google Shape;403;p78"/>
          <p:cNvPicPr preferRelativeResize="0"/>
          <p:nvPr/>
        </p:nvPicPr>
        <p:blipFill>
          <a:blip r:embed="rId2">
            <a:alphaModFix/>
          </a:blip>
          <a:stretch>
            <a:fillRect/>
          </a:stretch>
        </p:blipFill>
        <p:spPr>
          <a:xfrm>
            <a:off x="-21187" y="-14400"/>
            <a:ext cx="9186373" cy="5172299"/>
          </a:xfrm>
          <a:prstGeom prst="rect">
            <a:avLst/>
          </a:prstGeom>
          <a:noFill/>
          <a:ln>
            <a:noFill/>
          </a:ln>
        </p:spPr>
      </p:pic>
      <p:sp>
        <p:nvSpPr>
          <p:cNvPr id="404" name="Google Shape;404;p78"/>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5" name="Google Shape;405;p78"/>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78"/>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7" name="Google Shape;407;p78"/>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Century Gothic"/>
                <a:ea typeface="Century Gothic"/>
                <a:cs typeface="Century Gothic"/>
                <a:sym typeface="Century Gothic"/>
              </a:rPr>
              <a:t>nesta.org.uk             @nesta_uk</a:t>
            </a:r>
            <a:endParaRPr sz="1000" b="1">
              <a:latin typeface="Century Gothic"/>
              <a:ea typeface="Century Gothic"/>
              <a:cs typeface="Century Gothic"/>
              <a:sym typeface="Century Gothic"/>
            </a:endParaRPr>
          </a:p>
        </p:txBody>
      </p:sp>
      <p:pic>
        <p:nvPicPr>
          <p:cNvPr id="408" name="Google Shape;408;p78"/>
          <p:cNvPicPr preferRelativeResize="0"/>
          <p:nvPr/>
        </p:nvPicPr>
        <p:blipFill>
          <a:blip r:embed="rId3">
            <a:alphaModFix/>
          </a:blip>
          <a:stretch>
            <a:fillRect/>
          </a:stretch>
        </p:blipFill>
        <p:spPr>
          <a:xfrm>
            <a:off x="1662138" y="4625594"/>
            <a:ext cx="164125" cy="13373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plain 1">
  <p:cSld name="Introduction + Contents Yellow_1">
    <p:bg>
      <p:bgPr>
        <a:solidFill>
          <a:schemeClr val="lt1"/>
        </a:solidFill>
        <a:effectLst/>
      </p:bgPr>
    </p:bg>
    <p:spTree>
      <p:nvGrpSpPr>
        <p:cNvPr id="1" name="Shape 409"/>
        <p:cNvGrpSpPr/>
        <p:nvPr/>
      </p:nvGrpSpPr>
      <p:grpSpPr>
        <a:xfrm>
          <a:off x="0" y="0"/>
          <a:ext cx="0" cy="0"/>
          <a:chOff x="0" y="0"/>
          <a:chExt cx="0" cy="0"/>
        </a:xfrm>
      </p:grpSpPr>
      <p:sp>
        <p:nvSpPr>
          <p:cNvPr id="410" name="Google Shape;410;p79"/>
          <p:cNvSpPr txBox="1">
            <a:spLocks noGrp="1"/>
          </p:cNvSpPr>
          <p:nvPr>
            <p:ph type="body" idx="1"/>
          </p:nvPr>
        </p:nvSpPr>
        <p:spPr>
          <a:xfrm>
            <a:off x="107950" y="627063"/>
            <a:ext cx="8712300" cy="4068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000000"/>
              </a:buClr>
              <a:buSzPts val="1600"/>
              <a:buFont typeface="Century Gothic"/>
              <a:buChar char="•"/>
              <a:defRPr sz="160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9pPr>
          </a:lstStyle>
          <a:p>
            <a:endParaRPr/>
          </a:p>
        </p:txBody>
      </p:sp>
      <p:sp>
        <p:nvSpPr>
          <p:cNvPr id="411" name="Google Shape;411;p79"/>
          <p:cNvSpPr txBox="1">
            <a:spLocks noGrp="1"/>
          </p:cNvSpPr>
          <p:nvPr>
            <p:ph type="title"/>
          </p:nvPr>
        </p:nvSpPr>
        <p:spPr>
          <a:xfrm>
            <a:off x="107949" y="87313"/>
            <a:ext cx="8712300" cy="431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2400"/>
              <a:buNone/>
              <a:defRPr sz="2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2400"/>
              <a:buNone/>
              <a:defRPr sz="2400" b="1" i="0" u="none" strike="noStrike" cap="none">
                <a:solidFill>
                  <a:srgbClr val="000000"/>
                </a:solidFill>
              </a:defRPr>
            </a:lvl2pPr>
            <a:lvl3pPr marR="0" lvl="2" algn="l" rtl="0">
              <a:lnSpc>
                <a:spcPct val="100000"/>
              </a:lnSpc>
              <a:spcBef>
                <a:spcPts val="0"/>
              </a:spcBef>
              <a:spcAft>
                <a:spcPts val="0"/>
              </a:spcAft>
              <a:buSzPts val="2400"/>
              <a:buNone/>
              <a:defRPr sz="2400" b="1" i="0" u="none" strike="noStrike" cap="none">
                <a:solidFill>
                  <a:srgbClr val="000000"/>
                </a:solidFill>
              </a:defRPr>
            </a:lvl3pPr>
            <a:lvl4pPr marR="0" lvl="3" algn="l" rtl="0">
              <a:lnSpc>
                <a:spcPct val="100000"/>
              </a:lnSpc>
              <a:spcBef>
                <a:spcPts val="0"/>
              </a:spcBef>
              <a:spcAft>
                <a:spcPts val="0"/>
              </a:spcAft>
              <a:buSzPts val="2400"/>
              <a:buNone/>
              <a:defRPr sz="2400" b="1" i="0" u="none" strike="noStrike" cap="none">
                <a:solidFill>
                  <a:srgbClr val="000000"/>
                </a:solidFill>
              </a:defRPr>
            </a:lvl4pPr>
            <a:lvl5pPr marR="0" lvl="4" algn="l" rtl="0">
              <a:lnSpc>
                <a:spcPct val="100000"/>
              </a:lnSpc>
              <a:spcBef>
                <a:spcPts val="0"/>
              </a:spcBef>
              <a:spcAft>
                <a:spcPts val="0"/>
              </a:spcAft>
              <a:buSzPts val="2400"/>
              <a:buNone/>
              <a:defRPr sz="2400" b="1" i="0" u="none" strike="noStrike" cap="none">
                <a:solidFill>
                  <a:srgbClr val="000000"/>
                </a:solidFill>
              </a:defRPr>
            </a:lvl5pPr>
            <a:lvl6pPr marR="0" lvl="5" algn="l" rtl="0">
              <a:lnSpc>
                <a:spcPct val="100000"/>
              </a:lnSpc>
              <a:spcBef>
                <a:spcPts val="0"/>
              </a:spcBef>
              <a:spcAft>
                <a:spcPts val="0"/>
              </a:spcAft>
              <a:buSzPts val="2400"/>
              <a:buNone/>
              <a:defRPr sz="2400" b="1" i="0" u="none" strike="noStrike" cap="none">
                <a:solidFill>
                  <a:srgbClr val="000000"/>
                </a:solidFill>
              </a:defRPr>
            </a:lvl6pPr>
            <a:lvl7pPr marR="0" lvl="6" algn="l" rtl="0">
              <a:lnSpc>
                <a:spcPct val="100000"/>
              </a:lnSpc>
              <a:spcBef>
                <a:spcPts val="0"/>
              </a:spcBef>
              <a:spcAft>
                <a:spcPts val="0"/>
              </a:spcAft>
              <a:buSzPts val="2400"/>
              <a:buNone/>
              <a:defRPr sz="2400" b="1" i="0" u="none" strike="noStrike" cap="none">
                <a:solidFill>
                  <a:srgbClr val="000000"/>
                </a:solidFill>
              </a:defRPr>
            </a:lvl7pPr>
            <a:lvl8pPr marR="0" lvl="7" algn="l" rtl="0">
              <a:lnSpc>
                <a:spcPct val="100000"/>
              </a:lnSpc>
              <a:spcBef>
                <a:spcPts val="0"/>
              </a:spcBef>
              <a:spcAft>
                <a:spcPts val="0"/>
              </a:spcAft>
              <a:buSzPts val="2400"/>
              <a:buNone/>
              <a:defRPr sz="2400" b="1" i="0" u="none" strike="noStrike" cap="none">
                <a:solidFill>
                  <a:srgbClr val="000000"/>
                </a:solidFill>
              </a:defRPr>
            </a:lvl8pPr>
            <a:lvl9pPr marR="0" lvl="8" algn="l" rtl="0">
              <a:lnSpc>
                <a:spcPct val="100000"/>
              </a:lnSpc>
              <a:spcBef>
                <a:spcPts val="0"/>
              </a:spcBef>
              <a:spcAft>
                <a:spcPts val="0"/>
              </a:spcAft>
              <a:buSzPts val="2400"/>
              <a:buNone/>
              <a:defRPr sz="2400" b="1" i="0" u="none" strike="noStrike" cap="none">
                <a:solidFill>
                  <a:srgbClr val="000000"/>
                </a:solidFill>
              </a:defRPr>
            </a:lvl9pPr>
          </a:lstStyle>
          <a:p>
            <a:endParaRPr/>
          </a:p>
        </p:txBody>
      </p:sp>
      <p:sp>
        <p:nvSpPr>
          <p:cNvPr id="412" name="Google Shape;412;p7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pic>
        <p:nvPicPr>
          <p:cNvPr id="413" name="Google Shape;413;p79"/>
          <p:cNvPicPr preferRelativeResize="0"/>
          <p:nvPr/>
        </p:nvPicPr>
        <p:blipFill>
          <a:blip r:embed="rId2">
            <a:alphaModFix/>
          </a:blip>
          <a:stretch>
            <a:fillRect/>
          </a:stretch>
        </p:blipFill>
        <p:spPr>
          <a:xfrm>
            <a:off x="107950" y="4760225"/>
            <a:ext cx="1684437" cy="2686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57">
          <p15:clr>
            <a:srgbClr val="FBAE40"/>
          </p15:clr>
        </p15:guide>
        <p15:guide id="3" orient="horz" pos="55">
          <p15:clr>
            <a:srgbClr val="FBAE40"/>
          </p15:clr>
        </p15:guide>
        <p15:guide id="4" orient="horz" pos="327">
          <p15:clr>
            <a:srgbClr val="FBAE40"/>
          </p15:clr>
        </p15:guide>
        <p15:guide id="5" orient="horz" pos="395">
          <p15:clr>
            <a:srgbClr val="FBAE40"/>
          </p15:clr>
        </p15:guide>
        <p15:guide id="6" orient="horz" pos="2958">
          <p15:clr>
            <a:srgbClr val="FBAE40"/>
          </p15:clr>
        </p15:guide>
        <p15:guide id="7" pos="68">
          <p15:clr>
            <a:srgbClr val="FBAE40"/>
          </p15:clr>
        </p15:guide>
        <p15:guide id="8" pos="2676">
          <p15:clr>
            <a:srgbClr val="FBAE40"/>
          </p15:clr>
        </p15:guide>
        <p15:guide id="9" pos="5556">
          <p15:clr>
            <a:srgbClr val="FBAE40"/>
          </p15:clr>
        </p15:guide>
        <p15:guide id="10" pos="294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414"/>
        <p:cNvGrpSpPr/>
        <p:nvPr/>
      </p:nvGrpSpPr>
      <p:grpSpPr>
        <a:xfrm>
          <a:off x="0" y="0"/>
          <a:ext cx="0" cy="0"/>
          <a:chOff x="0" y="0"/>
          <a:chExt cx="0" cy="0"/>
        </a:xfrm>
      </p:grpSpPr>
      <p:sp>
        <p:nvSpPr>
          <p:cNvPr id="415" name="Google Shape;415;p8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16" name="Google Shape;416;p8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417" name="Google Shape;417;p80"/>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418" name="Google Shape;418;p80"/>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19"/>
        <p:cNvGrpSpPr/>
        <p:nvPr/>
      </p:nvGrpSpPr>
      <p:grpSpPr>
        <a:xfrm>
          <a:off x="0" y="0"/>
          <a:ext cx="0" cy="0"/>
          <a:chOff x="0" y="0"/>
          <a:chExt cx="0" cy="0"/>
        </a:xfrm>
      </p:grpSpPr>
      <p:pic>
        <p:nvPicPr>
          <p:cNvPr id="420" name="Google Shape;420;p81"/>
          <p:cNvPicPr preferRelativeResize="0"/>
          <p:nvPr/>
        </p:nvPicPr>
        <p:blipFill>
          <a:blip r:embed="rId2">
            <a:alphaModFix/>
          </a:blip>
          <a:stretch>
            <a:fillRect/>
          </a:stretch>
        </p:blipFill>
        <p:spPr>
          <a:xfrm>
            <a:off x="137350" y="4712550"/>
            <a:ext cx="1790701" cy="285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1"/>
        <p:cNvGrpSpPr/>
        <p:nvPr/>
      </p:nvGrpSpPr>
      <p:grpSpPr>
        <a:xfrm>
          <a:off x="0" y="0"/>
          <a:ext cx="0" cy="0"/>
          <a:chOff x="0" y="0"/>
          <a:chExt cx="0" cy="0"/>
        </a:xfrm>
      </p:grpSpPr>
      <p:sp>
        <p:nvSpPr>
          <p:cNvPr id="422" name="Google Shape;422;p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8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4" name="Google Shape;424;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5" name="Google Shape;425;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 name="Google Shape;426;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_01" type="title">
  <p:cSld name="TITLE">
    <p:spTree>
      <p:nvGrpSpPr>
        <p:cNvPr id="1" name="Shape 428"/>
        <p:cNvGrpSpPr/>
        <p:nvPr/>
      </p:nvGrpSpPr>
      <p:grpSpPr>
        <a:xfrm>
          <a:off x="0" y="0"/>
          <a:ext cx="0" cy="0"/>
          <a:chOff x="0" y="0"/>
          <a:chExt cx="0" cy="0"/>
        </a:xfrm>
      </p:grpSpPr>
      <p:pic>
        <p:nvPicPr>
          <p:cNvPr id="429" name="Google Shape;429;p84"/>
          <p:cNvPicPr preferRelativeResize="0"/>
          <p:nvPr/>
        </p:nvPicPr>
        <p:blipFill>
          <a:blip r:embed="rId2">
            <a:alphaModFix/>
          </a:blip>
          <a:stretch>
            <a:fillRect/>
          </a:stretch>
        </p:blipFill>
        <p:spPr>
          <a:xfrm>
            <a:off x="-21175" y="-14400"/>
            <a:ext cx="9186350" cy="5172299"/>
          </a:xfrm>
          <a:prstGeom prst="rect">
            <a:avLst/>
          </a:prstGeom>
          <a:noFill/>
          <a:ln>
            <a:noFill/>
          </a:ln>
        </p:spPr>
      </p:pic>
      <p:sp>
        <p:nvSpPr>
          <p:cNvPr id="430" name="Google Shape;430;p84"/>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31" name="Google Shape;431;p84"/>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32" name="Google Shape;432;p84"/>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33" name="Google Shape;433;p84"/>
          <p:cNvPicPr preferRelativeResize="0"/>
          <p:nvPr/>
        </p:nvPicPr>
        <p:blipFill>
          <a:blip r:embed="rId3">
            <a:alphaModFix/>
          </a:blip>
          <a:stretch>
            <a:fillRect/>
          </a:stretch>
        </p:blipFill>
        <p:spPr>
          <a:xfrm>
            <a:off x="589800" y="670328"/>
            <a:ext cx="1343325" cy="366797"/>
          </a:xfrm>
          <a:prstGeom prst="rect">
            <a:avLst/>
          </a:prstGeom>
          <a:noFill/>
          <a:ln>
            <a:noFill/>
          </a:ln>
        </p:spPr>
      </p:pic>
      <p:sp>
        <p:nvSpPr>
          <p:cNvPr id="434" name="Google Shape;434;p84"/>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35" name="Google Shape;435;p84"/>
          <p:cNvPicPr preferRelativeResize="0"/>
          <p:nvPr/>
        </p:nvPicPr>
        <p:blipFill>
          <a:blip r:embed="rId4">
            <a:alphaModFix/>
          </a:blip>
          <a:stretch>
            <a:fillRect/>
          </a:stretch>
        </p:blipFill>
        <p:spPr>
          <a:xfrm>
            <a:off x="1563226" y="4693575"/>
            <a:ext cx="164125" cy="1337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_02">
  <p:cSld name="CUSTOM_7">
    <p:spTree>
      <p:nvGrpSpPr>
        <p:cNvPr id="1" name="Shape 436"/>
        <p:cNvGrpSpPr/>
        <p:nvPr/>
      </p:nvGrpSpPr>
      <p:grpSpPr>
        <a:xfrm>
          <a:off x="0" y="0"/>
          <a:ext cx="0" cy="0"/>
          <a:chOff x="0" y="0"/>
          <a:chExt cx="0" cy="0"/>
        </a:xfrm>
      </p:grpSpPr>
      <p:pic>
        <p:nvPicPr>
          <p:cNvPr id="437" name="Google Shape;437;p85"/>
          <p:cNvPicPr preferRelativeResize="0"/>
          <p:nvPr/>
        </p:nvPicPr>
        <p:blipFill>
          <a:blip r:embed="rId2">
            <a:alphaModFix/>
          </a:blip>
          <a:stretch>
            <a:fillRect/>
          </a:stretch>
        </p:blipFill>
        <p:spPr>
          <a:xfrm>
            <a:off x="-21187" y="-14400"/>
            <a:ext cx="9186373" cy="5172299"/>
          </a:xfrm>
          <a:prstGeom prst="rect">
            <a:avLst/>
          </a:prstGeom>
          <a:noFill/>
          <a:ln>
            <a:noFill/>
          </a:ln>
        </p:spPr>
      </p:pic>
      <p:sp>
        <p:nvSpPr>
          <p:cNvPr id="438" name="Google Shape;438;p85"/>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9" name="Google Shape;439;p85"/>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0" name="Google Shape;440;p85"/>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41" name="Google Shape;441;p85"/>
          <p:cNvPicPr preferRelativeResize="0"/>
          <p:nvPr/>
        </p:nvPicPr>
        <p:blipFill>
          <a:blip r:embed="rId3">
            <a:alphaModFix/>
          </a:blip>
          <a:stretch>
            <a:fillRect/>
          </a:stretch>
        </p:blipFill>
        <p:spPr>
          <a:xfrm>
            <a:off x="631475" y="672925"/>
            <a:ext cx="1343324" cy="361600"/>
          </a:xfrm>
          <a:prstGeom prst="rect">
            <a:avLst/>
          </a:prstGeom>
          <a:noFill/>
          <a:ln>
            <a:noFill/>
          </a:ln>
        </p:spPr>
      </p:pic>
      <p:sp>
        <p:nvSpPr>
          <p:cNvPr id="442" name="Google Shape;442;p85"/>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Century Gothic"/>
                <a:ea typeface="Century Gothic"/>
                <a:cs typeface="Century Gothic"/>
                <a:sym typeface="Century Gothic"/>
              </a:rPr>
              <a:t>nesta.org.uk             @nesta_uk</a:t>
            </a:r>
            <a:endParaRPr sz="1000" b="1">
              <a:latin typeface="Century Gothic"/>
              <a:ea typeface="Century Gothic"/>
              <a:cs typeface="Century Gothic"/>
              <a:sym typeface="Century Gothic"/>
            </a:endParaRPr>
          </a:p>
        </p:txBody>
      </p:sp>
      <p:pic>
        <p:nvPicPr>
          <p:cNvPr id="443" name="Google Shape;443;p85"/>
          <p:cNvPicPr preferRelativeResize="0"/>
          <p:nvPr/>
        </p:nvPicPr>
        <p:blipFill>
          <a:blip r:embed="rId4">
            <a:alphaModFix/>
          </a:blip>
          <a:stretch>
            <a:fillRect/>
          </a:stretch>
        </p:blipFill>
        <p:spPr>
          <a:xfrm>
            <a:off x="1662138" y="4625594"/>
            <a:ext cx="164125" cy="13373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03">
  <p:cSld name="TITLE_1">
    <p:spTree>
      <p:nvGrpSpPr>
        <p:cNvPr id="1" name="Shape 444"/>
        <p:cNvGrpSpPr/>
        <p:nvPr/>
      </p:nvGrpSpPr>
      <p:grpSpPr>
        <a:xfrm>
          <a:off x="0" y="0"/>
          <a:ext cx="0" cy="0"/>
          <a:chOff x="0" y="0"/>
          <a:chExt cx="0" cy="0"/>
        </a:xfrm>
      </p:grpSpPr>
      <p:pic>
        <p:nvPicPr>
          <p:cNvPr id="445" name="Google Shape;445;p86"/>
          <p:cNvPicPr preferRelativeResize="0"/>
          <p:nvPr/>
        </p:nvPicPr>
        <p:blipFill>
          <a:blip r:embed="rId2">
            <a:alphaModFix/>
          </a:blip>
          <a:stretch>
            <a:fillRect/>
          </a:stretch>
        </p:blipFill>
        <p:spPr>
          <a:xfrm>
            <a:off x="-21212" y="-14412"/>
            <a:ext cx="9186417" cy="5172324"/>
          </a:xfrm>
          <a:prstGeom prst="rect">
            <a:avLst/>
          </a:prstGeom>
          <a:noFill/>
          <a:ln>
            <a:noFill/>
          </a:ln>
        </p:spPr>
      </p:pic>
      <p:sp>
        <p:nvSpPr>
          <p:cNvPr id="446" name="Google Shape;446;p86"/>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7" name="Google Shape;447;p86"/>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8" name="Google Shape;448;p86"/>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9" name="Google Shape;449;p86"/>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50" name="Google Shape;450;p86"/>
          <p:cNvPicPr preferRelativeResize="0"/>
          <p:nvPr/>
        </p:nvPicPr>
        <p:blipFill>
          <a:blip r:embed="rId3">
            <a:alphaModFix/>
          </a:blip>
          <a:stretch>
            <a:fillRect/>
          </a:stretch>
        </p:blipFill>
        <p:spPr>
          <a:xfrm>
            <a:off x="1563226" y="4693575"/>
            <a:ext cx="164125" cy="133750"/>
          </a:xfrm>
          <a:prstGeom prst="rect">
            <a:avLst/>
          </a:prstGeom>
          <a:noFill/>
          <a:ln>
            <a:noFill/>
          </a:ln>
        </p:spPr>
      </p:pic>
      <p:pic>
        <p:nvPicPr>
          <p:cNvPr id="451" name="Google Shape;451;p86"/>
          <p:cNvPicPr preferRelativeResize="0"/>
          <p:nvPr/>
        </p:nvPicPr>
        <p:blipFill>
          <a:blip r:embed="rId4">
            <a:alphaModFix/>
          </a:blip>
          <a:stretch>
            <a:fillRect/>
          </a:stretch>
        </p:blipFill>
        <p:spPr>
          <a:xfrm>
            <a:off x="589800" y="670328"/>
            <a:ext cx="1343325" cy="36679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_04">
  <p:cSld name="TITLE_1_1_1">
    <p:spTree>
      <p:nvGrpSpPr>
        <p:cNvPr id="1" name="Shape 452"/>
        <p:cNvGrpSpPr/>
        <p:nvPr/>
      </p:nvGrpSpPr>
      <p:grpSpPr>
        <a:xfrm>
          <a:off x="0" y="0"/>
          <a:ext cx="0" cy="0"/>
          <a:chOff x="0" y="0"/>
          <a:chExt cx="0" cy="0"/>
        </a:xfrm>
      </p:grpSpPr>
      <p:pic>
        <p:nvPicPr>
          <p:cNvPr id="453" name="Google Shape;453;p87"/>
          <p:cNvPicPr preferRelativeResize="0"/>
          <p:nvPr/>
        </p:nvPicPr>
        <p:blipFill>
          <a:blip r:embed="rId2">
            <a:alphaModFix/>
          </a:blip>
          <a:stretch>
            <a:fillRect/>
          </a:stretch>
        </p:blipFill>
        <p:spPr>
          <a:xfrm>
            <a:off x="-31800" y="-17875"/>
            <a:ext cx="9234225" cy="5194250"/>
          </a:xfrm>
          <a:prstGeom prst="rect">
            <a:avLst/>
          </a:prstGeom>
          <a:noFill/>
          <a:ln>
            <a:noFill/>
          </a:ln>
        </p:spPr>
      </p:pic>
      <p:sp>
        <p:nvSpPr>
          <p:cNvPr id="454" name="Google Shape;454;p87"/>
          <p:cNvSpPr txBox="1">
            <a:spLocks noGrp="1"/>
          </p:cNvSpPr>
          <p:nvPr>
            <p:ph type="title"/>
          </p:nvPr>
        </p:nvSpPr>
        <p:spPr>
          <a:xfrm>
            <a:off x="398850" y="1125625"/>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5" name="Google Shape;455;p87"/>
          <p:cNvSpPr txBox="1">
            <a:spLocks noGrp="1"/>
          </p:cNvSpPr>
          <p:nvPr>
            <p:ph type="subTitle" idx="1"/>
          </p:nvPr>
        </p:nvSpPr>
        <p:spPr>
          <a:xfrm>
            <a:off x="398850" y="1697125"/>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6" name="Google Shape;456;p87"/>
          <p:cNvSpPr txBox="1">
            <a:spLocks noGrp="1"/>
          </p:cNvSpPr>
          <p:nvPr>
            <p:ph type="subTitle" idx="2"/>
          </p:nvPr>
        </p:nvSpPr>
        <p:spPr>
          <a:xfrm>
            <a:off x="398850" y="2290675"/>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7" name="Google Shape;457;p87"/>
          <p:cNvSpPr txBox="1"/>
          <p:nvPr/>
        </p:nvSpPr>
        <p:spPr>
          <a:xfrm>
            <a:off x="376675" y="46294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58" name="Google Shape;458;p87"/>
          <p:cNvPicPr preferRelativeResize="0"/>
          <p:nvPr/>
        </p:nvPicPr>
        <p:blipFill>
          <a:blip r:embed="rId3">
            <a:alphaModFix/>
          </a:blip>
          <a:stretch>
            <a:fillRect/>
          </a:stretch>
        </p:blipFill>
        <p:spPr>
          <a:xfrm>
            <a:off x="1478801" y="4728300"/>
            <a:ext cx="164125" cy="133750"/>
          </a:xfrm>
          <a:prstGeom prst="rect">
            <a:avLst/>
          </a:prstGeom>
          <a:noFill/>
          <a:ln>
            <a:noFill/>
          </a:ln>
        </p:spPr>
      </p:pic>
      <p:pic>
        <p:nvPicPr>
          <p:cNvPr id="459" name="Google Shape;459;p87"/>
          <p:cNvPicPr preferRelativeResize="0"/>
          <p:nvPr/>
        </p:nvPicPr>
        <p:blipFill>
          <a:blip r:embed="rId4">
            <a:alphaModFix/>
          </a:blip>
          <a:stretch>
            <a:fillRect/>
          </a:stretch>
        </p:blipFill>
        <p:spPr>
          <a:xfrm>
            <a:off x="547050" y="627475"/>
            <a:ext cx="1343324" cy="3616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
  <p:cSld name="TITLE_1_1_1_1_1_1_1_1_1">
    <p:spTree>
      <p:nvGrpSpPr>
        <p:cNvPr id="1" name="Shape 460"/>
        <p:cNvGrpSpPr/>
        <p:nvPr/>
      </p:nvGrpSpPr>
      <p:grpSpPr>
        <a:xfrm>
          <a:off x="0" y="0"/>
          <a:ext cx="0" cy="0"/>
          <a:chOff x="0" y="0"/>
          <a:chExt cx="0" cy="0"/>
        </a:xfrm>
      </p:grpSpPr>
      <p:sp>
        <p:nvSpPr>
          <p:cNvPr id="461" name="Google Shape;461;p88"/>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62" name="Google Shape;462;p88"/>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463" name="Google Shape;463;p88"/>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464" name="Google Shape;464;p88"/>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65"/>
        <p:cNvGrpSpPr/>
        <p:nvPr/>
      </p:nvGrpSpPr>
      <p:grpSpPr>
        <a:xfrm>
          <a:off x="0" y="0"/>
          <a:ext cx="0" cy="0"/>
          <a:chOff x="0" y="0"/>
          <a:chExt cx="0" cy="0"/>
        </a:xfrm>
      </p:grpSpPr>
      <p:pic>
        <p:nvPicPr>
          <p:cNvPr id="466" name="Google Shape;466;p89"/>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ivider_01">
  <p:cSld name="CUSTOM_5_2">
    <p:spTree>
      <p:nvGrpSpPr>
        <p:cNvPr id="1" name="Shape 467"/>
        <p:cNvGrpSpPr/>
        <p:nvPr/>
      </p:nvGrpSpPr>
      <p:grpSpPr>
        <a:xfrm>
          <a:off x="0" y="0"/>
          <a:ext cx="0" cy="0"/>
          <a:chOff x="0" y="0"/>
          <a:chExt cx="0" cy="0"/>
        </a:xfrm>
      </p:grpSpPr>
      <p:sp>
        <p:nvSpPr>
          <p:cNvPr id="468" name="Google Shape;468;p9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9" name="Google Shape;469;p9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0" name="Google Shape;470;p90"/>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1" name="Google Shape;471;p90"/>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_02">
  <p:cSld name="CUSTOM_5_1_2">
    <p:spTree>
      <p:nvGrpSpPr>
        <p:cNvPr id="1" name="Shape 472"/>
        <p:cNvGrpSpPr/>
        <p:nvPr/>
      </p:nvGrpSpPr>
      <p:grpSpPr>
        <a:xfrm>
          <a:off x="0" y="0"/>
          <a:ext cx="0" cy="0"/>
          <a:chOff x="0" y="0"/>
          <a:chExt cx="0" cy="0"/>
        </a:xfrm>
      </p:grpSpPr>
      <p:sp>
        <p:nvSpPr>
          <p:cNvPr id="473" name="Google Shape;473;p9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4" name="Google Shape;474;p9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5" name="Google Shape;475;p91"/>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6" name="Google Shape;476;p91"/>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_03">
  <p:cSld name="CUSTOM_5_1_1_2">
    <p:spTree>
      <p:nvGrpSpPr>
        <p:cNvPr id="1" name="Shape 477"/>
        <p:cNvGrpSpPr/>
        <p:nvPr/>
      </p:nvGrpSpPr>
      <p:grpSpPr>
        <a:xfrm>
          <a:off x="0" y="0"/>
          <a:ext cx="0" cy="0"/>
          <a:chOff x="0" y="0"/>
          <a:chExt cx="0" cy="0"/>
        </a:xfrm>
      </p:grpSpPr>
      <p:sp>
        <p:nvSpPr>
          <p:cNvPr id="478" name="Google Shape;478;p9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9" name="Google Shape;479;p9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80" name="Google Shape;480;p92"/>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1" name="Google Shape;481;p92"/>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_04">
  <p:cSld name="CUSTOM_5_1_1_1_2">
    <p:spTree>
      <p:nvGrpSpPr>
        <p:cNvPr id="1" name="Shape 482"/>
        <p:cNvGrpSpPr/>
        <p:nvPr/>
      </p:nvGrpSpPr>
      <p:grpSpPr>
        <a:xfrm>
          <a:off x="0" y="0"/>
          <a:ext cx="0" cy="0"/>
          <a:chOff x="0" y="0"/>
          <a:chExt cx="0" cy="0"/>
        </a:xfrm>
      </p:grpSpPr>
      <p:sp>
        <p:nvSpPr>
          <p:cNvPr id="483" name="Google Shape;483;p9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4" name="Google Shape;484;p9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85" name="Google Shape;485;p93"/>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6" name="Google Shape;486;p93"/>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_05">
  <p:cSld name="CUSTOM_5_1_1_1_1_2">
    <p:spTree>
      <p:nvGrpSpPr>
        <p:cNvPr id="1" name="Shape 487"/>
        <p:cNvGrpSpPr/>
        <p:nvPr/>
      </p:nvGrpSpPr>
      <p:grpSpPr>
        <a:xfrm>
          <a:off x="0" y="0"/>
          <a:ext cx="0" cy="0"/>
          <a:chOff x="0" y="0"/>
          <a:chExt cx="0" cy="0"/>
        </a:xfrm>
      </p:grpSpPr>
      <p:sp>
        <p:nvSpPr>
          <p:cNvPr id="488" name="Google Shape;488;p9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9" name="Google Shape;489;p94"/>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90" name="Google Shape;490;p94"/>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91" name="Google Shape;491;p94"/>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_06">
  <p:cSld name="CUSTOM_5_1_1_1_1_1_1">
    <p:spTree>
      <p:nvGrpSpPr>
        <p:cNvPr id="1" name="Shape 492"/>
        <p:cNvGrpSpPr/>
        <p:nvPr/>
      </p:nvGrpSpPr>
      <p:grpSpPr>
        <a:xfrm>
          <a:off x="0" y="0"/>
          <a:ext cx="0" cy="0"/>
          <a:chOff x="0" y="0"/>
          <a:chExt cx="0" cy="0"/>
        </a:xfrm>
      </p:grpSpPr>
      <p:sp>
        <p:nvSpPr>
          <p:cNvPr id="493" name="Google Shape;493;p9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4" name="Google Shape;494;p9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495" name="Google Shape;495;p95"/>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96" name="Google Shape;496;p95"/>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avigation_01">
  <p:cSld name="TITLE_1_1_1_1_1_1_1_1_1_1_1_1_1">
    <p:spTree>
      <p:nvGrpSpPr>
        <p:cNvPr id="1" name="Shape 497"/>
        <p:cNvGrpSpPr/>
        <p:nvPr/>
      </p:nvGrpSpPr>
      <p:grpSpPr>
        <a:xfrm>
          <a:off x="0" y="0"/>
          <a:ext cx="0" cy="0"/>
          <a:chOff x="0" y="0"/>
          <a:chExt cx="0" cy="0"/>
        </a:xfrm>
      </p:grpSpPr>
      <p:sp>
        <p:nvSpPr>
          <p:cNvPr id="498" name="Google Shape;498;p96"/>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6"/>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0" name="Google Shape;500;p96"/>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1" name="Google Shape;501;p9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2" name="Google Shape;502;p9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avigation_02">
  <p:cSld name="TITLE_1_1_1_1_1_1_1_1_1_1_1_1_1_1_1_2">
    <p:spTree>
      <p:nvGrpSpPr>
        <p:cNvPr id="1" name="Shape 503"/>
        <p:cNvGrpSpPr/>
        <p:nvPr/>
      </p:nvGrpSpPr>
      <p:grpSpPr>
        <a:xfrm>
          <a:off x="0" y="0"/>
          <a:ext cx="0" cy="0"/>
          <a:chOff x="0" y="0"/>
          <a:chExt cx="0" cy="0"/>
        </a:xfrm>
      </p:grpSpPr>
      <p:sp>
        <p:nvSpPr>
          <p:cNvPr id="504" name="Google Shape;504;p97"/>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7"/>
          <p:cNvSpPr txBox="1">
            <a:spLocks noGrp="1"/>
          </p:cNvSpPr>
          <p:nvPr>
            <p:ph type="subTitle" idx="1"/>
          </p:nvPr>
        </p:nvSpPr>
        <p:spPr>
          <a:xfrm>
            <a:off x="2404450" y="89800"/>
            <a:ext cx="6627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6" name="Google Shape;506;p97"/>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7" name="Google Shape;507;p9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8" name="Google Shape;508;p9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avigation_03">
  <p:cSld name="TITLE_1_1_1_1_1_1_1_1_1_1_1_1_1_1_1_1_1_2">
    <p:spTree>
      <p:nvGrpSpPr>
        <p:cNvPr id="1" name="Shape 509"/>
        <p:cNvGrpSpPr/>
        <p:nvPr/>
      </p:nvGrpSpPr>
      <p:grpSpPr>
        <a:xfrm>
          <a:off x="0" y="0"/>
          <a:ext cx="0" cy="0"/>
          <a:chOff x="0" y="0"/>
          <a:chExt cx="0" cy="0"/>
        </a:xfrm>
      </p:grpSpPr>
      <p:sp>
        <p:nvSpPr>
          <p:cNvPr id="510" name="Google Shape;510;p98"/>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8"/>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2" name="Google Shape;512;p9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3" name="Google Shape;513;p9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14" name="Google Shape;514;p9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Navigation_04">
  <p:cSld name="TITLE_1_1_1_1_1_1_1_1_1_1_1_1_1_1">
    <p:spTree>
      <p:nvGrpSpPr>
        <p:cNvPr id="1" name="Shape 515"/>
        <p:cNvGrpSpPr/>
        <p:nvPr/>
      </p:nvGrpSpPr>
      <p:grpSpPr>
        <a:xfrm>
          <a:off x="0" y="0"/>
          <a:ext cx="0" cy="0"/>
          <a:chOff x="0" y="0"/>
          <a:chExt cx="0" cy="0"/>
        </a:xfrm>
      </p:grpSpPr>
      <p:sp>
        <p:nvSpPr>
          <p:cNvPr id="516" name="Google Shape;516;p9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9"/>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8" name="Google Shape;518;p9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9" name="Google Shape;519;p9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0" name="Google Shape;520;p9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avigation_05">
  <p:cSld name="TITLE_1_1_1_1_1_1_1_1_1_1_1_1_1_1_1_1">
    <p:spTree>
      <p:nvGrpSpPr>
        <p:cNvPr id="1" name="Shape 521"/>
        <p:cNvGrpSpPr/>
        <p:nvPr/>
      </p:nvGrpSpPr>
      <p:grpSpPr>
        <a:xfrm>
          <a:off x="0" y="0"/>
          <a:ext cx="0" cy="0"/>
          <a:chOff x="0" y="0"/>
          <a:chExt cx="0" cy="0"/>
        </a:xfrm>
      </p:grpSpPr>
      <p:sp>
        <p:nvSpPr>
          <p:cNvPr id="522" name="Google Shape;522;p100"/>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0"/>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24" name="Google Shape;524;p10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25" name="Google Shape;525;p10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6" name="Google Shape;526;p10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avigation_06">
  <p:cSld name="TITLE_1_1_1_1_1_1_1_1_1_1_1_1_1_1_1_1_1_1">
    <p:spTree>
      <p:nvGrpSpPr>
        <p:cNvPr id="1" name="Shape 527"/>
        <p:cNvGrpSpPr/>
        <p:nvPr/>
      </p:nvGrpSpPr>
      <p:grpSpPr>
        <a:xfrm>
          <a:off x="0" y="0"/>
          <a:ext cx="0" cy="0"/>
          <a:chOff x="0" y="0"/>
          <a:chExt cx="0" cy="0"/>
        </a:xfrm>
      </p:grpSpPr>
      <p:sp>
        <p:nvSpPr>
          <p:cNvPr id="528" name="Google Shape;528;p101"/>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1"/>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30" name="Google Shape;530;p10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31" name="Google Shape;531;p10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2" name="Google Shape;532;p101"/>
          <p:cNvPicPr preferRelativeResize="0"/>
          <p:nvPr/>
        </p:nvPicPr>
        <p:blipFill>
          <a:blip r:embed="rId2">
            <a:alphaModFix/>
          </a:blip>
          <a:stretch>
            <a:fillRect/>
          </a:stretch>
        </p:blipFill>
        <p:spPr>
          <a:xfrm>
            <a:off x="217050" y="4813975"/>
            <a:ext cx="595602" cy="16032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
    <p:spTree>
      <p:nvGrpSpPr>
        <p:cNvPr id="1" name="Shape 533"/>
        <p:cNvGrpSpPr/>
        <p:nvPr/>
      </p:nvGrpSpPr>
      <p:grpSpPr>
        <a:xfrm>
          <a:off x="0" y="0"/>
          <a:ext cx="0" cy="0"/>
          <a:chOff x="0" y="0"/>
          <a:chExt cx="0" cy="0"/>
        </a:xfrm>
      </p:grpSpPr>
      <p:sp>
        <p:nvSpPr>
          <p:cNvPr id="534" name="Google Shape;534;p102"/>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2"/>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6" name="Google Shape;536;p10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37" name="Google Shape;537;p102"/>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38" name="Google Shape;538;p102"/>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theme" Target="../theme/theme3.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66" Type="http://schemas.openxmlformats.org/officeDocument/2006/relationships/slideLayout" Target="../slideLayouts/slideLayout177.xml"/><Relationship Id="rId5" Type="http://schemas.openxmlformats.org/officeDocument/2006/relationships/slideLayout" Target="../slideLayouts/slideLayout116.xml"/><Relationship Id="rId61" Type="http://schemas.openxmlformats.org/officeDocument/2006/relationships/slideLayout" Target="../slideLayouts/slideLayout172.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slideLayout" Target="../slideLayouts/slideLayout167.xml"/><Relationship Id="rId64" Type="http://schemas.openxmlformats.org/officeDocument/2006/relationships/slideLayout" Target="../slideLayouts/slideLayout175.xml"/><Relationship Id="rId69" Type="http://schemas.openxmlformats.org/officeDocument/2006/relationships/theme" Target="../theme/theme4.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59" Type="http://schemas.openxmlformats.org/officeDocument/2006/relationships/slideLayout" Target="../slideLayouts/slideLayout170.xml"/><Relationship Id="rId67" Type="http://schemas.openxmlformats.org/officeDocument/2006/relationships/slideLayout" Target="../slideLayouts/slideLayout178.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4"/>
        <p:cNvGrpSpPr/>
        <p:nvPr/>
      </p:nvGrpSpPr>
      <p:grpSpPr>
        <a:xfrm>
          <a:off x="0" y="0"/>
          <a:ext cx="0" cy="0"/>
          <a:chOff x="0" y="0"/>
          <a:chExt cx="0" cy="0"/>
        </a:xfrm>
      </p:grpSpPr>
      <p:sp>
        <p:nvSpPr>
          <p:cNvPr id="975" name="Google Shape;975;p1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76" name="Google Shape;976;p1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7" name="Google Shape;977;p1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8" name="Google Shape;978;p1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9" name="Google Shape;979;p1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79.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9.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7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14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44.xml"/><Relationship Id="rId5" Type="http://schemas.openxmlformats.org/officeDocument/2006/relationships/image" Target="../media/image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4.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4.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80.xml"/><Relationship Id="rId6" Type="http://schemas.openxmlformats.org/officeDocument/2006/relationships/image" Target="../media/image69.png"/><Relationship Id="rId5" Type="http://schemas.openxmlformats.org/officeDocument/2006/relationships/hyperlink" Target="https://www.gcpedia.gc.ca/wiki/Centre_for_Regulatory_Innovation" TargetMode="External"/><Relationship Id="rId4" Type="http://schemas.openxmlformats.org/officeDocument/2006/relationships/hyperlink" Target="mailto:CRI-CIR@tbs-sct.gc.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146.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146.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hyperlink" Target="https://www.gov.uk/government/publications/regulator-approaches-to-facilitate-support-and-enable-innovation" TargetMode="External"/><Relationship Id="rId3" Type="http://schemas.openxmlformats.org/officeDocument/2006/relationships/image" Target="../media/image72.png"/><Relationship Id="rId7" Type="http://schemas.openxmlformats.org/officeDocument/2006/relationships/hyperlink" Target="https://www.nesta.org.uk/report/renewing-regulation-anticipatory-regulation-in-an-age-of-disruption/" TargetMode="External"/><Relationship Id="rId2" Type="http://schemas.openxmlformats.org/officeDocument/2006/relationships/notesSlide" Target="../notesSlides/notesSlide55.xml"/><Relationship Id="rId1" Type="http://schemas.openxmlformats.org/officeDocument/2006/relationships/slideLayout" Target="../slideLayouts/slideLayout14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hyperlink" Target="https://www.nesta.org.uk/report/flying-high-challenge-future-of-drone-technology-in-uk-citi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4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7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96"/>
          <p:cNvSpPr txBox="1">
            <a:spLocks noGrp="1"/>
          </p:cNvSpPr>
          <p:nvPr>
            <p:ph type="subTitle" idx="1"/>
          </p:nvPr>
        </p:nvSpPr>
        <p:spPr>
          <a:xfrm>
            <a:off x="559475" y="4202000"/>
            <a:ext cx="7148100" cy="189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June 18, 2020</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054" name="Google Shape;1054;p196"/>
          <p:cNvPicPr preferRelativeResize="0"/>
          <p:nvPr/>
        </p:nvPicPr>
        <p:blipFill rotWithShape="1">
          <a:blip r:embed="rId3">
            <a:alphaModFix/>
          </a:blip>
          <a:srcRect b="43410"/>
          <a:stretch/>
        </p:blipFill>
        <p:spPr>
          <a:xfrm>
            <a:off x="583050" y="343875"/>
            <a:ext cx="2413149" cy="648575"/>
          </a:xfrm>
          <a:prstGeom prst="rect">
            <a:avLst/>
          </a:prstGeom>
          <a:noFill/>
          <a:ln>
            <a:noFill/>
          </a:ln>
        </p:spPr>
      </p:pic>
      <p:sp>
        <p:nvSpPr>
          <p:cNvPr id="1055" name="Google Shape;1055;p196"/>
          <p:cNvSpPr txBox="1">
            <a:spLocks noGrp="1"/>
          </p:cNvSpPr>
          <p:nvPr>
            <p:ph type="title"/>
          </p:nvPr>
        </p:nvSpPr>
        <p:spPr>
          <a:xfrm>
            <a:off x="583050" y="1529950"/>
            <a:ext cx="6984900" cy="5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Regulatory Experimentation: </a:t>
            </a:r>
            <a:endParaRPr/>
          </a:p>
          <a:p>
            <a:pPr marL="0" lvl="0" indent="0" algn="l" rtl="0">
              <a:spcBef>
                <a:spcPts val="0"/>
              </a:spcBef>
              <a:spcAft>
                <a:spcPts val="0"/>
              </a:spcAft>
              <a:buNone/>
            </a:pPr>
            <a:r>
              <a:rPr lang="en-GB" sz="2500"/>
              <a:t>Centre for Regulatory Innovation &amp; Nesta</a:t>
            </a:r>
            <a:endParaRPr sz="2500"/>
          </a:p>
          <a:p>
            <a:pPr marL="0" lvl="0" indent="0" algn="l" rtl="0">
              <a:spcBef>
                <a:spcPts val="0"/>
              </a:spcBef>
              <a:spcAft>
                <a:spcPts val="0"/>
              </a:spcAft>
              <a:buNone/>
            </a:pPr>
            <a:br>
              <a:rPr lang="en-GB" sz="1600"/>
            </a:br>
            <a:r>
              <a:rPr lang="en-GB" sz="1600"/>
              <a:t>Harry Armstrong, Chris Gorst, Andrea Richardson, Nicola Tulk</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205"/>
          <p:cNvPicPr preferRelativeResize="0"/>
          <p:nvPr/>
        </p:nvPicPr>
        <p:blipFill>
          <a:blip r:embed="rId3">
            <a:alphaModFix/>
          </a:blip>
          <a:stretch>
            <a:fillRect/>
          </a:stretch>
        </p:blipFill>
        <p:spPr>
          <a:xfrm>
            <a:off x="-264623" y="-875525"/>
            <a:ext cx="9597681" cy="6171425"/>
          </a:xfrm>
          <a:prstGeom prst="rect">
            <a:avLst/>
          </a:prstGeom>
          <a:noFill/>
          <a:ln>
            <a:noFill/>
          </a:ln>
        </p:spPr>
      </p:pic>
      <p:sp>
        <p:nvSpPr>
          <p:cNvPr id="1168" name="Google Shape;1168;p205"/>
          <p:cNvSpPr/>
          <p:nvPr/>
        </p:nvSpPr>
        <p:spPr>
          <a:xfrm>
            <a:off x="2218500" y="308175"/>
            <a:ext cx="4622700" cy="4608000"/>
          </a:xfrm>
          <a:prstGeom prst="ellipse">
            <a:avLst/>
          </a:prstGeom>
          <a:solidFill>
            <a:srgbClr val="FFB819"/>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Background</a:t>
            </a:r>
            <a:endParaRPr sz="4200" b="1">
              <a:solidFill>
                <a:srgbClr val="FFFFFF"/>
              </a:solidFill>
              <a:latin typeface="Century Gothic"/>
              <a:ea typeface="Century Gothic"/>
              <a:cs typeface="Century Gothic"/>
              <a:sym typeface="Century Gothic"/>
            </a:endParaRPr>
          </a:p>
        </p:txBody>
      </p:sp>
      <p:pic>
        <p:nvPicPr>
          <p:cNvPr id="1169" name="Google Shape;1169;p205"/>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170" name="Google Shape;1170;p205"/>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E3A4"/>
                </a:solidFill>
                <a:latin typeface="Century Gothic"/>
                <a:ea typeface="Century Gothic"/>
                <a:cs typeface="Century Gothic"/>
                <a:sym typeface="Century Gothic"/>
              </a:rPr>
              <a:t>Regulation </a:t>
            </a:r>
            <a:br>
              <a:rPr lang="en-GB" sz="3000" b="1">
                <a:solidFill>
                  <a:srgbClr val="FFE3A4"/>
                </a:solidFill>
                <a:latin typeface="Century Gothic"/>
                <a:ea typeface="Century Gothic"/>
                <a:cs typeface="Century Gothic"/>
                <a:sym typeface="Century Gothic"/>
              </a:rPr>
            </a:br>
            <a:r>
              <a:rPr lang="en-GB" sz="3000" b="1">
                <a:solidFill>
                  <a:srgbClr val="FFE3A4"/>
                </a:solidFill>
                <a:latin typeface="Century Gothic"/>
                <a:ea typeface="Century Gothic"/>
                <a:cs typeface="Century Gothic"/>
                <a:sym typeface="Century Gothic"/>
              </a:rPr>
              <a:t>and Innovation</a:t>
            </a:r>
            <a:endParaRPr>
              <a:solidFill>
                <a:srgbClr val="FFE3A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20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Poll questions</a:t>
            </a:r>
            <a:endParaRPr sz="2000" b="1">
              <a:latin typeface="Century Gothic"/>
              <a:ea typeface="Century Gothic"/>
              <a:cs typeface="Century Gothic"/>
              <a:sym typeface="Century Gothic"/>
            </a:endParaRPr>
          </a:p>
        </p:txBody>
      </p:sp>
      <p:sp>
        <p:nvSpPr>
          <p:cNvPr id="1176" name="Google Shape;1176;p206"/>
          <p:cNvSpPr txBox="1"/>
          <p:nvPr/>
        </p:nvSpPr>
        <p:spPr>
          <a:xfrm>
            <a:off x="1035925" y="816350"/>
            <a:ext cx="7863900" cy="24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How innovative do you think the Canadian economy is?</a:t>
            </a: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How innovative is the regulatory system in Canada?</a:t>
            </a: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How well equipped is your department to understand and respond to marketplace innovation?</a:t>
            </a:r>
            <a:endParaRPr sz="1600">
              <a:latin typeface="Century Gothic"/>
              <a:ea typeface="Century Gothic"/>
              <a:cs typeface="Century Gothic"/>
              <a:sym typeface="Century Gothic"/>
            </a:endParaRPr>
          </a:p>
          <a:p>
            <a:pPr marL="0" lvl="0" indent="0" algn="l" rtl="0">
              <a:spcBef>
                <a:spcPts val="0"/>
              </a:spcBef>
              <a:spcAft>
                <a:spcPts val="0"/>
              </a:spcAft>
              <a:buNone/>
            </a:pPr>
            <a:endParaRPr/>
          </a:p>
        </p:txBody>
      </p:sp>
      <p:pic>
        <p:nvPicPr>
          <p:cNvPr id="1177" name="Google Shape;1177;p206"/>
          <p:cNvPicPr preferRelativeResize="0"/>
          <p:nvPr/>
        </p:nvPicPr>
        <p:blipFill rotWithShape="1">
          <a:blip r:embed="rId3">
            <a:alphaModFix/>
          </a:blip>
          <a:srcRect b="13621"/>
          <a:stretch/>
        </p:blipFill>
        <p:spPr>
          <a:xfrm>
            <a:off x="324000" y="828000"/>
            <a:ext cx="591476" cy="510900"/>
          </a:xfrm>
          <a:prstGeom prst="rect">
            <a:avLst/>
          </a:prstGeom>
          <a:noFill/>
          <a:ln>
            <a:noFill/>
          </a:ln>
        </p:spPr>
      </p:pic>
      <p:pic>
        <p:nvPicPr>
          <p:cNvPr id="1178" name="Google Shape;1178;p206"/>
          <p:cNvPicPr preferRelativeResize="0"/>
          <p:nvPr/>
        </p:nvPicPr>
        <p:blipFill rotWithShape="1">
          <a:blip r:embed="rId3">
            <a:alphaModFix/>
          </a:blip>
          <a:srcRect b="13621"/>
          <a:stretch/>
        </p:blipFill>
        <p:spPr>
          <a:xfrm>
            <a:off x="324000" y="1742400"/>
            <a:ext cx="591476" cy="510900"/>
          </a:xfrm>
          <a:prstGeom prst="rect">
            <a:avLst/>
          </a:prstGeom>
          <a:noFill/>
          <a:ln>
            <a:noFill/>
          </a:ln>
        </p:spPr>
      </p:pic>
      <p:pic>
        <p:nvPicPr>
          <p:cNvPr id="1179" name="Google Shape;1179;p206"/>
          <p:cNvPicPr preferRelativeResize="0"/>
          <p:nvPr/>
        </p:nvPicPr>
        <p:blipFill rotWithShape="1">
          <a:blip r:embed="rId3">
            <a:alphaModFix/>
          </a:blip>
          <a:srcRect b="13621"/>
          <a:stretch/>
        </p:blipFill>
        <p:spPr>
          <a:xfrm>
            <a:off x="324000" y="2580600"/>
            <a:ext cx="591476" cy="510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207"/>
          <p:cNvSpPr txBox="1"/>
          <p:nvPr/>
        </p:nvSpPr>
        <p:spPr>
          <a:xfrm>
            <a:off x="4645525" y="124525"/>
            <a:ext cx="4245600" cy="4647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Current regulatory systems emerged in economies very different from today’s</a:t>
            </a:r>
            <a:endParaRPr sz="1600">
              <a:latin typeface="Century Gothic"/>
              <a:ea typeface="Century Gothic"/>
              <a:cs typeface="Century Gothic"/>
              <a:sym typeface="Century Gothic"/>
            </a:endParaRPr>
          </a:p>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Dominant neoclassical economic paradigm: homo economicus, equilibrium</a:t>
            </a:r>
            <a:endParaRPr sz="1600">
              <a:latin typeface="Century Gothic"/>
              <a:ea typeface="Century Gothic"/>
              <a:cs typeface="Century Gothic"/>
              <a:sym typeface="Century Gothic"/>
            </a:endParaRPr>
          </a:p>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Competition → efficiency and innovation </a:t>
            </a:r>
            <a:r>
              <a:rPr lang="en-GB" sz="1600">
                <a:solidFill>
                  <a:schemeClr val="dk1"/>
                </a:solidFill>
                <a:latin typeface="Century Gothic"/>
                <a:ea typeface="Century Gothic"/>
                <a:cs typeface="Century Gothic"/>
                <a:sym typeface="Century Gothic"/>
              </a:rPr>
              <a:t>→ </a:t>
            </a:r>
            <a:r>
              <a:rPr lang="en-GB" sz="1600">
                <a:latin typeface="Century Gothic"/>
                <a:ea typeface="Century Gothic"/>
                <a:cs typeface="Century Gothic"/>
                <a:sym typeface="Century Gothic"/>
              </a:rPr>
              <a:t> consumer benefit</a:t>
            </a:r>
            <a:endParaRPr sz="1600">
              <a:latin typeface="Century Gothic"/>
              <a:ea typeface="Century Gothic"/>
              <a:cs typeface="Century Gothic"/>
              <a:sym typeface="Century Gothic"/>
            </a:endParaRPr>
          </a:p>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Correct clear market failures when they occur</a:t>
            </a:r>
            <a:endParaRPr sz="1600">
              <a:latin typeface="Century Gothic"/>
              <a:ea typeface="Century Gothic"/>
              <a:cs typeface="Century Gothic"/>
              <a:sym typeface="Century Gothic"/>
            </a:endParaRPr>
          </a:p>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Quantify (static) costs and benefits</a:t>
            </a:r>
            <a:endParaRPr sz="1600">
              <a:latin typeface="Century Gothic"/>
              <a:ea typeface="Century Gothic"/>
              <a:cs typeface="Century Gothic"/>
              <a:sym typeface="Century Gothic"/>
            </a:endParaRPr>
          </a:p>
          <a:p>
            <a:pPr marL="45720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Regulator can and should be technology neutral</a:t>
            </a:r>
            <a:endParaRPr sz="1600">
              <a:latin typeface="Century Gothic"/>
              <a:ea typeface="Century Gothic"/>
              <a:cs typeface="Century Gothic"/>
              <a:sym typeface="Century Gothic"/>
            </a:endParaRPr>
          </a:p>
        </p:txBody>
      </p:sp>
      <p:sp>
        <p:nvSpPr>
          <p:cNvPr id="1185" name="Google Shape;1185;p207"/>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FFFFFF"/>
                </a:solidFill>
                <a:latin typeface="Century Gothic"/>
                <a:ea typeface="Century Gothic"/>
                <a:cs typeface="Century Gothic"/>
                <a:sym typeface="Century Gothic"/>
              </a:rPr>
              <a:t>Innovation - a blind spot in regulatory theory?</a:t>
            </a:r>
            <a:endParaRPr sz="3600" b="1" dirty="0">
              <a:solidFill>
                <a:srgbClr val="FFFFFF"/>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208"/>
          <p:cNvSpPr txBox="1">
            <a:spLocks noGrp="1"/>
          </p:cNvSpPr>
          <p:nvPr>
            <p:ph type="subTitle" idx="1"/>
          </p:nvPr>
        </p:nvSpPr>
        <p:spPr>
          <a:xfrm>
            <a:off x="117850" y="89825"/>
            <a:ext cx="8838600" cy="43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000">
                <a:solidFill>
                  <a:srgbClr val="FFFFFF"/>
                </a:solidFill>
              </a:rPr>
              <a:t>The old dilemma - trading off innovation and risk of harm</a:t>
            </a:r>
            <a:endParaRPr sz="2000">
              <a:solidFill>
                <a:srgbClr val="FFFFFF"/>
              </a:solidFill>
            </a:endParaRPr>
          </a:p>
        </p:txBody>
      </p:sp>
      <p:sp>
        <p:nvSpPr>
          <p:cNvPr id="1191" name="Google Shape;1191;p208"/>
          <p:cNvSpPr txBox="1">
            <a:spLocks noGrp="1"/>
          </p:cNvSpPr>
          <p:nvPr>
            <p:ph type="body" idx="1"/>
          </p:nvPr>
        </p:nvSpPr>
        <p:spPr>
          <a:xfrm>
            <a:off x="6559200" y="1325200"/>
            <a:ext cx="2506200" cy="22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Century Gothic"/>
                <a:ea typeface="Century Gothic"/>
                <a:cs typeface="Century Gothic"/>
                <a:sym typeface="Century Gothic"/>
              </a:rPr>
              <a:t>Regulate too late and innovation could lead to lasting harms</a:t>
            </a:r>
            <a:endParaRPr sz="1800">
              <a:solidFill>
                <a:schemeClr val="lt1"/>
              </a:solidFill>
              <a:latin typeface="Century Gothic"/>
              <a:ea typeface="Century Gothic"/>
              <a:cs typeface="Century Gothic"/>
              <a:sym typeface="Century Gothic"/>
            </a:endParaRPr>
          </a:p>
        </p:txBody>
      </p:sp>
      <p:sp>
        <p:nvSpPr>
          <p:cNvPr id="1192" name="Google Shape;1192;p208"/>
          <p:cNvSpPr txBox="1"/>
          <p:nvPr/>
        </p:nvSpPr>
        <p:spPr>
          <a:xfrm>
            <a:off x="117850" y="1325200"/>
            <a:ext cx="2506200" cy="12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Century Gothic"/>
                <a:ea typeface="Century Gothic"/>
                <a:cs typeface="Century Gothic"/>
                <a:sym typeface="Century Gothic"/>
              </a:rPr>
              <a:t>Regulate too early and innovation could be stifled</a:t>
            </a:r>
            <a:endParaRPr sz="1800"/>
          </a:p>
        </p:txBody>
      </p:sp>
      <p:cxnSp>
        <p:nvCxnSpPr>
          <p:cNvPr id="1193" name="Google Shape;1193;p208"/>
          <p:cNvCxnSpPr/>
          <p:nvPr/>
        </p:nvCxnSpPr>
        <p:spPr>
          <a:xfrm rot="10800000" flipH="1">
            <a:off x="777475" y="3012800"/>
            <a:ext cx="7067700" cy="8700"/>
          </a:xfrm>
          <a:prstGeom prst="straightConnector1">
            <a:avLst/>
          </a:prstGeom>
          <a:noFill/>
          <a:ln w="38100" cap="flat" cmpd="sng">
            <a:solidFill>
              <a:srgbClr val="000000"/>
            </a:solidFill>
            <a:prstDash val="solid"/>
            <a:round/>
            <a:headEnd type="stealth" w="med" len="med"/>
            <a:tailEnd type="stealth" w="med" len="med"/>
          </a:ln>
        </p:spPr>
      </p:cxnSp>
      <p:sp>
        <p:nvSpPr>
          <p:cNvPr id="1194" name="Google Shape;1194;p208"/>
          <p:cNvSpPr/>
          <p:nvPr/>
        </p:nvSpPr>
        <p:spPr>
          <a:xfrm>
            <a:off x="4214200" y="3118700"/>
            <a:ext cx="424200" cy="4908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8"/>
          <p:cNvSpPr txBox="1"/>
          <p:nvPr/>
        </p:nvSpPr>
        <p:spPr>
          <a:xfrm>
            <a:off x="3754900" y="3706700"/>
            <a:ext cx="1342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Sweet spot?</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209"/>
          <p:cNvSpPr txBox="1">
            <a:spLocks noGrp="1"/>
          </p:cNvSpPr>
          <p:nvPr>
            <p:ph type="body" idx="1"/>
          </p:nvPr>
        </p:nvSpPr>
        <p:spPr>
          <a:xfrm>
            <a:off x="208300" y="671425"/>
            <a:ext cx="8685300" cy="7608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en-GB" sz="1600">
                <a:solidFill>
                  <a:schemeClr val="dk1"/>
                </a:solidFill>
                <a:latin typeface="Century Gothic"/>
                <a:ea typeface="Century Gothic"/>
                <a:cs typeface="Century Gothic"/>
                <a:sym typeface="Century Gothic"/>
              </a:rPr>
              <a:t>“wait and see” approach is not necessarily good for innovation and is inadequate in tackling global challenges</a:t>
            </a:r>
            <a:endParaRPr sz="1600">
              <a:solidFill>
                <a:schemeClr val="dk1"/>
              </a:solidFill>
              <a:latin typeface="Century Gothic"/>
              <a:ea typeface="Century Gothic"/>
              <a:cs typeface="Century Gothic"/>
              <a:sym typeface="Century Gothic"/>
            </a:endParaRPr>
          </a:p>
        </p:txBody>
      </p:sp>
      <p:sp>
        <p:nvSpPr>
          <p:cNvPr id="1201" name="Google Shape;1201;p209"/>
          <p:cNvSpPr/>
          <p:nvPr/>
        </p:nvSpPr>
        <p:spPr>
          <a:xfrm>
            <a:off x="37445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700" b="1">
                <a:solidFill>
                  <a:schemeClr val="dk1"/>
                </a:solidFill>
                <a:latin typeface="Century Gothic"/>
                <a:ea typeface="Century Gothic"/>
                <a:cs typeface="Century Gothic"/>
                <a:sym typeface="Century Gothic"/>
              </a:rPr>
              <a:t>“Regulatory drag” and path dependence</a:t>
            </a:r>
            <a:r>
              <a:rPr lang="en-GB" sz="1700">
                <a:solidFill>
                  <a:schemeClr val="dk1"/>
                </a:solidFill>
                <a:latin typeface="Century Gothic"/>
                <a:ea typeface="Century Gothic"/>
                <a:cs typeface="Century Gothic"/>
                <a:sym typeface="Century Gothic"/>
              </a:rPr>
              <a:t>- potential regulatory tax on innovation</a:t>
            </a:r>
            <a:r>
              <a:rPr lang="en-GB" sz="1700" b="1">
                <a:solidFill>
                  <a:schemeClr val="dk1"/>
                </a:solidFill>
                <a:latin typeface="Century Gothic"/>
                <a:ea typeface="Century Gothic"/>
                <a:cs typeface="Century Gothic"/>
                <a:sym typeface="Century Gothic"/>
              </a:rPr>
              <a:t> </a:t>
            </a:r>
            <a:endParaRPr sz="1300">
              <a:latin typeface="Century Gothic"/>
              <a:ea typeface="Century Gothic"/>
              <a:cs typeface="Century Gothic"/>
              <a:sym typeface="Century Gothic"/>
            </a:endParaRPr>
          </a:p>
        </p:txBody>
      </p:sp>
      <p:sp>
        <p:nvSpPr>
          <p:cNvPr id="1202" name="Google Shape;1202;p209"/>
          <p:cNvSpPr/>
          <p:nvPr/>
        </p:nvSpPr>
        <p:spPr>
          <a:xfrm>
            <a:off x="334365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700" b="1">
                <a:solidFill>
                  <a:schemeClr val="dk1"/>
                </a:solidFill>
                <a:latin typeface="Century Gothic"/>
                <a:ea typeface="Century Gothic"/>
                <a:cs typeface="Century Gothic"/>
                <a:sym typeface="Century Gothic"/>
              </a:rPr>
              <a:t>Missing regulatory frameworks</a:t>
            </a:r>
            <a:r>
              <a:rPr lang="en-GB" sz="1700">
                <a:solidFill>
                  <a:schemeClr val="dk1"/>
                </a:solidFill>
                <a:latin typeface="Century Gothic"/>
                <a:ea typeface="Century Gothic"/>
                <a:cs typeface="Century Gothic"/>
                <a:sym typeface="Century Gothic"/>
              </a:rPr>
              <a:t> create uncertainty, cedes ground to potentially harmful innovation</a:t>
            </a:r>
            <a:endParaRPr sz="1300"/>
          </a:p>
        </p:txBody>
      </p:sp>
      <p:sp>
        <p:nvSpPr>
          <p:cNvPr id="1203" name="Google Shape;1203;p209"/>
          <p:cNvSpPr/>
          <p:nvPr/>
        </p:nvSpPr>
        <p:spPr>
          <a:xfrm>
            <a:off x="628450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700" b="1">
                <a:solidFill>
                  <a:schemeClr val="dk1"/>
                </a:solidFill>
                <a:latin typeface="Century Gothic"/>
                <a:ea typeface="Century Gothic"/>
                <a:cs typeface="Century Gothic"/>
                <a:sym typeface="Century Gothic"/>
              </a:rPr>
              <a:t>Innovation not emerging where needed- </a:t>
            </a:r>
            <a:r>
              <a:rPr lang="en-GB" sz="1700">
                <a:solidFill>
                  <a:schemeClr val="dk1"/>
                </a:solidFill>
                <a:latin typeface="Century Gothic"/>
                <a:ea typeface="Century Gothic"/>
                <a:cs typeface="Century Gothic"/>
                <a:sym typeface="Century Gothic"/>
              </a:rPr>
              <a:t>critical for global challenges like climate change, COVID, inequality etc</a:t>
            </a:r>
            <a:endParaRPr sz="1300"/>
          </a:p>
        </p:txBody>
      </p:sp>
      <p:cxnSp>
        <p:nvCxnSpPr>
          <p:cNvPr id="1204" name="Google Shape;1204;p209"/>
          <p:cNvCxnSpPr/>
          <p:nvPr/>
        </p:nvCxnSpPr>
        <p:spPr>
          <a:xfrm flipH="1">
            <a:off x="2029025" y="1361125"/>
            <a:ext cx="1362000" cy="488100"/>
          </a:xfrm>
          <a:prstGeom prst="straightConnector1">
            <a:avLst/>
          </a:prstGeom>
          <a:noFill/>
          <a:ln w="9525" cap="flat" cmpd="sng">
            <a:solidFill>
              <a:schemeClr val="dk2"/>
            </a:solidFill>
            <a:prstDash val="solid"/>
            <a:round/>
            <a:headEnd type="none" w="med" len="med"/>
            <a:tailEnd type="triangle" w="med" len="med"/>
          </a:ln>
        </p:spPr>
      </p:cxnSp>
      <p:cxnSp>
        <p:nvCxnSpPr>
          <p:cNvPr id="1205" name="Google Shape;1205;p209"/>
          <p:cNvCxnSpPr/>
          <p:nvPr/>
        </p:nvCxnSpPr>
        <p:spPr>
          <a:xfrm>
            <a:off x="4569300" y="1369975"/>
            <a:ext cx="5400" cy="470400"/>
          </a:xfrm>
          <a:prstGeom prst="straightConnector1">
            <a:avLst/>
          </a:prstGeom>
          <a:noFill/>
          <a:ln w="9525" cap="flat" cmpd="sng">
            <a:solidFill>
              <a:schemeClr val="dk2"/>
            </a:solidFill>
            <a:prstDash val="solid"/>
            <a:round/>
            <a:headEnd type="none" w="med" len="med"/>
            <a:tailEnd type="triangle" w="med" len="med"/>
          </a:ln>
        </p:spPr>
      </p:cxnSp>
      <p:cxnSp>
        <p:nvCxnSpPr>
          <p:cNvPr id="1206" name="Google Shape;1206;p209"/>
          <p:cNvCxnSpPr/>
          <p:nvPr/>
        </p:nvCxnSpPr>
        <p:spPr>
          <a:xfrm>
            <a:off x="5924125" y="1361125"/>
            <a:ext cx="1343100" cy="487800"/>
          </a:xfrm>
          <a:prstGeom prst="straightConnector1">
            <a:avLst/>
          </a:prstGeom>
          <a:noFill/>
          <a:ln w="9525" cap="flat" cmpd="sng">
            <a:solidFill>
              <a:schemeClr val="dk2"/>
            </a:solidFill>
            <a:prstDash val="solid"/>
            <a:round/>
            <a:headEnd type="none" w="med" len="med"/>
            <a:tailEnd type="triangle" w="med" len="med"/>
          </a:ln>
        </p:spPr>
      </p:cxnSp>
      <p:sp>
        <p:nvSpPr>
          <p:cNvPr id="1207" name="Google Shape;1207;p209"/>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There is no straightforward tradeoff</a:t>
            </a:r>
            <a:endParaRPr sz="2000" b="1">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210"/>
          <p:cNvSpPr txBox="1"/>
          <p:nvPr/>
        </p:nvSpPr>
        <p:spPr>
          <a:xfrm>
            <a:off x="457850" y="581350"/>
            <a:ext cx="8395200" cy="4362600"/>
          </a:xfrm>
          <a:prstGeom prst="rect">
            <a:avLst/>
          </a:prstGeom>
          <a:noFill/>
          <a:ln>
            <a:noFill/>
          </a:ln>
        </p:spPr>
        <p:txBody>
          <a:bodyPr spcFirstLastPara="1" wrap="square" lIns="91425" tIns="91425" rIns="91425" bIns="91425" anchor="t" anchorCtr="0">
            <a:noAutofit/>
          </a:bodyPr>
          <a:lstStyle/>
          <a:p>
            <a:pPr marL="457200" lvl="0" indent="0" algn="l" rtl="0">
              <a:spcBef>
                <a:spcPts val="1000"/>
              </a:spcBef>
              <a:spcAft>
                <a:spcPts val="0"/>
              </a:spcAft>
              <a:buNone/>
            </a:pPr>
            <a:r>
              <a:rPr lang="en-GB" sz="1600" b="1" dirty="0">
                <a:solidFill>
                  <a:schemeClr val="dk1"/>
                </a:solidFill>
                <a:latin typeface="Century Gothic"/>
                <a:ea typeface="Century Gothic"/>
                <a:cs typeface="Century Gothic"/>
                <a:sym typeface="Century Gothic"/>
              </a:rPr>
              <a:t>Pressure for regulation and regulatory action</a:t>
            </a:r>
            <a:br>
              <a:rPr lang="en-GB" sz="1800" b="1" dirty="0">
                <a:solidFill>
                  <a:schemeClr val="dk1"/>
                </a:solidFill>
                <a:latin typeface="Century Gothic"/>
                <a:ea typeface="Century Gothic"/>
                <a:cs typeface="Century Gothic"/>
                <a:sym typeface="Century Gothic"/>
              </a:rPr>
            </a:br>
            <a:r>
              <a:rPr lang="en-GB" dirty="0">
                <a:solidFill>
                  <a:schemeClr val="dk1"/>
                </a:solidFill>
                <a:latin typeface="Century Gothic"/>
                <a:ea typeface="Century Gothic"/>
                <a:cs typeface="Century Gothic"/>
                <a:sym typeface="Century Gothic"/>
              </a:rPr>
              <a:t>To support innovation and respond to unchecked digital innovation, new technologies and business models. </a:t>
            </a:r>
            <a:r>
              <a:rPr lang="en-GB" i="1" dirty="0">
                <a:solidFill>
                  <a:srgbClr val="FFB819"/>
                </a:solidFill>
                <a:latin typeface="Century Gothic"/>
                <a:ea typeface="Century Gothic"/>
                <a:cs typeface="Century Gothic"/>
                <a:sym typeface="Century Gothic"/>
              </a:rPr>
              <a:t>Uncertainty around what needs to be regulated and how it should be regulated</a:t>
            </a:r>
            <a:endParaRPr i="1" dirty="0">
              <a:solidFill>
                <a:srgbClr val="FFB819"/>
              </a:solidFill>
              <a:latin typeface="Century Gothic"/>
              <a:ea typeface="Century Gothic"/>
              <a:cs typeface="Century Gothic"/>
              <a:sym typeface="Century Gothic"/>
            </a:endParaRPr>
          </a:p>
          <a:p>
            <a:pPr marL="457200" lvl="0" indent="0" algn="l" rtl="0">
              <a:spcBef>
                <a:spcPts val="1000"/>
              </a:spcBef>
              <a:spcAft>
                <a:spcPts val="0"/>
              </a:spcAft>
              <a:buNone/>
            </a:pPr>
            <a:r>
              <a:rPr lang="en-GB" sz="1600" b="1" dirty="0">
                <a:solidFill>
                  <a:schemeClr val="dk1"/>
                </a:solidFill>
                <a:latin typeface="Century Gothic"/>
                <a:ea typeface="Century Gothic"/>
                <a:cs typeface="Century Gothic"/>
                <a:sym typeface="Century Gothic"/>
              </a:rPr>
              <a:t>Radically different environments</a:t>
            </a:r>
            <a:endParaRPr sz="1600" b="1" dirty="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r>
              <a:rPr lang="en-GB" dirty="0">
                <a:solidFill>
                  <a:schemeClr val="dk1"/>
                </a:solidFill>
                <a:latin typeface="Century Gothic"/>
                <a:ea typeface="Century Gothic"/>
                <a:cs typeface="Century Gothic"/>
                <a:sym typeface="Century Gothic"/>
              </a:rPr>
              <a:t>Decentred regulation (</a:t>
            </a:r>
            <a:r>
              <a:rPr lang="en-GB" dirty="0" err="1">
                <a:solidFill>
                  <a:schemeClr val="dk1"/>
                </a:solidFill>
                <a:latin typeface="Century Gothic"/>
                <a:ea typeface="Century Gothic"/>
                <a:cs typeface="Century Gothic"/>
                <a:sym typeface="Century Gothic"/>
              </a:rPr>
              <a:t>eg</a:t>
            </a:r>
            <a:r>
              <a:rPr lang="en-GB" dirty="0">
                <a:solidFill>
                  <a:schemeClr val="dk1"/>
                </a:solidFill>
                <a:latin typeface="Century Gothic"/>
                <a:ea typeface="Century Gothic"/>
                <a:cs typeface="Century Gothic"/>
                <a:sym typeface="Century Gothic"/>
              </a:rPr>
              <a:t> self regulation), changing power dynamics, new types of harms and opportunities, erosion of sectoral boundaries, </a:t>
            </a:r>
            <a:r>
              <a:rPr lang="en-GB" i="1" dirty="0">
                <a:solidFill>
                  <a:srgbClr val="FFB819"/>
                </a:solidFill>
                <a:latin typeface="Century Gothic"/>
                <a:ea typeface="Century Gothic"/>
                <a:cs typeface="Century Gothic"/>
                <a:sym typeface="Century Gothic"/>
              </a:rPr>
              <a:t>Uncertainty around how regulators can adopt new ways of working to respond (</a:t>
            </a:r>
            <a:r>
              <a:rPr lang="en-GB" i="1" dirty="0" err="1">
                <a:solidFill>
                  <a:srgbClr val="FFB819"/>
                </a:solidFill>
                <a:latin typeface="Century Gothic"/>
                <a:ea typeface="Century Gothic"/>
                <a:cs typeface="Century Gothic"/>
                <a:sym typeface="Century Gothic"/>
              </a:rPr>
              <a:t>eg</a:t>
            </a:r>
            <a:r>
              <a:rPr lang="en-GB" i="1" dirty="0">
                <a:solidFill>
                  <a:srgbClr val="FFB819"/>
                </a:solidFill>
                <a:latin typeface="Century Gothic"/>
                <a:ea typeface="Century Gothic"/>
                <a:cs typeface="Century Gothic"/>
                <a:sym typeface="Century Gothic"/>
              </a:rPr>
              <a:t> co-design)</a:t>
            </a:r>
            <a:endParaRPr i="1" dirty="0">
              <a:solidFill>
                <a:srgbClr val="FFB819"/>
              </a:solidFill>
              <a:latin typeface="Century Gothic"/>
              <a:ea typeface="Century Gothic"/>
              <a:cs typeface="Century Gothic"/>
              <a:sym typeface="Century Gothic"/>
            </a:endParaRPr>
          </a:p>
          <a:p>
            <a:pPr marL="457200" lvl="0" indent="0" algn="l" rtl="0">
              <a:spcBef>
                <a:spcPts val="1000"/>
              </a:spcBef>
              <a:spcAft>
                <a:spcPts val="0"/>
              </a:spcAft>
              <a:buNone/>
            </a:pPr>
            <a:r>
              <a:rPr lang="en-GB" sz="1600" b="1" dirty="0">
                <a:solidFill>
                  <a:schemeClr val="dk1"/>
                </a:solidFill>
                <a:latin typeface="Century Gothic"/>
                <a:ea typeface="Century Gothic"/>
                <a:cs typeface="Century Gothic"/>
                <a:sym typeface="Century Gothic"/>
              </a:rPr>
              <a:t>Pressure for more innovation</a:t>
            </a:r>
            <a:endParaRPr sz="1600" b="1" dirty="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r>
              <a:rPr lang="en-GB" dirty="0">
                <a:solidFill>
                  <a:schemeClr val="dk1"/>
                </a:solidFill>
                <a:latin typeface="Century Gothic"/>
                <a:ea typeface="Century Gothic"/>
                <a:cs typeface="Century Gothic"/>
                <a:sym typeface="Century Gothic"/>
              </a:rPr>
              <a:t>Growing business and political pressure to ease regulation, stagnant productivity growth and international competition as well as the need to respond to global crises. </a:t>
            </a:r>
            <a:r>
              <a:rPr lang="en-GB" i="1" dirty="0">
                <a:solidFill>
                  <a:srgbClr val="FFB819"/>
                </a:solidFill>
                <a:latin typeface="Century Gothic"/>
                <a:ea typeface="Century Gothic"/>
                <a:cs typeface="Century Gothic"/>
                <a:sym typeface="Century Gothic"/>
              </a:rPr>
              <a:t>Uncertainty on regulators role in respect to innovation and how to balance innovation along with other elements of their mandate (</a:t>
            </a:r>
            <a:r>
              <a:rPr lang="en-GB" i="1" dirty="0" err="1">
                <a:solidFill>
                  <a:srgbClr val="FFB819"/>
                </a:solidFill>
                <a:latin typeface="Century Gothic"/>
                <a:ea typeface="Century Gothic"/>
                <a:cs typeface="Century Gothic"/>
                <a:sym typeface="Century Gothic"/>
              </a:rPr>
              <a:t>eg</a:t>
            </a:r>
            <a:r>
              <a:rPr lang="en-GB" i="1" dirty="0">
                <a:solidFill>
                  <a:srgbClr val="FFB819"/>
                </a:solidFill>
                <a:latin typeface="Century Gothic"/>
                <a:ea typeface="Century Gothic"/>
                <a:cs typeface="Century Gothic"/>
                <a:sym typeface="Century Gothic"/>
              </a:rPr>
              <a:t> safety)</a:t>
            </a:r>
            <a:endParaRPr i="1" dirty="0">
              <a:solidFill>
                <a:srgbClr val="FFB819"/>
              </a:solidFill>
              <a:latin typeface="Century Gothic"/>
              <a:ea typeface="Century Gothic"/>
              <a:cs typeface="Century Gothic"/>
              <a:sym typeface="Century Gothic"/>
            </a:endParaRPr>
          </a:p>
          <a:p>
            <a:pPr marL="457200" lvl="0" indent="0" algn="l" rtl="0">
              <a:spcBef>
                <a:spcPts val="1000"/>
              </a:spcBef>
              <a:spcAft>
                <a:spcPts val="0"/>
              </a:spcAft>
              <a:buNone/>
            </a:pPr>
            <a:r>
              <a:rPr lang="en-GB" sz="1600" b="1" dirty="0">
                <a:solidFill>
                  <a:schemeClr val="dk1"/>
                </a:solidFill>
                <a:latin typeface="Century Gothic"/>
                <a:ea typeface="Century Gothic"/>
                <a:cs typeface="Century Gothic"/>
                <a:sym typeface="Century Gothic"/>
              </a:rPr>
              <a:t>Internal challenges </a:t>
            </a:r>
            <a:endParaRPr sz="1600" b="1" dirty="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r>
              <a:rPr lang="en-GB" dirty="0">
                <a:solidFill>
                  <a:schemeClr val="dk1"/>
                </a:solidFill>
                <a:latin typeface="Century Gothic"/>
                <a:ea typeface="Century Gothic"/>
                <a:cs typeface="Century Gothic"/>
                <a:sym typeface="Century Gothic"/>
              </a:rPr>
              <a:t>Development and adoption basic playbook not effective. </a:t>
            </a:r>
            <a:r>
              <a:rPr lang="en-GB" i="1" dirty="0">
                <a:solidFill>
                  <a:srgbClr val="FFB819"/>
                </a:solidFill>
                <a:latin typeface="Century Gothic"/>
                <a:ea typeface="Century Gothic"/>
                <a:cs typeface="Century Gothic"/>
                <a:sym typeface="Century Gothic"/>
              </a:rPr>
              <a:t>Uncertainty around how better processes, ways of working or regulatory frameworks might work</a:t>
            </a:r>
            <a:endParaRPr i="1" dirty="0">
              <a:solidFill>
                <a:srgbClr val="FFB819"/>
              </a:solidFill>
              <a:latin typeface="Century Gothic"/>
              <a:ea typeface="Century Gothic"/>
              <a:cs typeface="Century Gothic"/>
              <a:sym typeface="Century Gothic"/>
            </a:endParaRPr>
          </a:p>
        </p:txBody>
      </p:sp>
      <p:sp>
        <p:nvSpPr>
          <p:cNvPr id="1213" name="Google Shape;1213;p21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In taking a new approach, regulators have to contend with a number of challenges</a:t>
            </a:r>
            <a:endParaRPr sz="2000" b="1">
              <a:latin typeface="Century Gothic"/>
              <a:ea typeface="Century Gothic"/>
              <a:cs typeface="Century Gothic"/>
              <a:sym typeface="Century Gothic"/>
            </a:endParaRPr>
          </a:p>
        </p:txBody>
      </p:sp>
      <p:pic>
        <p:nvPicPr>
          <p:cNvPr id="1214" name="Google Shape;1214;p210"/>
          <p:cNvPicPr preferRelativeResize="0"/>
          <p:nvPr/>
        </p:nvPicPr>
        <p:blipFill rotWithShape="1">
          <a:blip r:embed="rId3">
            <a:alphaModFix/>
          </a:blip>
          <a:srcRect b="13119"/>
          <a:stretch/>
        </p:blipFill>
        <p:spPr>
          <a:xfrm>
            <a:off x="263703" y="871800"/>
            <a:ext cx="719618" cy="625425"/>
          </a:xfrm>
          <a:prstGeom prst="rect">
            <a:avLst/>
          </a:prstGeom>
          <a:noFill/>
          <a:ln>
            <a:noFill/>
          </a:ln>
        </p:spPr>
      </p:pic>
      <p:pic>
        <p:nvPicPr>
          <p:cNvPr id="1215" name="Google Shape;1215;p210"/>
          <p:cNvPicPr preferRelativeResize="0"/>
          <p:nvPr/>
        </p:nvPicPr>
        <p:blipFill rotWithShape="1">
          <a:blip r:embed="rId4">
            <a:alphaModFix/>
          </a:blip>
          <a:srcRect b="16742"/>
          <a:stretch/>
        </p:blipFill>
        <p:spPr>
          <a:xfrm>
            <a:off x="284863" y="1882753"/>
            <a:ext cx="719999" cy="599625"/>
          </a:xfrm>
          <a:prstGeom prst="rect">
            <a:avLst/>
          </a:prstGeom>
          <a:noFill/>
          <a:ln>
            <a:noFill/>
          </a:ln>
        </p:spPr>
      </p:pic>
      <p:pic>
        <p:nvPicPr>
          <p:cNvPr id="1216" name="Google Shape;1216;p210"/>
          <p:cNvPicPr preferRelativeResize="0"/>
          <p:nvPr/>
        </p:nvPicPr>
        <p:blipFill rotWithShape="1">
          <a:blip r:embed="rId5">
            <a:alphaModFix/>
          </a:blip>
          <a:srcRect r="5979" b="14537"/>
          <a:stretch/>
        </p:blipFill>
        <p:spPr>
          <a:xfrm>
            <a:off x="263513" y="2932062"/>
            <a:ext cx="720001" cy="654546"/>
          </a:xfrm>
          <a:prstGeom prst="rect">
            <a:avLst/>
          </a:prstGeom>
          <a:noFill/>
          <a:ln>
            <a:noFill/>
          </a:ln>
        </p:spPr>
      </p:pic>
      <p:pic>
        <p:nvPicPr>
          <p:cNvPr id="1217" name="Google Shape;1217;p210"/>
          <p:cNvPicPr preferRelativeResize="0"/>
          <p:nvPr/>
        </p:nvPicPr>
        <p:blipFill rotWithShape="1">
          <a:blip r:embed="rId6">
            <a:alphaModFix/>
          </a:blip>
          <a:srcRect r="49" b="13164"/>
          <a:stretch/>
        </p:blipFill>
        <p:spPr>
          <a:xfrm>
            <a:off x="263700" y="4036304"/>
            <a:ext cx="719618" cy="625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211"/>
          <p:cNvSpPr txBox="1"/>
          <p:nvPr/>
        </p:nvSpPr>
        <p:spPr>
          <a:xfrm>
            <a:off x="223700" y="1033800"/>
            <a:ext cx="8674500" cy="27798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Innovation is inherently uncertain - e.g. which innovations will emerge, gain traction, how they will evolve or what impacts they will have is very difficult to predict</a:t>
            </a:r>
            <a:endParaRPr sz="1600">
              <a:solidFill>
                <a:schemeClr val="dk1"/>
              </a:solidFill>
              <a:latin typeface="Century Gothic"/>
              <a:ea typeface="Century Gothic"/>
              <a:cs typeface="Century Gothic"/>
              <a:sym typeface="Century Gothic"/>
            </a:endParaRPr>
          </a:p>
          <a:p>
            <a:pPr marL="457200" lvl="0" indent="-330200" algn="l" rtl="0">
              <a:lnSpc>
                <a:spcPct val="150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Market players may have more reliable information about innovation than the regulator and some of this might be tacit knowledge</a:t>
            </a:r>
            <a:endParaRPr sz="1600">
              <a:solidFill>
                <a:schemeClr val="dk1"/>
              </a:solidFill>
              <a:latin typeface="Century Gothic"/>
              <a:ea typeface="Century Gothic"/>
              <a:cs typeface="Century Gothic"/>
              <a:sym typeface="Century Gothic"/>
            </a:endParaRPr>
          </a:p>
          <a:p>
            <a:pPr marL="457200" lvl="0" indent="-330200" algn="l" rtl="0">
              <a:lnSpc>
                <a:spcPct val="150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Regulatory action can have significant impacts on the market and innovation but knowing when and how to act under this uncertainty is very difficult</a:t>
            </a:r>
            <a:endParaRPr sz="1600">
              <a:latin typeface="Century Gothic"/>
              <a:ea typeface="Century Gothic"/>
              <a:cs typeface="Century Gothic"/>
              <a:sym typeface="Century Gothic"/>
            </a:endParaRPr>
          </a:p>
        </p:txBody>
      </p:sp>
      <p:sp>
        <p:nvSpPr>
          <p:cNvPr id="1223" name="Google Shape;1223;p211"/>
          <p:cNvSpPr txBox="1"/>
          <p:nvPr/>
        </p:nvSpPr>
        <p:spPr>
          <a:xfrm>
            <a:off x="1048400" y="3898075"/>
            <a:ext cx="7676400" cy="9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rgbClr val="FFB819"/>
                </a:solidFill>
                <a:latin typeface="Century Gothic"/>
                <a:ea typeface="Century Gothic"/>
                <a:cs typeface="Century Gothic"/>
                <a:sym typeface="Century Gothic"/>
              </a:rPr>
              <a:t>Experimentation</a:t>
            </a:r>
            <a:r>
              <a:rPr lang="en-GB" sz="1800" dirty="0">
                <a:solidFill>
                  <a:srgbClr val="FFB819"/>
                </a:solidFill>
                <a:latin typeface="Century Gothic"/>
                <a:ea typeface="Century Gothic"/>
                <a:cs typeface="Century Gothic"/>
                <a:sym typeface="Century Gothic"/>
              </a:rPr>
              <a:t>, piloting and evaluating different approaches, is an effective way to resolve some of this uncertainty</a:t>
            </a:r>
            <a:endParaRPr sz="1800" dirty="0">
              <a:solidFill>
                <a:srgbClr val="FFB819"/>
              </a:solidFill>
              <a:latin typeface="Century Gothic"/>
              <a:ea typeface="Century Gothic"/>
              <a:cs typeface="Century Gothic"/>
              <a:sym typeface="Century Gothic"/>
            </a:endParaRPr>
          </a:p>
        </p:txBody>
      </p:sp>
      <p:sp>
        <p:nvSpPr>
          <p:cNvPr id="1224" name="Google Shape;1224;p211"/>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000" b="1">
                <a:solidFill>
                  <a:srgbClr val="FFB819"/>
                </a:solidFill>
                <a:latin typeface="Century Gothic"/>
                <a:ea typeface="Century Gothic"/>
                <a:cs typeface="Century Gothic"/>
                <a:sym typeface="Century Gothic"/>
              </a:rPr>
              <a:t>Uncertainty and information asymmetry</a:t>
            </a:r>
            <a:r>
              <a:rPr lang="en-GB" sz="2000" b="1">
                <a:solidFill>
                  <a:schemeClr val="dk1"/>
                </a:solidFill>
                <a:latin typeface="Century Gothic"/>
                <a:ea typeface="Century Gothic"/>
                <a:cs typeface="Century Gothic"/>
                <a:sym typeface="Century Gothic"/>
              </a:rPr>
              <a:t> are important underlying issues regulators have to deal with in responding to innovation</a:t>
            </a:r>
            <a:endParaRPr sz="2000" b="1">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212"/>
          <p:cNvSpPr txBox="1">
            <a:spLocks noGrp="1"/>
          </p:cNvSpPr>
          <p:nvPr>
            <p:ph type="subTitle" idx="1"/>
          </p:nvPr>
        </p:nvSpPr>
        <p:spPr>
          <a:xfrm>
            <a:off x="117850" y="89825"/>
            <a:ext cx="8838600" cy="43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1230;p212"/>
          <p:cNvSpPr txBox="1">
            <a:spLocks noGrp="1"/>
          </p:cNvSpPr>
          <p:nvPr>
            <p:ph type="body" idx="2"/>
          </p:nvPr>
        </p:nvSpPr>
        <p:spPr>
          <a:xfrm>
            <a:off x="152650" y="630775"/>
            <a:ext cx="8769000" cy="40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t>Poll question answers...</a:t>
            </a:r>
            <a:endParaRPr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p213"/>
          <p:cNvPicPr preferRelativeResize="0"/>
          <p:nvPr/>
        </p:nvPicPr>
        <p:blipFill rotWithShape="1">
          <a:blip r:embed="rId3">
            <a:alphaModFix/>
          </a:blip>
          <a:srcRect t="7424" b="53355"/>
          <a:stretch/>
        </p:blipFill>
        <p:spPr>
          <a:xfrm>
            <a:off x="0" y="-222250"/>
            <a:ext cx="9288251" cy="5365747"/>
          </a:xfrm>
          <a:prstGeom prst="rect">
            <a:avLst/>
          </a:prstGeom>
          <a:noFill/>
          <a:ln>
            <a:noFill/>
          </a:ln>
        </p:spPr>
      </p:pic>
      <p:sp>
        <p:nvSpPr>
          <p:cNvPr id="1236" name="Google Shape;1236;p213"/>
          <p:cNvSpPr/>
          <p:nvPr/>
        </p:nvSpPr>
        <p:spPr>
          <a:xfrm>
            <a:off x="2218500" y="308175"/>
            <a:ext cx="4622700" cy="4608000"/>
          </a:xfrm>
          <a:prstGeom prst="ellipse">
            <a:avLst/>
          </a:prstGeom>
          <a:solidFill>
            <a:srgbClr val="9B00C3"/>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Framework</a:t>
            </a:r>
            <a:endParaRPr sz="4200" b="1">
              <a:solidFill>
                <a:srgbClr val="FFFFFF"/>
              </a:solidFill>
              <a:latin typeface="Century Gothic"/>
              <a:ea typeface="Century Gothic"/>
              <a:cs typeface="Century Gothic"/>
              <a:sym typeface="Century Gothic"/>
            </a:endParaRPr>
          </a:p>
        </p:txBody>
      </p:sp>
      <p:pic>
        <p:nvPicPr>
          <p:cNvPr id="1237" name="Google Shape;1237;p213"/>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238" name="Google Shape;1238;p213"/>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a:solidFill>
                  <a:srgbClr val="BD83CC"/>
                </a:solidFill>
                <a:latin typeface="Century Gothic"/>
                <a:ea typeface="Century Gothic"/>
                <a:cs typeface="Century Gothic"/>
                <a:sym typeface="Century Gothic"/>
              </a:rPr>
              <a:t>Regulation </a:t>
            </a:r>
            <a:br>
              <a:rPr lang="en-GB" sz="3000" b="1" dirty="0">
                <a:solidFill>
                  <a:srgbClr val="BD83CC"/>
                </a:solidFill>
                <a:latin typeface="Century Gothic"/>
                <a:ea typeface="Century Gothic"/>
                <a:cs typeface="Century Gothic"/>
                <a:sym typeface="Century Gothic"/>
              </a:rPr>
            </a:br>
            <a:r>
              <a:rPr lang="en-GB" sz="3000" b="1" dirty="0">
                <a:solidFill>
                  <a:srgbClr val="BD83CC"/>
                </a:solidFill>
                <a:latin typeface="Century Gothic"/>
                <a:ea typeface="Century Gothic"/>
                <a:cs typeface="Century Gothic"/>
                <a:sym typeface="Century Gothic"/>
              </a:rPr>
              <a:t>and Innovation</a:t>
            </a:r>
            <a:endParaRPr dirty="0">
              <a:solidFill>
                <a:srgbClr val="BD83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214"/>
          <p:cNvSpPr/>
          <p:nvPr/>
        </p:nvSpPr>
        <p:spPr>
          <a:xfrm>
            <a:off x="107950" y="2520500"/>
            <a:ext cx="2895300" cy="2090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entury Gothic"/>
              <a:buChar char="●"/>
            </a:pPr>
            <a:r>
              <a:rPr lang="en-GB" b="1">
                <a:solidFill>
                  <a:schemeClr val="dk1"/>
                </a:solidFill>
                <a:latin typeface="Century Gothic"/>
                <a:ea typeface="Century Gothic"/>
                <a:cs typeface="Century Gothic"/>
                <a:sym typeface="Century Gothic"/>
              </a:rPr>
              <a:t>New ways of regulating</a:t>
            </a:r>
            <a:r>
              <a:rPr lang="en-GB">
                <a:solidFill>
                  <a:schemeClr val="dk1"/>
                </a:solidFill>
                <a:latin typeface="Century Gothic"/>
                <a:ea typeface="Century Gothic"/>
                <a:cs typeface="Century Gothic"/>
                <a:sym typeface="Century Gothic"/>
              </a:rPr>
              <a:t> to meet regulatory objectives, improve efficiency etc.</a:t>
            </a:r>
            <a:endParaRPr>
              <a:solidFill>
                <a:schemeClr val="dk1"/>
              </a:solidFill>
              <a:latin typeface="Century Gothic"/>
              <a:ea typeface="Century Gothic"/>
              <a:cs typeface="Century Gothic"/>
              <a:sym typeface="Century Gothic"/>
            </a:endParaRPr>
          </a:p>
          <a:p>
            <a:pPr marL="457200" lvl="0" indent="-317500" algn="l" rtl="0">
              <a:lnSpc>
                <a:spcPct val="115000"/>
              </a:lnSpc>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Includes adoption or development of new approaches, tools (eg Regtech) and roles. </a:t>
            </a:r>
            <a:endParaRPr>
              <a:solidFill>
                <a:schemeClr val="dk1"/>
              </a:solidFill>
            </a:endParaRPr>
          </a:p>
        </p:txBody>
      </p:sp>
      <p:sp>
        <p:nvSpPr>
          <p:cNvPr id="1244" name="Google Shape;1244;p214"/>
          <p:cNvSpPr/>
          <p:nvPr/>
        </p:nvSpPr>
        <p:spPr>
          <a:xfrm>
            <a:off x="3069975" y="2520500"/>
            <a:ext cx="2895300" cy="2090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Regulatory responses to </a:t>
            </a:r>
            <a:r>
              <a:rPr lang="en-GB" b="1">
                <a:solidFill>
                  <a:schemeClr val="dk1"/>
                </a:solidFill>
                <a:latin typeface="Century Gothic"/>
                <a:ea typeface="Century Gothic"/>
                <a:cs typeface="Century Gothic"/>
                <a:sym typeface="Century Gothic"/>
              </a:rPr>
              <a:t>real or potential impacts of innovation</a:t>
            </a:r>
            <a:r>
              <a:rPr lang="en-GB">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marL="457200" lvl="0" indent="-317500" algn="l" rtl="0">
              <a:lnSpc>
                <a:spcPct val="115000"/>
              </a:lnSpc>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Focus on </a:t>
            </a:r>
            <a:r>
              <a:rPr lang="en-GB" b="1">
                <a:solidFill>
                  <a:schemeClr val="dk1"/>
                </a:solidFill>
                <a:latin typeface="Century Gothic"/>
                <a:ea typeface="Century Gothic"/>
                <a:cs typeface="Century Gothic"/>
                <a:sym typeface="Century Gothic"/>
              </a:rPr>
              <a:t>business-led innovation</a:t>
            </a:r>
            <a:r>
              <a:rPr lang="en-GB">
                <a:solidFill>
                  <a:schemeClr val="dk1"/>
                </a:solidFill>
                <a:latin typeface="Century Gothic"/>
                <a:ea typeface="Century Gothic"/>
                <a:cs typeface="Century Gothic"/>
                <a:sym typeface="Century Gothic"/>
              </a:rPr>
              <a:t> and scientific developments</a:t>
            </a:r>
            <a:endParaRPr>
              <a:solidFill>
                <a:schemeClr val="dk1"/>
              </a:solidFill>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p:txBody>
      </p:sp>
      <p:sp>
        <p:nvSpPr>
          <p:cNvPr id="1245" name="Google Shape;1245;p214"/>
          <p:cNvSpPr/>
          <p:nvPr/>
        </p:nvSpPr>
        <p:spPr>
          <a:xfrm>
            <a:off x="6032000" y="2520500"/>
            <a:ext cx="2895300" cy="2090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Regulatory action to </a:t>
            </a:r>
            <a:r>
              <a:rPr lang="en-GB" b="1">
                <a:solidFill>
                  <a:schemeClr val="dk1"/>
                </a:solidFill>
                <a:latin typeface="Century Gothic"/>
                <a:ea typeface="Century Gothic"/>
                <a:cs typeface="Century Gothic"/>
                <a:sym typeface="Century Gothic"/>
              </a:rPr>
              <a:t>enable, or stimulate, innovation</a:t>
            </a:r>
            <a:r>
              <a:rPr lang="en-GB">
                <a:solidFill>
                  <a:schemeClr val="dk1"/>
                </a:solidFill>
                <a:latin typeface="Century Gothic"/>
                <a:ea typeface="Century Gothic"/>
                <a:cs typeface="Century Gothic"/>
                <a:sym typeface="Century Gothic"/>
              </a:rPr>
              <a:t> in support of regulatory goals</a:t>
            </a:r>
            <a:endParaRPr>
              <a:solidFill>
                <a:schemeClr val="dk1"/>
              </a:solidFill>
              <a:latin typeface="Century Gothic"/>
              <a:ea typeface="Century Gothic"/>
              <a:cs typeface="Century Gothic"/>
              <a:sym typeface="Century Gothic"/>
            </a:endParaRPr>
          </a:p>
          <a:p>
            <a:pPr marL="457200" lvl="0" indent="-317500" algn="l" rtl="0">
              <a:lnSpc>
                <a:spcPct val="115000"/>
              </a:lnSpc>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Regulators use </a:t>
            </a:r>
            <a:r>
              <a:rPr lang="en-GB" b="1">
                <a:solidFill>
                  <a:schemeClr val="dk1"/>
                </a:solidFill>
                <a:latin typeface="Century Gothic"/>
                <a:ea typeface="Century Gothic"/>
                <a:cs typeface="Century Gothic"/>
                <a:sym typeface="Century Gothic"/>
              </a:rPr>
              <a:t>innovation as a tool </a:t>
            </a:r>
            <a:r>
              <a:rPr lang="en-GB">
                <a:solidFill>
                  <a:schemeClr val="dk1"/>
                </a:solidFill>
                <a:latin typeface="Century Gothic"/>
                <a:ea typeface="Century Gothic"/>
                <a:cs typeface="Century Gothic"/>
                <a:sym typeface="Century Gothic"/>
              </a:rPr>
              <a:t>to achieve goals</a:t>
            </a:r>
            <a:endParaRPr>
              <a:solidFill>
                <a:schemeClr val="dk1"/>
              </a:solidFill>
            </a:endParaRPr>
          </a:p>
          <a:p>
            <a:pPr marL="0" lvl="0" indent="0" algn="ctr" rtl="0">
              <a:lnSpc>
                <a:spcPct val="115000"/>
              </a:lnSpc>
              <a:spcBef>
                <a:spcPts val="0"/>
              </a:spcBef>
              <a:spcAft>
                <a:spcPts val="0"/>
              </a:spcAft>
              <a:buNone/>
            </a:pPr>
            <a:endParaRPr sz="1600">
              <a:latin typeface="Century Gothic"/>
              <a:ea typeface="Century Gothic"/>
              <a:cs typeface="Century Gothic"/>
              <a:sym typeface="Century Gothic"/>
            </a:endParaRPr>
          </a:p>
        </p:txBody>
      </p:sp>
      <p:sp>
        <p:nvSpPr>
          <p:cNvPr id="1246" name="Google Shape;1246;p214"/>
          <p:cNvSpPr/>
          <p:nvPr/>
        </p:nvSpPr>
        <p:spPr>
          <a:xfrm>
            <a:off x="107950" y="1410000"/>
            <a:ext cx="2895300" cy="961800"/>
          </a:xfrm>
          <a:prstGeom prst="rect">
            <a:avLst/>
          </a:prstGeom>
          <a:solidFill>
            <a:schemeClr val="lt2"/>
          </a:solidFill>
          <a:ln>
            <a:noFill/>
          </a:ln>
        </p:spPr>
        <p:txBody>
          <a:bodyPr spcFirstLastPara="1" wrap="square" lIns="0" tIns="72000" rIns="0" bIns="0" anchor="t" anchorCtr="0">
            <a:noAutofit/>
          </a:bodyPr>
          <a:lstStyle/>
          <a:p>
            <a:pPr marL="457200" lvl="0" indent="-330200" algn="ctr" rtl="0">
              <a:lnSpc>
                <a:spcPct val="115000"/>
              </a:lnSpc>
              <a:spcBef>
                <a:spcPts val="0"/>
              </a:spcBef>
              <a:spcAft>
                <a:spcPts val="0"/>
              </a:spcAft>
              <a:buSzPts val="1600"/>
              <a:buFont typeface="Century Gothic"/>
              <a:buAutoNum type="arabicPeriod"/>
            </a:pPr>
            <a:endParaRPr sz="1600" b="1">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GB" sz="1600" b="1">
                <a:latin typeface="Century Gothic"/>
                <a:ea typeface="Century Gothic"/>
                <a:cs typeface="Century Gothic"/>
                <a:sym typeface="Century Gothic"/>
              </a:rPr>
              <a:t>Regulatory innovation</a:t>
            </a:r>
            <a:endParaRPr sz="1600" b="1">
              <a:latin typeface="Century Gothic"/>
              <a:ea typeface="Century Gothic"/>
              <a:cs typeface="Century Gothic"/>
              <a:sym typeface="Century Gothic"/>
            </a:endParaRPr>
          </a:p>
        </p:txBody>
      </p:sp>
      <p:sp>
        <p:nvSpPr>
          <p:cNvPr id="1247" name="Google Shape;1247;p214"/>
          <p:cNvSpPr/>
          <p:nvPr/>
        </p:nvSpPr>
        <p:spPr>
          <a:xfrm>
            <a:off x="3069981" y="1410000"/>
            <a:ext cx="2895300" cy="961800"/>
          </a:xfrm>
          <a:prstGeom prst="rect">
            <a:avLst/>
          </a:prstGeom>
          <a:solidFill>
            <a:schemeClr val="lt2"/>
          </a:solidFill>
          <a:ln>
            <a:noFill/>
          </a:ln>
        </p:spPr>
        <p:txBody>
          <a:bodyPr spcFirstLastPara="1" wrap="square" lIns="0" tIns="72000" rIns="0" bIns="0" anchor="t" anchorCtr="0">
            <a:noAutofit/>
          </a:bodyPr>
          <a:lstStyle/>
          <a:p>
            <a:pPr marL="457200" lvl="0" indent="-330200" algn="ctr" rtl="0">
              <a:lnSpc>
                <a:spcPct val="115000"/>
              </a:lnSpc>
              <a:spcBef>
                <a:spcPts val="0"/>
              </a:spcBef>
              <a:spcAft>
                <a:spcPts val="0"/>
              </a:spcAft>
              <a:buSzPts val="1600"/>
              <a:buFont typeface="Century Gothic"/>
              <a:buAutoNum type="arabicPeriod" startAt="2"/>
            </a:pPr>
            <a:endParaRPr sz="1600" b="1">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GB" sz="1600" b="1">
                <a:latin typeface="Century Gothic"/>
                <a:ea typeface="Century Gothic"/>
                <a:cs typeface="Century Gothic"/>
                <a:sym typeface="Century Gothic"/>
              </a:rPr>
              <a:t>Regulation </a:t>
            </a:r>
            <a:r>
              <a:rPr lang="en-GB" sz="1600" b="1" i="1">
                <a:solidFill>
                  <a:srgbClr val="9B00C3"/>
                </a:solidFill>
                <a:latin typeface="Century Gothic"/>
                <a:ea typeface="Century Gothic"/>
                <a:cs typeface="Century Gothic"/>
                <a:sym typeface="Century Gothic"/>
              </a:rPr>
              <a:t>of </a:t>
            </a:r>
            <a:r>
              <a:rPr lang="en-GB" sz="1600" b="1">
                <a:latin typeface="Century Gothic"/>
                <a:ea typeface="Century Gothic"/>
                <a:cs typeface="Century Gothic"/>
                <a:sym typeface="Century Gothic"/>
              </a:rPr>
              <a:t>innovation</a:t>
            </a:r>
            <a:endParaRPr sz="1600" b="1">
              <a:latin typeface="Century Gothic"/>
              <a:ea typeface="Century Gothic"/>
              <a:cs typeface="Century Gothic"/>
              <a:sym typeface="Century Gothic"/>
            </a:endParaRPr>
          </a:p>
        </p:txBody>
      </p:sp>
      <p:sp>
        <p:nvSpPr>
          <p:cNvPr id="1248" name="Google Shape;1248;p214"/>
          <p:cNvSpPr/>
          <p:nvPr/>
        </p:nvSpPr>
        <p:spPr>
          <a:xfrm>
            <a:off x="6032012" y="1410000"/>
            <a:ext cx="2895300" cy="961800"/>
          </a:xfrm>
          <a:prstGeom prst="rect">
            <a:avLst/>
          </a:prstGeom>
          <a:solidFill>
            <a:schemeClr val="lt2"/>
          </a:solidFill>
          <a:ln>
            <a:noFill/>
          </a:ln>
        </p:spPr>
        <p:txBody>
          <a:bodyPr spcFirstLastPara="1" wrap="square" lIns="0" tIns="72000" rIns="0" bIns="0" anchor="t" anchorCtr="0">
            <a:noAutofit/>
          </a:bodyPr>
          <a:lstStyle/>
          <a:p>
            <a:pPr marL="457200" lvl="0" indent="-330200" algn="ctr" rtl="0">
              <a:lnSpc>
                <a:spcPct val="115000"/>
              </a:lnSpc>
              <a:spcBef>
                <a:spcPts val="0"/>
              </a:spcBef>
              <a:spcAft>
                <a:spcPts val="0"/>
              </a:spcAft>
              <a:buSzPts val="1600"/>
              <a:buFont typeface="Century Gothic"/>
              <a:buAutoNum type="arabicPeriod" startAt="3"/>
            </a:pPr>
            <a:endParaRPr sz="1600" b="1">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GB" sz="1600" b="1">
                <a:latin typeface="Century Gothic"/>
                <a:ea typeface="Century Gothic"/>
                <a:cs typeface="Century Gothic"/>
                <a:sym typeface="Century Gothic"/>
              </a:rPr>
              <a:t>Regulation </a:t>
            </a:r>
            <a:r>
              <a:rPr lang="en-GB" sz="1600" b="1" i="1">
                <a:solidFill>
                  <a:srgbClr val="9B00C3"/>
                </a:solidFill>
                <a:latin typeface="Century Gothic"/>
                <a:ea typeface="Century Gothic"/>
                <a:cs typeface="Century Gothic"/>
                <a:sym typeface="Century Gothic"/>
              </a:rPr>
              <a:t>for </a:t>
            </a:r>
            <a:r>
              <a:rPr lang="en-GB" sz="1600" b="1">
                <a:latin typeface="Century Gothic"/>
                <a:ea typeface="Century Gothic"/>
                <a:cs typeface="Century Gothic"/>
                <a:sym typeface="Century Gothic"/>
              </a:rPr>
              <a:t>innovation</a:t>
            </a:r>
            <a:endParaRPr sz="1600" b="1">
              <a:latin typeface="Century Gothic"/>
              <a:ea typeface="Century Gothic"/>
              <a:cs typeface="Century Gothic"/>
              <a:sym typeface="Century Gothic"/>
            </a:endParaRPr>
          </a:p>
        </p:txBody>
      </p:sp>
      <p:sp>
        <p:nvSpPr>
          <p:cNvPr id="1249" name="Google Shape;1249;p214"/>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Regulation and innovation: three relationships and regulator roles</a:t>
            </a:r>
            <a:endParaRPr sz="2000" b="1">
              <a:latin typeface="Century Gothic"/>
              <a:ea typeface="Century Gothic"/>
              <a:cs typeface="Century Gothic"/>
              <a:sym typeface="Century Gothic"/>
            </a:endParaRPr>
          </a:p>
        </p:txBody>
      </p:sp>
      <p:sp>
        <p:nvSpPr>
          <p:cNvPr id="1250" name="Google Shape;1250;p214"/>
          <p:cNvSpPr/>
          <p:nvPr/>
        </p:nvSpPr>
        <p:spPr>
          <a:xfrm>
            <a:off x="107950" y="2088768"/>
            <a:ext cx="2895300" cy="4317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Century Gothic"/>
                <a:ea typeface="Century Gothic"/>
                <a:cs typeface="Century Gothic"/>
                <a:sym typeface="Century Gothic"/>
              </a:rPr>
              <a:t>Regulator as</a:t>
            </a:r>
            <a:r>
              <a:rPr lang="en-GB" sz="1600" b="1">
                <a:solidFill>
                  <a:srgbClr val="FFFFFF"/>
                </a:solidFill>
                <a:latin typeface="Century Gothic"/>
                <a:ea typeface="Century Gothic"/>
                <a:cs typeface="Century Gothic"/>
                <a:sym typeface="Century Gothic"/>
              </a:rPr>
              <a:t> Innovator</a:t>
            </a:r>
            <a:endParaRPr sz="1600" b="1">
              <a:solidFill>
                <a:srgbClr val="FFFFFF"/>
              </a:solidFill>
              <a:latin typeface="Century Gothic"/>
              <a:ea typeface="Century Gothic"/>
              <a:cs typeface="Century Gothic"/>
              <a:sym typeface="Century Gothic"/>
            </a:endParaRPr>
          </a:p>
        </p:txBody>
      </p:sp>
      <p:sp>
        <p:nvSpPr>
          <p:cNvPr id="1251" name="Google Shape;1251;p214"/>
          <p:cNvSpPr/>
          <p:nvPr/>
        </p:nvSpPr>
        <p:spPr>
          <a:xfrm>
            <a:off x="3069977" y="2088768"/>
            <a:ext cx="2895300" cy="4317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Century Gothic"/>
                <a:ea typeface="Century Gothic"/>
                <a:cs typeface="Century Gothic"/>
                <a:sym typeface="Century Gothic"/>
              </a:rPr>
              <a:t>Regulator as</a:t>
            </a:r>
            <a:r>
              <a:rPr lang="en-GB" sz="1600" b="1">
                <a:solidFill>
                  <a:srgbClr val="FFFFFF"/>
                </a:solidFill>
                <a:latin typeface="Century Gothic"/>
                <a:ea typeface="Century Gothic"/>
                <a:cs typeface="Century Gothic"/>
                <a:sym typeface="Century Gothic"/>
              </a:rPr>
              <a:t> Steward</a:t>
            </a:r>
            <a:endParaRPr sz="1600" b="1">
              <a:solidFill>
                <a:srgbClr val="FFFFFF"/>
              </a:solidFill>
              <a:latin typeface="Century Gothic"/>
              <a:ea typeface="Century Gothic"/>
              <a:cs typeface="Century Gothic"/>
              <a:sym typeface="Century Gothic"/>
            </a:endParaRPr>
          </a:p>
        </p:txBody>
      </p:sp>
      <p:sp>
        <p:nvSpPr>
          <p:cNvPr id="1252" name="Google Shape;1252;p214"/>
          <p:cNvSpPr/>
          <p:nvPr/>
        </p:nvSpPr>
        <p:spPr>
          <a:xfrm>
            <a:off x="6032004" y="2088768"/>
            <a:ext cx="2895300" cy="4317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Century Gothic"/>
                <a:ea typeface="Century Gothic"/>
                <a:cs typeface="Century Gothic"/>
                <a:sym typeface="Century Gothic"/>
              </a:rPr>
              <a:t>Regulator as </a:t>
            </a:r>
            <a:r>
              <a:rPr lang="en-GB" sz="1600" b="1">
                <a:solidFill>
                  <a:srgbClr val="FFFFFF"/>
                </a:solidFill>
                <a:latin typeface="Century Gothic"/>
                <a:ea typeface="Century Gothic"/>
                <a:cs typeface="Century Gothic"/>
                <a:sym typeface="Century Gothic"/>
              </a:rPr>
              <a:t>Catalyst</a:t>
            </a:r>
            <a:endParaRPr sz="1600" b="1">
              <a:solidFill>
                <a:srgbClr val="FFFFFF"/>
              </a:solidFill>
              <a:latin typeface="Century Gothic"/>
              <a:ea typeface="Century Gothic"/>
              <a:cs typeface="Century Gothic"/>
              <a:sym typeface="Century Gothic"/>
            </a:endParaRPr>
          </a:p>
        </p:txBody>
      </p:sp>
      <p:pic>
        <p:nvPicPr>
          <p:cNvPr id="1253" name="Google Shape;1253;p214"/>
          <p:cNvPicPr preferRelativeResize="0"/>
          <p:nvPr/>
        </p:nvPicPr>
        <p:blipFill rotWithShape="1">
          <a:blip r:embed="rId3">
            <a:alphaModFix/>
          </a:blip>
          <a:srcRect b="14719"/>
          <a:stretch/>
        </p:blipFill>
        <p:spPr>
          <a:xfrm>
            <a:off x="4635790" y="547268"/>
            <a:ext cx="1355086" cy="1155625"/>
          </a:xfrm>
          <a:prstGeom prst="rect">
            <a:avLst/>
          </a:prstGeom>
          <a:noFill/>
          <a:ln>
            <a:noFill/>
          </a:ln>
        </p:spPr>
      </p:pic>
      <p:pic>
        <p:nvPicPr>
          <p:cNvPr id="1254" name="Google Shape;1254;p214"/>
          <p:cNvPicPr preferRelativeResize="0"/>
          <p:nvPr/>
        </p:nvPicPr>
        <p:blipFill rotWithShape="1">
          <a:blip r:embed="rId4">
            <a:alphaModFix/>
          </a:blip>
          <a:srcRect b="16086"/>
          <a:stretch/>
        </p:blipFill>
        <p:spPr>
          <a:xfrm>
            <a:off x="7788925" y="585943"/>
            <a:ext cx="1355076" cy="1138235"/>
          </a:xfrm>
          <a:prstGeom prst="rect">
            <a:avLst/>
          </a:prstGeom>
          <a:noFill/>
          <a:ln>
            <a:noFill/>
          </a:ln>
        </p:spPr>
      </p:pic>
      <p:pic>
        <p:nvPicPr>
          <p:cNvPr id="1255" name="Google Shape;1255;p214"/>
          <p:cNvPicPr preferRelativeResize="0"/>
          <p:nvPr/>
        </p:nvPicPr>
        <p:blipFill rotWithShape="1">
          <a:blip r:embed="rId5">
            <a:alphaModFix/>
          </a:blip>
          <a:srcRect b="12533"/>
          <a:stretch/>
        </p:blipFill>
        <p:spPr>
          <a:xfrm>
            <a:off x="1728530" y="585943"/>
            <a:ext cx="1233734" cy="1078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9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Objectives for this webinar</a:t>
            </a:r>
            <a:endParaRPr sz="2000" b="1">
              <a:latin typeface="Century Gothic"/>
              <a:ea typeface="Century Gothic"/>
              <a:cs typeface="Century Gothic"/>
              <a:sym typeface="Century Gothic"/>
            </a:endParaRPr>
          </a:p>
        </p:txBody>
      </p:sp>
      <p:sp>
        <p:nvSpPr>
          <p:cNvPr id="1061" name="Google Shape;1061;p197"/>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dirty="0">
                <a:latin typeface="Century Gothic"/>
                <a:ea typeface="Century Gothic"/>
                <a:cs typeface="Century Gothic"/>
                <a:sym typeface="Century Gothic"/>
              </a:rPr>
              <a:t>By the end of this webinar participants should know more about the CRI, our partner Nesta and our approach to regulatory innovation and experimentation. </a:t>
            </a:r>
            <a:endParaRPr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dirty="0">
                <a:latin typeface="Century Gothic"/>
                <a:ea typeface="Century Gothic"/>
                <a:cs typeface="Century Gothic"/>
                <a:sym typeface="Century Gothic"/>
              </a:rPr>
              <a:t>Specifically, the webinar will cover:</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The </a:t>
            </a:r>
            <a:r>
              <a:rPr lang="en-GB" sz="1600" b="1" dirty="0">
                <a:latin typeface="Century Gothic"/>
                <a:ea typeface="Century Gothic"/>
                <a:cs typeface="Century Gothic"/>
                <a:sym typeface="Century Gothic"/>
              </a:rPr>
              <a:t>CRI’s role</a:t>
            </a:r>
            <a:r>
              <a:rPr lang="en-GB" sz="1600" dirty="0">
                <a:latin typeface="Century Gothic"/>
                <a:ea typeface="Century Gothic"/>
                <a:cs typeface="Century Gothic"/>
                <a:sym typeface="Century Gothic"/>
              </a:rPr>
              <a:t>, the support offered and how regulators can access this support</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An </a:t>
            </a:r>
            <a:r>
              <a:rPr lang="en-GB" sz="1600" b="1" dirty="0">
                <a:latin typeface="Century Gothic"/>
                <a:ea typeface="Century Gothic"/>
                <a:cs typeface="Century Gothic"/>
                <a:sym typeface="Century Gothic"/>
              </a:rPr>
              <a:t>introduction to Nesta</a:t>
            </a:r>
            <a:r>
              <a:rPr lang="en-GB" sz="1600" dirty="0">
                <a:latin typeface="Century Gothic"/>
                <a:ea typeface="Century Gothic"/>
                <a:cs typeface="Century Gothic"/>
                <a:sym typeface="Century Gothic"/>
              </a:rPr>
              <a:t>, the innovation foundation</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Ways of thinking about </a:t>
            </a:r>
            <a:r>
              <a:rPr lang="en-GB" sz="1600" b="1" dirty="0">
                <a:latin typeface="Century Gothic"/>
                <a:ea typeface="Century Gothic"/>
                <a:cs typeface="Century Gothic"/>
                <a:sym typeface="Century Gothic"/>
              </a:rPr>
              <a:t>regulation and innovation</a:t>
            </a:r>
            <a:r>
              <a:rPr lang="en-GB" sz="1600" dirty="0">
                <a:latin typeface="Century Gothic"/>
                <a:ea typeface="Century Gothic"/>
                <a:cs typeface="Century Gothic"/>
                <a:sym typeface="Century Gothic"/>
              </a:rPr>
              <a:t>, and different </a:t>
            </a:r>
            <a:r>
              <a:rPr lang="en-GB" sz="1600" b="1" dirty="0">
                <a:latin typeface="Century Gothic"/>
                <a:ea typeface="Century Gothic"/>
                <a:cs typeface="Century Gothic"/>
                <a:sym typeface="Century Gothic"/>
              </a:rPr>
              <a:t>approaches available to regulators</a:t>
            </a:r>
            <a:r>
              <a:rPr lang="en-GB" sz="1600" dirty="0">
                <a:latin typeface="Century Gothic"/>
                <a:ea typeface="Century Gothic"/>
                <a:cs typeface="Century Gothic"/>
                <a:sym typeface="Century Gothic"/>
              </a:rPr>
              <a:t> to respond to and capitalize on innovation</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The role of </a:t>
            </a:r>
            <a:r>
              <a:rPr lang="en-GB" sz="1600" b="1" dirty="0">
                <a:latin typeface="Century Gothic"/>
                <a:ea typeface="Century Gothic"/>
                <a:cs typeface="Century Gothic"/>
                <a:sym typeface="Century Gothic"/>
              </a:rPr>
              <a:t>regulatory experimentation</a:t>
            </a:r>
            <a:r>
              <a:rPr lang="en-GB" sz="1600" dirty="0">
                <a:latin typeface="Century Gothic"/>
                <a:ea typeface="Century Gothic"/>
                <a:cs typeface="Century Gothic"/>
                <a:sym typeface="Century Gothic"/>
              </a:rPr>
              <a:t>, and what makes </a:t>
            </a:r>
            <a:r>
              <a:rPr lang="en-GB" sz="1600" b="1" dirty="0">
                <a:latin typeface="Century Gothic"/>
                <a:ea typeface="Century Gothic"/>
                <a:cs typeface="Century Gothic"/>
                <a:sym typeface="Century Gothic"/>
              </a:rPr>
              <a:t>a good regulatory experiment</a:t>
            </a:r>
            <a:endParaRPr sz="1600" b="1"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b="1" dirty="0">
                <a:latin typeface="Century Gothic"/>
                <a:ea typeface="Century Gothic"/>
                <a:cs typeface="Century Gothic"/>
                <a:sym typeface="Century Gothic"/>
              </a:rPr>
              <a:t>International examples</a:t>
            </a:r>
            <a:r>
              <a:rPr lang="en-GB" sz="1600" dirty="0">
                <a:latin typeface="Century Gothic"/>
                <a:ea typeface="Century Gothic"/>
                <a:cs typeface="Century Gothic"/>
                <a:sym typeface="Century Gothic"/>
              </a:rPr>
              <a:t> of regulatory innovation and experimentation</a:t>
            </a:r>
            <a:endParaRPr sz="1600" dirty="0">
              <a:latin typeface="Century Gothic"/>
              <a:ea typeface="Century Gothic"/>
              <a:cs typeface="Century Gothic"/>
              <a:sym typeface="Century Gothic"/>
            </a:endParaRPr>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215"/>
          <p:cNvSpPr txBox="1">
            <a:spLocks noGrp="1"/>
          </p:cNvSpPr>
          <p:nvPr>
            <p:ph type="body" idx="1"/>
          </p:nvPr>
        </p:nvSpPr>
        <p:spPr>
          <a:xfrm>
            <a:off x="137350" y="849575"/>
            <a:ext cx="8744400" cy="37545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Different roles have different implications for </a:t>
            </a:r>
            <a:r>
              <a:rPr lang="en-GB" sz="1600" dirty="0">
                <a:solidFill>
                  <a:srgbClr val="9B00C3"/>
                </a:solidFill>
                <a:latin typeface="Century Gothic"/>
                <a:ea typeface="Century Gothic"/>
                <a:cs typeface="Century Gothic"/>
                <a:sym typeface="Century Gothic"/>
              </a:rPr>
              <a:t>skills</a:t>
            </a:r>
            <a:r>
              <a:rPr lang="en-GB" sz="1600" dirty="0">
                <a:latin typeface="Century Gothic"/>
                <a:ea typeface="Century Gothic"/>
                <a:cs typeface="Century Gothic"/>
                <a:sym typeface="Century Gothic"/>
              </a:rPr>
              <a:t>, </a:t>
            </a:r>
            <a:r>
              <a:rPr lang="en-GB" sz="1600" dirty="0">
                <a:solidFill>
                  <a:srgbClr val="9B00C3"/>
                </a:solidFill>
                <a:latin typeface="Century Gothic"/>
                <a:ea typeface="Century Gothic"/>
                <a:cs typeface="Century Gothic"/>
                <a:sym typeface="Century Gothic"/>
              </a:rPr>
              <a:t>culture</a:t>
            </a:r>
            <a:r>
              <a:rPr lang="en-GB" sz="1600" dirty="0">
                <a:latin typeface="Century Gothic"/>
                <a:ea typeface="Century Gothic"/>
                <a:cs typeface="Century Gothic"/>
                <a:sym typeface="Century Gothic"/>
              </a:rPr>
              <a:t>, </a:t>
            </a:r>
            <a:r>
              <a:rPr lang="en-GB" sz="1600" dirty="0">
                <a:solidFill>
                  <a:srgbClr val="9B00C3"/>
                </a:solidFill>
                <a:latin typeface="Century Gothic"/>
                <a:ea typeface="Century Gothic"/>
                <a:cs typeface="Century Gothic"/>
                <a:sym typeface="Century Gothic"/>
              </a:rPr>
              <a:t>organisation</a:t>
            </a:r>
            <a:r>
              <a:rPr lang="en-GB" sz="1600" dirty="0">
                <a:latin typeface="Century Gothic"/>
                <a:ea typeface="Century Gothic"/>
                <a:cs typeface="Century Gothic"/>
                <a:sym typeface="Century Gothic"/>
              </a:rPr>
              <a:t>, </a:t>
            </a:r>
            <a:r>
              <a:rPr lang="en-GB" sz="1600" dirty="0">
                <a:solidFill>
                  <a:srgbClr val="9B00C3"/>
                </a:solidFill>
                <a:latin typeface="Century Gothic"/>
                <a:ea typeface="Century Gothic"/>
                <a:cs typeface="Century Gothic"/>
                <a:sym typeface="Century Gothic"/>
              </a:rPr>
              <a:t>tools</a:t>
            </a:r>
            <a:endParaRPr sz="1600" dirty="0">
              <a:solidFill>
                <a:srgbClr val="9B00C3"/>
              </a:solidFill>
              <a:latin typeface="Century Gothic"/>
              <a:ea typeface="Century Gothic"/>
              <a:cs typeface="Century Gothic"/>
              <a:sym typeface="Century Gothic"/>
            </a:endParaRPr>
          </a:p>
          <a:p>
            <a:pPr marL="457200" lvl="0" indent="-330200" algn="l" rtl="0">
              <a:lnSpc>
                <a:spcPct val="150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Balance of roles needed by a regulator may </a:t>
            </a:r>
            <a:r>
              <a:rPr lang="en-GB" sz="1600" dirty="0">
                <a:solidFill>
                  <a:srgbClr val="9B00C3"/>
                </a:solidFill>
                <a:latin typeface="Century Gothic"/>
                <a:ea typeface="Century Gothic"/>
                <a:cs typeface="Century Gothic"/>
                <a:sym typeface="Century Gothic"/>
              </a:rPr>
              <a:t>change over time</a:t>
            </a:r>
            <a:endParaRPr sz="1600" dirty="0">
              <a:solidFill>
                <a:srgbClr val="9B00C3"/>
              </a:solidFill>
              <a:latin typeface="Century Gothic"/>
              <a:ea typeface="Century Gothic"/>
              <a:cs typeface="Century Gothic"/>
              <a:sym typeface="Century Gothic"/>
            </a:endParaRPr>
          </a:p>
          <a:p>
            <a:pPr marL="457200" lvl="0" indent="-330200" algn="l" rtl="0">
              <a:lnSpc>
                <a:spcPct val="150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Different roles entail regulator grappling with </a:t>
            </a:r>
            <a:r>
              <a:rPr lang="en-GB" sz="1600" dirty="0">
                <a:solidFill>
                  <a:srgbClr val="9B00C3"/>
                </a:solidFill>
                <a:latin typeface="Century Gothic"/>
                <a:ea typeface="Century Gothic"/>
                <a:cs typeface="Century Gothic"/>
                <a:sym typeface="Century Gothic"/>
              </a:rPr>
              <a:t>different kinds of risk, uncertainty</a:t>
            </a:r>
            <a:endParaRPr sz="1600" dirty="0">
              <a:solidFill>
                <a:srgbClr val="9B00C3"/>
              </a:solidFill>
              <a:latin typeface="Century Gothic"/>
              <a:ea typeface="Century Gothic"/>
              <a:cs typeface="Century Gothic"/>
              <a:sym typeface="Century Gothic"/>
            </a:endParaRPr>
          </a:p>
          <a:p>
            <a:pPr marL="457200" lvl="0" indent="-330200" algn="l" rtl="0">
              <a:lnSpc>
                <a:spcPct val="150000"/>
              </a:lnSpc>
              <a:spcBef>
                <a:spcPts val="0"/>
              </a:spcBef>
              <a:spcAft>
                <a:spcPts val="0"/>
              </a:spcAft>
              <a:buSzPts val="1600"/>
              <a:buFont typeface="Century Gothic"/>
              <a:buChar char="●"/>
            </a:pPr>
            <a:r>
              <a:rPr lang="en-GB" sz="1600" dirty="0">
                <a:solidFill>
                  <a:srgbClr val="9B00C3"/>
                </a:solidFill>
                <a:latin typeface="Century Gothic"/>
                <a:ea typeface="Century Gothic"/>
                <a:cs typeface="Century Gothic"/>
                <a:sym typeface="Century Gothic"/>
              </a:rPr>
              <a:t>What counts as “regulatory innovation”</a:t>
            </a:r>
            <a:r>
              <a:rPr lang="en-GB" sz="1600" dirty="0">
                <a:latin typeface="Century Gothic"/>
                <a:ea typeface="Century Gothic"/>
                <a:cs typeface="Century Gothic"/>
                <a:sym typeface="Century Gothic"/>
              </a:rPr>
              <a:t> varies between regulators</a:t>
            </a:r>
            <a:endParaRPr sz="1600" dirty="0">
              <a:latin typeface="Century Gothic"/>
              <a:ea typeface="Century Gothic"/>
              <a:cs typeface="Century Gothic"/>
              <a:sym typeface="Century Gothic"/>
            </a:endParaRPr>
          </a:p>
          <a:p>
            <a:pPr marL="914400" lvl="1" indent="-330200" algn="l" rtl="0">
              <a:lnSpc>
                <a:spcPct val="150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Based on regulator experience, sector</a:t>
            </a:r>
            <a:endParaRPr sz="1600" dirty="0">
              <a:latin typeface="Century Gothic"/>
              <a:ea typeface="Century Gothic"/>
              <a:cs typeface="Century Gothic"/>
              <a:sym typeface="Century Gothic"/>
            </a:endParaRPr>
          </a:p>
          <a:p>
            <a:pPr marL="457200" lvl="0" indent="-330200" algn="l" rtl="0">
              <a:lnSpc>
                <a:spcPct val="150000"/>
              </a:lnSpc>
              <a:spcBef>
                <a:spcPts val="0"/>
              </a:spcBef>
              <a:spcAft>
                <a:spcPts val="0"/>
              </a:spcAft>
              <a:buSzPts val="1600"/>
              <a:buFont typeface="Century Gothic"/>
              <a:buChar char="●"/>
            </a:pPr>
            <a:r>
              <a:rPr lang="en-GB" sz="1600" dirty="0">
                <a:solidFill>
                  <a:srgbClr val="9B00C3"/>
                </a:solidFill>
                <a:latin typeface="Century Gothic"/>
                <a:ea typeface="Century Gothic"/>
                <a:cs typeface="Century Gothic"/>
                <a:sym typeface="Century Gothic"/>
              </a:rPr>
              <a:t>Steward </a:t>
            </a:r>
            <a:r>
              <a:rPr lang="en-GB" sz="1600" dirty="0">
                <a:latin typeface="Century Gothic"/>
                <a:ea typeface="Century Gothic"/>
                <a:cs typeface="Century Gothic"/>
                <a:sym typeface="Century Gothic"/>
              </a:rPr>
              <a:t>role may or may not require regulator to adopt </a:t>
            </a:r>
            <a:r>
              <a:rPr lang="en-GB" sz="1600" dirty="0">
                <a:solidFill>
                  <a:srgbClr val="9B00C3"/>
                </a:solidFill>
                <a:latin typeface="Century Gothic"/>
                <a:ea typeface="Century Gothic"/>
                <a:cs typeface="Century Gothic"/>
                <a:sym typeface="Century Gothic"/>
              </a:rPr>
              <a:t>Innovator </a:t>
            </a:r>
            <a:r>
              <a:rPr lang="en-GB" sz="1600" dirty="0">
                <a:latin typeface="Century Gothic"/>
                <a:ea typeface="Century Gothic"/>
                <a:cs typeface="Century Gothic"/>
                <a:sym typeface="Century Gothic"/>
              </a:rPr>
              <a:t>role</a:t>
            </a:r>
            <a:endParaRPr sz="1600" dirty="0">
              <a:latin typeface="Century Gothic"/>
              <a:ea typeface="Century Gothic"/>
              <a:cs typeface="Century Gothic"/>
              <a:sym typeface="Century Gothic"/>
            </a:endParaRPr>
          </a:p>
          <a:p>
            <a:pPr marL="457200" lvl="0" indent="-330200" algn="l" rtl="0">
              <a:lnSpc>
                <a:spcPct val="150000"/>
              </a:lnSpc>
              <a:spcBef>
                <a:spcPts val="0"/>
              </a:spcBef>
              <a:spcAft>
                <a:spcPts val="0"/>
              </a:spcAft>
              <a:buSzPts val="1600"/>
              <a:buFont typeface="Century Gothic"/>
              <a:buChar char="●"/>
            </a:pPr>
            <a:r>
              <a:rPr lang="en-GB" sz="1600" dirty="0">
                <a:solidFill>
                  <a:srgbClr val="9B00C3"/>
                </a:solidFill>
                <a:latin typeface="Century Gothic"/>
                <a:ea typeface="Century Gothic"/>
                <a:cs typeface="Century Gothic"/>
                <a:sym typeface="Century Gothic"/>
              </a:rPr>
              <a:t>Innovator </a:t>
            </a:r>
            <a:r>
              <a:rPr lang="en-GB" sz="1600" dirty="0">
                <a:latin typeface="Century Gothic"/>
                <a:ea typeface="Century Gothic"/>
                <a:cs typeface="Century Gothic"/>
                <a:sym typeface="Century Gothic"/>
              </a:rPr>
              <a:t>role may be unrelated to marketplace innovation:</a:t>
            </a:r>
            <a:endParaRPr sz="1600" dirty="0">
              <a:latin typeface="Century Gothic"/>
              <a:ea typeface="Century Gothic"/>
              <a:cs typeface="Century Gothic"/>
              <a:sym typeface="Century Gothic"/>
            </a:endParaRPr>
          </a:p>
          <a:p>
            <a:pPr marL="914400" lvl="1" indent="-330200" algn="l" rtl="0">
              <a:lnSpc>
                <a:spcPct val="150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Could be about achieving same objectives in same setting at lower cost or risk</a:t>
            </a:r>
            <a:endParaRPr sz="1600" dirty="0">
              <a:latin typeface="Century Gothic"/>
              <a:ea typeface="Century Gothic"/>
              <a:cs typeface="Century Gothic"/>
              <a:sym typeface="Century Gothic"/>
            </a:endParaRPr>
          </a:p>
          <a:p>
            <a:pPr marL="0" lvl="0" indent="0" algn="l" rtl="0">
              <a:lnSpc>
                <a:spcPct val="150000"/>
              </a:lnSpc>
              <a:spcBef>
                <a:spcPts val="0"/>
              </a:spcBef>
              <a:spcAft>
                <a:spcPts val="0"/>
              </a:spcAft>
              <a:buNone/>
            </a:pPr>
            <a:endParaRPr sz="1700" dirty="0">
              <a:latin typeface="Century Gothic"/>
              <a:ea typeface="Century Gothic"/>
              <a:cs typeface="Century Gothic"/>
              <a:sym typeface="Century Gothic"/>
            </a:endParaRPr>
          </a:p>
        </p:txBody>
      </p:sp>
      <p:sp>
        <p:nvSpPr>
          <p:cNvPr id="1261" name="Google Shape;1261;p215"/>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Why distinguish between Innovator/Steward/Catalyst roles?</a:t>
            </a:r>
            <a:endParaRPr sz="2000" b="1">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aphicFrame>
        <p:nvGraphicFramePr>
          <p:cNvPr id="1266" name="Google Shape;1266;p216"/>
          <p:cNvGraphicFramePr/>
          <p:nvPr/>
        </p:nvGraphicFramePr>
        <p:xfrm>
          <a:off x="286650" y="828000"/>
          <a:ext cx="8570700" cy="3948225"/>
        </p:xfrm>
        <a:graphic>
          <a:graphicData uri="http://schemas.openxmlformats.org/drawingml/2006/table">
            <a:tbl>
              <a:tblPr>
                <a:noFill/>
                <a:tableStyleId>{5A0B5360-0673-4DD9-87A8-716265CDCBC7}</a:tableStyleId>
              </a:tblPr>
              <a:tblGrid>
                <a:gridCol w="1954350">
                  <a:extLst>
                    <a:ext uri="{9D8B030D-6E8A-4147-A177-3AD203B41FA5}">
                      <a16:colId xmlns:a16="http://schemas.microsoft.com/office/drawing/2014/main" val="20000"/>
                    </a:ext>
                  </a:extLst>
                </a:gridCol>
                <a:gridCol w="1935475">
                  <a:extLst>
                    <a:ext uri="{9D8B030D-6E8A-4147-A177-3AD203B41FA5}">
                      <a16:colId xmlns:a16="http://schemas.microsoft.com/office/drawing/2014/main" val="20001"/>
                    </a:ext>
                  </a:extLst>
                </a:gridCol>
                <a:gridCol w="2538200">
                  <a:extLst>
                    <a:ext uri="{9D8B030D-6E8A-4147-A177-3AD203B41FA5}">
                      <a16:colId xmlns:a16="http://schemas.microsoft.com/office/drawing/2014/main" val="20002"/>
                    </a:ext>
                  </a:extLst>
                </a:gridCol>
                <a:gridCol w="2142675">
                  <a:extLst>
                    <a:ext uri="{9D8B030D-6E8A-4147-A177-3AD203B41FA5}">
                      <a16:colId xmlns:a16="http://schemas.microsoft.com/office/drawing/2014/main" val="20003"/>
                    </a:ext>
                  </a:extLst>
                </a:gridCol>
              </a:tblGrid>
              <a:tr h="531625">
                <a:tc>
                  <a:txBody>
                    <a:bodyPr/>
                    <a:lstStyle/>
                    <a:p>
                      <a:pPr marL="0" lvl="0" indent="0" algn="l" rtl="0">
                        <a:lnSpc>
                          <a:spcPct val="115000"/>
                        </a:lnSpc>
                        <a:spcBef>
                          <a:spcPts val="0"/>
                        </a:spcBef>
                        <a:spcAft>
                          <a:spcPts val="0"/>
                        </a:spcAft>
                        <a:buNone/>
                      </a:pPr>
                      <a:r>
                        <a:rPr lang="en-GB" sz="1200" b="1" dirty="0">
                          <a:solidFill>
                            <a:srgbClr val="FFFFFF"/>
                          </a:solidFill>
                          <a:latin typeface="Century Gothic"/>
                          <a:ea typeface="Century Gothic"/>
                          <a:cs typeface="Century Gothic"/>
                          <a:sym typeface="Century Gothic"/>
                        </a:rPr>
                        <a:t>Role: Regulator as….</a:t>
                      </a:r>
                      <a:endParaRPr sz="1200" b="1" dirty="0">
                        <a:solidFill>
                          <a:srgbClr val="FFFFFF"/>
                        </a:solidFill>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9B00C3"/>
                    </a:solidFill>
                  </a:tcPr>
                </a:tc>
                <a:tc>
                  <a:txBody>
                    <a:bodyPr/>
                    <a:lstStyle/>
                    <a:p>
                      <a:pPr marL="0" lvl="0" indent="0" algn="l" rtl="0">
                        <a:spcBef>
                          <a:spcPts val="0"/>
                        </a:spcBef>
                        <a:spcAft>
                          <a:spcPts val="0"/>
                        </a:spcAft>
                        <a:buNone/>
                      </a:pPr>
                      <a:r>
                        <a:rPr lang="en-GB" sz="1200" b="1">
                          <a:solidFill>
                            <a:srgbClr val="FFFFFF"/>
                          </a:solidFill>
                          <a:latin typeface="Century Gothic"/>
                          <a:ea typeface="Century Gothic"/>
                          <a:cs typeface="Century Gothic"/>
                          <a:sym typeface="Century Gothic"/>
                        </a:rPr>
                        <a:t>Can help to achieve regulatory objectives...</a:t>
                      </a:r>
                      <a:endParaRPr sz="1200" b="1">
                        <a:solidFill>
                          <a:srgbClr val="FFFFFF"/>
                        </a:solidFill>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9B00C3"/>
                    </a:solidFill>
                  </a:tcPr>
                </a:tc>
                <a:tc>
                  <a:txBody>
                    <a:bodyPr/>
                    <a:lstStyle/>
                    <a:p>
                      <a:pPr marL="0" lvl="0" indent="0" algn="l" rtl="0">
                        <a:spcBef>
                          <a:spcPts val="0"/>
                        </a:spcBef>
                        <a:spcAft>
                          <a:spcPts val="0"/>
                        </a:spcAft>
                        <a:buNone/>
                      </a:pPr>
                      <a:r>
                        <a:rPr lang="en-GB" sz="1200" b="1">
                          <a:solidFill>
                            <a:srgbClr val="FFFFFF"/>
                          </a:solidFill>
                          <a:latin typeface="Century Gothic"/>
                          <a:ea typeface="Century Gothic"/>
                          <a:cs typeface="Century Gothic"/>
                          <a:sym typeface="Century Gothic"/>
                        </a:rPr>
                        <a:t>Motivation</a:t>
                      </a:r>
                      <a:endParaRPr sz="1200" b="1">
                        <a:solidFill>
                          <a:srgbClr val="FFFFFF"/>
                        </a:solidFill>
                        <a:highlight>
                          <a:srgbClr val="FF0000"/>
                        </a:highlight>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9B00C3"/>
                    </a:solidFill>
                  </a:tcPr>
                </a:tc>
                <a:tc>
                  <a:txBody>
                    <a:bodyPr/>
                    <a:lstStyle/>
                    <a:p>
                      <a:pPr marL="0" lvl="0" indent="0" algn="l" rtl="0">
                        <a:spcBef>
                          <a:spcPts val="0"/>
                        </a:spcBef>
                        <a:spcAft>
                          <a:spcPts val="0"/>
                        </a:spcAft>
                        <a:buNone/>
                      </a:pPr>
                      <a:r>
                        <a:rPr lang="en-GB" sz="1200" b="1">
                          <a:solidFill>
                            <a:srgbClr val="FFFFFF"/>
                          </a:solidFill>
                          <a:latin typeface="Century Gothic"/>
                          <a:ea typeface="Century Gothic"/>
                          <a:cs typeface="Century Gothic"/>
                          <a:sym typeface="Century Gothic"/>
                        </a:rPr>
                        <a:t>Example</a:t>
                      </a:r>
                      <a:endParaRPr sz="1200" b="1">
                        <a:solidFill>
                          <a:srgbClr val="FFFFFF"/>
                        </a:solidFill>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9B00C3"/>
                    </a:solidFill>
                  </a:tcPr>
                </a:tc>
                <a:extLst>
                  <a:ext uri="{0D108BD9-81ED-4DB2-BD59-A6C34878D82A}">
                    <a16:rowId xmlns:a16="http://schemas.microsoft.com/office/drawing/2014/main" val="10000"/>
                  </a:ext>
                </a:extLst>
              </a:tr>
              <a:tr h="1127850">
                <a:tc>
                  <a:txBody>
                    <a:bodyPr/>
                    <a:lstStyle/>
                    <a:p>
                      <a:pPr marL="0" lvl="0" indent="0" algn="l" rtl="0">
                        <a:lnSpc>
                          <a:spcPct val="115000"/>
                        </a:lnSpc>
                        <a:spcBef>
                          <a:spcPts val="0"/>
                        </a:spcBef>
                        <a:spcAft>
                          <a:spcPts val="0"/>
                        </a:spcAft>
                        <a:buNone/>
                      </a:pPr>
                      <a:r>
                        <a:rPr lang="en-GB" sz="1200" b="1">
                          <a:latin typeface="Century Gothic"/>
                          <a:ea typeface="Century Gothic"/>
                          <a:cs typeface="Century Gothic"/>
                          <a:sym typeface="Century Gothic"/>
                        </a:rPr>
                        <a:t>Innovator</a:t>
                      </a:r>
                      <a:r>
                        <a:rPr lang="en-GB" sz="1200">
                          <a:latin typeface="Century Gothic"/>
                          <a:ea typeface="Century Gothic"/>
                          <a:cs typeface="Century Gothic"/>
                          <a:sym typeface="Century Gothic"/>
                        </a:rPr>
                        <a:t>: innovating itself</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Better, more efficiently</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Identify reforms to/new kinds of regulatory practice that can meet regulatory objectives ‘better’ (at lower cost, with less risk)</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179999" marR="0" lvl="0" indent="-161925" algn="l" rtl="0">
                        <a:lnSpc>
                          <a:spcPct val="100000"/>
                        </a:lnSpc>
                        <a:spcBef>
                          <a:spcPts val="0"/>
                        </a:spcBef>
                        <a:spcAft>
                          <a:spcPts val="0"/>
                        </a:spcAft>
                        <a:buSzPts val="1200"/>
                        <a:buFont typeface="Century Gothic"/>
                        <a:buChar char="●"/>
                      </a:pPr>
                      <a:r>
                        <a:rPr lang="en-GB" sz="1200">
                          <a:latin typeface="Century Gothic"/>
                          <a:ea typeface="Century Gothic"/>
                          <a:cs typeface="Century Gothic"/>
                          <a:sym typeface="Century Gothic"/>
                        </a:rPr>
                        <a:t>Shift from bright-line rules to outcomes-based regulation</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47350">
                <a:tc>
                  <a:txBody>
                    <a:bodyPr/>
                    <a:lstStyle/>
                    <a:p>
                      <a:pPr marL="0" lvl="0" indent="0" algn="l" rtl="0">
                        <a:lnSpc>
                          <a:spcPct val="115000"/>
                        </a:lnSpc>
                        <a:spcBef>
                          <a:spcPts val="0"/>
                        </a:spcBef>
                        <a:spcAft>
                          <a:spcPts val="0"/>
                        </a:spcAft>
                        <a:buNone/>
                      </a:pPr>
                      <a:r>
                        <a:rPr lang="en-GB" sz="1200" b="1">
                          <a:latin typeface="Century Gothic"/>
                          <a:ea typeface="Century Gothic"/>
                          <a:cs typeface="Century Gothic"/>
                          <a:sym typeface="Century Gothic"/>
                        </a:rPr>
                        <a:t>Steward</a:t>
                      </a:r>
                      <a:r>
                        <a:rPr lang="en-GB" sz="1200">
                          <a:latin typeface="Century Gothic"/>
                          <a:ea typeface="Century Gothic"/>
                          <a:cs typeface="Century Gothic"/>
                          <a:sym typeface="Century Gothic"/>
                        </a:rPr>
                        <a:t>: responding, adapting to (marketplace) innovation</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In a changing innovation environment</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Identifying appropriate regulatory response to specific innovation or innovations</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tc>
                  <a:txBody>
                    <a:bodyPr/>
                    <a:lstStyle/>
                    <a:p>
                      <a:pPr marL="179999" marR="0" lvl="0" indent="-161925" algn="l" rtl="0">
                        <a:lnSpc>
                          <a:spcPct val="100000"/>
                        </a:lnSpc>
                        <a:spcBef>
                          <a:spcPts val="0"/>
                        </a:spcBef>
                        <a:spcAft>
                          <a:spcPts val="0"/>
                        </a:spcAft>
                        <a:buSzPts val="1200"/>
                        <a:buFont typeface="Century Gothic"/>
                        <a:buChar char="●"/>
                      </a:pPr>
                      <a:r>
                        <a:rPr lang="en-GB" sz="1200">
                          <a:latin typeface="Century Gothic"/>
                          <a:ea typeface="Century Gothic"/>
                          <a:cs typeface="Century Gothic"/>
                          <a:sym typeface="Century Gothic"/>
                        </a:rPr>
                        <a:t>Development of guidance/rules on provision of automated advice in regulated activities (e.g. legal, financial advice)</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936475">
                <a:tc>
                  <a:txBody>
                    <a:bodyPr/>
                    <a:lstStyle/>
                    <a:p>
                      <a:pPr marL="0" lvl="0" indent="0" algn="l" rtl="0">
                        <a:lnSpc>
                          <a:spcPct val="115000"/>
                        </a:lnSpc>
                        <a:spcBef>
                          <a:spcPts val="0"/>
                        </a:spcBef>
                        <a:spcAft>
                          <a:spcPts val="0"/>
                        </a:spcAft>
                        <a:buNone/>
                      </a:pPr>
                      <a:r>
                        <a:rPr lang="en-GB" sz="1200" b="1">
                          <a:latin typeface="Century Gothic"/>
                          <a:ea typeface="Century Gothic"/>
                          <a:cs typeface="Century Gothic"/>
                          <a:sym typeface="Century Gothic"/>
                        </a:rPr>
                        <a:t>Catalyst</a:t>
                      </a:r>
                      <a:r>
                        <a:rPr lang="en-GB" sz="1200">
                          <a:latin typeface="Century Gothic"/>
                          <a:ea typeface="Century Gothic"/>
                          <a:cs typeface="Century Gothic"/>
                          <a:sym typeface="Century Gothic"/>
                        </a:rPr>
                        <a:t>: Catalysing (marketplace) innovation through regulatory action</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By changing the innovation environment</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sz="1200">
                          <a:latin typeface="Century Gothic"/>
                          <a:ea typeface="Century Gothic"/>
                          <a:cs typeface="Century Gothic"/>
                          <a:sym typeface="Century Gothic"/>
                        </a:rPr>
                        <a:t>Identifying and implementing regulatory action to unlock, facilitate greater innovation in a specific domain</a:t>
                      </a:r>
                      <a:endParaRPr sz="120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179999" lvl="0" indent="-161925" algn="l" rtl="0">
                        <a:spcBef>
                          <a:spcPts val="0"/>
                        </a:spcBef>
                        <a:spcAft>
                          <a:spcPts val="0"/>
                        </a:spcAft>
                        <a:buSzPts val="1200"/>
                        <a:buFont typeface="Century Gothic"/>
                        <a:buChar char="●"/>
                      </a:pPr>
                      <a:r>
                        <a:rPr lang="en-GB" sz="1200" dirty="0">
                          <a:latin typeface="Century Gothic"/>
                          <a:ea typeface="Century Gothic"/>
                          <a:cs typeface="Century Gothic"/>
                          <a:sym typeface="Century Gothic"/>
                        </a:rPr>
                        <a:t>Open standards e.g. for data</a:t>
                      </a:r>
                      <a:endParaRPr sz="1200" dirty="0">
                        <a:latin typeface="Century Gothic"/>
                        <a:ea typeface="Century Gothic"/>
                        <a:cs typeface="Century Gothic"/>
                        <a:sym typeface="Century Gothic"/>
                      </a:endParaRPr>
                    </a:p>
                    <a:p>
                      <a:pPr marL="179999" lvl="0" indent="-161925" algn="l" rtl="0">
                        <a:spcBef>
                          <a:spcPts val="0"/>
                        </a:spcBef>
                        <a:spcAft>
                          <a:spcPts val="0"/>
                        </a:spcAft>
                        <a:buSzPts val="1200"/>
                        <a:buFont typeface="Century Gothic"/>
                        <a:buChar char="●"/>
                      </a:pPr>
                      <a:r>
                        <a:rPr lang="en-GB" sz="1200" dirty="0">
                          <a:latin typeface="Century Gothic"/>
                          <a:ea typeface="Century Gothic"/>
                          <a:cs typeface="Century Gothic"/>
                          <a:sym typeface="Century Gothic"/>
                        </a:rPr>
                        <a:t>(Long term) emissions standards</a:t>
                      </a:r>
                      <a:endParaRPr sz="1200" dirty="0">
                        <a:latin typeface="Century Gothic"/>
                        <a:ea typeface="Century Gothic"/>
                        <a:cs typeface="Century Gothic"/>
                        <a:sym typeface="Century Gothic"/>
                      </a:endParaRPr>
                    </a:p>
                    <a:p>
                      <a:pPr marL="0" lvl="0" indent="0" algn="l" rtl="0">
                        <a:spcBef>
                          <a:spcPts val="0"/>
                        </a:spcBef>
                        <a:spcAft>
                          <a:spcPts val="0"/>
                        </a:spcAft>
                        <a:buNone/>
                      </a:pPr>
                      <a:endParaRPr sz="1200" dirty="0">
                        <a:latin typeface="Century Gothic"/>
                        <a:ea typeface="Century Gothic"/>
                        <a:cs typeface="Century Gothic"/>
                        <a:sym typeface="Century Gothic"/>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67" name="Google Shape;1267;p21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When to adopt different roles?</a:t>
            </a:r>
            <a:endParaRPr sz="2000" b="1">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graphicFrame>
        <p:nvGraphicFramePr>
          <p:cNvPr id="1272" name="Google Shape;1272;p217"/>
          <p:cNvGraphicFramePr/>
          <p:nvPr/>
        </p:nvGraphicFramePr>
        <p:xfrm>
          <a:off x="324000" y="792450"/>
          <a:ext cx="8604000" cy="4373820"/>
        </p:xfrm>
        <a:graphic>
          <a:graphicData uri="http://schemas.openxmlformats.org/drawingml/2006/table">
            <a:tbl>
              <a:tblPr>
                <a:noFill/>
                <a:tableStyleId>{3F10A708-9284-4125-837F-7B8736D48C2E}</a:tableStyleId>
              </a:tblPr>
              <a:tblGrid>
                <a:gridCol w="2868000">
                  <a:extLst>
                    <a:ext uri="{9D8B030D-6E8A-4147-A177-3AD203B41FA5}">
                      <a16:colId xmlns:a16="http://schemas.microsoft.com/office/drawing/2014/main" val="20000"/>
                    </a:ext>
                  </a:extLst>
                </a:gridCol>
                <a:gridCol w="2868000">
                  <a:extLst>
                    <a:ext uri="{9D8B030D-6E8A-4147-A177-3AD203B41FA5}">
                      <a16:colId xmlns:a16="http://schemas.microsoft.com/office/drawing/2014/main" val="20001"/>
                    </a:ext>
                  </a:extLst>
                </a:gridCol>
                <a:gridCol w="2868000">
                  <a:extLst>
                    <a:ext uri="{9D8B030D-6E8A-4147-A177-3AD203B41FA5}">
                      <a16:colId xmlns:a16="http://schemas.microsoft.com/office/drawing/2014/main" val="20002"/>
                    </a:ext>
                  </a:extLst>
                </a:gridCol>
              </a:tblGrid>
              <a:tr h="806450">
                <a:tc>
                  <a:txBody>
                    <a:bodyPr/>
                    <a:lstStyle/>
                    <a:p>
                      <a:pPr marL="0" lvl="0" indent="0" algn="ctr" rtl="0">
                        <a:spcBef>
                          <a:spcPts val="0"/>
                        </a:spcBef>
                        <a:spcAft>
                          <a:spcPts val="0"/>
                        </a:spcAft>
                        <a:buNone/>
                      </a:pPr>
                      <a:r>
                        <a:rPr lang="en-GB" sz="1500" b="1">
                          <a:solidFill>
                            <a:srgbClr val="FFFFFF"/>
                          </a:solidFill>
                          <a:latin typeface="Century Gothic"/>
                          <a:ea typeface="Century Gothic"/>
                          <a:cs typeface="Century Gothic"/>
                          <a:sym typeface="Century Gothic"/>
                        </a:rPr>
                        <a:t>Pushing for the ‘efficiency frontier’</a:t>
                      </a:r>
                      <a:endParaRPr sz="1500" b="1">
                        <a:solidFill>
                          <a:srgbClr val="FFFFFF"/>
                        </a:solidFill>
                        <a:latin typeface="Century Gothic"/>
                        <a:ea typeface="Century Gothic"/>
                        <a:cs typeface="Century Gothic"/>
                        <a:sym typeface="Century Gothic"/>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9B00C3"/>
                    </a:solidFill>
                  </a:tcPr>
                </a:tc>
                <a:tc>
                  <a:txBody>
                    <a:bodyPr/>
                    <a:lstStyle/>
                    <a:p>
                      <a:pPr marL="0" lvl="0" indent="0" algn="ctr" rtl="0">
                        <a:spcBef>
                          <a:spcPts val="0"/>
                        </a:spcBef>
                        <a:spcAft>
                          <a:spcPts val="0"/>
                        </a:spcAft>
                        <a:buNone/>
                      </a:pPr>
                      <a:r>
                        <a:rPr lang="en-GB" sz="1500" b="1">
                          <a:solidFill>
                            <a:srgbClr val="FFFFFF"/>
                          </a:solidFill>
                          <a:latin typeface="Century Gothic"/>
                          <a:ea typeface="Century Gothic"/>
                          <a:cs typeface="Century Gothic"/>
                          <a:sym typeface="Century Gothic"/>
                        </a:rPr>
                        <a:t>New challenges that demand new solutions</a:t>
                      </a:r>
                      <a:endParaRPr sz="1500" b="1">
                        <a:solidFill>
                          <a:srgbClr val="FFFFFF"/>
                        </a:solidFill>
                        <a:latin typeface="Century Gothic"/>
                        <a:ea typeface="Century Gothic"/>
                        <a:cs typeface="Century Gothic"/>
                        <a:sym typeface="Century Gothic"/>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9B00C3"/>
                    </a:solidFill>
                  </a:tcPr>
                </a:tc>
                <a:tc>
                  <a:txBody>
                    <a:bodyPr/>
                    <a:lstStyle/>
                    <a:p>
                      <a:pPr marL="0" lvl="0" indent="0" algn="ctr" rtl="0">
                        <a:spcBef>
                          <a:spcPts val="0"/>
                        </a:spcBef>
                        <a:spcAft>
                          <a:spcPts val="0"/>
                        </a:spcAft>
                        <a:buNone/>
                      </a:pPr>
                      <a:r>
                        <a:rPr lang="en-GB" sz="1500" b="1">
                          <a:solidFill>
                            <a:srgbClr val="FFFFFF"/>
                          </a:solidFill>
                          <a:latin typeface="Century Gothic"/>
                          <a:ea typeface="Century Gothic"/>
                          <a:cs typeface="Century Gothic"/>
                          <a:sym typeface="Century Gothic"/>
                        </a:rPr>
                        <a:t>Old and persistent challenges that demand new solutions</a:t>
                      </a:r>
                      <a:endParaRPr sz="1500" b="1">
                        <a:solidFill>
                          <a:srgbClr val="FFFFFF"/>
                        </a:solidFill>
                        <a:latin typeface="Century Gothic"/>
                        <a:ea typeface="Century Gothic"/>
                        <a:cs typeface="Century Gothic"/>
                        <a:sym typeface="Century Gothic"/>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9B00C3"/>
                    </a:solidFill>
                  </a:tcPr>
                </a:tc>
                <a:extLst>
                  <a:ext uri="{0D108BD9-81ED-4DB2-BD59-A6C34878D82A}">
                    <a16:rowId xmlns:a16="http://schemas.microsoft.com/office/drawing/2014/main" val="10000"/>
                  </a:ext>
                </a:extLst>
              </a:tr>
              <a:tr h="3194100">
                <a:tc>
                  <a:txBody>
                    <a:bodyPr/>
                    <a:lstStyle/>
                    <a:p>
                      <a:pPr marL="179999" lvl="0" indent="-256199"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“Regulator X’s processes impose an excessive and unnecessary burden on business”</a:t>
                      </a:r>
                      <a:endParaRPr sz="1200">
                        <a:solidFill>
                          <a:schemeClr val="dk1"/>
                        </a:solidFill>
                        <a:latin typeface="Century Gothic"/>
                        <a:ea typeface="Century Gothic"/>
                        <a:cs typeface="Century Gothic"/>
                        <a:sym typeface="Century Gothic"/>
                      </a:endParaRPr>
                    </a:p>
                    <a:p>
                      <a:pPr marL="179999" lvl="0" indent="-256199" algn="l" rtl="0">
                        <a:lnSpc>
                          <a:spcPct val="100000"/>
                        </a:lnSpc>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Can be a </a:t>
                      </a:r>
                      <a:r>
                        <a:rPr lang="en-GB" sz="1200" b="1">
                          <a:solidFill>
                            <a:schemeClr val="dk1"/>
                          </a:solidFill>
                          <a:latin typeface="Century Gothic"/>
                          <a:ea typeface="Century Gothic"/>
                          <a:cs typeface="Century Gothic"/>
                          <a:sym typeface="Century Gothic"/>
                        </a:rPr>
                        <a:t>response to</a:t>
                      </a:r>
                      <a:r>
                        <a:rPr lang="en-GB" sz="1200">
                          <a:solidFill>
                            <a:schemeClr val="dk1"/>
                          </a:solidFill>
                          <a:latin typeface="Century Gothic"/>
                          <a:ea typeface="Century Gothic"/>
                          <a:cs typeface="Century Gothic"/>
                          <a:sym typeface="Century Gothic"/>
                        </a:rPr>
                        <a:t> external pressure - regulatees, political</a:t>
                      </a:r>
                      <a:endParaRPr sz="1200">
                        <a:solidFill>
                          <a:schemeClr val="dk1"/>
                        </a:solidFill>
                        <a:latin typeface="Century Gothic"/>
                        <a:ea typeface="Century Gothic"/>
                        <a:cs typeface="Century Gothic"/>
                        <a:sym typeface="Century Gothic"/>
                      </a:endParaRPr>
                    </a:p>
                    <a:p>
                      <a:pPr marL="179999" lvl="0" indent="-256199" algn="l" rtl="0">
                        <a:lnSpc>
                          <a:spcPct val="100000"/>
                        </a:lnSpc>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Achieving regulatory goals with lower overhead/costs to business without increasing risks</a:t>
                      </a:r>
                      <a:endParaRPr sz="1200">
                        <a:solidFill>
                          <a:schemeClr val="dk1"/>
                        </a:solidFill>
                        <a:latin typeface="Century Gothic"/>
                        <a:ea typeface="Century Gothic"/>
                        <a:cs typeface="Century Gothic"/>
                        <a:sym typeface="Century Gothic"/>
                      </a:endParaRPr>
                    </a:p>
                    <a:p>
                      <a:pPr marL="179999" lvl="0" indent="-256199" algn="l" rtl="0">
                        <a:lnSpc>
                          <a:spcPct val="100000"/>
                        </a:lnSpc>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RegTech focusses here</a:t>
                      </a:r>
                      <a:endParaRPr sz="1200">
                        <a:solidFill>
                          <a:schemeClr val="dk1"/>
                        </a:solidFill>
                        <a:latin typeface="Century Gothic"/>
                        <a:ea typeface="Century Gothic"/>
                        <a:cs typeface="Century Gothic"/>
                        <a:sym typeface="Century Gothic"/>
                      </a:endParaRPr>
                    </a:p>
                    <a:p>
                      <a:pPr marL="179999" lvl="0" indent="-256199" algn="l" rtl="0">
                        <a:lnSpc>
                          <a:spcPct val="100000"/>
                        </a:lnSpc>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Incremental change</a:t>
                      </a:r>
                      <a:endParaRPr sz="1200">
                        <a:solidFill>
                          <a:schemeClr val="dk1"/>
                        </a:solidFill>
                        <a:latin typeface="Century Gothic"/>
                        <a:ea typeface="Century Gothic"/>
                        <a:cs typeface="Century Gothic"/>
                        <a:sym typeface="Century Gothic"/>
                      </a:endParaRPr>
                    </a:p>
                    <a:p>
                      <a:pPr marL="179999" lvl="0" indent="-256199" algn="l" rtl="0">
                        <a:lnSpc>
                          <a:spcPct val="100000"/>
                        </a:lnSpc>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Example: using machine learning to analyse regulatory returns</a:t>
                      </a:r>
                      <a:endParaRPr sz="1200">
                        <a:solidFill>
                          <a:schemeClr val="dk1"/>
                        </a:solidFill>
                        <a:latin typeface="Century Gothic"/>
                        <a:ea typeface="Century Gothic"/>
                        <a:cs typeface="Century Gothic"/>
                        <a:sym typeface="Century Gothic"/>
                      </a:endParaRPr>
                    </a:p>
                    <a:p>
                      <a:pPr marL="269999" lvl="0" indent="-228600" algn="l" rtl="0">
                        <a:lnSpc>
                          <a:spcPct val="100000"/>
                        </a:lnSpc>
                        <a:spcBef>
                          <a:spcPts val="1000"/>
                        </a:spcBef>
                        <a:spcAft>
                          <a:spcPts val="1000"/>
                        </a:spcAft>
                        <a:buNone/>
                      </a:pPr>
                      <a:endParaRPr sz="1200"/>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269999" lvl="0" indent="-304800" algn="l" rtl="0">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“AI is going to make our current approach to regulating Y redundant. What needs to change?”</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Can be </a:t>
                      </a:r>
                      <a:r>
                        <a:rPr lang="en-GB" sz="1200" b="1">
                          <a:solidFill>
                            <a:schemeClr val="dk1"/>
                          </a:solidFill>
                          <a:latin typeface="Century Gothic"/>
                          <a:ea typeface="Century Gothic"/>
                          <a:cs typeface="Century Gothic"/>
                          <a:sym typeface="Century Gothic"/>
                        </a:rPr>
                        <a:t>driven by</a:t>
                      </a:r>
                      <a:r>
                        <a:rPr lang="en-GB" sz="1200">
                          <a:solidFill>
                            <a:schemeClr val="dk1"/>
                          </a:solidFill>
                          <a:latin typeface="Century Gothic"/>
                          <a:ea typeface="Century Gothic"/>
                          <a:cs typeface="Century Gothic"/>
                          <a:sym typeface="Century Gothic"/>
                        </a:rPr>
                        <a:t> a new technology reaching maturity and achieving user traction</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Can demand significant change from the regulator and regulatory system e.g. collaboration &amp; reorganisation</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100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Example: creation of Digital Markets Unit with new powers to tackle market power of digital platforms (UK)</a:t>
                      </a:r>
                      <a:endParaRPr sz="1200">
                        <a:solidFill>
                          <a:schemeClr val="dk1"/>
                        </a:solidFill>
                        <a:latin typeface="Century Gothic"/>
                        <a:ea typeface="Century Gothic"/>
                        <a:cs typeface="Century Gothic"/>
                        <a:sym typeface="Century Gothic"/>
                      </a:endParaRP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269999" lvl="0" indent="-304800" algn="l" rtl="0">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“Our approach to regulating Z is not working well enough. What needs to change?”</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Can be </a:t>
                      </a:r>
                      <a:r>
                        <a:rPr lang="en-GB" sz="1200" b="1">
                          <a:solidFill>
                            <a:schemeClr val="dk1"/>
                          </a:solidFill>
                          <a:latin typeface="Century Gothic"/>
                          <a:ea typeface="Century Gothic"/>
                          <a:cs typeface="Century Gothic"/>
                          <a:sym typeface="Century Gothic"/>
                        </a:rPr>
                        <a:t>enabled by</a:t>
                      </a:r>
                      <a:r>
                        <a:rPr lang="en-GB" sz="1200">
                          <a:solidFill>
                            <a:schemeClr val="dk1"/>
                          </a:solidFill>
                          <a:latin typeface="Century Gothic"/>
                          <a:ea typeface="Century Gothic"/>
                          <a:cs typeface="Century Gothic"/>
                          <a:sym typeface="Century Gothic"/>
                        </a:rPr>
                        <a:t> a new technology that creates new possibilities for industry structure, dynamics</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Aim can be for radical change - paradigm shift</a:t>
                      </a:r>
                      <a:endParaRPr sz="1200">
                        <a:solidFill>
                          <a:schemeClr val="dk1"/>
                        </a:solidFill>
                        <a:latin typeface="Century Gothic"/>
                        <a:ea typeface="Century Gothic"/>
                        <a:cs typeface="Century Gothic"/>
                        <a:sym typeface="Century Gothic"/>
                      </a:endParaRPr>
                    </a:p>
                    <a:p>
                      <a:pPr marL="269999" lvl="0" indent="-304800" algn="l" rtl="0">
                        <a:spcBef>
                          <a:spcPts val="1000"/>
                        </a:spcBef>
                        <a:spcAft>
                          <a:spcPts val="100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Example: tackling consumer exploitation using behavioural science to define new defaults e.g. for product renewals, information provision</a:t>
                      </a:r>
                      <a:endParaRPr sz="1200">
                        <a:solidFill>
                          <a:schemeClr val="dk1"/>
                        </a:solidFill>
                        <a:latin typeface="Century Gothic"/>
                        <a:ea typeface="Century Gothic"/>
                        <a:cs typeface="Century Gothic"/>
                        <a:sym typeface="Century Gothic"/>
                      </a:endParaRP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273" name="Google Shape;1273;p21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000" b="1" dirty="0">
                <a:solidFill>
                  <a:schemeClr val="dk1"/>
                </a:solidFill>
                <a:latin typeface="Century Gothic"/>
                <a:ea typeface="Century Gothic"/>
                <a:cs typeface="Century Gothic"/>
                <a:sym typeface="Century Gothic"/>
              </a:rPr>
              <a:t>Why might a regulator want or need to be an Innovator?</a:t>
            </a:r>
            <a:endParaRPr sz="2000" b="1" dirty="0">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graphicFrame>
        <p:nvGraphicFramePr>
          <p:cNvPr id="1278" name="Google Shape;1278;p218"/>
          <p:cNvGraphicFramePr/>
          <p:nvPr/>
        </p:nvGraphicFramePr>
        <p:xfrm>
          <a:off x="324000" y="796450"/>
          <a:ext cx="8563750" cy="3779460"/>
        </p:xfrm>
        <a:graphic>
          <a:graphicData uri="http://schemas.openxmlformats.org/drawingml/2006/table">
            <a:tbl>
              <a:tblPr>
                <a:noFill/>
                <a:tableStyleId>{3F10A708-9284-4125-837F-7B8736D48C2E}</a:tableStyleId>
              </a:tblPr>
              <a:tblGrid>
                <a:gridCol w="4281875">
                  <a:extLst>
                    <a:ext uri="{9D8B030D-6E8A-4147-A177-3AD203B41FA5}">
                      <a16:colId xmlns:a16="http://schemas.microsoft.com/office/drawing/2014/main" val="20000"/>
                    </a:ext>
                  </a:extLst>
                </a:gridCol>
                <a:gridCol w="4281875">
                  <a:extLst>
                    <a:ext uri="{9D8B030D-6E8A-4147-A177-3AD203B41FA5}">
                      <a16:colId xmlns:a16="http://schemas.microsoft.com/office/drawing/2014/main" val="20001"/>
                    </a:ext>
                  </a:extLst>
                </a:gridCol>
              </a:tblGrid>
              <a:tr h="391775">
                <a:tc>
                  <a:txBody>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Steward</a:t>
                      </a:r>
                      <a:endParaRPr b="1">
                        <a:solidFill>
                          <a:srgbClr val="FFFFFF"/>
                        </a:solidFill>
                        <a:latin typeface="Century Gothic"/>
                        <a:ea typeface="Century Gothic"/>
                        <a:cs typeface="Century Gothic"/>
                        <a:sym typeface="Century Gothic"/>
                      </a:endParaRPr>
                    </a:p>
                  </a:txBody>
                  <a:tcPr marL="91425" marR="91425" marT="91425" marB="91425">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9B00C3"/>
                    </a:solidFill>
                  </a:tcPr>
                </a:tc>
                <a:tc>
                  <a:txBody>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Catalyst</a:t>
                      </a:r>
                      <a:endParaRPr b="1">
                        <a:solidFill>
                          <a:srgbClr val="FFFFFF"/>
                        </a:solidFill>
                        <a:latin typeface="Century Gothic"/>
                        <a:ea typeface="Century Gothic"/>
                        <a:cs typeface="Century Gothic"/>
                        <a:sym typeface="Century Gothic"/>
                      </a:endParaRPr>
                    </a:p>
                  </a:txBody>
                  <a:tcPr marL="91425" marR="91425" marT="91425" marB="91425">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9B00C3"/>
                    </a:solidFill>
                  </a:tcPr>
                </a:tc>
                <a:extLst>
                  <a:ext uri="{0D108BD9-81ED-4DB2-BD59-A6C34878D82A}">
                    <a16:rowId xmlns:a16="http://schemas.microsoft.com/office/drawing/2014/main" val="10000"/>
                  </a:ext>
                </a:extLst>
              </a:tr>
              <a:tr h="3142200">
                <a:tc>
                  <a:txBody>
                    <a:bodyPr/>
                    <a:lstStyle/>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Trajectory of an innovation - speed and shape of development, adoption, dissemination</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How the innovation will be (ab)used</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New opportunities for creating harms (personal, social, environmental)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Public attitudes, values in relation to the innovation</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Impact of current regulation/regulatory practice on types, trajectories of innovation</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Effect of different options for regulating on types, trajectories of innovation</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Is there ‘enough’, the ‘right kind of’ innovation emerging and gaining traction in the regulated space?</a:t>
                      </a:r>
                      <a:endParaRPr>
                        <a:solidFill>
                          <a:schemeClr val="dk1"/>
                        </a:solidFill>
                        <a:latin typeface="Century Gothic"/>
                        <a:ea typeface="Century Gothic"/>
                        <a:cs typeface="Century Gothic"/>
                        <a:sym typeface="Century Gothic"/>
                      </a:endParaRPr>
                    </a:p>
                    <a:p>
                      <a:pPr marL="914400" lvl="1"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How to make these judgements?</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What are the major drivers of/impediments to innovation in the sector?</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Which regulatory options are available to address these?</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How would the marketplace respond over time to these regulatory actions? What could be unintended consequences?</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Char char="●"/>
                      </a:pPr>
                      <a:r>
                        <a:rPr lang="en-GB">
                          <a:solidFill>
                            <a:schemeClr val="dk1"/>
                          </a:solidFill>
                          <a:latin typeface="Century Gothic"/>
                          <a:ea typeface="Century Gothic"/>
                          <a:cs typeface="Century Gothic"/>
                          <a:sym typeface="Century Gothic"/>
                        </a:rPr>
                        <a:t>What would be key determinants of success for these regulatory actions?</a:t>
                      </a:r>
                      <a:endParaRPr/>
                    </a:p>
                  </a:txBody>
                  <a:tcPr marL="91425" marR="91425" marT="91425" marB="91425">
                    <a:lnL w="76200" cap="flat" cmpd="sng">
                      <a:solidFill>
                        <a:srgbClr val="9E9E9E">
                          <a:alpha val="0"/>
                        </a:srgbClr>
                      </a:solidFill>
                      <a:prstDash val="solid"/>
                      <a:round/>
                      <a:headEnd type="none" w="sm" len="sm"/>
                      <a:tailEnd type="none" w="sm" len="sm"/>
                    </a:lnL>
                    <a:lnR w="76200" cap="flat" cmpd="sng">
                      <a:solidFill>
                        <a:srgbClr val="9E9E9E">
                          <a:alpha val="0"/>
                        </a:srgbClr>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279" name="Google Shape;1279;p218"/>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Steward and Catalyst: regulator faces different kinds of uncertainty</a:t>
            </a:r>
            <a:endParaRPr sz="2000" b="1">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219"/>
          <p:cNvSpPr txBox="1">
            <a:spLocks noGrp="1"/>
          </p:cNvSpPr>
          <p:nvPr>
            <p:ph type="body" idx="1"/>
          </p:nvPr>
        </p:nvSpPr>
        <p:spPr>
          <a:xfrm>
            <a:off x="137350" y="698650"/>
            <a:ext cx="8744400" cy="3905400"/>
          </a:xfrm>
          <a:prstGeom prst="rect">
            <a:avLst/>
          </a:prstGeom>
          <a:noFill/>
          <a:ln>
            <a:noFill/>
          </a:ln>
        </p:spPr>
        <p:txBody>
          <a:bodyPr spcFirstLastPara="1" wrap="square" lIns="91425" tIns="91425" rIns="91425" bIns="91425" anchor="ctr" anchorCtr="0">
            <a:noAutofit/>
          </a:bodyPr>
          <a:lstStyle/>
          <a:p>
            <a:pPr marL="457200" lvl="0" indent="-336550" algn="l" rtl="0">
              <a:lnSpc>
                <a:spcPct val="150000"/>
              </a:lnSpc>
              <a:spcBef>
                <a:spcPts val="0"/>
              </a:spcBef>
              <a:spcAft>
                <a:spcPts val="0"/>
              </a:spcAft>
              <a:buSzPts val="1700"/>
              <a:buFont typeface="Century Gothic"/>
              <a:buAutoNum type="arabicPeriod"/>
            </a:pPr>
            <a:r>
              <a:rPr lang="en-GB" sz="1700">
                <a:latin typeface="Century Gothic"/>
                <a:ea typeface="Century Gothic"/>
                <a:cs typeface="Century Gothic"/>
                <a:sym typeface="Century Gothic"/>
              </a:rPr>
              <a:t>Do nothing (intentionally or otherwise)</a:t>
            </a:r>
            <a:endParaRPr sz="1700">
              <a:latin typeface="Century Gothic"/>
              <a:ea typeface="Century Gothic"/>
              <a:cs typeface="Century Gothic"/>
              <a:sym typeface="Century Gothic"/>
            </a:endParaRPr>
          </a:p>
          <a:p>
            <a:pPr marL="914400" lvl="1" indent="-336550" algn="l" rtl="0">
              <a:lnSpc>
                <a:spcPct val="150000"/>
              </a:lnSpc>
              <a:spcBef>
                <a:spcPts val="0"/>
              </a:spcBef>
              <a:spcAft>
                <a:spcPts val="0"/>
              </a:spcAft>
              <a:buSzPts val="1700"/>
              <a:buFont typeface="Century Gothic"/>
              <a:buChar char="○"/>
            </a:pPr>
            <a:r>
              <a:rPr lang="en-GB" sz="1700">
                <a:latin typeface="Century Gothic"/>
                <a:ea typeface="Century Gothic"/>
                <a:cs typeface="Century Gothic"/>
                <a:sym typeface="Century Gothic"/>
              </a:rPr>
              <a:t>Effect could be restrictive or permissive</a:t>
            </a:r>
            <a:endParaRPr sz="1700">
              <a:latin typeface="Century Gothic"/>
              <a:ea typeface="Century Gothic"/>
              <a:cs typeface="Century Gothic"/>
              <a:sym typeface="Century Gothic"/>
            </a:endParaRPr>
          </a:p>
          <a:p>
            <a:pPr marL="457200" lvl="0" indent="-336550" algn="l" rtl="0">
              <a:lnSpc>
                <a:spcPct val="150000"/>
              </a:lnSpc>
              <a:spcBef>
                <a:spcPts val="0"/>
              </a:spcBef>
              <a:spcAft>
                <a:spcPts val="0"/>
              </a:spcAft>
              <a:buSzPts val="1700"/>
              <a:buFont typeface="Century Gothic"/>
              <a:buAutoNum type="arabicPeriod"/>
            </a:pPr>
            <a:r>
              <a:rPr lang="en-GB" sz="1700">
                <a:latin typeface="Century Gothic"/>
                <a:ea typeface="Century Gothic"/>
                <a:cs typeface="Century Gothic"/>
                <a:sym typeface="Century Gothic"/>
              </a:rPr>
              <a:t>Flexibility and forbearance</a:t>
            </a:r>
            <a:endParaRPr sz="1700">
              <a:latin typeface="Century Gothic"/>
              <a:ea typeface="Century Gothic"/>
              <a:cs typeface="Century Gothic"/>
              <a:sym typeface="Century Gothic"/>
            </a:endParaRPr>
          </a:p>
          <a:p>
            <a:pPr marL="914400" lvl="1" indent="-336550" algn="l" rtl="0">
              <a:lnSpc>
                <a:spcPct val="150000"/>
              </a:lnSpc>
              <a:spcBef>
                <a:spcPts val="0"/>
              </a:spcBef>
              <a:spcAft>
                <a:spcPts val="0"/>
              </a:spcAft>
              <a:buSzPts val="1700"/>
              <a:buFont typeface="Century Gothic"/>
              <a:buChar char="○"/>
            </a:pPr>
            <a:r>
              <a:rPr lang="en-GB" sz="1700">
                <a:latin typeface="Century Gothic"/>
                <a:ea typeface="Century Gothic"/>
                <a:cs typeface="Century Gothic"/>
                <a:sym typeface="Century Gothic"/>
              </a:rPr>
              <a:t>Case-by-case</a:t>
            </a:r>
            <a:endParaRPr sz="1700">
              <a:latin typeface="Century Gothic"/>
              <a:ea typeface="Century Gothic"/>
              <a:cs typeface="Century Gothic"/>
              <a:sym typeface="Century Gothic"/>
            </a:endParaRPr>
          </a:p>
          <a:p>
            <a:pPr marL="914400" lvl="1" indent="-336550" algn="l" rtl="0">
              <a:lnSpc>
                <a:spcPct val="150000"/>
              </a:lnSpc>
              <a:spcBef>
                <a:spcPts val="0"/>
              </a:spcBef>
              <a:spcAft>
                <a:spcPts val="0"/>
              </a:spcAft>
              <a:buSzPts val="1700"/>
              <a:buFont typeface="Century Gothic"/>
              <a:buChar char="○"/>
            </a:pPr>
            <a:r>
              <a:rPr lang="en-GB" sz="1700">
                <a:latin typeface="Century Gothic"/>
                <a:ea typeface="Century Gothic"/>
                <a:cs typeface="Century Gothic"/>
                <a:sym typeface="Century Gothic"/>
              </a:rPr>
              <a:t>No action letters, restricted licences, special charters</a:t>
            </a:r>
            <a:endParaRPr sz="1700">
              <a:latin typeface="Century Gothic"/>
              <a:ea typeface="Century Gothic"/>
              <a:cs typeface="Century Gothic"/>
              <a:sym typeface="Century Gothic"/>
            </a:endParaRPr>
          </a:p>
          <a:p>
            <a:pPr marL="457200" lvl="0" indent="-336550" algn="l" rtl="0">
              <a:lnSpc>
                <a:spcPct val="150000"/>
              </a:lnSpc>
              <a:spcBef>
                <a:spcPts val="0"/>
              </a:spcBef>
              <a:spcAft>
                <a:spcPts val="0"/>
              </a:spcAft>
              <a:buSzPts val="1700"/>
              <a:buFont typeface="Century Gothic"/>
              <a:buAutoNum type="arabicPeriod"/>
            </a:pPr>
            <a:r>
              <a:rPr lang="en-GB" sz="1700">
                <a:latin typeface="Century Gothic"/>
                <a:ea typeface="Century Gothic"/>
                <a:cs typeface="Century Gothic"/>
                <a:sym typeface="Century Gothic"/>
              </a:rPr>
              <a:t>Restricted experimentation</a:t>
            </a:r>
            <a:endParaRPr sz="1700">
              <a:latin typeface="Century Gothic"/>
              <a:ea typeface="Century Gothic"/>
              <a:cs typeface="Century Gothic"/>
              <a:sym typeface="Century Gothic"/>
            </a:endParaRPr>
          </a:p>
          <a:p>
            <a:pPr marL="914400" lvl="1" indent="-336550" algn="l" rtl="0">
              <a:lnSpc>
                <a:spcPct val="150000"/>
              </a:lnSpc>
              <a:spcBef>
                <a:spcPts val="0"/>
              </a:spcBef>
              <a:spcAft>
                <a:spcPts val="0"/>
              </a:spcAft>
              <a:buSzPts val="1700"/>
              <a:buFont typeface="Century Gothic"/>
              <a:buChar char="○"/>
            </a:pPr>
            <a:r>
              <a:rPr lang="en-GB" sz="1700">
                <a:latin typeface="Century Gothic"/>
                <a:ea typeface="Century Gothic"/>
                <a:cs typeface="Century Gothic"/>
                <a:sym typeface="Century Gothic"/>
              </a:rPr>
              <a:t>Structured context, “safe space” for experimentation</a:t>
            </a:r>
            <a:endParaRPr sz="1700">
              <a:latin typeface="Century Gothic"/>
              <a:ea typeface="Century Gothic"/>
              <a:cs typeface="Century Gothic"/>
              <a:sym typeface="Century Gothic"/>
            </a:endParaRPr>
          </a:p>
          <a:p>
            <a:pPr marL="457200" lvl="0" indent="-336550" algn="l" rtl="0">
              <a:lnSpc>
                <a:spcPct val="150000"/>
              </a:lnSpc>
              <a:spcBef>
                <a:spcPts val="0"/>
              </a:spcBef>
              <a:spcAft>
                <a:spcPts val="0"/>
              </a:spcAft>
              <a:buSzPts val="1700"/>
              <a:buFont typeface="Century Gothic"/>
              <a:buAutoNum type="arabicPeriod"/>
            </a:pPr>
            <a:r>
              <a:rPr lang="en-GB" sz="1700">
                <a:latin typeface="Century Gothic"/>
                <a:ea typeface="Century Gothic"/>
                <a:cs typeface="Century Gothic"/>
                <a:sym typeface="Century Gothic"/>
              </a:rPr>
              <a:t>Regulatory development</a:t>
            </a:r>
            <a:endParaRPr sz="1700">
              <a:latin typeface="Century Gothic"/>
              <a:ea typeface="Century Gothic"/>
              <a:cs typeface="Century Gothic"/>
              <a:sym typeface="Century Gothic"/>
            </a:endParaRPr>
          </a:p>
          <a:p>
            <a:pPr marL="914400" lvl="1" indent="-336550" algn="l" rtl="0">
              <a:lnSpc>
                <a:spcPct val="150000"/>
              </a:lnSpc>
              <a:spcBef>
                <a:spcPts val="0"/>
              </a:spcBef>
              <a:spcAft>
                <a:spcPts val="0"/>
              </a:spcAft>
              <a:buSzPts val="1700"/>
              <a:buFont typeface="Century Gothic"/>
              <a:buChar char="○"/>
            </a:pPr>
            <a:r>
              <a:rPr lang="en-GB" sz="1700">
                <a:latin typeface="Century Gothic"/>
                <a:ea typeface="Century Gothic"/>
                <a:cs typeface="Century Gothic"/>
                <a:sym typeface="Century Gothic"/>
              </a:rPr>
              <a:t>Reform existing, create new regulation</a:t>
            </a:r>
            <a:endParaRPr sz="1700">
              <a:latin typeface="Century Gothic"/>
              <a:ea typeface="Century Gothic"/>
              <a:cs typeface="Century Gothic"/>
              <a:sym typeface="Century Gothic"/>
            </a:endParaRPr>
          </a:p>
        </p:txBody>
      </p:sp>
      <p:sp>
        <p:nvSpPr>
          <p:cNvPr id="1285" name="Google Shape;1285;p219"/>
          <p:cNvSpPr txBox="1"/>
          <p:nvPr/>
        </p:nvSpPr>
        <p:spPr>
          <a:xfrm>
            <a:off x="267925" y="4429600"/>
            <a:ext cx="7807500" cy="2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 Based on </a:t>
            </a:r>
            <a:r>
              <a:rPr lang="en-GB" sz="1200" i="1">
                <a:latin typeface="Century Gothic"/>
                <a:ea typeface="Century Gothic"/>
                <a:cs typeface="Century Gothic"/>
                <a:sym typeface="Century Gothic"/>
              </a:rPr>
              <a:t>Regulating a Revolution</a:t>
            </a:r>
            <a:r>
              <a:rPr lang="en-GB" sz="1200">
                <a:latin typeface="Century Gothic"/>
                <a:ea typeface="Century Gothic"/>
                <a:cs typeface="Century Gothic"/>
                <a:sym typeface="Century Gothic"/>
              </a:rPr>
              <a:t>, Zetzsche et al (2017)</a:t>
            </a:r>
            <a:endParaRPr sz="1200">
              <a:latin typeface="Century Gothic"/>
              <a:ea typeface="Century Gothic"/>
              <a:cs typeface="Century Gothic"/>
              <a:sym typeface="Century Gothic"/>
            </a:endParaRPr>
          </a:p>
        </p:txBody>
      </p:sp>
      <p:sp>
        <p:nvSpPr>
          <p:cNvPr id="1286" name="Google Shape;1286;p219"/>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Regulator as Steward: what stances can a regulator adopt towards an emerging innovation?</a:t>
            </a:r>
            <a:endParaRPr sz="2000" b="1">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pic>
        <p:nvPicPr>
          <p:cNvPr id="1291" name="Google Shape;1291;p220"/>
          <p:cNvPicPr preferRelativeResize="0"/>
          <p:nvPr/>
        </p:nvPicPr>
        <p:blipFill rotWithShape="1">
          <a:blip r:embed="rId3">
            <a:alphaModFix/>
          </a:blip>
          <a:srcRect l="10225"/>
          <a:stretch/>
        </p:blipFill>
        <p:spPr>
          <a:xfrm>
            <a:off x="0" y="0"/>
            <a:ext cx="9396625" cy="5143501"/>
          </a:xfrm>
          <a:prstGeom prst="rect">
            <a:avLst/>
          </a:prstGeom>
          <a:noFill/>
          <a:ln>
            <a:noFill/>
          </a:ln>
        </p:spPr>
      </p:pic>
      <p:sp>
        <p:nvSpPr>
          <p:cNvPr id="1292" name="Google Shape;1292;p220"/>
          <p:cNvSpPr/>
          <p:nvPr/>
        </p:nvSpPr>
        <p:spPr>
          <a:xfrm>
            <a:off x="2218500" y="308175"/>
            <a:ext cx="4622700" cy="4608000"/>
          </a:xfrm>
          <a:prstGeom prst="ellipse">
            <a:avLst/>
          </a:prstGeom>
          <a:solidFill>
            <a:srgbClr val="FF5900"/>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Principles for Practice</a:t>
            </a:r>
            <a:endParaRPr sz="4200" b="1">
              <a:solidFill>
                <a:srgbClr val="FFFFFF"/>
              </a:solidFill>
              <a:latin typeface="Century Gothic"/>
              <a:ea typeface="Century Gothic"/>
              <a:cs typeface="Century Gothic"/>
              <a:sym typeface="Century Gothic"/>
            </a:endParaRPr>
          </a:p>
        </p:txBody>
      </p:sp>
      <p:pic>
        <p:nvPicPr>
          <p:cNvPr id="1293" name="Google Shape;1293;p220"/>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294" name="Google Shape;1294;p220"/>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a:solidFill>
                  <a:srgbClr val="FFC19F"/>
                </a:solidFill>
                <a:latin typeface="Century Gothic"/>
                <a:ea typeface="Century Gothic"/>
                <a:cs typeface="Century Gothic"/>
                <a:sym typeface="Century Gothic"/>
              </a:rPr>
              <a:t>Regulation </a:t>
            </a:r>
            <a:br>
              <a:rPr lang="en-GB" sz="3000" b="1" dirty="0">
                <a:solidFill>
                  <a:srgbClr val="FFC19F"/>
                </a:solidFill>
                <a:latin typeface="Century Gothic"/>
                <a:ea typeface="Century Gothic"/>
                <a:cs typeface="Century Gothic"/>
                <a:sym typeface="Century Gothic"/>
              </a:rPr>
            </a:br>
            <a:r>
              <a:rPr lang="en-GB" sz="3000" b="1" dirty="0">
                <a:solidFill>
                  <a:srgbClr val="FFC19F"/>
                </a:solidFill>
                <a:latin typeface="Century Gothic"/>
                <a:ea typeface="Century Gothic"/>
                <a:cs typeface="Century Gothic"/>
                <a:sym typeface="Century Gothic"/>
              </a:rPr>
              <a:t>and Innovation</a:t>
            </a:r>
            <a:endParaRPr dirty="0">
              <a:solidFill>
                <a:srgbClr val="FFC19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22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Principles to guide regulators in their engagement with innovation</a:t>
            </a:r>
            <a:endParaRPr sz="2000" b="1">
              <a:latin typeface="Century Gothic"/>
              <a:ea typeface="Century Gothic"/>
              <a:cs typeface="Century Gothic"/>
              <a:sym typeface="Century Gothic"/>
            </a:endParaRPr>
          </a:p>
        </p:txBody>
      </p:sp>
      <p:sp>
        <p:nvSpPr>
          <p:cNvPr id="1300" name="Google Shape;1300;p221"/>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dirty="0">
                <a:solidFill>
                  <a:schemeClr val="dk1"/>
                </a:solidFill>
                <a:latin typeface="Century Gothic"/>
                <a:ea typeface="Century Gothic"/>
                <a:cs typeface="Century Gothic"/>
                <a:sym typeface="Century Gothic"/>
              </a:rPr>
              <a:t>One way in which regulators can support innovation without compromising safety in a context of uncertainty is to use processes that can better </a:t>
            </a:r>
            <a:r>
              <a:rPr lang="en-GB" sz="1600" b="1" dirty="0">
                <a:solidFill>
                  <a:srgbClr val="FF5A00"/>
                </a:solidFill>
                <a:latin typeface="Century Gothic"/>
                <a:ea typeface="Century Gothic"/>
                <a:cs typeface="Century Gothic"/>
                <a:sym typeface="Century Gothic"/>
              </a:rPr>
              <a:t>anticipate issues and opportunities</a:t>
            </a:r>
            <a:r>
              <a:rPr lang="en-GB" sz="1600" dirty="0">
                <a:solidFill>
                  <a:schemeClr val="dk1"/>
                </a:solidFill>
                <a:latin typeface="Century Gothic"/>
                <a:ea typeface="Century Gothic"/>
                <a:cs typeface="Century Gothic"/>
                <a:sym typeface="Century Gothic"/>
              </a:rPr>
              <a:t>. </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GB" sz="1600" dirty="0">
                <a:solidFill>
                  <a:schemeClr val="dk1"/>
                </a:solidFill>
                <a:latin typeface="Century Gothic"/>
                <a:ea typeface="Century Gothic"/>
                <a:cs typeface="Century Gothic"/>
                <a:sym typeface="Century Gothic"/>
              </a:rPr>
              <a:t>We have identified a set of 6 six principles which we believe can help regulators to:</a:t>
            </a:r>
            <a:endParaRPr sz="1600" dirty="0">
              <a:solidFill>
                <a:schemeClr val="dk1"/>
              </a:solidFill>
              <a:latin typeface="Century Gothic"/>
              <a:ea typeface="Century Gothic"/>
              <a:cs typeface="Century Gothic"/>
              <a:sym typeface="Century Gothic"/>
            </a:endParaRPr>
          </a:p>
          <a:p>
            <a:pPr marL="914400" lvl="0" indent="-330200" algn="l" rtl="0">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Avoid some of the issues associated with acting early, </a:t>
            </a:r>
            <a:endParaRPr sz="1600" dirty="0">
              <a:solidFill>
                <a:schemeClr val="dk1"/>
              </a:solidFill>
              <a:latin typeface="Century Gothic"/>
              <a:ea typeface="Century Gothic"/>
              <a:cs typeface="Century Gothic"/>
              <a:sym typeface="Century Gothic"/>
            </a:endParaRPr>
          </a:p>
          <a:p>
            <a:pPr marL="914400" lvl="0" indent="-330200" algn="l" rtl="0">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Develop intelligence around marketplace innovation and its potential impacts, </a:t>
            </a:r>
            <a:endParaRPr sz="1600" dirty="0">
              <a:solidFill>
                <a:schemeClr val="dk1"/>
              </a:solidFill>
              <a:latin typeface="Century Gothic"/>
              <a:ea typeface="Century Gothic"/>
              <a:cs typeface="Century Gothic"/>
              <a:sym typeface="Century Gothic"/>
            </a:endParaRPr>
          </a:p>
          <a:p>
            <a:pPr marL="914400" lvl="0" indent="-330200" algn="l" rtl="0">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Leverage wider stakeholder input through more participatory processes, and</a:t>
            </a:r>
            <a:endParaRPr sz="1600" dirty="0">
              <a:solidFill>
                <a:schemeClr val="dk1"/>
              </a:solidFill>
              <a:latin typeface="Century Gothic"/>
              <a:ea typeface="Century Gothic"/>
              <a:cs typeface="Century Gothic"/>
              <a:sym typeface="Century Gothic"/>
            </a:endParaRPr>
          </a:p>
          <a:p>
            <a:pPr marL="914400" lvl="0" indent="-330200" algn="l" rtl="0">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Assess the effectiveness of different interventions. </a:t>
            </a: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GB" sz="1200" dirty="0">
                <a:solidFill>
                  <a:schemeClr val="dk1"/>
                </a:solidFill>
                <a:latin typeface="Century Gothic"/>
                <a:ea typeface="Century Gothic"/>
                <a:cs typeface="Century Gothic"/>
                <a:sym typeface="Century Gothic"/>
              </a:rPr>
              <a:t>(These principles build on the concept of </a:t>
            </a:r>
            <a:r>
              <a:rPr lang="en-GB" sz="1200" i="1" dirty="0">
                <a:solidFill>
                  <a:schemeClr val="dk1"/>
                </a:solidFill>
                <a:latin typeface="Century Gothic"/>
                <a:ea typeface="Century Gothic"/>
                <a:cs typeface="Century Gothic"/>
                <a:sym typeface="Century Gothic"/>
              </a:rPr>
              <a:t>anticipatory governance</a:t>
            </a:r>
            <a:r>
              <a:rPr lang="en-GB" sz="1200" dirty="0">
                <a:solidFill>
                  <a:schemeClr val="dk1"/>
                </a:solidFill>
                <a:latin typeface="Century Gothic"/>
                <a:ea typeface="Century Gothic"/>
                <a:cs typeface="Century Gothic"/>
                <a:sym typeface="Century Gothic"/>
              </a:rPr>
              <a:t> and are part of Nesta’s work on </a:t>
            </a:r>
            <a:r>
              <a:rPr lang="en-GB" sz="1200" i="1" dirty="0">
                <a:solidFill>
                  <a:schemeClr val="dk1"/>
                </a:solidFill>
                <a:latin typeface="Century Gothic"/>
                <a:ea typeface="Century Gothic"/>
                <a:cs typeface="Century Gothic"/>
                <a:sym typeface="Century Gothic"/>
              </a:rPr>
              <a:t>anticipatory regulation</a:t>
            </a:r>
            <a:r>
              <a:rPr lang="en-GB" sz="1200" dirty="0">
                <a:solidFill>
                  <a:schemeClr val="dk1"/>
                </a:solidFill>
                <a:latin typeface="Century Gothic"/>
                <a:ea typeface="Century Gothic"/>
                <a:cs typeface="Century Gothic"/>
                <a:sym typeface="Century Gothic"/>
              </a:rPr>
              <a:t>. They outline ways in which regulators can build knowledge and capacity in key areas -e.g. foresight, engagement, data collection etc- to help overcome uncertainty, better understand what might happen and how to respond in a resilient way)</a:t>
            </a:r>
            <a:endParaRPr sz="1100" dirty="0">
              <a:solidFill>
                <a:schemeClr val="dk1"/>
              </a:solidFill>
            </a:endParaRPr>
          </a:p>
          <a:p>
            <a:pPr marL="457200" lvl="0" indent="-330200" algn="l" rtl="0">
              <a:lnSpc>
                <a:spcPct val="115000"/>
              </a:lnSpc>
              <a:spcBef>
                <a:spcPts val="0"/>
              </a:spcBef>
              <a:spcAft>
                <a:spcPts val="0"/>
              </a:spcAft>
              <a:buSzPts val="1600"/>
              <a:buFont typeface="Century Gothic"/>
              <a:buChar char="●"/>
            </a:pPr>
            <a:endParaRPr sz="1600" dirty="0">
              <a:latin typeface="Century Gothic"/>
              <a:ea typeface="Century Gothic"/>
              <a:cs typeface="Century Gothic"/>
              <a:sym typeface="Century Gothic"/>
            </a:endParaRPr>
          </a:p>
          <a:p>
            <a:pPr marL="0" lvl="0" indent="0" algn="l" rtl="0">
              <a:spcBef>
                <a:spcPts val="0"/>
              </a:spcBef>
              <a:spcAft>
                <a:spcPts val="0"/>
              </a:spcAft>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222"/>
          <p:cNvPicPr preferRelativeResize="0"/>
          <p:nvPr/>
        </p:nvPicPr>
        <p:blipFill>
          <a:blip r:embed="rId3">
            <a:alphaModFix/>
          </a:blip>
          <a:stretch>
            <a:fillRect/>
          </a:stretch>
        </p:blipFill>
        <p:spPr>
          <a:xfrm>
            <a:off x="303525" y="572325"/>
            <a:ext cx="4326301" cy="4083926"/>
          </a:xfrm>
          <a:prstGeom prst="rect">
            <a:avLst/>
          </a:prstGeom>
          <a:noFill/>
          <a:ln>
            <a:noFill/>
          </a:ln>
        </p:spPr>
      </p:pic>
      <p:sp>
        <p:nvSpPr>
          <p:cNvPr id="1306" name="Google Shape;1306;p222"/>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Six principles of practice</a:t>
            </a:r>
            <a:endParaRPr sz="2000" b="1">
              <a:latin typeface="Century Gothic"/>
              <a:ea typeface="Century Gothic"/>
              <a:cs typeface="Century Gothic"/>
              <a:sym typeface="Century Gothic"/>
            </a:endParaRPr>
          </a:p>
        </p:txBody>
      </p:sp>
      <p:sp>
        <p:nvSpPr>
          <p:cNvPr id="1307" name="Google Shape;1307;p222"/>
          <p:cNvSpPr txBox="1"/>
          <p:nvPr/>
        </p:nvSpPr>
        <p:spPr>
          <a:xfrm>
            <a:off x="4648200" y="110075"/>
            <a:ext cx="4326300" cy="45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latin typeface="Century Gothic"/>
                <a:ea typeface="Century Gothic"/>
                <a:cs typeface="Century Gothic"/>
                <a:sym typeface="Century Gothic"/>
              </a:rPr>
              <a:t>Inclusive and collaborative</a:t>
            </a:r>
            <a:r>
              <a:rPr lang="en-GB" sz="1600">
                <a:latin typeface="Century Gothic"/>
                <a:ea typeface="Century Gothic"/>
                <a:cs typeface="Century Gothic"/>
                <a:sym typeface="Century Gothic"/>
              </a:rPr>
              <a:t>- e.g. co-design, see City of Toronto’s work with public on sharing economy regulation.</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GB" sz="1600" b="1">
                <a:latin typeface="Century Gothic"/>
                <a:ea typeface="Century Gothic"/>
                <a:cs typeface="Century Gothic"/>
                <a:sym typeface="Century Gothic"/>
              </a:rPr>
              <a:t>Future-facing</a:t>
            </a:r>
            <a:r>
              <a:rPr lang="en-GB" sz="1600">
                <a:latin typeface="Century Gothic"/>
                <a:ea typeface="Century Gothic"/>
                <a:cs typeface="Century Gothic"/>
                <a:sym typeface="Century Gothic"/>
              </a:rPr>
              <a:t>- e.g. integrating foresight, see Singapore’s approach</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GB" sz="1600" b="1">
                <a:latin typeface="Century Gothic"/>
                <a:ea typeface="Century Gothic"/>
                <a:cs typeface="Century Gothic"/>
                <a:sym typeface="Century Gothic"/>
              </a:rPr>
              <a:t>Proactive</a:t>
            </a:r>
            <a:r>
              <a:rPr lang="en-GB" sz="1600">
                <a:latin typeface="Century Gothic"/>
                <a:ea typeface="Century Gothic"/>
                <a:cs typeface="Century Gothic"/>
                <a:sym typeface="Century Gothic"/>
              </a:rPr>
              <a:t>- e.g. acting early and guiding innovation, see FCA’s green fintech challenge (innovator as catalyst).</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GB" sz="1600" b="1">
                <a:latin typeface="Century Gothic"/>
                <a:ea typeface="Century Gothic"/>
                <a:cs typeface="Century Gothic"/>
                <a:sym typeface="Century Gothic"/>
              </a:rPr>
              <a:t>Iterative</a:t>
            </a:r>
            <a:r>
              <a:rPr lang="en-GB" sz="1600">
                <a:latin typeface="Century Gothic"/>
                <a:ea typeface="Century Gothic"/>
                <a:cs typeface="Century Gothic"/>
                <a:sym typeface="Century Gothic"/>
              </a:rPr>
              <a:t>- e.g. continually testing alt approaches</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GB" sz="1600" b="1">
                <a:latin typeface="Century Gothic"/>
                <a:ea typeface="Century Gothic"/>
                <a:cs typeface="Century Gothic"/>
                <a:sym typeface="Century Gothic"/>
              </a:rPr>
              <a:t>Outcomes-based</a:t>
            </a:r>
            <a:r>
              <a:rPr lang="en-GB" sz="1600">
                <a:latin typeface="Century Gothic"/>
                <a:ea typeface="Century Gothic"/>
                <a:cs typeface="Century Gothic"/>
                <a:sym typeface="Century Gothic"/>
              </a:rPr>
              <a:t>- balanced with risk, rule and principles based regulation.</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GB" sz="1600" b="1">
                <a:latin typeface="Century Gothic"/>
                <a:ea typeface="Century Gothic"/>
                <a:cs typeface="Century Gothic"/>
                <a:sym typeface="Century Gothic"/>
              </a:rPr>
              <a:t>Experimental</a:t>
            </a:r>
            <a:r>
              <a:rPr lang="en-GB" sz="1600">
                <a:latin typeface="Century Gothic"/>
                <a:ea typeface="Century Gothic"/>
                <a:cs typeface="Century Gothic"/>
                <a:sym typeface="Century Gothic"/>
              </a:rPr>
              <a:t>- e.g. Sandboxes, regulator as innovator and steward</a:t>
            </a:r>
            <a:endParaRPr sz="1600">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223"/>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Poll questions - Innovator, Steward, Catalyst roles</a:t>
            </a:r>
            <a:endParaRPr sz="2000" b="1">
              <a:latin typeface="Century Gothic"/>
              <a:ea typeface="Century Gothic"/>
              <a:cs typeface="Century Gothic"/>
              <a:sym typeface="Century Gothic"/>
            </a:endParaRPr>
          </a:p>
        </p:txBody>
      </p:sp>
      <p:sp>
        <p:nvSpPr>
          <p:cNvPr id="1313" name="Google Shape;1313;p223"/>
          <p:cNvSpPr txBox="1"/>
          <p:nvPr/>
        </p:nvSpPr>
        <p:spPr>
          <a:xfrm>
            <a:off x="1035925" y="816350"/>
            <a:ext cx="7863900" cy="24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Which role(s) do you think will be most important for you in the next few years?</a:t>
            </a: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Which role(s) do you feel most comfortable in?</a:t>
            </a: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a:latin typeface="Century Gothic"/>
                <a:ea typeface="Century Gothic"/>
                <a:cs typeface="Century Gothic"/>
                <a:sym typeface="Century Gothic"/>
              </a:rPr>
              <a:t>Which roles do you feel least comfortable in?</a:t>
            </a:r>
            <a:endParaRPr sz="1600">
              <a:latin typeface="Century Gothic"/>
              <a:ea typeface="Century Gothic"/>
              <a:cs typeface="Century Gothic"/>
              <a:sym typeface="Century Gothic"/>
            </a:endParaRPr>
          </a:p>
          <a:p>
            <a:pPr marL="0" lvl="0" indent="0" algn="l" rtl="0">
              <a:spcBef>
                <a:spcPts val="0"/>
              </a:spcBef>
              <a:spcAft>
                <a:spcPts val="0"/>
              </a:spcAft>
              <a:buNone/>
            </a:pPr>
            <a:endParaRPr/>
          </a:p>
        </p:txBody>
      </p:sp>
      <p:pic>
        <p:nvPicPr>
          <p:cNvPr id="1314" name="Google Shape;1314;p223"/>
          <p:cNvPicPr preferRelativeResize="0"/>
          <p:nvPr/>
        </p:nvPicPr>
        <p:blipFill rotWithShape="1">
          <a:blip r:embed="rId3">
            <a:alphaModFix/>
          </a:blip>
          <a:srcRect b="13621"/>
          <a:stretch/>
        </p:blipFill>
        <p:spPr>
          <a:xfrm>
            <a:off x="324000" y="904200"/>
            <a:ext cx="591476" cy="510900"/>
          </a:xfrm>
          <a:prstGeom prst="rect">
            <a:avLst/>
          </a:prstGeom>
          <a:noFill/>
          <a:ln>
            <a:noFill/>
          </a:ln>
        </p:spPr>
      </p:pic>
      <p:pic>
        <p:nvPicPr>
          <p:cNvPr id="1315" name="Google Shape;1315;p223"/>
          <p:cNvPicPr preferRelativeResize="0"/>
          <p:nvPr/>
        </p:nvPicPr>
        <p:blipFill rotWithShape="1">
          <a:blip r:embed="rId3">
            <a:alphaModFix/>
          </a:blip>
          <a:srcRect b="13621"/>
          <a:stretch/>
        </p:blipFill>
        <p:spPr>
          <a:xfrm>
            <a:off x="324000" y="1971000"/>
            <a:ext cx="591476" cy="510900"/>
          </a:xfrm>
          <a:prstGeom prst="rect">
            <a:avLst/>
          </a:prstGeom>
          <a:noFill/>
          <a:ln>
            <a:noFill/>
          </a:ln>
        </p:spPr>
      </p:pic>
      <p:pic>
        <p:nvPicPr>
          <p:cNvPr id="1316" name="Google Shape;1316;p223"/>
          <p:cNvPicPr preferRelativeResize="0"/>
          <p:nvPr/>
        </p:nvPicPr>
        <p:blipFill rotWithShape="1">
          <a:blip r:embed="rId3">
            <a:alphaModFix/>
          </a:blip>
          <a:srcRect b="13621"/>
          <a:stretch/>
        </p:blipFill>
        <p:spPr>
          <a:xfrm>
            <a:off x="324000" y="2809200"/>
            <a:ext cx="591476" cy="510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Google Shape;1321;p224"/>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sp>
        <p:nvSpPr>
          <p:cNvPr id="1322" name="Google Shape;1322;p224"/>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23" name="Google Shape;1323;p224"/>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324" name="Google Shape;1324;p224"/>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Questions &amp; Discussion</a:t>
            </a:r>
            <a:endParaRPr sz="4200" b="1">
              <a:solidFill>
                <a:srgbClr val="FF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98"/>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Agenda</a:t>
            </a:r>
            <a:endParaRPr sz="2000" b="1">
              <a:latin typeface="Century Gothic"/>
              <a:ea typeface="Century Gothic"/>
              <a:cs typeface="Century Gothic"/>
              <a:sym typeface="Century Gothic"/>
            </a:endParaRPr>
          </a:p>
        </p:txBody>
      </p:sp>
      <p:graphicFrame>
        <p:nvGraphicFramePr>
          <p:cNvPr id="1067" name="Google Shape;1067;p198"/>
          <p:cNvGraphicFramePr/>
          <p:nvPr/>
        </p:nvGraphicFramePr>
        <p:xfrm>
          <a:off x="895025" y="675600"/>
          <a:ext cx="5279800" cy="3962100"/>
        </p:xfrm>
        <a:graphic>
          <a:graphicData uri="http://schemas.openxmlformats.org/drawingml/2006/table">
            <a:tbl>
              <a:tblPr>
                <a:noFill/>
                <a:tableStyleId>{3F10A708-9284-4125-837F-7B8736D48C2E}</a:tableStyleId>
              </a:tblPr>
              <a:tblGrid>
                <a:gridCol w="4152825">
                  <a:extLst>
                    <a:ext uri="{9D8B030D-6E8A-4147-A177-3AD203B41FA5}">
                      <a16:colId xmlns:a16="http://schemas.microsoft.com/office/drawing/2014/main" val="20000"/>
                    </a:ext>
                  </a:extLst>
                </a:gridCol>
                <a:gridCol w="1126975">
                  <a:extLst>
                    <a:ext uri="{9D8B030D-6E8A-4147-A177-3AD203B41FA5}">
                      <a16:colId xmlns:a16="http://schemas.microsoft.com/office/drawing/2014/main" val="20001"/>
                    </a:ext>
                  </a:extLst>
                </a:gridCol>
              </a:tblGrid>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Introductions - CRI &amp; Nesta</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15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Regulation &amp; innovation: background</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Regulation &amp; innovation: framework</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15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Regulation &amp; innovation: principles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 5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Questions &amp; discussion</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2400">
                <a:tc>
                  <a:txBody>
                    <a:bodyPr/>
                    <a:lstStyle/>
                    <a:p>
                      <a:pPr marL="0" lvl="0" indent="0" algn="ctr" rtl="0">
                        <a:spcBef>
                          <a:spcPts val="0"/>
                        </a:spcBef>
                        <a:spcAft>
                          <a:spcPts val="0"/>
                        </a:spcAft>
                        <a:buNone/>
                      </a:pPr>
                      <a:r>
                        <a:rPr lang="en-GB" b="1">
                          <a:latin typeface="Century Gothic"/>
                          <a:ea typeface="Century Gothic"/>
                          <a:cs typeface="Century Gothic"/>
                          <a:sym typeface="Century Gothic"/>
                        </a:rPr>
                        <a:t>Break</a:t>
                      </a:r>
                      <a:endParaRPr b="1">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Regulatory experimentation: what and when</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20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What makes a good regulatory experiment</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15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Next steps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92400">
                <a:tc>
                  <a:txBody>
                    <a:bodyPr/>
                    <a:lstStyle/>
                    <a:p>
                      <a:pPr marL="0" lvl="0" indent="0" algn="l" rtl="0">
                        <a:spcBef>
                          <a:spcPts val="0"/>
                        </a:spcBef>
                        <a:spcAft>
                          <a:spcPts val="0"/>
                        </a:spcAft>
                        <a:buNone/>
                      </a:pPr>
                      <a:r>
                        <a:rPr lang="en-GB">
                          <a:latin typeface="Century Gothic"/>
                          <a:ea typeface="Century Gothic"/>
                          <a:cs typeface="Century Gothic"/>
                          <a:sym typeface="Century Gothic"/>
                        </a:rPr>
                        <a:t>Questions &amp; discussion</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GB">
                          <a:latin typeface="Century Gothic"/>
                          <a:ea typeface="Century Gothic"/>
                          <a:cs typeface="Century Gothic"/>
                          <a:sym typeface="Century Gothic"/>
                        </a:rPr>
                        <a:t>10 mins</a:t>
                      </a:r>
                      <a:endParaRPr>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1068" name="Google Shape;1068;p198"/>
          <p:cNvPicPr preferRelativeResize="0"/>
          <p:nvPr/>
        </p:nvPicPr>
        <p:blipFill>
          <a:blip r:embed="rId3">
            <a:alphaModFix/>
          </a:blip>
          <a:stretch>
            <a:fillRect/>
          </a:stretch>
        </p:blipFill>
        <p:spPr>
          <a:xfrm>
            <a:off x="6120050" y="-21432"/>
            <a:ext cx="4158105" cy="5189101"/>
          </a:xfrm>
          <a:prstGeom prst="rect">
            <a:avLst/>
          </a:prstGeom>
          <a:noFill/>
          <a:ln>
            <a:noFill/>
          </a:ln>
        </p:spPr>
      </p:pic>
      <p:sp>
        <p:nvSpPr>
          <p:cNvPr id="1069" name="Google Shape;1069;p198"/>
          <p:cNvSpPr/>
          <p:nvPr/>
        </p:nvSpPr>
        <p:spPr>
          <a:xfrm>
            <a:off x="324000" y="775013"/>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8"/>
          <p:cNvSpPr/>
          <p:nvPr/>
        </p:nvSpPr>
        <p:spPr>
          <a:xfrm>
            <a:off x="324000" y="1556906"/>
            <a:ext cx="522600" cy="204000"/>
          </a:xfrm>
          <a:prstGeom prst="homePlate">
            <a:avLst>
              <a:gd name="adj" fmla="val 50000"/>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8"/>
          <p:cNvSpPr/>
          <p:nvPr/>
        </p:nvSpPr>
        <p:spPr>
          <a:xfrm>
            <a:off x="324000" y="1165960"/>
            <a:ext cx="522600" cy="204000"/>
          </a:xfrm>
          <a:prstGeom prst="homePlate">
            <a:avLst>
              <a:gd name="adj" fmla="val 50000"/>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8"/>
          <p:cNvSpPr/>
          <p:nvPr/>
        </p:nvSpPr>
        <p:spPr>
          <a:xfrm>
            <a:off x="324000" y="1947852"/>
            <a:ext cx="522600" cy="204000"/>
          </a:xfrm>
          <a:prstGeom prst="homePlate">
            <a:avLst>
              <a:gd name="adj" fmla="val 50000"/>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8"/>
          <p:cNvSpPr/>
          <p:nvPr/>
        </p:nvSpPr>
        <p:spPr>
          <a:xfrm>
            <a:off x="324000" y="2338799"/>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8"/>
          <p:cNvSpPr/>
          <p:nvPr/>
        </p:nvSpPr>
        <p:spPr>
          <a:xfrm>
            <a:off x="324000" y="3120691"/>
            <a:ext cx="522600" cy="204000"/>
          </a:xfrm>
          <a:prstGeom prst="homePlat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8"/>
          <p:cNvSpPr/>
          <p:nvPr/>
        </p:nvSpPr>
        <p:spPr>
          <a:xfrm>
            <a:off x="324000" y="3511638"/>
            <a:ext cx="522600" cy="204000"/>
          </a:xfrm>
          <a:prstGeom prst="homePlate">
            <a:avLst>
              <a:gd name="adj" fmla="val 50000"/>
            </a:avLst>
          </a:prstGeom>
          <a:solidFill>
            <a:srgbClr val="FF0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8"/>
          <p:cNvSpPr/>
          <p:nvPr/>
        </p:nvSpPr>
        <p:spPr>
          <a:xfrm>
            <a:off x="324000" y="3902584"/>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8"/>
          <p:cNvSpPr/>
          <p:nvPr/>
        </p:nvSpPr>
        <p:spPr>
          <a:xfrm>
            <a:off x="324000" y="4293530"/>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Google Shape;1329;p225"/>
          <p:cNvPicPr preferRelativeResize="0"/>
          <p:nvPr/>
        </p:nvPicPr>
        <p:blipFill rotWithShape="1">
          <a:blip r:embed="rId3">
            <a:alphaModFix/>
          </a:blip>
          <a:srcRect t="18493"/>
          <a:stretch/>
        </p:blipFill>
        <p:spPr>
          <a:xfrm>
            <a:off x="-107150" y="0"/>
            <a:ext cx="9215603" cy="5405473"/>
          </a:xfrm>
          <a:prstGeom prst="rect">
            <a:avLst/>
          </a:prstGeom>
          <a:noFill/>
          <a:ln>
            <a:noFill/>
          </a:ln>
        </p:spPr>
      </p:pic>
      <p:sp>
        <p:nvSpPr>
          <p:cNvPr id="1330" name="Google Shape;1330;p225"/>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1" name="Google Shape;1331;p225"/>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Break</a:t>
            </a:r>
            <a:endParaRPr sz="42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1900">
                <a:solidFill>
                  <a:srgbClr val="FFFFFF"/>
                </a:solidFill>
                <a:latin typeface="Century Gothic"/>
                <a:ea typeface="Century Gothic"/>
                <a:cs typeface="Century Gothic"/>
                <a:sym typeface="Century Gothic"/>
              </a:rPr>
              <a:t>Please return in 10 minutes</a:t>
            </a:r>
            <a:endParaRPr sz="1900">
              <a:solidFill>
                <a:srgbClr val="FFFFFF"/>
              </a:solidFill>
              <a:latin typeface="Century Gothic"/>
              <a:ea typeface="Century Gothic"/>
              <a:cs typeface="Century Gothic"/>
              <a:sym typeface="Century Gothic"/>
            </a:endParaRPr>
          </a:p>
        </p:txBody>
      </p:sp>
      <p:pic>
        <p:nvPicPr>
          <p:cNvPr id="1332" name="Google Shape;1332;p225"/>
          <p:cNvPicPr preferRelativeResize="0"/>
          <p:nvPr/>
        </p:nvPicPr>
        <p:blipFill>
          <a:blip r:embed="rId4">
            <a:alphaModFix/>
          </a:blip>
          <a:stretch>
            <a:fillRect/>
          </a:stretch>
        </p:blipFill>
        <p:spPr>
          <a:xfrm>
            <a:off x="217050" y="4813975"/>
            <a:ext cx="595602" cy="160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226"/>
          <p:cNvPicPr preferRelativeResize="0"/>
          <p:nvPr/>
        </p:nvPicPr>
        <p:blipFill rotWithShape="1">
          <a:blip r:embed="rId3">
            <a:alphaModFix/>
          </a:blip>
          <a:srcRect b="59298"/>
          <a:stretch/>
        </p:blipFill>
        <p:spPr>
          <a:xfrm>
            <a:off x="-457125" y="-66955"/>
            <a:ext cx="9601154" cy="5210451"/>
          </a:xfrm>
          <a:prstGeom prst="rect">
            <a:avLst/>
          </a:prstGeom>
          <a:noFill/>
          <a:ln>
            <a:noFill/>
          </a:ln>
        </p:spPr>
      </p:pic>
      <p:sp>
        <p:nvSpPr>
          <p:cNvPr id="1338" name="Google Shape;1338;p226"/>
          <p:cNvSpPr/>
          <p:nvPr/>
        </p:nvSpPr>
        <p:spPr>
          <a:xfrm>
            <a:off x="2218500" y="308175"/>
            <a:ext cx="4622700" cy="4608000"/>
          </a:xfrm>
          <a:prstGeom prst="ellipse">
            <a:avLst/>
          </a:prstGeom>
          <a:solidFill>
            <a:schemeClr val="accent5"/>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What and When</a:t>
            </a:r>
            <a:endParaRPr sz="4200" b="1">
              <a:solidFill>
                <a:srgbClr val="FFFFFF"/>
              </a:solidFill>
              <a:latin typeface="Century Gothic"/>
              <a:ea typeface="Century Gothic"/>
              <a:cs typeface="Century Gothic"/>
              <a:sym typeface="Century Gothic"/>
            </a:endParaRPr>
          </a:p>
        </p:txBody>
      </p:sp>
      <p:pic>
        <p:nvPicPr>
          <p:cNvPr id="1339" name="Google Shape;1339;p226"/>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340" name="Google Shape;1340;p226"/>
          <p:cNvSpPr txBox="1"/>
          <p:nvPr/>
        </p:nvSpPr>
        <p:spPr>
          <a:xfrm>
            <a:off x="2944675" y="828000"/>
            <a:ext cx="3263400" cy="1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dirty="0">
                <a:solidFill>
                  <a:srgbClr val="9CDAE0"/>
                </a:solidFill>
                <a:latin typeface="Century Gothic"/>
                <a:ea typeface="Century Gothic"/>
                <a:cs typeface="Century Gothic"/>
                <a:sym typeface="Century Gothic"/>
              </a:rPr>
              <a:t>Regulatory Experimentation</a:t>
            </a:r>
            <a:endParaRPr dirty="0">
              <a:solidFill>
                <a:srgbClr val="9CDAE0"/>
              </a:solidFill>
            </a:endParaRPr>
          </a:p>
        </p:txBody>
      </p:sp>
      <p:pic>
        <p:nvPicPr>
          <p:cNvPr id="1341" name="Google Shape;1341;p226"/>
          <p:cNvPicPr preferRelativeResize="0"/>
          <p:nvPr/>
        </p:nvPicPr>
        <p:blipFill>
          <a:blip r:embed="rId5">
            <a:alphaModFix/>
          </a:blip>
          <a:stretch>
            <a:fillRect/>
          </a:stretch>
        </p:blipFill>
        <p:spPr>
          <a:xfrm>
            <a:off x="217050" y="4813975"/>
            <a:ext cx="595602" cy="160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227"/>
          <p:cNvSpPr txBox="1">
            <a:spLocks noGrp="1"/>
          </p:cNvSpPr>
          <p:nvPr>
            <p:ph type="body" idx="1"/>
          </p:nvPr>
        </p:nvSpPr>
        <p:spPr>
          <a:xfrm>
            <a:off x="137350" y="664450"/>
            <a:ext cx="8795700" cy="40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dk1"/>
                </a:solidFill>
                <a:latin typeface="Century Gothic"/>
                <a:ea typeface="Century Gothic"/>
                <a:cs typeface="Century Gothic"/>
                <a:sym typeface="Century Gothic"/>
              </a:rPr>
              <a:t>Dominant underlying issue that regulators have to deal with is </a:t>
            </a:r>
            <a:r>
              <a:rPr lang="en-GB" sz="1800" b="1" dirty="0">
                <a:solidFill>
                  <a:schemeClr val="accent5"/>
                </a:solidFill>
                <a:latin typeface="Century Gothic"/>
                <a:ea typeface="Century Gothic"/>
                <a:cs typeface="Century Gothic"/>
                <a:sym typeface="Century Gothic"/>
              </a:rPr>
              <a:t>uncertainty</a:t>
            </a:r>
            <a:r>
              <a:rPr lang="en-GB" sz="1800" dirty="0">
                <a:solidFill>
                  <a:srgbClr val="9B00C3"/>
                </a:solidFill>
                <a:latin typeface="Century Gothic"/>
                <a:ea typeface="Century Gothic"/>
                <a:cs typeface="Century Gothic"/>
                <a:sym typeface="Century Gothic"/>
              </a:rPr>
              <a:t> </a:t>
            </a:r>
            <a:r>
              <a:rPr lang="en-GB" sz="1800" dirty="0">
                <a:latin typeface="Century Gothic"/>
                <a:ea typeface="Century Gothic"/>
                <a:cs typeface="Century Gothic"/>
                <a:sym typeface="Century Gothic"/>
              </a:rPr>
              <a:t>e.g.</a:t>
            </a:r>
            <a:endParaRPr sz="1800" dirty="0">
              <a:latin typeface="Century Gothic"/>
              <a:ea typeface="Century Gothic"/>
              <a:cs typeface="Century Gothic"/>
              <a:sym typeface="Century Gothic"/>
            </a:endParaRPr>
          </a:p>
          <a:p>
            <a:pPr marL="0" lvl="0" indent="0" algn="l" rtl="0">
              <a:spcBef>
                <a:spcPts val="0"/>
              </a:spcBef>
              <a:spcAft>
                <a:spcPts val="0"/>
              </a:spcAft>
              <a:buNone/>
            </a:pP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What implications, regulatory or otherwise, might market innovations have? What does good look like?</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What role should regulators play in the emergence of new products, services or business models?</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Can market led innovation help fulfil regulatory mandates?</a:t>
            </a: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What kinds of approaches or methods work? </a:t>
            </a:r>
            <a:endParaRPr sz="1600" dirty="0">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9B00C3"/>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9B00C3"/>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1800" b="1" dirty="0">
                <a:solidFill>
                  <a:schemeClr val="accent5"/>
                </a:solidFill>
                <a:latin typeface="Century Gothic"/>
                <a:ea typeface="Century Gothic"/>
                <a:cs typeface="Century Gothic"/>
                <a:sym typeface="Century Gothic"/>
              </a:rPr>
              <a:t>Experimentation</a:t>
            </a:r>
            <a:r>
              <a:rPr lang="en-GB" sz="1800" dirty="0">
                <a:solidFill>
                  <a:schemeClr val="accent5"/>
                </a:solidFill>
                <a:latin typeface="Century Gothic"/>
                <a:ea typeface="Century Gothic"/>
                <a:cs typeface="Century Gothic"/>
                <a:sym typeface="Century Gothic"/>
              </a:rPr>
              <a:t>, piloting and evaluating different approaches, is an effective way to resolve some of this uncertainty</a:t>
            </a:r>
            <a:endParaRPr sz="1800" dirty="0">
              <a:solidFill>
                <a:schemeClr val="accent5"/>
              </a:solidFill>
              <a:latin typeface="Century Gothic"/>
              <a:ea typeface="Century Gothic"/>
              <a:cs typeface="Century Gothic"/>
              <a:sym typeface="Century Gothic"/>
            </a:endParaRPr>
          </a:p>
        </p:txBody>
      </p:sp>
      <p:sp>
        <p:nvSpPr>
          <p:cNvPr id="1347" name="Google Shape;1347;p22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The need for experimentation</a:t>
            </a:r>
            <a:endParaRPr sz="2000" b="1">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228"/>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Century Gothic"/>
                <a:ea typeface="Century Gothic"/>
                <a:cs typeface="Century Gothic"/>
                <a:sym typeface="Century Gothic"/>
              </a:rPr>
              <a:t>Key feature</a:t>
            </a:r>
            <a:r>
              <a:rPr lang="en-GB">
                <a:latin typeface="Century Gothic"/>
                <a:ea typeface="Century Gothic"/>
                <a:cs typeface="Century Gothic"/>
                <a:sym typeface="Century Gothic"/>
              </a:rPr>
              <a:t>s</a:t>
            </a:r>
            <a:r>
              <a:rPr lang="en-GB" sz="1400">
                <a:latin typeface="Century Gothic"/>
                <a:ea typeface="Century Gothic"/>
                <a:cs typeface="Century Gothic"/>
                <a:sym typeface="Century Gothic"/>
              </a:rPr>
              <a:t>:</a:t>
            </a:r>
            <a:endParaRPr sz="1400">
              <a:latin typeface="Century Gothic"/>
              <a:ea typeface="Century Gothic"/>
              <a:cs typeface="Century Gothic"/>
              <a:sym typeface="Century Gothic"/>
            </a:endParaRPr>
          </a:p>
          <a:p>
            <a:pPr marL="457200" lvl="0" indent="-317500" algn="l" rtl="0">
              <a:spcBef>
                <a:spcPts val="1000"/>
              </a:spcBef>
              <a:spcAft>
                <a:spcPts val="0"/>
              </a:spcAft>
              <a:buSzPts val="1400"/>
              <a:buChar char="●"/>
            </a:pPr>
            <a:r>
              <a:rPr lang="en-GB" sz="1400">
                <a:latin typeface="Century Gothic"/>
                <a:ea typeface="Century Gothic"/>
                <a:cs typeface="Century Gothic"/>
                <a:sym typeface="Century Gothic"/>
              </a:rPr>
              <a:t>Clear and significant element of </a:t>
            </a:r>
            <a:r>
              <a:rPr lang="en-GB" sz="1400" b="1">
                <a:latin typeface="Century Gothic"/>
                <a:ea typeface="Century Gothic"/>
                <a:cs typeface="Century Gothic"/>
                <a:sym typeface="Century Gothic"/>
              </a:rPr>
              <a:t>uncertainty </a:t>
            </a:r>
            <a:r>
              <a:rPr lang="en-GB" sz="1400">
                <a:latin typeface="Century Gothic"/>
                <a:ea typeface="Century Gothic"/>
                <a:cs typeface="Century Gothic"/>
                <a:sym typeface="Century Gothic"/>
              </a:rPr>
              <a:t>that can</a:t>
            </a:r>
            <a:r>
              <a:rPr lang="en-GB">
                <a:latin typeface="Century Gothic"/>
                <a:ea typeface="Century Gothic"/>
                <a:cs typeface="Century Gothic"/>
                <a:sym typeface="Century Gothic"/>
              </a:rPr>
              <a:t>’t be resolved in</a:t>
            </a:r>
            <a:r>
              <a:rPr lang="en-GB" b="1">
                <a:latin typeface="Century Gothic"/>
                <a:ea typeface="Century Gothic"/>
                <a:cs typeface="Century Gothic"/>
                <a:sym typeface="Century Gothic"/>
              </a:rPr>
              <a:t> </a:t>
            </a:r>
            <a:r>
              <a:rPr lang="en-GB">
                <a:latin typeface="Century Gothic"/>
                <a:ea typeface="Century Gothic"/>
                <a:cs typeface="Century Gothic"/>
                <a:sym typeface="Century Gothic"/>
              </a:rPr>
              <a:t>other ways (eg desk research)</a:t>
            </a:r>
            <a:endParaRPr>
              <a:latin typeface="Century Gothic"/>
              <a:ea typeface="Century Gothic"/>
              <a:cs typeface="Century Gothic"/>
              <a:sym typeface="Century Gothic"/>
            </a:endParaRPr>
          </a:p>
          <a:p>
            <a:pPr marL="457200" lvl="0" indent="-317500" algn="l" rtl="0">
              <a:spcBef>
                <a:spcPts val="1000"/>
              </a:spcBef>
              <a:spcAft>
                <a:spcPts val="0"/>
              </a:spcAft>
              <a:buSzPts val="1400"/>
              <a:buChar char="●"/>
            </a:pPr>
            <a:r>
              <a:rPr lang="en-GB" sz="1400">
                <a:latin typeface="Century Gothic"/>
                <a:ea typeface="Century Gothic"/>
                <a:cs typeface="Century Gothic"/>
                <a:sym typeface="Century Gothic"/>
              </a:rPr>
              <a:t>Involves </a:t>
            </a:r>
            <a:r>
              <a:rPr lang="en-GB" sz="1400" b="1">
                <a:latin typeface="Century Gothic"/>
                <a:ea typeface="Century Gothic"/>
                <a:cs typeface="Century Gothic"/>
                <a:sym typeface="Century Gothic"/>
              </a:rPr>
              <a:t>testing or learning</a:t>
            </a:r>
            <a:r>
              <a:rPr lang="en-GB" sz="1400">
                <a:latin typeface="Century Gothic"/>
                <a:ea typeface="Century Gothic"/>
                <a:cs typeface="Century Gothic"/>
                <a:sym typeface="Century Gothic"/>
              </a:rPr>
              <a:t> about something </a:t>
            </a:r>
            <a:r>
              <a:rPr lang="en-GB" sz="1400" b="1">
                <a:latin typeface="Century Gothic"/>
                <a:ea typeface="Century Gothic"/>
                <a:cs typeface="Century Gothic"/>
                <a:sym typeface="Century Gothic"/>
              </a:rPr>
              <a:t>innovative</a:t>
            </a:r>
            <a:r>
              <a:rPr lang="en-GB" sz="1400">
                <a:latin typeface="Century Gothic"/>
                <a:ea typeface="Century Gothic"/>
                <a:cs typeface="Century Gothic"/>
                <a:sym typeface="Century Gothic"/>
              </a:rPr>
              <a:t> (i.e. new and original), such as:</a:t>
            </a:r>
            <a:endParaRPr sz="1400">
              <a:latin typeface="Century Gothic"/>
              <a:ea typeface="Century Gothic"/>
              <a:cs typeface="Century Gothic"/>
              <a:sym typeface="Century Gothic"/>
            </a:endParaRPr>
          </a:p>
          <a:p>
            <a:pPr marL="457200" lvl="0" indent="0" algn="l" rtl="0">
              <a:spcBef>
                <a:spcPts val="1000"/>
              </a:spcBef>
              <a:spcAft>
                <a:spcPts val="0"/>
              </a:spcAft>
              <a:buNone/>
            </a:pPr>
            <a:endParaRPr>
              <a:latin typeface="Century Gothic"/>
              <a:ea typeface="Century Gothic"/>
              <a:cs typeface="Century Gothic"/>
              <a:sym typeface="Century Gothic"/>
            </a:endParaRPr>
          </a:p>
          <a:p>
            <a:pPr marL="0" lvl="0" indent="0" algn="l" rtl="0">
              <a:spcBef>
                <a:spcPts val="1000"/>
              </a:spcBef>
              <a:spcAft>
                <a:spcPts val="0"/>
              </a:spcAft>
              <a:buNone/>
            </a:pPr>
            <a:endParaRPr>
              <a:latin typeface="Century Gothic"/>
              <a:ea typeface="Century Gothic"/>
              <a:cs typeface="Century Gothic"/>
              <a:sym typeface="Century Gothic"/>
            </a:endParaRPr>
          </a:p>
          <a:p>
            <a:pPr marL="0" lvl="0" indent="0" algn="l" rtl="0">
              <a:spcBef>
                <a:spcPts val="1000"/>
              </a:spcBef>
              <a:spcAft>
                <a:spcPts val="0"/>
              </a:spcAft>
              <a:buNone/>
            </a:pPr>
            <a:endParaRPr>
              <a:latin typeface="Century Gothic"/>
              <a:ea typeface="Century Gothic"/>
              <a:cs typeface="Century Gothic"/>
              <a:sym typeface="Century Gothic"/>
            </a:endParaRPr>
          </a:p>
          <a:p>
            <a:pPr marL="0" lvl="0" indent="0" algn="l" rtl="0">
              <a:spcBef>
                <a:spcPts val="1000"/>
              </a:spcBef>
              <a:spcAft>
                <a:spcPts val="0"/>
              </a:spcAft>
              <a:buNone/>
            </a:pPr>
            <a:endParaRPr>
              <a:latin typeface="Century Gothic"/>
              <a:ea typeface="Century Gothic"/>
              <a:cs typeface="Century Gothic"/>
              <a:sym typeface="Century Gothic"/>
            </a:endParaRPr>
          </a:p>
          <a:p>
            <a:pPr marL="457200" lvl="0" indent="0" algn="l" rtl="0">
              <a:spcBef>
                <a:spcPts val="1000"/>
              </a:spcBef>
              <a:spcAft>
                <a:spcPts val="0"/>
              </a:spcAft>
              <a:buNone/>
            </a:pPr>
            <a:endParaRPr>
              <a:latin typeface="Century Gothic"/>
              <a:ea typeface="Century Gothic"/>
              <a:cs typeface="Century Gothic"/>
              <a:sym typeface="Century Gothic"/>
            </a:endParaRPr>
          </a:p>
          <a:p>
            <a:pPr marL="457200" lvl="0" indent="-317500" algn="l" rtl="0">
              <a:spcBef>
                <a:spcPts val="1000"/>
              </a:spcBef>
              <a:spcAft>
                <a:spcPts val="0"/>
              </a:spcAft>
              <a:buSzPts val="1400"/>
              <a:buChar char="●"/>
            </a:pPr>
            <a:r>
              <a:rPr lang="en-GB" sz="1400">
                <a:latin typeface="Century Gothic"/>
                <a:ea typeface="Century Gothic"/>
                <a:cs typeface="Century Gothic"/>
                <a:sym typeface="Century Gothic"/>
              </a:rPr>
              <a:t>There are</a:t>
            </a:r>
            <a:r>
              <a:rPr lang="en-GB" sz="1400" b="1">
                <a:latin typeface="Century Gothic"/>
                <a:ea typeface="Century Gothic"/>
                <a:cs typeface="Century Gothic"/>
                <a:sym typeface="Century Gothic"/>
              </a:rPr>
              <a:t> clearly articulated outcomes</a:t>
            </a:r>
            <a:r>
              <a:rPr lang="en-GB" sz="1400">
                <a:latin typeface="Century Gothic"/>
                <a:ea typeface="Century Gothic"/>
                <a:cs typeface="Century Gothic"/>
                <a:sym typeface="Century Gothic"/>
              </a:rPr>
              <a:t>, setting out what the experiment aims to learn and how this learning will influence future practice or policy</a:t>
            </a:r>
            <a:endParaRPr b="1">
              <a:latin typeface="Century Gothic"/>
              <a:ea typeface="Century Gothic"/>
              <a:cs typeface="Century Gothic"/>
              <a:sym typeface="Century Gothic"/>
            </a:endParaRPr>
          </a:p>
          <a:p>
            <a:pPr marL="457200" lvl="0" indent="-317500" algn="l" rtl="0">
              <a:spcBef>
                <a:spcPts val="1000"/>
              </a:spcBef>
              <a:spcAft>
                <a:spcPts val="0"/>
              </a:spcAft>
              <a:buSzPts val="1400"/>
              <a:buFont typeface="Century Gothic"/>
              <a:buChar char="●"/>
            </a:pPr>
            <a:r>
              <a:rPr lang="en-GB" b="1">
                <a:latin typeface="Century Gothic"/>
                <a:ea typeface="Century Gothic"/>
                <a:cs typeface="Century Gothic"/>
                <a:sym typeface="Century Gothic"/>
              </a:rPr>
              <a:t>Limited</a:t>
            </a:r>
            <a:r>
              <a:rPr lang="en-GB">
                <a:latin typeface="Century Gothic"/>
                <a:ea typeface="Century Gothic"/>
                <a:cs typeface="Century Gothic"/>
                <a:sym typeface="Century Gothic"/>
              </a:rPr>
              <a:t> in some way e.g. once clarity on outcome is achieved</a:t>
            </a:r>
            <a:endParaRPr>
              <a:latin typeface="Century Gothic"/>
              <a:ea typeface="Century Gothic"/>
              <a:cs typeface="Century Gothic"/>
              <a:sym typeface="Century Gothic"/>
            </a:endParaRPr>
          </a:p>
          <a:p>
            <a:pPr marL="0" lvl="0" indent="0" algn="l" rtl="0">
              <a:spcBef>
                <a:spcPts val="100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sz="1400"/>
          </a:p>
        </p:txBody>
      </p:sp>
      <p:sp>
        <p:nvSpPr>
          <p:cNvPr id="1353" name="Google Shape;1353;p228"/>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What is a regulatory experiment?</a:t>
            </a:r>
            <a:endParaRPr sz="2000" b="1">
              <a:latin typeface="Century Gothic"/>
              <a:ea typeface="Century Gothic"/>
              <a:cs typeface="Century Gothic"/>
              <a:sym typeface="Century Gothic"/>
            </a:endParaRPr>
          </a:p>
        </p:txBody>
      </p:sp>
      <p:sp>
        <p:nvSpPr>
          <p:cNvPr id="1354" name="Google Shape;1354;p228"/>
          <p:cNvSpPr/>
          <p:nvPr/>
        </p:nvSpPr>
        <p:spPr>
          <a:xfrm>
            <a:off x="560475" y="1936050"/>
            <a:ext cx="6714000" cy="157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457200" lvl="0" indent="-317500" algn="l" rtl="0">
              <a:spcBef>
                <a:spcPts val="1000"/>
              </a:spcBef>
              <a:spcAft>
                <a:spcPts val="0"/>
              </a:spcAft>
              <a:buClr>
                <a:schemeClr val="dk1"/>
              </a:buClr>
              <a:buSzPts val="1400"/>
              <a:buChar char="➢"/>
            </a:pPr>
            <a:r>
              <a:rPr lang="en-GB">
                <a:solidFill>
                  <a:schemeClr val="dk1"/>
                </a:solidFill>
                <a:latin typeface="Century Gothic"/>
                <a:ea typeface="Century Gothic"/>
                <a:cs typeface="Century Gothic"/>
                <a:sym typeface="Century Gothic"/>
              </a:rPr>
              <a:t>Facilitating the development of </a:t>
            </a:r>
            <a:r>
              <a:rPr lang="en-GB" b="1">
                <a:solidFill>
                  <a:schemeClr val="dk1"/>
                </a:solidFill>
                <a:latin typeface="Century Gothic"/>
                <a:ea typeface="Century Gothic"/>
                <a:cs typeface="Century Gothic"/>
                <a:sym typeface="Century Gothic"/>
              </a:rPr>
              <a:t>new products, services, processes and business models</a:t>
            </a:r>
            <a:r>
              <a:rPr lang="en-GB">
                <a:solidFill>
                  <a:schemeClr val="dk1"/>
                </a:solidFill>
                <a:latin typeface="Century Gothic"/>
                <a:ea typeface="Century Gothic"/>
                <a:cs typeface="Century Gothic"/>
                <a:sym typeface="Century Gothic"/>
              </a:rPr>
              <a:t> and their entry to the market and/or</a:t>
            </a:r>
            <a:endParaRPr>
              <a:solidFill>
                <a:schemeClr val="dk1"/>
              </a:solidFill>
              <a:latin typeface="Century Gothic"/>
              <a:ea typeface="Century Gothic"/>
              <a:cs typeface="Century Gothic"/>
              <a:sym typeface="Century Gothic"/>
            </a:endParaRPr>
          </a:p>
          <a:p>
            <a:pPr marL="457200" lvl="0" indent="-317500" algn="l" rtl="0">
              <a:spcBef>
                <a:spcPts val="1000"/>
              </a:spcBef>
              <a:spcAft>
                <a:spcPts val="0"/>
              </a:spcAft>
              <a:buClr>
                <a:schemeClr val="dk1"/>
              </a:buClr>
              <a:buSzPts val="1400"/>
              <a:buChar char="➢"/>
            </a:pPr>
            <a:r>
              <a:rPr lang="en-GB">
                <a:solidFill>
                  <a:schemeClr val="dk1"/>
                </a:solidFill>
                <a:latin typeface="Century Gothic"/>
                <a:ea typeface="Century Gothic"/>
                <a:cs typeface="Century Gothic"/>
                <a:sym typeface="Century Gothic"/>
              </a:rPr>
              <a:t>Piloting or development of </a:t>
            </a:r>
            <a:r>
              <a:rPr lang="en-GB" b="1">
                <a:solidFill>
                  <a:schemeClr val="dk1"/>
                </a:solidFill>
                <a:latin typeface="Century Gothic"/>
                <a:ea typeface="Century Gothic"/>
                <a:cs typeface="Century Gothic"/>
                <a:sym typeface="Century Gothic"/>
              </a:rPr>
              <a:t>new types of regulatory processes</a:t>
            </a:r>
            <a:endParaRPr b="1">
              <a:solidFill>
                <a:schemeClr val="dk1"/>
              </a:solidFill>
              <a:latin typeface="Century Gothic"/>
              <a:ea typeface="Century Gothic"/>
              <a:cs typeface="Century Gothic"/>
              <a:sym typeface="Century Gothic"/>
            </a:endParaRPr>
          </a:p>
          <a:p>
            <a:pPr marL="457200" lvl="0" indent="-317500" algn="l" rtl="0">
              <a:spcBef>
                <a:spcPts val="1000"/>
              </a:spcBef>
              <a:spcAft>
                <a:spcPts val="1000"/>
              </a:spcAft>
              <a:buClr>
                <a:schemeClr val="dk1"/>
              </a:buClr>
              <a:buSzPts val="1400"/>
              <a:buChar char="➢"/>
            </a:pPr>
            <a:r>
              <a:rPr lang="en-GB" b="1">
                <a:solidFill>
                  <a:schemeClr val="dk1"/>
                </a:solidFill>
                <a:latin typeface="Century Gothic"/>
                <a:ea typeface="Century Gothic"/>
                <a:cs typeface="Century Gothic"/>
                <a:sym typeface="Century Gothic"/>
              </a:rPr>
              <a:t>Piloting or development of new (components of) regulatory frameworks</a:t>
            </a:r>
            <a:endParaRPr/>
          </a:p>
        </p:txBody>
      </p:sp>
      <p:sp>
        <p:nvSpPr>
          <p:cNvPr id="1355" name="Google Shape;1355;p228"/>
          <p:cNvSpPr/>
          <p:nvPr/>
        </p:nvSpPr>
        <p:spPr>
          <a:xfrm>
            <a:off x="7274475" y="20122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1 - New products</a:t>
            </a:r>
            <a:endParaRPr sz="800" b="1">
              <a:solidFill>
                <a:srgbClr val="FFFFFF"/>
              </a:solidFill>
              <a:latin typeface="Century Gothic"/>
              <a:ea typeface="Century Gothic"/>
              <a:cs typeface="Century Gothic"/>
              <a:sym typeface="Century Gothic"/>
            </a:endParaRPr>
          </a:p>
        </p:txBody>
      </p:sp>
      <p:sp>
        <p:nvSpPr>
          <p:cNvPr id="1356" name="Google Shape;1356;p228"/>
          <p:cNvSpPr/>
          <p:nvPr/>
        </p:nvSpPr>
        <p:spPr>
          <a:xfrm>
            <a:off x="7274475" y="260370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357" name="Google Shape;1357;p228"/>
          <p:cNvSpPr/>
          <p:nvPr/>
        </p:nvSpPr>
        <p:spPr>
          <a:xfrm>
            <a:off x="7274475" y="313910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3 - New regulatory frameworks</a:t>
            </a:r>
            <a:endParaRPr sz="800" b="1">
              <a:solidFill>
                <a:srgbClr val="FFFFFF"/>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229"/>
          <p:cNvSpPr txBox="1">
            <a:spLocks noGrp="1"/>
          </p:cNvSpPr>
          <p:nvPr>
            <p:ph type="body" idx="1"/>
          </p:nvPr>
        </p:nvSpPr>
        <p:spPr>
          <a:xfrm>
            <a:off x="616275" y="835125"/>
            <a:ext cx="8265600" cy="43980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GB" sz="1600">
                <a:solidFill>
                  <a:schemeClr val="accent5"/>
                </a:solidFill>
                <a:latin typeface="Century Gothic"/>
                <a:ea typeface="Century Gothic"/>
                <a:cs typeface="Century Gothic"/>
                <a:sym typeface="Century Gothic"/>
              </a:rPr>
              <a:t>Supporting experimentation &amp; testing of innovations</a:t>
            </a:r>
            <a:endParaRPr sz="1600">
              <a:solidFill>
                <a:schemeClr val="accent5"/>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Sandboxes &amp; testbeds</a:t>
            </a:r>
            <a:endParaRPr sz="1600">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457200" lvl="0" indent="0" algn="l" rtl="0">
              <a:lnSpc>
                <a:spcPct val="115000"/>
              </a:lnSpc>
              <a:spcBef>
                <a:spcPts val="0"/>
              </a:spcBef>
              <a:spcAft>
                <a:spcPts val="0"/>
              </a:spcAft>
              <a:buNone/>
            </a:pPr>
            <a:r>
              <a:rPr lang="en-GB" sz="1600">
                <a:solidFill>
                  <a:schemeClr val="accent5"/>
                </a:solidFill>
                <a:latin typeface="Century Gothic"/>
                <a:ea typeface="Century Gothic"/>
                <a:cs typeface="Century Gothic"/>
                <a:sym typeface="Century Gothic"/>
              </a:rPr>
              <a:t>Experimenting with new processes</a:t>
            </a:r>
            <a:endParaRPr sz="1600">
              <a:solidFill>
                <a:schemeClr val="accent5"/>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Challenge prizes - setting regulatory challenges to drive innovation</a:t>
            </a:r>
            <a:endParaRPr sz="160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Advice centres - experimenting with new ways of providing regulatory advice</a:t>
            </a:r>
            <a:endParaRPr sz="160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Fast track pathways - streamlining regulatory approvals</a:t>
            </a:r>
            <a:endParaRPr sz="1600">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600">
              <a:latin typeface="Century Gothic"/>
              <a:ea typeface="Century Gothic"/>
              <a:cs typeface="Century Gothic"/>
              <a:sym typeface="Century Gothic"/>
            </a:endParaRPr>
          </a:p>
          <a:p>
            <a:pPr marL="457200" lvl="0" indent="0" algn="l" rtl="0">
              <a:lnSpc>
                <a:spcPct val="115000"/>
              </a:lnSpc>
              <a:spcBef>
                <a:spcPts val="0"/>
              </a:spcBef>
              <a:spcAft>
                <a:spcPts val="0"/>
              </a:spcAft>
              <a:buNone/>
            </a:pPr>
            <a:r>
              <a:rPr lang="en-GB" sz="1600">
                <a:solidFill>
                  <a:schemeClr val="accent5"/>
                </a:solidFill>
                <a:latin typeface="Century Gothic"/>
                <a:ea typeface="Century Gothic"/>
                <a:cs typeface="Century Gothic"/>
                <a:sym typeface="Century Gothic"/>
              </a:rPr>
              <a:t>Regulatory collaboration on innovations</a:t>
            </a:r>
            <a:endParaRPr sz="1600">
              <a:solidFill>
                <a:schemeClr val="accent5"/>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Work-sharing</a:t>
            </a:r>
            <a:endParaRPr sz="160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Regulatory harmonisation</a:t>
            </a:r>
            <a:endParaRPr sz="160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Collective experimentation i.e. cross-border testing</a:t>
            </a:r>
            <a:endParaRPr sz="160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Public engagement models</a:t>
            </a:r>
            <a:endParaRPr sz="1600">
              <a:latin typeface="Century Gothic"/>
              <a:ea typeface="Century Gothic"/>
              <a:cs typeface="Century Gothic"/>
              <a:sym typeface="Century Gothic"/>
            </a:endParaRPr>
          </a:p>
          <a:p>
            <a:pPr marL="0" lvl="0" indent="0" algn="l" rtl="0">
              <a:spcBef>
                <a:spcPts val="0"/>
              </a:spcBef>
              <a:spcAft>
                <a:spcPts val="0"/>
              </a:spcAft>
              <a:buNone/>
            </a:pPr>
            <a:endParaRPr sz="12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363" name="Google Shape;1363;p229"/>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Innovation-enabling approaches to regulation already being employed around the world</a:t>
            </a:r>
            <a:endParaRPr sz="2000" b="1">
              <a:latin typeface="Century Gothic"/>
              <a:ea typeface="Century Gothic"/>
              <a:cs typeface="Century Gothic"/>
              <a:sym typeface="Century Gothic"/>
            </a:endParaRPr>
          </a:p>
        </p:txBody>
      </p:sp>
      <p:pic>
        <p:nvPicPr>
          <p:cNvPr id="1364" name="Google Shape;1364;p229"/>
          <p:cNvPicPr preferRelativeResize="0"/>
          <p:nvPr/>
        </p:nvPicPr>
        <p:blipFill rotWithShape="1">
          <a:blip r:embed="rId3">
            <a:alphaModFix/>
          </a:blip>
          <a:srcRect b="11971"/>
          <a:stretch/>
        </p:blipFill>
        <p:spPr>
          <a:xfrm>
            <a:off x="353750" y="955225"/>
            <a:ext cx="660025" cy="581012"/>
          </a:xfrm>
          <a:prstGeom prst="rect">
            <a:avLst/>
          </a:prstGeom>
          <a:noFill/>
          <a:ln>
            <a:noFill/>
          </a:ln>
        </p:spPr>
      </p:pic>
      <p:pic>
        <p:nvPicPr>
          <p:cNvPr id="1365" name="Google Shape;1365;p229"/>
          <p:cNvPicPr preferRelativeResize="0"/>
          <p:nvPr/>
        </p:nvPicPr>
        <p:blipFill rotWithShape="1">
          <a:blip r:embed="rId4">
            <a:alphaModFix/>
          </a:blip>
          <a:srcRect b="11808"/>
          <a:stretch/>
        </p:blipFill>
        <p:spPr>
          <a:xfrm>
            <a:off x="354375" y="1798750"/>
            <a:ext cx="658775" cy="581000"/>
          </a:xfrm>
          <a:prstGeom prst="rect">
            <a:avLst/>
          </a:prstGeom>
          <a:noFill/>
          <a:ln>
            <a:noFill/>
          </a:ln>
        </p:spPr>
      </p:pic>
      <p:pic>
        <p:nvPicPr>
          <p:cNvPr id="1366" name="Google Shape;1366;p229"/>
          <p:cNvPicPr preferRelativeResize="0"/>
          <p:nvPr/>
        </p:nvPicPr>
        <p:blipFill rotWithShape="1">
          <a:blip r:embed="rId5">
            <a:alphaModFix/>
          </a:blip>
          <a:srcRect b="11808"/>
          <a:stretch/>
        </p:blipFill>
        <p:spPr>
          <a:xfrm>
            <a:off x="354375" y="3426525"/>
            <a:ext cx="658775" cy="581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230"/>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372" name="Google Shape;1372;p230"/>
          <p:cNvSpPr/>
          <p:nvPr/>
        </p:nvSpPr>
        <p:spPr>
          <a:xfrm>
            <a:off x="3895225" y="1111175"/>
            <a:ext cx="4972500" cy="3666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Situations where useful</a:t>
            </a:r>
            <a:endParaRPr b="1">
              <a:solidFill>
                <a:srgbClr val="FFFFFF"/>
              </a:solidFill>
              <a:latin typeface="Century Gothic"/>
              <a:ea typeface="Century Gothic"/>
              <a:cs typeface="Century Gothic"/>
              <a:sym typeface="Century Gothic"/>
            </a:endParaRPr>
          </a:p>
        </p:txBody>
      </p:sp>
      <p:sp>
        <p:nvSpPr>
          <p:cNvPr id="1373" name="Google Shape;1373;p230"/>
          <p:cNvSpPr/>
          <p:nvPr/>
        </p:nvSpPr>
        <p:spPr>
          <a:xfrm>
            <a:off x="290450" y="1111175"/>
            <a:ext cx="3500400" cy="366600"/>
          </a:xfrm>
          <a:prstGeom prst="rect">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Description</a:t>
            </a:r>
            <a:endParaRPr b="1">
              <a:solidFill>
                <a:srgbClr val="FFFFFF"/>
              </a:solidFill>
              <a:latin typeface="Century Gothic"/>
              <a:ea typeface="Century Gothic"/>
              <a:cs typeface="Century Gothic"/>
              <a:sym typeface="Century Gothic"/>
            </a:endParaRPr>
          </a:p>
        </p:txBody>
      </p:sp>
      <p:sp>
        <p:nvSpPr>
          <p:cNvPr id="1374" name="Google Shape;1374;p230"/>
          <p:cNvSpPr/>
          <p:nvPr/>
        </p:nvSpPr>
        <p:spPr>
          <a:xfrm>
            <a:off x="3895225" y="1570450"/>
            <a:ext cx="4986600" cy="1551000"/>
          </a:xfrm>
          <a:prstGeom prst="rect">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New products/ services/ businesses pose a potential risk </a:t>
            </a:r>
            <a:endParaRPr sz="1000">
              <a:latin typeface="Century Gothic"/>
              <a:ea typeface="Century Gothic"/>
              <a:cs typeface="Century Gothic"/>
              <a:sym typeface="Century Gothic"/>
            </a:endParaRPr>
          </a:p>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Innovation is hindered by inability to test early viability of new ideas</a:t>
            </a:r>
            <a:endParaRPr sz="1000">
              <a:latin typeface="Century Gothic"/>
              <a:ea typeface="Century Gothic"/>
              <a:cs typeface="Century Gothic"/>
              <a:sym typeface="Century Gothic"/>
            </a:endParaRPr>
          </a:p>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Regulator needs more insight on new types of products/ services/ businesses to inform future regulatory reform</a:t>
            </a:r>
            <a:endParaRPr sz="1000">
              <a:latin typeface="Century Gothic"/>
              <a:ea typeface="Century Gothic"/>
              <a:cs typeface="Century Gothic"/>
              <a:sym typeface="Century Gothic"/>
            </a:endParaRPr>
          </a:p>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Regulator needs insight to test &amp; develop new regulation / policy / infrastructure</a:t>
            </a:r>
            <a:endParaRPr sz="1000">
              <a:latin typeface="Century Gothic"/>
              <a:ea typeface="Century Gothic"/>
              <a:cs typeface="Century Gothic"/>
              <a:sym typeface="Century Gothic"/>
            </a:endParaRPr>
          </a:p>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Speed of innovation is reduced when innovation cannot start until new regulation / policy / infrastructure has been fully implemented</a:t>
            </a:r>
            <a:endParaRPr sz="1000">
              <a:latin typeface="Century Gothic"/>
              <a:ea typeface="Century Gothic"/>
              <a:cs typeface="Century Gothic"/>
              <a:sym typeface="Century Gothic"/>
            </a:endParaRPr>
          </a:p>
          <a:p>
            <a:pPr marL="457200" lvl="0" indent="-292100" algn="l" rtl="0">
              <a:spcBef>
                <a:spcPts val="0"/>
              </a:spcBef>
              <a:spcAft>
                <a:spcPts val="0"/>
              </a:spcAft>
              <a:buSzPts val="1000"/>
              <a:buFont typeface="Century Gothic"/>
              <a:buChar char="●"/>
            </a:pPr>
            <a:r>
              <a:rPr lang="en-GB" sz="1000">
                <a:latin typeface="Century Gothic"/>
                <a:ea typeface="Century Gothic"/>
                <a:cs typeface="Century Gothic"/>
                <a:sym typeface="Century Gothic"/>
              </a:rPr>
              <a:t>Need to prove benefits of new approaches to gain public and industry trust</a:t>
            </a:r>
            <a:endParaRPr sz="1100">
              <a:latin typeface="Century Gothic"/>
              <a:ea typeface="Century Gothic"/>
              <a:cs typeface="Century Gothic"/>
              <a:sym typeface="Century Gothic"/>
            </a:endParaRPr>
          </a:p>
        </p:txBody>
      </p:sp>
      <p:sp>
        <p:nvSpPr>
          <p:cNvPr id="1375" name="Google Shape;1375;p230"/>
          <p:cNvSpPr/>
          <p:nvPr/>
        </p:nvSpPr>
        <p:spPr>
          <a:xfrm>
            <a:off x="290600" y="1570450"/>
            <a:ext cx="3500400" cy="1551000"/>
          </a:xfrm>
          <a:prstGeom prst="rect">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en-GB" sz="1100">
                <a:latin typeface="Century Gothic"/>
                <a:ea typeface="Century Gothic"/>
                <a:cs typeface="Century Gothic"/>
                <a:sym typeface="Century Gothic"/>
              </a:rPr>
              <a:t>Live testing environments such as sandboxes or testbeds enable innovators to trial new products, services or business models safely, to test the viability of an innovation before accessing the market. </a:t>
            </a:r>
            <a:endParaRPr sz="1100">
              <a:latin typeface="Century Gothic"/>
              <a:ea typeface="Century Gothic"/>
              <a:cs typeface="Century Gothic"/>
              <a:sym typeface="Century Gothic"/>
            </a:endParaRPr>
          </a:p>
        </p:txBody>
      </p:sp>
      <p:sp>
        <p:nvSpPr>
          <p:cNvPr id="1376" name="Google Shape;1376;p230"/>
          <p:cNvSpPr/>
          <p:nvPr/>
        </p:nvSpPr>
        <p:spPr>
          <a:xfrm>
            <a:off x="314225" y="3198525"/>
            <a:ext cx="8577300" cy="366600"/>
          </a:xfrm>
          <a:prstGeom prst="rect">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Examples</a:t>
            </a:r>
            <a:endParaRPr b="1">
              <a:solidFill>
                <a:srgbClr val="FFFFFF"/>
              </a:solidFill>
              <a:latin typeface="Century Gothic"/>
              <a:ea typeface="Century Gothic"/>
              <a:cs typeface="Century Gothic"/>
              <a:sym typeface="Century Gothic"/>
            </a:endParaRPr>
          </a:p>
        </p:txBody>
      </p:sp>
      <p:sp>
        <p:nvSpPr>
          <p:cNvPr id="1377" name="Google Shape;1377;p230"/>
          <p:cNvSpPr/>
          <p:nvPr/>
        </p:nvSpPr>
        <p:spPr>
          <a:xfrm>
            <a:off x="314300" y="3612375"/>
            <a:ext cx="8553300" cy="1025400"/>
          </a:xfrm>
          <a:prstGeom prst="rect">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FCA Sandbox - first regulatory sandbox established in 2016 for fintech, model has become a blueprint</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Singapore Autonomous Vehicle Initiative - addressing challenges of travel demand, land &amp; labour constraints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Singapore Licensing Experimentation &amp; Adaptation Programme - regulatory framework for tele &amp; mobile medicine</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378" name="Google Shape;1378;p230"/>
          <p:cNvSpPr/>
          <p:nvPr/>
        </p:nvSpPr>
        <p:spPr>
          <a:xfrm>
            <a:off x="290463" y="653975"/>
            <a:ext cx="8577300" cy="366600"/>
          </a:xfrm>
          <a:prstGeom prst="rect">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Testbeds &amp; sandboxes</a:t>
            </a:r>
            <a:endParaRPr b="1">
              <a:latin typeface="Century Gothic"/>
              <a:ea typeface="Century Gothic"/>
              <a:cs typeface="Century Gothic"/>
              <a:sym typeface="Century Gothic"/>
            </a:endParaRPr>
          </a:p>
        </p:txBody>
      </p:sp>
      <p:sp>
        <p:nvSpPr>
          <p:cNvPr id="1379" name="Google Shape;1379;p230"/>
          <p:cNvSpPr/>
          <p:nvPr/>
        </p:nvSpPr>
        <p:spPr>
          <a:xfrm>
            <a:off x="674715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1 - New products</a:t>
            </a:r>
            <a:endParaRPr sz="800" b="1">
              <a:solidFill>
                <a:srgbClr val="FFFFFF"/>
              </a:solidFill>
              <a:latin typeface="Century Gothic"/>
              <a:ea typeface="Century Gothic"/>
              <a:cs typeface="Century Gothic"/>
              <a:sym typeface="Century Gothic"/>
            </a:endParaRPr>
          </a:p>
        </p:txBody>
      </p:sp>
      <p:sp>
        <p:nvSpPr>
          <p:cNvPr id="1380" name="Google Shape;1380;p230"/>
          <p:cNvSpPr/>
          <p:nvPr/>
        </p:nvSpPr>
        <p:spPr>
          <a:xfrm>
            <a:off x="747650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381" name="Google Shape;1381;p230"/>
          <p:cNvSpPr/>
          <p:nvPr/>
        </p:nvSpPr>
        <p:spPr>
          <a:xfrm>
            <a:off x="820585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3 - New regulatory frameworks</a:t>
            </a:r>
            <a:endParaRPr sz="800" b="1">
              <a:solidFill>
                <a:srgbClr val="FFFFFF"/>
              </a:solidFill>
              <a:latin typeface="Century Gothic"/>
              <a:ea typeface="Century Gothic"/>
              <a:cs typeface="Century Gothic"/>
              <a:sym typeface="Century Gothic"/>
            </a:endParaRPr>
          </a:p>
        </p:txBody>
      </p:sp>
      <p:sp>
        <p:nvSpPr>
          <p:cNvPr id="1382" name="Google Shape;1382;p230"/>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Supporting experimentation &amp; testing of innovations</a:t>
            </a:r>
            <a:endParaRPr sz="2000" b="1">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231"/>
          <p:cNvSpPr txBox="1">
            <a:spLocks noGrp="1"/>
          </p:cNvSpPr>
          <p:nvPr>
            <p:ph type="title"/>
          </p:nvPr>
        </p:nvSpPr>
        <p:spPr>
          <a:xfrm>
            <a:off x="107950" y="87325"/>
            <a:ext cx="60651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Example: Telemedicine Sandbox- Singapore and Malaysia</a:t>
            </a:r>
            <a:endParaRPr sz="2000" b="1">
              <a:latin typeface="Century Gothic"/>
              <a:ea typeface="Century Gothic"/>
              <a:cs typeface="Century Gothic"/>
              <a:sym typeface="Century Gothic"/>
            </a:endParaRPr>
          </a:p>
        </p:txBody>
      </p:sp>
      <p:sp>
        <p:nvSpPr>
          <p:cNvPr id="1388" name="Google Shape;1388;p231"/>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Telemedicine and online health services not allowed under existing provisions but new innovations could deliver public value.</a:t>
            </a:r>
            <a:endParaRPr>
              <a:latin typeface="Century Gothic"/>
              <a:ea typeface="Century Gothic"/>
              <a:cs typeface="Century Gothic"/>
              <a:sym typeface="Century Gothic"/>
            </a:endParaRPr>
          </a:p>
        </p:txBody>
      </p:sp>
      <p:sp>
        <p:nvSpPr>
          <p:cNvPr id="1389" name="Google Shape;1389;p231"/>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A way to develop a new regulatory framework that protects the public but also captures the value of these innovations and enables a new industry</a:t>
            </a:r>
            <a:endParaRPr>
              <a:latin typeface="Century Gothic"/>
              <a:ea typeface="Century Gothic"/>
              <a:cs typeface="Century Gothic"/>
              <a:sym typeface="Century Gothic"/>
            </a:endParaRPr>
          </a:p>
        </p:txBody>
      </p:sp>
      <p:sp>
        <p:nvSpPr>
          <p:cNvPr id="1390" name="Google Shape;1390;p231"/>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Understand the implications of these innovations and where regulation may be needed</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Work closely with the emerging industry </a:t>
            </a:r>
            <a:endParaRPr>
              <a:latin typeface="Century Gothic"/>
              <a:ea typeface="Century Gothic"/>
              <a:cs typeface="Century Gothic"/>
              <a:sym typeface="Century Gothic"/>
            </a:endParaRPr>
          </a:p>
        </p:txBody>
      </p:sp>
      <p:sp>
        <p:nvSpPr>
          <p:cNvPr id="1391" name="Google Shape;1391;p231"/>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Time limited sandbox to test innovations and co-develop + test a new regulatory framework</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Final framework published in 2020</a:t>
            </a:r>
            <a:endParaRPr>
              <a:latin typeface="Century Gothic"/>
              <a:ea typeface="Century Gothic"/>
              <a:cs typeface="Century Gothic"/>
              <a:sym typeface="Century Gothic"/>
            </a:endParaRPr>
          </a:p>
        </p:txBody>
      </p:sp>
      <p:sp>
        <p:nvSpPr>
          <p:cNvPr id="1392" name="Google Shape;1392;p231"/>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Context</a:t>
            </a:r>
            <a:endParaRPr b="1">
              <a:solidFill>
                <a:srgbClr val="FFFFFF"/>
              </a:solidFill>
              <a:latin typeface="Century Gothic"/>
              <a:ea typeface="Century Gothic"/>
              <a:cs typeface="Century Gothic"/>
              <a:sym typeface="Century Gothic"/>
            </a:endParaRPr>
          </a:p>
        </p:txBody>
      </p:sp>
      <p:sp>
        <p:nvSpPr>
          <p:cNvPr id="1393" name="Google Shape;1393;p231"/>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Need</a:t>
            </a:r>
            <a:endParaRPr b="1">
              <a:solidFill>
                <a:srgbClr val="FFFFFF"/>
              </a:solidFill>
              <a:latin typeface="Century Gothic"/>
              <a:ea typeface="Century Gothic"/>
              <a:cs typeface="Century Gothic"/>
              <a:sym typeface="Century Gothic"/>
            </a:endParaRPr>
          </a:p>
        </p:txBody>
      </p:sp>
      <p:sp>
        <p:nvSpPr>
          <p:cNvPr id="1394" name="Google Shape;1394;p231"/>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Objectives</a:t>
            </a:r>
            <a:endParaRPr b="1">
              <a:solidFill>
                <a:srgbClr val="FFFFFF"/>
              </a:solidFill>
              <a:latin typeface="Century Gothic"/>
              <a:ea typeface="Century Gothic"/>
              <a:cs typeface="Century Gothic"/>
              <a:sym typeface="Century Gothic"/>
            </a:endParaRPr>
          </a:p>
        </p:txBody>
      </p:sp>
      <p:sp>
        <p:nvSpPr>
          <p:cNvPr id="1395" name="Google Shape;1395;p231"/>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Experiment</a:t>
            </a:r>
            <a:endParaRPr b="1">
              <a:solidFill>
                <a:srgbClr val="FFFFFF"/>
              </a:solidFill>
              <a:latin typeface="Century Gothic"/>
              <a:ea typeface="Century Gothic"/>
              <a:cs typeface="Century Gothic"/>
              <a:sym typeface="Century Gothic"/>
            </a:endParaRPr>
          </a:p>
        </p:txBody>
      </p:sp>
      <p:sp>
        <p:nvSpPr>
          <p:cNvPr id="1396" name="Google Shape;1396;p231"/>
          <p:cNvSpPr/>
          <p:nvPr/>
        </p:nvSpPr>
        <p:spPr>
          <a:xfrm>
            <a:off x="6330650"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1 - New products</a:t>
            </a:r>
            <a:endParaRPr sz="1000" b="1">
              <a:solidFill>
                <a:srgbClr val="FFFFFF"/>
              </a:solidFill>
              <a:latin typeface="Century Gothic"/>
              <a:ea typeface="Century Gothic"/>
              <a:cs typeface="Century Gothic"/>
              <a:sym typeface="Century Gothic"/>
            </a:endParaRPr>
          </a:p>
        </p:txBody>
      </p:sp>
      <p:sp>
        <p:nvSpPr>
          <p:cNvPr id="1397" name="Google Shape;1397;p231"/>
          <p:cNvSpPr/>
          <p:nvPr/>
        </p:nvSpPr>
        <p:spPr>
          <a:xfrm>
            <a:off x="7247215"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2 - New regulatory processes</a:t>
            </a:r>
            <a:endParaRPr sz="1000" b="1">
              <a:solidFill>
                <a:srgbClr val="FFFFFF"/>
              </a:solidFill>
              <a:latin typeface="Century Gothic"/>
              <a:ea typeface="Century Gothic"/>
              <a:cs typeface="Century Gothic"/>
              <a:sym typeface="Century Gothic"/>
            </a:endParaRPr>
          </a:p>
        </p:txBody>
      </p:sp>
      <p:sp>
        <p:nvSpPr>
          <p:cNvPr id="1398" name="Google Shape;1398;p231"/>
          <p:cNvSpPr/>
          <p:nvPr/>
        </p:nvSpPr>
        <p:spPr>
          <a:xfrm>
            <a:off x="8163781"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3 - New regulatory frameworks</a:t>
            </a:r>
            <a:endParaRPr sz="1000" b="1">
              <a:solidFill>
                <a:srgbClr val="FFFFFF"/>
              </a:solidFill>
              <a:latin typeface="Century Gothic"/>
              <a:ea typeface="Century Gothic"/>
              <a:cs typeface="Century Gothic"/>
              <a:sym typeface="Century Gothic"/>
            </a:endParaRPr>
          </a:p>
        </p:txBody>
      </p:sp>
      <p:sp>
        <p:nvSpPr>
          <p:cNvPr id="1399" name="Google Shape;1399;p231"/>
          <p:cNvSpPr txBox="1"/>
          <p:nvPr/>
        </p:nvSpPr>
        <p:spPr>
          <a:xfrm>
            <a:off x="915200"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Innovator</a:t>
            </a:r>
            <a:endParaRPr b="1">
              <a:solidFill>
                <a:srgbClr val="FFFFFF"/>
              </a:solidFill>
              <a:latin typeface="Century Gothic"/>
              <a:ea typeface="Century Gothic"/>
              <a:cs typeface="Century Gothic"/>
              <a:sym typeface="Century Gothic"/>
            </a:endParaRPr>
          </a:p>
        </p:txBody>
      </p:sp>
      <p:sp>
        <p:nvSpPr>
          <p:cNvPr id="1400" name="Google Shape;1400;p231"/>
          <p:cNvSpPr txBox="1"/>
          <p:nvPr/>
        </p:nvSpPr>
        <p:spPr>
          <a:xfrm>
            <a:off x="3467538"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Steward</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232"/>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Drone technology emerging but absence of a regulatory framework is limiting innovation and economic opportunity</a:t>
            </a:r>
            <a:endParaRPr>
              <a:latin typeface="Century Gothic"/>
              <a:ea typeface="Century Gothic"/>
              <a:cs typeface="Century Gothic"/>
              <a:sym typeface="Century Gothic"/>
            </a:endParaRPr>
          </a:p>
        </p:txBody>
      </p:sp>
      <p:sp>
        <p:nvSpPr>
          <p:cNvPr id="1406" name="Google Shape;1406;p232"/>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Greater flexibility under current regulation and clarity on future frameworks</a:t>
            </a:r>
            <a:endParaRPr>
              <a:latin typeface="Century Gothic"/>
              <a:ea typeface="Century Gothic"/>
              <a:cs typeface="Century Gothic"/>
              <a:sym typeface="Century Gothic"/>
            </a:endParaRPr>
          </a:p>
        </p:txBody>
      </p:sp>
      <p:sp>
        <p:nvSpPr>
          <p:cNvPr id="1407" name="Google Shape;1407;p232"/>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Amend Canadian Aviation Regulations</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Develop and implement performance- based standards </a:t>
            </a:r>
            <a:endParaRPr>
              <a:latin typeface="Century Gothic"/>
              <a:ea typeface="Century Gothic"/>
              <a:cs typeface="Century Gothic"/>
              <a:sym typeface="Century Gothic"/>
            </a:endParaRPr>
          </a:p>
        </p:txBody>
      </p:sp>
      <p:sp>
        <p:nvSpPr>
          <p:cNvPr id="1408" name="Google Shape;1408;p232"/>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Expand pilot projects (some currently ongoing with aviation and technology industries) to support the development and adoption of drone technology </a:t>
            </a:r>
            <a:endParaRPr>
              <a:latin typeface="Century Gothic"/>
              <a:ea typeface="Century Gothic"/>
              <a:cs typeface="Century Gothic"/>
              <a:sym typeface="Century Gothic"/>
            </a:endParaRPr>
          </a:p>
        </p:txBody>
      </p:sp>
      <p:sp>
        <p:nvSpPr>
          <p:cNvPr id="1409" name="Google Shape;1409;p232"/>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Context</a:t>
            </a:r>
            <a:endParaRPr b="1">
              <a:solidFill>
                <a:srgbClr val="FFFFFF"/>
              </a:solidFill>
              <a:latin typeface="Century Gothic"/>
              <a:ea typeface="Century Gothic"/>
              <a:cs typeface="Century Gothic"/>
              <a:sym typeface="Century Gothic"/>
            </a:endParaRPr>
          </a:p>
        </p:txBody>
      </p:sp>
      <p:sp>
        <p:nvSpPr>
          <p:cNvPr id="1410" name="Google Shape;1410;p232"/>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Need</a:t>
            </a:r>
            <a:endParaRPr b="1">
              <a:solidFill>
                <a:srgbClr val="FFFFFF"/>
              </a:solidFill>
              <a:latin typeface="Century Gothic"/>
              <a:ea typeface="Century Gothic"/>
              <a:cs typeface="Century Gothic"/>
              <a:sym typeface="Century Gothic"/>
            </a:endParaRPr>
          </a:p>
        </p:txBody>
      </p:sp>
      <p:sp>
        <p:nvSpPr>
          <p:cNvPr id="1411" name="Google Shape;1411;p232"/>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Objectives</a:t>
            </a:r>
            <a:endParaRPr b="1">
              <a:solidFill>
                <a:srgbClr val="FFFFFF"/>
              </a:solidFill>
              <a:latin typeface="Century Gothic"/>
              <a:ea typeface="Century Gothic"/>
              <a:cs typeface="Century Gothic"/>
              <a:sym typeface="Century Gothic"/>
            </a:endParaRPr>
          </a:p>
        </p:txBody>
      </p:sp>
      <p:sp>
        <p:nvSpPr>
          <p:cNvPr id="1412" name="Google Shape;1412;p232"/>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Experiment</a:t>
            </a:r>
            <a:endParaRPr b="1">
              <a:solidFill>
                <a:srgbClr val="FFFFFF"/>
              </a:solidFill>
              <a:latin typeface="Century Gothic"/>
              <a:ea typeface="Century Gothic"/>
              <a:cs typeface="Century Gothic"/>
              <a:sym typeface="Century Gothic"/>
            </a:endParaRPr>
          </a:p>
        </p:txBody>
      </p:sp>
      <p:sp>
        <p:nvSpPr>
          <p:cNvPr id="1413" name="Google Shape;1413;p232"/>
          <p:cNvSpPr/>
          <p:nvPr/>
        </p:nvSpPr>
        <p:spPr>
          <a:xfrm>
            <a:off x="6330650"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1 - New products</a:t>
            </a:r>
            <a:endParaRPr sz="1000" b="1">
              <a:solidFill>
                <a:srgbClr val="FFFFFF"/>
              </a:solidFill>
              <a:latin typeface="Century Gothic"/>
              <a:ea typeface="Century Gothic"/>
              <a:cs typeface="Century Gothic"/>
              <a:sym typeface="Century Gothic"/>
            </a:endParaRPr>
          </a:p>
        </p:txBody>
      </p:sp>
      <p:sp>
        <p:nvSpPr>
          <p:cNvPr id="1414" name="Google Shape;1414;p232"/>
          <p:cNvSpPr/>
          <p:nvPr/>
        </p:nvSpPr>
        <p:spPr>
          <a:xfrm>
            <a:off x="7247215"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2 - New regulatory processes</a:t>
            </a:r>
            <a:endParaRPr sz="1000" b="1">
              <a:solidFill>
                <a:srgbClr val="FFFFFF"/>
              </a:solidFill>
              <a:latin typeface="Century Gothic"/>
              <a:ea typeface="Century Gothic"/>
              <a:cs typeface="Century Gothic"/>
              <a:sym typeface="Century Gothic"/>
            </a:endParaRPr>
          </a:p>
        </p:txBody>
      </p:sp>
      <p:sp>
        <p:nvSpPr>
          <p:cNvPr id="1415" name="Google Shape;1415;p232"/>
          <p:cNvSpPr/>
          <p:nvPr/>
        </p:nvSpPr>
        <p:spPr>
          <a:xfrm>
            <a:off x="8163781"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chemeClr val="lt1"/>
                </a:solidFill>
                <a:latin typeface="Century Gothic"/>
                <a:ea typeface="Century Gothic"/>
                <a:cs typeface="Century Gothic"/>
                <a:sym typeface="Century Gothic"/>
              </a:rPr>
              <a:t>3 - New regulatory frameworks</a:t>
            </a:r>
            <a:endParaRPr sz="1000" b="1">
              <a:solidFill>
                <a:schemeClr val="lt1"/>
              </a:solidFill>
              <a:latin typeface="Century Gothic"/>
              <a:ea typeface="Century Gothic"/>
              <a:cs typeface="Century Gothic"/>
              <a:sym typeface="Century Gothic"/>
            </a:endParaRPr>
          </a:p>
        </p:txBody>
      </p:sp>
      <p:sp>
        <p:nvSpPr>
          <p:cNvPr id="1416" name="Google Shape;1416;p232"/>
          <p:cNvSpPr txBox="1"/>
          <p:nvPr/>
        </p:nvSpPr>
        <p:spPr>
          <a:xfrm>
            <a:off x="915200"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Innovator</a:t>
            </a:r>
            <a:endParaRPr b="1">
              <a:solidFill>
                <a:srgbClr val="FFFFFF"/>
              </a:solidFill>
              <a:latin typeface="Century Gothic"/>
              <a:ea typeface="Century Gothic"/>
              <a:cs typeface="Century Gothic"/>
              <a:sym typeface="Century Gothic"/>
            </a:endParaRPr>
          </a:p>
        </p:txBody>
      </p:sp>
      <p:sp>
        <p:nvSpPr>
          <p:cNvPr id="1417" name="Google Shape;1417;p232"/>
          <p:cNvSpPr txBox="1"/>
          <p:nvPr/>
        </p:nvSpPr>
        <p:spPr>
          <a:xfrm>
            <a:off x="3467538"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Steward</a:t>
            </a:r>
            <a:endParaRPr b="1">
              <a:solidFill>
                <a:srgbClr val="FFFFFF"/>
              </a:solidFill>
              <a:latin typeface="Century Gothic"/>
              <a:ea typeface="Century Gothic"/>
              <a:cs typeface="Century Gothic"/>
              <a:sym typeface="Century Gothic"/>
            </a:endParaRPr>
          </a:p>
        </p:txBody>
      </p:sp>
      <p:sp>
        <p:nvSpPr>
          <p:cNvPr id="1418" name="Google Shape;1418;p232"/>
          <p:cNvSpPr txBox="1"/>
          <p:nvPr/>
        </p:nvSpPr>
        <p:spPr>
          <a:xfrm>
            <a:off x="6019875"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Catalyst</a:t>
            </a:r>
            <a:endParaRPr b="1">
              <a:solidFill>
                <a:srgbClr val="FFFFFF"/>
              </a:solidFill>
              <a:latin typeface="Century Gothic"/>
              <a:ea typeface="Century Gothic"/>
              <a:cs typeface="Century Gothic"/>
              <a:sym typeface="Century Gothic"/>
            </a:endParaRPr>
          </a:p>
        </p:txBody>
      </p:sp>
      <p:sp>
        <p:nvSpPr>
          <p:cNvPr id="1419" name="Google Shape;1419;p232"/>
          <p:cNvSpPr txBox="1">
            <a:spLocks noGrp="1"/>
          </p:cNvSpPr>
          <p:nvPr>
            <p:ph type="title"/>
          </p:nvPr>
        </p:nvSpPr>
        <p:spPr>
          <a:xfrm>
            <a:off x="107950" y="87325"/>
            <a:ext cx="60651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Example: Remotely Piloted Aircraft Systems (RPAS)- Transport Canada</a:t>
            </a:r>
            <a:endParaRPr sz="2000" b="1">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33"/>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425" name="Google Shape;1425;p233"/>
          <p:cNvSpPr/>
          <p:nvPr/>
        </p:nvSpPr>
        <p:spPr>
          <a:xfrm>
            <a:off x="3895225" y="1111175"/>
            <a:ext cx="4972500" cy="3666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Situations where useful</a:t>
            </a:r>
            <a:endParaRPr b="1">
              <a:solidFill>
                <a:srgbClr val="FFFFFF"/>
              </a:solidFill>
              <a:latin typeface="Century Gothic"/>
              <a:ea typeface="Century Gothic"/>
              <a:cs typeface="Century Gothic"/>
              <a:sym typeface="Century Gothic"/>
            </a:endParaRPr>
          </a:p>
        </p:txBody>
      </p:sp>
      <p:sp>
        <p:nvSpPr>
          <p:cNvPr id="1426" name="Google Shape;1426;p233"/>
          <p:cNvSpPr/>
          <p:nvPr/>
        </p:nvSpPr>
        <p:spPr>
          <a:xfrm>
            <a:off x="290450" y="1111175"/>
            <a:ext cx="3500400" cy="366600"/>
          </a:xfrm>
          <a:prstGeom prst="rect">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Description</a:t>
            </a:r>
            <a:endParaRPr b="1">
              <a:solidFill>
                <a:srgbClr val="FFFFFF"/>
              </a:solidFill>
              <a:latin typeface="Century Gothic"/>
              <a:ea typeface="Century Gothic"/>
              <a:cs typeface="Century Gothic"/>
              <a:sym typeface="Century Gothic"/>
            </a:endParaRPr>
          </a:p>
        </p:txBody>
      </p:sp>
      <p:sp>
        <p:nvSpPr>
          <p:cNvPr id="1427" name="Google Shape;1427;p233"/>
          <p:cNvSpPr/>
          <p:nvPr/>
        </p:nvSpPr>
        <p:spPr>
          <a:xfrm>
            <a:off x="3895225" y="1570450"/>
            <a:ext cx="4986600" cy="1551000"/>
          </a:xfrm>
          <a:prstGeom prst="rect">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Lack of innovation directed towards a specific challenge or outcome, for example fairer access to services, climate change</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The regulator needs more insight on new types of products/ services/ businesses to inform future regulatory reform</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The regulator needs insight to test and develop new regulation / policy / infrastructure</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28" name="Google Shape;1428;p233"/>
          <p:cNvSpPr/>
          <p:nvPr/>
        </p:nvSpPr>
        <p:spPr>
          <a:xfrm>
            <a:off x="290600" y="1570450"/>
            <a:ext cx="3500400" cy="1551000"/>
          </a:xfrm>
          <a:prstGeom prst="rect">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en-GB" sz="1100">
                <a:latin typeface="Century Gothic"/>
                <a:ea typeface="Century Gothic"/>
                <a:cs typeface="Century Gothic"/>
                <a:sym typeface="Century Gothic"/>
              </a:rPr>
              <a:t>Challenge prizes offer a reward to whoever can first or most effectively solve a problem. They are a tried and tested method of attracting new innovators to change the status quo. At the same time, they also challenge incumbents to redirect their efforts or think about a problem in a new way.</a:t>
            </a:r>
            <a:endParaRPr sz="1100">
              <a:latin typeface="Century Gothic"/>
              <a:ea typeface="Century Gothic"/>
              <a:cs typeface="Century Gothic"/>
              <a:sym typeface="Century Gothic"/>
            </a:endParaRPr>
          </a:p>
        </p:txBody>
      </p:sp>
      <p:sp>
        <p:nvSpPr>
          <p:cNvPr id="1429" name="Google Shape;1429;p233"/>
          <p:cNvSpPr/>
          <p:nvPr/>
        </p:nvSpPr>
        <p:spPr>
          <a:xfrm>
            <a:off x="314225" y="3198525"/>
            <a:ext cx="8577300" cy="366600"/>
          </a:xfrm>
          <a:prstGeom prst="rect">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Examples</a:t>
            </a:r>
            <a:endParaRPr b="1">
              <a:solidFill>
                <a:srgbClr val="FFFFFF"/>
              </a:solidFill>
              <a:latin typeface="Century Gothic"/>
              <a:ea typeface="Century Gothic"/>
              <a:cs typeface="Century Gothic"/>
              <a:sym typeface="Century Gothic"/>
            </a:endParaRPr>
          </a:p>
        </p:txBody>
      </p:sp>
      <p:sp>
        <p:nvSpPr>
          <p:cNvPr id="1430" name="Google Shape;1430;p233"/>
          <p:cNvSpPr/>
          <p:nvPr/>
        </p:nvSpPr>
        <p:spPr>
          <a:xfrm>
            <a:off x="314300" y="3612375"/>
            <a:ext cx="8553300" cy="1025400"/>
          </a:xfrm>
          <a:prstGeom prst="rect">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Open Up Challenge - open banking fintech innovations, backed by UK’s Competition &amp; Markets Authority</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Legal Access Challenge - lawtech for consumers, run in partnership with the UK’s Solicitors Regulation Authority</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Green Fintech Challenge - seeking green solutions, a pilot approach by the UK’s Financial Conduct Authority</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31" name="Google Shape;1431;p233"/>
          <p:cNvSpPr/>
          <p:nvPr/>
        </p:nvSpPr>
        <p:spPr>
          <a:xfrm>
            <a:off x="290463" y="653975"/>
            <a:ext cx="8577300" cy="366600"/>
          </a:xfrm>
          <a:prstGeom prst="rect">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Challenge prizes</a:t>
            </a:r>
            <a:endParaRPr b="1">
              <a:latin typeface="Century Gothic"/>
              <a:ea typeface="Century Gothic"/>
              <a:cs typeface="Century Gothic"/>
              <a:sym typeface="Century Gothic"/>
            </a:endParaRPr>
          </a:p>
        </p:txBody>
      </p:sp>
      <p:sp>
        <p:nvSpPr>
          <p:cNvPr id="1432" name="Google Shape;1432;p233"/>
          <p:cNvSpPr/>
          <p:nvPr/>
        </p:nvSpPr>
        <p:spPr>
          <a:xfrm>
            <a:off x="674715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1 - New products</a:t>
            </a:r>
            <a:endParaRPr sz="800" b="1">
              <a:solidFill>
                <a:srgbClr val="FFFFFF"/>
              </a:solidFill>
              <a:latin typeface="Century Gothic"/>
              <a:ea typeface="Century Gothic"/>
              <a:cs typeface="Century Gothic"/>
              <a:sym typeface="Century Gothic"/>
            </a:endParaRPr>
          </a:p>
        </p:txBody>
      </p:sp>
      <p:sp>
        <p:nvSpPr>
          <p:cNvPr id="1433" name="Google Shape;1433;p233"/>
          <p:cNvSpPr/>
          <p:nvPr/>
        </p:nvSpPr>
        <p:spPr>
          <a:xfrm>
            <a:off x="747650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434" name="Google Shape;1434;p233"/>
          <p:cNvSpPr/>
          <p:nvPr/>
        </p:nvSpPr>
        <p:spPr>
          <a:xfrm>
            <a:off x="82058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highlight>
                  <a:srgbClr val="FFFFFF"/>
                </a:highlight>
                <a:latin typeface="Century Gothic"/>
                <a:ea typeface="Century Gothic"/>
                <a:cs typeface="Century Gothic"/>
                <a:sym typeface="Century Gothic"/>
              </a:rPr>
              <a:t>3 - New regulatory frameworks</a:t>
            </a:r>
            <a:endParaRPr sz="800" b="1">
              <a:highlight>
                <a:srgbClr val="FFFFFF"/>
              </a:highlight>
              <a:latin typeface="Century Gothic"/>
              <a:ea typeface="Century Gothic"/>
              <a:cs typeface="Century Gothic"/>
              <a:sym typeface="Century Gothic"/>
            </a:endParaRPr>
          </a:p>
        </p:txBody>
      </p:sp>
      <p:sp>
        <p:nvSpPr>
          <p:cNvPr id="1435" name="Google Shape;1435;p233"/>
          <p:cNvSpPr txBox="1">
            <a:spLocks noGrp="1"/>
          </p:cNvSpPr>
          <p:nvPr>
            <p:ph type="title"/>
          </p:nvPr>
        </p:nvSpPr>
        <p:spPr>
          <a:xfrm>
            <a:off x="107950" y="87325"/>
            <a:ext cx="60651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Experimenting with new processes to drive innovation</a:t>
            </a:r>
            <a:endParaRPr sz="2000" b="1">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34"/>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Lawtech slow to develop, and very little innovation in consumer services </a:t>
            </a:r>
            <a:endParaRPr>
              <a:latin typeface="Century Gothic"/>
              <a:ea typeface="Century Gothic"/>
              <a:cs typeface="Century Gothic"/>
              <a:sym typeface="Century Gothic"/>
            </a:endParaRPr>
          </a:p>
        </p:txBody>
      </p:sp>
      <p:sp>
        <p:nvSpPr>
          <p:cNvPr id="1441" name="Google Shape;1441;p234"/>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Solicitors Regulation Authority to define its role in relation to innovation and tech</a:t>
            </a:r>
            <a:endParaRPr>
              <a:latin typeface="Century Gothic"/>
              <a:ea typeface="Century Gothic"/>
              <a:cs typeface="Century Gothic"/>
              <a:sym typeface="Century Gothic"/>
            </a:endParaRPr>
          </a:p>
        </p:txBody>
      </p:sp>
      <p:sp>
        <p:nvSpPr>
          <p:cNvPr id="1442" name="Google Shape;1442;p234"/>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Accelerate development of new consumer services</a:t>
            </a:r>
            <a:endParaRPr>
              <a:latin typeface="Century Gothic"/>
              <a:ea typeface="Century Gothic"/>
              <a:cs typeface="Century Gothic"/>
              <a:sym typeface="Century Gothic"/>
            </a:endParaRPr>
          </a:p>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Understand whether current regulation is a barrier to tech innovation</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1443" name="Google Shape;1443;p234"/>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Challenge prize</a:t>
            </a:r>
            <a:endParaRPr>
              <a:latin typeface="Century Gothic"/>
              <a:ea typeface="Century Gothic"/>
              <a:cs typeface="Century Gothic"/>
              <a:sym typeface="Century Gothic"/>
            </a:endParaRPr>
          </a:p>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Encouraging new services</a:t>
            </a:r>
            <a:endParaRPr>
              <a:latin typeface="Century Gothic"/>
              <a:ea typeface="Century Gothic"/>
              <a:cs typeface="Century Gothic"/>
              <a:sym typeface="Century Gothic"/>
            </a:endParaRPr>
          </a:p>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Direct engagement with innovators to understand barriers</a:t>
            </a:r>
            <a:endParaRPr>
              <a:latin typeface="Century Gothic"/>
              <a:ea typeface="Century Gothic"/>
              <a:cs typeface="Century Gothic"/>
              <a:sym typeface="Century Gothic"/>
            </a:endParaRPr>
          </a:p>
        </p:txBody>
      </p:sp>
      <p:sp>
        <p:nvSpPr>
          <p:cNvPr id="1444" name="Google Shape;1444;p234"/>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Context</a:t>
            </a:r>
            <a:endParaRPr b="1">
              <a:solidFill>
                <a:srgbClr val="FFFFFF"/>
              </a:solidFill>
              <a:latin typeface="Century Gothic"/>
              <a:ea typeface="Century Gothic"/>
              <a:cs typeface="Century Gothic"/>
              <a:sym typeface="Century Gothic"/>
            </a:endParaRPr>
          </a:p>
        </p:txBody>
      </p:sp>
      <p:sp>
        <p:nvSpPr>
          <p:cNvPr id="1445" name="Google Shape;1445;p234"/>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Need</a:t>
            </a:r>
            <a:endParaRPr b="1">
              <a:solidFill>
                <a:srgbClr val="FFFFFF"/>
              </a:solidFill>
              <a:latin typeface="Century Gothic"/>
              <a:ea typeface="Century Gothic"/>
              <a:cs typeface="Century Gothic"/>
              <a:sym typeface="Century Gothic"/>
            </a:endParaRPr>
          </a:p>
        </p:txBody>
      </p:sp>
      <p:sp>
        <p:nvSpPr>
          <p:cNvPr id="1446" name="Google Shape;1446;p234"/>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Objectives</a:t>
            </a:r>
            <a:endParaRPr b="1">
              <a:solidFill>
                <a:srgbClr val="FFFFFF"/>
              </a:solidFill>
              <a:latin typeface="Century Gothic"/>
              <a:ea typeface="Century Gothic"/>
              <a:cs typeface="Century Gothic"/>
              <a:sym typeface="Century Gothic"/>
            </a:endParaRPr>
          </a:p>
        </p:txBody>
      </p:sp>
      <p:sp>
        <p:nvSpPr>
          <p:cNvPr id="1447" name="Google Shape;1447;p234"/>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Experiment</a:t>
            </a:r>
            <a:endParaRPr b="1">
              <a:solidFill>
                <a:srgbClr val="FFFFFF"/>
              </a:solidFill>
              <a:latin typeface="Century Gothic"/>
              <a:ea typeface="Century Gothic"/>
              <a:cs typeface="Century Gothic"/>
              <a:sym typeface="Century Gothic"/>
            </a:endParaRPr>
          </a:p>
        </p:txBody>
      </p:sp>
      <p:sp>
        <p:nvSpPr>
          <p:cNvPr id="1448" name="Google Shape;1448;p234"/>
          <p:cNvSpPr/>
          <p:nvPr/>
        </p:nvSpPr>
        <p:spPr>
          <a:xfrm>
            <a:off x="6330650"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1 - New products</a:t>
            </a:r>
            <a:endParaRPr sz="1000" b="1">
              <a:solidFill>
                <a:srgbClr val="FFFFFF"/>
              </a:solidFill>
              <a:latin typeface="Century Gothic"/>
              <a:ea typeface="Century Gothic"/>
              <a:cs typeface="Century Gothic"/>
              <a:sym typeface="Century Gothic"/>
            </a:endParaRPr>
          </a:p>
        </p:txBody>
      </p:sp>
      <p:sp>
        <p:nvSpPr>
          <p:cNvPr id="1449" name="Google Shape;1449;p234"/>
          <p:cNvSpPr/>
          <p:nvPr/>
        </p:nvSpPr>
        <p:spPr>
          <a:xfrm>
            <a:off x="7247215"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2 - New regulatory processes</a:t>
            </a:r>
            <a:endParaRPr sz="1000" b="1">
              <a:solidFill>
                <a:srgbClr val="FFFFFF"/>
              </a:solidFill>
              <a:latin typeface="Century Gothic"/>
              <a:ea typeface="Century Gothic"/>
              <a:cs typeface="Century Gothic"/>
              <a:sym typeface="Century Gothic"/>
            </a:endParaRPr>
          </a:p>
        </p:txBody>
      </p:sp>
      <p:sp>
        <p:nvSpPr>
          <p:cNvPr id="1450" name="Google Shape;1450;p234"/>
          <p:cNvSpPr/>
          <p:nvPr/>
        </p:nvSpPr>
        <p:spPr>
          <a:xfrm>
            <a:off x="8163781" y="87325"/>
            <a:ext cx="836700" cy="5265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highlight>
                  <a:srgbClr val="FFFFFF"/>
                </a:highlight>
                <a:latin typeface="Century Gothic"/>
                <a:ea typeface="Century Gothic"/>
                <a:cs typeface="Century Gothic"/>
                <a:sym typeface="Century Gothic"/>
              </a:rPr>
              <a:t>3 - New regulatory frameworks</a:t>
            </a:r>
            <a:endParaRPr sz="1000" b="1">
              <a:highlight>
                <a:srgbClr val="FFFFFF"/>
              </a:highlight>
              <a:latin typeface="Century Gothic"/>
              <a:ea typeface="Century Gothic"/>
              <a:cs typeface="Century Gothic"/>
              <a:sym typeface="Century Gothic"/>
            </a:endParaRPr>
          </a:p>
        </p:txBody>
      </p:sp>
      <p:sp>
        <p:nvSpPr>
          <p:cNvPr id="1451" name="Google Shape;1451;p234"/>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Example: Legal Access Challenge</a:t>
            </a:r>
            <a:endParaRPr sz="2000" b="1">
              <a:latin typeface="Century Gothic"/>
              <a:ea typeface="Century Gothic"/>
              <a:cs typeface="Century Gothic"/>
              <a:sym typeface="Century Gothic"/>
            </a:endParaRPr>
          </a:p>
        </p:txBody>
      </p:sp>
      <p:sp>
        <p:nvSpPr>
          <p:cNvPr id="1452" name="Google Shape;1452;p234"/>
          <p:cNvSpPr txBox="1"/>
          <p:nvPr/>
        </p:nvSpPr>
        <p:spPr>
          <a:xfrm>
            <a:off x="915200"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Innovator</a:t>
            </a:r>
            <a:endParaRPr b="1">
              <a:solidFill>
                <a:srgbClr val="FFFFFF"/>
              </a:solidFill>
              <a:latin typeface="Century Gothic"/>
              <a:ea typeface="Century Gothic"/>
              <a:cs typeface="Century Gothic"/>
              <a:sym typeface="Century Gothic"/>
            </a:endParaRPr>
          </a:p>
        </p:txBody>
      </p:sp>
      <p:sp>
        <p:nvSpPr>
          <p:cNvPr id="1453" name="Google Shape;1453;p234"/>
          <p:cNvSpPr txBox="1"/>
          <p:nvPr/>
        </p:nvSpPr>
        <p:spPr>
          <a:xfrm>
            <a:off x="3467538"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Steward</a:t>
            </a:r>
            <a:endParaRPr b="1">
              <a:solidFill>
                <a:srgbClr val="FFFFFF"/>
              </a:solidFill>
              <a:latin typeface="Century Gothic"/>
              <a:ea typeface="Century Gothic"/>
              <a:cs typeface="Century Gothic"/>
              <a:sym typeface="Century Gothic"/>
            </a:endParaRPr>
          </a:p>
        </p:txBody>
      </p:sp>
      <p:sp>
        <p:nvSpPr>
          <p:cNvPr id="1454" name="Google Shape;1454;p234"/>
          <p:cNvSpPr txBox="1"/>
          <p:nvPr/>
        </p:nvSpPr>
        <p:spPr>
          <a:xfrm>
            <a:off x="6019875"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Catalyst</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99"/>
          <p:cNvSpPr txBox="1">
            <a:spLocks noGrp="1"/>
          </p:cNvSpPr>
          <p:nvPr>
            <p:ph type="title"/>
          </p:nvPr>
        </p:nvSpPr>
        <p:spPr>
          <a:xfrm>
            <a:off x="107949" y="87313"/>
            <a:ext cx="8712300" cy="431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2000" b="1" dirty="0">
                <a:latin typeface="Century Gothic"/>
                <a:ea typeface="Century Gothic"/>
                <a:cs typeface="Century Gothic"/>
                <a:sym typeface="Century Gothic"/>
              </a:rPr>
              <a:t>Context</a:t>
            </a:r>
            <a:endParaRPr sz="2000" b="1" dirty="0">
              <a:latin typeface="Century Gothic"/>
              <a:ea typeface="Century Gothic"/>
              <a:cs typeface="Century Gothic"/>
              <a:sym typeface="Century Gothic"/>
            </a:endParaRPr>
          </a:p>
        </p:txBody>
      </p:sp>
      <p:sp>
        <p:nvSpPr>
          <p:cNvPr id="1084" name="Google Shape;1084;p199"/>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Regulations have been identified as one of the reasons why Canada is not reaching its full economic potential</a:t>
            </a:r>
            <a:endParaRPr sz="1600" dirty="0">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Government has been pursuing an ambitious regulatory modernization agenda to ensure that:</a:t>
            </a:r>
            <a:endParaRPr sz="1600" dirty="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Regulations do not inhibit competition and economic growth</a:t>
            </a:r>
            <a:endParaRPr sz="1600" dirty="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Regulatory inefficiencies and duplicative requirements across borders are reduced</a:t>
            </a:r>
            <a:endParaRPr sz="1600" dirty="0">
              <a:latin typeface="Century Gothic"/>
              <a:ea typeface="Century Gothic"/>
              <a:cs typeface="Century Gothic"/>
              <a:sym typeface="Century Gothic"/>
            </a:endParaRPr>
          </a:p>
          <a:p>
            <a:pPr marL="914400" lvl="1"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Regulatory frameworks encourage innovation and new technologies can be brought to market</a:t>
            </a:r>
            <a:endParaRPr sz="1600" dirty="0">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GB" sz="1600" dirty="0">
                <a:latin typeface="Century Gothic"/>
                <a:ea typeface="Century Gothic"/>
                <a:cs typeface="Century Gothic"/>
                <a:sym typeface="Century Gothic"/>
              </a:rPr>
              <a:t>Positive reaction from stakeholders and regulators on this approach suggests the Government of Canada should maintain momentum to modernize regulations</a:t>
            </a:r>
            <a:endParaRPr sz="1600" dirty="0">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600" dirty="0">
              <a:latin typeface="Century Gothic"/>
              <a:ea typeface="Century Gothic"/>
              <a:cs typeface="Century Gothic"/>
              <a:sym typeface="Century Gothic"/>
            </a:endParaRPr>
          </a:p>
          <a:p>
            <a:pPr marL="0" lvl="0" indent="0" algn="l" rtl="0">
              <a:spcBef>
                <a:spcPts val="0"/>
              </a:spcBef>
              <a:spcAft>
                <a:spcPts val="0"/>
              </a:spcAft>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35"/>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460" name="Google Shape;1460;p235"/>
          <p:cNvSpPr/>
          <p:nvPr/>
        </p:nvSpPr>
        <p:spPr>
          <a:xfrm>
            <a:off x="3895225" y="1111175"/>
            <a:ext cx="4972500" cy="3666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Situations where useful</a:t>
            </a:r>
            <a:endParaRPr b="1">
              <a:solidFill>
                <a:srgbClr val="FFFFFF"/>
              </a:solidFill>
              <a:latin typeface="Century Gothic"/>
              <a:ea typeface="Century Gothic"/>
              <a:cs typeface="Century Gothic"/>
              <a:sym typeface="Century Gothic"/>
            </a:endParaRPr>
          </a:p>
        </p:txBody>
      </p:sp>
      <p:sp>
        <p:nvSpPr>
          <p:cNvPr id="1461" name="Google Shape;1461;p235"/>
          <p:cNvSpPr/>
          <p:nvPr/>
        </p:nvSpPr>
        <p:spPr>
          <a:xfrm>
            <a:off x="290450" y="1111175"/>
            <a:ext cx="3500400" cy="366600"/>
          </a:xfrm>
          <a:prstGeom prst="rect">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Description</a:t>
            </a:r>
            <a:endParaRPr b="1">
              <a:solidFill>
                <a:srgbClr val="FFFFFF"/>
              </a:solidFill>
              <a:latin typeface="Century Gothic"/>
              <a:ea typeface="Century Gothic"/>
              <a:cs typeface="Century Gothic"/>
              <a:sym typeface="Century Gothic"/>
            </a:endParaRPr>
          </a:p>
        </p:txBody>
      </p:sp>
      <p:sp>
        <p:nvSpPr>
          <p:cNvPr id="1462" name="Google Shape;1462;p235"/>
          <p:cNvSpPr/>
          <p:nvPr/>
        </p:nvSpPr>
        <p:spPr>
          <a:xfrm>
            <a:off x="3895225" y="1570450"/>
            <a:ext cx="4986600" cy="1551000"/>
          </a:xfrm>
          <a:prstGeom prst="rect">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Innovation is hindered by slow approval and authorisation processes - particularly relevant where innovation offers high potential public benefit e.g. health</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63" name="Google Shape;1463;p235"/>
          <p:cNvSpPr/>
          <p:nvPr/>
        </p:nvSpPr>
        <p:spPr>
          <a:xfrm>
            <a:off x="290600" y="1570450"/>
            <a:ext cx="3500400" cy="1551000"/>
          </a:xfrm>
          <a:prstGeom prst="rect">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en-GB" sz="1100">
                <a:latin typeface="Century Gothic"/>
                <a:ea typeface="Century Gothic"/>
                <a:cs typeface="Century Gothic"/>
                <a:sym typeface="Century Gothic"/>
              </a:rPr>
              <a:t>Mechanisms to speed up market authorisation of novel products or services, for example through faster alternative approval processes, often with increased resource allocation, post-market monitoring and/or different evidence requirements.</a:t>
            </a:r>
            <a:endParaRPr sz="1100">
              <a:latin typeface="Century Gothic"/>
              <a:ea typeface="Century Gothic"/>
              <a:cs typeface="Century Gothic"/>
              <a:sym typeface="Century Gothic"/>
            </a:endParaRPr>
          </a:p>
        </p:txBody>
      </p:sp>
      <p:sp>
        <p:nvSpPr>
          <p:cNvPr id="1464" name="Google Shape;1464;p235"/>
          <p:cNvSpPr/>
          <p:nvPr/>
        </p:nvSpPr>
        <p:spPr>
          <a:xfrm>
            <a:off x="314225" y="3198525"/>
            <a:ext cx="8577300" cy="366600"/>
          </a:xfrm>
          <a:prstGeom prst="rect">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Examples</a:t>
            </a:r>
            <a:endParaRPr b="1">
              <a:solidFill>
                <a:srgbClr val="FFFFFF"/>
              </a:solidFill>
              <a:latin typeface="Century Gothic"/>
              <a:ea typeface="Century Gothic"/>
              <a:cs typeface="Century Gothic"/>
              <a:sym typeface="Century Gothic"/>
            </a:endParaRPr>
          </a:p>
        </p:txBody>
      </p:sp>
      <p:sp>
        <p:nvSpPr>
          <p:cNvPr id="1465" name="Google Shape;1465;p235"/>
          <p:cNvSpPr/>
          <p:nvPr/>
        </p:nvSpPr>
        <p:spPr>
          <a:xfrm>
            <a:off x="314300" y="3612375"/>
            <a:ext cx="8553300" cy="1025400"/>
          </a:xfrm>
          <a:prstGeom prst="rect">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Food and Drug Administration’s (FDA) De Novo classification - pathway to classify new medical devices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UK Accelerated Access Collaborative Pathway - health products accelerated path to market + horizon scanning</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Hong Kong Insurance Authority Fast-Track Approval system - applicants must partner with established insurer</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66" name="Google Shape;1466;p235"/>
          <p:cNvSpPr/>
          <p:nvPr/>
        </p:nvSpPr>
        <p:spPr>
          <a:xfrm>
            <a:off x="290463" y="653975"/>
            <a:ext cx="8577300" cy="366600"/>
          </a:xfrm>
          <a:prstGeom prst="rect">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Fast track pathways</a:t>
            </a:r>
            <a:endParaRPr b="1">
              <a:latin typeface="Century Gothic"/>
              <a:ea typeface="Century Gothic"/>
              <a:cs typeface="Century Gothic"/>
              <a:sym typeface="Century Gothic"/>
            </a:endParaRPr>
          </a:p>
        </p:txBody>
      </p:sp>
      <p:sp>
        <p:nvSpPr>
          <p:cNvPr id="1467" name="Google Shape;1467;p235"/>
          <p:cNvSpPr/>
          <p:nvPr/>
        </p:nvSpPr>
        <p:spPr>
          <a:xfrm>
            <a:off x="67471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latin typeface="Century Gothic"/>
                <a:ea typeface="Century Gothic"/>
                <a:cs typeface="Century Gothic"/>
                <a:sym typeface="Century Gothic"/>
              </a:rPr>
              <a:t>1 - New products</a:t>
            </a:r>
            <a:endParaRPr sz="800" b="1">
              <a:latin typeface="Century Gothic"/>
              <a:ea typeface="Century Gothic"/>
              <a:cs typeface="Century Gothic"/>
              <a:sym typeface="Century Gothic"/>
            </a:endParaRPr>
          </a:p>
        </p:txBody>
      </p:sp>
      <p:sp>
        <p:nvSpPr>
          <p:cNvPr id="1468" name="Google Shape;1468;p235"/>
          <p:cNvSpPr/>
          <p:nvPr/>
        </p:nvSpPr>
        <p:spPr>
          <a:xfrm>
            <a:off x="747650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469" name="Google Shape;1469;p235"/>
          <p:cNvSpPr/>
          <p:nvPr/>
        </p:nvSpPr>
        <p:spPr>
          <a:xfrm>
            <a:off x="82058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latin typeface="Century Gothic"/>
                <a:ea typeface="Century Gothic"/>
                <a:cs typeface="Century Gothic"/>
                <a:sym typeface="Century Gothic"/>
              </a:rPr>
              <a:t>3 - New regulatory frameworks</a:t>
            </a:r>
            <a:endParaRPr sz="800" b="1">
              <a:latin typeface="Century Gothic"/>
              <a:ea typeface="Century Gothic"/>
              <a:cs typeface="Century Gothic"/>
              <a:sym typeface="Century Gothic"/>
            </a:endParaRPr>
          </a:p>
        </p:txBody>
      </p:sp>
      <p:sp>
        <p:nvSpPr>
          <p:cNvPr id="1470" name="Google Shape;1470;p235"/>
          <p:cNvSpPr txBox="1">
            <a:spLocks noGrp="1"/>
          </p:cNvSpPr>
          <p:nvPr>
            <p:ph type="title"/>
          </p:nvPr>
        </p:nvSpPr>
        <p:spPr>
          <a:xfrm>
            <a:off x="107950" y="87325"/>
            <a:ext cx="60651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Experimenting with new processes to streamline approvals</a:t>
            </a:r>
            <a:endParaRPr sz="2000" b="1">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236"/>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476" name="Google Shape;1476;p236"/>
          <p:cNvSpPr/>
          <p:nvPr/>
        </p:nvSpPr>
        <p:spPr>
          <a:xfrm>
            <a:off x="3895225" y="1111175"/>
            <a:ext cx="4972500" cy="3666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Situations where useful</a:t>
            </a:r>
            <a:endParaRPr b="1">
              <a:solidFill>
                <a:srgbClr val="FFFFFF"/>
              </a:solidFill>
              <a:latin typeface="Century Gothic"/>
              <a:ea typeface="Century Gothic"/>
              <a:cs typeface="Century Gothic"/>
              <a:sym typeface="Century Gothic"/>
            </a:endParaRPr>
          </a:p>
        </p:txBody>
      </p:sp>
      <p:sp>
        <p:nvSpPr>
          <p:cNvPr id="1477" name="Google Shape;1477;p236"/>
          <p:cNvSpPr/>
          <p:nvPr/>
        </p:nvSpPr>
        <p:spPr>
          <a:xfrm>
            <a:off x="290450" y="1111175"/>
            <a:ext cx="3500400" cy="366600"/>
          </a:xfrm>
          <a:prstGeom prst="rect">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Description</a:t>
            </a:r>
            <a:endParaRPr b="1">
              <a:solidFill>
                <a:srgbClr val="FFFFFF"/>
              </a:solidFill>
              <a:latin typeface="Century Gothic"/>
              <a:ea typeface="Century Gothic"/>
              <a:cs typeface="Century Gothic"/>
              <a:sym typeface="Century Gothic"/>
            </a:endParaRPr>
          </a:p>
        </p:txBody>
      </p:sp>
      <p:sp>
        <p:nvSpPr>
          <p:cNvPr id="1478" name="Google Shape;1478;p236"/>
          <p:cNvSpPr/>
          <p:nvPr/>
        </p:nvSpPr>
        <p:spPr>
          <a:xfrm>
            <a:off x="3895225" y="1570450"/>
            <a:ext cx="4986600" cy="1551000"/>
          </a:xfrm>
          <a:prstGeom prst="rect">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The regulatory system is a “soft” barrier to innovation. Regulatory complexity or uncertainty hinders innovation</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New products/ services/ businesses are not aligned with existing regulation or regulatory expectation</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The regulator needs more insight on new types of products/ services/ businesses to inform future regulatory reform</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79" name="Google Shape;1479;p236"/>
          <p:cNvSpPr/>
          <p:nvPr/>
        </p:nvSpPr>
        <p:spPr>
          <a:xfrm>
            <a:off x="290600" y="1570450"/>
            <a:ext cx="3500400" cy="1551000"/>
          </a:xfrm>
          <a:prstGeom prst="rect">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en-GB" sz="1100">
                <a:latin typeface="Century Gothic"/>
                <a:ea typeface="Century Gothic"/>
                <a:cs typeface="Century Gothic"/>
                <a:sym typeface="Century Gothic"/>
              </a:rPr>
              <a:t>Dedicated innovation teams or contact points providing innovators with regulatory guidance. Example areas of support include navigating the regulatory system and ensuring alignment of new ideas with existing regulations or regulatory expectations.</a:t>
            </a:r>
            <a:endParaRPr sz="1100">
              <a:latin typeface="Century Gothic"/>
              <a:ea typeface="Century Gothic"/>
              <a:cs typeface="Century Gothic"/>
              <a:sym typeface="Century Gothic"/>
            </a:endParaRPr>
          </a:p>
        </p:txBody>
      </p:sp>
      <p:sp>
        <p:nvSpPr>
          <p:cNvPr id="1480" name="Google Shape;1480;p236"/>
          <p:cNvSpPr/>
          <p:nvPr/>
        </p:nvSpPr>
        <p:spPr>
          <a:xfrm>
            <a:off x="314225" y="3198525"/>
            <a:ext cx="8577300" cy="366600"/>
          </a:xfrm>
          <a:prstGeom prst="rect">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Examples</a:t>
            </a:r>
            <a:endParaRPr b="1">
              <a:solidFill>
                <a:srgbClr val="FFFFFF"/>
              </a:solidFill>
              <a:latin typeface="Century Gothic"/>
              <a:ea typeface="Century Gothic"/>
              <a:cs typeface="Century Gothic"/>
              <a:sym typeface="Century Gothic"/>
            </a:endParaRPr>
          </a:p>
        </p:txBody>
      </p:sp>
      <p:sp>
        <p:nvSpPr>
          <p:cNvPr id="1481" name="Google Shape;1481;p236"/>
          <p:cNvSpPr/>
          <p:nvPr/>
        </p:nvSpPr>
        <p:spPr>
          <a:xfrm>
            <a:off x="314300" y="3612375"/>
            <a:ext cx="8553300" cy="1025400"/>
          </a:xfrm>
          <a:prstGeom prst="rect">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UK MHRA Innovation Office - joined up advice for medical &amp; healthcare products covering several authorities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German Federal Institute for Drugs and Medical Devices - varied support for innovators at different stages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Hong Kong Monetary Authority’s Fintech Supervisory Chatroom - support open to fintechs not regulated by HKMA</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82" name="Google Shape;1482;p236"/>
          <p:cNvSpPr/>
          <p:nvPr/>
        </p:nvSpPr>
        <p:spPr>
          <a:xfrm>
            <a:off x="290463" y="653975"/>
            <a:ext cx="8577300" cy="366600"/>
          </a:xfrm>
          <a:prstGeom prst="rect">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Advice centres</a:t>
            </a:r>
            <a:endParaRPr b="1">
              <a:latin typeface="Century Gothic"/>
              <a:ea typeface="Century Gothic"/>
              <a:cs typeface="Century Gothic"/>
              <a:sym typeface="Century Gothic"/>
            </a:endParaRPr>
          </a:p>
        </p:txBody>
      </p:sp>
      <p:sp>
        <p:nvSpPr>
          <p:cNvPr id="1483" name="Google Shape;1483;p236"/>
          <p:cNvSpPr/>
          <p:nvPr/>
        </p:nvSpPr>
        <p:spPr>
          <a:xfrm>
            <a:off x="67471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latin typeface="Century Gothic"/>
                <a:ea typeface="Century Gothic"/>
                <a:cs typeface="Century Gothic"/>
                <a:sym typeface="Century Gothic"/>
              </a:rPr>
              <a:t>1 - New products</a:t>
            </a:r>
            <a:endParaRPr sz="800" b="1">
              <a:latin typeface="Century Gothic"/>
              <a:ea typeface="Century Gothic"/>
              <a:cs typeface="Century Gothic"/>
              <a:sym typeface="Century Gothic"/>
            </a:endParaRPr>
          </a:p>
        </p:txBody>
      </p:sp>
      <p:sp>
        <p:nvSpPr>
          <p:cNvPr id="1484" name="Google Shape;1484;p236"/>
          <p:cNvSpPr/>
          <p:nvPr/>
        </p:nvSpPr>
        <p:spPr>
          <a:xfrm>
            <a:off x="747650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485" name="Google Shape;1485;p236"/>
          <p:cNvSpPr/>
          <p:nvPr/>
        </p:nvSpPr>
        <p:spPr>
          <a:xfrm>
            <a:off x="82058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latin typeface="Century Gothic"/>
                <a:ea typeface="Century Gothic"/>
                <a:cs typeface="Century Gothic"/>
                <a:sym typeface="Century Gothic"/>
              </a:rPr>
              <a:t>3 - New regulatory frameworks</a:t>
            </a:r>
            <a:endParaRPr sz="800" b="1">
              <a:latin typeface="Century Gothic"/>
              <a:ea typeface="Century Gothic"/>
              <a:cs typeface="Century Gothic"/>
              <a:sym typeface="Century Gothic"/>
            </a:endParaRPr>
          </a:p>
        </p:txBody>
      </p:sp>
      <p:sp>
        <p:nvSpPr>
          <p:cNvPr id="1486" name="Google Shape;1486;p236"/>
          <p:cNvSpPr txBox="1">
            <a:spLocks noGrp="1"/>
          </p:cNvSpPr>
          <p:nvPr>
            <p:ph type="title"/>
          </p:nvPr>
        </p:nvSpPr>
        <p:spPr>
          <a:xfrm>
            <a:off x="107950" y="87325"/>
            <a:ext cx="60651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Experimenting with new ways of providing regulatory advice to innovators</a:t>
            </a:r>
            <a:endParaRPr sz="2000" b="1">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237"/>
          <p:cNvSpPr txBox="1">
            <a:spLocks noGrp="1"/>
          </p:cNvSpPr>
          <p:nvPr>
            <p:ph type="body" idx="1"/>
          </p:nvPr>
        </p:nvSpPr>
        <p:spPr>
          <a:xfrm>
            <a:off x="137350" y="622050"/>
            <a:ext cx="8744400" cy="40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492" name="Google Shape;1492;p237"/>
          <p:cNvSpPr/>
          <p:nvPr/>
        </p:nvSpPr>
        <p:spPr>
          <a:xfrm>
            <a:off x="3895225" y="1111175"/>
            <a:ext cx="4972500" cy="366600"/>
          </a:xfrm>
          <a:prstGeom prst="rect">
            <a:avLst/>
          </a:prstGeom>
          <a:solidFill>
            <a:srgbClr val="FFB81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Situations where useful</a:t>
            </a:r>
            <a:endParaRPr b="1">
              <a:solidFill>
                <a:srgbClr val="FFFFFF"/>
              </a:solidFill>
              <a:latin typeface="Century Gothic"/>
              <a:ea typeface="Century Gothic"/>
              <a:cs typeface="Century Gothic"/>
              <a:sym typeface="Century Gothic"/>
            </a:endParaRPr>
          </a:p>
        </p:txBody>
      </p:sp>
      <p:sp>
        <p:nvSpPr>
          <p:cNvPr id="1493" name="Google Shape;1493;p237"/>
          <p:cNvSpPr/>
          <p:nvPr/>
        </p:nvSpPr>
        <p:spPr>
          <a:xfrm>
            <a:off x="290450" y="1111175"/>
            <a:ext cx="3500400" cy="366600"/>
          </a:xfrm>
          <a:prstGeom prst="rect">
            <a:avLst/>
          </a:prstGeom>
          <a:solidFill>
            <a:srgbClr val="9B00C3"/>
          </a:solidFill>
          <a:ln w="9525" cap="flat" cmpd="sng">
            <a:solidFill>
              <a:srgbClr val="9B00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Description</a:t>
            </a:r>
            <a:endParaRPr b="1">
              <a:solidFill>
                <a:srgbClr val="FFFFFF"/>
              </a:solidFill>
              <a:latin typeface="Century Gothic"/>
              <a:ea typeface="Century Gothic"/>
              <a:cs typeface="Century Gothic"/>
              <a:sym typeface="Century Gothic"/>
            </a:endParaRPr>
          </a:p>
        </p:txBody>
      </p:sp>
      <p:sp>
        <p:nvSpPr>
          <p:cNvPr id="1494" name="Google Shape;1494;p237"/>
          <p:cNvSpPr/>
          <p:nvPr/>
        </p:nvSpPr>
        <p:spPr>
          <a:xfrm>
            <a:off x="3895225" y="1570450"/>
            <a:ext cx="4986600" cy="1551000"/>
          </a:xfrm>
          <a:prstGeom prst="rect">
            <a:avLst/>
          </a:prstGeom>
          <a:noFill/>
          <a:ln w="38100" cap="flat" cmpd="sng">
            <a:solidFill>
              <a:srgbClr val="FFB819"/>
            </a:solidFill>
            <a:prstDash val="solid"/>
            <a:round/>
            <a:headEnd type="none" w="sm" len="sm"/>
            <a:tailEnd type="none" w="sm" len="sm"/>
          </a:ln>
        </p:spPr>
        <p:txBody>
          <a:bodyPr spcFirstLastPara="1" wrap="square" lIns="90000" tIns="91425" rIns="91425" bIns="91425" anchor="ctr" anchorCtr="0">
            <a:noAutofit/>
          </a:bodyPr>
          <a:lstStyle/>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Differing regulatory approaches across jurisdictions hinder innovation that would benefit multiple locations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Global products / services / businesses may pose risks that are not addressed by individual regulatory approaches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Progress on unsolved challenges requires input from multiple actors e.g. regulators, government, industry, public</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95" name="Google Shape;1495;p237"/>
          <p:cNvSpPr/>
          <p:nvPr/>
        </p:nvSpPr>
        <p:spPr>
          <a:xfrm>
            <a:off x="290600" y="1570450"/>
            <a:ext cx="3500400" cy="1551000"/>
          </a:xfrm>
          <a:prstGeom prst="rect">
            <a:avLst/>
          </a:prstGeom>
          <a:noFill/>
          <a:ln w="38100" cap="flat" cmpd="sng">
            <a:solidFill>
              <a:srgbClr val="9B00C3"/>
            </a:solidFill>
            <a:prstDash val="solid"/>
            <a:round/>
            <a:headEnd type="none" w="sm" len="sm"/>
            <a:tailEnd type="none" w="sm" len="sm"/>
          </a:ln>
        </p:spPr>
        <p:txBody>
          <a:bodyPr spcFirstLastPara="1" wrap="square" lIns="90000" tIns="91425" rIns="91425" bIns="91425" anchor="t" anchorCtr="0">
            <a:noAutofit/>
          </a:bodyPr>
          <a:lstStyle/>
          <a:p>
            <a:pPr marL="0" lvl="0" indent="0" algn="l" rtl="0">
              <a:spcBef>
                <a:spcPts val="0"/>
              </a:spcBef>
              <a:spcAft>
                <a:spcPts val="0"/>
              </a:spcAft>
              <a:buNone/>
            </a:pPr>
            <a:r>
              <a:rPr lang="en-GB" sz="1100">
                <a:latin typeface="Century Gothic"/>
                <a:ea typeface="Century Gothic"/>
                <a:cs typeface="Century Gothic"/>
                <a:sym typeface="Century Gothic"/>
              </a:rPr>
              <a:t>A range of methods to work collaboratively internationally or with the public or industry:</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Work-sharing</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Regulatory harmonisation</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Collective experimentation i.e. cross-border testing</a:t>
            </a: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Public engagement models</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96" name="Google Shape;1496;p237"/>
          <p:cNvSpPr/>
          <p:nvPr/>
        </p:nvSpPr>
        <p:spPr>
          <a:xfrm>
            <a:off x="314225" y="3198525"/>
            <a:ext cx="8577300" cy="366600"/>
          </a:xfrm>
          <a:prstGeom prst="rect">
            <a:avLst/>
          </a:prstGeom>
          <a:solidFill>
            <a:srgbClr val="FF5A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entury Gothic"/>
                <a:ea typeface="Century Gothic"/>
                <a:cs typeface="Century Gothic"/>
                <a:sym typeface="Century Gothic"/>
              </a:rPr>
              <a:t>Examples</a:t>
            </a:r>
            <a:endParaRPr b="1">
              <a:solidFill>
                <a:srgbClr val="FFFFFF"/>
              </a:solidFill>
              <a:latin typeface="Century Gothic"/>
              <a:ea typeface="Century Gothic"/>
              <a:cs typeface="Century Gothic"/>
              <a:sym typeface="Century Gothic"/>
            </a:endParaRPr>
          </a:p>
        </p:txBody>
      </p:sp>
      <p:sp>
        <p:nvSpPr>
          <p:cNvPr id="1497" name="Google Shape;1497;p237"/>
          <p:cNvSpPr/>
          <p:nvPr/>
        </p:nvSpPr>
        <p:spPr>
          <a:xfrm>
            <a:off x="314300" y="3612375"/>
            <a:ext cx="8553300" cy="1025400"/>
          </a:xfrm>
          <a:prstGeom prst="rect">
            <a:avLst/>
          </a:prstGeom>
          <a:noFill/>
          <a:ln w="38100" cap="flat" cmpd="sng">
            <a:solidFill>
              <a:srgbClr val="FF5900"/>
            </a:solidFill>
            <a:prstDash val="solid"/>
            <a:round/>
            <a:headEnd type="none" w="sm" len="sm"/>
            <a:tailEnd type="none" w="sm" len="sm"/>
          </a:ln>
        </p:spPr>
        <p:txBody>
          <a:bodyPr spcFirstLastPara="1" wrap="square" lIns="90000" tIns="91425" rIns="91425" bIns="91425" anchor="t" anchorCtr="0">
            <a:noAutofit/>
          </a:bodyPr>
          <a:lstStyle/>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Global Financial Innovation Network - global sandbox facilitating cross-border testing</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Australia-Canada-Singapore-Switzerland Consortium - work-sharing on New Chemical Entities &amp; Generic Medicines</a:t>
            </a:r>
            <a:endParaRPr sz="1100">
              <a:latin typeface="Century Gothic"/>
              <a:ea typeface="Century Gothic"/>
              <a:cs typeface="Century Gothic"/>
              <a:sym typeface="Century Gothic"/>
            </a:endParaRPr>
          </a:p>
          <a:p>
            <a:pPr marL="457200" lvl="0" indent="0" algn="l" rtl="0">
              <a:spcBef>
                <a:spcPts val="0"/>
              </a:spcBef>
              <a:spcAft>
                <a:spcPts val="0"/>
              </a:spcAft>
              <a:buNone/>
            </a:pPr>
            <a:endParaRPr sz="1100">
              <a:latin typeface="Century Gothic"/>
              <a:ea typeface="Century Gothic"/>
              <a:cs typeface="Century Gothic"/>
              <a:sym typeface="Century Gothic"/>
            </a:endParaRPr>
          </a:p>
          <a:p>
            <a:pPr marL="457200" lvl="0" indent="-298450" algn="l" rtl="0">
              <a:spcBef>
                <a:spcPts val="0"/>
              </a:spcBef>
              <a:spcAft>
                <a:spcPts val="0"/>
              </a:spcAft>
              <a:buSzPts val="1100"/>
              <a:buFont typeface="Century Gothic"/>
              <a:buChar char="●"/>
            </a:pPr>
            <a:r>
              <a:rPr lang="en-GB" sz="1100">
                <a:latin typeface="Century Gothic"/>
                <a:ea typeface="Century Gothic"/>
                <a:cs typeface="Century Gothic"/>
                <a:sym typeface="Century Gothic"/>
              </a:rPr>
              <a:t>Flying High - collaborative engagement to shape the future of urban drone use in the UK</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p:txBody>
      </p:sp>
      <p:sp>
        <p:nvSpPr>
          <p:cNvPr id="1498" name="Google Shape;1498;p237"/>
          <p:cNvSpPr/>
          <p:nvPr/>
        </p:nvSpPr>
        <p:spPr>
          <a:xfrm>
            <a:off x="290463" y="653975"/>
            <a:ext cx="8577300" cy="366600"/>
          </a:xfrm>
          <a:prstGeom prst="rect">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Regulatory collaboration on innovations</a:t>
            </a:r>
            <a:endParaRPr b="1">
              <a:latin typeface="Century Gothic"/>
              <a:ea typeface="Century Gothic"/>
              <a:cs typeface="Century Gothic"/>
              <a:sym typeface="Century Gothic"/>
            </a:endParaRPr>
          </a:p>
        </p:txBody>
      </p:sp>
      <p:sp>
        <p:nvSpPr>
          <p:cNvPr id="1499" name="Google Shape;1499;p237"/>
          <p:cNvSpPr/>
          <p:nvPr/>
        </p:nvSpPr>
        <p:spPr>
          <a:xfrm>
            <a:off x="6747150" y="100450"/>
            <a:ext cx="666000" cy="3048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latin typeface="Century Gothic"/>
                <a:ea typeface="Century Gothic"/>
                <a:cs typeface="Century Gothic"/>
                <a:sym typeface="Century Gothic"/>
              </a:rPr>
              <a:t>1 - New products</a:t>
            </a:r>
            <a:endParaRPr sz="800" b="1">
              <a:latin typeface="Century Gothic"/>
              <a:ea typeface="Century Gothic"/>
              <a:cs typeface="Century Gothic"/>
              <a:sym typeface="Century Gothic"/>
            </a:endParaRPr>
          </a:p>
        </p:txBody>
      </p:sp>
      <p:sp>
        <p:nvSpPr>
          <p:cNvPr id="1500" name="Google Shape;1500;p237"/>
          <p:cNvSpPr/>
          <p:nvPr/>
        </p:nvSpPr>
        <p:spPr>
          <a:xfrm>
            <a:off x="747650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2 - New regulatory processes</a:t>
            </a:r>
            <a:endParaRPr sz="800" b="1">
              <a:solidFill>
                <a:srgbClr val="FFFFFF"/>
              </a:solidFill>
              <a:latin typeface="Century Gothic"/>
              <a:ea typeface="Century Gothic"/>
              <a:cs typeface="Century Gothic"/>
              <a:sym typeface="Century Gothic"/>
            </a:endParaRPr>
          </a:p>
        </p:txBody>
      </p:sp>
      <p:sp>
        <p:nvSpPr>
          <p:cNvPr id="1501" name="Google Shape;1501;p237"/>
          <p:cNvSpPr/>
          <p:nvPr/>
        </p:nvSpPr>
        <p:spPr>
          <a:xfrm>
            <a:off x="8205850" y="100450"/>
            <a:ext cx="666000" cy="304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b="1">
                <a:solidFill>
                  <a:srgbClr val="FFFFFF"/>
                </a:solidFill>
                <a:latin typeface="Century Gothic"/>
                <a:ea typeface="Century Gothic"/>
                <a:cs typeface="Century Gothic"/>
                <a:sym typeface="Century Gothic"/>
              </a:rPr>
              <a:t>3 - New regulatory frameworks</a:t>
            </a:r>
            <a:endParaRPr sz="800" b="1">
              <a:solidFill>
                <a:srgbClr val="FFFFFF"/>
              </a:solidFill>
              <a:latin typeface="Century Gothic"/>
              <a:ea typeface="Century Gothic"/>
              <a:cs typeface="Century Gothic"/>
              <a:sym typeface="Century Gothic"/>
            </a:endParaRPr>
          </a:p>
        </p:txBody>
      </p:sp>
      <p:sp>
        <p:nvSpPr>
          <p:cNvPr id="1502" name="Google Shape;1502;p237"/>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Regulatory collaboration on innovations</a:t>
            </a:r>
            <a:endParaRPr sz="2000" b="1">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238"/>
          <p:cNvPicPr preferRelativeResize="0"/>
          <p:nvPr/>
        </p:nvPicPr>
        <p:blipFill rotWithShape="1">
          <a:blip r:embed="rId3">
            <a:alphaModFix/>
          </a:blip>
          <a:srcRect l="5897" t="48357" r="5543" b="18427"/>
          <a:stretch/>
        </p:blipFill>
        <p:spPr>
          <a:xfrm>
            <a:off x="0" y="0"/>
            <a:ext cx="9144000" cy="5143498"/>
          </a:xfrm>
          <a:prstGeom prst="rect">
            <a:avLst/>
          </a:prstGeom>
          <a:noFill/>
          <a:ln>
            <a:noFill/>
          </a:ln>
        </p:spPr>
      </p:pic>
      <p:sp>
        <p:nvSpPr>
          <p:cNvPr id="1508" name="Google Shape;1508;p238"/>
          <p:cNvSpPr/>
          <p:nvPr/>
        </p:nvSpPr>
        <p:spPr>
          <a:xfrm>
            <a:off x="2218500" y="308175"/>
            <a:ext cx="4622700" cy="4608000"/>
          </a:xfrm>
          <a:prstGeom prst="ellipse">
            <a:avLst/>
          </a:prstGeom>
          <a:solidFill>
            <a:srgbClr val="FF0041"/>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What makes a good regulatory experiment?</a:t>
            </a:r>
            <a:endParaRPr sz="4200" b="1">
              <a:solidFill>
                <a:srgbClr val="FFFFFF"/>
              </a:solidFill>
              <a:latin typeface="Century Gothic"/>
              <a:ea typeface="Century Gothic"/>
              <a:cs typeface="Century Gothic"/>
              <a:sym typeface="Century Gothic"/>
            </a:endParaRPr>
          </a:p>
        </p:txBody>
      </p:sp>
      <p:pic>
        <p:nvPicPr>
          <p:cNvPr id="1509" name="Google Shape;1509;p238"/>
          <p:cNvPicPr preferRelativeResize="0"/>
          <p:nvPr/>
        </p:nvPicPr>
        <p:blipFill>
          <a:blip r:embed="rId4">
            <a:alphaModFix/>
          </a:blip>
          <a:stretch>
            <a:fillRect/>
          </a:stretch>
        </p:blipFill>
        <p:spPr>
          <a:xfrm>
            <a:off x="205425" y="4816019"/>
            <a:ext cx="595602" cy="1626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239"/>
          <p:cNvSpPr/>
          <p:nvPr/>
        </p:nvSpPr>
        <p:spPr>
          <a:xfrm>
            <a:off x="732750" y="828000"/>
            <a:ext cx="76785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GB" sz="1800" b="1">
                <a:solidFill>
                  <a:srgbClr val="FFFFFF"/>
                </a:solidFill>
                <a:latin typeface="Century Gothic"/>
                <a:ea typeface="Century Gothic"/>
                <a:cs typeface="Century Gothic"/>
                <a:sym typeface="Century Gothic"/>
              </a:rPr>
              <a:t>Design</a:t>
            </a:r>
            <a:endParaRPr sz="1800" b="1">
              <a:solidFill>
                <a:srgbClr val="FFFFFF"/>
              </a:solidFill>
              <a:latin typeface="Century Gothic"/>
              <a:ea typeface="Century Gothic"/>
              <a:cs typeface="Century Gothic"/>
              <a:sym typeface="Century Gothic"/>
            </a:endParaRPr>
          </a:p>
        </p:txBody>
      </p:sp>
      <p:sp>
        <p:nvSpPr>
          <p:cNvPr id="1515" name="Google Shape;1515;p239"/>
          <p:cNvSpPr/>
          <p:nvPr/>
        </p:nvSpPr>
        <p:spPr>
          <a:xfrm>
            <a:off x="732700" y="1380050"/>
            <a:ext cx="7678500" cy="3342300"/>
          </a:xfrm>
          <a:prstGeom prst="rect">
            <a:avLst/>
          </a:prstGeom>
          <a:solidFill>
            <a:srgbClr val="F3F3F3"/>
          </a:solidFill>
          <a:ln>
            <a:noFill/>
          </a:ln>
        </p:spPr>
        <p:txBody>
          <a:bodyPr spcFirstLastPara="1" wrap="square" lIns="91425" tIns="91425" rIns="123675" bIns="91425" anchor="t" anchorCtr="0">
            <a:noAutofit/>
          </a:bodyPr>
          <a:lstStyle/>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Clarity on the </a:t>
            </a:r>
            <a:r>
              <a:rPr lang="en-GB" sz="1600" b="1">
                <a:solidFill>
                  <a:schemeClr val="dk1"/>
                </a:solidFill>
                <a:latin typeface="Century Gothic"/>
                <a:ea typeface="Century Gothic"/>
                <a:cs typeface="Century Gothic"/>
                <a:sym typeface="Century Gothic"/>
              </a:rPr>
              <a:t>problem</a:t>
            </a:r>
            <a:r>
              <a:rPr lang="en-GB" sz="1600">
                <a:solidFill>
                  <a:schemeClr val="dk1"/>
                </a:solidFill>
                <a:latin typeface="Century Gothic"/>
                <a:ea typeface="Century Gothic"/>
                <a:cs typeface="Century Gothic"/>
                <a:sym typeface="Century Gothic"/>
              </a:rPr>
              <a:t>, </a:t>
            </a:r>
            <a:r>
              <a:rPr lang="en-GB" sz="1600" i="1">
                <a:solidFill>
                  <a:schemeClr val="dk1"/>
                </a:solidFill>
                <a:latin typeface="Century Gothic"/>
                <a:ea typeface="Century Gothic"/>
                <a:cs typeface="Century Gothic"/>
                <a:sym typeface="Century Gothic"/>
              </a:rPr>
              <a:t>what is known and what isn’t?</a:t>
            </a:r>
            <a:endParaRPr sz="1600" i="1">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Clarity on the desired</a:t>
            </a:r>
            <a:r>
              <a:rPr lang="en-GB" sz="1600" b="1">
                <a:solidFill>
                  <a:schemeClr val="dk1"/>
                </a:solidFill>
                <a:latin typeface="Century Gothic"/>
                <a:ea typeface="Century Gothic"/>
                <a:cs typeface="Century Gothic"/>
                <a:sym typeface="Century Gothic"/>
              </a:rPr>
              <a:t> outcomes, </a:t>
            </a:r>
            <a:r>
              <a:rPr lang="en-GB" sz="1600" i="1">
                <a:solidFill>
                  <a:schemeClr val="dk1"/>
                </a:solidFill>
                <a:latin typeface="Century Gothic"/>
                <a:ea typeface="Century Gothic"/>
                <a:cs typeface="Century Gothic"/>
                <a:sym typeface="Century Gothic"/>
              </a:rPr>
              <a:t>what are you trying to find out or learn?</a:t>
            </a:r>
            <a:r>
              <a:rPr lang="en-GB" sz="1600">
                <a:solidFill>
                  <a:schemeClr val="dk1"/>
                </a:solidFill>
                <a:latin typeface="Century Gothic"/>
                <a:ea typeface="Century Gothic"/>
                <a:cs typeface="Century Gothic"/>
                <a:sym typeface="Century Gothic"/>
              </a:rPr>
              <a:t> (hypothesis to be tested)</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Clarity about </a:t>
            </a:r>
            <a:r>
              <a:rPr lang="en-GB" sz="1600" b="1">
                <a:solidFill>
                  <a:schemeClr val="dk1"/>
                </a:solidFill>
                <a:latin typeface="Century Gothic"/>
                <a:ea typeface="Century Gothic"/>
                <a:cs typeface="Century Gothic"/>
                <a:sym typeface="Century Gothic"/>
              </a:rPr>
              <a:t>how to apply this learning</a:t>
            </a:r>
            <a:r>
              <a:rPr lang="en-GB" sz="1600">
                <a:solidFill>
                  <a:schemeClr val="dk1"/>
                </a:solidFill>
                <a:latin typeface="Century Gothic"/>
                <a:ea typeface="Century Gothic"/>
                <a:cs typeface="Century Gothic"/>
                <a:sym typeface="Century Gothic"/>
              </a:rPr>
              <a:t> </a:t>
            </a:r>
            <a:r>
              <a:rPr lang="en-GB" sz="1600" b="1">
                <a:solidFill>
                  <a:schemeClr val="dk1"/>
                </a:solidFill>
                <a:latin typeface="Century Gothic"/>
                <a:ea typeface="Century Gothic"/>
                <a:cs typeface="Century Gothic"/>
                <a:sym typeface="Century Gothic"/>
              </a:rPr>
              <a:t>in practice</a:t>
            </a:r>
            <a:endParaRPr sz="1600" b="1">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Mitigation plan for barriers to success: </a:t>
            </a:r>
            <a:r>
              <a:rPr lang="en-GB" sz="1600" b="1">
                <a:solidFill>
                  <a:schemeClr val="dk1"/>
                </a:solidFill>
                <a:latin typeface="Century Gothic"/>
                <a:ea typeface="Century Gothic"/>
                <a:cs typeface="Century Gothic"/>
                <a:sym typeface="Century Gothic"/>
              </a:rPr>
              <a:t>systemic barriers, funding, resource, licence</a:t>
            </a:r>
            <a:r>
              <a:rPr lang="en-GB" sz="1600">
                <a:solidFill>
                  <a:schemeClr val="dk1"/>
                </a:solidFill>
                <a:latin typeface="Century Gothic"/>
                <a:ea typeface="Century Gothic"/>
                <a:cs typeface="Century Gothic"/>
                <a:sym typeface="Century Gothic"/>
              </a:rPr>
              <a:t>, other</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b="1">
                <a:solidFill>
                  <a:schemeClr val="dk1"/>
                </a:solidFill>
                <a:latin typeface="Century Gothic"/>
                <a:ea typeface="Century Gothic"/>
                <a:cs typeface="Century Gothic"/>
                <a:sym typeface="Century Gothic"/>
              </a:rPr>
              <a:t>Be explicit about scale and type of risk</a:t>
            </a:r>
            <a:r>
              <a:rPr lang="en-GB" sz="1600">
                <a:solidFill>
                  <a:schemeClr val="dk1"/>
                </a:solidFill>
                <a:latin typeface="Century Gothic"/>
                <a:ea typeface="Century Gothic"/>
                <a:cs typeface="Century Gothic"/>
                <a:sym typeface="Century Gothic"/>
              </a:rPr>
              <a:t> willing to take on</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b="1">
                <a:solidFill>
                  <a:schemeClr val="dk1"/>
                </a:solidFill>
                <a:latin typeface="Century Gothic"/>
                <a:ea typeface="Century Gothic"/>
                <a:cs typeface="Century Gothic"/>
                <a:sym typeface="Century Gothic"/>
              </a:rPr>
              <a:t>Broad engagement </a:t>
            </a:r>
            <a:r>
              <a:rPr lang="en-GB" sz="1600">
                <a:solidFill>
                  <a:schemeClr val="dk1"/>
                </a:solidFill>
                <a:latin typeface="Century Gothic"/>
                <a:ea typeface="Century Gothic"/>
                <a:cs typeface="Century Gothic"/>
                <a:sym typeface="Century Gothic"/>
              </a:rPr>
              <a:t>considering public, industry, other regulators, other jurisdictions</a:t>
            </a:r>
            <a:endParaRPr sz="1600">
              <a:solidFill>
                <a:schemeClr val="dk1"/>
              </a:solidFill>
              <a:highlight>
                <a:srgbClr val="FFFF00"/>
              </a:highlight>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10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100">
              <a:solidFill>
                <a:srgbClr val="3C4043"/>
              </a:solidFill>
              <a:highlight>
                <a:schemeClr val="lt1"/>
              </a:highlight>
            </a:endParaRPr>
          </a:p>
        </p:txBody>
      </p:sp>
      <p:sp>
        <p:nvSpPr>
          <p:cNvPr id="1516" name="Google Shape;1516;p239"/>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Broad considerations for good regulatory experiments</a:t>
            </a:r>
            <a:endParaRPr sz="2000" b="1">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240"/>
          <p:cNvSpPr/>
          <p:nvPr/>
        </p:nvSpPr>
        <p:spPr>
          <a:xfrm>
            <a:off x="676050" y="828000"/>
            <a:ext cx="77919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GB" sz="1800" b="1">
                <a:solidFill>
                  <a:srgbClr val="FFFFFF"/>
                </a:solidFill>
                <a:latin typeface="Century Gothic"/>
                <a:ea typeface="Century Gothic"/>
                <a:cs typeface="Century Gothic"/>
                <a:sym typeface="Century Gothic"/>
              </a:rPr>
              <a:t>Implementation</a:t>
            </a:r>
            <a:endParaRPr sz="1800" b="1">
              <a:solidFill>
                <a:srgbClr val="FFFFFF"/>
              </a:solidFill>
              <a:latin typeface="Century Gothic"/>
              <a:ea typeface="Century Gothic"/>
              <a:cs typeface="Century Gothic"/>
              <a:sym typeface="Century Gothic"/>
            </a:endParaRPr>
          </a:p>
        </p:txBody>
      </p:sp>
      <p:sp>
        <p:nvSpPr>
          <p:cNvPr id="1522" name="Google Shape;1522;p240"/>
          <p:cNvSpPr/>
          <p:nvPr/>
        </p:nvSpPr>
        <p:spPr>
          <a:xfrm>
            <a:off x="653300" y="1380054"/>
            <a:ext cx="7791900" cy="3342300"/>
          </a:xfrm>
          <a:prstGeom prst="rect">
            <a:avLst/>
          </a:prstGeom>
          <a:solidFill>
            <a:srgbClr val="F3F3F3"/>
          </a:solidFill>
          <a:ln>
            <a:noFill/>
          </a:ln>
        </p:spPr>
        <p:txBody>
          <a:bodyPr spcFirstLastPara="1" wrap="square" lIns="91425" tIns="91425" rIns="123675" bIns="91425" anchor="t" anchorCtr="0">
            <a:noAutofit/>
          </a:bodyPr>
          <a:lstStyle/>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Ensuring </a:t>
            </a:r>
            <a:r>
              <a:rPr lang="en-GB" sz="1600" b="1">
                <a:solidFill>
                  <a:schemeClr val="dk1"/>
                </a:solidFill>
                <a:latin typeface="Century Gothic"/>
                <a:ea typeface="Century Gothic"/>
                <a:cs typeface="Century Gothic"/>
                <a:sym typeface="Century Gothic"/>
              </a:rPr>
              <a:t>right resource - capacity, capability and senior buy-in </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Define </a:t>
            </a:r>
            <a:r>
              <a:rPr lang="en-GB" sz="1600" b="1">
                <a:solidFill>
                  <a:schemeClr val="dk1"/>
                </a:solidFill>
                <a:latin typeface="Century Gothic"/>
                <a:ea typeface="Century Gothic"/>
                <a:cs typeface="Century Gothic"/>
                <a:sym typeface="Century Gothic"/>
              </a:rPr>
              <a:t>stage-gates for reflection </a:t>
            </a:r>
            <a:r>
              <a:rPr lang="en-GB" sz="1600">
                <a:solidFill>
                  <a:schemeClr val="dk1"/>
                </a:solidFill>
                <a:latin typeface="Century Gothic"/>
                <a:ea typeface="Century Gothic"/>
                <a:cs typeface="Century Gothic"/>
                <a:sym typeface="Century Gothic"/>
              </a:rPr>
              <a:t>- </a:t>
            </a:r>
            <a:r>
              <a:rPr lang="en-GB" sz="1600" b="1">
                <a:solidFill>
                  <a:schemeClr val="dk1"/>
                </a:solidFill>
                <a:latin typeface="Century Gothic"/>
                <a:ea typeface="Century Gothic"/>
                <a:cs typeface="Century Gothic"/>
                <a:sym typeface="Century Gothic"/>
              </a:rPr>
              <a:t>know when an experiment has “failed” </a:t>
            </a:r>
            <a:r>
              <a:rPr lang="en-GB" sz="1600">
                <a:solidFill>
                  <a:schemeClr val="dk1"/>
                </a:solidFill>
                <a:latin typeface="Century Gothic"/>
                <a:ea typeface="Century Gothic"/>
                <a:cs typeface="Century Gothic"/>
                <a:sym typeface="Century Gothic"/>
              </a:rPr>
              <a:t>(not getting desired learning)</a:t>
            </a:r>
            <a:r>
              <a:rPr lang="en-GB" sz="1600" b="1">
                <a:solidFill>
                  <a:schemeClr val="dk1"/>
                </a:solidFill>
                <a:latin typeface="Century Gothic"/>
                <a:ea typeface="Century Gothic"/>
                <a:cs typeface="Century Gothic"/>
                <a:sym typeface="Century Gothic"/>
              </a:rPr>
              <a:t> </a:t>
            </a:r>
            <a:r>
              <a:rPr lang="en-GB" sz="1600">
                <a:solidFill>
                  <a:schemeClr val="dk1"/>
                </a:solidFill>
                <a:latin typeface="Century Gothic"/>
                <a:ea typeface="Century Gothic"/>
                <a:cs typeface="Century Gothic"/>
                <a:sym typeface="Century Gothic"/>
              </a:rPr>
              <a:t>and be ready to kill it</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Define </a:t>
            </a:r>
            <a:r>
              <a:rPr lang="en-GB" sz="1600" b="1">
                <a:solidFill>
                  <a:schemeClr val="dk1"/>
                </a:solidFill>
                <a:latin typeface="Century Gothic"/>
                <a:ea typeface="Century Gothic"/>
                <a:cs typeface="Century Gothic"/>
                <a:sym typeface="Century Gothic"/>
              </a:rPr>
              <a:t>when experiment ends</a:t>
            </a:r>
            <a:r>
              <a:rPr lang="en-GB" sz="1600">
                <a:solidFill>
                  <a:schemeClr val="dk1"/>
                </a:solidFill>
                <a:latin typeface="Century Gothic"/>
                <a:ea typeface="Century Gothic"/>
                <a:cs typeface="Century Gothic"/>
                <a:sym typeface="Century Gothic"/>
              </a:rPr>
              <a:t> - time limited, outcomes achieved, particular # of tests, etc</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Consider </a:t>
            </a:r>
            <a:r>
              <a:rPr lang="en-GB" sz="1600" b="1">
                <a:solidFill>
                  <a:schemeClr val="dk1"/>
                </a:solidFill>
                <a:latin typeface="Century Gothic"/>
                <a:ea typeface="Century Gothic"/>
                <a:cs typeface="Century Gothic"/>
                <a:sym typeface="Century Gothic"/>
              </a:rPr>
              <a:t>who else needs to be involved to achieve objectives </a:t>
            </a:r>
            <a:r>
              <a:rPr lang="en-GB" sz="1600">
                <a:solidFill>
                  <a:schemeClr val="dk1"/>
                </a:solidFill>
                <a:latin typeface="Century Gothic"/>
                <a:ea typeface="Century Gothic"/>
                <a:cs typeface="Century Gothic"/>
                <a:sym typeface="Century Gothic"/>
              </a:rPr>
              <a:t>-  other regulators, parts of government, etc</a:t>
            </a:r>
            <a:endParaRPr sz="16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1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000">
              <a:latin typeface="Century Gothic"/>
              <a:ea typeface="Century Gothic"/>
              <a:cs typeface="Century Gothic"/>
              <a:sym typeface="Century Gothic"/>
            </a:endParaRPr>
          </a:p>
          <a:p>
            <a:pPr marL="0" lvl="0" indent="0" algn="l" rtl="0">
              <a:spcBef>
                <a:spcPts val="0"/>
              </a:spcBef>
              <a:spcAft>
                <a:spcPts val="0"/>
              </a:spcAft>
              <a:buNone/>
            </a:pPr>
            <a:endParaRPr sz="1100">
              <a:solidFill>
                <a:schemeClr val="dk1"/>
              </a:solidFill>
            </a:endParaRPr>
          </a:p>
          <a:p>
            <a:pPr marL="0" marR="0" lvl="0" indent="0" algn="l" rtl="0">
              <a:lnSpc>
                <a:spcPct val="100000"/>
              </a:lnSpc>
              <a:spcBef>
                <a:spcPts val="0"/>
              </a:spcBef>
              <a:spcAft>
                <a:spcPts val="0"/>
              </a:spcAft>
              <a:buNone/>
            </a:pPr>
            <a:endParaRPr sz="1000">
              <a:latin typeface="Century Gothic"/>
              <a:ea typeface="Century Gothic"/>
              <a:cs typeface="Century Gothic"/>
              <a:sym typeface="Century Gothic"/>
            </a:endParaRPr>
          </a:p>
          <a:p>
            <a:pPr marL="0" lvl="0" indent="0" algn="l" rtl="0">
              <a:spcBef>
                <a:spcPts val="0"/>
              </a:spcBef>
              <a:spcAft>
                <a:spcPts val="0"/>
              </a:spcAft>
              <a:buNone/>
            </a:pPr>
            <a:endParaRPr sz="1000">
              <a:latin typeface="Century Gothic"/>
              <a:ea typeface="Century Gothic"/>
              <a:cs typeface="Century Gothic"/>
              <a:sym typeface="Century Gothic"/>
            </a:endParaRPr>
          </a:p>
        </p:txBody>
      </p:sp>
      <p:sp>
        <p:nvSpPr>
          <p:cNvPr id="1523" name="Google Shape;1523;p240"/>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Broad considerations for good regulatory experiments</a:t>
            </a:r>
            <a:endParaRPr sz="2000" b="1">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241"/>
          <p:cNvSpPr/>
          <p:nvPr/>
        </p:nvSpPr>
        <p:spPr>
          <a:xfrm>
            <a:off x="668400" y="828000"/>
            <a:ext cx="78072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GB" sz="1800" b="1">
                <a:solidFill>
                  <a:srgbClr val="FFFFFF"/>
                </a:solidFill>
                <a:latin typeface="Century Gothic"/>
                <a:ea typeface="Century Gothic"/>
                <a:cs typeface="Century Gothic"/>
                <a:sym typeface="Century Gothic"/>
              </a:rPr>
              <a:t>Evaluation</a:t>
            </a:r>
            <a:endParaRPr sz="1800" b="1">
              <a:solidFill>
                <a:srgbClr val="FFFFFF"/>
              </a:solidFill>
              <a:latin typeface="Century Gothic"/>
              <a:ea typeface="Century Gothic"/>
              <a:cs typeface="Century Gothic"/>
              <a:sym typeface="Century Gothic"/>
            </a:endParaRPr>
          </a:p>
        </p:txBody>
      </p:sp>
      <p:sp>
        <p:nvSpPr>
          <p:cNvPr id="1529" name="Google Shape;1529;p241"/>
          <p:cNvSpPr/>
          <p:nvPr/>
        </p:nvSpPr>
        <p:spPr>
          <a:xfrm>
            <a:off x="668400" y="1362756"/>
            <a:ext cx="7807200" cy="3342300"/>
          </a:xfrm>
          <a:prstGeom prst="rect">
            <a:avLst/>
          </a:prstGeom>
          <a:solidFill>
            <a:srgbClr val="F3F3F3"/>
          </a:solidFill>
          <a:ln>
            <a:noFill/>
          </a:ln>
        </p:spPr>
        <p:txBody>
          <a:bodyPr spcFirstLastPara="1" wrap="square" lIns="91425" tIns="91425" rIns="123675" bIns="91425" anchor="t" anchorCtr="0">
            <a:noAutofit/>
          </a:bodyPr>
          <a:lstStyle/>
          <a:p>
            <a:pPr marL="0" lvl="0" indent="0" algn="l" rtl="0">
              <a:lnSpc>
                <a:spcPct val="115000"/>
              </a:lnSpc>
              <a:spcBef>
                <a:spcPts val="0"/>
              </a:spcBef>
              <a:spcAft>
                <a:spcPts val="0"/>
              </a:spcAft>
              <a:buNone/>
            </a:pPr>
            <a:r>
              <a:rPr lang="en-GB" sz="1600">
                <a:solidFill>
                  <a:schemeClr val="dk1"/>
                </a:solidFill>
                <a:latin typeface="Century Gothic"/>
                <a:ea typeface="Century Gothic"/>
                <a:cs typeface="Century Gothic"/>
                <a:sym typeface="Century Gothic"/>
              </a:rPr>
              <a:t>Impact evaluation</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Clear knowledge of </a:t>
            </a:r>
            <a:r>
              <a:rPr lang="en-GB" sz="1600" b="1">
                <a:solidFill>
                  <a:schemeClr val="dk1"/>
                </a:solidFill>
                <a:latin typeface="Century Gothic"/>
                <a:ea typeface="Century Gothic"/>
                <a:cs typeface="Century Gothic"/>
                <a:sym typeface="Century Gothic"/>
              </a:rPr>
              <a:t>hypothesis </a:t>
            </a:r>
            <a:r>
              <a:rPr lang="en-GB" sz="1600">
                <a:solidFill>
                  <a:schemeClr val="dk1"/>
                </a:solidFill>
                <a:latin typeface="Century Gothic"/>
                <a:ea typeface="Century Gothic"/>
                <a:cs typeface="Century Gothic"/>
                <a:sym typeface="Century Gothic"/>
              </a:rPr>
              <a:t>being tested and what is to be evaluated, </a:t>
            </a:r>
            <a:r>
              <a:rPr lang="en-GB" sz="1600" b="1">
                <a:solidFill>
                  <a:schemeClr val="dk1"/>
                </a:solidFill>
                <a:latin typeface="Century Gothic"/>
                <a:ea typeface="Century Gothic"/>
                <a:cs typeface="Century Gothic"/>
                <a:sym typeface="Century Gothic"/>
              </a:rPr>
              <a:t>evidence</a:t>
            </a:r>
            <a:r>
              <a:rPr lang="en-GB" sz="1600">
                <a:solidFill>
                  <a:schemeClr val="dk1"/>
                </a:solidFill>
                <a:latin typeface="Century Gothic"/>
                <a:ea typeface="Century Gothic"/>
                <a:cs typeface="Century Gothic"/>
                <a:sym typeface="Century Gothic"/>
              </a:rPr>
              <a:t> to be used to assess, and </a:t>
            </a:r>
            <a:r>
              <a:rPr lang="en-GB" sz="1600" b="1">
                <a:solidFill>
                  <a:schemeClr val="dk1"/>
                </a:solidFill>
                <a:latin typeface="Century Gothic"/>
                <a:ea typeface="Century Gothic"/>
                <a:cs typeface="Century Gothic"/>
                <a:sym typeface="Century Gothic"/>
              </a:rPr>
              <a:t>how / when evidence will be gathered</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Plans for impact </a:t>
            </a:r>
            <a:r>
              <a:rPr lang="en-GB" sz="1600" b="1">
                <a:solidFill>
                  <a:schemeClr val="dk1"/>
                </a:solidFill>
                <a:latin typeface="Century Gothic"/>
                <a:ea typeface="Century Gothic"/>
                <a:cs typeface="Century Gothic"/>
                <a:sym typeface="Century Gothic"/>
              </a:rPr>
              <a:t>evaluation beyond life of experiment</a:t>
            </a:r>
            <a:endParaRPr sz="1600" b="1">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Plan for </a:t>
            </a:r>
            <a:r>
              <a:rPr lang="en-GB" sz="1600" b="1">
                <a:solidFill>
                  <a:schemeClr val="dk1"/>
                </a:solidFill>
                <a:latin typeface="Century Gothic"/>
                <a:ea typeface="Century Gothic"/>
                <a:cs typeface="Century Gothic"/>
                <a:sym typeface="Century Gothic"/>
              </a:rPr>
              <a:t>sharing data / insights</a:t>
            </a:r>
            <a:endParaRPr sz="16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6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1600">
                <a:solidFill>
                  <a:schemeClr val="dk1"/>
                </a:solidFill>
                <a:latin typeface="Century Gothic"/>
                <a:ea typeface="Century Gothic"/>
                <a:cs typeface="Century Gothic"/>
                <a:sym typeface="Century Gothic"/>
              </a:rPr>
              <a:t>Process evaluation</a:t>
            </a:r>
            <a:endParaRPr sz="1600">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Defined </a:t>
            </a:r>
            <a:r>
              <a:rPr lang="en-GB" sz="1600" b="1">
                <a:solidFill>
                  <a:schemeClr val="dk1"/>
                </a:solidFill>
                <a:latin typeface="Century Gothic"/>
                <a:ea typeface="Century Gothic"/>
                <a:cs typeface="Century Gothic"/>
                <a:sym typeface="Century Gothic"/>
              </a:rPr>
              <a:t>times for reflection and process evaluation</a:t>
            </a:r>
            <a:endParaRPr sz="1600" b="1">
              <a:solidFill>
                <a:schemeClr val="dk1"/>
              </a:solidFill>
              <a:latin typeface="Century Gothic"/>
              <a:ea typeface="Century Gothic"/>
              <a:cs typeface="Century Gothic"/>
              <a:sym typeface="Century Gothic"/>
            </a:endParaRPr>
          </a:p>
          <a:p>
            <a:pPr marL="269999" lvl="0"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Plan to </a:t>
            </a:r>
            <a:r>
              <a:rPr lang="en-GB" sz="1600" b="1">
                <a:solidFill>
                  <a:schemeClr val="dk1"/>
                </a:solidFill>
                <a:latin typeface="Century Gothic"/>
                <a:ea typeface="Century Gothic"/>
                <a:cs typeface="Century Gothic"/>
                <a:sym typeface="Century Gothic"/>
              </a:rPr>
              <a:t>codify/ document / share insights </a:t>
            </a:r>
            <a:r>
              <a:rPr lang="en-GB" sz="1600">
                <a:solidFill>
                  <a:schemeClr val="dk1"/>
                </a:solidFill>
                <a:latin typeface="Century Gothic"/>
                <a:ea typeface="Century Gothic"/>
                <a:cs typeface="Century Gothic"/>
                <a:sym typeface="Century Gothic"/>
              </a:rPr>
              <a:t>from process </a:t>
            </a:r>
            <a:endParaRPr sz="2100">
              <a:solidFill>
                <a:schemeClr val="dk1"/>
              </a:solidFill>
              <a:latin typeface="Century Gothic"/>
              <a:ea typeface="Century Gothic"/>
              <a:cs typeface="Century Gothic"/>
              <a:sym typeface="Century Gothic"/>
            </a:endParaRPr>
          </a:p>
        </p:txBody>
      </p:sp>
      <p:sp>
        <p:nvSpPr>
          <p:cNvPr id="1530" name="Google Shape;1530;p24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Broad considerations for good regulatory experiments</a:t>
            </a:r>
            <a:endParaRPr sz="2000" b="1">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242"/>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In UK implementation of open banking, led by newly created  body, </a:t>
            </a:r>
            <a:r>
              <a:rPr lang="en-GB" i="1">
                <a:latin typeface="Century Gothic"/>
                <a:ea typeface="Century Gothic"/>
                <a:cs typeface="Century Gothic"/>
                <a:sym typeface="Century Gothic"/>
              </a:rPr>
              <a:t>is </a:t>
            </a:r>
            <a:r>
              <a:rPr lang="en-GB">
                <a:latin typeface="Century Gothic"/>
                <a:ea typeface="Century Gothic"/>
                <a:cs typeface="Century Gothic"/>
                <a:sym typeface="Century Gothic"/>
              </a:rPr>
              <a:t>the experiment</a:t>
            </a:r>
            <a:endParaRPr>
              <a:latin typeface="Century Gothic"/>
              <a:ea typeface="Century Gothic"/>
              <a:cs typeface="Century Gothic"/>
              <a:sym typeface="Century Gothic"/>
            </a:endParaRPr>
          </a:p>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Will open banking deliver improvements in consumer choice, competition and innovation?</a:t>
            </a:r>
            <a:endParaRPr>
              <a:latin typeface="Century Gothic"/>
              <a:ea typeface="Century Gothic"/>
              <a:cs typeface="Century Gothic"/>
              <a:sym typeface="Century Gothic"/>
            </a:endParaRPr>
          </a:p>
        </p:txBody>
      </p:sp>
      <p:sp>
        <p:nvSpPr>
          <p:cNvPr id="1536" name="Google Shape;1536;p242"/>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spcBef>
                <a:spcPts val="0"/>
              </a:spcBef>
              <a:spcAft>
                <a:spcPts val="0"/>
              </a:spcAft>
              <a:buSzPts val="1400"/>
              <a:buFont typeface="Century Gothic"/>
              <a:buChar char="●"/>
            </a:pPr>
            <a:r>
              <a:rPr lang="en-GB">
                <a:latin typeface="Century Gothic"/>
                <a:ea typeface="Century Gothic"/>
                <a:cs typeface="Century Gothic"/>
                <a:sym typeface="Century Gothic"/>
              </a:rPr>
              <a:t>Define and implement a common open banking standard</a:t>
            </a:r>
            <a:endParaRPr>
              <a:latin typeface="Century Gothic"/>
              <a:ea typeface="Century Gothic"/>
              <a:cs typeface="Century Gothic"/>
              <a:sym typeface="Century Gothic"/>
            </a:endParaRPr>
          </a:p>
        </p:txBody>
      </p:sp>
      <p:sp>
        <p:nvSpPr>
          <p:cNvPr id="1537" name="Google Shape;1537;p242"/>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Lack of effective competition in retail banking leading to lack of choice for consumers and limited innovation in products and services</a:t>
            </a:r>
            <a:endParaRPr>
              <a:latin typeface="Century Gothic"/>
              <a:ea typeface="Century Gothic"/>
              <a:cs typeface="Century Gothic"/>
              <a:sym typeface="Century Gothic"/>
            </a:endParaRPr>
          </a:p>
        </p:txBody>
      </p:sp>
      <p:sp>
        <p:nvSpPr>
          <p:cNvPr id="1538" name="Google Shape;1538;p242"/>
          <p:cNvSpPr/>
          <p:nvPr/>
        </p:nvSpPr>
        <p:spPr>
          <a:xfrm>
            <a:off x="8163781" y="87325"/>
            <a:ext cx="836700" cy="526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latin typeface="Century Gothic"/>
                <a:ea typeface="Century Gothic"/>
                <a:cs typeface="Century Gothic"/>
                <a:sym typeface="Century Gothic"/>
              </a:rPr>
              <a:t>3 - New regulatory frameworks</a:t>
            </a:r>
            <a:endParaRPr sz="1000" b="1">
              <a:solidFill>
                <a:srgbClr val="FFFFFF"/>
              </a:solidFill>
              <a:latin typeface="Century Gothic"/>
              <a:ea typeface="Century Gothic"/>
              <a:cs typeface="Century Gothic"/>
              <a:sym typeface="Century Gothic"/>
            </a:endParaRPr>
          </a:p>
        </p:txBody>
      </p:sp>
      <p:sp>
        <p:nvSpPr>
          <p:cNvPr id="1539" name="Google Shape;1539;p242"/>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Context</a:t>
            </a:r>
            <a:endParaRPr b="1">
              <a:solidFill>
                <a:srgbClr val="FFFFFF"/>
              </a:solidFill>
              <a:latin typeface="Century Gothic"/>
              <a:ea typeface="Century Gothic"/>
              <a:cs typeface="Century Gothic"/>
              <a:sym typeface="Century Gothic"/>
            </a:endParaRPr>
          </a:p>
        </p:txBody>
      </p:sp>
      <p:sp>
        <p:nvSpPr>
          <p:cNvPr id="1540" name="Google Shape;1540;p242"/>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Need</a:t>
            </a:r>
            <a:endParaRPr b="1">
              <a:solidFill>
                <a:srgbClr val="FFFFFF"/>
              </a:solidFill>
              <a:latin typeface="Century Gothic"/>
              <a:ea typeface="Century Gothic"/>
              <a:cs typeface="Century Gothic"/>
              <a:sym typeface="Century Gothic"/>
            </a:endParaRPr>
          </a:p>
        </p:txBody>
      </p:sp>
      <p:sp>
        <p:nvSpPr>
          <p:cNvPr id="1541" name="Google Shape;1541;p242"/>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Objectives</a:t>
            </a:r>
            <a:endParaRPr b="1">
              <a:solidFill>
                <a:srgbClr val="FFFFFF"/>
              </a:solidFill>
              <a:latin typeface="Century Gothic"/>
              <a:ea typeface="Century Gothic"/>
              <a:cs typeface="Century Gothic"/>
              <a:sym typeface="Century Gothic"/>
            </a:endParaRPr>
          </a:p>
        </p:txBody>
      </p:sp>
      <p:sp>
        <p:nvSpPr>
          <p:cNvPr id="1542" name="Google Shape;1542;p242"/>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FFFF"/>
                </a:solidFill>
                <a:latin typeface="Century Gothic"/>
                <a:ea typeface="Century Gothic"/>
                <a:cs typeface="Century Gothic"/>
                <a:sym typeface="Century Gothic"/>
              </a:rPr>
              <a:t>Experiment</a:t>
            </a:r>
            <a:endParaRPr b="1">
              <a:solidFill>
                <a:srgbClr val="FFFFFF"/>
              </a:solidFill>
              <a:latin typeface="Century Gothic"/>
              <a:ea typeface="Century Gothic"/>
              <a:cs typeface="Century Gothic"/>
              <a:sym typeface="Century Gothic"/>
            </a:endParaRPr>
          </a:p>
        </p:txBody>
      </p:sp>
      <p:sp>
        <p:nvSpPr>
          <p:cNvPr id="1543" name="Google Shape;1543;p242"/>
          <p:cNvSpPr/>
          <p:nvPr/>
        </p:nvSpPr>
        <p:spPr>
          <a:xfrm>
            <a:off x="6330650" y="87325"/>
            <a:ext cx="836700" cy="5265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latin typeface="Century Gothic"/>
                <a:ea typeface="Century Gothic"/>
                <a:cs typeface="Century Gothic"/>
                <a:sym typeface="Century Gothic"/>
              </a:rPr>
              <a:t>1 - New products</a:t>
            </a:r>
            <a:endParaRPr sz="1000" b="1">
              <a:latin typeface="Century Gothic"/>
              <a:ea typeface="Century Gothic"/>
              <a:cs typeface="Century Gothic"/>
              <a:sym typeface="Century Gothic"/>
            </a:endParaRPr>
          </a:p>
        </p:txBody>
      </p:sp>
      <p:sp>
        <p:nvSpPr>
          <p:cNvPr id="1544" name="Google Shape;1544;p242"/>
          <p:cNvSpPr/>
          <p:nvPr/>
        </p:nvSpPr>
        <p:spPr>
          <a:xfrm>
            <a:off x="7247215" y="87325"/>
            <a:ext cx="836700" cy="5265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latin typeface="Century Gothic"/>
                <a:ea typeface="Century Gothic"/>
                <a:cs typeface="Century Gothic"/>
                <a:sym typeface="Century Gothic"/>
              </a:rPr>
              <a:t>2 - New regulatory processes</a:t>
            </a:r>
            <a:endParaRPr sz="1000" b="1">
              <a:latin typeface="Century Gothic"/>
              <a:ea typeface="Century Gothic"/>
              <a:cs typeface="Century Gothic"/>
              <a:sym typeface="Century Gothic"/>
            </a:endParaRPr>
          </a:p>
        </p:txBody>
      </p:sp>
      <p:sp>
        <p:nvSpPr>
          <p:cNvPr id="1545" name="Google Shape;1545;p242"/>
          <p:cNvSpPr txBox="1"/>
          <p:nvPr/>
        </p:nvSpPr>
        <p:spPr>
          <a:xfrm>
            <a:off x="915200"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Innovator</a:t>
            </a:r>
            <a:endParaRPr b="1">
              <a:solidFill>
                <a:srgbClr val="FFFFFF"/>
              </a:solidFill>
              <a:latin typeface="Century Gothic"/>
              <a:ea typeface="Century Gothic"/>
              <a:cs typeface="Century Gothic"/>
              <a:sym typeface="Century Gothic"/>
            </a:endParaRPr>
          </a:p>
        </p:txBody>
      </p:sp>
      <p:sp>
        <p:nvSpPr>
          <p:cNvPr id="1546" name="Google Shape;1546;p242"/>
          <p:cNvSpPr txBox="1"/>
          <p:nvPr/>
        </p:nvSpPr>
        <p:spPr>
          <a:xfrm>
            <a:off x="6019875" y="4284450"/>
            <a:ext cx="2437500" cy="289800"/>
          </a:xfrm>
          <a:prstGeom prst="rect">
            <a:avLst/>
          </a:prstGeom>
          <a:solidFill>
            <a:srgbClr val="9B00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latin typeface="Century Gothic"/>
                <a:ea typeface="Century Gothic"/>
                <a:cs typeface="Century Gothic"/>
                <a:sym typeface="Century Gothic"/>
              </a:rPr>
              <a:t>Regulator as </a:t>
            </a:r>
            <a:r>
              <a:rPr lang="en-GB" b="1">
                <a:solidFill>
                  <a:srgbClr val="FFFFFF"/>
                </a:solidFill>
                <a:latin typeface="Century Gothic"/>
                <a:ea typeface="Century Gothic"/>
                <a:cs typeface="Century Gothic"/>
                <a:sym typeface="Century Gothic"/>
              </a:rPr>
              <a:t>Catalyst</a:t>
            </a:r>
            <a:endParaRPr b="1">
              <a:solidFill>
                <a:srgbClr val="FFFFFF"/>
              </a:solidFill>
              <a:latin typeface="Century Gothic"/>
              <a:ea typeface="Century Gothic"/>
              <a:cs typeface="Century Gothic"/>
              <a:sym typeface="Century Gothic"/>
            </a:endParaRPr>
          </a:p>
        </p:txBody>
      </p:sp>
      <p:sp>
        <p:nvSpPr>
          <p:cNvPr id="1547" name="Google Shape;1547;p242"/>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Reduce consumers’ tie in to their current account provider through enabling easy and secure sharing of data with permissioned third parties</a:t>
            </a:r>
            <a:endParaRPr>
              <a:latin typeface="Century Gothic"/>
              <a:ea typeface="Century Gothic"/>
              <a:cs typeface="Century Gothic"/>
              <a:sym typeface="Century Gothic"/>
            </a:endParaRPr>
          </a:p>
        </p:txBody>
      </p:sp>
      <p:sp>
        <p:nvSpPr>
          <p:cNvPr id="1548" name="Google Shape;1548;p242"/>
          <p:cNvSpPr txBox="1">
            <a:spLocks noGrp="1"/>
          </p:cNvSpPr>
          <p:nvPr>
            <p:ph type="title"/>
          </p:nvPr>
        </p:nvSpPr>
        <p:spPr>
          <a:xfrm>
            <a:off x="107950" y="87325"/>
            <a:ext cx="6142800" cy="6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Open banking in Canada - how can experimentation inform policy/implementation?</a:t>
            </a:r>
            <a:endParaRPr sz="2000" b="1">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43"/>
          <p:cNvSpPr txBox="1"/>
          <p:nvPr/>
        </p:nvSpPr>
        <p:spPr>
          <a:xfrm>
            <a:off x="1010225" y="264675"/>
            <a:ext cx="7856700" cy="43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9B00C3"/>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b="1">
                <a:solidFill>
                  <a:srgbClr val="FF0040"/>
                </a:solidFill>
                <a:latin typeface="Century Gothic"/>
                <a:ea typeface="Century Gothic"/>
                <a:cs typeface="Century Gothic"/>
                <a:sym typeface="Century Gothic"/>
              </a:rPr>
              <a:t>Cross sector initiatives:</a:t>
            </a:r>
            <a:endParaRPr b="1">
              <a:solidFill>
                <a:srgbClr val="FF0040"/>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A few examples exist around the world. Hampered by differing mandates and cultures but critical for issues that cross sectoral boundaries (eg AI or climate change).</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b="1">
              <a:solidFill>
                <a:srgbClr val="E41F18"/>
              </a:solidFill>
              <a:latin typeface="Century Gothic"/>
              <a:ea typeface="Century Gothic"/>
              <a:cs typeface="Century Gothic"/>
              <a:sym typeface="Century Gothic"/>
            </a:endParaRPr>
          </a:p>
          <a:p>
            <a:pPr marL="0" lvl="0" indent="0" algn="l" rtl="0">
              <a:spcBef>
                <a:spcPts val="0"/>
              </a:spcBef>
              <a:spcAft>
                <a:spcPts val="0"/>
              </a:spcAft>
              <a:buNone/>
            </a:pPr>
            <a:r>
              <a:rPr lang="en-GB" b="1">
                <a:solidFill>
                  <a:srgbClr val="FF0040"/>
                </a:solidFill>
                <a:latin typeface="Century Gothic"/>
                <a:ea typeface="Century Gothic"/>
                <a:cs typeface="Century Gothic"/>
                <a:sym typeface="Century Gothic"/>
              </a:rPr>
              <a:t>Federal, provincial and city level collaboration:</a:t>
            </a:r>
            <a:endParaRPr b="1">
              <a:solidFill>
                <a:srgbClr val="FF0040"/>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Some experiments and pilots may need to be done in a specific place and initial small scale tests may be valuable in some cases.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b="1">
              <a:solidFill>
                <a:srgbClr val="E41F18"/>
              </a:solidFill>
              <a:latin typeface="Century Gothic"/>
              <a:ea typeface="Century Gothic"/>
              <a:cs typeface="Century Gothic"/>
              <a:sym typeface="Century Gothic"/>
            </a:endParaRPr>
          </a:p>
          <a:p>
            <a:pPr marL="0" lvl="0" indent="0" algn="l" rtl="0">
              <a:spcBef>
                <a:spcPts val="0"/>
              </a:spcBef>
              <a:spcAft>
                <a:spcPts val="0"/>
              </a:spcAft>
              <a:buNone/>
            </a:pPr>
            <a:r>
              <a:rPr lang="en-GB" b="1">
                <a:solidFill>
                  <a:srgbClr val="FF0040"/>
                </a:solidFill>
                <a:latin typeface="Century Gothic"/>
                <a:ea typeface="Century Gothic"/>
                <a:cs typeface="Century Gothic"/>
                <a:sym typeface="Century Gothic"/>
              </a:rPr>
              <a:t>Wider stakeholder engagement and public inclusion:</a:t>
            </a:r>
            <a:endParaRPr b="1">
              <a:solidFill>
                <a:srgbClr val="FF0040"/>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Very few examples except at city level (eg city of Toronto and sharing economy). Innovations and global challenges open up values based questions (i.e. what world do we want to live in) that cannot always be answered by government/parliament.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1554" name="Google Shape;1554;p243"/>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Three important but under-explored areas</a:t>
            </a:r>
            <a:endParaRPr sz="2000" b="1">
              <a:latin typeface="Century Gothic"/>
              <a:ea typeface="Century Gothic"/>
              <a:cs typeface="Century Gothic"/>
              <a:sym typeface="Century Gothic"/>
            </a:endParaRPr>
          </a:p>
        </p:txBody>
      </p:sp>
      <p:pic>
        <p:nvPicPr>
          <p:cNvPr id="1555" name="Google Shape;1555;p243"/>
          <p:cNvPicPr preferRelativeResize="0"/>
          <p:nvPr/>
        </p:nvPicPr>
        <p:blipFill rotWithShape="1">
          <a:blip r:embed="rId3">
            <a:alphaModFix/>
          </a:blip>
          <a:srcRect l="5356" b="12273"/>
          <a:stretch/>
        </p:blipFill>
        <p:spPr>
          <a:xfrm>
            <a:off x="339800" y="2023052"/>
            <a:ext cx="650750" cy="603201"/>
          </a:xfrm>
          <a:prstGeom prst="rect">
            <a:avLst/>
          </a:prstGeom>
          <a:noFill/>
          <a:ln>
            <a:noFill/>
          </a:ln>
        </p:spPr>
      </p:pic>
      <p:pic>
        <p:nvPicPr>
          <p:cNvPr id="1556" name="Google Shape;1556;p243"/>
          <p:cNvPicPr preferRelativeResize="0"/>
          <p:nvPr/>
        </p:nvPicPr>
        <p:blipFill rotWithShape="1">
          <a:blip r:embed="rId4">
            <a:alphaModFix/>
          </a:blip>
          <a:srcRect b="12273"/>
          <a:stretch/>
        </p:blipFill>
        <p:spPr>
          <a:xfrm>
            <a:off x="303625" y="3248150"/>
            <a:ext cx="687600" cy="603200"/>
          </a:xfrm>
          <a:prstGeom prst="rect">
            <a:avLst/>
          </a:prstGeom>
          <a:noFill/>
          <a:ln>
            <a:noFill/>
          </a:ln>
        </p:spPr>
      </p:pic>
      <p:pic>
        <p:nvPicPr>
          <p:cNvPr id="1557" name="Google Shape;1557;p243"/>
          <p:cNvPicPr preferRelativeResize="0"/>
          <p:nvPr/>
        </p:nvPicPr>
        <p:blipFill rotWithShape="1">
          <a:blip r:embed="rId5">
            <a:alphaModFix/>
          </a:blip>
          <a:srcRect l="199" b="12273"/>
          <a:stretch/>
        </p:blipFill>
        <p:spPr>
          <a:xfrm>
            <a:off x="305025" y="828000"/>
            <a:ext cx="686226" cy="6032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pic>
        <p:nvPicPr>
          <p:cNvPr id="1562" name="Google Shape;1562;p244"/>
          <p:cNvPicPr preferRelativeResize="0"/>
          <p:nvPr/>
        </p:nvPicPr>
        <p:blipFill>
          <a:blip r:embed="rId3">
            <a:alphaModFix/>
          </a:blip>
          <a:stretch>
            <a:fillRect/>
          </a:stretch>
        </p:blipFill>
        <p:spPr>
          <a:xfrm>
            <a:off x="-649638" y="-2073601"/>
            <a:ext cx="10271324" cy="8295298"/>
          </a:xfrm>
          <a:prstGeom prst="rect">
            <a:avLst/>
          </a:prstGeom>
          <a:noFill/>
          <a:ln>
            <a:noFill/>
          </a:ln>
        </p:spPr>
      </p:pic>
      <p:pic>
        <p:nvPicPr>
          <p:cNvPr id="1563" name="Google Shape;1563;p244"/>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64" name="Google Shape;1564;p244"/>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Next Steps</a:t>
            </a:r>
            <a:endParaRPr sz="4200" b="1">
              <a:solidFill>
                <a:srgbClr val="FFFFF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200"/>
          <p:cNvSpPr txBox="1">
            <a:spLocks noGrp="1"/>
          </p:cNvSpPr>
          <p:nvPr>
            <p:ph type="title"/>
          </p:nvPr>
        </p:nvSpPr>
        <p:spPr>
          <a:xfrm>
            <a:off x="107949" y="87313"/>
            <a:ext cx="8712300" cy="431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2000" b="1" dirty="0">
                <a:latin typeface="Century Gothic"/>
                <a:ea typeface="Century Gothic"/>
                <a:cs typeface="Century Gothic"/>
                <a:sym typeface="Century Gothic"/>
              </a:rPr>
              <a:t>Centre for Regulatory Innovation (CRI)</a:t>
            </a:r>
            <a:endParaRPr sz="2000" b="1" dirty="0">
              <a:latin typeface="Century Gothic"/>
              <a:ea typeface="Century Gothic"/>
              <a:cs typeface="Century Gothic"/>
              <a:sym typeface="Century Gothic"/>
            </a:endParaRPr>
          </a:p>
        </p:txBody>
      </p:sp>
      <p:sp>
        <p:nvSpPr>
          <p:cNvPr id="1091" name="Google Shape;1091;p200"/>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GB" sz="1500">
                <a:solidFill>
                  <a:schemeClr val="dk1"/>
                </a:solidFill>
                <a:latin typeface="Century Gothic"/>
                <a:ea typeface="Century Gothic"/>
                <a:cs typeface="Century Gothic"/>
                <a:sym typeface="Century Gothic"/>
              </a:rPr>
              <a:t>Announced in </a:t>
            </a:r>
            <a:r>
              <a:rPr lang="en-GB" sz="1500" b="1">
                <a:solidFill>
                  <a:schemeClr val="dk1"/>
                </a:solidFill>
                <a:latin typeface="Century Gothic"/>
                <a:ea typeface="Century Gothic"/>
                <a:cs typeface="Century Gothic"/>
                <a:sym typeface="Century Gothic"/>
              </a:rPr>
              <a:t>2018 Fall Economic Statement </a:t>
            </a:r>
            <a:r>
              <a:rPr lang="en-GB" sz="1500">
                <a:solidFill>
                  <a:schemeClr val="dk1"/>
                </a:solidFill>
                <a:latin typeface="Century Gothic"/>
                <a:ea typeface="Century Gothic"/>
                <a:cs typeface="Century Gothic"/>
                <a:sym typeface="Century Gothic"/>
              </a:rPr>
              <a:t>as part of the ongoing regulatory modernization agenda:</a:t>
            </a:r>
            <a:endParaRPr sz="1100">
              <a:solidFill>
                <a:schemeClr val="dk1"/>
              </a:solidFill>
              <a:latin typeface="Century Gothic"/>
              <a:ea typeface="Century Gothic"/>
              <a:cs typeface="Century Gothic"/>
              <a:sym typeface="Century Gothic"/>
            </a:endParaRPr>
          </a:p>
          <a:p>
            <a:pPr marL="914400" lvl="1" indent="-323850" algn="l" rtl="0">
              <a:spcBef>
                <a:spcPts val="500"/>
              </a:spcBef>
              <a:spcAft>
                <a:spcPts val="0"/>
              </a:spcAft>
              <a:buClr>
                <a:schemeClr val="dk1"/>
              </a:buClr>
              <a:buSzPts val="1500"/>
              <a:buFont typeface="Century Gothic"/>
              <a:buChar char="○"/>
            </a:pPr>
            <a:r>
              <a:rPr lang="en-GB" sz="1500">
                <a:solidFill>
                  <a:schemeClr val="dk1"/>
                </a:solidFill>
                <a:latin typeface="Century Gothic"/>
                <a:ea typeface="Century Gothic"/>
                <a:cs typeface="Century Gothic"/>
                <a:sym typeface="Century Gothic"/>
              </a:rPr>
              <a:t>“The Centre will work as a convener and focal point that is business-facing, helping businesses connect with relevant regulators and managing a roster of sandboxes … that support innovation and competitiveness, while also ensuring that Canadians’ expectations around the protection of health, safety and the environment continue to be met.”</a:t>
            </a:r>
            <a:endParaRPr sz="1100">
              <a:solidFill>
                <a:schemeClr val="dk1"/>
              </a:solidFill>
              <a:latin typeface="Century Gothic"/>
              <a:ea typeface="Century Gothic"/>
              <a:cs typeface="Century Gothic"/>
              <a:sym typeface="Century Gothic"/>
            </a:endParaRPr>
          </a:p>
          <a:p>
            <a:pPr marL="457200" lvl="0" indent="-323850" algn="l" rtl="0">
              <a:spcBef>
                <a:spcPts val="500"/>
              </a:spcBef>
              <a:spcAft>
                <a:spcPts val="0"/>
              </a:spcAft>
              <a:buClr>
                <a:schemeClr val="dk1"/>
              </a:buClr>
              <a:buSzPts val="1500"/>
              <a:buFont typeface="Century Gothic"/>
              <a:buChar char="●"/>
            </a:pPr>
            <a:r>
              <a:rPr lang="en-GB" sz="1500" b="1">
                <a:solidFill>
                  <a:schemeClr val="dk1"/>
                </a:solidFill>
                <a:latin typeface="Century Gothic"/>
                <a:ea typeface="Century Gothic"/>
                <a:cs typeface="Century Gothic"/>
                <a:sym typeface="Century Gothic"/>
              </a:rPr>
              <a:t>Mandate:</a:t>
            </a:r>
            <a:endParaRPr sz="1100">
              <a:solidFill>
                <a:schemeClr val="dk1"/>
              </a:solidFill>
              <a:latin typeface="Century Gothic"/>
              <a:ea typeface="Century Gothic"/>
              <a:cs typeface="Century Gothic"/>
              <a:sym typeface="Century Gothic"/>
            </a:endParaRPr>
          </a:p>
          <a:p>
            <a:pPr marL="914400" lvl="1" indent="-323850" algn="l" rtl="0">
              <a:spcBef>
                <a:spcPts val="500"/>
              </a:spcBef>
              <a:spcAft>
                <a:spcPts val="0"/>
              </a:spcAft>
              <a:buClr>
                <a:schemeClr val="dk1"/>
              </a:buClr>
              <a:buSzPts val="1500"/>
              <a:buFont typeface="Century Gothic"/>
              <a:buChar char="○"/>
            </a:pPr>
            <a:r>
              <a:rPr lang="en-GB" sz="1500">
                <a:solidFill>
                  <a:schemeClr val="dk1"/>
                </a:solidFill>
                <a:latin typeface="Century Gothic"/>
                <a:ea typeface="Century Gothic"/>
                <a:cs typeface="Century Gothic"/>
                <a:sym typeface="Century Gothic"/>
              </a:rPr>
              <a:t>Support whole-of-government approach to regulatory experimentation;</a:t>
            </a:r>
            <a:endParaRPr sz="1100">
              <a:solidFill>
                <a:schemeClr val="dk1"/>
              </a:solidFill>
              <a:latin typeface="Century Gothic"/>
              <a:ea typeface="Century Gothic"/>
              <a:cs typeface="Century Gothic"/>
              <a:sym typeface="Century Gothic"/>
            </a:endParaRPr>
          </a:p>
          <a:p>
            <a:pPr marL="914400" lvl="1" indent="-323850" algn="l" rtl="0">
              <a:spcBef>
                <a:spcPts val="500"/>
              </a:spcBef>
              <a:spcAft>
                <a:spcPts val="0"/>
              </a:spcAft>
              <a:buClr>
                <a:schemeClr val="dk1"/>
              </a:buClr>
              <a:buSzPts val="1500"/>
              <a:buFont typeface="Century Gothic"/>
              <a:buChar char="○"/>
            </a:pPr>
            <a:r>
              <a:rPr lang="en-GB" sz="1500">
                <a:solidFill>
                  <a:schemeClr val="dk1"/>
                </a:solidFill>
                <a:latin typeface="Century Gothic"/>
                <a:ea typeface="Century Gothic"/>
                <a:cs typeface="Century Gothic"/>
                <a:sym typeface="Century Gothic"/>
              </a:rPr>
              <a:t>Help regulators to respond to technological advances; and,</a:t>
            </a:r>
            <a:endParaRPr sz="1100">
              <a:solidFill>
                <a:schemeClr val="dk1"/>
              </a:solidFill>
              <a:latin typeface="Century Gothic"/>
              <a:ea typeface="Century Gothic"/>
              <a:cs typeface="Century Gothic"/>
              <a:sym typeface="Century Gothic"/>
            </a:endParaRPr>
          </a:p>
          <a:p>
            <a:pPr marL="914400" lvl="1" indent="-323850" algn="l" rtl="0">
              <a:spcBef>
                <a:spcPts val="500"/>
              </a:spcBef>
              <a:spcAft>
                <a:spcPts val="0"/>
              </a:spcAft>
              <a:buClr>
                <a:schemeClr val="dk1"/>
              </a:buClr>
              <a:buSzPts val="1500"/>
              <a:buFont typeface="Century Gothic"/>
              <a:buChar char="○"/>
            </a:pPr>
            <a:r>
              <a:rPr lang="en-GB" sz="1500">
                <a:solidFill>
                  <a:schemeClr val="dk1"/>
                </a:solidFill>
                <a:latin typeface="Century Gothic"/>
                <a:ea typeface="Century Gothic"/>
                <a:cs typeface="Century Gothic"/>
                <a:sym typeface="Century Gothic"/>
              </a:rPr>
              <a:t>Support industry in bringing applications of new technologies into the Canadian marketplace.</a:t>
            </a:r>
            <a:endParaRPr sz="1100">
              <a:solidFill>
                <a:schemeClr val="dk1"/>
              </a:solidFill>
              <a:latin typeface="Century Gothic"/>
              <a:ea typeface="Century Gothic"/>
              <a:cs typeface="Century Gothic"/>
              <a:sym typeface="Century Gothic"/>
            </a:endParaRPr>
          </a:p>
          <a:p>
            <a:pPr marL="457200" lvl="0" indent="-323850" algn="l" rtl="0">
              <a:spcBef>
                <a:spcPts val="900"/>
              </a:spcBef>
              <a:spcAft>
                <a:spcPts val="0"/>
              </a:spcAft>
              <a:buClr>
                <a:schemeClr val="dk1"/>
              </a:buClr>
              <a:buSzPts val="1500"/>
              <a:buChar char="●"/>
            </a:pPr>
            <a:r>
              <a:rPr lang="en-GB" sz="1500" b="1">
                <a:solidFill>
                  <a:schemeClr val="dk1"/>
                </a:solidFill>
                <a:latin typeface="Century Gothic"/>
                <a:ea typeface="Century Gothic"/>
                <a:cs typeface="Century Gothic"/>
                <a:sym typeface="Century Gothic"/>
              </a:rPr>
              <a:t>Funding: </a:t>
            </a:r>
            <a:r>
              <a:rPr lang="en-GB" sz="1500">
                <a:solidFill>
                  <a:schemeClr val="dk1"/>
                </a:solidFill>
                <a:latin typeface="Century Gothic"/>
                <a:ea typeface="Century Gothic"/>
                <a:cs typeface="Century Gothic"/>
                <a:sym typeface="Century Gothic"/>
              </a:rPr>
              <a:t>up to $11.4M over five years (starting in 2019-20) and $3.2M ongoing to enable business and Government to work together on regulatory experimentation approaches.</a:t>
            </a:r>
            <a:endParaRPr sz="1600">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245" descr="A screen shot of a computer&#10;&#10;Description automatically generated"/>
          <p:cNvPicPr preferRelativeResize="0"/>
          <p:nvPr/>
        </p:nvPicPr>
        <p:blipFill rotWithShape="1">
          <a:blip r:embed="rId3">
            <a:alphaModFix/>
          </a:blip>
          <a:srcRect l="25029" t="129316" r="-25029" b="-43080"/>
          <a:stretch/>
        </p:blipFill>
        <p:spPr>
          <a:xfrm>
            <a:off x="808265" y="3860200"/>
            <a:ext cx="6515663" cy="622819"/>
          </a:xfrm>
          <a:prstGeom prst="rect">
            <a:avLst/>
          </a:prstGeom>
          <a:noFill/>
          <a:ln>
            <a:noFill/>
          </a:ln>
        </p:spPr>
      </p:pic>
      <p:pic>
        <p:nvPicPr>
          <p:cNvPr id="1571" name="Google Shape;1571;p245"/>
          <p:cNvPicPr preferRelativeResize="0"/>
          <p:nvPr/>
        </p:nvPicPr>
        <p:blipFill rotWithShape="1">
          <a:blip r:embed="rId3">
            <a:alphaModFix/>
          </a:blip>
          <a:srcRect l="4520" t="76440" r="85585" b="9006"/>
          <a:stretch/>
        </p:blipFill>
        <p:spPr>
          <a:xfrm>
            <a:off x="1093621" y="3742392"/>
            <a:ext cx="644652" cy="622819"/>
          </a:xfrm>
          <a:prstGeom prst="rect">
            <a:avLst/>
          </a:prstGeom>
          <a:noFill/>
          <a:ln>
            <a:noFill/>
          </a:ln>
        </p:spPr>
      </p:pic>
      <p:sp>
        <p:nvSpPr>
          <p:cNvPr id="1572" name="Google Shape;1572;p245"/>
          <p:cNvSpPr/>
          <p:nvPr/>
        </p:nvSpPr>
        <p:spPr>
          <a:xfrm>
            <a:off x="1913350" y="3342425"/>
            <a:ext cx="6252300" cy="9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u="sng">
                <a:solidFill>
                  <a:schemeClr val="hlink"/>
                </a:solidFill>
                <a:latin typeface="Century Gothic"/>
                <a:ea typeface="Century Gothic"/>
                <a:cs typeface="Century Gothic"/>
                <a:sym typeface="Century Gothic"/>
                <a:hlinkClick r:id="rId4"/>
              </a:rPr>
              <a:t>CRI-CIR@tbs-sct.gc.ca</a:t>
            </a:r>
            <a:endParaRPr sz="1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400" u="sng">
              <a:solidFill>
                <a:schemeClr val="hlink"/>
              </a:solidFill>
              <a:latin typeface="Calibri"/>
              <a:ea typeface="Calibri"/>
              <a:cs typeface="Calibri"/>
              <a:sym typeface="Calibri"/>
              <a:hlinkClick r:id="rId5"/>
            </a:endParaRPr>
          </a:p>
          <a:p>
            <a:pPr marL="0" marR="0" lvl="0" indent="0" algn="l" rtl="0">
              <a:spcBef>
                <a:spcPts val="0"/>
              </a:spcBef>
              <a:spcAft>
                <a:spcPts val="0"/>
              </a:spcAft>
              <a:buNone/>
            </a:pPr>
            <a:r>
              <a:rPr lang="en-GB" sz="1400" u="sng">
                <a:solidFill>
                  <a:schemeClr val="hlink"/>
                </a:solidFill>
                <a:latin typeface="Century Gothic"/>
                <a:ea typeface="Century Gothic"/>
                <a:cs typeface="Century Gothic"/>
                <a:sym typeface="Century Gothic"/>
                <a:hlinkClick r:id="rId5"/>
              </a:rPr>
              <a:t>https://www.gcpedia.gc.ca/wiki/Centre_for_Regulatory_Innovation</a:t>
            </a:r>
            <a:endParaRPr sz="1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1573" name="Google Shape;1573;p245"/>
          <p:cNvPicPr preferRelativeResize="0"/>
          <p:nvPr/>
        </p:nvPicPr>
        <p:blipFill rotWithShape="1">
          <a:blip r:embed="rId6">
            <a:alphaModFix/>
          </a:blip>
          <a:srcRect/>
          <a:stretch/>
        </p:blipFill>
        <p:spPr>
          <a:xfrm>
            <a:off x="1048869" y="3256684"/>
            <a:ext cx="721519" cy="507206"/>
          </a:xfrm>
          <a:prstGeom prst="rect">
            <a:avLst/>
          </a:prstGeom>
          <a:noFill/>
          <a:ln>
            <a:noFill/>
          </a:ln>
        </p:spPr>
      </p:pic>
      <p:sp>
        <p:nvSpPr>
          <p:cNvPr id="1574" name="Google Shape;1574;p245"/>
          <p:cNvSpPr txBox="1">
            <a:spLocks noGrp="1"/>
          </p:cNvSpPr>
          <p:nvPr>
            <p:ph type="title"/>
          </p:nvPr>
        </p:nvSpPr>
        <p:spPr>
          <a:xfrm>
            <a:off x="107950" y="87325"/>
            <a:ext cx="6576000" cy="431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2000" b="1">
                <a:latin typeface="Century Gothic"/>
                <a:ea typeface="Century Gothic"/>
                <a:cs typeface="Century Gothic"/>
                <a:sym typeface="Century Gothic"/>
              </a:rPr>
              <a:t>Next steps</a:t>
            </a:r>
            <a:endParaRPr sz="2000" b="1">
              <a:latin typeface="Century Gothic"/>
              <a:ea typeface="Century Gothic"/>
              <a:cs typeface="Century Gothic"/>
              <a:sym typeface="Century Gothic"/>
            </a:endParaRPr>
          </a:p>
        </p:txBody>
      </p:sp>
      <p:sp>
        <p:nvSpPr>
          <p:cNvPr id="1575" name="Google Shape;1575;p245"/>
          <p:cNvSpPr txBox="1"/>
          <p:nvPr/>
        </p:nvSpPr>
        <p:spPr>
          <a:xfrm>
            <a:off x="327375" y="816350"/>
            <a:ext cx="8572500" cy="2193300"/>
          </a:xfrm>
          <a:prstGeom prst="rect">
            <a:avLst/>
          </a:prstGeom>
          <a:noFill/>
          <a:ln>
            <a:noFill/>
          </a:ln>
        </p:spPr>
        <p:txBody>
          <a:bodyPr spcFirstLastPara="1" wrap="square" lIns="91425" tIns="91425" rIns="91425" bIns="91425" anchor="t" anchorCtr="0">
            <a:noAutofit/>
          </a:bodyPr>
          <a:lstStyle/>
          <a:p>
            <a:pPr marL="457200" lvl="0" indent="-330200" algn="l" rtl="0">
              <a:lnSpc>
                <a:spcPct val="90000"/>
              </a:lnSpc>
              <a:spcBef>
                <a:spcPts val="0"/>
              </a:spcBef>
              <a:spcAft>
                <a:spcPts val="0"/>
              </a:spcAft>
              <a:buClr>
                <a:schemeClr val="dk1"/>
              </a:buClr>
              <a:buSzPts val="1600"/>
              <a:buChar char="●"/>
            </a:pPr>
            <a:r>
              <a:rPr lang="en-GB" sz="1600">
                <a:solidFill>
                  <a:schemeClr val="dk1"/>
                </a:solidFill>
                <a:latin typeface="Century Gothic"/>
                <a:ea typeface="Century Gothic"/>
                <a:cs typeface="Century Gothic"/>
                <a:sym typeface="Century Gothic"/>
              </a:rPr>
              <a:t>Nesta will be conducting interviews with a cross-section of regulators, to inform the </a:t>
            </a:r>
            <a:r>
              <a:rPr lang="en-GB" sz="1600" b="1">
                <a:solidFill>
                  <a:schemeClr val="dk1"/>
                </a:solidFill>
                <a:latin typeface="Century Gothic"/>
                <a:ea typeface="Century Gothic"/>
                <a:cs typeface="Century Gothic"/>
                <a:sym typeface="Century Gothic"/>
              </a:rPr>
              <a:t>CRI Regulators Toolkit.</a:t>
            </a:r>
            <a:endParaRPr sz="1600">
              <a:solidFill>
                <a:schemeClr val="dk1"/>
              </a:solidFill>
              <a:latin typeface="Century Gothic"/>
              <a:ea typeface="Century Gothic"/>
              <a:cs typeface="Century Gothic"/>
              <a:sym typeface="Century Gothic"/>
            </a:endParaRPr>
          </a:p>
          <a:p>
            <a:pPr marL="457200" lvl="0" indent="-330200" algn="l" rtl="0">
              <a:lnSpc>
                <a:spcPct val="90000"/>
              </a:lnSpc>
              <a:spcBef>
                <a:spcPts val="80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First round of experimentation proposals are being developed, MOUs with departments to be signed this summer.</a:t>
            </a:r>
            <a:endParaRPr sz="1600">
              <a:solidFill>
                <a:schemeClr val="dk1"/>
              </a:solidFill>
              <a:latin typeface="Century Gothic"/>
              <a:ea typeface="Century Gothic"/>
              <a:cs typeface="Century Gothic"/>
              <a:sym typeface="Century Gothic"/>
            </a:endParaRPr>
          </a:p>
          <a:p>
            <a:pPr marL="457200" lvl="0" indent="-330200" algn="l" rtl="0">
              <a:lnSpc>
                <a:spcPct val="90000"/>
              </a:lnSpc>
              <a:spcBef>
                <a:spcPts val="80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20 Regulator Capacity Fund submissions were received and are in the process of being assessed.</a:t>
            </a:r>
            <a:endParaRPr sz="1600">
              <a:solidFill>
                <a:schemeClr val="dk1"/>
              </a:solidFill>
              <a:latin typeface="Century Gothic"/>
              <a:ea typeface="Century Gothic"/>
              <a:cs typeface="Century Gothic"/>
              <a:sym typeface="Century Gothic"/>
            </a:endParaRPr>
          </a:p>
          <a:p>
            <a:pPr marL="457200" lvl="0" indent="-330200" algn="l" rtl="0">
              <a:lnSpc>
                <a:spcPct val="90000"/>
              </a:lnSpc>
              <a:spcBef>
                <a:spcPts val="800"/>
              </a:spcBef>
              <a:spcAft>
                <a:spcPts val="0"/>
              </a:spcAft>
              <a:buClr>
                <a:schemeClr val="dk1"/>
              </a:buClr>
              <a:buSzPts val="1600"/>
              <a:buChar char="●"/>
            </a:pPr>
            <a:r>
              <a:rPr lang="en-GB" sz="1600">
                <a:solidFill>
                  <a:schemeClr val="dk1"/>
                </a:solidFill>
                <a:latin typeface="Century Gothic"/>
                <a:ea typeface="Century Gothic"/>
                <a:cs typeface="Century Gothic"/>
                <a:sym typeface="Century Gothic"/>
              </a:rPr>
              <a:t>If you or a stakeholder have an idea for a regulatory experiment, let us know! </a:t>
            </a:r>
            <a:endParaRPr sz="1600">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0" name="Google Shape;1580;p246"/>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sp>
        <p:nvSpPr>
          <p:cNvPr id="1581" name="Google Shape;1581;p246"/>
          <p:cNvSpPr txBox="1">
            <a:spLocks noGrp="1"/>
          </p:cNvSpPr>
          <p:nvPr>
            <p:ph type="subTitle" idx="1"/>
          </p:nvPr>
        </p:nvSpPr>
        <p:spPr>
          <a:xfrm>
            <a:off x="137350" y="89800"/>
            <a:ext cx="4079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82" name="Google Shape;1582;p246"/>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83" name="Google Shape;1583;p246"/>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Questions &amp; Discussion</a:t>
            </a:r>
            <a:endParaRPr sz="4200" b="1">
              <a:solidFill>
                <a:srgbClr val="FFFFFF"/>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47"/>
          <p:cNvSpPr txBox="1">
            <a:spLocks noGrp="1"/>
          </p:cNvSpPr>
          <p:nvPr>
            <p:ph type="body" idx="2"/>
          </p:nvPr>
        </p:nvSpPr>
        <p:spPr>
          <a:xfrm>
            <a:off x="137350" y="622050"/>
            <a:ext cx="8758800" cy="4059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GB" sz="2000"/>
              <a:t>Regulator as </a:t>
            </a:r>
            <a:r>
              <a:rPr lang="en-GB" sz="2000" b="1"/>
              <a:t>Innovator</a:t>
            </a:r>
            <a:r>
              <a:rPr lang="en-GB" sz="2000"/>
              <a:t>: How could you systematically identify better ways of achieving your regulatory objectives?</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GB" sz="2000"/>
              <a:t>Regulator as </a:t>
            </a:r>
            <a:r>
              <a:rPr lang="en-GB" sz="2000" b="1"/>
              <a:t>Steward</a:t>
            </a:r>
            <a:r>
              <a:rPr lang="en-GB" sz="2000"/>
              <a:t>: What kinds of marketplace innovation present (or could present) deep challenges to how you regulate?</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GB" sz="2000"/>
              <a:t>Regulator as </a:t>
            </a:r>
            <a:r>
              <a:rPr lang="en-GB" sz="2000" b="1"/>
              <a:t>Catalyst</a:t>
            </a:r>
            <a:r>
              <a:rPr lang="en-GB" sz="2000"/>
              <a:t>: What assets/resources/powers can you leverage to stimulate innovation in your space?</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GB" sz="2000"/>
              <a:t>Where are </a:t>
            </a:r>
            <a:r>
              <a:rPr lang="en-GB" sz="2000" b="1"/>
              <a:t>coalitions</a:t>
            </a:r>
            <a:r>
              <a:rPr lang="en-GB" sz="2000"/>
              <a:t> of regulators needed to adequately address challenges presented by innovation (e.g. AI and advice)?</a:t>
            </a:r>
            <a:endParaRPr sz="2000"/>
          </a:p>
        </p:txBody>
      </p:sp>
      <p:sp>
        <p:nvSpPr>
          <p:cNvPr id="1589" name="Google Shape;1589;p247"/>
          <p:cNvSpPr txBox="1">
            <a:spLocks noGrp="1"/>
          </p:cNvSpPr>
          <p:nvPr>
            <p:ph type="title"/>
          </p:nvPr>
        </p:nvSpPr>
        <p:spPr>
          <a:xfrm>
            <a:off x="107950" y="87325"/>
            <a:ext cx="65760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rgbClr val="FFFFFF"/>
                </a:solidFill>
                <a:latin typeface="Century Gothic"/>
                <a:ea typeface="Century Gothic"/>
                <a:cs typeface="Century Gothic"/>
                <a:sym typeface="Century Gothic"/>
              </a:rPr>
              <a:t>Some questions to takeaway...</a:t>
            </a:r>
            <a:endParaRPr sz="2000" b="1">
              <a:solidFill>
                <a:srgbClr val="FFFFFF"/>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pic>
        <p:nvPicPr>
          <p:cNvPr id="1594" name="Google Shape;1594;p248"/>
          <p:cNvPicPr preferRelativeResize="0"/>
          <p:nvPr/>
        </p:nvPicPr>
        <p:blipFill rotWithShape="1">
          <a:blip r:embed="rId3">
            <a:alphaModFix/>
          </a:blip>
          <a:srcRect b="15290"/>
          <a:stretch/>
        </p:blipFill>
        <p:spPr>
          <a:xfrm>
            <a:off x="0" y="0"/>
            <a:ext cx="9144000" cy="5143500"/>
          </a:xfrm>
          <a:prstGeom prst="rect">
            <a:avLst/>
          </a:prstGeom>
          <a:noFill/>
          <a:ln>
            <a:noFill/>
          </a:ln>
        </p:spPr>
      </p:pic>
      <p:pic>
        <p:nvPicPr>
          <p:cNvPr id="1595" name="Google Shape;1595;p248"/>
          <p:cNvPicPr preferRelativeResize="0"/>
          <p:nvPr/>
        </p:nvPicPr>
        <p:blipFill>
          <a:blip r:embed="rId4">
            <a:alphaModFix/>
          </a:blip>
          <a:stretch>
            <a:fillRect/>
          </a:stretch>
        </p:blipFill>
        <p:spPr>
          <a:xfrm>
            <a:off x="205425" y="4816019"/>
            <a:ext cx="595602" cy="162631"/>
          </a:xfrm>
          <a:prstGeom prst="rect">
            <a:avLst/>
          </a:prstGeom>
          <a:noFill/>
          <a:ln>
            <a:noFill/>
          </a:ln>
        </p:spPr>
      </p:pic>
      <p:sp>
        <p:nvSpPr>
          <p:cNvPr id="1596" name="Google Shape;1596;p248"/>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a:solidFill>
                  <a:srgbClr val="FFFFFF"/>
                </a:solidFill>
                <a:latin typeface="Century Gothic"/>
                <a:ea typeface="Century Gothic"/>
                <a:cs typeface="Century Gothic"/>
                <a:sym typeface="Century Gothic"/>
              </a:rPr>
              <a:t>Thank you</a:t>
            </a:r>
            <a:endParaRPr sz="4200" b="1">
              <a:solidFill>
                <a:srgbClr val="FFFFFF"/>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1601" name="Google Shape;1601;p249"/>
          <p:cNvPicPr preferRelativeResize="0"/>
          <p:nvPr/>
        </p:nvPicPr>
        <p:blipFill>
          <a:blip r:embed="rId3">
            <a:alphaModFix/>
          </a:blip>
          <a:stretch>
            <a:fillRect/>
          </a:stretch>
        </p:blipFill>
        <p:spPr>
          <a:xfrm>
            <a:off x="-892171" y="-1040650"/>
            <a:ext cx="10166348" cy="6759550"/>
          </a:xfrm>
          <a:prstGeom prst="rect">
            <a:avLst/>
          </a:prstGeom>
          <a:noFill/>
          <a:ln>
            <a:noFill/>
          </a:ln>
        </p:spPr>
      </p:pic>
      <p:sp>
        <p:nvSpPr>
          <p:cNvPr id="1602" name="Google Shape;1602;p249"/>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lvl="0" indent="0" algn="ctr" rtl="0">
              <a:spcBef>
                <a:spcPts val="0"/>
              </a:spcBef>
              <a:spcAft>
                <a:spcPts val="0"/>
              </a:spcAft>
              <a:buNone/>
            </a:pPr>
            <a:r>
              <a:rPr lang="en-GB" sz="4200" b="1" dirty="0">
                <a:solidFill>
                  <a:srgbClr val="FFFFFF"/>
                </a:solidFill>
                <a:latin typeface="Century Gothic"/>
                <a:ea typeface="Century Gothic"/>
                <a:cs typeface="Century Gothic"/>
                <a:sym typeface="Century Gothic"/>
              </a:rPr>
              <a:t>Nesta’s Work in this Space</a:t>
            </a:r>
            <a:endParaRPr sz="4200" b="1" dirty="0">
              <a:solidFill>
                <a:srgbClr val="FFFFFF"/>
              </a:solidFill>
              <a:latin typeface="Century Gothic"/>
              <a:ea typeface="Century Gothic"/>
              <a:cs typeface="Century Gothic"/>
              <a:sym typeface="Century Gothic"/>
            </a:endParaRPr>
          </a:p>
        </p:txBody>
      </p:sp>
      <p:pic>
        <p:nvPicPr>
          <p:cNvPr id="1603" name="Google Shape;1603;p249"/>
          <p:cNvPicPr preferRelativeResize="0"/>
          <p:nvPr/>
        </p:nvPicPr>
        <p:blipFill>
          <a:blip r:embed="rId4">
            <a:alphaModFix/>
          </a:blip>
          <a:stretch>
            <a:fillRect/>
          </a:stretch>
        </p:blipFill>
        <p:spPr>
          <a:xfrm>
            <a:off x="205425" y="4816019"/>
            <a:ext cx="595602" cy="16263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50"/>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sz="2000" b="1">
                <a:latin typeface="Century Gothic"/>
                <a:ea typeface="Century Gothic"/>
                <a:cs typeface="Century Gothic"/>
                <a:sym typeface="Century Gothic"/>
              </a:rPr>
              <a:t>“Anticipatory regulation”: Nesta research</a:t>
            </a:r>
            <a:endParaRPr sz="2000" b="1">
              <a:latin typeface="Century Gothic"/>
              <a:ea typeface="Century Gothic"/>
              <a:cs typeface="Century Gothic"/>
              <a:sym typeface="Century Gothic"/>
            </a:endParaRPr>
          </a:p>
        </p:txBody>
      </p:sp>
      <p:pic>
        <p:nvPicPr>
          <p:cNvPr id="1609" name="Google Shape;1609;p250"/>
          <p:cNvPicPr preferRelativeResize="0"/>
          <p:nvPr/>
        </p:nvPicPr>
        <p:blipFill rotWithShape="1">
          <a:blip r:embed="rId3">
            <a:alphaModFix/>
          </a:blip>
          <a:srcRect l="4066" r="3091"/>
          <a:stretch/>
        </p:blipFill>
        <p:spPr>
          <a:xfrm>
            <a:off x="4812575" y="1194575"/>
            <a:ext cx="1672101" cy="2561825"/>
          </a:xfrm>
          <a:prstGeom prst="rect">
            <a:avLst/>
          </a:prstGeom>
          <a:noFill/>
          <a:ln>
            <a:noFill/>
          </a:ln>
        </p:spPr>
      </p:pic>
      <p:pic>
        <p:nvPicPr>
          <p:cNvPr id="1610" name="Google Shape;1610;p250"/>
          <p:cNvPicPr preferRelativeResize="0"/>
          <p:nvPr/>
        </p:nvPicPr>
        <p:blipFill rotWithShape="1">
          <a:blip r:embed="rId4">
            <a:alphaModFix/>
          </a:blip>
          <a:srcRect l="4392" r="13968" b="8734"/>
          <a:stretch/>
        </p:blipFill>
        <p:spPr>
          <a:xfrm>
            <a:off x="540800" y="1194550"/>
            <a:ext cx="1627810" cy="2561825"/>
          </a:xfrm>
          <a:prstGeom prst="rect">
            <a:avLst/>
          </a:prstGeom>
          <a:noFill/>
          <a:ln w="9525" cap="flat" cmpd="sng">
            <a:solidFill>
              <a:srgbClr val="CCCCCC"/>
            </a:solidFill>
            <a:prstDash val="solid"/>
            <a:round/>
            <a:headEnd type="none" w="sm" len="sm"/>
            <a:tailEnd type="none" w="sm" len="sm"/>
          </a:ln>
        </p:spPr>
      </p:pic>
      <p:pic>
        <p:nvPicPr>
          <p:cNvPr id="1611" name="Google Shape;1611;p250"/>
          <p:cNvPicPr preferRelativeResize="0"/>
          <p:nvPr/>
        </p:nvPicPr>
        <p:blipFill rotWithShape="1">
          <a:blip r:embed="rId5">
            <a:alphaModFix/>
          </a:blip>
          <a:srcRect r="16770"/>
          <a:stretch/>
        </p:blipFill>
        <p:spPr>
          <a:xfrm>
            <a:off x="6907650" y="1194562"/>
            <a:ext cx="1672100" cy="2561842"/>
          </a:xfrm>
          <a:prstGeom prst="rect">
            <a:avLst/>
          </a:prstGeom>
          <a:noFill/>
          <a:ln w="9525" cap="flat" cmpd="sng">
            <a:solidFill>
              <a:srgbClr val="CCCCCC"/>
            </a:solidFill>
            <a:prstDash val="solid"/>
            <a:round/>
            <a:headEnd type="none" w="sm" len="sm"/>
            <a:tailEnd type="none" w="sm" len="sm"/>
          </a:ln>
        </p:spPr>
      </p:pic>
      <p:pic>
        <p:nvPicPr>
          <p:cNvPr id="1612" name="Google Shape;1612;p250"/>
          <p:cNvPicPr preferRelativeResize="0"/>
          <p:nvPr/>
        </p:nvPicPr>
        <p:blipFill>
          <a:blip r:embed="rId6">
            <a:alphaModFix/>
          </a:blip>
          <a:stretch>
            <a:fillRect/>
          </a:stretch>
        </p:blipFill>
        <p:spPr>
          <a:xfrm>
            <a:off x="2558975" y="1194550"/>
            <a:ext cx="1822122" cy="2561825"/>
          </a:xfrm>
          <a:prstGeom prst="rect">
            <a:avLst/>
          </a:prstGeom>
          <a:noFill/>
          <a:ln>
            <a:noFill/>
          </a:ln>
        </p:spPr>
      </p:pic>
      <p:sp>
        <p:nvSpPr>
          <p:cNvPr id="1613" name="Google Shape;1613;p250"/>
          <p:cNvSpPr txBox="1"/>
          <p:nvPr/>
        </p:nvSpPr>
        <p:spPr>
          <a:xfrm>
            <a:off x="565825" y="3924825"/>
            <a:ext cx="8065500" cy="10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Century Gothic"/>
                <a:ea typeface="Century Gothic"/>
                <a:cs typeface="Century Gothic"/>
                <a:sym typeface="Century Gothic"/>
              </a:rPr>
              <a:t>Sources:</a:t>
            </a:r>
            <a:endParaRPr sz="1000">
              <a:latin typeface="Century Gothic"/>
              <a:ea typeface="Century Gothic"/>
              <a:cs typeface="Century Gothic"/>
              <a:sym typeface="Century Gothic"/>
            </a:endParaRPr>
          </a:p>
          <a:p>
            <a:pPr marL="0" lvl="0" indent="0" algn="l" rtl="0">
              <a:spcBef>
                <a:spcPts val="0"/>
              </a:spcBef>
              <a:spcAft>
                <a:spcPts val="0"/>
              </a:spcAft>
              <a:buNone/>
            </a:pPr>
            <a:r>
              <a:rPr lang="en-GB" sz="1000" u="sng">
                <a:solidFill>
                  <a:schemeClr val="hlink"/>
                </a:solidFill>
                <a:latin typeface="Century Gothic"/>
                <a:ea typeface="Century Gothic"/>
                <a:cs typeface="Century Gothic"/>
                <a:sym typeface="Century Gothic"/>
                <a:hlinkClick r:id="rId7"/>
              </a:rPr>
              <a:t>https://www.nesta.org.uk/report/renewing-regulation-anticipatory-regulation-in-an-age-of-disruption/</a:t>
            </a:r>
            <a:endParaRPr sz="1000">
              <a:latin typeface="Century Gothic"/>
              <a:ea typeface="Century Gothic"/>
              <a:cs typeface="Century Gothic"/>
              <a:sym typeface="Century Gothic"/>
            </a:endParaRPr>
          </a:p>
          <a:p>
            <a:pPr marL="0" lvl="0" indent="0" algn="l" rtl="0">
              <a:spcBef>
                <a:spcPts val="0"/>
              </a:spcBef>
              <a:spcAft>
                <a:spcPts val="0"/>
              </a:spcAft>
              <a:buNone/>
            </a:pPr>
            <a:r>
              <a:rPr lang="en-GB" sz="1000" u="sng">
                <a:solidFill>
                  <a:schemeClr val="hlink"/>
                </a:solidFill>
                <a:latin typeface="Century Gothic"/>
                <a:ea typeface="Century Gothic"/>
                <a:cs typeface="Century Gothic"/>
                <a:sym typeface="Century Gothic"/>
                <a:hlinkClick r:id="rId8"/>
              </a:rPr>
              <a:t>https://www.gov.uk/government/publications/regulator-approaches-to-facilitate-support-and-enable-innovation</a:t>
            </a:r>
            <a:endParaRPr sz="1000">
              <a:latin typeface="Century Gothic"/>
              <a:ea typeface="Century Gothic"/>
              <a:cs typeface="Century Gothic"/>
              <a:sym typeface="Century Gothic"/>
            </a:endParaRPr>
          </a:p>
          <a:p>
            <a:pPr marL="0" lvl="0" indent="0" algn="l" rtl="0">
              <a:spcBef>
                <a:spcPts val="0"/>
              </a:spcBef>
              <a:spcAft>
                <a:spcPts val="0"/>
              </a:spcAft>
              <a:buNone/>
            </a:pPr>
            <a:r>
              <a:rPr lang="en-GB" sz="1000" u="sng">
                <a:solidFill>
                  <a:schemeClr val="hlink"/>
                </a:solidFill>
                <a:latin typeface="Century Gothic"/>
                <a:ea typeface="Century Gothic"/>
                <a:cs typeface="Century Gothic"/>
                <a:sym typeface="Century Gothic"/>
                <a:hlinkClick r:id="rId9"/>
              </a:rPr>
              <a:t>https://www.nesta.org.uk/report/flying-high-challenge-future-of-drone-technology-in-uk-cities/</a:t>
            </a:r>
            <a:endParaRPr sz="100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1618" name="Google Shape;1618;p251"/>
          <p:cNvPicPr preferRelativeResize="0"/>
          <p:nvPr/>
        </p:nvPicPr>
        <p:blipFill rotWithShape="1">
          <a:blip r:embed="rId3">
            <a:alphaModFix/>
          </a:blip>
          <a:srcRect l="15673" t="18225" r="24685" b="40239"/>
          <a:stretch/>
        </p:blipFill>
        <p:spPr>
          <a:xfrm>
            <a:off x="430125" y="673950"/>
            <a:ext cx="4031999" cy="1872003"/>
          </a:xfrm>
          <a:prstGeom prst="rect">
            <a:avLst/>
          </a:prstGeom>
          <a:noFill/>
          <a:ln>
            <a:noFill/>
          </a:ln>
        </p:spPr>
      </p:pic>
      <p:pic>
        <p:nvPicPr>
          <p:cNvPr id="1619" name="Google Shape;1619;p251"/>
          <p:cNvPicPr preferRelativeResize="0"/>
          <p:nvPr/>
        </p:nvPicPr>
        <p:blipFill rotWithShape="1">
          <a:blip r:embed="rId4">
            <a:alphaModFix/>
          </a:blip>
          <a:srcRect t="28588" b="2039"/>
          <a:stretch/>
        </p:blipFill>
        <p:spPr>
          <a:xfrm>
            <a:off x="4592200" y="2689150"/>
            <a:ext cx="4031999" cy="1872000"/>
          </a:xfrm>
          <a:prstGeom prst="rect">
            <a:avLst/>
          </a:prstGeom>
          <a:noFill/>
          <a:ln>
            <a:noFill/>
          </a:ln>
        </p:spPr>
      </p:pic>
      <p:pic>
        <p:nvPicPr>
          <p:cNvPr id="1620" name="Google Shape;1620;p251"/>
          <p:cNvPicPr preferRelativeResize="0"/>
          <p:nvPr/>
        </p:nvPicPr>
        <p:blipFill rotWithShape="1">
          <a:blip r:embed="rId5">
            <a:alphaModFix/>
          </a:blip>
          <a:srcRect t="18524" b="11832"/>
          <a:stretch/>
        </p:blipFill>
        <p:spPr>
          <a:xfrm>
            <a:off x="430125" y="2700875"/>
            <a:ext cx="4032000" cy="1872000"/>
          </a:xfrm>
          <a:prstGeom prst="rect">
            <a:avLst/>
          </a:prstGeom>
          <a:noFill/>
          <a:ln>
            <a:noFill/>
          </a:ln>
        </p:spPr>
      </p:pic>
      <p:pic>
        <p:nvPicPr>
          <p:cNvPr id="1621" name="Google Shape;1621;p251"/>
          <p:cNvPicPr preferRelativeResize="0"/>
          <p:nvPr/>
        </p:nvPicPr>
        <p:blipFill rotWithShape="1">
          <a:blip r:embed="rId6">
            <a:alphaModFix/>
          </a:blip>
          <a:srcRect l="27825" t="36964" r="4929" b="19750"/>
          <a:stretch/>
        </p:blipFill>
        <p:spPr>
          <a:xfrm>
            <a:off x="4592200" y="673950"/>
            <a:ext cx="4032000" cy="1871999"/>
          </a:xfrm>
          <a:prstGeom prst="rect">
            <a:avLst/>
          </a:prstGeom>
          <a:noFill/>
          <a:ln>
            <a:noFill/>
          </a:ln>
        </p:spPr>
      </p:pic>
      <p:sp>
        <p:nvSpPr>
          <p:cNvPr id="1622" name="Google Shape;1622;p251"/>
          <p:cNvSpPr/>
          <p:nvPr/>
        </p:nvSpPr>
        <p:spPr>
          <a:xfrm>
            <a:off x="430125" y="673950"/>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Open Up 2018 &amp; 2020</a:t>
            </a:r>
            <a:endParaRPr sz="24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Challenges</a:t>
            </a:r>
            <a:endParaRPr sz="2400" b="1">
              <a:solidFill>
                <a:srgbClr val="FFFFFF"/>
              </a:solidFill>
              <a:latin typeface="Century Gothic"/>
              <a:ea typeface="Century Gothic"/>
              <a:cs typeface="Century Gothic"/>
              <a:sym typeface="Century Gothic"/>
            </a:endParaRPr>
          </a:p>
        </p:txBody>
      </p:sp>
      <p:sp>
        <p:nvSpPr>
          <p:cNvPr id="1623" name="Google Shape;1623;p251"/>
          <p:cNvSpPr/>
          <p:nvPr/>
        </p:nvSpPr>
        <p:spPr>
          <a:xfrm>
            <a:off x="4592210" y="673950"/>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Legal Access </a:t>
            </a:r>
            <a:endParaRPr sz="2400" b="1">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400" b="1">
                <a:solidFill>
                  <a:srgbClr val="FFFFFF"/>
                </a:solidFill>
                <a:latin typeface="Century Gothic"/>
                <a:ea typeface="Century Gothic"/>
                <a:cs typeface="Century Gothic"/>
                <a:sym typeface="Century Gothic"/>
              </a:rPr>
              <a:t>Challenge</a:t>
            </a:r>
            <a:endParaRPr/>
          </a:p>
        </p:txBody>
      </p:sp>
      <p:sp>
        <p:nvSpPr>
          <p:cNvPr id="1624" name="Google Shape;1624;p251"/>
          <p:cNvSpPr/>
          <p:nvPr/>
        </p:nvSpPr>
        <p:spPr>
          <a:xfrm>
            <a:off x="430125" y="2700875"/>
            <a:ext cx="4032000" cy="1872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400" b="1">
                <a:solidFill>
                  <a:srgbClr val="FFFFFF"/>
                </a:solidFill>
                <a:latin typeface="Century Gothic"/>
                <a:ea typeface="Century Gothic"/>
                <a:cs typeface="Century Gothic"/>
                <a:sym typeface="Century Gothic"/>
              </a:rPr>
              <a:t>Affordable Credit</a:t>
            </a:r>
            <a:br>
              <a:rPr lang="en-GB" sz="2400" b="1">
                <a:solidFill>
                  <a:srgbClr val="FFFFFF"/>
                </a:solidFill>
                <a:latin typeface="Century Gothic"/>
                <a:ea typeface="Century Gothic"/>
                <a:cs typeface="Century Gothic"/>
                <a:sym typeface="Century Gothic"/>
              </a:rPr>
            </a:br>
            <a:r>
              <a:rPr lang="en-GB" sz="2400" b="1">
                <a:solidFill>
                  <a:srgbClr val="FFFFFF"/>
                </a:solidFill>
                <a:latin typeface="Century Gothic"/>
                <a:ea typeface="Century Gothic"/>
                <a:cs typeface="Century Gothic"/>
                <a:sym typeface="Century Gothic"/>
              </a:rPr>
              <a:t>Challenge</a:t>
            </a:r>
            <a:endParaRPr sz="2400" b="1">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1625" name="Google Shape;1625;p25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“Anticipatory regulation”: Nesta practice</a:t>
            </a:r>
            <a:endParaRPr sz="2000" b="1">
              <a:latin typeface="Century Gothic"/>
              <a:ea typeface="Century Gothic"/>
              <a:cs typeface="Century Gothic"/>
              <a:sym typeface="Century Gothic"/>
            </a:endParaRPr>
          </a:p>
        </p:txBody>
      </p:sp>
      <p:sp>
        <p:nvSpPr>
          <p:cNvPr id="1626" name="Google Shape;1626;p251"/>
          <p:cNvSpPr/>
          <p:nvPr/>
        </p:nvSpPr>
        <p:spPr>
          <a:xfrm>
            <a:off x="4592210" y="2700875"/>
            <a:ext cx="4032000" cy="1872000"/>
          </a:xfrm>
          <a:prstGeom prst="rect">
            <a:avLst/>
          </a:prstGeom>
          <a:solidFill>
            <a:srgbClr val="000000">
              <a:alpha val="264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400" b="1">
                <a:solidFill>
                  <a:srgbClr val="FFFFFF"/>
                </a:solidFill>
                <a:latin typeface="Century Gothic"/>
                <a:ea typeface="Century Gothic"/>
                <a:cs typeface="Century Gothic"/>
                <a:sym typeface="Century Gothic"/>
              </a:rPr>
              <a:t>Flying High</a:t>
            </a:r>
            <a:endParaRPr sz="2400" b="1">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pic>
        <p:nvPicPr>
          <p:cNvPr id="1631" name="Google Shape;1631;p252"/>
          <p:cNvPicPr preferRelativeResize="0"/>
          <p:nvPr/>
        </p:nvPicPr>
        <p:blipFill>
          <a:blip r:embed="rId3">
            <a:alphaModFix/>
          </a:blip>
          <a:stretch>
            <a:fillRect/>
          </a:stretch>
        </p:blipFill>
        <p:spPr>
          <a:xfrm>
            <a:off x="210900" y="1200475"/>
            <a:ext cx="2545850" cy="3042400"/>
          </a:xfrm>
          <a:prstGeom prst="rect">
            <a:avLst/>
          </a:prstGeom>
          <a:noFill/>
          <a:ln>
            <a:noFill/>
          </a:ln>
        </p:spPr>
      </p:pic>
      <p:sp>
        <p:nvSpPr>
          <p:cNvPr id="1632" name="Google Shape;1632;p252"/>
          <p:cNvSpPr txBox="1"/>
          <p:nvPr/>
        </p:nvSpPr>
        <p:spPr>
          <a:xfrm>
            <a:off x="155425" y="703075"/>
            <a:ext cx="2656800" cy="4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Century Gothic"/>
                <a:ea typeface="Century Gothic"/>
                <a:cs typeface="Century Gothic"/>
                <a:sym typeface="Century Gothic"/>
              </a:rPr>
              <a:t>Regulators Pioneer Fund</a:t>
            </a:r>
            <a:endParaRPr>
              <a:latin typeface="Century Gothic"/>
              <a:ea typeface="Century Gothic"/>
              <a:cs typeface="Century Gothic"/>
              <a:sym typeface="Century Gothic"/>
            </a:endParaRPr>
          </a:p>
        </p:txBody>
      </p:sp>
      <p:pic>
        <p:nvPicPr>
          <p:cNvPr id="1633" name="Google Shape;1633;p252"/>
          <p:cNvPicPr preferRelativeResize="0"/>
          <p:nvPr/>
        </p:nvPicPr>
        <p:blipFill>
          <a:blip r:embed="rId4">
            <a:alphaModFix/>
          </a:blip>
          <a:stretch>
            <a:fillRect/>
          </a:stretch>
        </p:blipFill>
        <p:spPr>
          <a:xfrm>
            <a:off x="3283800" y="1702500"/>
            <a:ext cx="1901526" cy="2660700"/>
          </a:xfrm>
          <a:prstGeom prst="rect">
            <a:avLst/>
          </a:prstGeom>
          <a:noFill/>
          <a:ln>
            <a:noFill/>
          </a:ln>
        </p:spPr>
      </p:pic>
      <p:sp>
        <p:nvSpPr>
          <p:cNvPr id="1634" name="Google Shape;1634;p252"/>
          <p:cNvSpPr txBox="1"/>
          <p:nvPr/>
        </p:nvSpPr>
        <p:spPr>
          <a:xfrm>
            <a:off x="5631950" y="1579650"/>
            <a:ext cx="2289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entury Gothic"/>
                <a:ea typeface="Century Gothic"/>
                <a:cs typeface="Century Gothic"/>
                <a:sym typeface="Century Gothic"/>
              </a:rPr>
              <a:t>Finnish Government’s innovation friendly regulation framework</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GB">
                <a:solidFill>
                  <a:schemeClr val="dk1"/>
                </a:solidFill>
                <a:latin typeface="Century Gothic"/>
                <a:ea typeface="Century Gothic"/>
                <a:cs typeface="Century Gothic"/>
                <a:sym typeface="Century Gothic"/>
              </a:rPr>
              <a:t>German Government’s experimentation strategy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GB">
                <a:solidFill>
                  <a:schemeClr val="dk1"/>
                </a:solidFill>
                <a:latin typeface="Century Gothic"/>
                <a:ea typeface="Century Gothic"/>
                <a:cs typeface="Century Gothic"/>
                <a:sym typeface="Century Gothic"/>
              </a:rPr>
              <a:t>EU’s innovation principle</a:t>
            </a:r>
            <a:endParaRPr/>
          </a:p>
        </p:txBody>
      </p:sp>
      <p:sp>
        <p:nvSpPr>
          <p:cNvPr id="1635" name="Google Shape;1635;p252"/>
          <p:cNvSpPr txBox="1"/>
          <p:nvPr/>
        </p:nvSpPr>
        <p:spPr>
          <a:xfrm>
            <a:off x="3064725" y="666075"/>
            <a:ext cx="26937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UK Government (BRE) strategy and development of the Regulatory Horizons Council</a:t>
            </a:r>
            <a:endParaRPr>
              <a:latin typeface="Century Gothic"/>
              <a:ea typeface="Century Gothic"/>
              <a:cs typeface="Century Gothic"/>
              <a:sym typeface="Century Gothic"/>
            </a:endParaRPr>
          </a:p>
        </p:txBody>
      </p:sp>
      <p:pic>
        <p:nvPicPr>
          <p:cNvPr id="1636" name="Google Shape;1636;p252"/>
          <p:cNvPicPr preferRelativeResize="0"/>
          <p:nvPr/>
        </p:nvPicPr>
        <p:blipFill>
          <a:blip r:embed="rId5">
            <a:alphaModFix/>
          </a:blip>
          <a:stretch>
            <a:fillRect/>
          </a:stretch>
        </p:blipFill>
        <p:spPr>
          <a:xfrm>
            <a:off x="8003775" y="1702500"/>
            <a:ext cx="944225" cy="576925"/>
          </a:xfrm>
          <a:prstGeom prst="rect">
            <a:avLst/>
          </a:prstGeom>
          <a:noFill/>
          <a:ln>
            <a:noFill/>
          </a:ln>
        </p:spPr>
      </p:pic>
      <p:pic>
        <p:nvPicPr>
          <p:cNvPr id="1637" name="Google Shape;1637;p252"/>
          <p:cNvPicPr preferRelativeResize="0"/>
          <p:nvPr/>
        </p:nvPicPr>
        <p:blipFill>
          <a:blip r:embed="rId6">
            <a:alphaModFix/>
          </a:blip>
          <a:stretch>
            <a:fillRect/>
          </a:stretch>
        </p:blipFill>
        <p:spPr>
          <a:xfrm>
            <a:off x="8003775" y="2639840"/>
            <a:ext cx="944225" cy="566535"/>
          </a:xfrm>
          <a:prstGeom prst="rect">
            <a:avLst/>
          </a:prstGeom>
          <a:noFill/>
          <a:ln>
            <a:noFill/>
          </a:ln>
        </p:spPr>
      </p:pic>
      <p:pic>
        <p:nvPicPr>
          <p:cNvPr id="1638" name="Google Shape;1638;p252"/>
          <p:cNvPicPr preferRelativeResize="0"/>
          <p:nvPr/>
        </p:nvPicPr>
        <p:blipFill>
          <a:blip r:embed="rId7">
            <a:alphaModFix/>
          </a:blip>
          <a:stretch>
            <a:fillRect/>
          </a:stretch>
        </p:blipFill>
        <p:spPr>
          <a:xfrm>
            <a:off x="8003774" y="3513345"/>
            <a:ext cx="944225" cy="628354"/>
          </a:xfrm>
          <a:prstGeom prst="rect">
            <a:avLst/>
          </a:prstGeom>
          <a:noFill/>
          <a:ln>
            <a:noFill/>
          </a:ln>
        </p:spPr>
      </p:pic>
      <p:sp>
        <p:nvSpPr>
          <p:cNvPr id="1639" name="Google Shape;1639;p252"/>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Policy engagement</a:t>
            </a:r>
            <a:endParaRPr sz="2000" b="1">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201"/>
          <p:cNvSpPr/>
          <p:nvPr/>
        </p:nvSpPr>
        <p:spPr>
          <a:xfrm>
            <a:off x="1152622" y="906435"/>
            <a:ext cx="3458100" cy="3965100"/>
          </a:xfrm>
          <a:prstGeom prst="rect">
            <a:avLst/>
          </a:prstGeom>
          <a:solidFill>
            <a:schemeClr val="lt1"/>
          </a:solidFill>
          <a:ln w="19050" cap="flat" cmpd="sng">
            <a:solidFill>
              <a:srgbClr val="48645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98" name="Google Shape;1098;p201"/>
          <p:cNvSpPr txBox="1"/>
          <p:nvPr/>
        </p:nvSpPr>
        <p:spPr>
          <a:xfrm>
            <a:off x="1161430" y="2453930"/>
            <a:ext cx="3449400" cy="421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dk1"/>
              </a:buClr>
              <a:buSzPts val="1800"/>
              <a:buFont typeface="Arial"/>
              <a:buNone/>
            </a:pPr>
            <a:r>
              <a:rPr lang="en-GB" sz="1800" b="1" i="0" u="none" strike="noStrike" cap="none">
                <a:solidFill>
                  <a:schemeClr val="dk1"/>
                </a:solidFill>
                <a:latin typeface="Century Gothic"/>
                <a:ea typeface="Century Gothic"/>
                <a:cs typeface="Century Gothic"/>
                <a:sym typeface="Century Gothic"/>
              </a:rPr>
              <a:t>SHORT-TERM</a:t>
            </a:r>
            <a:endParaRPr sz="1100">
              <a:latin typeface="Century Gothic"/>
              <a:ea typeface="Century Gothic"/>
              <a:cs typeface="Century Gothic"/>
              <a:sym typeface="Century Gothic"/>
            </a:endParaRPr>
          </a:p>
        </p:txBody>
      </p:sp>
      <p:sp>
        <p:nvSpPr>
          <p:cNvPr id="1099" name="Google Shape;1099;p201"/>
          <p:cNvSpPr txBox="1"/>
          <p:nvPr/>
        </p:nvSpPr>
        <p:spPr>
          <a:xfrm>
            <a:off x="1237784" y="2788816"/>
            <a:ext cx="3373200" cy="1854000"/>
          </a:xfrm>
          <a:prstGeom prst="rect">
            <a:avLst/>
          </a:prstGeom>
          <a:noFill/>
          <a:ln>
            <a:noFill/>
          </a:ln>
        </p:spPr>
        <p:txBody>
          <a:bodyPr spcFirstLastPara="1" wrap="square" lIns="68575" tIns="34275" rIns="68575" bIns="34275" anchor="t" anchorCtr="0">
            <a:noAutofit/>
          </a:bodyPr>
          <a:lstStyle/>
          <a:p>
            <a:pPr marL="127000" marR="0" lvl="0" indent="-127000" algn="l" rtl="0">
              <a:spcBef>
                <a:spcPts val="0"/>
              </a:spcBef>
              <a:spcAft>
                <a:spcPts val="0"/>
              </a:spcAft>
              <a:buClr>
                <a:schemeClr val="dk1"/>
              </a:buClr>
              <a:buSzPts val="1400"/>
              <a:buFont typeface="Century Gothic"/>
              <a:buChar char="•"/>
            </a:pPr>
            <a:r>
              <a:rPr lang="en-GB" sz="1400" i="0" u="none" strike="noStrike" cap="none">
                <a:solidFill>
                  <a:schemeClr val="dk1"/>
                </a:solidFill>
                <a:latin typeface="Century Gothic"/>
                <a:ea typeface="Century Gothic"/>
                <a:cs typeface="Century Gothic"/>
                <a:sym typeface="Century Gothic"/>
              </a:rPr>
              <a:t>Create opportunities for regulatory experimentation</a:t>
            </a:r>
            <a:endParaRPr sz="1100">
              <a:latin typeface="Century Gothic"/>
              <a:ea typeface="Century Gothic"/>
              <a:cs typeface="Century Gothic"/>
              <a:sym typeface="Century Gothic"/>
            </a:endParaRPr>
          </a:p>
          <a:p>
            <a:pPr marL="127000" marR="0" lvl="0" indent="-38100" algn="l" rtl="0">
              <a:spcBef>
                <a:spcPts val="0"/>
              </a:spcBef>
              <a:spcAft>
                <a:spcPts val="0"/>
              </a:spcAft>
              <a:buClr>
                <a:schemeClr val="dk1"/>
              </a:buClr>
              <a:buSzPts val="1400"/>
              <a:buFont typeface="Arial"/>
              <a:buNone/>
            </a:pPr>
            <a:endParaRPr sz="1400" i="0" u="none" strike="noStrike" cap="none">
              <a:solidFill>
                <a:schemeClr val="dk1"/>
              </a:solidFill>
              <a:latin typeface="Century Gothic"/>
              <a:ea typeface="Century Gothic"/>
              <a:cs typeface="Century Gothic"/>
              <a:sym typeface="Century Gothic"/>
            </a:endParaRPr>
          </a:p>
          <a:p>
            <a:pPr marL="127000" marR="0" lvl="0" indent="-127000" algn="l" rtl="0">
              <a:spcBef>
                <a:spcPts val="0"/>
              </a:spcBef>
              <a:spcAft>
                <a:spcPts val="0"/>
              </a:spcAft>
              <a:buClr>
                <a:schemeClr val="dk1"/>
              </a:buClr>
              <a:buSzPts val="1400"/>
              <a:buFont typeface="Century Gothic"/>
              <a:buChar char="•"/>
            </a:pPr>
            <a:r>
              <a:rPr lang="en-GB" sz="1400" i="0" u="none" strike="noStrike" cap="none">
                <a:solidFill>
                  <a:schemeClr val="dk1"/>
                </a:solidFill>
                <a:latin typeface="Century Gothic"/>
                <a:ea typeface="Century Gothic"/>
                <a:cs typeface="Century Gothic"/>
                <a:sym typeface="Century Gothic"/>
              </a:rPr>
              <a:t>Enhance regulators’ capacity to analyze and respond to challenges associated with technological advances</a:t>
            </a:r>
            <a:endParaRPr sz="1100">
              <a:latin typeface="Century Gothic"/>
              <a:ea typeface="Century Gothic"/>
              <a:cs typeface="Century Gothic"/>
              <a:sym typeface="Century Gothic"/>
            </a:endParaRPr>
          </a:p>
        </p:txBody>
      </p:sp>
      <p:sp>
        <p:nvSpPr>
          <p:cNvPr id="1100" name="Google Shape;1100;p201"/>
          <p:cNvSpPr/>
          <p:nvPr/>
        </p:nvSpPr>
        <p:spPr>
          <a:xfrm>
            <a:off x="4783676" y="906435"/>
            <a:ext cx="3458147" cy="3964968"/>
          </a:xfrm>
          <a:prstGeom prst="rect">
            <a:avLst/>
          </a:prstGeom>
          <a:solidFill>
            <a:schemeClr val="lt1"/>
          </a:solidFill>
          <a:ln w="1905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01" name="Google Shape;1101;p201"/>
          <p:cNvSpPr txBox="1"/>
          <p:nvPr/>
        </p:nvSpPr>
        <p:spPr>
          <a:xfrm>
            <a:off x="4783676" y="2453930"/>
            <a:ext cx="3475500" cy="421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dk1"/>
              </a:buClr>
              <a:buSzPts val="1800"/>
              <a:buFont typeface="Arial"/>
              <a:buNone/>
            </a:pPr>
            <a:r>
              <a:rPr lang="en-GB" sz="1800" b="1" i="0" u="none" strike="noStrike" cap="none">
                <a:solidFill>
                  <a:schemeClr val="dk1"/>
                </a:solidFill>
                <a:latin typeface="Century Gothic"/>
                <a:ea typeface="Century Gothic"/>
                <a:cs typeface="Century Gothic"/>
                <a:sym typeface="Century Gothic"/>
              </a:rPr>
              <a:t>LONG-TERM</a:t>
            </a:r>
            <a:endParaRPr sz="1100">
              <a:latin typeface="Century Gothic"/>
              <a:ea typeface="Century Gothic"/>
              <a:cs typeface="Century Gothic"/>
              <a:sym typeface="Century Gothic"/>
            </a:endParaRPr>
          </a:p>
        </p:txBody>
      </p:sp>
      <p:sp>
        <p:nvSpPr>
          <p:cNvPr id="1102" name="Google Shape;1102;p201"/>
          <p:cNvSpPr txBox="1"/>
          <p:nvPr/>
        </p:nvSpPr>
        <p:spPr>
          <a:xfrm>
            <a:off x="4868830" y="2788817"/>
            <a:ext cx="3390600" cy="1854000"/>
          </a:xfrm>
          <a:prstGeom prst="rect">
            <a:avLst/>
          </a:prstGeom>
          <a:noFill/>
          <a:ln>
            <a:noFill/>
          </a:ln>
        </p:spPr>
        <p:txBody>
          <a:bodyPr spcFirstLastPara="1" wrap="square" lIns="68575" tIns="34275" rIns="68575" bIns="34275" anchor="t" anchorCtr="0">
            <a:noAutofit/>
          </a:bodyPr>
          <a:lstStyle/>
          <a:p>
            <a:pPr marL="127000" marR="0" lvl="0" indent="-127000" algn="l" rtl="0">
              <a:spcBef>
                <a:spcPts val="0"/>
              </a:spcBef>
              <a:spcAft>
                <a:spcPts val="0"/>
              </a:spcAft>
              <a:buClr>
                <a:schemeClr val="dk1"/>
              </a:buClr>
              <a:buSzPts val="1400"/>
              <a:buFont typeface="Century Gothic"/>
              <a:buChar char="•"/>
            </a:pPr>
            <a:r>
              <a:rPr lang="en-GB" i="0" u="none" strike="noStrike" cap="none">
                <a:solidFill>
                  <a:schemeClr val="dk1"/>
                </a:solidFill>
                <a:latin typeface="Century Gothic"/>
                <a:ea typeface="Century Gothic"/>
                <a:cs typeface="Century Gothic"/>
                <a:sym typeface="Century Gothic"/>
              </a:rPr>
              <a:t>Help embed experimental learnings into regulation, facilitating a regulatory framework conducive to innovation</a:t>
            </a:r>
            <a:endParaRPr>
              <a:latin typeface="Century Gothic"/>
              <a:ea typeface="Century Gothic"/>
              <a:cs typeface="Century Gothic"/>
              <a:sym typeface="Century Gothic"/>
            </a:endParaRPr>
          </a:p>
          <a:p>
            <a:pPr marL="127000" marR="0" lvl="0" indent="-38100" algn="l" rtl="0">
              <a:spcBef>
                <a:spcPts val="0"/>
              </a:spcBef>
              <a:spcAft>
                <a:spcPts val="0"/>
              </a:spcAft>
              <a:buClr>
                <a:schemeClr val="dk1"/>
              </a:buClr>
              <a:buSzPts val="1400"/>
              <a:buFont typeface="Arial"/>
              <a:buNone/>
            </a:pPr>
            <a:endParaRPr i="0" u="none" strike="noStrike" cap="none">
              <a:solidFill>
                <a:schemeClr val="dk1"/>
              </a:solidFill>
              <a:latin typeface="Century Gothic"/>
              <a:ea typeface="Century Gothic"/>
              <a:cs typeface="Century Gothic"/>
              <a:sym typeface="Century Gothic"/>
            </a:endParaRPr>
          </a:p>
          <a:p>
            <a:pPr marL="127000" marR="0" lvl="0" indent="-127000" algn="l" rtl="0">
              <a:spcBef>
                <a:spcPts val="0"/>
              </a:spcBef>
              <a:spcAft>
                <a:spcPts val="0"/>
              </a:spcAft>
              <a:buClr>
                <a:schemeClr val="dk1"/>
              </a:buClr>
              <a:buSzPts val="1400"/>
              <a:buFont typeface="Century Gothic"/>
              <a:buChar char="•"/>
            </a:pPr>
            <a:r>
              <a:rPr lang="en-GB" i="0" u="none" strike="noStrike" cap="none">
                <a:solidFill>
                  <a:schemeClr val="dk1"/>
                </a:solidFill>
                <a:latin typeface="Century Gothic"/>
                <a:ea typeface="Century Gothic"/>
                <a:cs typeface="Century Gothic"/>
                <a:sym typeface="Century Gothic"/>
              </a:rPr>
              <a:t>Maximize opportunities offered by emerging technologies while continuing to protect health, safety, environment and the economy</a:t>
            </a:r>
            <a:endParaRPr>
              <a:latin typeface="Century Gothic"/>
              <a:ea typeface="Century Gothic"/>
              <a:cs typeface="Century Gothic"/>
              <a:sym typeface="Century Gothic"/>
            </a:endParaRPr>
          </a:p>
        </p:txBody>
      </p:sp>
      <p:sp>
        <p:nvSpPr>
          <p:cNvPr id="1103" name="Google Shape;1103;p201"/>
          <p:cNvSpPr/>
          <p:nvPr/>
        </p:nvSpPr>
        <p:spPr>
          <a:xfrm>
            <a:off x="5850938" y="1081623"/>
            <a:ext cx="1431600" cy="1270500"/>
          </a:xfrm>
          <a:prstGeom prst="ellipse">
            <a:avLst/>
          </a:prstGeom>
          <a:solidFill>
            <a:schemeClr val="accent6"/>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04" name="Google Shape;1104;p201" descr="Cubes Icon"/>
          <p:cNvSpPr/>
          <p:nvPr/>
        </p:nvSpPr>
        <p:spPr>
          <a:xfrm>
            <a:off x="6094259" y="1284354"/>
            <a:ext cx="938276" cy="849335"/>
          </a:xfrm>
          <a:custGeom>
            <a:avLst/>
            <a:gdLst/>
            <a:ahLst/>
            <a:cxnLst/>
            <a:rect l="l" t="t" r="r" b="b"/>
            <a:pathLst>
              <a:path w="460" h="378" extrusionOk="0">
                <a:moveTo>
                  <a:pt x="456" y="201"/>
                </a:moveTo>
                <a:cubicBezTo>
                  <a:pt x="453" y="197"/>
                  <a:pt x="449" y="193"/>
                  <a:pt x="444" y="191"/>
                </a:cubicBezTo>
                <a:cubicBezTo>
                  <a:pt x="352" y="152"/>
                  <a:pt x="352" y="152"/>
                  <a:pt x="352" y="152"/>
                </a:cubicBezTo>
                <a:cubicBezTo>
                  <a:pt x="352" y="67"/>
                  <a:pt x="352" y="67"/>
                  <a:pt x="352" y="67"/>
                </a:cubicBezTo>
                <a:cubicBezTo>
                  <a:pt x="352" y="62"/>
                  <a:pt x="350" y="57"/>
                  <a:pt x="347" y="53"/>
                </a:cubicBezTo>
                <a:cubicBezTo>
                  <a:pt x="344" y="48"/>
                  <a:pt x="340" y="45"/>
                  <a:pt x="335" y="43"/>
                </a:cubicBezTo>
                <a:cubicBezTo>
                  <a:pt x="241" y="2"/>
                  <a:pt x="241" y="2"/>
                  <a:pt x="241" y="2"/>
                </a:cubicBezTo>
                <a:cubicBezTo>
                  <a:pt x="238" y="1"/>
                  <a:pt x="234" y="0"/>
                  <a:pt x="230" y="0"/>
                </a:cubicBezTo>
                <a:cubicBezTo>
                  <a:pt x="226" y="0"/>
                  <a:pt x="223" y="1"/>
                  <a:pt x="220" y="2"/>
                </a:cubicBezTo>
                <a:cubicBezTo>
                  <a:pt x="125" y="43"/>
                  <a:pt x="125" y="43"/>
                  <a:pt x="125" y="43"/>
                </a:cubicBezTo>
                <a:cubicBezTo>
                  <a:pt x="120" y="45"/>
                  <a:pt x="116" y="48"/>
                  <a:pt x="113" y="53"/>
                </a:cubicBezTo>
                <a:cubicBezTo>
                  <a:pt x="110" y="57"/>
                  <a:pt x="109" y="62"/>
                  <a:pt x="109" y="67"/>
                </a:cubicBezTo>
                <a:cubicBezTo>
                  <a:pt x="109" y="152"/>
                  <a:pt x="109" y="152"/>
                  <a:pt x="109" y="152"/>
                </a:cubicBezTo>
                <a:cubicBezTo>
                  <a:pt x="17" y="191"/>
                  <a:pt x="17" y="191"/>
                  <a:pt x="17" y="191"/>
                </a:cubicBezTo>
                <a:cubicBezTo>
                  <a:pt x="12" y="193"/>
                  <a:pt x="8" y="197"/>
                  <a:pt x="5" y="201"/>
                </a:cubicBezTo>
                <a:cubicBezTo>
                  <a:pt x="2" y="206"/>
                  <a:pt x="0" y="211"/>
                  <a:pt x="0" y="216"/>
                </a:cubicBezTo>
                <a:cubicBezTo>
                  <a:pt x="0" y="304"/>
                  <a:pt x="0" y="304"/>
                  <a:pt x="0" y="304"/>
                </a:cubicBezTo>
                <a:cubicBezTo>
                  <a:pt x="0" y="309"/>
                  <a:pt x="2" y="314"/>
                  <a:pt x="4" y="318"/>
                </a:cubicBezTo>
                <a:cubicBezTo>
                  <a:pt x="7" y="322"/>
                  <a:pt x="11" y="326"/>
                  <a:pt x="15" y="328"/>
                </a:cubicBezTo>
                <a:cubicBezTo>
                  <a:pt x="110" y="375"/>
                  <a:pt x="110" y="375"/>
                  <a:pt x="110" y="375"/>
                </a:cubicBezTo>
                <a:cubicBezTo>
                  <a:pt x="114" y="377"/>
                  <a:pt x="118" y="378"/>
                  <a:pt x="122" y="378"/>
                </a:cubicBezTo>
                <a:cubicBezTo>
                  <a:pt x="127" y="378"/>
                  <a:pt x="131" y="377"/>
                  <a:pt x="134" y="375"/>
                </a:cubicBezTo>
                <a:cubicBezTo>
                  <a:pt x="229" y="328"/>
                  <a:pt x="229" y="328"/>
                  <a:pt x="229" y="328"/>
                </a:cubicBezTo>
                <a:cubicBezTo>
                  <a:pt x="230" y="327"/>
                  <a:pt x="230" y="327"/>
                  <a:pt x="230" y="327"/>
                </a:cubicBezTo>
                <a:cubicBezTo>
                  <a:pt x="232" y="328"/>
                  <a:pt x="232" y="328"/>
                  <a:pt x="232" y="328"/>
                </a:cubicBezTo>
                <a:cubicBezTo>
                  <a:pt x="326" y="375"/>
                  <a:pt x="326" y="375"/>
                  <a:pt x="326" y="375"/>
                </a:cubicBezTo>
                <a:cubicBezTo>
                  <a:pt x="330" y="377"/>
                  <a:pt x="334" y="378"/>
                  <a:pt x="338" y="378"/>
                </a:cubicBezTo>
                <a:cubicBezTo>
                  <a:pt x="343" y="378"/>
                  <a:pt x="347" y="377"/>
                  <a:pt x="350" y="375"/>
                </a:cubicBezTo>
                <a:cubicBezTo>
                  <a:pt x="445" y="328"/>
                  <a:pt x="445" y="328"/>
                  <a:pt x="445" y="328"/>
                </a:cubicBezTo>
                <a:cubicBezTo>
                  <a:pt x="450" y="326"/>
                  <a:pt x="453" y="322"/>
                  <a:pt x="456" y="318"/>
                </a:cubicBezTo>
                <a:cubicBezTo>
                  <a:pt x="459" y="314"/>
                  <a:pt x="460" y="309"/>
                  <a:pt x="460" y="304"/>
                </a:cubicBezTo>
                <a:cubicBezTo>
                  <a:pt x="460" y="216"/>
                  <a:pt x="460" y="216"/>
                  <a:pt x="460" y="216"/>
                </a:cubicBezTo>
                <a:cubicBezTo>
                  <a:pt x="460" y="211"/>
                  <a:pt x="458" y="206"/>
                  <a:pt x="456" y="201"/>
                </a:cubicBezTo>
                <a:close/>
                <a:moveTo>
                  <a:pt x="137" y="67"/>
                </a:moveTo>
                <a:cubicBezTo>
                  <a:pt x="230" y="27"/>
                  <a:pt x="230" y="27"/>
                  <a:pt x="230" y="27"/>
                </a:cubicBezTo>
                <a:cubicBezTo>
                  <a:pt x="323" y="67"/>
                  <a:pt x="323" y="67"/>
                  <a:pt x="323" y="67"/>
                </a:cubicBezTo>
                <a:cubicBezTo>
                  <a:pt x="230" y="107"/>
                  <a:pt x="230" y="107"/>
                  <a:pt x="230" y="107"/>
                </a:cubicBezTo>
                <a:lnTo>
                  <a:pt x="137" y="67"/>
                </a:lnTo>
                <a:close/>
                <a:moveTo>
                  <a:pt x="244" y="130"/>
                </a:moveTo>
                <a:cubicBezTo>
                  <a:pt x="325" y="96"/>
                  <a:pt x="325" y="96"/>
                  <a:pt x="325" y="96"/>
                </a:cubicBezTo>
                <a:cubicBezTo>
                  <a:pt x="325" y="152"/>
                  <a:pt x="325" y="152"/>
                  <a:pt x="325" y="152"/>
                </a:cubicBezTo>
                <a:cubicBezTo>
                  <a:pt x="244" y="187"/>
                  <a:pt x="244" y="187"/>
                  <a:pt x="244" y="187"/>
                </a:cubicBezTo>
                <a:lnTo>
                  <a:pt x="244" y="130"/>
                </a:lnTo>
                <a:close/>
                <a:moveTo>
                  <a:pt x="253" y="212"/>
                </a:moveTo>
                <a:cubicBezTo>
                  <a:pt x="338" y="176"/>
                  <a:pt x="338" y="176"/>
                  <a:pt x="338" y="176"/>
                </a:cubicBezTo>
                <a:cubicBezTo>
                  <a:pt x="424" y="212"/>
                  <a:pt x="424" y="212"/>
                  <a:pt x="424" y="212"/>
                </a:cubicBezTo>
                <a:cubicBezTo>
                  <a:pt x="338" y="249"/>
                  <a:pt x="338" y="249"/>
                  <a:pt x="338" y="249"/>
                </a:cubicBezTo>
                <a:lnTo>
                  <a:pt x="253" y="212"/>
                </a:lnTo>
                <a:close/>
                <a:moveTo>
                  <a:pt x="352" y="272"/>
                </a:moveTo>
                <a:cubicBezTo>
                  <a:pt x="433" y="238"/>
                  <a:pt x="433" y="238"/>
                  <a:pt x="433" y="238"/>
                </a:cubicBezTo>
                <a:cubicBezTo>
                  <a:pt x="433" y="304"/>
                  <a:pt x="433" y="304"/>
                  <a:pt x="433" y="304"/>
                </a:cubicBezTo>
                <a:cubicBezTo>
                  <a:pt x="352" y="344"/>
                  <a:pt x="352" y="344"/>
                  <a:pt x="352" y="344"/>
                </a:cubicBezTo>
                <a:lnTo>
                  <a:pt x="352" y="272"/>
                </a:lnTo>
                <a:close/>
                <a:moveTo>
                  <a:pt x="37" y="212"/>
                </a:moveTo>
                <a:cubicBezTo>
                  <a:pt x="122" y="176"/>
                  <a:pt x="122" y="176"/>
                  <a:pt x="122" y="176"/>
                </a:cubicBezTo>
                <a:cubicBezTo>
                  <a:pt x="207" y="212"/>
                  <a:pt x="207" y="212"/>
                  <a:pt x="207" y="212"/>
                </a:cubicBezTo>
                <a:cubicBezTo>
                  <a:pt x="122" y="249"/>
                  <a:pt x="122" y="249"/>
                  <a:pt x="122" y="249"/>
                </a:cubicBezTo>
                <a:lnTo>
                  <a:pt x="37" y="212"/>
                </a:lnTo>
                <a:close/>
                <a:moveTo>
                  <a:pt x="136" y="272"/>
                </a:moveTo>
                <a:cubicBezTo>
                  <a:pt x="217" y="238"/>
                  <a:pt x="217" y="238"/>
                  <a:pt x="217" y="238"/>
                </a:cubicBezTo>
                <a:cubicBezTo>
                  <a:pt x="217" y="304"/>
                  <a:pt x="217" y="304"/>
                  <a:pt x="217" y="304"/>
                </a:cubicBezTo>
                <a:cubicBezTo>
                  <a:pt x="136" y="344"/>
                  <a:pt x="136" y="344"/>
                  <a:pt x="136" y="344"/>
                </a:cubicBezTo>
                <a:lnTo>
                  <a:pt x="136" y="27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105" name="Google Shape;1105;p201"/>
          <p:cNvSpPr/>
          <p:nvPr/>
        </p:nvSpPr>
        <p:spPr>
          <a:xfrm>
            <a:off x="2161096" y="1081623"/>
            <a:ext cx="1431600" cy="1270500"/>
          </a:xfrm>
          <a:prstGeom prst="ellipse">
            <a:avLst/>
          </a:prstGeom>
          <a:solidFill>
            <a:srgbClr val="486453"/>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06" name="Google Shape;1106;p201" descr="Cube Icon"/>
          <p:cNvSpPr/>
          <p:nvPr/>
        </p:nvSpPr>
        <p:spPr>
          <a:xfrm>
            <a:off x="2475708" y="1343258"/>
            <a:ext cx="810360" cy="775213"/>
          </a:xfrm>
          <a:custGeom>
            <a:avLst/>
            <a:gdLst/>
            <a:ahLst/>
            <a:cxnLst/>
            <a:rect l="l" t="t" r="r" b="b"/>
            <a:pathLst>
              <a:path w="255" h="255" extrusionOk="0">
                <a:moveTo>
                  <a:pt x="251" y="48"/>
                </a:moveTo>
                <a:cubicBezTo>
                  <a:pt x="249" y="45"/>
                  <a:pt x="246" y="42"/>
                  <a:pt x="242" y="41"/>
                </a:cubicBezTo>
                <a:cubicBezTo>
                  <a:pt x="134" y="1"/>
                  <a:pt x="134" y="1"/>
                  <a:pt x="134" y="1"/>
                </a:cubicBezTo>
                <a:cubicBezTo>
                  <a:pt x="132" y="1"/>
                  <a:pt x="129" y="0"/>
                  <a:pt x="127" y="0"/>
                </a:cubicBezTo>
                <a:cubicBezTo>
                  <a:pt x="125" y="0"/>
                  <a:pt x="123" y="1"/>
                  <a:pt x="120" y="1"/>
                </a:cubicBezTo>
                <a:cubicBezTo>
                  <a:pt x="13" y="41"/>
                  <a:pt x="13" y="41"/>
                  <a:pt x="13" y="41"/>
                </a:cubicBezTo>
                <a:cubicBezTo>
                  <a:pt x="9" y="42"/>
                  <a:pt x="6" y="45"/>
                  <a:pt x="3" y="48"/>
                </a:cubicBezTo>
                <a:cubicBezTo>
                  <a:pt x="1" y="51"/>
                  <a:pt x="0" y="55"/>
                  <a:pt x="0" y="59"/>
                </a:cubicBezTo>
                <a:cubicBezTo>
                  <a:pt x="0" y="177"/>
                  <a:pt x="0" y="177"/>
                  <a:pt x="0" y="177"/>
                </a:cubicBezTo>
                <a:cubicBezTo>
                  <a:pt x="0" y="180"/>
                  <a:pt x="1" y="184"/>
                  <a:pt x="2" y="187"/>
                </a:cubicBezTo>
                <a:cubicBezTo>
                  <a:pt x="4" y="190"/>
                  <a:pt x="7" y="192"/>
                  <a:pt x="10" y="194"/>
                </a:cubicBezTo>
                <a:cubicBezTo>
                  <a:pt x="118" y="253"/>
                  <a:pt x="118" y="253"/>
                  <a:pt x="118" y="253"/>
                </a:cubicBezTo>
                <a:cubicBezTo>
                  <a:pt x="121" y="255"/>
                  <a:pt x="124" y="255"/>
                  <a:pt x="127" y="255"/>
                </a:cubicBezTo>
                <a:cubicBezTo>
                  <a:pt x="131" y="255"/>
                  <a:pt x="134" y="255"/>
                  <a:pt x="137" y="253"/>
                </a:cubicBezTo>
                <a:cubicBezTo>
                  <a:pt x="245" y="194"/>
                  <a:pt x="245" y="194"/>
                  <a:pt x="245" y="194"/>
                </a:cubicBezTo>
                <a:cubicBezTo>
                  <a:pt x="248" y="192"/>
                  <a:pt x="250" y="190"/>
                  <a:pt x="252" y="187"/>
                </a:cubicBezTo>
                <a:cubicBezTo>
                  <a:pt x="254" y="184"/>
                  <a:pt x="255" y="180"/>
                  <a:pt x="255" y="177"/>
                </a:cubicBezTo>
                <a:cubicBezTo>
                  <a:pt x="255" y="59"/>
                  <a:pt x="255" y="59"/>
                  <a:pt x="255" y="59"/>
                </a:cubicBezTo>
                <a:cubicBezTo>
                  <a:pt x="255" y="55"/>
                  <a:pt x="254" y="51"/>
                  <a:pt x="251" y="48"/>
                </a:cubicBezTo>
                <a:close/>
                <a:moveTo>
                  <a:pt x="20" y="59"/>
                </a:moveTo>
                <a:cubicBezTo>
                  <a:pt x="127" y="20"/>
                  <a:pt x="127" y="20"/>
                  <a:pt x="127" y="20"/>
                </a:cubicBezTo>
                <a:cubicBezTo>
                  <a:pt x="234" y="59"/>
                  <a:pt x="234" y="59"/>
                  <a:pt x="234" y="59"/>
                </a:cubicBezTo>
                <a:cubicBezTo>
                  <a:pt x="127" y="98"/>
                  <a:pt x="127" y="98"/>
                  <a:pt x="127" y="98"/>
                </a:cubicBezTo>
                <a:lnTo>
                  <a:pt x="20" y="59"/>
                </a:lnTo>
                <a:close/>
                <a:moveTo>
                  <a:pt x="137" y="115"/>
                </a:moveTo>
                <a:cubicBezTo>
                  <a:pt x="235" y="79"/>
                  <a:pt x="235" y="79"/>
                  <a:pt x="235" y="79"/>
                </a:cubicBezTo>
                <a:cubicBezTo>
                  <a:pt x="235" y="177"/>
                  <a:pt x="235" y="177"/>
                  <a:pt x="235" y="177"/>
                </a:cubicBezTo>
                <a:cubicBezTo>
                  <a:pt x="137" y="230"/>
                  <a:pt x="137" y="230"/>
                  <a:pt x="137" y="230"/>
                </a:cubicBezTo>
                <a:lnTo>
                  <a:pt x="137" y="11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107" name="Google Shape;1107;p201"/>
          <p:cNvSpPr txBox="1">
            <a:spLocks noGrp="1"/>
          </p:cNvSpPr>
          <p:nvPr>
            <p:ph type="title"/>
          </p:nvPr>
        </p:nvSpPr>
        <p:spPr>
          <a:xfrm>
            <a:off x="107949" y="87313"/>
            <a:ext cx="8712300" cy="431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2000" b="1" dirty="0">
                <a:latin typeface="Century Gothic"/>
                <a:ea typeface="Century Gothic"/>
                <a:cs typeface="Century Gothic"/>
                <a:sym typeface="Century Gothic"/>
              </a:rPr>
              <a:t>Goals</a:t>
            </a:r>
            <a:endParaRPr sz="2000" b="1" dirty="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202"/>
          <p:cNvSpPr/>
          <p:nvPr/>
        </p:nvSpPr>
        <p:spPr>
          <a:xfrm>
            <a:off x="4323897" y="1297538"/>
            <a:ext cx="1646784" cy="951264"/>
          </a:xfrm>
          <a:custGeom>
            <a:avLst/>
            <a:gdLst/>
            <a:ahLst/>
            <a:cxnLst/>
            <a:rect l="l" t="t" r="r" b="b"/>
            <a:pathLst>
              <a:path w="21600" h="21600" extrusionOk="0">
                <a:moveTo>
                  <a:pt x="3154" y="12179"/>
                </a:moveTo>
                <a:lnTo>
                  <a:pt x="0" y="21600"/>
                </a:lnTo>
                <a:lnTo>
                  <a:pt x="6319" y="21600"/>
                </a:lnTo>
                <a:lnTo>
                  <a:pt x="7355" y="21600"/>
                </a:lnTo>
                <a:lnTo>
                  <a:pt x="14943" y="21600"/>
                </a:lnTo>
                <a:lnTo>
                  <a:pt x="15979" y="21600"/>
                </a:lnTo>
                <a:lnTo>
                  <a:pt x="21600" y="21600"/>
                </a:lnTo>
                <a:lnTo>
                  <a:pt x="16084" y="4843"/>
                </a:lnTo>
                <a:cubicBezTo>
                  <a:pt x="15211" y="2187"/>
                  <a:pt x="13058" y="0"/>
                  <a:pt x="11300" y="0"/>
                </a:cubicBezTo>
                <a:lnTo>
                  <a:pt x="7227" y="0"/>
                </a:lnTo>
                <a:lnTo>
                  <a:pt x="3666" y="10647"/>
                </a:lnTo>
                <a:lnTo>
                  <a:pt x="3154" y="12179"/>
                </a:lnTo>
                <a:close/>
              </a:path>
            </a:pathLst>
          </a:custGeom>
          <a:solidFill>
            <a:srgbClr val="25D1FF"/>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sp>
        <p:nvSpPr>
          <p:cNvPr id="1114" name="Google Shape;1114;p202"/>
          <p:cNvSpPr/>
          <p:nvPr/>
        </p:nvSpPr>
        <p:spPr>
          <a:xfrm>
            <a:off x="4308707" y="2869109"/>
            <a:ext cx="1409724" cy="1434996"/>
          </a:xfrm>
          <a:custGeom>
            <a:avLst/>
            <a:gdLst/>
            <a:ahLst/>
            <a:cxnLst/>
            <a:rect l="l" t="t" r="r" b="b"/>
            <a:pathLst>
              <a:path w="21600" h="21600" extrusionOk="0">
                <a:moveTo>
                  <a:pt x="16998" y="6405"/>
                </a:moveTo>
                <a:lnTo>
                  <a:pt x="13115" y="0"/>
                </a:lnTo>
                <a:lnTo>
                  <a:pt x="9231" y="6405"/>
                </a:lnTo>
                <a:lnTo>
                  <a:pt x="8610" y="7437"/>
                </a:lnTo>
                <a:lnTo>
                  <a:pt x="4243" y="14632"/>
                </a:lnTo>
                <a:lnTo>
                  <a:pt x="3621" y="15637"/>
                </a:lnTo>
                <a:lnTo>
                  <a:pt x="0" y="21600"/>
                </a:lnTo>
                <a:lnTo>
                  <a:pt x="13294" y="21600"/>
                </a:lnTo>
                <a:cubicBezTo>
                  <a:pt x="15381" y="21600"/>
                  <a:pt x="17938" y="20166"/>
                  <a:pt x="18974" y="18424"/>
                </a:cubicBezTo>
                <a:lnTo>
                  <a:pt x="21600" y="14016"/>
                </a:lnTo>
                <a:lnTo>
                  <a:pt x="17606" y="7437"/>
                </a:lnTo>
                <a:lnTo>
                  <a:pt x="16998" y="6405"/>
                </a:lnTo>
                <a:close/>
              </a:path>
            </a:pathLst>
          </a:custGeom>
          <a:solidFill>
            <a:srgbClr val="D9126B"/>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sp>
        <p:nvSpPr>
          <p:cNvPr id="1115" name="Google Shape;1115;p202"/>
          <p:cNvSpPr/>
          <p:nvPr/>
        </p:nvSpPr>
        <p:spPr>
          <a:xfrm>
            <a:off x="2902613" y="1876156"/>
            <a:ext cx="1318862" cy="1422576"/>
          </a:xfrm>
          <a:custGeom>
            <a:avLst/>
            <a:gdLst/>
            <a:ahLst/>
            <a:cxnLst/>
            <a:rect l="l" t="t" r="r" b="b"/>
            <a:pathLst>
              <a:path w="21327" h="21600" extrusionOk="0">
                <a:moveTo>
                  <a:pt x="13130" y="21600"/>
                </a:moveTo>
                <a:lnTo>
                  <a:pt x="21327" y="21600"/>
                </a:lnTo>
                <a:lnTo>
                  <a:pt x="17229" y="15139"/>
                </a:lnTo>
                <a:lnTo>
                  <a:pt x="17229" y="15139"/>
                </a:lnTo>
                <a:lnTo>
                  <a:pt x="16572" y="14112"/>
                </a:lnTo>
                <a:lnTo>
                  <a:pt x="11818" y="6637"/>
                </a:lnTo>
                <a:lnTo>
                  <a:pt x="11161" y="5596"/>
                </a:lnTo>
                <a:lnTo>
                  <a:pt x="7603" y="0"/>
                </a:lnTo>
                <a:lnTo>
                  <a:pt x="821" y="10908"/>
                </a:lnTo>
                <a:cubicBezTo>
                  <a:pt x="-273" y="12665"/>
                  <a:pt x="-273" y="15558"/>
                  <a:pt x="821" y="17315"/>
                </a:cubicBezTo>
                <a:lnTo>
                  <a:pt x="3490" y="21586"/>
                </a:lnTo>
                <a:lnTo>
                  <a:pt x="11832" y="21586"/>
                </a:lnTo>
                <a:lnTo>
                  <a:pt x="13130" y="21586"/>
                </a:lnTo>
                <a:close/>
              </a:path>
            </a:pathLst>
          </a:custGeom>
          <a:solidFill>
            <a:srgbClr val="B1DB15"/>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sp>
        <p:nvSpPr>
          <p:cNvPr id="1116" name="Google Shape;1116;p202"/>
          <p:cNvSpPr/>
          <p:nvPr/>
        </p:nvSpPr>
        <p:spPr>
          <a:xfrm>
            <a:off x="3405572" y="1296391"/>
            <a:ext cx="1409724" cy="1434996"/>
          </a:xfrm>
          <a:custGeom>
            <a:avLst/>
            <a:gdLst/>
            <a:ahLst/>
            <a:cxnLst/>
            <a:rect l="l" t="t" r="r" b="b"/>
            <a:pathLst>
              <a:path w="21600" h="21600" extrusionOk="0">
                <a:moveTo>
                  <a:pt x="4602" y="15195"/>
                </a:moveTo>
                <a:lnTo>
                  <a:pt x="8485" y="21600"/>
                </a:lnTo>
                <a:lnTo>
                  <a:pt x="12369" y="15195"/>
                </a:lnTo>
                <a:lnTo>
                  <a:pt x="12990" y="14163"/>
                </a:lnTo>
                <a:lnTo>
                  <a:pt x="17357" y="6968"/>
                </a:lnTo>
                <a:lnTo>
                  <a:pt x="17965" y="5949"/>
                </a:lnTo>
                <a:lnTo>
                  <a:pt x="21600" y="0"/>
                </a:lnTo>
                <a:lnTo>
                  <a:pt x="8306" y="0"/>
                </a:lnTo>
                <a:cubicBezTo>
                  <a:pt x="6219" y="0"/>
                  <a:pt x="3662" y="1434"/>
                  <a:pt x="2626" y="3176"/>
                </a:cubicBezTo>
                <a:lnTo>
                  <a:pt x="0" y="7584"/>
                </a:lnTo>
                <a:lnTo>
                  <a:pt x="3994" y="14163"/>
                </a:lnTo>
                <a:lnTo>
                  <a:pt x="4602" y="15195"/>
                </a:lnTo>
                <a:close/>
              </a:path>
            </a:pathLst>
          </a:custGeom>
          <a:solidFill>
            <a:srgbClr val="FFE200"/>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sp>
        <p:nvSpPr>
          <p:cNvPr id="1117" name="Google Shape;1117;p202"/>
          <p:cNvSpPr/>
          <p:nvPr/>
        </p:nvSpPr>
        <p:spPr>
          <a:xfrm>
            <a:off x="3129347" y="3356995"/>
            <a:ext cx="1674000" cy="940950"/>
          </a:xfrm>
          <a:custGeom>
            <a:avLst/>
            <a:gdLst/>
            <a:ahLst/>
            <a:cxnLst/>
            <a:rect l="l" t="t" r="r" b="b"/>
            <a:pathLst>
              <a:path w="21600" h="21600" extrusionOk="0">
                <a:moveTo>
                  <a:pt x="18446" y="9421"/>
                </a:moveTo>
                <a:lnTo>
                  <a:pt x="21600" y="0"/>
                </a:lnTo>
                <a:lnTo>
                  <a:pt x="15281" y="0"/>
                </a:lnTo>
                <a:lnTo>
                  <a:pt x="14256" y="0"/>
                </a:lnTo>
                <a:lnTo>
                  <a:pt x="6669" y="0"/>
                </a:lnTo>
                <a:lnTo>
                  <a:pt x="5633" y="0"/>
                </a:lnTo>
                <a:lnTo>
                  <a:pt x="0" y="0"/>
                </a:lnTo>
                <a:lnTo>
                  <a:pt x="5516" y="16757"/>
                </a:lnTo>
                <a:cubicBezTo>
                  <a:pt x="6389" y="19413"/>
                  <a:pt x="8542" y="21600"/>
                  <a:pt x="10300" y="21600"/>
                </a:cubicBezTo>
                <a:lnTo>
                  <a:pt x="14373" y="21600"/>
                </a:lnTo>
                <a:lnTo>
                  <a:pt x="17934" y="10953"/>
                </a:lnTo>
                <a:lnTo>
                  <a:pt x="18446" y="9421"/>
                </a:lnTo>
                <a:close/>
              </a:path>
            </a:pathLst>
          </a:custGeom>
          <a:solidFill>
            <a:srgbClr val="FE7600"/>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sp>
        <p:nvSpPr>
          <p:cNvPr id="1118" name="Google Shape;1118;p202"/>
          <p:cNvSpPr/>
          <p:nvPr/>
        </p:nvSpPr>
        <p:spPr>
          <a:xfrm>
            <a:off x="4904986" y="2304829"/>
            <a:ext cx="1292256" cy="1432404"/>
          </a:xfrm>
          <a:custGeom>
            <a:avLst/>
            <a:gdLst/>
            <a:ahLst/>
            <a:cxnLst/>
            <a:rect l="l" t="t" r="r" b="b"/>
            <a:pathLst>
              <a:path w="21327" h="21600" extrusionOk="0">
                <a:moveTo>
                  <a:pt x="8191" y="0"/>
                </a:moveTo>
                <a:lnTo>
                  <a:pt x="0" y="0"/>
                </a:lnTo>
                <a:lnTo>
                  <a:pt x="4096" y="6461"/>
                </a:lnTo>
                <a:lnTo>
                  <a:pt x="4751" y="7488"/>
                </a:lnTo>
                <a:lnTo>
                  <a:pt x="9503" y="14963"/>
                </a:lnTo>
                <a:lnTo>
                  <a:pt x="10159" y="16004"/>
                </a:lnTo>
                <a:lnTo>
                  <a:pt x="13715" y="21600"/>
                </a:lnTo>
                <a:lnTo>
                  <a:pt x="20507" y="10692"/>
                </a:lnTo>
                <a:cubicBezTo>
                  <a:pt x="21600" y="8935"/>
                  <a:pt x="21600" y="6042"/>
                  <a:pt x="20507" y="4285"/>
                </a:cubicBezTo>
                <a:lnTo>
                  <a:pt x="17840" y="14"/>
                </a:lnTo>
                <a:lnTo>
                  <a:pt x="9503" y="14"/>
                </a:lnTo>
                <a:lnTo>
                  <a:pt x="8191" y="14"/>
                </a:lnTo>
                <a:close/>
              </a:path>
            </a:pathLst>
          </a:custGeom>
          <a:solidFill>
            <a:srgbClr val="00A891"/>
          </a:solidFill>
          <a:ln w="12700" cap="flat" cmpd="sng">
            <a:solidFill>
              <a:schemeClr val="dk1"/>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l" rtl="0">
              <a:spcBef>
                <a:spcPts val="0"/>
              </a:spcBef>
              <a:spcAft>
                <a:spcPts val="0"/>
              </a:spcAft>
              <a:buNone/>
            </a:pPr>
            <a:endParaRPr sz="2300" i="0" u="none" strike="noStrike" cap="none">
              <a:solidFill>
                <a:srgbClr val="FFFFFF"/>
              </a:solidFill>
              <a:latin typeface="Century Gothic"/>
              <a:ea typeface="Century Gothic"/>
              <a:cs typeface="Century Gothic"/>
              <a:sym typeface="Century Gothic"/>
            </a:endParaRPr>
          </a:p>
        </p:txBody>
      </p:sp>
      <p:grpSp>
        <p:nvGrpSpPr>
          <p:cNvPr id="1119" name="Google Shape;1119;p202"/>
          <p:cNvGrpSpPr/>
          <p:nvPr/>
        </p:nvGrpSpPr>
        <p:grpSpPr>
          <a:xfrm>
            <a:off x="6214298" y="2292506"/>
            <a:ext cx="2857149" cy="823945"/>
            <a:chOff x="8555633" y="1473488"/>
            <a:chExt cx="3606600" cy="1098593"/>
          </a:xfrm>
        </p:grpSpPr>
        <p:sp>
          <p:nvSpPr>
            <p:cNvPr id="1120" name="Google Shape;1120;p202"/>
            <p:cNvSpPr txBox="1"/>
            <p:nvPr/>
          </p:nvSpPr>
          <p:spPr>
            <a:xfrm>
              <a:off x="8907533" y="1473488"/>
              <a:ext cx="3254700" cy="461700"/>
            </a:xfrm>
            <a:prstGeom prst="rect">
              <a:avLst/>
            </a:prstGeom>
            <a:noFill/>
            <a:ln>
              <a:noFill/>
            </a:ln>
          </p:spPr>
          <p:txBody>
            <a:bodyPr spcFirstLastPara="1" wrap="square" lIns="0" tIns="34275" rIns="0" bIns="34275" anchor="b" anchorCtr="0">
              <a:noAutofit/>
            </a:bodyPr>
            <a:lstStyle/>
            <a:p>
              <a:pPr marL="0" marR="0" lvl="0" indent="0" algn="r" rtl="0">
                <a:spcBef>
                  <a:spcPts val="0"/>
                </a:spcBef>
                <a:spcAft>
                  <a:spcPts val="0"/>
                </a:spcAft>
                <a:buNone/>
              </a:pPr>
              <a:r>
                <a:rPr lang="en-GB" sz="1800" b="1" i="0" u="none" strike="noStrike" cap="none">
                  <a:solidFill>
                    <a:srgbClr val="00A891"/>
                  </a:solidFill>
                  <a:latin typeface="Century Gothic"/>
                  <a:ea typeface="Century Gothic"/>
                  <a:cs typeface="Century Gothic"/>
                  <a:sym typeface="Century Gothic"/>
                </a:rPr>
                <a:t>Measure and share</a:t>
              </a:r>
              <a:endParaRPr sz="1100">
                <a:latin typeface="Century Gothic"/>
                <a:ea typeface="Century Gothic"/>
                <a:cs typeface="Century Gothic"/>
                <a:sym typeface="Century Gothic"/>
              </a:endParaRPr>
            </a:p>
          </p:txBody>
        </p:sp>
        <p:sp>
          <p:nvSpPr>
            <p:cNvPr id="1121" name="Google Shape;1121;p202"/>
            <p:cNvSpPr txBox="1"/>
            <p:nvPr/>
          </p:nvSpPr>
          <p:spPr>
            <a:xfrm>
              <a:off x="8555633" y="1925881"/>
              <a:ext cx="3606600" cy="646200"/>
            </a:xfrm>
            <a:prstGeom prst="rect">
              <a:avLst/>
            </a:prstGeom>
            <a:noFill/>
            <a:ln>
              <a:noFill/>
            </a:ln>
          </p:spPr>
          <p:txBody>
            <a:bodyPr spcFirstLastPara="1" wrap="square" lIns="0" tIns="34275" rIns="0" bIns="34275" anchor="t" anchorCtr="0">
              <a:noAutofit/>
            </a:bodyPr>
            <a:lstStyle/>
            <a:p>
              <a:pPr marL="0" marR="0" lvl="0" indent="0" algn="r" rtl="0">
                <a:spcBef>
                  <a:spcPts val="0"/>
                </a:spcBef>
                <a:spcAft>
                  <a:spcPts val="0"/>
                </a:spcAft>
                <a:buNone/>
              </a:pPr>
              <a:r>
                <a:rPr lang="en-GB" sz="1400" i="0" u="none" strike="noStrike" cap="none">
                  <a:solidFill>
                    <a:schemeClr val="dk1"/>
                  </a:solidFill>
                  <a:latin typeface="Century Gothic"/>
                  <a:ea typeface="Century Gothic"/>
                  <a:cs typeface="Century Gothic"/>
                  <a:sym typeface="Century Gothic"/>
                </a:rPr>
                <a:t>Measure impacts and share lessons learned from regulatory experiments.</a:t>
              </a:r>
              <a:endParaRPr sz="1100">
                <a:latin typeface="Century Gothic"/>
                <a:ea typeface="Century Gothic"/>
                <a:cs typeface="Century Gothic"/>
                <a:sym typeface="Century Gothic"/>
              </a:endParaRPr>
            </a:p>
          </p:txBody>
        </p:sp>
      </p:grpSp>
      <p:grpSp>
        <p:nvGrpSpPr>
          <p:cNvPr id="1122" name="Google Shape;1122;p202"/>
          <p:cNvGrpSpPr/>
          <p:nvPr/>
        </p:nvGrpSpPr>
        <p:grpSpPr>
          <a:xfrm>
            <a:off x="5675486" y="3648093"/>
            <a:ext cx="3372974" cy="829320"/>
            <a:chOff x="8813887" y="4032783"/>
            <a:chExt cx="3045300" cy="1202959"/>
          </a:xfrm>
        </p:grpSpPr>
        <p:sp>
          <p:nvSpPr>
            <p:cNvPr id="1123" name="Google Shape;1123;p202"/>
            <p:cNvSpPr txBox="1"/>
            <p:nvPr/>
          </p:nvSpPr>
          <p:spPr>
            <a:xfrm>
              <a:off x="8922187" y="4032783"/>
              <a:ext cx="2937000" cy="502200"/>
            </a:xfrm>
            <a:prstGeom prst="rect">
              <a:avLst/>
            </a:prstGeom>
            <a:solidFill>
              <a:schemeClr val="lt1"/>
            </a:solidFill>
            <a:ln>
              <a:noFill/>
            </a:ln>
          </p:spPr>
          <p:txBody>
            <a:bodyPr spcFirstLastPara="1" wrap="square" lIns="0" tIns="34275" rIns="0" bIns="34275" anchor="b" anchorCtr="0">
              <a:noAutofit/>
            </a:bodyPr>
            <a:lstStyle/>
            <a:p>
              <a:pPr marL="0" marR="0" lvl="0" indent="0" algn="r" rtl="0">
                <a:spcBef>
                  <a:spcPts val="0"/>
                </a:spcBef>
                <a:spcAft>
                  <a:spcPts val="0"/>
                </a:spcAft>
                <a:buNone/>
              </a:pPr>
              <a:r>
                <a:rPr lang="en-GB" sz="1800" b="1" i="0" u="none" strike="noStrike" cap="none">
                  <a:solidFill>
                    <a:srgbClr val="D9126B"/>
                  </a:solidFill>
                  <a:latin typeface="Century Gothic"/>
                  <a:ea typeface="Century Gothic"/>
                  <a:cs typeface="Century Gothic"/>
                  <a:sym typeface="Century Gothic"/>
                </a:rPr>
                <a:t>Tools and guidance</a:t>
              </a:r>
              <a:endParaRPr sz="1100">
                <a:latin typeface="Century Gothic"/>
                <a:ea typeface="Century Gothic"/>
                <a:cs typeface="Century Gothic"/>
                <a:sym typeface="Century Gothic"/>
              </a:endParaRPr>
            </a:p>
          </p:txBody>
        </p:sp>
        <p:sp>
          <p:nvSpPr>
            <p:cNvPr id="1124" name="Google Shape;1124;p202"/>
            <p:cNvSpPr txBox="1"/>
            <p:nvPr/>
          </p:nvSpPr>
          <p:spPr>
            <a:xfrm>
              <a:off x="8813887" y="4532542"/>
              <a:ext cx="3045300" cy="703200"/>
            </a:xfrm>
            <a:prstGeom prst="rect">
              <a:avLst/>
            </a:prstGeom>
            <a:solidFill>
              <a:schemeClr val="lt1"/>
            </a:solidFill>
            <a:ln>
              <a:noFill/>
            </a:ln>
          </p:spPr>
          <p:txBody>
            <a:bodyPr spcFirstLastPara="1" wrap="square" lIns="0" tIns="34275" rIns="0" bIns="34275" anchor="t" anchorCtr="0">
              <a:noAutofit/>
            </a:bodyPr>
            <a:lstStyle/>
            <a:p>
              <a:pPr marL="0" marR="0" lvl="0" indent="0" algn="r" rtl="0">
                <a:spcBef>
                  <a:spcPts val="0"/>
                </a:spcBef>
                <a:spcAft>
                  <a:spcPts val="0"/>
                </a:spcAft>
                <a:buNone/>
              </a:pPr>
              <a:r>
                <a:rPr lang="en-GB" sz="1400" i="0" u="none" strike="noStrike" cap="none">
                  <a:solidFill>
                    <a:schemeClr val="dk1"/>
                  </a:solidFill>
                  <a:latin typeface="Century Gothic"/>
                  <a:ea typeface="Century Gothic"/>
                  <a:cs typeface="Century Gothic"/>
                  <a:sym typeface="Century Gothic"/>
                </a:rPr>
                <a:t>Develop tools and guidance around innovative regulatory approaches.</a:t>
              </a:r>
              <a:endParaRPr sz="1100">
                <a:latin typeface="Century Gothic"/>
                <a:ea typeface="Century Gothic"/>
                <a:cs typeface="Century Gothic"/>
                <a:sym typeface="Century Gothic"/>
              </a:endParaRPr>
            </a:p>
          </p:txBody>
        </p:sp>
      </p:grpSp>
      <p:sp>
        <p:nvSpPr>
          <p:cNvPr id="1125" name="Google Shape;1125;p202"/>
          <p:cNvSpPr/>
          <p:nvPr/>
        </p:nvSpPr>
        <p:spPr>
          <a:xfrm>
            <a:off x="3686387" y="3490730"/>
            <a:ext cx="509405" cy="583975"/>
          </a:xfrm>
          <a:custGeom>
            <a:avLst/>
            <a:gdLst/>
            <a:ahLst/>
            <a:cxnLst/>
            <a:rect l="l" t="t" r="r" b="b"/>
            <a:pathLst>
              <a:path w="156" h="156" extrusionOk="0">
                <a:moveTo>
                  <a:pt x="148" y="95"/>
                </a:moveTo>
                <a:cubicBezTo>
                  <a:pt x="128" y="76"/>
                  <a:pt x="128" y="76"/>
                  <a:pt x="128" y="76"/>
                </a:cubicBezTo>
                <a:cubicBezTo>
                  <a:pt x="123" y="70"/>
                  <a:pt x="117" y="68"/>
                  <a:pt x="109" y="68"/>
                </a:cubicBezTo>
                <a:cubicBezTo>
                  <a:pt x="101" y="68"/>
                  <a:pt x="94" y="70"/>
                  <a:pt x="89" y="76"/>
                </a:cubicBezTo>
                <a:cubicBezTo>
                  <a:pt x="81" y="68"/>
                  <a:pt x="81" y="68"/>
                  <a:pt x="81" y="68"/>
                </a:cubicBezTo>
                <a:cubicBezTo>
                  <a:pt x="86" y="62"/>
                  <a:pt x="89" y="55"/>
                  <a:pt x="89" y="48"/>
                </a:cubicBezTo>
                <a:cubicBezTo>
                  <a:pt x="89" y="40"/>
                  <a:pt x="86" y="34"/>
                  <a:pt x="81" y="28"/>
                </a:cubicBezTo>
                <a:cubicBezTo>
                  <a:pt x="61" y="8"/>
                  <a:pt x="61" y="8"/>
                  <a:pt x="61" y="8"/>
                </a:cubicBezTo>
                <a:cubicBezTo>
                  <a:pt x="56" y="3"/>
                  <a:pt x="50" y="0"/>
                  <a:pt x="42" y="0"/>
                </a:cubicBezTo>
                <a:cubicBezTo>
                  <a:pt x="34" y="0"/>
                  <a:pt x="28" y="3"/>
                  <a:pt x="23" y="8"/>
                </a:cubicBezTo>
                <a:cubicBezTo>
                  <a:pt x="9" y="22"/>
                  <a:pt x="9" y="22"/>
                  <a:pt x="9" y="22"/>
                </a:cubicBezTo>
                <a:cubicBezTo>
                  <a:pt x="3" y="28"/>
                  <a:pt x="0" y="34"/>
                  <a:pt x="0" y="42"/>
                </a:cubicBezTo>
                <a:cubicBezTo>
                  <a:pt x="0" y="49"/>
                  <a:pt x="3" y="56"/>
                  <a:pt x="8" y="61"/>
                </a:cubicBezTo>
                <a:cubicBezTo>
                  <a:pt x="28" y="81"/>
                  <a:pt x="28" y="81"/>
                  <a:pt x="28" y="81"/>
                </a:cubicBezTo>
                <a:cubicBezTo>
                  <a:pt x="34" y="86"/>
                  <a:pt x="40" y="89"/>
                  <a:pt x="48" y="89"/>
                </a:cubicBezTo>
                <a:cubicBezTo>
                  <a:pt x="56" y="89"/>
                  <a:pt x="62" y="86"/>
                  <a:pt x="68" y="81"/>
                </a:cubicBezTo>
                <a:cubicBezTo>
                  <a:pt x="76" y="89"/>
                  <a:pt x="76" y="89"/>
                  <a:pt x="76" y="89"/>
                </a:cubicBezTo>
                <a:cubicBezTo>
                  <a:pt x="70" y="94"/>
                  <a:pt x="68" y="101"/>
                  <a:pt x="68" y="109"/>
                </a:cubicBezTo>
                <a:cubicBezTo>
                  <a:pt x="68" y="117"/>
                  <a:pt x="70" y="123"/>
                  <a:pt x="76" y="128"/>
                </a:cubicBezTo>
                <a:cubicBezTo>
                  <a:pt x="95" y="148"/>
                  <a:pt x="95" y="148"/>
                  <a:pt x="95" y="148"/>
                </a:cubicBezTo>
                <a:cubicBezTo>
                  <a:pt x="100" y="154"/>
                  <a:pt x="107" y="156"/>
                  <a:pt x="115" y="156"/>
                </a:cubicBezTo>
                <a:cubicBezTo>
                  <a:pt x="122" y="156"/>
                  <a:pt x="129" y="154"/>
                  <a:pt x="134" y="148"/>
                </a:cubicBezTo>
                <a:cubicBezTo>
                  <a:pt x="148" y="134"/>
                  <a:pt x="148" y="134"/>
                  <a:pt x="148" y="134"/>
                </a:cubicBezTo>
                <a:cubicBezTo>
                  <a:pt x="154" y="129"/>
                  <a:pt x="156" y="123"/>
                  <a:pt x="156" y="115"/>
                </a:cubicBezTo>
                <a:cubicBezTo>
                  <a:pt x="156" y="107"/>
                  <a:pt x="154" y="101"/>
                  <a:pt x="148" y="95"/>
                </a:cubicBezTo>
                <a:close/>
                <a:moveTo>
                  <a:pt x="68" y="55"/>
                </a:moveTo>
                <a:cubicBezTo>
                  <a:pt x="66" y="53"/>
                  <a:pt x="66" y="53"/>
                  <a:pt x="66" y="53"/>
                </a:cubicBezTo>
                <a:cubicBezTo>
                  <a:pt x="64" y="51"/>
                  <a:pt x="64" y="51"/>
                  <a:pt x="64" y="51"/>
                </a:cubicBezTo>
                <a:cubicBezTo>
                  <a:pt x="62" y="49"/>
                  <a:pt x="62" y="49"/>
                  <a:pt x="62" y="49"/>
                </a:cubicBezTo>
                <a:cubicBezTo>
                  <a:pt x="60" y="48"/>
                  <a:pt x="60" y="48"/>
                  <a:pt x="60" y="48"/>
                </a:cubicBezTo>
                <a:cubicBezTo>
                  <a:pt x="57" y="48"/>
                  <a:pt x="57" y="48"/>
                  <a:pt x="57" y="48"/>
                </a:cubicBezTo>
                <a:cubicBezTo>
                  <a:pt x="54" y="48"/>
                  <a:pt x="52" y="49"/>
                  <a:pt x="50" y="50"/>
                </a:cubicBezTo>
                <a:cubicBezTo>
                  <a:pt x="49" y="52"/>
                  <a:pt x="48" y="54"/>
                  <a:pt x="48" y="57"/>
                </a:cubicBezTo>
                <a:cubicBezTo>
                  <a:pt x="48" y="60"/>
                  <a:pt x="48" y="60"/>
                  <a:pt x="48" y="60"/>
                </a:cubicBezTo>
                <a:cubicBezTo>
                  <a:pt x="49" y="62"/>
                  <a:pt x="49" y="62"/>
                  <a:pt x="49" y="62"/>
                </a:cubicBezTo>
                <a:cubicBezTo>
                  <a:pt x="51" y="64"/>
                  <a:pt x="51" y="64"/>
                  <a:pt x="51" y="64"/>
                </a:cubicBezTo>
                <a:cubicBezTo>
                  <a:pt x="53" y="66"/>
                  <a:pt x="53" y="66"/>
                  <a:pt x="53" y="66"/>
                </a:cubicBezTo>
                <a:cubicBezTo>
                  <a:pt x="55" y="68"/>
                  <a:pt x="55" y="68"/>
                  <a:pt x="55" y="68"/>
                </a:cubicBezTo>
                <a:cubicBezTo>
                  <a:pt x="53" y="70"/>
                  <a:pt x="50" y="71"/>
                  <a:pt x="48" y="71"/>
                </a:cubicBezTo>
                <a:cubicBezTo>
                  <a:pt x="45" y="71"/>
                  <a:pt x="43" y="70"/>
                  <a:pt x="41" y="68"/>
                </a:cubicBezTo>
                <a:cubicBezTo>
                  <a:pt x="21" y="48"/>
                  <a:pt x="21" y="48"/>
                  <a:pt x="21" y="48"/>
                </a:cubicBezTo>
                <a:cubicBezTo>
                  <a:pt x="20" y="46"/>
                  <a:pt x="19" y="44"/>
                  <a:pt x="19" y="42"/>
                </a:cubicBezTo>
                <a:cubicBezTo>
                  <a:pt x="19" y="39"/>
                  <a:pt x="20" y="37"/>
                  <a:pt x="21" y="35"/>
                </a:cubicBezTo>
                <a:cubicBezTo>
                  <a:pt x="35" y="21"/>
                  <a:pt x="35" y="21"/>
                  <a:pt x="35" y="21"/>
                </a:cubicBezTo>
                <a:cubicBezTo>
                  <a:pt x="37" y="20"/>
                  <a:pt x="39" y="19"/>
                  <a:pt x="42" y="19"/>
                </a:cubicBezTo>
                <a:cubicBezTo>
                  <a:pt x="44" y="19"/>
                  <a:pt x="47" y="20"/>
                  <a:pt x="48" y="21"/>
                </a:cubicBezTo>
                <a:cubicBezTo>
                  <a:pt x="68" y="41"/>
                  <a:pt x="68" y="41"/>
                  <a:pt x="68" y="41"/>
                </a:cubicBezTo>
                <a:cubicBezTo>
                  <a:pt x="70" y="43"/>
                  <a:pt x="71" y="45"/>
                  <a:pt x="71" y="48"/>
                </a:cubicBezTo>
                <a:cubicBezTo>
                  <a:pt x="71" y="50"/>
                  <a:pt x="70" y="53"/>
                  <a:pt x="68" y="55"/>
                </a:cubicBezTo>
                <a:close/>
                <a:moveTo>
                  <a:pt x="135" y="121"/>
                </a:moveTo>
                <a:cubicBezTo>
                  <a:pt x="121" y="135"/>
                  <a:pt x="121" y="135"/>
                  <a:pt x="121" y="135"/>
                </a:cubicBezTo>
                <a:cubicBezTo>
                  <a:pt x="119" y="137"/>
                  <a:pt x="117" y="138"/>
                  <a:pt x="115" y="138"/>
                </a:cubicBezTo>
                <a:cubicBezTo>
                  <a:pt x="112" y="138"/>
                  <a:pt x="110" y="137"/>
                  <a:pt x="108" y="135"/>
                </a:cubicBezTo>
                <a:cubicBezTo>
                  <a:pt x="89" y="115"/>
                  <a:pt x="89" y="115"/>
                  <a:pt x="89" y="115"/>
                </a:cubicBezTo>
                <a:cubicBezTo>
                  <a:pt x="87" y="114"/>
                  <a:pt x="86" y="111"/>
                  <a:pt x="86" y="109"/>
                </a:cubicBezTo>
                <a:cubicBezTo>
                  <a:pt x="86" y="106"/>
                  <a:pt x="87" y="104"/>
                  <a:pt x="89" y="102"/>
                </a:cubicBezTo>
                <a:cubicBezTo>
                  <a:pt x="91" y="104"/>
                  <a:pt x="91" y="104"/>
                  <a:pt x="91" y="104"/>
                </a:cubicBezTo>
                <a:cubicBezTo>
                  <a:pt x="93" y="106"/>
                  <a:pt x="93" y="106"/>
                  <a:pt x="93" y="106"/>
                </a:cubicBezTo>
                <a:cubicBezTo>
                  <a:pt x="95" y="107"/>
                  <a:pt x="95" y="107"/>
                  <a:pt x="95" y="107"/>
                </a:cubicBezTo>
                <a:cubicBezTo>
                  <a:pt x="97" y="109"/>
                  <a:pt x="97" y="109"/>
                  <a:pt x="97" y="109"/>
                </a:cubicBezTo>
                <a:cubicBezTo>
                  <a:pt x="100" y="109"/>
                  <a:pt x="100" y="109"/>
                  <a:pt x="100" y="109"/>
                </a:cubicBezTo>
                <a:cubicBezTo>
                  <a:pt x="102" y="109"/>
                  <a:pt x="104" y="108"/>
                  <a:pt x="106" y="106"/>
                </a:cubicBezTo>
                <a:cubicBezTo>
                  <a:pt x="108" y="104"/>
                  <a:pt x="109" y="102"/>
                  <a:pt x="109" y="100"/>
                </a:cubicBezTo>
                <a:cubicBezTo>
                  <a:pt x="109" y="97"/>
                  <a:pt x="109" y="97"/>
                  <a:pt x="109" y="97"/>
                </a:cubicBezTo>
                <a:cubicBezTo>
                  <a:pt x="107" y="95"/>
                  <a:pt x="107" y="95"/>
                  <a:pt x="107" y="95"/>
                </a:cubicBezTo>
                <a:cubicBezTo>
                  <a:pt x="106" y="93"/>
                  <a:pt x="106" y="93"/>
                  <a:pt x="106" y="93"/>
                </a:cubicBezTo>
                <a:cubicBezTo>
                  <a:pt x="104" y="91"/>
                  <a:pt x="104" y="91"/>
                  <a:pt x="104" y="91"/>
                </a:cubicBezTo>
                <a:cubicBezTo>
                  <a:pt x="102" y="89"/>
                  <a:pt x="102" y="89"/>
                  <a:pt x="102" y="89"/>
                </a:cubicBezTo>
                <a:cubicBezTo>
                  <a:pt x="104" y="87"/>
                  <a:pt x="106" y="86"/>
                  <a:pt x="109" y="86"/>
                </a:cubicBezTo>
                <a:cubicBezTo>
                  <a:pt x="111" y="86"/>
                  <a:pt x="114" y="87"/>
                  <a:pt x="115" y="89"/>
                </a:cubicBezTo>
                <a:cubicBezTo>
                  <a:pt x="135" y="108"/>
                  <a:pt x="135" y="108"/>
                  <a:pt x="135" y="108"/>
                </a:cubicBezTo>
                <a:cubicBezTo>
                  <a:pt x="137" y="110"/>
                  <a:pt x="138" y="112"/>
                  <a:pt x="138" y="115"/>
                </a:cubicBezTo>
                <a:cubicBezTo>
                  <a:pt x="138" y="117"/>
                  <a:pt x="137" y="120"/>
                  <a:pt x="135" y="121"/>
                </a:cubicBezTo>
                <a:close/>
              </a:path>
            </a:pathLst>
          </a:custGeom>
          <a:gradFill>
            <a:gsLst>
              <a:gs pos="0">
                <a:srgbClr val="FF9933"/>
              </a:gs>
              <a:gs pos="100000">
                <a:srgbClr val="595959"/>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i="0" u="none" strike="noStrike" cap="none">
              <a:solidFill>
                <a:srgbClr val="FF9933"/>
              </a:solidFill>
              <a:latin typeface="Century Gothic"/>
              <a:ea typeface="Century Gothic"/>
              <a:cs typeface="Century Gothic"/>
              <a:sym typeface="Century Gothic"/>
            </a:endParaRPr>
          </a:p>
        </p:txBody>
      </p:sp>
      <p:sp>
        <p:nvSpPr>
          <p:cNvPr id="1126" name="Google Shape;1126;p202"/>
          <p:cNvSpPr/>
          <p:nvPr/>
        </p:nvSpPr>
        <p:spPr>
          <a:xfrm>
            <a:off x="3174368" y="2564316"/>
            <a:ext cx="520455" cy="466262"/>
          </a:xfrm>
          <a:custGeom>
            <a:avLst/>
            <a:gdLst/>
            <a:ahLst/>
            <a:cxnLst/>
            <a:rect l="l" t="t" r="r" b="b"/>
            <a:pathLst>
              <a:path w="450" h="420" extrusionOk="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gradFill>
            <a:gsLst>
              <a:gs pos="0">
                <a:srgbClr val="92D050"/>
              </a:gs>
              <a:gs pos="100000">
                <a:srgbClr val="595959"/>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i="0" u="none" strike="noStrike" cap="none">
              <a:solidFill>
                <a:srgbClr val="000000"/>
              </a:solidFill>
              <a:latin typeface="Century Gothic"/>
              <a:ea typeface="Century Gothic"/>
              <a:cs typeface="Century Gothic"/>
              <a:sym typeface="Century Gothic"/>
            </a:endParaRPr>
          </a:p>
        </p:txBody>
      </p:sp>
      <p:sp>
        <p:nvSpPr>
          <p:cNvPr id="1127" name="Google Shape;1127;p202"/>
          <p:cNvSpPr/>
          <p:nvPr/>
        </p:nvSpPr>
        <p:spPr>
          <a:xfrm>
            <a:off x="4864981" y="1605037"/>
            <a:ext cx="526282" cy="404379"/>
          </a:xfrm>
          <a:custGeom>
            <a:avLst/>
            <a:gdLst/>
            <a:ahLst/>
            <a:cxnLst/>
            <a:rect l="l" t="t" r="r" b="b"/>
            <a:pathLst>
              <a:path w="613" h="562" extrusionOk="0">
                <a:moveTo>
                  <a:pt x="566" y="86"/>
                </a:moveTo>
                <a:cubicBezTo>
                  <a:pt x="563" y="79"/>
                  <a:pt x="560" y="74"/>
                  <a:pt x="556" y="69"/>
                </a:cubicBezTo>
                <a:cubicBezTo>
                  <a:pt x="567" y="45"/>
                  <a:pt x="572" y="30"/>
                  <a:pt x="572" y="25"/>
                </a:cubicBezTo>
                <a:cubicBezTo>
                  <a:pt x="571" y="23"/>
                  <a:pt x="571" y="23"/>
                  <a:pt x="571" y="23"/>
                </a:cubicBezTo>
                <a:cubicBezTo>
                  <a:pt x="546" y="8"/>
                  <a:pt x="532" y="0"/>
                  <a:pt x="531" y="0"/>
                </a:cubicBezTo>
                <a:cubicBezTo>
                  <a:pt x="530" y="1"/>
                  <a:pt x="530" y="1"/>
                  <a:pt x="530" y="1"/>
                </a:cubicBezTo>
                <a:cubicBezTo>
                  <a:pt x="521" y="10"/>
                  <a:pt x="511" y="22"/>
                  <a:pt x="500" y="37"/>
                </a:cubicBezTo>
                <a:cubicBezTo>
                  <a:pt x="491" y="36"/>
                  <a:pt x="491" y="36"/>
                  <a:pt x="491" y="36"/>
                </a:cubicBezTo>
                <a:cubicBezTo>
                  <a:pt x="481" y="37"/>
                  <a:pt x="481" y="37"/>
                  <a:pt x="481" y="37"/>
                </a:cubicBezTo>
                <a:cubicBezTo>
                  <a:pt x="478" y="32"/>
                  <a:pt x="473" y="25"/>
                  <a:pt x="464" y="15"/>
                </a:cubicBezTo>
                <a:cubicBezTo>
                  <a:pt x="456" y="5"/>
                  <a:pt x="451" y="0"/>
                  <a:pt x="450" y="0"/>
                </a:cubicBezTo>
                <a:cubicBezTo>
                  <a:pt x="449" y="0"/>
                  <a:pt x="446" y="2"/>
                  <a:pt x="440" y="5"/>
                </a:cubicBezTo>
                <a:cubicBezTo>
                  <a:pt x="434" y="9"/>
                  <a:pt x="428" y="12"/>
                  <a:pt x="421" y="16"/>
                </a:cubicBezTo>
                <a:cubicBezTo>
                  <a:pt x="415" y="20"/>
                  <a:pt x="411" y="22"/>
                  <a:pt x="410" y="23"/>
                </a:cubicBezTo>
                <a:cubicBezTo>
                  <a:pt x="409" y="25"/>
                  <a:pt x="409" y="25"/>
                  <a:pt x="409" y="25"/>
                </a:cubicBezTo>
                <a:cubicBezTo>
                  <a:pt x="409" y="30"/>
                  <a:pt x="414" y="45"/>
                  <a:pt x="425" y="69"/>
                </a:cubicBezTo>
                <a:cubicBezTo>
                  <a:pt x="422" y="74"/>
                  <a:pt x="418" y="79"/>
                  <a:pt x="416" y="86"/>
                </a:cubicBezTo>
                <a:cubicBezTo>
                  <a:pt x="384" y="89"/>
                  <a:pt x="368" y="92"/>
                  <a:pt x="368" y="95"/>
                </a:cubicBezTo>
                <a:cubicBezTo>
                  <a:pt x="368" y="140"/>
                  <a:pt x="368" y="140"/>
                  <a:pt x="368" y="140"/>
                </a:cubicBezTo>
                <a:cubicBezTo>
                  <a:pt x="368" y="143"/>
                  <a:pt x="384" y="147"/>
                  <a:pt x="416" y="150"/>
                </a:cubicBezTo>
                <a:cubicBezTo>
                  <a:pt x="418" y="156"/>
                  <a:pt x="421" y="161"/>
                  <a:pt x="425" y="167"/>
                </a:cubicBezTo>
                <a:cubicBezTo>
                  <a:pt x="414" y="191"/>
                  <a:pt x="409" y="205"/>
                  <a:pt x="409" y="211"/>
                </a:cubicBezTo>
                <a:cubicBezTo>
                  <a:pt x="410" y="213"/>
                  <a:pt x="410" y="213"/>
                  <a:pt x="410" y="213"/>
                </a:cubicBezTo>
                <a:cubicBezTo>
                  <a:pt x="436" y="228"/>
                  <a:pt x="449" y="236"/>
                  <a:pt x="450" y="236"/>
                </a:cubicBezTo>
                <a:cubicBezTo>
                  <a:pt x="451" y="236"/>
                  <a:pt x="456" y="230"/>
                  <a:pt x="464" y="221"/>
                </a:cubicBezTo>
                <a:cubicBezTo>
                  <a:pt x="473" y="211"/>
                  <a:pt x="478" y="203"/>
                  <a:pt x="481" y="199"/>
                </a:cubicBezTo>
                <a:cubicBezTo>
                  <a:pt x="491" y="199"/>
                  <a:pt x="491" y="199"/>
                  <a:pt x="491" y="199"/>
                </a:cubicBezTo>
                <a:cubicBezTo>
                  <a:pt x="500" y="199"/>
                  <a:pt x="500" y="199"/>
                  <a:pt x="500" y="199"/>
                </a:cubicBezTo>
                <a:cubicBezTo>
                  <a:pt x="503" y="203"/>
                  <a:pt x="509" y="211"/>
                  <a:pt x="517" y="221"/>
                </a:cubicBezTo>
                <a:cubicBezTo>
                  <a:pt x="525" y="230"/>
                  <a:pt x="530" y="236"/>
                  <a:pt x="531" y="236"/>
                </a:cubicBezTo>
                <a:cubicBezTo>
                  <a:pt x="532" y="236"/>
                  <a:pt x="545" y="228"/>
                  <a:pt x="571" y="213"/>
                </a:cubicBezTo>
                <a:cubicBezTo>
                  <a:pt x="572" y="211"/>
                  <a:pt x="572" y="211"/>
                  <a:pt x="572" y="211"/>
                </a:cubicBezTo>
                <a:cubicBezTo>
                  <a:pt x="572" y="205"/>
                  <a:pt x="567" y="191"/>
                  <a:pt x="556" y="167"/>
                </a:cubicBezTo>
                <a:cubicBezTo>
                  <a:pt x="560" y="161"/>
                  <a:pt x="563" y="156"/>
                  <a:pt x="566" y="150"/>
                </a:cubicBezTo>
                <a:cubicBezTo>
                  <a:pt x="597" y="147"/>
                  <a:pt x="613" y="143"/>
                  <a:pt x="613" y="140"/>
                </a:cubicBezTo>
                <a:cubicBezTo>
                  <a:pt x="613" y="95"/>
                  <a:pt x="613" y="95"/>
                  <a:pt x="613" y="95"/>
                </a:cubicBezTo>
                <a:cubicBezTo>
                  <a:pt x="613" y="92"/>
                  <a:pt x="597" y="89"/>
                  <a:pt x="566" y="86"/>
                </a:cubicBezTo>
                <a:close/>
                <a:moveTo>
                  <a:pt x="566" y="412"/>
                </a:moveTo>
                <a:cubicBezTo>
                  <a:pt x="563" y="406"/>
                  <a:pt x="560" y="401"/>
                  <a:pt x="556" y="396"/>
                </a:cubicBezTo>
                <a:cubicBezTo>
                  <a:pt x="567" y="372"/>
                  <a:pt x="572" y="357"/>
                  <a:pt x="572" y="352"/>
                </a:cubicBezTo>
                <a:cubicBezTo>
                  <a:pt x="571" y="349"/>
                  <a:pt x="571" y="349"/>
                  <a:pt x="571" y="349"/>
                </a:cubicBezTo>
                <a:cubicBezTo>
                  <a:pt x="546" y="335"/>
                  <a:pt x="532" y="327"/>
                  <a:pt x="531" y="327"/>
                </a:cubicBezTo>
                <a:cubicBezTo>
                  <a:pt x="530" y="328"/>
                  <a:pt x="530" y="328"/>
                  <a:pt x="530" y="328"/>
                </a:cubicBezTo>
                <a:cubicBezTo>
                  <a:pt x="521" y="336"/>
                  <a:pt x="511" y="348"/>
                  <a:pt x="500" y="363"/>
                </a:cubicBezTo>
                <a:cubicBezTo>
                  <a:pt x="491" y="363"/>
                  <a:pt x="491" y="363"/>
                  <a:pt x="491" y="363"/>
                </a:cubicBezTo>
                <a:cubicBezTo>
                  <a:pt x="481" y="363"/>
                  <a:pt x="481" y="363"/>
                  <a:pt x="481" y="363"/>
                </a:cubicBezTo>
                <a:cubicBezTo>
                  <a:pt x="478" y="359"/>
                  <a:pt x="473" y="352"/>
                  <a:pt x="464" y="342"/>
                </a:cubicBezTo>
                <a:cubicBezTo>
                  <a:pt x="456" y="332"/>
                  <a:pt x="451" y="327"/>
                  <a:pt x="450" y="327"/>
                </a:cubicBezTo>
                <a:cubicBezTo>
                  <a:pt x="449" y="327"/>
                  <a:pt x="446" y="329"/>
                  <a:pt x="440" y="332"/>
                </a:cubicBezTo>
                <a:cubicBezTo>
                  <a:pt x="434" y="336"/>
                  <a:pt x="428" y="339"/>
                  <a:pt x="421" y="343"/>
                </a:cubicBezTo>
                <a:cubicBezTo>
                  <a:pt x="415" y="347"/>
                  <a:pt x="411" y="349"/>
                  <a:pt x="410" y="349"/>
                </a:cubicBezTo>
                <a:cubicBezTo>
                  <a:pt x="409" y="352"/>
                  <a:pt x="409" y="352"/>
                  <a:pt x="409" y="352"/>
                </a:cubicBezTo>
                <a:cubicBezTo>
                  <a:pt x="409" y="357"/>
                  <a:pt x="414" y="372"/>
                  <a:pt x="425" y="396"/>
                </a:cubicBezTo>
                <a:cubicBezTo>
                  <a:pt x="422" y="401"/>
                  <a:pt x="418" y="406"/>
                  <a:pt x="416" y="412"/>
                </a:cubicBezTo>
                <a:cubicBezTo>
                  <a:pt x="384" y="415"/>
                  <a:pt x="368" y="419"/>
                  <a:pt x="368" y="422"/>
                </a:cubicBezTo>
                <a:cubicBezTo>
                  <a:pt x="368" y="467"/>
                  <a:pt x="368" y="467"/>
                  <a:pt x="368" y="467"/>
                </a:cubicBezTo>
                <a:cubicBezTo>
                  <a:pt x="368" y="470"/>
                  <a:pt x="384" y="474"/>
                  <a:pt x="416" y="477"/>
                </a:cubicBezTo>
                <a:cubicBezTo>
                  <a:pt x="418" y="482"/>
                  <a:pt x="421" y="488"/>
                  <a:pt x="425" y="493"/>
                </a:cubicBezTo>
                <a:cubicBezTo>
                  <a:pt x="414" y="517"/>
                  <a:pt x="409" y="532"/>
                  <a:pt x="409" y="537"/>
                </a:cubicBezTo>
                <a:cubicBezTo>
                  <a:pt x="410" y="540"/>
                  <a:pt x="410" y="540"/>
                  <a:pt x="410" y="540"/>
                </a:cubicBezTo>
                <a:cubicBezTo>
                  <a:pt x="436" y="555"/>
                  <a:pt x="449" y="562"/>
                  <a:pt x="450" y="562"/>
                </a:cubicBezTo>
                <a:cubicBezTo>
                  <a:pt x="451" y="562"/>
                  <a:pt x="456" y="557"/>
                  <a:pt x="464" y="547"/>
                </a:cubicBezTo>
                <a:cubicBezTo>
                  <a:pt x="473" y="537"/>
                  <a:pt x="478" y="530"/>
                  <a:pt x="481" y="526"/>
                </a:cubicBezTo>
                <a:cubicBezTo>
                  <a:pt x="491" y="526"/>
                  <a:pt x="491" y="526"/>
                  <a:pt x="491" y="526"/>
                </a:cubicBezTo>
                <a:cubicBezTo>
                  <a:pt x="500" y="526"/>
                  <a:pt x="500" y="526"/>
                  <a:pt x="500" y="526"/>
                </a:cubicBezTo>
                <a:cubicBezTo>
                  <a:pt x="503" y="530"/>
                  <a:pt x="509" y="537"/>
                  <a:pt x="517" y="547"/>
                </a:cubicBezTo>
                <a:cubicBezTo>
                  <a:pt x="525" y="557"/>
                  <a:pt x="530" y="562"/>
                  <a:pt x="531" y="562"/>
                </a:cubicBezTo>
                <a:cubicBezTo>
                  <a:pt x="532" y="562"/>
                  <a:pt x="545" y="555"/>
                  <a:pt x="571" y="540"/>
                </a:cubicBezTo>
                <a:cubicBezTo>
                  <a:pt x="572" y="537"/>
                  <a:pt x="572" y="537"/>
                  <a:pt x="572" y="537"/>
                </a:cubicBezTo>
                <a:cubicBezTo>
                  <a:pt x="572" y="532"/>
                  <a:pt x="567" y="517"/>
                  <a:pt x="556" y="493"/>
                </a:cubicBezTo>
                <a:cubicBezTo>
                  <a:pt x="560" y="488"/>
                  <a:pt x="563" y="482"/>
                  <a:pt x="566" y="477"/>
                </a:cubicBezTo>
                <a:cubicBezTo>
                  <a:pt x="597" y="474"/>
                  <a:pt x="613" y="470"/>
                  <a:pt x="613" y="467"/>
                </a:cubicBezTo>
                <a:cubicBezTo>
                  <a:pt x="613" y="422"/>
                  <a:pt x="613" y="422"/>
                  <a:pt x="613" y="422"/>
                </a:cubicBezTo>
                <a:cubicBezTo>
                  <a:pt x="613" y="419"/>
                  <a:pt x="597" y="415"/>
                  <a:pt x="566" y="412"/>
                </a:cubicBezTo>
                <a:close/>
                <a:moveTo>
                  <a:pt x="407" y="246"/>
                </a:moveTo>
                <a:cubicBezTo>
                  <a:pt x="401" y="243"/>
                  <a:pt x="401" y="243"/>
                  <a:pt x="401" y="243"/>
                </a:cubicBezTo>
                <a:cubicBezTo>
                  <a:pt x="353" y="235"/>
                  <a:pt x="353" y="235"/>
                  <a:pt x="353" y="235"/>
                </a:cubicBezTo>
                <a:cubicBezTo>
                  <a:pt x="350" y="228"/>
                  <a:pt x="347" y="219"/>
                  <a:pt x="342" y="209"/>
                </a:cubicBezTo>
                <a:cubicBezTo>
                  <a:pt x="345" y="204"/>
                  <a:pt x="350" y="198"/>
                  <a:pt x="356" y="190"/>
                </a:cubicBezTo>
                <a:cubicBezTo>
                  <a:pt x="363" y="182"/>
                  <a:pt x="367" y="176"/>
                  <a:pt x="370" y="173"/>
                </a:cubicBezTo>
                <a:cubicBezTo>
                  <a:pt x="372" y="167"/>
                  <a:pt x="372" y="167"/>
                  <a:pt x="372" y="167"/>
                </a:cubicBezTo>
                <a:cubicBezTo>
                  <a:pt x="372" y="161"/>
                  <a:pt x="357" y="144"/>
                  <a:pt x="326" y="116"/>
                </a:cubicBezTo>
                <a:cubicBezTo>
                  <a:pt x="319" y="113"/>
                  <a:pt x="319" y="113"/>
                  <a:pt x="319" y="113"/>
                </a:cubicBezTo>
                <a:cubicBezTo>
                  <a:pt x="313" y="115"/>
                  <a:pt x="313" y="115"/>
                  <a:pt x="313" y="115"/>
                </a:cubicBezTo>
                <a:cubicBezTo>
                  <a:pt x="275" y="144"/>
                  <a:pt x="275" y="144"/>
                  <a:pt x="275" y="144"/>
                </a:cubicBezTo>
                <a:cubicBezTo>
                  <a:pt x="267" y="139"/>
                  <a:pt x="259" y="136"/>
                  <a:pt x="251" y="134"/>
                </a:cubicBezTo>
                <a:cubicBezTo>
                  <a:pt x="244" y="85"/>
                  <a:pt x="244" y="85"/>
                  <a:pt x="244" y="85"/>
                </a:cubicBezTo>
                <a:cubicBezTo>
                  <a:pt x="241" y="79"/>
                  <a:pt x="241" y="79"/>
                  <a:pt x="241" y="79"/>
                </a:cubicBezTo>
                <a:cubicBezTo>
                  <a:pt x="234" y="77"/>
                  <a:pt x="234" y="77"/>
                  <a:pt x="234" y="77"/>
                </a:cubicBezTo>
                <a:cubicBezTo>
                  <a:pt x="175" y="77"/>
                  <a:pt x="175" y="77"/>
                  <a:pt x="175" y="77"/>
                </a:cubicBezTo>
                <a:cubicBezTo>
                  <a:pt x="170" y="77"/>
                  <a:pt x="167" y="79"/>
                  <a:pt x="165" y="85"/>
                </a:cubicBezTo>
                <a:cubicBezTo>
                  <a:pt x="163" y="94"/>
                  <a:pt x="160" y="111"/>
                  <a:pt x="158" y="134"/>
                </a:cubicBezTo>
                <a:cubicBezTo>
                  <a:pt x="149" y="137"/>
                  <a:pt x="141" y="140"/>
                  <a:pt x="134" y="144"/>
                </a:cubicBezTo>
                <a:cubicBezTo>
                  <a:pt x="97" y="115"/>
                  <a:pt x="97" y="115"/>
                  <a:pt x="97" y="115"/>
                </a:cubicBezTo>
                <a:cubicBezTo>
                  <a:pt x="90" y="113"/>
                  <a:pt x="90" y="113"/>
                  <a:pt x="90" y="113"/>
                </a:cubicBezTo>
                <a:cubicBezTo>
                  <a:pt x="86" y="113"/>
                  <a:pt x="78" y="119"/>
                  <a:pt x="65" y="132"/>
                </a:cubicBezTo>
                <a:cubicBezTo>
                  <a:pt x="52" y="144"/>
                  <a:pt x="43" y="154"/>
                  <a:pt x="39" y="160"/>
                </a:cubicBezTo>
                <a:cubicBezTo>
                  <a:pt x="37" y="167"/>
                  <a:pt x="37" y="167"/>
                  <a:pt x="37" y="167"/>
                </a:cubicBezTo>
                <a:cubicBezTo>
                  <a:pt x="39" y="173"/>
                  <a:pt x="39" y="173"/>
                  <a:pt x="39" y="173"/>
                </a:cubicBezTo>
                <a:cubicBezTo>
                  <a:pt x="51" y="187"/>
                  <a:pt x="60" y="199"/>
                  <a:pt x="68" y="210"/>
                </a:cubicBezTo>
                <a:cubicBezTo>
                  <a:pt x="63" y="218"/>
                  <a:pt x="60" y="226"/>
                  <a:pt x="57" y="234"/>
                </a:cubicBezTo>
                <a:cubicBezTo>
                  <a:pt x="8" y="242"/>
                  <a:pt x="8" y="242"/>
                  <a:pt x="8" y="242"/>
                </a:cubicBezTo>
                <a:cubicBezTo>
                  <a:pt x="3" y="245"/>
                  <a:pt x="3" y="245"/>
                  <a:pt x="3" y="245"/>
                </a:cubicBezTo>
                <a:cubicBezTo>
                  <a:pt x="0" y="251"/>
                  <a:pt x="0" y="251"/>
                  <a:pt x="0" y="251"/>
                </a:cubicBezTo>
                <a:cubicBezTo>
                  <a:pt x="0" y="310"/>
                  <a:pt x="0" y="310"/>
                  <a:pt x="0" y="310"/>
                </a:cubicBezTo>
                <a:cubicBezTo>
                  <a:pt x="3" y="316"/>
                  <a:pt x="3" y="316"/>
                  <a:pt x="3" y="316"/>
                </a:cubicBezTo>
                <a:cubicBezTo>
                  <a:pt x="8" y="319"/>
                  <a:pt x="8" y="319"/>
                  <a:pt x="8" y="319"/>
                </a:cubicBezTo>
                <a:cubicBezTo>
                  <a:pt x="57" y="327"/>
                  <a:pt x="57" y="327"/>
                  <a:pt x="57" y="327"/>
                </a:cubicBezTo>
                <a:cubicBezTo>
                  <a:pt x="59" y="335"/>
                  <a:pt x="63" y="344"/>
                  <a:pt x="68" y="353"/>
                </a:cubicBezTo>
                <a:cubicBezTo>
                  <a:pt x="64" y="358"/>
                  <a:pt x="59" y="364"/>
                  <a:pt x="53" y="373"/>
                </a:cubicBezTo>
                <a:cubicBezTo>
                  <a:pt x="46" y="381"/>
                  <a:pt x="42" y="387"/>
                  <a:pt x="40" y="390"/>
                </a:cubicBezTo>
                <a:cubicBezTo>
                  <a:pt x="37" y="396"/>
                  <a:pt x="37" y="396"/>
                  <a:pt x="37" y="396"/>
                </a:cubicBezTo>
                <a:cubicBezTo>
                  <a:pt x="37" y="401"/>
                  <a:pt x="53" y="418"/>
                  <a:pt x="83" y="447"/>
                </a:cubicBezTo>
                <a:cubicBezTo>
                  <a:pt x="90" y="449"/>
                  <a:pt x="90" y="449"/>
                  <a:pt x="90" y="449"/>
                </a:cubicBezTo>
                <a:cubicBezTo>
                  <a:pt x="97" y="447"/>
                  <a:pt x="97" y="447"/>
                  <a:pt x="97" y="447"/>
                </a:cubicBezTo>
                <a:cubicBezTo>
                  <a:pt x="134" y="419"/>
                  <a:pt x="134" y="419"/>
                  <a:pt x="134" y="419"/>
                </a:cubicBezTo>
                <a:cubicBezTo>
                  <a:pt x="143" y="423"/>
                  <a:pt x="151" y="426"/>
                  <a:pt x="158" y="429"/>
                </a:cubicBezTo>
                <a:cubicBezTo>
                  <a:pt x="165" y="477"/>
                  <a:pt x="165" y="477"/>
                  <a:pt x="165" y="477"/>
                </a:cubicBezTo>
                <a:cubicBezTo>
                  <a:pt x="169" y="483"/>
                  <a:pt x="169" y="483"/>
                  <a:pt x="169" y="483"/>
                </a:cubicBezTo>
                <a:cubicBezTo>
                  <a:pt x="175" y="485"/>
                  <a:pt x="175" y="485"/>
                  <a:pt x="175" y="485"/>
                </a:cubicBezTo>
                <a:cubicBezTo>
                  <a:pt x="234" y="485"/>
                  <a:pt x="234" y="485"/>
                  <a:pt x="234" y="485"/>
                </a:cubicBezTo>
                <a:cubicBezTo>
                  <a:pt x="239" y="485"/>
                  <a:pt x="242" y="483"/>
                  <a:pt x="244" y="478"/>
                </a:cubicBezTo>
                <a:cubicBezTo>
                  <a:pt x="247" y="468"/>
                  <a:pt x="249" y="451"/>
                  <a:pt x="251" y="428"/>
                </a:cubicBezTo>
                <a:cubicBezTo>
                  <a:pt x="260" y="426"/>
                  <a:pt x="268" y="422"/>
                  <a:pt x="276" y="418"/>
                </a:cubicBezTo>
                <a:cubicBezTo>
                  <a:pt x="313" y="447"/>
                  <a:pt x="313" y="447"/>
                  <a:pt x="313" y="447"/>
                </a:cubicBezTo>
                <a:cubicBezTo>
                  <a:pt x="319" y="449"/>
                  <a:pt x="319" y="449"/>
                  <a:pt x="319" y="449"/>
                </a:cubicBezTo>
                <a:cubicBezTo>
                  <a:pt x="323" y="449"/>
                  <a:pt x="332" y="443"/>
                  <a:pt x="344" y="430"/>
                </a:cubicBezTo>
                <a:cubicBezTo>
                  <a:pt x="357" y="418"/>
                  <a:pt x="366" y="408"/>
                  <a:pt x="371" y="402"/>
                </a:cubicBezTo>
                <a:cubicBezTo>
                  <a:pt x="373" y="396"/>
                  <a:pt x="373" y="396"/>
                  <a:pt x="373" y="396"/>
                </a:cubicBezTo>
                <a:cubicBezTo>
                  <a:pt x="371" y="389"/>
                  <a:pt x="371" y="389"/>
                  <a:pt x="371" y="389"/>
                </a:cubicBezTo>
                <a:cubicBezTo>
                  <a:pt x="359" y="375"/>
                  <a:pt x="349" y="363"/>
                  <a:pt x="342" y="353"/>
                </a:cubicBezTo>
                <a:cubicBezTo>
                  <a:pt x="346" y="344"/>
                  <a:pt x="350" y="336"/>
                  <a:pt x="352" y="328"/>
                </a:cubicBezTo>
                <a:cubicBezTo>
                  <a:pt x="402" y="321"/>
                  <a:pt x="402" y="321"/>
                  <a:pt x="402" y="321"/>
                </a:cubicBezTo>
                <a:cubicBezTo>
                  <a:pt x="407" y="317"/>
                  <a:pt x="407" y="317"/>
                  <a:pt x="407" y="317"/>
                </a:cubicBezTo>
                <a:cubicBezTo>
                  <a:pt x="409" y="311"/>
                  <a:pt x="409" y="311"/>
                  <a:pt x="409" y="311"/>
                </a:cubicBezTo>
                <a:cubicBezTo>
                  <a:pt x="409" y="252"/>
                  <a:pt x="409" y="252"/>
                  <a:pt x="409" y="252"/>
                </a:cubicBezTo>
                <a:lnTo>
                  <a:pt x="407" y="246"/>
                </a:lnTo>
                <a:close/>
                <a:moveTo>
                  <a:pt x="520" y="147"/>
                </a:moveTo>
                <a:cubicBezTo>
                  <a:pt x="512" y="155"/>
                  <a:pt x="502" y="159"/>
                  <a:pt x="491" y="159"/>
                </a:cubicBezTo>
                <a:cubicBezTo>
                  <a:pt x="479" y="159"/>
                  <a:pt x="470" y="155"/>
                  <a:pt x="462" y="147"/>
                </a:cubicBezTo>
                <a:cubicBezTo>
                  <a:pt x="454" y="139"/>
                  <a:pt x="450" y="129"/>
                  <a:pt x="450" y="118"/>
                </a:cubicBezTo>
                <a:cubicBezTo>
                  <a:pt x="450" y="107"/>
                  <a:pt x="454" y="97"/>
                  <a:pt x="462" y="89"/>
                </a:cubicBezTo>
                <a:cubicBezTo>
                  <a:pt x="470" y="81"/>
                  <a:pt x="480" y="77"/>
                  <a:pt x="491" y="77"/>
                </a:cubicBezTo>
                <a:cubicBezTo>
                  <a:pt x="502" y="77"/>
                  <a:pt x="511" y="81"/>
                  <a:pt x="519" y="89"/>
                </a:cubicBezTo>
                <a:cubicBezTo>
                  <a:pt x="527" y="97"/>
                  <a:pt x="531" y="107"/>
                  <a:pt x="531" y="118"/>
                </a:cubicBezTo>
                <a:cubicBezTo>
                  <a:pt x="531" y="129"/>
                  <a:pt x="527" y="139"/>
                  <a:pt x="520" y="147"/>
                </a:cubicBezTo>
                <a:close/>
                <a:moveTo>
                  <a:pt x="520" y="473"/>
                </a:moveTo>
                <a:cubicBezTo>
                  <a:pt x="512" y="481"/>
                  <a:pt x="502" y="485"/>
                  <a:pt x="491" y="485"/>
                </a:cubicBezTo>
                <a:cubicBezTo>
                  <a:pt x="479" y="485"/>
                  <a:pt x="470" y="481"/>
                  <a:pt x="462" y="473"/>
                </a:cubicBezTo>
                <a:cubicBezTo>
                  <a:pt x="454" y="465"/>
                  <a:pt x="450" y="456"/>
                  <a:pt x="450" y="445"/>
                </a:cubicBezTo>
                <a:cubicBezTo>
                  <a:pt x="450" y="433"/>
                  <a:pt x="454" y="424"/>
                  <a:pt x="462" y="416"/>
                </a:cubicBezTo>
                <a:cubicBezTo>
                  <a:pt x="470" y="408"/>
                  <a:pt x="480" y="404"/>
                  <a:pt x="491" y="404"/>
                </a:cubicBezTo>
                <a:cubicBezTo>
                  <a:pt x="502" y="404"/>
                  <a:pt x="511" y="408"/>
                  <a:pt x="519" y="416"/>
                </a:cubicBezTo>
                <a:cubicBezTo>
                  <a:pt x="527" y="424"/>
                  <a:pt x="531" y="433"/>
                  <a:pt x="531" y="445"/>
                </a:cubicBezTo>
                <a:cubicBezTo>
                  <a:pt x="531" y="456"/>
                  <a:pt x="527" y="465"/>
                  <a:pt x="520" y="473"/>
                </a:cubicBezTo>
                <a:close/>
                <a:moveTo>
                  <a:pt x="205" y="363"/>
                </a:moveTo>
                <a:cubicBezTo>
                  <a:pt x="182" y="363"/>
                  <a:pt x="163" y="355"/>
                  <a:pt x="147" y="339"/>
                </a:cubicBezTo>
                <a:cubicBezTo>
                  <a:pt x="131" y="323"/>
                  <a:pt x="123" y="304"/>
                  <a:pt x="123" y="281"/>
                </a:cubicBezTo>
                <a:cubicBezTo>
                  <a:pt x="123" y="259"/>
                  <a:pt x="131" y="239"/>
                  <a:pt x="147" y="223"/>
                </a:cubicBezTo>
                <a:cubicBezTo>
                  <a:pt x="163" y="207"/>
                  <a:pt x="182" y="199"/>
                  <a:pt x="205" y="199"/>
                </a:cubicBezTo>
                <a:cubicBezTo>
                  <a:pt x="227" y="199"/>
                  <a:pt x="247" y="207"/>
                  <a:pt x="262" y="223"/>
                </a:cubicBezTo>
                <a:cubicBezTo>
                  <a:pt x="278" y="239"/>
                  <a:pt x="286" y="259"/>
                  <a:pt x="286" y="281"/>
                </a:cubicBezTo>
                <a:cubicBezTo>
                  <a:pt x="286" y="304"/>
                  <a:pt x="278" y="323"/>
                  <a:pt x="262" y="339"/>
                </a:cubicBezTo>
                <a:cubicBezTo>
                  <a:pt x="247" y="355"/>
                  <a:pt x="227" y="363"/>
                  <a:pt x="205" y="363"/>
                </a:cubicBezTo>
                <a:close/>
              </a:path>
            </a:pathLst>
          </a:custGeom>
          <a:gradFill>
            <a:gsLst>
              <a:gs pos="0">
                <a:srgbClr val="3399FF"/>
              </a:gs>
              <a:gs pos="100000">
                <a:srgbClr val="595959"/>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i="0" u="none" strike="noStrike" cap="none">
              <a:solidFill>
                <a:srgbClr val="000000"/>
              </a:solidFill>
              <a:latin typeface="Century Gothic"/>
              <a:ea typeface="Century Gothic"/>
              <a:cs typeface="Century Gothic"/>
              <a:sym typeface="Century Gothic"/>
            </a:endParaRPr>
          </a:p>
        </p:txBody>
      </p:sp>
      <p:sp>
        <p:nvSpPr>
          <p:cNvPr id="1128" name="Google Shape;1128;p202"/>
          <p:cNvSpPr/>
          <p:nvPr/>
        </p:nvSpPr>
        <p:spPr>
          <a:xfrm>
            <a:off x="4979861" y="3496267"/>
            <a:ext cx="342011" cy="562882"/>
          </a:xfrm>
          <a:custGeom>
            <a:avLst/>
            <a:gdLst/>
            <a:ahLst/>
            <a:cxnLst/>
            <a:rect l="l" t="t" r="r" b="b"/>
            <a:pathLst>
              <a:path w="448" h="671" extrusionOk="0">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gradFill>
            <a:gsLst>
              <a:gs pos="0">
                <a:srgbClr val="E052AA"/>
              </a:gs>
              <a:gs pos="100000">
                <a:srgbClr val="595959"/>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i="0" u="none" strike="noStrike" cap="none">
              <a:solidFill>
                <a:srgbClr val="000000"/>
              </a:solidFill>
              <a:latin typeface="Century Gothic"/>
              <a:ea typeface="Century Gothic"/>
              <a:cs typeface="Century Gothic"/>
              <a:sym typeface="Century Gothic"/>
            </a:endParaRPr>
          </a:p>
        </p:txBody>
      </p:sp>
      <p:sp>
        <p:nvSpPr>
          <p:cNvPr id="1129" name="Google Shape;1129;p202"/>
          <p:cNvSpPr/>
          <p:nvPr/>
        </p:nvSpPr>
        <p:spPr>
          <a:xfrm>
            <a:off x="3651373" y="1617340"/>
            <a:ext cx="671751" cy="429832"/>
          </a:xfrm>
          <a:custGeom>
            <a:avLst/>
            <a:gdLst/>
            <a:ahLst/>
            <a:cxnLst/>
            <a:rect l="l" t="t" r="r" b="b"/>
            <a:pathLst>
              <a:path w="826770" h="495484" extrusionOk="0">
                <a:moveTo>
                  <a:pt x="417790" y="400407"/>
                </a:moveTo>
                <a:cubicBezTo>
                  <a:pt x="422672" y="400049"/>
                  <a:pt x="427672" y="401478"/>
                  <a:pt x="431482" y="404812"/>
                </a:cubicBezTo>
                <a:cubicBezTo>
                  <a:pt x="439102" y="411479"/>
                  <a:pt x="440055" y="423862"/>
                  <a:pt x="433387" y="431481"/>
                </a:cubicBezTo>
                <a:lnTo>
                  <a:pt x="396240" y="474344"/>
                </a:lnTo>
                <a:cubicBezTo>
                  <a:pt x="393382" y="478154"/>
                  <a:pt x="388620" y="480059"/>
                  <a:pt x="383857" y="481012"/>
                </a:cubicBezTo>
                <a:cubicBezTo>
                  <a:pt x="379095" y="481012"/>
                  <a:pt x="373380" y="480059"/>
                  <a:pt x="369570" y="476249"/>
                </a:cubicBezTo>
                <a:cubicBezTo>
                  <a:pt x="361950" y="469581"/>
                  <a:pt x="360997" y="457199"/>
                  <a:pt x="367665" y="449579"/>
                </a:cubicBezTo>
                <a:lnTo>
                  <a:pt x="404812" y="406717"/>
                </a:lnTo>
                <a:cubicBezTo>
                  <a:pt x="408146" y="402907"/>
                  <a:pt x="412909" y="400764"/>
                  <a:pt x="417790" y="400407"/>
                </a:cubicBezTo>
                <a:close/>
                <a:moveTo>
                  <a:pt x="365879" y="361830"/>
                </a:moveTo>
                <a:cubicBezTo>
                  <a:pt x="371951" y="361473"/>
                  <a:pt x="378143" y="363378"/>
                  <a:pt x="382905" y="367664"/>
                </a:cubicBezTo>
                <a:cubicBezTo>
                  <a:pt x="392430" y="376237"/>
                  <a:pt x="393382" y="391477"/>
                  <a:pt x="384810" y="401002"/>
                </a:cubicBezTo>
                <a:lnTo>
                  <a:pt x="340995" y="451484"/>
                </a:lnTo>
                <a:cubicBezTo>
                  <a:pt x="337185" y="456247"/>
                  <a:pt x="331470" y="459104"/>
                  <a:pt x="325755" y="459104"/>
                </a:cubicBezTo>
                <a:cubicBezTo>
                  <a:pt x="319087" y="460057"/>
                  <a:pt x="313372" y="458152"/>
                  <a:pt x="307657" y="453389"/>
                </a:cubicBezTo>
                <a:cubicBezTo>
                  <a:pt x="298132" y="444817"/>
                  <a:pt x="297180" y="429577"/>
                  <a:pt x="305752" y="420052"/>
                </a:cubicBezTo>
                <a:lnTo>
                  <a:pt x="349567" y="369569"/>
                </a:lnTo>
                <a:cubicBezTo>
                  <a:pt x="353854" y="364807"/>
                  <a:pt x="359807" y="362187"/>
                  <a:pt x="365879" y="361830"/>
                </a:cubicBezTo>
                <a:close/>
                <a:moveTo>
                  <a:pt x="305395" y="317063"/>
                </a:moveTo>
                <a:cubicBezTo>
                  <a:pt x="312658" y="316468"/>
                  <a:pt x="320040" y="318611"/>
                  <a:pt x="325755" y="323850"/>
                </a:cubicBezTo>
                <a:cubicBezTo>
                  <a:pt x="337185" y="334327"/>
                  <a:pt x="339090" y="352425"/>
                  <a:pt x="328612" y="363855"/>
                </a:cubicBezTo>
                <a:lnTo>
                  <a:pt x="284797" y="414337"/>
                </a:lnTo>
                <a:cubicBezTo>
                  <a:pt x="280035" y="420052"/>
                  <a:pt x="272415" y="423862"/>
                  <a:pt x="265747" y="423862"/>
                </a:cubicBezTo>
                <a:cubicBezTo>
                  <a:pt x="258127" y="424815"/>
                  <a:pt x="250507" y="421957"/>
                  <a:pt x="244792" y="417195"/>
                </a:cubicBezTo>
                <a:cubicBezTo>
                  <a:pt x="233362" y="406717"/>
                  <a:pt x="231457" y="388620"/>
                  <a:pt x="241935" y="377190"/>
                </a:cubicBezTo>
                <a:lnTo>
                  <a:pt x="285750" y="326707"/>
                </a:lnTo>
                <a:cubicBezTo>
                  <a:pt x="290989" y="320992"/>
                  <a:pt x="298132" y="317658"/>
                  <a:pt x="305395" y="317063"/>
                </a:cubicBezTo>
                <a:close/>
                <a:moveTo>
                  <a:pt x="242531" y="275153"/>
                </a:moveTo>
                <a:cubicBezTo>
                  <a:pt x="249793" y="274558"/>
                  <a:pt x="257175" y="276701"/>
                  <a:pt x="262890" y="281940"/>
                </a:cubicBezTo>
                <a:cubicBezTo>
                  <a:pt x="274320" y="292417"/>
                  <a:pt x="276225" y="310515"/>
                  <a:pt x="265748" y="321945"/>
                </a:cubicBezTo>
                <a:lnTo>
                  <a:pt x="215265" y="379095"/>
                </a:lnTo>
                <a:cubicBezTo>
                  <a:pt x="209550" y="384810"/>
                  <a:pt x="202883" y="387667"/>
                  <a:pt x="196215" y="388620"/>
                </a:cubicBezTo>
                <a:cubicBezTo>
                  <a:pt x="188595" y="389572"/>
                  <a:pt x="180975" y="386715"/>
                  <a:pt x="175260" y="381952"/>
                </a:cubicBezTo>
                <a:cubicBezTo>
                  <a:pt x="163830" y="371475"/>
                  <a:pt x="161925" y="353377"/>
                  <a:pt x="172403" y="341947"/>
                </a:cubicBezTo>
                <a:lnTo>
                  <a:pt x="222885" y="284797"/>
                </a:lnTo>
                <a:cubicBezTo>
                  <a:pt x="228124" y="279082"/>
                  <a:pt x="235268" y="275748"/>
                  <a:pt x="242531" y="275153"/>
                </a:cubicBezTo>
                <a:close/>
                <a:moveTo>
                  <a:pt x="200025" y="85725"/>
                </a:moveTo>
                <a:cubicBezTo>
                  <a:pt x="258128" y="114300"/>
                  <a:pt x="314325" y="91440"/>
                  <a:pt x="358140" y="97155"/>
                </a:cubicBezTo>
                <a:lnTo>
                  <a:pt x="301943" y="161925"/>
                </a:lnTo>
                <a:cubicBezTo>
                  <a:pt x="281940" y="185737"/>
                  <a:pt x="283845" y="221932"/>
                  <a:pt x="307658" y="242887"/>
                </a:cubicBezTo>
                <a:cubicBezTo>
                  <a:pt x="317183" y="252412"/>
                  <a:pt x="330518" y="257175"/>
                  <a:pt x="344805" y="257175"/>
                </a:cubicBezTo>
                <a:cubicBezTo>
                  <a:pt x="345758" y="257175"/>
                  <a:pt x="347663" y="257175"/>
                  <a:pt x="349568" y="257175"/>
                </a:cubicBezTo>
                <a:cubicBezTo>
                  <a:pt x="364808" y="256222"/>
                  <a:pt x="378143" y="249555"/>
                  <a:pt x="387668" y="238125"/>
                </a:cubicBezTo>
                <a:lnTo>
                  <a:pt x="453390" y="162877"/>
                </a:lnTo>
                <a:lnTo>
                  <a:pt x="463868" y="172402"/>
                </a:lnTo>
                <a:lnTo>
                  <a:pt x="617220" y="303847"/>
                </a:lnTo>
                <a:cubicBezTo>
                  <a:pt x="623888" y="310515"/>
                  <a:pt x="628650" y="319087"/>
                  <a:pt x="627698" y="329565"/>
                </a:cubicBezTo>
                <a:cubicBezTo>
                  <a:pt x="629603" y="350520"/>
                  <a:pt x="614363" y="368617"/>
                  <a:pt x="593408" y="370522"/>
                </a:cubicBezTo>
                <a:cubicBezTo>
                  <a:pt x="585788" y="371475"/>
                  <a:pt x="579120" y="369570"/>
                  <a:pt x="573405" y="366712"/>
                </a:cubicBezTo>
                <a:cubicBezTo>
                  <a:pt x="573405" y="368617"/>
                  <a:pt x="574358" y="370522"/>
                  <a:pt x="574358" y="372427"/>
                </a:cubicBezTo>
                <a:cubicBezTo>
                  <a:pt x="576263" y="393382"/>
                  <a:pt x="561023" y="411480"/>
                  <a:pt x="540068" y="413385"/>
                </a:cubicBezTo>
                <a:cubicBezTo>
                  <a:pt x="537210" y="413385"/>
                  <a:pt x="533400" y="413385"/>
                  <a:pt x="530543" y="412432"/>
                </a:cubicBezTo>
                <a:cubicBezTo>
                  <a:pt x="530543" y="412432"/>
                  <a:pt x="530543" y="413385"/>
                  <a:pt x="530543" y="413385"/>
                </a:cubicBezTo>
                <a:cubicBezTo>
                  <a:pt x="532448" y="434340"/>
                  <a:pt x="517208" y="452437"/>
                  <a:pt x="496253" y="454342"/>
                </a:cubicBezTo>
                <a:cubicBezTo>
                  <a:pt x="493395" y="454342"/>
                  <a:pt x="489585" y="454342"/>
                  <a:pt x="486728" y="453390"/>
                </a:cubicBezTo>
                <a:cubicBezTo>
                  <a:pt x="486728" y="453390"/>
                  <a:pt x="486728" y="454342"/>
                  <a:pt x="486728" y="454342"/>
                </a:cubicBezTo>
                <a:cubicBezTo>
                  <a:pt x="488633" y="475297"/>
                  <a:pt x="473393" y="493395"/>
                  <a:pt x="452438" y="495300"/>
                </a:cubicBezTo>
                <a:cubicBezTo>
                  <a:pt x="443865" y="496252"/>
                  <a:pt x="436245" y="493395"/>
                  <a:pt x="429578" y="489585"/>
                </a:cubicBezTo>
                <a:lnTo>
                  <a:pt x="416243" y="479107"/>
                </a:lnTo>
                <a:lnTo>
                  <a:pt x="448628" y="441960"/>
                </a:lnTo>
                <a:cubicBezTo>
                  <a:pt x="455295" y="434340"/>
                  <a:pt x="459105" y="424815"/>
                  <a:pt x="458153" y="414337"/>
                </a:cubicBezTo>
                <a:cubicBezTo>
                  <a:pt x="457200" y="404812"/>
                  <a:pt x="452438" y="395287"/>
                  <a:pt x="444818" y="388620"/>
                </a:cubicBezTo>
                <a:cubicBezTo>
                  <a:pt x="438150" y="381952"/>
                  <a:pt x="429578" y="379095"/>
                  <a:pt x="420053" y="379095"/>
                </a:cubicBezTo>
                <a:cubicBezTo>
                  <a:pt x="416243" y="379095"/>
                  <a:pt x="412433" y="380047"/>
                  <a:pt x="409575" y="381000"/>
                </a:cubicBezTo>
                <a:cubicBezTo>
                  <a:pt x="408623" y="369570"/>
                  <a:pt x="403860" y="359092"/>
                  <a:pt x="395288" y="351472"/>
                </a:cubicBezTo>
                <a:cubicBezTo>
                  <a:pt x="386715" y="344805"/>
                  <a:pt x="377190" y="340995"/>
                  <a:pt x="366713" y="340995"/>
                </a:cubicBezTo>
                <a:cubicBezTo>
                  <a:pt x="362903" y="340995"/>
                  <a:pt x="358140" y="341947"/>
                  <a:pt x="354330" y="342900"/>
                </a:cubicBezTo>
                <a:cubicBezTo>
                  <a:pt x="354330" y="329565"/>
                  <a:pt x="348615" y="317182"/>
                  <a:pt x="338138" y="307657"/>
                </a:cubicBezTo>
                <a:cubicBezTo>
                  <a:pt x="329565" y="300037"/>
                  <a:pt x="318135" y="296227"/>
                  <a:pt x="306705" y="296227"/>
                </a:cubicBezTo>
                <a:cubicBezTo>
                  <a:pt x="300990" y="296227"/>
                  <a:pt x="295275" y="297180"/>
                  <a:pt x="290513" y="299085"/>
                </a:cubicBezTo>
                <a:cubicBezTo>
                  <a:pt x="289560" y="285750"/>
                  <a:pt x="284798" y="273367"/>
                  <a:pt x="274320" y="264795"/>
                </a:cubicBezTo>
                <a:cubicBezTo>
                  <a:pt x="265748" y="257175"/>
                  <a:pt x="254318" y="253365"/>
                  <a:pt x="242888" y="253365"/>
                </a:cubicBezTo>
                <a:cubicBezTo>
                  <a:pt x="228600" y="253365"/>
                  <a:pt x="215265" y="259080"/>
                  <a:pt x="206693" y="269557"/>
                </a:cubicBezTo>
                <a:lnTo>
                  <a:pt x="181928" y="298132"/>
                </a:lnTo>
                <a:lnTo>
                  <a:pt x="117158" y="222885"/>
                </a:lnTo>
                <a:close/>
                <a:moveTo>
                  <a:pt x="422910" y="77152"/>
                </a:moveTo>
                <a:cubicBezTo>
                  <a:pt x="422910" y="77152"/>
                  <a:pt x="426720" y="78104"/>
                  <a:pt x="427672" y="78104"/>
                </a:cubicBezTo>
                <a:cubicBezTo>
                  <a:pt x="491490" y="90487"/>
                  <a:pt x="548640" y="118109"/>
                  <a:pt x="627697" y="89534"/>
                </a:cubicBezTo>
                <a:lnTo>
                  <a:pt x="708660" y="221932"/>
                </a:lnTo>
                <a:lnTo>
                  <a:pt x="640080" y="300989"/>
                </a:lnTo>
                <a:cubicBezTo>
                  <a:pt x="636270" y="295274"/>
                  <a:pt x="634364" y="293369"/>
                  <a:pt x="629602" y="288607"/>
                </a:cubicBezTo>
                <a:lnTo>
                  <a:pt x="451485" y="135254"/>
                </a:lnTo>
                <a:cubicBezTo>
                  <a:pt x="451485" y="135254"/>
                  <a:pt x="373380" y="224789"/>
                  <a:pt x="373380" y="224789"/>
                </a:cubicBezTo>
                <a:cubicBezTo>
                  <a:pt x="366712" y="233362"/>
                  <a:pt x="357187" y="237172"/>
                  <a:pt x="347662" y="238124"/>
                </a:cubicBezTo>
                <a:cubicBezTo>
                  <a:pt x="337185" y="239077"/>
                  <a:pt x="327660" y="235267"/>
                  <a:pt x="319087" y="228599"/>
                </a:cubicBezTo>
                <a:cubicBezTo>
                  <a:pt x="302895" y="215264"/>
                  <a:pt x="300990" y="191452"/>
                  <a:pt x="315277" y="175259"/>
                </a:cubicBezTo>
                <a:lnTo>
                  <a:pt x="390524" y="89534"/>
                </a:lnTo>
                <a:cubicBezTo>
                  <a:pt x="399097" y="80009"/>
                  <a:pt x="411480" y="76199"/>
                  <a:pt x="422910" y="77152"/>
                </a:cubicBezTo>
                <a:close/>
                <a:moveTo>
                  <a:pt x="719137" y="0"/>
                </a:moveTo>
                <a:lnTo>
                  <a:pt x="826770" y="179070"/>
                </a:lnTo>
                <a:lnTo>
                  <a:pt x="753427" y="223837"/>
                </a:lnTo>
                <a:cubicBezTo>
                  <a:pt x="744855" y="229552"/>
                  <a:pt x="732472" y="226695"/>
                  <a:pt x="727710" y="217170"/>
                </a:cubicBezTo>
                <a:lnTo>
                  <a:pt x="639127" y="70485"/>
                </a:lnTo>
                <a:cubicBezTo>
                  <a:pt x="633412" y="61912"/>
                  <a:pt x="636270" y="49530"/>
                  <a:pt x="645795" y="44767"/>
                </a:cubicBezTo>
                <a:close/>
                <a:moveTo>
                  <a:pt x="108585" y="0"/>
                </a:moveTo>
                <a:lnTo>
                  <a:pt x="180975" y="44767"/>
                </a:lnTo>
                <a:cubicBezTo>
                  <a:pt x="190500" y="49530"/>
                  <a:pt x="193357" y="61912"/>
                  <a:pt x="187642" y="70485"/>
                </a:cubicBezTo>
                <a:lnTo>
                  <a:pt x="99060" y="217170"/>
                </a:lnTo>
                <a:cubicBezTo>
                  <a:pt x="94297" y="226695"/>
                  <a:pt x="81915" y="229552"/>
                  <a:pt x="73342" y="223837"/>
                </a:cubicBezTo>
                <a:lnTo>
                  <a:pt x="0" y="179070"/>
                </a:lnTo>
                <a:close/>
              </a:path>
            </a:pathLst>
          </a:custGeom>
          <a:gradFill>
            <a:gsLst>
              <a:gs pos="0">
                <a:srgbClr val="F3EF43"/>
              </a:gs>
              <a:gs pos="100000">
                <a:srgbClr val="595959"/>
              </a:gs>
            </a:gsLst>
            <a:lin ang="5400012" scaled="0"/>
          </a:gra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000">
              <a:solidFill>
                <a:srgbClr val="000000"/>
              </a:solidFill>
              <a:latin typeface="Century Gothic"/>
              <a:ea typeface="Century Gothic"/>
              <a:cs typeface="Century Gothic"/>
              <a:sym typeface="Century Gothic"/>
            </a:endParaRPr>
          </a:p>
        </p:txBody>
      </p:sp>
      <p:sp>
        <p:nvSpPr>
          <p:cNvPr id="1130" name="Google Shape;1130;p202"/>
          <p:cNvSpPr/>
          <p:nvPr/>
        </p:nvSpPr>
        <p:spPr>
          <a:xfrm>
            <a:off x="5440767" y="2481392"/>
            <a:ext cx="520937" cy="484661"/>
          </a:xfrm>
          <a:custGeom>
            <a:avLst/>
            <a:gdLst/>
            <a:ahLst/>
            <a:cxnLst/>
            <a:rect l="l" t="t" r="r" b="b"/>
            <a:pathLst>
              <a:path w="523" h="448" extrusionOk="0">
                <a:moveTo>
                  <a:pt x="514" y="307"/>
                </a:moveTo>
                <a:cubicBezTo>
                  <a:pt x="509" y="301"/>
                  <a:pt x="502" y="299"/>
                  <a:pt x="495" y="299"/>
                </a:cubicBezTo>
                <a:cubicBezTo>
                  <a:pt x="467" y="299"/>
                  <a:pt x="467" y="299"/>
                  <a:pt x="467" y="299"/>
                </a:cubicBezTo>
                <a:cubicBezTo>
                  <a:pt x="467" y="243"/>
                  <a:pt x="467" y="243"/>
                  <a:pt x="467" y="243"/>
                </a:cubicBezTo>
                <a:cubicBezTo>
                  <a:pt x="467" y="233"/>
                  <a:pt x="463" y="224"/>
                  <a:pt x="455" y="217"/>
                </a:cubicBezTo>
                <a:cubicBezTo>
                  <a:pt x="448" y="209"/>
                  <a:pt x="439" y="205"/>
                  <a:pt x="429" y="205"/>
                </a:cubicBezTo>
                <a:cubicBezTo>
                  <a:pt x="280" y="205"/>
                  <a:pt x="280" y="205"/>
                  <a:pt x="280" y="205"/>
                </a:cubicBezTo>
                <a:cubicBezTo>
                  <a:pt x="280" y="150"/>
                  <a:pt x="280" y="150"/>
                  <a:pt x="280" y="150"/>
                </a:cubicBezTo>
                <a:cubicBezTo>
                  <a:pt x="308" y="150"/>
                  <a:pt x="308" y="150"/>
                  <a:pt x="308" y="150"/>
                </a:cubicBezTo>
                <a:cubicBezTo>
                  <a:pt x="316" y="150"/>
                  <a:pt x="322" y="147"/>
                  <a:pt x="328" y="141"/>
                </a:cubicBezTo>
                <a:cubicBezTo>
                  <a:pt x="333" y="136"/>
                  <a:pt x="336" y="129"/>
                  <a:pt x="336" y="122"/>
                </a:cubicBezTo>
                <a:cubicBezTo>
                  <a:pt x="336" y="28"/>
                  <a:pt x="336" y="28"/>
                  <a:pt x="336" y="28"/>
                </a:cubicBezTo>
                <a:cubicBezTo>
                  <a:pt x="336" y="21"/>
                  <a:pt x="333" y="14"/>
                  <a:pt x="328" y="8"/>
                </a:cubicBezTo>
                <a:cubicBezTo>
                  <a:pt x="322" y="3"/>
                  <a:pt x="316" y="0"/>
                  <a:pt x="308" y="0"/>
                </a:cubicBezTo>
                <a:cubicBezTo>
                  <a:pt x="215" y="0"/>
                  <a:pt x="215" y="0"/>
                  <a:pt x="215" y="0"/>
                </a:cubicBezTo>
                <a:cubicBezTo>
                  <a:pt x="207" y="0"/>
                  <a:pt x="200" y="3"/>
                  <a:pt x="195" y="8"/>
                </a:cubicBezTo>
                <a:cubicBezTo>
                  <a:pt x="189" y="14"/>
                  <a:pt x="187" y="21"/>
                  <a:pt x="187" y="28"/>
                </a:cubicBezTo>
                <a:cubicBezTo>
                  <a:pt x="187" y="122"/>
                  <a:pt x="187" y="122"/>
                  <a:pt x="187" y="122"/>
                </a:cubicBezTo>
                <a:cubicBezTo>
                  <a:pt x="187" y="129"/>
                  <a:pt x="189" y="136"/>
                  <a:pt x="195" y="141"/>
                </a:cubicBezTo>
                <a:cubicBezTo>
                  <a:pt x="200" y="147"/>
                  <a:pt x="207" y="150"/>
                  <a:pt x="215" y="150"/>
                </a:cubicBezTo>
                <a:cubicBezTo>
                  <a:pt x="243" y="150"/>
                  <a:pt x="243" y="150"/>
                  <a:pt x="243" y="150"/>
                </a:cubicBezTo>
                <a:cubicBezTo>
                  <a:pt x="243" y="205"/>
                  <a:pt x="243" y="205"/>
                  <a:pt x="243" y="205"/>
                </a:cubicBezTo>
                <a:cubicBezTo>
                  <a:pt x="93" y="205"/>
                  <a:pt x="93" y="205"/>
                  <a:pt x="93" y="205"/>
                </a:cubicBezTo>
                <a:cubicBezTo>
                  <a:pt x="83" y="205"/>
                  <a:pt x="75" y="209"/>
                  <a:pt x="67" y="217"/>
                </a:cubicBezTo>
                <a:cubicBezTo>
                  <a:pt x="60" y="224"/>
                  <a:pt x="56" y="233"/>
                  <a:pt x="56" y="243"/>
                </a:cubicBezTo>
                <a:cubicBezTo>
                  <a:pt x="56" y="299"/>
                  <a:pt x="56" y="299"/>
                  <a:pt x="56" y="299"/>
                </a:cubicBezTo>
                <a:cubicBezTo>
                  <a:pt x="28" y="299"/>
                  <a:pt x="28" y="299"/>
                  <a:pt x="28" y="299"/>
                </a:cubicBezTo>
                <a:cubicBezTo>
                  <a:pt x="20" y="299"/>
                  <a:pt x="14" y="301"/>
                  <a:pt x="8" y="307"/>
                </a:cubicBezTo>
                <a:cubicBezTo>
                  <a:pt x="3" y="312"/>
                  <a:pt x="0" y="319"/>
                  <a:pt x="0" y="327"/>
                </a:cubicBezTo>
                <a:cubicBezTo>
                  <a:pt x="0" y="420"/>
                  <a:pt x="0" y="420"/>
                  <a:pt x="0" y="420"/>
                </a:cubicBezTo>
                <a:cubicBezTo>
                  <a:pt x="0" y="428"/>
                  <a:pt x="3" y="434"/>
                  <a:pt x="8" y="440"/>
                </a:cubicBezTo>
                <a:cubicBezTo>
                  <a:pt x="14" y="445"/>
                  <a:pt x="20" y="448"/>
                  <a:pt x="28" y="448"/>
                </a:cubicBezTo>
                <a:cubicBezTo>
                  <a:pt x="121" y="448"/>
                  <a:pt x="121" y="448"/>
                  <a:pt x="121" y="448"/>
                </a:cubicBezTo>
                <a:cubicBezTo>
                  <a:pt x="129" y="448"/>
                  <a:pt x="136" y="445"/>
                  <a:pt x="141" y="440"/>
                </a:cubicBezTo>
                <a:cubicBezTo>
                  <a:pt x="147" y="434"/>
                  <a:pt x="149" y="428"/>
                  <a:pt x="149" y="420"/>
                </a:cubicBezTo>
                <a:cubicBezTo>
                  <a:pt x="149" y="327"/>
                  <a:pt x="149" y="327"/>
                  <a:pt x="149" y="327"/>
                </a:cubicBezTo>
                <a:cubicBezTo>
                  <a:pt x="149" y="319"/>
                  <a:pt x="147" y="312"/>
                  <a:pt x="141" y="307"/>
                </a:cubicBezTo>
                <a:cubicBezTo>
                  <a:pt x="136" y="301"/>
                  <a:pt x="129" y="299"/>
                  <a:pt x="121" y="299"/>
                </a:cubicBezTo>
                <a:cubicBezTo>
                  <a:pt x="93" y="299"/>
                  <a:pt x="93" y="299"/>
                  <a:pt x="93" y="299"/>
                </a:cubicBezTo>
                <a:cubicBezTo>
                  <a:pt x="93" y="243"/>
                  <a:pt x="93" y="243"/>
                  <a:pt x="93" y="243"/>
                </a:cubicBezTo>
                <a:cubicBezTo>
                  <a:pt x="243" y="243"/>
                  <a:pt x="243" y="243"/>
                  <a:pt x="243" y="243"/>
                </a:cubicBezTo>
                <a:cubicBezTo>
                  <a:pt x="243" y="299"/>
                  <a:pt x="243" y="299"/>
                  <a:pt x="243" y="299"/>
                </a:cubicBezTo>
                <a:cubicBezTo>
                  <a:pt x="215" y="299"/>
                  <a:pt x="215" y="299"/>
                  <a:pt x="215" y="299"/>
                </a:cubicBezTo>
                <a:cubicBezTo>
                  <a:pt x="207" y="299"/>
                  <a:pt x="200" y="301"/>
                  <a:pt x="195" y="307"/>
                </a:cubicBezTo>
                <a:cubicBezTo>
                  <a:pt x="189" y="312"/>
                  <a:pt x="187" y="319"/>
                  <a:pt x="187" y="327"/>
                </a:cubicBezTo>
                <a:cubicBezTo>
                  <a:pt x="187" y="420"/>
                  <a:pt x="187" y="420"/>
                  <a:pt x="187" y="420"/>
                </a:cubicBezTo>
                <a:cubicBezTo>
                  <a:pt x="187" y="428"/>
                  <a:pt x="189" y="434"/>
                  <a:pt x="195" y="440"/>
                </a:cubicBezTo>
                <a:cubicBezTo>
                  <a:pt x="200" y="445"/>
                  <a:pt x="207" y="448"/>
                  <a:pt x="215" y="448"/>
                </a:cubicBezTo>
                <a:cubicBezTo>
                  <a:pt x="308" y="448"/>
                  <a:pt x="308" y="448"/>
                  <a:pt x="308" y="448"/>
                </a:cubicBezTo>
                <a:cubicBezTo>
                  <a:pt x="316" y="448"/>
                  <a:pt x="322" y="445"/>
                  <a:pt x="328" y="440"/>
                </a:cubicBezTo>
                <a:cubicBezTo>
                  <a:pt x="333" y="434"/>
                  <a:pt x="336" y="428"/>
                  <a:pt x="336" y="420"/>
                </a:cubicBezTo>
                <a:cubicBezTo>
                  <a:pt x="336" y="327"/>
                  <a:pt x="336" y="327"/>
                  <a:pt x="336" y="327"/>
                </a:cubicBezTo>
                <a:cubicBezTo>
                  <a:pt x="336" y="319"/>
                  <a:pt x="333" y="312"/>
                  <a:pt x="328" y="307"/>
                </a:cubicBezTo>
                <a:cubicBezTo>
                  <a:pt x="322" y="301"/>
                  <a:pt x="316" y="299"/>
                  <a:pt x="308" y="299"/>
                </a:cubicBezTo>
                <a:cubicBezTo>
                  <a:pt x="280" y="299"/>
                  <a:pt x="280" y="299"/>
                  <a:pt x="280" y="299"/>
                </a:cubicBezTo>
                <a:cubicBezTo>
                  <a:pt x="280" y="243"/>
                  <a:pt x="280" y="243"/>
                  <a:pt x="280" y="243"/>
                </a:cubicBezTo>
                <a:cubicBezTo>
                  <a:pt x="429" y="243"/>
                  <a:pt x="429" y="243"/>
                  <a:pt x="429" y="243"/>
                </a:cubicBezTo>
                <a:cubicBezTo>
                  <a:pt x="429" y="299"/>
                  <a:pt x="429" y="299"/>
                  <a:pt x="429" y="299"/>
                </a:cubicBezTo>
                <a:cubicBezTo>
                  <a:pt x="401" y="299"/>
                  <a:pt x="401" y="299"/>
                  <a:pt x="401" y="299"/>
                </a:cubicBezTo>
                <a:cubicBezTo>
                  <a:pt x="393" y="299"/>
                  <a:pt x="387" y="301"/>
                  <a:pt x="381" y="307"/>
                </a:cubicBezTo>
                <a:cubicBezTo>
                  <a:pt x="376" y="312"/>
                  <a:pt x="373" y="319"/>
                  <a:pt x="373" y="327"/>
                </a:cubicBezTo>
                <a:cubicBezTo>
                  <a:pt x="373" y="420"/>
                  <a:pt x="373" y="420"/>
                  <a:pt x="373" y="420"/>
                </a:cubicBezTo>
                <a:cubicBezTo>
                  <a:pt x="373" y="428"/>
                  <a:pt x="376" y="434"/>
                  <a:pt x="381" y="440"/>
                </a:cubicBezTo>
                <a:cubicBezTo>
                  <a:pt x="387" y="445"/>
                  <a:pt x="393" y="448"/>
                  <a:pt x="401" y="448"/>
                </a:cubicBezTo>
                <a:cubicBezTo>
                  <a:pt x="495" y="448"/>
                  <a:pt x="495" y="448"/>
                  <a:pt x="495" y="448"/>
                </a:cubicBezTo>
                <a:cubicBezTo>
                  <a:pt x="502" y="448"/>
                  <a:pt x="509" y="445"/>
                  <a:pt x="514" y="440"/>
                </a:cubicBezTo>
                <a:cubicBezTo>
                  <a:pt x="520" y="434"/>
                  <a:pt x="523" y="428"/>
                  <a:pt x="523" y="420"/>
                </a:cubicBezTo>
                <a:cubicBezTo>
                  <a:pt x="523" y="327"/>
                  <a:pt x="523" y="327"/>
                  <a:pt x="523" y="327"/>
                </a:cubicBezTo>
                <a:cubicBezTo>
                  <a:pt x="523" y="319"/>
                  <a:pt x="520" y="312"/>
                  <a:pt x="514" y="307"/>
                </a:cubicBezTo>
                <a:close/>
              </a:path>
            </a:pathLst>
          </a:custGeom>
          <a:gradFill>
            <a:gsLst>
              <a:gs pos="0">
                <a:srgbClr val="66CCB4"/>
              </a:gs>
              <a:gs pos="100000">
                <a:srgbClr val="595959"/>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u="none">
              <a:solidFill>
                <a:srgbClr val="000000"/>
              </a:solidFill>
              <a:latin typeface="Century Gothic"/>
              <a:ea typeface="Century Gothic"/>
              <a:cs typeface="Century Gothic"/>
              <a:sym typeface="Century Gothic"/>
            </a:endParaRPr>
          </a:p>
        </p:txBody>
      </p:sp>
      <p:grpSp>
        <p:nvGrpSpPr>
          <p:cNvPr id="1131" name="Google Shape;1131;p202"/>
          <p:cNvGrpSpPr/>
          <p:nvPr/>
        </p:nvGrpSpPr>
        <p:grpSpPr>
          <a:xfrm>
            <a:off x="77240" y="2325880"/>
            <a:ext cx="2864866" cy="807745"/>
            <a:chOff x="-138695" y="2612757"/>
            <a:chExt cx="3783000" cy="1076994"/>
          </a:xfrm>
        </p:grpSpPr>
        <p:sp>
          <p:nvSpPr>
            <p:cNvPr id="1132" name="Google Shape;1132;p202"/>
            <p:cNvSpPr txBox="1"/>
            <p:nvPr/>
          </p:nvSpPr>
          <p:spPr>
            <a:xfrm>
              <a:off x="-138695" y="2612757"/>
              <a:ext cx="3783000" cy="430800"/>
            </a:xfrm>
            <a:prstGeom prst="rect">
              <a:avLst/>
            </a:prstGeom>
            <a:noFill/>
            <a:ln>
              <a:noFill/>
            </a:ln>
          </p:spPr>
          <p:txBody>
            <a:bodyPr spcFirstLastPara="1" wrap="square" lIns="0" tIns="34275" rIns="0" bIns="34275" anchor="b" anchorCtr="0">
              <a:noAutofit/>
            </a:bodyPr>
            <a:lstStyle/>
            <a:p>
              <a:pPr marL="0" marR="0" lvl="0" indent="0" algn="l" rtl="0">
                <a:spcBef>
                  <a:spcPts val="0"/>
                </a:spcBef>
                <a:spcAft>
                  <a:spcPts val="0"/>
                </a:spcAft>
                <a:buNone/>
              </a:pPr>
              <a:r>
                <a:rPr lang="en-GB" sz="1700" b="1">
                  <a:solidFill>
                    <a:srgbClr val="B1DB15"/>
                  </a:solidFill>
                  <a:latin typeface="Century Gothic"/>
                  <a:ea typeface="Century Gothic"/>
                  <a:cs typeface="Century Gothic"/>
                  <a:sym typeface="Century Gothic"/>
                </a:rPr>
                <a:t>Facilitate experimentation</a:t>
              </a:r>
              <a:endParaRPr sz="1100">
                <a:latin typeface="Century Gothic"/>
                <a:ea typeface="Century Gothic"/>
                <a:cs typeface="Century Gothic"/>
                <a:sym typeface="Century Gothic"/>
              </a:endParaRPr>
            </a:p>
          </p:txBody>
        </p:sp>
        <p:sp>
          <p:nvSpPr>
            <p:cNvPr id="1133" name="Google Shape;1133;p202"/>
            <p:cNvSpPr txBox="1"/>
            <p:nvPr/>
          </p:nvSpPr>
          <p:spPr>
            <a:xfrm>
              <a:off x="-138695" y="3043551"/>
              <a:ext cx="3691500" cy="6462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a:solidFill>
                    <a:schemeClr val="dk1"/>
                  </a:solidFill>
                  <a:latin typeface="Century Gothic"/>
                  <a:ea typeface="Century Gothic"/>
                  <a:cs typeface="Century Gothic"/>
                  <a:sym typeface="Century Gothic"/>
                </a:rPr>
                <a:t>Bring parties together to design and implement regulatory experiments.</a:t>
              </a:r>
              <a:endParaRPr sz="1100">
                <a:latin typeface="Century Gothic"/>
                <a:ea typeface="Century Gothic"/>
                <a:cs typeface="Century Gothic"/>
                <a:sym typeface="Century Gothic"/>
              </a:endParaRPr>
            </a:p>
          </p:txBody>
        </p:sp>
      </p:grpSp>
      <p:grpSp>
        <p:nvGrpSpPr>
          <p:cNvPr id="1134" name="Google Shape;1134;p202"/>
          <p:cNvGrpSpPr/>
          <p:nvPr/>
        </p:nvGrpSpPr>
        <p:grpSpPr>
          <a:xfrm>
            <a:off x="137394" y="3568487"/>
            <a:ext cx="3102026" cy="1027792"/>
            <a:chOff x="-17498" y="4664505"/>
            <a:chExt cx="3415200" cy="1370389"/>
          </a:xfrm>
        </p:grpSpPr>
        <p:sp>
          <p:nvSpPr>
            <p:cNvPr id="1135" name="Google Shape;1135;p202"/>
            <p:cNvSpPr txBox="1"/>
            <p:nvPr/>
          </p:nvSpPr>
          <p:spPr>
            <a:xfrm>
              <a:off x="-17498" y="4664505"/>
              <a:ext cx="3319800" cy="461700"/>
            </a:xfrm>
            <a:prstGeom prst="rect">
              <a:avLst/>
            </a:prstGeom>
            <a:solidFill>
              <a:schemeClr val="lt1"/>
            </a:solidFill>
            <a:ln>
              <a:noFill/>
            </a:ln>
          </p:spPr>
          <p:txBody>
            <a:bodyPr spcFirstLastPara="1" wrap="square" lIns="0" tIns="34275" rIns="0" bIns="34275" anchor="b" anchorCtr="0">
              <a:noAutofit/>
            </a:bodyPr>
            <a:lstStyle/>
            <a:p>
              <a:pPr marL="0" marR="0" lvl="0" indent="0" algn="l" rtl="0">
                <a:spcBef>
                  <a:spcPts val="0"/>
                </a:spcBef>
                <a:spcAft>
                  <a:spcPts val="0"/>
                </a:spcAft>
                <a:buNone/>
              </a:pPr>
              <a:r>
                <a:rPr lang="en-GB" sz="1800" b="1">
                  <a:solidFill>
                    <a:srgbClr val="FE7600"/>
                  </a:solidFill>
                  <a:latin typeface="Century Gothic"/>
                  <a:ea typeface="Century Gothic"/>
                  <a:cs typeface="Century Gothic"/>
                  <a:sym typeface="Century Gothic"/>
                </a:rPr>
                <a:t>Build regulatory capacity</a:t>
              </a:r>
              <a:endParaRPr sz="1100">
                <a:latin typeface="Century Gothic"/>
                <a:ea typeface="Century Gothic"/>
                <a:cs typeface="Century Gothic"/>
                <a:sym typeface="Century Gothic"/>
              </a:endParaRPr>
            </a:p>
          </p:txBody>
        </p:sp>
        <p:sp>
          <p:nvSpPr>
            <p:cNvPr id="1136" name="Google Shape;1136;p202"/>
            <p:cNvSpPr txBox="1"/>
            <p:nvPr/>
          </p:nvSpPr>
          <p:spPr>
            <a:xfrm>
              <a:off x="-17498" y="5111494"/>
              <a:ext cx="3415200" cy="923400"/>
            </a:xfrm>
            <a:prstGeom prst="rect">
              <a:avLst/>
            </a:prstGeom>
            <a:solidFill>
              <a:schemeClr val="lt1"/>
            </a:solid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a:solidFill>
                    <a:schemeClr val="dk1"/>
                  </a:solidFill>
                  <a:latin typeface="Century Gothic"/>
                  <a:ea typeface="Century Gothic"/>
                  <a:cs typeface="Century Gothic"/>
                  <a:sym typeface="Century Gothic"/>
                </a:rPr>
                <a:t>Enhance the capacity of departments to design and implement regulations that support competitiveness</a:t>
              </a:r>
              <a:endParaRPr sz="1100">
                <a:latin typeface="Century Gothic"/>
                <a:ea typeface="Century Gothic"/>
                <a:cs typeface="Century Gothic"/>
                <a:sym typeface="Century Gothic"/>
              </a:endParaRPr>
            </a:p>
          </p:txBody>
        </p:sp>
      </p:grpSp>
      <p:grpSp>
        <p:nvGrpSpPr>
          <p:cNvPr id="1137" name="Google Shape;1137;p202"/>
          <p:cNvGrpSpPr/>
          <p:nvPr/>
        </p:nvGrpSpPr>
        <p:grpSpPr>
          <a:xfrm>
            <a:off x="5543526" y="957532"/>
            <a:ext cx="3508531" cy="965018"/>
            <a:chOff x="7389512" y="1451280"/>
            <a:chExt cx="4696200" cy="1286691"/>
          </a:xfrm>
        </p:grpSpPr>
        <p:sp>
          <p:nvSpPr>
            <p:cNvPr id="1138" name="Google Shape;1138;p202"/>
            <p:cNvSpPr txBox="1"/>
            <p:nvPr/>
          </p:nvSpPr>
          <p:spPr>
            <a:xfrm>
              <a:off x="7389512" y="1451280"/>
              <a:ext cx="4696200" cy="461700"/>
            </a:xfrm>
            <a:prstGeom prst="rect">
              <a:avLst/>
            </a:prstGeom>
            <a:noFill/>
            <a:ln>
              <a:noFill/>
            </a:ln>
          </p:spPr>
          <p:txBody>
            <a:bodyPr spcFirstLastPara="1" wrap="square" lIns="0" tIns="34275" rIns="0" bIns="34275" anchor="b" anchorCtr="0">
              <a:noAutofit/>
            </a:bodyPr>
            <a:lstStyle/>
            <a:p>
              <a:pPr marL="0" marR="0" lvl="0" indent="0" algn="r" rtl="0">
                <a:spcBef>
                  <a:spcPts val="0"/>
                </a:spcBef>
                <a:spcAft>
                  <a:spcPts val="0"/>
                </a:spcAft>
                <a:buNone/>
              </a:pPr>
              <a:r>
                <a:rPr lang="en-GB" sz="1800" b="1">
                  <a:solidFill>
                    <a:srgbClr val="25D1FF"/>
                  </a:solidFill>
                  <a:latin typeface="Century Gothic"/>
                  <a:ea typeface="Century Gothic"/>
                  <a:cs typeface="Century Gothic"/>
                  <a:sym typeface="Century Gothic"/>
                </a:rPr>
                <a:t>Engage and collaborate</a:t>
              </a:r>
              <a:endParaRPr sz="1100">
                <a:latin typeface="Century Gothic"/>
                <a:ea typeface="Century Gothic"/>
                <a:cs typeface="Century Gothic"/>
                <a:sym typeface="Century Gothic"/>
              </a:endParaRPr>
            </a:p>
          </p:txBody>
        </p:sp>
        <p:sp>
          <p:nvSpPr>
            <p:cNvPr id="1139" name="Google Shape;1139;p202"/>
            <p:cNvSpPr/>
            <p:nvPr/>
          </p:nvSpPr>
          <p:spPr>
            <a:xfrm>
              <a:off x="7571012" y="1814571"/>
              <a:ext cx="4514700" cy="9234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GB" sz="1400">
                  <a:solidFill>
                    <a:srgbClr val="000000"/>
                  </a:solidFill>
                  <a:latin typeface="Century Gothic"/>
                  <a:ea typeface="Century Gothic"/>
                  <a:cs typeface="Century Gothic"/>
                  <a:sym typeface="Century Gothic"/>
                </a:rPr>
                <a:t>Engage with international regulatory community and diverse stakeholders on issues of regulatory policy and innovation.</a:t>
              </a:r>
              <a:endParaRPr sz="2100">
                <a:solidFill>
                  <a:schemeClr val="dk1"/>
                </a:solidFill>
                <a:latin typeface="Century Gothic"/>
                <a:ea typeface="Century Gothic"/>
                <a:cs typeface="Century Gothic"/>
                <a:sym typeface="Century Gothic"/>
              </a:endParaRPr>
            </a:p>
          </p:txBody>
        </p:sp>
      </p:grpSp>
      <p:grpSp>
        <p:nvGrpSpPr>
          <p:cNvPr id="1140" name="Google Shape;1140;p202"/>
          <p:cNvGrpSpPr/>
          <p:nvPr/>
        </p:nvGrpSpPr>
        <p:grpSpPr>
          <a:xfrm>
            <a:off x="89493" y="957532"/>
            <a:ext cx="3664974" cy="1022156"/>
            <a:chOff x="450105" y="1432230"/>
            <a:chExt cx="4905600" cy="1362875"/>
          </a:xfrm>
        </p:grpSpPr>
        <p:sp>
          <p:nvSpPr>
            <p:cNvPr id="1141" name="Google Shape;1141;p202"/>
            <p:cNvSpPr txBox="1"/>
            <p:nvPr/>
          </p:nvSpPr>
          <p:spPr>
            <a:xfrm>
              <a:off x="450105" y="1432230"/>
              <a:ext cx="4905600" cy="461700"/>
            </a:xfrm>
            <a:prstGeom prst="rect">
              <a:avLst/>
            </a:prstGeom>
            <a:noFill/>
            <a:ln>
              <a:noFill/>
            </a:ln>
          </p:spPr>
          <p:txBody>
            <a:bodyPr spcFirstLastPara="1" wrap="square" lIns="0" tIns="34275" rIns="0" bIns="34275" anchor="b" anchorCtr="0">
              <a:noAutofit/>
            </a:bodyPr>
            <a:lstStyle/>
            <a:p>
              <a:pPr marL="0" marR="0" lvl="0" indent="0" algn="l" rtl="0">
                <a:spcBef>
                  <a:spcPts val="0"/>
                </a:spcBef>
                <a:spcAft>
                  <a:spcPts val="0"/>
                </a:spcAft>
                <a:buNone/>
              </a:pPr>
              <a:r>
                <a:rPr lang="en-GB" sz="1800" b="1">
                  <a:solidFill>
                    <a:srgbClr val="FFC000"/>
                  </a:solidFill>
                  <a:latin typeface="Century Gothic"/>
                  <a:ea typeface="Century Gothic"/>
                  <a:cs typeface="Century Gothic"/>
                  <a:sym typeface="Century Gothic"/>
                </a:rPr>
                <a:t>Support businesses</a:t>
              </a:r>
              <a:endParaRPr sz="1100">
                <a:latin typeface="Century Gothic"/>
                <a:ea typeface="Century Gothic"/>
                <a:cs typeface="Century Gothic"/>
                <a:sym typeface="Century Gothic"/>
              </a:endParaRPr>
            </a:p>
          </p:txBody>
        </p:sp>
        <p:sp>
          <p:nvSpPr>
            <p:cNvPr id="1142" name="Google Shape;1142;p202"/>
            <p:cNvSpPr txBox="1"/>
            <p:nvPr/>
          </p:nvSpPr>
          <p:spPr>
            <a:xfrm>
              <a:off x="450105" y="1871705"/>
              <a:ext cx="4461900" cy="9234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GB" sz="1400">
                  <a:solidFill>
                    <a:schemeClr val="dk1"/>
                  </a:solidFill>
                  <a:latin typeface="Century Gothic"/>
                  <a:ea typeface="Century Gothic"/>
                  <a:cs typeface="Century Gothic"/>
                  <a:sym typeface="Century Gothic"/>
                </a:rPr>
                <a:t>Help businesses understand and navigate the regulatory system, and connect them with relevant regulators.</a:t>
              </a:r>
              <a:endParaRPr sz="1400">
                <a:solidFill>
                  <a:srgbClr val="BFBFBF"/>
                </a:solidFill>
                <a:latin typeface="Century Gothic"/>
                <a:ea typeface="Century Gothic"/>
                <a:cs typeface="Century Gothic"/>
                <a:sym typeface="Century Gothic"/>
              </a:endParaRPr>
            </a:p>
          </p:txBody>
        </p:sp>
      </p:grpSp>
      <p:sp>
        <p:nvSpPr>
          <p:cNvPr id="1143" name="Google Shape;1143;p202"/>
          <p:cNvSpPr txBox="1">
            <a:spLocks noGrp="1"/>
          </p:cNvSpPr>
          <p:nvPr>
            <p:ph type="title"/>
          </p:nvPr>
        </p:nvSpPr>
        <p:spPr>
          <a:xfrm>
            <a:off x="107949" y="87313"/>
            <a:ext cx="8712300" cy="431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2000" b="1" dirty="0">
                <a:latin typeface="Century Gothic"/>
                <a:ea typeface="Century Gothic"/>
                <a:cs typeface="Century Gothic"/>
                <a:sym typeface="Century Gothic"/>
              </a:rPr>
              <a:t>CRI functions</a:t>
            </a:r>
            <a:endParaRPr sz="2000" b="1" dirty="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203"/>
          <p:cNvPicPr preferRelativeResize="0"/>
          <p:nvPr/>
        </p:nvPicPr>
        <p:blipFill>
          <a:blip r:embed="rId3">
            <a:alphaModFix/>
          </a:blip>
          <a:stretch>
            <a:fillRect/>
          </a:stretch>
        </p:blipFill>
        <p:spPr>
          <a:xfrm>
            <a:off x="4863633" y="838200"/>
            <a:ext cx="1800000" cy="1800000"/>
          </a:xfrm>
          <a:prstGeom prst="ellipse">
            <a:avLst/>
          </a:prstGeom>
          <a:noFill/>
          <a:ln>
            <a:noFill/>
          </a:ln>
        </p:spPr>
      </p:pic>
      <p:sp>
        <p:nvSpPr>
          <p:cNvPr id="1149" name="Google Shape;1149;p203"/>
          <p:cNvSpPr txBox="1"/>
          <p:nvPr/>
        </p:nvSpPr>
        <p:spPr>
          <a:xfrm>
            <a:off x="336250" y="2772800"/>
            <a:ext cx="1747200" cy="22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latin typeface="Century Gothic"/>
                <a:ea typeface="Century Gothic"/>
                <a:cs typeface="Century Gothic"/>
                <a:sym typeface="Century Gothic"/>
              </a:rPr>
              <a:t>Harry Armstrong</a:t>
            </a:r>
            <a:endParaRPr sz="1600" b="1">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Head of Technology Futures</a:t>
            </a:r>
            <a:endParaRPr sz="1600">
              <a:latin typeface="Century Gothic"/>
              <a:ea typeface="Century Gothic"/>
              <a:cs typeface="Century Gothic"/>
              <a:sym typeface="Century Gothic"/>
            </a:endParaRPr>
          </a:p>
        </p:txBody>
      </p:sp>
      <p:sp>
        <p:nvSpPr>
          <p:cNvPr id="1150" name="Google Shape;1150;p203"/>
          <p:cNvSpPr txBox="1"/>
          <p:nvPr/>
        </p:nvSpPr>
        <p:spPr>
          <a:xfrm>
            <a:off x="2592583" y="2772800"/>
            <a:ext cx="1747200" cy="22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latin typeface="Century Gothic"/>
                <a:ea typeface="Century Gothic"/>
                <a:cs typeface="Century Gothic"/>
                <a:sym typeface="Century Gothic"/>
              </a:rPr>
              <a:t>Chris </a:t>
            </a:r>
            <a:br>
              <a:rPr lang="en-GB" sz="1600" b="1">
                <a:latin typeface="Century Gothic"/>
                <a:ea typeface="Century Gothic"/>
                <a:cs typeface="Century Gothic"/>
                <a:sym typeface="Century Gothic"/>
              </a:rPr>
            </a:br>
            <a:r>
              <a:rPr lang="en-GB" sz="1600" b="1">
                <a:latin typeface="Century Gothic"/>
                <a:ea typeface="Century Gothic"/>
                <a:cs typeface="Century Gothic"/>
                <a:sym typeface="Century Gothic"/>
              </a:rPr>
              <a:t>Gorst</a:t>
            </a:r>
            <a:endParaRPr sz="1600" b="1">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Director at Nesta Challenges</a:t>
            </a:r>
            <a:endParaRPr sz="1600">
              <a:latin typeface="Century Gothic"/>
              <a:ea typeface="Century Gothic"/>
              <a:cs typeface="Century Gothic"/>
              <a:sym typeface="Century Gothic"/>
            </a:endParaRPr>
          </a:p>
        </p:txBody>
      </p:sp>
      <p:sp>
        <p:nvSpPr>
          <p:cNvPr id="1151" name="Google Shape;1151;p203"/>
          <p:cNvSpPr txBox="1"/>
          <p:nvPr/>
        </p:nvSpPr>
        <p:spPr>
          <a:xfrm>
            <a:off x="4830333" y="2772800"/>
            <a:ext cx="1800000" cy="22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latin typeface="Century Gothic"/>
                <a:ea typeface="Century Gothic"/>
                <a:cs typeface="Century Gothic"/>
                <a:sym typeface="Century Gothic"/>
              </a:rPr>
              <a:t>Andrea Richardson</a:t>
            </a:r>
            <a:endParaRPr sz="1600" b="1">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Programme </a:t>
            </a: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Manager</a:t>
            </a:r>
            <a:endParaRPr sz="1600">
              <a:latin typeface="Century Gothic"/>
              <a:ea typeface="Century Gothic"/>
              <a:cs typeface="Century Gothic"/>
              <a:sym typeface="Century Gothic"/>
            </a:endParaRPr>
          </a:p>
        </p:txBody>
      </p:sp>
      <p:sp>
        <p:nvSpPr>
          <p:cNvPr id="1152" name="Google Shape;1152;p203"/>
          <p:cNvSpPr txBox="1"/>
          <p:nvPr/>
        </p:nvSpPr>
        <p:spPr>
          <a:xfrm>
            <a:off x="7015243" y="2772800"/>
            <a:ext cx="2071500" cy="22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latin typeface="Century Gothic"/>
                <a:ea typeface="Century Gothic"/>
                <a:cs typeface="Century Gothic"/>
                <a:sym typeface="Century Gothic"/>
              </a:rPr>
              <a:t>Nicola </a:t>
            </a:r>
            <a:br>
              <a:rPr lang="en-GB" sz="1600" b="1">
                <a:latin typeface="Century Gothic"/>
                <a:ea typeface="Century Gothic"/>
                <a:cs typeface="Century Gothic"/>
                <a:sym typeface="Century Gothic"/>
              </a:rPr>
            </a:br>
            <a:r>
              <a:rPr lang="en-GB" sz="1600" b="1">
                <a:latin typeface="Century Gothic"/>
                <a:ea typeface="Century Gothic"/>
                <a:cs typeface="Century Gothic"/>
                <a:sym typeface="Century Gothic"/>
              </a:rPr>
              <a:t>Tulk</a:t>
            </a:r>
            <a:endParaRPr sz="1600" b="1">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Programme </a:t>
            </a:r>
            <a:endParaRPr sz="1600">
              <a:latin typeface="Century Gothic"/>
              <a:ea typeface="Century Gothic"/>
              <a:cs typeface="Century Gothic"/>
              <a:sym typeface="Century Gothic"/>
            </a:endParaRPr>
          </a:p>
          <a:p>
            <a:pPr marL="0" lvl="0" indent="0" algn="ctr" rtl="0">
              <a:spcBef>
                <a:spcPts val="0"/>
              </a:spcBef>
              <a:spcAft>
                <a:spcPts val="0"/>
              </a:spcAft>
              <a:buNone/>
            </a:pPr>
            <a:r>
              <a:rPr lang="en-GB" sz="1600">
                <a:latin typeface="Century Gothic"/>
                <a:ea typeface="Century Gothic"/>
                <a:cs typeface="Century Gothic"/>
                <a:sym typeface="Century Gothic"/>
              </a:rPr>
              <a:t>Manager</a:t>
            </a:r>
            <a:endParaRPr sz="1600">
              <a:latin typeface="Century Gothic"/>
              <a:ea typeface="Century Gothic"/>
              <a:cs typeface="Century Gothic"/>
              <a:sym typeface="Century Gothic"/>
            </a:endParaRPr>
          </a:p>
        </p:txBody>
      </p:sp>
      <p:pic>
        <p:nvPicPr>
          <p:cNvPr id="1153" name="Google Shape;1153;p203"/>
          <p:cNvPicPr preferRelativeResize="0"/>
          <p:nvPr/>
        </p:nvPicPr>
        <p:blipFill>
          <a:blip r:embed="rId4">
            <a:alphaModFix/>
          </a:blip>
          <a:stretch>
            <a:fillRect/>
          </a:stretch>
        </p:blipFill>
        <p:spPr>
          <a:xfrm>
            <a:off x="309850" y="838200"/>
            <a:ext cx="1800000" cy="1800000"/>
          </a:xfrm>
          <a:prstGeom prst="ellipse">
            <a:avLst/>
          </a:prstGeom>
          <a:noFill/>
          <a:ln>
            <a:noFill/>
          </a:ln>
        </p:spPr>
      </p:pic>
      <p:pic>
        <p:nvPicPr>
          <p:cNvPr id="1154" name="Google Shape;1154;p203"/>
          <p:cNvPicPr preferRelativeResize="0"/>
          <p:nvPr/>
        </p:nvPicPr>
        <p:blipFill>
          <a:blip r:embed="rId5">
            <a:alphaModFix/>
          </a:blip>
          <a:stretch>
            <a:fillRect/>
          </a:stretch>
        </p:blipFill>
        <p:spPr>
          <a:xfrm>
            <a:off x="2586742" y="838200"/>
            <a:ext cx="1800000" cy="1800000"/>
          </a:xfrm>
          <a:prstGeom prst="ellipse">
            <a:avLst/>
          </a:prstGeom>
          <a:noFill/>
          <a:ln>
            <a:noFill/>
          </a:ln>
        </p:spPr>
      </p:pic>
      <p:pic>
        <p:nvPicPr>
          <p:cNvPr id="1155" name="Google Shape;1155;p203"/>
          <p:cNvPicPr preferRelativeResize="0"/>
          <p:nvPr/>
        </p:nvPicPr>
        <p:blipFill>
          <a:blip r:embed="rId6">
            <a:alphaModFix/>
          </a:blip>
          <a:stretch>
            <a:fillRect/>
          </a:stretch>
        </p:blipFill>
        <p:spPr>
          <a:xfrm>
            <a:off x="7118614" y="838200"/>
            <a:ext cx="1800000" cy="1800000"/>
          </a:xfrm>
          <a:prstGeom prst="ellipse">
            <a:avLst/>
          </a:prstGeom>
          <a:noFill/>
          <a:ln>
            <a:noFill/>
          </a:ln>
        </p:spPr>
      </p:pic>
      <p:sp>
        <p:nvSpPr>
          <p:cNvPr id="1156" name="Google Shape;1156;p203"/>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Nesta introductions</a:t>
            </a:r>
            <a:endParaRPr sz="2000" b="1">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204"/>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chemeClr val="dk1"/>
                </a:solidFill>
                <a:latin typeface="Century Gothic"/>
                <a:ea typeface="Century Gothic"/>
                <a:cs typeface="Century Gothic"/>
                <a:sym typeface="Century Gothic"/>
              </a:rPr>
              <a:t>Nesta’s role with the CRI</a:t>
            </a:r>
            <a:endParaRPr sz="2000" b="1">
              <a:latin typeface="Century Gothic"/>
              <a:ea typeface="Century Gothic"/>
              <a:cs typeface="Century Gothic"/>
              <a:sym typeface="Century Gothic"/>
            </a:endParaRPr>
          </a:p>
        </p:txBody>
      </p:sp>
      <p:sp>
        <p:nvSpPr>
          <p:cNvPr id="1162" name="Google Shape;1162;p204"/>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Century Gothic"/>
                <a:ea typeface="Century Gothic"/>
                <a:cs typeface="Century Gothic"/>
                <a:sym typeface="Century Gothic"/>
              </a:rPr>
              <a:t>Work in partnership with CRI to…</a:t>
            </a:r>
            <a:endParaRPr sz="16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GB" sz="1600" b="1">
                <a:solidFill>
                  <a:schemeClr val="dk1"/>
                </a:solidFill>
                <a:latin typeface="Century Gothic"/>
                <a:ea typeface="Century Gothic"/>
                <a:cs typeface="Century Gothic"/>
                <a:sym typeface="Century Gothic"/>
              </a:rPr>
              <a:t>Share learning</a:t>
            </a:r>
            <a:r>
              <a:rPr lang="en-GB" sz="1600">
                <a:solidFill>
                  <a:schemeClr val="dk1"/>
                </a:solidFill>
                <a:latin typeface="Century Gothic"/>
                <a:ea typeface="Century Gothic"/>
                <a:cs typeface="Century Gothic"/>
                <a:sym typeface="Century Gothic"/>
              </a:rPr>
              <a:t> from our work in regulatory innovation</a:t>
            </a:r>
            <a:endParaRPr sz="16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Provide </a:t>
            </a:r>
            <a:r>
              <a:rPr lang="en-GB" sz="1600" b="1">
                <a:solidFill>
                  <a:schemeClr val="dk1"/>
                </a:solidFill>
                <a:latin typeface="Century Gothic"/>
                <a:ea typeface="Century Gothic"/>
                <a:cs typeface="Century Gothic"/>
                <a:sym typeface="Century Gothic"/>
              </a:rPr>
              <a:t>guidance and support to regulators </a:t>
            </a:r>
            <a:r>
              <a:rPr lang="en-GB" sz="1600">
                <a:solidFill>
                  <a:schemeClr val="dk1"/>
                </a:solidFill>
                <a:latin typeface="Century Gothic"/>
                <a:ea typeface="Century Gothic"/>
                <a:cs typeface="Century Gothic"/>
                <a:sym typeface="Century Gothic"/>
              </a:rPr>
              <a:t>implementing, overseeing and evaluating regulatory experiments </a:t>
            </a:r>
            <a:endParaRPr sz="1600">
              <a:solidFill>
                <a:schemeClr val="dk1"/>
              </a:solidFill>
              <a:latin typeface="Century Gothic"/>
              <a:ea typeface="Century Gothic"/>
              <a:cs typeface="Century Gothic"/>
              <a:sym typeface="Century Gothic"/>
            </a:endParaRPr>
          </a:p>
          <a:p>
            <a:pPr marL="914400" lvl="1" indent="-330200" algn="l" rtl="0">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Including guidance to develop / refine proposals for CRI’s Experimentation Fund</a:t>
            </a:r>
            <a:endParaRPr sz="16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Build a </a:t>
            </a:r>
            <a:r>
              <a:rPr lang="en-GB" sz="1600" b="1">
                <a:solidFill>
                  <a:schemeClr val="dk1"/>
                </a:solidFill>
                <a:latin typeface="Century Gothic"/>
                <a:ea typeface="Century Gothic"/>
                <a:cs typeface="Century Gothic"/>
                <a:sym typeface="Century Gothic"/>
              </a:rPr>
              <a:t>regulator toolkit / practice guide</a:t>
            </a:r>
            <a:r>
              <a:rPr lang="en-GB" sz="1600">
                <a:solidFill>
                  <a:schemeClr val="dk1"/>
                </a:solidFill>
                <a:latin typeface="Century Gothic"/>
                <a:ea typeface="Century Gothic"/>
                <a:cs typeface="Century Gothic"/>
                <a:sym typeface="Century Gothic"/>
              </a:rPr>
              <a:t> based on learning from CRI’s initial work and international examples</a:t>
            </a:r>
            <a:endParaRPr sz="1600">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f905c1538393427081faba1&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4508</Words>
  <Application>Microsoft Office PowerPoint</Application>
  <PresentationFormat>On-screen Show (16:9)</PresentationFormat>
  <Paragraphs>581</Paragraphs>
  <Slides>57</Slides>
  <Notes>57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57</vt:i4>
      </vt:variant>
    </vt:vector>
  </HeadingPairs>
  <TitlesOfParts>
    <vt:vector size="67" baseType="lpstr">
      <vt:lpstr>Muli</vt:lpstr>
      <vt:lpstr>Century Gothic</vt:lpstr>
      <vt:lpstr>Roboto</vt:lpstr>
      <vt:lpstr>Calibri</vt:lpstr>
      <vt:lpstr>Arial</vt:lpstr>
      <vt:lpstr>Simple Light</vt:lpstr>
      <vt:lpstr>Nesta Templates</vt:lpstr>
      <vt:lpstr>Nesta Templates</vt:lpstr>
      <vt:lpstr>Nesta Templates</vt:lpstr>
      <vt:lpstr>Office Theme</vt:lpstr>
      <vt:lpstr>Regulatory Experimentation:  Centre for Regulatory Innovation &amp; Nesta  Harry Armstrong, Chris Gorst, Andrea Richardson, Nicola Tulk</vt:lpstr>
      <vt:lpstr>Objectives for this webinar</vt:lpstr>
      <vt:lpstr>Agenda</vt:lpstr>
      <vt:lpstr>Context</vt:lpstr>
      <vt:lpstr>Centre for Regulatory Innovation (CRI)</vt:lpstr>
      <vt:lpstr>Goals</vt:lpstr>
      <vt:lpstr>CRI functions</vt:lpstr>
      <vt:lpstr>Nesta introductions</vt:lpstr>
      <vt:lpstr>Nesta’s role with the CRI</vt:lpstr>
      <vt:lpstr>PowerPoint Presentation</vt:lpstr>
      <vt:lpstr>Poll questions</vt:lpstr>
      <vt:lpstr>Innovation - a blind spot in regulatory theory?</vt:lpstr>
      <vt:lpstr>PowerPoint Presentation</vt:lpstr>
      <vt:lpstr>There is no straightforward tradeoff</vt:lpstr>
      <vt:lpstr>In taking a new approach, regulators have to contend with a number of challenges</vt:lpstr>
      <vt:lpstr>Uncertainty and information asymmetry are important underlying issues regulators have to deal with in responding to innovation</vt:lpstr>
      <vt:lpstr>PowerPoint Presentation</vt:lpstr>
      <vt:lpstr>PowerPoint Presentation</vt:lpstr>
      <vt:lpstr>Regulation and innovation: three relationships and regulator roles</vt:lpstr>
      <vt:lpstr>Why distinguish between Innovator/Steward/Catalyst roles?</vt:lpstr>
      <vt:lpstr>When to adopt different roles?</vt:lpstr>
      <vt:lpstr>Why might a regulator want or need to be an Innovator?</vt:lpstr>
      <vt:lpstr>Steward and Catalyst: regulator faces different kinds of uncertainty</vt:lpstr>
      <vt:lpstr>Regulator as Steward: what stances can a regulator adopt towards an emerging innovation?</vt:lpstr>
      <vt:lpstr>PowerPoint Presentation</vt:lpstr>
      <vt:lpstr>Principles to guide regulators in their engagement with innovation</vt:lpstr>
      <vt:lpstr>Six principles of practice</vt:lpstr>
      <vt:lpstr>Poll questions - Innovator, Steward, Catalyst roles</vt:lpstr>
      <vt:lpstr>PowerPoint Presentation</vt:lpstr>
      <vt:lpstr>PowerPoint Presentation</vt:lpstr>
      <vt:lpstr>PowerPoint Presentation</vt:lpstr>
      <vt:lpstr>The need for experimentation</vt:lpstr>
      <vt:lpstr>What is a regulatory experiment?</vt:lpstr>
      <vt:lpstr>Innovation-enabling approaches to regulation already being employed around the world</vt:lpstr>
      <vt:lpstr>Supporting experimentation &amp; testing of innovations</vt:lpstr>
      <vt:lpstr>Example: Telemedicine Sandbox- Singapore and Malaysia</vt:lpstr>
      <vt:lpstr>Example: Remotely Piloted Aircraft Systems (RPAS)- Transport Canada</vt:lpstr>
      <vt:lpstr>Experimenting with new processes to drive innovation</vt:lpstr>
      <vt:lpstr>Example: Legal Access Challenge</vt:lpstr>
      <vt:lpstr>Experimenting with new processes to streamline approvals</vt:lpstr>
      <vt:lpstr>Experimenting with new ways of providing regulatory advice to innovators</vt:lpstr>
      <vt:lpstr>Regulatory collaboration on innovations</vt:lpstr>
      <vt:lpstr>PowerPoint Presentation</vt:lpstr>
      <vt:lpstr>Broad considerations for good regulatory experiments</vt:lpstr>
      <vt:lpstr>Broad considerations for good regulatory experiments</vt:lpstr>
      <vt:lpstr>Broad considerations for good regulatory experiments</vt:lpstr>
      <vt:lpstr>Open banking in Canada - how can experimentation inform policy/implementation?</vt:lpstr>
      <vt:lpstr>Three important but under-explored areas</vt:lpstr>
      <vt:lpstr>PowerPoint Presentation</vt:lpstr>
      <vt:lpstr>Next steps</vt:lpstr>
      <vt:lpstr>PowerPoint Presentation</vt:lpstr>
      <vt:lpstr>Some questions to takeaway...</vt:lpstr>
      <vt:lpstr>PowerPoint Presentation</vt:lpstr>
      <vt:lpstr>PowerPoint Presentation</vt:lpstr>
      <vt:lpstr>PowerPoint Presentation</vt:lpstr>
      <vt:lpstr>“Anticipatory regulation”: Nesta practice</vt:lpstr>
      <vt:lpstr>Policy engagement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Experimentation:  Centre for Regulatory Innovation &amp; Nesta  Harry Armstrong, Chris Gorst, Andrea Richardson, Nicola Tulk</dc:title>
  <dc:creator>Nicola Tulk</dc:creator>
  <cp:lastModifiedBy>Dyck, Jessica</cp:lastModifiedBy>
  <cp:revision>8</cp:revision>
  <dcterms:modified xsi:type="dcterms:W3CDTF">2020-10-21T16:04:50Z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4203d7-225b-41a9-8c54-a31e0ceca5df_Enabled">
    <vt:lpwstr>True</vt:lpwstr>
  </property>
  <property fmtid="{D5CDD505-2E9C-101B-9397-08002B2CF9AE}" pid="3" name="MSIP_Label_dd4203d7-225b-41a9-8c54-a31e0ceca5df_SiteId">
    <vt:lpwstr>6397df10-4595-4047-9c4f-03311282152b</vt:lpwstr>
  </property>
  <property fmtid="{D5CDD505-2E9C-101B-9397-08002B2CF9AE}" pid="4" name="MSIP_Label_dd4203d7-225b-41a9-8c54-a31e0ceca5df_Owner">
    <vt:lpwstr>HMELANSO@tbs-sct.gc.ca</vt:lpwstr>
  </property>
  <property fmtid="{D5CDD505-2E9C-101B-9397-08002B2CF9AE}" pid="5" name="MSIP_Label_dd4203d7-225b-41a9-8c54-a31e0ceca5df_SetDate">
    <vt:lpwstr>2020-06-17T13:25:05.3832170Z</vt:lpwstr>
  </property>
  <property fmtid="{D5CDD505-2E9C-101B-9397-08002B2CF9AE}" pid="6" name="MSIP_Label_dd4203d7-225b-41a9-8c54-a31e0ceca5df_Name">
    <vt:lpwstr>NO MARKING VISIBLE</vt:lpwstr>
  </property>
  <property fmtid="{D5CDD505-2E9C-101B-9397-08002B2CF9AE}" pid="7" name="MSIP_Label_dd4203d7-225b-41a9-8c54-a31e0ceca5df_Application">
    <vt:lpwstr>Microsoft Azure Information Protection</vt:lpwstr>
  </property>
  <property fmtid="{D5CDD505-2E9C-101B-9397-08002B2CF9AE}" pid="8" name="MSIP_Label_dd4203d7-225b-41a9-8c54-a31e0ceca5df_ActionId">
    <vt:lpwstr>74049825-9d96-45f0-9fa5-0ac5ffbb4e17</vt:lpwstr>
  </property>
  <property fmtid="{D5CDD505-2E9C-101B-9397-08002B2CF9AE}" pid="9" name="MSIP_Label_dd4203d7-225b-41a9-8c54-a31e0ceca5df_Extended_MSFT_Method">
    <vt:lpwstr>Manual</vt:lpwstr>
  </property>
  <property fmtid="{D5CDD505-2E9C-101B-9397-08002B2CF9AE}" pid="10" name="MSIP_Label_3515d617-256d-4284-aedb-1064be1c4b48_Enabled">
    <vt:lpwstr>True</vt:lpwstr>
  </property>
  <property fmtid="{D5CDD505-2E9C-101B-9397-08002B2CF9AE}" pid="11" name="MSIP_Label_3515d617-256d-4284-aedb-1064be1c4b48_SiteId">
    <vt:lpwstr>6397df10-4595-4047-9c4f-03311282152b</vt:lpwstr>
  </property>
  <property fmtid="{D5CDD505-2E9C-101B-9397-08002B2CF9AE}" pid="12" name="MSIP_Label_3515d617-256d-4284-aedb-1064be1c4b48_Owner">
    <vt:lpwstr>HMELANSO@tbs-sct.gc.ca</vt:lpwstr>
  </property>
  <property fmtid="{D5CDD505-2E9C-101B-9397-08002B2CF9AE}" pid="13" name="MSIP_Label_3515d617-256d-4284-aedb-1064be1c4b48_SetDate">
    <vt:lpwstr>2020-06-17T13:25:05.3832170Z</vt:lpwstr>
  </property>
  <property fmtid="{D5CDD505-2E9C-101B-9397-08002B2CF9AE}" pid="14" name="MSIP_Label_3515d617-256d-4284-aedb-1064be1c4b48_Name">
    <vt:lpwstr>UNCLASSIFIED</vt:lpwstr>
  </property>
  <property fmtid="{D5CDD505-2E9C-101B-9397-08002B2CF9AE}" pid="15" name="MSIP_Label_3515d617-256d-4284-aedb-1064be1c4b48_Application">
    <vt:lpwstr>Microsoft Azure Information Protection</vt:lpwstr>
  </property>
  <property fmtid="{D5CDD505-2E9C-101B-9397-08002B2CF9AE}" pid="16" name="MSIP_Label_3515d617-256d-4284-aedb-1064be1c4b48_ActionId">
    <vt:lpwstr>74049825-9d96-45f0-9fa5-0ac5ffbb4e17</vt:lpwstr>
  </property>
  <property fmtid="{D5CDD505-2E9C-101B-9397-08002B2CF9AE}" pid="17" name="MSIP_Label_3515d617-256d-4284-aedb-1064be1c4b48_Parent">
    <vt:lpwstr>dd4203d7-225b-41a9-8c54-a31e0ceca5df</vt:lpwstr>
  </property>
  <property fmtid="{D5CDD505-2E9C-101B-9397-08002B2CF9AE}" pid="18" name="MSIP_Label_3515d617-256d-4284-aedb-1064be1c4b48_Extended_MSFT_Method">
    <vt:lpwstr>Manual</vt:lpwstr>
  </property>
  <property fmtid="{D5CDD505-2E9C-101B-9397-08002B2CF9AE}" pid="19" name="Sensitivity">
    <vt:lpwstr>NO MARKING VISIBLE UNCLASSIFIED</vt:lpwstr>
  </property>
</Properties>
</file>