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handoutMasterIdLst>
    <p:handoutMasterId r:id="rId25"/>
  </p:handoutMasterIdLst>
  <p:sldIdLst>
    <p:sldId id="447" r:id="rId5"/>
    <p:sldId id="508" r:id="rId6"/>
    <p:sldId id="257" r:id="rId7"/>
    <p:sldId id="509" r:id="rId8"/>
    <p:sldId id="496" r:id="rId9"/>
    <p:sldId id="510" r:id="rId10"/>
    <p:sldId id="261" r:id="rId11"/>
    <p:sldId id="511" r:id="rId12"/>
    <p:sldId id="431" r:id="rId13"/>
    <p:sldId id="512" r:id="rId14"/>
    <p:sldId id="499" r:id="rId15"/>
    <p:sldId id="513" r:id="rId16"/>
    <p:sldId id="458" r:id="rId17"/>
    <p:sldId id="514" r:id="rId18"/>
    <p:sldId id="502" r:id="rId19"/>
    <p:sldId id="515" r:id="rId20"/>
    <p:sldId id="506" r:id="rId21"/>
    <p:sldId id="516" r:id="rId22"/>
    <p:sldId id="50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AE6"/>
    <a:srgbClr val="6976BC"/>
    <a:srgbClr val="EE7E2A"/>
    <a:srgbClr val="767676"/>
    <a:srgbClr val="20294C"/>
    <a:srgbClr val="ED7E2B"/>
    <a:srgbClr val="F7F4F4"/>
    <a:srgbClr val="4EB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57FED-D9A3-408E-A25D-CAA6F752675B}" v="2428" dt="2023-09-26T20:14:30.778"/>
    <p1510:client id="{691AE93F-6820-417E-BD91-33B8ACFD30E4}" v="52" dt="2023-09-26T19:57:56.41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08" y="330"/>
      </p:cViewPr>
      <p:guideLst>
        <p:guide orient="horz" pos="4320"/>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a:solidFill>
                  <a:schemeClr val="tx1"/>
                </a:solidFill>
              </a:rPr>
              <a:t>Task Success</a:t>
            </a:r>
          </a:p>
        </c:rich>
      </c:tx>
      <c:layout>
        <c:manualLayout>
          <c:xMode val="edge"/>
          <c:yMode val="edge"/>
          <c:x val="6.4323331890881741E-2"/>
          <c:y val="4.643396226415093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Success</c:v>
                </c:pt>
              </c:strCache>
            </c:strRef>
          </c:tx>
          <c:spPr>
            <a:solidFill>
              <a:srgbClr val="6DBAE6"/>
            </a:solidFill>
            <a:ln>
              <a:noFill/>
            </a:ln>
            <a:effectLst/>
          </c:spPr>
          <c:invertIfNegative val="0"/>
          <c:cat>
            <c:strRef>
              <c:f>Sheet1!$A$2:$A$5</c:f>
              <c:strCache>
                <c:ptCount val="4"/>
                <c:pt idx="0">
                  <c:v>Task 1</c:v>
                </c:pt>
                <c:pt idx="1">
                  <c:v>Task 2</c:v>
                </c:pt>
                <c:pt idx="2">
                  <c:v>Task 3</c:v>
                </c:pt>
                <c:pt idx="3">
                  <c:v>Task 4</c:v>
                </c:pt>
              </c:strCache>
            </c:strRef>
          </c:cat>
          <c:val>
            <c:numRef>
              <c:f>Sheet1!$B$2:$B$5</c:f>
              <c:numCache>
                <c:formatCode>General</c:formatCode>
                <c:ptCount val="4"/>
                <c:pt idx="0">
                  <c:v>10</c:v>
                </c:pt>
                <c:pt idx="1">
                  <c:v>10</c:v>
                </c:pt>
                <c:pt idx="2">
                  <c:v>7</c:v>
                </c:pt>
                <c:pt idx="3">
                  <c:v>10</c:v>
                </c:pt>
              </c:numCache>
            </c:numRef>
          </c:val>
          <c:extLst>
            <c:ext xmlns:c16="http://schemas.microsoft.com/office/drawing/2014/chart" uri="{C3380CC4-5D6E-409C-BE32-E72D297353CC}">
              <c16:uniqueId val="{00000000-E368-E947-90D6-233DBC212E5E}"/>
            </c:ext>
          </c:extLst>
        </c:ser>
        <c:ser>
          <c:idx val="1"/>
          <c:order val="1"/>
          <c:tx>
            <c:strRef>
              <c:f>Sheet1!$C$1</c:f>
              <c:strCache>
                <c:ptCount val="1"/>
                <c:pt idx="0">
                  <c:v>Minor WrongFail</c:v>
                </c:pt>
              </c:strCache>
            </c:strRef>
          </c:tx>
          <c:spPr>
            <a:solidFill>
              <a:srgbClr val="767676"/>
            </a:solidFill>
            <a:ln>
              <a:noFill/>
            </a:ln>
            <a:effectLst/>
          </c:spPr>
          <c:invertIfNegative val="0"/>
          <c:cat>
            <c:strRef>
              <c:f>Sheet1!$A$2:$A$5</c:f>
              <c:strCache>
                <c:ptCount val="4"/>
                <c:pt idx="0">
                  <c:v>Task 1</c:v>
                </c:pt>
                <c:pt idx="1">
                  <c:v>Task 2</c:v>
                </c:pt>
                <c:pt idx="2">
                  <c:v>Task 3</c:v>
                </c:pt>
                <c:pt idx="3">
                  <c:v>Task 4</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E368-E947-90D6-233DBC212E5E}"/>
            </c:ext>
          </c:extLst>
        </c:ser>
        <c:ser>
          <c:idx val="2"/>
          <c:order val="2"/>
          <c:tx>
            <c:strRef>
              <c:f>Sheet1!$D$1</c:f>
              <c:strCache>
                <c:ptCount val="1"/>
                <c:pt idx="0">
                  <c:v>Fail</c:v>
                </c:pt>
              </c:strCache>
            </c:strRef>
          </c:tx>
          <c:spPr>
            <a:solidFill>
              <a:srgbClr val="EE7E2A"/>
            </a:solidFill>
            <a:ln>
              <a:noFill/>
            </a:ln>
            <a:effectLst/>
          </c:spPr>
          <c:invertIfNegative val="0"/>
          <c:cat>
            <c:strRef>
              <c:f>Sheet1!$A$2:$A$5</c:f>
              <c:strCache>
                <c:ptCount val="4"/>
                <c:pt idx="0">
                  <c:v>Task 1</c:v>
                </c:pt>
                <c:pt idx="1">
                  <c:v>Task 2</c:v>
                </c:pt>
                <c:pt idx="2">
                  <c:v>Task 3</c:v>
                </c:pt>
                <c:pt idx="3">
                  <c:v>Task 4</c:v>
                </c:pt>
              </c:strCache>
            </c:strRef>
          </c:cat>
          <c:val>
            <c:numRef>
              <c:f>Sheet1!$D$2:$D$5</c:f>
              <c:numCache>
                <c:formatCode>General</c:formatCode>
                <c:ptCount val="4"/>
                <c:pt idx="0">
                  <c:v>0</c:v>
                </c:pt>
                <c:pt idx="1">
                  <c:v>0</c:v>
                </c:pt>
                <c:pt idx="2">
                  <c:v>3</c:v>
                </c:pt>
                <c:pt idx="3">
                  <c:v>0</c:v>
                </c:pt>
              </c:numCache>
            </c:numRef>
          </c:val>
          <c:extLst>
            <c:ext xmlns:c16="http://schemas.microsoft.com/office/drawing/2014/chart" uri="{C3380CC4-5D6E-409C-BE32-E72D297353CC}">
              <c16:uniqueId val="{00000002-E368-E947-90D6-233DBC212E5E}"/>
            </c:ext>
          </c:extLst>
        </c:ser>
        <c:dLbls>
          <c:showLegendKey val="0"/>
          <c:showVal val="0"/>
          <c:showCatName val="0"/>
          <c:showSerName val="0"/>
          <c:showPercent val="0"/>
          <c:showBubbleSize val="0"/>
        </c:dLbls>
        <c:gapWidth val="30"/>
        <c:overlap val="100"/>
        <c:axId val="298288735"/>
        <c:axId val="322554911"/>
      </c:barChart>
      <c:catAx>
        <c:axId val="298288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2554911"/>
        <c:crosses val="autoZero"/>
        <c:auto val="1"/>
        <c:lblAlgn val="ctr"/>
        <c:lblOffset val="100"/>
        <c:noMultiLvlLbl val="0"/>
      </c:catAx>
      <c:valAx>
        <c:axId val="322554911"/>
        <c:scaling>
          <c:orientation val="minMax"/>
          <c:max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298288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3600" b="0" i="0" u="none" strike="noStrike" kern="1200" spc="0" baseline="0" noProof="0">
                <a:solidFill>
                  <a:schemeClr val="tx1"/>
                </a:solidFill>
                <a:latin typeface="+mn-lt"/>
                <a:ea typeface="+mn-ea"/>
                <a:cs typeface="+mn-cs"/>
              </a:defRPr>
            </a:pPr>
            <a:r>
              <a:rPr lang="fr-CA" sz="3600" b="0" i="0" u="none" strike="noStrike" baseline="0" noProof="0">
                <a:effectLst/>
              </a:rPr>
              <a:t>Achèvement moyen des tâches</a:t>
            </a:r>
            <a:endParaRPr lang="fr-CA" sz="3600" b="0" noProof="0">
              <a:solidFill>
                <a:schemeClr val="tx1"/>
              </a:solidFill>
            </a:endParaRPr>
          </a:p>
        </c:rich>
      </c:tx>
      <c:layout>
        <c:manualLayout>
          <c:xMode val="edge"/>
          <c:yMode val="edge"/>
          <c:x val="4.6832822625712776E-5"/>
          <c:y val="0"/>
        </c:manualLayout>
      </c:layout>
      <c:overlay val="0"/>
      <c:spPr>
        <a:noFill/>
        <a:ln>
          <a:noFill/>
        </a:ln>
        <a:effectLst/>
      </c:spPr>
      <c:txPr>
        <a:bodyPr rot="0" spcFirstLastPara="1" vertOverflow="ellipsis" vert="horz" wrap="square" anchor="ctr" anchorCtr="1"/>
        <a:lstStyle/>
        <a:p>
          <a:pPr>
            <a:defRPr lang="fr-CA" sz="36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Test de base</c:v>
                </c:pt>
              </c:strCache>
            </c:strRef>
          </c:tx>
          <c:spPr>
            <a:solidFill>
              <a:srgbClr val="20294C"/>
            </a:solidFill>
            <a:ln>
              <a:noFill/>
            </a:ln>
            <a:effectLst/>
          </c:spPr>
          <c:invertIfNegative val="0"/>
          <c:cat>
            <c:strRef>
              <c:f>Sheet1!$A$2:$A$5</c:f>
              <c:strCache>
                <c:ptCount val="4"/>
                <c:pt idx="0">
                  <c:v>Tâche 1</c:v>
                </c:pt>
                <c:pt idx="1">
                  <c:v>Tâche 2</c:v>
                </c:pt>
                <c:pt idx="2">
                  <c:v>Tâche 3</c:v>
                </c:pt>
                <c:pt idx="3">
                  <c:v>Tâche 4</c:v>
                </c:pt>
              </c:strCache>
            </c:strRef>
          </c:cat>
          <c:val>
            <c:numRef>
              <c:f>Sheet1!$B$2:$B$5</c:f>
              <c:numCache>
                <c:formatCode>General</c:formatCode>
                <c:ptCount val="4"/>
                <c:pt idx="0">
                  <c:v>10</c:v>
                </c:pt>
                <c:pt idx="1">
                  <c:v>6</c:v>
                </c:pt>
                <c:pt idx="2">
                  <c:v>5</c:v>
                </c:pt>
                <c:pt idx="3">
                  <c:v>5</c:v>
                </c:pt>
              </c:numCache>
            </c:numRef>
          </c:val>
          <c:extLst>
            <c:ext xmlns:c16="http://schemas.microsoft.com/office/drawing/2014/chart" uri="{C3380CC4-5D6E-409C-BE32-E72D297353CC}">
              <c16:uniqueId val="{00000000-CFAD-954E-A143-1AD66343B943}"/>
            </c:ext>
          </c:extLst>
        </c:ser>
        <c:ser>
          <c:idx val="1"/>
          <c:order val="1"/>
          <c:tx>
            <c:strRef>
              <c:f>Sheet1!$C$1</c:f>
              <c:strCache>
                <c:ptCount val="1"/>
                <c:pt idx="0">
                  <c:v>Test de validation</c:v>
                </c:pt>
              </c:strCache>
            </c:strRef>
          </c:tx>
          <c:spPr>
            <a:solidFill>
              <a:srgbClr val="6976BC"/>
            </a:solidFill>
            <a:ln>
              <a:noFill/>
            </a:ln>
            <a:effectLst/>
          </c:spPr>
          <c:invertIfNegative val="0"/>
          <c:cat>
            <c:strRef>
              <c:f>Sheet1!$A$2:$A$5</c:f>
              <c:strCache>
                <c:ptCount val="4"/>
                <c:pt idx="0">
                  <c:v>Tâche 1</c:v>
                </c:pt>
                <c:pt idx="1">
                  <c:v>Tâche 2</c:v>
                </c:pt>
                <c:pt idx="2">
                  <c:v>Tâche 3</c:v>
                </c:pt>
                <c:pt idx="3">
                  <c:v>Tâche 4</c:v>
                </c:pt>
              </c:strCache>
            </c:strRef>
          </c:cat>
          <c:val>
            <c:numRef>
              <c:f>Sheet1!$C$2:$C$5</c:f>
              <c:numCache>
                <c:formatCode>General</c:formatCode>
                <c:ptCount val="4"/>
                <c:pt idx="0">
                  <c:v>10</c:v>
                </c:pt>
                <c:pt idx="1">
                  <c:v>10</c:v>
                </c:pt>
                <c:pt idx="2">
                  <c:v>7</c:v>
                </c:pt>
                <c:pt idx="3">
                  <c:v>10</c:v>
                </c:pt>
              </c:numCache>
            </c:numRef>
          </c:val>
          <c:extLst>
            <c:ext xmlns:c16="http://schemas.microsoft.com/office/drawing/2014/chart" uri="{C3380CC4-5D6E-409C-BE32-E72D297353CC}">
              <c16:uniqueId val="{00000001-CFAD-954E-A143-1AD66343B943}"/>
            </c:ext>
          </c:extLst>
        </c:ser>
        <c:dLbls>
          <c:showLegendKey val="0"/>
          <c:showVal val="0"/>
          <c:showCatName val="0"/>
          <c:showSerName val="0"/>
          <c:showPercent val="0"/>
          <c:showBubbleSize val="0"/>
        </c:dLbls>
        <c:gapWidth val="70"/>
        <c:overlap val="-30"/>
        <c:axId val="32541935"/>
        <c:axId val="32543583"/>
      </c:barChart>
      <c:catAx>
        <c:axId val="3254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543583"/>
        <c:crosses val="autoZero"/>
        <c:auto val="1"/>
        <c:lblAlgn val="ctr"/>
        <c:lblOffset val="100"/>
        <c:noMultiLvlLbl val="0"/>
      </c:catAx>
      <c:valAx>
        <c:axId val="3254358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CA" sz="2000" b="0" i="0" u="none" strike="noStrike" baseline="0">
                    <a:effectLst/>
                  </a:rPr>
                  <a:t>Participants</a:t>
                </a:r>
                <a:endParaRPr lang="en-US" sz="2000"/>
              </a:p>
            </c:rich>
          </c:tx>
          <c:layout>
            <c:manualLayout>
              <c:xMode val="edge"/>
              <c:yMode val="edge"/>
              <c:x val="0"/>
              <c:y val="0.3968217320261438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54193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9366157407407406"/>
          <c:y val="0.11703921568627451"/>
          <c:w val="0.51615824074074079"/>
          <c:h val="6.75297385620915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r>
              <a:rPr lang="en-US" sz="2400"/>
              <a:t>Test de base</a:t>
            </a:r>
          </a:p>
        </c:rich>
      </c:tx>
      <c:layout>
        <c:manualLayout>
          <c:xMode val="edge"/>
          <c:yMode val="edge"/>
          <c:x val="0.32129141015944568"/>
          <c:y val="7.4913147125108825E-2"/>
        </c:manualLayout>
      </c:layout>
      <c:overlay val="0"/>
      <c:spPr>
        <a:noFill/>
        <a:ln>
          <a:noFill/>
        </a:ln>
        <a:effectLst/>
      </c:spPr>
      <c:txPr>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Baseline</c:v>
                </c:pt>
              </c:strCache>
            </c:strRef>
          </c:tx>
          <c:explosion val="8"/>
          <c:dPt>
            <c:idx val="0"/>
            <c:bubble3D val="0"/>
            <c:spPr>
              <a:solidFill>
                <a:srgbClr val="6DBAE6"/>
              </a:solidFill>
              <a:ln w="19050">
                <a:solidFill>
                  <a:schemeClr val="lt1"/>
                </a:solidFill>
              </a:ln>
              <a:effectLst/>
            </c:spPr>
            <c:extLst>
              <c:ext xmlns:c16="http://schemas.microsoft.com/office/drawing/2014/chart" uri="{C3380CC4-5D6E-409C-BE32-E72D297353CC}">
                <c16:uniqueId val="{00000003-3C62-5647-BBFC-E90AE6494D96}"/>
              </c:ext>
            </c:extLst>
          </c:dPt>
          <c:dPt>
            <c:idx val="1"/>
            <c:bubble3D val="0"/>
            <c:spPr>
              <a:solidFill>
                <a:srgbClr val="EE7E2A"/>
              </a:solidFill>
              <a:ln w="19050">
                <a:solidFill>
                  <a:schemeClr val="lt1"/>
                </a:solidFill>
              </a:ln>
              <a:effectLst/>
            </c:spPr>
            <c:extLst>
              <c:ext xmlns:c16="http://schemas.microsoft.com/office/drawing/2014/chart" uri="{C3380CC4-5D6E-409C-BE32-E72D297353CC}">
                <c16:uniqueId val="{00000004-3C62-5647-BBFC-E90AE6494D96}"/>
              </c:ext>
            </c:extLst>
          </c:dPt>
          <c:dLbls>
            <c:dLbl>
              <c:idx val="0"/>
              <c:layout>
                <c:manualLayout>
                  <c:x val="0.18200215333188244"/>
                  <c:y val="-0.20223173241992043"/>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i="0" u="none" strike="noStrike" kern="1200" baseline="0">
                        <a:solidFill>
                          <a:schemeClr val="bg1"/>
                        </a:solidFill>
                        <a:effectLst/>
                      </a:rPr>
                      <a:t>Succès</a:t>
                    </a:r>
                    <a:endParaRPr lang="en-US" baseline="0"/>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fld id="{D093A183-E7FA-4C44-A3B1-31726315A594}" type="PERCENTAG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t>[PERCENTAGE]</a:t>
                    </a:fld>
                    <a:endParaRPr lang="en-CA"/>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704089247633885"/>
                      <c:h val="0.23248907728482049"/>
                    </c:manualLayout>
                  </c15:layout>
                  <c15:dlblFieldTable/>
                  <c15:showDataLabelsRange val="1"/>
                </c:ext>
                <c:ext xmlns:c16="http://schemas.microsoft.com/office/drawing/2014/chart" uri="{C3380CC4-5D6E-409C-BE32-E72D297353CC}">
                  <c16:uniqueId val="{00000003-3C62-5647-BBFC-E90AE6494D96}"/>
                </c:ext>
              </c:extLst>
            </c:dLbl>
            <c:dLbl>
              <c:idx val="1"/>
              <c:layout>
                <c:manualLayout>
                  <c:x val="-0.15279103558887305"/>
                  <c:y val="0.14741373699240901"/>
                </c:manualLayout>
              </c:layout>
              <c:tx>
                <c:rich>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r>
                      <a:rPr lang="en-US" sz="2000" b="1" i="0" u="none" strike="noStrike" kern="1200" baseline="0" err="1">
                        <a:solidFill>
                          <a:schemeClr val="bg1"/>
                        </a:solidFill>
                        <a:effectLst/>
                        <a:latin typeface="Arial" panose="020B0604020202020204" pitchFamily="34" charset="0"/>
                      </a:rPr>
                      <a:t>Échouer</a:t>
                    </a:r>
                    <a:endParaRPr lang="en-US" baseline="0"/>
                  </a:p>
                  <a:p>
                    <a:pPr>
                      <a:defRPr sz="2000" b="1">
                        <a:solidFill>
                          <a:schemeClr val="bg1"/>
                        </a:solidFill>
                      </a:defRPr>
                    </a:pPr>
                    <a:fld id="{9D03263E-655F-4B43-83CF-74D18F90803E}"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extLst>
                <c:ext xmlns:c15="http://schemas.microsoft.com/office/drawing/2012/chart" uri="{CE6537A1-D6FC-4f65-9D91-7224C49458BB}">
                  <c15:layout>
                    <c:manualLayout>
                      <c:w val="0.31527403985315972"/>
                      <c:h val="0.19632410970718173"/>
                    </c:manualLayout>
                  </c15:layout>
                  <c15:dlblFieldTable/>
                  <c15:showDataLabelsRange val="1"/>
                </c:ext>
                <c:ext xmlns:c16="http://schemas.microsoft.com/office/drawing/2014/chart" uri="{C3380CC4-5D6E-409C-BE32-E72D297353CC}">
                  <c16:uniqueId val="{00000004-3C62-5647-BBFC-E90AE6494D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Sheet1!$A$2:$A$3</c:f>
              <c:strCache>
                <c:ptCount val="2"/>
                <c:pt idx="0">
                  <c:v>Success</c:v>
                </c:pt>
                <c:pt idx="1">
                  <c:v>Failure</c:v>
                </c:pt>
              </c:strCache>
            </c:strRef>
          </c:cat>
          <c:val>
            <c:numRef>
              <c:f>Sheet1!$B$2:$B$3</c:f>
              <c:numCache>
                <c:formatCode>General</c:formatCode>
                <c:ptCount val="2"/>
                <c:pt idx="0">
                  <c:v>67</c:v>
                </c:pt>
                <c:pt idx="1">
                  <c:v>33</c:v>
                </c:pt>
              </c:numCache>
            </c:numRef>
          </c:val>
          <c:extLst>
            <c:ext xmlns:c15="http://schemas.microsoft.com/office/drawing/2012/chart" uri="{02D57815-91ED-43cb-92C2-25804820EDAC}">
              <c15:datalabelsRange>
                <c15:f>Sheet1!$A$2:$A$3</c15:f>
                <c15:dlblRangeCache>
                  <c:ptCount val="2"/>
                  <c:pt idx="0">
                    <c:v>Success</c:v>
                  </c:pt>
                  <c:pt idx="1">
                    <c:v>Failure</c:v>
                  </c:pt>
                </c15:dlblRangeCache>
              </c15:datalabelsRange>
            </c:ext>
            <c:ext xmlns:c16="http://schemas.microsoft.com/office/drawing/2014/chart" uri="{C3380CC4-5D6E-409C-BE32-E72D297353CC}">
              <c16:uniqueId val="{00000000-3C62-5647-BBFC-E90AE6494D96}"/>
            </c:ext>
          </c:extLst>
        </c:ser>
        <c:dLbls>
          <c:showLegendKey val="0"/>
          <c:showVal val="0"/>
          <c:showCatName val="0"/>
          <c:showSerName val="0"/>
          <c:showPercent val="0"/>
          <c:showBubbleSize val="0"/>
          <c:showLeaderLines val="1"/>
        </c:dLbls>
        <c:firstSliceAng val="11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r>
              <a:rPr lang="en-US" sz="2400"/>
              <a:t>Test de validation</a:t>
            </a:r>
          </a:p>
        </c:rich>
      </c:tx>
      <c:layout>
        <c:manualLayout>
          <c:xMode val="edge"/>
          <c:yMode val="edge"/>
          <c:x val="0.25059705040937008"/>
          <c:y val="7.7496359094940154E-2"/>
        </c:manualLayout>
      </c:layout>
      <c:overlay val="0"/>
      <c:spPr>
        <a:noFill/>
        <a:ln>
          <a:noFill/>
        </a:ln>
        <a:effectLst/>
      </c:spPr>
      <c:txPr>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Validation</c:v>
                </c:pt>
              </c:strCache>
            </c:strRef>
          </c:tx>
          <c:explosion val="8"/>
          <c:dPt>
            <c:idx val="0"/>
            <c:bubble3D val="0"/>
            <c:spPr>
              <a:solidFill>
                <a:srgbClr val="6DBAE6"/>
              </a:solidFill>
              <a:ln w="19050">
                <a:solidFill>
                  <a:schemeClr val="lt1"/>
                </a:solidFill>
              </a:ln>
              <a:effectLst/>
            </c:spPr>
            <c:extLst>
              <c:ext xmlns:c16="http://schemas.microsoft.com/office/drawing/2014/chart" uri="{C3380CC4-5D6E-409C-BE32-E72D297353CC}">
                <c16:uniqueId val="{00000001-D197-8E47-A28D-939F8B5F1A2C}"/>
              </c:ext>
            </c:extLst>
          </c:dPt>
          <c:dPt>
            <c:idx val="1"/>
            <c:bubble3D val="0"/>
            <c:spPr>
              <a:solidFill>
                <a:srgbClr val="EE7E2A"/>
              </a:solidFill>
              <a:ln w="19050">
                <a:solidFill>
                  <a:schemeClr val="lt1"/>
                </a:solidFill>
              </a:ln>
              <a:effectLst/>
            </c:spPr>
            <c:extLst>
              <c:ext xmlns:c16="http://schemas.microsoft.com/office/drawing/2014/chart" uri="{C3380CC4-5D6E-409C-BE32-E72D297353CC}">
                <c16:uniqueId val="{00000003-D197-8E47-A28D-939F8B5F1A2C}"/>
              </c:ext>
            </c:extLst>
          </c:dPt>
          <c:dLbls>
            <c:dLbl>
              <c:idx val="0"/>
              <c:layout>
                <c:manualLayout>
                  <c:x val="0.17288030046090494"/>
                  <c:y val="-0.22548064014840247"/>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i="0" u="none" strike="noStrike" kern="1200" baseline="0">
                        <a:solidFill>
                          <a:schemeClr val="bg1"/>
                        </a:solidFill>
                        <a:effectLst/>
                      </a:rPr>
                      <a:t>Succès</a:t>
                    </a:r>
                    <a:endParaRPr lang="en-US" baseline="0"/>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fld id="{D093A183-E7FA-4C44-A3B1-31726315A594}" type="PERCENTAG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t>[PERCENTAGE]</a:t>
                    </a:fld>
                    <a:endParaRPr lang="en-CA"/>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704089247633885"/>
                      <c:h val="0.23248907728482049"/>
                    </c:manualLayout>
                  </c15:layout>
                  <c15:dlblFieldTable/>
                  <c15:showDataLabelsRange val="1"/>
                </c:ext>
                <c:ext xmlns:c16="http://schemas.microsoft.com/office/drawing/2014/chart" uri="{C3380CC4-5D6E-409C-BE32-E72D297353CC}">
                  <c16:uniqueId val="{00000001-D197-8E47-A28D-939F8B5F1A2C}"/>
                </c:ext>
              </c:extLst>
            </c:dLbl>
            <c:dLbl>
              <c:idx val="1"/>
              <c:layout>
                <c:manualLayout>
                  <c:x val="-0.1140231608872187"/>
                  <c:y val="0.13708088911308366"/>
                </c:manualLayout>
              </c:layout>
              <c:tx>
                <c:rich>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r>
                      <a:rPr lang="en-US" sz="2000" b="1" i="0" u="none" strike="noStrike" kern="1200" baseline="0" err="1">
                        <a:solidFill>
                          <a:schemeClr val="bg1"/>
                        </a:solidFill>
                        <a:effectLst/>
                        <a:latin typeface="Arial" panose="020B0604020202020204" pitchFamily="34" charset="0"/>
                      </a:rPr>
                      <a:t>Échouer</a:t>
                    </a:r>
                    <a:endParaRPr lang="en-US" baseline="0"/>
                  </a:p>
                  <a:p>
                    <a:pPr>
                      <a:defRPr sz="2000" b="1">
                        <a:solidFill>
                          <a:schemeClr val="bg1"/>
                        </a:solidFill>
                      </a:defRPr>
                    </a:pPr>
                    <a:fld id="{9D03263E-655F-4B43-83CF-74D18F90803E}"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extLst>
                <c:ext xmlns:c15="http://schemas.microsoft.com/office/drawing/2012/chart" uri="{CE6537A1-D6FC-4f65-9D91-7224C49458BB}">
                  <c15:layout>
                    <c:manualLayout>
                      <c:w val="0.31527403985315972"/>
                      <c:h val="0.19632410970718173"/>
                    </c:manualLayout>
                  </c15:layout>
                  <c15:dlblFieldTable/>
                  <c15:showDataLabelsRange val="1"/>
                </c:ext>
                <c:ext xmlns:c16="http://schemas.microsoft.com/office/drawing/2014/chart" uri="{C3380CC4-5D6E-409C-BE32-E72D297353CC}">
                  <c16:uniqueId val="{00000003-D197-8E47-A28D-939F8B5F1A2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Sheet1!$A$2:$A$3</c:f>
              <c:strCache>
                <c:ptCount val="2"/>
                <c:pt idx="0">
                  <c:v>Success</c:v>
                </c:pt>
                <c:pt idx="1">
                  <c:v>Failure</c:v>
                </c:pt>
              </c:strCache>
            </c:strRef>
          </c:cat>
          <c:val>
            <c:numRef>
              <c:f>Sheet1!$B$2:$B$3</c:f>
              <c:numCache>
                <c:formatCode>General</c:formatCode>
                <c:ptCount val="2"/>
                <c:pt idx="0">
                  <c:v>92</c:v>
                </c:pt>
                <c:pt idx="1">
                  <c:v>8</c:v>
                </c:pt>
              </c:numCache>
            </c:numRef>
          </c:val>
          <c:extLst>
            <c:ext xmlns:c15="http://schemas.microsoft.com/office/drawing/2012/chart" uri="{02D57815-91ED-43cb-92C2-25804820EDAC}">
              <c15:datalabelsRange>
                <c15:f>Sheet1!$A$2:$A$3</c15:f>
                <c15:dlblRangeCache>
                  <c:ptCount val="2"/>
                  <c:pt idx="0">
                    <c:v>Success</c:v>
                  </c:pt>
                  <c:pt idx="1">
                    <c:v>Failure</c:v>
                  </c:pt>
                </c15:dlblRangeCache>
              </c15:datalabelsRange>
            </c:ext>
            <c:ext xmlns:c16="http://schemas.microsoft.com/office/drawing/2014/chart" uri="{C3380CC4-5D6E-409C-BE32-E72D297353CC}">
              <c16:uniqueId val="{00000004-D197-8E47-A28D-939F8B5F1A2C}"/>
            </c:ext>
          </c:extLst>
        </c:ser>
        <c:dLbls>
          <c:showLegendKey val="0"/>
          <c:showVal val="0"/>
          <c:showCatName val="0"/>
          <c:showSerName val="0"/>
          <c:showPercent val="0"/>
          <c:showBubbleSize val="0"/>
          <c:showLeaderLines val="1"/>
        </c:dLbls>
        <c:firstSliceAng val="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Time on Task</a:t>
            </a:r>
          </a:p>
        </c:rich>
      </c:tx>
      <c:layout>
        <c:manualLayout>
          <c:xMode val="edge"/>
          <c:yMode val="edge"/>
          <c:x val="1.0753586092491693E-3"/>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20294C"/>
            </a:solidFill>
            <a:ln>
              <a:noFill/>
            </a:ln>
            <a:effectLst/>
          </c:spPr>
          <c:invertIfNegative val="0"/>
          <c:cat>
            <c:strRef>
              <c:f>Sheet1!$A$2:$A$5</c:f>
              <c:strCache>
                <c:ptCount val="4"/>
                <c:pt idx="0">
                  <c:v>Task 1</c:v>
                </c:pt>
                <c:pt idx="1">
                  <c:v>Task 2</c:v>
                </c:pt>
                <c:pt idx="2">
                  <c:v>Task 3</c:v>
                </c:pt>
                <c:pt idx="3">
                  <c:v>Task 4</c:v>
                </c:pt>
              </c:strCache>
            </c:strRef>
          </c:cat>
          <c:val>
            <c:numRef>
              <c:f>Sheet1!$B$2:$B$5</c:f>
              <c:numCache>
                <c:formatCode>h:mm:ss;@</c:formatCode>
                <c:ptCount val="4"/>
                <c:pt idx="0">
                  <c:v>2.8356481481481479E-3</c:v>
                </c:pt>
                <c:pt idx="1">
                  <c:v>4.9074074074074072E-3</c:v>
                </c:pt>
                <c:pt idx="2">
                  <c:v>4.7569444444444447E-3</c:v>
                </c:pt>
                <c:pt idx="3">
                  <c:v>5.7175925925925927E-3</c:v>
                </c:pt>
              </c:numCache>
            </c:numRef>
          </c:val>
          <c:extLst>
            <c:ext xmlns:c16="http://schemas.microsoft.com/office/drawing/2014/chart" uri="{C3380CC4-5D6E-409C-BE32-E72D297353CC}">
              <c16:uniqueId val="{00000000-CC58-014F-9734-82077EBFCEED}"/>
            </c:ext>
          </c:extLst>
        </c:ser>
        <c:ser>
          <c:idx val="1"/>
          <c:order val="1"/>
          <c:tx>
            <c:strRef>
              <c:f>Sheet1!$C$1</c:f>
              <c:strCache>
                <c:ptCount val="1"/>
                <c:pt idx="0">
                  <c:v>Validation</c:v>
                </c:pt>
              </c:strCache>
            </c:strRef>
          </c:tx>
          <c:spPr>
            <a:solidFill>
              <a:srgbClr val="6976BC"/>
            </a:solidFill>
            <a:ln>
              <a:noFill/>
            </a:ln>
            <a:effectLst/>
          </c:spPr>
          <c:invertIfNegative val="0"/>
          <c:cat>
            <c:strRef>
              <c:f>Sheet1!$A$2:$A$5</c:f>
              <c:strCache>
                <c:ptCount val="4"/>
                <c:pt idx="0">
                  <c:v>Task 1</c:v>
                </c:pt>
                <c:pt idx="1">
                  <c:v>Task 2</c:v>
                </c:pt>
                <c:pt idx="2">
                  <c:v>Task 3</c:v>
                </c:pt>
                <c:pt idx="3">
                  <c:v>Task 4</c:v>
                </c:pt>
              </c:strCache>
            </c:strRef>
          </c:cat>
          <c:val>
            <c:numRef>
              <c:f>Sheet1!$C$2:$C$5</c:f>
              <c:numCache>
                <c:formatCode>h:mm:ss;@</c:formatCode>
                <c:ptCount val="4"/>
                <c:pt idx="0">
                  <c:v>1.8865740740740742E-3</c:v>
                </c:pt>
                <c:pt idx="1">
                  <c:v>3.3333333333333335E-3</c:v>
                </c:pt>
                <c:pt idx="2">
                  <c:v>2.8356481481481479E-3</c:v>
                </c:pt>
                <c:pt idx="3">
                  <c:v>2.9398148148148148E-3</c:v>
                </c:pt>
              </c:numCache>
            </c:numRef>
          </c:val>
          <c:extLst>
            <c:ext xmlns:c16="http://schemas.microsoft.com/office/drawing/2014/chart" uri="{C3380CC4-5D6E-409C-BE32-E72D297353CC}">
              <c16:uniqueId val="{00000001-CC58-014F-9734-82077EBFCEED}"/>
            </c:ext>
          </c:extLst>
        </c:ser>
        <c:dLbls>
          <c:showLegendKey val="0"/>
          <c:showVal val="0"/>
          <c:showCatName val="0"/>
          <c:showSerName val="0"/>
          <c:showPercent val="0"/>
          <c:showBubbleSize val="0"/>
        </c:dLbls>
        <c:gapWidth val="70"/>
        <c:overlap val="-30"/>
        <c:axId val="29413407"/>
        <c:axId val="29602447"/>
      </c:barChart>
      <c:catAx>
        <c:axId val="2941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602447"/>
        <c:crosses val="autoZero"/>
        <c:auto val="1"/>
        <c:lblAlgn val="ctr"/>
        <c:lblOffset val="100"/>
        <c:noMultiLvlLbl val="0"/>
      </c:catAx>
      <c:valAx>
        <c:axId val="29602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layout>
            <c:manualLayout>
              <c:xMode val="edge"/>
              <c:yMode val="edge"/>
              <c:x val="0"/>
              <c:y val="0.4505599575457024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mm:ss;@"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413407"/>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Ease of Use</a:t>
            </a:r>
          </a:p>
        </c:rich>
      </c:tx>
      <c:layout>
        <c:manualLayout>
          <c:xMode val="edge"/>
          <c:yMode val="edge"/>
          <c:x val="5.0184937473520637E-3"/>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20294C"/>
            </a:solidFill>
            <a:ln>
              <a:noFill/>
            </a:ln>
            <a:effectLst/>
          </c:spPr>
          <c:invertIfNegative val="0"/>
          <c:cat>
            <c:strRef>
              <c:f>Sheet1!$A$2:$A$5</c:f>
              <c:strCache>
                <c:ptCount val="4"/>
                <c:pt idx="0">
                  <c:v>Task 1</c:v>
                </c:pt>
                <c:pt idx="1">
                  <c:v>Task 2</c:v>
                </c:pt>
                <c:pt idx="2">
                  <c:v>Task 3</c:v>
                </c:pt>
                <c:pt idx="3">
                  <c:v>Task 4</c:v>
                </c:pt>
              </c:strCache>
            </c:strRef>
          </c:cat>
          <c:val>
            <c:numRef>
              <c:f>Sheet1!$B$2:$B$5</c:f>
              <c:numCache>
                <c:formatCode>General</c:formatCode>
                <c:ptCount val="4"/>
                <c:pt idx="0">
                  <c:v>1.4</c:v>
                </c:pt>
                <c:pt idx="1">
                  <c:v>1.2</c:v>
                </c:pt>
                <c:pt idx="2">
                  <c:v>1</c:v>
                </c:pt>
                <c:pt idx="3">
                  <c:v>-1</c:v>
                </c:pt>
              </c:numCache>
            </c:numRef>
          </c:val>
          <c:extLst>
            <c:ext xmlns:c16="http://schemas.microsoft.com/office/drawing/2014/chart" uri="{C3380CC4-5D6E-409C-BE32-E72D297353CC}">
              <c16:uniqueId val="{00000000-6699-2C4C-8930-6A82F866886D}"/>
            </c:ext>
          </c:extLst>
        </c:ser>
        <c:ser>
          <c:idx val="1"/>
          <c:order val="1"/>
          <c:tx>
            <c:strRef>
              <c:f>Sheet1!$C$1</c:f>
              <c:strCache>
                <c:ptCount val="1"/>
                <c:pt idx="0">
                  <c:v>Validation</c:v>
                </c:pt>
              </c:strCache>
            </c:strRef>
          </c:tx>
          <c:spPr>
            <a:solidFill>
              <a:srgbClr val="6976BC"/>
            </a:solidFill>
            <a:ln>
              <a:noFill/>
            </a:ln>
            <a:effectLst/>
          </c:spPr>
          <c:invertIfNegative val="0"/>
          <c:cat>
            <c:strRef>
              <c:f>Sheet1!$A$2:$A$5</c:f>
              <c:strCache>
                <c:ptCount val="4"/>
                <c:pt idx="0">
                  <c:v>Task 1</c:v>
                </c:pt>
                <c:pt idx="1">
                  <c:v>Task 2</c:v>
                </c:pt>
                <c:pt idx="2">
                  <c:v>Task 3</c:v>
                </c:pt>
                <c:pt idx="3">
                  <c:v>Task 4</c:v>
                </c:pt>
              </c:strCache>
            </c:strRef>
          </c:cat>
          <c:val>
            <c:numRef>
              <c:f>Sheet1!$C$2:$C$5</c:f>
              <c:numCache>
                <c:formatCode>General</c:formatCode>
                <c:ptCount val="4"/>
                <c:pt idx="0">
                  <c:v>2</c:v>
                </c:pt>
                <c:pt idx="1">
                  <c:v>1.8</c:v>
                </c:pt>
                <c:pt idx="2">
                  <c:v>1</c:v>
                </c:pt>
                <c:pt idx="3">
                  <c:v>1</c:v>
                </c:pt>
              </c:numCache>
            </c:numRef>
          </c:val>
          <c:extLst>
            <c:ext xmlns:c16="http://schemas.microsoft.com/office/drawing/2014/chart" uri="{C3380CC4-5D6E-409C-BE32-E72D297353CC}">
              <c16:uniqueId val="{00000001-6699-2C4C-8930-6A82F866886D}"/>
            </c:ext>
          </c:extLst>
        </c:ser>
        <c:dLbls>
          <c:showLegendKey val="0"/>
          <c:showVal val="0"/>
          <c:showCatName val="0"/>
          <c:showSerName val="0"/>
          <c:showPercent val="0"/>
          <c:showBubbleSize val="0"/>
        </c:dLbls>
        <c:gapWidth val="50"/>
        <c:overlap val="-25"/>
        <c:axId val="1922441072"/>
        <c:axId val="1922442720"/>
      </c:barChart>
      <c:catAx>
        <c:axId val="1922441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1800" b="0" i="0" baseline="0">
                    <a:effectLst/>
                  </a:rPr>
                  <a:t>Difficult                                                Easy</a:t>
                </a:r>
                <a:endParaRPr lang="en-CA" sz="2000">
                  <a:effectLst/>
                </a:endParaRPr>
              </a:p>
            </c:rich>
          </c:tx>
          <c:layout>
            <c:manualLayout>
              <c:xMode val="edge"/>
              <c:yMode val="edge"/>
              <c:x val="4.8364600539817486E-3"/>
              <c:y val="0.1562204570359443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fr-FR" sz="3600" b="0" i="0" u="none" strike="noStrike" baseline="0">
                <a:effectLst/>
              </a:rPr>
              <a:t>Temps consacré à la tâche</a:t>
            </a:r>
            <a:endParaRPr lang="en-US" sz="3600">
              <a:solidFill>
                <a:schemeClr val="tx1"/>
              </a:solidFill>
            </a:endParaRPr>
          </a:p>
        </c:rich>
      </c:tx>
      <c:layout>
        <c:manualLayout>
          <c:xMode val="edge"/>
          <c:yMode val="edge"/>
          <c:x val="1.0753586092491693E-3"/>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Test de base</c:v>
                </c:pt>
              </c:strCache>
            </c:strRef>
          </c:tx>
          <c:spPr>
            <a:solidFill>
              <a:srgbClr val="20294C"/>
            </a:solidFill>
            <a:ln>
              <a:noFill/>
            </a:ln>
            <a:effectLst/>
          </c:spPr>
          <c:invertIfNegative val="0"/>
          <c:cat>
            <c:strRef>
              <c:f>Sheet1!$A$2:$A$5</c:f>
              <c:strCache>
                <c:ptCount val="4"/>
                <c:pt idx="0">
                  <c:v>Tâche 1</c:v>
                </c:pt>
                <c:pt idx="1">
                  <c:v>Tâche 2</c:v>
                </c:pt>
                <c:pt idx="2">
                  <c:v>Tâche 3</c:v>
                </c:pt>
                <c:pt idx="3">
                  <c:v>Tâche 4</c:v>
                </c:pt>
              </c:strCache>
            </c:strRef>
          </c:cat>
          <c:val>
            <c:numRef>
              <c:f>Sheet1!$B$2:$B$5</c:f>
              <c:numCache>
                <c:formatCode>h:mm:ss;@</c:formatCode>
                <c:ptCount val="4"/>
                <c:pt idx="0">
                  <c:v>2.8356481481481479E-3</c:v>
                </c:pt>
                <c:pt idx="1">
                  <c:v>4.9074074074074072E-3</c:v>
                </c:pt>
                <c:pt idx="2">
                  <c:v>4.7569444444444447E-3</c:v>
                </c:pt>
                <c:pt idx="3">
                  <c:v>5.7175925925925927E-3</c:v>
                </c:pt>
              </c:numCache>
            </c:numRef>
          </c:val>
          <c:extLst>
            <c:ext xmlns:c16="http://schemas.microsoft.com/office/drawing/2014/chart" uri="{C3380CC4-5D6E-409C-BE32-E72D297353CC}">
              <c16:uniqueId val="{00000000-CC58-014F-9734-82077EBFCEED}"/>
            </c:ext>
          </c:extLst>
        </c:ser>
        <c:ser>
          <c:idx val="1"/>
          <c:order val="1"/>
          <c:tx>
            <c:strRef>
              <c:f>Sheet1!$C$1</c:f>
              <c:strCache>
                <c:ptCount val="1"/>
                <c:pt idx="0">
                  <c:v>Test de validation</c:v>
                </c:pt>
              </c:strCache>
            </c:strRef>
          </c:tx>
          <c:spPr>
            <a:solidFill>
              <a:srgbClr val="6976BC"/>
            </a:solidFill>
            <a:ln>
              <a:noFill/>
            </a:ln>
            <a:effectLst/>
          </c:spPr>
          <c:invertIfNegative val="0"/>
          <c:cat>
            <c:strRef>
              <c:f>Sheet1!$A$2:$A$5</c:f>
              <c:strCache>
                <c:ptCount val="4"/>
                <c:pt idx="0">
                  <c:v>Tâche 1</c:v>
                </c:pt>
                <c:pt idx="1">
                  <c:v>Tâche 2</c:v>
                </c:pt>
                <c:pt idx="2">
                  <c:v>Tâche 3</c:v>
                </c:pt>
                <c:pt idx="3">
                  <c:v>Tâche 4</c:v>
                </c:pt>
              </c:strCache>
            </c:strRef>
          </c:cat>
          <c:val>
            <c:numRef>
              <c:f>Sheet1!$C$2:$C$5</c:f>
              <c:numCache>
                <c:formatCode>h:mm:ss;@</c:formatCode>
                <c:ptCount val="4"/>
                <c:pt idx="0">
                  <c:v>1.8865740740740742E-3</c:v>
                </c:pt>
                <c:pt idx="1">
                  <c:v>3.3333333333333335E-3</c:v>
                </c:pt>
                <c:pt idx="2">
                  <c:v>2.8356481481481479E-3</c:v>
                </c:pt>
                <c:pt idx="3">
                  <c:v>2.9398148148148148E-3</c:v>
                </c:pt>
              </c:numCache>
            </c:numRef>
          </c:val>
          <c:extLst>
            <c:ext xmlns:c16="http://schemas.microsoft.com/office/drawing/2014/chart" uri="{C3380CC4-5D6E-409C-BE32-E72D297353CC}">
              <c16:uniqueId val="{00000001-CC58-014F-9734-82077EBFCEED}"/>
            </c:ext>
          </c:extLst>
        </c:ser>
        <c:dLbls>
          <c:showLegendKey val="0"/>
          <c:showVal val="0"/>
          <c:showCatName val="0"/>
          <c:showSerName val="0"/>
          <c:showPercent val="0"/>
          <c:showBubbleSize val="0"/>
        </c:dLbls>
        <c:gapWidth val="70"/>
        <c:overlap val="-30"/>
        <c:axId val="29413407"/>
        <c:axId val="29602447"/>
      </c:barChart>
      <c:catAx>
        <c:axId val="2941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602447"/>
        <c:crosses val="autoZero"/>
        <c:auto val="1"/>
        <c:lblAlgn val="ctr"/>
        <c:lblOffset val="100"/>
        <c:noMultiLvlLbl val="0"/>
      </c:catAx>
      <c:valAx>
        <c:axId val="29602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Temps</a:t>
                </a:r>
              </a:p>
            </c:rich>
          </c:tx>
          <c:layout>
            <c:manualLayout>
              <c:xMode val="edge"/>
              <c:yMode val="edge"/>
              <c:x val="0"/>
              <c:y val="0.4505599575457024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mm:ss;@"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413407"/>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fr-FR" sz="3600" b="0" i="0">
                <a:effectLst/>
              </a:rPr>
              <a:t>Facilité d'utilisation</a:t>
            </a:r>
          </a:p>
        </c:rich>
      </c:tx>
      <c:layout>
        <c:manualLayout>
          <c:xMode val="edge"/>
          <c:yMode val="edge"/>
          <c:x val="5.0184937473520637E-3"/>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Test de base</c:v>
                </c:pt>
              </c:strCache>
            </c:strRef>
          </c:tx>
          <c:spPr>
            <a:solidFill>
              <a:srgbClr val="20294C"/>
            </a:solidFill>
            <a:ln>
              <a:noFill/>
            </a:ln>
            <a:effectLst/>
          </c:spPr>
          <c:invertIfNegative val="0"/>
          <c:cat>
            <c:strRef>
              <c:f>Sheet1!$A$2:$A$5</c:f>
              <c:strCache>
                <c:ptCount val="4"/>
                <c:pt idx="0">
                  <c:v>Tâche 1</c:v>
                </c:pt>
                <c:pt idx="1">
                  <c:v>Tâche 2</c:v>
                </c:pt>
                <c:pt idx="2">
                  <c:v>Tâche 3</c:v>
                </c:pt>
                <c:pt idx="3">
                  <c:v>Tâche 4</c:v>
                </c:pt>
              </c:strCache>
            </c:strRef>
          </c:cat>
          <c:val>
            <c:numRef>
              <c:f>Sheet1!$B$2:$B$5</c:f>
              <c:numCache>
                <c:formatCode>General</c:formatCode>
                <c:ptCount val="4"/>
                <c:pt idx="0">
                  <c:v>1.4</c:v>
                </c:pt>
                <c:pt idx="1">
                  <c:v>1.2</c:v>
                </c:pt>
                <c:pt idx="2">
                  <c:v>1</c:v>
                </c:pt>
                <c:pt idx="3">
                  <c:v>-1</c:v>
                </c:pt>
              </c:numCache>
            </c:numRef>
          </c:val>
          <c:extLst>
            <c:ext xmlns:c16="http://schemas.microsoft.com/office/drawing/2014/chart" uri="{C3380CC4-5D6E-409C-BE32-E72D297353CC}">
              <c16:uniqueId val="{00000000-6699-2C4C-8930-6A82F866886D}"/>
            </c:ext>
          </c:extLst>
        </c:ser>
        <c:ser>
          <c:idx val="1"/>
          <c:order val="1"/>
          <c:tx>
            <c:strRef>
              <c:f>Sheet1!$C$1</c:f>
              <c:strCache>
                <c:ptCount val="1"/>
                <c:pt idx="0">
                  <c:v>Test de validation</c:v>
                </c:pt>
              </c:strCache>
            </c:strRef>
          </c:tx>
          <c:spPr>
            <a:solidFill>
              <a:srgbClr val="6976BC"/>
            </a:solidFill>
            <a:ln>
              <a:noFill/>
            </a:ln>
            <a:effectLst/>
          </c:spPr>
          <c:invertIfNegative val="0"/>
          <c:cat>
            <c:strRef>
              <c:f>Sheet1!$A$2:$A$5</c:f>
              <c:strCache>
                <c:ptCount val="4"/>
                <c:pt idx="0">
                  <c:v>Tâche 1</c:v>
                </c:pt>
                <c:pt idx="1">
                  <c:v>Tâche 2</c:v>
                </c:pt>
                <c:pt idx="2">
                  <c:v>Tâche 3</c:v>
                </c:pt>
                <c:pt idx="3">
                  <c:v>Tâche 4</c:v>
                </c:pt>
              </c:strCache>
            </c:strRef>
          </c:cat>
          <c:val>
            <c:numRef>
              <c:f>Sheet1!$C$2:$C$5</c:f>
              <c:numCache>
                <c:formatCode>General</c:formatCode>
                <c:ptCount val="4"/>
                <c:pt idx="0">
                  <c:v>2</c:v>
                </c:pt>
                <c:pt idx="1">
                  <c:v>1.8</c:v>
                </c:pt>
                <c:pt idx="2">
                  <c:v>1</c:v>
                </c:pt>
                <c:pt idx="3">
                  <c:v>1</c:v>
                </c:pt>
              </c:numCache>
            </c:numRef>
          </c:val>
          <c:extLst>
            <c:ext xmlns:c16="http://schemas.microsoft.com/office/drawing/2014/chart" uri="{C3380CC4-5D6E-409C-BE32-E72D297353CC}">
              <c16:uniqueId val="{00000001-6699-2C4C-8930-6A82F866886D}"/>
            </c:ext>
          </c:extLst>
        </c:ser>
        <c:dLbls>
          <c:showLegendKey val="0"/>
          <c:showVal val="0"/>
          <c:showCatName val="0"/>
          <c:showSerName val="0"/>
          <c:showPercent val="0"/>
          <c:showBubbleSize val="0"/>
        </c:dLbls>
        <c:gapWidth val="50"/>
        <c:overlap val="-25"/>
        <c:axId val="1922441072"/>
        <c:axId val="1922442720"/>
      </c:barChart>
      <c:catAx>
        <c:axId val="1922441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1800" b="0" i="0" baseline="0">
                    <a:effectLst/>
                  </a:rPr>
                  <a:t>Difficile                                              Facile</a:t>
                </a:r>
                <a:endParaRPr lang="en-CA" sz="2000">
                  <a:effectLst/>
                </a:endParaRPr>
              </a:p>
            </c:rich>
          </c:tx>
          <c:layout>
            <c:manualLayout>
              <c:xMode val="edge"/>
              <c:yMode val="edge"/>
              <c:x val="4.8364600539817486E-3"/>
              <c:y val="0.1562204570359443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Time on Task</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h:mm</c:formatCode>
                <c:ptCount val="10"/>
                <c:pt idx="0">
                  <c:v>0.24166666666666667</c:v>
                </c:pt>
                <c:pt idx="1">
                  <c:v>0</c:v>
                </c:pt>
                <c:pt idx="2">
                  <c:v>0</c:v>
                </c:pt>
                <c:pt idx="3">
                  <c:v>0</c:v>
                </c:pt>
                <c:pt idx="4">
                  <c:v>0</c:v>
                </c:pt>
                <c:pt idx="5">
                  <c:v>0.19722222222222222</c:v>
                </c:pt>
                <c:pt idx="6">
                  <c:v>0.30069444444444443</c:v>
                </c:pt>
                <c:pt idx="7">
                  <c:v>0</c:v>
                </c:pt>
                <c:pt idx="8">
                  <c:v>0.29444444444444445</c:v>
                </c:pt>
                <c:pt idx="9">
                  <c:v>0.49236111111111108</c:v>
                </c:pt>
              </c:numCache>
            </c:numRef>
          </c:val>
          <c:extLst>
            <c:ext xmlns:c16="http://schemas.microsoft.com/office/drawing/2014/chart" uri="{C3380CC4-5D6E-409C-BE32-E72D297353CC}">
              <c16:uniqueId val="{00000000-76FA-714D-B3C1-C6EEE63721A2}"/>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h:mm</c:formatCode>
                <c:ptCount val="10"/>
                <c:pt idx="0">
                  <c:v>0</c:v>
                </c:pt>
                <c:pt idx="1">
                  <c:v>0</c:v>
                </c:pt>
                <c:pt idx="2">
                  <c:v>0</c:v>
                </c:pt>
                <c:pt idx="3">
                  <c:v>0</c:v>
                </c:pt>
                <c:pt idx="4">
                  <c:v>0.54652777777777783</c:v>
                </c:pt>
                <c:pt idx="5">
                  <c:v>0</c:v>
                </c:pt>
                <c:pt idx="6">
                  <c:v>0</c:v>
                </c:pt>
                <c:pt idx="7">
                  <c:v>0</c:v>
                </c:pt>
                <c:pt idx="8">
                  <c:v>0</c:v>
                </c:pt>
                <c:pt idx="9">
                  <c:v>0</c:v>
                </c:pt>
              </c:numCache>
            </c:numRef>
          </c:val>
          <c:extLst>
            <c:ext xmlns:c16="http://schemas.microsoft.com/office/drawing/2014/chart" uri="{C3380CC4-5D6E-409C-BE32-E72D297353CC}">
              <c16:uniqueId val="{00000001-76FA-714D-B3C1-C6EEE63721A2}"/>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h:mm</c:formatCode>
                <c:ptCount val="10"/>
                <c:pt idx="0">
                  <c:v>0</c:v>
                </c:pt>
                <c:pt idx="1">
                  <c:v>0.13958333333333334</c:v>
                </c:pt>
                <c:pt idx="2">
                  <c:v>0.14375000000000002</c:v>
                </c:pt>
                <c:pt idx="3">
                  <c:v>0.22430555555555556</c:v>
                </c:pt>
                <c:pt idx="4">
                  <c:v>0</c:v>
                </c:pt>
                <c:pt idx="5">
                  <c:v>0</c:v>
                </c:pt>
                <c:pt idx="6">
                  <c:v>0</c:v>
                </c:pt>
                <c:pt idx="7">
                  <c:v>0.19513888888888889</c:v>
                </c:pt>
                <c:pt idx="8">
                  <c:v>0</c:v>
                </c:pt>
                <c:pt idx="9">
                  <c:v>0</c:v>
                </c:pt>
              </c:numCache>
            </c:numRef>
          </c:val>
          <c:extLst>
            <c:ext xmlns:c16="http://schemas.microsoft.com/office/drawing/2014/chart" uri="{C3380CC4-5D6E-409C-BE32-E72D297353CC}">
              <c16:uniqueId val="{00000002-76FA-714D-B3C1-C6EEE63721A2}"/>
            </c:ext>
          </c:extLst>
        </c:ser>
        <c:dLbls>
          <c:showLegendKey val="0"/>
          <c:showVal val="0"/>
          <c:showCatName val="0"/>
          <c:showSerName val="0"/>
          <c:showPercent val="0"/>
          <c:showBubbleSize val="0"/>
        </c:dLbls>
        <c:gapWidth val="30"/>
        <c:overlap val="100"/>
        <c:axId val="59422991"/>
        <c:axId val="59710175"/>
      </c:barChart>
      <c:catAx>
        <c:axId val="5942299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304337962962963"/>
              <c:y val="0.901614197530864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710175"/>
        <c:crosses val="autoZero"/>
        <c:auto val="1"/>
        <c:lblAlgn val="ctr"/>
        <c:lblOffset val="100"/>
        <c:noMultiLvlLbl val="0"/>
      </c:catAx>
      <c:valAx>
        <c:axId val="59710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Time</a:t>
                </a:r>
              </a:p>
            </c:rich>
          </c:tx>
          <c:layout>
            <c:manualLayout>
              <c:xMode val="edge"/>
              <c:yMode val="edge"/>
              <c:x val="0"/>
              <c:y val="0.46111822159873828"/>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2299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Ease of Use</a:t>
            </a:r>
          </a:p>
        </c:rich>
      </c:tx>
      <c:layout>
        <c:manualLayout>
          <c:xMode val="edge"/>
          <c:yMode val="edge"/>
          <c:x val="1.8203369337031452E-4"/>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1</c:v>
                </c:pt>
                <c:pt idx="1">
                  <c:v>0</c:v>
                </c:pt>
                <c:pt idx="2">
                  <c:v>0</c:v>
                </c:pt>
                <c:pt idx="3">
                  <c:v>0</c:v>
                </c:pt>
                <c:pt idx="4">
                  <c:v>0</c:v>
                </c:pt>
                <c:pt idx="5">
                  <c:v>1</c:v>
                </c:pt>
                <c:pt idx="6">
                  <c:v>0.15</c:v>
                </c:pt>
                <c:pt idx="7">
                  <c:v>0</c:v>
                </c:pt>
                <c:pt idx="8">
                  <c:v>-1</c:v>
                </c:pt>
                <c:pt idx="9">
                  <c:v>2</c:v>
                </c:pt>
              </c:numCache>
            </c:numRef>
          </c:val>
          <c:extLst>
            <c:ext xmlns:c16="http://schemas.microsoft.com/office/drawing/2014/chart" uri="{C3380CC4-5D6E-409C-BE32-E72D297353CC}">
              <c16:uniqueId val="{00000000-0CF1-104F-B587-64D6D7BBA140}"/>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0</c:v>
                </c:pt>
                <c:pt idx="2">
                  <c:v>0</c:v>
                </c:pt>
                <c:pt idx="3">
                  <c:v>0</c:v>
                </c:pt>
                <c:pt idx="4">
                  <c:v>0.15</c:v>
                </c:pt>
                <c:pt idx="5">
                  <c:v>0</c:v>
                </c:pt>
                <c:pt idx="6">
                  <c:v>0</c:v>
                </c:pt>
                <c:pt idx="7">
                  <c:v>0</c:v>
                </c:pt>
                <c:pt idx="8">
                  <c:v>0</c:v>
                </c:pt>
                <c:pt idx="9">
                  <c:v>0</c:v>
                </c:pt>
              </c:numCache>
            </c:numRef>
          </c:val>
          <c:extLst>
            <c:ext xmlns:c16="http://schemas.microsoft.com/office/drawing/2014/chart" uri="{C3380CC4-5D6E-409C-BE32-E72D297353CC}">
              <c16:uniqueId val="{00000001-0CF1-104F-B587-64D6D7BBA140}"/>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pt idx="0">
                  <c:v>0</c:v>
                </c:pt>
                <c:pt idx="1">
                  <c:v>-1</c:v>
                </c:pt>
                <c:pt idx="2">
                  <c:v>-1</c:v>
                </c:pt>
                <c:pt idx="3">
                  <c:v>-3</c:v>
                </c:pt>
                <c:pt idx="4">
                  <c:v>0</c:v>
                </c:pt>
                <c:pt idx="5">
                  <c:v>0</c:v>
                </c:pt>
                <c:pt idx="6">
                  <c:v>0</c:v>
                </c:pt>
                <c:pt idx="7">
                  <c:v>-2</c:v>
                </c:pt>
                <c:pt idx="8">
                  <c:v>0</c:v>
                </c:pt>
                <c:pt idx="9">
                  <c:v>0</c:v>
                </c:pt>
              </c:numCache>
            </c:numRef>
          </c:val>
          <c:extLst>
            <c:ext xmlns:c16="http://schemas.microsoft.com/office/drawing/2014/chart" uri="{C3380CC4-5D6E-409C-BE32-E72D297353CC}">
              <c16:uniqueId val="{00000002-0CF1-104F-B587-64D6D7BBA140}"/>
            </c:ext>
          </c:extLst>
        </c:ser>
        <c:dLbls>
          <c:showLegendKey val="0"/>
          <c:showVal val="0"/>
          <c:showCatName val="0"/>
          <c:showSerName val="0"/>
          <c:showPercent val="0"/>
          <c:showBubbleSize val="0"/>
        </c:dLbls>
        <c:gapWidth val="30"/>
        <c:overlap val="100"/>
        <c:axId val="1922441072"/>
        <c:axId val="1922442720"/>
      </c:barChart>
      <c:catAx>
        <c:axId val="19224410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0440453703703705"/>
              <c:y val="0.909453703703703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Difficult                       Easy</a:t>
                </a:r>
              </a:p>
            </c:rich>
          </c:tx>
          <c:layout>
            <c:manualLayout>
              <c:xMode val="edge"/>
              <c:yMode val="edge"/>
              <c:x val="1.327777777777778E-4"/>
              <c:y val="0.2014875000000000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fr-FR" sz="3600" b="0" i="0" u="none" strike="noStrike" baseline="0">
                <a:effectLst/>
              </a:rPr>
              <a:t>Temps consacré à la tâche</a:t>
            </a:r>
            <a:endParaRPr lang="en-US" sz="3600">
              <a:solidFill>
                <a:schemeClr val="tx1"/>
              </a:solidFill>
            </a:endParaRP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518759259259258"/>
          <c:y val="0.17947083333333333"/>
          <c:w val="0.85187722222222217"/>
          <c:h val="0.65959398148148152"/>
        </c:manualLayout>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h:mm</c:formatCode>
                <c:ptCount val="10"/>
                <c:pt idx="0">
                  <c:v>0.24166666666666667</c:v>
                </c:pt>
                <c:pt idx="1">
                  <c:v>0</c:v>
                </c:pt>
                <c:pt idx="2">
                  <c:v>0</c:v>
                </c:pt>
                <c:pt idx="3">
                  <c:v>0</c:v>
                </c:pt>
                <c:pt idx="4">
                  <c:v>0</c:v>
                </c:pt>
                <c:pt idx="5">
                  <c:v>0.19722222222222222</c:v>
                </c:pt>
                <c:pt idx="6">
                  <c:v>0.30069444444444443</c:v>
                </c:pt>
                <c:pt idx="7">
                  <c:v>0</c:v>
                </c:pt>
                <c:pt idx="8">
                  <c:v>0.29444444444444445</c:v>
                </c:pt>
                <c:pt idx="9">
                  <c:v>0.49236111111111108</c:v>
                </c:pt>
              </c:numCache>
            </c:numRef>
          </c:val>
          <c:extLst>
            <c:ext xmlns:c16="http://schemas.microsoft.com/office/drawing/2014/chart" uri="{C3380CC4-5D6E-409C-BE32-E72D297353CC}">
              <c16:uniqueId val="{00000000-76FA-714D-B3C1-C6EEE63721A2}"/>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h:mm</c:formatCode>
                <c:ptCount val="10"/>
                <c:pt idx="0">
                  <c:v>0</c:v>
                </c:pt>
                <c:pt idx="1">
                  <c:v>0</c:v>
                </c:pt>
                <c:pt idx="2">
                  <c:v>0</c:v>
                </c:pt>
                <c:pt idx="3">
                  <c:v>0</c:v>
                </c:pt>
                <c:pt idx="4">
                  <c:v>0.54652777777777783</c:v>
                </c:pt>
                <c:pt idx="5">
                  <c:v>0</c:v>
                </c:pt>
                <c:pt idx="6">
                  <c:v>0</c:v>
                </c:pt>
                <c:pt idx="7">
                  <c:v>0</c:v>
                </c:pt>
                <c:pt idx="8">
                  <c:v>0</c:v>
                </c:pt>
                <c:pt idx="9">
                  <c:v>0</c:v>
                </c:pt>
              </c:numCache>
            </c:numRef>
          </c:val>
          <c:extLst>
            <c:ext xmlns:c16="http://schemas.microsoft.com/office/drawing/2014/chart" uri="{C3380CC4-5D6E-409C-BE32-E72D297353CC}">
              <c16:uniqueId val="{00000001-76FA-714D-B3C1-C6EEE63721A2}"/>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h:mm</c:formatCode>
                <c:ptCount val="10"/>
                <c:pt idx="0">
                  <c:v>0</c:v>
                </c:pt>
                <c:pt idx="1">
                  <c:v>0.13958333333333334</c:v>
                </c:pt>
                <c:pt idx="2">
                  <c:v>0.14375000000000002</c:v>
                </c:pt>
                <c:pt idx="3">
                  <c:v>0.22430555555555556</c:v>
                </c:pt>
                <c:pt idx="4">
                  <c:v>0</c:v>
                </c:pt>
                <c:pt idx="5">
                  <c:v>0</c:v>
                </c:pt>
                <c:pt idx="6">
                  <c:v>0</c:v>
                </c:pt>
                <c:pt idx="7">
                  <c:v>0.19513888888888889</c:v>
                </c:pt>
                <c:pt idx="8">
                  <c:v>0</c:v>
                </c:pt>
                <c:pt idx="9">
                  <c:v>0</c:v>
                </c:pt>
              </c:numCache>
            </c:numRef>
          </c:val>
          <c:extLst>
            <c:ext xmlns:c16="http://schemas.microsoft.com/office/drawing/2014/chart" uri="{C3380CC4-5D6E-409C-BE32-E72D297353CC}">
              <c16:uniqueId val="{00000002-76FA-714D-B3C1-C6EEE63721A2}"/>
            </c:ext>
          </c:extLst>
        </c:ser>
        <c:dLbls>
          <c:showLegendKey val="0"/>
          <c:showVal val="0"/>
          <c:showCatName val="0"/>
          <c:showSerName val="0"/>
          <c:showPercent val="0"/>
          <c:showBubbleSize val="0"/>
        </c:dLbls>
        <c:gapWidth val="30"/>
        <c:overlap val="100"/>
        <c:axId val="59422991"/>
        <c:axId val="59710175"/>
      </c:barChart>
      <c:catAx>
        <c:axId val="5942299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304337962962963"/>
              <c:y val="0.901614197530864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710175"/>
        <c:crosses val="autoZero"/>
        <c:auto val="1"/>
        <c:lblAlgn val="ctr"/>
        <c:lblOffset val="100"/>
        <c:noMultiLvlLbl val="0"/>
      </c:catAx>
      <c:valAx>
        <c:axId val="59710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Temps</a:t>
                </a:r>
              </a:p>
            </c:rich>
          </c:tx>
          <c:layout>
            <c:manualLayout>
              <c:xMode val="edge"/>
              <c:yMode val="edge"/>
              <c:x val="0"/>
              <c:y val="0.46111822159873828"/>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22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800" b="0" i="0" u="none" strike="noStrike" kern="1200" spc="0" baseline="0">
                <a:solidFill>
                  <a:schemeClr val="tx1"/>
                </a:solidFill>
                <a:latin typeface="+mn-lt"/>
                <a:ea typeface="+mn-ea"/>
                <a:cs typeface="+mn-cs"/>
              </a:defRPr>
            </a:pPr>
            <a:r>
              <a:rPr lang="en-US" sz="2800">
                <a:solidFill>
                  <a:schemeClr val="tx1"/>
                </a:solidFill>
              </a:rPr>
              <a:t>Task Success Percentage</a:t>
            </a:r>
          </a:p>
        </c:rich>
      </c:tx>
      <c:layout>
        <c:manualLayout>
          <c:xMode val="edge"/>
          <c:yMode val="edge"/>
          <c:x val="0.14936058601406943"/>
          <c:y val="7.4388249254353611E-2"/>
        </c:manualLayout>
      </c:layout>
      <c:overlay val="0"/>
      <c:spPr>
        <a:noFill/>
        <a:ln>
          <a:noFill/>
        </a:ln>
        <a:effectLst/>
      </c:spPr>
      <c:txPr>
        <a:bodyPr rot="0" spcFirstLastPara="1" vertOverflow="ellipsis" vert="horz" wrap="square" anchor="b"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Task Success Percentage</c:v>
                </c:pt>
              </c:strCache>
            </c:strRef>
          </c:tx>
          <c:dPt>
            <c:idx val="0"/>
            <c:bubble3D val="0"/>
            <c:spPr>
              <a:solidFill>
                <a:srgbClr val="6DBAE6"/>
              </a:solidFill>
              <a:ln w="19050">
                <a:solidFill>
                  <a:schemeClr val="lt1"/>
                </a:solidFill>
              </a:ln>
              <a:effectLst/>
            </c:spPr>
            <c:extLst>
              <c:ext xmlns:c16="http://schemas.microsoft.com/office/drawing/2014/chart" uri="{C3380CC4-5D6E-409C-BE32-E72D297353CC}">
                <c16:uniqueId val="{00000001-9919-3144-8D22-AD00C5BDA40A}"/>
              </c:ext>
            </c:extLst>
          </c:dPt>
          <c:dPt>
            <c:idx val="1"/>
            <c:bubble3D val="0"/>
            <c:spPr>
              <a:solidFill>
                <a:srgbClr val="767676"/>
              </a:solidFill>
              <a:ln w="19050">
                <a:solidFill>
                  <a:schemeClr val="lt1"/>
                </a:solidFill>
              </a:ln>
              <a:effectLst/>
            </c:spPr>
            <c:extLst>
              <c:ext xmlns:c16="http://schemas.microsoft.com/office/drawing/2014/chart" uri="{C3380CC4-5D6E-409C-BE32-E72D297353CC}">
                <c16:uniqueId val="{00000003-9919-3144-8D22-AD00C5BDA40A}"/>
              </c:ext>
            </c:extLst>
          </c:dPt>
          <c:dPt>
            <c:idx val="2"/>
            <c:bubble3D val="0"/>
            <c:spPr>
              <a:solidFill>
                <a:srgbClr val="EE7E2A"/>
              </a:solidFill>
              <a:ln w="19050">
                <a:solidFill>
                  <a:schemeClr val="lt1"/>
                </a:solidFill>
              </a:ln>
              <a:effectLst/>
            </c:spPr>
            <c:extLst>
              <c:ext xmlns:c16="http://schemas.microsoft.com/office/drawing/2014/chart" uri="{C3380CC4-5D6E-409C-BE32-E72D297353CC}">
                <c16:uniqueId val="{00000005-9919-3144-8D22-AD00C5BDA40A}"/>
              </c:ext>
            </c:extLst>
          </c:dPt>
          <c:dLbls>
            <c:dLbl>
              <c:idx val="0"/>
              <c:layout>
                <c:manualLayout>
                  <c:x val="0.22760327799055238"/>
                  <c:y val="0.2895005205200949"/>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F4AF31ED-687A-A44C-AC8E-31988431C91E}" type="CELLRANGE">
                      <a:rPr lang="en-US" smtClean="0"/>
                      <a:pPr>
                        <a:defRPr sz="2000" b="1">
                          <a:solidFill>
                            <a:schemeClr val="bg1"/>
                          </a:solidFill>
                        </a:defRPr>
                      </a:pPr>
                      <a:t>[CELLRANGE]</a:t>
                    </a:fld>
                    <a:endParaRPr lang="en-US" baseline="0"/>
                  </a:p>
                  <a:p>
                    <a:pPr>
                      <a:defRPr sz="2000" b="1">
                        <a:solidFill>
                          <a:schemeClr val="bg1"/>
                        </a:solidFill>
                      </a:defRPr>
                    </a:pPr>
                    <a:fld id="{D093A183-E7FA-4C44-A3B1-31726315A594}"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704089247633885"/>
                      <c:h val="0.23248907728482049"/>
                    </c:manualLayout>
                  </c15:layout>
                  <c15:dlblFieldTable/>
                  <c15:showDataLabelsRange val="1"/>
                </c:ext>
                <c:ext xmlns:c16="http://schemas.microsoft.com/office/drawing/2014/chart" uri="{C3380CC4-5D6E-409C-BE32-E72D297353CC}">
                  <c16:uniqueId val="{00000001-9919-3144-8D22-AD00C5BDA40A}"/>
                </c:ext>
              </c:extLst>
            </c:dLbl>
            <c:dLbl>
              <c:idx val="1"/>
              <c:delete val="1"/>
              <c:extLst>
                <c:ext xmlns:c15="http://schemas.microsoft.com/office/drawing/2012/chart" uri="{CE6537A1-D6FC-4f65-9D91-7224C49458BB}">
                  <c15:layout>
                    <c:manualLayout>
                      <c:w val="0.27862887635110828"/>
                      <c:h val="0.19632418041957991"/>
                    </c:manualLayout>
                  </c15:layout>
                </c:ext>
                <c:ext xmlns:c16="http://schemas.microsoft.com/office/drawing/2014/chart" uri="{C3380CC4-5D6E-409C-BE32-E72D297353CC}">
                  <c16:uniqueId val="{00000003-9919-3144-8D22-AD00C5BDA40A}"/>
                </c:ext>
              </c:extLst>
            </c:dLbl>
            <c:dLbl>
              <c:idx val="2"/>
              <c:layout>
                <c:manualLayout>
                  <c:x val="-0.15584994546514289"/>
                  <c:y val="-0.11827301197898893"/>
                </c:manualLayout>
              </c:layout>
              <c:tx>
                <c:rich>
                  <a:bodyPr/>
                  <a:lstStyle/>
                  <a:p>
                    <a:fld id="{6AE4D38B-1E41-4BD4-8AC2-FCFEB20EBD36}" type="CELLRANGE">
                      <a:rPr lang="en-US" baseline="0"/>
                      <a:pPr/>
                      <a:t>[CELLRANGE]</a:t>
                    </a:fld>
                    <a:r>
                      <a:rPr lang="en-US" baseline="0"/>
                      <a:t> </a:t>
                    </a:r>
                    <a:fld id="{1EFC809F-080B-4B55-AD19-0513F6F4B695}" type="PERCENTAGE">
                      <a:rPr lang="en-US" baseline="0"/>
                      <a:pPr/>
                      <a:t>[PERCENTAGE]</a:t>
                    </a:fld>
                    <a:endParaRPr lang="en-US" baseline="0"/>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9919-3144-8D22-AD00C5BDA40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Success</c:v>
                </c:pt>
                <c:pt idx="1">
                  <c:v>Minor Mistake</c:v>
                </c:pt>
                <c:pt idx="2">
                  <c:v>Failure</c:v>
                </c:pt>
              </c:strCache>
            </c:strRef>
          </c:cat>
          <c:val>
            <c:numRef>
              <c:f>Sheet1!$B$2:$B$4</c:f>
              <c:numCache>
                <c:formatCode>General</c:formatCode>
                <c:ptCount val="3"/>
                <c:pt idx="0">
                  <c:v>92.5</c:v>
                </c:pt>
                <c:pt idx="1">
                  <c:v>0</c:v>
                </c:pt>
                <c:pt idx="2">
                  <c:v>7.5</c:v>
                </c:pt>
              </c:numCache>
            </c:numRef>
          </c:val>
          <c:extLst>
            <c:ext xmlns:c15="http://schemas.microsoft.com/office/drawing/2012/chart" uri="{02D57815-91ED-43cb-92C2-25804820EDAC}">
              <c15:datalabelsRange>
                <c15:f>Sheet1!$A$2:$A$4</c15:f>
                <c15:dlblRangeCache>
                  <c:ptCount val="3"/>
                  <c:pt idx="0">
                    <c:v>Success</c:v>
                  </c:pt>
                  <c:pt idx="1">
                    <c:v>Minor Mistake</c:v>
                  </c:pt>
                  <c:pt idx="2">
                    <c:v>Failure</c:v>
                  </c:pt>
                </c15:dlblRangeCache>
              </c15:datalabelsRange>
            </c:ext>
            <c:ext xmlns:c16="http://schemas.microsoft.com/office/drawing/2014/chart" uri="{C3380CC4-5D6E-409C-BE32-E72D297353CC}">
              <c16:uniqueId val="{00000006-9919-3144-8D22-AD00C5BDA40A}"/>
            </c:ext>
          </c:extLst>
        </c:ser>
        <c:dLbls>
          <c:showLegendKey val="0"/>
          <c:showVal val="0"/>
          <c:showCatName val="0"/>
          <c:showSerName val="0"/>
          <c:showPercent val="0"/>
          <c:showBubbleSize val="0"/>
          <c:showLeaderLines val="1"/>
        </c:dLbls>
        <c:firstSliceAng val="14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CA" sz="3600" b="0" i="0" u="none" strike="noStrike" baseline="0" err="1">
                <a:effectLst/>
              </a:rPr>
              <a:t>Facilité</a:t>
            </a:r>
            <a:r>
              <a:rPr lang="en-CA" sz="3600" b="0" i="0" u="none" strike="noStrike" baseline="0">
                <a:effectLst/>
              </a:rPr>
              <a:t> </a:t>
            </a:r>
            <a:r>
              <a:rPr lang="en-CA" sz="3600" b="0" i="0" u="none" strike="noStrike" baseline="0" err="1">
                <a:effectLst/>
              </a:rPr>
              <a:t>d'utilisation</a:t>
            </a:r>
            <a:endParaRPr lang="en-US" sz="3600">
              <a:solidFill>
                <a:schemeClr val="tx1"/>
              </a:solidFill>
            </a:endParaRPr>
          </a:p>
        </c:rich>
      </c:tx>
      <c:layout>
        <c:manualLayout>
          <c:xMode val="edge"/>
          <c:yMode val="edge"/>
          <c:x val="1.8203369337031452E-4"/>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240277777777773E-2"/>
          <c:y val="0.19906959876543209"/>
          <c:w val="0.88982453703703701"/>
          <c:h val="0.6399952160493827"/>
        </c:manualLayout>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1</c:v>
                </c:pt>
                <c:pt idx="1">
                  <c:v>0</c:v>
                </c:pt>
                <c:pt idx="2">
                  <c:v>0</c:v>
                </c:pt>
                <c:pt idx="3">
                  <c:v>0</c:v>
                </c:pt>
                <c:pt idx="4">
                  <c:v>0</c:v>
                </c:pt>
                <c:pt idx="5">
                  <c:v>1</c:v>
                </c:pt>
                <c:pt idx="6">
                  <c:v>0.15</c:v>
                </c:pt>
                <c:pt idx="7">
                  <c:v>0</c:v>
                </c:pt>
                <c:pt idx="8">
                  <c:v>-1</c:v>
                </c:pt>
                <c:pt idx="9">
                  <c:v>2</c:v>
                </c:pt>
              </c:numCache>
            </c:numRef>
          </c:val>
          <c:extLst>
            <c:ext xmlns:c16="http://schemas.microsoft.com/office/drawing/2014/chart" uri="{C3380CC4-5D6E-409C-BE32-E72D297353CC}">
              <c16:uniqueId val="{00000000-0CF1-104F-B587-64D6D7BBA140}"/>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0</c:v>
                </c:pt>
                <c:pt idx="2">
                  <c:v>0</c:v>
                </c:pt>
                <c:pt idx="3">
                  <c:v>0</c:v>
                </c:pt>
                <c:pt idx="4">
                  <c:v>0.15</c:v>
                </c:pt>
                <c:pt idx="5">
                  <c:v>0</c:v>
                </c:pt>
                <c:pt idx="6">
                  <c:v>0</c:v>
                </c:pt>
                <c:pt idx="7">
                  <c:v>0</c:v>
                </c:pt>
                <c:pt idx="8">
                  <c:v>0</c:v>
                </c:pt>
                <c:pt idx="9">
                  <c:v>0</c:v>
                </c:pt>
              </c:numCache>
            </c:numRef>
          </c:val>
          <c:extLst>
            <c:ext xmlns:c16="http://schemas.microsoft.com/office/drawing/2014/chart" uri="{C3380CC4-5D6E-409C-BE32-E72D297353CC}">
              <c16:uniqueId val="{00000001-0CF1-104F-B587-64D6D7BBA140}"/>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pt idx="0">
                  <c:v>0</c:v>
                </c:pt>
                <c:pt idx="1">
                  <c:v>-1</c:v>
                </c:pt>
                <c:pt idx="2">
                  <c:v>-1</c:v>
                </c:pt>
                <c:pt idx="3">
                  <c:v>-3</c:v>
                </c:pt>
                <c:pt idx="4">
                  <c:v>0</c:v>
                </c:pt>
                <c:pt idx="5">
                  <c:v>0</c:v>
                </c:pt>
                <c:pt idx="6">
                  <c:v>0</c:v>
                </c:pt>
                <c:pt idx="7">
                  <c:v>-2</c:v>
                </c:pt>
                <c:pt idx="8">
                  <c:v>0</c:v>
                </c:pt>
                <c:pt idx="9">
                  <c:v>0</c:v>
                </c:pt>
              </c:numCache>
            </c:numRef>
          </c:val>
          <c:extLst>
            <c:ext xmlns:c16="http://schemas.microsoft.com/office/drawing/2014/chart" uri="{C3380CC4-5D6E-409C-BE32-E72D297353CC}">
              <c16:uniqueId val="{00000002-0CF1-104F-B587-64D6D7BBA140}"/>
            </c:ext>
          </c:extLst>
        </c:ser>
        <c:dLbls>
          <c:showLegendKey val="0"/>
          <c:showVal val="0"/>
          <c:showCatName val="0"/>
          <c:showSerName val="0"/>
          <c:showPercent val="0"/>
          <c:showBubbleSize val="0"/>
        </c:dLbls>
        <c:gapWidth val="30"/>
        <c:overlap val="100"/>
        <c:axId val="1922441072"/>
        <c:axId val="1922442720"/>
      </c:barChart>
      <c:catAx>
        <c:axId val="19224410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0440453703703705"/>
              <c:y val="0.909453703703703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Difficile                       Facile</a:t>
                </a:r>
              </a:p>
            </c:rich>
          </c:tx>
          <c:layout>
            <c:manualLayout>
              <c:xMode val="edge"/>
              <c:yMode val="edge"/>
              <c:x val="1.327777777777778E-4"/>
              <c:y val="0.2014875000000000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Time on Task</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h:mm</c:formatCode>
                <c:ptCount val="10"/>
                <c:pt idx="0">
                  <c:v>0.11458333333333333</c:v>
                </c:pt>
                <c:pt idx="1">
                  <c:v>0.12013888888888889</c:v>
                </c:pt>
                <c:pt idx="2">
                  <c:v>0.20208333333333331</c:v>
                </c:pt>
                <c:pt idx="3">
                  <c:v>0.19999999999999998</c:v>
                </c:pt>
                <c:pt idx="4">
                  <c:v>0.12916666666666668</c:v>
                </c:pt>
                <c:pt idx="5">
                  <c:v>0.25972222222222224</c:v>
                </c:pt>
                <c:pt idx="6">
                  <c:v>0.15069444444444444</c:v>
                </c:pt>
                <c:pt idx="7">
                  <c:v>0.1277777777777778</c:v>
                </c:pt>
                <c:pt idx="8">
                  <c:v>9.375E-2</c:v>
                </c:pt>
                <c:pt idx="9">
                  <c:v>9.5833333333333326E-2</c:v>
                </c:pt>
              </c:numCache>
            </c:numRef>
          </c:val>
          <c:extLst>
            <c:ext xmlns:c16="http://schemas.microsoft.com/office/drawing/2014/chart" uri="{C3380CC4-5D6E-409C-BE32-E72D297353CC}">
              <c16:uniqueId val="{00000000-76FA-714D-B3C1-C6EEE63721A2}"/>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h:mm</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76FA-714D-B3C1-C6EEE63721A2}"/>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h:mm</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76FA-714D-B3C1-C6EEE63721A2}"/>
            </c:ext>
          </c:extLst>
        </c:ser>
        <c:dLbls>
          <c:showLegendKey val="0"/>
          <c:showVal val="0"/>
          <c:showCatName val="0"/>
          <c:showSerName val="0"/>
          <c:showPercent val="0"/>
          <c:showBubbleSize val="0"/>
        </c:dLbls>
        <c:gapWidth val="30"/>
        <c:overlap val="100"/>
        <c:axId val="59422991"/>
        <c:axId val="59710175"/>
      </c:barChart>
      <c:catAx>
        <c:axId val="5942299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304337962962963"/>
              <c:y val="0.901614197530864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710175"/>
        <c:crosses val="autoZero"/>
        <c:auto val="1"/>
        <c:lblAlgn val="ctr"/>
        <c:lblOffset val="100"/>
        <c:noMultiLvlLbl val="0"/>
      </c:catAx>
      <c:valAx>
        <c:axId val="59710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Time</a:t>
                </a:r>
              </a:p>
            </c:rich>
          </c:tx>
          <c:layout>
            <c:manualLayout>
              <c:xMode val="edge"/>
              <c:yMode val="edge"/>
              <c:x val="0"/>
              <c:y val="0.46111822159873828"/>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2299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Ease of Use</a:t>
            </a:r>
          </a:p>
        </c:rich>
      </c:tx>
      <c:layout>
        <c:manualLayout>
          <c:xMode val="edge"/>
          <c:yMode val="edge"/>
          <c:x val="1.8203369337031452E-4"/>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2</c:v>
                </c:pt>
                <c:pt idx="1">
                  <c:v>2</c:v>
                </c:pt>
                <c:pt idx="2">
                  <c:v>1</c:v>
                </c:pt>
                <c:pt idx="3">
                  <c:v>3</c:v>
                </c:pt>
                <c:pt idx="4">
                  <c:v>1</c:v>
                </c:pt>
                <c:pt idx="5">
                  <c:v>1</c:v>
                </c:pt>
                <c:pt idx="6">
                  <c:v>3</c:v>
                </c:pt>
                <c:pt idx="7">
                  <c:v>3</c:v>
                </c:pt>
                <c:pt idx="8">
                  <c:v>3</c:v>
                </c:pt>
                <c:pt idx="9">
                  <c:v>3</c:v>
                </c:pt>
              </c:numCache>
            </c:numRef>
          </c:val>
          <c:extLst>
            <c:ext xmlns:c16="http://schemas.microsoft.com/office/drawing/2014/chart" uri="{C3380CC4-5D6E-409C-BE32-E72D297353CC}">
              <c16:uniqueId val="{00000000-0CF1-104F-B587-64D6D7BBA140}"/>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0CF1-104F-B587-64D6D7BBA140}"/>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0CF1-104F-B587-64D6D7BBA140}"/>
            </c:ext>
          </c:extLst>
        </c:ser>
        <c:dLbls>
          <c:showLegendKey val="0"/>
          <c:showVal val="0"/>
          <c:showCatName val="0"/>
          <c:showSerName val="0"/>
          <c:showPercent val="0"/>
          <c:showBubbleSize val="0"/>
        </c:dLbls>
        <c:gapWidth val="30"/>
        <c:overlap val="100"/>
        <c:axId val="1922441072"/>
        <c:axId val="1922442720"/>
      </c:barChart>
      <c:catAx>
        <c:axId val="19224410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0440453703703705"/>
              <c:y val="0.909453703703703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Difficult                       Easy</a:t>
                </a:r>
              </a:p>
            </c:rich>
          </c:tx>
          <c:layout>
            <c:manualLayout>
              <c:xMode val="edge"/>
              <c:yMode val="edge"/>
              <c:x val="1.327777777777778E-4"/>
              <c:y val="0.2014875000000000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fr-FR" sz="3600" b="0" i="0" baseline="0">
                <a:effectLst/>
              </a:rPr>
              <a:t>Temps consacré à la tâche</a:t>
            </a:r>
            <a:endParaRPr lang="en-CA" sz="3600" baseline="0">
              <a:effectLst/>
            </a:endParaRP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518759259259258"/>
          <c:y val="0.22454799382716048"/>
          <c:w val="0.85187722222222217"/>
          <c:h val="0.61451682098765437"/>
        </c:manualLayout>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h:mm</c:formatCode>
                <c:ptCount val="10"/>
                <c:pt idx="0">
                  <c:v>0.11458333333333333</c:v>
                </c:pt>
                <c:pt idx="1">
                  <c:v>0.12013888888888889</c:v>
                </c:pt>
                <c:pt idx="2">
                  <c:v>0.20208333333333331</c:v>
                </c:pt>
                <c:pt idx="3">
                  <c:v>0.19999999999999998</c:v>
                </c:pt>
                <c:pt idx="4">
                  <c:v>0.12916666666666668</c:v>
                </c:pt>
                <c:pt idx="5">
                  <c:v>0.25972222222222224</c:v>
                </c:pt>
                <c:pt idx="6">
                  <c:v>0.15069444444444444</c:v>
                </c:pt>
                <c:pt idx="7">
                  <c:v>0.1277777777777778</c:v>
                </c:pt>
                <c:pt idx="8">
                  <c:v>9.375E-2</c:v>
                </c:pt>
                <c:pt idx="9">
                  <c:v>9.5833333333333326E-2</c:v>
                </c:pt>
              </c:numCache>
            </c:numRef>
          </c:val>
          <c:extLst>
            <c:ext xmlns:c16="http://schemas.microsoft.com/office/drawing/2014/chart" uri="{C3380CC4-5D6E-409C-BE32-E72D297353CC}">
              <c16:uniqueId val="{00000000-76FA-714D-B3C1-C6EEE63721A2}"/>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h:mm</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76FA-714D-B3C1-C6EEE63721A2}"/>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h:mm</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76FA-714D-B3C1-C6EEE63721A2}"/>
            </c:ext>
          </c:extLst>
        </c:ser>
        <c:dLbls>
          <c:showLegendKey val="0"/>
          <c:showVal val="0"/>
          <c:showCatName val="0"/>
          <c:showSerName val="0"/>
          <c:showPercent val="0"/>
          <c:showBubbleSize val="0"/>
        </c:dLbls>
        <c:gapWidth val="30"/>
        <c:overlap val="100"/>
        <c:axId val="59422991"/>
        <c:axId val="59710175"/>
      </c:barChart>
      <c:catAx>
        <c:axId val="5942299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304337962962963"/>
              <c:y val="0.901614197530864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710175"/>
        <c:crosses val="autoZero"/>
        <c:auto val="1"/>
        <c:lblAlgn val="ctr"/>
        <c:lblOffset val="100"/>
        <c:noMultiLvlLbl val="0"/>
      </c:catAx>
      <c:valAx>
        <c:axId val="59710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Temps</a:t>
                </a:r>
              </a:p>
            </c:rich>
          </c:tx>
          <c:layout>
            <c:manualLayout>
              <c:xMode val="edge"/>
              <c:yMode val="edge"/>
              <c:x val="0"/>
              <c:y val="0.46111822159873828"/>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22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600" b="0" i="0" u="none" strike="noStrike" kern="1200" spc="0" baseline="0">
                <a:solidFill>
                  <a:srgbClr val="000000"/>
                </a:solidFill>
                <a:latin typeface="+mn-lt"/>
                <a:ea typeface="+mn-ea"/>
                <a:cs typeface="+mn-cs"/>
              </a:defRPr>
            </a:pPr>
            <a:r>
              <a:rPr lang="en-CA" sz="3600" b="0" i="0" baseline="0" err="1">
                <a:effectLst/>
                <a:latin typeface="Arial" panose="020B0604020202020204" pitchFamily="34" charset="0"/>
              </a:rPr>
              <a:t>Facilité</a:t>
            </a:r>
            <a:r>
              <a:rPr lang="en-CA" sz="3600" b="0" i="0" baseline="0">
                <a:effectLst/>
                <a:latin typeface="Arial" panose="020B0604020202020204" pitchFamily="34" charset="0"/>
              </a:rPr>
              <a:t> </a:t>
            </a:r>
            <a:r>
              <a:rPr lang="en-CA" sz="3600" b="0" i="0" baseline="0" err="1">
                <a:effectLst/>
                <a:latin typeface="Arial" panose="020B0604020202020204" pitchFamily="34" charset="0"/>
              </a:rPr>
              <a:t>d'utilisation</a:t>
            </a:r>
            <a:endParaRPr lang="en-CA" sz="3600" baseline="0">
              <a:effectLst/>
              <a:latin typeface="Arial" panose="020B0604020202020204" pitchFamily="34" charset="0"/>
            </a:endParaRPr>
          </a:p>
        </c:rich>
      </c:tx>
      <c:layout>
        <c:manualLayout>
          <c:xMode val="edge"/>
          <c:yMode val="edge"/>
          <c:x val="1.8203369337031452E-4"/>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6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9.7240277777777773E-2"/>
          <c:y val="0.2147486111111111"/>
          <c:w val="0.88982453703703701"/>
          <c:h val="0.62431620370370366"/>
        </c:manualLayout>
      </c:layout>
      <c:barChart>
        <c:barDir val="col"/>
        <c:grouping val="stacked"/>
        <c:varyColors val="0"/>
        <c:ser>
          <c:idx val="0"/>
          <c:order val="0"/>
          <c:tx>
            <c:strRef>
              <c:f>Sheet1!$B$1</c:f>
              <c:strCache>
                <c:ptCount val="1"/>
                <c:pt idx="0">
                  <c:v>Success</c:v>
                </c:pt>
              </c:strCache>
            </c:strRef>
          </c:tx>
          <c:spPr>
            <a:solidFill>
              <a:srgbClr val="6DBAE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2</c:v>
                </c:pt>
                <c:pt idx="1">
                  <c:v>2</c:v>
                </c:pt>
                <c:pt idx="2">
                  <c:v>1</c:v>
                </c:pt>
                <c:pt idx="3">
                  <c:v>3</c:v>
                </c:pt>
                <c:pt idx="4">
                  <c:v>1</c:v>
                </c:pt>
                <c:pt idx="5">
                  <c:v>1</c:v>
                </c:pt>
                <c:pt idx="6">
                  <c:v>3</c:v>
                </c:pt>
                <c:pt idx="7">
                  <c:v>3</c:v>
                </c:pt>
                <c:pt idx="8">
                  <c:v>3</c:v>
                </c:pt>
                <c:pt idx="9">
                  <c:v>3</c:v>
                </c:pt>
              </c:numCache>
            </c:numRef>
          </c:val>
          <c:extLst>
            <c:ext xmlns:c16="http://schemas.microsoft.com/office/drawing/2014/chart" uri="{C3380CC4-5D6E-409C-BE32-E72D297353CC}">
              <c16:uniqueId val="{00000000-0CF1-104F-B587-64D6D7BBA140}"/>
            </c:ext>
          </c:extLst>
        </c:ser>
        <c:ser>
          <c:idx val="1"/>
          <c:order val="1"/>
          <c:tx>
            <c:strRef>
              <c:f>Sheet1!$C$1</c:f>
              <c:strCache>
                <c:ptCount val="1"/>
                <c:pt idx="0">
                  <c:v>Minor Wrong</c:v>
                </c:pt>
              </c:strCache>
            </c:strRef>
          </c:tx>
          <c:spPr>
            <a:solidFill>
              <a:srgbClr val="767676"/>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0CF1-104F-B587-64D6D7BBA140}"/>
            </c:ext>
          </c:extLst>
        </c:ser>
        <c:ser>
          <c:idx val="2"/>
          <c:order val="2"/>
          <c:tx>
            <c:strRef>
              <c:f>Sheet1!$D$1</c:f>
              <c:strCache>
                <c:ptCount val="1"/>
                <c:pt idx="0">
                  <c:v>Fail</c:v>
                </c:pt>
              </c:strCache>
            </c:strRef>
          </c:tx>
          <c:spPr>
            <a:solidFill>
              <a:srgbClr val="EE7E2A"/>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0CF1-104F-B587-64D6D7BBA140}"/>
            </c:ext>
          </c:extLst>
        </c:ser>
        <c:dLbls>
          <c:showLegendKey val="0"/>
          <c:showVal val="0"/>
          <c:showCatName val="0"/>
          <c:showSerName val="0"/>
          <c:showPercent val="0"/>
          <c:showBubbleSize val="0"/>
        </c:dLbls>
        <c:gapWidth val="30"/>
        <c:overlap val="100"/>
        <c:axId val="1922441072"/>
        <c:axId val="1922442720"/>
      </c:barChart>
      <c:catAx>
        <c:axId val="19224410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Participants</a:t>
                </a:r>
              </a:p>
            </c:rich>
          </c:tx>
          <c:layout>
            <c:manualLayout>
              <c:xMode val="edge"/>
              <c:yMode val="edge"/>
              <c:x val="0.40440453703703705"/>
              <c:y val="0.909453703703703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800"/>
                  <a:t>Difficile                      Facile</a:t>
                </a:r>
              </a:p>
            </c:rich>
          </c:tx>
          <c:layout>
            <c:manualLayout>
              <c:xMode val="edge"/>
              <c:yMode val="edge"/>
              <c:x val="1.327777777777778E-4"/>
              <c:y val="0.2014875000000000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a:solidFill>
                  <a:schemeClr val="tx1"/>
                </a:solidFill>
              </a:rPr>
              <a:t>Ease of Use Average</a:t>
            </a:r>
          </a:p>
        </c:rich>
      </c:tx>
      <c:layout>
        <c:manualLayout>
          <c:xMode val="edge"/>
          <c:yMode val="edge"/>
          <c:x val="6.3747986967427478E-2"/>
          <c:y val="1.166209163776003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Success</c:v>
                </c:pt>
              </c:strCache>
            </c:strRef>
          </c:tx>
          <c:spPr>
            <a:solidFill>
              <a:schemeClr val="bg2">
                <a:lumMod val="90000"/>
              </a:schemeClr>
            </a:solidFill>
            <a:ln>
              <a:noFill/>
            </a:ln>
            <a:effectLst/>
          </c:spPr>
          <c:invertIfNegative val="0"/>
          <c:dPt>
            <c:idx val="0"/>
            <c:invertIfNegative val="0"/>
            <c:bubble3D val="0"/>
            <c:spPr>
              <a:solidFill>
                <a:srgbClr val="6DBAE6"/>
              </a:solidFill>
              <a:ln>
                <a:noFill/>
              </a:ln>
              <a:effectLst/>
            </c:spPr>
            <c:extLst>
              <c:ext xmlns:c16="http://schemas.microsoft.com/office/drawing/2014/chart" uri="{C3380CC4-5D6E-409C-BE32-E72D297353CC}">
                <c16:uniqueId val="{00000001-6DAC-46B5-9CA8-4FFA3D9CE888}"/>
              </c:ext>
            </c:extLst>
          </c:dPt>
          <c:dPt>
            <c:idx val="1"/>
            <c:invertIfNegative val="0"/>
            <c:bubble3D val="0"/>
            <c:spPr>
              <a:solidFill>
                <a:srgbClr val="6DBAE6"/>
              </a:solidFill>
              <a:ln>
                <a:noFill/>
              </a:ln>
              <a:effectLst/>
            </c:spPr>
            <c:extLst>
              <c:ext xmlns:c16="http://schemas.microsoft.com/office/drawing/2014/chart" uri="{C3380CC4-5D6E-409C-BE32-E72D297353CC}">
                <c16:uniqueId val="{00000003-6DAC-46B5-9CA8-4FFA3D9CE888}"/>
              </c:ext>
            </c:extLst>
          </c:dPt>
          <c:dPt>
            <c:idx val="2"/>
            <c:invertIfNegative val="0"/>
            <c:bubble3D val="0"/>
            <c:spPr>
              <a:solidFill>
                <a:srgbClr val="6DBAE6"/>
              </a:solidFill>
              <a:ln>
                <a:noFill/>
              </a:ln>
              <a:effectLst/>
            </c:spPr>
            <c:extLst>
              <c:ext xmlns:c16="http://schemas.microsoft.com/office/drawing/2014/chart" uri="{C3380CC4-5D6E-409C-BE32-E72D297353CC}">
                <c16:uniqueId val="{00000005-6DAC-46B5-9CA8-4FFA3D9CE888}"/>
              </c:ext>
            </c:extLst>
          </c:dPt>
          <c:dPt>
            <c:idx val="3"/>
            <c:invertIfNegative val="0"/>
            <c:bubble3D val="0"/>
            <c:spPr>
              <a:solidFill>
                <a:srgbClr val="6DBAE6"/>
              </a:solidFill>
              <a:ln>
                <a:noFill/>
              </a:ln>
              <a:effectLst/>
            </c:spPr>
            <c:extLst>
              <c:ext xmlns:c16="http://schemas.microsoft.com/office/drawing/2014/chart" uri="{C3380CC4-5D6E-409C-BE32-E72D297353CC}">
                <c16:uniqueId val="{00000007-6DAC-46B5-9CA8-4FFA3D9CE888}"/>
              </c:ext>
            </c:extLst>
          </c:dPt>
          <c:dPt>
            <c:idx val="4"/>
            <c:invertIfNegative val="0"/>
            <c:bubble3D val="0"/>
            <c:spPr>
              <a:solidFill>
                <a:srgbClr val="6DBAE6"/>
              </a:solidFill>
              <a:ln>
                <a:noFill/>
              </a:ln>
              <a:effectLst/>
            </c:spPr>
            <c:extLst>
              <c:ext xmlns:c16="http://schemas.microsoft.com/office/drawing/2014/chart" uri="{C3380CC4-5D6E-409C-BE32-E72D297353CC}">
                <c16:uniqueId val="{00000009-6DAC-46B5-9CA8-4FFA3D9CE888}"/>
              </c:ext>
            </c:extLst>
          </c:dPt>
          <c:cat>
            <c:strRef>
              <c:f>Sheet1!$A$2:$A$5</c:f>
              <c:strCache>
                <c:ptCount val="4"/>
                <c:pt idx="0">
                  <c:v>Task 1</c:v>
                </c:pt>
                <c:pt idx="1">
                  <c:v>Task 2</c:v>
                </c:pt>
                <c:pt idx="2">
                  <c:v>Task 3</c:v>
                </c:pt>
                <c:pt idx="3">
                  <c:v>Task 4</c:v>
                </c:pt>
              </c:strCache>
            </c:strRef>
          </c:cat>
          <c:val>
            <c:numRef>
              <c:f>Sheet1!$B$2:$B$5</c:f>
              <c:numCache>
                <c:formatCode>General</c:formatCode>
                <c:ptCount val="4"/>
                <c:pt idx="0">
                  <c:v>2</c:v>
                </c:pt>
                <c:pt idx="1">
                  <c:v>1.8</c:v>
                </c:pt>
                <c:pt idx="2">
                  <c:v>1</c:v>
                </c:pt>
                <c:pt idx="3">
                  <c:v>0.25</c:v>
                </c:pt>
              </c:numCache>
            </c:numRef>
          </c:val>
          <c:extLst>
            <c:ext xmlns:c16="http://schemas.microsoft.com/office/drawing/2014/chart" uri="{C3380CC4-5D6E-409C-BE32-E72D297353CC}">
              <c16:uniqueId val="{0000000A-6DAC-46B5-9CA8-4FFA3D9CE888}"/>
            </c:ext>
          </c:extLst>
        </c:ser>
        <c:ser>
          <c:idx val="1"/>
          <c:order val="1"/>
          <c:tx>
            <c:strRef>
              <c:f>Sheet1!$C$1</c:f>
              <c:strCache>
                <c:ptCount val="1"/>
                <c:pt idx="0">
                  <c:v>Minor Wrong</c:v>
                </c:pt>
              </c:strCache>
            </c:strRef>
          </c:tx>
          <c:spPr>
            <a:solidFill>
              <a:srgbClr val="767676"/>
            </a:solidFill>
            <a:ln>
              <a:noFill/>
            </a:ln>
            <a:effectLst/>
          </c:spPr>
          <c:invertIfNegative val="0"/>
          <c:cat>
            <c:strRef>
              <c:f>Sheet1!$A$2:$A$5</c:f>
              <c:strCache>
                <c:ptCount val="4"/>
                <c:pt idx="0">
                  <c:v>Task 1</c:v>
                </c:pt>
                <c:pt idx="1">
                  <c:v>Task 2</c:v>
                </c:pt>
                <c:pt idx="2">
                  <c:v>Task 3</c:v>
                </c:pt>
                <c:pt idx="3">
                  <c:v>Task 4</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B-6DAC-46B5-9CA8-4FFA3D9CE888}"/>
            </c:ext>
          </c:extLst>
        </c:ser>
        <c:ser>
          <c:idx val="2"/>
          <c:order val="2"/>
          <c:tx>
            <c:strRef>
              <c:f>Sheet1!$D$1</c:f>
              <c:strCache>
                <c:ptCount val="1"/>
                <c:pt idx="0">
                  <c:v>Fail</c:v>
                </c:pt>
              </c:strCache>
            </c:strRef>
          </c:tx>
          <c:spPr>
            <a:solidFill>
              <a:srgbClr val="EE7E2A"/>
            </a:solidFill>
            <a:ln>
              <a:noFill/>
            </a:ln>
            <a:effectLst/>
          </c:spPr>
          <c:invertIfNegative val="0"/>
          <c:cat>
            <c:strRef>
              <c:f>Sheet1!$A$2:$A$5</c:f>
              <c:strCache>
                <c:ptCount val="4"/>
                <c:pt idx="0">
                  <c:v>Task 1</c:v>
                </c:pt>
                <c:pt idx="1">
                  <c:v>Task 2</c:v>
                </c:pt>
                <c:pt idx="2">
                  <c:v>Task 3</c:v>
                </c:pt>
                <c:pt idx="3">
                  <c:v>Task 4</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C-6DAC-46B5-9CA8-4FFA3D9CE888}"/>
            </c:ext>
          </c:extLst>
        </c:ser>
        <c:dLbls>
          <c:showLegendKey val="0"/>
          <c:showVal val="0"/>
          <c:showCatName val="0"/>
          <c:showSerName val="0"/>
          <c:showPercent val="0"/>
          <c:showBubbleSize val="0"/>
        </c:dLbls>
        <c:gapWidth val="10"/>
        <c:overlap val="100"/>
        <c:axId val="1922441072"/>
        <c:axId val="1922442720"/>
      </c:barChart>
      <c:catAx>
        <c:axId val="1922441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Difficult                                       Easy</a:t>
                </a:r>
              </a:p>
            </c:rich>
          </c:tx>
          <c:layout>
            <c:manualLayout>
              <c:xMode val="edge"/>
              <c:yMode val="edge"/>
              <c:x val="0"/>
              <c:y val="0.1118819337832749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CA" sz="2800" b="0" i="0" u="none" strike="noStrike" baseline="0">
                <a:effectLst/>
              </a:rPr>
              <a:t>Succès de la </a:t>
            </a:r>
            <a:r>
              <a:rPr lang="en-CA" sz="2800" b="0" i="0" u="none" strike="noStrike" baseline="0" err="1">
                <a:effectLst/>
              </a:rPr>
              <a:t>tâche</a:t>
            </a:r>
            <a:endParaRPr lang="en-US" sz="2800">
              <a:solidFill>
                <a:schemeClr val="tx1"/>
              </a:solidFill>
            </a:endParaRPr>
          </a:p>
        </c:rich>
      </c:tx>
      <c:layout>
        <c:manualLayout>
          <c:xMode val="edge"/>
          <c:yMode val="edge"/>
          <c:x val="6.4323331890881741E-2"/>
          <c:y val="4.643396226415093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Succès</c:v>
                </c:pt>
              </c:strCache>
            </c:strRef>
          </c:tx>
          <c:spPr>
            <a:solidFill>
              <a:srgbClr val="6DBAE6"/>
            </a:solidFill>
            <a:ln>
              <a:noFill/>
            </a:ln>
            <a:effectLst/>
          </c:spPr>
          <c:invertIfNegative val="0"/>
          <c:cat>
            <c:strRef>
              <c:f>Sheet1!$A$2:$A$5</c:f>
              <c:strCache>
                <c:ptCount val="4"/>
                <c:pt idx="0">
                  <c:v>Tâche 1</c:v>
                </c:pt>
                <c:pt idx="1">
                  <c:v>Tâche 2</c:v>
                </c:pt>
                <c:pt idx="2">
                  <c:v>Tâche 3</c:v>
                </c:pt>
                <c:pt idx="3">
                  <c:v>Tâche 4</c:v>
                </c:pt>
              </c:strCache>
            </c:strRef>
          </c:cat>
          <c:val>
            <c:numRef>
              <c:f>Sheet1!$B$2:$B$5</c:f>
              <c:numCache>
                <c:formatCode>General</c:formatCode>
                <c:ptCount val="4"/>
                <c:pt idx="0">
                  <c:v>10</c:v>
                </c:pt>
                <c:pt idx="1">
                  <c:v>10</c:v>
                </c:pt>
                <c:pt idx="2">
                  <c:v>7</c:v>
                </c:pt>
                <c:pt idx="3">
                  <c:v>10</c:v>
                </c:pt>
              </c:numCache>
            </c:numRef>
          </c:val>
          <c:extLst>
            <c:ext xmlns:c16="http://schemas.microsoft.com/office/drawing/2014/chart" uri="{C3380CC4-5D6E-409C-BE32-E72D297353CC}">
              <c16:uniqueId val="{00000000-E368-E947-90D6-233DBC212E5E}"/>
            </c:ext>
          </c:extLst>
        </c:ser>
        <c:ser>
          <c:idx val="1"/>
          <c:order val="1"/>
          <c:tx>
            <c:strRef>
              <c:f>Sheet1!$C$1</c:f>
              <c:strCache>
                <c:ptCount val="1"/>
                <c:pt idx="0">
                  <c:v>Petite erreurÉchouer</c:v>
                </c:pt>
              </c:strCache>
            </c:strRef>
          </c:tx>
          <c:spPr>
            <a:solidFill>
              <a:srgbClr val="767676"/>
            </a:solidFill>
            <a:ln>
              <a:noFill/>
            </a:ln>
            <a:effectLst/>
          </c:spPr>
          <c:invertIfNegative val="0"/>
          <c:cat>
            <c:strRef>
              <c:f>Sheet1!$A$2:$A$5</c:f>
              <c:strCache>
                <c:ptCount val="4"/>
                <c:pt idx="0">
                  <c:v>Tâche 1</c:v>
                </c:pt>
                <c:pt idx="1">
                  <c:v>Tâche 2</c:v>
                </c:pt>
                <c:pt idx="2">
                  <c:v>Tâche 3</c:v>
                </c:pt>
                <c:pt idx="3">
                  <c:v>Tâche 4</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E368-E947-90D6-233DBC212E5E}"/>
            </c:ext>
          </c:extLst>
        </c:ser>
        <c:ser>
          <c:idx val="2"/>
          <c:order val="2"/>
          <c:tx>
            <c:strRef>
              <c:f>Sheet1!$D$1</c:f>
              <c:strCache>
                <c:ptCount val="1"/>
                <c:pt idx="0">
                  <c:v>Fail</c:v>
                </c:pt>
              </c:strCache>
            </c:strRef>
          </c:tx>
          <c:spPr>
            <a:solidFill>
              <a:srgbClr val="EE7E2A"/>
            </a:solidFill>
            <a:ln>
              <a:noFill/>
            </a:ln>
            <a:effectLst/>
          </c:spPr>
          <c:invertIfNegative val="0"/>
          <c:cat>
            <c:strRef>
              <c:f>Sheet1!$A$2:$A$5</c:f>
              <c:strCache>
                <c:ptCount val="4"/>
                <c:pt idx="0">
                  <c:v>Tâche 1</c:v>
                </c:pt>
                <c:pt idx="1">
                  <c:v>Tâche 2</c:v>
                </c:pt>
                <c:pt idx="2">
                  <c:v>Tâche 3</c:v>
                </c:pt>
                <c:pt idx="3">
                  <c:v>Tâche 4</c:v>
                </c:pt>
              </c:strCache>
            </c:strRef>
          </c:cat>
          <c:val>
            <c:numRef>
              <c:f>Sheet1!$D$2:$D$5</c:f>
              <c:numCache>
                <c:formatCode>General</c:formatCode>
                <c:ptCount val="4"/>
                <c:pt idx="0">
                  <c:v>0</c:v>
                </c:pt>
                <c:pt idx="1">
                  <c:v>0</c:v>
                </c:pt>
                <c:pt idx="2">
                  <c:v>3</c:v>
                </c:pt>
                <c:pt idx="3">
                  <c:v>0</c:v>
                </c:pt>
              </c:numCache>
            </c:numRef>
          </c:val>
          <c:extLst>
            <c:ext xmlns:c16="http://schemas.microsoft.com/office/drawing/2014/chart" uri="{C3380CC4-5D6E-409C-BE32-E72D297353CC}">
              <c16:uniqueId val="{00000002-E368-E947-90D6-233DBC212E5E}"/>
            </c:ext>
          </c:extLst>
        </c:ser>
        <c:dLbls>
          <c:showLegendKey val="0"/>
          <c:showVal val="0"/>
          <c:showCatName val="0"/>
          <c:showSerName val="0"/>
          <c:showPercent val="0"/>
          <c:showBubbleSize val="0"/>
        </c:dLbls>
        <c:gapWidth val="30"/>
        <c:overlap val="100"/>
        <c:axId val="298288735"/>
        <c:axId val="322554911"/>
      </c:barChart>
      <c:catAx>
        <c:axId val="298288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2554911"/>
        <c:crosses val="autoZero"/>
        <c:auto val="1"/>
        <c:lblAlgn val="ctr"/>
        <c:lblOffset val="100"/>
        <c:noMultiLvlLbl val="0"/>
      </c:catAx>
      <c:valAx>
        <c:axId val="322554911"/>
        <c:scaling>
          <c:orientation val="minMax"/>
          <c:max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298288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800" b="0" i="0" u="none" strike="noStrike" kern="1200" spc="0" baseline="0">
                <a:solidFill>
                  <a:schemeClr val="tx1"/>
                </a:solidFill>
                <a:latin typeface="+mn-lt"/>
                <a:ea typeface="+mn-ea"/>
                <a:cs typeface="+mn-cs"/>
              </a:defRPr>
            </a:pPr>
            <a:r>
              <a:rPr lang="fr-FR" sz="2800" b="0" i="0" u="none" strike="noStrike" baseline="0">
                <a:effectLst/>
              </a:rPr>
              <a:t>Pourcentage de réussite des tâches</a:t>
            </a:r>
            <a:endParaRPr lang="en-US" sz="2800">
              <a:solidFill>
                <a:schemeClr val="tx1"/>
              </a:solidFill>
            </a:endParaRPr>
          </a:p>
        </c:rich>
      </c:tx>
      <c:layout>
        <c:manualLayout>
          <c:xMode val="edge"/>
          <c:yMode val="edge"/>
          <c:x val="0.14936058601406943"/>
          <c:y val="7.4388249254353611E-2"/>
        </c:manualLayout>
      </c:layout>
      <c:overlay val="0"/>
      <c:spPr>
        <a:noFill/>
        <a:ln>
          <a:noFill/>
        </a:ln>
        <a:effectLst/>
      </c:spPr>
      <c:txPr>
        <a:bodyPr rot="0" spcFirstLastPara="1" vertOverflow="ellipsis" vert="horz" wrap="square" anchor="b"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Task Success Percentage</c:v>
                </c:pt>
              </c:strCache>
            </c:strRef>
          </c:tx>
          <c:dPt>
            <c:idx val="0"/>
            <c:bubble3D val="0"/>
            <c:spPr>
              <a:solidFill>
                <a:srgbClr val="6DBAE6"/>
              </a:solidFill>
              <a:ln w="19050">
                <a:solidFill>
                  <a:schemeClr val="lt1"/>
                </a:solidFill>
              </a:ln>
              <a:effectLst/>
            </c:spPr>
            <c:extLst>
              <c:ext xmlns:c16="http://schemas.microsoft.com/office/drawing/2014/chart" uri="{C3380CC4-5D6E-409C-BE32-E72D297353CC}">
                <c16:uniqueId val="{00000001-9919-3144-8D22-AD00C5BDA40A}"/>
              </c:ext>
            </c:extLst>
          </c:dPt>
          <c:dPt>
            <c:idx val="1"/>
            <c:bubble3D val="0"/>
            <c:spPr>
              <a:solidFill>
                <a:srgbClr val="767676"/>
              </a:solidFill>
              <a:ln w="19050">
                <a:solidFill>
                  <a:schemeClr val="lt1"/>
                </a:solidFill>
              </a:ln>
              <a:effectLst/>
            </c:spPr>
            <c:extLst>
              <c:ext xmlns:c16="http://schemas.microsoft.com/office/drawing/2014/chart" uri="{C3380CC4-5D6E-409C-BE32-E72D297353CC}">
                <c16:uniqueId val="{00000003-9919-3144-8D22-AD00C5BDA40A}"/>
              </c:ext>
            </c:extLst>
          </c:dPt>
          <c:dPt>
            <c:idx val="2"/>
            <c:bubble3D val="0"/>
            <c:spPr>
              <a:solidFill>
                <a:srgbClr val="EE7E2A"/>
              </a:solidFill>
              <a:ln w="19050">
                <a:solidFill>
                  <a:schemeClr val="lt1"/>
                </a:solidFill>
              </a:ln>
              <a:effectLst/>
            </c:spPr>
            <c:extLst>
              <c:ext xmlns:c16="http://schemas.microsoft.com/office/drawing/2014/chart" uri="{C3380CC4-5D6E-409C-BE32-E72D297353CC}">
                <c16:uniqueId val="{00000005-9919-3144-8D22-AD00C5BDA40A}"/>
              </c:ext>
            </c:extLst>
          </c:dPt>
          <c:dLbls>
            <c:dLbl>
              <c:idx val="0"/>
              <c:layout>
                <c:manualLayout>
                  <c:x val="0.22760327799055238"/>
                  <c:y val="0.2895005205200949"/>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r>
                      <a:rPr lang="en-US" sz="2800" b="1" i="0" u="none" strike="noStrike" kern="1200" baseline="0">
                        <a:solidFill>
                          <a:schemeClr val="bg1"/>
                        </a:solidFill>
                        <a:effectLst/>
                        <a:latin typeface="+mj-lt"/>
                      </a:rPr>
                      <a:t>Succès</a:t>
                    </a:r>
                    <a:endParaRPr lang="en-US" sz="2800" b="1" baseline="0">
                      <a:solidFill>
                        <a:schemeClr val="bg1"/>
                      </a:solidFill>
                      <a:latin typeface="+mj-lt"/>
                    </a:endParaRPr>
                  </a:p>
                  <a:p>
                    <a:pPr>
                      <a:defRPr sz="2000" b="1">
                        <a:solidFill>
                          <a:schemeClr val="bg1"/>
                        </a:solidFill>
                      </a:defRPr>
                    </a:pPr>
                    <a:fld id="{D093A183-E7FA-4C44-A3B1-31726315A594}" type="PERCENTAGE">
                      <a:rPr lang="en-US" sz="2800" b="1" baseline="0" smtClean="0">
                        <a:solidFill>
                          <a:schemeClr val="bg1"/>
                        </a:solidFill>
                        <a:latin typeface="+mj-lt"/>
                      </a:rPr>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704089247633885"/>
                      <c:h val="0.23248907728482049"/>
                    </c:manualLayout>
                  </c15:layout>
                  <c15:dlblFieldTable/>
                  <c15:showDataLabelsRange val="1"/>
                </c:ext>
                <c:ext xmlns:c16="http://schemas.microsoft.com/office/drawing/2014/chart" uri="{C3380CC4-5D6E-409C-BE32-E72D297353CC}">
                  <c16:uniqueId val="{00000001-9919-3144-8D22-AD00C5BDA40A}"/>
                </c:ext>
              </c:extLst>
            </c:dLbl>
            <c:dLbl>
              <c:idx val="1"/>
              <c:delete val="1"/>
              <c:extLst>
                <c:ext xmlns:c15="http://schemas.microsoft.com/office/drawing/2012/chart" uri="{CE6537A1-D6FC-4f65-9D91-7224C49458BB}">
                  <c15:layout>
                    <c:manualLayout>
                      <c:w val="0.27862887635110828"/>
                      <c:h val="0.19632418041957991"/>
                    </c:manualLayout>
                  </c15:layout>
                </c:ext>
                <c:ext xmlns:c16="http://schemas.microsoft.com/office/drawing/2014/chart" uri="{C3380CC4-5D6E-409C-BE32-E72D297353CC}">
                  <c16:uniqueId val="{00000003-9919-3144-8D22-AD00C5BDA40A}"/>
                </c:ext>
              </c:extLst>
            </c:dLbl>
            <c:dLbl>
              <c:idx val="2"/>
              <c:layout>
                <c:manualLayout>
                  <c:x val="-0.19351298096313496"/>
                  <c:y val="-0.16403689008251568"/>
                </c:manualLayout>
              </c:layout>
              <c:tx>
                <c:rich>
                  <a:bodyPr/>
                  <a:lstStyle/>
                  <a:p>
                    <a:r>
                      <a:rPr lang="en-US" sz="2400" b="1" i="0" u="none" strike="noStrike" kern="1200" baseline="0" err="1">
                        <a:solidFill>
                          <a:schemeClr val="bg1"/>
                        </a:solidFill>
                        <a:effectLst/>
                        <a:latin typeface="Arial" panose="020B0604020202020204" pitchFamily="34" charset="0"/>
                      </a:rPr>
                      <a:t>Échouer</a:t>
                    </a:r>
                    <a:br>
                      <a:rPr lang="en-US" sz="2400" b="1" i="0" u="none" strike="noStrike" kern="1200" baseline="0">
                        <a:solidFill>
                          <a:schemeClr val="bg1"/>
                        </a:solidFill>
                        <a:effectLst/>
                        <a:latin typeface="Arial" panose="020B0604020202020204" pitchFamily="34" charset="0"/>
                      </a:rPr>
                    </a:br>
                    <a:fld id="{E417F96A-EBFA-4866-8948-296EBEDFF8AA}" type="PERCENTAGE">
                      <a:rPr lang="en-US" sz="2400" b="1" baseline="0" smtClean="0">
                        <a:solidFill>
                          <a:schemeClr val="bg1"/>
                        </a:solidFill>
                        <a:latin typeface="Arial" panose="020B0604020202020204" pitchFamily="34" charset="0"/>
                      </a:rPr>
                      <a:pPr/>
                      <a:t>[PERCENTAGE]</a:t>
                    </a:fld>
                    <a:endParaRPr lang="en-US" sz="2400" b="1" i="0" u="none" strike="noStrike" kern="1200" baseline="0">
                      <a:solidFill>
                        <a:schemeClr val="bg1"/>
                      </a:solidFill>
                      <a:effectLst/>
                      <a:latin typeface="Arial" panose="020B0604020202020204" pitchFamily="34" charset="0"/>
                    </a:endParaRPr>
                  </a:p>
                </c:rich>
              </c:tx>
              <c:showLegendKey val="0"/>
              <c:showVal val="0"/>
              <c:showCatName val="0"/>
              <c:showSerName val="0"/>
              <c:showPercent val="1"/>
              <c:showBubbleSize val="0"/>
              <c:separator> </c:separator>
              <c:extLst>
                <c:ext xmlns:c15="http://schemas.microsoft.com/office/drawing/2012/chart" uri="{CE6537A1-D6FC-4f65-9D91-7224C49458BB}">
                  <c15:layout>
                    <c:manualLayout>
                      <c:w val="0.23552630144663247"/>
                      <c:h val="0.1331502654490328"/>
                    </c:manualLayout>
                  </c15:layout>
                  <c15:dlblFieldTable/>
                  <c15:showDataLabelsRange val="1"/>
                </c:ext>
                <c:ext xmlns:c16="http://schemas.microsoft.com/office/drawing/2014/chart" uri="{C3380CC4-5D6E-409C-BE32-E72D297353CC}">
                  <c16:uniqueId val="{00000005-9919-3144-8D22-AD00C5BDA40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Success</c:v>
                </c:pt>
                <c:pt idx="1">
                  <c:v>Minor Mistake</c:v>
                </c:pt>
                <c:pt idx="2">
                  <c:v>Failure</c:v>
                </c:pt>
              </c:strCache>
            </c:strRef>
          </c:cat>
          <c:val>
            <c:numRef>
              <c:f>Sheet1!$B$2:$B$4</c:f>
              <c:numCache>
                <c:formatCode>General</c:formatCode>
                <c:ptCount val="3"/>
                <c:pt idx="0">
                  <c:v>92.5</c:v>
                </c:pt>
                <c:pt idx="1">
                  <c:v>0</c:v>
                </c:pt>
                <c:pt idx="2">
                  <c:v>7.5</c:v>
                </c:pt>
              </c:numCache>
            </c:numRef>
          </c:val>
          <c:extLst>
            <c:ext xmlns:c15="http://schemas.microsoft.com/office/drawing/2012/chart" uri="{02D57815-91ED-43cb-92C2-25804820EDAC}">
              <c15:datalabelsRange>
                <c15:f>Sheet1!$A$2:$A$4</c15:f>
                <c15:dlblRangeCache>
                  <c:ptCount val="3"/>
                  <c:pt idx="0">
                    <c:v>Success</c:v>
                  </c:pt>
                  <c:pt idx="1">
                    <c:v>Minor Mistake</c:v>
                  </c:pt>
                  <c:pt idx="2">
                    <c:v>Failure</c:v>
                  </c:pt>
                </c15:dlblRangeCache>
              </c15:datalabelsRange>
            </c:ext>
            <c:ext xmlns:c16="http://schemas.microsoft.com/office/drawing/2014/chart" uri="{C3380CC4-5D6E-409C-BE32-E72D297353CC}">
              <c16:uniqueId val="{00000006-9919-3144-8D22-AD00C5BDA40A}"/>
            </c:ext>
          </c:extLst>
        </c:ser>
        <c:dLbls>
          <c:showLegendKey val="0"/>
          <c:showVal val="0"/>
          <c:showCatName val="0"/>
          <c:showSerName val="0"/>
          <c:showPercent val="0"/>
          <c:showBubbleSize val="0"/>
          <c:showLeaderLines val="1"/>
        </c:dLbls>
        <c:firstSliceAng val="14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CA" sz="2800" b="0" i="0" u="none" strike="noStrike" baseline="0" err="1">
                <a:effectLst/>
              </a:rPr>
              <a:t>Facilité</a:t>
            </a:r>
            <a:r>
              <a:rPr lang="en-CA" sz="2800" b="0" i="0" u="none" strike="noStrike" baseline="0">
                <a:effectLst/>
              </a:rPr>
              <a:t> </a:t>
            </a:r>
            <a:r>
              <a:rPr lang="en-CA" sz="2800" b="0" i="0" u="none" strike="noStrike" baseline="0" err="1">
                <a:effectLst/>
              </a:rPr>
              <a:t>d'utilisation</a:t>
            </a:r>
            <a:r>
              <a:rPr lang="en-CA" sz="2800" b="0" i="0" u="none" strike="noStrike" baseline="0">
                <a:effectLst/>
              </a:rPr>
              <a:t> </a:t>
            </a:r>
            <a:r>
              <a:rPr lang="en-CA" sz="2800" b="0" i="0" u="none" strike="noStrike" baseline="0" err="1">
                <a:effectLst/>
              </a:rPr>
              <a:t>moyenne</a:t>
            </a:r>
            <a:endParaRPr lang="en-US" sz="2800">
              <a:solidFill>
                <a:schemeClr val="tx1"/>
              </a:solidFill>
            </a:endParaRPr>
          </a:p>
        </c:rich>
      </c:tx>
      <c:layout>
        <c:manualLayout>
          <c:xMode val="edge"/>
          <c:yMode val="edge"/>
          <c:x val="6.3747986967427478E-2"/>
          <c:y val="1.166209163776003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Succès</c:v>
                </c:pt>
              </c:strCache>
            </c:strRef>
          </c:tx>
          <c:spPr>
            <a:solidFill>
              <a:schemeClr val="bg2">
                <a:lumMod val="90000"/>
              </a:schemeClr>
            </a:solidFill>
            <a:ln>
              <a:noFill/>
            </a:ln>
            <a:effectLst/>
          </c:spPr>
          <c:invertIfNegative val="0"/>
          <c:dPt>
            <c:idx val="0"/>
            <c:invertIfNegative val="0"/>
            <c:bubble3D val="0"/>
            <c:spPr>
              <a:solidFill>
                <a:srgbClr val="6DBAE6"/>
              </a:solidFill>
              <a:ln>
                <a:noFill/>
              </a:ln>
              <a:effectLst/>
            </c:spPr>
            <c:extLst>
              <c:ext xmlns:c16="http://schemas.microsoft.com/office/drawing/2014/chart" uri="{C3380CC4-5D6E-409C-BE32-E72D297353CC}">
                <c16:uniqueId val="{00000001-6DAC-46B5-9CA8-4FFA3D9CE888}"/>
              </c:ext>
            </c:extLst>
          </c:dPt>
          <c:dPt>
            <c:idx val="1"/>
            <c:invertIfNegative val="0"/>
            <c:bubble3D val="0"/>
            <c:spPr>
              <a:solidFill>
                <a:srgbClr val="6DBAE6"/>
              </a:solidFill>
              <a:ln>
                <a:noFill/>
              </a:ln>
              <a:effectLst/>
            </c:spPr>
            <c:extLst>
              <c:ext xmlns:c16="http://schemas.microsoft.com/office/drawing/2014/chart" uri="{C3380CC4-5D6E-409C-BE32-E72D297353CC}">
                <c16:uniqueId val="{00000003-6DAC-46B5-9CA8-4FFA3D9CE888}"/>
              </c:ext>
            </c:extLst>
          </c:dPt>
          <c:dPt>
            <c:idx val="2"/>
            <c:invertIfNegative val="0"/>
            <c:bubble3D val="0"/>
            <c:spPr>
              <a:solidFill>
                <a:srgbClr val="6DBAE6"/>
              </a:solidFill>
              <a:ln>
                <a:noFill/>
              </a:ln>
              <a:effectLst/>
            </c:spPr>
            <c:extLst>
              <c:ext xmlns:c16="http://schemas.microsoft.com/office/drawing/2014/chart" uri="{C3380CC4-5D6E-409C-BE32-E72D297353CC}">
                <c16:uniqueId val="{00000005-6DAC-46B5-9CA8-4FFA3D9CE888}"/>
              </c:ext>
            </c:extLst>
          </c:dPt>
          <c:dPt>
            <c:idx val="3"/>
            <c:invertIfNegative val="0"/>
            <c:bubble3D val="0"/>
            <c:spPr>
              <a:solidFill>
                <a:srgbClr val="6DBAE6"/>
              </a:solidFill>
              <a:ln>
                <a:noFill/>
              </a:ln>
              <a:effectLst/>
            </c:spPr>
            <c:extLst>
              <c:ext xmlns:c16="http://schemas.microsoft.com/office/drawing/2014/chart" uri="{C3380CC4-5D6E-409C-BE32-E72D297353CC}">
                <c16:uniqueId val="{00000007-6DAC-46B5-9CA8-4FFA3D9CE888}"/>
              </c:ext>
            </c:extLst>
          </c:dPt>
          <c:dPt>
            <c:idx val="4"/>
            <c:invertIfNegative val="0"/>
            <c:bubble3D val="0"/>
            <c:spPr>
              <a:solidFill>
                <a:srgbClr val="6DBAE6"/>
              </a:solidFill>
              <a:ln>
                <a:noFill/>
              </a:ln>
              <a:effectLst/>
            </c:spPr>
            <c:extLst>
              <c:ext xmlns:c16="http://schemas.microsoft.com/office/drawing/2014/chart" uri="{C3380CC4-5D6E-409C-BE32-E72D297353CC}">
                <c16:uniqueId val="{00000009-6DAC-46B5-9CA8-4FFA3D9CE888}"/>
              </c:ext>
            </c:extLst>
          </c:dPt>
          <c:cat>
            <c:strRef>
              <c:f>Sheet1!$A$2:$A$5</c:f>
              <c:strCache>
                <c:ptCount val="4"/>
                <c:pt idx="0">
                  <c:v>Tâche 1</c:v>
                </c:pt>
                <c:pt idx="1">
                  <c:v>Tâche 2</c:v>
                </c:pt>
                <c:pt idx="2">
                  <c:v>Tâche 3</c:v>
                </c:pt>
                <c:pt idx="3">
                  <c:v>Tâche 4</c:v>
                </c:pt>
              </c:strCache>
            </c:strRef>
          </c:cat>
          <c:val>
            <c:numRef>
              <c:f>Sheet1!$B$2:$B$5</c:f>
              <c:numCache>
                <c:formatCode>General</c:formatCode>
                <c:ptCount val="4"/>
                <c:pt idx="0">
                  <c:v>2</c:v>
                </c:pt>
                <c:pt idx="1">
                  <c:v>1.8</c:v>
                </c:pt>
                <c:pt idx="2">
                  <c:v>1</c:v>
                </c:pt>
                <c:pt idx="3">
                  <c:v>0.25</c:v>
                </c:pt>
              </c:numCache>
            </c:numRef>
          </c:val>
          <c:extLst>
            <c:ext xmlns:c16="http://schemas.microsoft.com/office/drawing/2014/chart" uri="{C3380CC4-5D6E-409C-BE32-E72D297353CC}">
              <c16:uniqueId val="{0000000A-6DAC-46B5-9CA8-4FFA3D9CE888}"/>
            </c:ext>
          </c:extLst>
        </c:ser>
        <c:ser>
          <c:idx val="1"/>
          <c:order val="1"/>
          <c:tx>
            <c:strRef>
              <c:f>Sheet1!$C$1</c:f>
              <c:strCache>
                <c:ptCount val="1"/>
                <c:pt idx="0">
                  <c:v>Petit erreur</c:v>
                </c:pt>
              </c:strCache>
            </c:strRef>
          </c:tx>
          <c:spPr>
            <a:solidFill>
              <a:srgbClr val="767676"/>
            </a:solidFill>
            <a:ln>
              <a:noFill/>
            </a:ln>
            <a:effectLst/>
          </c:spPr>
          <c:invertIfNegative val="0"/>
          <c:cat>
            <c:strRef>
              <c:f>Sheet1!$A$2:$A$5</c:f>
              <c:strCache>
                <c:ptCount val="4"/>
                <c:pt idx="0">
                  <c:v>Tâche 1</c:v>
                </c:pt>
                <c:pt idx="1">
                  <c:v>Tâche 2</c:v>
                </c:pt>
                <c:pt idx="2">
                  <c:v>Tâche 3</c:v>
                </c:pt>
                <c:pt idx="3">
                  <c:v>Tâche 4</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B-6DAC-46B5-9CA8-4FFA3D9CE888}"/>
            </c:ext>
          </c:extLst>
        </c:ser>
        <c:ser>
          <c:idx val="2"/>
          <c:order val="2"/>
          <c:tx>
            <c:strRef>
              <c:f>Sheet1!$D$1</c:f>
              <c:strCache>
                <c:ptCount val="1"/>
                <c:pt idx="0">
                  <c:v>Échouer</c:v>
                </c:pt>
              </c:strCache>
            </c:strRef>
          </c:tx>
          <c:spPr>
            <a:solidFill>
              <a:srgbClr val="EE7E2A"/>
            </a:solidFill>
            <a:ln>
              <a:noFill/>
            </a:ln>
            <a:effectLst/>
          </c:spPr>
          <c:invertIfNegative val="0"/>
          <c:cat>
            <c:strRef>
              <c:f>Sheet1!$A$2:$A$5</c:f>
              <c:strCache>
                <c:ptCount val="4"/>
                <c:pt idx="0">
                  <c:v>Tâche 1</c:v>
                </c:pt>
                <c:pt idx="1">
                  <c:v>Tâche 2</c:v>
                </c:pt>
                <c:pt idx="2">
                  <c:v>Tâche 3</c:v>
                </c:pt>
                <c:pt idx="3">
                  <c:v>Tâche 4</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C-6DAC-46B5-9CA8-4FFA3D9CE888}"/>
            </c:ext>
          </c:extLst>
        </c:ser>
        <c:dLbls>
          <c:showLegendKey val="0"/>
          <c:showVal val="0"/>
          <c:showCatName val="0"/>
          <c:showSerName val="0"/>
          <c:showPercent val="0"/>
          <c:showBubbleSize val="0"/>
        </c:dLbls>
        <c:gapWidth val="10"/>
        <c:overlap val="100"/>
        <c:axId val="1922441072"/>
        <c:axId val="1922442720"/>
      </c:barChart>
      <c:catAx>
        <c:axId val="1922441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2720"/>
        <c:crosses val="autoZero"/>
        <c:auto val="1"/>
        <c:lblAlgn val="ctr"/>
        <c:lblOffset val="100"/>
        <c:noMultiLvlLbl val="0"/>
      </c:catAx>
      <c:valAx>
        <c:axId val="192244272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Difficile                                   Facile</a:t>
                </a:r>
              </a:p>
            </c:rich>
          </c:tx>
          <c:layout>
            <c:manualLayout>
              <c:xMode val="edge"/>
              <c:yMode val="edge"/>
              <c:x val="0"/>
              <c:y val="0.1118819337832749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44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b="0">
                <a:solidFill>
                  <a:schemeClr val="tx1"/>
                </a:solidFill>
              </a:rPr>
              <a:t>Average Task Completion</a:t>
            </a:r>
          </a:p>
        </c:rich>
      </c:tx>
      <c:layout>
        <c:manualLayout>
          <c:xMode val="edge"/>
          <c:yMode val="edge"/>
          <c:x val="4.6832822625712776E-5"/>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20294C"/>
            </a:solidFill>
            <a:ln>
              <a:noFill/>
            </a:ln>
            <a:effectLst/>
          </c:spPr>
          <c:invertIfNegative val="0"/>
          <c:cat>
            <c:strRef>
              <c:f>Sheet1!$A$2:$A$5</c:f>
              <c:strCache>
                <c:ptCount val="4"/>
                <c:pt idx="0">
                  <c:v>Task 1</c:v>
                </c:pt>
                <c:pt idx="1">
                  <c:v>Task 2</c:v>
                </c:pt>
                <c:pt idx="2">
                  <c:v>Task 3</c:v>
                </c:pt>
                <c:pt idx="3">
                  <c:v>Task 4</c:v>
                </c:pt>
              </c:strCache>
            </c:strRef>
          </c:cat>
          <c:val>
            <c:numRef>
              <c:f>Sheet1!$B$2:$B$5</c:f>
              <c:numCache>
                <c:formatCode>General</c:formatCode>
                <c:ptCount val="4"/>
                <c:pt idx="0">
                  <c:v>10</c:v>
                </c:pt>
                <c:pt idx="1">
                  <c:v>6</c:v>
                </c:pt>
                <c:pt idx="2">
                  <c:v>5</c:v>
                </c:pt>
                <c:pt idx="3">
                  <c:v>5</c:v>
                </c:pt>
              </c:numCache>
            </c:numRef>
          </c:val>
          <c:extLst>
            <c:ext xmlns:c16="http://schemas.microsoft.com/office/drawing/2014/chart" uri="{C3380CC4-5D6E-409C-BE32-E72D297353CC}">
              <c16:uniqueId val="{00000000-CFAD-954E-A143-1AD66343B943}"/>
            </c:ext>
          </c:extLst>
        </c:ser>
        <c:ser>
          <c:idx val="1"/>
          <c:order val="1"/>
          <c:tx>
            <c:strRef>
              <c:f>Sheet1!$C$1</c:f>
              <c:strCache>
                <c:ptCount val="1"/>
                <c:pt idx="0">
                  <c:v>Validation</c:v>
                </c:pt>
              </c:strCache>
            </c:strRef>
          </c:tx>
          <c:spPr>
            <a:solidFill>
              <a:srgbClr val="6976BC"/>
            </a:solidFill>
            <a:ln>
              <a:noFill/>
            </a:ln>
            <a:effectLst/>
          </c:spPr>
          <c:invertIfNegative val="0"/>
          <c:cat>
            <c:strRef>
              <c:f>Sheet1!$A$2:$A$5</c:f>
              <c:strCache>
                <c:ptCount val="4"/>
                <c:pt idx="0">
                  <c:v>Task 1</c:v>
                </c:pt>
                <c:pt idx="1">
                  <c:v>Task 2</c:v>
                </c:pt>
                <c:pt idx="2">
                  <c:v>Task 3</c:v>
                </c:pt>
                <c:pt idx="3">
                  <c:v>Task 4</c:v>
                </c:pt>
              </c:strCache>
            </c:strRef>
          </c:cat>
          <c:val>
            <c:numRef>
              <c:f>Sheet1!$C$2:$C$5</c:f>
              <c:numCache>
                <c:formatCode>General</c:formatCode>
                <c:ptCount val="4"/>
                <c:pt idx="0">
                  <c:v>10</c:v>
                </c:pt>
                <c:pt idx="1">
                  <c:v>10</c:v>
                </c:pt>
                <c:pt idx="2">
                  <c:v>7</c:v>
                </c:pt>
                <c:pt idx="3">
                  <c:v>10</c:v>
                </c:pt>
              </c:numCache>
            </c:numRef>
          </c:val>
          <c:extLst>
            <c:ext xmlns:c16="http://schemas.microsoft.com/office/drawing/2014/chart" uri="{C3380CC4-5D6E-409C-BE32-E72D297353CC}">
              <c16:uniqueId val="{00000001-CFAD-954E-A143-1AD66343B943}"/>
            </c:ext>
          </c:extLst>
        </c:ser>
        <c:dLbls>
          <c:showLegendKey val="0"/>
          <c:showVal val="0"/>
          <c:showCatName val="0"/>
          <c:showSerName val="0"/>
          <c:showPercent val="0"/>
          <c:showBubbleSize val="0"/>
        </c:dLbls>
        <c:gapWidth val="70"/>
        <c:overlap val="-30"/>
        <c:axId val="32541935"/>
        <c:axId val="32543583"/>
      </c:barChart>
      <c:catAx>
        <c:axId val="3254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543583"/>
        <c:crosses val="autoZero"/>
        <c:auto val="1"/>
        <c:lblAlgn val="ctr"/>
        <c:lblOffset val="100"/>
        <c:noMultiLvlLbl val="0"/>
      </c:catAx>
      <c:valAx>
        <c:axId val="3254358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Participants</a:t>
                </a:r>
              </a:p>
            </c:rich>
          </c:tx>
          <c:layout>
            <c:manualLayout>
              <c:xMode val="edge"/>
              <c:yMode val="edge"/>
              <c:x val="0"/>
              <c:y val="0.3968217320261438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54193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r>
              <a:rPr lang="en-US" sz="2400"/>
              <a:t>Baseline</a:t>
            </a:r>
          </a:p>
        </c:rich>
      </c:tx>
      <c:layout>
        <c:manualLayout>
          <c:xMode val="edge"/>
          <c:yMode val="edge"/>
          <c:x val="0.38970530669177689"/>
          <c:y val="7.7496359094940154E-2"/>
        </c:manualLayout>
      </c:layout>
      <c:overlay val="0"/>
      <c:spPr>
        <a:noFill/>
        <a:ln>
          <a:noFill/>
        </a:ln>
        <a:effectLst/>
      </c:spPr>
      <c:txPr>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Baseline</c:v>
                </c:pt>
              </c:strCache>
            </c:strRef>
          </c:tx>
          <c:explosion val="8"/>
          <c:dPt>
            <c:idx val="0"/>
            <c:bubble3D val="0"/>
            <c:spPr>
              <a:solidFill>
                <a:srgbClr val="6DBAE6"/>
              </a:solidFill>
              <a:ln w="19050">
                <a:solidFill>
                  <a:schemeClr val="lt1"/>
                </a:solidFill>
              </a:ln>
              <a:effectLst/>
            </c:spPr>
            <c:extLst>
              <c:ext xmlns:c16="http://schemas.microsoft.com/office/drawing/2014/chart" uri="{C3380CC4-5D6E-409C-BE32-E72D297353CC}">
                <c16:uniqueId val="{00000003-3C62-5647-BBFC-E90AE6494D96}"/>
              </c:ext>
            </c:extLst>
          </c:dPt>
          <c:dPt>
            <c:idx val="1"/>
            <c:bubble3D val="0"/>
            <c:spPr>
              <a:solidFill>
                <a:srgbClr val="EE7E2A"/>
              </a:solidFill>
              <a:ln w="19050">
                <a:solidFill>
                  <a:schemeClr val="lt1"/>
                </a:solidFill>
              </a:ln>
              <a:effectLst/>
            </c:spPr>
            <c:extLst>
              <c:ext xmlns:c16="http://schemas.microsoft.com/office/drawing/2014/chart" uri="{C3380CC4-5D6E-409C-BE32-E72D297353CC}">
                <c16:uniqueId val="{00000004-3C62-5647-BBFC-E90AE6494D96}"/>
              </c:ext>
            </c:extLst>
          </c:dPt>
          <c:dLbls>
            <c:dLbl>
              <c:idx val="0"/>
              <c:layout>
                <c:manualLayout>
                  <c:x val="0.18200215333188244"/>
                  <c:y val="-0.2022317324199204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F4AF31ED-687A-A44C-AC8E-31988431C91E}" type="CELLRANGE">
                      <a:rPr lang="en-US" smtClean="0"/>
                      <a:pPr>
                        <a:defRPr sz="2000" b="1">
                          <a:solidFill>
                            <a:schemeClr val="bg1"/>
                          </a:solidFill>
                        </a:defRPr>
                      </a:pPr>
                      <a:t>[CELLRANGE]</a:t>
                    </a:fld>
                    <a:endParaRPr lang="en-US" baseline="0"/>
                  </a:p>
                  <a:p>
                    <a:pPr>
                      <a:defRPr sz="2000" b="1">
                        <a:solidFill>
                          <a:schemeClr val="bg1"/>
                        </a:solidFill>
                      </a:defRPr>
                    </a:pPr>
                    <a:fld id="{D093A183-E7FA-4C44-A3B1-31726315A594}"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704089247633885"/>
                      <c:h val="0.23248907728482049"/>
                    </c:manualLayout>
                  </c15:layout>
                  <c15:dlblFieldTable/>
                  <c15:showDataLabelsRange val="1"/>
                </c:ext>
                <c:ext xmlns:c16="http://schemas.microsoft.com/office/drawing/2014/chart" uri="{C3380CC4-5D6E-409C-BE32-E72D297353CC}">
                  <c16:uniqueId val="{00000003-3C62-5647-BBFC-E90AE6494D96}"/>
                </c:ext>
              </c:extLst>
            </c:dLbl>
            <c:dLbl>
              <c:idx val="1"/>
              <c:layout>
                <c:manualLayout>
                  <c:x val="-0.15279103558887305"/>
                  <c:y val="0.14741373699240901"/>
                </c:manualLayout>
              </c:layout>
              <c:tx>
                <c:rich>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fld id="{CA761953-EEC1-B04F-9378-1FD9F4A63616}" type="CELLRANGE">
                      <a:rPr lang="en-US" smtClean="0"/>
                      <a:pPr>
                        <a:defRPr sz="2000" b="1">
                          <a:solidFill>
                            <a:schemeClr val="bg1"/>
                          </a:solidFill>
                        </a:defRPr>
                      </a:pPr>
                      <a:t>[CELLRANGE]</a:t>
                    </a:fld>
                    <a:endParaRPr lang="en-US" baseline="0"/>
                  </a:p>
                  <a:p>
                    <a:pPr>
                      <a:defRPr sz="2000" b="1">
                        <a:solidFill>
                          <a:schemeClr val="bg1"/>
                        </a:solidFill>
                      </a:defRPr>
                    </a:pPr>
                    <a:fld id="{9D03263E-655F-4B43-83CF-74D18F90803E}"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extLst>
                <c:ext xmlns:c15="http://schemas.microsoft.com/office/drawing/2012/chart" uri="{CE6537A1-D6FC-4f65-9D91-7224C49458BB}">
                  <c15:layout>
                    <c:manualLayout>
                      <c:w val="0.31527403985315972"/>
                      <c:h val="0.19632410970718173"/>
                    </c:manualLayout>
                  </c15:layout>
                  <c15:dlblFieldTable/>
                  <c15:showDataLabelsRange val="1"/>
                </c:ext>
                <c:ext xmlns:c16="http://schemas.microsoft.com/office/drawing/2014/chart" uri="{C3380CC4-5D6E-409C-BE32-E72D297353CC}">
                  <c16:uniqueId val="{00000004-3C62-5647-BBFC-E90AE6494D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Sheet1!$A$2:$A$3</c:f>
              <c:strCache>
                <c:ptCount val="2"/>
                <c:pt idx="0">
                  <c:v>Success</c:v>
                </c:pt>
                <c:pt idx="1">
                  <c:v>Failure</c:v>
                </c:pt>
              </c:strCache>
            </c:strRef>
          </c:cat>
          <c:val>
            <c:numRef>
              <c:f>Sheet1!$B$2:$B$3</c:f>
              <c:numCache>
                <c:formatCode>General</c:formatCode>
                <c:ptCount val="2"/>
                <c:pt idx="0">
                  <c:v>67</c:v>
                </c:pt>
                <c:pt idx="1">
                  <c:v>33</c:v>
                </c:pt>
              </c:numCache>
            </c:numRef>
          </c:val>
          <c:extLst>
            <c:ext xmlns:c15="http://schemas.microsoft.com/office/drawing/2012/chart" uri="{02D57815-91ED-43cb-92C2-25804820EDAC}">
              <c15:datalabelsRange>
                <c15:f>Sheet1!$A$2:$A$3</c15:f>
                <c15:dlblRangeCache>
                  <c:ptCount val="2"/>
                  <c:pt idx="0">
                    <c:v>Success</c:v>
                  </c:pt>
                  <c:pt idx="1">
                    <c:v>Failure</c:v>
                  </c:pt>
                </c15:dlblRangeCache>
              </c15:datalabelsRange>
            </c:ext>
            <c:ext xmlns:c16="http://schemas.microsoft.com/office/drawing/2014/chart" uri="{C3380CC4-5D6E-409C-BE32-E72D297353CC}">
              <c16:uniqueId val="{00000000-3C62-5647-BBFC-E90AE6494D96}"/>
            </c:ext>
          </c:extLst>
        </c:ser>
        <c:dLbls>
          <c:showLegendKey val="0"/>
          <c:showVal val="0"/>
          <c:showCatName val="0"/>
          <c:showSerName val="0"/>
          <c:showPercent val="0"/>
          <c:showBubbleSize val="0"/>
          <c:showLeaderLines val="1"/>
        </c:dLbls>
        <c:firstSliceAng val="11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r>
              <a:rPr lang="en-US" sz="2400"/>
              <a:t>Validation</a:t>
            </a:r>
          </a:p>
        </c:rich>
      </c:tx>
      <c:layout>
        <c:manualLayout>
          <c:xMode val="edge"/>
          <c:yMode val="edge"/>
          <c:x val="0.33269372624816757"/>
          <c:y val="7.7496359094940154E-2"/>
        </c:manualLayout>
      </c:layout>
      <c:overlay val="0"/>
      <c:spPr>
        <a:noFill/>
        <a:ln>
          <a:noFill/>
        </a:ln>
        <a:effectLst/>
      </c:spPr>
      <c:txPr>
        <a:bodyPr rot="0" spcFirstLastPara="1" vertOverflow="ellipsis" vert="horz" wrap="square" anchor="b"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Validation</c:v>
                </c:pt>
              </c:strCache>
            </c:strRef>
          </c:tx>
          <c:explosion val="8"/>
          <c:dPt>
            <c:idx val="0"/>
            <c:bubble3D val="0"/>
            <c:spPr>
              <a:solidFill>
                <a:srgbClr val="6DBAE6"/>
              </a:solidFill>
              <a:ln w="19050">
                <a:solidFill>
                  <a:schemeClr val="lt1"/>
                </a:solidFill>
              </a:ln>
              <a:effectLst/>
            </c:spPr>
            <c:extLst>
              <c:ext xmlns:c16="http://schemas.microsoft.com/office/drawing/2014/chart" uri="{C3380CC4-5D6E-409C-BE32-E72D297353CC}">
                <c16:uniqueId val="{00000001-D197-8E47-A28D-939F8B5F1A2C}"/>
              </c:ext>
            </c:extLst>
          </c:dPt>
          <c:dPt>
            <c:idx val="1"/>
            <c:bubble3D val="0"/>
            <c:spPr>
              <a:solidFill>
                <a:srgbClr val="EE7E2A"/>
              </a:solidFill>
              <a:ln w="19050">
                <a:solidFill>
                  <a:schemeClr val="lt1"/>
                </a:solidFill>
              </a:ln>
              <a:effectLst/>
            </c:spPr>
            <c:extLst>
              <c:ext xmlns:c16="http://schemas.microsoft.com/office/drawing/2014/chart" uri="{C3380CC4-5D6E-409C-BE32-E72D297353CC}">
                <c16:uniqueId val="{00000003-D197-8E47-A28D-939F8B5F1A2C}"/>
              </c:ext>
            </c:extLst>
          </c:dPt>
          <c:dLbls>
            <c:dLbl>
              <c:idx val="0"/>
              <c:layout>
                <c:manualLayout>
                  <c:x val="0.17288030046090494"/>
                  <c:y val="-0.2254806401484024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F4AF31ED-687A-A44C-AC8E-31988431C91E}" type="CELLRANGE">
                      <a:rPr lang="en-US" smtClean="0"/>
                      <a:pPr>
                        <a:defRPr sz="2000" b="1">
                          <a:solidFill>
                            <a:schemeClr val="bg1"/>
                          </a:solidFill>
                        </a:defRPr>
                      </a:pPr>
                      <a:t>[CELLRANGE]</a:t>
                    </a:fld>
                    <a:endParaRPr lang="en-US" baseline="0"/>
                  </a:p>
                  <a:p>
                    <a:pPr>
                      <a:defRPr sz="2000" b="1">
                        <a:solidFill>
                          <a:schemeClr val="bg1"/>
                        </a:solidFill>
                      </a:defRPr>
                    </a:pPr>
                    <a:fld id="{D093A183-E7FA-4C44-A3B1-31726315A594}"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704089247633885"/>
                      <c:h val="0.23248907728482049"/>
                    </c:manualLayout>
                  </c15:layout>
                  <c15:dlblFieldTable/>
                  <c15:showDataLabelsRange val="1"/>
                </c:ext>
                <c:ext xmlns:c16="http://schemas.microsoft.com/office/drawing/2014/chart" uri="{C3380CC4-5D6E-409C-BE32-E72D297353CC}">
                  <c16:uniqueId val="{00000001-D197-8E47-A28D-939F8B5F1A2C}"/>
                </c:ext>
              </c:extLst>
            </c:dLbl>
            <c:dLbl>
              <c:idx val="1"/>
              <c:layout>
                <c:manualLayout>
                  <c:x val="-0.1140231608872187"/>
                  <c:y val="0.13708088911308366"/>
                </c:manualLayout>
              </c:layout>
              <c:tx>
                <c:rich>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fld id="{CA761953-EEC1-B04F-9378-1FD9F4A63616}" type="CELLRANGE">
                      <a:rPr lang="en-US" smtClean="0"/>
                      <a:pPr>
                        <a:defRPr sz="2000" b="1">
                          <a:solidFill>
                            <a:schemeClr val="bg1"/>
                          </a:solidFill>
                        </a:defRPr>
                      </a:pPr>
                      <a:t>[CELLRANGE]</a:t>
                    </a:fld>
                    <a:endParaRPr lang="en-US" baseline="0"/>
                  </a:p>
                  <a:p>
                    <a:pPr>
                      <a:defRPr sz="2000" b="1">
                        <a:solidFill>
                          <a:schemeClr val="bg1"/>
                        </a:solidFill>
                      </a:defRPr>
                    </a:pPr>
                    <a:fld id="{9D03263E-655F-4B43-83CF-74D18F90803E}" type="PERCENTAGE">
                      <a:rPr lang="en-US" baseline="0" smtClean="0"/>
                      <a:pPr>
                        <a:defRPr sz="2000" b="1">
                          <a:solidFill>
                            <a:schemeClr val="bg1"/>
                          </a:solidFill>
                        </a:defRPr>
                      </a:pPr>
                      <a:t>[PERCENTAGE]</a:t>
                    </a:fld>
                    <a:endParaRPr lang="en-CA"/>
                  </a:p>
                </c:rich>
              </c:tx>
              <c:spPr>
                <a:noFill/>
                <a:ln>
                  <a:noFill/>
                </a:ln>
                <a:effectLst/>
              </c:spPr>
              <c:txPr>
                <a:bodyPr rot="0" spcFirstLastPara="1" vertOverflow="ellipsis" vert="horz" wrap="square" lIns="38100" tIns="19050" rIns="1800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extLst>
                <c:ext xmlns:c15="http://schemas.microsoft.com/office/drawing/2012/chart" uri="{CE6537A1-D6FC-4f65-9D91-7224C49458BB}">
                  <c15:layout>
                    <c:manualLayout>
                      <c:w val="0.31527403985315972"/>
                      <c:h val="0.19632410970718173"/>
                    </c:manualLayout>
                  </c15:layout>
                  <c15:dlblFieldTable/>
                  <c15:showDataLabelsRange val="1"/>
                </c:ext>
                <c:ext xmlns:c16="http://schemas.microsoft.com/office/drawing/2014/chart" uri="{C3380CC4-5D6E-409C-BE32-E72D297353CC}">
                  <c16:uniqueId val="{00000003-D197-8E47-A28D-939F8B5F1A2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Sheet1!$A$2:$A$3</c:f>
              <c:strCache>
                <c:ptCount val="2"/>
                <c:pt idx="0">
                  <c:v>Success</c:v>
                </c:pt>
                <c:pt idx="1">
                  <c:v>Failure</c:v>
                </c:pt>
              </c:strCache>
            </c:strRef>
          </c:cat>
          <c:val>
            <c:numRef>
              <c:f>Sheet1!$B$2:$B$3</c:f>
              <c:numCache>
                <c:formatCode>General</c:formatCode>
                <c:ptCount val="2"/>
                <c:pt idx="0">
                  <c:v>92</c:v>
                </c:pt>
                <c:pt idx="1">
                  <c:v>8</c:v>
                </c:pt>
              </c:numCache>
            </c:numRef>
          </c:val>
          <c:extLst>
            <c:ext xmlns:c15="http://schemas.microsoft.com/office/drawing/2012/chart" uri="{02D57815-91ED-43cb-92C2-25804820EDAC}">
              <c15:datalabelsRange>
                <c15:f>Sheet1!$A$2:$A$3</c15:f>
                <c15:dlblRangeCache>
                  <c:ptCount val="2"/>
                  <c:pt idx="0">
                    <c:v>Success</c:v>
                  </c:pt>
                  <c:pt idx="1">
                    <c:v>Failure</c:v>
                  </c:pt>
                </c15:dlblRangeCache>
              </c15:datalabelsRange>
            </c:ext>
            <c:ext xmlns:c16="http://schemas.microsoft.com/office/drawing/2014/chart" uri="{C3380CC4-5D6E-409C-BE32-E72D297353CC}">
              <c16:uniqueId val="{00000004-D197-8E47-A28D-939F8B5F1A2C}"/>
            </c:ext>
          </c:extLst>
        </c:ser>
        <c:dLbls>
          <c:showLegendKey val="0"/>
          <c:showVal val="0"/>
          <c:showCatName val="0"/>
          <c:showSerName val="0"/>
          <c:showPercent val="0"/>
          <c:showBubbleSize val="0"/>
          <c:showLeaderLines val="1"/>
        </c:dLbls>
        <c:firstSliceAng val="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0.22069</cdr:x>
      <cdr:y>0.10549</cdr:y>
    </cdr:from>
    <cdr:to>
      <cdr:x>0.76263</cdr:x>
      <cdr:y>0.17984</cdr:y>
    </cdr:to>
    <cdr:grpSp>
      <cdr:nvGrpSpPr>
        <cdr:cNvPr id="2" name="Group 1">
          <a:extLst xmlns:a="http://schemas.openxmlformats.org/drawingml/2006/main">
            <a:ext uri="{FF2B5EF4-FFF2-40B4-BE49-F238E27FC236}">
              <a16:creationId xmlns:a16="http://schemas.microsoft.com/office/drawing/2014/main" id="{81E72F45-5B71-41D4-BFDA-746F47702631}"/>
            </a:ext>
          </a:extLst>
        </cdr:cNvPr>
        <cdr:cNvGrpSpPr/>
      </cdr:nvGrpSpPr>
      <cdr:grpSpPr>
        <a:xfrm xmlns:a="http://schemas.openxmlformats.org/drawingml/2006/main">
          <a:off x="2383452" y="683575"/>
          <a:ext cx="5852952" cy="481788"/>
          <a:chOff x="1382423" y="2124677"/>
          <a:chExt cx="4794614" cy="368063"/>
        </a:xfrm>
      </cdr:grpSpPr>
      <cdr:sp macro="" textlink="">
        <cdr:nvSpPr>
          <cdr:cNvPr id="3" name="z">
            <a:extLst xmlns:a="http://schemas.openxmlformats.org/drawingml/2006/main">
              <a:ext uri="{FF2B5EF4-FFF2-40B4-BE49-F238E27FC236}">
                <a16:creationId xmlns:a16="http://schemas.microsoft.com/office/drawing/2014/main" id="{F06DFD19-B844-421F-B828-6F528F16DF30}"/>
              </a:ext>
            </a:extLst>
          </cdr:cNvPr>
          <cdr:cNvSpPr/>
        </cdr:nvSpPr>
        <cdr:spPr>
          <a:xfrm xmlns:a="http://schemas.openxmlformats.org/drawingml/2006/main">
            <a:off x="1382423" y="2165424"/>
            <a:ext cx="262459" cy="288000"/>
          </a:xfrm>
          <a:prstGeom xmlns:a="http://schemas.openxmlformats.org/drawingml/2006/main" prst="rect">
            <a:avLst/>
          </a:prstGeom>
          <a:solidFill xmlns:a="http://schemas.openxmlformats.org/drawingml/2006/main">
            <a:srgbClr val="6DBAE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lc="http://schemas.openxmlformats.org/drawingml/2006/lockedCanvas" val="1"/>
            </a:ext>
          </a:extLst>
        </cdr:spPr>
        <cdr:txBody>
          <a:bodyPr xmlns:a="http://schemas.openxmlformats.org/drawingml/2006/main" wrap="square" lIns="50800" tIns="50800" rIns="50800" bIns="50800" numCol="1" anchor="ctr">
            <a:no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endParaRPr dirty="0"/>
          </a:p>
        </cdr:txBody>
      </cdr:sp>
      <cdr:sp macro="" textlink="">
        <cdr:nvSpPr>
          <cdr:cNvPr id="4" name="z">
            <a:extLst xmlns:a="http://schemas.openxmlformats.org/drawingml/2006/main">
              <a:ext uri="{FF2B5EF4-FFF2-40B4-BE49-F238E27FC236}">
                <a16:creationId xmlns:a16="http://schemas.microsoft.com/office/drawing/2014/main" id="{9AB8F693-0557-4893-8099-25DB1D05F6D6}"/>
              </a:ext>
            </a:extLst>
          </cdr:cNvPr>
          <cdr:cNvSpPr>
            <a:spLocks xmlns:a="http://schemas.openxmlformats.org/drawingml/2006/main" noChangeAspect="1"/>
          </cdr:cNvSpPr>
        </cdr:nvSpPr>
        <cdr:spPr>
          <a:xfrm xmlns:a="http://schemas.openxmlformats.org/drawingml/2006/main">
            <a:off x="2819127" y="2165424"/>
            <a:ext cx="262458" cy="288000"/>
          </a:xfrm>
          <a:prstGeom xmlns:a="http://schemas.openxmlformats.org/drawingml/2006/main" prst="rect">
            <a:avLst/>
          </a:prstGeom>
          <a:solidFill xmlns:a="http://schemas.openxmlformats.org/drawingml/2006/main">
            <a:srgbClr val="76767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lc="http://schemas.openxmlformats.org/drawingml/2006/lockedCanvas" val="1"/>
            </a:ext>
          </a:extLst>
        </cdr:spPr>
        <cdr:txBody>
          <a:bodyPr xmlns:a="http://schemas.openxmlformats.org/drawingml/2006/main" wrap="square" lIns="50800" tIns="50800" rIns="50800" bIns="50800" numCol="1" anchor="ctr">
            <a:no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endParaRPr dirty="0"/>
          </a:p>
        </cdr:txBody>
      </cdr:sp>
      <cdr:sp macro="" textlink="">
        <cdr:nvSpPr>
          <cdr:cNvPr id="5" name="z">
            <a:extLst xmlns:a="http://schemas.openxmlformats.org/drawingml/2006/main">
              <a:ext uri="{FF2B5EF4-FFF2-40B4-BE49-F238E27FC236}">
                <a16:creationId xmlns:a16="http://schemas.microsoft.com/office/drawing/2014/main" id="{8B1C91BE-CE61-4CFC-BF78-E9D940037407}"/>
              </a:ext>
            </a:extLst>
          </cdr:cNvPr>
          <cdr:cNvSpPr>
            <a:spLocks xmlns:a="http://schemas.openxmlformats.org/drawingml/2006/main" noChangeAspect="1"/>
          </cdr:cNvSpPr>
        </cdr:nvSpPr>
        <cdr:spPr>
          <a:xfrm xmlns:a="http://schemas.openxmlformats.org/drawingml/2006/main">
            <a:off x="4828285" y="2165424"/>
            <a:ext cx="264297" cy="288000"/>
          </a:xfrm>
          <a:prstGeom xmlns:a="http://schemas.openxmlformats.org/drawingml/2006/main" prst="rect">
            <a:avLst/>
          </a:prstGeom>
          <a:solidFill xmlns:a="http://schemas.openxmlformats.org/drawingml/2006/main">
            <a:srgbClr val="ED7E2B"/>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lc="http://schemas.openxmlformats.org/drawingml/2006/lockedCanvas" val="1"/>
            </a:ext>
          </a:extLst>
        </cdr:spPr>
        <cdr:txBody>
          <a:bodyPr xmlns:a="http://schemas.openxmlformats.org/drawingml/2006/main" wrap="square" lIns="50800" tIns="50800" rIns="50800" bIns="50800" numCol="1" anchor="ctr">
            <a:no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endParaRPr dirty="0"/>
          </a:p>
        </cdr:txBody>
      </cdr:sp>
      <cdr:sp macro="" textlink="">
        <cdr:nvSpPr>
          <cdr:cNvPr id="6" name="Success">
            <a:extLst xmlns:a="http://schemas.openxmlformats.org/drawingml/2006/main">
              <a:ext uri="{FF2B5EF4-FFF2-40B4-BE49-F238E27FC236}">
                <a16:creationId xmlns:a16="http://schemas.microsoft.com/office/drawing/2014/main" id="{CF8DAA43-592E-4799-B178-CB0FD38FA9D3}"/>
              </a:ext>
            </a:extLst>
          </cdr:cNvPr>
          <cdr:cNvSpPr txBox="1"/>
        </cdr:nvSpPr>
        <cdr:spPr>
          <a:xfrm xmlns:a="http://schemas.openxmlformats.org/drawingml/2006/main">
            <a:off x="1644883" y="2174793"/>
            <a:ext cx="1174244" cy="26442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lc="http://schemas.openxmlformats.org/drawingml/2006/lockedCanvas" val="1"/>
            </a:ext>
          </a:extLst>
        </cdr:spPr>
        <cdr:txBody>
          <a:bodyPr xmlns:a="http://schemas.openxmlformats.org/drawingml/2006/main" wrap="square" lIns="50800" tIns="50800" rIns="50800" bIns="50800" numCol="1" anchor="ctr">
            <a:no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r>
              <a:rPr lang="en-CA" sz="2400" b="0" i="0" dirty="0">
                <a:solidFill>
                  <a:srgbClr val="3C4043"/>
                </a:solidFill>
                <a:effectLst/>
                <a:latin typeface="Roboto" panose="02000000000000000000" pitchFamily="2" charset="0"/>
              </a:rPr>
              <a:t>Succès</a:t>
            </a:r>
            <a:endParaRPr sz="2400" dirty="0">
              <a:latin typeface="Arial" panose="020B0604020202020204" pitchFamily="34" charset="0"/>
              <a:cs typeface="Arial" panose="020B0604020202020204" pitchFamily="34" charset="0"/>
            </a:endParaRPr>
          </a:p>
        </cdr:txBody>
      </cdr:sp>
      <cdr:sp macro="" textlink="">
        <cdr:nvSpPr>
          <cdr:cNvPr id="7" name="Minor Mistake">
            <a:extLst xmlns:a="http://schemas.openxmlformats.org/drawingml/2006/main">
              <a:ext uri="{FF2B5EF4-FFF2-40B4-BE49-F238E27FC236}">
                <a16:creationId xmlns:a16="http://schemas.microsoft.com/office/drawing/2014/main" id="{BB1973EC-8A9F-4B57-98E9-C156336E59EB}"/>
              </a:ext>
            </a:extLst>
          </cdr:cNvPr>
          <cdr:cNvSpPr txBox="1"/>
        </cdr:nvSpPr>
        <cdr:spPr>
          <a:xfrm xmlns:a="http://schemas.openxmlformats.org/drawingml/2006/main">
            <a:off x="3070792" y="2124677"/>
            <a:ext cx="1680334" cy="3680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lc="http://schemas.openxmlformats.org/drawingml/2006/lockedCanvas" val="1"/>
            </a:ext>
          </a:extLst>
        </cdr:spPr>
        <cdr:txBody>
          <a:bodyPr xmlns:a="http://schemas.openxmlformats.org/drawingml/2006/main" wrap="square" lIns="50800" tIns="50800" rIns="50800" bIns="50800" numCol="1" anchor="ctr">
            <a:no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r>
              <a:rPr lang="en-CA" sz="2400" b="0" i="0" dirty="0">
                <a:solidFill>
                  <a:srgbClr val="3C4043"/>
                </a:solidFill>
                <a:effectLst/>
                <a:latin typeface="Roboto" panose="02000000000000000000" pitchFamily="2" charset="0"/>
              </a:rPr>
              <a:t>Petite </a:t>
            </a:r>
            <a:r>
              <a:rPr lang="en-CA" sz="2400" b="0" i="0" dirty="0" err="1">
                <a:solidFill>
                  <a:srgbClr val="3C4043"/>
                </a:solidFill>
                <a:effectLst/>
                <a:latin typeface="Roboto" panose="02000000000000000000" pitchFamily="2" charset="0"/>
              </a:rPr>
              <a:t>erreur</a:t>
            </a:r>
            <a:endParaRPr sz="2400" dirty="0">
              <a:latin typeface="Arial" panose="020B0604020202020204" pitchFamily="34" charset="0"/>
              <a:cs typeface="Arial" panose="020B0604020202020204" pitchFamily="34" charset="0"/>
            </a:endParaRPr>
          </a:p>
        </cdr:txBody>
      </cdr:sp>
      <cdr:sp macro="" textlink="">
        <cdr:nvSpPr>
          <cdr:cNvPr id="8" name="Fail">
            <a:extLst xmlns:a="http://schemas.openxmlformats.org/drawingml/2006/main">
              <a:ext uri="{FF2B5EF4-FFF2-40B4-BE49-F238E27FC236}">
                <a16:creationId xmlns:a16="http://schemas.microsoft.com/office/drawing/2014/main" id="{ABFC615C-99F0-4877-B643-512B4DF4EFE0}"/>
              </a:ext>
            </a:extLst>
          </cdr:cNvPr>
          <cdr:cNvSpPr txBox="1"/>
        </cdr:nvSpPr>
        <cdr:spPr>
          <a:xfrm xmlns:a="http://schemas.openxmlformats.org/drawingml/2006/main">
            <a:off x="5117650" y="2179630"/>
            <a:ext cx="1059387" cy="25958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lc="http://schemas.openxmlformats.org/drawingml/2006/lockedCanvas" val="1"/>
            </a:ext>
          </a:extLst>
        </cdr:spPr>
        <cdr:txBody>
          <a:bodyPr xmlns:a="http://schemas.openxmlformats.org/drawingml/2006/main" wrap="square" lIns="50800" tIns="50800" rIns="50800" bIns="50800" numCol="1" anchor="ctr">
            <a:no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r>
              <a:rPr lang="en-CA" sz="2400" b="0" i="0" dirty="0" err="1">
                <a:solidFill>
                  <a:srgbClr val="3C4043"/>
                </a:solidFill>
                <a:effectLst/>
                <a:latin typeface="Roboto" panose="02000000000000000000" pitchFamily="2" charset="0"/>
              </a:rPr>
              <a:t>Échouer</a:t>
            </a:r>
            <a:endParaRPr sz="2400" dirty="0">
              <a:latin typeface="Arial" panose="020B0604020202020204" pitchFamily="34" charset="0"/>
              <a:cs typeface="Arial" panose="020B0604020202020204" pitchFamily="34"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0.27803</cdr:x>
      <cdr:y>0.10549</cdr:y>
    </cdr:from>
    <cdr:to>
      <cdr:x>0.80215</cdr:x>
      <cdr:y>0.16927</cdr:y>
    </cdr:to>
    <cdr:grpSp>
      <cdr:nvGrpSpPr>
        <cdr:cNvPr id="2" name="Group 1">
          <a:extLst xmlns:a="http://schemas.openxmlformats.org/drawingml/2006/main">
            <a:ext uri="{FF2B5EF4-FFF2-40B4-BE49-F238E27FC236}">
              <a16:creationId xmlns:a16="http://schemas.microsoft.com/office/drawing/2014/main" id="{270A15E9-3022-77DF-03E1-BA43258D9B4D}"/>
            </a:ext>
          </a:extLst>
        </cdr:cNvPr>
        <cdr:cNvGrpSpPr/>
      </cdr:nvGrpSpPr>
      <cdr:grpSpPr>
        <a:xfrm xmlns:a="http://schemas.openxmlformats.org/drawingml/2006/main">
          <a:off x="3002724" y="683575"/>
          <a:ext cx="5660496" cy="413295"/>
          <a:chOff x="562436" y="3225609"/>
          <a:chExt cx="3927620" cy="281180"/>
        </a:xfrm>
      </cdr:grpSpPr>
      <cdr:sp macro="" textlink="">
        <cdr:nvSpPr>
          <cdr:cNvPr id="3" name="z">
            <a:extLst xmlns:a="http://schemas.openxmlformats.org/drawingml/2006/main">
              <a:ext uri="{FF2B5EF4-FFF2-40B4-BE49-F238E27FC236}">
                <a16:creationId xmlns:a16="http://schemas.microsoft.com/office/drawing/2014/main" id="{DBAEF515-511D-4345-AEB3-40952EC6E181}"/>
              </a:ext>
            </a:extLst>
          </cdr:cNvPr>
          <cdr:cNvSpPr/>
        </cdr:nvSpPr>
        <cdr:spPr>
          <a:xfrm xmlns:a="http://schemas.openxmlformats.org/drawingml/2006/main">
            <a:off x="562436" y="3256737"/>
            <a:ext cx="214999" cy="220016"/>
          </a:xfrm>
          <a:prstGeom xmlns:a="http://schemas.openxmlformats.org/drawingml/2006/main" prst="rect">
            <a:avLst/>
          </a:prstGeom>
          <a:solidFill xmlns:a="http://schemas.openxmlformats.org/drawingml/2006/main">
            <a:srgbClr val="6DBAE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4" name="z">
            <a:extLst xmlns:a="http://schemas.openxmlformats.org/drawingml/2006/main">
              <a:ext uri="{FF2B5EF4-FFF2-40B4-BE49-F238E27FC236}">
                <a16:creationId xmlns:a16="http://schemas.microsoft.com/office/drawing/2014/main" id="{735929C4-466C-0764-BAC3-B906DAAC28A9}"/>
              </a:ext>
            </a:extLst>
          </cdr:cNvPr>
          <cdr:cNvSpPr>
            <a:spLocks xmlns:a="http://schemas.openxmlformats.org/drawingml/2006/main" noChangeAspect="1"/>
          </cdr:cNvSpPr>
        </cdr:nvSpPr>
        <cdr:spPr>
          <a:xfrm xmlns:a="http://schemas.openxmlformats.org/drawingml/2006/main">
            <a:off x="1739346" y="3256737"/>
            <a:ext cx="214999" cy="220016"/>
          </a:xfrm>
          <a:prstGeom xmlns:a="http://schemas.openxmlformats.org/drawingml/2006/main" prst="rect">
            <a:avLst/>
          </a:prstGeom>
          <a:solidFill xmlns:a="http://schemas.openxmlformats.org/drawingml/2006/main">
            <a:srgbClr val="76767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5" name="z">
            <a:extLst xmlns:a="http://schemas.openxmlformats.org/drawingml/2006/main">
              <a:ext uri="{FF2B5EF4-FFF2-40B4-BE49-F238E27FC236}">
                <a16:creationId xmlns:a16="http://schemas.microsoft.com/office/drawing/2014/main" id="{67227BCB-0A42-0AB9-B7CB-64F55FF9CAE3}"/>
              </a:ext>
            </a:extLst>
          </cdr:cNvPr>
          <cdr:cNvSpPr>
            <a:spLocks xmlns:a="http://schemas.openxmlformats.org/drawingml/2006/main" noChangeAspect="1"/>
          </cdr:cNvSpPr>
        </cdr:nvSpPr>
        <cdr:spPr>
          <a:xfrm xmlns:a="http://schemas.openxmlformats.org/drawingml/2006/main">
            <a:off x="3385194" y="3256737"/>
            <a:ext cx="216505" cy="220016"/>
          </a:xfrm>
          <a:prstGeom xmlns:a="http://schemas.openxmlformats.org/drawingml/2006/main" prst="rect">
            <a:avLst/>
          </a:prstGeom>
          <a:solidFill xmlns:a="http://schemas.openxmlformats.org/drawingml/2006/main">
            <a:srgbClr val="ED7E2B"/>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6" name="Success">
            <a:extLst xmlns:a="http://schemas.openxmlformats.org/drawingml/2006/main">
              <a:ext uri="{FF2B5EF4-FFF2-40B4-BE49-F238E27FC236}">
                <a16:creationId xmlns:a16="http://schemas.microsoft.com/office/drawing/2014/main" id="{8103F760-ADAA-AE00-2281-D8826C7817B4}"/>
              </a:ext>
            </a:extLst>
          </cdr:cNvPr>
          <cdr:cNvSpPr txBox="1"/>
        </cdr:nvSpPr>
        <cdr:spPr>
          <a:xfrm xmlns:a="http://schemas.openxmlformats.org/drawingml/2006/main">
            <a:off x="777436" y="3263894"/>
            <a:ext cx="961909" cy="202006"/>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a:solidFill>
                  <a:srgbClr val="3C4043"/>
                </a:solidFill>
                <a:effectLst/>
                <a:latin typeface="Roboto" panose="02000000000000000000" pitchFamily="2" charset="0"/>
              </a:rPr>
              <a:t>Succès</a:t>
            </a:r>
            <a:endParaRPr sz="2400" dirty="0">
              <a:latin typeface="Arial" panose="020B0604020202020204" pitchFamily="34" charset="0"/>
              <a:cs typeface="Arial" panose="020B0604020202020204" pitchFamily="34" charset="0"/>
            </a:endParaRPr>
          </a:p>
        </cdr:txBody>
      </cdr:sp>
      <cdr:sp macro="" textlink="">
        <cdr:nvSpPr>
          <cdr:cNvPr id="7" name="Minor Mistake">
            <a:extLst xmlns:a="http://schemas.openxmlformats.org/drawingml/2006/main">
              <a:ext uri="{FF2B5EF4-FFF2-40B4-BE49-F238E27FC236}">
                <a16:creationId xmlns:a16="http://schemas.microsoft.com/office/drawing/2014/main" id="{6B59230E-9F78-7259-0908-1EF4D51753F5}"/>
              </a:ext>
            </a:extLst>
          </cdr:cNvPr>
          <cdr:cNvSpPr txBox="1"/>
        </cdr:nvSpPr>
        <cdr:spPr>
          <a:xfrm xmlns:a="http://schemas.openxmlformats.org/drawingml/2006/main">
            <a:off x="1945503" y="3225609"/>
            <a:ext cx="1376485" cy="28118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a:solidFill>
                  <a:srgbClr val="3C4043"/>
                </a:solidFill>
                <a:effectLst/>
                <a:latin typeface="Roboto" panose="02000000000000000000" pitchFamily="2" charset="0"/>
              </a:rPr>
              <a:t>Petite </a:t>
            </a:r>
            <a:r>
              <a:rPr lang="en-CA" sz="2400" b="0" i="0" dirty="0" err="1">
                <a:solidFill>
                  <a:srgbClr val="3C4043"/>
                </a:solidFill>
                <a:effectLst/>
                <a:latin typeface="Roboto" panose="02000000000000000000" pitchFamily="2" charset="0"/>
              </a:rPr>
              <a:t>erreur</a:t>
            </a:r>
            <a:endParaRPr sz="2400" dirty="0">
              <a:latin typeface="Arial" panose="020B0604020202020204" pitchFamily="34" charset="0"/>
              <a:cs typeface="Arial" panose="020B0604020202020204" pitchFamily="34" charset="0"/>
            </a:endParaRPr>
          </a:p>
        </cdr:txBody>
      </cdr:sp>
      <cdr:sp macro="" textlink="">
        <cdr:nvSpPr>
          <cdr:cNvPr id="8" name="Fail">
            <a:extLst xmlns:a="http://schemas.openxmlformats.org/drawingml/2006/main">
              <a:ext uri="{FF2B5EF4-FFF2-40B4-BE49-F238E27FC236}">
                <a16:creationId xmlns:a16="http://schemas.microsoft.com/office/drawing/2014/main" id="{330FB560-4FBC-12D2-B4BF-8FD8B926913F}"/>
              </a:ext>
            </a:extLst>
          </cdr:cNvPr>
          <cdr:cNvSpPr txBox="1"/>
        </cdr:nvSpPr>
        <cdr:spPr>
          <a:xfrm xmlns:a="http://schemas.openxmlformats.org/drawingml/2006/main">
            <a:off x="3622234" y="3267589"/>
            <a:ext cx="867822" cy="19831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err="1">
                <a:solidFill>
                  <a:srgbClr val="3C4043"/>
                </a:solidFill>
                <a:effectLst/>
                <a:latin typeface="Roboto" panose="02000000000000000000" pitchFamily="2" charset="0"/>
              </a:rPr>
              <a:t>Échouer</a:t>
            </a:r>
            <a:endParaRPr sz="2400" dirty="0">
              <a:latin typeface="Arial" panose="020B0604020202020204" pitchFamily="34" charset="0"/>
              <a:cs typeface="Arial" panose="020B0604020202020204" pitchFamily="34"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0.2352</cdr:x>
      <cdr:y>0.12748</cdr:y>
    </cdr:from>
    <cdr:to>
      <cdr:x>0.75595</cdr:x>
      <cdr:y>0.18783</cdr:y>
    </cdr:to>
    <cdr:grpSp>
      <cdr:nvGrpSpPr>
        <cdr:cNvPr id="2" name="Group 1">
          <a:extLst xmlns:a="http://schemas.openxmlformats.org/drawingml/2006/main">
            <a:ext uri="{FF2B5EF4-FFF2-40B4-BE49-F238E27FC236}">
              <a16:creationId xmlns:a16="http://schemas.microsoft.com/office/drawing/2014/main" id="{EE209C4B-E376-3A09-6E61-29930CFE732D}"/>
            </a:ext>
          </a:extLst>
        </cdr:cNvPr>
        <cdr:cNvGrpSpPr/>
      </cdr:nvGrpSpPr>
      <cdr:grpSpPr>
        <a:xfrm xmlns:a="http://schemas.openxmlformats.org/drawingml/2006/main">
          <a:off x="2540160" y="826070"/>
          <a:ext cx="5624100" cy="391068"/>
          <a:chOff x="562436" y="3225609"/>
          <a:chExt cx="3927620" cy="281180"/>
        </a:xfrm>
      </cdr:grpSpPr>
      <cdr:sp macro="" textlink="">
        <cdr:nvSpPr>
          <cdr:cNvPr id="3" name="z">
            <a:extLst xmlns:a="http://schemas.openxmlformats.org/drawingml/2006/main">
              <a:ext uri="{FF2B5EF4-FFF2-40B4-BE49-F238E27FC236}">
                <a16:creationId xmlns:a16="http://schemas.microsoft.com/office/drawing/2014/main" id="{4CB20BA9-702E-30AD-8EB0-16AAD7B4DC30}"/>
              </a:ext>
            </a:extLst>
          </cdr:cNvPr>
          <cdr:cNvSpPr/>
        </cdr:nvSpPr>
        <cdr:spPr>
          <a:xfrm xmlns:a="http://schemas.openxmlformats.org/drawingml/2006/main">
            <a:off x="562436" y="3256737"/>
            <a:ext cx="214999" cy="220016"/>
          </a:xfrm>
          <a:prstGeom xmlns:a="http://schemas.openxmlformats.org/drawingml/2006/main" prst="rect">
            <a:avLst/>
          </a:prstGeom>
          <a:solidFill xmlns:a="http://schemas.openxmlformats.org/drawingml/2006/main">
            <a:srgbClr val="6DBAE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4" name="z">
            <a:extLst xmlns:a="http://schemas.openxmlformats.org/drawingml/2006/main">
              <a:ext uri="{FF2B5EF4-FFF2-40B4-BE49-F238E27FC236}">
                <a16:creationId xmlns:a16="http://schemas.microsoft.com/office/drawing/2014/main" id="{1A1C4A54-980F-078A-0F5D-DE7FBC7F98A6}"/>
              </a:ext>
            </a:extLst>
          </cdr:cNvPr>
          <cdr:cNvSpPr>
            <a:spLocks xmlns:a="http://schemas.openxmlformats.org/drawingml/2006/main" noChangeAspect="1"/>
          </cdr:cNvSpPr>
        </cdr:nvSpPr>
        <cdr:spPr>
          <a:xfrm xmlns:a="http://schemas.openxmlformats.org/drawingml/2006/main">
            <a:off x="1739346" y="3256737"/>
            <a:ext cx="214999" cy="220016"/>
          </a:xfrm>
          <a:prstGeom xmlns:a="http://schemas.openxmlformats.org/drawingml/2006/main" prst="rect">
            <a:avLst/>
          </a:prstGeom>
          <a:solidFill xmlns:a="http://schemas.openxmlformats.org/drawingml/2006/main">
            <a:srgbClr val="76767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5" name="z">
            <a:extLst xmlns:a="http://schemas.openxmlformats.org/drawingml/2006/main">
              <a:ext uri="{FF2B5EF4-FFF2-40B4-BE49-F238E27FC236}">
                <a16:creationId xmlns:a16="http://schemas.microsoft.com/office/drawing/2014/main" id="{25945F47-7B80-D559-7190-9E42FB85B509}"/>
              </a:ext>
            </a:extLst>
          </cdr:cNvPr>
          <cdr:cNvSpPr>
            <a:spLocks xmlns:a="http://schemas.openxmlformats.org/drawingml/2006/main" noChangeAspect="1"/>
          </cdr:cNvSpPr>
        </cdr:nvSpPr>
        <cdr:spPr>
          <a:xfrm xmlns:a="http://schemas.openxmlformats.org/drawingml/2006/main">
            <a:off x="3385194" y="3256737"/>
            <a:ext cx="216505" cy="220016"/>
          </a:xfrm>
          <a:prstGeom xmlns:a="http://schemas.openxmlformats.org/drawingml/2006/main" prst="rect">
            <a:avLst/>
          </a:prstGeom>
          <a:solidFill xmlns:a="http://schemas.openxmlformats.org/drawingml/2006/main">
            <a:srgbClr val="ED7E2B"/>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6" name="Success">
            <a:extLst xmlns:a="http://schemas.openxmlformats.org/drawingml/2006/main">
              <a:ext uri="{FF2B5EF4-FFF2-40B4-BE49-F238E27FC236}">
                <a16:creationId xmlns:a16="http://schemas.microsoft.com/office/drawing/2014/main" id="{02461C6D-D936-EAA2-CAB1-3620021726CE}"/>
              </a:ext>
            </a:extLst>
          </cdr:cNvPr>
          <cdr:cNvSpPr txBox="1"/>
        </cdr:nvSpPr>
        <cdr:spPr>
          <a:xfrm xmlns:a="http://schemas.openxmlformats.org/drawingml/2006/main">
            <a:off x="777436" y="3263894"/>
            <a:ext cx="961909" cy="202006"/>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a:solidFill>
                  <a:srgbClr val="3C4043"/>
                </a:solidFill>
                <a:effectLst/>
                <a:latin typeface="Roboto" panose="02000000000000000000" pitchFamily="2" charset="0"/>
              </a:rPr>
              <a:t>Succès</a:t>
            </a:r>
            <a:endParaRPr sz="2400" dirty="0">
              <a:latin typeface="Arial" panose="020B0604020202020204" pitchFamily="34" charset="0"/>
              <a:cs typeface="Arial" panose="020B0604020202020204" pitchFamily="34" charset="0"/>
            </a:endParaRPr>
          </a:p>
        </cdr:txBody>
      </cdr:sp>
      <cdr:sp macro="" textlink="">
        <cdr:nvSpPr>
          <cdr:cNvPr id="7" name="Minor Mistake">
            <a:extLst xmlns:a="http://schemas.openxmlformats.org/drawingml/2006/main">
              <a:ext uri="{FF2B5EF4-FFF2-40B4-BE49-F238E27FC236}">
                <a16:creationId xmlns:a16="http://schemas.microsoft.com/office/drawing/2014/main" id="{1F51A387-C941-2868-B96E-6D574E3E9DFA}"/>
              </a:ext>
            </a:extLst>
          </cdr:cNvPr>
          <cdr:cNvSpPr txBox="1"/>
        </cdr:nvSpPr>
        <cdr:spPr>
          <a:xfrm xmlns:a="http://schemas.openxmlformats.org/drawingml/2006/main">
            <a:off x="1945503" y="3225609"/>
            <a:ext cx="1376485" cy="28118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a:solidFill>
                  <a:srgbClr val="3C4043"/>
                </a:solidFill>
                <a:effectLst/>
                <a:latin typeface="Roboto" panose="02000000000000000000" pitchFamily="2" charset="0"/>
              </a:rPr>
              <a:t>Petite </a:t>
            </a:r>
            <a:r>
              <a:rPr lang="en-CA" sz="2400" b="0" i="0" dirty="0" err="1">
                <a:solidFill>
                  <a:srgbClr val="3C4043"/>
                </a:solidFill>
                <a:effectLst/>
                <a:latin typeface="Roboto" panose="02000000000000000000" pitchFamily="2" charset="0"/>
              </a:rPr>
              <a:t>erreur</a:t>
            </a:r>
            <a:endParaRPr sz="2400" dirty="0">
              <a:latin typeface="Arial" panose="020B0604020202020204" pitchFamily="34" charset="0"/>
              <a:cs typeface="Arial" panose="020B0604020202020204" pitchFamily="34" charset="0"/>
            </a:endParaRPr>
          </a:p>
        </cdr:txBody>
      </cdr:sp>
      <cdr:sp macro="" textlink="">
        <cdr:nvSpPr>
          <cdr:cNvPr id="8" name="Fail">
            <a:extLst xmlns:a="http://schemas.openxmlformats.org/drawingml/2006/main">
              <a:ext uri="{FF2B5EF4-FFF2-40B4-BE49-F238E27FC236}">
                <a16:creationId xmlns:a16="http://schemas.microsoft.com/office/drawing/2014/main" id="{7F9392BD-1521-3421-2A58-2DF373AC7596}"/>
              </a:ext>
            </a:extLst>
          </cdr:cNvPr>
          <cdr:cNvSpPr txBox="1"/>
        </cdr:nvSpPr>
        <cdr:spPr>
          <a:xfrm xmlns:a="http://schemas.openxmlformats.org/drawingml/2006/main">
            <a:off x="3622234" y="3267589"/>
            <a:ext cx="867822" cy="19831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err="1">
                <a:solidFill>
                  <a:srgbClr val="3C4043"/>
                </a:solidFill>
                <a:effectLst/>
                <a:latin typeface="Roboto" panose="02000000000000000000" pitchFamily="2" charset="0"/>
              </a:rPr>
              <a:t>Échouer</a:t>
            </a:r>
            <a:endParaRPr sz="2400" dirty="0">
              <a:latin typeface="Arial" panose="020B0604020202020204" pitchFamily="34" charset="0"/>
              <a:cs typeface="Arial" panose="020B0604020202020204" pitchFamily="34" charset="0"/>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0.23323</cdr:x>
      <cdr:y>0.13261</cdr:y>
    </cdr:from>
    <cdr:to>
      <cdr:x>0.74199</cdr:x>
      <cdr:y>0.18412</cdr:y>
    </cdr:to>
    <cdr:grpSp>
      <cdr:nvGrpSpPr>
        <cdr:cNvPr id="2" name="Group 1">
          <a:extLst xmlns:a="http://schemas.openxmlformats.org/drawingml/2006/main">
            <a:ext uri="{FF2B5EF4-FFF2-40B4-BE49-F238E27FC236}">
              <a16:creationId xmlns:a16="http://schemas.microsoft.com/office/drawing/2014/main" id="{EE209C4B-E376-3A09-6E61-29930CFE732D}"/>
            </a:ext>
          </a:extLst>
        </cdr:cNvPr>
        <cdr:cNvGrpSpPr/>
      </cdr:nvGrpSpPr>
      <cdr:grpSpPr>
        <a:xfrm xmlns:a="http://schemas.openxmlformats.org/drawingml/2006/main">
          <a:off x="2518884" y="859313"/>
          <a:ext cx="5494608" cy="333785"/>
          <a:chOff x="562436" y="3225609"/>
          <a:chExt cx="3927620" cy="281180"/>
        </a:xfrm>
      </cdr:grpSpPr>
      <cdr:sp macro="" textlink="">
        <cdr:nvSpPr>
          <cdr:cNvPr id="3" name="z">
            <a:extLst xmlns:a="http://schemas.openxmlformats.org/drawingml/2006/main">
              <a:ext uri="{FF2B5EF4-FFF2-40B4-BE49-F238E27FC236}">
                <a16:creationId xmlns:a16="http://schemas.microsoft.com/office/drawing/2014/main" id="{4CB20BA9-702E-30AD-8EB0-16AAD7B4DC30}"/>
              </a:ext>
            </a:extLst>
          </cdr:cNvPr>
          <cdr:cNvSpPr/>
        </cdr:nvSpPr>
        <cdr:spPr>
          <a:xfrm xmlns:a="http://schemas.openxmlformats.org/drawingml/2006/main">
            <a:off x="562436" y="3256737"/>
            <a:ext cx="214999" cy="220016"/>
          </a:xfrm>
          <a:prstGeom xmlns:a="http://schemas.openxmlformats.org/drawingml/2006/main" prst="rect">
            <a:avLst/>
          </a:prstGeom>
          <a:solidFill xmlns:a="http://schemas.openxmlformats.org/drawingml/2006/main">
            <a:srgbClr val="6DBAE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4" name="z">
            <a:extLst xmlns:a="http://schemas.openxmlformats.org/drawingml/2006/main">
              <a:ext uri="{FF2B5EF4-FFF2-40B4-BE49-F238E27FC236}">
                <a16:creationId xmlns:a16="http://schemas.microsoft.com/office/drawing/2014/main" id="{1A1C4A54-980F-078A-0F5D-DE7FBC7F98A6}"/>
              </a:ext>
            </a:extLst>
          </cdr:cNvPr>
          <cdr:cNvSpPr>
            <a:spLocks xmlns:a="http://schemas.openxmlformats.org/drawingml/2006/main" noChangeAspect="1"/>
          </cdr:cNvSpPr>
        </cdr:nvSpPr>
        <cdr:spPr>
          <a:xfrm xmlns:a="http://schemas.openxmlformats.org/drawingml/2006/main">
            <a:off x="1739346" y="3256737"/>
            <a:ext cx="214999" cy="220016"/>
          </a:xfrm>
          <a:prstGeom xmlns:a="http://schemas.openxmlformats.org/drawingml/2006/main" prst="rect">
            <a:avLst/>
          </a:prstGeom>
          <a:solidFill xmlns:a="http://schemas.openxmlformats.org/drawingml/2006/main">
            <a:srgbClr val="767676"/>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5" name="z">
            <a:extLst xmlns:a="http://schemas.openxmlformats.org/drawingml/2006/main">
              <a:ext uri="{FF2B5EF4-FFF2-40B4-BE49-F238E27FC236}">
                <a16:creationId xmlns:a16="http://schemas.microsoft.com/office/drawing/2014/main" id="{25945F47-7B80-D559-7190-9E42FB85B509}"/>
              </a:ext>
            </a:extLst>
          </cdr:cNvPr>
          <cdr:cNvSpPr>
            <a:spLocks xmlns:a="http://schemas.openxmlformats.org/drawingml/2006/main" noChangeAspect="1"/>
          </cdr:cNvSpPr>
        </cdr:nvSpPr>
        <cdr:spPr>
          <a:xfrm xmlns:a="http://schemas.openxmlformats.org/drawingml/2006/main">
            <a:off x="3385194" y="3256737"/>
            <a:ext cx="216505" cy="220016"/>
          </a:xfrm>
          <a:prstGeom xmlns:a="http://schemas.openxmlformats.org/drawingml/2006/main" prst="rect">
            <a:avLst/>
          </a:prstGeom>
          <a:solidFill xmlns:a="http://schemas.openxmlformats.org/drawingml/2006/main">
            <a:srgbClr val="ED7E2B"/>
          </a:solidFill>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dirty="0"/>
          </a:p>
        </cdr:txBody>
      </cdr:sp>
      <cdr:sp macro="" textlink="">
        <cdr:nvSpPr>
          <cdr:cNvPr id="6" name="Success">
            <a:extLst xmlns:a="http://schemas.openxmlformats.org/drawingml/2006/main">
              <a:ext uri="{FF2B5EF4-FFF2-40B4-BE49-F238E27FC236}">
                <a16:creationId xmlns:a16="http://schemas.microsoft.com/office/drawing/2014/main" id="{02461C6D-D936-EAA2-CAB1-3620021726CE}"/>
              </a:ext>
            </a:extLst>
          </cdr:cNvPr>
          <cdr:cNvSpPr txBox="1"/>
        </cdr:nvSpPr>
        <cdr:spPr>
          <a:xfrm xmlns:a="http://schemas.openxmlformats.org/drawingml/2006/main">
            <a:off x="777436" y="3263894"/>
            <a:ext cx="961909" cy="202006"/>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a:solidFill>
                  <a:srgbClr val="3C4043"/>
                </a:solidFill>
                <a:effectLst/>
                <a:latin typeface="Roboto" panose="02000000000000000000" pitchFamily="2" charset="0"/>
              </a:rPr>
              <a:t>Succès</a:t>
            </a:r>
            <a:endParaRPr sz="2400" dirty="0">
              <a:latin typeface="Arial" panose="020B0604020202020204" pitchFamily="34" charset="0"/>
              <a:cs typeface="Arial" panose="020B0604020202020204" pitchFamily="34" charset="0"/>
            </a:endParaRPr>
          </a:p>
        </cdr:txBody>
      </cdr:sp>
      <cdr:sp macro="" textlink="">
        <cdr:nvSpPr>
          <cdr:cNvPr id="7" name="Minor Mistake">
            <a:extLst xmlns:a="http://schemas.openxmlformats.org/drawingml/2006/main">
              <a:ext uri="{FF2B5EF4-FFF2-40B4-BE49-F238E27FC236}">
                <a16:creationId xmlns:a16="http://schemas.microsoft.com/office/drawing/2014/main" id="{1F51A387-C941-2868-B96E-6D574E3E9DFA}"/>
              </a:ext>
            </a:extLst>
          </cdr:cNvPr>
          <cdr:cNvSpPr txBox="1"/>
        </cdr:nvSpPr>
        <cdr:spPr>
          <a:xfrm xmlns:a="http://schemas.openxmlformats.org/drawingml/2006/main">
            <a:off x="1945503" y="3225609"/>
            <a:ext cx="1376485" cy="28118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a:solidFill>
                  <a:srgbClr val="3C4043"/>
                </a:solidFill>
                <a:effectLst/>
                <a:latin typeface="Roboto" panose="02000000000000000000" pitchFamily="2" charset="0"/>
              </a:rPr>
              <a:t>Petite </a:t>
            </a:r>
            <a:r>
              <a:rPr lang="en-CA" sz="2400" b="0" i="0" dirty="0" err="1">
                <a:solidFill>
                  <a:srgbClr val="3C4043"/>
                </a:solidFill>
                <a:effectLst/>
                <a:latin typeface="Roboto" panose="02000000000000000000" pitchFamily="2" charset="0"/>
              </a:rPr>
              <a:t>erreur</a:t>
            </a:r>
            <a:endParaRPr sz="2400" dirty="0">
              <a:latin typeface="Arial" panose="020B0604020202020204" pitchFamily="34" charset="0"/>
              <a:cs typeface="Arial" panose="020B0604020202020204" pitchFamily="34" charset="0"/>
            </a:endParaRPr>
          </a:p>
        </cdr:txBody>
      </cdr:sp>
      <cdr:sp macro="" textlink="">
        <cdr:nvSpPr>
          <cdr:cNvPr id="8" name="Fail">
            <a:extLst xmlns:a="http://schemas.openxmlformats.org/drawingml/2006/main">
              <a:ext uri="{FF2B5EF4-FFF2-40B4-BE49-F238E27FC236}">
                <a16:creationId xmlns:a16="http://schemas.microsoft.com/office/drawing/2014/main" id="{7F9392BD-1521-3421-2A58-2DF373AC7596}"/>
              </a:ext>
            </a:extLst>
          </cdr:cNvPr>
          <cdr:cNvSpPr txBox="1"/>
        </cdr:nvSpPr>
        <cdr:spPr>
          <a:xfrm xmlns:a="http://schemas.openxmlformats.org/drawingml/2006/main">
            <a:off x="3622234" y="3267589"/>
            <a:ext cx="867822" cy="19831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extLst xmlns:a="http://schemas.openxmlformats.org/drawingml/2006/main">
            <a:ext uri="{C572A759-6A51-4108-AA02-DFA0A04FC94B}">
              <ma14:wrappingTextBoxFlag xmlns="" xmlns:lc="http://schemas.openxmlformats.org/drawingml/2006/lockedCanvas"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val="1"/>
            </a:ext>
          </a:extLst>
        </cdr:spPr>
        <cdr:txBody>
          <a:bodyPr xmlns:a="http://schemas.openxmlformats.org/drawingml/2006/main" wrap="square" lIns="50800" tIns="50800" rIns="50800" bIns="50800" numCol="1"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2400" b="0" i="0" dirty="0" err="1">
                <a:solidFill>
                  <a:srgbClr val="3C4043"/>
                </a:solidFill>
                <a:effectLst/>
                <a:latin typeface="Roboto" panose="02000000000000000000" pitchFamily="2" charset="0"/>
              </a:rPr>
              <a:t>Échouer</a:t>
            </a:r>
            <a:endParaRPr sz="2400" dirty="0">
              <a:latin typeface="Arial" panose="020B0604020202020204" pitchFamily="34" charset="0"/>
              <a:cs typeface="Arial" panose="020B0604020202020204" pitchFamily="34" charset="0"/>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8A1FAB-4D93-6646-AAD5-8A4DBF223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A88E93-DD39-0248-8AB0-A9E246A44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F81742-F15E-E947-9D6C-E5515BDF604C}" type="datetimeFigureOut">
              <a:rPr lang="en-US" smtClean="0"/>
              <a:t>9/27/2023</a:t>
            </a:fld>
            <a:endParaRPr lang="en-US"/>
          </a:p>
        </p:txBody>
      </p:sp>
      <p:sp>
        <p:nvSpPr>
          <p:cNvPr id="4" name="Footer Placeholder 3">
            <a:extLst>
              <a:ext uri="{FF2B5EF4-FFF2-40B4-BE49-F238E27FC236}">
                <a16:creationId xmlns:a16="http://schemas.microsoft.com/office/drawing/2014/main" id="{8B637717-74CB-3E4B-8D9B-F204B518F6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AE8FF6-97F2-674F-A5A8-76405D4934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BE5919-C6F1-0F47-9094-064B5CB29E03}" type="slidenum">
              <a:rPr lang="en-US" smtClean="0"/>
              <a:t>‹#›</a:t>
            </a:fld>
            <a:endParaRPr lang="en-US"/>
          </a:p>
        </p:txBody>
      </p:sp>
    </p:spTree>
    <p:extLst>
      <p:ext uri="{BB962C8B-B14F-4D97-AF65-F5344CB8AC3E}">
        <p14:creationId xmlns:p14="http://schemas.microsoft.com/office/powerpoint/2010/main" val="15980212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0:37:17.06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19,'49'0,"-7"0,-19 0,-3 0,13 0,-6-3,13-2,-6 0,6 1,-1 2,2 2,-3 0,2 0,0 0,-7 0,-3 0,-4 0,-2 0,0 0,1 0,0 0,2 0,0 0,-2 0,-2 0,-4 0,-1 0,-4 0,6 0,-5 0,2 0,0 0,-5 0,11 0,-7 0,9 0,-2 0,0 0,-2 0,-4 0,-1 0,5 0,7 0,7 0,1 0,0 0,1 0,4 0,1 0,-2 0,-2 0,-4 0,-2 0,-3 0,-6 0,-1 0,3 0,2 0,7 0,2 0,0 0,-1 0,-3 0,-2 0,-1 0,1 0,4 0,6 0,5 0,4 0,0 0,-1 0,-4 0,-1 0,-4 0,1 0,0 0,0 0,3 0,1 0,4 0,1 0,-6 0,0 0,5 0,1 0,3 0,-3 0,-4 2,4 2,8 2,4 4,2-2,2-3,-4 2,-1-2,2 2,-3 2,5-3,1 0,3 1,-2-2,-1 1,-4-3,-4-3,-4 0,-8 0,-3 0,-4 0,-3 0,-2 0,-7 0,-4 0,-4 0,-6 0,7 0,-5 0,5 0,0 0,-5 0,5 0,0 0,-4 0,2 0,1 0,-5 0,6 0,-4 0,0 0,0 4,0 0,3 0,-3 0,2-4,0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0:37:22.4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29,'90'0,"-40"0,2 0,1 0,2 0,2 0,1 0,2 2,0 0,-3 2,-1 1,-3 1,0 2,0 1,-1 1,-1-1,0 0,6-1,0-2,4-1,1-2,-1-1,1-1,0 0,0-2,-6 1,0 0,-3 0,0 0,-1 0,0 0,44 0,-9 0,-12 0,-13 0,-14 0,-8 0,-8 3,-9 1,-3 2,1 3,9 1,4-1,2-2,1 0,0-2,-1 0,-1-1,-7-4,-4 0,-5 0,-3 0,-3 0,5 0,4 0,4 0,7 0,4 0,8 0,10 0,8 0,6 0,3 0,-4 0,-7-2,-6-3,-5 0,-1-1,0 0,0 1,-5 0,0-1,0 1,1-3,2-4,-3 3,1-2,4 0,6-1,1 2,-3 2,-4 5,-2 3,-6 0,-8 0,-8 0,-6 0,-3 0,-3 0,5 0,8 0,13 0,15 0,8 0,2 0,0 0,-6 0,-7 0,-9 0,-8 0,-6 0,-5 0,-5 0,-5 0,2 3,2 1,-2 0,2 0,-1-4,-2 0,5 0,-6 0,7 0,-5 0,4 0,-6 0,6 0,-6 0,8 0,-4 0,-4 3,5 2,-3-1,1-1,2-3,-2 0,4-19,4-6,-8 1,-1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0:37:17.06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19,'49'0,"-7"0,-19 0,-3 0,13 0,-6-3,13-2,-6 0,6 1,-1 2,2 2,-3 0,2 0,0 0,-7 0,-3 0,-4 0,-2 0,0 0,1 0,0 0,2 0,0 0,-2 0,-2 0,-4 0,-1 0,-4 0,6 0,-5 0,2 0,0 0,-5 0,11 0,-7 0,9 0,-2 0,0 0,-2 0,-4 0,-1 0,5 0,7 0,7 0,1 0,0 0,1 0,4 0,1 0,-2 0,-2 0,-4 0,-2 0,-3 0,-6 0,-1 0,3 0,2 0,7 0,2 0,0 0,-1 0,-3 0,-2 0,-1 0,1 0,4 0,6 0,5 0,4 0,0 0,-1 0,-4 0,-1 0,-4 0,1 0,0 0,0 0,3 0,1 0,4 0,1 0,-6 0,0 0,5 0,1 0,3 0,-3 0,-4 2,4 2,8 2,4 4,2-2,2-3,-4 2,-1-2,2 2,-3 2,5-3,1 0,3 1,-2-2,-1 1,-4-3,-4-3,-4 0,-8 0,-3 0,-4 0,-3 0,-2 0,-7 0,-4 0,-4 0,-6 0,7 0,-5 0,5 0,0 0,-5 0,5 0,0 0,-4 0,2 0,1 0,-5 0,6 0,-4 0,0 0,0 4,0 0,3 0,-3 0,2-4,0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0:37:22.4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29,'90'0,"-40"0,2 0,1 0,2 0,2 0,1 0,2 2,0 0,-3 2,-1 1,-3 1,0 2,0 1,-1 1,-1-1,0 0,6-1,0-2,4-1,1-2,-1-1,1-1,0 0,0-2,-6 1,0 0,-3 0,0 0,-1 0,0 0,44 0,-9 0,-12 0,-13 0,-14 0,-8 0,-8 3,-9 1,-3 2,1 3,9 1,4-1,2-2,1 0,0-2,-1 0,-1-1,-7-4,-4 0,-5 0,-3 0,-3 0,5 0,4 0,4 0,7 0,4 0,8 0,10 0,8 0,6 0,3 0,-4 0,-7-2,-6-3,-5 0,-1-1,0 0,0 1,-5 0,0-1,0 1,1-3,2-4,-3 3,1-2,4 0,6-1,1 2,-3 2,-4 5,-2 3,-6 0,-8 0,-8 0,-6 0,-3 0,-3 0,5 0,8 0,13 0,15 0,8 0,2 0,0 0,-6 0,-7 0,-9 0,-8 0,-6 0,-5 0,-5 0,-5 0,2 3,2 1,-2 0,2 0,-1-4,-2 0,5 0,-6 0,7 0,-5 0,4 0,-6 0,6 0,-6 0,8 0,-4 0,-4 3,5 2,-3-1,1-1,2-3,-2 0,4-19,4-6,-8 1,-1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5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84741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6889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6889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0772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0772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856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5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869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869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001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0018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18525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18525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847411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full image">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A2304A-CF38-4245-8B8B-2628A7BA5E36}"/>
              </a:ext>
            </a:extLst>
          </p:cNvPr>
          <p:cNvPicPr>
            <a:picLocks noChangeAspect="1"/>
          </p:cNvPicPr>
          <p:nvPr userDrawn="1"/>
        </p:nvPicPr>
        <p:blipFill>
          <a:blip r:embed="rId2">
            <a:alphaModFix amt="25000"/>
          </a:blip>
          <a:stretch>
            <a:fillRect/>
          </a:stretch>
        </p:blipFill>
        <p:spPr>
          <a:xfrm>
            <a:off x="14337792" y="4380609"/>
            <a:ext cx="10046208" cy="9335392"/>
          </a:xfrm>
          <a:prstGeom prst="rect">
            <a:avLst/>
          </a:prstGeom>
        </p:spPr>
      </p:pic>
      <p:pic>
        <p:nvPicPr>
          <p:cNvPr id="16" name="Picture 7"/>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163864" y="1088367"/>
            <a:ext cx="22012801" cy="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98431" y="1342420"/>
            <a:ext cx="18965334" cy="4752504"/>
          </a:xfrm>
        </p:spPr>
        <p:txBody>
          <a:bodyPr anchor="b">
            <a:normAutofit/>
          </a:bodyPr>
          <a:lstStyle>
            <a:lvl1pPr algn="l">
              <a:defRPr sz="7527" b="0" i="0">
                <a:solidFill>
                  <a:srgbClr val="0082C9"/>
                </a:solidFill>
                <a:latin typeface="Century Gothic" pitchFamily="34" charset="0"/>
                <a:cs typeface="Century Gothic" pitchFamily="34" charset="0"/>
              </a:defRPr>
            </a:lvl1pPr>
          </a:lstStyle>
          <a:p>
            <a:r>
              <a:rPr lang="en-US"/>
              <a:t>Click to edit Master title style</a:t>
            </a:r>
          </a:p>
        </p:txBody>
      </p:sp>
      <p:sp>
        <p:nvSpPr>
          <p:cNvPr id="3" name="Subtitle 2"/>
          <p:cNvSpPr>
            <a:spLocks noGrp="1"/>
          </p:cNvSpPr>
          <p:nvPr>
            <p:ph type="subTitle" idx="1"/>
          </p:nvPr>
        </p:nvSpPr>
        <p:spPr>
          <a:xfrm>
            <a:off x="1198428" y="6508848"/>
            <a:ext cx="18965336" cy="3505200"/>
          </a:xfrm>
        </p:spPr>
        <p:txBody>
          <a:bodyPr>
            <a:normAutofit/>
          </a:bodyPr>
          <a:lstStyle>
            <a:lvl1pPr marL="0" indent="0" algn="l">
              <a:buNone/>
              <a:defRPr sz="4516" b="0" i="0">
                <a:solidFill>
                  <a:srgbClr val="595959"/>
                </a:solidFill>
                <a:latin typeface="Century Gothic" pitchFamily="34" charset="0"/>
                <a:cs typeface="Century Gothic" pitchFamily="34" charset="0"/>
              </a:defRPr>
            </a:lvl1pPr>
            <a:lvl2pPr marL="860359" indent="0" algn="ctr">
              <a:buNone/>
              <a:defRPr>
                <a:solidFill>
                  <a:schemeClr val="tx1">
                    <a:tint val="75000"/>
                  </a:schemeClr>
                </a:solidFill>
              </a:defRPr>
            </a:lvl2pPr>
            <a:lvl3pPr marL="1720718" indent="0" algn="ctr">
              <a:buNone/>
              <a:defRPr>
                <a:solidFill>
                  <a:schemeClr val="tx1">
                    <a:tint val="75000"/>
                  </a:schemeClr>
                </a:solidFill>
              </a:defRPr>
            </a:lvl3pPr>
            <a:lvl4pPr marL="2581077" indent="0" algn="ctr">
              <a:buNone/>
              <a:defRPr>
                <a:solidFill>
                  <a:schemeClr val="tx1">
                    <a:tint val="75000"/>
                  </a:schemeClr>
                </a:solidFill>
              </a:defRPr>
            </a:lvl4pPr>
            <a:lvl5pPr marL="3441436" indent="0" algn="ctr">
              <a:buNone/>
              <a:defRPr>
                <a:solidFill>
                  <a:schemeClr val="tx1">
                    <a:tint val="75000"/>
                  </a:schemeClr>
                </a:solidFill>
              </a:defRPr>
            </a:lvl5pPr>
            <a:lvl6pPr marL="4301795" indent="0" algn="ctr">
              <a:buNone/>
              <a:defRPr>
                <a:solidFill>
                  <a:schemeClr val="tx1">
                    <a:tint val="75000"/>
                  </a:schemeClr>
                </a:solidFill>
              </a:defRPr>
            </a:lvl6pPr>
            <a:lvl7pPr marL="5162154" indent="0" algn="ctr">
              <a:buNone/>
              <a:defRPr>
                <a:solidFill>
                  <a:schemeClr val="tx1">
                    <a:tint val="75000"/>
                  </a:schemeClr>
                </a:solidFill>
              </a:defRPr>
            </a:lvl7pPr>
            <a:lvl8pPr marL="6022513" indent="0" algn="ctr">
              <a:buNone/>
              <a:defRPr>
                <a:solidFill>
                  <a:schemeClr val="tx1">
                    <a:tint val="75000"/>
                  </a:schemeClr>
                </a:solidFill>
              </a:defRPr>
            </a:lvl8pPr>
            <a:lvl9pPr marL="6882872" indent="0" algn="ctr">
              <a:buNone/>
              <a:defRPr>
                <a:solidFill>
                  <a:schemeClr val="tx1">
                    <a:tint val="75000"/>
                  </a:schemeClr>
                </a:solidFill>
              </a:defRPr>
            </a:lvl9pPr>
          </a:lstStyle>
          <a:p>
            <a:r>
              <a:rPr lang="en-CA"/>
              <a:t>Click to edit Master subtitle style</a:t>
            </a:r>
            <a:endParaRPr lang="en-US"/>
          </a:p>
        </p:txBody>
      </p:sp>
      <p:sp>
        <p:nvSpPr>
          <p:cNvPr id="11" name="Slide Number Placeholder 5"/>
          <p:cNvSpPr>
            <a:spLocks noGrp="1"/>
          </p:cNvSpPr>
          <p:nvPr>
            <p:ph type="sldNum" sz="quarter" idx="12"/>
          </p:nvPr>
        </p:nvSpPr>
        <p:spPr>
          <a:xfrm>
            <a:off x="11993391" y="13076008"/>
            <a:ext cx="384721" cy="379591"/>
          </a:xfrm>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181752" y="6308677"/>
            <a:ext cx="19485741" cy="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rod.prv\shared\NCR\CMO\CMB_NEW\0400-Comms Svcs\480 - Publishing and Production\!Flag Signatures\Canada Wordmark\Colour\Canada_Colour.pn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944664" y="12727755"/>
            <a:ext cx="2232000" cy="548486"/>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157;p21">
            <a:extLst>
              <a:ext uri="{FF2B5EF4-FFF2-40B4-BE49-F238E27FC236}">
                <a16:creationId xmlns:a16="http://schemas.microsoft.com/office/drawing/2014/main" id="{494197EE-875F-1B46-903E-B3A3516AA698}"/>
              </a:ext>
            </a:extLst>
          </p:cNvPr>
          <p:cNvPicPr preferRelativeResize="0"/>
          <p:nvPr userDrawn="1"/>
        </p:nvPicPr>
        <p:blipFill rotWithShape="1">
          <a:blip r:embed="rId5">
            <a:alphaModFix/>
          </a:blip>
          <a:srcRect/>
          <a:stretch/>
        </p:blipFill>
        <p:spPr>
          <a:xfrm>
            <a:off x="1161606" y="449304"/>
            <a:ext cx="5608228" cy="562264"/>
          </a:xfrm>
          <a:prstGeom prst="rect">
            <a:avLst/>
          </a:prstGeom>
          <a:noFill/>
          <a:ln>
            <a:noFill/>
          </a:ln>
        </p:spPr>
      </p:pic>
      <p:sp>
        <p:nvSpPr>
          <p:cNvPr id="7" name="hrSlideMaster.Title Slide full imageHeader" descr="UNCLASSIFIED">
            <a:extLst>
              <a:ext uri="{FF2B5EF4-FFF2-40B4-BE49-F238E27FC236}">
                <a16:creationId xmlns:a16="http://schemas.microsoft.com/office/drawing/2014/main" id="{35119762-CEAE-4BDD-9242-250AE51F5D3B}"/>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extLst>
      <p:ext uri="{BB962C8B-B14F-4D97-AF65-F5344CB8AC3E}">
        <p14:creationId xmlns:p14="http://schemas.microsoft.com/office/powerpoint/2010/main" val="17072322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23"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spc="-232">
                <a:solidFill>
                  <a:srgbClr val="767676"/>
                </a:solidFill>
              </a:defRPr>
            </a:lvl1pPr>
          </a:lstStyle>
          <a:p>
            <a:r>
              <a:t>Section Title</a:t>
            </a:r>
          </a:p>
        </p:txBody>
      </p:sp>
      <p:sp>
        <p:nvSpPr>
          <p:cNvPr id="24"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
        <p:nvSpPr>
          <p:cNvPr id="2" name="hrSlideMaster.SectionHeader" descr="UNCLASSIFIED">
            <a:extLst>
              <a:ext uri="{FF2B5EF4-FFF2-40B4-BE49-F238E27FC236}">
                <a16:creationId xmlns:a16="http://schemas.microsoft.com/office/drawing/2014/main" id="{556186B2-4BA9-4ABE-832A-8E23CF0DF597}"/>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ollup">
    <p:bg>
      <p:bgPr>
        <a:solidFill>
          <a:srgbClr val="FFFFFF"/>
        </a:solidFill>
        <a:effectLst/>
      </p:bgPr>
    </p:bg>
    <p:spTree>
      <p:nvGrpSpPr>
        <p:cNvPr id="1" name=""/>
        <p:cNvGrpSpPr/>
        <p:nvPr/>
      </p:nvGrpSpPr>
      <p:grpSpPr>
        <a:xfrm>
          <a:off x="0" y="0"/>
          <a:ext cx="0" cy="0"/>
          <a:chOff x="0" y="0"/>
          <a:chExt cx="0" cy="0"/>
        </a:xfrm>
      </p:grpSpPr>
      <p:sp>
        <p:nvSpPr>
          <p:cNvPr id="31" name="High level rollup"/>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t>High level rollup</a:t>
            </a:r>
          </a:p>
        </p:txBody>
      </p:sp>
      <p:sp>
        <p:nvSpPr>
          <p:cNvPr id="32" name="Task outcome summary"/>
          <p:cNvSpPr txBox="1">
            <a:spLocks noGrp="1"/>
          </p:cNvSpPr>
          <p:nvPr>
            <p:ph type="body" sz="quarter" idx="21" hasCustomPrompt="1"/>
          </p:nvPr>
        </p:nvSpPr>
        <p:spPr>
          <a:xfrm>
            <a:off x="1320800" y="2299433"/>
            <a:ext cx="10510838" cy="551372"/>
          </a:xfrm>
          <a:prstGeom prst="rect">
            <a:avLst/>
          </a:prstGeom>
        </p:spPr>
        <p:txBody>
          <a:bodyPr lIns="45719" tIns="45719" rIns="45719" bIns="45719">
            <a:noAutofit/>
          </a:bodyPr>
          <a:lstStyle>
            <a:lvl1pPr>
              <a:defRPr sz="4400">
                <a:solidFill>
                  <a:srgbClr val="000000"/>
                </a:solidFill>
                <a:latin typeface="+mn-lt"/>
                <a:ea typeface="Helvetica Neue Medium"/>
                <a:cs typeface="Arial" panose="020B0604020202020204" pitchFamily="34" charset="0"/>
                <a:sym typeface="Helvetica Neue Medium"/>
              </a:defRPr>
            </a:lvl1pPr>
          </a:lstStyle>
          <a:p>
            <a:r>
              <a:t>Heading Text</a:t>
            </a:r>
          </a:p>
        </p:txBody>
      </p:sp>
      <p:sp>
        <p:nvSpPr>
          <p:cNvPr id="33"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34" name="Task outcome summary"/>
          <p:cNvSpPr txBox="1">
            <a:spLocks noGrp="1"/>
          </p:cNvSpPr>
          <p:nvPr>
            <p:ph type="body" sz="quarter" idx="22" hasCustomPrompt="1"/>
          </p:nvPr>
        </p:nvSpPr>
        <p:spPr>
          <a:xfrm>
            <a:off x="1290052" y="7735875"/>
            <a:ext cx="10541586" cy="551372"/>
          </a:xfrm>
          <a:prstGeom prst="rect">
            <a:avLst/>
          </a:prstGeom>
        </p:spPr>
        <p:txBody>
          <a:bodyPr lIns="45719" tIns="45719" rIns="45719" bIns="45719"/>
          <a:lstStyle>
            <a:lvl1pPr>
              <a:defRPr sz="4400">
                <a:solidFill>
                  <a:srgbClr val="000000"/>
                </a:solidFill>
                <a:latin typeface="+mn-lt"/>
                <a:ea typeface="Helvetica Neue Medium"/>
                <a:cs typeface="Arial" panose="020B0604020202020204" pitchFamily="34" charset="0"/>
                <a:sym typeface="Helvetica Neue Medium"/>
              </a:defRPr>
            </a:lvl1pPr>
          </a:lstStyle>
          <a:p>
            <a:r>
              <a:t>Task outcome summary</a:t>
            </a:r>
          </a:p>
        </p:txBody>
      </p:sp>
      <p:sp>
        <p:nvSpPr>
          <p:cNvPr id="35" name="Completion percentage"/>
          <p:cNvSpPr txBox="1">
            <a:spLocks noGrp="1"/>
          </p:cNvSpPr>
          <p:nvPr>
            <p:ph type="body" sz="quarter" idx="23" hasCustomPrompt="1"/>
          </p:nvPr>
        </p:nvSpPr>
        <p:spPr>
          <a:xfrm>
            <a:off x="12522200" y="7735875"/>
            <a:ext cx="10363200" cy="551372"/>
          </a:xfrm>
          <a:prstGeom prst="rect">
            <a:avLst/>
          </a:prstGeom>
        </p:spPr>
        <p:txBody>
          <a:bodyPr lIns="45719" tIns="45719" rIns="45719" bIns="45719">
            <a:noAutofit/>
          </a:bodyPr>
          <a:lstStyle>
            <a:lvl1pPr>
              <a:defRPr sz="4400">
                <a:solidFill>
                  <a:srgbClr val="000000"/>
                </a:solidFill>
                <a:latin typeface="+mn-lt"/>
                <a:ea typeface="Helvetica Neue Medium"/>
                <a:cs typeface="Arial" panose="020B0604020202020204" pitchFamily="34" charset="0"/>
                <a:sym typeface="Helvetica Neue Medium"/>
              </a:defRPr>
            </a:lvl1pPr>
          </a:lstStyle>
          <a:p>
            <a:r>
              <a:t>Completion percentage</a:t>
            </a:r>
          </a:p>
        </p:txBody>
      </p:sp>
      <p:sp>
        <p:nvSpPr>
          <p:cNvPr id="57"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2" name="hrSlideMaster.RollupHeader" descr="UNCLASSIFIED">
            <a:extLst>
              <a:ext uri="{FF2B5EF4-FFF2-40B4-BE49-F238E27FC236}">
                <a16:creationId xmlns:a16="http://schemas.microsoft.com/office/drawing/2014/main" id="{D61990E1-B87F-4202-A7A0-4BA55547ABB8}"/>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extLst>
    <p:ext uri="{DCECCB84-F9BA-43D5-87BE-67443E8EF086}">
      <p15:sldGuideLst xmlns:p15="http://schemas.microsoft.com/office/powerpoint/2012/main">
        <p15:guide id="1" orient="horz" pos="4864" userDrawn="1">
          <p15:clr>
            <a:srgbClr val="FBAE40"/>
          </p15:clr>
        </p15:guide>
        <p15:guide id="2" orient="horz" pos="1440" userDrawn="1">
          <p15:clr>
            <a:srgbClr val="FBAE40"/>
          </p15:clr>
        </p15:guide>
        <p15:guide id="3" orient="horz" pos="1803" userDrawn="1">
          <p15:clr>
            <a:srgbClr val="FBAE40"/>
          </p15:clr>
        </p15:guide>
        <p15:guide id="4" orient="horz" pos="5227" userDrawn="1">
          <p15:clr>
            <a:srgbClr val="FBAE40"/>
          </p15:clr>
        </p15:guide>
        <p15:guide id="5" pos="7453" userDrawn="1">
          <p15:clr>
            <a:srgbClr val="FBAE40"/>
          </p15:clr>
        </p15:guide>
        <p15:guide id="6" pos="7907" userDrawn="1">
          <p15:clr>
            <a:srgbClr val="FBAE40"/>
          </p15:clr>
        </p15:guide>
        <p15:guide id="7" pos="808" userDrawn="1">
          <p15:clr>
            <a:srgbClr val="FBAE40"/>
          </p15:clr>
        </p15:guide>
        <p15:guide id="8" pos="144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harting">
    <p:bg>
      <p:bgPr>
        <a:solidFill>
          <a:srgbClr val="FFFFFF"/>
        </a:solidFill>
        <a:effectLst/>
      </p:bgPr>
    </p:bg>
    <p:spTree>
      <p:nvGrpSpPr>
        <p:cNvPr id="1" name=""/>
        <p:cNvGrpSpPr/>
        <p:nvPr/>
      </p:nvGrpSpPr>
      <p:grpSpPr>
        <a:xfrm>
          <a:off x="0" y="0"/>
          <a:ext cx="0" cy="0"/>
          <a:chOff x="0" y="0"/>
          <a:chExt cx="0" cy="0"/>
        </a:xfrm>
      </p:grpSpPr>
      <p:sp>
        <p:nvSpPr>
          <p:cNvPr id="138" name="Title Text"/>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rPr lang="en-US"/>
              <a:t>Add charts</a:t>
            </a:r>
            <a:endParaRPr/>
          </a:p>
        </p:txBody>
      </p:sp>
      <p:sp>
        <p:nvSpPr>
          <p:cNvPr id="139" name="Lorem ipsum"/>
          <p:cNvSpPr txBox="1">
            <a:spLocks noGrp="1"/>
          </p:cNvSpPr>
          <p:nvPr>
            <p:ph type="body" sz="quarter" idx="21" hasCustomPrompt="1"/>
          </p:nvPr>
        </p:nvSpPr>
        <p:spPr>
          <a:xfrm>
            <a:off x="1320800" y="2629633"/>
            <a:ext cx="10507978" cy="551372"/>
          </a:xfrm>
          <a:prstGeom prst="rect">
            <a:avLst/>
          </a:prstGeom>
        </p:spPr>
        <p:txBody>
          <a:bodyPr lIns="45719" tIns="45719" rIns="45719" bIns="45719"/>
          <a:lstStyle>
            <a:lvl1pPr>
              <a:defRPr sz="2800">
                <a:solidFill>
                  <a:srgbClr val="000000"/>
                </a:solidFill>
                <a:latin typeface="+mn-lt"/>
                <a:ea typeface="Helvetica Neue Medium"/>
                <a:cs typeface="Arial" panose="020B0604020202020204" pitchFamily="34" charset="0"/>
                <a:sym typeface="Helvetica Neue Medium"/>
              </a:defRPr>
            </a:lvl1pPr>
          </a:lstStyle>
          <a:p>
            <a:r>
              <a:t>Heading Text</a:t>
            </a:r>
          </a:p>
        </p:txBody>
      </p:sp>
      <p:sp>
        <p:nvSpPr>
          <p:cNvPr id="140"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141" name="Lorem ipsum"/>
          <p:cNvSpPr txBox="1">
            <a:spLocks noGrp="1"/>
          </p:cNvSpPr>
          <p:nvPr>
            <p:ph type="body" sz="quarter" idx="22" hasCustomPrompt="1"/>
          </p:nvPr>
        </p:nvSpPr>
        <p:spPr>
          <a:xfrm>
            <a:off x="1323660" y="7456475"/>
            <a:ext cx="10507978" cy="551372"/>
          </a:xfrm>
          <a:prstGeom prst="rect">
            <a:avLst/>
          </a:prstGeom>
        </p:spPr>
        <p:txBody>
          <a:bodyPr lIns="45719" tIns="45719" rIns="45719" bIns="45719"/>
          <a:lstStyle>
            <a:lvl1pPr>
              <a:defRPr sz="2800">
                <a:solidFill>
                  <a:srgbClr val="000000"/>
                </a:solidFill>
                <a:latin typeface="+mn-lt"/>
                <a:ea typeface="Helvetica Neue Medium"/>
                <a:cs typeface="Arial" panose="020B0604020202020204" pitchFamily="34" charset="0"/>
                <a:sym typeface="Helvetica Neue Medium"/>
              </a:defRPr>
            </a:lvl1pPr>
          </a:lstStyle>
          <a:p>
            <a:r>
              <a:t>Lorem ipsum</a:t>
            </a:r>
          </a:p>
        </p:txBody>
      </p:sp>
      <p:sp>
        <p:nvSpPr>
          <p:cNvPr id="142" name="Lorem ipsum"/>
          <p:cNvSpPr txBox="1">
            <a:spLocks noGrp="1"/>
          </p:cNvSpPr>
          <p:nvPr>
            <p:ph type="body" sz="quarter" idx="23" hasCustomPrompt="1"/>
          </p:nvPr>
        </p:nvSpPr>
        <p:spPr>
          <a:xfrm>
            <a:off x="12547600" y="2642333"/>
            <a:ext cx="10299452" cy="551372"/>
          </a:xfrm>
          <a:prstGeom prst="rect">
            <a:avLst/>
          </a:prstGeom>
        </p:spPr>
        <p:txBody>
          <a:bodyPr lIns="45719" tIns="45719" rIns="45719" bIns="45719"/>
          <a:lstStyle>
            <a:lvl1pPr>
              <a:defRPr sz="2800">
                <a:solidFill>
                  <a:srgbClr val="000000"/>
                </a:solidFill>
                <a:latin typeface="+mn-lt"/>
                <a:ea typeface="Helvetica Neue Medium"/>
                <a:cs typeface="Arial" panose="020B0604020202020204" pitchFamily="34" charset="0"/>
                <a:sym typeface="Helvetica Neue Medium"/>
              </a:defRPr>
            </a:lvl1pPr>
          </a:lstStyle>
          <a:p>
            <a:r>
              <a:t>Lorem ipsum</a:t>
            </a:r>
          </a:p>
        </p:txBody>
      </p:sp>
      <p:sp>
        <p:nvSpPr>
          <p:cNvPr id="143"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2" name="hrSlideMaster.ChartingHeader" descr="UNCLASSIFIED">
            <a:extLst>
              <a:ext uri="{FF2B5EF4-FFF2-40B4-BE49-F238E27FC236}">
                <a16:creationId xmlns:a16="http://schemas.microsoft.com/office/drawing/2014/main" id="{E5A8725B-CCCB-4C98-BCD9-CADFBEC2C18D}"/>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extLst>
    <p:ext uri="{DCECCB84-F9BA-43D5-87BE-67443E8EF086}">
      <p15:sldGuideLst xmlns:p15="http://schemas.microsoft.com/office/powerpoint/2012/main">
        <p15:guide id="1" orient="horz" pos="1644" userDrawn="1">
          <p15:clr>
            <a:srgbClr val="FBAE40"/>
          </p15:clr>
        </p15:guide>
        <p15:guide id="2" orient="horz" pos="5068" userDrawn="1">
          <p15:clr>
            <a:srgbClr val="FBAE40"/>
          </p15:clr>
        </p15:guide>
        <p15:guide id="3" orient="horz" pos="2007" userDrawn="1">
          <p15:clr>
            <a:srgbClr val="FBAE40"/>
          </p15:clr>
        </p15:guide>
        <p15:guide id="4" orient="horz" pos="4683" userDrawn="1">
          <p15:clr>
            <a:srgbClr val="FBAE40"/>
          </p15:clr>
        </p15:guide>
        <p15:guide id="5" pos="7453" userDrawn="1">
          <p15:clr>
            <a:srgbClr val="FBAE40"/>
          </p15:clr>
        </p15:guide>
        <p15:guide id="6" pos="7907" userDrawn="1">
          <p15:clr>
            <a:srgbClr val="FBAE40"/>
          </p15:clr>
        </p15:guide>
        <p15:guide id="7" pos="14416" userDrawn="1">
          <p15:clr>
            <a:srgbClr val="FBAE40"/>
          </p15:clr>
        </p15:guide>
        <p15:guide id="8" pos="808" userDrawn="1">
          <p15:clr>
            <a:srgbClr val="FBAE40"/>
          </p15:clr>
        </p15:guide>
        <p15:guide id="9" orient="horz" pos="5227" userDrawn="1">
          <p15:clr>
            <a:srgbClr val="FBAE40"/>
          </p15:clr>
        </p15:guide>
        <p15:guide id="10" orient="horz" pos="2165" userDrawn="1">
          <p15:clr>
            <a:srgbClr val="FBAE40"/>
          </p15:clr>
        </p15:guide>
        <p15:guide id="11" orient="horz" pos="78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ubeading Text &amp; 2 Bullets">
    <p:bg>
      <p:bgPr>
        <a:solidFill>
          <a:srgbClr val="FFFFFF"/>
        </a:solidFill>
        <a:effectLst/>
      </p:bgPr>
    </p:bg>
    <p:spTree>
      <p:nvGrpSpPr>
        <p:cNvPr id="1" name=""/>
        <p:cNvGrpSpPr/>
        <p:nvPr/>
      </p:nvGrpSpPr>
      <p:grpSpPr>
        <a:xfrm>
          <a:off x="0" y="0"/>
          <a:ext cx="0" cy="0"/>
          <a:chOff x="0" y="0"/>
          <a:chExt cx="0" cy="0"/>
        </a:xfrm>
      </p:grpSpPr>
      <p:sp>
        <p:nvSpPr>
          <p:cNvPr id="64" name="Slide Title"/>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t>Slide Title</a:t>
            </a:r>
          </a:p>
        </p:txBody>
      </p:sp>
      <p:sp>
        <p:nvSpPr>
          <p:cNvPr id="65" name="Heading Text"/>
          <p:cNvSpPr txBox="1">
            <a:spLocks noGrp="1"/>
          </p:cNvSpPr>
          <p:nvPr>
            <p:ph type="body" sz="quarter" idx="21" hasCustomPrompt="1"/>
          </p:nvPr>
        </p:nvSpPr>
        <p:spPr>
          <a:xfrm>
            <a:off x="1303362" y="2117346"/>
            <a:ext cx="21574076" cy="2112530"/>
          </a:xfrm>
          <a:prstGeom prst="rect">
            <a:avLst/>
          </a:prstGeom>
        </p:spPr>
        <p:txBody>
          <a:bodyPr lIns="45719" tIns="45719" rIns="45719" bIns="45719"/>
          <a:lstStyle>
            <a:lvl1pPr>
              <a:defRPr>
                <a:solidFill>
                  <a:srgbClr val="000000"/>
                </a:solidFill>
                <a:latin typeface="+mn-lt"/>
                <a:ea typeface="Helvetica Neue Light"/>
                <a:cs typeface="Arial" panose="020B0604020202020204" pitchFamily="34" charset="0"/>
                <a:sym typeface="Helvetica Neue Light"/>
              </a:defRPr>
            </a:lvl1pPr>
          </a:lstStyle>
          <a:p>
            <a:r>
              <a:t>Heading Text</a:t>
            </a:r>
          </a:p>
        </p:txBody>
      </p:sp>
      <p:sp>
        <p:nvSpPr>
          <p:cNvPr id="66" name="Body Level One…"/>
          <p:cNvSpPr txBox="1">
            <a:spLocks noGrp="1"/>
          </p:cNvSpPr>
          <p:nvPr>
            <p:ph type="body" sz="half" idx="1" hasCustomPrompt="1"/>
          </p:nvPr>
        </p:nvSpPr>
        <p:spPr>
          <a:xfrm>
            <a:off x="1324864" y="5328004"/>
            <a:ext cx="10560770" cy="6978174"/>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vl2pPr marL="11430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2pPr>
            <a:lvl3pPr marL="17526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3pPr>
            <a:lvl4pPr marL="23622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4pPr>
            <a:lvl5pPr marL="29718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5pPr>
          </a:lstStyle>
          <a:p>
            <a:r>
              <a:t>Slide bullet text</a:t>
            </a:r>
          </a:p>
          <a:p>
            <a:pPr lvl="1"/>
            <a:endParaRPr/>
          </a:p>
          <a:p>
            <a:pPr lvl="2"/>
            <a:endParaRPr/>
          </a:p>
          <a:p>
            <a:pPr lvl="3"/>
            <a:endParaRPr/>
          </a:p>
          <a:p>
            <a:pPr lvl="4"/>
            <a:endParaRPr/>
          </a:p>
        </p:txBody>
      </p:sp>
      <p:sp>
        <p:nvSpPr>
          <p:cNvPr id="67"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68" name="Lorem ipsum"/>
          <p:cNvSpPr txBox="1">
            <a:spLocks noGrp="1"/>
          </p:cNvSpPr>
          <p:nvPr>
            <p:ph type="body" sz="quarter" idx="22" hasCustomPrompt="1"/>
          </p:nvPr>
        </p:nvSpPr>
        <p:spPr>
          <a:xfrm>
            <a:off x="1330945" y="4428528"/>
            <a:ext cx="10499825" cy="827824"/>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1</a:t>
            </a:r>
          </a:p>
        </p:txBody>
      </p:sp>
      <p:sp>
        <p:nvSpPr>
          <p:cNvPr id="69" name="Body Level One"/>
          <p:cNvSpPr txBox="1">
            <a:spLocks noGrp="1"/>
          </p:cNvSpPr>
          <p:nvPr>
            <p:ph type="body" sz="half" idx="23" hasCustomPrompt="1"/>
          </p:nvPr>
        </p:nvSpPr>
        <p:spPr>
          <a:xfrm>
            <a:off x="12562840" y="5328004"/>
            <a:ext cx="10499825" cy="6978174"/>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stStyle>
          <a:p>
            <a:r>
              <a:t>Body Level One</a:t>
            </a:r>
          </a:p>
        </p:txBody>
      </p:sp>
      <p:sp>
        <p:nvSpPr>
          <p:cNvPr id="70" name="Lorem ipsum"/>
          <p:cNvSpPr txBox="1">
            <a:spLocks noGrp="1"/>
          </p:cNvSpPr>
          <p:nvPr>
            <p:ph type="body" sz="quarter" idx="24" hasCustomPrompt="1"/>
          </p:nvPr>
        </p:nvSpPr>
        <p:spPr>
          <a:xfrm>
            <a:off x="12532345" y="4424579"/>
            <a:ext cx="10377935" cy="924087"/>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Lorem ipsum</a:t>
            </a:r>
          </a:p>
        </p:txBody>
      </p:sp>
      <p:sp>
        <p:nvSpPr>
          <p:cNvPr id="71"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2" name="hrSlideMaster.Subeading Text &amp; 2 BulletsHeader" descr="UNCLASSIFIED">
            <a:extLst>
              <a:ext uri="{FF2B5EF4-FFF2-40B4-BE49-F238E27FC236}">
                <a16:creationId xmlns:a16="http://schemas.microsoft.com/office/drawing/2014/main" id="{3AA6E89F-BC14-4308-ADA4-996FD8D10AAA}"/>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extLst>
    <p:ext uri="{DCECCB84-F9BA-43D5-87BE-67443E8EF086}">
      <p15:sldGuideLst xmlns:p15="http://schemas.microsoft.com/office/powerpoint/2012/main">
        <p15:guide id="1" orient="horz" pos="2778" userDrawn="1">
          <p15:clr>
            <a:srgbClr val="FBAE40"/>
          </p15:clr>
        </p15:guide>
        <p15:guide id="2" orient="horz" pos="3322" userDrawn="1">
          <p15:clr>
            <a:srgbClr val="FBAE40"/>
          </p15:clr>
        </p15:guide>
        <p15:guide id="3" orient="horz" pos="2664" userDrawn="1">
          <p15:clr>
            <a:srgbClr val="FBAE40"/>
          </p15:clr>
        </p15:guide>
        <p15:guide id="4" orient="horz" pos="1417" userDrawn="1">
          <p15:clr>
            <a:srgbClr val="FBAE40"/>
          </p15:clr>
        </p15:guide>
        <p15:guide id="5" pos="7453" userDrawn="1">
          <p15:clr>
            <a:srgbClr val="FBAE40"/>
          </p15:clr>
        </p15:guide>
        <p15:guide id="6" pos="790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No Subheading Text &amp; 2 Bullets">
    <p:bg>
      <p:bgPr>
        <a:solidFill>
          <a:srgbClr val="FFFFFF"/>
        </a:solidFill>
        <a:effectLst/>
      </p:bgPr>
    </p:bg>
    <p:spTree>
      <p:nvGrpSpPr>
        <p:cNvPr id="1" name=""/>
        <p:cNvGrpSpPr/>
        <p:nvPr/>
      </p:nvGrpSpPr>
      <p:grpSpPr>
        <a:xfrm>
          <a:off x="0" y="0"/>
          <a:ext cx="0" cy="0"/>
          <a:chOff x="0" y="0"/>
          <a:chExt cx="0" cy="0"/>
        </a:xfrm>
      </p:grpSpPr>
      <p:sp>
        <p:nvSpPr>
          <p:cNvPr id="90" name="Slide Title"/>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t>Slide Title</a:t>
            </a:r>
          </a:p>
        </p:txBody>
      </p:sp>
      <p:sp>
        <p:nvSpPr>
          <p:cNvPr id="91" name="Body Level One…"/>
          <p:cNvSpPr txBox="1">
            <a:spLocks noGrp="1"/>
          </p:cNvSpPr>
          <p:nvPr>
            <p:ph type="body" sz="half" idx="1" hasCustomPrompt="1"/>
          </p:nvPr>
        </p:nvSpPr>
        <p:spPr>
          <a:xfrm>
            <a:off x="1324862" y="3473804"/>
            <a:ext cx="10561639" cy="6978174"/>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vl2pPr marL="11430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2pPr>
            <a:lvl3pPr marL="17526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3pPr>
            <a:lvl4pPr marL="23622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4pPr>
            <a:lvl5pPr marL="29718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5pPr>
          </a:lstStyle>
          <a:p>
            <a:r>
              <a:t>Slide bullet text</a:t>
            </a:r>
          </a:p>
          <a:p>
            <a:pPr lvl="1"/>
            <a:endParaRPr/>
          </a:p>
          <a:p>
            <a:pPr lvl="2"/>
            <a:endParaRPr/>
          </a:p>
          <a:p>
            <a:pPr lvl="3"/>
            <a:endParaRPr/>
          </a:p>
          <a:p>
            <a:pPr lvl="4"/>
            <a:endParaRPr/>
          </a:p>
        </p:txBody>
      </p:sp>
      <p:sp>
        <p:nvSpPr>
          <p:cNvPr id="92"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93" name="Subheading 1"/>
          <p:cNvSpPr txBox="1">
            <a:spLocks noGrp="1"/>
          </p:cNvSpPr>
          <p:nvPr>
            <p:ph type="body" sz="quarter" idx="21" hasCustomPrompt="1"/>
          </p:nvPr>
        </p:nvSpPr>
        <p:spPr>
          <a:xfrm>
            <a:off x="1330945" y="2599728"/>
            <a:ext cx="10500692" cy="827824"/>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1</a:t>
            </a:r>
          </a:p>
        </p:txBody>
      </p:sp>
      <p:sp>
        <p:nvSpPr>
          <p:cNvPr id="94" name="Body Level One"/>
          <p:cNvSpPr txBox="1">
            <a:spLocks noGrp="1"/>
          </p:cNvSpPr>
          <p:nvPr>
            <p:ph type="body" sz="half" idx="22" hasCustomPrompt="1"/>
          </p:nvPr>
        </p:nvSpPr>
        <p:spPr>
          <a:xfrm>
            <a:off x="12526265" y="3473804"/>
            <a:ext cx="10438880" cy="6978174"/>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stStyle>
          <a:p>
            <a:r>
              <a:t>Body Level One</a:t>
            </a:r>
          </a:p>
        </p:txBody>
      </p:sp>
      <p:sp>
        <p:nvSpPr>
          <p:cNvPr id="95" name="Lorem ipsum"/>
          <p:cNvSpPr txBox="1">
            <a:spLocks noGrp="1"/>
          </p:cNvSpPr>
          <p:nvPr>
            <p:ph type="body" sz="quarter" idx="23" hasCustomPrompt="1"/>
          </p:nvPr>
        </p:nvSpPr>
        <p:spPr>
          <a:xfrm>
            <a:off x="12532345" y="2595779"/>
            <a:ext cx="10377935" cy="827825"/>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2</a:t>
            </a:r>
          </a:p>
        </p:txBody>
      </p:sp>
      <p:sp>
        <p:nvSpPr>
          <p:cNvPr id="96"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2" name="hrSlideMaster.No Subheading Text &amp; 2 BulletsHeader" descr="UNCLASSIFIED">
            <a:extLst>
              <a:ext uri="{FF2B5EF4-FFF2-40B4-BE49-F238E27FC236}">
                <a16:creationId xmlns:a16="http://schemas.microsoft.com/office/drawing/2014/main" id="{EEC146E7-73D3-4530-9710-72CCA7BDC04C}"/>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extLst>
    <p:ext uri="{DCECCB84-F9BA-43D5-87BE-67443E8EF086}">
      <p15:sldGuideLst xmlns:p15="http://schemas.microsoft.com/office/powerpoint/2012/main">
        <p15:guide id="1" orient="horz" pos="1621" userDrawn="1">
          <p15:clr>
            <a:srgbClr val="FBAE40"/>
          </p15:clr>
        </p15:guide>
        <p15:guide id="2" orient="horz" pos="2165" userDrawn="1">
          <p15:clr>
            <a:srgbClr val="FBAE40"/>
          </p15:clr>
        </p15:guide>
        <p15:guide id="3" pos="7453" userDrawn="1">
          <p15:clr>
            <a:srgbClr val="FBAE40"/>
          </p15:clr>
        </p15:guide>
        <p15:guide id="4" pos="790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o Subheading Text &amp; 1 Bullets">
    <p:bg>
      <p:bgPr>
        <a:solidFill>
          <a:srgbClr val="FFFFFF"/>
        </a:solidFill>
        <a:effectLst/>
      </p:bgPr>
    </p:bg>
    <p:spTree>
      <p:nvGrpSpPr>
        <p:cNvPr id="1" name=""/>
        <p:cNvGrpSpPr/>
        <p:nvPr/>
      </p:nvGrpSpPr>
      <p:grpSpPr>
        <a:xfrm>
          <a:off x="0" y="0"/>
          <a:ext cx="0" cy="0"/>
          <a:chOff x="0" y="0"/>
          <a:chExt cx="0" cy="0"/>
        </a:xfrm>
      </p:grpSpPr>
      <p:sp>
        <p:nvSpPr>
          <p:cNvPr id="103" name="Slide Title"/>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t>Slide Title</a:t>
            </a:r>
          </a:p>
        </p:txBody>
      </p:sp>
      <p:sp>
        <p:nvSpPr>
          <p:cNvPr id="104" name="Body Level One…"/>
          <p:cNvSpPr txBox="1">
            <a:spLocks noGrp="1"/>
          </p:cNvSpPr>
          <p:nvPr>
            <p:ph type="body" idx="1" hasCustomPrompt="1"/>
          </p:nvPr>
        </p:nvSpPr>
        <p:spPr>
          <a:xfrm>
            <a:off x="1324864" y="3473804"/>
            <a:ext cx="21574076" cy="6978174"/>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vl2pPr marL="11430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2pPr>
            <a:lvl3pPr marL="17526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3pPr>
            <a:lvl4pPr marL="23622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4pPr>
            <a:lvl5pPr marL="29718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5pPr>
          </a:lstStyle>
          <a:p>
            <a:r>
              <a:t>Slide bullet text</a:t>
            </a:r>
          </a:p>
          <a:p>
            <a:pPr lvl="1"/>
            <a:endParaRPr/>
          </a:p>
          <a:p>
            <a:pPr lvl="2"/>
            <a:endParaRPr/>
          </a:p>
          <a:p>
            <a:pPr lvl="3"/>
            <a:endParaRPr/>
          </a:p>
          <a:p>
            <a:pPr lvl="4"/>
            <a:endParaRPr/>
          </a:p>
        </p:txBody>
      </p:sp>
      <p:sp>
        <p:nvSpPr>
          <p:cNvPr id="105"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106" name="Subheading 1"/>
          <p:cNvSpPr txBox="1">
            <a:spLocks noGrp="1"/>
          </p:cNvSpPr>
          <p:nvPr>
            <p:ph type="body" sz="quarter" idx="21" hasCustomPrompt="1"/>
          </p:nvPr>
        </p:nvSpPr>
        <p:spPr>
          <a:xfrm>
            <a:off x="1330945" y="2599728"/>
            <a:ext cx="10377935" cy="827824"/>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1</a:t>
            </a:r>
          </a:p>
        </p:txBody>
      </p:sp>
      <p:sp>
        <p:nvSpPr>
          <p:cNvPr id="107"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2" name="hrSlideMaster.No Subheading Text &amp; 1 BulletsHeader" descr="UNCLASSIFIED">
            <a:extLst>
              <a:ext uri="{FF2B5EF4-FFF2-40B4-BE49-F238E27FC236}">
                <a16:creationId xmlns:a16="http://schemas.microsoft.com/office/drawing/2014/main" id="{77838B65-FD84-49E6-8518-781A2F957565}"/>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extLst>
    <p:ext uri="{DCECCB84-F9BA-43D5-87BE-67443E8EF086}">
      <p15:sldGuideLst xmlns:p15="http://schemas.microsoft.com/office/powerpoint/2012/main">
        <p15:guide id="1" orient="horz" pos="1621" userDrawn="1">
          <p15:clr>
            <a:srgbClr val="FBAE40"/>
          </p15:clr>
        </p15:guide>
        <p15:guide id="2" orient="horz" pos="21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No Subeading Text &amp; 1 Bullets &amp; Pic">
    <p:bg>
      <p:bgPr>
        <a:solidFill>
          <a:srgbClr val="FFFFFF"/>
        </a:solidFill>
        <a:effectLst/>
      </p:bgPr>
    </p:bg>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t>Slide Title</a:t>
            </a:r>
          </a:p>
        </p:txBody>
      </p:sp>
      <p:sp>
        <p:nvSpPr>
          <p:cNvPr id="115" name="Body Level One…"/>
          <p:cNvSpPr txBox="1">
            <a:spLocks noGrp="1"/>
          </p:cNvSpPr>
          <p:nvPr>
            <p:ph type="body" sz="half" idx="1" hasCustomPrompt="1"/>
          </p:nvPr>
        </p:nvSpPr>
        <p:spPr>
          <a:xfrm>
            <a:off x="1324863" y="3473804"/>
            <a:ext cx="10561639" cy="9243338"/>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vl2pPr marL="11430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2pPr>
            <a:lvl3pPr marL="17526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3pPr>
            <a:lvl4pPr marL="23622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4pPr>
            <a:lvl5pPr marL="29718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5pPr>
          </a:lstStyle>
          <a:p>
            <a:r>
              <a:t>Slide bullet text</a:t>
            </a:r>
          </a:p>
          <a:p>
            <a:pPr lvl="1"/>
            <a:endParaRPr/>
          </a:p>
          <a:p>
            <a:pPr lvl="2"/>
            <a:endParaRPr/>
          </a:p>
          <a:p>
            <a:pPr lvl="3"/>
            <a:endParaRPr/>
          </a:p>
          <a:p>
            <a:pPr lvl="4"/>
            <a:endParaRPr/>
          </a:p>
        </p:txBody>
      </p:sp>
      <p:sp>
        <p:nvSpPr>
          <p:cNvPr id="116"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117" name="Subheading 1"/>
          <p:cNvSpPr txBox="1">
            <a:spLocks noGrp="1"/>
          </p:cNvSpPr>
          <p:nvPr>
            <p:ph type="body" sz="quarter" idx="21" hasCustomPrompt="1"/>
          </p:nvPr>
        </p:nvSpPr>
        <p:spPr>
          <a:xfrm>
            <a:off x="1330945" y="2599728"/>
            <a:ext cx="10467356" cy="827824"/>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1</a:t>
            </a:r>
          </a:p>
        </p:txBody>
      </p:sp>
      <p:sp>
        <p:nvSpPr>
          <p:cNvPr id="119"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10" name="Body Level One…">
            <a:extLst>
              <a:ext uri="{FF2B5EF4-FFF2-40B4-BE49-F238E27FC236}">
                <a16:creationId xmlns:a16="http://schemas.microsoft.com/office/drawing/2014/main" id="{9A75D36C-DD12-D24A-A956-5DB8A26F74A4}"/>
              </a:ext>
            </a:extLst>
          </p:cNvPr>
          <p:cNvSpPr txBox="1">
            <a:spLocks noGrp="1"/>
          </p:cNvSpPr>
          <p:nvPr>
            <p:ph type="body" sz="half" idx="22" hasCustomPrompt="1"/>
          </p:nvPr>
        </p:nvSpPr>
        <p:spPr>
          <a:xfrm>
            <a:off x="12585701" y="3447414"/>
            <a:ext cx="10561639" cy="9243338"/>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vl2pPr marL="11430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2pPr>
            <a:lvl3pPr marL="17526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3pPr>
            <a:lvl4pPr marL="23622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4pPr>
            <a:lvl5pPr marL="29718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5pPr>
          </a:lstStyle>
          <a:p>
            <a:r>
              <a:t>Slide bullet text</a:t>
            </a:r>
          </a:p>
          <a:p>
            <a:pPr lvl="1"/>
            <a:endParaRPr/>
          </a:p>
          <a:p>
            <a:pPr lvl="2"/>
            <a:endParaRPr/>
          </a:p>
          <a:p>
            <a:pPr lvl="3"/>
            <a:endParaRPr/>
          </a:p>
          <a:p>
            <a:pPr lvl="4"/>
            <a:endParaRPr/>
          </a:p>
        </p:txBody>
      </p:sp>
      <p:sp>
        <p:nvSpPr>
          <p:cNvPr id="11" name="Subheading 1">
            <a:extLst>
              <a:ext uri="{FF2B5EF4-FFF2-40B4-BE49-F238E27FC236}">
                <a16:creationId xmlns:a16="http://schemas.microsoft.com/office/drawing/2014/main" id="{3947B33B-8EB2-8D46-BC3D-33034A31C475}"/>
              </a:ext>
            </a:extLst>
          </p:cNvPr>
          <p:cNvSpPr txBox="1">
            <a:spLocks noGrp="1"/>
          </p:cNvSpPr>
          <p:nvPr>
            <p:ph type="body" sz="quarter" idx="23" hasCustomPrompt="1"/>
          </p:nvPr>
        </p:nvSpPr>
        <p:spPr>
          <a:xfrm>
            <a:off x="12591783" y="2573338"/>
            <a:ext cx="10467356" cy="827824"/>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1</a:t>
            </a:r>
          </a:p>
        </p:txBody>
      </p:sp>
      <p:sp>
        <p:nvSpPr>
          <p:cNvPr id="2" name="hrSlideMaster.No Subeading Text &amp; 1 Bullets &amp; PicHeader" descr="UNCLASSIFIED">
            <a:extLst>
              <a:ext uri="{FF2B5EF4-FFF2-40B4-BE49-F238E27FC236}">
                <a16:creationId xmlns:a16="http://schemas.microsoft.com/office/drawing/2014/main" id="{3D0572D3-9FA7-4E29-8948-CE7D3D70C746}"/>
              </a:ext>
            </a:extLst>
          </p:cNvPr>
          <p:cNvSpPr txBox="1"/>
          <p:nvPr userDrawn="1"/>
        </p:nvSpPr>
        <p:spPr>
          <a:xfrm>
            <a:off x="0" y="0"/>
            <a:ext cx="24384000"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90000"/>
              </a:lnSpc>
              <a:spcBef>
                <a:spcPts val="4500"/>
              </a:spcBef>
              <a:spcAft>
                <a:spcPts val="0"/>
              </a:spcAft>
              <a:buClrTx/>
              <a:buSzTx/>
              <a:buFontTx/>
              <a:buNone/>
              <a:tabLst/>
            </a:pPr>
            <a:r>
              <a:rPr kumimoji="0" lang="en-CA" sz="1200" b="0" i="0" u="none" strike="noStrike" cap="none" spc="0" normalizeH="0" baseline="0">
                <a:ln>
                  <a:noFill/>
                </a:ln>
                <a:solidFill>
                  <a:srgbClr val="000000"/>
                </a:solidFill>
                <a:effectLst/>
                <a:uFillTx/>
                <a:latin typeface="Arial" panose="020B0604020202020204" pitchFamily="34" charset="0"/>
                <a:ea typeface="+mn-ea"/>
                <a:cs typeface="+mn-cs"/>
                <a:sym typeface="Helvetica Neue"/>
              </a:rPr>
              <a:t>UNCLASSIFIED</a:t>
            </a:r>
          </a:p>
        </p:txBody>
      </p:sp>
    </p:spTree>
  </p:cSld>
  <p:clrMapOvr>
    <a:masterClrMapping/>
  </p:clrMapOvr>
  <p:transition spd="med"/>
  <p:extLst>
    <p:ext uri="{DCECCB84-F9BA-43D5-87BE-67443E8EF086}">
      <p15:sldGuideLst xmlns:p15="http://schemas.microsoft.com/office/powerpoint/2012/main">
        <p15:guide id="1" orient="horz" pos="1621" userDrawn="1">
          <p15:clr>
            <a:srgbClr val="FBAE40"/>
          </p15:clr>
        </p15:guide>
        <p15:guide id="2" orient="horz" pos="2165" userDrawn="1">
          <p15:clr>
            <a:srgbClr val="FBAE40"/>
          </p15:clr>
        </p15:guide>
        <p15:guide id="3" pos="7453" userDrawn="1">
          <p15:clr>
            <a:srgbClr val="FBAE40"/>
          </p15:clr>
        </p15:guide>
        <p15:guide id="4" pos="790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No Subeading Text &amp; 1 Bullets &amp; Pic copy">
    <p:bg>
      <p:bgPr>
        <a:solidFill>
          <a:srgbClr val="FFFFFF"/>
        </a:solidFill>
        <a:effectLst/>
      </p:bgPr>
    </p:bg>
    <p:spTree>
      <p:nvGrpSpPr>
        <p:cNvPr id="1" name=""/>
        <p:cNvGrpSpPr/>
        <p:nvPr/>
      </p:nvGrpSpPr>
      <p:grpSpPr>
        <a:xfrm>
          <a:off x="0" y="0"/>
          <a:ext cx="0" cy="0"/>
          <a:chOff x="0" y="0"/>
          <a:chExt cx="0" cy="0"/>
        </a:xfrm>
      </p:grpSpPr>
      <p:sp>
        <p:nvSpPr>
          <p:cNvPr id="126" name="Slide Title"/>
          <p:cNvSpPr txBox="1">
            <a:spLocks noGrp="1"/>
          </p:cNvSpPr>
          <p:nvPr>
            <p:ph type="title" hasCustomPrompt="1"/>
          </p:nvPr>
        </p:nvSpPr>
        <p:spPr>
          <a:xfrm>
            <a:off x="1295400" y="988459"/>
            <a:ext cx="21574076" cy="1253677"/>
          </a:xfrm>
          <a:prstGeom prst="rect">
            <a:avLst/>
          </a:prstGeom>
        </p:spPr>
        <p:txBody>
          <a:bodyPr/>
          <a:lstStyle>
            <a:lvl1pPr>
              <a:defRPr sz="6400" spc="-128">
                <a:solidFill>
                  <a:srgbClr val="000000"/>
                </a:solidFill>
                <a:latin typeface="+mn-lt"/>
                <a:ea typeface="+mn-ea"/>
                <a:cs typeface="+mn-cs"/>
                <a:sym typeface="Helvetica Neue"/>
              </a:defRPr>
            </a:lvl1pPr>
          </a:lstStyle>
          <a:p>
            <a:r>
              <a:t>Slide Title</a:t>
            </a:r>
          </a:p>
        </p:txBody>
      </p:sp>
      <p:sp>
        <p:nvSpPr>
          <p:cNvPr id="128" name="Line"/>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latin typeface="+mn-lt"/>
            </a:endParaRPr>
          </a:p>
        </p:txBody>
      </p:sp>
      <p:sp>
        <p:nvSpPr>
          <p:cNvPr id="130" name="660384004_1290x1720.jpg"/>
          <p:cNvSpPr>
            <a:spLocks noGrp="1"/>
          </p:cNvSpPr>
          <p:nvPr>
            <p:ph type="pic" idx="22"/>
          </p:nvPr>
        </p:nvSpPr>
        <p:spPr>
          <a:xfrm>
            <a:off x="1409501" y="2599729"/>
            <a:ext cx="10422137" cy="10117414"/>
          </a:xfrm>
          <a:prstGeom prst="rect">
            <a:avLst/>
          </a:prstGeom>
        </p:spPr>
        <p:txBody>
          <a:bodyPr lIns="91439" tIns="45719" rIns="91439" bIns="45719">
            <a:noAutofit/>
          </a:bodyPr>
          <a:lstStyle>
            <a:lvl1pPr>
              <a:defRPr>
                <a:latin typeface="+mn-lt"/>
              </a:defRPr>
            </a:lvl1pPr>
          </a:lstStyle>
          <a:p>
            <a:endParaRPr/>
          </a:p>
        </p:txBody>
      </p:sp>
      <p:sp>
        <p:nvSpPr>
          <p:cNvPr id="131" name="Slide Number"/>
          <p:cNvSpPr txBox="1">
            <a:spLocks noGrp="1"/>
          </p:cNvSpPr>
          <p:nvPr>
            <p:ph type="sldNum" sz="quarter" idx="2"/>
          </p:nvPr>
        </p:nvSpPr>
        <p:spPr>
          <a:xfrm>
            <a:off x="11993391" y="13076008"/>
            <a:ext cx="384721" cy="379591"/>
          </a:xfrm>
          <a:prstGeom prst="rect">
            <a:avLst/>
          </a:prstGeom>
        </p:spPr>
        <p:txBody>
          <a:bodyPr/>
          <a:lstStyle>
            <a:lvl1pPr>
              <a:defRPr>
                <a:latin typeface="+mn-lt"/>
              </a:defRPr>
            </a:lvl1pPr>
          </a:lstStyle>
          <a:p>
            <a:fld id="{86CB4B4D-7CA3-9044-876B-883B54F8677D}" type="slidenum">
              <a:rPr lang="en-CA" smtClean="0"/>
              <a:pPr/>
              <a:t>‹#›</a:t>
            </a:fld>
            <a:endParaRPr lang="en-CA"/>
          </a:p>
        </p:txBody>
      </p:sp>
      <p:sp>
        <p:nvSpPr>
          <p:cNvPr id="8" name="Body Level One…">
            <a:extLst>
              <a:ext uri="{FF2B5EF4-FFF2-40B4-BE49-F238E27FC236}">
                <a16:creationId xmlns:a16="http://schemas.microsoft.com/office/drawing/2014/main" id="{840E8C6A-9425-0046-9017-57F73B3BEBBA}"/>
              </a:ext>
            </a:extLst>
          </p:cNvPr>
          <p:cNvSpPr txBox="1">
            <a:spLocks noGrp="1"/>
          </p:cNvSpPr>
          <p:nvPr>
            <p:ph type="body" sz="half" idx="23" hasCustomPrompt="1"/>
          </p:nvPr>
        </p:nvSpPr>
        <p:spPr>
          <a:xfrm>
            <a:off x="12585701" y="3447414"/>
            <a:ext cx="10561639" cy="9243338"/>
          </a:xfrm>
          <a:prstGeom prst="rect">
            <a:avLst/>
          </a:prstGeom>
        </p:spPr>
        <p:txBody>
          <a:bodyPr/>
          <a:lstStyle>
            <a:lvl1pPr marL="539999" indent="-539999" defTabSz="2438338">
              <a:lnSpc>
                <a:spcPct val="90000"/>
              </a:lnSpc>
              <a:spcBef>
                <a:spcPts val="1800"/>
              </a:spcBef>
              <a:buClr>
                <a:schemeClr val="tx1"/>
              </a:buClr>
              <a:buSzPct val="125000"/>
              <a:buFont typeface="Arial" panose="020B0604020202020204" pitchFamily="34" charset="0"/>
              <a:buChar char="•"/>
              <a:defRPr sz="4200">
                <a:solidFill>
                  <a:srgbClr val="000000"/>
                </a:solidFill>
                <a:latin typeface="+mn-lt"/>
                <a:ea typeface="Helvetica Neue Light"/>
                <a:cs typeface="Arial" panose="020B0604020202020204" pitchFamily="34" charset="0"/>
                <a:sym typeface="Helvetica Neue Light"/>
              </a:defRPr>
            </a:lvl1pPr>
            <a:lvl2pPr marL="11430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2pPr>
            <a:lvl3pPr marL="17526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3pPr>
            <a:lvl4pPr marL="23622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4pPr>
            <a:lvl5pPr marL="2971800" indent="-533400" defTabSz="2438338">
              <a:lnSpc>
                <a:spcPct val="90000"/>
              </a:lnSpc>
              <a:spcBef>
                <a:spcPts val="1800"/>
              </a:spcBef>
              <a:buClr>
                <a:srgbClr val="6DBAE6"/>
              </a:buClr>
              <a:buSzPct val="123000"/>
              <a:buChar char="‣"/>
              <a:defRPr sz="4200">
                <a:solidFill>
                  <a:srgbClr val="000000"/>
                </a:solidFill>
                <a:latin typeface="+mn-lt"/>
                <a:ea typeface="Helvetica Neue Light"/>
                <a:cs typeface="Arial" panose="020B0604020202020204" pitchFamily="34" charset="0"/>
                <a:sym typeface="Helvetica Neue Light"/>
              </a:defRPr>
            </a:lvl5pPr>
          </a:lstStyle>
          <a:p>
            <a:r>
              <a:t>Slide bullet text</a:t>
            </a:r>
          </a:p>
          <a:p>
            <a:pPr lvl="1"/>
            <a:endParaRPr/>
          </a:p>
          <a:p>
            <a:pPr lvl="2"/>
            <a:endParaRPr/>
          </a:p>
          <a:p>
            <a:pPr lvl="3"/>
            <a:endParaRPr/>
          </a:p>
          <a:p>
            <a:pPr lvl="4"/>
            <a:endParaRPr/>
          </a:p>
        </p:txBody>
      </p:sp>
      <p:sp>
        <p:nvSpPr>
          <p:cNvPr id="9" name="Subheading 1">
            <a:extLst>
              <a:ext uri="{FF2B5EF4-FFF2-40B4-BE49-F238E27FC236}">
                <a16:creationId xmlns:a16="http://schemas.microsoft.com/office/drawing/2014/main" id="{E790AEDA-BF44-854F-A5A7-DEDDD02B645A}"/>
              </a:ext>
            </a:extLst>
          </p:cNvPr>
          <p:cNvSpPr txBox="1">
            <a:spLocks noGrp="1"/>
          </p:cNvSpPr>
          <p:nvPr>
            <p:ph type="body" sz="quarter" idx="24" hasCustomPrompt="1"/>
          </p:nvPr>
        </p:nvSpPr>
        <p:spPr>
          <a:xfrm>
            <a:off x="12591783" y="2573338"/>
            <a:ext cx="10467356" cy="827824"/>
          </a:xfrm>
          <a:prstGeom prst="rect">
            <a:avLst/>
          </a:prstGeom>
        </p:spPr>
        <p:txBody>
          <a:bodyPr lIns="45719" tIns="45719" rIns="45719" bIns="45719"/>
          <a:lstStyle>
            <a:lvl1pPr>
              <a:defRPr sz="3800">
                <a:solidFill>
                  <a:srgbClr val="000000"/>
                </a:solidFill>
                <a:latin typeface="+mn-lt"/>
                <a:ea typeface="Helvetica Neue Medium"/>
                <a:cs typeface="Arial" panose="020B0604020202020204" pitchFamily="34" charset="0"/>
                <a:sym typeface="Helvetica Neue Medium"/>
              </a:defRPr>
            </a:lvl1pPr>
          </a:lstStyle>
          <a:p>
            <a:r>
              <a:t>Subheading 1</a:t>
            </a:r>
          </a:p>
        </p:txBody>
      </p:sp>
    </p:spTree>
  </p:cSld>
  <p:clrMapOvr>
    <a:masterClrMapping/>
  </p:clrMapOvr>
  <p:transition spd="med"/>
  <p:extLst>
    <p:ext uri="{DCECCB84-F9BA-43D5-87BE-67443E8EF086}">
      <p15:sldGuideLst xmlns:p15="http://schemas.microsoft.com/office/powerpoint/2012/main">
        <p15:guide id="1" pos="7907" userDrawn="1">
          <p15:clr>
            <a:srgbClr val="FBAE40"/>
          </p15:clr>
        </p15:guide>
        <p15:guide id="2" pos="7453" userDrawn="1">
          <p15:clr>
            <a:srgbClr val="FBAE40"/>
          </p15:clr>
        </p15:guide>
        <p15:guide id="3" orient="horz" pos="1621" userDrawn="1">
          <p15:clr>
            <a:srgbClr val="FBAE40"/>
          </p15:clr>
        </p15:guide>
        <p15:guide id="4" orient="horz" pos="21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206495" y="2614074"/>
            <a:ext cx="22368559" cy="19746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Presentation Title</a:t>
            </a:r>
          </a:p>
        </p:txBody>
      </p:sp>
      <p:sp>
        <p:nvSpPr>
          <p:cNvPr id="3" name="Body Level One…"/>
          <p:cNvSpPr txBox="1">
            <a:spLocks noGrp="1"/>
          </p:cNvSpPr>
          <p:nvPr>
            <p:ph type="body" idx="1" hasCustomPrompt="1"/>
          </p:nvPr>
        </p:nvSpPr>
        <p:spPr>
          <a:xfrm>
            <a:off x="1201342" y="4020740"/>
            <a:ext cx="22373713" cy="275669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lvl2pPr>
              <a:defRPr sz="3200"/>
            </a:lvl2pPr>
            <a:lvl3pPr>
              <a:defRPr sz="3200"/>
            </a:lvl3pPr>
            <a:lvl4pPr>
              <a:defRPr sz="3200"/>
            </a:lvl4pPr>
            <a:lvl5pPr>
              <a:defRPr sz="3200"/>
            </a:lvl5pPr>
          </a:lstStyle>
          <a:p>
            <a:r>
              <a:t>Presentation Subtitle</a:t>
            </a:r>
          </a:p>
          <a:p>
            <a:pPr lvl="1"/>
            <a:endParaRPr/>
          </a:p>
          <a:p>
            <a:pPr lvl="2"/>
            <a:endParaRPr/>
          </a:p>
          <a:p>
            <a:pPr lvl="3"/>
            <a:endParaRPr/>
          </a:p>
          <a:p>
            <a:pPr lvl="4"/>
            <a:endParaRPr/>
          </a:p>
        </p:txBody>
      </p:sp>
      <p:sp>
        <p:nvSpPr>
          <p:cNvPr id="6"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pic>
        <p:nvPicPr>
          <p:cNvPr id="12" name="CanadaLogo.png" descr="CanadaLogo.png">
            <a:extLst>
              <a:ext uri="{FF2B5EF4-FFF2-40B4-BE49-F238E27FC236}">
                <a16:creationId xmlns:a16="http://schemas.microsoft.com/office/drawing/2014/main" id="{7469EB74-8BB0-4640-BA76-5D184E987324}"/>
              </a:ext>
            </a:extLst>
          </p:cNvPr>
          <p:cNvPicPr>
            <a:picLocks noChangeAspect="1"/>
          </p:cNvPicPr>
          <p:nvPr userDrawn="1"/>
        </p:nvPicPr>
        <p:blipFill>
          <a:blip r:embed="rId12">
            <a:alphaModFix amt="59760"/>
          </a:blip>
          <a:srcRect/>
          <a:stretch>
            <a:fillRect/>
          </a:stretch>
        </p:blipFill>
        <p:spPr>
          <a:xfrm>
            <a:off x="20806605" y="12480401"/>
            <a:ext cx="2768450" cy="659156"/>
          </a:xfrm>
          <a:prstGeom prst="rect">
            <a:avLst/>
          </a:prstGeom>
          <a:ln w="12700">
            <a:miter lim="400000"/>
          </a:ln>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06496" y="708601"/>
            <a:ext cx="1076402" cy="511905"/>
          </a:xfrm>
          <a:prstGeom prst="rect">
            <a:avLst/>
          </a:prstGeom>
        </p:spPr>
      </p:pic>
      <p:sp>
        <p:nvSpPr>
          <p:cNvPr id="13" name="TextBox 12"/>
          <p:cNvSpPr txBox="1"/>
          <p:nvPr userDrawn="1"/>
        </p:nvSpPr>
        <p:spPr>
          <a:xfrm>
            <a:off x="2502964" y="53037"/>
            <a:ext cx="2148549" cy="12952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100000"/>
              </a:lnSpc>
              <a:spcBef>
                <a:spcPts val="4500"/>
              </a:spcBef>
              <a:spcAft>
                <a:spcPts val="0"/>
              </a:spcAft>
              <a:buClrTx/>
              <a:buSzTx/>
              <a:buFontTx/>
              <a:buNone/>
              <a:tabLst/>
            </a:pPr>
            <a:r>
              <a:rPr kumimoji="0" lang="en-CA" sz="2000" b="0" i="0" u="none" strike="noStrike" cap="none" spc="0" normalizeH="0" baseline="0">
                <a:ln>
                  <a:noFill/>
                </a:ln>
                <a:solidFill>
                  <a:srgbClr val="000000"/>
                </a:solidFill>
                <a:effectLst/>
                <a:uFillTx/>
                <a:latin typeface="+mj-lt"/>
                <a:ea typeface="+mn-ea"/>
                <a:cs typeface="+mn-cs"/>
                <a:sym typeface="Helvetica Neue"/>
              </a:rPr>
              <a:t>Canada Revenue </a:t>
            </a:r>
            <a:br>
              <a:rPr kumimoji="0" lang="en-CA" sz="2000" b="0" i="0" u="none" strike="noStrike" cap="none" spc="0" normalizeH="0" baseline="0">
                <a:ln>
                  <a:noFill/>
                </a:ln>
                <a:solidFill>
                  <a:srgbClr val="000000"/>
                </a:solidFill>
                <a:effectLst/>
                <a:uFillTx/>
                <a:latin typeface="+mj-lt"/>
                <a:ea typeface="+mn-ea"/>
                <a:cs typeface="+mn-cs"/>
                <a:sym typeface="Helvetica Neue"/>
              </a:rPr>
            </a:br>
            <a:r>
              <a:rPr kumimoji="0" lang="en-CA" sz="2000" b="0" i="0" u="none" strike="noStrike" cap="none" spc="0" normalizeH="0" baseline="0">
                <a:ln>
                  <a:noFill/>
                </a:ln>
                <a:solidFill>
                  <a:srgbClr val="000000"/>
                </a:solidFill>
                <a:effectLst/>
                <a:uFillTx/>
                <a:latin typeface="+mj-lt"/>
                <a:ea typeface="+mn-ea"/>
                <a:cs typeface="+mn-cs"/>
                <a:sym typeface="Helvetica Neue"/>
              </a:rPr>
              <a:t>Agency</a:t>
            </a:r>
          </a:p>
        </p:txBody>
      </p:sp>
      <p:sp>
        <p:nvSpPr>
          <p:cNvPr id="14" name="TextBox 13"/>
          <p:cNvSpPr txBox="1"/>
          <p:nvPr userDrawn="1"/>
        </p:nvSpPr>
        <p:spPr>
          <a:xfrm>
            <a:off x="4803913" y="53037"/>
            <a:ext cx="3242807" cy="12952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100000"/>
              </a:lnSpc>
              <a:spcBef>
                <a:spcPts val="4500"/>
              </a:spcBef>
              <a:spcAft>
                <a:spcPts val="0"/>
              </a:spcAft>
              <a:buClrTx/>
              <a:buSzTx/>
              <a:buFontTx/>
              <a:buNone/>
              <a:tabLst/>
            </a:pPr>
            <a:r>
              <a:rPr kumimoji="0" lang="en-CA" sz="2000" b="0" i="0" u="none" strike="noStrike" cap="none" spc="0" normalizeH="0" baseline="0" err="1">
                <a:ln>
                  <a:noFill/>
                </a:ln>
                <a:solidFill>
                  <a:srgbClr val="000000"/>
                </a:solidFill>
                <a:effectLst/>
                <a:uFillTx/>
                <a:latin typeface="+mj-lt"/>
                <a:ea typeface="+mn-ea"/>
                <a:cs typeface="+mn-cs"/>
                <a:sym typeface="Helvetica Neue"/>
              </a:rPr>
              <a:t>Agence</a:t>
            </a:r>
            <a:r>
              <a:rPr kumimoji="0" lang="en-CA" sz="2000" b="0" i="0" u="none" strike="noStrike" cap="none" spc="0" normalizeH="0" baseline="0">
                <a:ln>
                  <a:noFill/>
                </a:ln>
                <a:solidFill>
                  <a:srgbClr val="000000"/>
                </a:solidFill>
                <a:effectLst/>
                <a:uFillTx/>
                <a:latin typeface="+mj-lt"/>
                <a:ea typeface="+mn-ea"/>
                <a:cs typeface="+mn-cs"/>
                <a:sym typeface="Helvetica Neue"/>
              </a:rPr>
              <a:t> du </a:t>
            </a:r>
            <a:r>
              <a:rPr kumimoji="0" lang="en-CA" sz="2000" b="0" i="0" u="none" strike="noStrike" cap="none" spc="0" normalizeH="0" baseline="0" err="1">
                <a:ln>
                  <a:noFill/>
                </a:ln>
                <a:solidFill>
                  <a:srgbClr val="000000"/>
                </a:solidFill>
                <a:effectLst/>
                <a:uFillTx/>
                <a:latin typeface="+mj-lt"/>
                <a:ea typeface="+mn-ea"/>
                <a:cs typeface="+mn-cs"/>
                <a:sym typeface="Helvetica Neue"/>
              </a:rPr>
              <a:t>revenu</a:t>
            </a:r>
            <a:br>
              <a:rPr kumimoji="0" lang="en-CA" sz="2000" b="0" i="0" u="none" strike="noStrike" cap="none" spc="0" normalizeH="0" baseline="0">
                <a:ln>
                  <a:noFill/>
                </a:ln>
                <a:solidFill>
                  <a:srgbClr val="000000"/>
                </a:solidFill>
                <a:effectLst/>
                <a:uFillTx/>
                <a:latin typeface="+mj-lt"/>
                <a:ea typeface="+mn-ea"/>
                <a:cs typeface="+mn-cs"/>
                <a:sym typeface="Helvetica Neue"/>
              </a:rPr>
            </a:br>
            <a:r>
              <a:rPr kumimoji="0" lang="en-CA" sz="2000" b="0" i="0" u="none" strike="noStrike" cap="none" spc="0" normalizeH="0" baseline="0">
                <a:ln>
                  <a:noFill/>
                </a:ln>
                <a:solidFill>
                  <a:srgbClr val="000000"/>
                </a:solidFill>
                <a:effectLst/>
                <a:uFillTx/>
                <a:latin typeface="+mj-lt"/>
                <a:ea typeface="+mn-ea"/>
                <a:cs typeface="+mn-cs"/>
                <a:sym typeface="Helvetica Neue"/>
              </a:rPr>
              <a:t>du Canada</a:t>
            </a:r>
          </a:p>
        </p:txBody>
      </p:sp>
    </p:spTree>
  </p:cSld>
  <p:clrMap bg1="lt1" tx1="dk1" bg2="lt2" tx2="dk2" accent1="accent1" accent2="accent2" accent3="accent3" accent4="accent4" accent5="accent5" accent6="accent6" hlink="hlink" folHlink="folHlink"/>
  <p:sldLayoutIdLst>
    <p:sldLayoutId id="2147483674" r:id="rId1"/>
    <p:sldLayoutId id="2147483650" r:id="rId2"/>
    <p:sldLayoutId id="2147483651" r:id="rId3"/>
    <p:sldLayoutId id="2147483658" r:id="rId4"/>
    <p:sldLayoutId id="2147483652" r:id="rId5"/>
    <p:sldLayoutId id="2147483654" r:id="rId6"/>
    <p:sldLayoutId id="2147483655" r:id="rId7"/>
    <p:sldLayoutId id="2147483656" r:id="rId8"/>
    <p:sldLayoutId id="2147483657" r:id="rId9"/>
  </p:sldLayoutIdLst>
  <p:transition spd="med"/>
  <p:txStyles>
    <p:titleStyle>
      <a:lvl1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Arial" panose="020B0604020202020204" pitchFamily="34" charset="0"/>
          <a:ea typeface="Helvetica Neue Medium"/>
          <a:cs typeface="Arial" panose="020B0604020202020204" pitchFamily="34" charset="0"/>
          <a:sym typeface="Helvetica Neue Medium"/>
        </a:defRPr>
      </a:lvl1pPr>
      <a:lvl2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2pPr>
      <a:lvl3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3pPr>
      <a:lvl4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4pPr>
      <a:lvl5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5pPr>
      <a:lvl6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6pPr>
      <a:lvl7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7pPr>
      <a:lvl8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8pPr>
      <a:lvl9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9pPr>
    </p:titleStyle>
    <p:bodyStyle>
      <a:lvl1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Jonathan.Rath@cra-arc.gc.c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E92E-D051-174C-BDA0-35B18147277D}"/>
              </a:ext>
            </a:extLst>
          </p:cNvPr>
          <p:cNvSpPr>
            <a:spLocks noGrp="1"/>
          </p:cNvSpPr>
          <p:nvPr>
            <p:ph type="ctrTitle"/>
          </p:nvPr>
        </p:nvSpPr>
        <p:spPr>
          <a:xfrm>
            <a:off x="1198428" y="5203220"/>
            <a:ext cx="18965334" cy="5667980"/>
          </a:xfrm>
        </p:spPr>
        <p:txBody>
          <a:bodyPr>
            <a:normAutofit/>
          </a:bodyPr>
          <a:lstStyle/>
          <a:p>
            <a:r>
              <a:rPr lang="en-CA" sz="6000" b="1" spc="0">
                <a:solidFill>
                  <a:srgbClr val="157AC0"/>
                </a:solidFill>
                <a:latin typeface="Arial" panose="020B0604020202020204" pitchFamily="34" charset="0"/>
                <a:cs typeface="Arial" panose="020B0604020202020204" pitchFamily="34" charset="0"/>
              </a:rPr>
              <a:t>Validation Testing Report</a:t>
            </a:r>
            <a:br>
              <a:rPr lang="en-CA" sz="6000" b="1" spc="0">
                <a:solidFill>
                  <a:srgbClr val="157AC0"/>
                </a:solidFill>
                <a:latin typeface="Arial" panose="020B0604020202020204" pitchFamily="34" charset="0"/>
                <a:cs typeface="Arial" panose="020B0604020202020204" pitchFamily="34" charset="0"/>
              </a:rPr>
            </a:br>
            <a:br>
              <a:rPr lang="en-CA" sz="6000" spc="0">
                <a:solidFill>
                  <a:srgbClr val="157AC0"/>
                </a:solidFill>
                <a:latin typeface="Arial" panose="020B0604020202020204" pitchFamily="34" charset="0"/>
                <a:cs typeface="Arial" panose="020B0604020202020204" pitchFamily="34" charset="0"/>
              </a:rPr>
            </a:br>
            <a:r>
              <a:rPr lang="en-CA" sz="6000" spc="0">
                <a:solidFill>
                  <a:srgbClr val="157AC0"/>
                </a:solidFill>
                <a:latin typeface="Arial" panose="020B0604020202020204" pitchFamily="34" charset="0"/>
                <a:cs typeface="Arial" panose="020B0604020202020204" pitchFamily="34" charset="0"/>
              </a:rPr>
              <a:t>Top Task Usability Testing for the </a:t>
            </a:r>
            <a:br>
              <a:rPr lang="en-CA" sz="6000" spc="0">
                <a:solidFill>
                  <a:srgbClr val="157AC0"/>
                </a:solidFill>
                <a:latin typeface="Arial" panose="020B0604020202020204" pitchFamily="34" charset="0"/>
                <a:cs typeface="Arial" panose="020B0604020202020204" pitchFamily="34" charset="0"/>
              </a:rPr>
            </a:br>
            <a:r>
              <a:rPr lang="en-CA" sz="6000" spc="0">
                <a:solidFill>
                  <a:srgbClr val="157AC0"/>
                </a:solidFill>
                <a:latin typeface="Arial" panose="020B0604020202020204" pitchFamily="34" charset="0"/>
                <a:cs typeface="Arial" panose="020B0604020202020204" pitchFamily="34" charset="0"/>
              </a:rPr>
              <a:t>Semi-annual Public Environment Analysis Report</a:t>
            </a:r>
            <a:br>
              <a:rPr lang="en-CA" sz="6000" spc="0">
                <a:solidFill>
                  <a:srgbClr val="157AC0"/>
                </a:solidFill>
                <a:latin typeface="Arial" panose="020B0604020202020204" pitchFamily="34" charset="0"/>
                <a:cs typeface="Arial" panose="020B0604020202020204" pitchFamily="34" charset="0"/>
              </a:rPr>
            </a:br>
            <a:br>
              <a:rPr lang="en-CA" sz="6000" spc="0">
                <a:solidFill>
                  <a:srgbClr val="157AC0"/>
                </a:solidFill>
                <a:latin typeface="Arial" panose="020B0604020202020204" pitchFamily="34" charset="0"/>
                <a:cs typeface="Arial" panose="020B0604020202020204" pitchFamily="34" charset="0"/>
              </a:rPr>
            </a:br>
            <a:r>
              <a:rPr lang="en-CA" sz="4800" spc="0">
                <a:solidFill>
                  <a:srgbClr val="157AC0"/>
                </a:solidFill>
                <a:latin typeface="Arial" panose="020B0604020202020204" pitchFamily="34" charset="0"/>
                <a:cs typeface="Arial" panose="020B0604020202020204" pitchFamily="34" charset="0"/>
              </a:rPr>
              <a:t>User Experience Research and Design</a:t>
            </a:r>
            <a:br>
              <a:rPr lang="en-CA" sz="4800" spc="0">
                <a:solidFill>
                  <a:srgbClr val="157AC0"/>
                </a:solidFill>
                <a:latin typeface="Arial" panose="020B0604020202020204" pitchFamily="34" charset="0"/>
                <a:cs typeface="Arial" panose="020B0604020202020204" pitchFamily="34" charset="0"/>
              </a:rPr>
            </a:br>
            <a:br>
              <a:rPr lang="en-CA" sz="4800" spc="0">
                <a:solidFill>
                  <a:srgbClr val="157AC0"/>
                </a:solidFill>
                <a:latin typeface="Arial" panose="020B0604020202020204" pitchFamily="34" charset="0"/>
                <a:cs typeface="Arial" panose="020B0604020202020204" pitchFamily="34" charset="0"/>
              </a:rPr>
            </a:br>
            <a:r>
              <a:rPr lang="en-CA" sz="4800" spc="0">
                <a:solidFill>
                  <a:srgbClr val="157AC0"/>
                </a:solidFill>
                <a:latin typeface="Arial" panose="020B0604020202020204" pitchFamily="34" charset="0"/>
                <a:cs typeface="Arial" panose="020B0604020202020204" pitchFamily="34" charset="0"/>
              </a:rPr>
              <a:t>August 2023</a:t>
            </a:r>
            <a:endParaRPr lang="en-US" sz="4800" spc="0"/>
          </a:p>
        </p:txBody>
      </p:sp>
    </p:spTree>
    <p:extLst>
      <p:ext uri="{BB962C8B-B14F-4D97-AF65-F5344CB8AC3E}">
        <p14:creationId xmlns:p14="http://schemas.microsoft.com/office/powerpoint/2010/main" val="664475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Overall comparative results - cont."/>
          <p:cNvSpPr txBox="1">
            <a:spLocks noGrp="1"/>
          </p:cNvSpPr>
          <p:nvPr>
            <p:ph type="title"/>
          </p:nvPr>
        </p:nvSpPr>
        <p:spPr>
          <a:prstGeom prst="rect">
            <a:avLst/>
          </a:prstGeom>
        </p:spPr>
        <p:txBody>
          <a:bodyPr>
            <a:normAutofit fontScale="90000"/>
          </a:bodyPr>
          <a:lstStyle/>
          <a:p>
            <a:r>
              <a:rPr lang="fr-FR" sz="5200" b="1" i="0">
                <a:solidFill>
                  <a:srgbClr val="0070C0"/>
                </a:solidFill>
                <a:effectLst/>
                <a:latin typeface="+mj-lt"/>
              </a:rPr>
              <a:t>Résultats comparatifs globaux – Test de base vs. Tests de validation </a:t>
            </a:r>
            <a:r>
              <a:rPr lang="en-GB" sz="5200" b="1">
                <a:solidFill>
                  <a:srgbClr val="0070C0"/>
                </a:solidFill>
              </a:rPr>
              <a:t>(</a:t>
            </a:r>
            <a:r>
              <a:rPr lang="en-GB" sz="5200" b="1" i="1">
                <a:solidFill>
                  <a:srgbClr val="0070C0"/>
                </a:solidFill>
              </a:rPr>
              <a:t>cont</a:t>
            </a:r>
            <a:r>
              <a:rPr lang="en-GB" sz="5200" b="1">
                <a:solidFill>
                  <a:srgbClr val="0070C0"/>
                </a:solidFill>
              </a:rPr>
              <a:t>.)</a:t>
            </a:r>
            <a:endParaRPr sz="5200" i="1"/>
          </a:p>
        </p:txBody>
      </p:sp>
      <p:sp>
        <p:nvSpPr>
          <p:cNvPr id="239" name="28%…"/>
          <p:cNvSpPr txBox="1"/>
          <p:nvPr/>
        </p:nvSpPr>
        <p:spPr>
          <a:xfrm>
            <a:off x="1301672" y="2310225"/>
            <a:ext cx="736715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457200">
              <a:spcBef>
                <a:spcPts val="0"/>
              </a:spcBef>
              <a:defRPr sz="17000">
                <a:solidFill>
                  <a:srgbClr val="6DBAE6"/>
                </a:solidFill>
                <a:latin typeface="Helvetica Neue Medium"/>
                <a:ea typeface="Helvetica Neue Medium"/>
                <a:cs typeface="Helvetica Neue Medium"/>
                <a:sym typeface="Helvetica Neue Medium"/>
              </a:defRPr>
            </a:pPr>
            <a:r>
              <a:rPr lang="en-CA">
                <a:latin typeface="Arial" panose="020B0604020202020204" pitchFamily="34" charset="0"/>
                <a:cs typeface="Arial" panose="020B0604020202020204" pitchFamily="34" charset="0"/>
              </a:rPr>
              <a:t>42</a:t>
            </a:r>
            <a:r>
              <a:rPr>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fr-FR" sz="6000" b="0" i="0">
                <a:solidFill>
                  <a:schemeClr val="tx1">
                    <a:lumMod val="50000"/>
                    <a:lumOff val="50000"/>
                  </a:schemeClr>
                </a:solidFill>
                <a:effectLst/>
                <a:latin typeface="+mj-lt"/>
              </a:rPr>
              <a:t>Réduction du temps passé sur la tâche</a:t>
            </a:r>
            <a:endParaRPr sz="6000">
              <a:solidFill>
                <a:schemeClr val="tx1">
                  <a:lumMod val="50000"/>
                  <a:lumOff val="50000"/>
                </a:schemeClr>
              </a:solidFill>
              <a:latin typeface="+mj-lt"/>
              <a:cs typeface="Arial" panose="020B0604020202020204" pitchFamily="34" charset="0"/>
            </a:endParaRPr>
          </a:p>
        </p:txBody>
      </p:sp>
      <p:sp>
        <p:nvSpPr>
          <p:cNvPr id="240" name="Arrow" descr="Flèche vers le bas."/>
          <p:cNvSpPr/>
          <p:nvPr/>
        </p:nvSpPr>
        <p:spPr>
          <a:xfrm rot="-5400000" flipH="1">
            <a:off x="5685360" y="2902790"/>
            <a:ext cx="1774872" cy="1248804"/>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lang="en-CA"/>
          </a:p>
        </p:txBody>
      </p:sp>
      <p:sp>
        <p:nvSpPr>
          <p:cNvPr id="241" name="35%…"/>
          <p:cNvSpPr txBox="1"/>
          <p:nvPr/>
        </p:nvSpPr>
        <p:spPr>
          <a:xfrm>
            <a:off x="12558302" y="2310225"/>
            <a:ext cx="736715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457200">
              <a:spcBef>
                <a:spcPts val="0"/>
              </a:spcBef>
              <a:defRPr sz="17000">
                <a:solidFill>
                  <a:srgbClr val="6DBAE6"/>
                </a:solidFill>
                <a:latin typeface="Helvetica Neue Medium"/>
                <a:ea typeface="Helvetica Neue Medium"/>
                <a:cs typeface="Helvetica Neue Medium"/>
                <a:sym typeface="Helvetica Neue Medium"/>
              </a:defRPr>
            </a:pPr>
            <a:r>
              <a:rPr lang="en-CA">
                <a:latin typeface="Arial" panose="020B0604020202020204" pitchFamily="34" charset="0"/>
                <a:cs typeface="Arial" panose="020B0604020202020204" pitchFamily="34" charset="0"/>
              </a:rPr>
              <a:t>54</a:t>
            </a:r>
            <a:r>
              <a:rPr>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fr-FR" sz="6000" b="0" i="0">
                <a:solidFill>
                  <a:schemeClr val="tx1">
                    <a:lumMod val="50000"/>
                    <a:lumOff val="50000"/>
                  </a:schemeClr>
                </a:solidFill>
                <a:effectLst/>
                <a:latin typeface="+mj-lt"/>
              </a:rPr>
              <a:t>Augmentation de la facilité d'utilisation</a:t>
            </a:r>
            <a:endParaRPr sz="6000">
              <a:solidFill>
                <a:schemeClr val="tx1">
                  <a:lumMod val="50000"/>
                  <a:lumOff val="50000"/>
                </a:schemeClr>
              </a:solidFill>
              <a:latin typeface="+mj-lt"/>
              <a:cs typeface="Arial" panose="020B0604020202020204" pitchFamily="34" charset="0"/>
            </a:endParaRPr>
          </a:p>
        </p:txBody>
      </p:sp>
      <p:sp>
        <p:nvSpPr>
          <p:cNvPr id="242" name="Arrow" descr="Flèche vers le haut."/>
          <p:cNvSpPr/>
          <p:nvPr/>
        </p:nvSpPr>
        <p:spPr>
          <a:xfrm rot="5397711" flipH="1">
            <a:off x="16941436" y="2916044"/>
            <a:ext cx="1774872" cy="1248804"/>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aphicFrame>
        <p:nvGraphicFramePr>
          <p:cNvPr id="26" name="Chart 25" descr="Graphique à colonnes comparant le temps consacré à la tâche de test de base sur la tâche et la validation. Pour chacune des quatre tâches, le temps de base est plus long.">
            <a:extLst>
              <a:ext uri="{FF2B5EF4-FFF2-40B4-BE49-F238E27FC236}">
                <a16:creationId xmlns:a16="http://schemas.microsoft.com/office/drawing/2014/main" id="{434DF3E9-C2FA-634D-A9AC-6475F993CB9D}"/>
              </a:ext>
            </a:extLst>
          </p:cNvPr>
          <p:cNvGraphicFramePr/>
          <p:nvPr>
            <p:extLst>
              <p:ext uri="{D42A27DB-BD31-4B8C-83A1-F6EECF244321}">
                <p14:modId xmlns:p14="http://schemas.microsoft.com/office/powerpoint/2010/main" val="1009200377"/>
              </p:ext>
            </p:extLst>
          </p:nvPr>
        </p:nvGraphicFramePr>
        <p:xfrm>
          <a:off x="1313029" y="6849923"/>
          <a:ext cx="108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descr="Graphique à colonnes comparant la facilité d'utilisation entre le groupe de base et le groupe de validation. La validation est plus élevée pour les tâches 1, 2 et 4, et égale pour la tâche 3. ">
            <a:extLst>
              <a:ext uri="{FF2B5EF4-FFF2-40B4-BE49-F238E27FC236}">
                <a16:creationId xmlns:a16="http://schemas.microsoft.com/office/drawing/2014/main" id="{2BBB3F2A-F3A5-5640-8580-26637A086C09}"/>
              </a:ext>
            </a:extLst>
          </p:cNvPr>
          <p:cNvGraphicFramePr/>
          <p:nvPr>
            <p:extLst>
              <p:ext uri="{D42A27DB-BD31-4B8C-83A1-F6EECF244321}">
                <p14:modId xmlns:p14="http://schemas.microsoft.com/office/powerpoint/2010/main" val="1956661801"/>
              </p:ext>
            </p:extLst>
          </p:nvPr>
        </p:nvGraphicFramePr>
        <p:xfrm>
          <a:off x="12595726" y="6851442"/>
          <a:ext cx="10800000" cy="61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58795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ask 1 - Second period, more than $1000"/>
          <p:cNvSpPr txBox="1">
            <a:spLocks noGrp="1"/>
          </p:cNvSpPr>
          <p:nvPr>
            <p:ph type="title"/>
          </p:nvPr>
        </p:nvSpPr>
        <p:spPr>
          <a:prstGeom prst="rect">
            <a:avLst/>
          </a:prstGeom>
        </p:spPr>
        <p:txBody>
          <a:bodyPr>
            <a:normAutofit/>
          </a:bodyPr>
          <a:lstStyle/>
          <a:p>
            <a:r>
              <a:rPr lang="en-CA" sz="5200" b="1">
                <a:solidFill>
                  <a:srgbClr val="0070C0"/>
                </a:solidFill>
              </a:rPr>
              <a:t>BASELINE: </a:t>
            </a:r>
            <a:r>
              <a:rPr lang="en-GB" sz="5200" b="1">
                <a:solidFill>
                  <a:srgbClr val="0070C0"/>
                </a:solidFill>
              </a:rPr>
              <a:t>Task 4 – </a:t>
            </a:r>
            <a:r>
              <a:rPr lang="en-CA" sz="5200" b="1">
                <a:solidFill>
                  <a:srgbClr val="0070C0"/>
                </a:solidFill>
              </a:rPr>
              <a:t>Determine GST/HST credit </a:t>
            </a:r>
            <a:r>
              <a:rPr lang="en-GB" sz="5200" b="1">
                <a:solidFill>
                  <a:srgbClr val="0070C0"/>
                </a:solidFill>
              </a:rPr>
              <a:t>– </a:t>
            </a:r>
            <a:r>
              <a:rPr lang="en-CA" sz="5200" b="1">
                <a:solidFill>
                  <a:srgbClr val="0070C0"/>
                </a:solidFill>
              </a:rPr>
              <a:t>single parent </a:t>
            </a:r>
            <a:endParaRPr sz="5200" b="1"/>
          </a:p>
        </p:txBody>
      </p:sp>
      <p:sp>
        <p:nvSpPr>
          <p:cNvPr id="287" name="Darren received the Canada Emergency Response Benefit for the first period, and applied again for the second period on April 13. He was rehired on April 21 and makes $500 a week. Does Darren need to do anything about his CERB payment?"/>
          <p:cNvSpPr txBox="1"/>
          <p:nvPr/>
        </p:nvSpPr>
        <p:spPr>
          <a:xfrm>
            <a:off x="1358042" y="2153814"/>
            <a:ext cx="10375946" cy="473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defTabSz="457200">
              <a:lnSpc>
                <a:spcPct val="100000"/>
              </a:lnSpc>
              <a:spcBef>
                <a:spcPts val="0"/>
              </a:spcBef>
              <a:defRPr sz="4100" i="1"/>
            </a:lvl1pPr>
          </a:lstStyle>
          <a:p>
            <a:r>
              <a:rPr lang="en-CA" sz="2800" b="0" i="0" u="none" strike="noStrike">
                <a:solidFill>
                  <a:srgbClr val="000000"/>
                </a:solidFill>
                <a:effectLst/>
                <a:latin typeface="Arial" panose="020B0604020202020204" pitchFamily="34" charset="0"/>
              </a:rPr>
              <a:t>You have filed your taxes for the 2021 tax year. You are eligible for the GST/HST credit. You are expecting to receive a GST/HST credit payment in April 2023. How much will that payment be?</a:t>
            </a:r>
            <a:endParaRPr lang="en-CA" sz="2400" i="0">
              <a:latin typeface="Arial" panose="020B0604020202020204" pitchFamily="34" charset="0"/>
            </a:endParaRPr>
          </a:p>
          <a:p>
            <a:endParaRPr lang="en-CA" sz="2400" i="0"/>
          </a:p>
          <a:p>
            <a:r>
              <a:rPr lang="en-CA" sz="2400" i="0"/>
              <a:t>Your details:</a:t>
            </a:r>
          </a:p>
          <a:p>
            <a:pPr marL="342900" indent="-342900">
              <a:buFont typeface="Arial" panose="020B0604020202020204" pitchFamily="34" charset="0"/>
              <a:buChar char="•"/>
            </a:pPr>
            <a:r>
              <a:rPr lang="en-CA" sz="2400" i="0"/>
              <a:t>Live in Kelowna British Columbia.</a:t>
            </a:r>
          </a:p>
          <a:p>
            <a:pPr marL="342900" indent="-342900">
              <a:buFont typeface="Arial" panose="020B0604020202020204" pitchFamily="34" charset="0"/>
              <a:buChar char="•"/>
            </a:pPr>
            <a:r>
              <a:rPr lang="en-CA" sz="2400" i="0"/>
              <a:t>Have filed your 2021 taxes.</a:t>
            </a:r>
          </a:p>
          <a:p>
            <a:pPr marL="342900" indent="-342900">
              <a:buFont typeface="Arial" panose="020B0604020202020204" pitchFamily="34" charset="0"/>
              <a:buChar char="•"/>
            </a:pPr>
            <a:r>
              <a:rPr lang="en-CA" sz="2400" i="0"/>
              <a:t>Your net income in 2021 was $20,000.</a:t>
            </a:r>
          </a:p>
          <a:p>
            <a:pPr marL="342900" indent="-342900">
              <a:buFont typeface="Arial" panose="020B0604020202020204" pitchFamily="34" charset="0"/>
              <a:buChar char="•"/>
            </a:pPr>
            <a:r>
              <a:rPr lang="en-CA" sz="2400" i="0"/>
              <a:t>You are 23 years old.</a:t>
            </a:r>
          </a:p>
          <a:p>
            <a:pPr marL="342900" indent="-342900">
              <a:buFont typeface="Arial" panose="020B0604020202020204" pitchFamily="34" charset="0"/>
              <a:buChar char="•"/>
            </a:pPr>
            <a:r>
              <a:rPr lang="en-CA" sz="2400" i="0"/>
              <a:t>Single parent.</a:t>
            </a:r>
          </a:p>
          <a:p>
            <a:pPr marL="342900" indent="-342900">
              <a:buFont typeface="Arial" panose="020B0604020202020204" pitchFamily="34" charset="0"/>
              <a:buChar char="•"/>
            </a:pPr>
            <a:r>
              <a:rPr lang="en-CA" sz="2400" i="0"/>
              <a:t>Sole custody of 1 child.</a:t>
            </a:r>
          </a:p>
          <a:p>
            <a:pPr marL="342900" indent="-342900">
              <a:buFont typeface="Arial" panose="020B0604020202020204" pitchFamily="34" charset="0"/>
              <a:buChar char="•"/>
            </a:pPr>
            <a:r>
              <a:rPr lang="en-CA" sz="2400" i="0"/>
              <a:t>Your child’s name is Elena. Elena was born May 20, 2019.</a:t>
            </a:r>
          </a:p>
        </p:txBody>
      </p:sp>
      <p:sp>
        <p:nvSpPr>
          <p:cNvPr id="286" name="4/8…"/>
          <p:cNvSpPr txBox="1"/>
          <p:nvPr/>
        </p:nvSpPr>
        <p:spPr>
          <a:xfrm>
            <a:off x="15906307" y="2323310"/>
            <a:ext cx="703037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r" defTabSz="457200">
              <a:spcBef>
                <a:spcPts val="0"/>
              </a:spcBef>
              <a:defRPr sz="17000">
                <a:solidFill>
                  <a:srgbClr val="6DBAE6"/>
                </a:solidFill>
                <a:latin typeface="Helvetica Neue Medium"/>
                <a:ea typeface="Helvetica Neue Medium"/>
                <a:cs typeface="Helvetica Neue Medium"/>
                <a:sym typeface="Helvetica Neue Medium"/>
              </a:defRPr>
            </a:pPr>
            <a:r>
              <a:rPr lang="en-US">
                <a:latin typeface="Arial" panose="020B0604020202020204" pitchFamily="34" charset="0"/>
                <a:cs typeface="Arial" panose="020B0604020202020204" pitchFamily="34" charset="0"/>
              </a:rPr>
              <a:t>5</a:t>
            </a:r>
            <a:r>
              <a:rPr lang="en-CA">
                <a:latin typeface="Arial" panose="020B0604020202020204" pitchFamily="34" charset="0"/>
                <a:cs typeface="Arial" panose="020B0604020202020204" pitchFamily="34" charset="0"/>
              </a:rPr>
              <a:t>/10</a:t>
            </a:r>
            <a:endParaRPr>
              <a:latin typeface="Arial" panose="020B0604020202020204" pitchFamily="34" charset="0"/>
              <a:cs typeface="Arial" panose="020B0604020202020204" pitchFamily="34" charset="0"/>
            </a:endParaRPr>
          </a:p>
          <a:p>
            <a:pPr algn="r" defTabSz="457200">
              <a:lnSpc>
                <a:spcPct val="80000"/>
              </a:lnSpc>
              <a:spcBef>
                <a:spcPts val="0"/>
              </a:spcBef>
              <a:defRPr sz="7000">
                <a:solidFill>
                  <a:srgbClr val="767676"/>
                </a:solidFill>
              </a:defRPr>
            </a:pPr>
            <a:r>
              <a:rPr lang="en-US">
                <a:latin typeface="Arial" panose="020B0604020202020204" pitchFamily="34" charset="0"/>
                <a:cs typeface="Arial" panose="020B0604020202020204" pitchFamily="34" charset="0"/>
              </a:rPr>
              <a:t>Participants W</a:t>
            </a:r>
            <a:r>
              <a:rPr>
                <a:latin typeface="Arial" panose="020B0604020202020204" pitchFamily="34" charset="0"/>
                <a:cs typeface="Arial" panose="020B0604020202020204" pitchFamily="34" charset="0"/>
              </a:rPr>
              <a:t>ere Successful</a:t>
            </a:r>
          </a:p>
        </p:txBody>
      </p:sp>
      <p:graphicFrame>
        <p:nvGraphicFramePr>
          <p:cNvPr id="27" name="Chart 26" descr="Bar graph showing time on task spent by each participant, and colour coded to indicate whether they receive a success, minor wrong, or fail.">
            <a:extLst>
              <a:ext uri="{FF2B5EF4-FFF2-40B4-BE49-F238E27FC236}">
                <a16:creationId xmlns:a16="http://schemas.microsoft.com/office/drawing/2014/main" id="{962CC75E-31B4-AD45-A047-66E5AA47FBCC}"/>
              </a:ext>
            </a:extLst>
          </p:cNvPr>
          <p:cNvGraphicFramePr/>
          <p:nvPr>
            <p:extLst>
              <p:ext uri="{D42A27DB-BD31-4B8C-83A1-F6EECF244321}">
                <p14:modId xmlns:p14="http://schemas.microsoft.com/office/powerpoint/2010/main" val="2684805734"/>
              </p:ext>
            </p:extLst>
          </p:nvPr>
        </p:nvGraphicFramePr>
        <p:xfrm>
          <a:off x="1316665" y="6892126"/>
          <a:ext cx="10800000" cy="64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descr="Ease of use chart showing success and failure of participants to complete the task. ">
            <a:extLst>
              <a:ext uri="{FF2B5EF4-FFF2-40B4-BE49-F238E27FC236}">
                <a16:creationId xmlns:a16="http://schemas.microsoft.com/office/drawing/2014/main" id="{EF12C579-0362-004B-B437-DF0B528186C4}"/>
              </a:ext>
            </a:extLst>
          </p:cNvPr>
          <p:cNvGraphicFramePr/>
          <p:nvPr>
            <p:extLst>
              <p:ext uri="{D42A27DB-BD31-4B8C-83A1-F6EECF244321}">
                <p14:modId xmlns:p14="http://schemas.microsoft.com/office/powerpoint/2010/main" val="1719561105"/>
              </p:ext>
            </p:extLst>
          </p:nvPr>
        </p:nvGraphicFramePr>
        <p:xfrm>
          <a:off x="12584538" y="6892126"/>
          <a:ext cx="10800000" cy="64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05217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ask 1 - Second period, more than $1000"/>
          <p:cNvSpPr txBox="1">
            <a:spLocks noGrp="1"/>
          </p:cNvSpPr>
          <p:nvPr>
            <p:ph type="title"/>
          </p:nvPr>
        </p:nvSpPr>
        <p:spPr>
          <a:xfrm>
            <a:off x="1295400" y="988459"/>
            <a:ext cx="22479000" cy="1253677"/>
          </a:xfrm>
          <a:prstGeom prst="rect">
            <a:avLst/>
          </a:prstGeom>
        </p:spPr>
        <p:txBody>
          <a:bodyPr>
            <a:noAutofit/>
          </a:bodyPr>
          <a:lstStyle/>
          <a:p>
            <a:r>
              <a:rPr lang="fr-FR" sz="4800" b="1" i="0">
                <a:solidFill>
                  <a:srgbClr val="0070C0"/>
                </a:solidFill>
                <a:effectLst/>
                <a:latin typeface="+mj-lt"/>
              </a:rPr>
              <a:t>TEST DE BASE : Tâche 4 – Déterminer le crédit pour la TPS/TVH – parent seul</a:t>
            </a:r>
            <a:endParaRPr lang="en-CA" sz="4800" b="1">
              <a:solidFill>
                <a:srgbClr val="0070C0"/>
              </a:solidFill>
              <a:latin typeface="+mj-lt"/>
            </a:endParaRPr>
          </a:p>
        </p:txBody>
      </p:sp>
      <p:sp>
        <p:nvSpPr>
          <p:cNvPr id="286" name="4/8…"/>
          <p:cNvSpPr txBox="1"/>
          <p:nvPr/>
        </p:nvSpPr>
        <p:spPr>
          <a:xfrm>
            <a:off x="15906307" y="2323310"/>
            <a:ext cx="703037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r" defTabSz="457200">
              <a:spcBef>
                <a:spcPts val="0"/>
              </a:spcBef>
              <a:defRPr sz="17000">
                <a:solidFill>
                  <a:srgbClr val="6DBAE6"/>
                </a:solidFill>
                <a:latin typeface="Helvetica Neue Medium"/>
                <a:ea typeface="Helvetica Neue Medium"/>
                <a:cs typeface="Helvetica Neue Medium"/>
                <a:sym typeface="Helvetica Neue Medium"/>
              </a:defRPr>
            </a:pPr>
            <a:r>
              <a:rPr lang="en-US">
                <a:latin typeface="Arial" panose="020B0604020202020204" pitchFamily="34" charset="0"/>
                <a:cs typeface="Arial" panose="020B0604020202020204" pitchFamily="34" charset="0"/>
              </a:rPr>
              <a:t>5</a:t>
            </a:r>
            <a:r>
              <a:rPr lang="en-CA">
                <a:latin typeface="Arial" panose="020B0604020202020204" pitchFamily="34" charset="0"/>
                <a:cs typeface="Arial" panose="020B0604020202020204" pitchFamily="34" charset="0"/>
              </a:rPr>
              <a:t>/10</a:t>
            </a:r>
            <a:endParaRPr>
              <a:latin typeface="Arial" panose="020B0604020202020204" pitchFamily="34" charset="0"/>
              <a:cs typeface="Arial" panose="020B0604020202020204" pitchFamily="34" charset="0"/>
            </a:endParaRPr>
          </a:p>
          <a:p>
            <a:pPr algn="r" defTabSz="457200">
              <a:lnSpc>
                <a:spcPct val="80000"/>
              </a:lnSpc>
              <a:spcBef>
                <a:spcPts val="0"/>
              </a:spcBef>
              <a:defRPr sz="7000">
                <a:solidFill>
                  <a:srgbClr val="767676"/>
                </a:solidFill>
              </a:defRPr>
            </a:pPr>
            <a:r>
              <a:rPr lang="en-CA" sz="6000" b="0" i="0">
                <a:solidFill>
                  <a:srgbClr val="767676"/>
                </a:solidFill>
                <a:effectLst/>
                <a:latin typeface="Roboto" panose="02000000000000000000" pitchFamily="2" charset="0"/>
              </a:rPr>
              <a:t>Participants </a:t>
            </a:r>
            <a:r>
              <a:rPr lang="en-CA" sz="6000" b="0" i="0" err="1">
                <a:solidFill>
                  <a:srgbClr val="767676"/>
                </a:solidFill>
                <a:effectLst/>
                <a:latin typeface="Roboto" panose="02000000000000000000" pitchFamily="2" charset="0"/>
              </a:rPr>
              <a:t>ont</a:t>
            </a:r>
            <a:r>
              <a:rPr lang="en-CA" sz="6000" b="0" i="0">
                <a:solidFill>
                  <a:srgbClr val="767676"/>
                </a:solidFill>
                <a:effectLst/>
                <a:latin typeface="Roboto" panose="02000000000000000000" pitchFamily="2" charset="0"/>
              </a:rPr>
              <a:t> </a:t>
            </a:r>
            <a:r>
              <a:rPr lang="en-CA" sz="6000" b="0" i="0" err="1">
                <a:solidFill>
                  <a:srgbClr val="767676"/>
                </a:solidFill>
                <a:effectLst/>
                <a:latin typeface="Roboto" panose="02000000000000000000" pitchFamily="2" charset="0"/>
              </a:rPr>
              <a:t>réussi</a:t>
            </a:r>
            <a:endParaRPr sz="6000">
              <a:solidFill>
                <a:srgbClr val="767676"/>
              </a:solidFill>
              <a:latin typeface="Arial" panose="020B0604020202020204" pitchFamily="34" charset="0"/>
              <a:cs typeface="Arial" panose="020B0604020202020204" pitchFamily="34" charset="0"/>
            </a:endParaRPr>
          </a:p>
        </p:txBody>
      </p:sp>
      <p:sp>
        <p:nvSpPr>
          <p:cNvPr id="287" name="Darren received the Canada Emergency Response Benefit for the first period, and applied again for the second period on April 13. He was rehired on April 21 and makes $500 a week. Does Darren need to do anything about his CERB payment?"/>
          <p:cNvSpPr txBox="1"/>
          <p:nvPr/>
        </p:nvSpPr>
        <p:spPr>
          <a:xfrm>
            <a:off x="1358041" y="2153814"/>
            <a:ext cx="10909295" cy="473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defTabSz="457200">
              <a:lnSpc>
                <a:spcPct val="100000"/>
              </a:lnSpc>
              <a:spcBef>
                <a:spcPts val="0"/>
              </a:spcBef>
              <a:defRPr sz="4100" i="1"/>
            </a:lvl1pPr>
          </a:lstStyle>
          <a:p>
            <a:r>
              <a:rPr lang="fr-FR" sz="2400" b="0" i="0">
                <a:solidFill>
                  <a:srgbClr val="3C4043"/>
                </a:solidFill>
                <a:effectLst/>
                <a:latin typeface="+mj-lt"/>
              </a:rPr>
              <a:t>Vous avez déposé vos impôts pour l'année fiscale 2021. Vous êtes admissible au crédit pour la TPS/TVH. Vous prévoyez recevoir un paiement de crédit pour la TPS/TVH en avril 2023. Quel sera le montant de ce paiement ?</a:t>
            </a:r>
            <a:endParaRPr lang="en-CA" sz="2400" i="0">
              <a:latin typeface="+mj-lt"/>
            </a:endParaRPr>
          </a:p>
          <a:p>
            <a:br>
              <a:rPr lang="fr-FR" sz="2400" b="0" i="0">
                <a:solidFill>
                  <a:srgbClr val="3C4043"/>
                </a:solidFill>
                <a:effectLst/>
                <a:latin typeface="+mj-lt"/>
              </a:rPr>
            </a:br>
            <a:r>
              <a:rPr lang="fr-FR" sz="2400" b="0" i="0">
                <a:solidFill>
                  <a:srgbClr val="3C4043"/>
                </a:solidFill>
                <a:effectLst/>
                <a:latin typeface="+mj-lt"/>
              </a:rPr>
              <a:t>Vos détails : </a:t>
            </a:r>
          </a:p>
          <a:p>
            <a:pPr marL="342900" indent="-342900">
              <a:buFont typeface="Arial" panose="020B0604020202020204" pitchFamily="34" charset="0"/>
              <a:buChar char="•"/>
            </a:pPr>
            <a:r>
              <a:rPr lang="fr-FR" sz="2400" b="0" i="0">
                <a:solidFill>
                  <a:srgbClr val="3C4043"/>
                </a:solidFill>
                <a:effectLst/>
                <a:latin typeface="+mj-lt"/>
              </a:rPr>
              <a:t>Vivez à Kelowna en Colombie-Britannique. </a:t>
            </a:r>
          </a:p>
          <a:p>
            <a:pPr marL="342900" indent="-342900">
              <a:buFont typeface="Arial" panose="020B0604020202020204" pitchFamily="34" charset="0"/>
              <a:buChar char="•"/>
            </a:pPr>
            <a:r>
              <a:rPr lang="fr-FR" sz="2400" b="0" i="0">
                <a:solidFill>
                  <a:srgbClr val="3C4043"/>
                </a:solidFill>
                <a:effectLst/>
                <a:latin typeface="+mj-lt"/>
              </a:rPr>
              <a:t>Avez déposé vos impôts 2021. </a:t>
            </a:r>
          </a:p>
          <a:p>
            <a:pPr marL="342900" indent="-342900">
              <a:buFont typeface="Arial" panose="020B0604020202020204" pitchFamily="34" charset="0"/>
              <a:buChar char="•"/>
            </a:pPr>
            <a:r>
              <a:rPr lang="fr-FR" sz="2400" b="0" i="0">
                <a:solidFill>
                  <a:srgbClr val="3C4043"/>
                </a:solidFill>
                <a:effectLst/>
                <a:latin typeface="+mj-lt"/>
              </a:rPr>
              <a:t>Votre revenu net en 2021 était de 20 000 $. </a:t>
            </a:r>
          </a:p>
          <a:p>
            <a:pPr marL="342900" indent="-342900">
              <a:buFont typeface="Arial" panose="020B0604020202020204" pitchFamily="34" charset="0"/>
              <a:buChar char="•"/>
            </a:pPr>
            <a:r>
              <a:rPr lang="fr-FR" sz="2400" b="0" i="0">
                <a:solidFill>
                  <a:srgbClr val="3C4043"/>
                </a:solidFill>
                <a:effectLst/>
                <a:latin typeface="+mj-lt"/>
              </a:rPr>
              <a:t>Vous avez 23 ans. </a:t>
            </a:r>
          </a:p>
          <a:p>
            <a:pPr marL="342900" indent="-342900">
              <a:buFont typeface="Arial" panose="020B0604020202020204" pitchFamily="34" charset="0"/>
              <a:buChar char="•"/>
            </a:pPr>
            <a:r>
              <a:rPr lang="fr-FR" sz="2400" b="0" i="0">
                <a:solidFill>
                  <a:srgbClr val="3C4043"/>
                </a:solidFill>
                <a:effectLst/>
                <a:latin typeface="+mj-lt"/>
              </a:rPr>
              <a:t>Parent célibataire. </a:t>
            </a:r>
          </a:p>
          <a:p>
            <a:pPr marL="342900" indent="-342900">
              <a:buFont typeface="Arial" panose="020B0604020202020204" pitchFamily="34" charset="0"/>
              <a:buChar char="•"/>
            </a:pPr>
            <a:r>
              <a:rPr lang="fr-FR" sz="2400" b="0" i="0">
                <a:solidFill>
                  <a:srgbClr val="3C4043"/>
                </a:solidFill>
                <a:effectLst/>
                <a:latin typeface="+mj-lt"/>
              </a:rPr>
              <a:t>Garde exclusive d'un enfant. </a:t>
            </a:r>
          </a:p>
          <a:p>
            <a:pPr marL="342900" indent="-342900">
              <a:buFont typeface="Arial" panose="020B0604020202020204" pitchFamily="34" charset="0"/>
              <a:buChar char="•"/>
            </a:pPr>
            <a:r>
              <a:rPr lang="fr-FR" sz="2400" b="0" i="0">
                <a:solidFill>
                  <a:srgbClr val="3C4043"/>
                </a:solidFill>
                <a:effectLst/>
                <a:latin typeface="+mj-lt"/>
              </a:rPr>
              <a:t>Le nom de votre enfant est Elena. Elena est née le 20 mai 2019.</a:t>
            </a:r>
            <a:endParaRPr lang="en-CA" sz="2400" i="0">
              <a:latin typeface="+mj-lt"/>
            </a:endParaRPr>
          </a:p>
        </p:txBody>
      </p:sp>
      <p:graphicFrame>
        <p:nvGraphicFramePr>
          <p:cNvPr id="27" name="Chart 26" descr="Diagramme à barres montrant le temps consacré à la tâche par chaque participant, avec un code couleur indiquant s'il a obtenu une réussite, une petite erreur ou échouer.">
            <a:extLst>
              <a:ext uri="{FF2B5EF4-FFF2-40B4-BE49-F238E27FC236}">
                <a16:creationId xmlns:a16="http://schemas.microsoft.com/office/drawing/2014/main" id="{962CC75E-31B4-AD45-A047-66E5AA47FBCC}"/>
              </a:ext>
            </a:extLst>
          </p:cNvPr>
          <p:cNvGraphicFramePr/>
          <p:nvPr>
            <p:extLst>
              <p:ext uri="{D42A27DB-BD31-4B8C-83A1-F6EECF244321}">
                <p14:modId xmlns:p14="http://schemas.microsoft.com/office/powerpoint/2010/main" val="322837626"/>
              </p:ext>
            </p:extLst>
          </p:nvPr>
        </p:nvGraphicFramePr>
        <p:xfrm>
          <a:off x="1316665" y="6892126"/>
          <a:ext cx="10800000" cy="64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descr="Tableau de facilité d'utilisation montrant les succès et les échecs des participants dans l'accomplissement de la tâche. ">
            <a:extLst>
              <a:ext uri="{FF2B5EF4-FFF2-40B4-BE49-F238E27FC236}">
                <a16:creationId xmlns:a16="http://schemas.microsoft.com/office/drawing/2014/main" id="{EF12C579-0362-004B-B437-DF0B528186C4}"/>
              </a:ext>
            </a:extLst>
          </p:cNvPr>
          <p:cNvGraphicFramePr/>
          <p:nvPr>
            <p:extLst>
              <p:ext uri="{D42A27DB-BD31-4B8C-83A1-F6EECF244321}">
                <p14:modId xmlns:p14="http://schemas.microsoft.com/office/powerpoint/2010/main" val="3408607200"/>
              </p:ext>
            </p:extLst>
          </p:nvPr>
        </p:nvGraphicFramePr>
        <p:xfrm>
          <a:off x="12584538" y="6892126"/>
          <a:ext cx="10800000" cy="64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68944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ask 1 - Second period, more than $1000"/>
          <p:cNvSpPr txBox="1">
            <a:spLocks noGrp="1"/>
          </p:cNvSpPr>
          <p:nvPr>
            <p:ph type="title"/>
          </p:nvPr>
        </p:nvSpPr>
        <p:spPr>
          <a:prstGeom prst="rect">
            <a:avLst/>
          </a:prstGeom>
        </p:spPr>
        <p:txBody>
          <a:bodyPr>
            <a:normAutofit fontScale="90000"/>
          </a:bodyPr>
          <a:lstStyle/>
          <a:p>
            <a:r>
              <a:rPr lang="en-CA" sz="5800" b="1">
                <a:solidFill>
                  <a:srgbClr val="0070C0"/>
                </a:solidFill>
              </a:rPr>
              <a:t>VALIDATION: </a:t>
            </a:r>
            <a:r>
              <a:rPr lang="en-GB" sz="5800" b="1">
                <a:solidFill>
                  <a:srgbClr val="0070C0"/>
                </a:solidFill>
              </a:rPr>
              <a:t>Task 4 – </a:t>
            </a:r>
            <a:r>
              <a:rPr lang="en-CA" sz="5800" b="1">
                <a:solidFill>
                  <a:srgbClr val="0070C0"/>
                </a:solidFill>
              </a:rPr>
              <a:t>Determine GST/HST credit </a:t>
            </a:r>
            <a:r>
              <a:rPr lang="en-GB" sz="5800" b="1">
                <a:solidFill>
                  <a:srgbClr val="0070C0"/>
                </a:solidFill>
              </a:rPr>
              <a:t>– </a:t>
            </a:r>
            <a:r>
              <a:rPr lang="en-CA" sz="5800" b="1">
                <a:solidFill>
                  <a:srgbClr val="0070C0"/>
                </a:solidFill>
              </a:rPr>
              <a:t>single parent </a:t>
            </a:r>
            <a:endParaRPr sz="5800" b="1"/>
          </a:p>
        </p:txBody>
      </p:sp>
      <p:sp>
        <p:nvSpPr>
          <p:cNvPr id="287" name="Darren received the Canada Emergency Response Benefit for the first period, and applied again for the second period on April 13. He was rehired on April 21 and makes $500 a week. Does Darren need to do anything about his CERB payment?"/>
          <p:cNvSpPr txBox="1"/>
          <p:nvPr/>
        </p:nvSpPr>
        <p:spPr>
          <a:xfrm>
            <a:off x="1358042" y="2153814"/>
            <a:ext cx="10375946" cy="473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defTabSz="457200">
              <a:lnSpc>
                <a:spcPct val="100000"/>
              </a:lnSpc>
              <a:spcBef>
                <a:spcPts val="0"/>
              </a:spcBef>
              <a:defRPr sz="4100" i="1"/>
            </a:lvl1pPr>
          </a:lstStyle>
          <a:p>
            <a:r>
              <a:rPr lang="en-CA" sz="2800" b="0" i="0" u="none" strike="noStrike">
                <a:solidFill>
                  <a:srgbClr val="000000"/>
                </a:solidFill>
                <a:effectLst/>
                <a:latin typeface="Arial" panose="020B0604020202020204" pitchFamily="34" charset="0"/>
              </a:rPr>
              <a:t>You have filed your taxes for the 2021 tax year. You are eligible for the GST/HST credit. You are expecting to receive a GST/HST credit payment in April 2023. How much will that payment be?</a:t>
            </a:r>
            <a:endParaRPr lang="en-CA" sz="2400" i="0">
              <a:latin typeface="Arial" panose="020B0604020202020204" pitchFamily="34" charset="0"/>
            </a:endParaRPr>
          </a:p>
          <a:p>
            <a:endParaRPr lang="en-CA" sz="2400" i="0"/>
          </a:p>
          <a:p>
            <a:r>
              <a:rPr lang="en-CA" sz="2400" i="0"/>
              <a:t>Your details:</a:t>
            </a:r>
          </a:p>
          <a:p>
            <a:pPr marL="342900" indent="-342900">
              <a:buFont typeface="Arial" panose="020B0604020202020204" pitchFamily="34" charset="0"/>
              <a:buChar char="•"/>
            </a:pPr>
            <a:r>
              <a:rPr lang="en-CA" sz="2400" i="0"/>
              <a:t>Live in Kelowna British Columbia.</a:t>
            </a:r>
          </a:p>
          <a:p>
            <a:pPr marL="342900" indent="-342900">
              <a:buFont typeface="Arial" panose="020B0604020202020204" pitchFamily="34" charset="0"/>
              <a:buChar char="•"/>
            </a:pPr>
            <a:r>
              <a:rPr lang="en-CA" sz="2400" i="0"/>
              <a:t>Have filed your 2021 taxes.</a:t>
            </a:r>
          </a:p>
          <a:p>
            <a:pPr marL="342900" indent="-342900">
              <a:buFont typeface="Arial" panose="020B0604020202020204" pitchFamily="34" charset="0"/>
              <a:buChar char="•"/>
            </a:pPr>
            <a:r>
              <a:rPr lang="en-CA" sz="2400" i="0"/>
              <a:t>Your net income in 2021 was $20,000.</a:t>
            </a:r>
          </a:p>
          <a:p>
            <a:pPr marL="342900" indent="-342900">
              <a:buFont typeface="Arial" panose="020B0604020202020204" pitchFamily="34" charset="0"/>
              <a:buChar char="•"/>
            </a:pPr>
            <a:r>
              <a:rPr lang="en-CA" sz="2400" i="0"/>
              <a:t>You are 23 years old.</a:t>
            </a:r>
          </a:p>
          <a:p>
            <a:pPr marL="342900" indent="-342900">
              <a:buFont typeface="Arial" panose="020B0604020202020204" pitchFamily="34" charset="0"/>
              <a:buChar char="•"/>
            </a:pPr>
            <a:r>
              <a:rPr lang="en-CA" sz="2400" i="0"/>
              <a:t>Single parent.</a:t>
            </a:r>
          </a:p>
          <a:p>
            <a:pPr marL="342900" indent="-342900">
              <a:buFont typeface="Arial" panose="020B0604020202020204" pitchFamily="34" charset="0"/>
              <a:buChar char="•"/>
            </a:pPr>
            <a:r>
              <a:rPr lang="en-CA" sz="2400" i="0"/>
              <a:t>Sole custody of 1 child.</a:t>
            </a:r>
          </a:p>
          <a:p>
            <a:pPr marL="342900" indent="-342900">
              <a:buFont typeface="Arial" panose="020B0604020202020204" pitchFamily="34" charset="0"/>
              <a:buChar char="•"/>
            </a:pPr>
            <a:r>
              <a:rPr lang="en-CA" sz="2400" i="0"/>
              <a:t>Your child’s name is Elena. Elena was born May 20, 2019.</a:t>
            </a:r>
          </a:p>
        </p:txBody>
      </p:sp>
      <p:sp>
        <p:nvSpPr>
          <p:cNvPr id="286" name="4/8…"/>
          <p:cNvSpPr txBox="1"/>
          <p:nvPr/>
        </p:nvSpPr>
        <p:spPr>
          <a:xfrm>
            <a:off x="15906307" y="2323310"/>
            <a:ext cx="703037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r" defTabSz="457200">
              <a:spcBef>
                <a:spcPts val="0"/>
              </a:spcBef>
              <a:defRPr sz="17000">
                <a:solidFill>
                  <a:srgbClr val="6DBAE6"/>
                </a:solidFill>
                <a:latin typeface="Helvetica Neue Medium"/>
                <a:ea typeface="Helvetica Neue Medium"/>
                <a:cs typeface="Helvetica Neue Medium"/>
                <a:sym typeface="Helvetica Neue Medium"/>
              </a:defRPr>
            </a:pPr>
            <a:r>
              <a:rPr lang="en-US">
                <a:latin typeface="Arial" panose="020B0604020202020204" pitchFamily="34" charset="0"/>
                <a:cs typeface="Arial" panose="020B0604020202020204" pitchFamily="34" charset="0"/>
              </a:rPr>
              <a:t>10</a:t>
            </a:r>
            <a:r>
              <a:rPr lang="en-CA">
                <a:latin typeface="Arial" panose="020B0604020202020204" pitchFamily="34" charset="0"/>
                <a:cs typeface="Arial" panose="020B0604020202020204" pitchFamily="34" charset="0"/>
              </a:rPr>
              <a:t>/10</a:t>
            </a:r>
            <a:endParaRPr>
              <a:latin typeface="Arial" panose="020B0604020202020204" pitchFamily="34" charset="0"/>
              <a:cs typeface="Arial" panose="020B0604020202020204" pitchFamily="34" charset="0"/>
            </a:endParaRPr>
          </a:p>
          <a:p>
            <a:pPr algn="r" defTabSz="457200">
              <a:lnSpc>
                <a:spcPct val="80000"/>
              </a:lnSpc>
              <a:spcBef>
                <a:spcPts val="0"/>
              </a:spcBef>
              <a:defRPr sz="7000">
                <a:solidFill>
                  <a:srgbClr val="767676"/>
                </a:solidFill>
              </a:defRPr>
            </a:pPr>
            <a:r>
              <a:rPr lang="en-US">
                <a:latin typeface="Arial" panose="020B0604020202020204" pitchFamily="34" charset="0"/>
                <a:cs typeface="Arial" panose="020B0604020202020204" pitchFamily="34" charset="0"/>
              </a:rPr>
              <a:t>Participants W</a:t>
            </a:r>
            <a:r>
              <a:rPr>
                <a:latin typeface="Arial" panose="020B0604020202020204" pitchFamily="34" charset="0"/>
                <a:cs typeface="Arial" panose="020B0604020202020204" pitchFamily="34" charset="0"/>
              </a:rPr>
              <a:t>ere Successful</a:t>
            </a:r>
          </a:p>
        </p:txBody>
      </p:sp>
      <p:graphicFrame>
        <p:nvGraphicFramePr>
          <p:cNvPr id="27" name="Chart 26" descr="Chart showing time on task. All participants were successful, and the time on task ranges from 2 minutes to 6 minutes. ">
            <a:extLst>
              <a:ext uri="{FF2B5EF4-FFF2-40B4-BE49-F238E27FC236}">
                <a16:creationId xmlns:a16="http://schemas.microsoft.com/office/drawing/2014/main" id="{962CC75E-31B4-AD45-A047-66E5AA47FBCC}"/>
              </a:ext>
            </a:extLst>
          </p:cNvPr>
          <p:cNvGraphicFramePr/>
          <p:nvPr>
            <p:extLst>
              <p:ext uri="{D42A27DB-BD31-4B8C-83A1-F6EECF244321}">
                <p14:modId xmlns:p14="http://schemas.microsoft.com/office/powerpoint/2010/main" val="3961649103"/>
              </p:ext>
            </p:extLst>
          </p:nvPr>
        </p:nvGraphicFramePr>
        <p:xfrm>
          <a:off x="1316665" y="6892126"/>
          <a:ext cx="10800000" cy="64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descr="Ease of use chart showing all 10 participants succeeded at the task. ">
            <a:extLst>
              <a:ext uri="{FF2B5EF4-FFF2-40B4-BE49-F238E27FC236}">
                <a16:creationId xmlns:a16="http://schemas.microsoft.com/office/drawing/2014/main" id="{EF12C579-0362-004B-B437-DF0B528186C4}"/>
              </a:ext>
            </a:extLst>
          </p:cNvPr>
          <p:cNvGraphicFramePr/>
          <p:nvPr>
            <p:extLst>
              <p:ext uri="{D42A27DB-BD31-4B8C-83A1-F6EECF244321}">
                <p14:modId xmlns:p14="http://schemas.microsoft.com/office/powerpoint/2010/main" val="4214069501"/>
              </p:ext>
            </p:extLst>
          </p:nvPr>
        </p:nvGraphicFramePr>
        <p:xfrm>
          <a:off x="12584538" y="6892126"/>
          <a:ext cx="10800000" cy="64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38425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ask 1 - Second period, more than $1000"/>
          <p:cNvSpPr txBox="1">
            <a:spLocks noGrp="1"/>
          </p:cNvSpPr>
          <p:nvPr>
            <p:ph type="title"/>
          </p:nvPr>
        </p:nvSpPr>
        <p:spPr>
          <a:xfrm>
            <a:off x="1266135" y="1143692"/>
            <a:ext cx="22767758" cy="1253677"/>
          </a:xfrm>
          <a:prstGeom prst="rect">
            <a:avLst/>
          </a:prstGeom>
        </p:spPr>
        <p:txBody>
          <a:bodyPr>
            <a:normAutofit fontScale="90000"/>
          </a:bodyPr>
          <a:lstStyle/>
          <a:p>
            <a:r>
              <a:rPr lang="fr-FR" sz="4800" b="1" i="0">
                <a:solidFill>
                  <a:srgbClr val="0070C0"/>
                </a:solidFill>
                <a:effectLst/>
                <a:latin typeface="+mj-lt"/>
              </a:rPr>
              <a:t>TEST DE VALIDATION : Tâche 4 – Déterminer le crédit pour la TPS/TVH – parent seul</a:t>
            </a:r>
            <a:endParaRPr sz="4800" b="1"/>
          </a:p>
        </p:txBody>
      </p:sp>
      <p:sp>
        <p:nvSpPr>
          <p:cNvPr id="287" name="Darren received the Canada Emergency Response Benefit for the first period, and applied again for the second period on April 13. He was rehired on April 21 and makes $500 a week. Does Darren need to do anything about his CERB payment?"/>
          <p:cNvSpPr txBox="1"/>
          <p:nvPr/>
        </p:nvSpPr>
        <p:spPr>
          <a:xfrm>
            <a:off x="1358041" y="2153814"/>
            <a:ext cx="10758623" cy="473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defTabSz="457200">
              <a:lnSpc>
                <a:spcPct val="100000"/>
              </a:lnSpc>
              <a:spcBef>
                <a:spcPts val="0"/>
              </a:spcBef>
              <a:defRPr sz="4100" i="1"/>
            </a:lvl1pPr>
          </a:lstStyle>
          <a:p>
            <a:r>
              <a:rPr lang="fr-FR" sz="2400" b="0" i="0">
                <a:solidFill>
                  <a:srgbClr val="3C4043"/>
                </a:solidFill>
                <a:effectLst/>
                <a:latin typeface="+mj-lt"/>
              </a:rPr>
              <a:t>Vous avez déposé vos impôts pour l'année fiscale 2021. Vous êtes admissible au crédit pour la TPS/TVH. Vous prévoyez recevoir un paiement de crédit pour la TPS/TVH en avril 2023. Quel sera le montant de ce paiement ?</a:t>
            </a:r>
            <a:endParaRPr lang="en-CA" sz="2400" i="0">
              <a:latin typeface="+mj-lt"/>
            </a:endParaRPr>
          </a:p>
          <a:p>
            <a:br>
              <a:rPr lang="fr-FR" sz="2400" b="0" i="0">
                <a:solidFill>
                  <a:srgbClr val="3C4043"/>
                </a:solidFill>
                <a:effectLst/>
                <a:latin typeface="+mj-lt"/>
              </a:rPr>
            </a:br>
            <a:r>
              <a:rPr lang="fr-FR" sz="2400" b="0" i="0">
                <a:solidFill>
                  <a:srgbClr val="3C4043"/>
                </a:solidFill>
                <a:effectLst/>
                <a:latin typeface="+mj-lt"/>
              </a:rPr>
              <a:t>Vos détails : </a:t>
            </a:r>
          </a:p>
          <a:p>
            <a:pPr marL="342900" indent="-342900">
              <a:buFont typeface="Arial" panose="020B0604020202020204" pitchFamily="34" charset="0"/>
              <a:buChar char="•"/>
            </a:pPr>
            <a:r>
              <a:rPr lang="fr-FR" sz="2400" b="0" i="0">
                <a:solidFill>
                  <a:srgbClr val="3C4043"/>
                </a:solidFill>
                <a:effectLst/>
                <a:latin typeface="+mj-lt"/>
              </a:rPr>
              <a:t>Vivez à Kelowna en Colombie-Britannique. </a:t>
            </a:r>
          </a:p>
          <a:p>
            <a:pPr marL="342900" indent="-342900">
              <a:buFont typeface="Arial" panose="020B0604020202020204" pitchFamily="34" charset="0"/>
              <a:buChar char="•"/>
            </a:pPr>
            <a:r>
              <a:rPr lang="fr-FR" sz="2400" b="0" i="0">
                <a:solidFill>
                  <a:srgbClr val="3C4043"/>
                </a:solidFill>
                <a:effectLst/>
                <a:latin typeface="+mj-lt"/>
              </a:rPr>
              <a:t>Avez déposé vos impôts 2021. </a:t>
            </a:r>
          </a:p>
          <a:p>
            <a:pPr marL="342900" indent="-342900">
              <a:buFont typeface="Arial" panose="020B0604020202020204" pitchFamily="34" charset="0"/>
              <a:buChar char="•"/>
            </a:pPr>
            <a:r>
              <a:rPr lang="fr-FR" sz="2400" b="0" i="0">
                <a:solidFill>
                  <a:srgbClr val="3C4043"/>
                </a:solidFill>
                <a:effectLst/>
                <a:latin typeface="+mj-lt"/>
              </a:rPr>
              <a:t>Votre revenu net en 2021 était de 20 000 $. </a:t>
            </a:r>
          </a:p>
          <a:p>
            <a:pPr marL="342900" indent="-342900">
              <a:buFont typeface="Arial" panose="020B0604020202020204" pitchFamily="34" charset="0"/>
              <a:buChar char="•"/>
            </a:pPr>
            <a:r>
              <a:rPr lang="fr-FR" sz="2400" b="0" i="0">
                <a:solidFill>
                  <a:srgbClr val="3C4043"/>
                </a:solidFill>
                <a:effectLst/>
                <a:latin typeface="+mj-lt"/>
              </a:rPr>
              <a:t>Vous avez 23 ans. </a:t>
            </a:r>
          </a:p>
          <a:p>
            <a:pPr marL="342900" indent="-342900">
              <a:buFont typeface="Arial" panose="020B0604020202020204" pitchFamily="34" charset="0"/>
              <a:buChar char="•"/>
            </a:pPr>
            <a:r>
              <a:rPr lang="fr-FR" sz="2400" b="0" i="0">
                <a:solidFill>
                  <a:srgbClr val="3C4043"/>
                </a:solidFill>
                <a:effectLst/>
                <a:latin typeface="+mj-lt"/>
              </a:rPr>
              <a:t>Parent célibataire. </a:t>
            </a:r>
          </a:p>
          <a:p>
            <a:pPr marL="342900" indent="-342900">
              <a:buFont typeface="Arial" panose="020B0604020202020204" pitchFamily="34" charset="0"/>
              <a:buChar char="•"/>
            </a:pPr>
            <a:r>
              <a:rPr lang="fr-FR" sz="2400" b="0" i="0">
                <a:solidFill>
                  <a:srgbClr val="3C4043"/>
                </a:solidFill>
                <a:effectLst/>
                <a:latin typeface="+mj-lt"/>
              </a:rPr>
              <a:t>Garde exclusive d'un enfant. </a:t>
            </a:r>
          </a:p>
          <a:p>
            <a:pPr marL="342900" indent="-342900">
              <a:buFont typeface="Arial" panose="020B0604020202020204" pitchFamily="34" charset="0"/>
              <a:buChar char="•"/>
            </a:pPr>
            <a:r>
              <a:rPr lang="fr-FR" sz="2400" b="0" i="0">
                <a:solidFill>
                  <a:srgbClr val="3C4043"/>
                </a:solidFill>
                <a:effectLst/>
                <a:latin typeface="+mj-lt"/>
              </a:rPr>
              <a:t>Le nom de votre enfant est Elena. Elena est née le 20 mai 2019.</a:t>
            </a:r>
            <a:endParaRPr lang="en-CA" sz="2400" i="0">
              <a:latin typeface="+mj-lt"/>
            </a:endParaRPr>
          </a:p>
        </p:txBody>
      </p:sp>
      <p:sp>
        <p:nvSpPr>
          <p:cNvPr id="286" name="4/8…"/>
          <p:cNvSpPr txBox="1"/>
          <p:nvPr/>
        </p:nvSpPr>
        <p:spPr>
          <a:xfrm>
            <a:off x="15906307" y="2323310"/>
            <a:ext cx="703037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r" defTabSz="457200">
              <a:spcBef>
                <a:spcPts val="0"/>
              </a:spcBef>
              <a:defRPr sz="17000">
                <a:solidFill>
                  <a:srgbClr val="6DBAE6"/>
                </a:solidFill>
                <a:latin typeface="Helvetica Neue Medium"/>
                <a:ea typeface="Helvetica Neue Medium"/>
                <a:cs typeface="Helvetica Neue Medium"/>
                <a:sym typeface="Helvetica Neue Medium"/>
              </a:defRPr>
            </a:pPr>
            <a:r>
              <a:rPr lang="en-US">
                <a:latin typeface="Arial" panose="020B0604020202020204" pitchFamily="34" charset="0"/>
                <a:cs typeface="Arial" panose="020B0604020202020204" pitchFamily="34" charset="0"/>
              </a:rPr>
              <a:t>10</a:t>
            </a:r>
            <a:r>
              <a:rPr lang="en-CA">
                <a:latin typeface="Arial" panose="020B0604020202020204" pitchFamily="34" charset="0"/>
                <a:cs typeface="Arial" panose="020B0604020202020204" pitchFamily="34" charset="0"/>
              </a:rPr>
              <a:t>/10</a:t>
            </a:r>
            <a:endParaRPr>
              <a:latin typeface="Arial" panose="020B0604020202020204" pitchFamily="34" charset="0"/>
              <a:cs typeface="Arial" panose="020B0604020202020204" pitchFamily="34" charset="0"/>
            </a:endParaRPr>
          </a:p>
          <a:p>
            <a:pPr algn="r" defTabSz="457200">
              <a:lnSpc>
                <a:spcPct val="80000"/>
              </a:lnSpc>
              <a:spcBef>
                <a:spcPts val="0"/>
              </a:spcBef>
              <a:defRPr sz="7000">
                <a:solidFill>
                  <a:srgbClr val="767676"/>
                </a:solidFill>
              </a:defRPr>
            </a:pPr>
            <a:r>
              <a:rPr lang="en-CA" sz="7200" b="0" i="0">
                <a:solidFill>
                  <a:srgbClr val="767676"/>
                </a:solidFill>
                <a:effectLst/>
                <a:latin typeface="Roboto" panose="02000000000000000000" pitchFamily="2" charset="0"/>
              </a:rPr>
              <a:t>Participants </a:t>
            </a:r>
            <a:r>
              <a:rPr lang="en-CA" sz="7200" b="0" i="0" err="1">
                <a:solidFill>
                  <a:srgbClr val="767676"/>
                </a:solidFill>
                <a:effectLst/>
                <a:latin typeface="Roboto" panose="02000000000000000000" pitchFamily="2" charset="0"/>
              </a:rPr>
              <a:t>ont</a:t>
            </a:r>
            <a:r>
              <a:rPr lang="en-CA" sz="7200" b="0" i="0">
                <a:solidFill>
                  <a:srgbClr val="767676"/>
                </a:solidFill>
                <a:effectLst/>
                <a:latin typeface="Roboto" panose="02000000000000000000" pitchFamily="2" charset="0"/>
              </a:rPr>
              <a:t> </a:t>
            </a:r>
            <a:r>
              <a:rPr lang="en-CA" sz="7200" b="0" i="0" err="1">
                <a:solidFill>
                  <a:srgbClr val="767676"/>
                </a:solidFill>
                <a:effectLst/>
                <a:latin typeface="Roboto" panose="02000000000000000000" pitchFamily="2" charset="0"/>
              </a:rPr>
              <a:t>réussi</a:t>
            </a:r>
            <a:endParaRPr lang="en-CA" sz="7200">
              <a:solidFill>
                <a:srgbClr val="767676"/>
              </a:solidFill>
              <a:latin typeface="Arial" panose="020B0604020202020204" pitchFamily="34" charset="0"/>
              <a:cs typeface="Arial" panose="020B0604020202020204" pitchFamily="34" charset="0"/>
            </a:endParaRPr>
          </a:p>
        </p:txBody>
      </p:sp>
      <p:graphicFrame>
        <p:nvGraphicFramePr>
          <p:cNvPr id="27" name="Chart 26" descr="Graphique montrant le temps passé à la tâche. Tous les participants ont réussi, et le temps consacré à la tâche varie de 2 à 6 minutes. ">
            <a:extLst>
              <a:ext uri="{FF2B5EF4-FFF2-40B4-BE49-F238E27FC236}">
                <a16:creationId xmlns:a16="http://schemas.microsoft.com/office/drawing/2014/main" id="{962CC75E-31B4-AD45-A047-66E5AA47FBCC}"/>
              </a:ext>
            </a:extLst>
          </p:cNvPr>
          <p:cNvGraphicFramePr/>
          <p:nvPr>
            <p:extLst>
              <p:ext uri="{D42A27DB-BD31-4B8C-83A1-F6EECF244321}">
                <p14:modId xmlns:p14="http://schemas.microsoft.com/office/powerpoint/2010/main" val="2092541271"/>
              </p:ext>
            </p:extLst>
          </p:nvPr>
        </p:nvGraphicFramePr>
        <p:xfrm>
          <a:off x="1316665" y="6892126"/>
          <a:ext cx="10800000" cy="64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descr="Tableau de facilité d'utilisation montrant que les 10 participants ont réussi la tâche. ">
            <a:extLst>
              <a:ext uri="{FF2B5EF4-FFF2-40B4-BE49-F238E27FC236}">
                <a16:creationId xmlns:a16="http://schemas.microsoft.com/office/drawing/2014/main" id="{EF12C579-0362-004B-B437-DF0B528186C4}"/>
              </a:ext>
            </a:extLst>
          </p:cNvPr>
          <p:cNvGraphicFramePr/>
          <p:nvPr>
            <p:extLst>
              <p:ext uri="{D42A27DB-BD31-4B8C-83A1-F6EECF244321}">
                <p14:modId xmlns:p14="http://schemas.microsoft.com/office/powerpoint/2010/main" val="2744936503"/>
              </p:ext>
            </p:extLst>
          </p:nvPr>
        </p:nvGraphicFramePr>
        <p:xfrm>
          <a:off x="12584538" y="6892126"/>
          <a:ext cx="10800000" cy="64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9495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ask 1 - Second period, more than $1000 - cont."/>
          <p:cNvSpPr txBox="1">
            <a:spLocks noGrp="1"/>
          </p:cNvSpPr>
          <p:nvPr>
            <p:ph type="title"/>
          </p:nvPr>
        </p:nvSpPr>
        <p:spPr>
          <a:prstGeom prst="rect">
            <a:avLst/>
          </a:prstGeom>
        </p:spPr>
        <p:txBody>
          <a:bodyPr>
            <a:normAutofit/>
          </a:bodyPr>
          <a:lstStyle/>
          <a:p>
            <a:r>
              <a:rPr lang="en-GB" sz="5200" b="1">
                <a:solidFill>
                  <a:srgbClr val="0070C0"/>
                </a:solidFill>
              </a:rPr>
              <a:t>Task 4 – Observations</a:t>
            </a:r>
            <a:endParaRPr sz="5200"/>
          </a:p>
        </p:txBody>
      </p:sp>
      <p:sp>
        <p:nvSpPr>
          <p:cNvPr id="308" name="Lorem ipsum dolor sit amet, consectetur adipiscing elit, sed do eiusmod tempor…"/>
          <p:cNvSpPr txBox="1">
            <a:spLocks noGrp="1"/>
          </p:cNvSpPr>
          <p:nvPr>
            <p:ph type="body" sz="half" idx="1"/>
          </p:nvPr>
        </p:nvSpPr>
        <p:spPr>
          <a:xfrm>
            <a:off x="1270000" y="3476615"/>
            <a:ext cx="10499825" cy="9293840"/>
          </a:xfrm>
          <a:prstGeom prst="rect">
            <a:avLst/>
          </a:prstGeom>
        </p:spPr>
        <p:txBody>
          <a:bodyPr>
            <a:normAutofit/>
          </a:bodyPr>
          <a:lstStyle/>
          <a:p>
            <a:r>
              <a:rPr lang="en-CA" sz="4000">
                <a:latin typeface="Arial" panose="020B0604020202020204" pitchFamily="34" charset="0"/>
                <a:ea typeface="Helvetica Neue" panose="02000503000000020004" pitchFamily="2" charset="0"/>
                <a:sym typeface="Helvetica Neue"/>
              </a:rPr>
              <a:t>In the baseline test </a:t>
            </a:r>
            <a:r>
              <a:rPr lang="en-CA" sz="4000" b="1">
                <a:latin typeface="Arial" panose="020B0604020202020204" pitchFamily="34" charset="0"/>
                <a:ea typeface="Helvetica Neue" panose="02000503000000020004" pitchFamily="2" charset="0"/>
                <a:sym typeface="Helvetica Neue"/>
              </a:rPr>
              <a:t>5/10 </a:t>
            </a:r>
            <a:r>
              <a:rPr lang="en-CA" sz="4000">
                <a:latin typeface="Arial" panose="020B0604020202020204" pitchFamily="34" charset="0"/>
              </a:rPr>
              <a:t>participants could not complete the task successfully.</a:t>
            </a:r>
            <a:r>
              <a:rPr lang="en-CA" sz="4000" b="1">
                <a:latin typeface="Arial" panose="020B0604020202020204" pitchFamily="34" charset="0"/>
                <a:ea typeface="Helvetica Neue" panose="02000503000000020004" pitchFamily="2" charset="0"/>
                <a:sym typeface="Helvetica Neue"/>
              </a:rPr>
              <a:t> </a:t>
            </a:r>
          </a:p>
          <a:p>
            <a:r>
              <a:rPr lang="en-CA" sz="4000">
                <a:latin typeface="Arial" panose="020B0604020202020204" pitchFamily="34" charset="0"/>
                <a:ea typeface="Helvetica Neue" panose="02000503000000020004" pitchFamily="2" charset="0"/>
                <a:sym typeface="Helvetica Neue"/>
              </a:rPr>
              <a:t>Additionally, in baseline test, </a:t>
            </a:r>
            <a:r>
              <a:rPr lang="en-CA" sz="4000" b="1">
                <a:latin typeface="Arial" panose="020B0604020202020204" pitchFamily="34" charset="0"/>
                <a:ea typeface="Helvetica Neue" panose="02000503000000020004" pitchFamily="2" charset="0"/>
                <a:sym typeface="Helvetica Neue"/>
              </a:rPr>
              <a:t>6/10 </a:t>
            </a:r>
            <a:r>
              <a:rPr lang="en-CA" sz="4000">
                <a:latin typeface="Arial" panose="020B0604020202020204" pitchFamily="34" charset="0"/>
              </a:rPr>
              <a:t>participants struggled to find the link to the “benefits calculator” within the paragraph </a:t>
            </a:r>
            <a:br>
              <a:rPr lang="en-CA" sz="4000">
                <a:latin typeface="Arial" panose="020B0604020202020204" pitchFamily="34" charset="0"/>
              </a:rPr>
            </a:br>
            <a:r>
              <a:rPr lang="en-CA" sz="4000">
                <a:latin typeface="Arial" panose="020B0604020202020204" pitchFamily="34" charset="0"/>
              </a:rPr>
              <a:t>of text.</a:t>
            </a:r>
          </a:p>
          <a:p>
            <a:r>
              <a:rPr lang="en-CA" sz="4000">
                <a:latin typeface="Arial" panose="020B0604020202020204" pitchFamily="34" charset="0"/>
              </a:rPr>
              <a:t>Now </a:t>
            </a:r>
            <a:r>
              <a:rPr lang="en-CA" sz="4000" b="1">
                <a:latin typeface="Arial" panose="020B0604020202020204" pitchFamily="34" charset="0"/>
              </a:rPr>
              <a:t>10/10</a:t>
            </a:r>
            <a:r>
              <a:rPr lang="en-CA" sz="4000">
                <a:latin typeface="Arial" panose="020B0604020202020204" pitchFamily="34" charset="0"/>
              </a:rPr>
              <a:t> participants using the design with the “big green button” succeeded during the validation testing</a:t>
            </a:r>
          </a:p>
          <a:p>
            <a:r>
              <a:rPr lang="en-CA" sz="4000">
                <a:latin typeface="Arial" panose="020B0604020202020204" pitchFamily="34" charset="0"/>
              </a:rPr>
              <a:t>Everything from success rate to time on task as well as perceived ease of use improved.</a:t>
            </a:r>
          </a:p>
        </p:txBody>
      </p:sp>
      <p:sp>
        <p:nvSpPr>
          <p:cNvPr id="309" name="Observations"/>
          <p:cNvSpPr txBox="1">
            <a:spLocks noGrp="1"/>
          </p:cNvSpPr>
          <p:nvPr>
            <p:ph type="body" idx="21"/>
          </p:nvPr>
        </p:nvSpPr>
        <p:spPr>
          <a:xfrm>
            <a:off x="1330945" y="2583686"/>
            <a:ext cx="10377935" cy="827824"/>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a:bodyPr>
          <a:lstStyle/>
          <a:p>
            <a:r>
              <a:rPr sz="4000" b="1">
                <a:latin typeface="Arial" panose="020B0604020202020204" pitchFamily="34" charset="0"/>
                <a:cs typeface="Arial" panose="020B0604020202020204" pitchFamily="34" charset="0"/>
              </a:rPr>
              <a:t>Observations</a:t>
            </a:r>
          </a:p>
        </p:txBody>
      </p:sp>
      <p:pic>
        <p:nvPicPr>
          <p:cNvPr id="6" name="Picture 5" descr="Screenshot of GST/HST-related webpage on Canada.ca">
            <a:extLst>
              <a:ext uri="{FF2B5EF4-FFF2-40B4-BE49-F238E27FC236}">
                <a16:creationId xmlns:a16="http://schemas.microsoft.com/office/drawing/2014/main" id="{CB3F3496-FE93-523F-223D-F40FD0A4F659}"/>
              </a:ext>
            </a:extLst>
          </p:cNvPr>
          <p:cNvPicPr>
            <a:picLocks noChangeAspect="1"/>
          </p:cNvPicPr>
          <p:nvPr/>
        </p:nvPicPr>
        <p:blipFill>
          <a:blip r:embed="rId2"/>
          <a:stretch>
            <a:fillRect/>
          </a:stretch>
        </p:blipFill>
        <p:spPr>
          <a:xfrm>
            <a:off x="12938149" y="3447118"/>
            <a:ext cx="10951035" cy="8922257"/>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FB1B2AE-55C3-8926-DDE7-F7C8E6EBFA6F}"/>
                  </a:ext>
                  <a:ext uri="{C183D7F6-B498-43B3-948B-1728B52AA6E4}">
                    <adec:decorative xmlns:adec="http://schemas.microsoft.com/office/drawing/2017/decorative" val="1"/>
                  </a:ext>
                </a:extLst>
              </p14:cNvPr>
              <p14:cNvContentPartPr/>
              <p14:nvPr/>
            </p14:nvContentPartPr>
            <p14:xfrm>
              <a:off x="21587809" y="11765227"/>
              <a:ext cx="1648800" cy="40320"/>
            </p14:xfrm>
          </p:contentPart>
        </mc:Choice>
        <mc:Fallback xmlns="">
          <p:pic>
            <p:nvPicPr>
              <p:cNvPr id="8" name="Ink 7">
                <a:extLst>
                  <a:ext uri="{FF2B5EF4-FFF2-40B4-BE49-F238E27FC236}">
                    <a16:creationId xmlns:a16="http://schemas.microsoft.com/office/drawing/2014/main" id="{1FB1B2AE-55C3-8926-DDE7-F7C8E6EBFA6F}"/>
                  </a:ext>
                  <a:ext uri="{C183D7F6-B498-43B3-948B-1728B52AA6E4}">
                    <adec:decorative xmlns:adec="http://schemas.microsoft.com/office/drawing/2017/decorative" val="1"/>
                  </a:ext>
                </a:extLst>
              </p:cNvPr>
              <p:cNvPicPr/>
              <p:nvPr/>
            </p:nvPicPr>
            <p:blipFill>
              <a:blip r:embed="rId4"/>
              <a:stretch>
                <a:fillRect/>
              </a:stretch>
            </p:blipFill>
            <p:spPr>
              <a:xfrm>
                <a:off x="21533809" y="11658183"/>
                <a:ext cx="1756440" cy="25405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287944B-3843-1C58-768B-475193DEDF8F}"/>
                  </a:ext>
                  <a:ext uri="{C183D7F6-B498-43B3-948B-1728B52AA6E4}">
                    <adec:decorative xmlns:adec="http://schemas.microsoft.com/office/drawing/2017/decorative" val="1"/>
                  </a:ext>
                </a:extLst>
              </p14:cNvPr>
              <p14:cNvContentPartPr/>
              <p14:nvPr/>
            </p14:nvContentPartPr>
            <p14:xfrm>
              <a:off x="13214594" y="12094652"/>
              <a:ext cx="1884240" cy="67680"/>
            </p14:xfrm>
          </p:contentPart>
        </mc:Choice>
        <mc:Fallback xmlns="">
          <p:pic>
            <p:nvPicPr>
              <p:cNvPr id="9" name="Ink 8">
                <a:extLst>
                  <a:ext uri="{FF2B5EF4-FFF2-40B4-BE49-F238E27FC236}">
                    <a16:creationId xmlns:a16="http://schemas.microsoft.com/office/drawing/2014/main" id="{F287944B-3843-1C58-768B-475193DEDF8F}"/>
                  </a:ext>
                  <a:ext uri="{C183D7F6-B498-43B3-948B-1728B52AA6E4}">
                    <adec:decorative xmlns:adec="http://schemas.microsoft.com/office/drawing/2017/decorative" val="1"/>
                  </a:ext>
                </a:extLst>
              </p:cNvPr>
              <p:cNvPicPr/>
              <p:nvPr/>
            </p:nvPicPr>
            <p:blipFill>
              <a:blip r:embed="rId6"/>
              <a:stretch>
                <a:fillRect/>
              </a:stretch>
            </p:blipFill>
            <p:spPr>
              <a:xfrm>
                <a:off x="13160604" y="11986074"/>
                <a:ext cx="1991859" cy="284473"/>
              </a:xfrm>
              <a:prstGeom prst="rect">
                <a:avLst/>
              </a:prstGeom>
            </p:spPr>
          </p:pic>
        </mc:Fallback>
      </mc:AlternateContent>
      <p:sp>
        <p:nvSpPr>
          <p:cNvPr id="11" name="Rounded Rectangular Callout 10" descr="Speech bubble">
            <a:extLst>
              <a:ext uri="{FF2B5EF4-FFF2-40B4-BE49-F238E27FC236}">
                <a16:creationId xmlns:a16="http://schemas.microsoft.com/office/drawing/2014/main" id="{ACEC77F2-9719-F665-8FED-383A8976EEDF}"/>
              </a:ext>
            </a:extLst>
          </p:cNvPr>
          <p:cNvSpPr/>
          <p:nvPr/>
        </p:nvSpPr>
        <p:spPr>
          <a:xfrm>
            <a:off x="17328689" y="9722291"/>
            <a:ext cx="4636953" cy="1339374"/>
          </a:xfrm>
          <a:prstGeom prst="wedgeRoundRectCallout">
            <a:avLst>
              <a:gd name="adj1" fmla="val 46143"/>
              <a:gd name="adj2" fmla="val 85330"/>
              <a:gd name="adj3" fmla="val 16667"/>
            </a:avLst>
          </a:prstGeom>
          <a:solidFill>
            <a:schemeClr val="bg1"/>
          </a:solidFill>
          <a:ln w="50800" cap="flat">
            <a:solidFill>
              <a:srgbClr val="4EBDEB"/>
            </a:solidFill>
            <a:miter lim="400000"/>
          </a:ln>
          <a:effectLst>
            <a:outerShdw blurRad="50800" dist="635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CA" sz="2400">
                <a:solidFill>
                  <a:schemeClr val="tx1"/>
                </a:solidFill>
                <a:latin typeface="Arial" panose="020B0604020202020204" pitchFamily="34" charset="0"/>
                <a:ea typeface="Helvetica Neue" panose="02000503000000020004" pitchFamily="2" charset="0"/>
                <a:cs typeface="Arial" panose="020B0604020202020204" pitchFamily="34" charset="0"/>
                <a:sym typeface="Helvetica Neue Medium"/>
              </a:rPr>
              <a:t>The link to the “benefits calculator” is buried within a paragraph of text</a:t>
            </a:r>
          </a:p>
        </p:txBody>
      </p:sp>
    </p:spTree>
    <p:extLst>
      <p:ext uri="{BB962C8B-B14F-4D97-AF65-F5344CB8AC3E}">
        <p14:creationId xmlns:p14="http://schemas.microsoft.com/office/powerpoint/2010/main" val="6751492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ask 1 - Second period, more than $1000 - cont."/>
          <p:cNvSpPr txBox="1">
            <a:spLocks noGrp="1"/>
          </p:cNvSpPr>
          <p:nvPr>
            <p:ph type="title"/>
          </p:nvPr>
        </p:nvSpPr>
        <p:spPr>
          <a:prstGeom prst="rect">
            <a:avLst/>
          </a:prstGeom>
        </p:spPr>
        <p:txBody>
          <a:bodyPr>
            <a:normAutofit/>
          </a:bodyPr>
          <a:lstStyle/>
          <a:p>
            <a:r>
              <a:rPr lang="fr-FR" sz="5400" b="1" i="0">
                <a:solidFill>
                  <a:srgbClr val="0070C0"/>
                </a:solidFill>
                <a:effectLst/>
                <a:latin typeface="+mj-lt"/>
              </a:rPr>
              <a:t>Tâche</a:t>
            </a:r>
            <a:r>
              <a:rPr lang="en-GB" sz="5200" b="1">
                <a:solidFill>
                  <a:srgbClr val="0070C0"/>
                </a:solidFill>
              </a:rPr>
              <a:t> 4 – Observations</a:t>
            </a:r>
            <a:endParaRPr sz="5200"/>
          </a:p>
        </p:txBody>
      </p:sp>
      <p:sp>
        <p:nvSpPr>
          <p:cNvPr id="308" name="Lorem ipsum dolor sit amet, consectetur adipiscing elit, sed do eiusmod tempor…"/>
          <p:cNvSpPr txBox="1">
            <a:spLocks noGrp="1"/>
          </p:cNvSpPr>
          <p:nvPr>
            <p:ph type="body" sz="half" idx="1"/>
          </p:nvPr>
        </p:nvSpPr>
        <p:spPr>
          <a:xfrm>
            <a:off x="1270000" y="3476615"/>
            <a:ext cx="10499825" cy="9293840"/>
          </a:xfrm>
          <a:prstGeom prst="rect">
            <a:avLst/>
          </a:prstGeom>
        </p:spPr>
        <p:txBody>
          <a:bodyPr>
            <a:normAutofit lnSpcReduction="10000"/>
          </a:bodyPr>
          <a:lstStyle/>
          <a:p>
            <a:r>
              <a:rPr lang="fr-FR" sz="4000" b="0" i="0">
                <a:solidFill>
                  <a:srgbClr val="3C4043"/>
                </a:solidFill>
                <a:effectLst/>
                <a:latin typeface="+mj-lt"/>
              </a:rPr>
              <a:t>Lors du test de base, 5 participants sur 10 n’ont pas réussi à accomplir la tâche avec succès. </a:t>
            </a:r>
            <a:br>
              <a:rPr lang="fr-FR" sz="4000" b="0" i="0">
                <a:solidFill>
                  <a:srgbClr val="3C4043"/>
                </a:solidFill>
                <a:effectLst/>
                <a:latin typeface="+mj-lt"/>
              </a:rPr>
            </a:br>
            <a:endParaRPr lang="fr-FR" sz="4000" b="0" i="0">
              <a:solidFill>
                <a:srgbClr val="3C4043"/>
              </a:solidFill>
              <a:effectLst/>
              <a:latin typeface="+mj-lt"/>
            </a:endParaRPr>
          </a:p>
          <a:p>
            <a:r>
              <a:rPr lang="fr-FR" sz="4000" b="0" i="0">
                <a:solidFill>
                  <a:srgbClr val="3C4043"/>
                </a:solidFill>
                <a:effectLst/>
                <a:latin typeface="+mj-lt"/>
              </a:rPr>
              <a:t>De plus, lors du test de base, 6 participants sur 10 ont eu du mal à trouver le lien vers le « calculateur d’avantages » dans le paragraphe de texte. </a:t>
            </a:r>
            <a:br>
              <a:rPr lang="fr-FR" sz="4000" b="0" i="0">
                <a:solidFill>
                  <a:srgbClr val="3C4043"/>
                </a:solidFill>
                <a:effectLst/>
                <a:latin typeface="+mj-lt"/>
              </a:rPr>
            </a:br>
            <a:endParaRPr lang="fr-FR" sz="4000" b="0" i="0">
              <a:solidFill>
                <a:srgbClr val="3C4043"/>
              </a:solidFill>
              <a:effectLst/>
              <a:latin typeface="+mj-lt"/>
            </a:endParaRPr>
          </a:p>
          <a:p>
            <a:r>
              <a:rPr lang="fr-FR" sz="4000" b="0" i="0">
                <a:solidFill>
                  <a:srgbClr val="3C4043"/>
                </a:solidFill>
                <a:effectLst/>
                <a:latin typeface="+mj-lt"/>
              </a:rPr>
              <a:t>Désormais, 10/10 des participants utilisant le design avec le « gros bouton vert » ont réussi les tests de validation. </a:t>
            </a:r>
            <a:br>
              <a:rPr lang="fr-FR" sz="4000" b="0" i="0">
                <a:solidFill>
                  <a:srgbClr val="3C4043"/>
                </a:solidFill>
                <a:effectLst/>
                <a:latin typeface="+mj-lt"/>
              </a:rPr>
            </a:br>
            <a:endParaRPr lang="fr-FR" sz="4000" b="0" i="0">
              <a:solidFill>
                <a:srgbClr val="3C4043"/>
              </a:solidFill>
              <a:effectLst/>
              <a:latin typeface="+mj-lt"/>
            </a:endParaRPr>
          </a:p>
          <a:p>
            <a:r>
              <a:rPr lang="fr-FR" sz="4000" b="0" i="0">
                <a:solidFill>
                  <a:srgbClr val="3C4043"/>
                </a:solidFill>
                <a:effectLst/>
                <a:latin typeface="+mj-lt"/>
              </a:rPr>
              <a:t>Tout, du taux de réussite au temps passé sur la tâche, en passant par la facilité d'utilisation perçue, s'est amélioré.</a:t>
            </a:r>
            <a:endParaRPr lang="en-CA" sz="4000">
              <a:latin typeface="+mj-lt"/>
            </a:endParaRPr>
          </a:p>
        </p:txBody>
      </p:sp>
      <p:sp>
        <p:nvSpPr>
          <p:cNvPr id="309" name="Observations"/>
          <p:cNvSpPr txBox="1">
            <a:spLocks noGrp="1"/>
          </p:cNvSpPr>
          <p:nvPr>
            <p:ph type="body" idx="21"/>
          </p:nvPr>
        </p:nvSpPr>
        <p:spPr>
          <a:xfrm>
            <a:off x="1330945" y="2583686"/>
            <a:ext cx="10377935" cy="827824"/>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a:bodyPr>
          <a:lstStyle/>
          <a:p>
            <a:r>
              <a:rPr sz="4000" b="1">
                <a:latin typeface="Arial" panose="020B0604020202020204" pitchFamily="34" charset="0"/>
                <a:cs typeface="Arial" panose="020B0604020202020204" pitchFamily="34" charset="0"/>
              </a:rPr>
              <a:t>Observations</a:t>
            </a:r>
          </a:p>
        </p:txBody>
      </p:sp>
      <p:pic>
        <p:nvPicPr>
          <p:cNvPr id="6" name="Picture 5" descr="Capture d'écran de la page web relative à la TPS/TVH sur Canada.ca">
            <a:extLst>
              <a:ext uri="{FF2B5EF4-FFF2-40B4-BE49-F238E27FC236}">
                <a16:creationId xmlns:a16="http://schemas.microsoft.com/office/drawing/2014/main" id="{CB3F3496-FE93-523F-223D-F40FD0A4F659}"/>
              </a:ext>
            </a:extLst>
          </p:cNvPr>
          <p:cNvPicPr>
            <a:picLocks noChangeAspect="1"/>
          </p:cNvPicPr>
          <p:nvPr/>
        </p:nvPicPr>
        <p:blipFill>
          <a:blip r:embed="rId2"/>
          <a:stretch>
            <a:fillRect/>
          </a:stretch>
        </p:blipFill>
        <p:spPr>
          <a:xfrm>
            <a:off x="12938149" y="3447118"/>
            <a:ext cx="10951035" cy="8922257"/>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FB1B2AE-55C3-8926-DDE7-F7C8E6EBFA6F}"/>
                  </a:ext>
                  <a:ext uri="{C183D7F6-B498-43B3-948B-1728B52AA6E4}">
                    <adec:decorative xmlns:adec="http://schemas.microsoft.com/office/drawing/2017/decorative" val="1"/>
                  </a:ext>
                </a:extLst>
              </p14:cNvPr>
              <p14:cNvContentPartPr/>
              <p14:nvPr/>
            </p14:nvContentPartPr>
            <p14:xfrm>
              <a:off x="21587809" y="11765227"/>
              <a:ext cx="1648800" cy="40320"/>
            </p14:xfrm>
          </p:contentPart>
        </mc:Choice>
        <mc:Fallback xmlns="">
          <p:pic>
            <p:nvPicPr>
              <p:cNvPr id="8" name="Ink 7">
                <a:extLst>
                  <a:ext uri="{FF2B5EF4-FFF2-40B4-BE49-F238E27FC236}">
                    <a16:creationId xmlns:a16="http://schemas.microsoft.com/office/drawing/2014/main" id="{1FB1B2AE-55C3-8926-DDE7-F7C8E6EBFA6F}"/>
                  </a:ext>
                  <a:ext uri="{C183D7F6-B498-43B3-948B-1728B52AA6E4}">
                    <adec:decorative xmlns:adec="http://schemas.microsoft.com/office/drawing/2017/decorative" val="1"/>
                  </a:ext>
                </a:extLst>
              </p:cNvPr>
              <p:cNvPicPr/>
              <p:nvPr/>
            </p:nvPicPr>
            <p:blipFill>
              <a:blip r:embed="rId4"/>
              <a:stretch>
                <a:fillRect/>
              </a:stretch>
            </p:blipFill>
            <p:spPr>
              <a:xfrm>
                <a:off x="21533809" y="11658183"/>
                <a:ext cx="1756440" cy="25405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287944B-3843-1C58-768B-475193DEDF8F}"/>
                  </a:ext>
                  <a:ext uri="{C183D7F6-B498-43B3-948B-1728B52AA6E4}">
                    <adec:decorative xmlns:adec="http://schemas.microsoft.com/office/drawing/2017/decorative" val="1"/>
                  </a:ext>
                </a:extLst>
              </p14:cNvPr>
              <p14:cNvContentPartPr/>
              <p14:nvPr/>
            </p14:nvContentPartPr>
            <p14:xfrm>
              <a:off x="13214594" y="12094652"/>
              <a:ext cx="1884240" cy="67680"/>
            </p14:xfrm>
          </p:contentPart>
        </mc:Choice>
        <mc:Fallback xmlns="">
          <p:pic>
            <p:nvPicPr>
              <p:cNvPr id="9" name="Ink 8">
                <a:extLst>
                  <a:ext uri="{FF2B5EF4-FFF2-40B4-BE49-F238E27FC236}">
                    <a16:creationId xmlns:a16="http://schemas.microsoft.com/office/drawing/2014/main" id="{F287944B-3843-1C58-768B-475193DEDF8F}"/>
                  </a:ext>
                  <a:ext uri="{C183D7F6-B498-43B3-948B-1728B52AA6E4}">
                    <adec:decorative xmlns:adec="http://schemas.microsoft.com/office/drawing/2017/decorative" val="1"/>
                  </a:ext>
                </a:extLst>
              </p:cNvPr>
              <p:cNvPicPr/>
              <p:nvPr/>
            </p:nvPicPr>
            <p:blipFill>
              <a:blip r:embed="rId6"/>
              <a:stretch>
                <a:fillRect/>
              </a:stretch>
            </p:blipFill>
            <p:spPr>
              <a:xfrm>
                <a:off x="13160604" y="11986074"/>
                <a:ext cx="1991859" cy="284473"/>
              </a:xfrm>
              <a:prstGeom prst="rect">
                <a:avLst/>
              </a:prstGeom>
            </p:spPr>
          </p:pic>
        </mc:Fallback>
      </mc:AlternateContent>
      <p:sp>
        <p:nvSpPr>
          <p:cNvPr id="11" name="Rounded Rectangular Callout 10" descr="Bulle de dialogue">
            <a:extLst>
              <a:ext uri="{FF2B5EF4-FFF2-40B4-BE49-F238E27FC236}">
                <a16:creationId xmlns:a16="http://schemas.microsoft.com/office/drawing/2014/main" id="{ACEC77F2-9719-F665-8FED-383A8976EEDF}"/>
              </a:ext>
            </a:extLst>
          </p:cNvPr>
          <p:cNvSpPr/>
          <p:nvPr/>
        </p:nvSpPr>
        <p:spPr>
          <a:xfrm>
            <a:off x="17328689" y="9722291"/>
            <a:ext cx="4636953" cy="1339374"/>
          </a:xfrm>
          <a:prstGeom prst="wedgeRoundRectCallout">
            <a:avLst>
              <a:gd name="adj1" fmla="val 46143"/>
              <a:gd name="adj2" fmla="val 85330"/>
              <a:gd name="adj3" fmla="val 16667"/>
            </a:avLst>
          </a:prstGeom>
          <a:solidFill>
            <a:schemeClr val="bg1"/>
          </a:solidFill>
          <a:ln w="50800" cap="flat">
            <a:solidFill>
              <a:srgbClr val="4EBDEB"/>
            </a:solidFill>
            <a:miter lim="400000"/>
          </a:ln>
          <a:effectLst>
            <a:outerShdw blurRad="228600" dist="139700" dir="7320000" sx="103000" sy="103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fr-FR" sz="2400" b="0" i="0">
                <a:solidFill>
                  <a:srgbClr val="3C4043"/>
                </a:solidFill>
                <a:effectLst/>
                <a:latin typeface="+mj-lt"/>
              </a:rPr>
              <a:t>Le lien vers le « calculateur d’avantages » est enfoui dans un paragraphe de texte</a:t>
            </a:r>
            <a:endParaRPr lang="en-CA" sz="2400">
              <a:solidFill>
                <a:schemeClr val="tx1"/>
              </a:solidFill>
              <a:latin typeface="+mj-lt"/>
              <a:ea typeface="Helvetica Neue" panose="02000503000000020004" pitchFamily="2" charset="0"/>
              <a:cs typeface="Arial" panose="020B0604020202020204" pitchFamily="34" charset="0"/>
              <a:sym typeface="Helvetica Neue Medium"/>
            </a:endParaRPr>
          </a:p>
        </p:txBody>
      </p:sp>
    </p:spTree>
    <p:extLst>
      <p:ext uri="{BB962C8B-B14F-4D97-AF65-F5344CB8AC3E}">
        <p14:creationId xmlns:p14="http://schemas.microsoft.com/office/powerpoint/2010/main" val="1926470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shot of &quot;How much you can expect to receive&quot; web page on Canada.ca. ">
            <a:extLst>
              <a:ext uri="{FF2B5EF4-FFF2-40B4-BE49-F238E27FC236}">
                <a16:creationId xmlns:a16="http://schemas.microsoft.com/office/drawing/2014/main" id="{0790CA9C-B0E2-AF51-6E07-620722C75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304" y="3482151"/>
            <a:ext cx="10926763" cy="7650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 name="Task 1 - Second period, more than $1000 - cont."/>
          <p:cNvSpPr txBox="1">
            <a:spLocks noGrp="1"/>
          </p:cNvSpPr>
          <p:nvPr>
            <p:ph type="title"/>
          </p:nvPr>
        </p:nvSpPr>
        <p:spPr>
          <a:prstGeom prst="rect">
            <a:avLst/>
          </a:prstGeom>
        </p:spPr>
        <p:txBody>
          <a:bodyPr>
            <a:normAutofit/>
          </a:bodyPr>
          <a:lstStyle/>
          <a:p>
            <a:r>
              <a:rPr lang="en-GB" sz="5200" b="1">
                <a:solidFill>
                  <a:srgbClr val="0070C0"/>
                </a:solidFill>
              </a:rPr>
              <a:t>Task 4 – Observations – </a:t>
            </a:r>
            <a:r>
              <a:rPr lang="en-GB" sz="5200" b="1" i="1">
                <a:solidFill>
                  <a:srgbClr val="0070C0"/>
                </a:solidFill>
              </a:rPr>
              <a:t>cont</a:t>
            </a:r>
            <a:r>
              <a:rPr lang="en-GB" sz="5200" b="1">
                <a:solidFill>
                  <a:srgbClr val="0070C0"/>
                </a:solidFill>
              </a:rPr>
              <a:t>. </a:t>
            </a:r>
            <a:endParaRPr sz="5200"/>
          </a:p>
        </p:txBody>
      </p:sp>
      <p:sp>
        <p:nvSpPr>
          <p:cNvPr id="309" name="Observations"/>
          <p:cNvSpPr txBox="1">
            <a:spLocks noGrp="1"/>
          </p:cNvSpPr>
          <p:nvPr>
            <p:ph type="body" idx="21"/>
          </p:nvPr>
        </p:nvSpPr>
        <p:spPr>
          <a:xfrm>
            <a:off x="1330945" y="2583686"/>
            <a:ext cx="10377935" cy="827824"/>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a:bodyPr>
          <a:lstStyle/>
          <a:p>
            <a:r>
              <a:rPr lang="en-CA" sz="4000" b="1">
                <a:latin typeface="Arial" panose="020B0604020202020204" pitchFamily="34" charset="0"/>
                <a:cs typeface="Arial" panose="020B0604020202020204" pitchFamily="34" charset="0"/>
              </a:rPr>
              <a:t>Before</a:t>
            </a:r>
            <a:endParaRPr sz="4000" b="1">
              <a:latin typeface="Arial" panose="020B0604020202020204" pitchFamily="34" charset="0"/>
              <a:cs typeface="Arial" panose="020B0604020202020204" pitchFamily="34" charset="0"/>
            </a:endParaRPr>
          </a:p>
        </p:txBody>
      </p:sp>
      <p:sp>
        <p:nvSpPr>
          <p:cNvPr id="4" name="Rounded Rectangular Callout 3">
            <a:extLst>
              <a:ext uri="{FF2B5EF4-FFF2-40B4-BE49-F238E27FC236}">
                <a16:creationId xmlns:a16="http://schemas.microsoft.com/office/drawing/2014/main" id="{C2B5BCCE-B14F-22E1-FD67-DE714C41AD7D}"/>
              </a:ext>
            </a:extLst>
          </p:cNvPr>
          <p:cNvSpPr/>
          <p:nvPr/>
        </p:nvSpPr>
        <p:spPr>
          <a:xfrm>
            <a:off x="16304166" y="11129970"/>
            <a:ext cx="4765134" cy="1747996"/>
          </a:xfrm>
          <a:prstGeom prst="wedgeRoundRectCallout">
            <a:avLst>
              <a:gd name="adj1" fmla="val -56242"/>
              <a:gd name="adj2" fmla="val -82125"/>
              <a:gd name="adj3" fmla="val 16667"/>
            </a:avLst>
          </a:prstGeom>
          <a:solidFill>
            <a:schemeClr val="bg1"/>
          </a:solidFill>
          <a:ln w="50800" cap="flat">
            <a:solidFill>
              <a:srgbClr val="4EBDEB"/>
            </a:solidFill>
            <a:miter lim="400000"/>
          </a:ln>
          <a:effectLst>
            <a:outerShdw blurRad="50800" dist="635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CA" sz="2400">
                <a:solidFill>
                  <a:schemeClr val="tx1"/>
                </a:solidFill>
                <a:latin typeface="Arial" panose="020B0604020202020204" pitchFamily="34" charset="0"/>
                <a:ea typeface="Helvetica Neue" panose="02000503000000020004" pitchFamily="2" charset="0"/>
                <a:cs typeface="Arial" panose="020B0604020202020204" pitchFamily="34" charset="0"/>
                <a:sym typeface="Helvetica Neue Medium"/>
              </a:rPr>
              <a:t>Applied a successful design pattern (used in other program areas such as CCB) which improved the findability.</a:t>
            </a:r>
            <a:endParaRPr lang="en-US" sz="2400">
              <a:solidFill>
                <a:schemeClr val="tx1"/>
              </a:solidFill>
              <a:latin typeface="Arial" panose="020B0604020202020204" pitchFamily="34" charset="0"/>
              <a:ea typeface="Helvetica Neue Medium"/>
              <a:cs typeface="Arial" panose="020B0604020202020204" pitchFamily="34" charset="0"/>
              <a:sym typeface="Helvetica Neue Medium"/>
            </a:endParaRPr>
          </a:p>
        </p:txBody>
      </p:sp>
      <p:sp>
        <p:nvSpPr>
          <p:cNvPr id="16" name="Observations">
            <a:extLst>
              <a:ext uri="{FF2B5EF4-FFF2-40B4-BE49-F238E27FC236}">
                <a16:creationId xmlns:a16="http://schemas.microsoft.com/office/drawing/2014/main" id="{71B16FFC-7290-43B4-2122-B79B180835B4}"/>
              </a:ext>
            </a:extLst>
          </p:cNvPr>
          <p:cNvSpPr txBox="1">
            <a:spLocks/>
          </p:cNvSpPr>
          <p:nvPr/>
        </p:nvSpPr>
        <p:spPr>
          <a:xfrm>
            <a:off x="12578304" y="2583686"/>
            <a:ext cx="10377935" cy="82782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19" rIns="45719" bIns="45719">
            <a:normAutofit/>
          </a:bodyPr>
          <a:lstStyle>
            <a:lvl1pPr marL="0" marR="0" indent="0" algn="l" defTabSz="82550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Helvetica Neue Medium"/>
                <a:cs typeface="Arial" panose="020B0604020202020204" pitchFamily="34" charset="0"/>
                <a:sym typeface="Helvetica Neue Medium"/>
              </a:defRPr>
            </a:lvl1pPr>
            <a:lvl2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9pPr>
          </a:lstStyle>
          <a:p>
            <a:pPr hangingPunct="1"/>
            <a:r>
              <a:rPr lang="en-CA" sz="4000" b="1">
                <a:latin typeface="Arial" panose="020B0604020202020204" pitchFamily="34" charset="0"/>
              </a:rPr>
              <a:t>After</a:t>
            </a:r>
          </a:p>
        </p:txBody>
      </p:sp>
      <p:sp>
        <p:nvSpPr>
          <p:cNvPr id="17" name="Rounded Rectangular Callout 3">
            <a:extLst>
              <a:ext uri="{FF2B5EF4-FFF2-40B4-BE49-F238E27FC236}">
                <a16:creationId xmlns:a16="http://schemas.microsoft.com/office/drawing/2014/main" id="{9203E1B1-93FE-B0E3-10AC-BD558F680C60}"/>
              </a:ext>
            </a:extLst>
          </p:cNvPr>
          <p:cNvSpPr/>
          <p:nvPr/>
        </p:nvSpPr>
        <p:spPr>
          <a:xfrm>
            <a:off x="6173400" y="7054995"/>
            <a:ext cx="5460478" cy="1747996"/>
          </a:xfrm>
          <a:prstGeom prst="wedgeRoundRectCallout">
            <a:avLst>
              <a:gd name="adj1" fmla="val -72351"/>
              <a:gd name="adj2" fmla="val -21284"/>
              <a:gd name="adj3" fmla="val 16667"/>
            </a:avLst>
          </a:prstGeom>
          <a:solidFill>
            <a:schemeClr val="bg1"/>
          </a:solidFill>
          <a:ln w="50800" cap="flat">
            <a:solidFill>
              <a:srgbClr val="4EBDEB"/>
            </a:solidFill>
            <a:miter lim="400000"/>
          </a:ln>
          <a:effectLst>
            <a:outerShdw blurRad="50800" dist="635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CA" sz="2400">
                <a:solidFill>
                  <a:schemeClr val="tx1"/>
                </a:solidFill>
                <a:latin typeface="Arial" panose="020B0604020202020204" pitchFamily="34" charset="0"/>
                <a:ea typeface="Helvetica Neue" panose="02000503000000020004" pitchFamily="2" charset="0"/>
                <a:cs typeface="Arial" panose="020B0604020202020204" pitchFamily="34" charset="0"/>
                <a:sym typeface="Helvetica Neue Medium"/>
              </a:rPr>
              <a:t>The original listing was slightly long due to the full details on display for each province, rather than focusing on one province.</a:t>
            </a:r>
            <a:endParaRPr lang="en-US" sz="2400">
              <a:solidFill>
                <a:schemeClr val="tx1"/>
              </a:solidFill>
              <a:latin typeface="Arial" panose="020B0604020202020204" pitchFamily="34" charset="0"/>
              <a:ea typeface="Helvetica Neue Medium"/>
              <a:cs typeface="Arial" panose="020B0604020202020204" pitchFamily="34" charset="0"/>
              <a:sym typeface="Helvetica Neue Medium"/>
            </a:endParaRPr>
          </a:p>
        </p:txBody>
      </p:sp>
      <p:pic>
        <p:nvPicPr>
          <p:cNvPr id="2" name="Picture 1" descr="Screenshot of &quot;How much you can expect to receive&quot; web page on Canada.ca. ">
            <a:extLst>
              <a:ext uri="{FF2B5EF4-FFF2-40B4-BE49-F238E27FC236}">
                <a16:creationId xmlns:a16="http://schemas.microsoft.com/office/drawing/2014/main" id="{21A91509-3483-CD6D-C5B1-70558D6C531A}"/>
              </a:ext>
            </a:extLst>
          </p:cNvPr>
          <p:cNvPicPr>
            <a:picLocks noChangeAspect="1"/>
          </p:cNvPicPr>
          <p:nvPr/>
        </p:nvPicPr>
        <p:blipFill>
          <a:blip r:embed="rId4"/>
          <a:stretch>
            <a:fillRect/>
          </a:stretch>
        </p:blipFill>
        <p:spPr>
          <a:xfrm>
            <a:off x="1220572" y="3465890"/>
            <a:ext cx="10971428" cy="6038095"/>
          </a:xfrm>
          <a:prstGeom prst="rect">
            <a:avLst/>
          </a:prstGeom>
          <a:ln>
            <a:solidFill>
              <a:schemeClr val="tx1"/>
            </a:solidFill>
          </a:ln>
        </p:spPr>
      </p:pic>
    </p:spTree>
    <p:extLst>
      <p:ext uri="{BB962C8B-B14F-4D97-AF65-F5344CB8AC3E}">
        <p14:creationId xmlns:p14="http://schemas.microsoft.com/office/powerpoint/2010/main" val="150085516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pture d'écran de la page web &quot;Combien pouvez-vous vous attendre à recevoir&quot; en anglais sur Canada.ca.">
            <a:extLst>
              <a:ext uri="{FF2B5EF4-FFF2-40B4-BE49-F238E27FC236}">
                <a16:creationId xmlns:a16="http://schemas.microsoft.com/office/drawing/2014/main" id="{0790CA9C-B0E2-AF51-6E07-620722C75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304" y="3482151"/>
            <a:ext cx="10926763" cy="7650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 name="Task 1 - Second period, more than $1000 - cont."/>
          <p:cNvSpPr txBox="1">
            <a:spLocks noGrp="1"/>
          </p:cNvSpPr>
          <p:nvPr>
            <p:ph type="title"/>
          </p:nvPr>
        </p:nvSpPr>
        <p:spPr>
          <a:prstGeom prst="rect">
            <a:avLst/>
          </a:prstGeom>
        </p:spPr>
        <p:txBody>
          <a:bodyPr>
            <a:normAutofit/>
          </a:bodyPr>
          <a:lstStyle/>
          <a:p>
            <a:r>
              <a:rPr lang="fr-FR" sz="5400" b="1" i="0">
                <a:solidFill>
                  <a:srgbClr val="0070C0"/>
                </a:solidFill>
                <a:effectLst/>
                <a:latin typeface="+mj-lt"/>
              </a:rPr>
              <a:t>Tâche</a:t>
            </a:r>
            <a:r>
              <a:rPr lang="en-GB" sz="5200" b="1">
                <a:solidFill>
                  <a:srgbClr val="0070C0"/>
                </a:solidFill>
              </a:rPr>
              <a:t> 4 – Observations – </a:t>
            </a:r>
            <a:r>
              <a:rPr lang="en-GB" sz="5200" b="1" i="1">
                <a:solidFill>
                  <a:srgbClr val="0070C0"/>
                </a:solidFill>
              </a:rPr>
              <a:t>cont</a:t>
            </a:r>
            <a:r>
              <a:rPr lang="en-GB" sz="5200" b="1">
                <a:solidFill>
                  <a:srgbClr val="0070C0"/>
                </a:solidFill>
              </a:rPr>
              <a:t>. </a:t>
            </a:r>
            <a:endParaRPr sz="5200"/>
          </a:p>
        </p:txBody>
      </p:sp>
      <p:sp>
        <p:nvSpPr>
          <p:cNvPr id="309" name="Observations"/>
          <p:cNvSpPr txBox="1">
            <a:spLocks noGrp="1"/>
          </p:cNvSpPr>
          <p:nvPr>
            <p:ph type="body" idx="21"/>
          </p:nvPr>
        </p:nvSpPr>
        <p:spPr>
          <a:xfrm>
            <a:off x="1330945" y="2583686"/>
            <a:ext cx="10377935" cy="827824"/>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a:bodyPr>
          <a:lstStyle/>
          <a:p>
            <a:r>
              <a:rPr lang="en-CA" sz="4000" b="1" i="0">
                <a:solidFill>
                  <a:srgbClr val="3C4043"/>
                </a:solidFill>
                <a:effectLst/>
                <a:latin typeface="+mj-lt"/>
              </a:rPr>
              <a:t>Avant</a:t>
            </a:r>
            <a:endParaRPr sz="4000" b="1">
              <a:latin typeface="+mj-lt"/>
              <a:cs typeface="Arial" panose="020B0604020202020204" pitchFamily="34" charset="0"/>
            </a:endParaRPr>
          </a:p>
        </p:txBody>
      </p:sp>
      <p:sp>
        <p:nvSpPr>
          <p:cNvPr id="4" name="Rounded Rectangular Callout 3">
            <a:extLst>
              <a:ext uri="{FF2B5EF4-FFF2-40B4-BE49-F238E27FC236}">
                <a16:creationId xmlns:a16="http://schemas.microsoft.com/office/drawing/2014/main" id="{C2B5BCCE-B14F-22E1-FD67-DE714C41AD7D}"/>
              </a:ext>
            </a:extLst>
          </p:cNvPr>
          <p:cNvSpPr/>
          <p:nvPr/>
        </p:nvSpPr>
        <p:spPr>
          <a:xfrm>
            <a:off x="16304166" y="11129970"/>
            <a:ext cx="4765134" cy="1747996"/>
          </a:xfrm>
          <a:prstGeom prst="wedgeRoundRectCallout">
            <a:avLst>
              <a:gd name="adj1" fmla="val -56242"/>
              <a:gd name="adj2" fmla="val -82125"/>
              <a:gd name="adj3" fmla="val 16667"/>
            </a:avLst>
          </a:prstGeom>
          <a:solidFill>
            <a:schemeClr val="bg1"/>
          </a:solidFill>
          <a:ln w="50800" cap="flat">
            <a:solidFill>
              <a:srgbClr val="4EBDEB"/>
            </a:solidFill>
            <a:miter lim="400000"/>
          </a:ln>
          <a:effectLst>
            <a:outerShdw blurRad="355600" dist="152400" dir="348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fr-FR" sz="2400" b="0" i="0">
                <a:solidFill>
                  <a:srgbClr val="3C4043"/>
                </a:solidFill>
                <a:effectLst/>
                <a:latin typeface="+mj-lt"/>
              </a:rPr>
              <a:t>Application d'un modèle de conception réussi (utilisé sur d'autres pages Web) qui a amélioré la facilité de recherche.</a:t>
            </a:r>
            <a:endParaRPr lang="en-US" sz="2400">
              <a:solidFill>
                <a:schemeClr val="tx1"/>
              </a:solidFill>
              <a:latin typeface="+mj-lt"/>
              <a:ea typeface="Helvetica Neue Medium"/>
              <a:cs typeface="Arial" panose="020B0604020202020204" pitchFamily="34" charset="0"/>
              <a:sym typeface="Helvetica Neue Medium"/>
            </a:endParaRPr>
          </a:p>
        </p:txBody>
      </p:sp>
      <p:sp>
        <p:nvSpPr>
          <p:cNvPr id="16" name="Observations">
            <a:extLst>
              <a:ext uri="{FF2B5EF4-FFF2-40B4-BE49-F238E27FC236}">
                <a16:creationId xmlns:a16="http://schemas.microsoft.com/office/drawing/2014/main" id="{71B16FFC-7290-43B4-2122-B79B180835B4}"/>
              </a:ext>
            </a:extLst>
          </p:cNvPr>
          <p:cNvSpPr txBox="1">
            <a:spLocks/>
          </p:cNvSpPr>
          <p:nvPr/>
        </p:nvSpPr>
        <p:spPr>
          <a:xfrm>
            <a:off x="12578304" y="2583686"/>
            <a:ext cx="10377935" cy="82782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19" rIns="45719" bIns="45719">
            <a:normAutofit/>
          </a:bodyPr>
          <a:lstStyle>
            <a:lvl1pPr marL="0" marR="0" indent="0" algn="l" defTabSz="82550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Helvetica Neue Medium"/>
                <a:cs typeface="Arial" panose="020B0604020202020204" pitchFamily="34" charset="0"/>
                <a:sym typeface="Helvetica Neue Medium"/>
              </a:defRPr>
            </a:lvl1pPr>
            <a:lvl2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3200" b="0" i="0" u="none" strike="noStrike" cap="none" spc="0" baseline="0">
                <a:solidFill>
                  <a:srgbClr val="767676"/>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4800" b="0" i="0" u="none" strike="noStrike" cap="none" spc="0" baseline="0">
                <a:solidFill>
                  <a:srgbClr val="767676"/>
                </a:solidFill>
                <a:uFillTx/>
                <a:latin typeface="+mn-lt"/>
                <a:ea typeface="+mn-ea"/>
                <a:cs typeface="+mn-cs"/>
                <a:sym typeface="Helvetica Neue"/>
              </a:defRPr>
            </a:lvl9pPr>
          </a:lstStyle>
          <a:p>
            <a:pPr hangingPunct="1"/>
            <a:r>
              <a:rPr lang="en-CA" sz="4000" b="1" i="0">
                <a:solidFill>
                  <a:srgbClr val="3C4043"/>
                </a:solidFill>
                <a:effectLst/>
                <a:latin typeface="+mj-lt"/>
              </a:rPr>
              <a:t>Après</a:t>
            </a:r>
            <a:endParaRPr lang="en-CA" sz="4000" b="1">
              <a:latin typeface="+mj-lt"/>
            </a:endParaRPr>
          </a:p>
        </p:txBody>
      </p:sp>
      <p:sp>
        <p:nvSpPr>
          <p:cNvPr id="17" name="Rounded Rectangular Callout 3">
            <a:extLst>
              <a:ext uri="{FF2B5EF4-FFF2-40B4-BE49-F238E27FC236}">
                <a16:creationId xmlns:a16="http://schemas.microsoft.com/office/drawing/2014/main" id="{9203E1B1-93FE-B0E3-10AC-BD558F680C60}"/>
              </a:ext>
            </a:extLst>
          </p:cNvPr>
          <p:cNvSpPr/>
          <p:nvPr/>
        </p:nvSpPr>
        <p:spPr>
          <a:xfrm>
            <a:off x="6173400" y="7054995"/>
            <a:ext cx="5460478" cy="1747996"/>
          </a:xfrm>
          <a:prstGeom prst="wedgeRoundRectCallout">
            <a:avLst>
              <a:gd name="adj1" fmla="val -72351"/>
              <a:gd name="adj2" fmla="val -21284"/>
              <a:gd name="adj3" fmla="val 16667"/>
            </a:avLst>
          </a:prstGeom>
          <a:solidFill>
            <a:schemeClr val="bg1"/>
          </a:solidFill>
          <a:ln w="50800" cap="flat">
            <a:solidFill>
              <a:srgbClr val="4EBDEB"/>
            </a:solidFill>
            <a:miter lim="400000"/>
          </a:ln>
          <a:effectLst>
            <a:outerShdw blurRad="50800" dist="635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CA" sz="2400">
                <a:solidFill>
                  <a:schemeClr val="tx1"/>
                </a:solidFill>
                <a:latin typeface="Arial" panose="020B0604020202020204" pitchFamily="34" charset="0"/>
                <a:ea typeface="Helvetica Neue" panose="02000503000000020004" pitchFamily="2" charset="0"/>
                <a:cs typeface="Arial" panose="020B0604020202020204" pitchFamily="34" charset="0"/>
                <a:sym typeface="Helvetica Neue Medium"/>
              </a:rPr>
              <a:t>The original listing was slightly long due to the full details on display for each province, rather than focusing on one province.</a:t>
            </a:r>
            <a:endParaRPr lang="en-US" sz="2400">
              <a:solidFill>
                <a:schemeClr val="tx1"/>
              </a:solidFill>
              <a:latin typeface="Arial" panose="020B0604020202020204" pitchFamily="34" charset="0"/>
              <a:ea typeface="Helvetica Neue Medium"/>
              <a:cs typeface="Arial" panose="020B0604020202020204" pitchFamily="34" charset="0"/>
              <a:sym typeface="Helvetica Neue Medium"/>
            </a:endParaRPr>
          </a:p>
        </p:txBody>
      </p:sp>
      <p:pic>
        <p:nvPicPr>
          <p:cNvPr id="2" name="Picture 1" descr="Capture d'écran de la page web &quot;Combien pouvez-vous vous attendre à recevoir&quot; en anglais sur Canada.ca.">
            <a:extLst>
              <a:ext uri="{FF2B5EF4-FFF2-40B4-BE49-F238E27FC236}">
                <a16:creationId xmlns:a16="http://schemas.microsoft.com/office/drawing/2014/main" id="{21A91509-3483-CD6D-C5B1-70558D6C531A}"/>
              </a:ext>
            </a:extLst>
          </p:cNvPr>
          <p:cNvPicPr>
            <a:picLocks noChangeAspect="1"/>
          </p:cNvPicPr>
          <p:nvPr/>
        </p:nvPicPr>
        <p:blipFill>
          <a:blip r:embed="rId4"/>
          <a:stretch>
            <a:fillRect/>
          </a:stretch>
        </p:blipFill>
        <p:spPr>
          <a:xfrm>
            <a:off x="1220572" y="3465890"/>
            <a:ext cx="10971428" cy="6038095"/>
          </a:xfrm>
          <a:prstGeom prst="rect">
            <a:avLst/>
          </a:prstGeom>
          <a:ln>
            <a:solidFill>
              <a:schemeClr val="tx1"/>
            </a:solidFill>
          </a:ln>
        </p:spPr>
      </p:pic>
    </p:spTree>
    <p:extLst>
      <p:ext uri="{BB962C8B-B14F-4D97-AF65-F5344CB8AC3E}">
        <p14:creationId xmlns:p14="http://schemas.microsoft.com/office/powerpoint/2010/main" val="21041810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E92E-D051-174C-BDA0-35B18147277D}"/>
              </a:ext>
            </a:extLst>
          </p:cNvPr>
          <p:cNvSpPr>
            <a:spLocks noGrp="1"/>
          </p:cNvSpPr>
          <p:nvPr>
            <p:ph type="ctrTitle"/>
          </p:nvPr>
        </p:nvSpPr>
        <p:spPr>
          <a:xfrm>
            <a:off x="1198431" y="1342420"/>
            <a:ext cx="6275795" cy="4899354"/>
          </a:xfrm>
        </p:spPr>
        <p:txBody>
          <a:bodyPr>
            <a:normAutofit/>
          </a:bodyPr>
          <a:lstStyle/>
          <a:p>
            <a:r>
              <a:rPr lang="en-CA" sz="6000" b="1">
                <a:solidFill>
                  <a:srgbClr val="157AC0"/>
                </a:solidFill>
                <a:latin typeface="Arial" panose="020B0604020202020204" pitchFamily="34" charset="0"/>
                <a:cs typeface="Arial" panose="020B0604020202020204" pitchFamily="34" charset="0"/>
              </a:rPr>
              <a:t>Questions?</a:t>
            </a:r>
            <a:endParaRPr lang="en-US" sz="6000"/>
          </a:p>
        </p:txBody>
      </p:sp>
      <p:sp>
        <p:nvSpPr>
          <p:cNvPr id="3" name="Subtitle 2">
            <a:extLst>
              <a:ext uri="{FF2B5EF4-FFF2-40B4-BE49-F238E27FC236}">
                <a16:creationId xmlns:a16="http://schemas.microsoft.com/office/drawing/2014/main" id="{1750947A-D61A-7440-AE09-F1AD59FE52A4}"/>
              </a:ext>
            </a:extLst>
          </p:cNvPr>
          <p:cNvSpPr>
            <a:spLocks noGrp="1"/>
          </p:cNvSpPr>
          <p:nvPr>
            <p:ph type="subTitle" idx="1"/>
          </p:nvPr>
        </p:nvSpPr>
        <p:spPr>
          <a:xfrm>
            <a:off x="1198427" y="6508848"/>
            <a:ext cx="20005766" cy="5576472"/>
          </a:xfrm>
        </p:spPr>
        <p:txBody>
          <a:bodyPr>
            <a:normAutofit lnSpcReduction="10000"/>
          </a:bodyPr>
          <a:lstStyle/>
          <a:p>
            <a:r>
              <a:rPr lang="en-CA">
                <a:solidFill>
                  <a:srgbClr val="191919"/>
                </a:solidFill>
                <a:latin typeface="Calibri" panose="020F0502020204030204" pitchFamily="34" charset="0"/>
                <a:cs typeface="Calibri" panose="020F0502020204030204" pitchFamily="34" charset="0"/>
              </a:rPr>
              <a:t>For any questions contact:</a:t>
            </a:r>
          </a:p>
          <a:p>
            <a:endParaRPr lang="en-CA">
              <a:solidFill>
                <a:srgbClr val="191919"/>
              </a:solidFill>
              <a:latin typeface="Calibri" panose="020F0502020204030204" pitchFamily="34" charset="0"/>
              <a:cs typeface="Calibri" panose="020F0502020204030204" pitchFamily="34" charset="0"/>
            </a:endParaRPr>
          </a:p>
          <a:p>
            <a:r>
              <a:rPr lang="en-CA" sz="3600" b="1">
                <a:solidFill>
                  <a:srgbClr val="1F497D"/>
                </a:solidFill>
                <a:latin typeface="Calibri" panose="020F0502020204030204" pitchFamily="34" charset="0"/>
                <a:ea typeface="Calibri" panose="020F0502020204030204" pitchFamily="34" charset="0"/>
                <a:cs typeface="Calibri" panose="020F0502020204030204" pitchFamily="34" charset="0"/>
              </a:rPr>
              <a:t>Jonathan Rath</a:t>
            </a:r>
            <a:br>
              <a:rPr lang="en-CA" sz="3600" b="1">
                <a:solidFill>
                  <a:srgbClr val="1F497D"/>
                </a:solidFill>
                <a:latin typeface="Calibri" panose="020F0502020204030204" pitchFamily="34" charset="0"/>
                <a:ea typeface="Calibri" panose="020F0502020204030204" pitchFamily="34" charset="0"/>
                <a:cs typeface="Calibri" panose="020F0502020204030204" pitchFamily="34" charset="0"/>
              </a:rPr>
            </a:br>
            <a:r>
              <a:rPr lang="fr-CA" sz="3600">
                <a:solidFill>
                  <a:srgbClr val="0070C0"/>
                </a:solidFill>
                <a:latin typeface="Calibri" panose="020F0502020204030204" pitchFamily="34" charset="0"/>
                <a:ea typeface="Calibri" panose="020F0502020204030204" pitchFamily="34" charset="0"/>
                <a:cs typeface="Calibri" panose="020F0502020204030204" pitchFamily="34" charset="0"/>
                <a:hlinkClick r:id="rId3"/>
              </a:rPr>
              <a:t>Jonathan.Rath@cra-arc.gc.ca</a:t>
            </a:r>
            <a:endParaRPr lang="fr-CA" sz="360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CA" sz="3600">
              <a:latin typeface="Calibri" panose="020F0502020204030204" pitchFamily="34" charset="0"/>
              <a:ea typeface="Calibri" panose="020F0502020204030204" pitchFamily="34" charset="0"/>
              <a:cs typeface="Calibri" panose="020F0502020204030204" pitchFamily="34" charset="0"/>
            </a:endParaRPr>
          </a:p>
          <a:p>
            <a:r>
              <a:rPr lang="en-CA" sz="3600" b="1">
                <a:solidFill>
                  <a:srgbClr val="0070C0"/>
                </a:solidFill>
                <a:latin typeface="Calibri" panose="020F0502020204030204" pitchFamily="34" charset="0"/>
                <a:ea typeface="Calibri" panose="020F0502020204030204" pitchFamily="34" charset="0"/>
                <a:cs typeface="Calibri" panose="020F0502020204030204" pitchFamily="34" charset="0"/>
              </a:rPr>
              <a:t>Assistant Director</a:t>
            </a:r>
            <a:br>
              <a:rPr lang="fr-CA" sz="36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FR" sz="3200">
                <a:solidFill>
                  <a:srgbClr val="0070C0"/>
                </a:solidFill>
                <a:latin typeface="Calibri" panose="020F0502020204030204" pitchFamily="34" charset="0"/>
                <a:ea typeface="Calibri" panose="020F0502020204030204" pitchFamily="34" charset="0"/>
                <a:cs typeface="Calibri" panose="020F0502020204030204" pitchFamily="34" charset="0"/>
              </a:rPr>
              <a:t>User Centred Design Division</a:t>
            </a:r>
            <a:br>
              <a:rPr lang="fr-CA" sz="32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3200">
                <a:solidFill>
                  <a:srgbClr val="0070C0"/>
                </a:solidFill>
                <a:latin typeface="Calibri" panose="020F0502020204030204" pitchFamily="34" charset="0"/>
                <a:ea typeface="Calibri" panose="020F0502020204030204" pitchFamily="34" charset="0"/>
                <a:cs typeface="Calibri" panose="020F0502020204030204" pitchFamily="34" charset="0"/>
              </a:rPr>
              <a:t>Digital Design and Production Directorate</a:t>
            </a:r>
            <a:br>
              <a:rPr lang="fr-CA" sz="32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3200">
                <a:solidFill>
                  <a:srgbClr val="0070C0"/>
                </a:solidFill>
                <a:latin typeface="Calibri" panose="020F0502020204030204" pitchFamily="34" charset="0"/>
                <a:ea typeface="Calibri" panose="020F0502020204030204" pitchFamily="34" charset="0"/>
                <a:cs typeface="Calibri" panose="020F0502020204030204" pitchFamily="34" charset="0"/>
              </a:rPr>
              <a:t>Public Affairs Branch </a:t>
            </a:r>
            <a:br>
              <a:rPr lang="fr-CA" sz="32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3200">
                <a:solidFill>
                  <a:srgbClr val="0070C0"/>
                </a:solidFill>
                <a:latin typeface="Calibri" panose="020F0502020204030204" pitchFamily="34" charset="0"/>
                <a:ea typeface="Calibri" panose="020F0502020204030204" pitchFamily="34" charset="0"/>
                <a:cs typeface="Calibri" panose="020F0502020204030204" pitchFamily="34" charset="0"/>
              </a:rPr>
              <a:t>Canada Revenue Agency</a:t>
            </a:r>
            <a:endParaRPr lang="en-CA" sz="320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FF5C441-4D8F-8670-C525-91189AB97819}"/>
              </a:ext>
            </a:extLst>
          </p:cNvPr>
          <p:cNvSpPr txBox="1">
            <a:spLocks/>
          </p:cNvSpPr>
          <p:nvPr/>
        </p:nvSpPr>
        <p:spPr>
          <a:xfrm>
            <a:off x="12192000" y="1415845"/>
            <a:ext cx="8442526" cy="475250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lvl1pPr marL="0" marR="0" indent="0" algn="l" defTabSz="2438338" latinLnBrk="0">
              <a:lnSpc>
                <a:spcPct val="80000"/>
              </a:lnSpc>
              <a:spcBef>
                <a:spcPts val="0"/>
              </a:spcBef>
              <a:spcAft>
                <a:spcPts val="0"/>
              </a:spcAft>
              <a:buClrTx/>
              <a:buSzTx/>
              <a:buFontTx/>
              <a:buNone/>
              <a:tabLst/>
              <a:defRPr sz="7527" b="0" i="0" u="none" strike="noStrike" cap="none" spc="-200" baseline="0">
                <a:solidFill>
                  <a:srgbClr val="0082C9"/>
                </a:solidFill>
                <a:uFillTx/>
                <a:latin typeface="Century Gothic" pitchFamily="34" charset="0"/>
                <a:ea typeface="Helvetica Neue Medium"/>
                <a:cs typeface="Century Gothic" pitchFamily="34" charset="0"/>
                <a:sym typeface="Helvetica Neue Medium"/>
              </a:defRPr>
            </a:lvl1pPr>
            <a:lvl2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2pPr>
            <a:lvl3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3pPr>
            <a:lvl4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4pPr>
            <a:lvl5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5pPr>
            <a:lvl6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6pPr>
            <a:lvl7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7pPr>
            <a:lvl8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8pPr>
            <a:lvl9pPr marL="0" marR="0" indent="0" algn="l" defTabSz="2438338" latinLnBrk="0">
              <a:lnSpc>
                <a:spcPct val="80000"/>
              </a:lnSpc>
              <a:spcBef>
                <a:spcPts val="0"/>
              </a:spcBef>
              <a:spcAft>
                <a:spcPts val="0"/>
              </a:spcAft>
              <a:buClrTx/>
              <a:buSzTx/>
              <a:buFontTx/>
              <a:buNone/>
              <a:tabLst/>
              <a:defRPr sz="10000" b="0" i="0" u="none" strike="noStrike" cap="none" spc="-200" baseline="0">
                <a:solidFill>
                  <a:srgbClr val="6DBAE6"/>
                </a:solidFill>
                <a:uFillTx/>
                <a:latin typeface="Helvetica Neue Medium"/>
                <a:ea typeface="Helvetica Neue Medium"/>
                <a:cs typeface="Helvetica Neue Medium"/>
                <a:sym typeface="Helvetica Neue Medium"/>
              </a:defRPr>
            </a:lvl9pPr>
          </a:lstStyle>
          <a:p>
            <a:pPr hangingPunct="1"/>
            <a:r>
              <a:rPr lang="en-CA" sz="6400" b="1">
                <a:solidFill>
                  <a:srgbClr val="0070C0"/>
                </a:solidFill>
                <a:latin typeface="Arial" panose="020B0604020202020204" pitchFamily="34" charset="0"/>
                <a:cs typeface="Arial" panose="020B0604020202020204" pitchFamily="34" charset="0"/>
              </a:rPr>
              <a:t>Des </a:t>
            </a:r>
            <a:r>
              <a:rPr lang="fr-CA" sz="6400" b="1">
                <a:solidFill>
                  <a:srgbClr val="0070C0"/>
                </a:solidFill>
                <a:latin typeface="Arial" panose="020B0604020202020204" pitchFamily="34" charset="0"/>
                <a:cs typeface="Arial" panose="020B0604020202020204" pitchFamily="34" charset="0"/>
              </a:rPr>
              <a:t>questions</a:t>
            </a:r>
            <a:r>
              <a:rPr lang="en-CA" sz="6400" b="1">
                <a:solidFill>
                  <a:srgbClr val="0070C0"/>
                </a:solidFill>
                <a:latin typeface="Arial" panose="020B0604020202020204" pitchFamily="34" charset="0"/>
                <a:cs typeface="Arial" panose="020B0604020202020204" pitchFamily="34" charset="0"/>
              </a:rPr>
              <a:t> ?</a:t>
            </a:r>
            <a:endParaRPr lang="en-US" sz="6000" b="1">
              <a:solidFill>
                <a:srgbClr val="0070C0"/>
              </a:solidFill>
            </a:endParaRPr>
          </a:p>
        </p:txBody>
      </p:sp>
      <p:sp>
        <p:nvSpPr>
          <p:cNvPr id="5" name="Subtitle 2">
            <a:extLst>
              <a:ext uri="{FF2B5EF4-FFF2-40B4-BE49-F238E27FC236}">
                <a16:creationId xmlns:a16="http://schemas.microsoft.com/office/drawing/2014/main" id="{70C27C89-B026-AAAF-F0DF-39CEE4076706}"/>
              </a:ext>
            </a:extLst>
          </p:cNvPr>
          <p:cNvSpPr txBox="1">
            <a:spLocks/>
          </p:cNvSpPr>
          <p:nvPr/>
        </p:nvSpPr>
        <p:spPr>
          <a:xfrm>
            <a:off x="12192000" y="6497857"/>
            <a:ext cx="11510408" cy="576457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lvl1pPr marL="0" marR="0" indent="0" algn="l" defTabSz="825500" latinLnBrk="0">
              <a:lnSpc>
                <a:spcPct val="100000"/>
              </a:lnSpc>
              <a:spcBef>
                <a:spcPts val="0"/>
              </a:spcBef>
              <a:spcAft>
                <a:spcPts val="0"/>
              </a:spcAft>
              <a:buClrTx/>
              <a:buSzTx/>
              <a:buFontTx/>
              <a:buNone/>
              <a:tabLst/>
              <a:defRPr sz="4516" b="0" i="0" u="none" strike="noStrike" cap="none" spc="0" baseline="0">
                <a:solidFill>
                  <a:srgbClr val="595959"/>
                </a:solidFill>
                <a:uFillTx/>
                <a:latin typeface="Century Gothic" pitchFamily="34" charset="0"/>
                <a:ea typeface="+mn-ea"/>
                <a:cs typeface="Century Gothic" pitchFamily="34" charset="0"/>
                <a:sym typeface="Helvetica Neue"/>
              </a:defRPr>
            </a:lvl1pPr>
            <a:lvl2pPr marL="860359" marR="0" indent="0" algn="ctr" defTabSz="825500" latinLnBrk="0">
              <a:lnSpc>
                <a:spcPct val="100000"/>
              </a:lnSpc>
              <a:spcBef>
                <a:spcPts val="0"/>
              </a:spcBef>
              <a:spcAft>
                <a:spcPts val="0"/>
              </a:spcAft>
              <a:buClrTx/>
              <a:buSzTx/>
              <a:buFontTx/>
              <a:buNone/>
              <a:tabLst/>
              <a:defRPr sz="3200" b="0" i="0" u="none" strike="noStrike" cap="none" spc="0" baseline="0">
                <a:solidFill>
                  <a:schemeClr val="tx1">
                    <a:tint val="75000"/>
                  </a:schemeClr>
                </a:solidFill>
                <a:uFillTx/>
                <a:latin typeface="+mn-lt"/>
                <a:ea typeface="+mn-ea"/>
                <a:cs typeface="+mn-cs"/>
                <a:sym typeface="Helvetica Neue"/>
              </a:defRPr>
            </a:lvl2pPr>
            <a:lvl3pPr marL="1720718" marR="0" indent="0" algn="ctr" defTabSz="825500" latinLnBrk="0">
              <a:lnSpc>
                <a:spcPct val="100000"/>
              </a:lnSpc>
              <a:spcBef>
                <a:spcPts val="0"/>
              </a:spcBef>
              <a:spcAft>
                <a:spcPts val="0"/>
              </a:spcAft>
              <a:buClrTx/>
              <a:buSzTx/>
              <a:buFontTx/>
              <a:buNone/>
              <a:tabLst/>
              <a:defRPr sz="3200" b="0" i="0" u="none" strike="noStrike" cap="none" spc="0" baseline="0">
                <a:solidFill>
                  <a:schemeClr val="tx1">
                    <a:tint val="75000"/>
                  </a:schemeClr>
                </a:solidFill>
                <a:uFillTx/>
                <a:latin typeface="+mn-lt"/>
                <a:ea typeface="+mn-ea"/>
                <a:cs typeface="+mn-cs"/>
                <a:sym typeface="Helvetica Neue"/>
              </a:defRPr>
            </a:lvl3pPr>
            <a:lvl4pPr marL="2581077" marR="0" indent="0" algn="ctr" defTabSz="825500" latinLnBrk="0">
              <a:lnSpc>
                <a:spcPct val="100000"/>
              </a:lnSpc>
              <a:spcBef>
                <a:spcPts val="0"/>
              </a:spcBef>
              <a:spcAft>
                <a:spcPts val="0"/>
              </a:spcAft>
              <a:buClrTx/>
              <a:buSzTx/>
              <a:buFontTx/>
              <a:buNone/>
              <a:tabLst/>
              <a:defRPr sz="3200" b="0" i="0" u="none" strike="noStrike" cap="none" spc="0" baseline="0">
                <a:solidFill>
                  <a:schemeClr val="tx1">
                    <a:tint val="75000"/>
                  </a:schemeClr>
                </a:solidFill>
                <a:uFillTx/>
                <a:latin typeface="+mn-lt"/>
                <a:ea typeface="+mn-ea"/>
                <a:cs typeface="+mn-cs"/>
                <a:sym typeface="Helvetica Neue"/>
              </a:defRPr>
            </a:lvl4pPr>
            <a:lvl5pPr marL="3441436" marR="0" indent="0" algn="ctr" defTabSz="825500" latinLnBrk="0">
              <a:lnSpc>
                <a:spcPct val="100000"/>
              </a:lnSpc>
              <a:spcBef>
                <a:spcPts val="0"/>
              </a:spcBef>
              <a:spcAft>
                <a:spcPts val="0"/>
              </a:spcAft>
              <a:buClrTx/>
              <a:buSzTx/>
              <a:buFontTx/>
              <a:buNone/>
              <a:tabLst/>
              <a:defRPr sz="3200" b="0" i="0" u="none" strike="noStrike" cap="none" spc="0" baseline="0">
                <a:solidFill>
                  <a:schemeClr val="tx1">
                    <a:tint val="75000"/>
                  </a:schemeClr>
                </a:solidFill>
                <a:uFillTx/>
                <a:latin typeface="+mn-lt"/>
                <a:ea typeface="+mn-ea"/>
                <a:cs typeface="+mn-cs"/>
                <a:sym typeface="Helvetica Neue"/>
              </a:defRPr>
            </a:lvl5pPr>
            <a:lvl6pPr marL="4301795" marR="0" indent="0" algn="ctr" defTabSz="825500" latinLnBrk="0">
              <a:lnSpc>
                <a:spcPct val="100000"/>
              </a:lnSpc>
              <a:spcBef>
                <a:spcPts val="0"/>
              </a:spcBef>
              <a:spcAft>
                <a:spcPts val="0"/>
              </a:spcAft>
              <a:buClrTx/>
              <a:buSzTx/>
              <a:buFontTx/>
              <a:buNone/>
              <a:tabLst/>
              <a:defRPr sz="4800" b="0" i="0" u="none" strike="noStrike" cap="none" spc="0" baseline="0">
                <a:solidFill>
                  <a:schemeClr val="tx1">
                    <a:tint val="75000"/>
                  </a:schemeClr>
                </a:solidFill>
                <a:uFillTx/>
                <a:latin typeface="+mn-lt"/>
                <a:ea typeface="+mn-ea"/>
                <a:cs typeface="+mn-cs"/>
                <a:sym typeface="Helvetica Neue"/>
              </a:defRPr>
            </a:lvl6pPr>
            <a:lvl7pPr marL="5162154" marR="0" indent="0" algn="ctr" defTabSz="825500" latinLnBrk="0">
              <a:lnSpc>
                <a:spcPct val="100000"/>
              </a:lnSpc>
              <a:spcBef>
                <a:spcPts val="0"/>
              </a:spcBef>
              <a:spcAft>
                <a:spcPts val="0"/>
              </a:spcAft>
              <a:buClrTx/>
              <a:buSzTx/>
              <a:buFontTx/>
              <a:buNone/>
              <a:tabLst/>
              <a:defRPr sz="4800" b="0" i="0" u="none" strike="noStrike" cap="none" spc="0" baseline="0">
                <a:solidFill>
                  <a:schemeClr val="tx1">
                    <a:tint val="75000"/>
                  </a:schemeClr>
                </a:solidFill>
                <a:uFillTx/>
                <a:latin typeface="+mn-lt"/>
                <a:ea typeface="+mn-ea"/>
                <a:cs typeface="+mn-cs"/>
                <a:sym typeface="Helvetica Neue"/>
              </a:defRPr>
            </a:lvl7pPr>
            <a:lvl8pPr marL="6022513" marR="0" indent="0" algn="ctr" defTabSz="825500" latinLnBrk="0">
              <a:lnSpc>
                <a:spcPct val="100000"/>
              </a:lnSpc>
              <a:spcBef>
                <a:spcPts val="0"/>
              </a:spcBef>
              <a:spcAft>
                <a:spcPts val="0"/>
              </a:spcAft>
              <a:buClrTx/>
              <a:buSzTx/>
              <a:buFontTx/>
              <a:buNone/>
              <a:tabLst/>
              <a:defRPr sz="4800" b="0" i="0" u="none" strike="noStrike" cap="none" spc="0" baseline="0">
                <a:solidFill>
                  <a:schemeClr val="tx1">
                    <a:tint val="75000"/>
                  </a:schemeClr>
                </a:solidFill>
                <a:uFillTx/>
                <a:latin typeface="+mn-lt"/>
                <a:ea typeface="+mn-ea"/>
                <a:cs typeface="+mn-cs"/>
                <a:sym typeface="Helvetica Neue"/>
              </a:defRPr>
            </a:lvl8pPr>
            <a:lvl9pPr marL="6882872" marR="0" indent="0" algn="ctr" defTabSz="825500" latinLnBrk="0">
              <a:lnSpc>
                <a:spcPct val="100000"/>
              </a:lnSpc>
              <a:spcBef>
                <a:spcPts val="0"/>
              </a:spcBef>
              <a:spcAft>
                <a:spcPts val="0"/>
              </a:spcAft>
              <a:buClrTx/>
              <a:buSzTx/>
              <a:buFontTx/>
              <a:buNone/>
              <a:tabLst/>
              <a:defRPr sz="4800" b="0" i="0" u="none" strike="noStrike" cap="none" spc="0" baseline="0">
                <a:solidFill>
                  <a:schemeClr val="tx1">
                    <a:tint val="75000"/>
                  </a:schemeClr>
                </a:solidFill>
                <a:uFillTx/>
                <a:latin typeface="+mn-lt"/>
                <a:ea typeface="+mn-ea"/>
                <a:cs typeface="+mn-cs"/>
                <a:sym typeface="Helvetica Neue"/>
              </a:defRPr>
            </a:lvl9pPr>
          </a:lstStyle>
          <a:p>
            <a:pPr hangingPunct="1"/>
            <a:r>
              <a:rPr lang="en-CA">
                <a:solidFill>
                  <a:srgbClr val="3C4043"/>
                </a:solidFill>
                <a:latin typeface="Calibri" panose="020F0502020204030204" pitchFamily="34" charset="0"/>
                <a:ea typeface="Calibri" panose="020F0502020204030204" pitchFamily="34" charset="0"/>
                <a:cs typeface="Calibri" panose="020F0502020204030204" pitchFamily="34" charset="0"/>
              </a:rPr>
              <a:t>Pour </a:t>
            </a:r>
            <a:r>
              <a:rPr lang="en-CA" err="1">
                <a:solidFill>
                  <a:srgbClr val="3C4043"/>
                </a:solidFill>
                <a:latin typeface="Calibri" panose="020F0502020204030204" pitchFamily="34" charset="0"/>
                <a:ea typeface="Calibri" panose="020F0502020204030204" pitchFamily="34" charset="0"/>
                <a:cs typeface="Calibri" panose="020F0502020204030204" pitchFamily="34" charset="0"/>
              </a:rPr>
              <a:t>toute</a:t>
            </a:r>
            <a:r>
              <a:rPr lang="en-CA">
                <a:solidFill>
                  <a:srgbClr val="3C4043"/>
                </a:solidFill>
                <a:latin typeface="Calibri" panose="020F0502020204030204" pitchFamily="34" charset="0"/>
                <a:ea typeface="Calibri" panose="020F0502020204030204" pitchFamily="34" charset="0"/>
                <a:cs typeface="Calibri" panose="020F0502020204030204" pitchFamily="34" charset="0"/>
              </a:rPr>
              <a:t> question </a:t>
            </a:r>
            <a:r>
              <a:rPr lang="en-CA" err="1">
                <a:solidFill>
                  <a:srgbClr val="3C4043"/>
                </a:solidFill>
                <a:latin typeface="Calibri" panose="020F0502020204030204" pitchFamily="34" charset="0"/>
                <a:ea typeface="Calibri" panose="020F0502020204030204" pitchFamily="34" charset="0"/>
                <a:cs typeface="Calibri" panose="020F0502020204030204" pitchFamily="34" charset="0"/>
              </a:rPr>
              <a:t>contacter</a:t>
            </a:r>
            <a:r>
              <a:rPr lang="en-CA">
                <a:solidFill>
                  <a:srgbClr val="3C4043"/>
                </a:solidFill>
                <a:latin typeface="Calibri" panose="020F0502020204030204" pitchFamily="34" charset="0"/>
                <a:ea typeface="Calibri" panose="020F0502020204030204" pitchFamily="34" charset="0"/>
                <a:cs typeface="Calibri" panose="020F0502020204030204" pitchFamily="34" charset="0"/>
              </a:rPr>
              <a:t> </a:t>
            </a:r>
            <a:r>
              <a:rPr lang="en-CA">
                <a:solidFill>
                  <a:srgbClr val="191919"/>
                </a:solidFill>
                <a:latin typeface="Calibri" panose="020F0502020204030204" pitchFamily="34" charset="0"/>
                <a:ea typeface="Calibri" panose="020F0502020204030204" pitchFamily="34" charset="0"/>
                <a:cs typeface="Calibri" panose="020F0502020204030204" pitchFamily="34" charset="0"/>
              </a:rPr>
              <a:t>:</a:t>
            </a:r>
            <a:br>
              <a:rPr lang="en-CA">
                <a:solidFill>
                  <a:srgbClr val="191919"/>
                </a:solidFill>
                <a:latin typeface="Calibri" panose="020F0502020204030204" pitchFamily="34" charset="0"/>
                <a:ea typeface="Calibri" panose="020F0502020204030204" pitchFamily="34" charset="0"/>
                <a:cs typeface="Calibri" panose="020F0502020204030204" pitchFamily="34" charset="0"/>
              </a:rPr>
            </a:br>
            <a:endParaRPr lang="en-CA">
              <a:solidFill>
                <a:srgbClr val="191919"/>
              </a:solidFill>
              <a:latin typeface="Calibri" panose="020F0502020204030204" pitchFamily="34" charset="0"/>
              <a:ea typeface="Calibri" panose="020F0502020204030204" pitchFamily="34" charset="0"/>
              <a:cs typeface="Calibri" panose="020F0502020204030204" pitchFamily="34" charset="0"/>
            </a:endParaRPr>
          </a:p>
          <a:p>
            <a:pPr hangingPunct="1"/>
            <a:r>
              <a:rPr lang="en-CA" sz="3600" b="1">
                <a:solidFill>
                  <a:srgbClr val="1F497D"/>
                </a:solidFill>
                <a:latin typeface="Calibri" panose="020F0502020204030204" pitchFamily="34" charset="0"/>
                <a:ea typeface="Calibri" panose="020F0502020204030204" pitchFamily="34" charset="0"/>
                <a:cs typeface="Calibri" panose="020F0502020204030204" pitchFamily="34" charset="0"/>
              </a:rPr>
              <a:t>Jonathan Rath</a:t>
            </a:r>
            <a:br>
              <a:rPr lang="en-CA" sz="3600" b="1">
                <a:solidFill>
                  <a:srgbClr val="1F497D"/>
                </a:solidFill>
                <a:latin typeface="Calibri" panose="020F0502020204030204" pitchFamily="34" charset="0"/>
                <a:ea typeface="Calibri" panose="020F0502020204030204" pitchFamily="34" charset="0"/>
                <a:cs typeface="Calibri" panose="020F0502020204030204" pitchFamily="34" charset="0"/>
              </a:rPr>
            </a:br>
            <a:r>
              <a:rPr lang="fr-CA" sz="3600">
                <a:solidFill>
                  <a:srgbClr val="0070C0"/>
                </a:solidFill>
                <a:latin typeface="Calibri" panose="020F0502020204030204" pitchFamily="34" charset="0"/>
                <a:ea typeface="Calibri" panose="020F0502020204030204" pitchFamily="34" charset="0"/>
                <a:cs typeface="Calibri" panose="020F0502020204030204" pitchFamily="34" charset="0"/>
              </a:rPr>
              <a:t>Jonathan.Rath@cra-arc.gc.ca</a:t>
            </a:r>
            <a:br>
              <a:rPr lang="fr-CA" sz="3600">
                <a:solidFill>
                  <a:srgbClr val="0070C0"/>
                </a:solidFill>
                <a:latin typeface="Calibri" panose="020F0502020204030204" pitchFamily="34" charset="0"/>
                <a:ea typeface="Calibri" panose="020F0502020204030204" pitchFamily="34" charset="0"/>
                <a:cs typeface="Calibri" panose="020F0502020204030204" pitchFamily="34" charset="0"/>
              </a:rPr>
            </a:br>
            <a:endParaRPr lang="en-CA" sz="3600">
              <a:latin typeface="Calibri" panose="020F0502020204030204" pitchFamily="34" charset="0"/>
              <a:ea typeface="Calibri" panose="020F0502020204030204" pitchFamily="34" charset="0"/>
              <a:cs typeface="Calibri" panose="020F0502020204030204" pitchFamily="34" charset="0"/>
            </a:endParaRPr>
          </a:p>
          <a:p>
            <a:pPr hangingPunct="1"/>
            <a:r>
              <a:rPr lang="en-CA" sz="3600">
                <a:solidFill>
                  <a:srgbClr val="0070C0"/>
                </a:solidFill>
                <a:latin typeface="Calibri" panose="020F0502020204030204" pitchFamily="34" charset="0"/>
                <a:ea typeface="Calibri" panose="020F0502020204030204" pitchFamily="34" charset="0"/>
                <a:cs typeface="Calibri" panose="020F0502020204030204" pitchFamily="34" charset="0"/>
              </a:rPr>
              <a:t>Di</a:t>
            </a:r>
            <a:r>
              <a:rPr lang="fr-CA" sz="3600">
                <a:solidFill>
                  <a:srgbClr val="0070C0"/>
                </a:solidFill>
                <a:latin typeface="Calibri" panose="020F0502020204030204" pitchFamily="34" charset="0"/>
                <a:ea typeface="Calibri" panose="020F0502020204030204" pitchFamily="34" charset="0"/>
                <a:cs typeface="Calibri" panose="020F0502020204030204" pitchFamily="34" charset="0"/>
              </a:rPr>
              <a:t>recteur adjoint</a:t>
            </a:r>
            <a:br>
              <a:rPr lang="fr-CA" sz="36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t>Division de la conception centrée sur l’utilisateur</a:t>
            </a:r>
            <a:b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t>Direction de la conception et de la production numériques</a:t>
            </a:r>
            <a:b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t>Direction générale des affaires publiques </a:t>
            </a:r>
            <a:b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br>
            <a:r>
              <a:rPr lang="fr-CA" sz="2800">
                <a:solidFill>
                  <a:srgbClr val="0070C0"/>
                </a:solidFill>
                <a:latin typeface="Calibri" panose="020F0502020204030204" pitchFamily="34" charset="0"/>
                <a:ea typeface="Calibri" panose="020F0502020204030204" pitchFamily="34" charset="0"/>
                <a:cs typeface="Calibri" panose="020F0502020204030204" pitchFamily="34" charset="0"/>
              </a:rPr>
              <a:t>Agence du revenu du Canada </a:t>
            </a:r>
            <a:endParaRPr lang="en-CA" sz="2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128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E92E-D051-174C-BDA0-35B18147277D}"/>
              </a:ext>
            </a:extLst>
          </p:cNvPr>
          <p:cNvSpPr>
            <a:spLocks noGrp="1"/>
          </p:cNvSpPr>
          <p:nvPr>
            <p:ph type="ctrTitle"/>
          </p:nvPr>
        </p:nvSpPr>
        <p:spPr>
          <a:xfrm>
            <a:off x="1198428" y="5250240"/>
            <a:ext cx="18965334" cy="6205160"/>
          </a:xfrm>
        </p:spPr>
        <p:txBody>
          <a:bodyPr>
            <a:normAutofit fontScale="90000"/>
          </a:bodyPr>
          <a:lstStyle/>
          <a:p>
            <a:pPr>
              <a:lnSpc>
                <a:spcPct val="100000"/>
              </a:lnSpc>
            </a:pPr>
            <a:r>
              <a:rPr lang="fr-FR" sz="6700" b="1" i="0">
                <a:solidFill>
                  <a:srgbClr val="0070C0"/>
                </a:solidFill>
                <a:effectLst/>
                <a:latin typeface="+mj-lt"/>
              </a:rPr>
              <a:t>Rapport de tests de validation</a:t>
            </a:r>
            <a:br>
              <a:rPr lang="en-CA" sz="6700" b="1" spc="0">
                <a:solidFill>
                  <a:srgbClr val="157AC0"/>
                </a:solidFill>
                <a:latin typeface="Arial" panose="020B0604020202020204" pitchFamily="34" charset="0"/>
                <a:cs typeface="Arial" panose="020B0604020202020204" pitchFamily="34" charset="0"/>
              </a:rPr>
            </a:br>
            <a:br>
              <a:rPr lang="en-CA" sz="6700" spc="0">
                <a:solidFill>
                  <a:srgbClr val="157AC0"/>
                </a:solidFill>
                <a:latin typeface="+mj-lt"/>
                <a:cs typeface="Arial" panose="020B0604020202020204" pitchFamily="34" charset="0"/>
              </a:rPr>
            </a:br>
            <a:r>
              <a:rPr lang="fr-FR" sz="6700" b="0" i="0">
                <a:solidFill>
                  <a:srgbClr val="0070C0"/>
                </a:solidFill>
                <a:effectLst/>
                <a:latin typeface="+mj-lt"/>
              </a:rPr>
              <a:t>Tests d'utilisabilité des tâches principales pour le </a:t>
            </a:r>
            <a:br>
              <a:rPr lang="fr-FR" sz="6700" b="0" i="0">
                <a:solidFill>
                  <a:srgbClr val="0070C0"/>
                </a:solidFill>
                <a:effectLst/>
                <a:latin typeface="+mj-lt"/>
              </a:rPr>
            </a:br>
            <a:r>
              <a:rPr lang="fr-FR" sz="6700" b="0" i="0">
                <a:solidFill>
                  <a:srgbClr val="0070C0"/>
                </a:solidFill>
                <a:effectLst/>
                <a:latin typeface="+mj-lt"/>
              </a:rPr>
              <a:t>Rapport semestriel d'analyse de l'environnement public</a:t>
            </a:r>
            <a:br>
              <a:rPr lang="fr-FR" sz="6000" b="0" i="0">
                <a:solidFill>
                  <a:srgbClr val="3C4043"/>
                </a:solidFill>
                <a:effectLst/>
                <a:latin typeface="+mj-lt"/>
              </a:rPr>
            </a:br>
            <a:r>
              <a:rPr lang="fr-FR" sz="6000" b="0" i="0">
                <a:solidFill>
                  <a:srgbClr val="0070C0"/>
                </a:solidFill>
                <a:effectLst/>
                <a:latin typeface="+mj-lt"/>
              </a:rPr>
              <a:t> </a:t>
            </a:r>
            <a:br>
              <a:rPr lang="fr-FR" sz="6000" b="0" i="0">
                <a:solidFill>
                  <a:srgbClr val="0070C0"/>
                </a:solidFill>
                <a:effectLst/>
                <a:latin typeface="+mj-lt"/>
              </a:rPr>
            </a:br>
            <a:r>
              <a:rPr lang="fr-FR" sz="5300" b="0" i="0">
                <a:solidFill>
                  <a:srgbClr val="0070C0"/>
                </a:solidFill>
                <a:effectLst/>
                <a:latin typeface="+mj-lt"/>
              </a:rPr>
              <a:t>Recherche et conception d'expérience utilisateur </a:t>
            </a:r>
            <a:br>
              <a:rPr lang="fr-FR" sz="6000" b="0" i="0">
                <a:solidFill>
                  <a:srgbClr val="0070C0"/>
                </a:solidFill>
                <a:effectLst/>
                <a:latin typeface="+mj-lt"/>
              </a:rPr>
            </a:br>
            <a:br>
              <a:rPr lang="fr-FR" sz="4400" b="0" i="0">
                <a:solidFill>
                  <a:srgbClr val="0070C0"/>
                </a:solidFill>
                <a:effectLst/>
                <a:latin typeface="+mj-lt"/>
              </a:rPr>
            </a:br>
            <a:r>
              <a:rPr lang="fr-FR" sz="4400" b="0" i="0">
                <a:solidFill>
                  <a:srgbClr val="0070C0"/>
                </a:solidFill>
                <a:effectLst/>
                <a:latin typeface="+mj-lt"/>
              </a:rPr>
              <a:t>Septembre 2023</a:t>
            </a:r>
            <a:endParaRPr lang="en-US" sz="4400" spc="0">
              <a:solidFill>
                <a:srgbClr val="0070C0"/>
              </a:solidFill>
              <a:latin typeface="+mj-lt"/>
            </a:endParaRPr>
          </a:p>
        </p:txBody>
      </p:sp>
    </p:spTree>
    <p:extLst>
      <p:ext uri="{BB962C8B-B14F-4D97-AF65-F5344CB8AC3E}">
        <p14:creationId xmlns:p14="http://schemas.microsoft.com/office/powerpoint/2010/main" val="13401400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xecutive summary"/>
          <p:cNvSpPr txBox="1">
            <a:spLocks noGrp="1"/>
          </p:cNvSpPr>
          <p:nvPr>
            <p:ph type="title"/>
          </p:nvPr>
        </p:nvSpPr>
        <p:spPr>
          <a:prstGeom prst="rect">
            <a:avLst/>
          </a:prstGeom>
        </p:spPr>
        <p:txBody>
          <a:bodyPr>
            <a:normAutofit/>
          </a:bodyPr>
          <a:lstStyle/>
          <a:p>
            <a:r>
              <a:rPr lang="en-GB" sz="5200" b="1">
                <a:solidFill>
                  <a:srgbClr val="0070C0"/>
                </a:solidFill>
              </a:rPr>
              <a:t>Testing summary</a:t>
            </a:r>
            <a:endParaRPr sz="5200" b="1"/>
          </a:p>
        </p:txBody>
      </p:sp>
      <p:sp>
        <p:nvSpPr>
          <p:cNvPr id="164" name="This test was exploratory to see how the repayments widget affected the tasks tested in baseline testing"/>
          <p:cNvSpPr txBox="1">
            <a:spLocks noGrp="1"/>
          </p:cNvSpPr>
          <p:nvPr>
            <p:ph type="body" idx="21"/>
          </p:nvPr>
        </p:nvSpPr>
        <p:spPr>
          <a:xfrm>
            <a:off x="1303362" y="2117346"/>
            <a:ext cx="21574076" cy="2746020"/>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a:bodyPr>
          <a:lstStyle>
            <a:lvl1pPr defTabSz="457200">
              <a:defRPr sz="4200" i="1">
                <a:latin typeface="+mn-lt"/>
                <a:ea typeface="+mn-ea"/>
                <a:cs typeface="+mn-cs"/>
                <a:sym typeface="Helvetica Neue"/>
              </a:defRPr>
            </a:lvl1pPr>
          </a:lstStyle>
          <a:p>
            <a:r>
              <a:rPr lang="en-CA" sz="4000" i="0">
                <a:cs typeface="Arial" panose="020B0604020202020204" pitchFamily="34" charset="0"/>
              </a:rPr>
              <a:t>We performed a </a:t>
            </a:r>
            <a:r>
              <a:rPr lang="en-CA" sz="4000" i="0">
                <a:solidFill>
                  <a:schemeClr val="tx1"/>
                </a:solidFill>
                <a:cs typeface="Arial" panose="020B0604020202020204" pitchFamily="34" charset="0"/>
              </a:rPr>
              <a:t>validation </a:t>
            </a:r>
            <a:r>
              <a:rPr lang="en-CA" sz="4000" i="0">
                <a:cs typeface="Arial" panose="020B0604020202020204" pitchFamily="34" charset="0"/>
              </a:rPr>
              <a:t>test to assess improvements for the existing top tasks for CAIP, CCB, GST/HST content on Canada.ca. Four tasks were retested that previously failed to achieve the goal of 80% task success.  The six baseline tasks were originally selected based on an analysis of top call drivers, web analytics and search data.</a:t>
            </a:r>
          </a:p>
          <a:p>
            <a:endParaRPr lang="en-CA" sz="4000" i="0">
              <a:cs typeface="Arial" panose="020B0604020202020204" pitchFamily="34" charset="0"/>
            </a:endParaRPr>
          </a:p>
          <a:p>
            <a:endParaRPr lang="en-CA" sz="4000"/>
          </a:p>
          <a:p>
            <a:endParaRPr lang="en-CA" sz="4000"/>
          </a:p>
          <a:p>
            <a:endParaRPr lang="en-CA" sz="4000" i="0">
              <a:latin typeface="Arial" panose="020B0604020202020204" pitchFamily="34" charset="0"/>
              <a:cs typeface="Arial" panose="020B0604020202020204" pitchFamily="34" charset="0"/>
            </a:endParaRPr>
          </a:p>
          <a:p>
            <a:endParaRPr lang="en-CA" sz="4000">
              <a:latin typeface="Arial" panose="020B0604020202020204" pitchFamily="34" charset="0"/>
              <a:cs typeface="Arial" panose="020B0604020202020204" pitchFamily="34" charset="0"/>
            </a:endParaRPr>
          </a:p>
          <a:p>
            <a:endParaRPr lang="en-CA" sz="4000">
              <a:latin typeface="Arial" panose="020B0604020202020204" pitchFamily="34" charset="0"/>
              <a:cs typeface="Arial" panose="020B0604020202020204" pitchFamily="34" charset="0"/>
            </a:endParaRPr>
          </a:p>
          <a:p>
            <a:endParaRPr lang="en-CA" sz="4000">
              <a:latin typeface="Arial" panose="020B0604020202020204" pitchFamily="34" charset="0"/>
              <a:cs typeface="Arial" panose="020B0604020202020204" pitchFamily="34" charset="0"/>
            </a:endParaRPr>
          </a:p>
        </p:txBody>
      </p:sp>
      <p:sp>
        <p:nvSpPr>
          <p:cNvPr id="166" name="Lorem ipsum"/>
          <p:cNvSpPr txBox="1">
            <a:spLocks noGrp="1"/>
          </p:cNvSpPr>
          <p:nvPr>
            <p:ph type="body" idx="22"/>
          </p:nvPr>
        </p:nvSpPr>
        <p:spPr>
          <a:xfrm>
            <a:off x="1330945" y="5043839"/>
            <a:ext cx="10499825" cy="827824"/>
          </a:xfrm>
          <a:prstGeom prst="rect">
            <a:avLst/>
          </a:prstGeom>
        </p:spPr>
        <p:txBody>
          <a:bodyPr>
            <a:normAutofit/>
          </a:bodyPr>
          <a:lstStyle/>
          <a:p>
            <a:r>
              <a:rPr lang="en-CA" sz="4000" b="1"/>
              <a:t>Testing Goals:</a:t>
            </a:r>
          </a:p>
        </p:txBody>
      </p:sp>
      <p:sp>
        <p:nvSpPr>
          <p:cNvPr id="165" name="Lorem ipsum dolor sit amet, consectetur adipiscing elit, sed do eiusmod tempor…"/>
          <p:cNvSpPr txBox="1">
            <a:spLocks noGrp="1"/>
          </p:cNvSpPr>
          <p:nvPr>
            <p:ph type="body" sz="half" idx="1"/>
          </p:nvPr>
        </p:nvSpPr>
        <p:spPr>
          <a:xfrm>
            <a:off x="1270000" y="5910241"/>
            <a:ext cx="10560770" cy="6978175"/>
          </a:xfrm>
          <a:prstGeom prst="rect">
            <a:avLst/>
          </a:prstGeom>
        </p:spPr>
        <p:txBody>
          <a:bodyPr>
            <a:normAutofit/>
          </a:bodyPr>
          <a:lstStyle/>
          <a:p>
            <a:pPr>
              <a:buClr>
                <a:schemeClr val="tx1"/>
              </a:buClr>
              <a:buFont typeface="Arial" panose="020B0604020202020204" pitchFamily="34" charset="0"/>
              <a:buChar char="•"/>
            </a:pPr>
            <a:r>
              <a:rPr lang="en-CA" sz="4000"/>
              <a:t>Assess how the revised content performs to achieve the desired 80% task success rate, or 20 point improvement.</a:t>
            </a:r>
            <a:br>
              <a:rPr lang="en-CA" sz="4000"/>
            </a:br>
            <a:endParaRPr lang="en-CA" sz="4000"/>
          </a:p>
          <a:p>
            <a:pPr>
              <a:buClr>
                <a:schemeClr val="tx1"/>
              </a:buClr>
              <a:buFont typeface="Arial" panose="020B0604020202020204" pitchFamily="34" charset="0"/>
              <a:buChar char="•"/>
            </a:pPr>
            <a:r>
              <a:rPr lang="en-CA" sz="4000"/>
              <a:t>Discover any improvements/degradations participants had in completing the same tasks with revised content.</a:t>
            </a:r>
            <a:br>
              <a:rPr lang="en-CA" sz="4000"/>
            </a:br>
            <a:endParaRPr lang="en-CA" sz="4000"/>
          </a:p>
          <a:p>
            <a:pPr>
              <a:buClr>
                <a:schemeClr val="tx1"/>
              </a:buClr>
              <a:buFont typeface="Arial" panose="020B0604020202020204" pitchFamily="34" charset="0"/>
              <a:buChar char="•"/>
            </a:pPr>
            <a:r>
              <a:rPr lang="en-CA" sz="4000"/>
              <a:t>Validate assumptions with new designs.</a:t>
            </a:r>
            <a:endParaRPr lang="en-CA" sz="4000">
              <a:solidFill>
                <a:srgbClr val="FF0000"/>
              </a:solidFill>
            </a:endParaRPr>
          </a:p>
        </p:txBody>
      </p:sp>
      <p:sp>
        <p:nvSpPr>
          <p:cNvPr id="168" name="Lorem ipsum"/>
          <p:cNvSpPr txBox="1">
            <a:spLocks noGrp="1"/>
          </p:cNvSpPr>
          <p:nvPr>
            <p:ph type="body" idx="24"/>
          </p:nvPr>
        </p:nvSpPr>
        <p:spPr>
          <a:xfrm>
            <a:off x="12532345" y="5061155"/>
            <a:ext cx="10377935" cy="924087"/>
          </a:xfrm>
          <a:prstGeom prst="rect">
            <a:avLst/>
          </a:prstGeom>
        </p:spPr>
        <p:txBody>
          <a:bodyPr>
            <a:normAutofit/>
          </a:bodyPr>
          <a:lstStyle/>
          <a:p>
            <a:r>
              <a:rPr lang="en-CA" sz="4000" b="1"/>
              <a:t>Testing methodology:</a:t>
            </a:r>
          </a:p>
        </p:txBody>
      </p:sp>
      <p:sp>
        <p:nvSpPr>
          <p:cNvPr id="167" name="Lorem ipsum dolor sit amet, consectetur adipiscing elit, sed do eiusmod tempor…"/>
          <p:cNvSpPr txBox="1">
            <a:spLocks noGrp="1"/>
          </p:cNvSpPr>
          <p:nvPr>
            <p:ph type="body" idx="23"/>
          </p:nvPr>
        </p:nvSpPr>
        <p:spPr>
          <a:xfrm>
            <a:off x="12471400" y="5910241"/>
            <a:ext cx="11531600" cy="6978175"/>
          </a:xfrm>
          <a:prstGeom prst="rect">
            <a:avLst/>
          </a:prstGeom>
        </p:spPr>
        <p:txBody>
          <a:bodyPr>
            <a:normAutofit/>
          </a:bodyPr>
          <a:lstStyle/>
          <a:p>
            <a:pPr lvl="0" rtl="0">
              <a:spcBef>
                <a:spcPts val="0"/>
              </a:spcBef>
              <a:buClr>
                <a:schemeClr val="tx1"/>
              </a:buClr>
              <a:buSzPts val="5000"/>
              <a:buFont typeface="Arial" panose="020B0604020202020204" pitchFamily="34" charset="0"/>
              <a:buChar char="•"/>
            </a:pPr>
            <a:r>
              <a:rPr lang="en-GB" sz="4000">
                <a:solidFill>
                  <a:schemeClr val="dk1"/>
                </a:solidFill>
                <a:ea typeface="Arial"/>
                <a:cs typeface="Arial"/>
                <a:sym typeface="Arial"/>
              </a:rPr>
              <a:t>Unmoderated usability testing using Trymata</a:t>
            </a:r>
            <a:endParaRPr lang="en-GB" sz="4000"/>
          </a:p>
          <a:p>
            <a:pPr lvl="0" rtl="0">
              <a:buClr>
                <a:schemeClr val="tx1"/>
              </a:buClr>
              <a:buSzPts val="5000"/>
              <a:buFont typeface="Arial" panose="020B0604020202020204" pitchFamily="34" charset="0"/>
              <a:buChar char="•"/>
            </a:pPr>
            <a:r>
              <a:rPr lang="en-GB" sz="4000">
                <a:solidFill>
                  <a:schemeClr val="dk1"/>
                </a:solidFill>
              </a:rPr>
              <a:t>10</a:t>
            </a:r>
            <a:r>
              <a:rPr lang="en-GB" sz="4000"/>
              <a:t> Canadians participated</a:t>
            </a:r>
          </a:p>
          <a:p>
            <a:pPr lvl="0" rtl="0">
              <a:buClr>
                <a:schemeClr val="tx1"/>
              </a:buClr>
              <a:buSzPts val="5000"/>
              <a:buFont typeface="Arial" panose="020B0604020202020204" pitchFamily="34" charset="0"/>
              <a:buChar char="•"/>
            </a:pPr>
            <a:r>
              <a:rPr lang="en-GB" sz="4000">
                <a:solidFill>
                  <a:schemeClr val="dk1"/>
                </a:solidFill>
              </a:rPr>
              <a:t>Metrics measured:</a:t>
            </a:r>
            <a:endParaRPr lang="en-GB" sz="4000"/>
          </a:p>
          <a:p>
            <a:pPr marL="1181100" lvl="1" indent="-571500" rtl="0">
              <a:lnSpc>
                <a:spcPct val="90000"/>
              </a:lnSpc>
              <a:spcBef>
                <a:spcPts val="1800"/>
              </a:spcBef>
              <a:buClr>
                <a:schemeClr val="tx1"/>
              </a:buClr>
              <a:buSzPts val="5000"/>
              <a:buFont typeface="Arial" panose="020B0604020202020204" pitchFamily="34" charset="0"/>
              <a:buChar char="•"/>
            </a:pPr>
            <a:r>
              <a:rPr lang="en-GB" sz="4000">
                <a:solidFill>
                  <a:schemeClr val="dk1"/>
                </a:solidFill>
                <a:ea typeface="Arial"/>
                <a:cs typeface="Arial"/>
                <a:sym typeface="Arial"/>
              </a:rPr>
              <a:t>Task success</a:t>
            </a:r>
            <a:endParaRPr lang="en-GB" sz="4000"/>
          </a:p>
          <a:p>
            <a:pPr marL="1181100" lvl="1" indent="-571500" rtl="0">
              <a:lnSpc>
                <a:spcPct val="90000"/>
              </a:lnSpc>
              <a:spcBef>
                <a:spcPts val="1800"/>
              </a:spcBef>
              <a:buClr>
                <a:schemeClr val="tx1"/>
              </a:buClr>
              <a:buSzPts val="5000"/>
              <a:buFont typeface="Arial" panose="020B0604020202020204" pitchFamily="34" charset="0"/>
              <a:buChar char="•"/>
            </a:pPr>
            <a:r>
              <a:rPr lang="en-GB" sz="4000">
                <a:solidFill>
                  <a:schemeClr val="dk1"/>
                </a:solidFill>
                <a:ea typeface="Arial"/>
                <a:cs typeface="Arial"/>
                <a:sym typeface="Arial"/>
              </a:rPr>
              <a:t>Findability</a:t>
            </a:r>
          </a:p>
          <a:p>
            <a:pPr marL="1181100" lvl="1" indent="-571500" rtl="0">
              <a:lnSpc>
                <a:spcPct val="90000"/>
              </a:lnSpc>
              <a:spcBef>
                <a:spcPts val="1800"/>
              </a:spcBef>
              <a:buClr>
                <a:schemeClr val="tx1"/>
              </a:buClr>
              <a:buSzPts val="5000"/>
              <a:buFont typeface="Arial" panose="020B0604020202020204" pitchFamily="34" charset="0"/>
              <a:buChar char="•"/>
            </a:pPr>
            <a:r>
              <a:rPr lang="en-GB" sz="4000">
                <a:solidFill>
                  <a:schemeClr val="dk1"/>
                </a:solidFill>
                <a:ea typeface="Arial"/>
                <a:cs typeface="Arial"/>
                <a:sym typeface="Arial"/>
              </a:rPr>
              <a:t>Time on task</a:t>
            </a:r>
            <a:endParaRPr lang="en-GB" sz="4000"/>
          </a:p>
          <a:p>
            <a:pPr marL="1181100" lvl="1" indent="-571500" rtl="0">
              <a:lnSpc>
                <a:spcPct val="90000"/>
              </a:lnSpc>
              <a:spcBef>
                <a:spcPts val="1800"/>
              </a:spcBef>
              <a:buClr>
                <a:schemeClr val="tx1"/>
              </a:buClr>
              <a:buSzPts val="5000"/>
              <a:buFont typeface="Arial" panose="020B0604020202020204" pitchFamily="34" charset="0"/>
              <a:buChar char="•"/>
            </a:pPr>
            <a:r>
              <a:rPr lang="en-GB" sz="4000">
                <a:solidFill>
                  <a:schemeClr val="dk1"/>
                </a:solidFill>
                <a:ea typeface="Arial"/>
                <a:cs typeface="Arial"/>
                <a:sym typeface="Arial"/>
              </a:rPr>
              <a:t>Ease of 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xecutive summary"/>
          <p:cNvSpPr txBox="1">
            <a:spLocks noGrp="1"/>
          </p:cNvSpPr>
          <p:nvPr>
            <p:ph type="title"/>
          </p:nvPr>
        </p:nvSpPr>
        <p:spPr>
          <a:prstGeom prst="rect">
            <a:avLst/>
          </a:prstGeom>
        </p:spPr>
        <p:txBody>
          <a:bodyPr>
            <a:normAutofit/>
          </a:bodyPr>
          <a:lstStyle/>
          <a:p>
            <a:r>
              <a:rPr lang="en-CA" sz="5200" b="1" i="0">
                <a:solidFill>
                  <a:srgbClr val="0070C0"/>
                </a:solidFill>
                <a:effectLst/>
                <a:latin typeface="+mj-lt"/>
              </a:rPr>
              <a:t>Résumé des tests</a:t>
            </a:r>
            <a:endParaRPr sz="5200" b="1">
              <a:solidFill>
                <a:srgbClr val="0070C0"/>
              </a:solidFill>
              <a:latin typeface="+mj-lt"/>
            </a:endParaRPr>
          </a:p>
        </p:txBody>
      </p:sp>
      <p:sp>
        <p:nvSpPr>
          <p:cNvPr id="164" name="This test was exploratory to see how the repayments widget affected the tasks tested in baseline testing"/>
          <p:cNvSpPr txBox="1">
            <a:spLocks noGrp="1"/>
          </p:cNvSpPr>
          <p:nvPr>
            <p:ph type="body" idx="21"/>
          </p:nvPr>
        </p:nvSpPr>
        <p:spPr>
          <a:xfrm>
            <a:off x="1303362" y="2117346"/>
            <a:ext cx="21574076" cy="2746020"/>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Autofit/>
          </a:bodyPr>
          <a:lstStyle>
            <a:lvl1pPr defTabSz="457200">
              <a:defRPr sz="4200" i="1">
                <a:latin typeface="+mn-lt"/>
                <a:ea typeface="+mn-ea"/>
                <a:cs typeface="+mn-cs"/>
                <a:sym typeface="Helvetica Neue"/>
              </a:defRPr>
            </a:lvl1pPr>
          </a:lstStyle>
          <a:p>
            <a:r>
              <a:rPr lang="fr-FR" sz="4000" b="0" i="0">
                <a:solidFill>
                  <a:srgbClr val="3C4043"/>
                </a:solidFill>
                <a:effectLst/>
                <a:latin typeface="Calibri" panose="020F0502020204030204" pitchFamily="34" charset="0"/>
                <a:cs typeface="Calibri" panose="020F0502020204030204" pitchFamily="34" charset="0"/>
              </a:rPr>
              <a:t>Nous avons effectué un test de validation pour évaluer les améliorations apportées aux principales tâches existantes pour le contenu du PCAI, de l'ACE et de la TPS/TVH sur Canada.ca. Quatre tâches qui n'avaient pas réussi à atteindre l'objectif de 80 % de réussite des tâches ont été retestées. Les six tâches de base ont été initialement sélectionnées sur la base d'une analyse des principaux moteurs d'appels, d'analyses Web et de données de recherche.</a:t>
            </a:r>
            <a:endParaRPr lang="en-CA" sz="4000" i="0">
              <a:latin typeface="Calibri" panose="020F0502020204030204" pitchFamily="34" charset="0"/>
              <a:cs typeface="Calibri" panose="020F0502020204030204" pitchFamily="34" charset="0"/>
            </a:endParaRPr>
          </a:p>
          <a:p>
            <a:endParaRPr lang="en-CA" sz="4000">
              <a:latin typeface="Calibri" panose="020F0502020204030204" pitchFamily="34" charset="0"/>
              <a:cs typeface="Calibri" panose="020F0502020204030204" pitchFamily="34" charset="0"/>
            </a:endParaRPr>
          </a:p>
          <a:p>
            <a:endParaRPr lang="en-CA" sz="4000">
              <a:latin typeface="Calibri" panose="020F0502020204030204" pitchFamily="34" charset="0"/>
              <a:cs typeface="Calibri" panose="020F0502020204030204" pitchFamily="34" charset="0"/>
            </a:endParaRPr>
          </a:p>
          <a:p>
            <a:endParaRPr lang="en-CA" sz="4000" i="0">
              <a:latin typeface="Calibri" panose="020F0502020204030204" pitchFamily="34" charset="0"/>
              <a:cs typeface="Calibri" panose="020F0502020204030204" pitchFamily="34" charset="0"/>
            </a:endParaRPr>
          </a:p>
          <a:p>
            <a:endParaRPr lang="en-CA" sz="4000">
              <a:latin typeface="Calibri" panose="020F0502020204030204" pitchFamily="34" charset="0"/>
              <a:cs typeface="Calibri" panose="020F0502020204030204" pitchFamily="34" charset="0"/>
            </a:endParaRPr>
          </a:p>
          <a:p>
            <a:endParaRPr lang="en-CA" sz="4000">
              <a:latin typeface="Calibri" panose="020F0502020204030204" pitchFamily="34" charset="0"/>
              <a:cs typeface="Calibri" panose="020F0502020204030204" pitchFamily="34" charset="0"/>
            </a:endParaRPr>
          </a:p>
          <a:p>
            <a:endParaRPr lang="en-CA" sz="4000">
              <a:latin typeface="Calibri" panose="020F0502020204030204" pitchFamily="34" charset="0"/>
              <a:cs typeface="Calibri" panose="020F0502020204030204" pitchFamily="34" charset="0"/>
            </a:endParaRPr>
          </a:p>
        </p:txBody>
      </p:sp>
      <p:sp>
        <p:nvSpPr>
          <p:cNvPr id="166" name="Lorem ipsum"/>
          <p:cNvSpPr txBox="1">
            <a:spLocks noGrp="1"/>
          </p:cNvSpPr>
          <p:nvPr>
            <p:ph type="body" idx="22"/>
          </p:nvPr>
        </p:nvSpPr>
        <p:spPr>
          <a:xfrm>
            <a:off x="1330945" y="5424839"/>
            <a:ext cx="10499825" cy="827824"/>
          </a:xfrm>
          <a:prstGeom prst="rect">
            <a:avLst/>
          </a:prstGeom>
        </p:spPr>
        <p:txBody>
          <a:bodyPr>
            <a:normAutofit/>
          </a:bodyPr>
          <a:lstStyle/>
          <a:p>
            <a:r>
              <a:rPr lang="fr-CA" sz="4000" b="1" i="0">
                <a:solidFill>
                  <a:srgbClr val="0070C0"/>
                </a:solidFill>
                <a:effectLst/>
                <a:latin typeface="+mj-lt"/>
              </a:rPr>
              <a:t>Objectifs des tests :</a:t>
            </a:r>
            <a:endParaRPr lang="fr-CA" sz="4000" b="1">
              <a:solidFill>
                <a:srgbClr val="0070C0"/>
              </a:solidFill>
              <a:latin typeface="+mj-lt"/>
            </a:endParaRPr>
          </a:p>
        </p:txBody>
      </p:sp>
      <p:sp>
        <p:nvSpPr>
          <p:cNvPr id="165" name="Lorem ipsum dolor sit amet, consectetur adipiscing elit, sed do eiusmod tempor…"/>
          <p:cNvSpPr txBox="1">
            <a:spLocks noGrp="1"/>
          </p:cNvSpPr>
          <p:nvPr>
            <p:ph type="body" sz="half" idx="1"/>
          </p:nvPr>
        </p:nvSpPr>
        <p:spPr>
          <a:xfrm>
            <a:off x="1270000" y="6291241"/>
            <a:ext cx="10560770" cy="6978175"/>
          </a:xfrm>
          <a:prstGeom prst="rect">
            <a:avLst/>
          </a:prstGeom>
        </p:spPr>
        <p:txBody>
          <a:bodyPr>
            <a:normAutofit lnSpcReduction="10000"/>
          </a:bodyPr>
          <a:lstStyle/>
          <a:p>
            <a:pPr>
              <a:buClr>
                <a:schemeClr val="tx1"/>
              </a:buClr>
              <a:buFont typeface="Arial" panose="020B0604020202020204" pitchFamily="34" charset="0"/>
              <a:buChar char="•"/>
            </a:pPr>
            <a:r>
              <a:rPr lang="fr-FR" sz="4000" b="0" i="0">
                <a:solidFill>
                  <a:srgbClr val="3C4043"/>
                </a:solidFill>
                <a:effectLst/>
                <a:latin typeface="Calibri" panose="020F0502020204030204" pitchFamily="34" charset="0"/>
                <a:cs typeface="Calibri" panose="020F0502020204030204" pitchFamily="34" charset="0"/>
              </a:rPr>
              <a:t>Évaluez les performances du contenu révisé pour atteindre le taux de réussite des tâches souhaité de 80 %, soit une amélioration de 20 points. </a:t>
            </a:r>
            <a:br>
              <a:rPr lang="fr-FR" sz="4000" b="0" i="0">
                <a:solidFill>
                  <a:srgbClr val="3C4043"/>
                </a:solidFill>
                <a:effectLst/>
                <a:latin typeface="Calibri" panose="020F0502020204030204" pitchFamily="34" charset="0"/>
                <a:cs typeface="Calibri" panose="020F0502020204030204" pitchFamily="34" charset="0"/>
              </a:rPr>
            </a:br>
            <a:endParaRPr lang="fr-FR" sz="4000" b="0" i="0">
              <a:solidFill>
                <a:srgbClr val="3C4043"/>
              </a:solidFill>
              <a:effectLst/>
              <a:latin typeface="Calibri" panose="020F0502020204030204" pitchFamily="34" charset="0"/>
              <a:cs typeface="Calibri" panose="020F0502020204030204" pitchFamily="34" charset="0"/>
            </a:endParaRPr>
          </a:p>
          <a:p>
            <a:pPr>
              <a:buClr>
                <a:schemeClr val="tx1"/>
              </a:buClr>
              <a:buFont typeface="Arial" panose="020B0604020202020204" pitchFamily="34" charset="0"/>
              <a:buChar char="•"/>
            </a:pPr>
            <a:r>
              <a:rPr lang="fr-FR" sz="4000" b="0" i="0">
                <a:solidFill>
                  <a:srgbClr val="3C4043"/>
                </a:solidFill>
                <a:effectLst/>
                <a:latin typeface="Calibri" panose="020F0502020204030204" pitchFamily="34" charset="0"/>
                <a:cs typeface="Calibri" panose="020F0502020204030204" pitchFamily="34" charset="0"/>
              </a:rPr>
              <a:t>Découvrez les améliorations/dégradations constatées par les participants en accomplissant les mêmes tâches avec un contenu révisé. </a:t>
            </a:r>
            <a:br>
              <a:rPr lang="fr-FR" sz="4000" b="0" i="0">
                <a:solidFill>
                  <a:srgbClr val="3C4043"/>
                </a:solidFill>
                <a:effectLst/>
                <a:latin typeface="Calibri" panose="020F0502020204030204" pitchFamily="34" charset="0"/>
                <a:cs typeface="Calibri" panose="020F0502020204030204" pitchFamily="34" charset="0"/>
              </a:rPr>
            </a:br>
            <a:endParaRPr lang="fr-FR" sz="4000" b="0" i="0">
              <a:solidFill>
                <a:srgbClr val="3C4043"/>
              </a:solidFill>
              <a:effectLst/>
              <a:latin typeface="Calibri" panose="020F0502020204030204" pitchFamily="34" charset="0"/>
              <a:cs typeface="Calibri" panose="020F0502020204030204" pitchFamily="34" charset="0"/>
            </a:endParaRPr>
          </a:p>
          <a:p>
            <a:pPr>
              <a:buClr>
                <a:schemeClr val="tx1"/>
              </a:buClr>
              <a:buFont typeface="Arial" panose="020B0604020202020204" pitchFamily="34" charset="0"/>
              <a:buChar char="•"/>
            </a:pPr>
            <a:r>
              <a:rPr lang="fr-FR" sz="4000" b="0" i="0">
                <a:solidFill>
                  <a:srgbClr val="3C4043"/>
                </a:solidFill>
                <a:effectLst/>
                <a:latin typeface="Calibri" panose="020F0502020204030204" pitchFamily="34" charset="0"/>
                <a:cs typeface="Calibri" panose="020F0502020204030204" pitchFamily="34" charset="0"/>
              </a:rPr>
              <a:t>Validez les hypothèses avec de nouvelles conceptions.</a:t>
            </a:r>
            <a:endParaRPr lang="en-CA" sz="4000">
              <a:solidFill>
                <a:srgbClr val="FF0000"/>
              </a:solidFill>
              <a:latin typeface="Calibri" panose="020F0502020204030204" pitchFamily="34" charset="0"/>
              <a:cs typeface="Calibri" panose="020F0502020204030204" pitchFamily="34" charset="0"/>
            </a:endParaRPr>
          </a:p>
        </p:txBody>
      </p:sp>
      <p:sp>
        <p:nvSpPr>
          <p:cNvPr id="168" name="Lorem ipsum"/>
          <p:cNvSpPr txBox="1">
            <a:spLocks noGrp="1"/>
          </p:cNvSpPr>
          <p:nvPr>
            <p:ph type="body" idx="24"/>
          </p:nvPr>
        </p:nvSpPr>
        <p:spPr>
          <a:xfrm>
            <a:off x="12532345" y="5442155"/>
            <a:ext cx="10377935" cy="924087"/>
          </a:xfrm>
          <a:prstGeom prst="rect">
            <a:avLst/>
          </a:prstGeom>
        </p:spPr>
        <p:txBody>
          <a:bodyPr>
            <a:normAutofit/>
          </a:bodyPr>
          <a:lstStyle/>
          <a:p>
            <a:r>
              <a:rPr lang="fr-CA" sz="4000" b="1" i="0">
                <a:solidFill>
                  <a:srgbClr val="0070C0"/>
                </a:solidFill>
                <a:effectLst/>
                <a:latin typeface="+mj-lt"/>
              </a:rPr>
              <a:t>Méthodologie de test :</a:t>
            </a:r>
            <a:endParaRPr lang="fr-CA" sz="4000" b="1">
              <a:solidFill>
                <a:srgbClr val="0070C0"/>
              </a:solidFill>
              <a:latin typeface="+mj-lt"/>
            </a:endParaRPr>
          </a:p>
        </p:txBody>
      </p:sp>
      <p:sp>
        <p:nvSpPr>
          <p:cNvPr id="167" name="Lorem ipsum dolor sit amet, consectetur adipiscing elit, sed do eiusmod tempor…"/>
          <p:cNvSpPr txBox="1">
            <a:spLocks noGrp="1"/>
          </p:cNvSpPr>
          <p:nvPr>
            <p:ph type="body" idx="23"/>
          </p:nvPr>
        </p:nvSpPr>
        <p:spPr>
          <a:xfrm>
            <a:off x="12471400" y="6291241"/>
            <a:ext cx="11531600" cy="6978175"/>
          </a:xfrm>
          <a:prstGeom prst="rect">
            <a:avLst/>
          </a:prstGeom>
        </p:spPr>
        <p:txBody>
          <a:bodyPr>
            <a:normAutofit/>
          </a:bodyPr>
          <a:lstStyle/>
          <a:p>
            <a:pPr lvl="0" rtl="0">
              <a:spcBef>
                <a:spcPts val="0"/>
              </a:spcBef>
              <a:buClr>
                <a:schemeClr val="tx1"/>
              </a:buClr>
              <a:buSzPts val="5000"/>
              <a:buFont typeface="Arial" panose="020B0604020202020204" pitchFamily="34" charset="0"/>
              <a:buChar char="•"/>
            </a:pPr>
            <a:r>
              <a:rPr lang="fr-FR" sz="4000" b="0" i="0">
                <a:solidFill>
                  <a:srgbClr val="3C4043"/>
                </a:solidFill>
                <a:effectLst/>
                <a:latin typeface="Calibri" panose="020F0502020204030204" pitchFamily="34" charset="0"/>
                <a:cs typeface="Calibri" panose="020F0502020204030204" pitchFamily="34" charset="0"/>
              </a:rPr>
              <a:t>Tests d'utilisabilité non modérés à l'aide de </a:t>
            </a:r>
            <a:r>
              <a:rPr lang="fr-FR" sz="4000" b="0" i="0" err="1">
                <a:solidFill>
                  <a:srgbClr val="3C4043"/>
                </a:solidFill>
                <a:effectLst/>
                <a:latin typeface="Calibri" panose="020F0502020204030204" pitchFamily="34" charset="0"/>
                <a:cs typeface="Calibri" panose="020F0502020204030204" pitchFamily="34" charset="0"/>
              </a:rPr>
              <a:t>Trymata</a:t>
            </a:r>
            <a:r>
              <a:rPr lang="fr-FR" sz="4000" b="0" i="0">
                <a:solidFill>
                  <a:srgbClr val="3C4043"/>
                </a:solidFill>
                <a:effectLst/>
                <a:latin typeface="Calibri" panose="020F0502020204030204" pitchFamily="34" charset="0"/>
                <a:cs typeface="Calibri" panose="020F0502020204030204" pitchFamily="34" charset="0"/>
              </a:rPr>
              <a:t> </a:t>
            </a:r>
            <a:br>
              <a:rPr lang="fr-FR" sz="4000" b="0" i="0">
                <a:solidFill>
                  <a:srgbClr val="3C4043"/>
                </a:solidFill>
                <a:effectLst/>
                <a:latin typeface="Calibri" panose="020F0502020204030204" pitchFamily="34" charset="0"/>
                <a:cs typeface="Calibri" panose="020F0502020204030204" pitchFamily="34" charset="0"/>
              </a:rPr>
            </a:br>
            <a:endParaRPr lang="fr-FR" sz="4000" b="0" i="0">
              <a:solidFill>
                <a:srgbClr val="3C4043"/>
              </a:solidFill>
              <a:effectLst/>
              <a:latin typeface="Calibri" panose="020F0502020204030204" pitchFamily="34" charset="0"/>
              <a:cs typeface="Calibri" panose="020F0502020204030204" pitchFamily="34" charset="0"/>
            </a:endParaRPr>
          </a:p>
          <a:p>
            <a:pPr lvl="0" rtl="0">
              <a:spcBef>
                <a:spcPts val="0"/>
              </a:spcBef>
              <a:buClr>
                <a:schemeClr val="tx1"/>
              </a:buClr>
              <a:buSzPts val="5000"/>
              <a:buFont typeface="Arial" panose="020B0604020202020204" pitchFamily="34" charset="0"/>
              <a:buChar char="•"/>
            </a:pPr>
            <a:r>
              <a:rPr lang="fr-FR" sz="4000" b="0" i="0">
                <a:solidFill>
                  <a:srgbClr val="3C4043"/>
                </a:solidFill>
                <a:effectLst/>
                <a:latin typeface="Calibri" panose="020F0502020204030204" pitchFamily="34" charset="0"/>
                <a:cs typeface="Calibri" panose="020F0502020204030204" pitchFamily="34" charset="0"/>
              </a:rPr>
              <a:t>10 Canadiens ont participé </a:t>
            </a:r>
            <a:br>
              <a:rPr lang="fr-FR" sz="4000" b="0" i="0">
                <a:solidFill>
                  <a:srgbClr val="3C4043"/>
                </a:solidFill>
                <a:effectLst/>
                <a:latin typeface="Calibri" panose="020F0502020204030204" pitchFamily="34" charset="0"/>
                <a:cs typeface="Calibri" panose="020F0502020204030204" pitchFamily="34" charset="0"/>
              </a:rPr>
            </a:br>
            <a:endParaRPr lang="fr-FR" sz="4000" b="0" i="0">
              <a:solidFill>
                <a:srgbClr val="3C4043"/>
              </a:solidFill>
              <a:effectLst/>
              <a:latin typeface="Calibri" panose="020F0502020204030204" pitchFamily="34" charset="0"/>
              <a:cs typeface="Calibri" panose="020F0502020204030204" pitchFamily="34" charset="0"/>
            </a:endParaRPr>
          </a:p>
          <a:p>
            <a:pPr lvl="0" rtl="0">
              <a:spcBef>
                <a:spcPts val="0"/>
              </a:spcBef>
              <a:buClr>
                <a:schemeClr val="tx1"/>
              </a:buClr>
              <a:buSzPts val="5000"/>
              <a:buFont typeface="Arial" panose="020B0604020202020204" pitchFamily="34" charset="0"/>
              <a:buChar char="•"/>
            </a:pPr>
            <a:r>
              <a:rPr lang="fr-FR" sz="4000" b="0" i="0">
                <a:solidFill>
                  <a:srgbClr val="3C4043"/>
                </a:solidFill>
                <a:effectLst/>
                <a:latin typeface="Calibri" panose="020F0502020204030204" pitchFamily="34" charset="0"/>
                <a:cs typeface="Calibri" panose="020F0502020204030204" pitchFamily="34" charset="0"/>
              </a:rPr>
              <a:t>Paramètres mesurés : </a:t>
            </a:r>
          </a:p>
          <a:p>
            <a:pPr marL="1440000" lvl="0" indent="-571500" rtl="0">
              <a:spcBef>
                <a:spcPts val="0"/>
              </a:spcBef>
              <a:buClr>
                <a:schemeClr val="tx1"/>
              </a:buClr>
              <a:buSzPts val="5000"/>
            </a:pPr>
            <a:r>
              <a:rPr lang="fr-FR" sz="4000" b="0" i="0">
                <a:solidFill>
                  <a:srgbClr val="3C4043"/>
                </a:solidFill>
                <a:effectLst/>
                <a:latin typeface="Calibri" panose="020F0502020204030204" pitchFamily="34" charset="0"/>
                <a:cs typeface="Calibri" panose="020F0502020204030204" pitchFamily="34" charset="0"/>
              </a:rPr>
              <a:t>Succès de la tâche </a:t>
            </a:r>
          </a:p>
          <a:p>
            <a:pPr marL="1440000" lvl="0" indent="-571500" rtl="0">
              <a:spcBef>
                <a:spcPts val="0"/>
              </a:spcBef>
              <a:buClr>
                <a:schemeClr val="tx1"/>
              </a:buClr>
              <a:buSzPts val="5000"/>
            </a:pPr>
            <a:r>
              <a:rPr lang="fr-FR" sz="4000" b="0" i="0" err="1">
                <a:solidFill>
                  <a:srgbClr val="3C4043"/>
                </a:solidFill>
                <a:effectLst/>
                <a:latin typeface="Calibri" panose="020F0502020204030204" pitchFamily="34" charset="0"/>
                <a:cs typeface="Calibri" panose="020F0502020204030204" pitchFamily="34" charset="0"/>
              </a:rPr>
              <a:t>Trouvabilité</a:t>
            </a:r>
            <a:r>
              <a:rPr lang="fr-FR" sz="4000" b="0" i="0">
                <a:solidFill>
                  <a:srgbClr val="3C4043"/>
                </a:solidFill>
                <a:effectLst/>
                <a:latin typeface="Calibri" panose="020F0502020204030204" pitchFamily="34" charset="0"/>
                <a:cs typeface="Calibri" panose="020F0502020204030204" pitchFamily="34" charset="0"/>
              </a:rPr>
              <a:t> </a:t>
            </a:r>
          </a:p>
          <a:p>
            <a:pPr marL="1440000" lvl="0" indent="-571500" rtl="0">
              <a:spcBef>
                <a:spcPts val="0"/>
              </a:spcBef>
              <a:buClr>
                <a:schemeClr val="tx1"/>
              </a:buClr>
              <a:buSzPts val="5000"/>
            </a:pPr>
            <a:r>
              <a:rPr lang="fr-FR" sz="4000" b="0" i="0">
                <a:solidFill>
                  <a:srgbClr val="3C4043"/>
                </a:solidFill>
                <a:effectLst/>
                <a:latin typeface="Calibri" panose="020F0502020204030204" pitchFamily="34" charset="0"/>
                <a:cs typeface="Calibri" panose="020F0502020204030204" pitchFamily="34" charset="0"/>
              </a:rPr>
              <a:t>Temps consacré à la tâche </a:t>
            </a:r>
          </a:p>
          <a:p>
            <a:pPr marL="1440000" lvl="0" indent="-571500" rtl="0">
              <a:spcBef>
                <a:spcPts val="0"/>
              </a:spcBef>
              <a:buClr>
                <a:schemeClr val="tx1"/>
              </a:buClr>
              <a:buSzPts val="5000"/>
            </a:pPr>
            <a:r>
              <a:rPr lang="fr-FR" sz="4000" b="0" i="0">
                <a:solidFill>
                  <a:srgbClr val="3C4043"/>
                </a:solidFill>
                <a:effectLst/>
                <a:latin typeface="Calibri" panose="020F0502020204030204" pitchFamily="34" charset="0"/>
                <a:cs typeface="Calibri" panose="020F0502020204030204" pitchFamily="34" charset="0"/>
              </a:rPr>
              <a:t>Facilité d'utilisation</a:t>
            </a:r>
            <a:endParaRPr lang="en-GB" sz="4000">
              <a:solidFill>
                <a:schemeClr val="dk1"/>
              </a:solidFill>
              <a:latin typeface="Calibri" panose="020F0502020204030204" pitchFamily="34" charset="0"/>
              <a:ea typeface="Arial"/>
              <a:cs typeface="Calibri" panose="020F0502020204030204" pitchFamily="34" charset="0"/>
              <a:sym typeface="Aria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High level rollup"/>
          <p:cNvSpPr txBox="1">
            <a:spLocks noGrp="1"/>
          </p:cNvSpPr>
          <p:nvPr>
            <p:ph type="title"/>
          </p:nvPr>
        </p:nvSpPr>
        <p:spPr>
          <a:prstGeom prst="rect">
            <a:avLst/>
          </a:prstGeom>
        </p:spPr>
        <p:txBody>
          <a:bodyPr>
            <a:normAutofit/>
          </a:bodyPr>
          <a:lstStyle/>
          <a:p>
            <a:r>
              <a:rPr lang="en-GB" sz="5200" b="1">
                <a:solidFill>
                  <a:srgbClr val="0070C0"/>
                </a:solidFill>
              </a:rPr>
              <a:t>Summary of Validation testing results</a:t>
            </a:r>
            <a:endParaRPr sz="5200" b="1"/>
          </a:p>
        </p:txBody>
      </p:sp>
      <p:sp>
        <p:nvSpPr>
          <p:cNvPr id="180" name="Line">
            <a:extLst>
              <a:ext uri="{C183D7F6-B498-43B3-948B-1728B52AA6E4}">
                <adec:decorative xmlns:adec="http://schemas.microsoft.com/office/drawing/2017/decorative" val="1"/>
              </a:ext>
            </a:extLst>
          </p:cNvPr>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p>
        </p:txBody>
      </p:sp>
      <p:grpSp>
        <p:nvGrpSpPr>
          <p:cNvPr id="18" name="Group 17" descr="Legend for chart. Success = blue, minor mistake = grey, fail = orange.">
            <a:extLst>
              <a:ext uri="{FF2B5EF4-FFF2-40B4-BE49-F238E27FC236}">
                <a16:creationId xmlns:a16="http://schemas.microsoft.com/office/drawing/2014/main" id="{81E72F45-5B71-41D4-BFDA-746F47702631}"/>
              </a:ext>
            </a:extLst>
          </p:cNvPr>
          <p:cNvGrpSpPr/>
          <p:nvPr/>
        </p:nvGrpSpPr>
        <p:grpSpPr>
          <a:xfrm>
            <a:off x="1382418" y="2124677"/>
            <a:ext cx="5582918" cy="368063"/>
            <a:chOff x="1382420" y="2124677"/>
            <a:chExt cx="5017162" cy="368063"/>
          </a:xfrm>
        </p:grpSpPr>
        <p:sp>
          <p:nvSpPr>
            <p:cNvPr id="19" name="z">
              <a:extLst>
                <a:ext uri="{FF2B5EF4-FFF2-40B4-BE49-F238E27FC236}">
                  <a16:creationId xmlns:a16="http://schemas.microsoft.com/office/drawing/2014/main" id="{F06DFD19-B844-421F-B828-6F528F16DF30}"/>
                </a:ext>
              </a:extLst>
            </p:cNvPr>
            <p:cNvSpPr/>
            <p:nvPr/>
          </p:nvSpPr>
          <p:spPr>
            <a:xfrm>
              <a:off x="1382420" y="2165424"/>
              <a:ext cx="288000" cy="288000"/>
            </a:xfrm>
            <a:prstGeom prst="rect">
              <a:avLst/>
            </a:prstGeom>
            <a:solidFill>
              <a:srgbClr val="6DBAE6"/>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algn="ctr" defTabSz="584200">
                <a:lnSpc>
                  <a:spcPct val="100000"/>
                </a:lnSpc>
                <a:spcBef>
                  <a:spcPts val="0"/>
                </a:spcBef>
                <a:defRPr sz="2200">
                  <a:solidFill>
                    <a:srgbClr val="FFFFFF"/>
                  </a:solidFill>
                  <a:latin typeface="Helvetica Neue Medium"/>
                  <a:ea typeface="Helvetica Neue Medium"/>
                  <a:cs typeface="Helvetica Neue Medium"/>
                  <a:sym typeface="Helvetica Neue Medium"/>
                </a:defRPr>
              </a:lvl1pPr>
            </a:lstStyle>
            <a:p>
              <a:endParaRPr/>
            </a:p>
          </p:txBody>
        </p:sp>
        <p:sp>
          <p:nvSpPr>
            <p:cNvPr id="22" name="z">
              <a:extLst>
                <a:ext uri="{FF2B5EF4-FFF2-40B4-BE49-F238E27FC236}">
                  <a16:creationId xmlns:a16="http://schemas.microsoft.com/office/drawing/2014/main" id="{9AB8F693-0557-4893-8099-25DB1D05F6D6}"/>
                </a:ext>
              </a:extLst>
            </p:cNvPr>
            <p:cNvSpPr>
              <a:spLocks noChangeAspect="1"/>
            </p:cNvSpPr>
            <p:nvPr/>
          </p:nvSpPr>
          <p:spPr>
            <a:xfrm>
              <a:off x="2958933" y="2165424"/>
              <a:ext cx="287998" cy="288000"/>
            </a:xfrm>
            <a:prstGeom prst="rect">
              <a:avLst/>
            </a:prstGeom>
            <a:solidFill>
              <a:srgbClr val="767676"/>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algn="ctr" defTabSz="584200">
                <a:lnSpc>
                  <a:spcPct val="100000"/>
                </a:lnSpc>
                <a:spcBef>
                  <a:spcPts val="0"/>
                </a:spcBef>
                <a:defRPr sz="2200">
                  <a:solidFill>
                    <a:srgbClr val="FFFFFF"/>
                  </a:solidFill>
                  <a:latin typeface="Helvetica Neue Medium"/>
                  <a:ea typeface="Helvetica Neue Medium"/>
                  <a:cs typeface="Helvetica Neue Medium"/>
                  <a:sym typeface="Helvetica Neue Medium"/>
                </a:defRPr>
              </a:lvl1pPr>
            </a:lstStyle>
            <a:p>
              <a:endParaRPr/>
            </a:p>
          </p:txBody>
        </p:sp>
        <p:sp>
          <p:nvSpPr>
            <p:cNvPr id="26" name="z">
              <a:extLst>
                <a:ext uri="{FF2B5EF4-FFF2-40B4-BE49-F238E27FC236}">
                  <a16:creationId xmlns:a16="http://schemas.microsoft.com/office/drawing/2014/main" id="{8B1C91BE-CE61-4CFC-BF78-E9D940037407}"/>
                </a:ext>
              </a:extLst>
            </p:cNvPr>
            <p:cNvSpPr>
              <a:spLocks noChangeAspect="1"/>
            </p:cNvSpPr>
            <p:nvPr/>
          </p:nvSpPr>
          <p:spPr>
            <a:xfrm>
              <a:off x="5163607" y="2165424"/>
              <a:ext cx="290016" cy="288000"/>
            </a:xfrm>
            <a:prstGeom prst="rect">
              <a:avLst/>
            </a:prstGeom>
            <a:solidFill>
              <a:srgbClr val="ED7E2B"/>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algn="ctr" defTabSz="584200">
                <a:lnSpc>
                  <a:spcPct val="100000"/>
                </a:lnSpc>
                <a:spcBef>
                  <a:spcPts val="0"/>
                </a:spcBef>
                <a:defRPr sz="2200">
                  <a:solidFill>
                    <a:srgbClr val="FFFFFF"/>
                  </a:solidFill>
                  <a:latin typeface="Helvetica Neue Medium"/>
                  <a:ea typeface="Helvetica Neue Medium"/>
                  <a:cs typeface="Helvetica Neue Medium"/>
                  <a:sym typeface="Helvetica Neue Medium"/>
                </a:defRPr>
              </a:lvl1pPr>
            </a:lstStyle>
            <a:p>
              <a:endParaRPr/>
            </a:p>
          </p:txBody>
        </p:sp>
        <p:sp>
          <p:nvSpPr>
            <p:cNvPr id="31" name="Success">
              <a:extLst>
                <a:ext uri="{FF2B5EF4-FFF2-40B4-BE49-F238E27FC236}">
                  <a16:creationId xmlns:a16="http://schemas.microsoft.com/office/drawing/2014/main" id="{CF8DAA43-592E-4799-B178-CB0FD38FA9D3}"/>
                </a:ext>
              </a:extLst>
            </p:cNvPr>
            <p:cNvSpPr txBox="1"/>
            <p:nvPr/>
          </p:nvSpPr>
          <p:spPr>
            <a:xfrm>
              <a:off x="1670421" y="2174793"/>
              <a:ext cx="1288512" cy="26442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defTabSz="457200">
                <a:lnSpc>
                  <a:spcPct val="100000"/>
                </a:lnSpc>
                <a:spcBef>
                  <a:spcPts val="0"/>
                </a:spcBef>
                <a:defRPr sz="1400">
                  <a:latin typeface="Helvetica Neue Medium"/>
                  <a:ea typeface="Helvetica Neue Medium"/>
                  <a:cs typeface="Helvetica Neue Medium"/>
                  <a:sym typeface="Helvetica Neue Medium"/>
                </a:defRPr>
              </a:lvl1pPr>
            </a:lstStyle>
            <a:p>
              <a:r>
                <a:rPr sz="2400">
                  <a:latin typeface="Arial" panose="020B0604020202020204" pitchFamily="34" charset="0"/>
                  <a:cs typeface="Arial" panose="020B0604020202020204" pitchFamily="34" charset="0"/>
                </a:rPr>
                <a:t>Success</a:t>
              </a:r>
            </a:p>
          </p:txBody>
        </p:sp>
        <p:sp>
          <p:nvSpPr>
            <p:cNvPr id="33" name="Minor Mistake">
              <a:extLst>
                <a:ext uri="{FF2B5EF4-FFF2-40B4-BE49-F238E27FC236}">
                  <a16:creationId xmlns:a16="http://schemas.microsoft.com/office/drawing/2014/main" id="{BB1973EC-8A9F-4B57-98E9-C156336E59EB}"/>
                </a:ext>
              </a:extLst>
            </p:cNvPr>
            <p:cNvSpPr txBox="1"/>
            <p:nvPr/>
          </p:nvSpPr>
          <p:spPr>
            <a:xfrm>
              <a:off x="3235088" y="2124677"/>
              <a:ext cx="1843851" cy="36806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defTabSz="457200">
                <a:lnSpc>
                  <a:spcPct val="100000"/>
                </a:lnSpc>
                <a:spcBef>
                  <a:spcPts val="0"/>
                </a:spcBef>
                <a:defRPr sz="1400">
                  <a:latin typeface="Helvetica Neue Medium"/>
                  <a:ea typeface="Helvetica Neue Medium"/>
                  <a:cs typeface="Helvetica Neue Medium"/>
                  <a:sym typeface="Helvetica Neue Medium"/>
                </a:defRPr>
              </a:lvl1pPr>
            </a:lstStyle>
            <a:p>
              <a:r>
                <a:rPr sz="2400">
                  <a:latin typeface="Arial" panose="020B0604020202020204" pitchFamily="34" charset="0"/>
                  <a:cs typeface="Arial" panose="020B0604020202020204" pitchFamily="34" charset="0"/>
                </a:rPr>
                <a:t>Minor Mistake</a:t>
              </a:r>
            </a:p>
          </p:txBody>
        </p:sp>
        <p:sp>
          <p:nvSpPr>
            <p:cNvPr id="34" name="Fail">
              <a:extLst>
                <a:ext uri="{FF2B5EF4-FFF2-40B4-BE49-F238E27FC236}">
                  <a16:creationId xmlns:a16="http://schemas.microsoft.com/office/drawing/2014/main" id="{ABFC615C-99F0-4877-B643-512B4DF4EFE0}"/>
                </a:ext>
              </a:extLst>
            </p:cNvPr>
            <p:cNvSpPr txBox="1"/>
            <p:nvPr/>
          </p:nvSpPr>
          <p:spPr>
            <a:xfrm>
              <a:off x="5481130" y="2179630"/>
              <a:ext cx="918452" cy="25958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defTabSz="457200">
                <a:lnSpc>
                  <a:spcPct val="100000"/>
                </a:lnSpc>
                <a:spcBef>
                  <a:spcPts val="0"/>
                </a:spcBef>
                <a:defRPr sz="1400">
                  <a:latin typeface="Helvetica Neue Medium"/>
                  <a:ea typeface="Helvetica Neue Medium"/>
                  <a:cs typeface="Helvetica Neue Medium"/>
                  <a:sym typeface="Helvetica Neue Medium"/>
                </a:defRPr>
              </a:lvl1pPr>
            </a:lstStyle>
            <a:p>
              <a:r>
                <a:rPr sz="2400">
                  <a:latin typeface="Arial" panose="020B0604020202020204" pitchFamily="34" charset="0"/>
                  <a:cs typeface="Arial" panose="020B0604020202020204" pitchFamily="34" charset="0"/>
                </a:rPr>
                <a:t>Fail</a:t>
              </a:r>
            </a:p>
          </p:txBody>
        </p:sp>
      </p:grpSp>
      <p:sp>
        <p:nvSpPr>
          <p:cNvPr id="177" name="Task outcome summary"/>
          <p:cNvSpPr txBox="1">
            <a:spLocks noGrp="1"/>
          </p:cNvSpPr>
          <p:nvPr>
            <p:ph type="body" idx="21"/>
          </p:nvPr>
        </p:nvSpPr>
        <p:spPr>
          <a:xfrm>
            <a:off x="1320800" y="2877283"/>
            <a:ext cx="5773174" cy="551372"/>
          </a:xfrm>
          <a:prstGeom prst="rect">
            <a:avLst/>
          </a:prstGeom>
        </p:spPr>
        <p:txBody>
          <a:bodyPr/>
          <a:lstStyle/>
          <a:p>
            <a:r>
              <a:rPr lang="en-US">
                <a:latin typeface="Arial" panose="020B0604020202020204" pitchFamily="34" charset="0"/>
                <a:cs typeface="Arial" panose="020B0604020202020204" pitchFamily="34" charset="0"/>
              </a:rPr>
              <a:t>Task Names</a:t>
            </a:r>
            <a:endParaRPr>
              <a:latin typeface="Arial" panose="020B0604020202020204" pitchFamily="34" charset="0"/>
              <a:cs typeface="Arial" panose="020B0604020202020204" pitchFamily="34" charset="0"/>
            </a:endParaRPr>
          </a:p>
        </p:txBody>
      </p:sp>
      <p:graphicFrame>
        <p:nvGraphicFramePr>
          <p:cNvPr id="17" name="Table">
            <a:extLst>
              <a:ext uri="{FF2B5EF4-FFF2-40B4-BE49-F238E27FC236}">
                <a16:creationId xmlns:a16="http://schemas.microsoft.com/office/drawing/2014/main" id="{732FAF1E-EA62-4C98-8E94-630C566D7A3F}"/>
              </a:ext>
            </a:extLst>
          </p:cNvPr>
          <p:cNvGraphicFramePr/>
          <p:nvPr>
            <p:extLst>
              <p:ext uri="{D42A27DB-BD31-4B8C-83A1-F6EECF244321}">
                <p14:modId xmlns:p14="http://schemas.microsoft.com/office/powerpoint/2010/main" val="3664975855"/>
              </p:ext>
            </p:extLst>
          </p:nvPr>
        </p:nvGraphicFramePr>
        <p:xfrm>
          <a:off x="1256413" y="3458000"/>
          <a:ext cx="5143165" cy="3848673"/>
        </p:xfrm>
        <a:graphic>
          <a:graphicData uri="http://schemas.openxmlformats.org/drawingml/2006/table">
            <a:tbl>
              <a:tblPr>
                <a:tableStyleId>{4C3C2611-4C71-4FC5-86AE-919BDF0F9419}</a:tableStyleId>
              </a:tblPr>
              <a:tblGrid>
                <a:gridCol w="5143165">
                  <a:extLst>
                    <a:ext uri="{9D8B030D-6E8A-4147-A177-3AD203B41FA5}">
                      <a16:colId xmlns:a16="http://schemas.microsoft.com/office/drawing/2014/main" val="20000"/>
                    </a:ext>
                  </a:extLst>
                </a:gridCol>
              </a:tblGrid>
              <a:tr h="696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1 – </a:t>
                      </a:r>
                      <a:r>
                        <a:rPr lang="en-GB" sz="1800"/>
                        <a:t>Determine CAIP payment - basic</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1"/>
                  </a:ext>
                </a:extLst>
              </a:tr>
              <a:tr h="21389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443723"/>
                  </a:ext>
                </a:extLst>
              </a:tr>
              <a:tr h="695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2 – </a:t>
                      </a:r>
                      <a:r>
                        <a:rPr lang="en-GB" sz="1800"/>
                        <a:t>Determine GST/HST credit - married</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2"/>
                  </a:ext>
                </a:extLst>
              </a:tr>
              <a:tr h="211849">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53136"/>
                  </a:ext>
                </a:extLst>
              </a:tr>
              <a:tr h="696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3 – </a:t>
                      </a:r>
                      <a:r>
                        <a:rPr lang="en-GB" sz="1800"/>
                        <a:t>Determine CAIP payment - rural</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3"/>
                  </a:ext>
                </a:extLst>
              </a:tr>
              <a:tr h="21389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843571"/>
                  </a:ext>
                </a:extLst>
              </a:tr>
              <a:tr h="695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4 – </a:t>
                      </a:r>
                      <a:r>
                        <a:rPr lang="en-GB" sz="1800"/>
                        <a:t>Determine GST/HST credit - single</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4"/>
                  </a:ext>
                </a:extLst>
              </a:tr>
              <a:tr h="21389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3875856"/>
                  </a:ext>
                </a:extLst>
              </a:tr>
              <a:tr h="212655">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383569"/>
                  </a:ext>
                </a:extLst>
              </a:tr>
            </a:tbl>
          </a:graphicData>
        </a:graphic>
      </p:graphicFrame>
      <p:graphicFrame>
        <p:nvGraphicFramePr>
          <p:cNvPr id="32" name="Chart 31" descr="Bar chart indicating task success rates. Task 1, 2 and 4 received 10 out of 10. Task 3 received 7 of 10. ">
            <a:extLst>
              <a:ext uri="{FF2B5EF4-FFF2-40B4-BE49-F238E27FC236}">
                <a16:creationId xmlns:a16="http://schemas.microsoft.com/office/drawing/2014/main" id="{918F564B-5E7A-394B-AB0D-2D23DD612A2D}"/>
              </a:ext>
            </a:extLst>
          </p:cNvPr>
          <p:cNvGraphicFramePr/>
          <p:nvPr>
            <p:extLst>
              <p:ext uri="{D42A27DB-BD31-4B8C-83A1-F6EECF244321}">
                <p14:modId xmlns:p14="http://schemas.microsoft.com/office/powerpoint/2010/main" val="2209344575"/>
              </p:ext>
            </p:extLst>
          </p:nvPr>
        </p:nvGraphicFramePr>
        <p:xfrm>
          <a:off x="6399578" y="2698504"/>
          <a:ext cx="16485822" cy="477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a:extLst>
              <a:ext uri="{FF2B5EF4-FFF2-40B4-BE49-F238E27FC236}">
                <a16:creationId xmlns:a16="http://schemas.microsoft.com/office/drawing/2014/main" id="{2E49D22C-9982-F147-844B-E8119DF4AE67}"/>
              </a:ext>
            </a:extLst>
          </p:cNvPr>
          <p:cNvGraphicFramePr/>
          <p:nvPr>
            <p:extLst>
              <p:ext uri="{D42A27DB-BD31-4B8C-83A1-F6EECF244321}">
                <p14:modId xmlns:p14="http://schemas.microsoft.com/office/powerpoint/2010/main" val="277258384"/>
              </p:ext>
            </p:extLst>
          </p:nvPr>
        </p:nvGraphicFramePr>
        <p:xfrm>
          <a:off x="22607992" y="3447934"/>
          <a:ext cx="1039557" cy="3858740"/>
        </p:xfrm>
        <a:graphic>
          <a:graphicData uri="http://schemas.openxmlformats.org/drawingml/2006/table">
            <a:tbl>
              <a:tblPr>
                <a:tableStyleId>{4C3C2611-4C71-4FC5-86AE-919BDF0F9419}</a:tableStyleId>
              </a:tblPr>
              <a:tblGrid>
                <a:gridCol w="1039557">
                  <a:extLst>
                    <a:ext uri="{9D8B030D-6E8A-4147-A177-3AD203B41FA5}">
                      <a16:colId xmlns:a16="http://schemas.microsoft.com/office/drawing/2014/main" val="20000"/>
                    </a:ext>
                  </a:extLst>
                </a:gridCol>
              </a:tblGrid>
              <a:tr h="697670">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10</a:t>
                      </a:r>
                      <a:r>
                        <a:rPr sz="2000" b="0">
                          <a:latin typeface="Arial" panose="020B0604020202020204" pitchFamily="34" charset="0"/>
                          <a:ea typeface="Helvetica Neue Medium"/>
                          <a:cs typeface="Arial" panose="020B0604020202020204" pitchFamily="34" charset="0"/>
                          <a:sym typeface="Helvetica Neue Medium"/>
                        </a:rPr>
                        <a:t> of </a:t>
                      </a:r>
                      <a:r>
                        <a:rPr lang="en-US" sz="2000" b="0">
                          <a:latin typeface="Arial" panose="020B0604020202020204" pitchFamily="34" charset="0"/>
                          <a:ea typeface="Helvetica Neue Medium"/>
                          <a:cs typeface="Arial" panose="020B0604020202020204" pitchFamily="34" charset="0"/>
                          <a:sym typeface="Helvetica Neue Medium"/>
                        </a:rPr>
                        <a:t>10</a:t>
                      </a:r>
                      <a:endParaRPr sz="20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1"/>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443723"/>
                  </a:ext>
                </a:extLst>
              </a:tr>
              <a:tr h="696759">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10 of 10</a:t>
                      </a: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2"/>
                  </a:ext>
                </a:extLst>
              </a:tr>
              <a:tr h="212333">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53136"/>
                  </a:ext>
                </a:extLst>
              </a:tr>
              <a:tr h="697667">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7 of 10</a:t>
                      </a: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3"/>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843571"/>
                  </a:ext>
                </a:extLst>
              </a:tr>
              <a:tr h="696759">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10 of 10</a:t>
                      </a: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4"/>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3875856"/>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814234"/>
                  </a:ext>
                </a:extLst>
              </a:tr>
            </a:tbl>
          </a:graphicData>
        </a:graphic>
      </p:graphicFrame>
      <p:graphicFrame>
        <p:nvGraphicFramePr>
          <p:cNvPr id="23" name="Chart 22" descr="Pie chart indicating task success percentage. Success rate was 92%, and failure 8%.">
            <a:extLst>
              <a:ext uri="{FF2B5EF4-FFF2-40B4-BE49-F238E27FC236}">
                <a16:creationId xmlns:a16="http://schemas.microsoft.com/office/drawing/2014/main" id="{39B69775-A681-8B49-A165-A9098EEC371E}"/>
              </a:ext>
            </a:extLst>
          </p:cNvPr>
          <p:cNvGraphicFramePr/>
          <p:nvPr>
            <p:extLst>
              <p:ext uri="{D42A27DB-BD31-4B8C-83A1-F6EECF244321}">
                <p14:modId xmlns:p14="http://schemas.microsoft.com/office/powerpoint/2010/main" val="3643950450"/>
              </p:ext>
            </p:extLst>
          </p:nvPr>
        </p:nvGraphicFramePr>
        <p:xfrm>
          <a:off x="396505" y="7306673"/>
          <a:ext cx="6238212" cy="55502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descr="Bar chart indicating ease of use average. Task 1 was the highest (value 2), then task 2 (value 1.8), then 3 (value 1), then 4 (value 0.25).">
            <a:extLst>
              <a:ext uri="{FF2B5EF4-FFF2-40B4-BE49-F238E27FC236}">
                <a16:creationId xmlns:a16="http://schemas.microsoft.com/office/drawing/2014/main" id="{06AE9170-ACBB-4FF1-8498-0013B967458F}"/>
              </a:ext>
            </a:extLst>
          </p:cNvPr>
          <p:cNvGraphicFramePr/>
          <p:nvPr>
            <p:extLst>
              <p:ext uri="{D42A27DB-BD31-4B8C-83A1-F6EECF244321}">
                <p14:modId xmlns:p14="http://schemas.microsoft.com/office/powerpoint/2010/main" val="8629366"/>
              </p:ext>
            </p:extLst>
          </p:nvPr>
        </p:nvGraphicFramePr>
        <p:xfrm>
          <a:off x="6399578" y="7667939"/>
          <a:ext cx="16491909" cy="53165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37565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High level rollup"/>
          <p:cNvSpPr txBox="1">
            <a:spLocks noGrp="1"/>
          </p:cNvSpPr>
          <p:nvPr>
            <p:ph type="title"/>
          </p:nvPr>
        </p:nvSpPr>
        <p:spPr>
          <a:prstGeom prst="rect">
            <a:avLst/>
          </a:prstGeom>
        </p:spPr>
        <p:txBody>
          <a:bodyPr>
            <a:normAutofit/>
          </a:bodyPr>
          <a:lstStyle/>
          <a:p>
            <a:r>
              <a:rPr lang="fr-FR" sz="5200" b="1" i="0">
                <a:solidFill>
                  <a:srgbClr val="0070C0"/>
                </a:solidFill>
                <a:effectLst/>
                <a:latin typeface="+mj-lt"/>
              </a:rPr>
              <a:t>Résumé des résultats des tests de validation</a:t>
            </a:r>
            <a:endParaRPr lang="en-CA" sz="5200" b="1">
              <a:solidFill>
                <a:srgbClr val="0070C0"/>
              </a:solidFill>
              <a:latin typeface="+mj-lt"/>
            </a:endParaRPr>
          </a:p>
        </p:txBody>
      </p:sp>
      <p:sp>
        <p:nvSpPr>
          <p:cNvPr id="180" name="Line">
            <a:extLst>
              <a:ext uri="{C183D7F6-B498-43B3-948B-1728B52AA6E4}">
                <adec:decorative xmlns:adec="http://schemas.microsoft.com/office/drawing/2017/decorative" val="1"/>
              </a:ext>
            </a:extLst>
          </p:cNvPr>
          <p:cNvSpPr/>
          <p:nvPr/>
        </p:nvSpPr>
        <p:spPr>
          <a:xfrm flipV="1">
            <a:off x="1382099" y="1969490"/>
            <a:ext cx="21451478" cy="4"/>
          </a:xfrm>
          <a:prstGeom prst="line">
            <a:avLst/>
          </a:prstGeom>
          <a:ln w="25400">
            <a:solidFill>
              <a:srgbClr val="A6AAA9"/>
            </a:solidFill>
            <a:miter lim="400000"/>
          </a:ln>
        </p:spPr>
        <p:txBody>
          <a:bodyPr lIns="50800" tIns="50800" rIns="50800" bIns="50800" anchor="ctr"/>
          <a:lstStyle/>
          <a:p>
            <a:pPr defTabSz="457200">
              <a:lnSpc>
                <a:spcPct val="100000"/>
              </a:lnSpc>
              <a:spcBef>
                <a:spcPts val="0"/>
              </a:spcBef>
              <a:defRPr sz="1200">
                <a:latin typeface="Helvetica"/>
                <a:ea typeface="Helvetica"/>
                <a:cs typeface="Helvetica"/>
                <a:sym typeface="Helvetica"/>
              </a:defRPr>
            </a:pPr>
            <a:endParaRPr/>
          </a:p>
        </p:txBody>
      </p:sp>
      <p:grpSp>
        <p:nvGrpSpPr>
          <p:cNvPr id="18" name="Group 17" descr="Légende du graphique. Succès = bleu, petite erreur = gris, échouer = orange.">
            <a:extLst>
              <a:ext uri="{FF2B5EF4-FFF2-40B4-BE49-F238E27FC236}">
                <a16:creationId xmlns:a16="http://schemas.microsoft.com/office/drawing/2014/main" id="{81E72F45-5B71-41D4-BFDA-746F47702631}"/>
              </a:ext>
            </a:extLst>
          </p:cNvPr>
          <p:cNvGrpSpPr/>
          <p:nvPr/>
        </p:nvGrpSpPr>
        <p:grpSpPr>
          <a:xfrm>
            <a:off x="1382417" y="2124677"/>
            <a:ext cx="5773166" cy="368063"/>
            <a:chOff x="1382420" y="2124677"/>
            <a:chExt cx="5261188" cy="368063"/>
          </a:xfrm>
        </p:grpSpPr>
        <p:sp>
          <p:nvSpPr>
            <p:cNvPr id="19" name="z">
              <a:extLst>
                <a:ext uri="{FF2B5EF4-FFF2-40B4-BE49-F238E27FC236}">
                  <a16:creationId xmlns:a16="http://schemas.microsoft.com/office/drawing/2014/main" id="{F06DFD19-B844-421F-B828-6F528F16DF30}"/>
                </a:ext>
              </a:extLst>
            </p:cNvPr>
            <p:cNvSpPr/>
            <p:nvPr/>
          </p:nvSpPr>
          <p:spPr>
            <a:xfrm>
              <a:off x="1382420" y="2165424"/>
              <a:ext cx="288000" cy="288000"/>
            </a:xfrm>
            <a:prstGeom prst="rect">
              <a:avLst/>
            </a:prstGeom>
            <a:solidFill>
              <a:srgbClr val="6DBAE6"/>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algn="ctr" defTabSz="584200">
                <a:lnSpc>
                  <a:spcPct val="100000"/>
                </a:lnSpc>
                <a:spcBef>
                  <a:spcPts val="0"/>
                </a:spcBef>
                <a:defRPr sz="2200">
                  <a:solidFill>
                    <a:srgbClr val="FFFFFF"/>
                  </a:solidFill>
                  <a:latin typeface="Helvetica Neue Medium"/>
                  <a:ea typeface="Helvetica Neue Medium"/>
                  <a:cs typeface="Helvetica Neue Medium"/>
                  <a:sym typeface="Helvetica Neue Medium"/>
                </a:defRPr>
              </a:lvl1pPr>
            </a:lstStyle>
            <a:p>
              <a:endParaRPr/>
            </a:p>
          </p:txBody>
        </p:sp>
        <p:sp>
          <p:nvSpPr>
            <p:cNvPr id="22" name="z">
              <a:extLst>
                <a:ext uri="{FF2B5EF4-FFF2-40B4-BE49-F238E27FC236}">
                  <a16:creationId xmlns:a16="http://schemas.microsoft.com/office/drawing/2014/main" id="{9AB8F693-0557-4893-8099-25DB1D05F6D6}"/>
                </a:ext>
              </a:extLst>
            </p:cNvPr>
            <p:cNvSpPr>
              <a:spLocks noChangeAspect="1"/>
            </p:cNvSpPr>
            <p:nvPr/>
          </p:nvSpPr>
          <p:spPr>
            <a:xfrm>
              <a:off x="2958933" y="2165424"/>
              <a:ext cx="287998" cy="288000"/>
            </a:xfrm>
            <a:prstGeom prst="rect">
              <a:avLst/>
            </a:prstGeom>
            <a:solidFill>
              <a:srgbClr val="767676"/>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algn="ctr" defTabSz="584200">
                <a:lnSpc>
                  <a:spcPct val="100000"/>
                </a:lnSpc>
                <a:spcBef>
                  <a:spcPts val="0"/>
                </a:spcBef>
                <a:defRPr sz="2200">
                  <a:solidFill>
                    <a:srgbClr val="FFFFFF"/>
                  </a:solidFill>
                  <a:latin typeface="Helvetica Neue Medium"/>
                  <a:ea typeface="Helvetica Neue Medium"/>
                  <a:cs typeface="Helvetica Neue Medium"/>
                  <a:sym typeface="Helvetica Neue Medium"/>
                </a:defRPr>
              </a:lvl1pPr>
            </a:lstStyle>
            <a:p>
              <a:endParaRPr/>
            </a:p>
          </p:txBody>
        </p:sp>
        <p:sp>
          <p:nvSpPr>
            <p:cNvPr id="26" name="z">
              <a:extLst>
                <a:ext uri="{FF2B5EF4-FFF2-40B4-BE49-F238E27FC236}">
                  <a16:creationId xmlns:a16="http://schemas.microsoft.com/office/drawing/2014/main" id="{8B1C91BE-CE61-4CFC-BF78-E9D940037407}"/>
                </a:ext>
              </a:extLst>
            </p:cNvPr>
            <p:cNvSpPr>
              <a:spLocks noChangeAspect="1"/>
            </p:cNvSpPr>
            <p:nvPr/>
          </p:nvSpPr>
          <p:spPr>
            <a:xfrm>
              <a:off x="5163607" y="2165424"/>
              <a:ext cx="290016" cy="288000"/>
            </a:xfrm>
            <a:prstGeom prst="rect">
              <a:avLst/>
            </a:prstGeom>
            <a:solidFill>
              <a:srgbClr val="ED7E2B"/>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algn="ctr" defTabSz="584200">
                <a:lnSpc>
                  <a:spcPct val="100000"/>
                </a:lnSpc>
                <a:spcBef>
                  <a:spcPts val="0"/>
                </a:spcBef>
                <a:defRPr sz="2200">
                  <a:solidFill>
                    <a:srgbClr val="FFFFFF"/>
                  </a:solidFill>
                  <a:latin typeface="Helvetica Neue Medium"/>
                  <a:ea typeface="Helvetica Neue Medium"/>
                  <a:cs typeface="Helvetica Neue Medium"/>
                  <a:sym typeface="Helvetica Neue Medium"/>
                </a:defRPr>
              </a:lvl1pPr>
            </a:lstStyle>
            <a:p>
              <a:endParaRPr/>
            </a:p>
          </p:txBody>
        </p:sp>
        <p:sp>
          <p:nvSpPr>
            <p:cNvPr id="31" name="Success">
              <a:extLst>
                <a:ext uri="{FF2B5EF4-FFF2-40B4-BE49-F238E27FC236}">
                  <a16:creationId xmlns:a16="http://schemas.microsoft.com/office/drawing/2014/main" id="{CF8DAA43-592E-4799-B178-CB0FD38FA9D3}"/>
                </a:ext>
              </a:extLst>
            </p:cNvPr>
            <p:cNvSpPr txBox="1"/>
            <p:nvPr/>
          </p:nvSpPr>
          <p:spPr>
            <a:xfrm>
              <a:off x="1670421" y="2174793"/>
              <a:ext cx="1288512" cy="26442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defTabSz="457200">
                <a:lnSpc>
                  <a:spcPct val="100000"/>
                </a:lnSpc>
                <a:spcBef>
                  <a:spcPts val="0"/>
                </a:spcBef>
                <a:defRPr sz="1400">
                  <a:latin typeface="Helvetica Neue Medium"/>
                  <a:ea typeface="Helvetica Neue Medium"/>
                  <a:cs typeface="Helvetica Neue Medium"/>
                  <a:sym typeface="Helvetica Neue Medium"/>
                </a:defRPr>
              </a:lvl1pPr>
            </a:lstStyle>
            <a:p>
              <a:r>
                <a:rPr lang="en-CA" sz="2400" b="0" i="0">
                  <a:solidFill>
                    <a:srgbClr val="3C4043"/>
                  </a:solidFill>
                  <a:effectLst/>
                  <a:latin typeface="Roboto" panose="02000000000000000000" pitchFamily="2" charset="0"/>
                </a:rPr>
                <a:t>Succès</a:t>
              </a:r>
              <a:endParaRPr sz="2400">
                <a:latin typeface="Arial" panose="020B0604020202020204" pitchFamily="34" charset="0"/>
                <a:cs typeface="Arial" panose="020B0604020202020204" pitchFamily="34" charset="0"/>
              </a:endParaRPr>
            </a:p>
          </p:txBody>
        </p:sp>
        <p:sp>
          <p:nvSpPr>
            <p:cNvPr id="33" name="Minor Mistake">
              <a:extLst>
                <a:ext uri="{FF2B5EF4-FFF2-40B4-BE49-F238E27FC236}">
                  <a16:creationId xmlns:a16="http://schemas.microsoft.com/office/drawing/2014/main" id="{BB1973EC-8A9F-4B57-98E9-C156336E59EB}"/>
                </a:ext>
              </a:extLst>
            </p:cNvPr>
            <p:cNvSpPr txBox="1"/>
            <p:nvPr/>
          </p:nvSpPr>
          <p:spPr>
            <a:xfrm>
              <a:off x="3235088" y="2124677"/>
              <a:ext cx="1843851" cy="36806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defTabSz="457200">
                <a:lnSpc>
                  <a:spcPct val="100000"/>
                </a:lnSpc>
                <a:spcBef>
                  <a:spcPts val="0"/>
                </a:spcBef>
                <a:defRPr sz="1400">
                  <a:latin typeface="Helvetica Neue Medium"/>
                  <a:ea typeface="Helvetica Neue Medium"/>
                  <a:cs typeface="Helvetica Neue Medium"/>
                  <a:sym typeface="Helvetica Neue Medium"/>
                </a:defRPr>
              </a:lvl1pPr>
            </a:lstStyle>
            <a:p>
              <a:r>
                <a:rPr lang="en-CA" sz="2400" b="0" i="0">
                  <a:solidFill>
                    <a:srgbClr val="3C4043"/>
                  </a:solidFill>
                  <a:effectLst/>
                  <a:latin typeface="Roboto" panose="02000000000000000000" pitchFamily="2" charset="0"/>
                </a:rPr>
                <a:t>Petite </a:t>
              </a:r>
              <a:r>
                <a:rPr lang="en-CA" sz="2400" b="0" i="0" err="1">
                  <a:solidFill>
                    <a:srgbClr val="3C4043"/>
                  </a:solidFill>
                  <a:effectLst/>
                  <a:latin typeface="Roboto" panose="02000000000000000000" pitchFamily="2" charset="0"/>
                </a:rPr>
                <a:t>erreur</a:t>
              </a:r>
              <a:endParaRPr sz="2400">
                <a:latin typeface="Arial" panose="020B0604020202020204" pitchFamily="34" charset="0"/>
                <a:cs typeface="Arial" panose="020B0604020202020204" pitchFamily="34" charset="0"/>
              </a:endParaRPr>
            </a:p>
          </p:txBody>
        </p:sp>
        <p:sp>
          <p:nvSpPr>
            <p:cNvPr id="34" name="Fail">
              <a:extLst>
                <a:ext uri="{FF2B5EF4-FFF2-40B4-BE49-F238E27FC236}">
                  <a16:creationId xmlns:a16="http://schemas.microsoft.com/office/drawing/2014/main" id="{ABFC615C-99F0-4877-B643-512B4DF4EFE0}"/>
                </a:ext>
              </a:extLst>
            </p:cNvPr>
            <p:cNvSpPr txBox="1"/>
            <p:nvPr/>
          </p:nvSpPr>
          <p:spPr>
            <a:xfrm>
              <a:off x="5481130" y="2179630"/>
              <a:ext cx="1162478" cy="25958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lvl1pPr defTabSz="457200">
                <a:lnSpc>
                  <a:spcPct val="100000"/>
                </a:lnSpc>
                <a:spcBef>
                  <a:spcPts val="0"/>
                </a:spcBef>
                <a:defRPr sz="1400">
                  <a:latin typeface="Helvetica Neue Medium"/>
                  <a:ea typeface="Helvetica Neue Medium"/>
                  <a:cs typeface="Helvetica Neue Medium"/>
                  <a:sym typeface="Helvetica Neue Medium"/>
                </a:defRPr>
              </a:lvl1pPr>
            </a:lstStyle>
            <a:p>
              <a:r>
                <a:rPr lang="en-CA" sz="2400" b="0" i="0" err="1">
                  <a:solidFill>
                    <a:srgbClr val="3C4043"/>
                  </a:solidFill>
                  <a:effectLst/>
                  <a:latin typeface="Roboto" panose="02000000000000000000" pitchFamily="2" charset="0"/>
                </a:rPr>
                <a:t>Échouer</a:t>
              </a:r>
              <a:endParaRPr sz="2400">
                <a:latin typeface="Arial" panose="020B0604020202020204" pitchFamily="34" charset="0"/>
                <a:cs typeface="Arial" panose="020B0604020202020204" pitchFamily="34" charset="0"/>
              </a:endParaRPr>
            </a:p>
          </p:txBody>
        </p:sp>
      </p:grpSp>
      <p:sp>
        <p:nvSpPr>
          <p:cNvPr id="177" name="Task outcome summary"/>
          <p:cNvSpPr txBox="1">
            <a:spLocks noGrp="1"/>
          </p:cNvSpPr>
          <p:nvPr>
            <p:ph type="body" idx="21"/>
          </p:nvPr>
        </p:nvSpPr>
        <p:spPr>
          <a:xfrm>
            <a:off x="1320800" y="2877283"/>
            <a:ext cx="5773174" cy="551372"/>
          </a:xfrm>
          <a:prstGeom prst="rect">
            <a:avLst/>
          </a:prstGeom>
        </p:spPr>
        <p:txBody>
          <a:bodyPr/>
          <a:lstStyle/>
          <a:p>
            <a:r>
              <a:rPr lang="en-CA" b="0" i="0" err="1">
                <a:solidFill>
                  <a:schemeClr val="tx1"/>
                </a:solidFill>
                <a:effectLst/>
                <a:latin typeface="+mj-lt"/>
              </a:rPr>
              <a:t>Noms</a:t>
            </a:r>
            <a:r>
              <a:rPr lang="en-CA" b="0" i="0">
                <a:solidFill>
                  <a:schemeClr val="tx1"/>
                </a:solidFill>
                <a:effectLst/>
                <a:latin typeface="+mj-lt"/>
              </a:rPr>
              <a:t> des </a:t>
            </a:r>
            <a:r>
              <a:rPr lang="en-CA" b="0" i="0" err="1">
                <a:solidFill>
                  <a:schemeClr val="tx1"/>
                </a:solidFill>
                <a:effectLst/>
                <a:latin typeface="+mj-lt"/>
              </a:rPr>
              <a:t>tâches</a:t>
            </a:r>
            <a:endParaRPr>
              <a:solidFill>
                <a:schemeClr val="tx1"/>
              </a:solidFill>
              <a:latin typeface="+mj-lt"/>
              <a:cs typeface="Arial" panose="020B0604020202020204" pitchFamily="34" charset="0"/>
            </a:endParaRPr>
          </a:p>
        </p:txBody>
      </p:sp>
      <p:graphicFrame>
        <p:nvGraphicFramePr>
          <p:cNvPr id="17" name="Table">
            <a:extLst>
              <a:ext uri="{FF2B5EF4-FFF2-40B4-BE49-F238E27FC236}">
                <a16:creationId xmlns:a16="http://schemas.microsoft.com/office/drawing/2014/main" id="{732FAF1E-EA62-4C98-8E94-630C566D7A3F}"/>
              </a:ext>
            </a:extLst>
          </p:cNvPr>
          <p:cNvGraphicFramePr/>
          <p:nvPr/>
        </p:nvGraphicFramePr>
        <p:xfrm>
          <a:off x="1256413" y="3458000"/>
          <a:ext cx="5143165" cy="3848673"/>
        </p:xfrm>
        <a:graphic>
          <a:graphicData uri="http://schemas.openxmlformats.org/drawingml/2006/table">
            <a:tbl>
              <a:tblPr>
                <a:tableStyleId>{4C3C2611-4C71-4FC5-86AE-919BDF0F9419}</a:tableStyleId>
              </a:tblPr>
              <a:tblGrid>
                <a:gridCol w="5143165">
                  <a:extLst>
                    <a:ext uri="{9D8B030D-6E8A-4147-A177-3AD203B41FA5}">
                      <a16:colId xmlns:a16="http://schemas.microsoft.com/office/drawing/2014/main" val="20000"/>
                    </a:ext>
                  </a:extLst>
                </a:gridCol>
              </a:tblGrid>
              <a:tr h="696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i="0" u="none" strike="noStrike" cap="none" spc="0" baseline="0">
                          <a:solidFill>
                            <a:srgbClr val="000000"/>
                          </a:solidFill>
                          <a:effectLst/>
                          <a:uFillTx/>
                          <a:latin typeface="+mn-lt"/>
                          <a:ea typeface="+mn-ea"/>
                          <a:cs typeface="+mn-cs"/>
                          <a:sym typeface="Helvetica Neue"/>
                        </a:rPr>
                        <a:t>1 – Déterminer le paiement du PCAI - de base</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1"/>
                  </a:ext>
                </a:extLst>
              </a:tr>
              <a:tr h="21389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443723"/>
                  </a:ext>
                </a:extLst>
              </a:tr>
              <a:tr h="695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i="0" u="none" strike="noStrike" cap="none" spc="0" baseline="0">
                          <a:solidFill>
                            <a:srgbClr val="000000"/>
                          </a:solidFill>
                          <a:effectLst/>
                          <a:uFillTx/>
                          <a:latin typeface="+mn-lt"/>
                          <a:ea typeface="+mn-ea"/>
                          <a:cs typeface="+mn-cs"/>
                          <a:sym typeface="Helvetica Neue"/>
                        </a:rPr>
                        <a:t>2 – Déterminer le crédit pour la TPS/TVH – marié</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2"/>
                  </a:ext>
                </a:extLst>
              </a:tr>
              <a:tr h="211849">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53136"/>
                  </a:ext>
                </a:extLst>
              </a:tr>
              <a:tr h="696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i="0" u="none" strike="noStrike" cap="none" spc="0" baseline="0">
                          <a:solidFill>
                            <a:srgbClr val="000000"/>
                          </a:solidFill>
                          <a:effectLst/>
                          <a:uFillTx/>
                          <a:latin typeface="+mn-lt"/>
                          <a:ea typeface="+mn-ea"/>
                          <a:cs typeface="+mn-cs"/>
                          <a:sym typeface="Helvetica Neue"/>
                        </a:rPr>
                        <a:t>3 – Déterminer le paiement du PCAI – rural</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3"/>
                  </a:ext>
                </a:extLst>
              </a:tr>
              <a:tr h="21389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843571"/>
                  </a:ext>
                </a:extLst>
              </a:tr>
              <a:tr h="695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i="0" u="none" strike="noStrike" cap="none" spc="0" baseline="0">
                          <a:solidFill>
                            <a:srgbClr val="000000"/>
                          </a:solidFill>
                          <a:effectLst/>
                          <a:uFillTx/>
                          <a:latin typeface="+mn-lt"/>
                          <a:ea typeface="+mn-ea"/>
                          <a:cs typeface="+mn-cs"/>
                          <a:sym typeface="Helvetica Neue"/>
                        </a:rPr>
                        <a:t>4 – Déterminer le crédit pour TPS/TVH – unique</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4"/>
                  </a:ext>
                </a:extLst>
              </a:tr>
              <a:tr h="21389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3875856"/>
                  </a:ext>
                </a:extLst>
              </a:tr>
              <a:tr h="212655">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383569"/>
                  </a:ext>
                </a:extLst>
              </a:tr>
            </a:tbl>
          </a:graphicData>
        </a:graphic>
      </p:graphicFrame>
      <p:graphicFrame>
        <p:nvGraphicFramePr>
          <p:cNvPr id="32" name="Chart 31" descr="Diagramme à barres indiquant les taux de succès des tâches. Les tâches 1, 2 et 4 ont obtenu 10 sur 10. La tâche 3 a reçu 7 sur 10.">
            <a:extLst>
              <a:ext uri="{FF2B5EF4-FFF2-40B4-BE49-F238E27FC236}">
                <a16:creationId xmlns:a16="http://schemas.microsoft.com/office/drawing/2014/main" id="{918F564B-5E7A-394B-AB0D-2D23DD612A2D}"/>
              </a:ext>
            </a:extLst>
          </p:cNvPr>
          <p:cNvGraphicFramePr/>
          <p:nvPr>
            <p:extLst>
              <p:ext uri="{D42A27DB-BD31-4B8C-83A1-F6EECF244321}">
                <p14:modId xmlns:p14="http://schemas.microsoft.com/office/powerpoint/2010/main" val="3488538406"/>
              </p:ext>
            </p:extLst>
          </p:nvPr>
        </p:nvGraphicFramePr>
        <p:xfrm>
          <a:off x="6399578" y="2698504"/>
          <a:ext cx="16485822" cy="477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a:extLst>
              <a:ext uri="{FF2B5EF4-FFF2-40B4-BE49-F238E27FC236}">
                <a16:creationId xmlns:a16="http://schemas.microsoft.com/office/drawing/2014/main" id="{2E49D22C-9982-F147-844B-E8119DF4AE67}"/>
              </a:ext>
            </a:extLst>
          </p:cNvPr>
          <p:cNvGraphicFramePr/>
          <p:nvPr/>
        </p:nvGraphicFramePr>
        <p:xfrm>
          <a:off x="22607992" y="3447934"/>
          <a:ext cx="1379503" cy="3858740"/>
        </p:xfrm>
        <a:graphic>
          <a:graphicData uri="http://schemas.openxmlformats.org/drawingml/2006/table">
            <a:tbl>
              <a:tblPr>
                <a:tableStyleId>{4C3C2611-4C71-4FC5-86AE-919BDF0F9419}</a:tableStyleId>
              </a:tblPr>
              <a:tblGrid>
                <a:gridCol w="1379503">
                  <a:extLst>
                    <a:ext uri="{9D8B030D-6E8A-4147-A177-3AD203B41FA5}">
                      <a16:colId xmlns:a16="http://schemas.microsoft.com/office/drawing/2014/main" val="20000"/>
                    </a:ext>
                  </a:extLst>
                </a:gridCol>
              </a:tblGrid>
              <a:tr h="697670">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10</a:t>
                      </a:r>
                      <a:r>
                        <a:rPr sz="2000" b="0">
                          <a:latin typeface="Arial" panose="020B0604020202020204" pitchFamily="34" charset="0"/>
                          <a:ea typeface="Helvetica Neue Medium"/>
                          <a:cs typeface="Arial" panose="020B0604020202020204" pitchFamily="34" charset="0"/>
                          <a:sym typeface="Helvetica Neue Medium"/>
                        </a:rPr>
                        <a:t> </a:t>
                      </a:r>
                      <a:r>
                        <a:rPr lang="en-CA" sz="2000" b="0">
                          <a:latin typeface="Arial" panose="020B0604020202020204" pitchFamily="34" charset="0"/>
                          <a:ea typeface="Helvetica Neue Medium"/>
                          <a:cs typeface="Arial" panose="020B0604020202020204" pitchFamily="34" charset="0"/>
                          <a:sym typeface="Helvetica Neue Medium"/>
                        </a:rPr>
                        <a:t>sur </a:t>
                      </a:r>
                      <a:r>
                        <a:rPr lang="en-US" sz="2000" b="0">
                          <a:latin typeface="Arial" panose="020B0604020202020204" pitchFamily="34" charset="0"/>
                          <a:ea typeface="Helvetica Neue Medium"/>
                          <a:cs typeface="Arial" panose="020B0604020202020204" pitchFamily="34" charset="0"/>
                          <a:sym typeface="Helvetica Neue Medium"/>
                        </a:rPr>
                        <a:t>10</a:t>
                      </a:r>
                      <a:endParaRPr sz="20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1"/>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443723"/>
                  </a:ext>
                </a:extLst>
              </a:tr>
              <a:tr h="696759">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10 sur 10</a:t>
                      </a: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2"/>
                  </a:ext>
                </a:extLst>
              </a:tr>
              <a:tr h="212333">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53136"/>
                  </a:ext>
                </a:extLst>
              </a:tr>
              <a:tr h="697667">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7 sur 10</a:t>
                      </a: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3"/>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843571"/>
                  </a:ext>
                </a:extLst>
              </a:tr>
              <a:tr h="696759">
                <a:tc>
                  <a:txBody>
                    <a:bodyPr/>
                    <a:lstStyle/>
                    <a:p>
                      <a:pPr defTabSz="457200"/>
                      <a:r>
                        <a:rPr lang="en-US" sz="2000" b="0">
                          <a:latin typeface="Arial" panose="020B0604020202020204" pitchFamily="34" charset="0"/>
                          <a:ea typeface="Helvetica Neue Medium"/>
                          <a:cs typeface="Arial" panose="020B0604020202020204" pitchFamily="34" charset="0"/>
                          <a:sym typeface="Helvetica Neue Medium"/>
                        </a:rPr>
                        <a:t>10 sur 10</a:t>
                      </a: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6F4F4"/>
                    </a:solidFill>
                  </a:tcPr>
                </a:tc>
                <a:extLst>
                  <a:ext uri="{0D108BD9-81ED-4DB2-BD59-A6C34878D82A}">
                    <a16:rowId xmlns:a16="http://schemas.microsoft.com/office/drawing/2014/main" val="10004"/>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3875856"/>
                  </a:ext>
                </a:extLst>
              </a:tr>
              <a:tr h="214388">
                <a:tc>
                  <a:txBody>
                    <a:bodyPr/>
                    <a:lstStyle/>
                    <a:p>
                      <a:pPr defTabSz="457200"/>
                      <a:endParaRPr sz="200" b="0">
                        <a:latin typeface="Arial" panose="020B0604020202020204" pitchFamily="34" charset="0"/>
                        <a:ea typeface="Helvetica Neue Medium"/>
                        <a:cs typeface="Arial" panose="020B0604020202020204" pitchFamily="34" charset="0"/>
                        <a:sym typeface="Helvetica Neue Medium"/>
                      </a:endParaRPr>
                    </a:p>
                  </a:txBody>
                  <a:tcPr marL="50800" marR="50800" marT="50800" marB="5080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814234"/>
                  </a:ext>
                </a:extLst>
              </a:tr>
            </a:tbl>
          </a:graphicData>
        </a:graphic>
      </p:graphicFrame>
      <p:graphicFrame>
        <p:nvGraphicFramePr>
          <p:cNvPr id="23" name="Chart 22" descr="Diagramme circulaire indiquant le pourcentage de réussite des tâches. Le taux de succès est 92 % et le taux d'échec de 8 %.">
            <a:extLst>
              <a:ext uri="{FF2B5EF4-FFF2-40B4-BE49-F238E27FC236}">
                <a16:creationId xmlns:a16="http://schemas.microsoft.com/office/drawing/2014/main" id="{39B69775-A681-8B49-A165-A9098EEC371E}"/>
              </a:ext>
            </a:extLst>
          </p:cNvPr>
          <p:cNvGraphicFramePr/>
          <p:nvPr>
            <p:extLst>
              <p:ext uri="{D42A27DB-BD31-4B8C-83A1-F6EECF244321}">
                <p14:modId xmlns:p14="http://schemas.microsoft.com/office/powerpoint/2010/main" val="3758283066"/>
              </p:ext>
            </p:extLst>
          </p:nvPr>
        </p:nvGraphicFramePr>
        <p:xfrm>
          <a:off x="396505" y="7306673"/>
          <a:ext cx="6238212" cy="55502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descr="Diagramme à barres indiquant la facilité d'utilisation moyenne. La tâche 1 est la plus élevée (valeur 2), suivie de la tâche 2 (valeur 1,8), puis de la tâche 3 (valeur 1) et de la tâche 4 (valeur 0,25).">
            <a:extLst>
              <a:ext uri="{FF2B5EF4-FFF2-40B4-BE49-F238E27FC236}">
                <a16:creationId xmlns:a16="http://schemas.microsoft.com/office/drawing/2014/main" id="{06AE9170-ACBB-4FF1-8498-0013B967458F}"/>
              </a:ext>
            </a:extLst>
          </p:cNvPr>
          <p:cNvGraphicFramePr/>
          <p:nvPr>
            <p:extLst>
              <p:ext uri="{D42A27DB-BD31-4B8C-83A1-F6EECF244321}">
                <p14:modId xmlns:p14="http://schemas.microsoft.com/office/powerpoint/2010/main" val="1333916548"/>
              </p:ext>
            </p:extLst>
          </p:nvPr>
        </p:nvGraphicFramePr>
        <p:xfrm>
          <a:off x="6399578" y="7667939"/>
          <a:ext cx="16491909" cy="53165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032244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Overall comparative results"/>
          <p:cNvSpPr txBox="1">
            <a:spLocks noGrp="1"/>
          </p:cNvSpPr>
          <p:nvPr>
            <p:ph type="title"/>
          </p:nvPr>
        </p:nvSpPr>
        <p:spPr>
          <a:prstGeom prst="rect">
            <a:avLst/>
          </a:prstGeom>
        </p:spPr>
        <p:txBody>
          <a:bodyPr>
            <a:normAutofit/>
          </a:bodyPr>
          <a:lstStyle/>
          <a:p>
            <a:r>
              <a:rPr lang="en-GB" sz="5200" b="1">
                <a:solidFill>
                  <a:srgbClr val="0070C0"/>
                </a:solidFill>
              </a:rPr>
              <a:t>Overall comparative results – Baseline Vs. Validation testing</a:t>
            </a:r>
            <a:endParaRPr sz="5200" b="1"/>
          </a:p>
        </p:txBody>
      </p:sp>
      <p:sp>
        <p:nvSpPr>
          <p:cNvPr id="223" name="10%…"/>
          <p:cNvSpPr txBox="1"/>
          <p:nvPr/>
        </p:nvSpPr>
        <p:spPr>
          <a:xfrm>
            <a:off x="1301672" y="2310225"/>
            <a:ext cx="7367153" cy="44069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p>
            <a:pPr defTabSz="457200">
              <a:spcBef>
                <a:spcPts val="0"/>
              </a:spcBef>
              <a:defRPr sz="17000">
                <a:solidFill>
                  <a:srgbClr val="6DBAE6"/>
                </a:solidFill>
                <a:latin typeface="Helvetica Neue Medium"/>
                <a:ea typeface="Helvetica Neue Medium"/>
                <a:cs typeface="Helvetica Neue Medium"/>
                <a:sym typeface="Helvetica Neue Medium"/>
              </a:defRPr>
            </a:pPr>
            <a:r>
              <a:rPr lang="en-US">
                <a:latin typeface="Arial" panose="020B0604020202020204" pitchFamily="34" charset="0"/>
                <a:cs typeface="Arial" panose="020B0604020202020204" pitchFamily="34" charset="0"/>
              </a:rPr>
              <a:t>3</a:t>
            </a:r>
            <a:r>
              <a:rPr lang="en-CA">
                <a:latin typeface="Arial" panose="020B0604020202020204" pitchFamily="34" charset="0"/>
                <a:cs typeface="Arial" panose="020B0604020202020204" pitchFamily="34" charset="0"/>
              </a:rPr>
              <a:t>7</a:t>
            </a:r>
            <a:r>
              <a:rPr>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a:latin typeface="Arial" panose="020B0604020202020204" pitchFamily="34" charset="0"/>
                <a:cs typeface="Arial" panose="020B0604020202020204" pitchFamily="34" charset="0"/>
              </a:rPr>
              <a:t>Increase in </a:t>
            </a:r>
            <a:br>
              <a:rPr>
                <a:latin typeface="Arial" panose="020B0604020202020204" pitchFamily="34" charset="0"/>
                <a:cs typeface="Arial" panose="020B0604020202020204" pitchFamily="34" charset="0"/>
              </a:rPr>
            </a:br>
            <a:r>
              <a:rPr>
                <a:latin typeface="Arial" panose="020B0604020202020204" pitchFamily="34" charset="0"/>
                <a:cs typeface="Arial" panose="020B0604020202020204" pitchFamily="34" charset="0"/>
              </a:rPr>
              <a:t>task completion</a:t>
            </a:r>
          </a:p>
        </p:txBody>
      </p:sp>
      <p:sp>
        <p:nvSpPr>
          <p:cNvPr id="224" name="Arrow" descr="Up arrow"/>
          <p:cNvSpPr/>
          <p:nvPr/>
        </p:nvSpPr>
        <p:spPr>
          <a:xfrm rot="5397711" flipH="1">
            <a:off x="5685360" y="2894779"/>
            <a:ext cx="1774872" cy="1248803"/>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25" name="10%…"/>
          <p:cNvSpPr txBox="1"/>
          <p:nvPr/>
        </p:nvSpPr>
        <p:spPr>
          <a:xfrm>
            <a:off x="12558302" y="2310225"/>
            <a:ext cx="7367153" cy="44069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p>
            <a:pPr defTabSz="457200">
              <a:spcBef>
                <a:spcPts val="0"/>
              </a:spcBef>
              <a:defRPr sz="17000">
                <a:solidFill>
                  <a:srgbClr val="DE8440"/>
                </a:solidFill>
                <a:latin typeface="Helvetica Neue Medium"/>
                <a:ea typeface="Helvetica Neue Medium"/>
                <a:cs typeface="Helvetica Neue Medium"/>
                <a:sym typeface="Helvetica Neue Medium"/>
              </a:defRPr>
            </a:pPr>
            <a:r>
              <a:rPr lang="en-US">
                <a:solidFill>
                  <a:srgbClr val="6DBAE6"/>
                </a:solidFill>
                <a:latin typeface="Arial" panose="020B0604020202020204" pitchFamily="34" charset="0"/>
                <a:cs typeface="Arial" panose="020B0604020202020204" pitchFamily="34" charset="0"/>
              </a:rPr>
              <a:t>3</a:t>
            </a:r>
            <a:r>
              <a:rPr lang="en-CA">
                <a:solidFill>
                  <a:srgbClr val="6DBAE6"/>
                </a:solidFill>
                <a:latin typeface="Arial" panose="020B0604020202020204" pitchFamily="34" charset="0"/>
                <a:cs typeface="Arial" panose="020B0604020202020204" pitchFamily="34" charset="0"/>
              </a:rPr>
              <a:t>7</a:t>
            </a:r>
            <a:r>
              <a:rPr>
                <a:solidFill>
                  <a:srgbClr val="6DBAE6"/>
                </a:solidFill>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en-US">
                <a:latin typeface="Arial" panose="020B0604020202020204" pitchFamily="34" charset="0"/>
                <a:cs typeface="Arial" panose="020B0604020202020204" pitchFamily="34" charset="0"/>
              </a:rPr>
              <a:t>In</a:t>
            </a:r>
            <a:r>
              <a:rPr>
                <a:latin typeface="Arial" panose="020B0604020202020204" pitchFamily="34" charset="0"/>
                <a:cs typeface="Arial" panose="020B0604020202020204" pitchFamily="34" charset="0"/>
              </a:rPr>
              <a:t>crease in </a:t>
            </a:r>
            <a:br>
              <a:rPr>
                <a:latin typeface="Arial" panose="020B0604020202020204" pitchFamily="34" charset="0"/>
                <a:cs typeface="Arial" panose="020B0604020202020204" pitchFamily="34" charset="0"/>
              </a:rPr>
            </a:br>
            <a:r>
              <a:rPr>
                <a:latin typeface="Arial" panose="020B0604020202020204" pitchFamily="34" charset="0"/>
                <a:cs typeface="Arial" panose="020B0604020202020204" pitchFamily="34" charset="0"/>
              </a:rPr>
              <a:t>success rate</a:t>
            </a:r>
          </a:p>
        </p:txBody>
      </p:sp>
      <p:sp>
        <p:nvSpPr>
          <p:cNvPr id="226" name="Arrow" descr="Up arrow"/>
          <p:cNvSpPr/>
          <p:nvPr/>
        </p:nvSpPr>
        <p:spPr>
          <a:xfrm rot="16200000">
            <a:off x="16941436" y="2916044"/>
            <a:ext cx="1774872" cy="1248803"/>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aphicFrame>
        <p:nvGraphicFramePr>
          <p:cNvPr id="21" name="Chart 20" descr="Bar chart comparing average task completion baseline versus validation. Task 1 shows both values tied, whereas validation is higher for tasks 2, 3, and 4. ">
            <a:extLst>
              <a:ext uri="{FF2B5EF4-FFF2-40B4-BE49-F238E27FC236}">
                <a16:creationId xmlns:a16="http://schemas.microsoft.com/office/drawing/2014/main" id="{53E6C040-920B-7E49-86E3-4CB9DE2B1F4F}"/>
              </a:ext>
            </a:extLst>
          </p:cNvPr>
          <p:cNvGraphicFramePr/>
          <p:nvPr>
            <p:extLst>
              <p:ext uri="{D42A27DB-BD31-4B8C-83A1-F6EECF244321}">
                <p14:modId xmlns:p14="http://schemas.microsoft.com/office/powerpoint/2010/main" val="1342360116"/>
              </p:ext>
            </p:extLst>
          </p:nvPr>
        </p:nvGraphicFramePr>
        <p:xfrm>
          <a:off x="1316665" y="6868206"/>
          <a:ext cx="108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descr="Pie chart indicating baseline success percentage. Success rate is 67%, and failure 33%.">
            <a:extLst>
              <a:ext uri="{FF2B5EF4-FFF2-40B4-BE49-F238E27FC236}">
                <a16:creationId xmlns:a16="http://schemas.microsoft.com/office/drawing/2014/main" id="{C9FCD9E0-86FD-384A-B725-698ECDB2DEC7}"/>
              </a:ext>
            </a:extLst>
          </p:cNvPr>
          <p:cNvGraphicFramePr/>
          <p:nvPr>
            <p:extLst>
              <p:ext uri="{D42A27DB-BD31-4B8C-83A1-F6EECF244321}">
                <p14:modId xmlns:p14="http://schemas.microsoft.com/office/powerpoint/2010/main" val="909986388"/>
              </p:ext>
            </p:extLst>
          </p:nvPr>
        </p:nvGraphicFramePr>
        <p:xfrm>
          <a:off x="12396239" y="7968062"/>
          <a:ext cx="5569044" cy="4916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descr="Pie chart indicating validation testing success percentage. Success rate is 92%, and failure 8%.">
            <a:extLst>
              <a:ext uri="{FF2B5EF4-FFF2-40B4-BE49-F238E27FC236}">
                <a16:creationId xmlns:a16="http://schemas.microsoft.com/office/drawing/2014/main" id="{E1A6E4FF-A999-CE44-9DF7-8D47A8DF9A2E}"/>
              </a:ext>
            </a:extLst>
          </p:cNvPr>
          <p:cNvGraphicFramePr/>
          <p:nvPr>
            <p:extLst>
              <p:ext uri="{D42A27DB-BD31-4B8C-83A1-F6EECF244321}">
                <p14:modId xmlns:p14="http://schemas.microsoft.com/office/powerpoint/2010/main" val="3610650283"/>
              </p:ext>
            </p:extLst>
          </p:nvPr>
        </p:nvGraphicFramePr>
        <p:xfrm>
          <a:off x="17498291" y="7968062"/>
          <a:ext cx="5569044" cy="49163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Overall comparative results"/>
          <p:cNvSpPr txBox="1">
            <a:spLocks noGrp="1"/>
          </p:cNvSpPr>
          <p:nvPr>
            <p:ph type="title"/>
          </p:nvPr>
        </p:nvSpPr>
        <p:spPr>
          <a:prstGeom prst="rect">
            <a:avLst/>
          </a:prstGeom>
        </p:spPr>
        <p:txBody>
          <a:bodyPr>
            <a:normAutofit/>
          </a:bodyPr>
          <a:lstStyle/>
          <a:p>
            <a:r>
              <a:rPr lang="fr-FR" sz="5200" b="1" i="0">
                <a:solidFill>
                  <a:srgbClr val="0070C0"/>
                </a:solidFill>
                <a:effectLst/>
                <a:latin typeface="+mj-lt"/>
              </a:rPr>
              <a:t>Résultats comparatifs globaux – Test de base vs. Tests de validation</a:t>
            </a:r>
            <a:endParaRPr lang="en-CA" sz="5200" b="1">
              <a:solidFill>
                <a:srgbClr val="0070C0"/>
              </a:solidFill>
              <a:latin typeface="+mj-lt"/>
            </a:endParaRPr>
          </a:p>
        </p:txBody>
      </p:sp>
      <p:sp>
        <p:nvSpPr>
          <p:cNvPr id="223" name="10%…"/>
          <p:cNvSpPr txBox="1"/>
          <p:nvPr/>
        </p:nvSpPr>
        <p:spPr>
          <a:xfrm>
            <a:off x="1301672" y="2310225"/>
            <a:ext cx="7367153" cy="44069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p>
            <a:pPr defTabSz="457200">
              <a:spcBef>
                <a:spcPts val="0"/>
              </a:spcBef>
              <a:defRPr sz="17000">
                <a:solidFill>
                  <a:srgbClr val="6DBAE6"/>
                </a:solidFill>
                <a:latin typeface="Helvetica Neue Medium"/>
                <a:ea typeface="Helvetica Neue Medium"/>
                <a:cs typeface="Helvetica Neue Medium"/>
                <a:sym typeface="Helvetica Neue Medium"/>
              </a:defRPr>
            </a:pPr>
            <a:r>
              <a:rPr lang="en-US">
                <a:latin typeface="Arial" panose="020B0604020202020204" pitchFamily="34" charset="0"/>
                <a:cs typeface="Arial" panose="020B0604020202020204" pitchFamily="34" charset="0"/>
              </a:rPr>
              <a:t>3</a:t>
            </a:r>
            <a:r>
              <a:rPr lang="en-CA">
                <a:latin typeface="Arial" panose="020B0604020202020204" pitchFamily="34" charset="0"/>
                <a:cs typeface="Arial" panose="020B0604020202020204" pitchFamily="34" charset="0"/>
              </a:rPr>
              <a:t>7</a:t>
            </a:r>
            <a:r>
              <a:rPr>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fr-FR" sz="5400" b="0" i="0">
                <a:solidFill>
                  <a:schemeClr val="tx1">
                    <a:lumMod val="65000"/>
                    <a:lumOff val="35000"/>
                  </a:schemeClr>
                </a:solidFill>
                <a:effectLst/>
                <a:latin typeface="+mj-lt"/>
              </a:rPr>
              <a:t>Augmentation de l'achèvement des tâches</a:t>
            </a:r>
            <a:endParaRPr sz="5400">
              <a:solidFill>
                <a:schemeClr val="tx1">
                  <a:lumMod val="65000"/>
                  <a:lumOff val="35000"/>
                </a:schemeClr>
              </a:solidFill>
              <a:latin typeface="+mj-lt"/>
              <a:cs typeface="Arial" panose="020B0604020202020204" pitchFamily="34" charset="0"/>
            </a:endParaRPr>
          </a:p>
        </p:txBody>
      </p:sp>
      <p:sp>
        <p:nvSpPr>
          <p:cNvPr id="224" name="Arrow" descr="Flèche vers le haut."/>
          <p:cNvSpPr/>
          <p:nvPr/>
        </p:nvSpPr>
        <p:spPr>
          <a:xfrm rot="5397711" flipH="1">
            <a:off x="5685360" y="2894779"/>
            <a:ext cx="1774872" cy="1248803"/>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25" name="10%…"/>
          <p:cNvSpPr txBox="1"/>
          <p:nvPr/>
        </p:nvSpPr>
        <p:spPr>
          <a:xfrm>
            <a:off x="12558302" y="2310225"/>
            <a:ext cx="7367153" cy="44069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p>
            <a:pPr defTabSz="457200">
              <a:spcBef>
                <a:spcPts val="0"/>
              </a:spcBef>
              <a:defRPr sz="17000">
                <a:solidFill>
                  <a:srgbClr val="DE8440"/>
                </a:solidFill>
                <a:latin typeface="Helvetica Neue Medium"/>
                <a:ea typeface="Helvetica Neue Medium"/>
                <a:cs typeface="Helvetica Neue Medium"/>
                <a:sym typeface="Helvetica Neue Medium"/>
              </a:defRPr>
            </a:pPr>
            <a:r>
              <a:rPr lang="en-US">
                <a:solidFill>
                  <a:srgbClr val="6DBAE6"/>
                </a:solidFill>
                <a:latin typeface="Arial" panose="020B0604020202020204" pitchFamily="34" charset="0"/>
                <a:cs typeface="Arial" panose="020B0604020202020204" pitchFamily="34" charset="0"/>
              </a:rPr>
              <a:t>3</a:t>
            </a:r>
            <a:r>
              <a:rPr lang="en-CA">
                <a:solidFill>
                  <a:srgbClr val="6DBAE6"/>
                </a:solidFill>
                <a:latin typeface="Arial" panose="020B0604020202020204" pitchFamily="34" charset="0"/>
                <a:cs typeface="Arial" panose="020B0604020202020204" pitchFamily="34" charset="0"/>
              </a:rPr>
              <a:t>7</a:t>
            </a:r>
            <a:r>
              <a:rPr>
                <a:solidFill>
                  <a:srgbClr val="6DBAE6"/>
                </a:solidFill>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fr-FR" sz="5400" b="0" i="0">
                <a:solidFill>
                  <a:schemeClr val="tx1">
                    <a:lumMod val="50000"/>
                    <a:lumOff val="50000"/>
                  </a:schemeClr>
                </a:solidFill>
                <a:effectLst/>
                <a:latin typeface="Roboto" panose="02000000000000000000" pitchFamily="2" charset="0"/>
              </a:rPr>
              <a:t>Augmentation du taux de réussite</a:t>
            </a:r>
            <a:endParaRPr sz="5400">
              <a:solidFill>
                <a:schemeClr val="tx1">
                  <a:lumMod val="50000"/>
                  <a:lumOff val="50000"/>
                </a:schemeClr>
              </a:solidFill>
              <a:latin typeface="Arial" panose="020B0604020202020204" pitchFamily="34" charset="0"/>
              <a:cs typeface="Arial" panose="020B0604020202020204" pitchFamily="34" charset="0"/>
            </a:endParaRPr>
          </a:p>
        </p:txBody>
      </p:sp>
      <p:sp>
        <p:nvSpPr>
          <p:cNvPr id="226" name="Arrow" descr="Flèche vers le haut."/>
          <p:cNvSpPr/>
          <p:nvPr/>
        </p:nvSpPr>
        <p:spPr>
          <a:xfrm rot="16200000">
            <a:off x="16941436" y="2916044"/>
            <a:ext cx="1774872" cy="1248803"/>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aphicFrame>
        <p:nvGraphicFramePr>
          <p:cNvPr id="21" name="Chart 20" descr="Diagramme à barres comparant la moyenne de l'achèvement des tâches entre les test de base et test de validation. La tâche 1 présente les deux valeurs à égalité, tandis que la test de validation est plus élevée pour les tâches 2, 3 et 4. ">
            <a:extLst>
              <a:ext uri="{FF2B5EF4-FFF2-40B4-BE49-F238E27FC236}">
                <a16:creationId xmlns:a16="http://schemas.microsoft.com/office/drawing/2014/main" id="{53E6C040-920B-7E49-86E3-4CB9DE2B1F4F}"/>
              </a:ext>
            </a:extLst>
          </p:cNvPr>
          <p:cNvGraphicFramePr/>
          <p:nvPr>
            <p:extLst>
              <p:ext uri="{D42A27DB-BD31-4B8C-83A1-F6EECF244321}">
                <p14:modId xmlns:p14="http://schemas.microsoft.com/office/powerpoint/2010/main" val="3792089911"/>
              </p:ext>
            </p:extLst>
          </p:nvPr>
        </p:nvGraphicFramePr>
        <p:xfrm>
          <a:off x="1316665" y="6868206"/>
          <a:ext cx="108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descr="Diagramme circulaire indiquant le pourcentage de réussite de test de base. Le taux de succès est de 67 % et le taux d'échec de 33 %.">
            <a:extLst>
              <a:ext uri="{FF2B5EF4-FFF2-40B4-BE49-F238E27FC236}">
                <a16:creationId xmlns:a16="http://schemas.microsoft.com/office/drawing/2014/main" id="{C9FCD9E0-86FD-384A-B725-698ECDB2DEC7}"/>
              </a:ext>
            </a:extLst>
          </p:cNvPr>
          <p:cNvGraphicFramePr/>
          <p:nvPr>
            <p:extLst>
              <p:ext uri="{D42A27DB-BD31-4B8C-83A1-F6EECF244321}">
                <p14:modId xmlns:p14="http://schemas.microsoft.com/office/powerpoint/2010/main" val="4272586919"/>
              </p:ext>
            </p:extLst>
          </p:nvPr>
        </p:nvGraphicFramePr>
        <p:xfrm>
          <a:off x="12396239" y="7968062"/>
          <a:ext cx="5569044" cy="4916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descr="Diagramme circulaire indiquant le pourcentage de réussite des tests de validation. Le taux de succès est de 92 % et le taux d'échec de 8 %.">
            <a:extLst>
              <a:ext uri="{FF2B5EF4-FFF2-40B4-BE49-F238E27FC236}">
                <a16:creationId xmlns:a16="http://schemas.microsoft.com/office/drawing/2014/main" id="{E1A6E4FF-A999-CE44-9DF7-8D47A8DF9A2E}"/>
              </a:ext>
            </a:extLst>
          </p:cNvPr>
          <p:cNvGraphicFramePr/>
          <p:nvPr>
            <p:extLst>
              <p:ext uri="{D42A27DB-BD31-4B8C-83A1-F6EECF244321}">
                <p14:modId xmlns:p14="http://schemas.microsoft.com/office/powerpoint/2010/main" val="3932516535"/>
              </p:ext>
            </p:extLst>
          </p:nvPr>
        </p:nvGraphicFramePr>
        <p:xfrm>
          <a:off x="17498291" y="7968062"/>
          <a:ext cx="5569044" cy="49163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Overall comparative results - cont."/>
          <p:cNvSpPr txBox="1">
            <a:spLocks noGrp="1"/>
          </p:cNvSpPr>
          <p:nvPr>
            <p:ph type="title"/>
          </p:nvPr>
        </p:nvSpPr>
        <p:spPr>
          <a:prstGeom prst="rect">
            <a:avLst/>
          </a:prstGeom>
        </p:spPr>
        <p:txBody>
          <a:bodyPr>
            <a:normAutofit/>
          </a:bodyPr>
          <a:lstStyle/>
          <a:p>
            <a:r>
              <a:rPr lang="en-GB" sz="5200" b="1">
                <a:solidFill>
                  <a:srgbClr val="0070C0"/>
                </a:solidFill>
              </a:rPr>
              <a:t>Overall comparative results – Baseline Vs. Validation testing (</a:t>
            </a:r>
            <a:r>
              <a:rPr lang="en-GB" sz="5200" b="1" i="1">
                <a:solidFill>
                  <a:srgbClr val="0070C0"/>
                </a:solidFill>
              </a:rPr>
              <a:t>cont</a:t>
            </a:r>
            <a:r>
              <a:rPr lang="en-GB" sz="5200" b="1">
                <a:solidFill>
                  <a:srgbClr val="0070C0"/>
                </a:solidFill>
              </a:rPr>
              <a:t>.)</a:t>
            </a:r>
            <a:endParaRPr sz="5200" i="1"/>
          </a:p>
        </p:txBody>
      </p:sp>
      <p:sp>
        <p:nvSpPr>
          <p:cNvPr id="239" name="28%…"/>
          <p:cNvSpPr txBox="1"/>
          <p:nvPr/>
        </p:nvSpPr>
        <p:spPr>
          <a:xfrm>
            <a:off x="1301672" y="2310225"/>
            <a:ext cx="736715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457200">
              <a:spcBef>
                <a:spcPts val="0"/>
              </a:spcBef>
              <a:defRPr sz="17000">
                <a:solidFill>
                  <a:srgbClr val="6DBAE6"/>
                </a:solidFill>
                <a:latin typeface="Helvetica Neue Medium"/>
                <a:ea typeface="Helvetica Neue Medium"/>
                <a:cs typeface="Helvetica Neue Medium"/>
                <a:sym typeface="Helvetica Neue Medium"/>
              </a:defRPr>
            </a:pPr>
            <a:r>
              <a:rPr lang="en-CA">
                <a:latin typeface="Arial" panose="020B0604020202020204" pitchFamily="34" charset="0"/>
                <a:cs typeface="Arial" panose="020B0604020202020204" pitchFamily="34" charset="0"/>
              </a:rPr>
              <a:t>42</a:t>
            </a:r>
            <a:r>
              <a:rPr>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en-US">
                <a:latin typeface="Arial" panose="020B0604020202020204" pitchFamily="34" charset="0"/>
                <a:cs typeface="Arial" panose="020B0604020202020204" pitchFamily="34" charset="0"/>
              </a:rPr>
              <a:t>Reduction in</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time on task</a:t>
            </a:r>
            <a:endParaRPr>
              <a:latin typeface="Arial" panose="020B0604020202020204" pitchFamily="34" charset="0"/>
              <a:cs typeface="Arial" panose="020B0604020202020204" pitchFamily="34" charset="0"/>
            </a:endParaRPr>
          </a:p>
        </p:txBody>
      </p:sp>
      <p:sp>
        <p:nvSpPr>
          <p:cNvPr id="240" name="Arrow" descr="Down arrow."/>
          <p:cNvSpPr/>
          <p:nvPr/>
        </p:nvSpPr>
        <p:spPr>
          <a:xfrm rot="-5400000" flipH="1">
            <a:off x="5685360" y="2902790"/>
            <a:ext cx="1774872" cy="1248804"/>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41" name="35%…"/>
          <p:cNvSpPr txBox="1"/>
          <p:nvPr/>
        </p:nvSpPr>
        <p:spPr>
          <a:xfrm>
            <a:off x="12558302" y="2310225"/>
            <a:ext cx="7367153" cy="4406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457200">
              <a:spcBef>
                <a:spcPts val="0"/>
              </a:spcBef>
              <a:defRPr sz="17000">
                <a:solidFill>
                  <a:srgbClr val="6DBAE6"/>
                </a:solidFill>
                <a:latin typeface="Helvetica Neue Medium"/>
                <a:ea typeface="Helvetica Neue Medium"/>
                <a:cs typeface="Helvetica Neue Medium"/>
                <a:sym typeface="Helvetica Neue Medium"/>
              </a:defRPr>
            </a:pPr>
            <a:r>
              <a:rPr lang="en-CA">
                <a:latin typeface="Arial" panose="020B0604020202020204" pitchFamily="34" charset="0"/>
                <a:cs typeface="Arial" panose="020B0604020202020204" pitchFamily="34" charset="0"/>
              </a:rPr>
              <a:t>54</a:t>
            </a:r>
            <a:r>
              <a:rPr>
                <a:latin typeface="Arial" panose="020B0604020202020204" pitchFamily="34" charset="0"/>
                <a:cs typeface="Arial" panose="020B0604020202020204" pitchFamily="34" charset="0"/>
              </a:rPr>
              <a:t>%</a:t>
            </a:r>
          </a:p>
          <a:p>
            <a:pPr defTabSz="457200">
              <a:lnSpc>
                <a:spcPct val="80000"/>
              </a:lnSpc>
              <a:spcBef>
                <a:spcPts val="0"/>
              </a:spcBef>
              <a:defRPr sz="7000">
                <a:solidFill>
                  <a:srgbClr val="767676"/>
                </a:solidFill>
              </a:defRPr>
            </a:pPr>
            <a:r>
              <a:rPr lang="en-US">
                <a:latin typeface="Arial" panose="020B0604020202020204" pitchFamily="34" charset="0"/>
                <a:cs typeface="Arial" panose="020B0604020202020204" pitchFamily="34" charset="0"/>
              </a:rPr>
              <a:t>Increase</a:t>
            </a:r>
            <a:r>
              <a:rPr>
                <a:latin typeface="Arial" panose="020B0604020202020204" pitchFamily="34" charset="0"/>
                <a:cs typeface="Arial" panose="020B0604020202020204" pitchFamily="34" charset="0"/>
              </a:rPr>
              <a:t> in </a:t>
            </a:r>
            <a:br>
              <a:rPr>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ease of use</a:t>
            </a:r>
            <a:endParaRPr>
              <a:latin typeface="Arial" panose="020B0604020202020204" pitchFamily="34" charset="0"/>
              <a:cs typeface="Arial" panose="020B0604020202020204" pitchFamily="34" charset="0"/>
            </a:endParaRPr>
          </a:p>
        </p:txBody>
      </p:sp>
      <p:sp>
        <p:nvSpPr>
          <p:cNvPr id="242" name="Arrow" descr="Up arrow."/>
          <p:cNvSpPr/>
          <p:nvPr/>
        </p:nvSpPr>
        <p:spPr>
          <a:xfrm rot="5397711" flipH="1">
            <a:off x="16941436" y="2916044"/>
            <a:ext cx="1774872" cy="1248804"/>
          </a:xfrm>
          <a:prstGeom prst="rightArrow">
            <a:avLst>
              <a:gd name="adj1" fmla="val 32000"/>
              <a:gd name="adj2" fmla="val 57126"/>
            </a:avLst>
          </a:prstGeom>
          <a:solidFill>
            <a:srgbClr val="6DBAE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aphicFrame>
        <p:nvGraphicFramePr>
          <p:cNvPr id="26" name="Chart 25" descr="Column chart comparing baseline time on task vs. validation. For each of the four tasks, baseline took longer. ">
            <a:extLst>
              <a:ext uri="{FF2B5EF4-FFF2-40B4-BE49-F238E27FC236}">
                <a16:creationId xmlns:a16="http://schemas.microsoft.com/office/drawing/2014/main" id="{434DF3E9-C2FA-634D-A9AC-6475F993CB9D}"/>
              </a:ext>
            </a:extLst>
          </p:cNvPr>
          <p:cNvGraphicFramePr/>
          <p:nvPr>
            <p:extLst>
              <p:ext uri="{D42A27DB-BD31-4B8C-83A1-F6EECF244321}">
                <p14:modId xmlns:p14="http://schemas.microsoft.com/office/powerpoint/2010/main" val="3447203829"/>
              </p:ext>
            </p:extLst>
          </p:nvPr>
        </p:nvGraphicFramePr>
        <p:xfrm>
          <a:off x="1313029" y="6849923"/>
          <a:ext cx="1080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descr="Column chart comparing ease of use between the baseline and validation groups. Validation is higher for tasks 1, 2, and 4, and equal for task 3. ">
            <a:extLst>
              <a:ext uri="{FF2B5EF4-FFF2-40B4-BE49-F238E27FC236}">
                <a16:creationId xmlns:a16="http://schemas.microsoft.com/office/drawing/2014/main" id="{2BBB3F2A-F3A5-5640-8580-26637A086C09}"/>
              </a:ext>
            </a:extLst>
          </p:cNvPr>
          <p:cNvGraphicFramePr/>
          <p:nvPr>
            <p:extLst>
              <p:ext uri="{D42A27DB-BD31-4B8C-83A1-F6EECF244321}">
                <p14:modId xmlns:p14="http://schemas.microsoft.com/office/powerpoint/2010/main" val="757032974"/>
              </p:ext>
            </p:extLst>
          </p:nvPr>
        </p:nvGraphicFramePr>
        <p:xfrm>
          <a:off x="12595726" y="6851442"/>
          <a:ext cx="10800000" cy="61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843748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EC197CE65E414B8A8246ABCCD13B4C" ma:contentTypeVersion="16" ma:contentTypeDescription="Crée un document." ma:contentTypeScope="" ma:versionID="e9175cc746f455334b29e5665be86a31">
  <xsd:schema xmlns:xsd="http://www.w3.org/2001/XMLSchema" xmlns:xs="http://www.w3.org/2001/XMLSchema" xmlns:p="http://schemas.microsoft.com/office/2006/metadata/properties" xmlns:ns2="60bf9140-54b1-4fcb-8191-df4f5e3ae4ec" xmlns:ns3="f6f4ab32-99f9-4752-9cb9-3e8df8a9e2b1" targetNamespace="http://schemas.microsoft.com/office/2006/metadata/properties" ma:root="true" ma:fieldsID="59da015fe27f3d04ae12b7058fb0d492" ns2:_="" ns3:_="">
    <xsd:import namespace="60bf9140-54b1-4fcb-8191-df4f5e3ae4ec"/>
    <xsd:import namespace="f6f4ab32-99f9-4752-9cb9-3e8df8a9e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f9140-54b1-4fcb-8191-df4f5e3ae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f4ab32-99f9-4752-9cb9-3e8df8a9e2b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59a3380-16a3-4f7c-8f8f-1898b806b14b}" ma:internalName="TaxCatchAll" ma:showField="CatchAllData" ma:web="f6f4ab32-99f9-4752-9cb9-3e8df8a9e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bf9140-54b1-4fcb-8191-df4f5e3ae4ec">
      <Terms xmlns="http://schemas.microsoft.com/office/infopath/2007/PartnerControls"/>
    </lcf76f155ced4ddcb4097134ff3c332f>
    <TaxCatchAll xmlns="f6f4ab32-99f9-4752-9cb9-3e8df8a9e2b1" xsi:nil="true"/>
    <SharedWithUsers xmlns="f6f4ab32-99f9-4752-9cb9-3e8df8a9e2b1">
      <UserInfo>
        <DisplayName>Bianca Villeneuve  (she¸ her / elle¸ la)  (CSPS-EFPC)</DisplayName>
        <AccountId>181</AccountId>
        <AccountType/>
      </UserInfo>
    </SharedWithUsers>
  </documentManagement>
</p:properties>
</file>

<file path=customXml/itemProps1.xml><?xml version="1.0" encoding="utf-8"?>
<ds:datastoreItem xmlns:ds="http://schemas.openxmlformats.org/officeDocument/2006/customXml" ds:itemID="{F34CDD10-DC59-4340-9317-904E3912F397}">
  <ds:schemaRefs>
    <ds:schemaRef ds:uri="http://schemas.microsoft.com/sharepoint/v3/contenttype/forms"/>
  </ds:schemaRefs>
</ds:datastoreItem>
</file>

<file path=customXml/itemProps2.xml><?xml version="1.0" encoding="utf-8"?>
<ds:datastoreItem xmlns:ds="http://schemas.openxmlformats.org/officeDocument/2006/customXml" ds:itemID="{2BABE6F2-60D4-4B87-8297-2C040FB50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f9140-54b1-4fcb-8191-df4f5e3ae4ec"/>
    <ds:schemaRef ds:uri="f6f4ab32-99f9-4752-9cb9-3e8df8a9e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455036-A63B-4819-8C29-4B9217C9699E}">
  <ds:schemaRefs>
    <ds:schemaRef ds:uri="60bf9140-54b1-4fcb-8191-df4f5e3ae4ec"/>
    <ds:schemaRef ds:uri="f6f4ab32-99f9-4752-9cb9-3e8df8a9e2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Custom</PresentationFormat>
  <Paragraphs>251</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Helvetica</vt:lpstr>
      <vt:lpstr>Helvetica Neue</vt:lpstr>
      <vt:lpstr>Helvetica Neue Medium</vt:lpstr>
      <vt:lpstr>Roboto</vt:lpstr>
      <vt:lpstr>21_BasicWhite</vt:lpstr>
      <vt:lpstr>Validation Testing Report  Top Task Usability Testing for the  Semi-annual Public Environment Analysis Report  User Experience Research and Design  August 2023</vt:lpstr>
      <vt:lpstr>Rapport de tests de validation  Tests d'utilisabilité des tâches principales pour le  Rapport semestriel d'analyse de l'environnement public   Recherche et conception d'expérience utilisateur   Septembre 2023</vt:lpstr>
      <vt:lpstr>Testing summary</vt:lpstr>
      <vt:lpstr>Résumé des tests</vt:lpstr>
      <vt:lpstr>Summary of Validation testing results</vt:lpstr>
      <vt:lpstr>Résumé des résultats des tests de validation</vt:lpstr>
      <vt:lpstr>Overall comparative results – Baseline Vs. Validation testing</vt:lpstr>
      <vt:lpstr>Résultats comparatifs globaux – Test de base vs. Tests de validation</vt:lpstr>
      <vt:lpstr>Overall comparative results – Baseline Vs. Validation testing (cont.)</vt:lpstr>
      <vt:lpstr>Résultats comparatifs globaux – Test de base vs. Tests de validation (cont.)</vt:lpstr>
      <vt:lpstr>BASELINE: Task 4 – Determine GST/HST credit – single parent </vt:lpstr>
      <vt:lpstr>TEST DE BASE : Tâche 4 – Déterminer le crédit pour la TPS/TVH – parent seul</vt:lpstr>
      <vt:lpstr>VALIDATION: Task 4 – Determine GST/HST credit – single parent </vt:lpstr>
      <vt:lpstr>TEST DE VALIDATION : Tâche 4 – Déterminer le crédit pour la TPS/TVH – parent seul</vt:lpstr>
      <vt:lpstr>Task 4 – Observations</vt:lpstr>
      <vt:lpstr>Tâche 4 – Observations</vt:lpstr>
      <vt:lpstr>Task 4 – Observations – cont. </vt:lpstr>
      <vt:lpstr>Tâche 4 – Observations – cont.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Scorecard</dc:title>
  <dc:creator>Rath, Jonathan</dc:creator>
  <cp:keywords>SecurityClassificationLevel - UNCLASSIFIED, Creator - Janda, Alexander, EventDateandTime - 2021-02-09 at 08:04:18 PM, EventDateandTime - 2021-02-09 at 08:05:13 PM, EventDateandTime - 2021-02-09 at 08:07:21 PM, EventDateandTime - 2021-02-09 at 08:07:55 PM, EventDateandTime - 2021-02-09 at 08:08:39 PM, EventDateandTime - 2021-02-09 at 08:09:53 PM, EventDateandTime - 2021-02-09 at 08:14:10 PM, EventDateandTime - 2021-02-10 at 09:55:45 AM, EventDateandTime - 2021-02-10 at 09:57:46 AM, EventDateandTime - 2021-02-10 at 09:59:00 AM, Creator - Rath, Jonathan, EventDateandTime - 2021-02-12 at 10:09:41 AM, EventDateandTime - 2021-02-12 at 10:15:06 AM, EventDateandTime - 2021-02-12 at 10:22:12 AM, EventDateandTime - 2021-02-12 at 12:05:06 PM, EventDateandTime - 2021-02-12 at 01:41:13 PM, EventDateandTime - 2021-02-12 at 02:14:22 PM, EventDateandTime - 2021-02-12 at 02:14:59 PM, EventDateandTime - 2021-02-12 at 02:18:35 PM, EventDateandTime - 2021-02-12 at 03:12:06 PM, EventDateandTime - 2021-02-12 at 03:12:21 PM, EventDateandTime - 2021-02-12 at 03:13:49 PM, EventDateandTime - 2021-02-12 at 03:16:42 PM, EventDateandTime - 2021-02-12 at 03:18:22 PM, EventDateandTime - 2021-02-15 at 02:21:12 PM, EventDateandTime - 2021-02-15 at 02:22:52 PM, EventDateandTime - 2021-09-21 at 10:44:57 AM, EventDateandTime - 2021-09-21 at 11:06:52 AM, EventDateandTime - 2023-02-24 at 10:03:04 AM, EventDateandTime - 2023-02-24 at 10:07:37 AM, EventDateandTime - 2023-02-24 at 10:08:33 AM, EventDateandTime - 2023-02-24 at 10:10:34 AM, EventDateandTime - 2023-02-24 at 10:14:51 AM, EventDateandTime - 2023-03-22 at 11:03:39 AM, EventDateandTime - 2023-03-22 at 11:11:58 AM, EventDateandTime - 2023-03-22 at 11:17:01 AM, EventDateandTime - 2023-03-22 at 11:19:05 AM, EventDateandTime - 2023-03-22 at 11:23:45 AM, EventDateandTime - 2023-04-12 at 09:06:49 AM, EventDateandTime - 2023-04-12 at 10:58:27 AM, EventDateandTime - 2023-04-12 at 12:04:56 PM, EventDateandTime - 2023-05-11 at 09:54:57 AM, EventDateandTime - 2023-05-11 at 09:56:31 AM, EventDateandTime - 2023-05-11 at 10:01:20 AM, EventDateandTime - 2023-05-11 at 10:56:15 AM, EventDateandTime - 2023-05-11 at 11:09:51 AM, EventDateandTime - 2023-05-11 at 11:16:38 AM, EventDateandTime - 2023-05-11 at 11:17:33 AM, EventDateandTime - 2023-05-11 at 11:18:48 AM, EventDateandTime - 2023-05-11 at 11:25:27 AM, EventDateandTime - 2023-05-11 at 11:50:30 AM, EventDateandTime - 2023-05-11 at 11:57:00 AM, EventDateandTime - 2023-05-11 at 02:04:50 PM, EventDateandTime - 2023-05-11 at 02:07:23 PM, EventDateandTime - 2023-05-11 at 02:08:50 PM, EventDateandTime - 2023-05-11 at 02:15:10 PM, EventDateandTime - 2023-05-11 at 02:16:55 PM, EventDateandTime - 2023-05-11 at 02:57:46 PM, EventDateandTime - 2023-05-11 at 02:58:28 PM, EventDateandTime - 2023-05-11 at 02:59:49 PM, EventDateandTime - 2023-05-11 at 03:02:35 PM, EventDateandTime - 2023-05-11 at 03:05:47 PM, EventDateandTime - 2023-05-11 at 03:06:04 PM, EventDateandTime - 2023-05-15 at 12:56:46 PM, EventDateandTime - 2023-09-14 at 01:32:05 PM, EventDateandTime - 2023-09-14 at 01:35:33 PM, EventDateandTime - 2023-09-19 at 10:12:39 AM, EventDateandTime - 2023-09-19 at 01:27:57 PM, EventDateandTime - 2023-09-19 at 01:43:19 PM, EventDateandTime - 2023-09-19 at 01:54:14 PM, EventDateandTime - 2023-09-19 at 02:02:56 PM, EventDateandTime - 2023-09-19 at 02:07:55 PM, EventDateandTime - 2023-09-19 at 03:46:59 PM, EventDateandTime - 2023-09-19 at 03:58:27 PM, EventDateandTime - 2023-09-19 at 06:23:37 PM, EventDateandTime - 2023-09-19 at 06:23:57 PM, EventDateandTime - 2023-09-19 at 06:36:28 PM, EventDateandTime - 2023-09-19 at 06:43:24 PM, EventDateandTime - 2023-09-19 at 06:46:58 PM, EventDateandTime - 2023-09-19 at 06:47:57 PM, EventDateandTime - 2023-09-19 at 06:49:09 PM, EventDateandTime - 2023-09-19 at 06:54:33 PM, EventDateandTime - 2023-09-19 at 07:56:32 PM, EventDateandTime - 2023-09-19 at 08:03:24 PM, EventDateandTime - 2023-09-19 at 08:03:37 PM, EventDateandTime - 2023-09-19 at 08:10:19 PM, EventDateandTime - 2023-09-19 at 08:15:55 PM, EventDateandTime - 2023-09-19 at 08:47:52 PM, EventDateandTime - 2023-09-19 at 09:05:07 PM, EventDateandTime - 2023-09-20 at 03:10:51 PM, EventDateandTime - 2023-09-20 at 03:54:28 PM, EventDateandTime - 2023-09-20 at 03:58:38 PM, EventDateandTime - 2023-09-20 at 04:14:13 PM, EventDateandTime - 2023-09-20 at 04:16:30 PM, EventDateandTime - 2023-09-20 at 05:09:05 PM, EventDateandTime - 2023-09-20 at 05:09:25 PM, EventDateandTime - 2023-09-20 at 05:13:58 PM, EventDateandTime - 2023-09-20 at 05:14:12 PM, EventDateandTime - 2023-09-20 at 05:16:56 PM, EventDateandTime - 2023-09-20 at 05:17:20 PM, EventDateandTime - 2023-09-20 at 05:31:07 PM, Creator - Oliver, Jeff, EventDateandTime - 2023-09-21 at 08:13:17 AM, EventDateandTime - 2023-09-21 at 10:05:53 AM, EventDateandTime - 2023-09-21 at 10:11:34 AM, EventDateandTime - 2023-09-21 at 10:32:53 AM, EventDateandTime - 2023-09-21 at 01:36:13 PM, EventDateandTime - 2023-09-21 at 01:40:02 PM, EventDateandTime - 2023-09-21 at 01:53:35 PM, EventDateandTime - 2023-09-21 at 03:27:46 PM, EventDateandTime - 2023-09-21 at 03:42:59 PM, EventDateandTime - 2023-09-21 at 04:08:35 PM, EventDateandTime - 2023-09-21 at 05:24:48 PM</cp:keywords>
  <cp:lastModifiedBy>Samuel Burke (CSPS-EFPC)</cp:lastModifiedBy>
  <cp:revision>2</cp:revision>
  <dcterms:modified xsi:type="dcterms:W3CDTF">2023-09-27T17:17:28Z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b86d0c81-5d65-4cdb-bb0f-5b53df8df466</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y fmtid="{D5CDD505-2E9C-101B-9397-08002B2CF9AE}" pid="6" name="ContentTypeId">
    <vt:lpwstr>0x01010093EC197CE65E414B8A8246ABCCD13B4C</vt:lpwstr>
  </property>
  <property fmtid="{D5CDD505-2E9C-101B-9397-08002B2CF9AE}" pid="7" name="MediaServiceImageTags">
    <vt:lpwstr/>
  </property>
</Properties>
</file>