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7" r:id="rId1"/>
  </p:sldMasterIdLst>
  <p:notesMasterIdLst>
    <p:notesMasterId r:id="rId18"/>
  </p:notesMasterIdLst>
  <p:sldIdLst>
    <p:sldId id="269" r:id="rId2"/>
    <p:sldId id="283" r:id="rId3"/>
    <p:sldId id="270" r:id="rId4"/>
    <p:sldId id="284" r:id="rId5"/>
    <p:sldId id="271" r:id="rId6"/>
    <p:sldId id="272" r:id="rId7"/>
    <p:sldId id="273" r:id="rId8"/>
    <p:sldId id="274" r:id="rId9"/>
    <p:sldId id="275" r:id="rId10"/>
    <p:sldId id="276" r:id="rId11"/>
    <p:sldId id="277" r:id="rId12"/>
    <p:sldId id="278" r:id="rId13"/>
    <p:sldId id="279" r:id="rId14"/>
    <p:sldId id="282" r:id="rId15"/>
    <p:sldId id="280" r:id="rId16"/>
    <p:sldId id="281"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sabelle Dupel" initials="ID" lastIdx="8" clrIdx="0">
    <p:extLst>
      <p:ext uri="{19B8F6BF-5375-455C-9EA6-DF929625EA0E}">
        <p15:presenceInfo xmlns:p15="http://schemas.microsoft.com/office/powerpoint/2012/main" userId="S-1-5-21-1097746622-914383597-1481268402-191382" providerId="AD"/>
      </p:ext>
    </p:extLst>
  </p:cmAuthor>
  <p:cmAuthor id="2" name="Chantal Bemeur" initials="CB" lastIdx="6" clrIdx="1">
    <p:extLst>
      <p:ext uri="{19B8F6BF-5375-455C-9EA6-DF929625EA0E}">
        <p15:presenceInfo xmlns:p15="http://schemas.microsoft.com/office/powerpoint/2012/main" userId="S-1-5-21-1097746622-914383597-1481268402-182385" providerId="AD"/>
      </p:ext>
    </p:extLst>
  </p:cmAuthor>
  <p:cmAuthor id="3" name="Nadiah Sadighi" initials="NS" lastIdx="1" clrIdx="2">
    <p:extLst>
      <p:ext uri="{19B8F6BF-5375-455C-9EA6-DF929625EA0E}">
        <p15:presenceInfo xmlns:p15="http://schemas.microsoft.com/office/powerpoint/2012/main" userId="S-1-5-21-1097746622-914383597-1481268402-252792" providerId="AD"/>
      </p:ext>
    </p:extLst>
  </p:cmAuthor>
  <p:cmAuthor id="4" name="Microsoft Office User" initials="Office" lastIdx="10" clrIdx="3"/>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3" d="100"/>
          <a:sy n="83" d="100"/>
        </p:scale>
        <p:origin x="136" y="429"/>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1118B3-9C02-46C0-8856-2FB0B7D8D83B}" type="datetimeFigureOut">
              <a:rPr lang="fr-CA" smtClean="0"/>
              <a:t>2021-06-29</a:t>
            </a:fld>
            <a:endParaRPr lang="fr-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3FD1EB-46BC-43FC-A17F-6362552A2AD4}" type="slidenum">
              <a:rPr lang="fr-CA" smtClean="0"/>
              <a:t>‹#›</a:t>
            </a:fld>
            <a:endParaRPr lang="fr-CA"/>
          </a:p>
        </p:txBody>
      </p:sp>
    </p:spTree>
    <p:extLst>
      <p:ext uri="{BB962C8B-B14F-4D97-AF65-F5344CB8AC3E}">
        <p14:creationId xmlns:p14="http://schemas.microsoft.com/office/powerpoint/2010/main" val="3003487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Bilingue </a:t>
            </a:r>
          </a:p>
          <a:p>
            <a:endParaRPr lang="en-US" dirty="0"/>
          </a:p>
          <a:p>
            <a:r>
              <a:rPr lang="fr-CA"/>
              <a:t>À l’écran, au début de la séance</a:t>
            </a:r>
          </a:p>
          <a:p>
            <a:r>
              <a:rPr lang="fr-CA"/>
              <a:t>CONFÉRENCIÈRE : Chantal</a:t>
            </a:r>
          </a:p>
        </p:txBody>
      </p:sp>
      <p:sp>
        <p:nvSpPr>
          <p:cNvPr id="4" name="Slide Number Placeholder 3"/>
          <p:cNvSpPr>
            <a:spLocks noGrp="1"/>
          </p:cNvSpPr>
          <p:nvPr>
            <p:ph type="sldNum" sz="quarter" idx="10"/>
          </p:nvPr>
        </p:nvSpPr>
        <p:spPr/>
        <p:txBody>
          <a:bodyPr/>
          <a:lstStyle/>
          <a:p>
            <a:fld id="{11F9BAFD-0AFE-FC47-B839-C833EEBF7ECA}" type="slidenum">
              <a:rPr lang="en-US" smtClean="0"/>
              <a:t>4</a:t>
            </a:fld>
            <a:endParaRPr lang="en-US"/>
          </a:p>
        </p:txBody>
      </p:sp>
    </p:spTree>
    <p:extLst>
      <p:ext uri="{BB962C8B-B14F-4D97-AF65-F5344CB8AC3E}">
        <p14:creationId xmlns:p14="http://schemas.microsoft.com/office/powerpoint/2010/main" val="8704368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99"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xmlns="" id="{F5DBF2B2-6E29-804D-BBC2-9BEE5015365B}"/>
              </a:ext>
            </a:extLst>
          </p:cNvPr>
          <p:cNvSpPr>
            <a:spLocks noGrp="1"/>
          </p:cNvSpPr>
          <p:nvPr>
            <p:ph type="ctrTitle"/>
          </p:nvPr>
        </p:nvSpPr>
        <p:spPr>
          <a:xfrm>
            <a:off x="545306" y="2379518"/>
            <a:ext cx="11101387" cy="1295400"/>
          </a:xfr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xmlns="" id="{32033543-1E3F-E44E-9B20-569E29D9DE80}"/>
              </a:ext>
            </a:extLst>
          </p:cNvPr>
          <p:cNvSpPr>
            <a:spLocks noGrp="1"/>
          </p:cNvSpPr>
          <p:nvPr>
            <p:ph type="subTitle" idx="1" hasCustomPrompt="1"/>
          </p:nvPr>
        </p:nvSpPr>
        <p:spPr>
          <a:xfrm>
            <a:off x="545307" y="3816351"/>
            <a:ext cx="3502586" cy="678352"/>
          </a:xfr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xmlns="" id="{AECE7A44-3E45-CD44-B3AE-5AEBA351C863}"/>
              </a:ext>
            </a:extLst>
          </p:cNvPr>
          <p:cNvSpPr>
            <a:spLocks noGrp="1"/>
          </p:cNvSpPr>
          <p:nvPr>
            <p:ph type="body" sz="quarter" idx="13"/>
          </p:nvPr>
        </p:nvSpPr>
        <p:spPr>
          <a:xfrm>
            <a:off x="544513" y="4335679"/>
            <a:ext cx="3494087" cy="526957"/>
          </a:xfr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3510055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xmlns=""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xmlns=""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xmlns=""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xmlns=""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xmlns=""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xmlns=""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xmlns=""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xmlns=""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xmlns=""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xmlns=""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97970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xmlns=""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xmlns=""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xmlns=""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xmlns=""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48538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xmlns=""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xmlns=""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xmlns=""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xmlns=""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xmlns=""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xmlns=""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xmlns=""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xmlns=""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359695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xmlns=""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xmlns=""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xmlns=""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xmlns=""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xmlns=""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xmlns=""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xmlns=""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xmlns=""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xmlns=""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xmlns=""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87090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88145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71"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xmlns=""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66369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xmlns=""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xmlns=""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xmlns=""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6534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179587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xmlns=""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xmlns=""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xmlns=""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371648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xmlns=""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xmlns=""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98740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xmlns=""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0383032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144496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xmlns=""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xmlns=""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9628257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95"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xmlns=""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xmlns=""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03383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xmlns=""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xmlns=""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69698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23"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xmlns=""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xmlns=""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xmlns=""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xmlns=""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xmlns=""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xmlns=""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9340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47" name="think-cell Slide" r:id="rId4" imgW="473" imgH="473" progId="TCLayout.ActiveDocument.1">
                  <p:embed/>
                </p:oleObj>
              </mc:Choice>
              <mc:Fallback>
                <p:oleObj name="think-cell Slide" r:id="rId4" imgW="473" imgH="473"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xmlns=""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xmlns=""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xmlns=""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xmlns=""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xmlns=""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xmlns=""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xmlns=""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xmlns=""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xmlns=""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782476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xmlns=""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xmlns=""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xmlns=""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xmlns=""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xmlns=""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759556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xmlns=""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xmlns=""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xmlns=""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75972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xmlns=""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xmlns=""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xmlns=""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xmlns=""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xmlns=""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xmlns=""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28469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xmlns=""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xmlns=""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xmlns=""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xmlns=""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16498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xmlns=""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xmlns=""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xmlns=""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xmlns=""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xmlns=""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xmlns=""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xmlns=""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xmlns=""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xmlns=""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xmlns=""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xmlns=""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xmlns=""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419050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2.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vmlDrawing" Target="../drawings/vmlDrawing1.v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32" Type="http://schemas.openxmlformats.org/officeDocument/2006/relationships/image" Target="../media/image4.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oleObject" Target="../embeddings/oleObject1.bin"/><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6"/>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75" name="think-cell Slide" r:id="rId27" imgW="473" imgH="473" progId="TCLayout.ActiveDocument.1">
                  <p:embed/>
                </p:oleObj>
              </mc:Choice>
              <mc:Fallback>
                <p:oleObj name="think-cell Slide" r:id="rId27" imgW="473" imgH="473" progId="TCLayout.ActiveDocument.1">
                  <p:embed/>
                  <p:pic>
                    <p:nvPicPr>
                      <p:cNvPr id="0" name=""/>
                      <p:cNvPicPr/>
                      <p:nvPr/>
                    </p:nvPicPr>
                    <p:blipFill>
                      <a:blip r:embed="rId28"/>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xmlns=""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9"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0"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xmlns="" id="{89CA9733-78EF-5F49-81C1-064DE89D5260}"/>
              </a:ext>
            </a:extLst>
          </p:cNvPr>
          <p:cNvPicPr>
            <a:picLocks noChangeAspect="1"/>
          </p:cNvPicPr>
          <p:nvPr userDrawn="1"/>
        </p:nvPicPr>
        <p:blipFill>
          <a:blip r:embed="rId31"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sp>
        <p:nvSpPr>
          <p:cNvPr id="5" name="TextBox 4"/>
          <p:cNvSpPr txBox="1"/>
          <p:nvPr userDrawn="1"/>
        </p:nvSpPr>
        <p:spPr>
          <a:xfrm rot="20075319">
            <a:off x="2455166" y="2375524"/>
            <a:ext cx="7060372" cy="2215991"/>
          </a:xfrm>
          <a:prstGeom prst="rect">
            <a:avLst/>
          </a:prstGeom>
          <a:noFill/>
        </p:spPr>
        <p:txBody>
          <a:bodyPr wrap="square" rtlCol="0">
            <a:spAutoFit/>
          </a:bodyPr>
          <a:lstStyle/>
          <a:p>
            <a:r>
              <a:rPr lang="fr-CA" sz="13800" dirty="0">
                <a:solidFill>
                  <a:schemeClr val="bg2">
                    <a:lumMod val="90000"/>
                  </a:schemeClr>
                </a:solidFill>
              </a:rPr>
              <a:t>ÉBAUCHE</a:t>
            </a:r>
            <a:endParaRPr lang="en-CA" sz="13800" dirty="0">
              <a:solidFill>
                <a:schemeClr val="bg2">
                  <a:lumMod val="90000"/>
                </a:schemeClr>
              </a:solidFill>
            </a:endParaRPr>
          </a:p>
        </p:txBody>
      </p:sp>
      <p:pic>
        <p:nvPicPr>
          <p:cNvPr id="10" name="Picture 9" descr="Milieu de travail GC"/>
          <p:cNvPicPr>
            <a:picLocks noChangeAspect="1"/>
          </p:cNvPicPr>
          <p:nvPr userDrawn="1"/>
        </p:nvPicPr>
        <p:blipFill>
          <a:blip r:embed="rId32"/>
          <a:stretch>
            <a:fillRect/>
          </a:stretch>
        </p:blipFill>
        <p:spPr>
          <a:xfrm>
            <a:off x="10236898" y="160336"/>
            <a:ext cx="1666875" cy="390525"/>
          </a:xfrm>
          <a:prstGeom prst="rect">
            <a:avLst/>
          </a:prstGeom>
        </p:spPr>
      </p:pic>
    </p:spTree>
    <p:extLst>
      <p:ext uri="{BB962C8B-B14F-4D97-AF65-F5344CB8AC3E}">
        <p14:creationId xmlns:p14="http://schemas.microsoft.com/office/powerpoint/2010/main" val="644750941"/>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 id="2147483754" r:id="rId17"/>
    <p:sldLayoutId id="2147483755" r:id="rId18"/>
    <p:sldLayoutId id="2147483756" r:id="rId19"/>
    <p:sldLayoutId id="2147483757" r:id="rId20"/>
    <p:sldLayoutId id="2147483758" r:id="rId21"/>
    <p:sldLayoutId id="2147483759" r:id="rId22"/>
    <p:sldLayoutId id="2147483760"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hyperlink" Target="https://gcconnex.gc.ca/file/download/78117853" TargetMode="Externa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hyperlink" Target="https://www.gcpedia.gc.ca/wiki/PHAC_Financial_Management_Communications" TargetMode="External"/><Relationship Id="rId2" Type="http://schemas.openxmlformats.org/officeDocument/2006/relationships/hyperlink" Target="https://www.gcpedia.gc.ca/wiki/Livret_num%C3%A9rique_de_la_gestion_du_changement_liens_rapides" TargetMode="Externa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6749" y="4476200"/>
            <a:ext cx="11115674" cy="939581"/>
          </a:xfrm>
        </p:spPr>
        <p:txBody>
          <a:bodyPr>
            <a:noAutofit/>
          </a:bodyPr>
          <a:lstStyle/>
          <a:p>
            <a:r>
              <a:rPr lang="fr-CA" sz="3600" dirty="0" smtClean="0">
                <a:solidFill>
                  <a:schemeClr val="tx2"/>
                </a:solidFill>
              </a:rPr>
              <a:t>Première activité </a:t>
            </a:r>
            <a:r>
              <a:rPr lang="fr-CA" sz="3600" dirty="0">
                <a:solidFill>
                  <a:schemeClr val="tx2"/>
                </a:solidFill>
              </a:rPr>
              <a:t>de </a:t>
            </a:r>
            <a:r>
              <a:rPr lang="fr-CA" sz="3600" dirty="0" smtClean="0">
                <a:solidFill>
                  <a:schemeClr val="tx2"/>
                </a:solidFill>
              </a:rPr>
              <a:t>mobilisation </a:t>
            </a:r>
            <a:br>
              <a:rPr lang="fr-CA" sz="3600" dirty="0" smtClean="0">
                <a:solidFill>
                  <a:schemeClr val="tx2"/>
                </a:solidFill>
              </a:rPr>
            </a:br>
            <a:r>
              <a:rPr lang="fr-CA" sz="3600" dirty="0" smtClean="0">
                <a:solidFill>
                  <a:schemeClr val="tx2"/>
                </a:solidFill>
              </a:rPr>
              <a:t>des </a:t>
            </a:r>
            <a:r>
              <a:rPr lang="fr-CA" sz="3600" dirty="0">
                <a:solidFill>
                  <a:schemeClr val="tx2"/>
                </a:solidFill>
              </a:rPr>
              <a:t>employés</a:t>
            </a:r>
          </a:p>
        </p:txBody>
      </p:sp>
      <p:sp>
        <p:nvSpPr>
          <p:cNvPr id="11" name="Title 1"/>
          <p:cNvSpPr txBox="1">
            <a:spLocks/>
          </p:cNvSpPr>
          <p:nvPr/>
        </p:nvSpPr>
        <p:spPr>
          <a:xfrm>
            <a:off x="386749" y="4874606"/>
            <a:ext cx="11115674" cy="939581"/>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chemeClr val="tx1"/>
                </a:solidFill>
                <a:latin typeface="Arial" panose="020B0604020202020204" pitchFamily="34" charset="0"/>
                <a:ea typeface="+mj-ea"/>
                <a:cs typeface="Arial" panose="020B0604020202020204" pitchFamily="34" charset="0"/>
              </a:defRPr>
            </a:lvl1pPr>
          </a:lstStyle>
          <a:p>
            <a:r>
              <a:rPr lang="fr-CA" sz="2000">
                <a:solidFill>
                  <a:schemeClr val="tx2"/>
                </a:solidFill>
              </a:rPr>
              <a:t>Pour le projet de modernisation du milieu de travail</a:t>
            </a:r>
          </a:p>
        </p:txBody>
      </p:sp>
      <p:sp>
        <p:nvSpPr>
          <p:cNvPr id="6" name="Text Placeholder 5"/>
          <p:cNvSpPr>
            <a:spLocks noGrp="1"/>
          </p:cNvSpPr>
          <p:nvPr>
            <p:ph type="body" sz="quarter" idx="16"/>
          </p:nvPr>
        </p:nvSpPr>
        <p:spPr>
          <a:xfrm>
            <a:off x="260625" y="2614344"/>
            <a:ext cx="11115674" cy="1621662"/>
          </a:xfrm>
        </p:spPr>
        <p:txBody>
          <a:bodyPr/>
          <a:lstStyle/>
          <a:p>
            <a:r>
              <a:rPr lang="fr-CA" dirty="0" smtClean="0">
                <a:solidFill>
                  <a:srgbClr val="A8CF76"/>
                </a:solidFill>
              </a:rPr>
              <a:t>Modèle</a:t>
            </a:r>
            <a:endParaRPr lang="fr-CA" dirty="0">
              <a:solidFill>
                <a:srgbClr val="A8CF76"/>
              </a:solidFill>
            </a:endParaRPr>
          </a:p>
        </p:txBody>
      </p:sp>
      <p:pic>
        <p:nvPicPr>
          <p:cNvPr id="7" name="Picture 6" descr="Identificateur visuel Milieu de travail GC"/>
          <p:cNvPicPr>
            <a:picLocks noChangeAspect="1"/>
          </p:cNvPicPr>
          <p:nvPr/>
        </p:nvPicPr>
        <p:blipFill rotWithShape="1">
          <a:blip r:embed="rId2">
            <a:extLst>
              <a:ext uri="{28A0092B-C50C-407E-A947-70E740481C1C}">
                <a14:useLocalDpi xmlns:a14="http://schemas.microsoft.com/office/drawing/2010/main" val="0"/>
              </a:ext>
            </a:extLst>
          </a:blip>
          <a:srcRect l="68133" t="9742"/>
          <a:stretch/>
        </p:blipFill>
        <p:spPr>
          <a:xfrm>
            <a:off x="8986684" y="865239"/>
            <a:ext cx="3205316" cy="5992761"/>
          </a:xfrm>
          <a:prstGeom prst="rect">
            <a:avLst/>
          </a:prstGeom>
        </p:spPr>
      </p:pic>
    </p:spTree>
    <p:extLst>
      <p:ext uri="{BB962C8B-B14F-4D97-AF65-F5344CB8AC3E}">
        <p14:creationId xmlns:p14="http://schemas.microsoft.com/office/powerpoint/2010/main" val="18843635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t>Comment </a:t>
            </a:r>
            <a:r>
              <a:rPr lang="fr-CA" dirty="0" smtClean="0"/>
              <a:t>vous offrira-t-on du soutien au </a:t>
            </a:r>
            <a:r>
              <a:rPr lang="fr-CA" dirty="0"/>
              <a:t>cours de cette transition?</a:t>
            </a:r>
          </a:p>
        </p:txBody>
      </p:sp>
      <p:sp>
        <p:nvSpPr>
          <p:cNvPr id="6" name="Rectangle 5"/>
          <p:cNvSpPr/>
          <p:nvPr/>
        </p:nvSpPr>
        <p:spPr>
          <a:xfrm>
            <a:off x="508758" y="1385888"/>
            <a:ext cx="11006345" cy="646331"/>
          </a:xfrm>
          <a:prstGeom prst="rect">
            <a:avLst/>
          </a:prstGeom>
        </p:spPr>
        <p:txBody>
          <a:bodyPr wrap="square">
            <a:spAutoFit/>
          </a:bodyPr>
          <a:lstStyle/>
          <a:p>
            <a:r>
              <a:rPr lang="fr-CA">
                <a:solidFill>
                  <a:schemeClr val="tx2"/>
                </a:solidFill>
              </a:rPr>
              <a:t>[Incluez une approche, un programme ou une stratégie de gestion du changement de haut niveau. Mettez en évidence certaines activités. Référez-vous à votre stratégie de gestion du changement]. </a:t>
            </a:r>
          </a:p>
        </p:txBody>
      </p:sp>
      <p:sp>
        <p:nvSpPr>
          <p:cNvPr id="3" name="TextBox 2"/>
          <p:cNvSpPr txBox="1"/>
          <p:nvPr/>
        </p:nvSpPr>
        <p:spPr>
          <a:xfrm>
            <a:off x="141344" y="2629538"/>
            <a:ext cx="6061748" cy="3098721"/>
          </a:xfrm>
          <a:prstGeom prst="bracketPair">
            <a:avLst/>
          </a:prstGeom>
          <a:noFill/>
          <a:ln>
            <a:solidFill>
              <a:schemeClr val="accent5"/>
            </a:solidFill>
          </a:ln>
        </p:spPr>
        <p:txBody>
          <a:bodyPr wrap="square" rtlCol="0">
            <a:spAutoFit/>
          </a:bodyPr>
          <a:lstStyle/>
          <a:p>
            <a:r>
              <a:rPr lang="fr-CA" sz="1600" i="1"/>
              <a:t>Fournissez des exemples.</a:t>
            </a:r>
          </a:p>
          <a:p>
            <a:endParaRPr lang="en-CA" sz="1600" i="1" dirty="0"/>
          </a:p>
          <a:p>
            <a:r>
              <a:rPr lang="fr-CA" sz="1600" i="1"/>
              <a:t>Expliquez ce que nous attendons des employés : qu’ils participent, qu’ils repensent les processus et les façons de faire, qu’ils prennent le temps d’apprendre de nouvelles méthodes de travail, de nouveaux outils de TI et de nouveaux processus, etc.</a:t>
            </a:r>
          </a:p>
          <a:p>
            <a:endParaRPr lang="en-CA" sz="1600" i="1" dirty="0"/>
          </a:p>
          <a:p>
            <a:r>
              <a:rPr lang="fr-CA" sz="1600" i="1"/>
              <a:t>Expliquez qu’afin de garantir une excellente expérience pour les employés, il y aura diverses activités qui permettront aux employés d’acquérir les connaissances et les capacités dont ils ont besoin pour adopter le nouveau milieu de travail modernisé.</a:t>
            </a:r>
          </a:p>
        </p:txBody>
      </p:sp>
      <p:pic>
        <p:nvPicPr>
          <p:cNvPr id="4" name="Picture 3" descr="Exemple de calendrier d'activités de gestion du changement"/>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77194" y="2373078"/>
            <a:ext cx="5626929" cy="3066809"/>
          </a:xfrm>
          <a:prstGeom prst="rect">
            <a:avLst/>
          </a:prstGeom>
          <a:ln w="12700">
            <a:solidFill>
              <a:schemeClr val="bg2"/>
            </a:solidFill>
          </a:ln>
        </p:spPr>
      </p:pic>
      <p:sp>
        <p:nvSpPr>
          <p:cNvPr id="5" name="TextBox 4"/>
          <p:cNvSpPr txBox="1"/>
          <p:nvPr/>
        </p:nvSpPr>
        <p:spPr>
          <a:xfrm rot="20093593">
            <a:off x="7722752" y="3549051"/>
            <a:ext cx="2532426" cy="369332"/>
          </a:xfrm>
          <a:prstGeom prst="rect">
            <a:avLst/>
          </a:prstGeom>
          <a:solidFill>
            <a:srgbClr val="FFC000"/>
          </a:solidFill>
        </p:spPr>
        <p:txBody>
          <a:bodyPr wrap="square" rtlCol="0">
            <a:spAutoFit/>
          </a:bodyPr>
          <a:lstStyle/>
          <a:p>
            <a:pPr algn="ctr"/>
            <a:r>
              <a:rPr lang="fr-CA" b="1" dirty="0">
                <a:solidFill>
                  <a:srgbClr val="000000"/>
                </a:solidFill>
              </a:rPr>
              <a:t>EXEMPLE</a:t>
            </a:r>
          </a:p>
        </p:txBody>
      </p:sp>
    </p:spTree>
    <p:extLst>
      <p:ext uri="{BB962C8B-B14F-4D97-AF65-F5344CB8AC3E}">
        <p14:creationId xmlns:p14="http://schemas.microsoft.com/office/powerpoint/2010/main" val="1211324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Comment pouvez-vous y participer?</a:t>
            </a:r>
          </a:p>
        </p:txBody>
      </p:sp>
      <p:sp>
        <p:nvSpPr>
          <p:cNvPr id="4" name="Double Bracket 3"/>
          <p:cNvSpPr/>
          <p:nvPr/>
        </p:nvSpPr>
        <p:spPr>
          <a:xfrm>
            <a:off x="508758" y="1645759"/>
            <a:ext cx="11006345" cy="1940957"/>
          </a:xfrm>
          <a:prstGeom prst="bracketPair">
            <a:avLst/>
          </a:prstGeom>
          <a:ln>
            <a:solidFill>
              <a:schemeClr val="accent5"/>
            </a:solidFill>
          </a:ln>
        </p:spPr>
        <p:txBody>
          <a:bodyPr wrap="square">
            <a:spAutoFit/>
          </a:bodyPr>
          <a:lstStyle/>
          <a:p>
            <a:pPr marL="0" lvl="4"/>
            <a:r>
              <a:rPr lang="fr-CA" i="1"/>
              <a:t>Donnez des exemples de domaines dans lesquels les employés seront invités à participer, à jouer un rôle, à être un ambassadeur, etc.  </a:t>
            </a:r>
          </a:p>
          <a:p>
            <a:pPr marL="0" lvl="4"/>
            <a:r>
              <a:rPr lang="fr-CA" i="1"/>
              <a:t>Référez-vous à votre stratégie de gestion du changement. Exemples :</a:t>
            </a:r>
          </a:p>
          <a:p>
            <a:pPr marL="901700" lvl="4" indent="-285750">
              <a:buFont typeface="Wingdings" panose="05000000000000000000" pitchFamily="2" charset="2"/>
              <a:buChar char="§"/>
            </a:pPr>
            <a:r>
              <a:rPr lang="fr-CA" i="1"/>
              <a:t>Comités d’employés </a:t>
            </a:r>
          </a:p>
          <a:p>
            <a:pPr marL="901700" lvl="4" indent="-285750">
              <a:buFont typeface="Wingdings" panose="05000000000000000000" pitchFamily="2" charset="2"/>
              <a:buChar char="§"/>
            </a:pPr>
            <a:r>
              <a:rPr lang="fr-CA" i="1"/>
              <a:t>Activités d’implication des employés (sélection des œuvres d’art, choix du nom des salles, etc.)</a:t>
            </a:r>
          </a:p>
          <a:p>
            <a:pPr marL="901700" lvl="4" indent="-285750">
              <a:buFont typeface="Wingdings" panose="05000000000000000000" pitchFamily="2" charset="2"/>
              <a:buChar char="§"/>
            </a:pPr>
            <a:r>
              <a:rPr lang="fr-CA" i="1"/>
              <a:t>Activités de nettoyage de papiers</a:t>
            </a:r>
          </a:p>
          <a:p>
            <a:pPr marL="901700" lvl="4" indent="-285750">
              <a:buFont typeface="Wingdings" panose="05000000000000000000" pitchFamily="2" charset="2"/>
              <a:buChar char="§"/>
            </a:pPr>
            <a:r>
              <a:rPr lang="fr-CA" i="1"/>
              <a:t>Etc.</a:t>
            </a:r>
          </a:p>
        </p:txBody>
      </p:sp>
    </p:spTree>
    <p:extLst>
      <p:ext uri="{BB962C8B-B14F-4D97-AF65-F5344CB8AC3E}">
        <p14:creationId xmlns:p14="http://schemas.microsoft.com/office/powerpoint/2010/main" val="565373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Prochaines étapes</a:t>
            </a:r>
          </a:p>
        </p:txBody>
      </p:sp>
      <p:sp>
        <p:nvSpPr>
          <p:cNvPr id="4" name="Rectangle 3"/>
          <p:cNvSpPr/>
          <p:nvPr/>
        </p:nvSpPr>
        <p:spPr>
          <a:xfrm>
            <a:off x="508759" y="1697512"/>
            <a:ext cx="2817438" cy="369332"/>
          </a:xfrm>
          <a:prstGeom prst="rect">
            <a:avLst/>
          </a:prstGeom>
        </p:spPr>
        <p:txBody>
          <a:bodyPr wrap="none">
            <a:spAutoFit/>
          </a:bodyPr>
          <a:lstStyle/>
          <a:p>
            <a:r>
              <a:rPr lang="fr-CA">
                <a:solidFill>
                  <a:schemeClr val="tx2"/>
                </a:solidFill>
                <a:cs typeface="Arial" pitchFamily="34" charset="0"/>
              </a:rPr>
              <a:t>[Peut comprendre ce qui suit :] </a:t>
            </a:r>
          </a:p>
        </p:txBody>
      </p:sp>
      <p:sp>
        <p:nvSpPr>
          <p:cNvPr id="3" name="TextBox 2"/>
          <p:cNvSpPr txBox="1"/>
          <p:nvPr/>
        </p:nvSpPr>
        <p:spPr>
          <a:xfrm>
            <a:off x="536354" y="2706172"/>
            <a:ext cx="6112933" cy="1736646"/>
          </a:xfrm>
          <a:prstGeom prst="bracketPair">
            <a:avLst/>
          </a:prstGeom>
          <a:noFill/>
          <a:ln>
            <a:solidFill>
              <a:schemeClr val="accent5"/>
            </a:solidFill>
          </a:ln>
        </p:spPr>
        <p:txBody>
          <a:bodyPr wrap="square" rtlCol="0">
            <a:spAutoFit/>
          </a:bodyPr>
          <a:lstStyle/>
          <a:p>
            <a:pPr marL="285750" indent="-285750">
              <a:buFont typeface="Arial" panose="020B0604020202020204" pitchFamily="34" charset="0"/>
              <a:buChar char="•"/>
            </a:pPr>
            <a:r>
              <a:rPr lang="fr-CA" sz="1600" i="1" dirty="0">
                <a:solidFill>
                  <a:srgbClr val="000000"/>
                </a:solidFill>
              </a:rPr>
              <a:t>Prochaines étapes du projet (définir quelles sont les prochaines étapes).</a:t>
            </a:r>
          </a:p>
          <a:p>
            <a:pPr marL="285750" indent="-285750">
              <a:buFont typeface="Arial" panose="020B0604020202020204" pitchFamily="34" charset="0"/>
              <a:buChar char="•"/>
            </a:pPr>
            <a:r>
              <a:rPr lang="fr-CA" sz="1600" i="1" dirty="0">
                <a:solidFill>
                  <a:srgbClr val="000000"/>
                </a:solidFill>
              </a:rPr>
              <a:t>À quoi s’attendre en termes d’activités de </a:t>
            </a:r>
            <a:r>
              <a:rPr lang="fr-CA" sz="1600" i="1" dirty="0" smtClean="0">
                <a:solidFill>
                  <a:srgbClr val="000000"/>
                </a:solidFill>
              </a:rPr>
              <a:t>consultation </a:t>
            </a:r>
            <a:r>
              <a:rPr lang="fr-CA" sz="1600" i="1" dirty="0"/>
              <a:t>–</a:t>
            </a:r>
            <a:r>
              <a:rPr lang="fr-CA" sz="1600" i="1" dirty="0">
                <a:solidFill>
                  <a:srgbClr val="000000"/>
                </a:solidFill>
              </a:rPr>
              <a:t> quand aura lieu la prochaine séance de </a:t>
            </a:r>
            <a:r>
              <a:rPr lang="fr-CA" sz="1600" i="1" dirty="0" smtClean="0">
                <a:solidFill>
                  <a:srgbClr val="000000"/>
                </a:solidFill>
              </a:rPr>
              <a:t>consultation </a:t>
            </a:r>
            <a:r>
              <a:rPr lang="fr-CA" sz="1600" i="1" dirty="0">
                <a:solidFill>
                  <a:srgbClr val="000000"/>
                </a:solidFill>
              </a:rPr>
              <a:t>des employés</a:t>
            </a:r>
            <a:r>
              <a:rPr lang="fr-CA" sz="1600" i="1" dirty="0"/>
              <a:t>.</a:t>
            </a:r>
            <a:r>
              <a:rPr lang="fr-CA" sz="1600" i="1" dirty="0">
                <a:solidFill>
                  <a:srgbClr val="000000"/>
                </a:solidFill>
              </a:rPr>
              <a:t> </a:t>
            </a:r>
          </a:p>
          <a:p>
            <a:pPr marL="285750" indent="-285750">
              <a:buFont typeface="Arial" panose="020B0604020202020204" pitchFamily="34" charset="0"/>
              <a:buChar char="•"/>
            </a:pPr>
            <a:r>
              <a:rPr lang="fr-CA" sz="1600" i="1" dirty="0">
                <a:solidFill>
                  <a:srgbClr val="000000"/>
                </a:solidFill>
              </a:rPr>
              <a:t>Recherche d’informations supplémentaires sur l’intranet.</a:t>
            </a:r>
          </a:p>
          <a:p>
            <a:pPr marL="285750" indent="-285750">
              <a:buFont typeface="Arial" panose="020B0604020202020204" pitchFamily="34" charset="0"/>
              <a:buChar char="•"/>
            </a:pPr>
            <a:r>
              <a:rPr lang="fr-CA" sz="1600" i="1" dirty="0">
                <a:solidFill>
                  <a:srgbClr val="000000"/>
                </a:solidFill>
              </a:rPr>
              <a:t>Autre</a:t>
            </a:r>
          </a:p>
        </p:txBody>
      </p:sp>
      <p:sp>
        <p:nvSpPr>
          <p:cNvPr id="5" name="TextBox 4"/>
          <p:cNvSpPr txBox="1"/>
          <p:nvPr/>
        </p:nvSpPr>
        <p:spPr>
          <a:xfrm>
            <a:off x="7759003" y="2936852"/>
            <a:ext cx="4371638" cy="3439239"/>
          </a:xfrm>
          <a:prstGeom prst="roundRect">
            <a:avLst/>
          </a:prstGeom>
          <a:solidFill>
            <a:srgbClr val="FFC000"/>
          </a:solidFill>
        </p:spPr>
        <p:txBody>
          <a:bodyPr wrap="square" rtlCol="0">
            <a:spAutoFit/>
          </a:bodyPr>
          <a:lstStyle/>
          <a:p>
            <a:pPr algn="ctr"/>
            <a:r>
              <a:rPr lang="fr-CA" sz="1400" b="1" dirty="0">
                <a:solidFill>
                  <a:schemeClr val="tx2"/>
                </a:solidFill>
              </a:rPr>
              <a:t>Recommandations</a:t>
            </a:r>
          </a:p>
          <a:p>
            <a:pPr algn="ctr"/>
            <a:endParaRPr lang="en-CA" sz="1400" b="1" dirty="0">
              <a:solidFill>
                <a:schemeClr val="tx2"/>
              </a:solidFill>
            </a:endParaRPr>
          </a:p>
          <a:p>
            <a:pPr marL="285750" indent="-285750">
              <a:buFont typeface="Arial" panose="020B0604020202020204" pitchFamily="34" charset="0"/>
              <a:buChar char="•"/>
            </a:pPr>
            <a:r>
              <a:rPr lang="fr-CA" sz="1400" dirty="0">
                <a:solidFill>
                  <a:schemeClr val="tx2"/>
                </a:solidFill>
              </a:rPr>
              <a:t>Faites en sorte que toutes les informations communiquées au cours de cette séance soient disponibles directement après la fin de la séance, soit sur un espace partagé, soit sur une page intranet. </a:t>
            </a:r>
          </a:p>
          <a:p>
            <a:pPr marL="285750" indent="-285750">
              <a:buFont typeface="Arial" panose="020B0604020202020204" pitchFamily="34" charset="0"/>
              <a:buChar char="•"/>
            </a:pPr>
            <a:r>
              <a:rPr lang="fr-CA" sz="1400" dirty="0">
                <a:solidFill>
                  <a:schemeClr val="tx2"/>
                </a:solidFill>
              </a:rPr>
              <a:t>Fournissez des messages clés et des informations de haut niveau sur le projet à tous les gestionnaires afin qu’ils soient bien armés pour répondre aux questions que leurs employés pourraient se poser. Voir l’exemple ci-joint (trousse d’outils des ambassadeurs). </a:t>
            </a:r>
            <a:r>
              <a:rPr lang="fr-FR" sz="1400" dirty="0" smtClean="0">
                <a:solidFill>
                  <a:schemeClr val="tx2"/>
                </a:solidFill>
                <a:hlinkClick r:id="rId2"/>
              </a:rPr>
              <a:t>Télécharger trousse d’outils des ambassadeurs sur </a:t>
            </a:r>
            <a:r>
              <a:rPr lang="fr-FR" sz="1400" dirty="0" err="1" smtClean="0">
                <a:solidFill>
                  <a:schemeClr val="tx2"/>
                </a:solidFill>
                <a:hlinkClick r:id="rId2"/>
              </a:rPr>
              <a:t>GCconnex</a:t>
            </a:r>
            <a:endParaRPr lang="fr-CA" sz="1400" dirty="0">
              <a:solidFill>
                <a:schemeClr val="tx2"/>
              </a:solidFill>
              <a:hlinkClick r:id="rId2"/>
            </a:endParaRPr>
          </a:p>
        </p:txBody>
      </p:sp>
      <p:sp>
        <p:nvSpPr>
          <p:cNvPr id="6" name="Freeform 5" descr="LightBulb Icon"/>
          <p:cNvSpPr>
            <a:spLocks noEditPoints="1"/>
          </p:cNvSpPr>
          <p:nvPr/>
        </p:nvSpPr>
        <p:spPr bwMode="auto">
          <a:xfrm rot="20843298">
            <a:off x="8773524" y="3039341"/>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23373333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Questions et réponses</a:t>
            </a:r>
          </a:p>
        </p:txBody>
      </p:sp>
      <p:sp>
        <p:nvSpPr>
          <p:cNvPr id="3" name="Rectangle 2"/>
          <p:cNvSpPr/>
          <p:nvPr/>
        </p:nvSpPr>
        <p:spPr>
          <a:xfrm>
            <a:off x="508758" y="1421535"/>
            <a:ext cx="11006345" cy="646331"/>
          </a:xfrm>
          <a:prstGeom prst="rect">
            <a:avLst/>
          </a:prstGeom>
        </p:spPr>
        <p:txBody>
          <a:bodyPr wrap="square">
            <a:spAutoFit/>
          </a:bodyPr>
          <a:lstStyle/>
          <a:p>
            <a:r>
              <a:rPr lang="fr-CA">
                <a:solidFill>
                  <a:schemeClr val="tx2"/>
                </a:solidFill>
              </a:rPr>
              <a:t>[Si vous souhaitez animer une séance de questions et réponses, vous pouvez utiliser l’application Slido pour les questions ou la fonction « lever la main » dans MS Teams pour ceux qui souhaitent poser une question en direct au public.] </a:t>
            </a:r>
          </a:p>
        </p:txBody>
      </p:sp>
      <p:sp>
        <p:nvSpPr>
          <p:cNvPr id="5" name="TextBox 4"/>
          <p:cNvSpPr txBox="1"/>
          <p:nvPr/>
        </p:nvSpPr>
        <p:spPr>
          <a:xfrm>
            <a:off x="610358" y="2756500"/>
            <a:ext cx="6479628" cy="3098721"/>
          </a:xfrm>
          <a:prstGeom prst="bracketPair">
            <a:avLst/>
          </a:prstGeom>
          <a:noFill/>
          <a:ln>
            <a:solidFill>
              <a:schemeClr val="accent5"/>
            </a:solidFill>
          </a:ln>
        </p:spPr>
        <p:txBody>
          <a:bodyPr wrap="square" rtlCol="0">
            <a:spAutoFit/>
          </a:bodyPr>
          <a:lstStyle/>
          <a:p>
            <a:r>
              <a:rPr lang="fr-CA" sz="1600" i="1" dirty="0">
                <a:solidFill>
                  <a:srgbClr val="000000"/>
                </a:solidFill>
              </a:rPr>
              <a:t>L’animation de cette séance de questions et réponses peut se faire de deux façons :</a:t>
            </a:r>
          </a:p>
          <a:p>
            <a:endParaRPr lang="en-CA" sz="1600" i="1" dirty="0">
              <a:solidFill>
                <a:srgbClr val="000000"/>
              </a:solidFill>
            </a:endParaRPr>
          </a:p>
          <a:p>
            <a:r>
              <a:rPr lang="fr-CA" sz="1600" b="1" i="1" dirty="0">
                <a:solidFill>
                  <a:srgbClr val="000000"/>
                </a:solidFill>
              </a:rPr>
              <a:t>Option 1</a:t>
            </a:r>
            <a:r>
              <a:rPr lang="fr-CA" sz="1600" i="1" dirty="0">
                <a:solidFill>
                  <a:srgbClr val="000000"/>
                </a:solidFill>
              </a:rPr>
              <a:t> : Des questions </a:t>
            </a:r>
            <a:r>
              <a:rPr lang="fr-CA" sz="1600" i="1" dirty="0" err="1">
                <a:solidFill>
                  <a:srgbClr val="000000"/>
                </a:solidFill>
              </a:rPr>
              <a:t>préremplies</a:t>
            </a:r>
            <a:r>
              <a:rPr lang="fr-CA" sz="1600" i="1" dirty="0">
                <a:solidFill>
                  <a:srgbClr val="000000"/>
                </a:solidFill>
              </a:rPr>
              <a:t> sont posées </a:t>
            </a:r>
            <a:r>
              <a:rPr lang="fr-CA" sz="1600" i="1" dirty="0" smtClean="0">
                <a:solidFill>
                  <a:srgbClr val="000000"/>
                </a:solidFill>
              </a:rPr>
              <a:t>au moyen </a:t>
            </a:r>
            <a:r>
              <a:rPr lang="fr-CA" sz="1600" i="1" dirty="0">
                <a:solidFill>
                  <a:srgbClr val="000000"/>
                </a:solidFill>
              </a:rPr>
              <a:t>de </a:t>
            </a:r>
            <a:r>
              <a:rPr lang="fr-CA" sz="1600" i="1" dirty="0" err="1">
                <a:solidFill>
                  <a:srgbClr val="000000"/>
                </a:solidFill>
              </a:rPr>
              <a:t>Slido</a:t>
            </a:r>
            <a:r>
              <a:rPr lang="fr-CA" sz="1600" i="1" dirty="0">
                <a:solidFill>
                  <a:srgbClr val="000000"/>
                </a:solidFill>
              </a:rPr>
              <a:t> et le modérateur peut interpréter les réponses et fournir plus d’informations (peut-être en utilisant les diapositives en annexe).</a:t>
            </a:r>
          </a:p>
          <a:p>
            <a:endParaRPr lang="en-CA" sz="1600" i="1" dirty="0">
              <a:solidFill>
                <a:srgbClr val="000000"/>
              </a:solidFill>
            </a:endParaRPr>
          </a:p>
          <a:p>
            <a:r>
              <a:rPr lang="fr-CA" sz="1600" b="1" i="1" dirty="0">
                <a:solidFill>
                  <a:srgbClr val="000000"/>
                </a:solidFill>
              </a:rPr>
              <a:t>Option 2</a:t>
            </a:r>
            <a:r>
              <a:rPr lang="fr-CA" sz="1600" i="1" dirty="0">
                <a:solidFill>
                  <a:srgbClr val="000000"/>
                </a:solidFill>
              </a:rPr>
              <a:t> : Ouverture à toutes les questions </a:t>
            </a:r>
            <a:r>
              <a:rPr lang="fr-CA" sz="1600" i="1" dirty="0" smtClean="0">
                <a:solidFill>
                  <a:srgbClr val="000000"/>
                </a:solidFill>
              </a:rPr>
              <a:t>au moyen </a:t>
            </a:r>
            <a:r>
              <a:rPr lang="fr-CA" sz="1600" i="1" dirty="0">
                <a:solidFill>
                  <a:srgbClr val="000000"/>
                </a:solidFill>
              </a:rPr>
              <a:t>de </a:t>
            </a:r>
            <a:r>
              <a:rPr lang="fr-CA" sz="1600" i="1" dirty="0" err="1">
                <a:solidFill>
                  <a:srgbClr val="000000"/>
                </a:solidFill>
              </a:rPr>
              <a:t>Slido</a:t>
            </a:r>
            <a:r>
              <a:rPr lang="fr-CA" sz="1600" i="1" dirty="0">
                <a:solidFill>
                  <a:srgbClr val="000000"/>
                </a:solidFill>
              </a:rPr>
              <a:t> ou de MS Teams, gérée par le modérateur. Le modérateur doit gérer le flux des questions et demander aux membres de l’équipe de direction ou du projet d’y répondre. </a:t>
            </a:r>
          </a:p>
        </p:txBody>
      </p:sp>
      <p:sp>
        <p:nvSpPr>
          <p:cNvPr id="6" name="TextBox 5"/>
          <p:cNvSpPr txBox="1"/>
          <p:nvPr/>
        </p:nvSpPr>
        <p:spPr>
          <a:xfrm>
            <a:off x="7627358" y="3582794"/>
            <a:ext cx="3979186" cy="2485787"/>
          </a:xfrm>
          <a:prstGeom prst="roundRect">
            <a:avLst/>
          </a:prstGeom>
          <a:solidFill>
            <a:srgbClr val="FFC000"/>
          </a:solidFill>
        </p:spPr>
        <p:txBody>
          <a:bodyPr wrap="square" rtlCol="0">
            <a:spAutoFit/>
          </a:bodyPr>
          <a:lstStyle/>
          <a:p>
            <a:pPr algn="ctr"/>
            <a:r>
              <a:rPr lang="fr-CA" sz="1400" b="1">
                <a:solidFill>
                  <a:schemeClr val="tx2"/>
                </a:solidFill>
              </a:rPr>
              <a:t>Recommandations</a:t>
            </a:r>
          </a:p>
          <a:p>
            <a:pPr algn="ctr"/>
            <a:endParaRPr lang="en-CA" sz="1400" b="1" dirty="0">
              <a:solidFill>
                <a:schemeClr val="tx2"/>
              </a:solidFill>
            </a:endParaRPr>
          </a:p>
          <a:p>
            <a:pPr marL="285750" indent="-285750">
              <a:buFont typeface="Arial" panose="020B0604020202020204" pitchFamily="34" charset="0"/>
              <a:buChar char="•"/>
            </a:pPr>
            <a:r>
              <a:rPr lang="fr-CA" sz="1400">
                <a:solidFill>
                  <a:schemeClr val="tx2"/>
                </a:solidFill>
              </a:rPr>
              <a:t>Distribuez les messages clés à l’avance à tous les membres de l’équipe participants.</a:t>
            </a:r>
          </a:p>
          <a:p>
            <a:pPr marL="285750" indent="-285750">
              <a:buFont typeface="Arial" panose="020B0604020202020204" pitchFamily="34" charset="0"/>
              <a:buChar char="•"/>
            </a:pPr>
            <a:r>
              <a:rPr lang="fr-CA" sz="1400">
                <a:solidFill>
                  <a:schemeClr val="tx2"/>
                </a:solidFill>
              </a:rPr>
              <a:t>Avant la séance, définissez quels membres répondront à quel type de questions.</a:t>
            </a:r>
          </a:p>
          <a:p>
            <a:pPr marL="285750" indent="-285750">
              <a:buFont typeface="Arial" panose="020B0604020202020204" pitchFamily="34" charset="0"/>
              <a:buChar char="•"/>
            </a:pPr>
            <a:r>
              <a:rPr lang="fr-CA" sz="1400">
                <a:solidFill>
                  <a:schemeClr val="tx2"/>
                </a:solidFill>
              </a:rPr>
              <a:t>Soyez prêt à dire « Nous n’avons pas encore la réponse à cette question; cependant, nous en prenons note et fournirons des réponses dès qu’elles seront disponibles ».</a:t>
            </a:r>
          </a:p>
        </p:txBody>
      </p:sp>
      <p:sp>
        <p:nvSpPr>
          <p:cNvPr id="7" name="Freeform 6" descr="LightBulb Icon"/>
          <p:cNvSpPr>
            <a:spLocks noEditPoints="1"/>
          </p:cNvSpPr>
          <p:nvPr/>
        </p:nvSpPr>
        <p:spPr bwMode="auto">
          <a:xfrm rot="20843298">
            <a:off x="8614876" y="3611886"/>
            <a:ext cx="312771" cy="418948"/>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919789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fr-CA"/>
              <a:t>Annexe</a:t>
            </a:r>
          </a:p>
        </p:txBody>
      </p:sp>
    </p:spTree>
    <p:extLst>
      <p:ext uri="{BB962C8B-B14F-4D97-AF65-F5344CB8AC3E}">
        <p14:creationId xmlns:p14="http://schemas.microsoft.com/office/powerpoint/2010/main" val="1364859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dirty="0">
                <a:latin typeface="Calibri" panose="020F0502020204030204" pitchFamily="34" charset="0"/>
                <a:ea typeface="Times New Roman" panose="02020603050405020304" pitchFamily="18" charset="0"/>
                <a:cs typeface="Times New Roman" panose="02020603050405020304" pitchFamily="18" charset="0"/>
              </a:rPr>
              <a:t>PRATIQUES EXEMPLAIRES pour faciliter les séances de </a:t>
            </a:r>
            <a:r>
              <a:rPr lang="fr-CA" dirty="0" smtClean="0">
                <a:latin typeface="Calibri" panose="020F0502020204030204" pitchFamily="34" charset="0"/>
                <a:ea typeface="Times New Roman" panose="02020603050405020304" pitchFamily="18" charset="0"/>
                <a:cs typeface="Times New Roman" panose="02020603050405020304" pitchFamily="18" charset="0"/>
              </a:rPr>
              <a:t>consultation</a:t>
            </a:r>
            <a:endParaRPr lang="fr-CA"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508759" y="1218373"/>
            <a:ext cx="11274552" cy="4909036"/>
          </a:xfrm>
          <a:prstGeom prst="rect">
            <a:avLst/>
          </a:prstGeom>
        </p:spPr>
        <p:txBody>
          <a:bodyPr wrap="square">
            <a:spAutoFit/>
          </a:bodyPr>
          <a:lstStyle/>
          <a:p>
            <a:pPr>
              <a:spcAft>
                <a:spcPts val="0"/>
              </a:spcAft>
            </a:pPr>
            <a:endParaRPr lang="en-CA" sz="1100" dirty="0">
              <a:latin typeface="Calibri" panose="020F0502020204030204" pitchFamily="34" charset="0"/>
              <a:ea typeface="Times New Roman" panose="02020603050405020304" pitchFamily="18" charset="0"/>
              <a:cs typeface="Times New Roman" panose="02020603050405020304" pitchFamily="18" charset="0"/>
            </a:endParaRPr>
          </a:p>
          <a:p>
            <a:pPr>
              <a:spcAft>
                <a:spcPts val="0"/>
              </a:spcAft>
            </a:pPr>
            <a:r>
              <a:rPr lang="fr-CA" sz="1100" b="1" dirty="0">
                <a:latin typeface="Calibri" panose="020F0502020204030204" pitchFamily="34" charset="0"/>
                <a:ea typeface="Times New Roman" panose="02020603050405020304" pitchFamily="18" charset="0"/>
                <a:cs typeface="Times New Roman" panose="02020603050405020304" pitchFamily="18" charset="0"/>
              </a:rPr>
              <a:t>ORGANISATION DE LA SÉANCE</a:t>
            </a:r>
          </a:p>
          <a:p>
            <a:pPr marL="342900" lvl="0" indent="-342900">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Désignez un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modérateur</a:t>
            </a:r>
            <a:r>
              <a:rPr lang="fr-CA" sz="1000" dirty="0">
                <a:latin typeface="Calibri" panose="020F0502020204030204" pitchFamily="34" charset="0"/>
                <a:ea typeface="Times New Roman" panose="02020603050405020304" pitchFamily="18" charset="0"/>
                <a:cs typeface="Calibri" panose="020F0502020204030204" pitchFamily="34" charset="0"/>
              </a:rPr>
              <a:t> qui sera en mesure de mettre en relation les PME et le public. Le modérateur peut également s’assurer que les questions posées sont appropriées (en personne ou au moyen d’une fonction de clavardage). N’oubliez pas qu’un bon modérateur facilite la conversation, il ne participe pas à la conversation et n’en prend pas le contrôle.</a:t>
            </a:r>
          </a:p>
          <a:p>
            <a:pPr marL="342900" lvl="0" indent="-342900">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Si la séance est animée virtuellement, pensez à avoir une troisième personne qui assurera le rôle de «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producteur</a:t>
            </a:r>
            <a:r>
              <a:rPr lang="fr-CA" sz="1000" dirty="0">
                <a:latin typeface="Calibri" panose="020F0502020204030204" pitchFamily="34" charset="0"/>
                <a:ea typeface="Times New Roman" panose="02020603050405020304" pitchFamily="18" charset="0"/>
                <a:cs typeface="Calibri" panose="020F0502020204030204" pitchFamily="34" charset="0"/>
              </a:rPr>
              <a:t> ». Cette personne peut gérer l’aspect technique de la séance (c.-à-d. les problèmes techniques signalés par les participants et les animateurs, la gestion des vidéos, la gestion des plateformes de sondage, etc.). </a:t>
            </a:r>
          </a:p>
          <a:p>
            <a:pPr marL="342900" lvl="0" indent="-342900">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Préparez quelques questions au cas où personne ne les poserait.</a:t>
            </a:r>
          </a:p>
          <a:p>
            <a:pPr marL="342900" lvl="0" indent="-342900" fontAlgn="base">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Organisez une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séance de pratique</a:t>
            </a:r>
            <a:r>
              <a:rPr lang="fr-CA" sz="1000" dirty="0">
                <a:latin typeface="Calibri" panose="020F0502020204030204" pitchFamily="34" charset="0"/>
                <a:ea typeface="Times New Roman" panose="02020603050405020304" pitchFamily="18" charset="0"/>
                <a:cs typeface="Calibri" panose="020F0502020204030204" pitchFamily="34" charset="0"/>
              </a:rPr>
              <a:t> avec toute l’équipe et réfléchissez aux questions qui pourraient être posées.</a:t>
            </a:r>
          </a:p>
          <a:p>
            <a:pPr marL="342900" lvl="0" indent="-342900" fontAlgn="base">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Pensez à l’avance aux questions que vous recevrez probablement et consacrez un peu de temps pour prévoir la réponse que vous fournirez. Il s’agit d’une excellente discipline, car cela vous permettra de vous entraîner à donner des réponses claires et succinctes. (Il n’y a rien de pire qu’une réponse qui se transforme en présentation. N’oubliez pas de veiller à fournir des réponses courtes et précises.) Les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questions et réponses potentielles</a:t>
            </a:r>
            <a:r>
              <a:rPr lang="fr-CA" sz="1000" dirty="0">
                <a:latin typeface="Calibri" panose="020F0502020204030204" pitchFamily="34" charset="0"/>
                <a:ea typeface="Times New Roman" panose="02020603050405020304" pitchFamily="18" charset="0"/>
                <a:cs typeface="Calibri" panose="020F0502020204030204" pitchFamily="34" charset="0"/>
              </a:rPr>
              <a:t> peuvent être fournies avant ainsi que les messages clés. </a:t>
            </a:r>
            <a:r>
              <a:rPr lang="fr-CA" sz="1000" dirty="0">
                <a:latin typeface="Calibri" panose="020F0502020204030204" pitchFamily="34" charset="0"/>
                <a:ea typeface="Times New Roman" panose="02020603050405020304" pitchFamily="18" charset="0"/>
                <a:cs typeface="Times New Roman" panose="02020603050405020304" pitchFamily="18" charset="0"/>
              </a:rPr>
              <a:t>Préparez une réponse aux questions impromptues et inappropriées qui vous permettra, à vous et à votre interlocuteur, de sauver la face. Par exemple, vous pouvez dire : « C’est une excellente question et, bien que je ne pense pas qu’il soit approprié d’y répondre pour le moment, je serais heureux d’y répondre en tête-à-tête après la séance ».</a:t>
            </a:r>
          </a:p>
          <a:p>
            <a:pPr marL="342900" lvl="0" indent="-342900" fontAlgn="base">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Pour les séances en personne ou virtuelles, assurez-vous de disposer des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bons outils</a:t>
            </a:r>
            <a:r>
              <a:rPr lang="fr-CA" sz="1000" dirty="0">
                <a:latin typeface="Calibri" panose="020F0502020204030204" pitchFamily="34" charset="0"/>
                <a:ea typeface="Times New Roman" panose="02020603050405020304" pitchFamily="18" charset="0"/>
                <a:cs typeface="Calibri" panose="020F0502020204030204" pitchFamily="34" charset="0"/>
              </a:rPr>
              <a:t> : microphone, fonction de clavardage activée, outils de questions et réponses (voir ci-dessous), etc.</a:t>
            </a:r>
          </a:p>
          <a:p>
            <a:pPr>
              <a:spcAft>
                <a:spcPts val="0"/>
              </a:spcAft>
            </a:pPr>
            <a:r>
              <a:rPr lang="fr-CA" sz="1000" b="1" dirty="0">
                <a:latin typeface="Calibri" panose="020F0502020204030204" pitchFamily="34" charset="0"/>
                <a:ea typeface="Times New Roman" panose="02020603050405020304" pitchFamily="18" charset="0"/>
                <a:cs typeface="Calibri" panose="020F0502020204030204" pitchFamily="34" charset="0"/>
              </a:rPr>
              <a:t> </a:t>
            </a:r>
          </a:p>
          <a:p>
            <a:pPr>
              <a:spcAft>
                <a:spcPts val="0"/>
              </a:spcAft>
            </a:pPr>
            <a:r>
              <a:rPr lang="fr-CA" sz="1100" b="1" dirty="0">
                <a:latin typeface="Calibri" panose="020F0502020204030204" pitchFamily="34" charset="0"/>
                <a:ea typeface="Times New Roman" panose="02020603050405020304" pitchFamily="18" charset="0"/>
                <a:cs typeface="Calibri" panose="020F0502020204030204" pitchFamily="34" charset="0"/>
              </a:rPr>
              <a:t>GÉRER LA SÉANCE</a:t>
            </a:r>
          </a:p>
          <a:p>
            <a:pPr marL="342900" lvl="0" indent="-342900">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Calibri" panose="020F0502020204030204" pitchFamily="34" charset="0"/>
              </a:rPr>
              <a:t>Vous constaterez peut-être que certains membres de l’auditoire souhaitent engager un débat lors de ce type d’événements, notamment autour de sujets controversés. Le présentateur et le modérateur devraient </a:t>
            </a:r>
            <a:r>
              <a:rPr lang="fr-CA" sz="1000" dirty="0">
                <a:solidFill>
                  <a:srgbClr val="4472C4"/>
                </a:solidFill>
                <a:latin typeface="Calibri" panose="020F0502020204030204" pitchFamily="34" charset="0"/>
                <a:ea typeface="Times New Roman" panose="02020603050405020304" pitchFamily="18" charset="0"/>
                <a:cs typeface="Calibri" panose="020F0502020204030204" pitchFamily="34" charset="0"/>
              </a:rPr>
              <a:t>éviter de se lancer dans de tels débats</a:t>
            </a:r>
            <a:r>
              <a:rPr lang="fr-CA" sz="1000" dirty="0">
                <a:latin typeface="Calibri" panose="020F0502020204030204" pitchFamily="34" charset="0"/>
                <a:ea typeface="Times New Roman" panose="02020603050405020304" pitchFamily="18" charset="0"/>
                <a:cs typeface="Calibri" panose="020F0502020204030204" pitchFamily="34" charset="0"/>
              </a:rPr>
              <a:t> pendant la séance, car ils font perdre du temps et n’intéressent bien souvent que la personne qui en débat. Au contraire, si vous constatez qu’une discussion intense s’engage, faites savoir à l’auditoire qu’il peut poursuivre la conversation par la suite ou donnez-lui un moyen de communiquer avec vous après la présentation. Cela permettra à la séance de se poursuivre de manière plus fluide et sans drame.</a:t>
            </a:r>
          </a:p>
          <a:p>
            <a:pPr marL="342900" lvl="0" indent="-342900">
              <a:spcAft>
                <a:spcPts val="0"/>
              </a:spcAft>
              <a:buFont typeface="Symbol" panose="05050102010706020507" pitchFamily="18" charset="2"/>
              <a:buChar char=""/>
            </a:pPr>
            <a:r>
              <a:rPr lang="fr-CA" sz="1000" dirty="0">
                <a:latin typeface="Calibri" panose="020F0502020204030204" pitchFamily="34" charset="0"/>
                <a:ea typeface="Times New Roman" panose="02020603050405020304" pitchFamily="18" charset="0"/>
                <a:cs typeface="Times New Roman" panose="02020603050405020304" pitchFamily="18" charset="0"/>
              </a:rPr>
              <a:t>Lorsque vous recevez </a:t>
            </a:r>
            <a:r>
              <a:rPr lang="fr-CA" sz="10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des questions difficiles</a:t>
            </a:r>
            <a:r>
              <a:rPr lang="fr-CA" sz="1000" dirty="0">
                <a:latin typeface="Calibri" panose="020F0502020204030204" pitchFamily="34" charset="0"/>
                <a:ea typeface="Times New Roman" panose="02020603050405020304" pitchFamily="18" charset="0"/>
                <a:cs typeface="Times New Roman" panose="02020603050405020304" pitchFamily="18" charset="0"/>
              </a:rPr>
              <a:t> :</a:t>
            </a:r>
          </a:p>
          <a:p>
            <a:pPr marL="742950" lvl="1" indent="-285750">
              <a:spcAft>
                <a:spcPts val="0"/>
              </a:spcAft>
              <a:buFont typeface="Courier New" panose="02070309020205020404" pitchFamily="49" charset="0"/>
              <a:buChar char="o"/>
            </a:pPr>
            <a:r>
              <a:rPr lang="fr-CA" sz="1000" dirty="0">
                <a:latin typeface="Calibri" panose="020F0502020204030204" pitchFamily="34" charset="0"/>
                <a:ea typeface="Times New Roman" panose="02020603050405020304" pitchFamily="18" charset="0"/>
                <a:cs typeface="Times New Roman" panose="02020603050405020304" pitchFamily="18" charset="0"/>
              </a:rPr>
              <a:t>remerciez tout de même la personne ayant posé la question. Cette méthode est particulièrement efficace pour neutraliser les questions hostiles posées parce que l’auteur de la question cherche à se faire valoir. En le remerciant pour cette nouvelle perspective, on lui promet d’examiner son point de vue à l’avenir. Cela montre une ouverture sans pour autant céder son rôle d’autorité;</a:t>
            </a:r>
          </a:p>
          <a:p>
            <a:pPr marL="742950" lvl="1" indent="-285750">
              <a:spcAft>
                <a:spcPts val="0"/>
              </a:spcAft>
              <a:buFont typeface="Courier New" panose="02070309020205020404" pitchFamily="49" charset="0"/>
              <a:buChar char="o"/>
            </a:pPr>
            <a:r>
              <a:rPr lang="fr-CA" sz="1000" dirty="0">
                <a:latin typeface="Calibri" panose="020F0502020204030204" pitchFamily="34" charset="0"/>
                <a:ea typeface="Times New Roman" panose="02020603050405020304" pitchFamily="18" charset="0"/>
                <a:cs typeface="Times New Roman" panose="02020603050405020304" pitchFamily="18" charset="0"/>
              </a:rPr>
              <a:t>si possible, orientez les questions non pertinentes vers un autre sujet que vous souhaitez aborder dans votre séance de questions et réponses, mais que vous n’avez pas eu l’occasion de traiter. Une technique pour y parvenir consiste à reformuler la question : « Si je comprends bien, votre question est... », puis de pivoter vers la question à laquelle vous souhaitez répondre. Cela fonctionne également dans les situations où vous n’entendez pas bien la question, où l’auteur de la question a un fort accent ou où vous n’êtes pas vraiment sûr de ce qu’il demande.</a:t>
            </a:r>
          </a:p>
          <a:p>
            <a:pPr marL="342900" lvl="0" indent="-342900">
              <a:spcAft>
                <a:spcPts val="0"/>
              </a:spcAft>
              <a:buFont typeface="Symbol" panose="05050102010706020507" pitchFamily="18" charset="2"/>
              <a:buChar char=""/>
            </a:pPr>
            <a:r>
              <a:rPr lang="fr-CA" sz="10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Ne terminez pas la séance de questions et réponses.</a:t>
            </a:r>
            <a:r>
              <a:rPr lang="fr-CA" sz="1000" dirty="0">
                <a:latin typeface="Calibri" panose="020F0502020204030204" pitchFamily="34" charset="0"/>
                <a:ea typeface="Times New Roman" panose="02020603050405020304" pitchFamily="18" charset="0"/>
                <a:cs typeface="Times New Roman" panose="02020603050405020304" pitchFamily="18" charset="0"/>
              </a:rPr>
              <a:t> Comme vous ne savez pas comment cela va se passer, ouvrez la séance de questions et réponses après avoir terminé de présenter le dernier point principal de votre séance. Formulez vos remarques de clôture APRÈS la séance de questions et réponses. Que vous organisiez une seule séance de questions et réponses à la fin ou que vous intercaliez des questions, des sondages et des discussions, le fait de formuler vos remarques de clôture après la séance de questions et réponses vous permet de </a:t>
            </a:r>
            <a:r>
              <a:rPr lang="fr-CA" sz="10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réaffirmer votre contrôle</a:t>
            </a:r>
            <a:r>
              <a:rPr lang="fr-CA" sz="1000" dirty="0">
                <a:latin typeface="Calibri" panose="020F0502020204030204" pitchFamily="34" charset="0"/>
                <a:ea typeface="Times New Roman" panose="02020603050405020304" pitchFamily="18" charset="0"/>
                <a:cs typeface="Times New Roman" panose="02020603050405020304" pitchFamily="18" charset="0"/>
              </a:rPr>
              <a:t> sur les informations et de souligner les conclusions de la discussion. Veillez simplement à ce que votre conclusion soit courte et directe!</a:t>
            </a:r>
          </a:p>
          <a:p>
            <a:pPr marL="457200">
              <a:spcAft>
                <a:spcPts val="0"/>
              </a:spcAft>
            </a:pPr>
            <a:r>
              <a:rPr lang="fr-CA" sz="1000" dirty="0">
                <a:latin typeface="Calibri" panose="020F0502020204030204" pitchFamily="34" charset="0"/>
                <a:ea typeface="Times New Roman" panose="02020603050405020304" pitchFamily="18" charset="0"/>
                <a:cs typeface="Calibri" panose="020F0502020204030204" pitchFamily="34" charset="0"/>
              </a:rPr>
              <a:t> </a:t>
            </a:r>
          </a:p>
        </p:txBody>
      </p:sp>
    </p:spTree>
    <p:extLst>
      <p:ext uri="{BB962C8B-B14F-4D97-AF65-F5344CB8AC3E}">
        <p14:creationId xmlns:p14="http://schemas.microsoft.com/office/powerpoint/2010/main" val="25119348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CA" dirty="0">
                <a:latin typeface="Calibri" panose="020F0502020204030204" pitchFamily="34" charset="0"/>
                <a:ea typeface="Times New Roman" panose="02020603050405020304" pitchFamily="18" charset="0"/>
                <a:cs typeface="Times New Roman" panose="02020603050405020304" pitchFamily="18" charset="0"/>
              </a:rPr>
              <a:t>PRATIQUES EXEMPLAIRES pour faciliter les séances de </a:t>
            </a:r>
            <a:r>
              <a:rPr lang="fr-CA" dirty="0" smtClean="0">
                <a:latin typeface="Calibri" panose="020F0502020204030204" pitchFamily="34" charset="0"/>
                <a:ea typeface="Times New Roman" panose="02020603050405020304" pitchFamily="18" charset="0"/>
                <a:cs typeface="Times New Roman" panose="02020603050405020304" pitchFamily="18" charset="0"/>
              </a:rPr>
              <a:t>consultation (suite)</a:t>
            </a:r>
            <a:endParaRPr lang="fr-CA" dirty="0">
              <a:latin typeface="Calibri" panose="020F0502020204030204" pitchFamily="34" charset="0"/>
              <a:ea typeface="Times New Roman" panose="02020603050405020304" pitchFamily="18" charset="0"/>
              <a:cs typeface="Times New Roman" panose="02020603050405020304" pitchFamily="18" charset="0"/>
            </a:endParaRPr>
          </a:p>
        </p:txBody>
      </p:sp>
      <p:sp>
        <p:nvSpPr>
          <p:cNvPr id="3" name="Rectangle 2"/>
          <p:cNvSpPr/>
          <p:nvPr/>
        </p:nvSpPr>
        <p:spPr>
          <a:xfrm>
            <a:off x="508758" y="1586910"/>
            <a:ext cx="11006345" cy="3139321"/>
          </a:xfrm>
          <a:prstGeom prst="rect">
            <a:avLst/>
          </a:prstGeom>
        </p:spPr>
        <p:txBody>
          <a:bodyPr wrap="square">
            <a:spAutoFit/>
          </a:bodyPr>
          <a:lstStyle/>
          <a:p>
            <a:pPr>
              <a:spcAft>
                <a:spcPts val="0"/>
              </a:spcAft>
            </a:pPr>
            <a:r>
              <a:rPr lang="fr-CA" sz="1100" b="1" dirty="0">
                <a:latin typeface="Calibri" panose="020F0502020204030204" pitchFamily="34" charset="0"/>
                <a:ea typeface="Times New Roman" panose="02020603050405020304" pitchFamily="18" charset="0"/>
                <a:cs typeface="Calibri" panose="020F0502020204030204" pitchFamily="34" charset="0"/>
              </a:rPr>
              <a:t>UTILISEZ UN LOGICIEL OU UNE PLATEFORME</a:t>
            </a:r>
            <a:r>
              <a:rPr lang="fr-CA" sz="1100" dirty="0">
                <a:latin typeface="Calibri" panose="020F0502020204030204" pitchFamily="34" charset="0"/>
                <a:ea typeface="Times New Roman" panose="02020603050405020304" pitchFamily="18" charset="0"/>
                <a:cs typeface="Calibri" panose="020F0502020204030204" pitchFamily="34" charset="0"/>
              </a:rPr>
              <a:t> pour recueillir les réactions, les questions et les commentaires. </a:t>
            </a:r>
          </a:p>
          <a:p>
            <a:pPr marL="342900" lvl="0" indent="-342900">
              <a:spcAft>
                <a:spcPts val="0"/>
              </a:spcAft>
              <a:buFont typeface="Symbol" panose="05050102010706020507" pitchFamily="18" charset="2"/>
              <a:buChar char=""/>
            </a:pPr>
            <a:r>
              <a:rPr lang="fr-CA" sz="1100" dirty="0">
                <a:latin typeface="Calibri" panose="020F0502020204030204" pitchFamily="34" charset="0"/>
                <a:ea typeface="Times New Roman" panose="02020603050405020304" pitchFamily="18" charset="0"/>
                <a:cs typeface="Times New Roman" panose="02020603050405020304" pitchFamily="18" charset="0"/>
              </a:rPr>
              <a:t>Utilisez un logiciel qui facilite l’interaction avec votre public, ainsi que la collecte et le traitement des questions. Investissez dans des outils qui permettent aux participants de soumettre une question au moyen de leur appareil mobile, de communiquer avec l’organisateur (</a:t>
            </a:r>
            <a:r>
              <a:rPr lang="fr-CA" sz="1100" dirty="0" err="1">
                <a:solidFill>
                  <a:srgbClr val="4472C4"/>
                </a:solidFill>
                <a:latin typeface="Calibri" panose="020F0502020204030204" pitchFamily="34" charset="0"/>
                <a:ea typeface="Times New Roman" panose="02020603050405020304" pitchFamily="18" charset="0"/>
                <a:cs typeface="Times New Roman" panose="02020603050405020304" pitchFamily="18" charset="0"/>
              </a:rPr>
              <a:t>Slido</a:t>
            </a:r>
            <a:r>
              <a:rPr lang="fr-CA" sz="1100" dirty="0">
                <a:solidFill>
                  <a:srgbClr val="4472C4"/>
                </a:solidFill>
                <a:latin typeface="Calibri" panose="020F0502020204030204" pitchFamily="34" charset="0"/>
                <a:ea typeface="Times New Roman" panose="02020603050405020304" pitchFamily="18" charset="0"/>
                <a:cs typeface="Times New Roman" panose="02020603050405020304" pitchFamily="18" charset="0"/>
              </a:rPr>
              <a:t> ou </a:t>
            </a:r>
            <a:r>
              <a:rPr lang="fr-CA" sz="1100" dirty="0" err="1">
                <a:solidFill>
                  <a:srgbClr val="4472C4"/>
                </a:solidFill>
                <a:latin typeface="Calibri" panose="020F0502020204030204" pitchFamily="34" charset="0"/>
                <a:ea typeface="Times New Roman" panose="02020603050405020304" pitchFamily="18" charset="0"/>
                <a:cs typeface="Times New Roman" panose="02020603050405020304" pitchFamily="18" charset="0"/>
              </a:rPr>
              <a:t>Mentimeter</a:t>
            </a:r>
            <a:r>
              <a:rPr lang="fr-CA" sz="1100" dirty="0">
                <a:latin typeface="Calibri" panose="020F0502020204030204" pitchFamily="34" charset="0"/>
                <a:ea typeface="Times New Roman" panose="02020603050405020304" pitchFamily="18" charset="0"/>
                <a:cs typeface="Times New Roman" panose="02020603050405020304" pitchFamily="18" charset="0"/>
              </a:rPr>
              <a:t>, etc.) et de </a:t>
            </a:r>
            <a:r>
              <a:rPr lang="fr-CA" sz="1100" dirty="0" smtClean="0">
                <a:latin typeface="Calibri" panose="020F0502020204030204" pitchFamily="34" charset="0"/>
                <a:ea typeface="Times New Roman" panose="02020603050405020304" pitchFamily="18" charset="0"/>
                <a:cs typeface="Times New Roman" panose="02020603050405020304" pitchFamily="18" charset="0"/>
              </a:rPr>
              <a:t>discuter avec lui.</a:t>
            </a:r>
            <a:endParaRPr lang="fr-CA" sz="1100" dirty="0">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fr-CA" sz="1100" dirty="0">
                <a:latin typeface="Calibri" panose="020F0502020204030204" pitchFamily="34" charset="0"/>
                <a:ea typeface="Times New Roman" panose="02020603050405020304" pitchFamily="18" charset="0"/>
                <a:cs typeface="Times New Roman" panose="02020603050405020304" pitchFamily="18" charset="0"/>
              </a:rPr>
              <a:t>Utilisez un logiciel ou une application qui permettra à votre public de soumettre des questions ou de répondre à un sondage sur leurs appareils mobiles. Des essais gratuits sont souvent disponibles ou un abonnement gratuit pour une licence de base est également proposé. Sinon, l’organisation pourrait également investir dans ces outils qui seront également utiles tout au long du projet pour consulter et </a:t>
            </a:r>
            <a:r>
              <a:rPr lang="fr-CA" sz="1100" dirty="0" err="1" smtClean="0">
                <a:latin typeface="Calibri" panose="020F0502020204030204" pitchFamily="34" charset="0"/>
                <a:ea typeface="Times New Roman" panose="02020603050405020304" pitchFamily="18" charset="0"/>
                <a:cs typeface="Times New Roman" panose="02020603050405020304" pitchFamily="18" charset="0"/>
              </a:rPr>
              <a:t>consulterles</a:t>
            </a:r>
            <a:r>
              <a:rPr lang="fr-CA" sz="1100" dirty="0" smtClean="0">
                <a:latin typeface="Calibri" panose="020F0502020204030204" pitchFamily="34" charset="0"/>
                <a:ea typeface="Times New Roman" panose="02020603050405020304" pitchFamily="18" charset="0"/>
                <a:cs typeface="Times New Roman" panose="02020603050405020304" pitchFamily="18" charset="0"/>
              </a:rPr>
              <a:t> </a:t>
            </a:r>
            <a:r>
              <a:rPr lang="fr-CA" sz="1100" dirty="0">
                <a:latin typeface="Calibri" panose="020F0502020204030204" pitchFamily="34" charset="0"/>
                <a:ea typeface="Times New Roman" panose="02020603050405020304" pitchFamily="18" charset="0"/>
                <a:cs typeface="Times New Roman" panose="02020603050405020304" pitchFamily="18" charset="0"/>
              </a:rPr>
              <a:t>employés. Les avantages de la </a:t>
            </a:r>
            <a:r>
              <a:rPr lang="fr-CA" sz="1100" dirty="0" smtClean="0">
                <a:latin typeface="Calibri" panose="020F0502020204030204" pitchFamily="34" charset="0"/>
                <a:ea typeface="Times New Roman" panose="02020603050405020304" pitchFamily="18" charset="0"/>
                <a:cs typeface="Times New Roman" panose="02020603050405020304" pitchFamily="18" charset="0"/>
              </a:rPr>
              <a:t>consultation sont </a:t>
            </a:r>
            <a:r>
              <a:rPr lang="fr-CA" sz="1100" dirty="0">
                <a:latin typeface="Calibri" panose="020F0502020204030204" pitchFamily="34" charset="0"/>
                <a:ea typeface="Times New Roman" panose="02020603050405020304" pitchFamily="18" charset="0"/>
                <a:cs typeface="Times New Roman" panose="02020603050405020304" pitchFamily="18" charset="0"/>
              </a:rPr>
              <a:t>énormes. Comme ces systèmes permettent à votre public de répondre à une question en temps réel, vous pouvez sonder votre public et lui montrer les résultats, ce qui déclenchera une véritable conversation et la création d’idées.</a:t>
            </a:r>
          </a:p>
          <a:p>
            <a:pPr marL="342900" lvl="0" indent="-342900">
              <a:spcAft>
                <a:spcPts val="0"/>
              </a:spcAft>
              <a:buFont typeface="Symbol" panose="05050102010706020507" pitchFamily="18" charset="2"/>
              <a:buChar char=""/>
            </a:pPr>
            <a:r>
              <a:rPr lang="fr-CA" sz="1100" dirty="0">
                <a:latin typeface="Calibri" panose="020F0502020204030204" pitchFamily="34" charset="0"/>
                <a:ea typeface="Times New Roman" panose="02020603050405020304" pitchFamily="18" charset="0"/>
                <a:cs typeface="Times New Roman" panose="02020603050405020304" pitchFamily="18" charset="0"/>
              </a:rPr>
              <a:t>Vous pouvez diffuser des questions avant, pendant et après votre conférence afin de créer un système de rétroaction qui vous apportera un maximum d’informations et d’échanges pour vous et votre public. Vous pouvez :</a:t>
            </a:r>
          </a:p>
          <a:p>
            <a:pPr marL="742950" lvl="1" indent="-285750">
              <a:spcAft>
                <a:spcPts val="0"/>
              </a:spcAft>
              <a:buFont typeface="Courier New" panose="02070309020205020404" pitchFamily="49" charset="0"/>
              <a:buChar char="o"/>
            </a:pPr>
            <a:r>
              <a:rPr lang="fr-CA" sz="1100" dirty="0">
                <a:latin typeface="Calibri" panose="020F0502020204030204" pitchFamily="34" charset="0"/>
                <a:ea typeface="Times New Roman" panose="02020603050405020304" pitchFamily="18" charset="0"/>
                <a:cs typeface="Times New Roman" panose="02020603050405020304" pitchFamily="18" charset="0"/>
              </a:rPr>
              <a:t>demander à votre public de soumettre ses questions à l’avance. Bien que vous receviez des questions qui n’ont rien à voir avec le sujet, c’est un excellent moyen de voir les choses sous un autre angle et de comprendre ce que votre public souhaite savoir;</a:t>
            </a:r>
          </a:p>
          <a:p>
            <a:pPr marL="742950" lvl="1" indent="-285750">
              <a:spcAft>
                <a:spcPts val="0"/>
              </a:spcAft>
              <a:buFont typeface="Courier New" panose="02070309020205020404" pitchFamily="49" charset="0"/>
              <a:buChar char="o"/>
            </a:pPr>
            <a:r>
              <a:rPr lang="fr-CA" sz="1100" dirty="0">
                <a:latin typeface="Calibri" panose="020F0502020204030204" pitchFamily="34" charset="0"/>
                <a:ea typeface="Times New Roman" panose="02020603050405020304" pitchFamily="18" charset="0"/>
                <a:cs typeface="Times New Roman" panose="02020603050405020304" pitchFamily="18" charset="0"/>
              </a:rPr>
              <a:t>permettre à votre public de voter pour les questions soumises. En laissant les gens voter pour leurs questions préférées, vous obtiendrez à l’avance une liste de questions prioritaires.</a:t>
            </a:r>
          </a:p>
          <a:p>
            <a:pPr marL="742950" lvl="1" indent="-285750">
              <a:spcAft>
                <a:spcPts val="0"/>
              </a:spcAft>
              <a:buFont typeface="Courier New" panose="02070309020205020404" pitchFamily="49" charset="0"/>
              <a:buChar char="o"/>
            </a:pPr>
            <a:r>
              <a:rPr lang="fr-CA" sz="1100" dirty="0">
                <a:latin typeface="Calibri" panose="020F0502020204030204" pitchFamily="34" charset="0"/>
                <a:ea typeface="Times New Roman" panose="02020603050405020304" pitchFamily="18" charset="0"/>
                <a:cs typeface="Times New Roman" panose="02020603050405020304" pitchFamily="18" charset="0"/>
              </a:rPr>
              <a:t>Réécrivez deux ou trois des questions soumises sous la forme d’un sondage à choix multiples; administrez les sondages au début et au milieu de votre présentation.</a:t>
            </a:r>
          </a:p>
          <a:p>
            <a:pPr marL="342900" lvl="0" indent="-342900">
              <a:spcAft>
                <a:spcPts val="0"/>
              </a:spcAft>
              <a:buFont typeface="Symbol" panose="05050102010706020507" pitchFamily="18" charset="2"/>
              <a:buChar char=""/>
            </a:pPr>
            <a:r>
              <a:rPr lang="fr-CA" sz="1100" dirty="0">
                <a:latin typeface="Calibri" panose="020F0502020204030204" pitchFamily="34" charset="0"/>
                <a:ea typeface="Times New Roman" panose="02020603050405020304" pitchFamily="18" charset="0"/>
                <a:cs typeface="Times New Roman" panose="02020603050405020304" pitchFamily="18" charset="0"/>
              </a:rPr>
              <a:t>Il en résultera une discussion plus démocratique et ouverte qui maintiendra votre public pleinement mobilisé pendant toute la durée de la présentation. La plupart des experts s’accordent sur le fait que l’être humain moyen commence à se déconcentrer au bout de 20 minutes maximum; même les orateurs les plus talentueux perdent leur public pendant de longues périodes. En revanche, si vous réorganisez votre présentation de manière à ce qu’elle soit ponctuée de séances de questions-réponses plus courtes et de discussions de groupe à la suite de sondages stratégiques,</a:t>
            </a:r>
            <a:r>
              <a:rPr lang="fr-CA" sz="1100" dirty="0">
                <a:latin typeface="Calibri" panose="020F0502020204030204" pitchFamily="34" charset="0"/>
                <a:ea typeface="Times New Roman" panose="02020603050405020304" pitchFamily="18" charset="0"/>
                <a:cs typeface="Calibri" panose="020F0502020204030204" pitchFamily="34" charset="0"/>
              </a:rPr>
              <a:t> votre auditoire restera en alerte tout le temps!</a:t>
            </a:r>
          </a:p>
        </p:txBody>
      </p:sp>
    </p:spTree>
    <p:extLst>
      <p:ext uri="{BB962C8B-B14F-4D97-AF65-F5344CB8AC3E}">
        <p14:creationId xmlns:p14="http://schemas.microsoft.com/office/powerpoint/2010/main" val="15821506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fr-CA"/>
              <a:t>Comment utiliser le présent document</a:t>
            </a:r>
          </a:p>
        </p:txBody>
      </p:sp>
      <p:sp>
        <p:nvSpPr>
          <p:cNvPr id="7" name="TextBox 6"/>
          <p:cNvSpPr txBox="1"/>
          <p:nvPr/>
        </p:nvSpPr>
        <p:spPr>
          <a:xfrm>
            <a:off x="508759" y="1735493"/>
            <a:ext cx="10217021" cy="2031325"/>
          </a:xfrm>
          <a:prstGeom prst="rect">
            <a:avLst/>
          </a:prstGeom>
          <a:noFill/>
        </p:spPr>
        <p:txBody>
          <a:bodyPr wrap="square" rtlCol="0">
            <a:spAutoFit/>
          </a:bodyPr>
          <a:lstStyle/>
          <a:p>
            <a:pPr marL="285750" indent="-285750">
              <a:buFont typeface="Arial" panose="020B0604020202020204" pitchFamily="34" charset="0"/>
              <a:buChar char="•"/>
            </a:pPr>
            <a:r>
              <a:rPr lang="fr-CA" dirty="0">
                <a:solidFill>
                  <a:schemeClr val="tx2"/>
                </a:solidFill>
              </a:rPr>
              <a:t>Assurez-vous de la participation du parrain ou du champion de l’initiative de modernisation du milieu de travail.</a:t>
            </a:r>
          </a:p>
          <a:p>
            <a:pPr marL="285750" indent="-285750">
              <a:buFont typeface="Arial" panose="020B0604020202020204" pitchFamily="34" charset="0"/>
              <a:buChar char="•"/>
            </a:pPr>
            <a:r>
              <a:rPr lang="fr-CA" dirty="0">
                <a:solidFill>
                  <a:schemeClr val="tx2"/>
                </a:solidFill>
              </a:rPr>
              <a:t>Prévoyez que le plus haut dirigeant donne le coup d’envoi de la séance pour inspirer les employés et démontrer son soutien. </a:t>
            </a:r>
          </a:p>
          <a:p>
            <a:pPr marL="285750" indent="-285750">
              <a:buFont typeface="Arial" panose="020B0604020202020204" pitchFamily="34" charset="0"/>
              <a:buChar char="•"/>
            </a:pPr>
            <a:r>
              <a:rPr lang="fr-CA" dirty="0">
                <a:solidFill>
                  <a:schemeClr val="tx2"/>
                </a:solidFill>
              </a:rPr>
              <a:t>Pour connaître les pratiques exemplaires de gestion des séances de </a:t>
            </a:r>
            <a:r>
              <a:rPr lang="fr-CA" dirty="0" smtClean="0">
                <a:solidFill>
                  <a:schemeClr val="tx2"/>
                </a:solidFill>
              </a:rPr>
              <a:t>consultation, </a:t>
            </a:r>
            <a:r>
              <a:rPr lang="fr-CA" dirty="0">
                <a:solidFill>
                  <a:schemeClr val="tx2"/>
                </a:solidFill>
              </a:rPr>
              <a:t>veuillez vous reporter à la </a:t>
            </a:r>
            <a:r>
              <a:rPr lang="fr-CA" b="1" dirty="0">
                <a:solidFill>
                  <a:schemeClr val="tx2"/>
                </a:solidFill>
              </a:rPr>
              <a:t>section Annexe</a:t>
            </a:r>
            <a:r>
              <a:rPr lang="fr-CA" dirty="0">
                <a:solidFill>
                  <a:schemeClr val="tx2"/>
                </a:solidFill>
              </a:rPr>
              <a:t> de cette présentation.</a:t>
            </a:r>
          </a:p>
          <a:p>
            <a:endParaRPr lang="fr-CA" dirty="0"/>
          </a:p>
        </p:txBody>
      </p:sp>
    </p:spTree>
    <p:extLst>
      <p:ext uri="{BB962C8B-B14F-4D97-AF65-F5344CB8AC3E}">
        <p14:creationId xmlns:p14="http://schemas.microsoft.com/office/powerpoint/2010/main" val="124757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Séance d’ouverture</a:t>
            </a:r>
          </a:p>
        </p:txBody>
      </p:sp>
      <p:sp>
        <p:nvSpPr>
          <p:cNvPr id="4" name="Rectangle 3"/>
          <p:cNvSpPr/>
          <p:nvPr/>
        </p:nvSpPr>
        <p:spPr>
          <a:xfrm>
            <a:off x="655846" y="1581267"/>
            <a:ext cx="2817438" cy="369332"/>
          </a:xfrm>
          <a:prstGeom prst="rect">
            <a:avLst/>
          </a:prstGeom>
        </p:spPr>
        <p:txBody>
          <a:bodyPr wrap="none">
            <a:spAutoFit/>
          </a:bodyPr>
          <a:lstStyle/>
          <a:p>
            <a:r>
              <a:rPr lang="fr-CA">
                <a:solidFill>
                  <a:schemeClr val="tx2"/>
                </a:solidFill>
                <a:cs typeface="Arial" pitchFamily="34" charset="0"/>
              </a:rPr>
              <a:t>[Peut comprendre ce qui suit :] </a:t>
            </a:r>
          </a:p>
        </p:txBody>
      </p:sp>
      <p:sp>
        <p:nvSpPr>
          <p:cNvPr id="3" name="TextBox 2"/>
          <p:cNvSpPr txBox="1"/>
          <p:nvPr/>
        </p:nvSpPr>
        <p:spPr>
          <a:xfrm>
            <a:off x="754131" y="2380146"/>
            <a:ext cx="10515600" cy="2031325"/>
          </a:xfrm>
          <a:prstGeom prst="rect">
            <a:avLst/>
          </a:prstGeom>
          <a:noFill/>
        </p:spPr>
        <p:txBody>
          <a:bodyPr wrap="square" rtlCol="0">
            <a:spAutoFit/>
          </a:bodyPr>
          <a:lstStyle/>
          <a:p>
            <a:pPr marL="285750" indent="-285750">
              <a:buFont typeface="Arial" panose="020B0604020202020204" pitchFamily="34" charset="0"/>
              <a:buChar char="•"/>
            </a:pPr>
            <a:r>
              <a:rPr lang="fr-CA" dirty="0">
                <a:solidFill>
                  <a:srgbClr val="000000"/>
                </a:solidFill>
              </a:rPr>
              <a:t>Séance d’ouverture ou autre cérémonie typique de la culture de votre organisation</a:t>
            </a:r>
          </a:p>
          <a:p>
            <a:pPr marL="285750" indent="-285750">
              <a:buFont typeface="Arial" panose="020B0604020202020204" pitchFamily="34" charset="0"/>
              <a:buChar char="•"/>
            </a:pPr>
            <a:r>
              <a:rPr lang="fr-CA" dirty="0">
                <a:solidFill>
                  <a:srgbClr val="000000"/>
                </a:solidFill>
              </a:rPr>
              <a:t>Logistique </a:t>
            </a:r>
          </a:p>
          <a:p>
            <a:pPr marL="285750" indent="-285750">
              <a:buFont typeface="Arial" panose="020B0604020202020204" pitchFamily="34" charset="0"/>
              <a:buChar char="•"/>
            </a:pPr>
            <a:r>
              <a:rPr lang="fr-CA" dirty="0">
                <a:solidFill>
                  <a:srgbClr val="000000"/>
                </a:solidFill>
              </a:rPr>
              <a:t>Informations sur l’utilisation d’une application de vote telle que </a:t>
            </a:r>
            <a:r>
              <a:rPr lang="fr-CA" dirty="0" err="1">
                <a:solidFill>
                  <a:srgbClr val="000000"/>
                </a:solidFill>
              </a:rPr>
              <a:t>Slido</a:t>
            </a:r>
            <a:endParaRPr lang="fr-CA" dirty="0">
              <a:solidFill>
                <a:srgbClr val="000000"/>
              </a:solidFill>
            </a:endParaRPr>
          </a:p>
          <a:p>
            <a:pPr marL="285750" indent="-285750">
              <a:buFont typeface="Arial" panose="020B0604020202020204" pitchFamily="34" charset="0"/>
              <a:buChar char="•"/>
            </a:pPr>
            <a:r>
              <a:rPr lang="fr-CA" dirty="0">
                <a:solidFill>
                  <a:srgbClr val="000000"/>
                </a:solidFill>
              </a:rPr>
              <a:t>Règles de participation</a:t>
            </a:r>
          </a:p>
          <a:p>
            <a:pPr marL="285750" indent="-285750">
              <a:buFont typeface="Arial" panose="020B0604020202020204" pitchFamily="34" charset="0"/>
              <a:buChar char="•"/>
            </a:pPr>
            <a:r>
              <a:rPr lang="fr-CA" dirty="0" smtClean="0">
                <a:solidFill>
                  <a:srgbClr val="000000"/>
                </a:solidFill>
              </a:rPr>
              <a:t>Ordre du jour</a:t>
            </a:r>
            <a:endParaRPr lang="fr-CA" dirty="0">
              <a:solidFill>
                <a:srgbClr val="000000"/>
              </a:solidFill>
            </a:endParaRPr>
          </a:p>
          <a:p>
            <a:pPr marL="285750" indent="-285750">
              <a:buFont typeface="Arial" panose="020B0604020202020204" pitchFamily="34" charset="0"/>
              <a:buChar char="•"/>
            </a:pPr>
            <a:r>
              <a:rPr lang="fr-CA" dirty="0">
                <a:solidFill>
                  <a:srgbClr val="000000"/>
                </a:solidFill>
              </a:rPr>
              <a:t>Autre</a:t>
            </a:r>
          </a:p>
          <a:p>
            <a:endParaRPr lang="en-CA" dirty="0">
              <a:solidFill>
                <a:srgbClr val="000000"/>
              </a:solidFill>
            </a:endParaRPr>
          </a:p>
        </p:txBody>
      </p:sp>
    </p:spTree>
    <p:extLst>
      <p:ext uri="{BB962C8B-B14F-4D97-AF65-F5344CB8AC3E}">
        <p14:creationId xmlns:p14="http://schemas.microsoft.com/office/powerpoint/2010/main" val="536408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fr-CA" dirty="0">
                <a:solidFill>
                  <a:srgbClr val="FF0000"/>
                </a:solidFill>
                <a:latin typeface="+mn-lt"/>
              </a:rPr>
              <a:t>EXEMPLE</a:t>
            </a:r>
            <a:r>
              <a:rPr lang="fr-CA" dirty="0">
                <a:latin typeface="+mn-lt"/>
              </a:rPr>
              <a:t> : RÈGLES </a:t>
            </a:r>
            <a:r>
              <a:rPr lang="fr-CA" dirty="0" smtClean="0">
                <a:latin typeface="+mn-lt"/>
              </a:rPr>
              <a:t>POUR UN BON DÉROULEMENT</a:t>
            </a:r>
            <a:endParaRPr lang="fr-CA" dirty="0">
              <a:latin typeface="+mn-lt"/>
            </a:endParaRPr>
          </a:p>
        </p:txBody>
      </p:sp>
      <p:sp>
        <p:nvSpPr>
          <p:cNvPr id="9" name="TextBox 8"/>
          <p:cNvSpPr txBox="1"/>
          <p:nvPr/>
        </p:nvSpPr>
        <p:spPr>
          <a:xfrm>
            <a:off x="1685534" y="1974260"/>
            <a:ext cx="3173754" cy="461665"/>
          </a:xfrm>
          <a:prstGeom prst="rect">
            <a:avLst/>
          </a:prstGeom>
          <a:noFill/>
        </p:spPr>
        <p:txBody>
          <a:bodyPr wrap="none" rtlCol="0">
            <a:spAutoFit/>
          </a:bodyPr>
          <a:lstStyle/>
          <a:p>
            <a:r>
              <a:rPr lang="fr-CA" sz="2400" b="1">
                <a:solidFill>
                  <a:schemeClr val="accent5">
                    <a:lumMod val="60000"/>
                    <a:lumOff val="40000"/>
                  </a:schemeClr>
                </a:solidFill>
                <a:cs typeface="Arial" panose="020B0604020202020204" pitchFamily="34" charset="0"/>
              </a:rPr>
              <a:t>DÉSACTIVEZ</a:t>
            </a:r>
            <a:r>
              <a:rPr lang="fr-CA" sz="2400">
                <a:cs typeface="Arial" panose="020B0604020202020204" pitchFamily="34" charset="0"/>
              </a:rPr>
              <a:t> votre microphone.</a:t>
            </a:r>
          </a:p>
        </p:txBody>
      </p:sp>
      <p:sp>
        <p:nvSpPr>
          <p:cNvPr id="10" name="TextBox 9"/>
          <p:cNvSpPr txBox="1"/>
          <p:nvPr/>
        </p:nvSpPr>
        <p:spPr>
          <a:xfrm>
            <a:off x="8049606" y="1974260"/>
            <a:ext cx="3099310" cy="461665"/>
          </a:xfrm>
          <a:prstGeom prst="rect">
            <a:avLst/>
          </a:prstGeom>
          <a:noFill/>
        </p:spPr>
        <p:txBody>
          <a:bodyPr wrap="none" rtlCol="0">
            <a:spAutoFit/>
          </a:bodyPr>
          <a:lstStyle/>
          <a:p>
            <a:r>
              <a:rPr lang="fr-CA" sz="2400" b="1">
                <a:solidFill>
                  <a:schemeClr val="accent5">
                    <a:lumMod val="60000"/>
                    <a:lumOff val="40000"/>
                  </a:schemeClr>
                </a:solidFill>
                <a:cs typeface="Arial" panose="020B0604020202020204" pitchFamily="34" charset="0"/>
              </a:rPr>
              <a:t>ÉTEIGNEZ </a:t>
            </a:r>
            <a:r>
              <a:rPr lang="fr-CA" sz="2400">
                <a:cs typeface="Arial" panose="020B0604020202020204" pitchFamily="34" charset="0"/>
              </a:rPr>
              <a:t>votre caméra.</a:t>
            </a:r>
          </a:p>
        </p:txBody>
      </p:sp>
      <p:sp>
        <p:nvSpPr>
          <p:cNvPr id="12" name="TextBox 11"/>
          <p:cNvSpPr txBox="1"/>
          <p:nvPr/>
        </p:nvSpPr>
        <p:spPr>
          <a:xfrm>
            <a:off x="3004970" y="3140239"/>
            <a:ext cx="4725093" cy="1569660"/>
          </a:xfrm>
          <a:prstGeom prst="rect">
            <a:avLst/>
          </a:prstGeom>
          <a:noFill/>
        </p:spPr>
        <p:txBody>
          <a:bodyPr wrap="square" rtlCol="0">
            <a:spAutoFit/>
          </a:bodyPr>
          <a:lstStyle/>
          <a:p>
            <a:r>
              <a:rPr lang="fr-CA" sz="2400">
                <a:cs typeface="Arial" panose="020B0604020202020204" pitchFamily="34" charset="0"/>
              </a:rPr>
              <a:t>Posez des </a:t>
            </a:r>
            <a:r>
              <a:rPr lang="fr-CA" sz="2400" b="1">
                <a:solidFill>
                  <a:schemeClr val="accent5">
                    <a:lumMod val="60000"/>
                    <a:lumOff val="40000"/>
                  </a:schemeClr>
                </a:solidFill>
                <a:cs typeface="Arial" panose="020B0604020202020204" pitchFamily="34" charset="0"/>
              </a:rPr>
              <a:t>QUESTIONS</a:t>
            </a:r>
            <a:r>
              <a:rPr lang="fr-CA" sz="2400">
                <a:cs typeface="Arial" panose="020B0604020202020204" pitchFamily="34" charset="0"/>
              </a:rPr>
              <a:t> et laissez des </a:t>
            </a:r>
            <a:r>
              <a:rPr lang="fr-CA" sz="2400" b="1">
                <a:solidFill>
                  <a:schemeClr val="accent5">
                    <a:lumMod val="60000"/>
                    <a:lumOff val="40000"/>
                  </a:schemeClr>
                </a:solidFill>
                <a:cs typeface="Arial" panose="020B0604020202020204" pitchFamily="34" charset="0"/>
              </a:rPr>
              <a:t>COMMENTAIRES</a:t>
            </a:r>
            <a:r>
              <a:rPr lang="fr-CA" sz="2400">
                <a:cs typeface="Arial" panose="020B0604020202020204" pitchFamily="34" charset="0"/>
              </a:rPr>
              <a:t> directement dans l’outil de clavardage de MS Teams</a:t>
            </a:r>
          </a:p>
          <a:p>
            <a:endParaRPr lang="en-US" sz="2400" dirty="0">
              <a:latin typeface="Arial" panose="020B0604020202020204" pitchFamily="34" charset="0"/>
              <a:cs typeface="Arial" panose="020B0604020202020204" pitchFamily="34" charset="0"/>
            </a:endParaRPr>
          </a:p>
        </p:txBody>
      </p:sp>
      <p:sp>
        <p:nvSpPr>
          <p:cNvPr id="2" name="Rectangle 1"/>
          <p:cNvSpPr/>
          <p:nvPr/>
        </p:nvSpPr>
        <p:spPr>
          <a:xfrm>
            <a:off x="3004970" y="4543832"/>
            <a:ext cx="5572500" cy="1538883"/>
          </a:xfrm>
          <a:prstGeom prst="rect">
            <a:avLst/>
          </a:prstGeom>
        </p:spPr>
        <p:txBody>
          <a:bodyPr wrap="square">
            <a:spAutoFit/>
          </a:bodyPr>
          <a:lstStyle/>
          <a:p>
            <a:r>
              <a:rPr lang="fr-CA" sz="2400" dirty="0">
                <a:cs typeface="Arial" panose="020B0604020202020204" pitchFamily="34" charset="0"/>
              </a:rPr>
              <a:t>ou….</a:t>
            </a:r>
          </a:p>
          <a:p>
            <a:endParaRPr lang="en-US" sz="2400" dirty="0">
              <a:cs typeface="Arial" panose="020B0604020202020204" pitchFamily="34" charset="0"/>
            </a:endParaRPr>
          </a:p>
          <a:p>
            <a:r>
              <a:rPr lang="fr-CA" sz="2400" dirty="0">
                <a:cs typeface="Arial" panose="020B0604020202020204" pitchFamily="34" charset="0"/>
              </a:rPr>
              <a:t>envoyez un courriel à : </a:t>
            </a:r>
          </a:p>
          <a:p>
            <a:r>
              <a:rPr lang="fr-CA" sz="2200" b="1" dirty="0">
                <a:solidFill>
                  <a:schemeClr val="accent5">
                    <a:lumMod val="60000"/>
                    <a:lumOff val="40000"/>
                  </a:schemeClr>
                </a:solidFill>
                <a:cs typeface="Arial" panose="020B0604020202020204" pitchFamily="34" charset="0"/>
              </a:rPr>
              <a:t> </a:t>
            </a:r>
          </a:p>
        </p:txBody>
      </p:sp>
      <p:sp>
        <p:nvSpPr>
          <p:cNvPr id="7" name="Freeform 6" descr="MicOff Icon"/>
          <p:cNvSpPr>
            <a:spLocks noEditPoints="1"/>
          </p:cNvSpPr>
          <p:nvPr/>
        </p:nvSpPr>
        <p:spPr bwMode="auto">
          <a:xfrm>
            <a:off x="654656" y="1664093"/>
            <a:ext cx="733371" cy="989665"/>
          </a:xfrm>
          <a:custGeom>
            <a:avLst/>
            <a:gdLst>
              <a:gd name="T0" fmla="*/ 92 w 145"/>
              <a:gd name="T1" fmla="*/ 6 h 174"/>
              <a:gd name="T2" fmla="*/ 73 w 145"/>
              <a:gd name="T3" fmla="*/ 0 h 174"/>
              <a:gd name="T4" fmla="*/ 49 w 145"/>
              <a:gd name="T5" fmla="*/ 9 h 174"/>
              <a:gd name="T6" fmla="*/ 39 w 145"/>
              <a:gd name="T7" fmla="*/ 33 h 174"/>
              <a:gd name="T8" fmla="*/ 39 w 145"/>
              <a:gd name="T9" fmla="*/ 87 h 174"/>
              <a:gd name="T10" fmla="*/ 104 w 145"/>
              <a:gd name="T11" fmla="*/ 22 h 174"/>
              <a:gd name="T12" fmla="*/ 92 w 145"/>
              <a:gd name="T13" fmla="*/ 6 h 174"/>
              <a:gd name="T14" fmla="*/ 145 w 145"/>
              <a:gd name="T15" fmla="*/ 33 h 174"/>
              <a:gd name="T16" fmla="*/ 144 w 145"/>
              <a:gd name="T17" fmla="*/ 31 h 174"/>
              <a:gd name="T18" fmla="*/ 136 w 145"/>
              <a:gd name="T19" fmla="*/ 22 h 174"/>
              <a:gd name="T20" fmla="*/ 133 w 145"/>
              <a:gd name="T21" fmla="*/ 21 h 174"/>
              <a:gd name="T22" fmla="*/ 131 w 145"/>
              <a:gd name="T23" fmla="*/ 22 h 174"/>
              <a:gd name="T24" fmla="*/ 1 w 145"/>
              <a:gd name="T25" fmla="*/ 152 h 174"/>
              <a:gd name="T26" fmla="*/ 0 w 145"/>
              <a:gd name="T27" fmla="*/ 154 h 174"/>
              <a:gd name="T28" fmla="*/ 1 w 145"/>
              <a:gd name="T29" fmla="*/ 157 h 174"/>
              <a:gd name="T30" fmla="*/ 10 w 145"/>
              <a:gd name="T31" fmla="*/ 165 h 174"/>
              <a:gd name="T32" fmla="*/ 12 w 145"/>
              <a:gd name="T33" fmla="*/ 166 h 174"/>
              <a:gd name="T34" fmla="*/ 15 w 145"/>
              <a:gd name="T35" fmla="*/ 165 h 174"/>
              <a:gd name="T36" fmla="*/ 41 w 145"/>
              <a:gd name="T37" fmla="*/ 139 h 174"/>
              <a:gd name="T38" fmla="*/ 66 w 145"/>
              <a:gd name="T39" fmla="*/ 147 h 174"/>
              <a:gd name="T40" fmla="*/ 66 w 145"/>
              <a:gd name="T41" fmla="*/ 161 h 174"/>
              <a:gd name="T42" fmla="*/ 39 w 145"/>
              <a:gd name="T43" fmla="*/ 161 h 174"/>
              <a:gd name="T44" fmla="*/ 34 w 145"/>
              <a:gd name="T45" fmla="*/ 163 h 174"/>
              <a:gd name="T46" fmla="*/ 32 w 145"/>
              <a:gd name="T47" fmla="*/ 168 h 174"/>
              <a:gd name="T48" fmla="*/ 34 w 145"/>
              <a:gd name="T49" fmla="*/ 172 h 174"/>
              <a:gd name="T50" fmla="*/ 39 w 145"/>
              <a:gd name="T51" fmla="*/ 174 h 174"/>
              <a:gd name="T52" fmla="*/ 106 w 145"/>
              <a:gd name="T53" fmla="*/ 174 h 174"/>
              <a:gd name="T54" fmla="*/ 111 w 145"/>
              <a:gd name="T55" fmla="*/ 172 h 174"/>
              <a:gd name="T56" fmla="*/ 113 w 145"/>
              <a:gd name="T57" fmla="*/ 168 h 174"/>
              <a:gd name="T58" fmla="*/ 111 w 145"/>
              <a:gd name="T59" fmla="*/ 163 h 174"/>
              <a:gd name="T60" fmla="*/ 106 w 145"/>
              <a:gd name="T61" fmla="*/ 161 h 174"/>
              <a:gd name="T62" fmla="*/ 79 w 145"/>
              <a:gd name="T63" fmla="*/ 161 h 174"/>
              <a:gd name="T64" fmla="*/ 79 w 145"/>
              <a:gd name="T65" fmla="*/ 147 h 174"/>
              <a:gd name="T66" fmla="*/ 118 w 145"/>
              <a:gd name="T67" fmla="*/ 127 h 174"/>
              <a:gd name="T68" fmla="*/ 133 w 145"/>
              <a:gd name="T69" fmla="*/ 87 h 174"/>
              <a:gd name="T70" fmla="*/ 133 w 145"/>
              <a:gd name="T71" fmla="*/ 74 h 174"/>
              <a:gd name="T72" fmla="*/ 131 w 145"/>
              <a:gd name="T73" fmla="*/ 69 h 174"/>
              <a:gd name="T74" fmla="*/ 126 w 145"/>
              <a:gd name="T75" fmla="*/ 67 h 174"/>
              <a:gd name="T76" fmla="*/ 122 w 145"/>
              <a:gd name="T77" fmla="*/ 69 h 174"/>
              <a:gd name="T78" fmla="*/ 120 w 145"/>
              <a:gd name="T79" fmla="*/ 74 h 174"/>
              <a:gd name="T80" fmla="*/ 120 w 145"/>
              <a:gd name="T81" fmla="*/ 87 h 174"/>
              <a:gd name="T82" fmla="*/ 106 w 145"/>
              <a:gd name="T83" fmla="*/ 120 h 174"/>
              <a:gd name="T84" fmla="*/ 73 w 145"/>
              <a:gd name="T85" fmla="*/ 134 h 174"/>
              <a:gd name="T86" fmla="*/ 51 w 145"/>
              <a:gd name="T87" fmla="*/ 129 h 174"/>
              <a:gd name="T88" fmla="*/ 61 w 145"/>
              <a:gd name="T89" fmla="*/ 119 h 174"/>
              <a:gd name="T90" fmla="*/ 73 w 145"/>
              <a:gd name="T91" fmla="*/ 121 h 174"/>
              <a:gd name="T92" fmla="*/ 96 w 145"/>
              <a:gd name="T93" fmla="*/ 111 h 174"/>
              <a:gd name="T94" fmla="*/ 106 w 145"/>
              <a:gd name="T95" fmla="*/ 87 h 174"/>
              <a:gd name="T96" fmla="*/ 106 w 145"/>
              <a:gd name="T97" fmla="*/ 74 h 174"/>
              <a:gd name="T98" fmla="*/ 144 w 145"/>
              <a:gd name="T99" fmla="*/ 36 h 174"/>
              <a:gd name="T100" fmla="*/ 145 w 145"/>
              <a:gd name="T101" fmla="*/ 33 h 174"/>
              <a:gd name="T102" fmla="*/ 26 w 145"/>
              <a:gd name="T103" fmla="*/ 87 h 174"/>
              <a:gd name="T104" fmla="*/ 26 w 145"/>
              <a:gd name="T105" fmla="*/ 74 h 174"/>
              <a:gd name="T106" fmla="*/ 24 w 145"/>
              <a:gd name="T107" fmla="*/ 69 h 174"/>
              <a:gd name="T108" fmla="*/ 19 w 145"/>
              <a:gd name="T109" fmla="*/ 67 h 174"/>
              <a:gd name="T110" fmla="*/ 14 w 145"/>
              <a:gd name="T111" fmla="*/ 69 h 174"/>
              <a:gd name="T112" fmla="*/ 12 w 145"/>
              <a:gd name="T113" fmla="*/ 74 h 174"/>
              <a:gd name="T114" fmla="*/ 12 w 145"/>
              <a:gd name="T115" fmla="*/ 87 h 174"/>
              <a:gd name="T116" fmla="*/ 17 w 145"/>
              <a:gd name="T117" fmla="*/ 110 h 174"/>
              <a:gd name="T118" fmla="*/ 27 w 145"/>
              <a:gd name="T119" fmla="*/ 99 h 174"/>
              <a:gd name="T120" fmla="*/ 26 w 145"/>
              <a:gd name="T121" fmla="*/ 87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45" h="174">
                <a:moveTo>
                  <a:pt x="92" y="6"/>
                </a:moveTo>
                <a:cubicBezTo>
                  <a:pt x="86" y="2"/>
                  <a:pt x="80" y="0"/>
                  <a:pt x="73" y="0"/>
                </a:cubicBezTo>
                <a:cubicBezTo>
                  <a:pt x="63" y="0"/>
                  <a:pt x="56" y="3"/>
                  <a:pt x="49" y="9"/>
                </a:cubicBezTo>
                <a:cubicBezTo>
                  <a:pt x="42" y="16"/>
                  <a:pt x="39" y="24"/>
                  <a:pt x="39" y="33"/>
                </a:cubicBezTo>
                <a:cubicBezTo>
                  <a:pt x="39" y="87"/>
                  <a:pt x="39" y="87"/>
                  <a:pt x="39" y="87"/>
                </a:cubicBezTo>
                <a:cubicBezTo>
                  <a:pt x="104" y="22"/>
                  <a:pt x="104" y="22"/>
                  <a:pt x="104" y="22"/>
                </a:cubicBezTo>
                <a:cubicBezTo>
                  <a:pt x="102" y="15"/>
                  <a:pt x="98" y="10"/>
                  <a:pt x="92" y="6"/>
                </a:cubicBezTo>
                <a:close/>
                <a:moveTo>
                  <a:pt x="145" y="33"/>
                </a:moveTo>
                <a:cubicBezTo>
                  <a:pt x="144" y="31"/>
                  <a:pt x="144" y="31"/>
                  <a:pt x="144" y="31"/>
                </a:cubicBezTo>
                <a:cubicBezTo>
                  <a:pt x="136" y="22"/>
                  <a:pt x="136" y="22"/>
                  <a:pt x="136" y="22"/>
                </a:cubicBezTo>
                <a:cubicBezTo>
                  <a:pt x="133" y="21"/>
                  <a:pt x="133" y="21"/>
                  <a:pt x="133" y="21"/>
                </a:cubicBezTo>
                <a:cubicBezTo>
                  <a:pt x="131" y="22"/>
                  <a:pt x="131" y="22"/>
                  <a:pt x="131" y="22"/>
                </a:cubicBezTo>
                <a:cubicBezTo>
                  <a:pt x="1" y="152"/>
                  <a:pt x="1" y="152"/>
                  <a:pt x="1" y="152"/>
                </a:cubicBezTo>
                <a:cubicBezTo>
                  <a:pt x="0" y="154"/>
                  <a:pt x="0" y="154"/>
                  <a:pt x="0" y="154"/>
                </a:cubicBezTo>
                <a:cubicBezTo>
                  <a:pt x="1" y="157"/>
                  <a:pt x="1" y="157"/>
                  <a:pt x="1" y="157"/>
                </a:cubicBezTo>
                <a:cubicBezTo>
                  <a:pt x="10" y="165"/>
                  <a:pt x="10" y="165"/>
                  <a:pt x="10" y="165"/>
                </a:cubicBezTo>
                <a:cubicBezTo>
                  <a:pt x="12" y="166"/>
                  <a:pt x="12" y="166"/>
                  <a:pt x="12" y="166"/>
                </a:cubicBezTo>
                <a:cubicBezTo>
                  <a:pt x="15" y="165"/>
                  <a:pt x="15" y="165"/>
                  <a:pt x="15" y="165"/>
                </a:cubicBezTo>
                <a:cubicBezTo>
                  <a:pt x="41" y="139"/>
                  <a:pt x="41" y="139"/>
                  <a:pt x="41" y="139"/>
                </a:cubicBezTo>
                <a:cubicBezTo>
                  <a:pt x="49" y="143"/>
                  <a:pt x="57" y="146"/>
                  <a:pt x="66" y="147"/>
                </a:cubicBezTo>
                <a:cubicBezTo>
                  <a:pt x="66" y="161"/>
                  <a:pt x="66" y="161"/>
                  <a:pt x="66" y="161"/>
                </a:cubicBezTo>
                <a:cubicBezTo>
                  <a:pt x="39" y="161"/>
                  <a:pt x="39" y="161"/>
                  <a:pt x="39" y="161"/>
                </a:cubicBezTo>
                <a:cubicBezTo>
                  <a:pt x="37" y="161"/>
                  <a:pt x="36" y="162"/>
                  <a:pt x="34" y="163"/>
                </a:cubicBezTo>
                <a:cubicBezTo>
                  <a:pt x="33" y="164"/>
                  <a:pt x="32" y="166"/>
                  <a:pt x="32" y="168"/>
                </a:cubicBezTo>
                <a:cubicBezTo>
                  <a:pt x="32" y="170"/>
                  <a:pt x="33" y="171"/>
                  <a:pt x="34" y="172"/>
                </a:cubicBezTo>
                <a:cubicBezTo>
                  <a:pt x="36" y="174"/>
                  <a:pt x="37" y="174"/>
                  <a:pt x="39" y="174"/>
                </a:cubicBezTo>
                <a:cubicBezTo>
                  <a:pt x="106" y="174"/>
                  <a:pt x="106" y="174"/>
                  <a:pt x="106" y="174"/>
                </a:cubicBezTo>
                <a:cubicBezTo>
                  <a:pt x="108" y="174"/>
                  <a:pt x="110" y="174"/>
                  <a:pt x="111" y="172"/>
                </a:cubicBezTo>
                <a:cubicBezTo>
                  <a:pt x="112" y="171"/>
                  <a:pt x="113" y="170"/>
                  <a:pt x="113" y="168"/>
                </a:cubicBezTo>
                <a:cubicBezTo>
                  <a:pt x="113" y="166"/>
                  <a:pt x="112" y="164"/>
                  <a:pt x="111" y="163"/>
                </a:cubicBezTo>
                <a:cubicBezTo>
                  <a:pt x="110" y="162"/>
                  <a:pt x="108" y="161"/>
                  <a:pt x="106" y="161"/>
                </a:cubicBezTo>
                <a:cubicBezTo>
                  <a:pt x="79" y="161"/>
                  <a:pt x="79" y="161"/>
                  <a:pt x="79" y="161"/>
                </a:cubicBezTo>
                <a:cubicBezTo>
                  <a:pt x="79" y="147"/>
                  <a:pt x="79" y="147"/>
                  <a:pt x="79" y="147"/>
                </a:cubicBezTo>
                <a:cubicBezTo>
                  <a:pt x="95" y="145"/>
                  <a:pt x="107" y="139"/>
                  <a:pt x="118" y="127"/>
                </a:cubicBezTo>
                <a:cubicBezTo>
                  <a:pt x="128" y="116"/>
                  <a:pt x="133" y="103"/>
                  <a:pt x="133" y="87"/>
                </a:cubicBezTo>
                <a:cubicBezTo>
                  <a:pt x="133" y="74"/>
                  <a:pt x="133" y="74"/>
                  <a:pt x="133" y="74"/>
                </a:cubicBezTo>
                <a:cubicBezTo>
                  <a:pt x="133" y="72"/>
                  <a:pt x="133" y="70"/>
                  <a:pt x="131" y="69"/>
                </a:cubicBezTo>
                <a:cubicBezTo>
                  <a:pt x="130" y="68"/>
                  <a:pt x="128" y="67"/>
                  <a:pt x="126" y="67"/>
                </a:cubicBezTo>
                <a:cubicBezTo>
                  <a:pt x="125" y="67"/>
                  <a:pt x="123" y="68"/>
                  <a:pt x="122" y="69"/>
                </a:cubicBezTo>
                <a:cubicBezTo>
                  <a:pt x="120" y="70"/>
                  <a:pt x="120" y="72"/>
                  <a:pt x="120" y="74"/>
                </a:cubicBezTo>
                <a:cubicBezTo>
                  <a:pt x="120" y="87"/>
                  <a:pt x="120" y="87"/>
                  <a:pt x="120" y="87"/>
                </a:cubicBezTo>
                <a:cubicBezTo>
                  <a:pt x="120" y="100"/>
                  <a:pt x="115" y="111"/>
                  <a:pt x="106" y="120"/>
                </a:cubicBezTo>
                <a:cubicBezTo>
                  <a:pt x="97" y="129"/>
                  <a:pt x="86" y="134"/>
                  <a:pt x="73" y="134"/>
                </a:cubicBezTo>
                <a:cubicBezTo>
                  <a:pt x="65" y="134"/>
                  <a:pt x="58" y="132"/>
                  <a:pt x="51" y="129"/>
                </a:cubicBezTo>
                <a:cubicBezTo>
                  <a:pt x="61" y="119"/>
                  <a:pt x="61" y="119"/>
                  <a:pt x="61" y="119"/>
                </a:cubicBezTo>
                <a:cubicBezTo>
                  <a:pt x="65" y="120"/>
                  <a:pt x="69" y="121"/>
                  <a:pt x="73" y="121"/>
                </a:cubicBezTo>
                <a:cubicBezTo>
                  <a:pt x="82" y="121"/>
                  <a:pt x="90" y="117"/>
                  <a:pt x="96" y="111"/>
                </a:cubicBezTo>
                <a:cubicBezTo>
                  <a:pt x="103" y="104"/>
                  <a:pt x="106" y="96"/>
                  <a:pt x="106" y="87"/>
                </a:cubicBezTo>
                <a:cubicBezTo>
                  <a:pt x="106" y="74"/>
                  <a:pt x="106" y="74"/>
                  <a:pt x="106" y="74"/>
                </a:cubicBezTo>
                <a:cubicBezTo>
                  <a:pt x="144" y="36"/>
                  <a:pt x="144" y="36"/>
                  <a:pt x="144" y="36"/>
                </a:cubicBezTo>
                <a:lnTo>
                  <a:pt x="145" y="33"/>
                </a:lnTo>
                <a:close/>
                <a:moveTo>
                  <a:pt x="26" y="87"/>
                </a:moveTo>
                <a:cubicBezTo>
                  <a:pt x="26" y="74"/>
                  <a:pt x="26" y="74"/>
                  <a:pt x="26" y="74"/>
                </a:cubicBezTo>
                <a:cubicBezTo>
                  <a:pt x="26" y="72"/>
                  <a:pt x="25" y="70"/>
                  <a:pt x="24" y="69"/>
                </a:cubicBezTo>
                <a:cubicBezTo>
                  <a:pt x="22" y="68"/>
                  <a:pt x="21" y="67"/>
                  <a:pt x="19" y="67"/>
                </a:cubicBezTo>
                <a:cubicBezTo>
                  <a:pt x="17" y="67"/>
                  <a:pt x="15" y="68"/>
                  <a:pt x="14" y="69"/>
                </a:cubicBezTo>
                <a:cubicBezTo>
                  <a:pt x="13" y="70"/>
                  <a:pt x="12" y="72"/>
                  <a:pt x="12" y="74"/>
                </a:cubicBezTo>
                <a:cubicBezTo>
                  <a:pt x="12" y="87"/>
                  <a:pt x="12" y="87"/>
                  <a:pt x="12" y="87"/>
                </a:cubicBezTo>
                <a:cubicBezTo>
                  <a:pt x="12" y="95"/>
                  <a:pt x="14" y="102"/>
                  <a:pt x="17" y="110"/>
                </a:cubicBezTo>
                <a:cubicBezTo>
                  <a:pt x="27" y="99"/>
                  <a:pt x="27" y="99"/>
                  <a:pt x="27" y="99"/>
                </a:cubicBezTo>
                <a:cubicBezTo>
                  <a:pt x="26" y="95"/>
                  <a:pt x="26" y="91"/>
                  <a:pt x="26" y="87"/>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8" name="Freeform 7" descr="Video Icon"/>
          <p:cNvSpPr>
            <a:spLocks/>
          </p:cNvSpPr>
          <p:nvPr/>
        </p:nvSpPr>
        <p:spPr bwMode="auto">
          <a:xfrm>
            <a:off x="6729330" y="1846974"/>
            <a:ext cx="1022769" cy="623905"/>
          </a:xfrm>
          <a:custGeom>
            <a:avLst/>
            <a:gdLst>
              <a:gd name="T0" fmla="*/ 883 w 903"/>
              <a:gd name="T1" fmla="*/ 18 h 644"/>
              <a:gd name="T2" fmla="*/ 870 w 903"/>
              <a:gd name="T3" fmla="*/ 16 h 644"/>
              <a:gd name="T4" fmla="*/ 848 w 903"/>
              <a:gd name="T5" fmla="*/ 25 h 644"/>
              <a:gd name="T6" fmla="*/ 645 w 903"/>
              <a:gd name="T7" fmla="*/ 228 h 644"/>
              <a:gd name="T8" fmla="*/ 645 w 903"/>
              <a:gd name="T9" fmla="*/ 144 h 644"/>
              <a:gd name="T10" fmla="*/ 602 w 903"/>
              <a:gd name="T11" fmla="*/ 42 h 644"/>
              <a:gd name="T12" fmla="*/ 500 w 903"/>
              <a:gd name="T13" fmla="*/ 0 h 644"/>
              <a:gd name="T14" fmla="*/ 145 w 903"/>
              <a:gd name="T15" fmla="*/ 0 h 644"/>
              <a:gd name="T16" fmla="*/ 43 w 903"/>
              <a:gd name="T17" fmla="*/ 42 h 644"/>
              <a:gd name="T18" fmla="*/ 0 w 903"/>
              <a:gd name="T19" fmla="*/ 144 h 644"/>
              <a:gd name="T20" fmla="*/ 0 w 903"/>
              <a:gd name="T21" fmla="*/ 499 h 644"/>
              <a:gd name="T22" fmla="*/ 43 w 903"/>
              <a:gd name="T23" fmla="*/ 602 h 644"/>
              <a:gd name="T24" fmla="*/ 145 w 903"/>
              <a:gd name="T25" fmla="*/ 644 h 644"/>
              <a:gd name="T26" fmla="*/ 500 w 903"/>
              <a:gd name="T27" fmla="*/ 644 h 644"/>
              <a:gd name="T28" fmla="*/ 602 w 903"/>
              <a:gd name="T29" fmla="*/ 602 h 644"/>
              <a:gd name="T30" fmla="*/ 645 w 903"/>
              <a:gd name="T31" fmla="*/ 499 h 644"/>
              <a:gd name="T32" fmla="*/ 645 w 903"/>
              <a:gd name="T33" fmla="*/ 416 h 644"/>
              <a:gd name="T34" fmla="*/ 848 w 903"/>
              <a:gd name="T35" fmla="*/ 619 h 644"/>
              <a:gd name="T36" fmla="*/ 870 w 903"/>
              <a:gd name="T37" fmla="*/ 628 h 644"/>
              <a:gd name="T38" fmla="*/ 883 w 903"/>
              <a:gd name="T39" fmla="*/ 626 h 644"/>
              <a:gd name="T40" fmla="*/ 903 w 903"/>
              <a:gd name="T41" fmla="*/ 596 h 644"/>
              <a:gd name="T42" fmla="*/ 903 w 903"/>
              <a:gd name="T43" fmla="*/ 48 h 644"/>
              <a:gd name="T44" fmla="*/ 883 w 903"/>
              <a:gd name="T45" fmla="*/ 18 h 6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03" h="644">
                <a:moveTo>
                  <a:pt x="883" y="18"/>
                </a:moveTo>
                <a:cubicBezTo>
                  <a:pt x="870" y="16"/>
                  <a:pt x="870" y="16"/>
                  <a:pt x="870" y="16"/>
                </a:cubicBezTo>
                <a:cubicBezTo>
                  <a:pt x="861" y="16"/>
                  <a:pt x="854" y="19"/>
                  <a:pt x="848" y="25"/>
                </a:cubicBezTo>
                <a:cubicBezTo>
                  <a:pt x="645" y="228"/>
                  <a:pt x="645" y="228"/>
                  <a:pt x="645" y="228"/>
                </a:cubicBezTo>
                <a:cubicBezTo>
                  <a:pt x="645" y="144"/>
                  <a:pt x="645" y="144"/>
                  <a:pt x="645" y="144"/>
                </a:cubicBezTo>
                <a:cubicBezTo>
                  <a:pt x="645" y="105"/>
                  <a:pt x="631" y="70"/>
                  <a:pt x="602" y="42"/>
                </a:cubicBezTo>
                <a:cubicBezTo>
                  <a:pt x="574" y="14"/>
                  <a:pt x="540" y="0"/>
                  <a:pt x="500" y="0"/>
                </a:cubicBezTo>
                <a:cubicBezTo>
                  <a:pt x="145" y="0"/>
                  <a:pt x="145" y="0"/>
                  <a:pt x="145" y="0"/>
                </a:cubicBezTo>
                <a:cubicBezTo>
                  <a:pt x="105" y="0"/>
                  <a:pt x="71" y="14"/>
                  <a:pt x="43" y="42"/>
                </a:cubicBezTo>
                <a:cubicBezTo>
                  <a:pt x="14" y="70"/>
                  <a:pt x="0" y="105"/>
                  <a:pt x="0" y="144"/>
                </a:cubicBezTo>
                <a:cubicBezTo>
                  <a:pt x="0" y="499"/>
                  <a:pt x="0" y="499"/>
                  <a:pt x="0" y="499"/>
                </a:cubicBezTo>
                <a:cubicBezTo>
                  <a:pt x="0" y="539"/>
                  <a:pt x="14" y="573"/>
                  <a:pt x="43" y="602"/>
                </a:cubicBezTo>
                <a:cubicBezTo>
                  <a:pt x="71" y="630"/>
                  <a:pt x="105" y="644"/>
                  <a:pt x="145" y="644"/>
                </a:cubicBezTo>
                <a:cubicBezTo>
                  <a:pt x="500" y="644"/>
                  <a:pt x="500" y="644"/>
                  <a:pt x="500" y="644"/>
                </a:cubicBezTo>
                <a:cubicBezTo>
                  <a:pt x="540" y="644"/>
                  <a:pt x="574" y="630"/>
                  <a:pt x="602" y="602"/>
                </a:cubicBezTo>
                <a:cubicBezTo>
                  <a:pt x="631" y="573"/>
                  <a:pt x="645" y="539"/>
                  <a:pt x="645" y="499"/>
                </a:cubicBezTo>
                <a:cubicBezTo>
                  <a:pt x="645" y="416"/>
                  <a:pt x="645" y="416"/>
                  <a:pt x="645" y="416"/>
                </a:cubicBezTo>
                <a:cubicBezTo>
                  <a:pt x="848" y="619"/>
                  <a:pt x="848" y="619"/>
                  <a:pt x="848" y="619"/>
                </a:cubicBezTo>
                <a:cubicBezTo>
                  <a:pt x="854" y="625"/>
                  <a:pt x="861" y="628"/>
                  <a:pt x="870" y="628"/>
                </a:cubicBezTo>
                <a:cubicBezTo>
                  <a:pt x="883" y="626"/>
                  <a:pt x="883" y="626"/>
                  <a:pt x="883" y="626"/>
                </a:cubicBezTo>
                <a:cubicBezTo>
                  <a:pt x="896" y="620"/>
                  <a:pt x="903" y="610"/>
                  <a:pt x="903" y="596"/>
                </a:cubicBezTo>
                <a:cubicBezTo>
                  <a:pt x="903" y="48"/>
                  <a:pt x="903" y="48"/>
                  <a:pt x="903" y="48"/>
                </a:cubicBezTo>
                <a:cubicBezTo>
                  <a:pt x="903" y="34"/>
                  <a:pt x="896" y="24"/>
                  <a:pt x="883" y="18"/>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1" name="Freeform 10" descr="Comments Icon"/>
          <p:cNvSpPr>
            <a:spLocks noEditPoints="1"/>
          </p:cNvSpPr>
          <p:nvPr/>
        </p:nvSpPr>
        <p:spPr bwMode="auto">
          <a:xfrm>
            <a:off x="1904140" y="3252523"/>
            <a:ext cx="1030878" cy="975760"/>
          </a:xfrm>
          <a:custGeom>
            <a:avLst/>
            <a:gdLst>
              <a:gd name="T0" fmla="*/ 331 w 331"/>
              <a:gd name="T1" fmla="*/ 142 h 260"/>
              <a:gd name="T2" fmla="*/ 279 w 331"/>
              <a:gd name="T3" fmla="*/ 66 h 260"/>
              <a:gd name="T4" fmla="*/ 271 w 331"/>
              <a:gd name="T5" fmla="*/ 141 h 260"/>
              <a:gd name="T6" fmla="*/ 187 w 331"/>
              <a:gd name="T7" fmla="*/ 204 h 260"/>
              <a:gd name="T8" fmla="*/ 114 w 331"/>
              <a:gd name="T9" fmla="*/ 212 h 260"/>
              <a:gd name="T10" fmla="*/ 233 w 331"/>
              <a:gd name="T11" fmla="*/ 233 h 260"/>
              <a:gd name="T12" fmla="*/ 301 w 331"/>
              <a:gd name="T13" fmla="*/ 260 h 260"/>
              <a:gd name="T14" fmla="*/ 307 w 331"/>
              <a:gd name="T15" fmla="*/ 254 h 260"/>
              <a:gd name="T16" fmla="*/ 307 w 331"/>
              <a:gd name="T17" fmla="*/ 252 h 260"/>
              <a:gd name="T18" fmla="*/ 306 w 331"/>
              <a:gd name="T19" fmla="*/ 250 h 260"/>
              <a:gd name="T20" fmla="*/ 305 w 331"/>
              <a:gd name="T21" fmla="*/ 248 h 260"/>
              <a:gd name="T22" fmla="*/ 303 w 331"/>
              <a:gd name="T23" fmla="*/ 246 h 260"/>
              <a:gd name="T24" fmla="*/ 294 w 331"/>
              <a:gd name="T25" fmla="*/ 236 h 260"/>
              <a:gd name="T26" fmla="*/ 285 w 331"/>
              <a:gd name="T27" fmla="*/ 224 h 260"/>
              <a:gd name="T28" fmla="*/ 318 w 331"/>
              <a:gd name="T29" fmla="*/ 183 h 260"/>
              <a:gd name="T30" fmla="*/ 0 w 331"/>
              <a:gd name="T31" fmla="*/ 94 h 260"/>
              <a:gd name="T32" fmla="*/ 49 w 331"/>
              <a:gd name="T33" fmla="*/ 168 h 260"/>
              <a:gd name="T34" fmla="*/ 41 w 331"/>
              <a:gd name="T35" fmla="*/ 184 h 260"/>
              <a:gd name="T36" fmla="*/ 32 w 331"/>
              <a:gd name="T37" fmla="*/ 194 h 260"/>
              <a:gd name="T38" fmla="*/ 27 w 331"/>
              <a:gd name="T39" fmla="*/ 200 h 260"/>
              <a:gd name="T40" fmla="*/ 25 w 331"/>
              <a:gd name="T41" fmla="*/ 202 h 260"/>
              <a:gd name="T42" fmla="*/ 24 w 331"/>
              <a:gd name="T43" fmla="*/ 204 h 260"/>
              <a:gd name="T44" fmla="*/ 24 w 331"/>
              <a:gd name="T45" fmla="*/ 206 h 260"/>
              <a:gd name="T46" fmla="*/ 26 w 331"/>
              <a:gd name="T47" fmla="*/ 211 h 260"/>
              <a:gd name="T48" fmla="*/ 30 w 331"/>
              <a:gd name="T49" fmla="*/ 213 h 260"/>
              <a:gd name="T50" fmla="*/ 98 w 331"/>
              <a:gd name="T51" fmla="*/ 186 h 260"/>
              <a:gd name="T52" fmla="*/ 195 w 331"/>
              <a:gd name="T53" fmla="*/ 176 h 260"/>
              <a:gd name="T54" fmla="*/ 260 w 331"/>
              <a:gd name="T55" fmla="*/ 94 h 260"/>
              <a:gd name="T56" fmla="*/ 195 w 331"/>
              <a:gd name="T57" fmla="*/ 13 h 260"/>
              <a:gd name="T58" fmla="*/ 65 w 331"/>
              <a:gd name="T59" fmla="*/ 13 h 260"/>
              <a:gd name="T60" fmla="*/ 222 w 331"/>
              <a:gd name="T61" fmla="*/ 59 h 260"/>
              <a:gd name="T62" fmla="*/ 222 w 331"/>
              <a:gd name="T63" fmla="*/ 130 h 260"/>
              <a:gd name="T64" fmla="*/ 130 w 331"/>
              <a:gd name="T65" fmla="*/ 165 h 260"/>
              <a:gd name="T66" fmla="*/ 92 w 331"/>
              <a:gd name="T67" fmla="*/ 161 h 260"/>
              <a:gd name="T68" fmla="*/ 72 w 331"/>
              <a:gd name="T69" fmla="*/ 174 h 260"/>
              <a:gd name="T70" fmla="*/ 61 w 331"/>
              <a:gd name="T71" fmla="*/ 148 h 260"/>
              <a:gd name="T72" fmla="*/ 24 w 331"/>
              <a:gd name="T73" fmla="*/ 94 h 260"/>
              <a:gd name="T74" fmla="*/ 77 w 331"/>
              <a:gd name="T75" fmla="*/ 33 h 260"/>
              <a:gd name="T76" fmla="*/ 183 w 331"/>
              <a:gd name="T77" fmla="*/ 33 h 2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1" h="260">
                <a:moveTo>
                  <a:pt x="318" y="183"/>
                </a:moveTo>
                <a:cubicBezTo>
                  <a:pt x="326" y="170"/>
                  <a:pt x="331" y="156"/>
                  <a:pt x="331" y="142"/>
                </a:cubicBezTo>
                <a:cubicBezTo>
                  <a:pt x="331" y="127"/>
                  <a:pt x="326" y="112"/>
                  <a:pt x="317" y="99"/>
                </a:cubicBezTo>
                <a:cubicBezTo>
                  <a:pt x="308" y="86"/>
                  <a:pt x="295" y="75"/>
                  <a:pt x="279" y="66"/>
                </a:cubicBezTo>
                <a:cubicBezTo>
                  <a:pt x="282" y="76"/>
                  <a:pt x="284" y="85"/>
                  <a:pt x="284" y="94"/>
                </a:cubicBezTo>
                <a:cubicBezTo>
                  <a:pt x="284" y="111"/>
                  <a:pt x="279" y="127"/>
                  <a:pt x="271" y="141"/>
                </a:cubicBezTo>
                <a:cubicBezTo>
                  <a:pt x="263" y="156"/>
                  <a:pt x="251" y="169"/>
                  <a:pt x="236" y="180"/>
                </a:cubicBezTo>
                <a:cubicBezTo>
                  <a:pt x="221" y="191"/>
                  <a:pt x="205" y="199"/>
                  <a:pt x="187" y="204"/>
                </a:cubicBezTo>
                <a:cubicBezTo>
                  <a:pt x="169" y="210"/>
                  <a:pt x="150" y="213"/>
                  <a:pt x="130" y="213"/>
                </a:cubicBezTo>
                <a:cubicBezTo>
                  <a:pt x="126" y="213"/>
                  <a:pt x="121" y="212"/>
                  <a:pt x="114" y="212"/>
                </a:cubicBezTo>
                <a:cubicBezTo>
                  <a:pt x="138" y="228"/>
                  <a:pt x="168" y="236"/>
                  <a:pt x="201" y="236"/>
                </a:cubicBezTo>
                <a:cubicBezTo>
                  <a:pt x="211" y="236"/>
                  <a:pt x="222" y="235"/>
                  <a:pt x="233" y="233"/>
                </a:cubicBezTo>
                <a:cubicBezTo>
                  <a:pt x="249" y="244"/>
                  <a:pt x="266" y="252"/>
                  <a:pt x="285" y="257"/>
                </a:cubicBezTo>
                <a:cubicBezTo>
                  <a:pt x="289" y="258"/>
                  <a:pt x="294" y="259"/>
                  <a:pt x="301" y="260"/>
                </a:cubicBezTo>
                <a:cubicBezTo>
                  <a:pt x="305" y="259"/>
                  <a:pt x="305" y="259"/>
                  <a:pt x="305" y="259"/>
                </a:cubicBezTo>
                <a:cubicBezTo>
                  <a:pt x="307" y="254"/>
                  <a:pt x="307" y="254"/>
                  <a:pt x="307" y="254"/>
                </a:cubicBezTo>
                <a:cubicBezTo>
                  <a:pt x="307" y="253"/>
                  <a:pt x="307" y="253"/>
                  <a:pt x="307" y="253"/>
                </a:cubicBezTo>
                <a:cubicBezTo>
                  <a:pt x="307" y="252"/>
                  <a:pt x="307" y="252"/>
                  <a:pt x="307" y="252"/>
                </a:cubicBezTo>
                <a:cubicBezTo>
                  <a:pt x="307" y="251"/>
                  <a:pt x="307" y="251"/>
                  <a:pt x="307" y="251"/>
                </a:cubicBezTo>
                <a:cubicBezTo>
                  <a:pt x="306" y="250"/>
                  <a:pt x="306" y="250"/>
                  <a:pt x="306" y="250"/>
                </a:cubicBezTo>
                <a:cubicBezTo>
                  <a:pt x="306" y="249"/>
                  <a:pt x="306" y="249"/>
                  <a:pt x="306" y="249"/>
                </a:cubicBezTo>
                <a:cubicBezTo>
                  <a:pt x="305" y="248"/>
                  <a:pt x="305" y="248"/>
                  <a:pt x="305" y="248"/>
                </a:cubicBezTo>
                <a:cubicBezTo>
                  <a:pt x="304" y="247"/>
                  <a:pt x="304" y="247"/>
                  <a:pt x="304" y="247"/>
                </a:cubicBezTo>
                <a:cubicBezTo>
                  <a:pt x="303" y="246"/>
                  <a:pt x="303" y="246"/>
                  <a:pt x="303" y="246"/>
                </a:cubicBezTo>
                <a:cubicBezTo>
                  <a:pt x="299" y="242"/>
                  <a:pt x="299" y="242"/>
                  <a:pt x="299" y="242"/>
                </a:cubicBezTo>
                <a:cubicBezTo>
                  <a:pt x="294" y="236"/>
                  <a:pt x="294" y="236"/>
                  <a:pt x="294" y="236"/>
                </a:cubicBezTo>
                <a:cubicBezTo>
                  <a:pt x="290" y="231"/>
                  <a:pt x="290" y="231"/>
                  <a:pt x="290" y="231"/>
                </a:cubicBezTo>
                <a:cubicBezTo>
                  <a:pt x="285" y="224"/>
                  <a:pt x="285" y="224"/>
                  <a:pt x="285" y="224"/>
                </a:cubicBezTo>
                <a:cubicBezTo>
                  <a:pt x="284" y="221"/>
                  <a:pt x="283" y="219"/>
                  <a:pt x="282" y="216"/>
                </a:cubicBezTo>
                <a:cubicBezTo>
                  <a:pt x="297" y="207"/>
                  <a:pt x="309" y="196"/>
                  <a:pt x="318" y="183"/>
                </a:cubicBezTo>
                <a:close/>
                <a:moveTo>
                  <a:pt x="17" y="47"/>
                </a:moveTo>
                <a:cubicBezTo>
                  <a:pt x="6" y="62"/>
                  <a:pt x="0" y="77"/>
                  <a:pt x="0" y="94"/>
                </a:cubicBezTo>
                <a:cubicBezTo>
                  <a:pt x="0" y="109"/>
                  <a:pt x="4" y="123"/>
                  <a:pt x="13" y="136"/>
                </a:cubicBezTo>
                <a:cubicBezTo>
                  <a:pt x="22" y="149"/>
                  <a:pt x="34" y="160"/>
                  <a:pt x="49" y="168"/>
                </a:cubicBezTo>
                <a:cubicBezTo>
                  <a:pt x="48" y="171"/>
                  <a:pt x="47" y="174"/>
                  <a:pt x="45" y="177"/>
                </a:cubicBezTo>
                <a:cubicBezTo>
                  <a:pt x="41" y="184"/>
                  <a:pt x="41" y="184"/>
                  <a:pt x="41" y="184"/>
                </a:cubicBezTo>
                <a:cubicBezTo>
                  <a:pt x="37" y="189"/>
                  <a:pt x="37" y="189"/>
                  <a:pt x="37" y="189"/>
                </a:cubicBezTo>
                <a:cubicBezTo>
                  <a:pt x="32" y="194"/>
                  <a:pt x="32" y="194"/>
                  <a:pt x="32" y="194"/>
                </a:cubicBezTo>
                <a:cubicBezTo>
                  <a:pt x="28" y="199"/>
                  <a:pt x="28" y="199"/>
                  <a:pt x="28" y="199"/>
                </a:cubicBezTo>
                <a:cubicBezTo>
                  <a:pt x="27" y="200"/>
                  <a:pt x="27" y="200"/>
                  <a:pt x="27" y="200"/>
                </a:cubicBezTo>
                <a:cubicBezTo>
                  <a:pt x="26" y="201"/>
                  <a:pt x="26" y="201"/>
                  <a:pt x="26" y="201"/>
                </a:cubicBezTo>
                <a:cubicBezTo>
                  <a:pt x="25" y="202"/>
                  <a:pt x="25" y="202"/>
                  <a:pt x="25" y="202"/>
                </a:cubicBezTo>
                <a:cubicBezTo>
                  <a:pt x="25" y="203"/>
                  <a:pt x="25" y="203"/>
                  <a:pt x="25" y="203"/>
                </a:cubicBezTo>
                <a:cubicBezTo>
                  <a:pt x="24" y="204"/>
                  <a:pt x="24" y="204"/>
                  <a:pt x="24" y="204"/>
                </a:cubicBezTo>
                <a:cubicBezTo>
                  <a:pt x="24" y="205"/>
                  <a:pt x="24" y="205"/>
                  <a:pt x="24" y="205"/>
                </a:cubicBezTo>
                <a:cubicBezTo>
                  <a:pt x="24" y="206"/>
                  <a:pt x="24" y="206"/>
                  <a:pt x="24" y="206"/>
                </a:cubicBezTo>
                <a:cubicBezTo>
                  <a:pt x="24" y="207"/>
                  <a:pt x="24" y="207"/>
                  <a:pt x="24" y="207"/>
                </a:cubicBezTo>
                <a:cubicBezTo>
                  <a:pt x="26" y="211"/>
                  <a:pt x="26" y="211"/>
                  <a:pt x="26" y="211"/>
                </a:cubicBezTo>
                <a:cubicBezTo>
                  <a:pt x="30" y="213"/>
                  <a:pt x="30" y="213"/>
                  <a:pt x="30" y="213"/>
                </a:cubicBezTo>
                <a:cubicBezTo>
                  <a:pt x="30" y="213"/>
                  <a:pt x="30" y="213"/>
                  <a:pt x="30" y="213"/>
                </a:cubicBezTo>
                <a:cubicBezTo>
                  <a:pt x="36" y="212"/>
                  <a:pt x="42" y="211"/>
                  <a:pt x="46" y="210"/>
                </a:cubicBezTo>
                <a:cubicBezTo>
                  <a:pt x="65" y="205"/>
                  <a:pt x="82" y="197"/>
                  <a:pt x="98" y="186"/>
                </a:cubicBezTo>
                <a:cubicBezTo>
                  <a:pt x="109" y="188"/>
                  <a:pt x="119" y="189"/>
                  <a:pt x="130" y="189"/>
                </a:cubicBezTo>
                <a:cubicBezTo>
                  <a:pt x="153" y="189"/>
                  <a:pt x="175" y="185"/>
                  <a:pt x="195" y="176"/>
                </a:cubicBezTo>
                <a:cubicBezTo>
                  <a:pt x="215" y="168"/>
                  <a:pt x="231" y="156"/>
                  <a:pt x="243" y="142"/>
                </a:cubicBezTo>
                <a:cubicBezTo>
                  <a:pt x="254" y="127"/>
                  <a:pt x="260" y="112"/>
                  <a:pt x="260" y="94"/>
                </a:cubicBezTo>
                <a:cubicBezTo>
                  <a:pt x="260" y="77"/>
                  <a:pt x="254" y="62"/>
                  <a:pt x="243" y="47"/>
                </a:cubicBezTo>
                <a:cubicBezTo>
                  <a:pt x="231" y="32"/>
                  <a:pt x="215" y="21"/>
                  <a:pt x="195" y="13"/>
                </a:cubicBezTo>
                <a:cubicBezTo>
                  <a:pt x="175" y="4"/>
                  <a:pt x="153" y="0"/>
                  <a:pt x="130" y="0"/>
                </a:cubicBezTo>
                <a:cubicBezTo>
                  <a:pt x="106" y="0"/>
                  <a:pt x="85" y="4"/>
                  <a:pt x="65" y="13"/>
                </a:cubicBezTo>
                <a:cubicBezTo>
                  <a:pt x="45" y="21"/>
                  <a:pt x="29" y="32"/>
                  <a:pt x="17" y="47"/>
                </a:cubicBezTo>
                <a:close/>
                <a:moveTo>
                  <a:pt x="222" y="59"/>
                </a:moveTo>
                <a:cubicBezTo>
                  <a:pt x="231" y="70"/>
                  <a:pt x="236" y="82"/>
                  <a:pt x="236" y="94"/>
                </a:cubicBezTo>
                <a:cubicBezTo>
                  <a:pt x="236" y="107"/>
                  <a:pt x="231" y="119"/>
                  <a:pt x="222" y="130"/>
                </a:cubicBezTo>
                <a:cubicBezTo>
                  <a:pt x="212" y="141"/>
                  <a:pt x="199" y="149"/>
                  <a:pt x="183" y="156"/>
                </a:cubicBezTo>
                <a:cubicBezTo>
                  <a:pt x="166" y="162"/>
                  <a:pt x="149" y="165"/>
                  <a:pt x="130" y="165"/>
                </a:cubicBezTo>
                <a:cubicBezTo>
                  <a:pt x="121" y="165"/>
                  <a:pt x="111" y="164"/>
                  <a:pt x="102" y="163"/>
                </a:cubicBezTo>
                <a:cubicBezTo>
                  <a:pt x="92" y="161"/>
                  <a:pt x="92" y="161"/>
                  <a:pt x="92" y="161"/>
                </a:cubicBezTo>
                <a:cubicBezTo>
                  <a:pt x="84" y="167"/>
                  <a:pt x="84" y="167"/>
                  <a:pt x="84" y="167"/>
                </a:cubicBezTo>
                <a:cubicBezTo>
                  <a:pt x="80" y="169"/>
                  <a:pt x="77" y="171"/>
                  <a:pt x="72" y="174"/>
                </a:cubicBezTo>
                <a:cubicBezTo>
                  <a:pt x="79" y="158"/>
                  <a:pt x="79" y="158"/>
                  <a:pt x="79" y="158"/>
                </a:cubicBezTo>
                <a:cubicBezTo>
                  <a:pt x="61" y="148"/>
                  <a:pt x="61" y="148"/>
                  <a:pt x="61" y="148"/>
                </a:cubicBezTo>
                <a:cubicBezTo>
                  <a:pt x="49" y="141"/>
                  <a:pt x="40" y="133"/>
                  <a:pt x="33" y="124"/>
                </a:cubicBezTo>
                <a:cubicBezTo>
                  <a:pt x="27" y="114"/>
                  <a:pt x="24" y="105"/>
                  <a:pt x="24" y="94"/>
                </a:cubicBezTo>
                <a:cubicBezTo>
                  <a:pt x="24" y="82"/>
                  <a:pt x="29" y="70"/>
                  <a:pt x="38" y="59"/>
                </a:cubicBezTo>
                <a:cubicBezTo>
                  <a:pt x="48" y="48"/>
                  <a:pt x="61" y="40"/>
                  <a:pt x="77" y="33"/>
                </a:cubicBezTo>
                <a:cubicBezTo>
                  <a:pt x="94" y="27"/>
                  <a:pt x="111" y="24"/>
                  <a:pt x="130" y="24"/>
                </a:cubicBezTo>
                <a:cubicBezTo>
                  <a:pt x="149" y="24"/>
                  <a:pt x="166" y="27"/>
                  <a:pt x="183" y="33"/>
                </a:cubicBezTo>
                <a:cubicBezTo>
                  <a:pt x="199" y="40"/>
                  <a:pt x="212" y="48"/>
                  <a:pt x="222" y="59"/>
                </a:cubicBezTo>
                <a:close/>
              </a:path>
            </a:pathLst>
          </a:custGeom>
          <a:solidFill>
            <a:schemeClr val="tx1">
              <a:lumMod val="50000"/>
              <a:lumOff val="5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
        <p:nvSpPr>
          <p:cNvPr id="14" name="Freeform 13" descr="flèche bleu"/>
          <p:cNvSpPr>
            <a:spLocks noEditPoints="1"/>
          </p:cNvSpPr>
          <p:nvPr/>
        </p:nvSpPr>
        <p:spPr bwMode="auto">
          <a:xfrm rot="10800000">
            <a:off x="6026783" y="4228283"/>
            <a:ext cx="1882667" cy="1139819"/>
          </a:xfrm>
          <a:custGeom>
            <a:avLst/>
            <a:gdLst>
              <a:gd name="T0" fmla="*/ 257 w 612"/>
              <a:gd name="T1" fmla="*/ 279 h 538"/>
              <a:gd name="T2" fmla="*/ 254 w 612"/>
              <a:gd name="T3" fmla="*/ 398 h 538"/>
              <a:gd name="T4" fmla="*/ 253 w 612"/>
              <a:gd name="T5" fmla="*/ 427 h 538"/>
              <a:gd name="T6" fmla="*/ 232 w 612"/>
              <a:gd name="T7" fmla="*/ 407 h 538"/>
              <a:gd name="T8" fmla="*/ 104 w 612"/>
              <a:gd name="T9" fmla="*/ 287 h 538"/>
              <a:gd name="T10" fmla="*/ 22 w 612"/>
              <a:gd name="T11" fmla="*/ 234 h 538"/>
              <a:gd name="T12" fmla="*/ 0 w 612"/>
              <a:gd name="T13" fmla="*/ 225 h 538"/>
              <a:gd name="T14" fmla="*/ 19 w 612"/>
              <a:gd name="T15" fmla="*/ 212 h 538"/>
              <a:gd name="T16" fmla="*/ 173 w 612"/>
              <a:gd name="T17" fmla="*/ 96 h 538"/>
              <a:gd name="T18" fmla="*/ 243 w 612"/>
              <a:gd name="T19" fmla="*/ 0 h 538"/>
              <a:gd name="T20" fmla="*/ 268 w 612"/>
              <a:gd name="T21" fmla="*/ 5 h 538"/>
              <a:gd name="T22" fmla="*/ 268 w 612"/>
              <a:gd name="T23" fmla="*/ 126 h 538"/>
              <a:gd name="T24" fmla="*/ 522 w 612"/>
              <a:gd name="T25" fmla="*/ 230 h 538"/>
              <a:gd name="T26" fmla="*/ 593 w 612"/>
              <a:gd name="T27" fmla="*/ 342 h 538"/>
              <a:gd name="T28" fmla="*/ 606 w 612"/>
              <a:gd name="T29" fmla="*/ 464 h 538"/>
              <a:gd name="T30" fmla="*/ 569 w 612"/>
              <a:gd name="T31" fmla="*/ 532 h 538"/>
              <a:gd name="T32" fmla="*/ 550 w 612"/>
              <a:gd name="T33" fmla="*/ 538 h 538"/>
              <a:gd name="T34" fmla="*/ 551 w 612"/>
              <a:gd name="T35" fmla="*/ 518 h 538"/>
              <a:gd name="T36" fmla="*/ 460 w 612"/>
              <a:gd name="T37" fmla="*/ 328 h 538"/>
              <a:gd name="T38" fmla="*/ 257 w 612"/>
              <a:gd name="T39" fmla="*/ 279 h 538"/>
              <a:gd name="T40" fmla="*/ 229 w 612"/>
              <a:gd name="T41" fmla="*/ 368 h 538"/>
              <a:gd name="T42" fmla="*/ 232 w 612"/>
              <a:gd name="T43" fmla="*/ 267 h 538"/>
              <a:gd name="T44" fmla="*/ 232 w 612"/>
              <a:gd name="T45" fmla="*/ 256 h 538"/>
              <a:gd name="T46" fmla="*/ 243 w 612"/>
              <a:gd name="T47" fmla="*/ 255 h 538"/>
              <a:gd name="T48" fmla="*/ 474 w 612"/>
              <a:gd name="T49" fmla="*/ 306 h 538"/>
              <a:gd name="T50" fmla="*/ 576 w 612"/>
              <a:gd name="T51" fmla="*/ 478 h 538"/>
              <a:gd name="T52" fmla="*/ 580 w 612"/>
              <a:gd name="T53" fmla="*/ 459 h 538"/>
              <a:gd name="T54" fmla="*/ 568 w 612"/>
              <a:gd name="T55" fmla="*/ 350 h 538"/>
              <a:gd name="T56" fmla="*/ 503 w 612"/>
              <a:gd name="T57" fmla="*/ 248 h 538"/>
              <a:gd name="T58" fmla="*/ 253 w 612"/>
              <a:gd name="T59" fmla="*/ 150 h 538"/>
              <a:gd name="T60" fmla="*/ 242 w 612"/>
              <a:gd name="T61" fmla="*/ 149 h 538"/>
              <a:gd name="T62" fmla="*/ 242 w 612"/>
              <a:gd name="T63" fmla="*/ 138 h 538"/>
              <a:gd name="T64" fmla="*/ 242 w 612"/>
              <a:gd name="T65" fmla="*/ 54 h 538"/>
              <a:gd name="T66" fmla="*/ 189 w 612"/>
              <a:gd name="T67" fmla="*/ 117 h 538"/>
              <a:gd name="T68" fmla="*/ 52 w 612"/>
              <a:gd name="T69" fmla="*/ 220 h 538"/>
              <a:gd name="T70" fmla="*/ 122 w 612"/>
              <a:gd name="T71" fmla="*/ 268 h 538"/>
              <a:gd name="T72" fmla="*/ 229 w 612"/>
              <a:gd name="T73" fmla="*/ 368 h 5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612" h="538">
                <a:moveTo>
                  <a:pt x="257" y="279"/>
                </a:moveTo>
                <a:cubicBezTo>
                  <a:pt x="254" y="398"/>
                  <a:pt x="254" y="398"/>
                  <a:pt x="254" y="398"/>
                </a:cubicBezTo>
                <a:cubicBezTo>
                  <a:pt x="253" y="427"/>
                  <a:pt x="253" y="427"/>
                  <a:pt x="253" y="427"/>
                </a:cubicBezTo>
                <a:cubicBezTo>
                  <a:pt x="232" y="407"/>
                  <a:pt x="232" y="407"/>
                  <a:pt x="232" y="407"/>
                </a:cubicBezTo>
                <a:cubicBezTo>
                  <a:pt x="231" y="407"/>
                  <a:pt x="147" y="326"/>
                  <a:pt x="104" y="287"/>
                </a:cubicBezTo>
                <a:cubicBezTo>
                  <a:pt x="63" y="250"/>
                  <a:pt x="22" y="234"/>
                  <a:pt x="22" y="234"/>
                </a:cubicBezTo>
                <a:cubicBezTo>
                  <a:pt x="0" y="225"/>
                  <a:pt x="0" y="225"/>
                  <a:pt x="0" y="225"/>
                </a:cubicBezTo>
                <a:cubicBezTo>
                  <a:pt x="19" y="212"/>
                  <a:pt x="19" y="212"/>
                  <a:pt x="19" y="212"/>
                </a:cubicBezTo>
                <a:cubicBezTo>
                  <a:pt x="19" y="211"/>
                  <a:pt x="132" y="129"/>
                  <a:pt x="173" y="96"/>
                </a:cubicBezTo>
                <a:cubicBezTo>
                  <a:pt x="212" y="65"/>
                  <a:pt x="243" y="0"/>
                  <a:pt x="243" y="0"/>
                </a:cubicBezTo>
                <a:cubicBezTo>
                  <a:pt x="268" y="5"/>
                  <a:pt x="268" y="5"/>
                  <a:pt x="268" y="5"/>
                </a:cubicBezTo>
                <a:cubicBezTo>
                  <a:pt x="268" y="126"/>
                  <a:pt x="268" y="126"/>
                  <a:pt x="268" y="126"/>
                </a:cubicBezTo>
                <a:cubicBezTo>
                  <a:pt x="310" y="133"/>
                  <a:pt x="454" y="160"/>
                  <a:pt x="522" y="230"/>
                </a:cubicBezTo>
                <a:cubicBezTo>
                  <a:pt x="557" y="266"/>
                  <a:pt x="580" y="305"/>
                  <a:pt x="593" y="342"/>
                </a:cubicBezTo>
                <a:cubicBezTo>
                  <a:pt x="610" y="389"/>
                  <a:pt x="612" y="433"/>
                  <a:pt x="606" y="464"/>
                </a:cubicBezTo>
                <a:cubicBezTo>
                  <a:pt x="594" y="523"/>
                  <a:pt x="569" y="531"/>
                  <a:pt x="569" y="532"/>
                </a:cubicBezTo>
                <a:cubicBezTo>
                  <a:pt x="550" y="538"/>
                  <a:pt x="550" y="538"/>
                  <a:pt x="550" y="538"/>
                </a:cubicBezTo>
                <a:cubicBezTo>
                  <a:pt x="551" y="518"/>
                  <a:pt x="551" y="518"/>
                  <a:pt x="551" y="518"/>
                </a:cubicBezTo>
                <a:cubicBezTo>
                  <a:pt x="551" y="518"/>
                  <a:pt x="561" y="392"/>
                  <a:pt x="460" y="328"/>
                </a:cubicBezTo>
                <a:cubicBezTo>
                  <a:pt x="376" y="275"/>
                  <a:pt x="288" y="277"/>
                  <a:pt x="257" y="279"/>
                </a:cubicBezTo>
                <a:moveTo>
                  <a:pt x="229" y="368"/>
                </a:moveTo>
                <a:cubicBezTo>
                  <a:pt x="232" y="267"/>
                  <a:pt x="232" y="267"/>
                  <a:pt x="232" y="267"/>
                </a:cubicBezTo>
                <a:cubicBezTo>
                  <a:pt x="232" y="256"/>
                  <a:pt x="232" y="256"/>
                  <a:pt x="232" y="256"/>
                </a:cubicBezTo>
                <a:cubicBezTo>
                  <a:pt x="243" y="255"/>
                  <a:pt x="243" y="255"/>
                  <a:pt x="243" y="255"/>
                </a:cubicBezTo>
                <a:cubicBezTo>
                  <a:pt x="243" y="255"/>
                  <a:pt x="363" y="235"/>
                  <a:pt x="474" y="306"/>
                </a:cubicBezTo>
                <a:cubicBezTo>
                  <a:pt x="549" y="353"/>
                  <a:pt x="570" y="430"/>
                  <a:pt x="576" y="478"/>
                </a:cubicBezTo>
                <a:cubicBezTo>
                  <a:pt x="577" y="473"/>
                  <a:pt x="579" y="466"/>
                  <a:pt x="580" y="459"/>
                </a:cubicBezTo>
                <a:cubicBezTo>
                  <a:pt x="586" y="432"/>
                  <a:pt x="584" y="393"/>
                  <a:pt x="568" y="350"/>
                </a:cubicBezTo>
                <a:cubicBezTo>
                  <a:pt x="556" y="317"/>
                  <a:pt x="536" y="281"/>
                  <a:pt x="503" y="248"/>
                </a:cubicBezTo>
                <a:cubicBezTo>
                  <a:pt x="430" y="173"/>
                  <a:pt x="254" y="151"/>
                  <a:pt x="253" y="150"/>
                </a:cubicBezTo>
                <a:cubicBezTo>
                  <a:pt x="242" y="149"/>
                  <a:pt x="242" y="149"/>
                  <a:pt x="242" y="149"/>
                </a:cubicBezTo>
                <a:cubicBezTo>
                  <a:pt x="242" y="138"/>
                  <a:pt x="242" y="138"/>
                  <a:pt x="242" y="138"/>
                </a:cubicBezTo>
                <a:cubicBezTo>
                  <a:pt x="242" y="54"/>
                  <a:pt x="242" y="54"/>
                  <a:pt x="242" y="54"/>
                </a:cubicBezTo>
                <a:cubicBezTo>
                  <a:pt x="228" y="76"/>
                  <a:pt x="210" y="100"/>
                  <a:pt x="189" y="117"/>
                </a:cubicBezTo>
                <a:cubicBezTo>
                  <a:pt x="158" y="142"/>
                  <a:pt x="86" y="195"/>
                  <a:pt x="52" y="220"/>
                </a:cubicBezTo>
                <a:cubicBezTo>
                  <a:pt x="69" y="229"/>
                  <a:pt x="95" y="244"/>
                  <a:pt x="122" y="268"/>
                </a:cubicBezTo>
                <a:cubicBezTo>
                  <a:pt x="152" y="295"/>
                  <a:pt x="201" y="342"/>
                  <a:pt x="229" y="368"/>
                </a:cubicBezTo>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pic>
        <p:nvPicPr>
          <p:cNvPr id="11266" name="Picture 2" descr="How to Video Chat in Microsoft Teams - All Things How"/>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37146" y="3439926"/>
            <a:ext cx="3549006" cy="2207812"/>
          </a:xfrm>
          <a:prstGeom prst="rect">
            <a:avLst/>
          </a:prstGeom>
          <a:noFill/>
          <a:ln w="19050">
            <a:solidFill>
              <a:srgbClr val="FF000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0978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Stratégie de modernisation ministérielle</a:t>
            </a:r>
          </a:p>
        </p:txBody>
      </p:sp>
      <p:sp>
        <p:nvSpPr>
          <p:cNvPr id="3" name="Rectangle 2"/>
          <p:cNvSpPr/>
          <p:nvPr/>
        </p:nvSpPr>
        <p:spPr>
          <a:xfrm>
            <a:off x="508759" y="1744371"/>
            <a:ext cx="10058400" cy="1200329"/>
          </a:xfrm>
          <a:prstGeom prst="rect">
            <a:avLst/>
          </a:prstGeom>
        </p:spPr>
        <p:txBody>
          <a:bodyPr wrap="square">
            <a:spAutoFit/>
          </a:bodyPr>
          <a:lstStyle/>
          <a:p>
            <a:r>
              <a:rPr lang="fr-CA" dirty="0">
                <a:solidFill>
                  <a:schemeClr val="tx2"/>
                </a:solidFill>
                <a:cs typeface="Arial" pitchFamily="34" charset="0"/>
              </a:rPr>
              <a:t>[Si elle est élaborée ou disponible, présentez la stratégie de modernisation du ministère. Mettez l’accent sur le pilier de la modernisation du milieu de travail et sur la façon dont le futur milieu de travail favorisera la nouvelle façon modernisée d’exécuter les programmes, de fournir des services et de gérer les opérations.] </a:t>
            </a:r>
            <a:br>
              <a:rPr lang="fr-CA" dirty="0">
                <a:solidFill>
                  <a:schemeClr val="tx2"/>
                </a:solidFill>
                <a:cs typeface="Arial" pitchFamily="34" charset="0"/>
              </a:rPr>
            </a:br>
            <a:endParaRPr lang="fr-CA" dirty="0">
              <a:solidFill>
                <a:schemeClr val="tx2"/>
              </a:solidFill>
              <a:cs typeface="Arial" pitchFamily="34" charset="0"/>
            </a:endParaRPr>
          </a:p>
        </p:txBody>
      </p:sp>
      <p:sp>
        <p:nvSpPr>
          <p:cNvPr id="4" name="Rectangle 3"/>
          <p:cNvSpPr/>
          <p:nvPr/>
        </p:nvSpPr>
        <p:spPr>
          <a:xfrm>
            <a:off x="600199" y="3303183"/>
            <a:ext cx="4111844" cy="646331"/>
          </a:xfrm>
          <a:prstGeom prst="rect">
            <a:avLst/>
          </a:prstGeom>
        </p:spPr>
        <p:txBody>
          <a:bodyPr wrap="square">
            <a:spAutoFit/>
          </a:bodyPr>
          <a:lstStyle/>
          <a:p>
            <a:r>
              <a:rPr lang="fr-CA">
                <a:solidFill>
                  <a:schemeClr val="tx2"/>
                </a:solidFill>
                <a:cs typeface="Arial" pitchFamily="34" charset="0"/>
              </a:rPr>
              <a:t>[Insérez le lien vers une vidéo, le cas échéant.) </a:t>
            </a:r>
            <a:br>
              <a:rPr lang="fr-CA">
                <a:solidFill>
                  <a:schemeClr val="tx2"/>
                </a:solidFill>
                <a:cs typeface="Arial" pitchFamily="34" charset="0"/>
              </a:rPr>
            </a:br>
            <a:endParaRPr lang="fr-CA">
              <a:solidFill>
                <a:schemeClr val="tx2"/>
              </a:solidFill>
              <a:cs typeface="Arial" pitchFamily="34" charset="0"/>
            </a:endParaRPr>
          </a:p>
        </p:txBody>
      </p:sp>
      <p:sp>
        <p:nvSpPr>
          <p:cNvPr id="5" name="TextBox 4"/>
          <p:cNvSpPr txBox="1"/>
          <p:nvPr/>
        </p:nvSpPr>
        <p:spPr>
          <a:xfrm>
            <a:off x="6590269" y="5859319"/>
            <a:ext cx="5461771" cy="374571"/>
          </a:xfrm>
          <a:prstGeom prst="roundRect">
            <a:avLst/>
          </a:prstGeom>
          <a:solidFill>
            <a:srgbClr val="FFC000"/>
          </a:solidFill>
        </p:spPr>
        <p:txBody>
          <a:bodyPr wrap="square" rtlCol="0">
            <a:spAutoFit/>
          </a:bodyPr>
          <a:lstStyle/>
          <a:p>
            <a:pPr algn="r"/>
            <a:r>
              <a:rPr lang="fr-CA" sz="1600" i="1" dirty="0">
                <a:solidFill>
                  <a:schemeClr val="tx2"/>
                </a:solidFill>
              </a:rPr>
              <a:t>Doit être </a:t>
            </a:r>
            <a:r>
              <a:rPr lang="fr-CA" sz="1600" i="1" dirty="0" smtClean="0">
                <a:solidFill>
                  <a:schemeClr val="tx2"/>
                </a:solidFill>
              </a:rPr>
              <a:t>présentée </a:t>
            </a:r>
            <a:r>
              <a:rPr lang="fr-CA" sz="1600" i="1" dirty="0">
                <a:solidFill>
                  <a:schemeClr val="tx2"/>
                </a:solidFill>
              </a:rPr>
              <a:t>par le </a:t>
            </a:r>
            <a:r>
              <a:rPr lang="fr-CA" sz="1600" i="1" dirty="0" smtClean="0">
                <a:solidFill>
                  <a:schemeClr val="tx2"/>
                </a:solidFill>
              </a:rPr>
              <a:t>parrain ou </a:t>
            </a:r>
            <a:r>
              <a:rPr lang="fr-CA" sz="1600" i="1" dirty="0">
                <a:solidFill>
                  <a:schemeClr val="tx2"/>
                </a:solidFill>
              </a:rPr>
              <a:t>le champion du projet.</a:t>
            </a:r>
          </a:p>
        </p:txBody>
      </p:sp>
      <p:sp>
        <p:nvSpPr>
          <p:cNvPr id="6" name="Freeform 5" descr="LightBulb Icon"/>
          <p:cNvSpPr>
            <a:spLocks noEditPoints="1"/>
          </p:cNvSpPr>
          <p:nvPr/>
        </p:nvSpPr>
        <p:spPr bwMode="auto">
          <a:xfrm rot="20843298">
            <a:off x="6698180" y="5836920"/>
            <a:ext cx="312771" cy="419366"/>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8532810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dirty="0" smtClean="0"/>
              <a:t>Vision du projet </a:t>
            </a:r>
            <a:r>
              <a:rPr lang="fr-CA" dirty="0">
                <a:solidFill>
                  <a:schemeClr val="tx2"/>
                </a:solidFill>
              </a:rPr>
              <a:t>XYZ</a:t>
            </a:r>
            <a:r>
              <a:rPr lang="fr-CA" dirty="0"/>
              <a:t> </a:t>
            </a:r>
            <a:r>
              <a:rPr lang="fr-CA" dirty="0" smtClean="0"/>
              <a:t>du </a:t>
            </a:r>
            <a:r>
              <a:rPr lang="fr-CA" dirty="0"/>
              <a:t>milieu de travail</a:t>
            </a:r>
          </a:p>
        </p:txBody>
      </p:sp>
      <p:sp>
        <p:nvSpPr>
          <p:cNvPr id="3" name="Rectangle 2"/>
          <p:cNvSpPr/>
          <p:nvPr/>
        </p:nvSpPr>
        <p:spPr>
          <a:xfrm>
            <a:off x="508759" y="1507253"/>
            <a:ext cx="9983096" cy="923330"/>
          </a:xfrm>
          <a:prstGeom prst="rect">
            <a:avLst/>
          </a:prstGeom>
        </p:spPr>
        <p:txBody>
          <a:bodyPr wrap="square">
            <a:spAutoFit/>
          </a:bodyPr>
          <a:lstStyle/>
          <a:p>
            <a:r>
              <a:rPr lang="fr-CA">
                <a:solidFill>
                  <a:schemeClr val="tx2"/>
                </a:solidFill>
              </a:rPr>
              <a:t>[Approfondissement du pilier relatif au milieu de travail : quelle est la vision du milieu de travail pour l’organisation/le projet, quels sont les principes clés qui permettront de moderniser le milieu de travail, pourquoi l’organisation veut-elle changer le milieu de travail?] </a:t>
            </a:r>
          </a:p>
        </p:txBody>
      </p:sp>
      <p:sp>
        <p:nvSpPr>
          <p:cNvPr id="6" name="TextBox 5"/>
          <p:cNvSpPr txBox="1"/>
          <p:nvPr/>
        </p:nvSpPr>
        <p:spPr>
          <a:xfrm>
            <a:off x="6590269" y="5859319"/>
            <a:ext cx="5461771" cy="374571"/>
          </a:xfrm>
          <a:prstGeom prst="roundRect">
            <a:avLst/>
          </a:prstGeom>
          <a:solidFill>
            <a:srgbClr val="FFC000"/>
          </a:solidFill>
        </p:spPr>
        <p:txBody>
          <a:bodyPr wrap="square" rtlCol="0">
            <a:spAutoFit/>
          </a:bodyPr>
          <a:lstStyle/>
          <a:p>
            <a:pPr algn="r"/>
            <a:r>
              <a:rPr lang="fr-CA" sz="1600" i="1" dirty="0">
                <a:solidFill>
                  <a:schemeClr val="tx2"/>
                </a:solidFill>
              </a:rPr>
              <a:t>Doit être </a:t>
            </a:r>
            <a:r>
              <a:rPr lang="fr-CA" sz="1600" i="1" dirty="0" smtClean="0">
                <a:solidFill>
                  <a:schemeClr val="tx2"/>
                </a:solidFill>
              </a:rPr>
              <a:t>présentée </a:t>
            </a:r>
            <a:r>
              <a:rPr lang="fr-CA" sz="1600" i="1" dirty="0">
                <a:solidFill>
                  <a:schemeClr val="tx2"/>
                </a:solidFill>
              </a:rPr>
              <a:t>par le </a:t>
            </a:r>
            <a:r>
              <a:rPr lang="fr-CA" sz="1600" i="1" dirty="0" smtClean="0">
                <a:solidFill>
                  <a:schemeClr val="tx2"/>
                </a:solidFill>
              </a:rPr>
              <a:t>parrain ou </a:t>
            </a:r>
            <a:r>
              <a:rPr lang="fr-CA" sz="1600" i="1" dirty="0">
                <a:solidFill>
                  <a:schemeClr val="tx2"/>
                </a:solidFill>
              </a:rPr>
              <a:t>le champion du projet.</a:t>
            </a:r>
          </a:p>
        </p:txBody>
      </p:sp>
      <p:sp>
        <p:nvSpPr>
          <p:cNvPr id="7" name="Freeform 6" descr="LightBulb Icon"/>
          <p:cNvSpPr>
            <a:spLocks noEditPoints="1"/>
          </p:cNvSpPr>
          <p:nvPr/>
        </p:nvSpPr>
        <p:spPr bwMode="auto">
          <a:xfrm rot="20843298">
            <a:off x="6698180" y="5836920"/>
            <a:ext cx="312771" cy="419366"/>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27578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Le milieu de travail de l’avenir</a:t>
            </a:r>
          </a:p>
        </p:txBody>
      </p:sp>
      <p:sp>
        <p:nvSpPr>
          <p:cNvPr id="4" name="Rectangle 3"/>
          <p:cNvSpPr/>
          <p:nvPr/>
        </p:nvSpPr>
        <p:spPr>
          <a:xfrm>
            <a:off x="508759" y="1553092"/>
            <a:ext cx="10299700" cy="923330"/>
          </a:xfrm>
          <a:prstGeom prst="rect">
            <a:avLst/>
          </a:prstGeom>
        </p:spPr>
        <p:txBody>
          <a:bodyPr wrap="square">
            <a:spAutoFit/>
          </a:bodyPr>
          <a:lstStyle/>
          <a:p>
            <a:r>
              <a:rPr lang="fr-CA">
                <a:solidFill>
                  <a:schemeClr val="tx2"/>
                </a:solidFill>
              </a:rPr>
              <a:t>[Au-delà de la stratégie de modernisation de l’organisation et de la modernisation du milieu de travail, il est possible de repenser l’avenir du milieu de travail. Incluez les réflexions, les visions et les évaluations de l’organisation sur cette question et qui auront une influence sur le milieu de travail de l’avenir.] </a:t>
            </a:r>
          </a:p>
        </p:txBody>
      </p:sp>
      <p:sp>
        <p:nvSpPr>
          <p:cNvPr id="3" name="TextBox 2"/>
          <p:cNvSpPr txBox="1"/>
          <p:nvPr/>
        </p:nvSpPr>
        <p:spPr>
          <a:xfrm>
            <a:off x="508759" y="2920570"/>
            <a:ext cx="10541000" cy="1736646"/>
          </a:xfrm>
          <a:prstGeom prst="bracketPair">
            <a:avLst/>
          </a:prstGeom>
          <a:noFill/>
          <a:ln>
            <a:solidFill>
              <a:schemeClr val="accent5"/>
            </a:solidFill>
          </a:ln>
        </p:spPr>
        <p:txBody>
          <a:bodyPr wrap="square" rtlCol="0">
            <a:spAutoFit/>
          </a:bodyPr>
          <a:lstStyle/>
          <a:p>
            <a:r>
              <a:rPr lang="fr-CA" sz="1600" b="1" i="1">
                <a:solidFill>
                  <a:srgbClr val="000000"/>
                </a:solidFill>
              </a:rPr>
              <a:t>Exemples :</a:t>
            </a:r>
          </a:p>
          <a:p>
            <a:pPr marL="285750" indent="-285750">
              <a:buFont typeface="Arial" panose="020B0604020202020204" pitchFamily="34" charset="0"/>
              <a:buChar char="•"/>
            </a:pPr>
            <a:r>
              <a:rPr lang="fr-CA" sz="1600" i="1">
                <a:solidFill>
                  <a:srgbClr val="000000"/>
                </a:solidFill>
              </a:rPr>
              <a:t>Ce que nous avons appris l’année dernière.</a:t>
            </a:r>
          </a:p>
          <a:p>
            <a:pPr marL="285750" indent="-285750">
              <a:buFont typeface="Arial" panose="020B0604020202020204" pitchFamily="34" charset="0"/>
              <a:buChar char="•"/>
            </a:pPr>
            <a:r>
              <a:rPr lang="fr-CA" sz="1600" i="1">
                <a:solidFill>
                  <a:srgbClr val="000000"/>
                </a:solidFill>
              </a:rPr>
              <a:t>Comment transformer ce que nous avons appris en possibilités.</a:t>
            </a:r>
          </a:p>
          <a:p>
            <a:pPr marL="285750" indent="-285750">
              <a:buFont typeface="Arial" panose="020B0604020202020204" pitchFamily="34" charset="0"/>
              <a:buChar char="•"/>
            </a:pPr>
            <a:r>
              <a:rPr lang="fr-CA" sz="1600" i="1">
                <a:solidFill>
                  <a:srgbClr val="000000"/>
                </a:solidFill>
              </a:rPr>
              <a:t>Possibilités de repenser la manière dont nous menons nos activités, d’intégrer de nouvelles méthodes de travail, d’offrir aux employés flexibilité et mobilité, etc.</a:t>
            </a:r>
          </a:p>
          <a:p>
            <a:pPr marL="285750" indent="-285750">
              <a:buFont typeface="Arial" panose="020B0604020202020204" pitchFamily="34" charset="0"/>
              <a:buChar char="•"/>
            </a:pPr>
            <a:r>
              <a:rPr lang="fr-CA" sz="1600" i="1">
                <a:solidFill>
                  <a:srgbClr val="000000"/>
                </a:solidFill>
              </a:rPr>
              <a:t>Inclure les données, si elles sont disponibles.</a:t>
            </a:r>
          </a:p>
        </p:txBody>
      </p:sp>
      <p:sp>
        <p:nvSpPr>
          <p:cNvPr id="7" name="TextBox 6"/>
          <p:cNvSpPr txBox="1"/>
          <p:nvPr/>
        </p:nvSpPr>
        <p:spPr>
          <a:xfrm>
            <a:off x="6590269" y="5859319"/>
            <a:ext cx="5461771" cy="374571"/>
          </a:xfrm>
          <a:prstGeom prst="roundRect">
            <a:avLst/>
          </a:prstGeom>
          <a:solidFill>
            <a:srgbClr val="FFC000"/>
          </a:solidFill>
        </p:spPr>
        <p:txBody>
          <a:bodyPr wrap="square" rtlCol="0">
            <a:spAutoFit/>
          </a:bodyPr>
          <a:lstStyle/>
          <a:p>
            <a:pPr algn="r"/>
            <a:r>
              <a:rPr lang="fr-CA" sz="1600" i="1" dirty="0">
                <a:solidFill>
                  <a:schemeClr val="tx2"/>
                </a:solidFill>
              </a:rPr>
              <a:t>Doit être </a:t>
            </a:r>
            <a:r>
              <a:rPr lang="fr-CA" sz="1600" i="1" dirty="0" smtClean="0">
                <a:solidFill>
                  <a:schemeClr val="tx2"/>
                </a:solidFill>
              </a:rPr>
              <a:t>présenté </a:t>
            </a:r>
            <a:r>
              <a:rPr lang="fr-CA" sz="1600" i="1" dirty="0">
                <a:solidFill>
                  <a:schemeClr val="tx2"/>
                </a:solidFill>
              </a:rPr>
              <a:t>par le </a:t>
            </a:r>
            <a:r>
              <a:rPr lang="fr-CA" sz="1600" i="1" dirty="0" smtClean="0">
                <a:solidFill>
                  <a:schemeClr val="tx2"/>
                </a:solidFill>
              </a:rPr>
              <a:t>parrain ou </a:t>
            </a:r>
            <a:r>
              <a:rPr lang="fr-CA" sz="1600" i="1" dirty="0">
                <a:solidFill>
                  <a:schemeClr val="tx2"/>
                </a:solidFill>
              </a:rPr>
              <a:t>le champion du projet.</a:t>
            </a:r>
          </a:p>
        </p:txBody>
      </p:sp>
      <p:sp>
        <p:nvSpPr>
          <p:cNvPr id="8" name="Freeform 7" descr="LightBulb Icon"/>
          <p:cNvSpPr>
            <a:spLocks noEditPoints="1"/>
          </p:cNvSpPr>
          <p:nvPr/>
        </p:nvSpPr>
        <p:spPr bwMode="auto">
          <a:xfrm rot="20843298">
            <a:off x="6698180" y="5836920"/>
            <a:ext cx="312771" cy="419366"/>
          </a:xfrm>
          <a:custGeom>
            <a:avLst/>
            <a:gdLst>
              <a:gd name="T0" fmla="*/ 377 w 448"/>
              <a:gd name="T1" fmla="*/ 53 h 671"/>
              <a:gd name="T2" fmla="*/ 224 w 448"/>
              <a:gd name="T3" fmla="*/ 0 h 671"/>
              <a:gd name="T4" fmla="*/ 71 w 448"/>
              <a:gd name="T5" fmla="*/ 53 h 671"/>
              <a:gd name="T6" fmla="*/ 0 w 448"/>
              <a:gd name="T7" fmla="*/ 196 h 671"/>
              <a:gd name="T8" fmla="*/ 78 w 448"/>
              <a:gd name="T9" fmla="*/ 351 h 671"/>
              <a:gd name="T10" fmla="*/ 119 w 448"/>
              <a:gd name="T11" fmla="*/ 440 h 671"/>
              <a:gd name="T12" fmla="*/ 109 w 448"/>
              <a:gd name="T13" fmla="*/ 503 h 671"/>
              <a:gd name="T14" fmla="*/ 118 w 448"/>
              <a:gd name="T15" fmla="*/ 567 h 671"/>
              <a:gd name="T16" fmla="*/ 126 w 448"/>
              <a:gd name="T17" fmla="*/ 618 h 671"/>
              <a:gd name="T18" fmla="*/ 186 w 448"/>
              <a:gd name="T19" fmla="*/ 660 h 671"/>
              <a:gd name="T20" fmla="*/ 262 w 448"/>
              <a:gd name="T21" fmla="*/ 660 h 671"/>
              <a:gd name="T22" fmla="*/ 322 w 448"/>
              <a:gd name="T23" fmla="*/ 618 h 671"/>
              <a:gd name="T24" fmla="*/ 330 w 448"/>
              <a:gd name="T25" fmla="*/ 567 h 671"/>
              <a:gd name="T26" fmla="*/ 339 w 448"/>
              <a:gd name="T27" fmla="*/ 503 h 671"/>
              <a:gd name="T28" fmla="*/ 329 w 448"/>
              <a:gd name="T29" fmla="*/ 440 h 671"/>
              <a:gd name="T30" fmla="*/ 370 w 448"/>
              <a:gd name="T31" fmla="*/ 351 h 671"/>
              <a:gd name="T32" fmla="*/ 448 w 448"/>
              <a:gd name="T33" fmla="*/ 196 h 671"/>
              <a:gd name="T34" fmla="*/ 362 w 448"/>
              <a:gd name="T35" fmla="*/ 274 h 671"/>
              <a:gd name="T36" fmla="*/ 336 w 448"/>
              <a:gd name="T37" fmla="*/ 303 h 671"/>
              <a:gd name="T38" fmla="*/ 174 w 448"/>
              <a:gd name="T39" fmla="*/ 433 h 671"/>
              <a:gd name="T40" fmla="*/ 99 w 448"/>
              <a:gd name="T41" fmla="*/ 289 h 671"/>
              <a:gd name="T42" fmla="*/ 56 w 448"/>
              <a:gd name="T43" fmla="*/ 196 h 671"/>
              <a:gd name="T44" fmla="*/ 111 w 448"/>
              <a:gd name="T45" fmla="*/ 93 h 671"/>
              <a:gd name="T46" fmla="*/ 224 w 448"/>
              <a:gd name="T47" fmla="*/ 56 h 671"/>
              <a:gd name="T48" fmla="*/ 338 w 448"/>
              <a:gd name="T49" fmla="*/ 93 h 671"/>
              <a:gd name="T50" fmla="*/ 392 w 448"/>
              <a:gd name="T51" fmla="*/ 196 h 671"/>
              <a:gd name="T52" fmla="*/ 306 w 448"/>
              <a:gd name="T53" fmla="*/ 156 h 671"/>
              <a:gd name="T54" fmla="*/ 224 w 448"/>
              <a:gd name="T55" fmla="*/ 126 h 671"/>
              <a:gd name="T56" fmla="*/ 210 w 448"/>
              <a:gd name="T57" fmla="*/ 139 h 671"/>
              <a:gd name="T58" fmla="*/ 224 w 448"/>
              <a:gd name="T59" fmla="*/ 154 h 671"/>
              <a:gd name="T60" fmla="*/ 294 w 448"/>
              <a:gd name="T61" fmla="*/ 196 h 671"/>
              <a:gd name="T62" fmla="*/ 308 w 448"/>
              <a:gd name="T63" fmla="*/ 210 h 671"/>
              <a:gd name="T64" fmla="*/ 322 w 448"/>
              <a:gd name="T65" fmla="*/ 196 h 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8" h="671">
                <a:moveTo>
                  <a:pt x="429" y="115"/>
                </a:moveTo>
                <a:cubicBezTo>
                  <a:pt x="416" y="90"/>
                  <a:pt x="398" y="69"/>
                  <a:pt x="377" y="53"/>
                </a:cubicBezTo>
                <a:cubicBezTo>
                  <a:pt x="356" y="36"/>
                  <a:pt x="332" y="23"/>
                  <a:pt x="306" y="14"/>
                </a:cubicBezTo>
                <a:cubicBezTo>
                  <a:pt x="279" y="4"/>
                  <a:pt x="252" y="0"/>
                  <a:pt x="224" y="0"/>
                </a:cubicBezTo>
                <a:cubicBezTo>
                  <a:pt x="196" y="0"/>
                  <a:pt x="169" y="4"/>
                  <a:pt x="142" y="14"/>
                </a:cubicBezTo>
                <a:cubicBezTo>
                  <a:pt x="116" y="23"/>
                  <a:pt x="92" y="36"/>
                  <a:pt x="71" y="53"/>
                </a:cubicBezTo>
                <a:cubicBezTo>
                  <a:pt x="50" y="69"/>
                  <a:pt x="32" y="90"/>
                  <a:pt x="20" y="115"/>
                </a:cubicBezTo>
                <a:cubicBezTo>
                  <a:pt x="7" y="140"/>
                  <a:pt x="0" y="167"/>
                  <a:pt x="0" y="196"/>
                </a:cubicBezTo>
                <a:cubicBezTo>
                  <a:pt x="0" y="241"/>
                  <a:pt x="15" y="280"/>
                  <a:pt x="45" y="313"/>
                </a:cubicBezTo>
                <a:cubicBezTo>
                  <a:pt x="58" y="327"/>
                  <a:pt x="69" y="340"/>
                  <a:pt x="78" y="351"/>
                </a:cubicBezTo>
                <a:cubicBezTo>
                  <a:pt x="86" y="362"/>
                  <a:pt x="95" y="376"/>
                  <a:pt x="104" y="393"/>
                </a:cubicBezTo>
                <a:cubicBezTo>
                  <a:pt x="112" y="409"/>
                  <a:pt x="117" y="425"/>
                  <a:pt x="119" y="440"/>
                </a:cubicBezTo>
                <a:cubicBezTo>
                  <a:pt x="105" y="448"/>
                  <a:pt x="98" y="460"/>
                  <a:pt x="98" y="475"/>
                </a:cubicBezTo>
                <a:cubicBezTo>
                  <a:pt x="98" y="486"/>
                  <a:pt x="102" y="496"/>
                  <a:pt x="109" y="503"/>
                </a:cubicBezTo>
                <a:cubicBezTo>
                  <a:pt x="102" y="511"/>
                  <a:pt x="98" y="521"/>
                  <a:pt x="98" y="531"/>
                </a:cubicBezTo>
                <a:cubicBezTo>
                  <a:pt x="98" y="547"/>
                  <a:pt x="105" y="558"/>
                  <a:pt x="118" y="567"/>
                </a:cubicBezTo>
                <a:cubicBezTo>
                  <a:pt x="114" y="574"/>
                  <a:pt x="112" y="580"/>
                  <a:pt x="112" y="587"/>
                </a:cubicBezTo>
                <a:cubicBezTo>
                  <a:pt x="112" y="601"/>
                  <a:pt x="117" y="611"/>
                  <a:pt x="126" y="618"/>
                </a:cubicBezTo>
                <a:cubicBezTo>
                  <a:pt x="135" y="626"/>
                  <a:pt x="146" y="629"/>
                  <a:pt x="160" y="629"/>
                </a:cubicBezTo>
                <a:cubicBezTo>
                  <a:pt x="166" y="642"/>
                  <a:pt x="174" y="652"/>
                  <a:pt x="186" y="660"/>
                </a:cubicBezTo>
                <a:cubicBezTo>
                  <a:pt x="198" y="668"/>
                  <a:pt x="210" y="671"/>
                  <a:pt x="224" y="671"/>
                </a:cubicBezTo>
                <a:cubicBezTo>
                  <a:pt x="238" y="671"/>
                  <a:pt x="250" y="668"/>
                  <a:pt x="262" y="660"/>
                </a:cubicBezTo>
                <a:cubicBezTo>
                  <a:pt x="274" y="652"/>
                  <a:pt x="283" y="642"/>
                  <a:pt x="288" y="629"/>
                </a:cubicBezTo>
                <a:cubicBezTo>
                  <a:pt x="302" y="629"/>
                  <a:pt x="313" y="626"/>
                  <a:pt x="322" y="618"/>
                </a:cubicBezTo>
                <a:cubicBezTo>
                  <a:pt x="331" y="611"/>
                  <a:pt x="336" y="601"/>
                  <a:pt x="336" y="587"/>
                </a:cubicBezTo>
                <a:cubicBezTo>
                  <a:pt x="336" y="580"/>
                  <a:pt x="334" y="574"/>
                  <a:pt x="330" y="567"/>
                </a:cubicBezTo>
                <a:cubicBezTo>
                  <a:pt x="343" y="558"/>
                  <a:pt x="350" y="547"/>
                  <a:pt x="350" y="531"/>
                </a:cubicBezTo>
                <a:cubicBezTo>
                  <a:pt x="350" y="521"/>
                  <a:pt x="346" y="511"/>
                  <a:pt x="339" y="503"/>
                </a:cubicBezTo>
                <a:cubicBezTo>
                  <a:pt x="346" y="496"/>
                  <a:pt x="350" y="486"/>
                  <a:pt x="350" y="475"/>
                </a:cubicBezTo>
                <a:cubicBezTo>
                  <a:pt x="350" y="460"/>
                  <a:pt x="343" y="448"/>
                  <a:pt x="329" y="440"/>
                </a:cubicBezTo>
                <a:cubicBezTo>
                  <a:pt x="331" y="425"/>
                  <a:pt x="336" y="409"/>
                  <a:pt x="344" y="393"/>
                </a:cubicBezTo>
                <a:cubicBezTo>
                  <a:pt x="353" y="376"/>
                  <a:pt x="362" y="362"/>
                  <a:pt x="370" y="351"/>
                </a:cubicBezTo>
                <a:cubicBezTo>
                  <a:pt x="379" y="340"/>
                  <a:pt x="390" y="327"/>
                  <a:pt x="403" y="313"/>
                </a:cubicBezTo>
                <a:cubicBezTo>
                  <a:pt x="433" y="280"/>
                  <a:pt x="448" y="241"/>
                  <a:pt x="448" y="196"/>
                </a:cubicBezTo>
                <a:cubicBezTo>
                  <a:pt x="448" y="167"/>
                  <a:pt x="442" y="140"/>
                  <a:pt x="429" y="115"/>
                </a:cubicBezTo>
                <a:close/>
                <a:moveTo>
                  <a:pt x="362" y="274"/>
                </a:moveTo>
                <a:cubicBezTo>
                  <a:pt x="359" y="278"/>
                  <a:pt x="355" y="282"/>
                  <a:pt x="349" y="289"/>
                </a:cubicBezTo>
                <a:cubicBezTo>
                  <a:pt x="343" y="295"/>
                  <a:pt x="338" y="300"/>
                  <a:pt x="336" y="303"/>
                </a:cubicBezTo>
                <a:cubicBezTo>
                  <a:pt x="298" y="348"/>
                  <a:pt x="278" y="391"/>
                  <a:pt x="274" y="433"/>
                </a:cubicBezTo>
                <a:cubicBezTo>
                  <a:pt x="174" y="433"/>
                  <a:pt x="174" y="433"/>
                  <a:pt x="174" y="433"/>
                </a:cubicBezTo>
                <a:cubicBezTo>
                  <a:pt x="170" y="391"/>
                  <a:pt x="150" y="348"/>
                  <a:pt x="112" y="303"/>
                </a:cubicBezTo>
                <a:cubicBezTo>
                  <a:pt x="110" y="300"/>
                  <a:pt x="105" y="295"/>
                  <a:pt x="99" y="289"/>
                </a:cubicBezTo>
                <a:cubicBezTo>
                  <a:pt x="93" y="282"/>
                  <a:pt x="89" y="278"/>
                  <a:pt x="86" y="274"/>
                </a:cubicBezTo>
                <a:cubicBezTo>
                  <a:pt x="66" y="251"/>
                  <a:pt x="56" y="225"/>
                  <a:pt x="56" y="196"/>
                </a:cubicBezTo>
                <a:cubicBezTo>
                  <a:pt x="56" y="175"/>
                  <a:pt x="61" y="155"/>
                  <a:pt x="71" y="137"/>
                </a:cubicBezTo>
                <a:cubicBezTo>
                  <a:pt x="81" y="119"/>
                  <a:pt x="94" y="104"/>
                  <a:pt x="111" y="93"/>
                </a:cubicBezTo>
                <a:cubicBezTo>
                  <a:pt x="127" y="81"/>
                  <a:pt x="145" y="72"/>
                  <a:pt x="164" y="65"/>
                </a:cubicBezTo>
                <a:cubicBezTo>
                  <a:pt x="184" y="59"/>
                  <a:pt x="204" y="56"/>
                  <a:pt x="224" y="56"/>
                </a:cubicBezTo>
                <a:cubicBezTo>
                  <a:pt x="244" y="56"/>
                  <a:pt x="264" y="59"/>
                  <a:pt x="284" y="65"/>
                </a:cubicBezTo>
                <a:cubicBezTo>
                  <a:pt x="303" y="72"/>
                  <a:pt x="321" y="81"/>
                  <a:pt x="338" y="93"/>
                </a:cubicBezTo>
                <a:cubicBezTo>
                  <a:pt x="354" y="104"/>
                  <a:pt x="367" y="119"/>
                  <a:pt x="377" y="137"/>
                </a:cubicBezTo>
                <a:cubicBezTo>
                  <a:pt x="387" y="155"/>
                  <a:pt x="392" y="175"/>
                  <a:pt x="392" y="196"/>
                </a:cubicBezTo>
                <a:cubicBezTo>
                  <a:pt x="392" y="225"/>
                  <a:pt x="382" y="251"/>
                  <a:pt x="362" y="274"/>
                </a:cubicBezTo>
                <a:close/>
                <a:moveTo>
                  <a:pt x="306" y="156"/>
                </a:moveTo>
                <a:cubicBezTo>
                  <a:pt x="295" y="145"/>
                  <a:pt x="282" y="137"/>
                  <a:pt x="268" y="133"/>
                </a:cubicBezTo>
                <a:cubicBezTo>
                  <a:pt x="253" y="128"/>
                  <a:pt x="239" y="126"/>
                  <a:pt x="224" y="126"/>
                </a:cubicBezTo>
                <a:cubicBezTo>
                  <a:pt x="214" y="130"/>
                  <a:pt x="214" y="130"/>
                  <a:pt x="214" y="130"/>
                </a:cubicBezTo>
                <a:cubicBezTo>
                  <a:pt x="210" y="139"/>
                  <a:pt x="210" y="139"/>
                  <a:pt x="210" y="139"/>
                </a:cubicBezTo>
                <a:cubicBezTo>
                  <a:pt x="214" y="149"/>
                  <a:pt x="214" y="149"/>
                  <a:pt x="214" y="149"/>
                </a:cubicBezTo>
                <a:cubicBezTo>
                  <a:pt x="224" y="154"/>
                  <a:pt x="224" y="154"/>
                  <a:pt x="224" y="154"/>
                </a:cubicBezTo>
                <a:cubicBezTo>
                  <a:pt x="239" y="154"/>
                  <a:pt x="255" y="157"/>
                  <a:pt x="270" y="164"/>
                </a:cubicBezTo>
                <a:cubicBezTo>
                  <a:pt x="286" y="172"/>
                  <a:pt x="294" y="182"/>
                  <a:pt x="294" y="196"/>
                </a:cubicBezTo>
                <a:cubicBezTo>
                  <a:pt x="298" y="205"/>
                  <a:pt x="298" y="205"/>
                  <a:pt x="298" y="205"/>
                </a:cubicBezTo>
                <a:cubicBezTo>
                  <a:pt x="308" y="210"/>
                  <a:pt x="308" y="210"/>
                  <a:pt x="308" y="210"/>
                </a:cubicBezTo>
                <a:cubicBezTo>
                  <a:pt x="318" y="205"/>
                  <a:pt x="318" y="205"/>
                  <a:pt x="318" y="205"/>
                </a:cubicBezTo>
                <a:cubicBezTo>
                  <a:pt x="322" y="196"/>
                  <a:pt x="322" y="196"/>
                  <a:pt x="322" y="196"/>
                </a:cubicBezTo>
                <a:cubicBezTo>
                  <a:pt x="322" y="180"/>
                  <a:pt x="317" y="167"/>
                  <a:pt x="306" y="156"/>
                </a:cubicBez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a:p>
        </p:txBody>
      </p:sp>
    </p:spTree>
    <p:extLst>
      <p:ext uri="{BB962C8B-B14F-4D97-AF65-F5344CB8AC3E}">
        <p14:creationId xmlns:p14="http://schemas.microsoft.com/office/powerpoint/2010/main" val="3862837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a:t>À quoi ressemblera le futur milieu de travail?</a:t>
            </a:r>
          </a:p>
        </p:txBody>
      </p:sp>
      <p:sp>
        <p:nvSpPr>
          <p:cNvPr id="3" name="TextBox 2"/>
          <p:cNvSpPr txBox="1"/>
          <p:nvPr/>
        </p:nvSpPr>
        <p:spPr>
          <a:xfrm>
            <a:off x="508759" y="1695960"/>
            <a:ext cx="9787467" cy="1736646"/>
          </a:xfrm>
          <a:prstGeom prst="bracketPair">
            <a:avLst/>
          </a:prstGeom>
          <a:noFill/>
          <a:ln>
            <a:solidFill>
              <a:schemeClr val="accent5"/>
            </a:solidFill>
          </a:ln>
        </p:spPr>
        <p:txBody>
          <a:bodyPr wrap="square" rtlCol="0">
            <a:spAutoFit/>
          </a:bodyPr>
          <a:lstStyle/>
          <a:p>
            <a:r>
              <a:rPr lang="fr-CA" sz="1600" i="1" dirty="0"/>
              <a:t>Si possible, intégrez des éléments </a:t>
            </a:r>
            <a:r>
              <a:rPr lang="fr-CA" sz="1600" i="1" dirty="0" smtClean="0"/>
              <a:t>comme</a:t>
            </a:r>
            <a:r>
              <a:rPr lang="fr-CA" sz="1600" i="1" dirty="0"/>
              <a:t> :</a:t>
            </a:r>
          </a:p>
          <a:p>
            <a:pPr marL="285750" indent="-285750">
              <a:buFont typeface="Arial" panose="020B0604020202020204" pitchFamily="34" charset="0"/>
              <a:buChar char="•"/>
            </a:pPr>
            <a:r>
              <a:rPr lang="fr-CA" sz="1600" i="1" dirty="0"/>
              <a:t>une approche intégrée (outils de TI, GI, </a:t>
            </a:r>
            <a:r>
              <a:rPr lang="fr-CA" sz="1600" i="1" dirty="0" smtClean="0"/>
              <a:t>Sécurité</a:t>
            </a:r>
            <a:r>
              <a:rPr lang="fr-CA" sz="1600" i="1" dirty="0"/>
              <a:t>, RH, etc.) visant à soutenir l’expérience des employés;</a:t>
            </a:r>
          </a:p>
          <a:p>
            <a:pPr marL="285750" indent="-285750">
              <a:buFont typeface="Arial" panose="020B0604020202020204" pitchFamily="34" charset="0"/>
              <a:buChar char="•"/>
            </a:pPr>
            <a:r>
              <a:rPr lang="fr-CA" sz="1600" i="1" dirty="0"/>
              <a:t>le concept de conception (le quoi et le comment), les principes de conception clés de Milieu de travail GC, le milieu de travail axé sur les activités, le processus de conception, etc.;</a:t>
            </a:r>
          </a:p>
          <a:p>
            <a:pPr marL="285750" indent="-285750">
              <a:buFont typeface="Arial" panose="020B0604020202020204" pitchFamily="34" charset="0"/>
              <a:buChar char="•"/>
            </a:pPr>
            <a:r>
              <a:rPr lang="fr-CA" sz="1600" i="1" dirty="0"/>
              <a:t>des photos inspirantes (nous </a:t>
            </a:r>
            <a:r>
              <a:rPr lang="fr-CA" sz="1600" i="1" u="sng" dirty="0"/>
              <a:t>NE RECOMMANDONS PAS</a:t>
            </a:r>
            <a:r>
              <a:rPr lang="fr-CA" sz="1600" i="1" dirty="0"/>
              <a:t> de montrer les plans d’étage à cette étape).</a:t>
            </a:r>
          </a:p>
          <a:p>
            <a:pPr marL="285750" indent="-285750">
              <a:buFont typeface="Arial" panose="020B0604020202020204" pitchFamily="34" charset="0"/>
              <a:buChar char="•"/>
            </a:pPr>
            <a:r>
              <a:rPr lang="fr-CA" sz="1600" b="1" dirty="0">
                <a:hlinkClick r:id="rId2"/>
              </a:rPr>
              <a:t>Gestion du changement en milieu de travail </a:t>
            </a:r>
            <a:r>
              <a:rPr lang="fr-CA" sz="1600" b="1" dirty="0" smtClean="0">
                <a:latin typeface="Calibri" panose="020F0502020204030204" pitchFamily="34" charset="0"/>
                <a:cs typeface="Calibri" panose="020F0502020204030204" pitchFamily="34" charset="0"/>
                <a:hlinkClick r:id="rId2"/>
              </a:rPr>
              <a:t>‒</a:t>
            </a:r>
            <a:r>
              <a:rPr lang="fr-CA" sz="1600" b="1" dirty="0" smtClean="0">
                <a:hlinkClick r:id="rId2"/>
              </a:rPr>
              <a:t> </a:t>
            </a:r>
            <a:r>
              <a:rPr lang="fr-CA" sz="1600" b="1" dirty="0">
                <a:hlinkClick r:id="rId2"/>
              </a:rPr>
              <a:t>Liens rapides</a:t>
            </a:r>
            <a:endParaRPr lang="fr-CA" sz="1600" b="1" dirty="0">
              <a:hlinkClick r:id="rId3"/>
            </a:endParaRPr>
          </a:p>
        </p:txBody>
      </p:sp>
    </p:spTree>
    <p:extLst>
      <p:ext uri="{BB962C8B-B14F-4D97-AF65-F5344CB8AC3E}">
        <p14:creationId xmlns:p14="http://schemas.microsoft.com/office/powerpoint/2010/main" val="4107031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Échéancier du projet</a:t>
            </a:r>
          </a:p>
        </p:txBody>
      </p:sp>
      <p:sp>
        <p:nvSpPr>
          <p:cNvPr id="3" name="Double Bracket 2"/>
          <p:cNvSpPr/>
          <p:nvPr/>
        </p:nvSpPr>
        <p:spPr>
          <a:xfrm>
            <a:off x="508759" y="1625307"/>
            <a:ext cx="10156115" cy="715089"/>
          </a:xfrm>
          <a:prstGeom prst="bracketPair">
            <a:avLst/>
          </a:prstGeom>
          <a:ln>
            <a:noFill/>
          </a:ln>
        </p:spPr>
        <p:txBody>
          <a:bodyPr wrap="square">
            <a:spAutoFit/>
          </a:bodyPr>
          <a:lstStyle/>
          <a:p>
            <a:r>
              <a:rPr lang="fr-CA">
                <a:solidFill>
                  <a:schemeClr val="tx2"/>
                </a:solidFill>
              </a:rPr>
              <a:t>[Inclure le calendrier du ou des projets (visuel de haut niveau). On pourrait également inclure la manière dont le projet s’intègre dans une modernisation complexe à venir, un projet plus important, etc.] </a:t>
            </a:r>
          </a:p>
        </p:txBody>
      </p:sp>
    </p:spTree>
    <p:extLst>
      <p:ext uri="{BB962C8B-B14F-4D97-AF65-F5344CB8AC3E}">
        <p14:creationId xmlns:p14="http://schemas.microsoft.com/office/powerpoint/2010/main" val="20881781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1579311|-10846711|-14797230|-8244963|-11249614|PSPC&quot;,&quot;Id&quot;:&quot;60db25783534356af4bffc99&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8142</TotalTime>
  <Words>1038</Words>
  <Application>Microsoft Office PowerPoint</Application>
  <PresentationFormat>Widescreen</PresentationFormat>
  <Paragraphs>115</Paragraphs>
  <Slides>16</Slides>
  <Notes>1</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5" baseType="lpstr">
      <vt:lpstr>Arial</vt:lpstr>
      <vt:lpstr>Calibri</vt:lpstr>
      <vt:lpstr>Courier New</vt:lpstr>
      <vt:lpstr>Georgia</vt:lpstr>
      <vt:lpstr>Symbol</vt:lpstr>
      <vt:lpstr>Times New Roman</vt:lpstr>
      <vt:lpstr>Wingdings</vt:lpstr>
      <vt:lpstr>Office Theme</vt:lpstr>
      <vt:lpstr>think-cell Slide</vt:lpstr>
      <vt:lpstr>Première activité de mobilisation  des employés</vt:lpstr>
      <vt:lpstr>Comment utiliser le présent document</vt:lpstr>
      <vt:lpstr>Séance d’ouverture</vt:lpstr>
      <vt:lpstr>EXEMPLE : RÈGLES POUR UN BON DÉROULEMENT</vt:lpstr>
      <vt:lpstr>Stratégie de modernisation ministérielle</vt:lpstr>
      <vt:lpstr>Vision du projet XYZ du milieu de travail</vt:lpstr>
      <vt:lpstr>Le milieu de travail de l’avenir</vt:lpstr>
      <vt:lpstr>À quoi ressemblera le futur milieu de travail?</vt:lpstr>
      <vt:lpstr>Échéancier du projet</vt:lpstr>
      <vt:lpstr>Comment vous offrira-t-on du soutien au cours de cette transition?</vt:lpstr>
      <vt:lpstr>Comment pouvez-vous y participer?</vt:lpstr>
      <vt:lpstr>Prochaines étapes</vt:lpstr>
      <vt:lpstr>Questions et réponses</vt:lpstr>
      <vt:lpstr>Annexe</vt:lpstr>
      <vt:lpstr>PRATIQUES EXEMPLAIRES pour faciliter les séances de consultation</vt:lpstr>
      <vt:lpstr>PRATIQUES EXEMPLAIRES pour faciliter les séances de consultation (suite)</vt:lpstr>
    </vt:vector>
  </TitlesOfParts>
  <Company>Government of Canada/Gouvernement du Canada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Chantal Bemeur</dc:creator>
  <cp:lastModifiedBy>Carine Pare</cp:lastModifiedBy>
  <cp:revision>84</cp:revision>
  <dcterms:created xsi:type="dcterms:W3CDTF">2021-04-06T12:43:15Z</dcterms:created>
  <dcterms:modified xsi:type="dcterms:W3CDTF">2021-06-29T13:51:53Z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560158116</vt:i4>
  </property>
  <property fmtid="{D5CDD505-2E9C-101B-9397-08002B2CF9AE}" pid="3" name="_NewReviewCycle">
    <vt:lpwstr/>
  </property>
  <property fmtid="{D5CDD505-2E9C-101B-9397-08002B2CF9AE}" pid="4" name="_EmailSubject">
    <vt:lpwstr>Request for translation</vt:lpwstr>
  </property>
  <property fmtid="{D5CDD505-2E9C-101B-9397-08002B2CF9AE}" pid="5" name="_AuthorEmail">
    <vt:lpwstr>Hannah.Lowry-Whitton@tpsgc-pwgsc.gc.ca</vt:lpwstr>
  </property>
  <property fmtid="{D5CDD505-2E9C-101B-9397-08002B2CF9AE}" pid="6" name="_AuthorEmailDisplayName">
    <vt:lpwstr>Hannah Lowry-Whitton</vt:lpwstr>
  </property>
</Properties>
</file>