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52"/>
    <a:srgbClr val="4F5C72"/>
    <a:srgbClr val="7A7AA6"/>
    <a:srgbClr val="2F3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41" autoAdjust="0"/>
  </p:normalViewPr>
  <p:slideViewPr>
    <p:cSldViewPr snapToGrid="0">
      <p:cViewPr varScale="1">
        <p:scale>
          <a:sx n="88" d="100"/>
          <a:sy n="88" d="100"/>
        </p:scale>
        <p:origin x="46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731E-5322-49CC-9348-0E339FDCA178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hyperlink" Target="https://www.canada.ca/fr/patrimoine-canadien/services/langues-officielles-bilinguisme/publications/statistique.html" TargetMode="External"/><Relationship Id="rId26" Type="http://schemas.openxmlformats.org/officeDocument/2006/relationships/hyperlink" Target="https://www.canada.ca/fr/patrimoine-canadien/services/langues-officielles-bilinguisme/publications/cooperation-francophones-anglophones.html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2.jpeg"/><Relationship Id="rId7" Type="http://schemas.openxmlformats.org/officeDocument/2006/relationships/image" Target="../media/image5.png"/><Relationship Id="rId12" Type="http://schemas.openxmlformats.org/officeDocument/2006/relationships/hyperlink" Target="https://www.canada.ca/fr/patrimoine-canadien/services/langues-officielles-bilinguisme/publications/questions-cles.html" TargetMode="Externa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image" Target="../media/image1.jpg"/><Relationship Id="rId16" Type="http://schemas.openxmlformats.org/officeDocument/2006/relationships/hyperlink" Target="https://www.canada.ca/fr/patrimoine-canadien/services/langues-officielles-bilinguisme/publications/guide.html" TargetMode="External"/><Relationship Id="rId20" Type="http://schemas.openxmlformats.org/officeDocument/2006/relationships/hyperlink" Target="https://teams.microsoft.com/l/meetup-join/19%3ameeting_MzkyMzM1OWItNmRhMS00NWFlLTliYWYtMGRiZTdmNWE4MDdi%40thread.v2/0?context=%7b%22Tid%22%3a%227969f40a-ef10-4cad-a9c2-ea2ca603743a%22%2c%22Oid%22%3a%22d7de289a-73eb-4e21-b2d9-a99e37427dc6%22%7d" TargetMode="External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nada.ca/fr/patrimoine-canadien/services/langues-officielles-bilinguisme/publications/faits-francophonie-canadienne.html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s://www.canada.ca/fr/patrimoine-canadien/services/langues-officielles-bilinguisme/publications/vitalite-communautes-minoritaire.html" TargetMode="External"/><Relationship Id="rId32" Type="http://schemas.openxmlformats.org/officeDocument/2006/relationships/hyperlink" Target="https://experience.arcgis.com/experience/ede47be0589b4f678fecd11e2eff5852/page/Tableau-de-bord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hyperlink" Target="https://www.canada.ca/fr/patrimoine-canadien/services/langues-officielles-bilinguisme/publications/prochain-leader-article-41.html" TargetMode="External"/><Relationship Id="rId10" Type="http://schemas.openxmlformats.org/officeDocument/2006/relationships/hyperlink" Target="https://www.canada.ca/fr/patrimoine-canadien/services/langues-officielles-bilinguisme/publications/processus-consultation.html" TargetMode="Externa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hyperlink" Target="https://www.canada.ca/fr/patrimoine-canadien/services/langues-officielles-bilinguisme/publications/outil-reflexion-version-abregee.html" TargetMode="External"/><Relationship Id="rId22" Type="http://schemas.openxmlformats.org/officeDocument/2006/relationships/hyperlink" Target="https://www.canada.ca/fr/patrimoine-canadien/services/langues-officielles-bilinguisme/publications/rapport-annuel-2019-2020.html" TargetMode="External"/><Relationship Id="rId27" Type="http://schemas.openxmlformats.org/officeDocument/2006/relationships/image" Target="../media/image15.PNG"/><Relationship Id="rId30" Type="http://schemas.openxmlformats.org/officeDocument/2006/relationships/hyperlink" Target="https://www.canada.ca/fr/patrimoine-canadien/services/langues-officielles-bilinguisme/publications/guide-redaction-memoires-cabinet.html" TargetMode="External"/><Relationship Id="rId8" Type="http://schemas.openxmlformats.org/officeDocument/2006/relationships/hyperlink" Target="https://www.canada.ca/fr/patrimoine-canadien/services/langues-officielles-bilinguisme/publications/recueil-pratiques-exemplair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94627" y="2019476"/>
            <a:ext cx="2392373" cy="4637370"/>
            <a:chOff x="329896" y="1181100"/>
            <a:chExt cx="2578404" cy="4800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/>
            <a:srcRect l="1277" t="924" r="1843" b="903"/>
            <a:stretch/>
          </p:blipFill>
          <p:spPr>
            <a:xfrm>
              <a:off x="330199" y="1181100"/>
              <a:ext cx="2578101" cy="480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/>
            <a:srcRect l="19839" t="21007" r="60128" b="72842"/>
            <a:stretch/>
          </p:blipFill>
          <p:spPr>
            <a:xfrm>
              <a:off x="329896" y="1204376"/>
              <a:ext cx="2514055" cy="4340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249" y="1618734"/>
              <a:ext cx="2514055" cy="306583"/>
            </a:xfrm>
            <a:prstGeom prst="rect">
              <a:avLst/>
            </a:prstGeom>
          </p:spPr>
        </p:pic>
      </p:grpSp>
      <p:pic>
        <p:nvPicPr>
          <p:cNvPr id="12" name="Image 11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29404" t="17882" r="31064" b="51910"/>
          <a:stretch/>
        </p:blipFill>
        <p:spPr>
          <a:xfrm>
            <a:off x="8204159" y="1041871"/>
            <a:ext cx="2812828" cy="120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781300" y="1105084"/>
            <a:ext cx="2882900" cy="736415"/>
          </a:xfrm>
          <a:prstGeom prst="wedgeRectCallout">
            <a:avLst>
              <a:gd name="adj1" fmla="val -24798"/>
              <a:gd name="adj2" fmla="val 625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14959" t="17187" r="15641" b="15625"/>
          <a:stretch/>
        </p:blipFill>
        <p:spPr>
          <a:xfrm>
            <a:off x="5722776" y="1262342"/>
            <a:ext cx="2361143" cy="128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17789" t="14931" r="19156" b="18750"/>
          <a:stretch/>
        </p:blipFill>
        <p:spPr>
          <a:xfrm>
            <a:off x="5259003" y="2723646"/>
            <a:ext cx="2650379" cy="156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l="21303" t="19963" r="23938" b="6410"/>
          <a:stretch/>
        </p:blipFill>
        <p:spPr>
          <a:xfrm>
            <a:off x="3355478" y="2696811"/>
            <a:ext cx="1757033" cy="12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hlinkClick r:id="rId14"/>
          </p:cNvPr>
          <p:cNvPicPr>
            <a:picLocks noChangeAspect="1"/>
          </p:cNvPicPr>
          <p:nvPr/>
        </p:nvPicPr>
        <p:blipFill rotWithShape="1">
          <a:blip r:embed="rId15"/>
          <a:srcRect l="20424" t="18576" r="23549" b="15105"/>
          <a:stretch/>
        </p:blipFill>
        <p:spPr>
          <a:xfrm>
            <a:off x="4613657" y="4029980"/>
            <a:ext cx="1564826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hlinkClick r:id="rId16"/>
          </p:cNvPr>
          <p:cNvPicPr>
            <a:picLocks noChangeAspect="1"/>
          </p:cNvPicPr>
          <p:nvPr/>
        </p:nvPicPr>
        <p:blipFill rotWithShape="1">
          <a:blip r:embed="rId17"/>
          <a:srcRect l="33992" t="15453" r="35164" b="13714"/>
          <a:stretch/>
        </p:blipFill>
        <p:spPr>
          <a:xfrm>
            <a:off x="7155153" y="3354224"/>
            <a:ext cx="1435376" cy="185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hlinkClick r:id="rId18"/>
          </p:cNvPr>
          <p:cNvPicPr>
            <a:picLocks noChangeAspect="1"/>
          </p:cNvPicPr>
          <p:nvPr/>
        </p:nvPicPr>
        <p:blipFill rotWithShape="1">
          <a:blip r:embed="rId19"/>
          <a:srcRect l="16899" t="16717" r="18741" b="8722"/>
          <a:stretch/>
        </p:blipFill>
        <p:spPr>
          <a:xfrm>
            <a:off x="8292872" y="2424645"/>
            <a:ext cx="2575506" cy="16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886088" y="112459"/>
            <a:ext cx="603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Kiosque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virtuel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Patrimoine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canadien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524" y="5639257"/>
            <a:ext cx="828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u="sng" dirty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Cliquez ici pour visiter le kiosque et parler avec un représentant du ministère</a:t>
            </a:r>
            <a:r>
              <a:rPr lang="fr-CA" u="sng" dirty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CA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Afficher l’image source"/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 b="31485"/>
          <a:stretch/>
        </p:blipFill>
        <p:spPr bwMode="auto">
          <a:xfrm>
            <a:off x="11016987" y="5610771"/>
            <a:ext cx="591451" cy="4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flèche&#10;&#10;Description générée automatiquement">
            <a:hlinkClick r:id="rId22"/>
            <a:extLst>
              <a:ext uri="{FF2B5EF4-FFF2-40B4-BE49-F238E27FC236}">
                <a16:creationId xmlns:a16="http://schemas.microsoft.com/office/drawing/2014/main" id="{B9030C33-10E4-4DFD-B862-D7C9930123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87" y="3617134"/>
            <a:ext cx="1333111" cy="1716308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hlinkClick r:id="rId24"/>
            <a:extLst>
              <a:ext uri="{FF2B5EF4-FFF2-40B4-BE49-F238E27FC236}">
                <a16:creationId xmlns:a16="http://schemas.microsoft.com/office/drawing/2014/main" id="{97800EEE-F134-448B-BDD7-FB7B708E853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2" y="3601667"/>
            <a:ext cx="1435376" cy="1858644"/>
          </a:xfrm>
          <a:prstGeom prst="rect">
            <a:avLst/>
          </a:prstGeom>
        </p:spPr>
      </p:pic>
      <p:pic>
        <p:nvPicPr>
          <p:cNvPr id="13" name="Image 12">
            <a:hlinkClick r:id="rId26"/>
            <a:extLst>
              <a:ext uri="{FF2B5EF4-FFF2-40B4-BE49-F238E27FC236}">
                <a16:creationId xmlns:a16="http://schemas.microsoft.com/office/drawing/2014/main" id="{356FA487-4EB8-4139-9D2A-C4EB17D0DB7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93" y="1105083"/>
            <a:ext cx="1366978" cy="958579"/>
          </a:xfrm>
          <a:prstGeom prst="rect">
            <a:avLst/>
          </a:prstGeom>
        </p:spPr>
      </p:pic>
      <p:pic>
        <p:nvPicPr>
          <p:cNvPr id="32" name="Picture 2" descr="https://wiki.gccollab.ca/images/4/47/Visuel_VideoImproteine_1200x628_TWCard.jpg">
            <a:hlinkClick r:id="rId28"/>
            <a:extLst>
              <a:ext uri="{FF2B5EF4-FFF2-40B4-BE49-F238E27FC236}">
                <a16:creationId xmlns:a16="http://schemas.microsoft.com/office/drawing/2014/main" id="{A2D22C71-3EFB-49B9-ACA9-90705743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60" y="4617874"/>
            <a:ext cx="2088306" cy="10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, personne, capture d’écran&#10;&#10;Description générée automatiquement">
            <a:hlinkClick r:id="rId30"/>
            <a:extLst>
              <a:ext uri="{FF2B5EF4-FFF2-40B4-BE49-F238E27FC236}">
                <a16:creationId xmlns:a16="http://schemas.microsoft.com/office/drawing/2014/main" id="{F8211103-B4CB-40E5-A121-0F6D07FD80F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1" y="3287021"/>
            <a:ext cx="1319295" cy="1687286"/>
          </a:xfrm>
          <a:prstGeom prst="rect">
            <a:avLst/>
          </a:prstGeom>
        </p:spPr>
      </p:pic>
      <p:pic>
        <p:nvPicPr>
          <p:cNvPr id="6" name="Image 5">
            <a:hlinkClick r:id="rId32"/>
            <a:extLst>
              <a:ext uri="{FF2B5EF4-FFF2-40B4-BE49-F238E27FC236}">
                <a16:creationId xmlns:a16="http://schemas.microsoft.com/office/drawing/2014/main" id="{634C90EC-583D-4941-A665-27D9DE445BC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98" y="1040571"/>
            <a:ext cx="2737458" cy="16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c7f2ad3844455288cf594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Gill Sans MT</vt:lpstr>
      <vt:lpstr>Segoe UI Semibold</vt:lpstr>
      <vt:lpstr>Gallery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Charles Paquette</cp:lastModifiedBy>
  <cp:revision>47</cp:revision>
  <dcterms:created xsi:type="dcterms:W3CDTF">2020-11-26T13:21:57Z</dcterms:created>
  <dcterms:modified xsi:type="dcterms:W3CDTF">2022-01-10T18:47:06Z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4203d7-225b-41a9-8c54-a31e0ceca5df_Enabled">
    <vt:lpwstr>True</vt:lpwstr>
  </property>
  <property fmtid="{D5CDD505-2E9C-101B-9397-08002B2CF9AE}" pid="3" name="MSIP_Label_dd4203d7-225b-41a9-8c54-a31e0ceca5df_SiteId">
    <vt:lpwstr>6397df10-4595-4047-9c4f-03311282152b</vt:lpwstr>
  </property>
  <property fmtid="{D5CDD505-2E9C-101B-9397-08002B2CF9AE}" pid="4" name="MSIP_Label_dd4203d7-225b-41a9-8c54-a31e0ceca5df_Owner">
    <vt:lpwstr>ANSAUVE@tbs-sct.gc.ca</vt:lpwstr>
  </property>
  <property fmtid="{D5CDD505-2E9C-101B-9397-08002B2CF9AE}" pid="5" name="MSIP_Label_dd4203d7-225b-41a9-8c54-a31e0ceca5df_SetDate">
    <vt:lpwstr>2020-11-26T13:59:41.6745659Z</vt:lpwstr>
  </property>
  <property fmtid="{D5CDD505-2E9C-101B-9397-08002B2CF9AE}" pid="6" name="MSIP_Label_dd4203d7-225b-41a9-8c54-a31e0ceca5df_Name">
    <vt:lpwstr>NO MARKING VISIBLE</vt:lpwstr>
  </property>
  <property fmtid="{D5CDD505-2E9C-101B-9397-08002B2CF9AE}" pid="7" name="MSIP_Label_dd4203d7-225b-41a9-8c54-a31e0ceca5df_Application">
    <vt:lpwstr>Microsoft Azure Information Protection</vt:lpwstr>
  </property>
  <property fmtid="{D5CDD505-2E9C-101B-9397-08002B2CF9AE}" pid="8" name="MSIP_Label_dd4203d7-225b-41a9-8c54-a31e0ceca5df_ActionId">
    <vt:lpwstr>a93065fb-99eb-4cad-a27d-bcd47c54e203</vt:lpwstr>
  </property>
  <property fmtid="{D5CDD505-2E9C-101B-9397-08002B2CF9AE}" pid="9" name="MSIP_Label_dd4203d7-225b-41a9-8c54-a31e0ceca5df_Extended_MSFT_Method">
    <vt:lpwstr>Manual</vt:lpwstr>
  </property>
  <property fmtid="{D5CDD505-2E9C-101B-9397-08002B2CF9AE}" pid="10" name="MSIP_Label_3515d617-256d-4284-aedb-1064be1c4b48_Enabled">
    <vt:lpwstr>True</vt:lpwstr>
  </property>
  <property fmtid="{D5CDD505-2E9C-101B-9397-08002B2CF9AE}" pid="11" name="MSIP_Label_3515d617-256d-4284-aedb-1064be1c4b48_SiteId">
    <vt:lpwstr>6397df10-4595-4047-9c4f-03311282152b</vt:lpwstr>
  </property>
  <property fmtid="{D5CDD505-2E9C-101B-9397-08002B2CF9AE}" pid="12" name="MSIP_Label_3515d617-256d-4284-aedb-1064be1c4b48_Owner">
    <vt:lpwstr>ANSAUVE@tbs-sct.gc.ca</vt:lpwstr>
  </property>
  <property fmtid="{D5CDD505-2E9C-101B-9397-08002B2CF9AE}" pid="13" name="MSIP_Label_3515d617-256d-4284-aedb-1064be1c4b48_SetDate">
    <vt:lpwstr>2020-11-26T13:59:41.6745659Z</vt:lpwstr>
  </property>
  <property fmtid="{D5CDD505-2E9C-101B-9397-08002B2CF9AE}" pid="14" name="MSIP_Label_3515d617-256d-4284-aedb-1064be1c4b48_Name">
    <vt:lpwstr>UNCLASSIFIED</vt:lpwstr>
  </property>
  <property fmtid="{D5CDD505-2E9C-101B-9397-08002B2CF9AE}" pid="15" name="MSIP_Label_3515d617-256d-4284-aedb-1064be1c4b48_Application">
    <vt:lpwstr>Microsoft Azure Information Protection</vt:lpwstr>
  </property>
  <property fmtid="{D5CDD505-2E9C-101B-9397-08002B2CF9AE}" pid="16" name="MSIP_Label_3515d617-256d-4284-aedb-1064be1c4b48_ActionId">
    <vt:lpwstr>a93065fb-99eb-4cad-a27d-bcd47c54e203</vt:lpwstr>
  </property>
  <property fmtid="{D5CDD505-2E9C-101B-9397-08002B2CF9AE}" pid="17" name="MSIP_Label_3515d617-256d-4284-aedb-1064be1c4b48_Parent">
    <vt:lpwstr>dd4203d7-225b-41a9-8c54-a31e0ceca5df</vt:lpwstr>
  </property>
  <property fmtid="{D5CDD505-2E9C-101B-9397-08002B2CF9AE}" pid="18" name="MSIP_Label_3515d617-256d-4284-aedb-1064be1c4b48_Extended_MSFT_Method">
    <vt:lpwstr>Manual</vt:lpwstr>
  </property>
  <property fmtid="{D5CDD505-2E9C-101B-9397-08002B2CF9AE}" pid="19" name="Sensitivity">
    <vt:lpwstr>NO MARKING VISIBLE UNCLASSIFIED</vt:lpwstr>
  </property>
</Properties>
</file>