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524" r:id="rId2"/>
    <p:sldId id="525" r:id="rId3"/>
    <p:sldId id="526" r:id="rId4"/>
    <p:sldId id="523" r:id="rId5"/>
    <p:sldId id="323" r:id="rId6"/>
    <p:sldId id="307" r:id="rId7"/>
    <p:sldId id="331" r:id="rId8"/>
    <p:sldId id="366" r:id="rId9"/>
    <p:sldId id="318" r:id="rId10"/>
    <p:sldId id="531" r:id="rId11"/>
    <p:sldId id="304" r:id="rId12"/>
    <p:sldId id="527" r:id="rId13"/>
    <p:sldId id="528" r:id="rId14"/>
    <p:sldId id="529" r:id="rId15"/>
    <p:sldId id="520" r:id="rId16"/>
    <p:sldId id="521" r:id="rId17"/>
    <p:sldId id="338" r:id="rId18"/>
    <p:sldId id="336" r:id="rId19"/>
    <p:sldId id="328" r:id="rId20"/>
    <p:sldId id="530" r:id="rId21"/>
    <p:sldId id="324" r:id="rId22"/>
    <p:sldId id="305" r:id="rId23"/>
    <p:sldId id="339" r:id="rId24"/>
    <p:sldId id="327" r:id="rId25"/>
    <p:sldId id="306" r:id="rId26"/>
    <p:sldId id="319" r:id="rId27"/>
    <p:sldId id="315" r:id="rId28"/>
    <p:sldId id="322" r:id="rId29"/>
    <p:sldId id="367"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70035" autoAdjust="0"/>
  </p:normalViewPr>
  <p:slideViewPr>
    <p:cSldViewPr snapToObjects="1" showGuides="1">
      <p:cViewPr varScale="1">
        <p:scale>
          <a:sx n="76" d="100"/>
          <a:sy n="76" d="100"/>
        </p:scale>
        <p:origin x="220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5/8/2023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5/8/2023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ElishaGoldsteinPhD/video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elishagoldstein.com/videos/sitting-with-awareness-of-thoughts/%E2%80%8B"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indent="0">
              <a:buFont typeface="Arial" panose="020B0604020202020204" pitchFamily="34" charset="0"/>
              <a:buNone/>
            </a:pPr>
            <a:r>
              <a:rPr lang="en-US" noProof="0" dirty="0"/>
              <a:t>Instructions:</a:t>
            </a: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Remember logging off from VPN to have a better experience</a:t>
            </a:r>
          </a:p>
          <a:p>
            <a:r>
              <a:rPr lang="en-CA" noProof="0" dirty="0"/>
              <a:t>Sessions are recorded:</a:t>
            </a:r>
          </a:p>
          <a:p>
            <a:pPr marL="171450" lvl="0" indent="-171450">
              <a:buFont typeface="Arial" panose="020B0604020202020204" pitchFamily="34" charset="0"/>
              <a:buChar char="•"/>
            </a:pPr>
            <a:r>
              <a:rPr lang="en-CA" noProof="0" dirty="0"/>
              <a:t>Be assured, if ever there is something sensitive recorded, at the request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Alejandro</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1331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en-CA" dirty="0"/>
              <a:t>This slide gives a general outline of what each weekly session will look like, the timings are approximate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ISC.</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astronomer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32417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(Alejandro if at all): </a:t>
            </a:r>
          </a:p>
          <a:p>
            <a:endParaRPr lang="fr-CA" b="0" dirty="0"/>
          </a:p>
          <a:p>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indent="-171450">
              <a:buFont typeface="Arial" panose="020B0604020202020204" pitchFamily="34" charset="0"/>
              <a:buChar cha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t>
            </a:r>
            <a:r>
              <a:rPr lang="fr-CA" b="0" dirty="0" err="1"/>
              <a:t>two</a:t>
            </a:r>
            <a:r>
              <a:rPr lang="fr-CA" b="0" dirty="0"/>
              <a:t>, the </a:t>
            </a:r>
            <a:r>
              <a:rPr lang="fr-CA" b="0" dirty="0" err="1"/>
              <a:t>sub</a:t>
            </a:r>
            <a:r>
              <a:rPr lang="fr-CA" b="0" dirty="0"/>
              <a:t>-group and the debriefs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a:t>
            </a:r>
            <a:r>
              <a:rPr lang="fr-CA" b="0" dirty="0" err="1"/>
              <a:t>they</a:t>
            </a:r>
            <a:r>
              <a:rPr lang="fr-CA" b="0" dirty="0"/>
              <a:t>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The people in </a:t>
            </a:r>
            <a:r>
              <a:rPr lang="fr-CA" b="0" dirty="0" err="1"/>
              <a:t>your</a:t>
            </a:r>
            <a:r>
              <a:rPr lang="fr-CA" b="0" dirty="0"/>
              <a:t> Buddy System group </a:t>
            </a:r>
            <a:r>
              <a:rPr lang="fr-CA" b="0" dirty="0" err="1"/>
              <a:t>will</a:t>
            </a:r>
            <a:r>
              <a:rPr lang="fr-CA" b="0" dirty="0"/>
              <a:t> </a:t>
            </a:r>
            <a:r>
              <a:rPr lang="fr-CA" b="0" dirty="0" err="1"/>
              <a:t>be</a:t>
            </a:r>
            <a:r>
              <a:rPr lang="fr-CA" b="0" dirty="0"/>
              <a:t> </a:t>
            </a:r>
            <a:r>
              <a:rPr lang="fr-CA" b="0" dirty="0" err="1"/>
              <a:t>assigned</a:t>
            </a:r>
            <a:r>
              <a:rPr lang="fr-CA" b="0" dirty="0"/>
              <a:t> </a:t>
            </a:r>
            <a:r>
              <a:rPr lang="fr-CA" b="0" dirty="0" err="1"/>
              <a:t>randomly</a:t>
            </a:r>
            <a:r>
              <a:rPr lang="fr-CA"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Take note of who your buddies are, </a:t>
            </a:r>
            <a:r>
              <a:rPr lang="en-CA" dirty="0"/>
              <a:t>share email addresses for further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assigned to your Buddies in breakout rooms, you will get a 1 minute 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1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fr-CA" dirty="0"/>
          </a:p>
          <a:p>
            <a:r>
              <a:rPr lang="en-US" dirty="0"/>
              <a:t>(Read from the slide the main bullets)</a:t>
            </a:r>
          </a:p>
          <a:p>
            <a:endParaRPr lang="en-US" dirty="0"/>
          </a:p>
          <a:p>
            <a:r>
              <a:rPr lang="en-US" b="0" i="0" dirty="0">
                <a:solidFill>
                  <a:srgbClr val="202122"/>
                </a:solidFill>
                <a:effectLst/>
                <a:latin typeface="inherit"/>
              </a:rPr>
              <a:t>Not available anymore, still some good videos on their </a:t>
            </a:r>
            <a:r>
              <a:rPr lang="en-US" b="0" i="0" dirty="0" err="1">
                <a:solidFill>
                  <a:srgbClr val="202122"/>
                </a:solidFill>
                <a:effectLst/>
                <a:latin typeface="inherit"/>
              </a:rPr>
              <a:t>youtube</a:t>
            </a:r>
            <a:r>
              <a:rPr lang="en-US" b="0" i="0" dirty="0">
                <a:solidFill>
                  <a:srgbClr val="202122"/>
                </a:solidFill>
                <a:effectLst/>
                <a:latin typeface="inherit"/>
              </a:rPr>
              <a:t> channel: </a:t>
            </a:r>
            <a:r>
              <a:rPr lang="en-US" b="0" i="0" u="sng" dirty="0">
                <a:solidFill>
                  <a:srgbClr val="0278A4"/>
                </a:solidFill>
                <a:effectLst/>
                <a:latin typeface="Helvetica" panose="020B0604020202020204" pitchFamily="34" charset="0"/>
                <a:hlinkClick r:id="rId3"/>
              </a:rPr>
              <a:t>https://www.youtube.com/@ElishaGoldsteinPhD/videos</a:t>
            </a:r>
            <a:endParaRPr lang="en-US" b="0" i="0" u="sng" dirty="0">
              <a:solidFill>
                <a:srgbClr val="0278A4"/>
              </a:solidFill>
              <a:effectLst/>
              <a:latin typeface="Helvetica" panose="020B0604020202020204" pitchFamily="34" charset="0"/>
            </a:endParaRPr>
          </a:p>
          <a:p>
            <a:r>
              <a:rPr lang="en-US" b="0" i="0" dirty="0">
                <a:solidFill>
                  <a:srgbClr val="202122"/>
                </a:solidFill>
                <a:effectLst/>
                <a:latin typeface="inherit"/>
              </a:rPr>
              <a:t>(</a:t>
            </a:r>
            <a:r>
              <a:rPr lang="en-US" b="0" i="0" u="sng" dirty="0">
                <a:solidFill>
                  <a:srgbClr val="0278A4"/>
                </a:solidFill>
                <a:effectLst/>
                <a:latin typeface="inherit"/>
                <a:hlinkClick r:id="rId4"/>
              </a:rPr>
              <a:t>http://elishagoldstein.com/videos/sitting-with-awareness-of-thoughts/​</a:t>
            </a:r>
            <a:r>
              <a:rPr lang="en-US" b="0" i="0" u="sng" dirty="0">
                <a:solidFill>
                  <a:srgbClr val="0278A4"/>
                </a:solidFill>
                <a:effectLst/>
                <a:latin typeface="inherit"/>
              </a:rPr>
              <a:t>)</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dirty="0"/>
              <a:t>As </a:t>
            </a:r>
            <a:r>
              <a:rPr lang="fr-CA" dirty="0" err="1"/>
              <a:t>you</a:t>
            </a:r>
            <a:r>
              <a:rPr lang="fr-CA" dirty="0"/>
              <a:t> are </a:t>
            </a:r>
            <a:r>
              <a:rPr lang="fr-CA" dirty="0" err="1"/>
              <a:t>aware</a:t>
            </a:r>
            <a:r>
              <a:rPr lang="fr-CA" dirty="0"/>
              <a:t>, the program </a:t>
            </a:r>
            <a:r>
              <a:rPr lang="fr-CA" dirty="0" err="1"/>
              <a:t>is</a:t>
            </a:r>
            <a:r>
              <a:rPr lang="fr-CA" dirty="0"/>
              <a:t> </a:t>
            </a:r>
            <a:r>
              <a:rPr lang="fr-CA" dirty="0" err="1"/>
              <a:t>hosted</a:t>
            </a:r>
            <a:r>
              <a:rPr lang="fr-CA" dirty="0"/>
              <a:t> by the Canadian Innovation Centre for Mental Health in the Workplace – or </a:t>
            </a:r>
            <a:r>
              <a:rPr lang="en-US" sz="1200" dirty="0"/>
              <a:t>“the Centre” as we call it-, and in collaboration with the Interdepartmental Organizational Change Network -IOCN for short-, this program is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t>
            </a:r>
            <a:r>
              <a:rPr lang="en-US" sz="1200" dirty="0" err="1"/>
              <a:t>Agencie</a:t>
            </a:r>
            <a:endParaRPr lang="fr-CA" sz="1200" dirty="0"/>
          </a:p>
          <a:p>
            <a:pPr marL="171450" lvl="0" indent="-171450">
              <a:spcAft>
                <a:spcPts val="6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dirty="0"/>
              <a:t>Ginette:</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erase</a:t>
            </a:r>
            <a:r>
              <a:rPr lang="fr-CA" baseline="0" dirty="0"/>
              <a:t> all marks, </a:t>
            </a:r>
            <a:r>
              <a:rPr lang="fr-CA" baseline="0" dirty="0" err="1"/>
              <a:t>may</a:t>
            </a:r>
            <a:r>
              <a:rPr lang="fr-CA" baseline="0" dirty="0"/>
              <a:t> </a:t>
            </a:r>
            <a:r>
              <a:rPr lang="fr-CA" baseline="0" dirty="0" err="1"/>
              <a:t>need</a:t>
            </a:r>
            <a:r>
              <a:rPr lang="fr-CA" baseline="0" dirty="0"/>
              <a:t> to </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from</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from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from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sz="1200" b="1" dirty="0"/>
              <a:t>Alejandro:</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 us </a:t>
            </a:r>
            <a:r>
              <a:rPr lang="fr-CA" dirty="0" err="1"/>
              <a:t>talking</a:t>
            </a:r>
            <a:r>
              <a:rPr lang="fr-CA" dirty="0"/>
              <a:t> </a:t>
            </a:r>
            <a:r>
              <a:rPr lang="fr-CA" dirty="0" err="1"/>
              <a:t>most</a:t>
            </a:r>
            <a:r>
              <a:rPr lang="fr-CA" dirty="0"/>
              <a:t> of</a:t>
            </a:r>
            <a:r>
              <a:rPr lang="fr-CA" baseline="0" dirty="0"/>
              <a:t>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80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3ADE9-F136-C38A-F979-6C4EB2C11533}"/>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2023-05-08</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0" name="Picture 9">
            <a:extLst>
              <a:ext uri="{FF2B5EF4-FFF2-40B4-BE49-F238E27FC236}">
                <a16:creationId xmlns:a16="http://schemas.microsoft.com/office/drawing/2014/main" id="{E0CB657C-8948-3CC8-FB5D-10200733140E}"/>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FD77B1-6766-4E64-AFC9-A6C879E09B12}"/>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DF41075-1592-F9CB-1F33-62C8DA79FBDA}"/>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2023-05-08</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2023-05-08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2023-05-08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2023-05-08</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
        <p:nvSpPr>
          <p:cNvPr id="6"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DD8D2C76-5BFE-9EE4-8801-BF5B4ABE103C}"/>
              </a:ext>
            </a:extLst>
          </p:cNvPr>
          <p:cNvSpPr txBox="1"/>
          <p:nvPr userDrawn="1"/>
        </p:nvSpPr>
        <p:spPr>
          <a:xfrm>
            <a:off x="6381045" y="59583"/>
            <a:ext cx="2762954" cy="161583"/>
          </a:xfrm>
          <a:prstGeom prst="rect">
            <a:avLst/>
          </a:prstGeom>
          <a:noFill/>
        </p:spPr>
        <p:txBody>
          <a:bodyPr vert="horz" wrap="square" lIns="0" tIns="0" rIns="0" bIns="0" rtlCol="0" anchor="ctr" anchorCtr="1">
            <a:spAutoFit/>
          </a:bodyPr>
          <a:lstStyle/>
          <a:p>
            <a:pPr algn="r">
              <a:spcBef>
                <a:spcPts val="0"/>
              </a:spcBef>
              <a:spcAft>
                <a:spcPts val="0"/>
              </a:spcAft>
            </a:pPr>
            <a:r>
              <a:rPr lang="en-US" sz="1050" dirty="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8.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9.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51.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greatergood.berkeley.edu/article/item/how_to_upgrade_your_gratitude_paracti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archive.org/details/BodyScan6minsB" TargetMode="External"/><Relationship Id="rId7" Type="http://schemas.openxmlformats.org/officeDocument/2006/relationships/image" Target="../media/image23.png"/><Relationship Id="rId12"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youtube.com/watch?v=xLoK5rOl8Qk" TargetMode="External"/><Relationship Id="rId11" Type="http://schemas.openxmlformats.org/officeDocument/2006/relationships/image" Target="../media/image37.png"/><Relationship Id="rId5" Type="http://schemas.openxmlformats.org/officeDocument/2006/relationships/hyperlink" Target="https://www.youtube.com/watch?v=6aysZYNGse0" TargetMode="External"/><Relationship Id="rId10" Type="http://schemas.microsoft.com/office/2007/relationships/hdphoto" Target="../media/hdphoto4.wdp"/><Relationship Id="rId4" Type="http://schemas.openxmlformats.org/officeDocument/2006/relationships/hyperlink" Target="https://www.youtube.com/watch?v=TRnq8u-3JWU%C2%A0" TargetMode="External"/><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4.jp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34.jpeg"/><Relationship Id="rId12"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6.jp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35.png"/><Relationship Id="rId1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May 8, 2023</a:t>
            </a:r>
          </a:p>
        </p:txBody>
      </p:sp>
      <p:sp>
        <p:nvSpPr>
          <p:cNvPr id="4" name="Rectangle 3">
            <a:extLst>
              <a:ext uri="{FF2B5EF4-FFF2-40B4-BE49-F238E27FC236}">
                <a16:creationId xmlns:a16="http://schemas.microsoft.com/office/drawing/2014/main" id="{159A81BC-98E4-D387-4E68-2686B3C51368}"/>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3B66DD6B-DF5A-5BDD-AF31-FA5D0753725A}"/>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xtra, Extra. God's news is good news. - Church Logo Branding : Be Known  for Something">
            <a:extLst>
              <a:ext uri="{FF2B5EF4-FFF2-40B4-BE49-F238E27FC236}">
                <a16:creationId xmlns:a16="http://schemas.microsoft.com/office/drawing/2014/main" id="{E62AD281-92CF-BA0B-7220-00208F93B93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6632"/>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7024D2-A496-92AE-211B-BDA15A1EAB9D}"/>
              </a:ext>
            </a:extLst>
          </p:cNvPr>
          <p:cNvSpPr>
            <a:spLocks noGrp="1"/>
          </p:cNvSpPr>
          <p:nvPr>
            <p:ph type="title"/>
          </p:nvPr>
        </p:nvSpPr>
        <p:spPr/>
        <p:txBody>
          <a:bodyPr/>
          <a:lstStyle/>
          <a:p>
            <a:pPr algn="ctr"/>
            <a:r>
              <a:rPr lang="en-CA" dirty="0"/>
              <a:t>Dates adjusted</a:t>
            </a:r>
          </a:p>
        </p:txBody>
      </p:sp>
      <p:sp>
        <p:nvSpPr>
          <p:cNvPr id="3" name="Content Placeholder 2">
            <a:extLst>
              <a:ext uri="{FF2B5EF4-FFF2-40B4-BE49-F238E27FC236}">
                <a16:creationId xmlns:a16="http://schemas.microsoft.com/office/drawing/2014/main" id="{910DFA06-AAFE-2B03-75E1-FD22E095F7DE}"/>
              </a:ext>
            </a:extLst>
          </p:cNvPr>
          <p:cNvSpPr>
            <a:spLocks noGrp="1"/>
          </p:cNvSpPr>
          <p:nvPr>
            <p:ph idx="1"/>
          </p:nvPr>
        </p:nvSpPr>
        <p:spPr>
          <a:xfrm>
            <a:off x="457200" y="2134814"/>
            <a:ext cx="8229600" cy="3991349"/>
          </a:xfrm>
        </p:spPr>
        <p:txBody>
          <a:bodyPr/>
          <a:lstStyle/>
          <a:p>
            <a:pPr algn="l">
              <a:buFont typeface="Arial" panose="020B0604020202020204" pitchFamily="34" charset="0"/>
              <a:buChar char="•"/>
            </a:pPr>
            <a:r>
              <a:rPr lang="en-US" b="1" i="0" dirty="0">
                <a:solidFill>
                  <a:srgbClr val="202122"/>
                </a:solidFill>
                <a:effectLst/>
                <a:latin typeface="Arial" panose="020B0604020202020204" pitchFamily="34" charset="0"/>
              </a:rPr>
              <a:t>New Start date: May 8, 2023</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New End date: June 27, 2023</a:t>
            </a:r>
          </a:p>
          <a:p>
            <a:pPr algn="l">
              <a:buFont typeface="Arial" panose="020B0604020202020204" pitchFamily="34" charset="0"/>
              <a:buChar char="•"/>
            </a:pPr>
            <a:r>
              <a:rPr lang="en-US" b="1" i="0" dirty="0">
                <a:solidFill>
                  <a:srgbClr val="202122"/>
                </a:solidFill>
                <a:effectLst/>
                <a:latin typeface="Arial" panose="020B0604020202020204" pitchFamily="34" charset="0"/>
              </a:rPr>
              <a:t>Updated -</a:t>
            </a:r>
            <a:r>
              <a:rPr lang="en-US" b="0" i="0" dirty="0">
                <a:solidFill>
                  <a:srgbClr val="202122"/>
                </a:solidFill>
                <a:effectLst/>
                <a:latin typeface="Arial" panose="020B0604020202020204" pitchFamily="34" charset="0"/>
              </a:rPr>
              <a:t> Days: Mondays, exception on:</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May 23 (as the Monday, May 22, is a holiday) and </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June 27 (as the Monday, June 26, is a holiday in QC)</a:t>
            </a:r>
          </a:p>
          <a:p>
            <a:endParaRPr lang="en-US" dirty="0"/>
          </a:p>
        </p:txBody>
      </p:sp>
      <p:pic>
        <p:nvPicPr>
          <p:cNvPr id="1026" name="Picture 2" descr="Daily news-1574184757 | Free SVG">
            <a:extLst>
              <a:ext uri="{FF2B5EF4-FFF2-40B4-BE49-F238E27FC236}">
                <a16:creationId xmlns:a16="http://schemas.microsoft.com/office/drawing/2014/main" id="{54625138-A873-B8F2-3747-0EFF8DC88A9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6848" y="262606"/>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3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a:t>
            </a:r>
            <a:r>
              <a:rPr lang="en-CA"/>
              <a:t>exercise </a:t>
            </a:r>
          </a:p>
          <a:p>
            <a:r>
              <a:rPr lang="en-CA"/>
              <a:t>Agenda</a:t>
            </a:r>
            <a:endParaRPr lang="en-CA" dirty="0"/>
          </a:p>
          <a:p>
            <a:r>
              <a:rPr lang="en-CA" dirty="0"/>
              <a:t>Mindfulness Theory</a:t>
            </a:r>
          </a:p>
          <a:p>
            <a:endParaRPr lang="en-CA" dirty="0"/>
          </a:p>
          <a:p>
            <a:r>
              <a:rPr lang="en-CA" dirty="0"/>
              <a:t>Mindful exercise(s)</a:t>
            </a:r>
          </a:p>
          <a:p>
            <a:r>
              <a:rPr lang="en-CA" dirty="0"/>
              <a:t>Practice for the week</a:t>
            </a:r>
          </a:p>
          <a:p>
            <a:r>
              <a:rPr lang="en-CA" dirty="0"/>
              <a:t>Debrief in plenary session</a:t>
            </a:r>
          </a:p>
          <a:p>
            <a:r>
              <a:rPr lang="en-CA" dirty="0"/>
              <a:t>Debrief in breakout rooms</a:t>
            </a:r>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456D22E4-CF50-2155-5B43-F968921F399E}"/>
              </a:ext>
            </a:extLst>
          </p:cNvPr>
          <p:cNvGrpSpPr/>
          <p:nvPr/>
        </p:nvGrpSpPr>
        <p:grpSpPr>
          <a:xfrm>
            <a:off x="3275856" y="274638"/>
            <a:ext cx="2116286" cy="1018470"/>
            <a:chOff x="6386628" y="4475899"/>
            <a:chExt cx="2116286" cy="1018470"/>
          </a:xfrm>
        </p:grpSpPr>
        <p:pic>
          <p:nvPicPr>
            <p:cNvPr id="6" name="Picture 2" descr="Image result for msteams logo">
              <a:extLst>
                <a:ext uri="{FF2B5EF4-FFF2-40B4-BE49-F238E27FC236}">
                  <a16:creationId xmlns:a16="http://schemas.microsoft.com/office/drawing/2014/main" id="{4ACCA8C1-B0B8-1250-E2B5-3B65545FC8B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F19163-7E1F-DA61-2CE7-81794970A2FA}"/>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1983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for this program, thus it is considered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Community of Practice:</a:t>
            </a:r>
          </a:p>
          <a:p>
            <a:endParaRPr lang="en-CA" sz="2400" dirty="0"/>
          </a:p>
          <a:p>
            <a:endParaRPr lang="en-CA" sz="2400" dirty="0"/>
          </a:p>
        </p:txBody>
      </p:sp>
      <p:sp>
        <p:nvSpPr>
          <p:cNvPr id="6" name="Rectangle 5"/>
          <p:cNvSpPr/>
          <p:nvPr/>
        </p:nvSpPr>
        <p:spPr>
          <a:xfrm>
            <a:off x="1403648" y="3717032"/>
            <a:ext cx="6684615" cy="1685077"/>
          </a:xfrm>
          <a:prstGeom prst="rect">
            <a:avLst/>
          </a:prstGeom>
        </p:spPr>
        <p:txBody>
          <a:bodyPr wrap="square">
            <a:spAutoFit/>
          </a:bodyPr>
          <a:lstStyle/>
          <a:p>
            <a:pPr marL="285750" indent="-285750">
              <a:spcBef>
                <a:spcPts val="300"/>
              </a:spcBef>
              <a:buFont typeface="Wingdings" panose="05000000000000000000" pitchFamily="2" charset="2"/>
              <a:buChar char="ü"/>
            </a:pPr>
            <a:r>
              <a:rPr lang="en-CA" sz="2400" dirty="0"/>
              <a:t>To leverage the collective knowledge of the group</a:t>
            </a:r>
          </a:p>
          <a:p>
            <a:pPr marL="285750" indent="-285750">
              <a:spcBef>
                <a:spcPts val="300"/>
              </a:spcBef>
              <a:buFont typeface="Wingdings" panose="05000000000000000000" pitchFamily="2" charset="2"/>
              <a:buChar char="ü"/>
            </a:pPr>
            <a:r>
              <a:rPr lang="en-CA" sz="2400" dirty="0">
                <a:solidFill>
                  <a:prstClr val="black"/>
                </a:solidFill>
              </a:rPr>
              <a:t>To access the recording and slides of all sessions</a:t>
            </a:r>
            <a:endParaRPr lang="en-CA" sz="2400" dirty="0"/>
          </a:p>
          <a:p>
            <a:pPr marL="285750" indent="-285750">
              <a:spcBef>
                <a:spcPts val="300"/>
              </a:spcBef>
              <a:buFont typeface="Wingdings" panose="05000000000000000000" pitchFamily="2" charset="2"/>
              <a:buChar char="ü"/>
            </a:pPr>
            <a:r>
              <a:rPr lang="en-CA" sz="2400" dirty="0"/>
              <a:t>To ask questions</a:t>
            </a:r>
          </a:p>
          <a:p>
            <a:pPr marL="285750" indent="-285750">
              <a:spcBef>
                <a:spcPts val="300"/>
              </a:spcBef>
              <a:buFont typeface="Wingdings" panose="05000000000000000000" pitchFamily="2" charset="2"/>
              <a:buChar char="ü"/>
            </a:pPr>
            <a:r>
              <a:rPr lang="en-CA" sz="2400" dirty="0"/>
              <a:t>To share experiences</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8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Sessions are Recorded</a:t>
            </a:r>
          </a:p>
        </p:txBody>
      </p:sp>
      <p:sp>
        <p:nvSpPr>
          <p:cNvPr id="3" name="Content Placeholder 2"/>
          <p:cNvSpPr>
            <a:spLocks noGrp="1"/>
          </p:cNvSpPr>
          <p:nvPr>
            <p:ph idx="1"/>
          </p:nvPr>
        </p:nvSpPr>
        <p:spPr>
          <a:xfrm>
            <a:off x="457200" y="1600200"/>
            <a:ext cx="8363272" cy="4637112"/>
          </a:xfrm>
        </p:spPr>
        <p:txBody>
          <a:bodyPr>
            <a:normAutofit/>
          </a:bodyPr>
          <a:lstStyle/>
          <a:p>
            <a:r>
              <a:rPr lang="en-US" dirty="0"/>
              <a:t>For sharing via the Cohort page:</a:t>
            </a:r>
          </a:p>
          <a:p>
            <a:pPr lvl="1"/>
            <a:r>
              <a:rPr lang="en-US" dirty="0"/>
              <a:t>The recording is helpful for those who miss a session or would like to revisit the material</a:t>
            </a:r>
          </a:p>
          <a:p>
            <a:pPr lvl="1"/>
            <a:r>
              <a:rPr lang="en-US" dirty="0"/>
              <a:t>Be assured, if there is ever something sensitive recorded, at the request of those involved, the recording will be edited before posting</a:t>
            </a:r>
          </a:p>
          <a:p>
            <a:pPr lvl="1"/>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5763222" y="562471"/>
            <a:ext cx="3380778" cy="1710334"/>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92500" lnSpcReduction="20000"/>
          </a:bodyPr>
          <a:lstStyle/>
          <a:p>
            <a:r>
              <a:rPr lang="en-US" dirty="0"/>
              <a:t>How do you see us connecting throughout </a:t>
            </a:r>
            <a:br>
              <a:rPr lang="en-US" dirty="0"/>
            </a:br>
            <a:r>
              <a:rPr lang="en-US" dirty="0"/>
              <a:t>the weeks of this program?</a:t>
            </a:r>
          </a:p>
          <a:p>
            <a:pPr lvl="1"/>
            <a:r>
              <a:rPr lang="fr-CA" dirty="0" err="1"/>
              <a:t>During</a:t>
            </a:r>
            <a:r>
              <a:rPr lang="fr-CA" dirty="0"/>
              <a:t> the session by </a:t>
            </a:r>
            <a:r>
              <a:rPr lang="fr-CA" dirty="0" err="1"/>
              <a:t>Sub</a:t>
            </a:r>
            <a:r>
              <a:rPr lang="fr-CA" dirty="0"/>
              <a:t>-groups and Debriefs (</a:t>
            </a:r>
            <a:r>
              <a:rPr lang="fr-CA" dirty="0" err="1"/>
              <a:t>breakout</a:t>
            </a:r>
            <a:r>
              <a:rPr lang="fr-CA" dirty="0"/>
              <a:t> </a:t>
            </a:r>
            <a:r>
              <a:rPr lang="fr-CA" dirty="0" err="1"/>
              <a:t>rooms</a:t>
            </a:r>
            <a:r>
              <a:rPr lang="fr-CA" dirty="0"/>
              <a:t> &amp; </a:t>
            </a:r>
            <a:r>
              <a:rPr lang="fr-CA" dirty="0" err="1"/>
              <a:t>plenary</a:t>
            </a:r>
            <a:r>
              <a:rPr lang="fr-CA" dirty="0"/>
              <a:t>)</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4C4239-A3A6-C99E-53D1-FF21386C5B65}"/>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2A5C31B8-9498-6CFB-301F-CB65066AABB1}"/>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grpSp>
        <p:nvGrpSpPr>
          <p:cNvPr id="16" name="Group 15">
            <a:extLst>
              <a:ext uri="{FF2B5EF4-FFF2-40B4-BE49-F238E27FC236}">
                <a16:creationId xmlns:a16="http://schemas.microsoft.com/office/drawing/2014/main" id="{103057B6-1A92-ECAA-9343-F2589A38CB70}"/>
              </a:ext>
            </a:extLst>
          </p:cNvPr>
          <p:cNvGrpSpPr/>
          <p:nvPr/>
        </p:nvGrpSpPr>
        <p:grpSpPr>
          <a:xfrm>
            <a:off x="460184" y="1417638"/>
            <a:ext cx="3428054" cy="2776025"/>
            <a:chOff x="460184" y="1417638"/>
            <a:chExt cx="3428054" cy="2776025"/>
          </a:xfrm>
        </p:grpSpPr>
        <p:sp>
          <p:nvSpPr>
            <p:cNvPr id="56" name="TextBox 55"/>
            <p:cNvSpPr txBox="1"/>
            <p:nvPr/>
          </p:nvSpPr>
          <p:spPr>
            <a:xfrm>
              <a:off x="460184" y="1417638"/>
              <a:ext cx="3428054" cy="830997"/>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nvGrpSpPr>
            <p:cNvPr id="4" name="Group 8">
              <a:extLst>
                <a:ext uri="{FF2B5EF4-FFF2-40B4-BE49-F238E27FC236}">
                  <a16:creationId xmlns:a16="http://schemas.microsoft.com/office/drawing/2014/main" id="{3BA9ACE8-1F83-F585-2AA9-E83DF9DF0F80}"/>
                </a:ext>
              </a:extLst>
            </p:cNvPr>
            <p:cNvGrpSpPr/>
            <p:nvPr/>
          </p:nvGrpSpPr>
          <p:grpSpPr>
            <a:xfrm>
              <a:off x="1023665" y="2177439"/>
              <a:ext cx="2051720" cy="2016224"/>
              <a:chOff x="1691680" y="5343137"/>
              <a:chExt cx="803649" cy="818086"/>
            </a:xfrm>
          </p:grpSpPr>
          <p:pic>
            <p:nvPicPr>
              <p:cNvPr id="14" name="Picture 10">
                <a:extLst>
                  <a:ext uri="{FF2B5EF4-FFF2-40B4-BE49-F238E27FC236}">
                    <a16:creationId xmlns:a16="http://schemas.microsoft.com/office/drawing/2014/main" id="{2A6AEC4E-1829-E6CF-EC77-3A963F5DFA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2">
                <a:extLst>
                  <a:ext uri="{FF2B5EF4-FFF2-40B4-BE49-F238E27FC236}">
                    <a16:creationId xmlns:a16="http://schemas.microsoft.com/office/drawing/2014/main" id="{5C88A990-03A5-5144-ABE1-5864BB932FB0}"/>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24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7694" y="469205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5">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4.07407E-6 L 0.72656 -0.0044 " pathEditMode="relative" rAng="0" ptsTypes="AA">
                                      <p:cBhvr>
                                        <p:cTn id="5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579296" cy="4493096"/>
          </a:xfrm>
        </p:spPr>
        <p:txBody>
          <a:bodyPr>
            <a:normAutofit lnSpcReduction="10000"/>
          </a:bodyPr>
          <a:lstStyle/>
          <a:p>
            <a:r>
              <a:rPr lang="en-CA" dirty="0"/>
              <a:t>You are expected to touch base with your buddies once a week</a:t>
            </a:r>
          </a:p>
          <a:p>
            <a:r>
              <a:rPr lang="en-CA" dirty="0"/>
              <a:t>During that conversation, you will:</a:t>
            </a:r>
          </a:p>
          <a:p>
            <a:pPr lvl="1"/>
            <a:r>
              <a:rPr lang="en-CA" dirty="0"/>
              <a:t>Discuss your experiences of the week </a:t>
            </a:r>
            <a:br>
              <a:rPr lang="en-CA" dirty="0"/>
            </a:br>
            <a:r>
              <a:rPr lang="en-CA" dirty="0"/>
              <a:t>what was interesting, challenging, and what you liked the most</a:t>
            </a:r>
          </a:p>
          <a:p>
            <a:pPr lvl="1"/>
            <a:r>
              <a:rPr lang="en-CA" dirty="0"/>
              <a:t>Minimum of a 30 minute call recommended (5 mins for each)</a:t>
            </a:r>
          </a:p>
          <a:p>
            <a:r>
              <a:rPr lang="en-CA" dirty="0"/>
              <a:t>Helps with increasing support and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 Buddies</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a:bodyPr>
          <a:lstStyle/>
          <a:p>
            <a:pPr marL="0" indent="0">
              <a:buNone/>
            </a:pPr>
            <a:r>
              <a:rPr lang="en-CA" i="1" dirty="0"/>
              <a:t>In the next 10 minutes (approx.): </a:t>
            </a:r>
          </a:p>
          <a:p>
            <a:pPr marL="514350" indent="-514350">
              <a:buFont typeface="+mj-lt"/>
              <a:buAutoNum type="arabicPeriod"/>
            </a:pPr>
            <a:r>
              <a:rPr lang="en-CA" b="1" dirty="0"/>
              <a:t>Take note of who your buddies are</a:t>
            </a:r>
          </a:p>
          <a:p>
            <a:pPr marL="514350" indent="-514350">
              <a:buFont typeface="+mj-lt"/>
              <a:buAutoNum type="arabicPeriod"/>
            </a:pPr>
            <a:r>
              <a:rPr lang="en-CA" dirty="0"/>
              <a:t>You have the opportunity to quickly introduce yourself to your Buddies:</a:t>
            </a:r>
          </a:p>
          <a:p>
            <a:pPr lvl="1"/>
            <a:r>
              <a:rPr lang="en-CA" dirty="0"/>
              <a:t>1 minute per person</a:t>
            </a:r>
          </a:p>
          <a:p>
            <a:pPr lvl="1"/>
            <a:r>
              <a:rPr lang="en-CA" dirty="0"/>
              <a:t>Introduce yourself</a:t>
            </a:r>
          </a:p>
          <a:p>
            <a:pPr lvl="1"/>
            <a:r>
              <a:rPr lang="en-CA" dirty="0"/>
              <a:t>Share something you’re passionate about, or something you consider funny or interesting about yourself</a:t>
            </a:r>
          </a:p>
          <a:p>
            <a:pPr lvl="1"/>
            <a:r>
              <a:rPr lang="en-CA" dirty="0"/>
              <a:t>Be sure to agree on a date and time to connect on a weekly basis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178560" y="-94953"/>
            <a:ext cx="1931822" cy="1860183"/>
          </a:xfrm>
          <a:prstGeom prst="rect">
            <a:avLst/>
          </a:prstGeom>
        </p:spPr>
      </p:pic>
      <p:grpSp>
        <p:nvGrpSpPr>
          <p:cNvPr id="4" name="Group 3">
            <a:extLst>
              <a:ext uri="{FF2B5EF4-FFF2-40B4-BE49-F238E27FC236}">
                <a16:creationId xmlns:a16="http://schemas.microsoft.com/office/drawing/2014/main" id="{D4DFC262-7677-85C1-1C23-459E8A65EDDA}"/>
              </a:ext>
            </a:extLst>
          </p:cNvPr>
          <p:cNvGrpSpPr/>
          <p:nvPr/>
        </p:nvGrpSpPr>
        <p:grpSpPr>
          <a:xfrm>
            <a:off x="7668344" y="6159853"/>
            <a:ext cx="608297" cy="654519"/>
            <a:chOff x="1691680" y="5343137"/>
            <a:chExt cx="803649" cy="818086"/>
          </a:xfrm>
        </p:grpSpPr>
        <p:pic>
          <p:nvPicPr>
            <p:cNvPr id="5" name="Picture 4">
              <a:extLst>
                <a:ext uri="{FF2B5EF4-FFF2-40B4-BE49-F238E27FC236}">
                  <a16:creationId xmlns:a16="http://schemas.microsoft.com/office/drawing/2014/main" id="{8D42886E-3A79-4152-8E3D-DB89220DC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763CFD8-BD65-68C3-B97A-CF3B71779DF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461665"/>
          </a:xfrm>
          <a:prstGeom prst="rect">
            <a:avLst/>
          </a:prstGeom>
        </p:spPr>
        <p:txBody>
          <a:bodyPr wrap="square">
            <a:spAutoFit/>
          </a:bodyPr>
          <a:lstStyle/>
          <a:p>
            <a:r>
              <a:rPr lang="en-CA" sz="1200" dirty="0">
                <a:hlinkClick r:id="rId4"/>
              </a:rPr>
              <a:t>http://greatergood.berkeley.edu/article/item/how_to_upgrade_your_gratitude_paractice</a:t>
            </a:r>
            <a:r>
              <a:rPr lang="en-CA" sz="1200" dirty="0"/>
              <a:t> </a:t>
            </a:r>
          </a:p>
        </p:txBody>
      </p:sp>
      <p:grpSp>
        <p:nvGrpSpPr>
          <p:cNvPr id="6" name="Group 5">
            <a:extLst>
              <a:ext uri="{FF2B5EF4-FFF2-40B4-BE49-F238E27FC236}">
                <a16:creationId xmlns:a16="http://schemas.microsoft.com/office/drawing/2014/main" id="{0183767D-3F8C-FDDC-95B8-A3F8A8BF8F40}"/>
              </a:ext>
            </a:extLst>
          </p:cNvPr>
          <p:cNvGrpSpPr/>
          <p:nvPr/>
        </p:nvGrpSpPr>
        <p:grpSpPr>
          <a:xfrm>
            <a:off x="7668344" y="6159853"/>
            <a:ext cx="608297" cy="654519"/>
            <a:chOff x="1691680" y="5343137"/>
            <a:chExt cx="803649" cy="818086"/>
          </a:xfrm>
        </p:grpSpPr>
        <p:pic>
          <p:nvPicPr>
            <p:cNvPr id="8" name="Picture 7">
              <a:extLst>
                <a:ext uri="{FF2B5EF4-FFF2-40B4-BE49-F238E27FC236}">
                  <a16:creationId xmlns:a16="http://schemas.microsoft.com/office/drawing/2014/main" id="{5F8B3E2E-F9BC-286F-87E1-5C0C66AC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044A80F0-9C4F-D614-BE67-1476141FC49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r>
              <a:rPr lang="en-CA" dirty="0"/>
              <a:t>Connecting – once a week with you buddies</a:t>
            </a:r>
          </a:p>
          <a:p>
            <a:pPr lvl="1"/>
            <a:r>
              <a:rPr lang="en-CA" dirty="0"/>
              <a:t>Recommended 30 minutes call: 5 mins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mins body scan – daily</a:t>
            </a:r>
            <a:br>
              <a:rPr lang="en-CA" dirty="0"/>
            </a:br>
            <a:r>
              <a:rPr lang="en-CA" sz="2100" dirty="0">
                <a:hlinkClick r:id="rId3"/>
              </a:rPr>
              <a:t>https://archive.org/details/BodyScan6minsB</a:t>
            </a:r>
            <a:br>
              <a:rPr lang="en-CA" sz="2100" dirty="0"/>
            </a:br>
            <a:r>
              <a:rPr lang="en-US" sz="1400" b="0" i="0" u="sng" dirty="0">
                <a:solidFill>
                  <a:srgbClr val="0278A4"/>
                </a:solidFill>
                <a:effectLst/>
                <a:latin typeface="Helvetica" panose="020B0604020202020204" pitchFamily="34" charset="0"/>
                <a:hlinkClick r:id="rId4"/>
              </a:rPr>
              <a:t>https://www.youtube.com/watch?v=TRnq8u-3JWU </a:t>
            </a:r>
            <a:br>
              <a:rPr lang="en-US" sz="1400" dirty="0"/>
            </a:br>
            <a:r>
              <a:rPr lang="en-US" sz="1400" b="0" i="0" u="sng" dirty="0">
                <a:solidFill>
                  <a:srgbClr val="0278A4"/>
                </a:solidFill>
                <a:effectLst/>
                <a:latin typeface="Helvetica" panose="020B0604020202020204" pitchFamily="34" charset="0"/>
                <a:hlinkClick r:id="rId5"/>
              </a:rPr>
              <a:t>https://www.youtube.com/watch?v=6aysZYNGse0</a:t>
            </a:r>
            <a:br>
              <a:rPr lang="en-US" sz="1400" dirty="0"/>
            </a:br>
            <a:r>
              <a:rPr lang="en-US" sz="1400" b="0" i="0" dirty="0">
                <a:solidFill>
                  <a:srgbClr val="333333"/>
                </a:solidFill>
                <a:effectLst/>
                <a:latin typeface="Helvetica" panose="020B0604020202020204" pitchFamily="34" charset="0"/>
              </a:rPr>
              <a:t>(aimed at kids, but still really good) </a:t>
            </a:r>
            <a:r>
              <a:rPr lang="en-US" sz="1400" b="0" i="0" u="sng" dirty="0">
                <a:solidFill>
                  <a:srgbClr val="0278A4"/>
                </a:solidFill>
                <a:effectLst/>
                <a:latin typeface="Helvetica" panose="020B0604020202020204" pitchFamily="34" charset="0"/>
                <a:hlinkClick r:id="rId6"/>
              </a:rPr>
              <a:t>https://www.youtube.com/watch?v=xLoK5rOl8Qk</a:t>
            </a:r>
            <a:br>
              <a:rPr lang="en-CA" sz="2100" dirty="0"/>
            </a:b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7638" y="5157192"/>
            <a:ext cx="3348865"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7526745" cy="630140"/>
          </a:xfrm>
        </p:spPr>
        <p:txBody>
          <a:bodyPr>
            <a:noAutofit/>
          </a:bodyPr>
          <a:lstStyle/>
          <a:p>
            <a:r>
              <a:rPr lang="en-US" sz="2800" b="1" i="0" dirty="0">
                <a:solidFill>
                  <a:srgbClr val="202122"/>
                </a:solidFill>
                <a:effectLst/>
                <a:latin typeface="Arial" panose="020B0604020202020204" pitchFamily="34" charset="0"/>
              </a:rPr>
              <a:t>Delivered by</a:t>
            </a:r>
            <a:r>
              <a:rPr lang="en-US" sz="2800" i="0" dirty="0">
                <a:solidFill>
                  <a:srgbClr val="202122"/>
                </a:solidFill>
                <a:effectLst/>
                <a:latin typeface="Arial" panose="020B0604020202020204" pitchFamily="34" charset="0"/>
              </a:rPr>
              <a:t> a team of volunteer </a:t>
            </a:r>
            <a:r>
              <a:rPr lang="en-US" sz="2800" b="1" i="0" dirty="0">
                <a:solidFill>
                  <a:srgbClr val="202122"/>
                </a:solidFill>
                <a:effectLst/>
                <a:latin typeface="Arial" panose="020B0604020202020204" pitchFamily="34" charset="0"/>
                <a:hlinkClick r:id="rId4"/>
              </a:rPr>
              <a:t>facilitators</a:t>
            </a:r>
            <a:endParaRPr lang="fr-CA" sz="2800" u="none" dirty="0">
              <a:solidFill>
                <a:srgbClr val="FF0000"/>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914978" y="1087730"/>
            <a:ext cx="1107688" cy="1722260"/>
            <a:chOff x="5004588" y="1752216"/>
            <a:chExt cx="1333686" cy="1968032"/>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1" y="3333381"/>
              <a:ext cx="1229390" cy="386867"/>
            </a:xfrm>
            <a:prstGeom prst="rect">
              <a:avLst/>
            </a:prstGeom>
            <a:noFill/>
          </p:spPr>
          <p:txBody>
            <a:bodyPr wrap="square">
              <a:spAutoFit/>
            </a:bodyPr>
            <a:lstStyle/>
            <a:p>
              <a:pPr algn="ctr"/>
              <a:r>
                <a:rPr lang="en-US" sz="1600" b="1" i="1" dirty="0">
                  <a:solidFill>
                    <a:srgbClr val="202122"/>
                  </a:solidFill>
                  <a:effectLst/>
                </a:rPr>
                <a:t>Alison</a:t>
              </a:r>
              <a:endParaRPr lang="en-US" sz="1600" i="1" dirty="0"/>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4851204" y="4866521"/>
            <a:ext cx="1216434" cy="1751125"/>
            <a:chOff x="7063464" y="3978192"/>
            <a:chExt cx="1412533" cy="1923082"/>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Laura</a:t>
              </a:r>
              <a:endParaRPr lang="en-US" sz="1600" i="1" dirty="0"/>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24"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36" name="Group 35">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37" name="TextBox 36">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38"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776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a:t>NCR – Next Slide</a:t>
            </a:r>
          </a:p>
        </p:txBody>
      </p:sp>
      <p:grpSp>
        <p:nvGrpSpPr>
          <p:cNvPr id="23" name="Group 6">
            <a:extLst>
              <a:ext uri="{FF2B5EF4-FFF2-40B4-BE49-F238E27FC236}">
                <a16:creationId xmlns:a16="http://schemas.microsoft.com/office/drawing/2014/main" id="{1B6E7798-EC94-D48D-3F26-4885A4F0F3BC}"/>
              </a:ext>
            </a:extLst>
          </p:cNvPr>
          <p:cNvGrpSpPr/>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12" name="Group 11">
            <a:extLst>
              <a:ext uri="{FF2B5EF4-FFF2-40B4-BE49-F238E27FC236}">
                <a16:creationId xmlns:a16="http://schemas.microsoft.com/office/drawing/2014/main" id="{1F2B7F7B-0D97-4762-200B-D53690758EC8}"/>
              </a:ext>
            </a:extLst>
          </p:cNvPr>
          <p:cNvGrpSpPr/>
          <p:nvPr/>
        </p:nvGrpSpPr>
        <p:grpSpPr>
          <a:xfrm>
            <a:off x="6386628" y="4475899"/>
            <a:ext cx="2116286" cy="1018470"/>
            <a:chOff x="6386628" y="4475899"/>
            <a:chExt cx="2116286" cy="1018470"/>
          </a:xfrm>
        </p:grpSpPr>
        <p:pic>
          <p:nvPicPr>
            <p:cNvPr id="2050" name="Picture 2" descr="Image result for msteams logo">
              <a:extLst>
                <a:ext uri="{FF2B5EF4-FFF2-40B4-BE49-F238E27FC236}">
                  <a16:creationId xmlns:a16="http://schemas.microsoft.com/office/drawing/2014/main" id="{969FEAB3-296F-B3C6-80BA-E3A1CF4F9C1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83B635-B96B-EA28-FCC5-F4B969D36AE1}"/>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92500" lnSpcReduction="2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a:solidFill>
                  <a:schemeClr val="bg1">
                    <a:lumMod val="50000"/>
                  </a:schemeClr>
                </a:solidFill>
              </a:rPr>
              <a:t>This </a:t>
            </a:r>
            <a:r>
              <a:rPr lang="fr-CA" dirty="0" err="1">
                <a:solidFill>
                  <a:schemeClr val="bg1">
                    <a:lumMod val="50000"/>
                  </a:schemeClr>
                </a:solidFill>
              </a:rPr>
              <a:t>is</a:t>
            </a:r>
            <a:r>
              <a:rPr lang="fr-CA" dirty="0">
                <a:solidFill>
                  <a:schemeClr val="bg1">
                    <a:lumMod val="50000"/>
                  </a:schemeClr>
                </a:solidFill>
              </a:rPr>
              <a:t> a hands on workshop (</a:t>
            </a:r>
            <a:r>
              <a:rPr lang="en-US" dirty="0">
                <a:solidFill>
                  <a:schemeClr val="bg1">
                    <a:lumMod val="50000"/>
                  </a:schemeClr>
                </a:solidFill>
              </a:rPr>
              <a:t>done</a:t>
            </a:r>
            <a:r>
              <a:rPr lang="fr-CA" dirty="0">
                <a:solidFill>
                  <a:schemeClr val="bg1">
                    <a:lumMod val="50000"/>
                  </a:schemeClr>
                </a:solidFill>
              </a:rPr>
              <a:t>)</a:t>
            </a:r>
            <a:endParaRPr lang="en-US" dirty="0">
              <a:solidFill>
                <a:schemeClr val="bg1">
                  <a:lumMod val="50000"/>
                </a:schemeClr>
              </a:solidFill>
            </a:endParaRPr>
          </a:p>
          <a:p>
            <a:r>
              <a:rPr lang="en-US" dirty="0"/>
              <a:t>Etiquette / Structure / Cohort / Recordings</a:t>
            </a:r>
          </a:p>
          <a:p>
            <a:r>
              <a:rPr lang="en-US" dirty="0"/>
              <a:t>Main goal of the Program / Target Audience</a:t>
            </a:r>
          </a:p>
          <a:p>
            <a:r>
              <a:rPr lang="en-US" dirty="0"/>
              <a:t>Snail Model</a:t>
            </a:r>
          </a:p>
          <a:p>
            <a:r>
              <a:rPr lang="en-US" dirty="0"/>
              <a:t>The importance of “Connecting” &amp; Buddy System</a:t>
            </a:r>
          </a:p>
          <a:p>
            <a:r>
              <a:rPr lang="en-US" dirty="0"/>
              <a:t>Gratitude Journaling</a:t>
            </a:r>
          </a:p>
          <a:p>
            <a:r>
              <a:rPr lang="en-US" dirty="0"/>
              <a:t>Your takeaway assignment for week 1.</a:t>
            </a:r>
          </a:p>
          <a:p>
            <a:r>
              <a:rPr lang="en-US" dirty="0"/>
              <a:t>Practice: 5 min body scan</a:t>
            </a:r>
          </a:p>
          <a:p>
            <a:r>
              <a:rPr lang="en-US" dirty="0"/>
              <a:t>Debriefs</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58362546383233bc9dbf7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4922</TotalTime>
  <Words>5333</Words>
  <Application>Microsoft Office PowerPoint</Application>
  <PresentationFormat>On-screen Show (4:3)</PresentationFormat>
  <Paragraphs>606</Paragraphs>
  <Slides>29</Slides>
  <Notes>29</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Comic Sans MS</vt:lpstr>
      <vt:lpstr>Freestyle Script</vt:lpstr>
      <vt:lpstr>Helvetica</vt:lpstr>
      <vt:lpstr>inherit</vt:lpstr>
      <vt:lpstr>libre franklin</vt:lpstr>
      <vt:lpstr>Symbol</vt:lpstr>
      <vt:lpstr>Times New Roman</vt:lpstr>
      <vt:lpstr>Wingdings</vt:lpstr>
      <vt:lpstr>1_Office Theme</vt:lpstr>
      <vt:lpstr>Mindful Change Leadership Development Program</vt:lpstr>
      <vt:lpstr>PowerPoint Presentation</vt:lpstr>
      <vt:lpstr>Mindful Breathing Exercise – Centering</vt:lpstr>
      <vt:lpstr>Delivered by a team of volunteer facilitators</vt:lpstr>
      <vt:lpstr>This is a “hands-on” program</vt:lpstr>
      <vt:lpstr>Welcoming</vt:lpstr>
      <vt:lpstr>Welcoming</vt:lpstr>
      <vt:lpstr>Hands on Workshop</vt:lpstr>
      <vt:lpstr>Agenda - Week 1 – (focus and clarity)</vt:lpstr>
      <vt:lpstr>Dates adjusted</vt:lpstr>
      <vt:lpstr>Etiquette</vt:lpstr>
      <vt:lpstr>Structure of the weekly sessions</vt:lpstr>
      <vt:lpstr>The Cohort</vt:lpstr>
      <vt:lpstr>Sessions are Recorded</vt:lpstr>
      <vt:lpstr>The Main Goal of the MCLD Program</vt:lpstr>
      <vt:lpstr>PowerPoint Presentation</vt:lpstr>
      <vt:lpstr>What’s the difference between Mindfulness  and  Meditation?</vt:lpstr>
      <vt:lpstr>Snail model – From unaware to unaware</vt:lpstr>
      <vt:lpstr>The importance of “Connecting”</vt:lpstr>
      <vt:lpstr>Group Activities</vt:lpstr>
      <vt:lpstr>Throughout the program</vt:lpstr>
      <vt:lpstr>The Buddy System</vt:lpstr>
      <vt:lpstr>Meeting Your Buddy System Buddies</vt:lpstr>
      <vt:lpstr>Gratitude journaling</vt:lpstr>
      <vt:lpstr>Practice – The basics (1/2)</vt:lpstr>
      <vt:lpstr>Exercise – Exploring Mindfulness – Body Scan</vt:lpstr>
      <vt:lpstr>Debrief – Plenary &amp; Small Groups</vt:lpstr>
      <vt:lpstr>Your turn for week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468</cp:revision>
  <dcterms:created xsi:type="dcterms:W3CDTF">2015-04-14T20:39:51Z</dcterms:created>
  <dcterms:modified xsi:type="dcterms:W3CDTF">2023-05-08T19:24:04Z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2023-05-07T23:37:09Z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37d272e9-401e-4d38-8022-3871068c6842</vt:lpwstr>
  </property>
  <property fmtid="{D5CDD505-2E9C-101B-9397-08002B2CF9AE}" pid="8" name="MSIP_Label_3d0ca00b-3f0e-465a-aac7-1a6a22fcea40_ContentBits">
    <vt:lpwstr>1</vt:lpwstr>
  </property>
</Properties>
</file>