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9" r:id="rId3"/>
    <p:sldId id="257" r:id="rId4"/>
    <p:sldId id="547" r:id="rId5"/>
    <p:sldId id="260" r:id="rId6"/>
    <p:sldId id="545" r:id="rId7"/>
    <p:sldId id="548" r:id="rId8"/>
    <p:sldId id="258" r:id="rId9"/>
    <p:sldId id="546" r:id="rId10"/>
    <p:sldId id="549" r:id="rId11"/>
    <p:sldId id="54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4660"/>
  </p:normalViewPr>
  <p:slideViewPr>
    <p:cSldViewPr snapToGrid="0">
      <p:cViewPr varScale="1">
        <p:scale>
          <a:sx n="81" d="100"/>
          <a:sy n="81" d="100"/>
        </p:scale>
        <p:origin x="73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CB6AD8-0501-41C9-8AD3-F1B1EC2510DB}"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C9E214B-E8AF-4AA3-B653-C48A741ED7D1}">
      <dgm:prSet phldrT="[Text]"/>
      <dgm:spPr/>
      <dgm:t>
        <a:bodyPr/>
        <a:lstStyle/>
        <a:p>
          <a:pPr>
            <a:lnSpc>
              <a:spcPct val="100000"/>
            </a:lnSpc>
          </a:pPr>
          <a:r>
            <a:rPr lang="en-US" dirty="0"/>
            <a:t>First Nation expresses interest, preestablished eligibility criteria would then be assessed for approval to receive funding under investment funding approach</a:t>
          </a:r>
        </a:p>
      </dgm:t>
    </dgm:pt>
    <dgm:pt modelId="{6835DC32-D7FF-4F2E-8692-32A35FC97A0E}" type="parTrans" cxnId="{A175E0F3-D905-4C8F-9C73-67EB589ADF03}">
      <dgm:prSet/>
      <dgm:spPr/>
      <dgm:t>
        <a:bodyPr/>
        <a:lstStyle/>
        <a:p>
          <a:endParaRPr lang="en-US"/>
        </a:p>
      </dgm:t>
    </dgm:pt>
    <dgm:pt modelId="{B1CDB774-4C84-4C98-B16F-F014AAB4A42F}" type="sibTrans" cxnId="{A175E0F3-D905-4C8F-9C73-67EB589ADF03}">
      <dgm:prSet/>
      <dgm:spPr/>
      <dgm:t>
        <a:bodyPr/>
        <a:lstStyle/>
        <a:p>
          <a:endParaRPr lang="en-US"/>
        </a:p>
      </dgm:t>
    </dgm:pt>
    <dgm:pt modelId="{AD6D9BAC-B36E-409C-B1EF-3EAC2B5F37D9}">
      <dgm:prSet phldrT="[Text]"/>
      <dgm:spPr/>
      <dgm:t>
        <a:bodyPr/>
        <a:lstStyle/>
        <a:p>
          <a:pPr>
            <a:lnSpc>
              <a:spcPct val="100000"/>
            </a:lnSpc>
          </a:pPr>
          <a:r>
            <a:rPr lang="en-US" dirty="0"/>
            <a:t>When approved, infrastructure funding flows under the investment funding approach with the flexibility to spend, save and borrow  (investment/lifecycle funding)</a:t>
          </a:r>
        </a:p>
      </dgm:t>
    </dgm:pt>
    <dgm:pt modelId="{BF8398A3-78DB-4963-9453-8D9BD30FA484}" type="parTrans" cxnId="{005EC65E-4018-41AA-8F8E-306ED6E50E08}">
      <dgm:prSet/>
      <dgm:spPr/>
      <dgm:t>
        <a:bodyPr/>
        <a:lstStyle/>
        <a:p>
          <a:endParaRPr lang="en-US"/>
        </a:p>
      </dgm:t>
    </dgm:pt>
    <dgm:pt modelId="{D028DC75-E14C-4901-BF0E-08C0543113CB}" type="sibTrans" cxnId="{005EC65E-4018-41AA-8F8E-306ED6E50E08}">
      <dgm:prSet/>
      <dgm:spPr/>
      <dgm:t>
        <a:bodyPr/>
        <a:lstStyle/>
        <a:p>
          <a:endParaRPr lang="en-US"/>
        </a:p>
      </dgm:t>
    </dgm:pt>
    <dgm:pt modelId="{9CE8879B-B0A7-4D49-87C9-22EB5276E410}">
      <dgm:prSet phldrT="[Text]"/>
      <dgm:spPr/>
      <dgm:t>
        <a:bodyPr/>
        <a:lstStyle/>
        <a:p>
          <a:pPr>
            <a:lnSpc>
              <a:spcPct val="100000"/>
            </a:lnSpc>
          </a:pPr>
          <a:r>
            <a:rPr lang="en-US" dirty="0"/>
            <a:t>E-ACRS inspections provide a tri-annual reports to First Nations on the condition and needs of the community’s infrastructure and provides ISC with information to report on program outcomes – imported to ICMS</a:t>
          </a:r>
        </a:p>
      </dgm:t>
    </dgm:pt>
    <dgm:pt modelId="{BEBAFBB2-8C68-4B72-AC46-8DD3021F67C8}" type="parTrans" cxnId="{9D8E71E7-BC06-43C7-A2D0-70FD2CCB7CB3}">
      <dgm:prSet/>
      <dgm:spPr/>
      <dgm:t>
        <a:bodyPr/>
        <a:lstStyle/>
        <a:p>
          <a:endParaRPr lang="en-US"/>
        </a:p>
      </dgm:t>
    </dgm:pt>
    <dgm:pt modelId="{989A792C-EF47-4B76-9F2F-D6AA18EA146A}" type="sibTrans" cxnId="{9D8E71E7-BC06-43C7-A2D0-70FD2CCB7CB3}">
      <dgm:prSet/>
      <dgm:spPr/>
      <dgm:t>
        <a:bodyPr/>
        <a:lstStyle/>
        <a:p>
          <a:endParaRPr lang="en-US"/>
        </a:p>
      </dgm:t>
    </dgm:pt>
    <dgm:pt modelId="{5055574E-A7CE-4399-B3DA-A58FBF251F0B}">
      <dgm:prSet phldrT="[Text]"/>
      <dgm:spPr/>
      <dgm:t>
        <a:bodyPr/>
        <a:lstStyle/>
        <a:p>
          <a:pPr>
            <a:lnSpc>
              <a:spcPct val="100000"/>
            </a:lnSpc>
          </a:pPr>
          <a:r>
            <a:rPr lang="en-US" dirty="0"/>
            <a:t>To the extend possible reporting requirements are focused on information already available to the department, consider whether existing DCIs are necessary</a:t>
          </a:r>
        </a:p>
      </dgm:t>
    </dgm:pt>
    <dgm:pt modelId="{0E27EFFC-3002-4133-95D1-3EC57F917870}" type="parTrans" cxnId="{16B2AB75-A365-44D0-894B-24E25C92513F}">
      <dgm:prSet/>
      <dgm:spPr/>
      <dgm:t>
        <a:bodyPr/>
        <a:lstStyle/>
        <a:p>
          <a:endParaRPr lang="en-US"/>
        </a:p>
      </dgm:t>
    </dgm:pt>
    <dgm:pt modelId="{89522544-B0A3-4D22-AFAC-D1202B6A1B35}" type="sibTrans" cxnId="{16B2AB75-A365-44D0-894B-24E25C92513F}">
      <dgm:prSet/>
      <dgm:spPr/>
      <dgm:t>
        <a:bodyPr/>
        <a:lstStyle/>
        <a:p>
          <a:endParaRPr lang="en-US"/>
        </a:p>
      </dgm:t>
    </dgm:pt>
    <dgm:pt modelId="{F63ECEC9-5E5A-4415-9EFF-907E83A67445}" type="pres">
      <dgm:prSet presAssocID="{EECB6AD8-0501-41C9-8AD3-F1B1EC2510DB}" presName="root" presStyleCnt="0">
        <dgm:presLayoutVars>
          <dgm:dir/>
          <dgm:resizeHandles val="exact"/>
        </dgm:presLayoutVars>
      </dgm:prSet>
      <dgm:spPr/>
    </dgm:pt>
    <dgm:pt modelId="{377142F9-C0A9-44F5-8CC3-A38961A115FC}" type="pres">
      <dgm:prSet presAssocID="{BC9E214B-E8AF-4AA3-B653-C48A741ED7D1}" presName="compNode" presStyleCnt="0"/>
      <dgm:spPr/>
    </dgm:pt>
    <dgm:pt modelId="{D832B35B-21CD-4AEE-B593-408A6E691926}" type="pres">
      <dgm:prSet presAssocID="{BC9E214B-E8AF-4AA3-B653-C48A741ED7D1}" presName="bgRect" presStyleLbl="bgShp" presStyleIdx="0" presStyleCnt="4"/>
      <dgm:spPr/>
    </dgm:pt>
    <dgm:pt modelId="{84FB4A30-C8CA-45D3-8ACF-A4B42DFABE06}" type="pres">
      <dgm:prSet presAssocID="{BC9E214B-E8AF-4AA3-B653-C48A741ED7D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ity"/>
        </a:ext>
      </dgm:extLst>
    </dgm:pt>
    <dgm:pt modelId="{760BE3A4-BC8A-4E0F-8556-EEA0F9EBDBD9}" type="pres">
      <dgm:prSet presAssocID="{BC9E214B-E8AF-4AA3-B653-C48A741ED7D1}" presName="spaceRect" presStyleCnt="0"/>
      <dgm:spPr/>
    </dgm:pt>
    <dgm:pt modelId="{B58380A0-C227-40DD-B15C-A21A408AB6A0}" type="pres">
      <dgm:prSet presAssocID="{BC9E214B-E8AF-4AA3-B653-C48A741ED7D1}" presName="parTx" presStyleLbl="revTx" presStyleIdx="0" presStyleCnt="4">
        <dgm:presLayoutVars>
          <dgm:chMax val="0"/>
          <dgm:chPref val="0"/>
        </dgm:presLayoutVars>
      </dgm:prSet>
      <dgm:spPr/>
    </dgm:pt>
    <dgm:pt modelId="{66B590D3-39DA-4D01-B4AF-3F8B73B7D4C8}" type="pres">
      <dgm:prSet presAssocID="{B1CDB774-4C84-4C98-B16F-F014AAB4A42F}" presName="sibTrans" presStyleCnt="0"/>
      <dgm:spPr/>
    </dgm:pt>
    <dgm:pt modelId="{28F0A5A7-B52A-484A-A767-3AAFBC5D840D}" type="pres">
      <dgm:prSet presAssocID="{AD6D9BAC-B36E-409C-B1EF-3EAC2B5F37D9}" presName="compNode" presStyleCnt="0"/>
      <dgm:spPr/>
    </dgm:pt>
    <dgm:pt modelId="{FF1DEE70-DCB2-4097-A9B2-5293A838F15F}" type="pres">
      <dgm:prSet presAssocID="{AD6D9BAC-B36E-409C-B1EF-3EAC2B5F37D9}" presName="bgRect" presStyleLbl="bgShp" presStyleIdx="1" presStyleCnt="4"/>
      <dgm:spPr/>
    </dgm:pt>
    <dgm:pt modelId="{77315361-DBEC-4713-9E31-66A8B576B280}" type="pres">
      <dgm:prSet presAssocID="{AD6D9BAC-B36E-409C-B1EF-3EAC2B5F37D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iggy Bank"/>
        </a:ext>
      </dgm:extLst>
    </dgm:pt>
    <dgm:pt modelId="{98129606-4C84-45AF-916B-3F4E90B2CBBA}" type="pres">
      <dgm:prSet presAssocID="{AD6D9BAC-B36E-409C-B1EF-3EAC2B5F37D9}" presName="spaceRect" presStyleCnt="0"/>
      <dgm:spPr/>
    </dgm:pt>
    <dgm:pt modelId="{2427737B-E828-4E0C-8B10-29B9B26CE77D}" type="pres">
      <dgm:prSet presAssocID="{AD6D9BAC-B36E-409C-B1EF-3EAC2B5F37D9}" presName="parTx" presStyleLbl="revTx" presStyleIdx="1" presStyleCnt="4">
        <dgm:presLayoutVars>
          <dgm:chMax val="0"/>
          <dgm:chPref val="0"/>
        </dgm:presLayoutVars>
      </dgm:prSet>
      <dgm:spPr/>
    </dgm:pt>
    <dgm:pt modelId="{DBCC2CA6-0A92-430E-893D-E0806190DA6C}" type="pres">
      <dgm:prSet presAssocID="{D028DC75-E14C-4901-BF0E-08C0543113CB}" presName="sibTrans" presStyleCnt="0"/>
      <dgm:spPr/>
    </dgm:pt>
    <dgm:pt modelId="{370C3309-0C38-45B7-978A-769477F60DD7}" type="pres">
      <dgm:prSet presAssocID="{5055574E-A7CE-4399-B3DA-A58FBF251F0B}" presName="compNode" presStyleCnt="0"/>
      <dgm:spPr/>
    </dgm:pt>
    <dgm:pt modelId="{3F8445FD-8786-4491-8732-E652052E8969}" type="pres">
      <dgm:prSet presAssocID="{5055574E-A7CE-4399-B3DA-A58FBF251F0B}" presName="bgRect" presStyleLbl="bgShp" presStyleIdx="2" presStyleCnt="4"/>
      <dgm:spPr/>
    </dgm:pt>
    <dgm:pt modelId="{91773F24-171A-43B3-ABFF-B5EAB06FD865}" type="pres">
      <dgm:prSet presAssocID="{5055574E-A7CE-4399-B3DA-A58FBF251F0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agnifying glass"/>
        </a:ext>
      </dgm:extLst>
    </dgm:pt>
    <dgm:pt modelId="{EF265C28-66A1-4179-9240-573DDC7B5BBD}" type="pres">
      <dgm:prSet presAssocID="{5055574E-A7CE-4399-B3DA-A58FBF251F0B}" presName="spaceRect" presStyleCnt="0"/>
      <dgm:spPr/>
    </dgm:pt>
    <dgm:pt modelId="{086C5071-9259-47E2-90C7-156DC52D0053}" type="pres">
      <dgm:prSet presAssocID="{5055574E-A7CE-4399-B3DA-A58FBF251F0B}" presName="parTx" presStyleLbl="revTx" presStyleIdx="2" presStyleCnt="4">
        <dgm:presLayoutVars>
          <dgm:chMax val="0"/>
          <dgm:chPref val="0"/>
        </dgm:presLayoutVars>
      </dgm:prSet>
      <dgm:spPr/>
    </dgm:pt>
    <dgm:pt modelId="{26ECC376-E64F-4BBD-AFE5-69F8C1AC9298}" type="pres">
      <dgm:prSet presAssocID="{89522544-B0A3-4D22-AFAC-D1202B6A1B35}" presName="sibTrans" presStyleCnt="0"/>
      <dgm:spPr/>
    </dgm:pt>
    <dgm:pt modelId="{89ACD722-25E1-4B5D-9D43-0E0E50078F19}" type="pres">
      <dgm:prSet presAssocID="{9CE8879B-B0A7-4D49-87C9-22EB5276E410}" presName="compNode" presStyleCnt="0"/>
      <dgm:spPr/>
    </dgm:pt>
    <dgm:pt modelId="{DAE3E537-AB3E-473A-8C91-4DCECD81E29B}" type="pres">
      <dgm:prSet presAssocID="{9CE8879B-B0A7-4D49-87C9-22EB5276E410}" presName="bgRect" presStyleLbl="bgShp" presStyleIdx="3" presStyleCnt="4"/>
      <dgm:spPr/>
    </dgm:pt>
    <dgm:pt modelId="{526B6C96-45E2-4D36-A9AB-CA608EF61B33}" type="pres">
      <dgm:prSet presAssocID="{9CE8879B-B0A7-4D49-87C9-22EB5276E41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Warning"/>
        </a:ext>
      </dgm:extLst>
    </dgm:pt>
    <dgm:pt modelId="{23EC4C08-7866-4069-8499-759261951F7B}" type="pres">
      <dgm:prSet presAssocID="{9CE8879B-B0A7-4D49-87C9-22EB5276E410}" presName="spaceRect" presStyleCnt="0"/>
      <dgm:spPr/>
    </dgm:pt>
    <dgm:pt modelId="{6558C52B-D274-4669-BED5-03765DCCDCB1}" type="pres">
      <dgm:prSet presAssocID="{9CE8879B-B0A7-4D49-87C9-22EB5276E410}" presName="parTx" presStyleLbl="revTx" presStyleIdx="3" presStyleCnt="4">
        <dgm:presLayoutVars>
          <dgm:chMax val="0"/>
          <dgm:chPref val="0"/>
        </dgm:presLayoutVars>
      </dgm:prSet>
      <dgm:spPr/>
    </dgm:pt>
  </dgm:ptLst>
  <dgm:cxnLst>
    <dgm:cxn modelId="{F21AAC1C-5F31-4230-BA50-32D29C959D9C}" type="presOf" srcId="{9CE8879B-B0A7-4D49-87C9-22EB5276E410}" destId="{6558C52B-D274-4669-BED5-03765DCCDCB1}" srcOrd="0" destOrd="0" presId="urn:microsoft.com/office/officeart/2018/2/layout/IconVerticalSolidList"/>
    <dgm:cxn modelId="{38C33D5D-0334-43DB-9B17-B34DFBC70C1F}" type="presOf" srcId="{AD6D9BAC-B36E-409C-B1EF-3EAC2B5F37D9}" destId="{2427737B-E828-4E0C-8B10-29B9B26CE77D}" srcOrd="0" destOrd="0" presId="urn:microsoft.com/office/officeart/2018/2/layout/IconVerticalSolidList"/>
    <dgm:cxn modelId="{005EC65E-4018-41AA-8F8E-306ED6E50E08}" srcId="{EECB6AD8-0501-41C9-8AD3-F1B1EC2510DB}" destId="{AD6D9BAC-B36E-409C-B1EF-3EAC2B5F37D9}" srcOrd="1" destOrd="0" parTransId="{BF8398A3-78DB-4963-9453-8D9BD30FA484}" sibTransId="{D028DC75-E14C-4901-BF0E-08C0543113CB}"/>
    <dgm:cxn modelId="{E0E4F34A-A72C-4475-9C9B-4992633C1F53}" type="presOf" srcId="{BC9E214B-E8AF-4AA3-B653-C48A741ED7D1}" destId="{B58380A0-C227-40DD-B15C-A21A408AB6A0}" srcOrd="0" destOrd="0" presId="urn:microsoft.com/office/officeart/2018/2/layout/IconVerticalSolidList"/>
    <dgm:cxn modelId="{16B2AB75-A365-44D0-894B-24E25C92513F}" srcId="{EECB6AD8-0501-41C9-8AD3-F1B1EC2510DB}" destId="{5055574E-A7CE-4399-B3DA-A58FBF251F0B}" srcOrd="2" destOrd="0" parTransId="{0E27EFFC-3002-4133-95D1-3EC57F917870}" sibTransId="{89522544-B0A3-4D22-AFAC-D1202B6A1B35}"/>
    <dgm:cxn modelId="{D206F081-2095-4253-8A5B-71F7259E0C79}" type="presOf" srcId="{EECB6AD8-0501-41C9-8AD3-F1B1EC2510DB}" destId="{F63ECEC9-5E5A-4415-9EFF-907E83A67445}" srcOrd="0" destOrd="0" presId="urn:microsoft.com/office/officeart/2018/2/layout/IconVerticalSolidList"/>
    <dgm:cxn modelId="{A9420C9C-3EAC-440A-BAA9-C9B8A9C8D45C}" type="presOf" srcId="{5055574E-A7CE-4399-B3DA-A58FBF251F0B}" destId="{086C5071-9259-47E2-90C7-156DC52D0053}" srcOrd="0" destOrd="0" presId="urn:microsoft.com/office/officeart/2018/2/layout/IconVerticalSolidList"/>
    <dgm:cxn modelId="{9D8E71E7-BC06-43C7-A2D0-70FD2CCB7CB3}" srcId="{EECB6AD8-0501-41C9-8AD3-F1B1EC2510DB}" destId="{9CE8879B-B0A7-4D49-87C9-22EB5276E410}" srcOrd="3" destOrd="0" parTransId="{BEBAFBB2-8C68-4B72-AC46-8DD3021F67C8}" sibTransId="{989A792C-EF47-4B76-9F2F-D6AA18EA146A}"/>
    <dgm:cxn modelId="{A175E0F3-D905-4C8F-9C73-67EB589ADF03}" srcId="{EECB6AD8-0501-41C9-8AD3-F1B1EC2510DB}" destId="{BC9E214B-E8AF-4AA3-B653-C48A741ED7D1}" srcOrd="0" destOrd="0" parTransId="{6835DC32-D7FF-4F2E-8692-32A35FC97A0E}" sibTransId="{B1CDB774-4C84-4C98-B16F-F014AAB4A42F}"/>
    <dgm:cxn modelId="{11AF1600-6B3B-4359-B992-958260431159}" type="presParOf" srcId="{F63ECEC9-5E5A-4415-9EFF-907E83A67445}" destId="{377142F9-C0A9-44F5-8CC3-A38961A115FC}" srcOrd="0" destOrd="0" presId="urn:microsoft.com/office/officeart/2018/2/layout/IconVerticalSolidList"/>
    <dgm:cxn modelId="{BF8C4827-E819-4EEC-B48E-E021EE48ED1E}" type="presParOf" srcId="{377142F9-C0A9-44F5-8CC3-A38961A115FC}" destId="{D832B35B-21CD-4AEE-B593-408A6E691926}" srcOrd="0" destOrd="0" presId="urn:microsoft.com/office/officeart/2018/2/layout/IconVerticalSolidList"/>
    <dgm:cxn modelId="{65B3C77D-DD0C-4ED4-98AD-F28F46A4A153}" type="presParOf" srcId="{377142F9-C0A9-44F5-8CC3-A38961A115FC}" destId="{84FB4A30-C8CA-45D3-8ACF-A4B42DFABE06}" srcOrd="1" destOrd="0" presId="urn:microsoft.com/office/officeart/2018/2/layout/IconVerticalSolidList"/>
    <dgm:cxn modelId="{17DB0989-3241-4241-B5C3-C63E4EDDD9AF}" type="presParOf" srcId="{377142F9-C0A9-44F5-8CC3-A38961A115FC}" destId="{760BE3A4-BC8A-4E0F-8556-EEA0F9EBDBD9}" srcOrd="2" destOrd="0" presId="urn:microsoft.com/office/officeart/2018/2/layout/IconVerticalSolidList"/>
    <dgm:cxn modelId="{A367C35D-3F11-4551-B983-6D6342DEFEF0}" type="presParOf" srcId="{377142F9-C0A9-44F5-8CC3-A38961A115FC}" destId="{B58380A0-C227-40DD-B15C-A21A408AB6A0}" srcOrd="3" destOrd="0" presId="urn:microsoft.com/office/officeart/2018/2/layout/IconVerticalSolidList"/>
    <dgm:cxn modelId="{639FBD56-3F6E-4FB9-8954-DDEB405B6B88}" type="presParOf" srcId="{F63ECEC9-5E5A-4415-9EFF-907E83A67445}" destId="{66B590D3-39DA-4D01-B4AF-3F8B73B7D4C8}" srcOrd="1" destOrd="0" presId="urn:microsoft.com/office/officeart/2018/2/layout/IconVerticalSolidList"/>
    <dgm:cxn modelId="{C1B751C3-7228-40D0-9198-378DBA879832}" type="presParOf" srcId="{F63ECEC9-5E5A-4415-9EFF-907E83A67445}" destId="{28F0A5A7-B52A-484A-A767-3AAFBC5D840D}" srcOrd="2" destOrd="0" presId="urn:microsoft.com/office/officeart/2018/2/layout/IconVerticalSolidList"/>
    <dgm:cxn modelId="{E31EF24E-E42C-468E-B69B-B169A41C5320}" type="presParOf" srcId="{28F0A5A7-B52A-484A-A767-3AAFBC5D840D}" destId="{FF1DEE70-DCB2-4097-A9B2-5293A838F15F}" srcOrd="0" destOrd="0" presId="urn:microsoft.com/office/officeart/2018/2/layout/IconVerticalSolidList"/>
    <dgm:cxn modelId="{2A619F97-B5FE-4E31-89EB-6159CAD68D1A}" type="presParOf" srcId="{28F0A5A7-B52A-484A-A767-3AAFBC5D840D}" destId="{77315361-DBEC-4713-9E31-66A8B576B280}" srcOrd="1" destOrd="0" presId="urn:microsoft.com/office/officeart/2018/2/layout/IconVerticalSolidList"/>
    <dgm:cxn modelId="{9E00D307-88B4-4B7D-A1DA-E938BC92E1B3}" type="presParOf" srcId="{28F0A5A7-B52A-484A-A767-3AAFBC5D840D}" destId="{98129606-4C84-45AF-916B-3F4E90B2CBBA}" srcOrd="2" destOrd="0" presId="urn:microsoft.com/office/officeart/2018/2/layout/IconVerticalSolidList"/>
    <dgm:cxn modelId="{7515B2B1-70FA-43BF-BD27-D02C8E89C153}" type="presParOf" srcId="{28F0A5A7-B52A-484A-A767-3AAFBC5D840D}" destId="{2427737B-E828-4E0C-8B10-29B9B26CE77D}" srcOrd="3" destOrd="0" presId="urn:microsoft.com/office/officeart/2018/2/layout/IconVerticalSolidList"/>
    <dgm:cxn modelId="{5996F65F-BEA4-4908-825A-2F466B181EB7}" type="presParOf" srcId="{F63ECEC9-5E5A-4415-9EFF-907E83A67445}" destId="{DBCC2CA6-0A92-430E-893D-E0806190DA6C}" srcOrd="3" destOrd="0" presId="urn:microsoft.com/office/officeart/2018/2/layout/IconVerticalSolidList"/>
    <dgm:cxn modelId="{0797F812-FA6C-4168-8BD6-6693413CEE20}" type="presParOf" srcId="{F63ECEC9-5E5A-4415-9EFF-907E83A67445}" destId="{370C3309-0C38-45B7-978A-769477F60DD7}" srcOrd="4" destOrd="0" presId="urn:microsoft.com/office/officeart/2018/2/layout/IconVerticalSolidList"/>
    <dgm:cxn modelId="{25CC9305-1741-443E-B3DE-B1D39DC4E88C}" type="presParOf" srcId="{370C3309-0C38-45B7-978A-769477F60DD7}" destId="{3F8445FD-8786-4491-8732-E652052E8969}" srcOrd="0" destOrd="0" presId="urn:microsoft.com/office/officeart/2018/2/layout/IconVerticalSolidList"/>
    <dgm:cxn modelId="{4189A46E-3070-4CD1-97A3-43F9A3851C8C}" type="presParOf" srcId="{370C3309-0C38-45B7-978A-769477F60DD7}" destId="{91773F24-171A-43B3-ABFF-B5EAB06FD865}" srcOrd="1" destOrd="0" presId="urn:microsoft.com/office/officeart/2018/2/layout/IconVerticalSolidList"/>
    <dgm:cxn modelId="{4E87CA4F-DD52-48DC-8D37-739EF151F27A}" type="presParOf" srcId="{370C3309-0C38-45B7-978A-769477F60DD7}" destId="{EF265C28-66A1-4179-9240-573DDC7B5BBD}" srcOrd="2" destOrd="0" presId="urn:microsoft.com/office/officeart/2018/2/layout/IconVerticalSolidList"/>
    <dgm:cxn modelId="{22473285-A0DD-4DFF-9B18-622F418C6F19}" type="presParOf" srcId="{370C3309-0C38-45B7-978A-769477F60DD7}" destId="{086C5071-9259-47E2-90C7-156DC52D0053}" srcOrd="3" destOrd="0" presId="urn:microsoft.com/office/officeart/2018/2/layout/IconVerticalSolidList"/>
    <dgm:cxn modelId="{EC9BD093-4E0F-4DB8-A3D4-B53770E14B38}" type="presParOf" srcId="{F63ECEC9-5E5A-4415-9EFF-907E83A67445}" destId="{26ECC376-E64F-4BBD-AFE5-69F8C1AC9298}" srcOrd="5" destOrd="0" presId="urn:microsoft.com/office/officeart/2018/2/layout/IconVerticalSolidList"/>
    <dgm:cxn modelId="{9ACBB80A-B4A8-44FE-B50D-5792844C5614}" type="presParOf" srcId="{F63ECEC9-5E5A-4415-9EFF-907E83A67445}" destId="{89ACD722-25E1-4B5D-9D43-0E0E50078F19}" srcOrd="6" destOrd="0" presId="urn:microsoft.com/office/officeart/2018/2/layout/IconVerticalSolidList"/>
    <dgm:cxn modelId="{AA10D28F-24AC-4C92-AB0B-F35E2CB1B67D}" type="presParOf" srcId="{89ACD722-25E1-4B5D-9D43-0E0E50078F19}" destId="{DAE3E537-AB3E-473A-8C91-4DCECD81E29B}" srcOrd="0" destOrd="0" presId="urn:microsoft.com/office/officeart/2018/2/layout/IconVerticalSolidList"/>
    <dgm:cxn modelId="{94124286-DE2A-44F1-BFC2-6AC97439E38F}" type="presParOf" srcId="{89ACD722-25E1-4B5D-9D43-0E0E50078F19}" destId="{526B6C96-45E2-4D36-A9AB-CA608EF61B33}" srcOrd="1" destOrd="0" presId="urn:microsoft.com/office/officeart/2018/2/layout/IconVerticalSolidList"/>
    <dgm:cxn modelId="{47638F76-3EE7-41A9-B7A4-BF7A342D41F8}" type="presParOf" srcId="{89ACD722-25E1-4B5D-9D43-0E0E50078F19}" destId="{23EC4C08-7866-4069-8499-759261951F7B}" srcOrd="2" destOrd="0" presId="urn:microsoft.com/office/officeart/2018/2/layout/IconVerticalSolidList"/>
    <dgm:cxn modelId="{1A164CE7-F1CE-42E3-BEB3-8E307EFEE7A0}" type="presParOf" srcId="{89ACD722-25E1-4B5D-9D43-0E0E50078F19}" destId="{6558C52B-D274-4669-BED5-03765DCCDCB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32B35B-21CD-4AEE-B593-408A6E691926}">
      <dsp:nvSpPr>
        <dsp:cNvPr id="0" name=""/>
        <dsp:cNvSpPr/>
      </dsp:nvSpPr>
      <dsp:spPr>
        <a:xfrm>
          <a:off x="0" y="2139"/>
          <a:ext cx="10428302" cy="108438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FB4A30-C8CA-45D3-8ACF-A4B42DFABE06}">
      <dsp:nvSpPr>
        <dsp:cNvPr id="0" name=""/>
        <dsp:cNvSpPr/>
      </dsp:nvSpPr>
      <dsp:spPr>
        <a:xfrm>
          <a:off x="328025" y="246125"/>
          <a:ext cx="596410" cy="59641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8380A0-C227-40DD-B15C-A21A408AB6A0}">
      <dsp:nvSpPr>
        <dsp:cNvPr id="0" name=""/>
        <dsp:cNvSpPr/>
      </dsp:nvSpPr>
      <dsp:spPr>
        <a:xfrm>
          <a:off x="1252462" y="2139"/>
          <a:ext cx="9175839" cy="1084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764" tIns="114764" rIns="114764" bIns="114764" numCol="1" spcCol="1270" anchor="ctr" anchorCtr="0">
          <a:noAutofit/>
        </a:bodyPr>
        <a:lstStyle/>
        <a:p>
          <a:pPr marL="0" lvl="0" indent="0" algn="l" defTabSz="800100">
            <a:lnSpc>
              <a:spcPct val="100000"/>
            </a:lnSpc>
            <a:spcBef>
              <a:spcPct val="0"/>
            </a:spcBef>
            <a:spcAft>
              <a:spcPct val="35000"/>
            </a:spcAft>
            <a:buNone/>
          </a:pPr>
          <a:r>
            <a:rPr lang="en-US" sz="1800" kern="1200" dirty="0"/>
            <a:t>First Nation expresses interest, preestablished eligibility criteria would then be assessed for approval to receive funding under investment funding approach</a:t>
          </a:r>
        </a:p>
      </dsp:txBody>
      <dsp:txXfrm>
        <a:off x="1252462" y="2139"/>
        <a:ext cx="9175839" cy="1084383"/>
      </dsp:txXfrm>
    </dsp:sp>
    <dsp:sp modelId="{FF1DEE70-DCB2-4097-A9B2-5293A838F15F}">
      <dsp:nvSpPr>
        <dsp:cNvPr id="0" name=""/>
        <dsp:cNvSpPr/>
      </dsp:nvSpPr>
      <dsp:spPr>
        <a:xfrm>
          <a:off x="0" y="1357618"/>
          <a:ext cx="10428302" cy="108438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315361-DBEC-4713-9E31-66A8B576B280}">
      <dsp:nvSpPr>
        <dsp:cNvPr id="0" name=""/>
        <dsp:cNvSpPr/>
      </dsp:nvSpPr>
      <dsp:spPr>
        <a:xfrm>
          <a:off x="328025" y="1601604"/>
          <a:ext cx="596410" cy="59641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27737B-E828-4E0C-8B10-29B9B26CE77D}">
      <dsp:nvSpPr>
        <dsp:cNvPr id="0" name=""/>
        <dsp:cNvSpPr/>
      </dsp:nvSpPr>
      <dsp:spPr>
        <a:xfrm>
          <a:off x="1252462" y="1357618"/>
          <a:ext cx="9175839" cy="1084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764" tIns="114764" rIns="114764" bIns="114764" numCol="1" spcCol="1270" anchor="ctr" anchorCtr="0">
          <a:noAutofit/>
        </a:bodyPr>
        <a:lstStyle/>
        <a:p>
          <a:pPr marL="0" lvl="0" indent="0" algn="l" defTabSz="800100">
            <a:lnSpc>
              <a:spcPct val="100000"/>
            </a:lnSpc>
            <a:spcBef>
              <a:spcPct val="0"/>
            </a:spcBef>
            <a:spcAft>
              <a:spcPct val="35000"/>
            </a:spcAft>
            <a:buNone/>
          </a:pPr>
          <a:r>
            <a:rPr lang="en-US" sz="1800" kern="1200" dirty="0"/>
            <a:t>When approved, infrastructure funding flows under the investment funding approach with the flexibility to spend, save and borrow  (investment/lifecycle funding)</a:t>
          </a:r>
        </a:p>
      </dsp:txBody>
      <dsp:txXfrm>
        <a:off x="1252462" y="1357618"/>
        <a:ext cx="9175839" cy="1084383"/>
      </dsp:txXfrm>
    </dsp:sp>
    <dsp:sp modelId="{3F8445FD-8786-4491-8732-E652052E8969}">
      <dsp:nvSpPr>
        <dsp:cNvPr id="0" name=""/>
        <dsp:cNvSpPr/>
      </dsp:nvSpPr>
      <dsp:spPr>
        <a:xfrm>
          <a:off x="0" y="2713097"/>
          <a:ext cx="10428302" cy="108438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773F24-171A-43B3-ABFF-B5EAB06FD865}">
      <dsp:nvSpPr>
        <dsp:cNvPr id="0" name=""/>
        <dsp:cNvSpPr/>
      </dsp:nvSpPr>
      <dsp:spPr>
        <a:xfrm>
          <a:off x="328025" y="2957084"/>
          <a:ext cx="596410" cy="59641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6C5071-9259-47E2-90C7-156DC52D0053}">
      <dsp:nvSpPr>
        <dsp:cNvPr id="0" name=""/>
        <dsp:cNvSpPr/>
      </dsp:nvSpPr>
      <dsp:spPr>
        <a:xfrm>
          <a:off x="1252462" y="2713097"/>
          <a:ext cx="9175839" cy="1084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764" tIns="114764" rIns="114764" bIns="114764" numCol="1" spcCol="1270" anchor="ctr" anchorCtr="0">
          <a:noAutofit/>
        </a:bodyPr>
        <a:lstStyle/>
        <a:p>
          <a:pPr marL="0" lvl="0" indent="0" algn="l" defTabSz="800100">
            <a:lnSpc>
              <a:spcPct val="100000"/>
            </a:lnSpc>
            <a:spcBef>
              <a:spcPct val="0"/>
            </a:spcBef>
            <a:spcAft>
              <a:spcPct val="35000"/>
            </a:spcAft>
            <a:buNone/>
          </a:pPr>
          <a:r>
            <a:rPr lang="en-US" sz="1800" kern="1200" dirty="0"/>
            <a:t>To the extend possible reporting requirements are focused on information already available to the department, consider whether existing DCIs are necessary</a:t>
          </a:r>
        </a:p>
      </dsp:txBody>
      <dsp:txXfrm>
        <a:off x="1252462" y="2713097"/>
        <a:ext cx="9175839" cy="1084383"/>
      </dsp:txXfrm>
    </dsp:sp>
    <dsp:sp modelId="{DAE3E537-AB3E-473A-8C91-4DCECD81E29B}">
      <dsp:nvSpPr>
        <dsp:cNvPr id="0" name=""/>
        <dsp:cNvSpPr/>
      </dsp:nvSpPr>
      <dsp:spPr>
        <a:xfrm>
          <a:off x="0" y="4068577"/>
          <a:ext cx="10428302" cy="108438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6B6C96-45E2-4D36-A9AB-CA608EF61B33}">
      <dsp:nvSpPr>
        <dsp:cNvPr id="0" name=""/>
        <dsp:cNvSpPr/>
      </dsp:nvSpPr>
      <dsp:spPr>
        <a:xfrm>
          <a:off x="328025" y="4312563"/>
          <a:ext cx="596410" cy="59641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58C52B-D274-4669-BED5-03765DCCDCB1}">
      <dsp:nvSpPr>
        <dsp:cNvPr id="0" name=""/>
        <dsp:cNvSpPr/>
      </dsp:nvSpPr>
      <dsp:spPr>
        <a:xfrm>
          <a:off x="1252462" y="4068577"/>
          <a:ext cx="9175839" cy="1084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764" tIns="114764" rIns="114764" bIns="114764" numCol="1" spcCol="1270" anchor="ctr" anchorCtr="0">
          <a:noAutofit/>
        </a:bodyPr>
        <a:lstStyle/>
        <a:p>
          <a:pPr marL="0" lvl="0" indent="0" algn="l" defTabSz="800100">
            <a:lnSpc>
              <a:spcPct val="100000"/>
            </a:lnSpc>
            <a:spcBef>
              <a:spcPct val="0"/>
            </a:spcBef>
            <a:spcAft>
              <a:spcPct val="35000"/>
            </a:spcAft>
            <a:buNone/>
          </a:pPr>
          <a:r>
            <a:rPr lang="en-US" sz="1800" kern="1200" dirty="0"/>
            <a:t>E-ACRS inspections provide a tri-annual reports to First Nations on the condition and needs of the community’s infrastructure and provides ISC with information to report on program outcomes – imported to ICMS</a:t>
          </a:r>
        </a:p>
      </dsp:txBody>
      <dsp:txXfrm>
        <a:off x="1252462" y="4068577"/>
        <a:ext cx="9175839" cy="108438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D05DEE-D347-48D3-9B22-049AEAD3AD52}" type="datetimeFigureOut">
              <a:rPr lang="en-US" smtClean="0"/>
              <a:t>1/27/2023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E7DDB4-EC80-44CE-9B71-BC9D493F99D0}" type="slidenum">
              <a:rPr lang="en-US" smtClean="0"/>
              <a:t>‹#›</a:t>
            </a:fld>
            <a:endParaRPr lang="en-US"/>
          </a:p>
        </p:txBody>
      </p:sp>
    </p:spTree>
    <p:extLst>
      <p:ext uri="{BB962C8B-B14F-4D97-AF65-F5344CB8AC3E}">
        <p14:creationId xmlns:p14="http://schemas.microsoft.com/office/powerpoint/2010/main" val="1477048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E7DDB4-EC80-44CE-9B71-BC9D493F99D0}" type="slidenum">
              <a:rPr lang="en-US" smtClean="0"/>
              <a:t>3</a:t>
            </a:fld>
            <a:endParaRPr lang="en-US"/>
          </a:p>
        </p:txBody>
      </p:sp>
    </p:spTree>
    <p:extLst>
      <p:ext uri="{BB962C8B-B14F-4D97-AF65-F5344CB8AC3E}">
        <p14:creationId xmlns:p14="http://schemas.microsoft.com/office/powerpoint/2010/main" val="1753057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In consideration of elements 12 and 16, in the next several slides we have identified sources of information already available to the department that may facilitate assessment of eligibility as well as  information that may support accountability considerations to reduce the administrative burden associated with reporting requirements.  </a:t>
            </a:r>
          </a:p>
        </p:txBody>
      </p:sp>
      <p:sp>
        <p:nvSpPr>
          <p:cNvPr id="4" name="Slide Number Placeholder 3"/>
          <p:cNvSpPr>
            <a:spLocks noGrp="1"/>
          </p:cNvSpPr>
          <p:nvPr>
            <p:ph type="sldNum" sz="quarter" idx="5"/>
          </p:nvPr>
        </p:nvSpPr>
        <p:spPr/>
        <p:txBody>
          <a:bodyPr/>
          <a:lstStyle/>
          <a:p>
            <a:fld id="{01E7DDB4-EC80-44CE-9B71-BC9D493F99D0}" type="slidenum">
              <a:rPr lang="en-US" smtClean="0"/>
              <a:t>4</a:t>
            </a:fld>
            <a:endParaRPr lang="en-US"/>
          </a:p>
        </p:txBody>
      </p:sp>
    </p:spTree>
    <p:extLst>
      <p:ext uri="{BB962C8B-B14F-4D97-AF65-F5344CB8AC3E}">
        <p14:creationId xmlns:p14="http://schemas.microsoft.com/office/powerpoint/2010/main" val="869679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E7DDB4-EC80-44CE-9B71-BC9D493F99D0}" type="slidenum">
              <a:rPr lang="en-US" smtClean="0"/>
              <a:t>6</a:t>
            </a:fld>
            <a:endParaRPr lang="en-US"/>
          </a:p>
        </p:txBody>
      </p:sp>
    </p:spTree>
    <p:extLst>
      <p:ext uri="{BB962C8B-B14F-4D97-AF65-F5344CB8AC3E}">
        <p14:creationId xmlns:p14="http://schemas.microsoft.com/office/powerpoint/2010/main" val="3471811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E7DDB4-EC80-44CE-9B71-BC9D493F99D0}" type="slidenum">
              <a:rPr lang="en-US" smtClean="0"/>
              <a:t>9</a:t>
            </a:fld>
            <a:endParaRPr lang="en-US"/>
          </a:p>
        </p:txBody>
      </p:sp>
    </p:spTree>
    <p:extLst>
      <p:ext uri="{BB962C8B-B14F-4D97-AF65-F5344CB8AC3E}">
        <p14:creationId xmlns:p14="http://schemas.microsoft.com/office/powerpoint/2010/main" val="3308126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35FC85-7C1C-4DF1-A2BF-7BA5EA015017}"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5A218-E833-48DF-BABA-46CC4937FA7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5601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35FC85-7C1C-4DF1-A2BF-7BA5EA015017}"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5A218-E833-48DF-BABA-46CC4937FA78}" type="slidenum">
              <a:rPr lang="en-US" smtClean="0"/>
              <a:t>‹#›</a:t>
            </a:fld>
            <a:endParaRPr lang="en-US"/>
          </a:p>
        </p:txBody>
      </p:sp>
    </p:spTree>
    <p:extLst>
      <p:ext uri="{BB962C8B-B14F-4D97-AF65-F5344CB8AC3E}">
        <p14:creationId xmlns:p14="http://schemas.microsoft.com/office/powerpoint/2010/main" val="1565783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35FC85-7C1C-4DF1-A2BF-7BA5EA015017}"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5A218-E833-48DF-BABA-46CC4937FA78}" type="slidenum">
              <a:rPr lang="en-US" smtClean="0"/>
              <a:t>‹#›</a:t>
            </a:fld>
            <a:endParaRPr lang="en-US"/>
          </a:p>
        </p:txBody>
      </p:sp>
    </p:spTree>
    <p:extLst>
      <p:ext uri="{BB962C8B-B14F-4D97-AF65-F5344CB8AC3E}">
        <p14:creationId xmlns:p14="http://schemas.microsoft.com/office/powerpoint/2010/main" val="1227037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35FC85-7C1C-4DF1-A2BF-7BA5EA015017}"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5A218-E833-48DF-BABA-46CC4937FA78}" type="slidenum">
              <a:rPr lang="en-US" smtClean="0"/>
              <a:t>‹#›</a:t>
            </a:fld>
            <a:endParaRPr lang="en-US"/>
          </a:p>
        </p:txBody>
      </p:sp>
    </p:spTree>
    <p:extLst>
      <p:ext uri="{BB962C8B-B14F-4D97-AF65-F5344CB8AC3E}">
        <p14:creationId xmlns:p14="http://schemas.microsoft.com/office/powerpoint/2010/main" val="3665907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35FC85-7C1C-4DF1-A2BF-7BA5EA015017}"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5A218-E833-48DF-BABA-46CC4937FA7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9612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5FC85-7C1C-4DF1-A2BF-7BA5EA015017}"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35A218-E833-48DF-BABA-46CC4937FA78}" type="slidenum">
              <a:rPr lang="en-US" smtClean="0"/>
              <a:t>‹#›</a:t>
            </a:fld>
            <a:endParaRPr lang="en-US"/>
          </a:p>
        </p:txBody>
      </p:sp>
    </p:spTree>
    <p:extLst>
      <p:ext uri="{BB962C8B-B14F-4D97-AF65-F5344CB8AC3E}">
        <p14:creationId xmlns:p14="http://schemas.microsoft.com/office/powerpoint/2010/main" val="517185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35FC85-7C1C-4DF1-A2BF-7BA5EA015017}" type="datetimeFigureOut">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35A218-E833-48DF-BABA-46CC4937FA78}" type="slidenum">
              <a:rPr lang="en-US" smtClean="0"/>
              <a:t>‹#›</a:t>
            </a:fld>
            <a:endParaRPr lang="en-US"/>
          </a:p>
        </p:txBody>
      </p:sp>
    </p:spTree>
    <p:extLst>
      <p:ext uri="{BB962C8B-B14F-4D97-AF65-F5344CB8AC3E}">
        <p14:creationId xmlns:p14="http://schemas.microsoft.com/office/powerpoint/2010/main" val="33868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35FC85-7C1C-4DF1-A2BF-7BA5EA015017}" type="datetimeFigureOut">
              <a:rPr lang="en-US" smtClean="0"/>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35A218-E833-48DF-BABA-46CC4937FA78}" type="slidenum">
              <a:rPr lang="en-US" smtClean="0"/>
              <a:t>‹#›</a:t>
            </a:fld>
            <a:endParaRPr lang="en-US"/>
          </a:p>
        </p:txBody>
      </p:sp>
    </p:spTree>
    <p:extLst>
      <p:ext uri="{BB962C8B-B14F-4D97-AF65-F5344CB8AC3E}">
        <p14:creationId xmlns:p14="http://schemas.microsoft.com/office/powerpoint/2010/main" val="1165108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735FC85-7C1C-4DF1-A2BF-7BA5EA015017}" type="datetimeFigureOut">
              <a:rPr lang="en-US" smtClean="0"/>
              <a:t>1/27/2023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135A218-E833-48DF-BABA-46CC4937FA78}" type="slidenum">
              <a:rPr lang="en-US" smtClean="0"/>
              <a:t>‹#›</a:t>
            </a:fld>
            <a:endParaRPr lang="en-US"/>
          </a:p>
        </p:txBody>
      </p:sp>
    </p:spTree>
    <p:extLst>
      <p:ext uri="{BB962C8B-B14F-4D97-AF65-F5344CB8AC3E}">
        <p14:creationId xmlns:p14="http://schemas.microsoft.com/office/powerpoint/2010/main" val="1943955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735FC85-7C1C-4DF1-A2BF-7BA5EA015017}" type="datetimeFigureOut">
              <a:rPr lang="en-US" smtClean="0"/>
              <a:t>1/27/2023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35A218-E833-48DF-BABA-46CC4937FA78}" type="slidenum">
              <a:rPr lang="en-US" smtClean="0"/>
              <a:t>‹#›</a:t>
            </a:fld>
            <a:endParaRPr lang="en-US"/>
          </a:p>
        </p:txBody>
      </p:sp>
    </p:spTree>
    <p:extLst>
      <p:ext uri="{BB962C8B-B14F-4D97-AF65-F5344CB8AC3E}">
        <p14:creationId xmlns:p14="http://schemas.microsoft.com/office/powerpoint/2010/main" val="3470778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35FC85-7C1C-4DF1-A2BF-7BA5EA015017}"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35A218-E833-48DF-BABA-46CC4937FA78}" type="slidenum">
              <a:rPr lang="en-US" smtClean="0"/>
              <a:t>‹#›</a:t>
            </a:fld>
            <a:endParaRPr lang="en-US"/>
          </a:p>
        </p:txBody>
      </p:sp>
    </p:spTree>
    <p:extLst>
      <p:ext uri="{BB962C8B-B14F-4D97-AF65-F5344CB8AC3E}">
        <p14:creationId xmlns:p14="http://schemas.microsoft.com/office/powerpoint/2010/main" val="117569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735FC85-7C1C-4DF1-A2BF-7BA5EA015017}" type="datetimeFigureOut">
              <a:rPr lang="en-US" smtClean="0"/>
              <a:t>1/27/2023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135A218-E833-48DF-BABA-46CC4937FA7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9396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bs-sct.canada.ca/pol/doc-eng.aspx?id=14208#appB"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F6A37-4CF4-426F-8823-0BAEC4B672C4}"/>
              </a:ext>
            </a:extLst>
          </p:cNvPr>
          <p:cNvSpPr>
            <a:spLocks noGrp="1"/>
          </p:cNvSpPr>
          <p:nvPr>
            <p:ph type="ctrTitle"/>
          </p:nvPr>
        </p:nvSpPr>
        <p:spPr>
          <a:xfrm>
            <a:off x="2646218" y="1043285"/>
            <a:ext cx="9037009" cy="2751086"/>
          </a:xfrm>
        </p:spPr>
        <p:txBody>
          <a:bodyPr>
            <a:normAutofit/>
          </a:bodyPr>
          <a:lstStyle/>
          <a:p>
            <a:pPr algn="r"/>
            <a:br>
              <a:rPr lang="en-US" sz="4900" dirty="0"/>
            </a:br>
            <a:r>
              <a:rPr lang="en-US" sz="4900" dirty="0"/>
              <a:t>Eligibility Criteria &amp; Reporting </a:t>
            </a:r>
            <a:br>
              <a:rPr lang="en-US" sz="4900" dirty="0"/>
            </a:br>
            <a:r>
              <a:rPr lang="en-US" sz="3600" dirty="0"/>
              <a:t>for the Investment Funding Approach</a:t>
            </a:r>
          </a:p>
        </p:txBody>
      </p:sp>
      <p:sp>
        <p:nvSpPr>
          <p:cNvPr id="4" name="TextBox 3">
            <a:extLst>
              <a:ext uri="{FF2B5EF4-FFF2-40B4-BE49-F238E27FC236}">
                <a16:creationId xmlns:a16="http://schemas.microsoft.com/office/drawing/2014/main" id="{2CFD63E8-4631-4619-83B4-4B0EB3066F58}"/>
              </a:ext>
            </a:extLst>
          </p:cNvPr>
          <p:cNvSpPr txBox="1"/>
          <p:nvPr/>
        </p:nvSpPr>
        <p:spPr>
          <a:xfrm flipH="1">
            <a:off x="612777" y="5128882"/>
            <a:ext cx="3454397" cy="954107"/>
          </a:xfrm>
          <a:prstGeom prst="rect">
            <a:avLst/>
          </a:prstGeom>
          <a:noFill/>
        </p:spPr>
        <p:txBody>
          <a:bodyPr wrap="square" rtlCol="0">
            <a:spAutoFit/>
          </a:bodyPr>
          <a:lstStyle/>
          <a:p>
            <a:r>
              <a:rPr lang="en-US" sz="2000" b="1" dirty="0"/>
              <a:t>Breakout Session 1</a:t>
            </a:r>
          </a:p>
          <a:p>
            <a:r>
              <a:rPr lang="en-US" dirty="0"/>
              <a:t>For Internal Discussion/Use Only </a:t>
            </a:r>
          </a:p>
          <a:p>
            <a:r>
              <a:rPr lang="en-US" dirty="0"/>
              <a:t>February 2023</a:t>
            </a:r>
          </a:p>
        </p:txBody>
      </p:sp>
    </p:spTree>
    <p:extLst>
      <p:ext uri="{BB962C8B-B14F-4D97-AF65-F5344CB8AC3E}">
        <p14:creationId xmlns:p14="http://schemas.microsoft.com/office/powerpoint/2010/main" val="1204701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FE6A1-2FA4-4066-BE65-31C9D0B273E1}"/>
              </a:ext>
            </a:extLst>
          </p:cNvPr>
          <p:cNvSpPr>
            <a:spLocks noGrp="1"/>
          </p:cNvSpPr>
          <p:nvPr>
            <p:ph type="title"/>
          </p:nvPr>
        </p:nvSpPr>
        <p:spPr/>
        <p:txBody>
          <a:bodyPr/>
          <a:lstStyle/>
          <a:p>
            <a:r>
              <a:rPr lang="en-US" dirty="0"/>
              <a:t>Discussion on Reporting: </a:t>
            </a:r>
          </a:p>
        </p:txBody>
      </p:sp>
      <p:sp>
        <p:nvSpPr>
          <p:cNvPr id="3" name="Content Placeholder 2">
            <a:extLst>
              <a:ext uri="{FF2B5EF4-FFF2-40B4-BE49-F238E27FC236}">
                <a16:creationId xmlns:a16="http://schemas.microsoft.com/office/drawing/2014/main" id="{F6D7C1BA-9031-4667-8063-15D2E8886A1C}"/>
              </a:ext>
            </a:extLst>
          </p:cNvPr>
          <p:cNvSpPr>
            <a:spLocks noGrp="1"/>
          </p:cNvSpPr>
          <p:nvPr>
            <p:ph idx="1"/>
          </p:nvPr>
        </p:nvSpPr>
        <p:spPr/>
        <p:txBody>
          <a:bodyPr>
            <a:normAutofit fontScale="70000" lnSpcReduction="20000"/>
          </a:bodyPr>
          <a:lstStyle/>
          <a:p>
            <a:r>
              <a:rPr lang="en-US" dirty="0"/>
              <a:t>The reporting burden has been a long-standing concern of many recipients. Previous work to reduce the reporting has resulted in a reduction of the number of reports required and the reform work presents another opportunity for us to consider the value added for the information we are collecting now. </a:t>
            </a:r>
          </a:p>
          <a:p>
            <a:r>
              <a:rPr lang="en-US" dirty="0"/>
              <a:t>Combined, the three sources of information, identified on the previous slide, may provide the information required by the department to report on outcomes and to identify gaps that are occurring in the delivery of the programming without adding additional reporting and potentially removing some DCIs that are currently required.  </a:t>
            </a:r>
          </a:p>
          <a:p>
            <a:pPr marL="0" indent="0">
              <a:buNone/>
            </a:pPr>
            <a:r>
              <a:rPr lang="en-US" dirty="0"/>
              <a:t>	</a:t>
            </a:r>
            <a:r>
              <a:rPr lang="en-US" sz="1500" b="1" dirty="0"/>
              <a:t>Example of DCI reduction</a:t>
            </a:r>
            <a:r>
              <a:rPr lang="en-US" sz="1500" dirty="0"/>
              <a:t>: </a:t>
            </a:r>
          </a:p>
          <a:p>
            <a:pPr marL="0" indent="0">
              <a:buNone/>
            </a:pPr>
            <a:r>
              <a:rPr lang="en-US" sz="1500" dirty="0"/>
              <a:t>	For recipients under the NFR Grant, several DCIs for various programs are no longer required and have been replaced by: </a:t>
            </a:r>
          </a:p>
          <a:p>
            <a:pPr lvl="8">
              <a:buFont typeface="Wingdings" panose="05000000000000000000" pitchFamily="2" charset="2"/>
              <a:buChar char="§"/>
            </a:pPr>
            <a:r>
              <a:rPr lang="en-US" dirty="0"/>
              <a:t>the First Nation Annual Report (New Fiscal Relationship Shared #1), </a:t>
            </a:r>
          </a:p>
          <a:p>
            <a:pPr lvl="8">
              <a:buFont typeface="Wingdings" panose="05000000000000000000" pitchFamily="2" charset="2"/>
              <a:buChar char="§"/>
            </a:pPr>
            <a:r>
              <a:rPr lang="en-US" dirty="0"/>
              <a:t>the First Nation Multi-Year Financial Plan (New Fiscal Relationship Shared #2), and </a:t>
            </a:r>
          </a:p>
          <a:p>
            <a:pPr lvl="8">
              <a:buFont typeface="Wingdings" panose="05000000000000000000" pitchFamily="2" charset="2"/>
              <a:buChar char="§"/>
            </a:pPr>
            <a:r>
              <a:rPr lang="en-US" dirty="0"/>
              <a:t>the First Nation Strategic Plan (New Fiscal Relationship Shared #3)</a:t>
            </a:r>
          </a:p>
          <a:p>
            <a:r>
              <a:rPr lang="en-US" dirty="0"/>
              <a:t>__________________________________________________________________________</a:t>
            </a:r>
          </a:p>
          <a:p>
            <a:r>
              <a:rPr lang="en-US" dirty="0"/>
              <a:t>The CFMP program has 4 Data Collection Instruments (DCIs), HFP (4) , LEDSP (2), CORP (2) would ISC still require these under the Investment Funding Approach? DCIs related to major capital are being discussed in more detail in Breakout Session 3 for major capital projects – do the current DCIs for program include more than major capital reporting? </a:t>
            </a:r>
          </a:p>
          <a:p>
            <a:r>
              <a:rPr lang="en-US" dirty="0"/>
              <a:t>OF the existing DCIs should there be a continuation or elimination if funding flows under the investment approach? </a:t>
            </a:r>
          </a:p>
          <a:p>
            <a:r>
              <a:rPr lang="en-US" dirty="0"/>
              <a:t>Other considerations ?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25354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555" y="75414"/>
            <a:ext cx="10565927" cy="949217"/>
          </a:xfrm>
        </p:spPr>
        <p:txBody>
          <a:bodyPr>
            <a:noAutofit/>
          </a:bodyPr>
          <a:lstStyle/>
          <a:p>
            <a:pPr algn="r"/>
            <a:r>
              <a:rPr lang="en-US" u="sng" dirty="0"/>
              <a:t>In Summary </a:t>
            </a:r>
            <a:r>
              <a:rPr lang="en-US" dirty="0"/>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2775769"/>
              </p:ext>
            </p:extLst>
          </p:nvPr>
        </p:nvGraphicFramePr>
        <p:xfrm>
          <a:off x="881849" y="1024632"/>
          <a:ext cx="10428302" cy="5155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6149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E9C1-0F8F-4B64-9150-C9F2355C7EC6}"/>
              </a:ext>
            </a:extLst>
          </p:cNvPr>
          <p:cNvSpPr>
            <a:spLocks noGrp="1"/>
          </p:cNvSpPr>
          <p:nvPr>
            <p:ph type="title"/>
          </p:nvPr>
        </p:nvSpPr>
        <p:spPr/>
        <p:txBody>
          <a:bodyPr/>
          <a:lstStyle/>
          <a:p>
            <a:pPr algn="r"/>
            <a:r>
              <a:rPr lang="en-US" dirty="0"/>
              <a:t>Purpose </a:t>
            </a:r>
          </a:p>
        </p:txBody>
      </p:sp>
      <p:sp>
        <p:nvSpPr>
          <p:cNvPr id="3" name="Content Placeholder 2">
            <a:extLst>
              <a:ext uri="{FF2B5EF4-FFF2-40B4-BE49-F238E27FC236}">
                <a16:creationId xmlns:a16="http://schemas.microsoft.com/office/drawing/2014/main" id="{E136416A-214A-4B6F-9B29-C87E1528E808}"/>
              </a:ext>
            </a:extLst>
          </p:cNvPr>
          <p:cNvSpPr>
            <a:spLocks noGrp="1"/>
          </p:cNvSpPr>
          <p:nvPr>
            <p:ph idx="1"/>
          </p:nvPr>
        </p:nvSpPr>
        <p:spPr>
          <a:xfrm>
            <a:off x="1233996" y="2322775"/>
            <a:ext cx="10150284" cy="2954193"/>
          </a:xfrm>
        </p:spPr>
        <p:txBody>
          <a:bodyPr>
            <a:normAutofit/>
          </a:bodyPr>
          <a:lstStyle/>
          <a:p>
            <a:pPr lvl="2">
              <a:buFont typeface="Wingdings" panose="05000000000000000000" pitchFamily="2" charset="2"/>
              <a:buChar char="§"/>
            </a:pPr>
            <a:r>
              <a:rPr lang="en-US" sz="2800" dirty="0"/>
              <a:t>Provide an overview of funding considerations and TB core elements to consider in program redesign.</a:t>
            </a:r>
          </a:p>
          <a:p>
            <a:pPr marL="384048" lvl="2" indent="0">
              <a:buNone/>
            </a:pPr>
            <a:endParaRPr lang="en-US" sz="2800" dirty="0"/>
          </a:p>
          <a:p>
            <a:pPr lvl="2">
              <a:buFont typeface="Wingdings" panose="05000000000000000000" pitchFamily="2" charset="2"/>
              <a:buChar char="§"/>
            </a:pPr>
            <a:r>
              <a:rPr lang="en-US" sz="2800" dirty="0"/>
              <a:t>Core elements for discussion at this workshop include: </a:t>
            </a:r>
          </a:p>
          <a:p>
            <a:pPr lvl="4"/>
            <a:r>
              <a:rPr lang="en-US" sz="2600" dirty="0"/>
              <a:t>Criteria to determine eligibility </a:t>
            </a:r>
          </a:p>
          <a:p>
            <a:pPr lvl="4"/>
            <a:r>
              <a:rPr lang="en-US" sz="2600" dirty="0"/>
              <a:t>Reporting</a:t>
            </a:r>
          </a:p>
        </p:txBody>
      </p:sp>
    </p:spTree>
    <p:extLst>
      <p:ext uri="{BB962C8B-B14F-4D97-AF65-F5344CB8AC3E}">
        <p14:creationId xmlns:p14="http://schemas.microsoft.com/office/powerpoint/2010/main" val="450256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85FBD-51F7-4A37-9299-73F9416F3514}"/>
              </a:ext>
            </a:extLst>
          </p:cNvPr>
          <p:cNvSpPr>
            <a:spLocks noGrp="1"/>
          </p:cNvSpPr>
          <p:nvPr>
            <p:ph type="title"/>
          </p:nvPr>
        </p:nvSpPr>
        <p:spPr/>
        <p:txBody>
          <a:bodyPr/>
          <a:lstStyle/>
          <a:p>
            <a:pPr algn="r"/>
            <a:r>
              <a:rPr lang="en-US" dirty="0"/>
              <a:t>Investment Funding Approach</a:t>
            </a:r>
            <a:r>
              <a:rPr lang="en-US" b="1" dirty="0"/>
              <a:t> </a:t>
            </a:r>
            <a:br>
              <a:rPr lang="en-US" b="1" dirty="0"/>
            </a:br>
            <a:r>
              <a:rPr lang="en-US" sz="1800" b="1" i="1" dirty="0">
                <a:solidFill>
                  <a:schemeClr val="accent1"/>
                </a:solidFill>
              </a:rPr>
              <a:t> </a:t>
            </a:r>
          </a:p>
        </p:txBody>
      </p:sp>
      <p:sp>
        <p:nvSpPr>
          <p:cNvPr id="3" name="Content Placeholder 2">
            <a:extLst>
              <a:ext uri="{FF2B5EF4-FFF2-40B4-BE49-F238E27FC236}">
                <a16:creationId xmlns:a16="http://schemas.microsoft.com/office/drawing/2014/main" id="{37CB3B7F-6A20-4337-ADE8-6A2E4859B663}"/>
              </a:ext>
            </a:extLst>
          </p:cNvPr>
          <p:cNvSpPr>
            <a:spLocks noGrp="1"/>
          </p:cNvSpPr>
          <p:nvPr>
            <p:ph idx="1"/>
          </p:nvPr>
        </p:nvSpPr>
        <p:spPr>
          <a:xfrm>
            <a:off x="1473693" y="2103268"/>
            <a:ext cx="9602088" cy="3480786"/>
          </a:xfrm>
        </p:spPr>
        <p:txBody>
          <a:bodyPr>
            <a:normAutofit/>
          </a:bodyPr>
          <a:lstStyle/>
          <a:p>
            <a:pPr marL="0" indent="0">
              <a:buNone/>
            </a:pPr>
            <a:r>
              <a:rPr lang="en-US" sz="2400" dirty="0"/>
              <a:t>Cashflow Considerations:</a:t>
            </a:r>
          </a:p>
          <a:p>
            <a:pPr lvl="1">
              <a:buFont typeface="Wingdings" panose="05000000000000000000" pitchFamily="2" charset="2"/>
              <a:buChar char="§"/>
            </a:pPr>
            <a:endParaRPr lang="en-US" sz="2000" dirty="0"/>
          </a:p>
          <a:p>
            <a:pPr lvl="1">
              <a:buFont typeface="Wingdings" panose="05000000000000000000" pitchFamily="2" charset="2"/>
              <a:buChar char="§"/>
            </a:pPr>
            <a:r>
              <a:rPr lang="en-US" sz="2000" dirty="0"/>
              <a:t>Advance payments through multi-year funding agreements</a:t>
            </a:r>
          </a:p>
          <a:p>
            <a:pPr lvl="1">
              <a:buFont typeface="Wingdings" panose="05000000000000000000" pitchFamily="2" charset="2"/>
              <a:buChar char="§"/>
            </a:pPr>
            <a:r>
              <a:rPr lang="en-US" sz="2000" dirty="0"/>
              <a:t>Provide sufficient &amp; predictable funding stream based on lifecycle costing    </a:t>
            </a:r>
          </a:p>
          <a:p>
            <a:pPr lvl="1">
              <a:buFont typeface="Wingdings" panose="05000000000000000000" pitchFamily="2" charset="2"/>
              <a:buChar char="§"/>
            </a:pPr>
            <a:r>
              <a:rPr lang="en-US" sz="2000" dirty="0"/>
              <a:t>Ability to carry-forward surpluses to invest/save for future year expenditures/plans/priorities  </a:t>
            </a:r>
          </a:p>
          <a:p>
            <a:pPr lvl="1">
              <a:buFont typeface="Wingdings" panose="05000000000000000000" pitchFamily="2" charset="2"/>
              <a:buChar char="§"/>
            </a:pPr>
            <a:r>
              <a:rPr lang="en-US" sz="2000" dirty="0"/>
              <a:t>Ability to monetize transfer payments and access loan programs</a:t>
            </a:r>
          </a:p>
          <a:p>
            <a:pPr lvl="1">
              <a:buFont typeface="Wingdings" panose="05000000000000000000" pitchFamily="2" charset="2"/>
              <a:buChar char="§"/>
            </a:pPr>
            <a:r>
              <a:rPr lang="en-US" sz="2000" dirty="0"/>
              <a:t>Provide the flexibility to spend, save and borrow with transfer payments</a:t>
            </a:r>
          </a:p>
          <a:p>
            <a:pPr lvl="1">
              <a:buFont typeface="Wingdings" panose="05000000000000000000" pitchFamily="2" charset="2"/>
              <a:buChar char="§"/>
            </a:pPr>
            <a:r>
              <a:rPr lang="en-US" sz="2000" dirty="0"/>
              <a:t>A funding approach that is supported by and meets the needs of First Nations as evidenced/informed through engagement </a:t>
            </a:r>
          </a:p>
          <a:p>
            <a:pPr marL="0" indent="0">
              <a:buNone/>
            </a:pPr>
            <a:endParaRPr lang="en-US" dirty="0"/>
          </a:p>
        </p:txBody>
      </p:sp>
    </p:spTree>
    <p:extLst>
      <p:ext uri="{BB962C8B-B14F-4D97-AF65-F5344CB8AC3E}">
        <p14:creationId xmlns:p14="http://schemas.microsoft.com/office/powerpoint/2010/main" val="1318384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65ED0-230B-47FA-89EA-4139D2F18ADF}"/>
              </a:ext>
            </a:extLst>
          </p:cNvPr>
          <p:cNvSpPr>
            <a:spLocks noGrp="1"/>
          </p:cNvSpPr>
          <p:nvPr>
            <p:ph type="title"/>
          </p:nvPr>
        </p:nvSpPr>
        <p:spPr/>
        <p:txBody>
          <a:bodyPr>
            <a:normAutofit fontScale="90000"/>
          </a:bodyPr>
          <a:lstStyle/>
          <a:p>
            <a:pPr algn="r"/>
            <a:br>
              <a:rPr lang="en-US" sz="2800" dirty="0"/>
            </a:br>
            <a:r>
              <a:rPr lang="en-US" sz="5300" dirty="0">
                <a:solidFill>
                  <a:schemeClr val="tx1"/>
                </a:solidFill>
              </a:rPr>
              <a:t>Directive on Transfer Payments</a:t>
            </a:r>
            <a:br>
              <a:rPr lang="en-US" dirty="0"/>
            </a:br>
            <a:r>
              <a:rPr lang="en-US" sz="3100" b="1" dirty="0">
                <a:solidFill>
                  <a:schemeClr val="accent1">
                    <a:lumMod val="75000"/>
                  </a:schemeClr>
                </a:solidFill>
              </a:rPr>
              <a:t>Appendix B</a:t>
            </a:r>
            <a:r>
              <a:rPr lang="en-US" sz="3100" dirty="0">
                <a:solidFill>
                  <a:schemeClr val="accent1">
                    <a:lumMod val="75000"/>
                  </a:schemeClr>
                </a:solidFill>
              </a:rPr>
              <a:t>: Program Core Design or Redesign Elements</a:t>
            </a:r>
          </a:p>
        </p:txBody>
      </p:sp>
      <p:sp>
        <p:nvSpPr>
          <p:cNvPr id="3" name="Content Placeholder 2">
            <a:extLst>
              <a:ext uri="{FF2B5EF4-FFF2-40B4-BE49-F238E27FC236}">
                <a16:creationId xmlns:a16="http://schemas.microsoft.com/office/drawing/2014/main" id="{29CBEF96-CEF3-4F44-9DE0-B72E26758A9E}"/>
              </a:ext>
            </a:extLst>
          </p:cNvPr>
          <p:cNvSpPr>
            <a:spLocks noGrp="1"/>
          </p:cNvSpPr>
          <p:nvPr>
            <p:ph idx="1"/>
          </p:nvPr>
        </p:nvSpPr>
        <p:spPr>
          <a:xfrm>
            <a:off x="1097280" y="2119111"/>
            <a:ext cx="10235738" cy="4023360"/>
          </a:xfrm>
        </p:spPr>
        <p:txBody>
          <a:bodyPr/>
          <a:lstStyle/>
          <a:p>
            <a:r>
              <a:rPr lang="en-US" i="0" dirty="0">
                <a:solidFill>
                  <a:srgbClr val="333333"/>
                </a:solidFill>
                <a:effectLst/>
                <a:latin typeface="Helvetica" panose="020B0604020202020204" pitchFamily="34" charset="0"/>
              </a:rPr>
              <a:t>Departmental managers with responsibility for the design or </a:t>
            </a:r>
            <a:r>
              <a:rPr lang="en-US" b="1" i="0" dirty="0">
                <a:solidFill>
                  <a:srgbClr val="333333"/>
                </a:solidFill>
                <a:effectLst/>
                <a:latin typeface="Helvetica" panose="020B0604020202020204" pitchFamily="34" charset="0"/>
              </a:rPr>
              <a:t>redesign of a transfer payment program </a:t>
            </a:r>
            <a:r>
              <a:rPr lang="en-US" i="0" dirty="0">
                <a:solidFill>
                  <a:srgbClr val="333333"/>
                </a:solidFill>
                <a:effectLst/>
                <a:latin typeface="Helvetica" panose="020B0604020202020204" pitchFamily="34" charset="0"/>
              </a:rPr>
              <a:t>are expected to assess the 22 program core design elements contained within appendix B  </a:t>
            </a:r>
            <a:r>
              <a:rPr lang="en-US" i="0" dirty="0">
                <a:solidFill>
                  <a:srgbClr val="333333"/>
                </a:solidFill>
                <a:effectLst/>
                <a:latin typeface="Helvetica" panose="020B0604020202020204" pitchFamily="34" charset="0"/>
                <a:hlinkClick r:id="rId3"/>
              </a:rPr>
              <a:t>https://www.tbs-sct.canada.ca/pol/doc-eng.aspx?id=14208#appB</a:t>
            </a:r>
            <a:r>
              <a:rPr lang="en-US" i="0" dirty="0">
                <a:solidFill>
                  <a:srgbClr val="333333"/>
                </a:solidFill>
                <a:effectLst/>
                <a:latin typeface="Helvetica" panose="020B0604020202020204" pitchFamily="34" charset="0"/>
              </a:rPr>
              <a:t> , including:</a:t>
            </a:r>
          </a:p>
          <a:p>
            <a:pPr marL="0" indent="0">
              <a:buNone/>
            </a:pPr>
            <a:r>
              <a:rPr lang="en-US" b="0" i="0" dirty="0">
                <a:solidFill>
                  <a:srgbClr val="333333"/>
                </a:solidFill>
                <a:effectLst/>
                <a:latin typeface="Helvetica" panose="020B0604020202020204" pitchFamily="34" charset="0"/>
              </a:rPr>
              <a:t> 	</a:t>
            </a:r>
            <a:r>
              <a:rPr lang="en-US" sz="1800" b="1" i="0" dirty="0">
                <a:solidFill>
                  <a:srgbClr val="333333"/>
                </a:solidFill>
                <a:effectLst/>
                <a:latin typeface="Helvetica" panose="020B0604020202020204" pitchFamily="34" charset="0"/>
              </a:rPr>
              <a:t>12. </a:t>
            </a:r>
            <a:r>
              <a:rPr lang="en-US" sz="1800" b="0" i="0" dirty="0">
                <a:solidFill>
                  <a:srgbClr val="333333"/>
                </a:solidFill>
                <a:effectLst/>
                <a:latin typeface="Helvetica" panose="020B0604020202020204" pitchFamily="34" charset="0"/>
              </a:rPr>
              <a:t>The administrative requirements on applicants and recipients and a strategy to ensure 	these are </a:t>
            </a:r>
            <a:r>
              <a:rPr lang="en-US" sz="1800" b="1" i="0" dirty="0">
                <a:solidFill>
                  <a:srgbClr val="333333"/>
                </a:solidFill>
                <a:effectLst/>
                <a:latin typeface="Helvetica" panose="020B0604020202020204" pitchFamily="34" charset="0"/>
              </a:rPr>
              <a:t>no more than is needed </a:t>
            </a:r>
            <a:r>
              <a:rPr lang="en-US" sz="1800" b="0" i="0" dirty="0">
                <a:solidFill>
                  <a:srgbClr val="333333"/>
                </a:solidFill>
                <a:effectLst/>
                <a:latin typeface="Helvetica" panose="020B0604020202020204" pitchFamily="34" charset="0"/>
              </a:rPr>
              <a:t>to meet the department’s control, transparency and 	accountability requirements</a:t>
            </a:r>
          </a:p>
          <a:p>
            <a:pPr marL="0" indent="0">
              <a:buNone/>
            </a:pPr>
            <a:endParaRPr lang="en-US" sz="1800" dirty="0">
              <a:solidFill>
                <a:srgbClr val="333333"/>
              </a:solidFill>
              <a:latin typeface="Helvetica" panose="020B0604020202020204" pitchFamily="34" charset="0"/>
            </a:endParaRPr>
          </a:p>
          <a:p>
            <a:pPr marL="201168" lvl="1" indent="0">
              <a:buNone/>
            </a:pPr>
            <a:r>
              <a:rPr lang="en-US" sz="1600" b="1" dirty="0">
                <a:solidFill>
                  <a:srgbClr val="333333"/>
                </a:solidFill>
                <a:latin typeface="Helvetica" panose="020B0604020202020204" pitchFamily="34" charset="0"/>
              </a:rPr>
              <a:t>	</a:t>
            </a:r>
            <a:r>
              <a:rPr lang="en-US" b="1" dirty="0">
                <a:solidFill>
                  <a:srgbClr val="333333"/>
                </a:solidFill>
                <a:latin typeface="Helvetica" panose="020B0604020202020204" pitchFamily="34" charset="0"/>
              </a:rPr>
              <a:t>16. </a:t>
            </a:r>
            <a:r>
              <a:rPr lang="en-US" b="0" i="0" dirty="0">
                <a:solidFill>
                  <a:srgbClr val="333333"/>
                </a:solidFill>
                <a:effectLst/>
                <a:latin typeface="Helvetica" panose="020B0604020202020204" pitchFamily="34" charset="0"/>
              </a:rPr>
              <a:t>The feasibility of </a:t>
            </a:r>
            <a:r>
              <a:rPr lang="en-US" b="1" i="0" dirty="0">
                <a:solidFill>
                  <a:srgbClr val="333333"/>
                </a:solidFill>
                <a:effectLst/>
                <a:latin typeface="Helvetica" panose="020B0604020202020204" pitchFamily="34" charset="0"/>
              </a:rPr>
              <a:t>using applicant and recipient information already available to 	departments </a:t>
            </a:r>
            <a:r>
              <a:rPr lang="en-US" b="0" i="0" dirty="0">
                <a:solidFill>
                  <a:srgbClr val="333333"/>
                </a:solidFill>
                <a:effectLst/>
                <a:latin typeface="Helvetica" panose="020B0604020202020204" pitchFamily="34" charset="0"/>
              </a:rPr>
              <a:t>to facilitate access to the transfer payment program and reduce the 	administrative requirements imposed on recipients, while respecting all federal legislative 	requirements, including the </a:t>
            </a:r>
            <a:r>
              <a:rPr lang="en-US" b="0" i="1" dirty="0">
                <a:solidFill>
                  <a:srgbClr val="333333"/>
                </a:solidFill>
                <a:effectLst/>
                <a:latin typeface="Helvetica" panose="020B0604020202020204" pitchFamily="34" charset="0"/>
              </a:rPr>
              <a:t>Privacy Act</a:t>
            </a:r>
            <a:endParaRPr lang="en-US" b="1" dirty="0">
              <a:solidFill>
                <a:srgbClr val="333333"/>
              </a:solidFill>
              <a:latin typeface="Helvetica" panose="020B0604020202020204" pitchFamily="34" charset="0"/>
            </a:endParaRPr>
          </a:p>
          <a:p>
            <a:endParaRPr lang="en-US" dirty="0"/>
          </a:p>
        </p:txBody>
      </p:sp>
    </p:spTree>
    <p:extLst>
      <p:ext uri="{BB962C8B-B14F-4D97-AF65-F5344CB8AC3E}">
        <p14:creationId xmlns:p14="http://schemas.microsoft.com/office/powerpoint/2010/main" val="86088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A603A-EE5F-4EE5-A96F-0F1B68EC369D}"/>
              </a:ext>
            </a:extLst>
          </p:cNvPr>
          <p:cNvSpPr>
            <a:spLocks noGrp="1"/>
          </p:cNvSpPr>
          <p:nvPr>
            <p:ph type="title"/>
          </p:nvPr>
        </p:nvSpPr>
        <p:spPr/>
        <p:txBody>
          <a:bodyPr/>
          <a:lstStyle/>
          <a:p>
            <a:pPr algn="r"/>
            <a:r>
              <a:rPr lang="en-US" dirty="0"/>
              <a:t>Eligibility</a:t>
            </a:r>
            <a:r>
              <a:rPr lang="en-US" b="1" dirty="0"/>
              <a:t> </a:t>
            </a:r>
            <a:r>
              <a:rPr lang="en-US" dirty="0"/>
              <a:t>Considerations</a:t>
            </a:r>
          </a:p>
        </p:txBody>
      </p:sp>
      <p:sp>
        <p:nvSpPr>
          <p:cNvPr id="3" name="Content Placeholder 2">
            <a:extLst>
              <a:ext uri="{FF2B5EF4-FFF2-40B4-BE49-F238E27FC236}">
                <a16:creationId xmlns:a16="http://schemas.microsoft.com/office/drawing/2014/main" id="{89899286-9937-4BE7-8763-7BC72E19A959}"/>
              </a:ext>
            </a:extLst>
          </p:cNvPr>
          <p:cNvSpPr>
            <a:spLocks noGrp="1"/>
          </p:cNvSpPr>
          <p:nvPr>
            <p:ph idx="1"/>
          </p:nvPr>
        </p:nvSpPr>
        <p:spPr>
          <a:xfrm>
            <a:off x="1695449" y="2368550"/>
            <a:ext cx="9267825" cy="3272848"/>
          </a:xfrm>
        </p:spPr>
        <p:txBody>
          <a:bodyPr/>
          <a:lstStyle/>
          <a:p>
            <a:pPr marL="0" indent="0">
              <a:buNone/>
            </a:pPr>
            <a:r>
              <a:rPr lang="en-US" sz="2800" dirty="0"/>
              <a:t>Eligibility, capacity considerations:</a:t>
            </a:r>
          </a:p>
          <a:p>
            <a:pPr marL="0" indent="0">
              <a:buNone/>
            </a:pPr>
            <a:endParaRPr lang="en-US" sz="2800" dirty="0"/>
          </a:p>
          <a:p>
            <a:pPr lvl="1">
              <a:buFont typeface="Wingdings" panose="05000000000000000000" pitchFamily="2" charset="2"/>
              <a:buChar char="§"/>
            </a:pPr>
            <a:r>
              <a:rPr lang="en-US" dirty="0"/>
              <a:t>ISC’s General Assessment Results</a:t>
            </a:r>
          </a:p>
          <a:p>
            <a:pPr lvl="1">
              <a:buFont typeface="Wingdings" panose="05000000000000000000" pitchFamily="2" charset="2"/>
              <a:buChar char="§"/>
            </a:pPr>
            <a:r>
              <a:rPr lang="en-US" dirty="0"/>
              <a:t>Financial Ratios on Audited Financial Statements  </a:t>
            </a:r>
          </a:p>
          <a:p>
            <a:pPr lvl="1">
              <a:buFont typeface="Wingdings" panose="05000000000000000000" pitchFamily="2" charset="2"/>
              <a:buChar char="§"/>
            </a:pPr>
            <a:r>
              <a:rPr lang="en-US" dirty="0"/>
              <a:t>FNFMB certification </a:t>
            </a:r>
          </a:p>
          <a:p>
            <a:pPr lvl="1">
              <a:buFont typeface="Wingdings" panose="05000000000000000000" pitchFamily="2" charset="2"/>
              <a:buChar char="§"/>
            </a:pPr>
            <a:r>
              <a:rPr lang="en-US" dirty="0"/>
              <a:t>Implementation of a FN Financial Administrative Law (FAL)</a:t>
            </a:r>
          </a:p>
          <a:p>
            <a:pPr lvl="1">
              <a:buFont typeface="Wingdings" panose="05000000000000000000" pitchFamily="2" charset="2"/>
              <a:buChar char="§"/>
            </a:pPr>
            <a:r>
              <a:rPr lang="en-US" dirty="0"/>
              <a:t>NFR Grant eligibility criteria – includes financial ratios and FAL </a:t>
            </a:r>
          </a:p>
        </p:txBody>
      </p:sp>
    </p:spTree>
    <p:extLst>
      <p:ext uri="{BB962C8B-B14F-4D97-AF65-F5344CB8AC3E}">
        <p14:creationId xmlns:p14="http://schemas.microsoft.com/office/powerpoint/2010/main" val="2170554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C29A4-BC4D-4883-875C-FD639C34A3E0}"/>
              </a:ext>
            </a:extLst>
          </p:cNvPr>
          <p:cNvSpPr>
            <a:spLocks noGrp="1"/>
          </p:cNvSpPr>
          <p:nvPr>
            <p:ph type="title"/>
          </p:nvPr>
        </p:nvSpPr>
        <p:spPr>
          <a:xfrm>
            <a:off x="1097280" y="286604"/>
            <a:ext cx="10058400" cy="1097466"/>
          </a:xfrm>
        </p:spPr>
        <p:txBody>
          <a:bodyPr/>
          <a:lstStyle/>
          <a:p>
            <a:pPr algn="r"/>
            <a:r>
              <a:rPr lang="en-US" dirty="0"/>
              <a:t>Eligibility Information </a:t>
            </a:r>
          </a:p>
        </p:txBody>
      </p:sp>
      <p:sp>
        <p:nvSpPr>
          <p:cNvPr id="3" name="Content Placeholder 2">
            <a:extLst>
              <a:ext uri="{FF2B5EF4-FFF2-40B4-BE49-F238E27FC236}">
                <a16:creationId xmlns:a16="http://schemas.microsoft.com/office/drawing/2014/main" id="{3385C7D4-1946-4046-BA57-45A3F76227C7}"/>
              </a:ext>
            </a:extLst>
          </p:cNvPr>
          <p:cNvSpPr>
            <a:spLocks noGrp="1"/>
          </p:cNvSpPr>
          <p:nvPr>
            <p:ph sz="half" idx="1"/>
          </p:nvPr>
        </p:nvSpPr>
        <p:spPr/>
        <p:txBody>
          <a:bodyPr>
            <a:normAutofit lnSpcReduction="10000"/>
          </a:bodyPr>
          <a:lstStyle/>
          <a:p>
            <a:r>
              <a:rPr lang="en-US" sz="1400" b="1" dirty="0"/>
              <a:t>ISC General Assessments (GA)</a:t>
            </a:r>
          </a:p>
          <a:p>
            <a:pPr lvl="1">
              <a:buFont typeface="Wingdings" panose="05000000000000000000" pitchFamily="2" charset="2"/>
              <a:buChar char="§"/>
            </a:pPr>
            <a:r>
              <a:rPr lang="en-US" sz="1200" dirty="0"/>
              <a:t>ISC currently requires a GA to be completed for each FN annually</a:t>
            </a:r>
          </a:p>
          <a:p>
            <a:pPr lvl="1">
              <a:buFont typeface="Wingdings" panose="05000000000000000000" pitchFamily="2" charset="2"/>
              <a:buChar char="§"/>
            </a:pPr>
            <a:r>
              <a:rPr lang="en-US" sz="1200" dirty="0"/>
              <a:t>The GA provides a risk rating/score, using benchmarks, that assess the recipient’s risks associated with program management, governance, financial management and planning</a:t>
            </a:r>
          </a:p>
          <a:p>
            <a:pPr lvl="1">
              <a:buFont typeface="Wingdings" panose="05000000000000000000" pitchFamily="2" charset="2"/>
              <a:buChar char="§"/>
            </a:pPr>
            <a:r>
              <a:rPr lang="en-US" sz="1200" dirty="0"/>
              <a:t>The draft GA is shared with the FN for their input before finalized and may result in clarification that require updates to the FN’s score  </a:t>
            </a:r>
          </a:p>
          <a:p>
            <a:r>
              <a:rPr lang="en-US" sz="1400" b="1" dirty="0"/>
              <a:t>FNFMB certification </a:t>
            </a:r>
            <a:r>
              <a:rPr lang="en-US" sz="1400" dirty="0"/>
              <a:t> </a:t>
            </a:r>
          </a:p>
          <a:p>
            <a:pPr lvl="1">
              <a:buFont typeface="Wingdings" panose="05000000000000000000" pitchFamily="2" charset="2"/>
              <a:buChar char="§"/>
            </a:pPr>
            <a:r>
              <a:rPr lang="en-US" sz="1200" dirty="0"/>
              <a:t>Available to FN that choose to be scheduled to the FNFMA, removing scheduling requirement would require legislative amendments</a:t>
            </a:r>
          </a:p>
          <a:p>
            <a:pPr lvl="1">
              <a:buFont typeface="Wingdings" panose="05000000000000000000" pitchFamily="2" charset="2"/>
              <a:buChar char="§"/>
            </a:pPr>
            <a:r>
              <a:rPr lang="en-US" sz="1200" dirty="0"/>
              <a:t>The process of certification starts with creating a Financial Administration Law (FAL) and members can seek a Financial Management System Certificate and a Financial Performance Certificate </a:t>
            </a:r>
          </a:p>
          <a:p>
            <a:r>
              <a:rPr lang="en-US" sz="1400" b="1" dirty="0"/>
              <a:t>Financial Administrative Law (FAL)</a:t>
            </a:r>
          </a:p>
          <a:p>
            <a:pPr lvl="1">
              <a:buFont typeface="Wingdings" panose="05000000000000000000" pitchFamily="2" charset="2"/>
              <a:buChar char="§"/>
            </a:pPr>
            <a:r>
              <a:rPr lang="en-US" sz="1200" dirty="0"/>
              <a:t>FNFMB developed a template of requirements to be included in a FAL </a:t>
            </a:r>
          </a:p>
          <a:p>
            <a:pPr lvl="1">
              <a:buFont typeface="Wingdings" panose="05000000000000000000" pitchFamily="2" charset="2"/>
              <a:buChar char="§"/>
            </a:pPr>
            <a:r>
              <a:rPr lang="en-US" sz="1200" dirty="0"/>
              <a:t>The FAL template, Section V, outlines the approach the community will employ to manage their community’s infrastructure – covers most and potentially more than is contemplated in our </a:t>
            </a:r>
            <a:r>
              <a:rPr lang="en-US" sz="1200"/>
              <a:t>departmental programs</a:t>
            </a:r>
            <a:endParaRPr lang="en-US" sz="1200" dirty="0"/>
          </a:p>
        </p:txBody>
      </p:sp>
      <p:sp>
        <p:nvSpPr>
          <p:cNvPr id="4" name="Content Placeholder 3">
            <a:extLst>
              <a:ext uri="{FF2B5EF4-FFF2-40B4-BE49-F238E27FC236}">
                <a16:creationId xmlns:a16="http://schemas.microsoft.com/office/drawing/2014/main" id="{A5F764F4-D2A7-47F5-BE3D-DCF3BC604CC9}"/>
              </a:ext>
            </a:extLst>
          </p:cNvPr>
          <p:cNvSpPr>
            <a:spLocks noGrp="1"/>
          </p:cNvSpPr>
          <p:nvPr>
            <p:ph sz="half" idx="2"/>
          </p:nvPr>
        </p:nvSpPr>
        <p:spPr>
          <a:xfrm>
            <a:off x="6217920" y="1845734"/>
            <a:ext cx="4937760" cy="4023360"/>
          </a:xfrm>
        </p:spPr>
        <p:txBody>
          <a:bodyPr>
            <a:normAutofit lnSpcReduction="10000"/>
          </a:bodyPr>
          <a:lstStyle/>
          <a:p>
            <a:r>
              <a:rPr lang="en-US" sz="1400" b="1" dirty="0"/>
              <a:t>Financial Ratios</a:t>
            </a:r>
          </a:p>
          <a:p>
            <a:pPr lvl="1">
              <a:buFont typeface="Wingdings" panose="05000000000000000000" pitchFamily="2" charset="2"/>
              <a:buChar char="§"/>
            </a:pPr>
            <a:r>
              <a:rPr lang="en-US" sz="1200" dirty="0"/>
              <a:t>Annually audited financial statements (AFS) are required to be submitted to ISC by funding recipients</a:t>
            </a:r>
          </a:p>
          <a:p>
            <a:pPr lvl="1">
              <a:buFont typeface="Wingdings" panose="05000000000000000000" pitchFamily="2" charset="2"/>
              <a:buChar char="§"/>
            </a:pPr>
            <a:r>
              <a:rPr lang="en-US" sz="1200" dirty="0"/>
              <a:t>The annual AFS include a CPA letter of opinion (unqualified, qualified, adverse or disclaimer) of the information presented in the financial statements, the letter indicates the level of assurance the auditor considers appropriate for user of the financial statements</a:t>
            </a:r>
          </a:p>
          <a:p>
            <a:pPr lvl="1">
              <a:buFont typeface="Wingdings" panose="05000000000000000000" pitchFamily="2" charset="2"/>
              <a:buChar char="§"/>
            </a:pPr>
            <a:r>
              <a:rPr lang="en-US" sz="1200" dirty="0"/>
              <a:t>Financial ratios can be applied to information contained in the AFS to assess the financial wellbeing of the operations and to identify risks to future operations</a:t>
            </a:r>
          </a:p>
          <a:p>
            <a:pPr marL="0" indent="0">
              <a:buNone/>
            </a:pPr>
            <a:r>
              <a:rPr lang="en-US" sz="1200" dirty="0"/>
              <a:t> </a:t>
            </a:r>
            <a:r>
              <a:rPr lang="en-US" sz="1400" b="1" dirty="0"/>
              <a:t>NFR Grant Eligibility</a:t>
            </a:r>
          </a:p>
          <a:p>
            <a:pPr lvl="1">
              <a:buFont typeface="Wingdings" panose="05000000000000000000" pitchFamily="2" charset="2"/>
              <a:buChar char="§"/>
            </a:pPr>
            <a:r>
              <a:rPr lang="en-US" sz="1200" dirty="0"/>
              <a:t>FNFMB supports the assessment of  the eligibility criteria for First Nations who express interest in receiving program funding under the NFR Grant</a:t>
            </a:r>
          </a:p>
          <a:p>
            <a:pPr lvl="1">
              <a:buFont typeface="Wingdings" panose="05000000000000000000" pitchFamily="2" charset="2"/>
              <a:buChar char="§"/>
            </a:pPr>
            <a:r>
              <a:rPr lang="en-US" sz="1200" dirty="0"/>
              <a:t>The criteria includes an assessment of the First Nations financial performance,  measured by ratios applied over a five-year period, </a:t>
            </a:r>
          </a:p>
          <a:p>
            <a:pPr lvl="1">
              <a:buFont typeface="Wingdings" panose="05000000000000000000" pitchFamily="2" charset="2"/>
              <a:buChar char="§"/>
            </a:pPr>
            <a:r>
              <a:rPr lang="en-US" sz="1200" dirty="0"/>
              <a:t>First Nations are also required to develop and implement various sections of a FAL, a FAL template is available from the FNFMB </a:t>
            </a:r>
          </a:p>
          <a:p>
            <a:pPr lvl="1">
              <a:buFont typeface="Wingdings" panose="05000000000000000000" pitchFamily="2" charset="2"/>
              <a:buChar char="§"/>
            </a:pPr>
            <a:r>
              <a:rPr lang="en-US" sz="1200" dirty="0"/>
              <a:t>Most of reporting required under the program areas are eliminated – three annual reports to the community are required and to be shared with ISC</a:t>
            </a:r>
          </a:p>
          <a:p>
            <a:pPr marL="201168" lvl="1" indent="0">
              <a:buNone/>
            </a:pPr>
            <a:endParaRPr lang="en-US" sz="1200" dirty="0"/>
          </a:p>
          <a:p>
            <a:endParaRPr lang="en-US" dirty="0"/>
          </a:p>
        </p:txBody>
      </p:sp>
    </p:spTree>
    <p:extLst>
      <p:ext uri="{BB962C8B-B14F-4D97-AF65-F5344CB8AC3E}">
        <p14:creationId xmlns:p14="http://schemas.microsoft.com/office/powerpoint/2010/main" val="1816511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FE6A1-2FA4-4066-BE65-31C9D0B273E1}"/>
              </a:ext>
            </a:extLst>
          </p:cNvPr>
          <p:cNvSpPr>
            <a:spLocks noGrp="1"/>
          </p:cNvSpPr>
          <p:nvPr>
            <p:ph type="title"/>
          </p:nvPr>
        </p:nvSpPr>
        <p:spPr/>
        <p:txBody>
          <a:bodyPr/>
          <a:lstStyle/>
          <a:p>
            <a:r>
              <a:rPr lang="en-US" dirty="0"/>
              <a:t>Discussion on Eligibility: </a:t>
            </a:r>
          </a:p>
        </p:txBody>
      </p:sp>
      <p:sp>
        <p:nvSpPr>
          <p:cNvPr id="3" name="Content Placeholder 2">
            <a:extLst>
              <a:ext uri="{FF2B5EF4-FFF2-40B4-BE49-F238E27FC236}">
                <a16:creationId xmlns:a16="http://schemas.microsoft.com/office/drawing/2014/main" id="{F6D7C1BA-9031-4667-8063-15D2E8886A1C}"/>
              </a:ext>
            </a:extLst>
          </p:cNvPr>
          <p:cNvSpPr>
            <a:spLocks noGrp="1"/>
          </p:cNvSpPr>
          <p:nvPr>
            <p:ph idx="1"/>
          </p:nvPr>
        </p:nvSpPr>
        <p:spPr/>
        <p:txBody>
          <a:bodyPr>
            <a:normAutofit fontScale="77500" lnSpcReduction="20000"/>
          </a:bodyPr>
          <a:lstStyle/>
          <a:p>
            <a:endParaRPr lang="en-US" dirty="0"/>
          </a:p>
          <a:p>
            <a:r>
              <a:rPr lang="en-US" dirty="0"/>
              <a:t>One or more of the criteria could be considered to assess eligibility, consider additional information already available to the department to support eligibility</a:t>
            </a:r>
          </a:p>
          <a:p>
            <a:pPr marL="201168" lvl="1" indent="0">
              <a:buNone/>
            </a:pPr>
            <a:endParaRPr lang="en-US" b="1" dirty="0"/>
          </a:p>
          <a:p>
            <a:pPr marL="201168" lvl="1" indent="0">
              <a:buNone/>
            </a:pPr>
            <a:r>
              <a:rPr lang="en-US" sz="1700" b="1" dirty="0"/>
              <a:t>Examples of other considerations: </a:t>
            </a:r>
          </a:p>
          <a:p>
            <a:pPr lvl="1">
              <a:buFont typeface="Wingdings" panose="05000000000000000000" pitchFamily="2" charset="2"/>
              <a:buChar char="§"/>
            </a:pPr>
            <a:r>
              <a:rPr lang="en-US" sz="1700" dirty="0"/>
              <a:t>Having a Land Use Plan</a:t>
            </a:r>
          </a:p>
          <a:p>
            <a:pPr lvl="1">
              <a:buFont typeface="Wingdings" panose="05000000000000000000" pitchFamily="2" charset="2"/>
              <a:buChar char="§"/>
            </a:pPr>
            <a:r>
              <a:rPr lang="en-US" sz="1700" dirty="0"/>
              <a:t>Performance outcomes from annual W&amp;WW API, </a:t>
            </a:r>
          </a:p>
          <a:p>
            <a:pPr lvl="1">
              <a:buFont typeface="Wingdings" panose="05000000000000000000" pitchFamily="2" charset="2"/>
              <a:buChar char="§"/>
            </a:pPr>
            <a:r>
              <a:rPr lang="en-US" sz="1700" dirty="0"/>
              <a:t>Having a Community Plan, </a:t>
            </a:r>
          </a:p>
          <a:p>
            <a:pPr lvl="1">
              <a:buFont typeface="Wingdings" panose="05000000000000000000" pitchFamily="2" charset="2"/>
              <a:buChar char="§"/>
            </a:pPr>
            <a:r>
              <a:rPr lang="en-US" sz="1700" dirty="0"/>
              <a:t>Demonstrated implementation of an Asset Management Plan and/or Maintenance Management Plans</a:t>
            </a:r>
          </a:p>
          <a:p>
            <a:r>
              <a:rPr lang="en-US" dirty="0"/>
              <a:t>__________________________________________________________________________</a:t>
            </a:r>
          </a:p>
          <a:p>
            <a:r>
              <a:rPr lang="en-US" dirty="0"/>
              <a:t>Is there additional information available to programs that would support an assessment of eligibility?</a:t>
            </a:r>
          </a:p>
          <a:p>
            <a:r>
              <a:rPr lang="en-US" dirty="0"/>
              <a:t>Is there a preference for using some, one or all, of the criteria outlined? </a:t>
            </a:r>
          </a:p>
          <a:p>
            <a:r>
              <a:rPr lang="en-US" dirty="0"/>
              <a:t>How can we support recipients to increase their capacity to meet eligibility, what capacity initiatives do we currently fund that could support and what should we be considering in additions to what we already have available?  </a:t>
            </a:r>
          </a:p>
          <a:p>
            <a:r>
              <a:rPr lang="en-US" dirty="0"/>
              <a:t>Other criteria considerations?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26922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A603A-EE5F-4EE5-A96F-0F1B68EC369D}"/>
              </a:ext>
            </a:extLst>
          </p:cNvPr>
          <p:cNvSpPr>
            <a:spLocks noGrp="1"/>
          </p:cNvSpPr>
          <p:nvPr>
            <p:ph type="title"/>
          </p:nvPr>
        </p:nvSpPr>
        <p:spPr/>
        <p:txBody>
          <a:bodyPr/>
          <a:lstStyle/>
          <a:p>
            <a:pPr algn="r"/>
            <a:r>
              <a:rPr lang="en-US" dirty="0"/>
              <a:t>Reporting</a:t>
            </a:r>
            <a:r>
              <a:rPr lang="en-US" b="1" dirty="0"/>
              <a:t> </a:t>
            </a:r>
            <a:r>
              <a:rPr lang="en-US" dirty="0"/>
              <a:t>Considerations</a:t>
            </a:r>
          </a:p>
        </p:txBody>
      </p:sp>
      <p:sp>
        <p:nvSpPr>
          <p:cNvPr id="3" name="Content Placeholder 2">
            <a:extLst>
              <a:ext uri="{FF2B5EF4-FFF2-40B4-BE49-F238E27FC236}">
                <a16:creationId xmlns:a16="http://schemas.microsoft.com/office/drawing/2014/main" id="{89899286-9937-4BE7-8763-7BC72E19A959}"/>
              </a:ext>
            </a:extLst>
          </p:cNvPr>
          <p:cNvSpPr>
            <a:spLocks noGrp="1"/>
          </p:cNvSpPr>
          <p:nvPr>
            <p:ph idx="1"/>
          </p:nvPr>
        </p:nvSpPr>
        <p:spPr>
          <a:xfrm>
            <a:off x="1695449" y="2368550"/>
            <a:ext cx="9267825" cy="3272848"/>
          </a:xfrm>
        </p:spPr>
        <p:txBody>
          <a:bodyPr/>
          <a:lstStyle/>
          <a:p>
            <a:pPr marL="0" indent="0">
              <a:buNone/>
            </a:pPr>
            <a:r>
              <a:rPr lang="en-US" sz="2800" dirty="0"/>
              <a:t>Reduced reporting burden when opting-in to the investment funding approach, consider limiting to:</a:t>
            </a:r>
          </a:p>
          <a:p>
            <a:pPr marL="0" indent="0">
              <a:buNone/>
            </a:pPr>
            <a:endParaRPr lang="en-US" sz="2800" dirty="0"/>
          </a:p>
          <a:p>
            <a:pPr lvl="1">
              <a:buFont typeface="Wingdings" panose="05000000000000000000" pitchFamily="2" charset="2"/>
              <a:buChar char="§"/>
            </a:pPr>
            <a:r>
              <a:rPr lang="en-US" dirty="0"/>
              <a:t>First Nation’s Asset Management Plan/Community Plan that includes an infrastructure budget and forecast of expenditures,</a:t>
            </a:r>
          </a:p>
          <a:p>
            <a:pPr lvl="1">
              <a:buFont typeface="Wingdings" panose="05000000000000000000" pitchFamily="2" charset="2"/>
              <a:buChar char="§"/>
            </a:pPr>
            <a:r>
              <a:rPr lang="en-US" dirty="0"/>
              <a:t>Annual review of the First Nation’s Audited Financial Statements and program specific schedule of revenues and expenditures and  </a:t>
            </a:r>
          </a:p>
          <a:p>
            <a:pPr lvl="1">
              <a:buFont typeface="Wingdings" panose="05000000000000000000" pitchFamily="2" charset="2"/>
              <a:buChar char="§"/>
            </a:pPr>
            <a:r>
              <a:rPr lang="en-US" dirty="0"/>
              <a:t>The tri-annual, three-year cycle, E-ACRS inspection results for reporting on outcomes </a:t>
            </a:r>
          </a:p>
          <a:p>
            <a:pPr marL="457200" lvl="1" indent="0">
              <a:buNone/>
            </a:pPr>
            <a:endParaRPr lang="en-US" dirty="0"/>
          </a:p>
        </p:txBody>
      </p:sp>
    </p:spTree>
    <p:extLst>
      <p:ext uri="{BB962C8B-B14F-4D97-AF65-F5344CB8AC3E}">
        <p14:creationId xmlns:p14="http://schemas.microsoft.com/office/powerpoint/2010/main" val="3880103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C29A4-BC4D-4883-875C-FD639C34A3E0}"/>
              </a:ext>
            </a:extLst>
          </p:cNvPr>
          <p:cNvSpPr>
            <a:spLocks noGrp="1"/>
          </p:cNvSpPr>
          <p:nvPr>
            <p:ph type="title"/>
          </p:nvPr>
        </p:nvSpPr>
        <p:spPr>
          <a:xfrm>
            <a:off x="669303" y="286603"/>
            <a:ext cx="10486377" cy="1450757"/>
          </a:xfrm>
        </p:spPr>
        <p:txBody>
          <a:bodyPr/>
          <a:lstStyle/>
          <a:p>
            <a:pPr algn="r"/>
            <a:r>
              <a:rPr lang="en-US" dirty="0"/>
              <a:t>Report Information </a:t>
            </a:r>
          </a:p>
        </p:txBody>
      </p:sp>
      <p:sp>
        <p:nvSpPr>
          <p:cNvPr id="3" name="Content Placeholder 2">
            <a:extLst>
              <a:ext uri="{FF2B5EF4-FFF2-40B4-BE49-F238E27FC236}">
                <a16:creationId xmlns:a16="http://schemas.microsoft.com/office/drawing/2014/main" id="{3385C7D4-1946-4046-BA57-45A3F76227C7}"/>
              </a:ext>
            </a:extLst>
          </p:cNvPr>
          <p:cNvSpPr>
            <a:spLocks noGrp="1"/>
          </p:cNvSpPr>
          <p:nvPr>
            <p:ph sz="half" idx="1"/>
          </p:nvPr>
        </p:nvSpPr>
        <p:spPr>
          <a:xfrm>
            <a:off x="4176075" y="1864240"/>
            <a:ext cx="3452096" cy="4023360"/>
          </a:xfrm>
        </p:spPr>
        <p:txBody>
          <a:bodyPr>
            <a:normAutofit fontScale="92500"/>
          </a:bodyPr>
          <a:lstStyle/>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r>
              <a:rPr kumimoji="0" lang="en-US" sz="1400" b="1" i="0" u="sng"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Asset Management Plan</a:t>
            </a:r>
          </a:p>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r>
              <a:rPr lang="en-US" sz="1200" b="1" dirty="0">
                <a:solidFill>
                  <a:srgbClr val="000000">
                    <a:lumMod val="75000"/>
                    <a:lumOff val="25000"/>
                  </a:srgbClr>
                </a:solidFill>
                <a:latin typeface="Calibri" panose="020F0502020204030204"/>
              </a:rPr>
              <a:t>An </a:t>
            </a:r>
            <a:r>
              <a:rPr kumimoji="0" lang="en-US" sz="1200" b="1"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asset management plan considers the needs related </a:t>
            </a:r>
            <a:r>
              <a:rPr lang="en-US" sz="1200" b="1" dirty="0">
                <a:solidFill>
                  <a:srgbClr val="000000">
                    <a:lumMod val="75000"/>
                    <a:lumOff val="25000"/>
                  </a:srgbClr>
                </a:solidFill>
                <a:latin typeface="Calibri" panose="020F0502020204030204"/>
              </a:rPr>
              <a:t>to the </a:t>
            </a:r>
            <a:r>
              <a:rPr kumimoji="0" lang="en-US" sz="1200" b="1"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community’s infrastructure, including minor and major capital investments. </a:t>
            </a:r>
          </a:p>
          <a:p>
            <a:pPr lvl="1">
              <a:spcBef>
                <a:spcPts val="1200"/>
              </a:spcBef>
              <a:spcAft>
                <a:spcPts val="200"/>
              </a:spcAft>
              <a:buClr>
                <a:srgbClr val="E48312"/>
              </a:buClr>
              <a:buSzPct val="100000"/>
              <a:buFont typeface="Wingdings" panose="05000000000000000000" pitchFamily="2" charset="2"/>
              <a:buChar char="§"/>
              <a:defRPr/>
            </a:pPr>
            <a:r>
              <a:rPr lang="en-US" sz="1200" dirty="0">
                <a:solidFill>
                  <a:srgbClr val="000000">
                    <a:lumMod val="75000"/>
                    <a:lumOff val="25000"/>
                  </a:srgbClr>
                </a:solidFill>
                <a:latin typeface="Calibri" panose="020F0502020204030204"/>
              </a:rPr>
              <a:t>An asset management plan includes a forecast/budget of expenditures related to activities to be undertaken in each year and identifies the revenues that will be accessed to meet the plan.  </a:t>
            </a:r>
          </a:p>
          <a:p>
            <a:pPr lvl="1">
              <a:spcBef>
                <a:spcPts val="1200"/>
              </a:spcBef>
              <a:spcAft>
                <a:spcPts val="200"/>
              </a:spcAft>
              <a:buClr>
                <a:srgbClr val="E48312"/>
              </a:buClr>
              <a:buSzPct val="100000"/>
              <a:buFont typeface="Wingdings" panose="05000000000000000000" pitchFamily="2" charset="2"/>
              <a:buChar char="§"/>
              <a:defRPr/>
            </a:pPr>
            <a:r>
              <a:rPr kumimoji="0" lang="en-US" sz="120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The E-ACRS inspection report </a:t>
            </a:r>
            <a:r>
              <a:rPr lang="en-US" sz="1200" dirty="0">
                <a:solidFill>
                  <a:srgbClr val="000000">
                    <a:lumMod val="75000"/>
                    <a:lumOff val="25000"/>
                  </a:srgbClr>
                </a:solidFill>
                <a:latin typeface="Calibri" panose="020F0502020204030204"/>
              </a:rPr>
              <a:t>will support the community in strategic decision making for the development of their plan as well as providing cost estimates for future capital needs. </a:t>
            </a:r>
          </a:p>
          <a:p>
            <a:pPr lvl="1">
              <a:spcBef>
                <a:spcPts val="1200"/>
              </a:spcBef>
              <a:spcAft>
                <a:spcPts val="200"/>
              </a:spcAft>
              <a:buClr>
                <a:srgbClr val="E48312"/>
              </a:buClr>
              <a:buSzPct val="100000"/>
              <a:buFont typeface="Wingdings" panose="05000000000000000000" pitchFamily="2" charset="2"/>
              <a:buChar char="§"/>
              <a:defRPr/>
            </a:pPr>
            <a:r>
              <a:rPr kumimoji="0" lang="en-US" sz="120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First Nations would identify funding sources to be used in the delivery on their asset management plans includes the annual transfer payment, proceeds from loans and withdrawals from the investments of surpluses as the cashflow for delivering on the planned activities. </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en-US" sz="1400" b="1"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a:p>
            <a:endParaRPr lang="en-US" sz="1200" dirty="0"/>
          </a:p>
        </p:txBody>
      </p:sp>
      <p:sp>
        <p:nvSpPr>
          <p:cNvPr id="4" name="Content Placeholder 3">
            <a:extLst>
              <a:ext uri="{FF2B5EF4-FFF2-40B4-BE49-F238E27FC236}">
                <a16:creationId xmlns:a16="http://schemas.microsoft.com/office/drawing/2014/main" id="{A5F764F4-D2A7-47F5-BE3D-DCF3BC604CC9}"/>
              </a:ext>
            </a:extLst>
          </p:cNvPr>
          <p:cNvSpPr>
            <a:spLocks noGrp="1"/>
          </p:cNvSpPr>
          <p:nvPr>
            <p:ph sz="half" idx="2"/>
          </p:nvPr>
        </p:nvSpPr>
        <p:spPr>
          <a:xfrm>
            <a:off x="772055" y="1880826"/>
            <a:ext cx="3197571" cy="4023360"/>
          </a:xfrm>
        </p:spPr>
        <p:txBody>
          <a:bodyPr>
            <a:normAutofit fontScale="92500"/>
          </a:bodyPr>
          <a:lstStyle/>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r>
              <a:rPr kumimoji="0" lang="en-US" sz="1400" b="1" i="0" u="sng"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E-ACRS Inspections </a:t>
            </a:r>
          </a:p>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r>
              <a:rPr kumimoji="0" lang="en-US" sz="1200" b="1"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All First Nation recipients that receive</a:t>
            </a:r>
            <a:r>
              <a:rPr lang="en-US" sz="1200" b="1" dirty="0">
                <a:solidFill>
                  <a:srgbClr val="000000">
                    <a:lumMod val="75000"/>
                    <a:lumOff val="25000"/>
                  </a:srgbClr>
                </a:solidFill>
                <a:latin typeface="Calibri" panose="020F0502020204030204"/>
              </a:rPr>
              <a:t> ongoing funding for the operation and maintenance of their community infrastructure</a:t>
            </a:r>
            <a:r>
              <a:rPr kumimoji="0" lang="en-US" sz="1200" b="1"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 are required to have an inspection of the funded assets completed on a three-year cycle.  </a:t>
            </a:r>
            <a:r>
              <a:rPr lang="en-US" sz="1200" b="1" dirty="0">
                <a:solidFill>
                  <a:srgbClr val="000000">
                    <a:lumMod val="75000"/>
                    <a:lumOff val="25000"/>
                  </a:srgbClr>
                </a:solidFill>
                <a:latin typeface="Calibri" panose="020F0502020204030204"/>
              </a:rPr>
              <a:t>Inspections under this program include CFMP and HP assets funded by the department. </a:t>
            </a:r>
            <a:endParaRPr kumimoji="0" lang="en-US" sz="1200" b="1"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a:p>
            <a:pPr lvl="1">
              <a:spcBef>
                <a:spcPts val="1200"/>
              </a:spcBef>
              <a:spcAft>
                <a:spcPts val="200"/>
              </a:spcAft>
              <a:buClr>
                <a:srgbClr val="E48312"/>
              </a:buClr>
              <a:buSzPct val="100000"/>
              <a:buFont typeface="Wingdings" panose="05000000000000000000" pitchFamily="2" charset="2"/>
              <a:buChar char="§"/>
              <a:defRPr/>
            </a:pPr>
            <a:r>
              <a:rPr lang="en-US" sz="1200" dirty="0">
                <a:solidFill>
                  <a:srgbClr val="000000">
                    <a:lumMod val="75000"/>
                    <a:lumOff val="25000"/>
                  </a:srgbClr>
                </a:solidFill>
                <a:latin typeface="Calibri" panose="020F0502020204030204"/>
              </a:rPr>
              <a:t>The inspections provide information about the assets condition, life expectancy, deficiencies, O&amp;M performance and a 35-year forecast of capital investment needs</a:t>
            </a:r>
          </a:p>
          <a:p>
            <a:pPr lvl="1">
              <a:spcBef>
                <a:spcPts val="1200"/>
              </a:spcBef>
              <a:spcAft>
                <a:spcPts val="200"/>
              </a:spcAft>
              <a:buClr>
                <a:srgbClr val="E48312"/>
              </a:buClr>
              <a:buSzPct val="100000"/>
              <a:buFont typeface="Wingdings" panose="05000000000000000000" pitchFamily="2" charset="2"/>
              <a:buChar char="§"/>
              <a:defRPr/>
            </a:pPr>
            <a:r>
              <a:rPr lang="en-US" sz="1200" dirty="0">
                <a:solidFill>
                  <a:srgbClr val="000000">
                    <a:lumMod val="75000"/>
                    <a:lumOff val="25000"/>
                  </a:srgbClr>
                </a:solidFill>
                <a:latin typeface="Calibri" panose="020F0502020204030204"/>
              </a:rPr>
              <a:t>The information will indirectly support accountability through third-party assessment of assets. Maintenance gaps/asset decline or early rust-out will be apparent in the outcomes from the inspections</a:t>
            </a:r>
          </a:p>
          <a:p>
            <a:pPr lvl="1">
              <a:spcBef>
                <a:spcPts val="1200"/>
              </a:spcBef>
              <a:spcAft>
                <a:spcPts val="200"/>
              </a:spcAft>
              <a:buClr>
                <a:srgbClr val="E48312"/>
              </a:buClr>
              <a:buSzPct val="100000"/>
              <a:buFont typeface="Wingdings" panose="05000000000000000000" pitchFamily="2" charset="2"/>
              <a:buChar char="§"/>
              <a:defRPr/>
            </a:pPr>
            <a:r>
              <a:rPr kumimoji="0" lang="en-US" sz="120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The department imports the inspection data into ICMS and uses the information to report on outcomes achieved in the CFMP, and to incorporate into other report</a:t>
            </a:r>
            <a:r>
              <a:rPr lang="en-US" sz="1200" dirty="0">
                <a:solidFill>
                  <a:srgbClr val="000000">
                    <a:lumMod val="75000"/>
                    <a:lumOff val="25000"/>
                  </a:srgbClr>
                </a:solidFill>
                <a:latin typeface="Calibri" panose="020F0502020204030204"/>
              </a:rPr>
              <a:t>s</a:t>
            </a:r>
            <a:r>
              <a:rPr kumimoji="0" lang="en-US" sz="120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 </a:t>
            </a:r>
          </a:p>
          <a:p>
            <a:endParaRPr lang="en-US" dirty="0"/>
          </a:p>
        </p:txBody>
      </p:sp>
      <p:sp>
        <p:nvSpPr>
          <p:cNvPr id="5" name="Content Placeholder 3">
            <a:extLst>
              <a:ext uri="{FF2B5EF4-FFF2-40B4-BE49-F238E27FC236}">
                <a16:creationId xmlns:a16="http://schemas.microsoft.com/office/drawing/2014/main" id="{450B7992-B36B-4399-B43F-E35F98A6A300}"/>
              </a:ext>
            </a:extLst>
          </p:cNvPr>
          <p:cNvSpPr txBox="1">
            <a:spLocks/>
          </p:cNvSpPr>
          <p:nvPr/>
        </p:nvSpPr>
        <p:spPr>
          <a:xfrm>
            <a:off x="7860069" y="1880826"/>
            <a:ext cx="3452096" cy="4023360"/>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1400" b="1" u="sng" dirty="0"/>
              <a:t>Financial Statement Reporting Package</a:t>
            </a:r>
          </a:p>
          <a:p>
            <a:pPr marL="0" indent="0">
              <a:buNone/>
            </a:pPr>
            <a:r>
              <a:rPr lang="en-US" sz="1200" b="1" dirty="0"/>
              <a:t>All First Nation recipients are required to provide      this package to the department on an annual basis.</a:t>
            </a:r>
          </a:p>
          <a:p>
            <a:pPr lvl="1">
              <a:buFont typeface="Wingdings" panose="05000000000000000000" pitchFamily="2" charset="2"/>
              <a:buChar char="§"/>
            </a:pPr>
            <a:r>
              <a:rPr lang="en-US" sz="1200" dirty="0"/>
              <a:t>The package includes audited financial statements (AFS) and program specific schedules of revenues (transfer payments received) and expenditures</a:t>
            </a:r>
          </a:p>
          <a:p>
            <a:pPr lvl="1">
              <a:buFont typeface="Wingdings" panose="05000000000000000000" pitchFamily="2" charset="2"/>
              <a:buChar char="§"/>
            </a:pPr>
            <a:r>
              <a:rPr lang="en-US" sz="1200" dirty="0"/>
              <a:t>AFS are prepared by CPAs and include a letter of opinion on the financial statements </a:t>
            </a:r>
          </a:p>
          <a:p>
            <a:pPr lvl="1">
              <a:buFont typeface="Wingdings" panose="05000000000000000000" pitchFamily="2" charset="2"/>
              <a:buChar char="§"/>
            </a:pPr>
            <a:r>
              <a:rPr lang="en-US" sz="1200" dirty="0"/>
              <a:t>The ISC program schedules provide a breakdown of the transfer payments received, the expenditures incurred, by type, and the surpluses/deficits at the end of each fiscal year</a:t>
            </a:r>
          </a:p>
          <a:p>
            <a:pPr lvl="1">
              <a:buFont typeface="Wingdings" panose="05000000000000000000" pitchFamily="2" charset="2"/>
              <a:buChar char="§"/>
            </a:pPr>
            <a:r>
              <a:rPr lang="en-US" sz="1200" dirty="0"/>
              <a:t>This package provides information that can be used to review the type of  expenditures, determine amount of surplus that should be in the investment account, determine withdrawals from the investment account and if funds were used for infrastructure. </a:t>
            </a:r>
          </a:p>
          <a:p>
            <a:pPr lvl="1">
              <a:buFont typeface="Wingdings" panose="05000000000000000000" pitchFamily="2" charset="2"/>
              <a:buChar char="§"/>
            </a:pPr>
            <a:r>
              <a:rPr lang="en-US" sz="1200" dirty="0"/>
              <a:t>Financial Statements also include “notes” that explain material transactions related to investment accounts and loans. </a:t>
            </a:r>
          </a:p>
          <a:p>
            <a:endParaRPr lang="en-US" dirty="0"/>
          </a:p>
        </p:txBody>
      </p:sp>
    </p:spTree>
    <p:extLst>
      <p:ext uri="{BB962C8B-B14F-4D97-AF65-F5344CB8AC3E}">
        <p14:creationId xmlns:p14="http://schemas.microsoft.com/office/powerpoint/2010/main" val="58253995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912</TotalTime>
  <Words>1721</Words>
  <Application>Microsoft Office PowerPoint</Application>
  <PresentationFormat>Widescreen</PresentationFormat>
  <Paragraphs>116</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Calibri Light</vt:lpstr>
      <vt:lpstr>Helvetica</vt:lpstr>
      <vt:lpstr>Wingdings</vt:lpstr>
      <vt:lpstr>Retrospect</vt:lpstr>
      <vt:lpstr> Eligibility Criteria &amp; Reporting  for the Investment Funding Approach</vt:lpstr>
      <vt:lpstr>Purpose </vt:lpstr>
      <vt:lpstr>Investment Funding Approach   </vt:lpstr>
      <vt:lpstr> Directive on Transfer Payments Appendix B: Program Core Design or Redesign Elements</vt:lpstr>
      <vt:lpstr>Eligibility Considerations</vt:lpstr>
      <vt:lpstr>Eligibility Information </vt:lpstr>
      <vt:lpstr>Discussion on Eligibility: </vt:lpstr>
      <vt:lpstr>Reporting Considerations</vt:lpstr>
      <vt:lpstr>Report Information </vt:lpstr>
      <vt:lpstr>Discussion on Reporting: </vt:lpstr>
      <vt:lpstr>In Summary  </vt:lpstr>
    </vt:vector>
  </TitlesOfParts>
  <Company>ISC - CIRNAC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Solmes, Kim</dc:creator>
  <cp:lastModifiedBy>Solmes, Kim</cp:lastModifiedBy>
  <cp:revision>65</cp:revision>
  <dcterms:created xsi:type="dcterms:W3CDTF">2022-12-12T16:05:58Z</dcterms:created>
  <dcterms:modified xsi:type="dcterms:W3CDTF">2023-01-27T17:21:51Z</dcterms:modified>
</cp:coreProperties>
</file>