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32" r:id="rId5"/>
    <p:sldMasterId id="2147483696" r:id="rId6"/>
  </p:sldMasterIdLst>
  <p:notesMasterIdLst>
    <p:notesMasterId r:id="rId31"/>
  </p:notesMasterIdLst>
  <p:handoutMasterIdLst>
    <p:handoutMasterId r:id="rId32"/>
  </p:handoutMasterIdLst>
  <p:sldIdLst>
    <p:sldId id="329" r:id="rId7"/>
    <p:sldId id="330" r:id="rId8"/>
    <p:sldId id="331" r:id="rId9"/>
    <p:sldId id="332" r:id="rId10"/>
    <p:sldId id="354" r:id="rId11"/>
    <p:sldId id="333" r:id="rId12"/>
    <p:sldId id="334" r:id="rId13"/>
    <p:sldId id="335" r:id="rId14"/>
    <p:sldId id="336" r:id="rId15"/>
    <p:sldId id="337" r:id="rId16"/>
    <p:sldId id="352" r:id="rId17"/>
    <p:sldId id="341" r:id="rId18"/>
    <p:sldId id="342" r:id="rId19"/>
    <p:sldId id="343" r:id="rId20"/>
    <p:sldId id="344" r:id="rId21"/>
    <p:sldId id="345" r:id="rId22"/>
    <p:sldId id="346" r:id="rId23"/>
    <p:sldId id="339" r:id="rId24"/>
    <p:sldId id="340" r:id="rId25"/>
    <p:sldId id="347" r:id="rId26"/>
    <p:sldId id="348" r:id="rId27"/>
    <p:sldId id="349" r:id="rId28"/>
    <p:sldId id="350" r:id="rId29"/>
    <p:sldId id="351"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4767" autoAdjust="0"/>
  </p:normalViewPr>
  <p:slideViewPr>
    <p:cSldViewPr>
      <p:cViewPr varScale="1">
        <p:scale>
          <a:sx n="147" d="100"/>
          <a:sy n="147" d="100"/>
        </p:scale>
        <p:origin x="-678" y="-96"/>
      </p:cViewPr>
      <p:guideLst>
        <p:guide orient="horz" pos="162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88" d="100"/>
          <a:sy n="88" d="100"/>
        </p:scale>
        <p:origin x="3822"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3EDBD4-7EEB-4AEE-8C7B-56CE986E8FD0}" type="datetimeFigureOut">
              <a:rPr lang="en-CA" smtClean="0"/>
              <a:pPr/>
              <a:t>2021-03-15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1E5642-ED5E-43AE-8BD2-7C702FA1E468}" type="slidenum">
              <a:rPr lang="en-CA" smtClean="0"/>
              <a:pPr/>
              <a:t>‹#›</a:t>
            </a:fld>
            <a:endParaRPr lang="en-CA"/>
          </a:p>
        </p:txBody>
      </p:sp>
    </p:spTree>
    <p:extLst>
      <p:ext uri="{BB962C8B-B14F-4D97-AF65-F5344CB8AC3E}">
        <p14:creationId xmlns="" xmlns:p14="http://schemas.microsoft.com/office/powerpoint/2010/main" val="2601120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ADD09-13B2-40C8-B8FF-F466471B4E2A}" type="datetimeFigureOut">
              <a:rPr lang="en-CA" smtClean="0"/>
              <a:pPr/>
              <a:t>2021-03-15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8A291-4A01-4BA6-90C9-BC1040F154A7}" type="slidenum">
              <a:rPr lang="en-CA" smtClean="0"/>
              <a:pPr/>
              <a:t>‹#›</a:t>
            </a:fld>
            <a:endParaRPr lang="en-CA"/>
          </a:p>
        </p:txBody>
      </p:sp>
    </p:spTree>
    <p:extLst>
      <p:ext uri="{BB962C8B-B14F-4D97-AF65-F5344CB8AC3E}">
        <p14:creationId xmlns="" xmlns:p14="http://schemas.microsoft.com/office/powerpoint/2010/main" val="363941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D8A291-4A01-4BA6-90C9-BC1040F154A7}" type="slidenum">
              <a:rPr lang="en-CA" smtClean="0"/>
              <a:pPr/>
              <a:t>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00" spc="-75"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700" cap="none" spc="0" baseline="0">
                <a:solidFill>
                  <a:schemeClr val="accent1">
                    <a:lumMod val="20000"/>
                    <a:lumOff val="80000"/>
                  </a:schemeClr>
                </a:solidFill>
              </a:defRPr>
            </a:lvl1pPr>
            <a:lvl2pPr marL="342900" indent="0" algn="ctr">
              <a:buNone/>
              <a:defRPr sz="1700"/>
            </a:lvl2pPr>
            <a:lvl3pPr marL="685800" indent="0" algn="ctr">
              <a:buNone/>
              <a:defRPr sz="17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AC2814-02BE-4CFC-A780-F3DF683FD7AD}" type="datetime1">
              <a:rPr lang="en-US" smtClean="0"/>
              <a:pPr/>
              <a:t>3/15/2021</a:t>
            </a:fld>
            <a:endParaRPr lang="en-US"/>
          </a:p>
        </p:txBody>
      </p:sp>
      <p:sp>
        <p:nvSpPr>
          <p:cNvPr id="5" name="Footer Placeholder 4"/>
          <p:cNvSpPr>
            <a:spLocks noGrp="1"/>
          </p:cNvSpPr>
          <p:nvPr>
            <p:ph type="ftr" sz="quarter" idx="11"/>
          </p:nvPr>
        </p:nvSpPr>
        <p:spPr>
          <a:xfrm>
            <a:off x="7114825" y="4739084"/>
            <a:ext cx="459333"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sz="1200"/>
            </a:lvl1pPr>
          </a:lstStyle>
          <a:p>
            <a:fld id="{00383F18-D526-4214-8AC0-839301EE273F}"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 y="53908"/>
            <a:ext cx="9146687" cy="44907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A33036-3661-4F09-85BC-0960BA6A1221}" type="datetime1">
              <a:rPr lang="en-US" smtClean="0"/>
              <a:pPr/>
              <a:t>3/15/2021</a:t>
            </a:fld>
            <a:endParaRPr lang="en-US"/>
          </a:p>
        </p:txBody>
      </p:sp>
      <p:sp>
        <p:nvSpPr>
          <p:cNvPr id="8" name="Footer Placeholder 7"/>
          <p:cNvSpPr>
            <a:spLocks noGrp="1"/>
          </p:cNvSpPr>
          <p:nvPr>
            <p:ph type="ftr" sz="quarter" idx="11"/>
          </p:nvPr>
        </p:nvSpPr>
        <p:spPr>
          <a:xfrm>
            <a:off x="7114825" y="4739084"/>
            <a:ext cx="459333"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0C3BA3-FBE3-48CE-9142-1F17C40F03B2}" type="datetime1">
              <a:rPr lang="en-US" smtClean="0"/>
              <a:pPr/>
              <a:t>3/15/2021</a:t>
            </a:fld>
            <a:endParaRPr lang="en-US"/>
          </a:p>
        </p:txBody>
      </p:sp>
      <p:sp>
        <p:nvSpPr>
          <p:cNvPr id="8" name="Footer Placeholder 7"/>
          <p:cNvSpPr>
            <a:spLocks noGrp="1"/>
          </p:cNvSpPr>
          <p:nvPr>
            <p:ph type="ftr" sz="quarter" idx="11"/>
          </p:nvPr>
        </p:nvSpPr>
        <p:spPr>
          <a:xfrm>
            <a:off x="7114825" y="4739084"/>
            <a:ext cx="459333"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00" spc="-75"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700" cap="none" spc="0" baseline="0">
                <a:solidFill>
                  <a:schemeClr val="accent1">
                    <a:lumMod val="20000"/>
                    <a:lumOff val="80000"/>
                  </a:schemeClr>
                </a:solidFill>
              </a:defRPr>
            </a:lvl1pPr>
            <a:lvl2pPr marL="342900" indent="0" algn="ctr">
              <a:buNone/>
              <a:defRPr sz="1700"/>
            </a:lvl2pPr>
            <a:lvl3pPr marL="685800" indent="0" algn="ctr">
              <a:buNone/>
              <a:defRPr sz="17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A474D5-B67D-40B5-A392-12EBDE1D4DD4}" type="datetime1">
              <a:rPr lang="en-US" smtClean="0"/>
              <a:pPr/>
              <a:t>3/15/2021</a:t>
            </a:fld>
            <a:endParaRPr lang="en-US"/>
          </a:p>
        </p:txBody>
      </p:sp>
      <p:sp>
        <p:nvSpPr>
          <p:cNvPr id="5" name="Footer Placeholder 4"/>
          <p:cNvSpPr>
            <a:spLocks noGrp="1"/>
          </p:cNvSpPr>
          <p:nvPr>
            <p:ph type="ftr" sz="quarter" idx="11"/>
          </p:nvPr>
        </p:nvSpPr>
        <p:spPr>
          <a:xfrm>
            <a:off x="7114825" y="4739084"/>
            <a:ext cx="459333"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
        <p:nvSpPr>
          <p:cNvPr id="9" name="TextBox 8"/>
          <p:cNvSpPr txBox="1"/>
          <p:nvPr userDrawn="1"/>
        </p:nvSpPr>
        <p:spPr>
          <a:xfrm>
            <a:off x="5790202" y="0"/>
            <a:ext cx="3353798" cy="369332"/>
          </a:xfrm>
          <a:prstGeom prst="rect">
            <a:avLst/>
          </a:prstGeom>
          <a:noFill/>
        </p:spPr>
        <p:txBody>
          <a:bodyPr wrap="square" rtlCol="0">
            <a:spAutoFit/>
          </a:bodyPr>
          <a:lstStyle/>
          <a:p>
            <a:r>
              <a:rPr lang="en-CA" b="0" dirty="0" smtClean="0"/>
              <a:t>DRAFT NOT</a:t>
            </a:r>
            <a:r>
              <a:rPr lang="en-CA" b="0" baseline="0" dirty="0" smtClean="0"/>
              <a:t> FOR DISTRIBUTION</a:t>
            </a:r>
            <a:endParaRPr lang="en-CA" b="0" dirty="0"/>
          </a:p>
        </p:txBody>
      </p:sp>
    </p:spTree>
    <p:extLst>
      <p:ext uri="{BB962C8B-B14F-4D97-AF65-F5344CB8AC3E}">
        <p14:creationId xmlns="" xmlns:p14="http://schemas.microsoft.com/office/powerpoint/2010/main" val="36797430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D36F-6A89-4BBE-B98A-F944D2D27CA9}" type="datetime1">
              <a:rPr lang="en-US" smtClean="0"/>
              <a:pPr/>
              <a:t>3/15/2021</a:t>
            </a:fld>
            <a:endParaRPr lang="en-US"/>
          </a:p>
        </p:txBody>
      </p:sp>
      <p:sp>
        <p:nvSpPr>
          <p:cNvPr id="6" name="Slide Number Placeholder 5"/>
          <p:cNvSpPr>
            <a:spLocks noGrp="1"/>
          </p:cNvSpPr>
          <p:nvPr>
            <p:ph type="sldNum" sz="quarter" idx="12"/>
          </p:nvPr>
        </p:nvSpPr>
        <p:spPr/>
        <p:txBody>
          <a:bodyPr/>
          <a:lstStyle>
            <a:lvl1pPr>
              <a:defRPr sz="1400"/>
            </a:lvl1p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157197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00" b="0" spc="-75"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700" cap="none" spc="0" baseline="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56AF5D-514F-42D9-B636-181CEE1D41B3}" type="datetime1">
              <a:rPr lang="en-US" smtClean="0"/>
              <a:pPr/>
              <a:t>3/15/2021</a:t>
            </a:fld>
            <a:endParaRPr lang="en-US"/>
          </a:p>
        </p:txBody>
      </p:sp>
      <p:sp>
        <p:nvSpPr>
          <p:cNvPr id="5" name="Footer Placeholder 4"/>
          <p:cNvSpPr>
            <a:spLocks noGrp="1"/>
          </p:cNvSpPr>
          <p:nvPr>
            <p:ph type="ftr" sz="quarter" idx="11"/>
          </p:nvPr>
        </p:nvSpPr>
        <p:spPr>
          <a:xfrm>
            <a:off x="7114825" y="4739084"/>
            <a:ext cx="459333"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910382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F629FEF-4EA0-445C-AA2E-DB037DE0E364}" type="datetime1">
              <a:rPr lang="en-US" smtClean="0"/>
              <a:pPr/>
              <a:t>3/15/2021</a:t>
            </a:fld>
            <a:endParaRPr lang="en-US"/>
          </a:p>
        </p:txBody>
      </p:sp>
      <p:sp>
        <p:nvSpPr>
          <p:cNvPr id="9" name="Footer Placeholder 8"/>
          <p:cNvSpPr>
            <a:spLocks noGrp="1"/>
          </p:cNvSpPr>
          <p:nvPr>
            <p:ph type="ftr" sz="quarter" idx="11"/>
          </p:nvPr>
        </p:nvSpPr>
        <p:spPr>
          <a:xfrm>
            <a:off x="7114825" y="4739084"/>
            <a:ext cx="459333" cy="273844"/>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49697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0F126380-3E88-47D4-B332-0482AB9389E9}" type="datetime1">
              <a:rPr lang="en-US" smtClean="0"/>
              <a:pPr/>
              <a:t>3/15/2021</a:t>
            </a:fld>
            <a:endParaRPr lang="en-US"/>
          </a:p>
        </p:txBody>
      </p:sp>
      <p:sp>
        <p:nvSpPr>
          <p:cNvPr id="11" name="Footer Placeholder 10"/>
          <p:cNvSpPr>
            <a:spLocks noGrp="1"/>
          </p:cNvSpPr>
          <p:nvPr>
            <p:ph type="ftr" sz="quarter" idx="11"/>
          </p:nvPr>
        </p:nvSpPr>
        <p:spPr>
          <a:xfrm>
            <a:off x="7114825" y="4739084"/>
            <a:ext cx="459333" cy="273844"/>
          </a:xfrm>
          <a:prstGeom prst="rect">
            <a:avLst/>
          </a:prstGeom>
        </p:spPr>
        <p:txBody>
          <a:bodyPr/>
          <a:lstStyle/>
          <a:p>
            <a:endParaRPr lang="en-US"/>
          </a:p>
        </p:txBody>
      </p:sp>
      <p:sp>
        <p:nvSpPr>
          <p:cNvPr id="12" name="Slide Number Placeholder 11"/>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57072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DBED2512-E705-419D-B50F-CF7EFBE31AF0}" type="datetime1">
              <a:rPr lang="en-US" smtClean="0"/>
              <a:pPr/>
              <a:t>3/15/2021</a:t>
            </a:fld>
            <a:endParaRPr lang="en-US"/>
          </a:p>
        </p:txBody>
      </p:sp>
      <p:sp>
        <p:nvSpPr>
          <p:cNvPr id="7" name="Footer Placeholder 6"/>
          <p:cNvSpPr>
            <a:spLocks noGrp="1"/>
          </p:cNvSpPr>
          <p:nvPr>
            <p:ph type="ftr" sz="quarter" idx="11"/>
          </p:nvPr>
        </p:nvSpPr>
        <p:spPr>
          <a:xfrm>
            <a:off x="7114825" y="4739084"/>
            <a:ext cx="459333" cy="273844"/>
          </a:xfrm>
          <a:prstGeom prst="rect">
            <a:avLst/>
          </a:prstGeom>
        </p:spPr>
        <p:txBody>
          <a:bodyPr/>
          <a:lstStyle/>
          <a:p>
            <a:endParaRPr lang="en-US"/>
          </a:p>
        </p:txBody>
      </p:sp>
      <p:sp>
        <p:nvSpPr>
          <p:cNvPr id="8" name="Slide Number Placeholder 7"/>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454836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EF8D96-72CC-4F26-B138-F02D0C15A52A}" type="datetime1">
              <a:rPr lang="en-US" smtClean="0"/>
              <a:pPr/>
              <a:t>3/15/2021</a:t>
            </a:fld>
            <a:endParaRPr lang="en-US"/>
          </a:p>
        </p:txBody>
      </p:sp>
      <p:sp>
        <p:nvSpPr>
          <p:cNvPr id="6" name="Footer Placeholder 5"/>
          <p:cNvSpPr>
            <a:spLocks noGrp="1"/>
          </p:cNvSpPr>
          <p:nvPr>
            <p:ph type="ftr" sz="quarter" idx="11"/>
          </p:nvPr>
        </p:nvSpPr>
        <p:spPr>
          <a:xfrm>
            <a:off x="7114825" y="4739084"/>
            <a:ext cx="459333"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49446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DC1A743-FDF5-4734-B7AB-F097C491215E}" type="datetime1">
              <a:rPr lang="en-US" smtClean="0"/>
              <a:pPr/>
              <a:t>3/15/2021</a:t>
            </a:fld>
            <a:endParaRPr lang="en-US"/>
          </a:p>
        </p:txBody>
      </p:sp>
      <p:sp>
        <p:nvSpPr>
          <p:cNvPr id="9" name="Footer Placeholder 8"/>
          <p:cNvSpPr>
            <a:spLocks noGrp="1"/>
          </p:cNvSpPr>
          <p:nvPr>
            <p:ph type="ftr" sz="quarter" idx="11"/>
          </p:nvPr>
        </p:nvSpPr>
        <p:spPr>
          <a:xfrm>
            <a:off x="7114825" y="4739084"/>
            <a:ext cx="459333" cy="273844"/>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368730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64EE5E-6970-4EA6-97E0-C9FA248D6987}" type="datetime1">
              <a:rPr lang="en-US" smtClean="0"/>
              <a:pPr/>
              <a:t>3/15/2021</a:t>
            </a:fld>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DAA134F-84E3-4295-B4B9-E2947F1D4B5F}" type="datetime1">
              <a:rPr lang="en-US" smtClean="0"/>
              <a:pPr/>
              <a:t>3/15/2021</a:t>
            </a:fld>
            <a:endParaRPr lang="en-US"/>
          </a:p>
        </p:txBody>
      </p:sp>
      <p:sp>
        <p:nvSpPr>
          <p:cNvPr id="9" name="Footer Placeholder 8"/>
          <p:cNvSpPr>
            <a:spLocks noGrp="1"/>
          </p:cNvSpPr>
          <p:nvPr>
            <p:ph type="ftr" sz="quarter" idx="11"/>
          </p:nvPr>
        </p:nvSpPr>
        <p:spPr>
          <a:xfrm>
            <a:off x="2624326" y="4767263"/>
            <a:ext cx="4433638" cy="273844"/>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846764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89B1A4-8827-49F5-A8BC-3AB045E487AF}" type="datetime1">
              <a:rPr lang="en-US" smtClean="0"/>
              <a:pPr/>
              <a:t>3/15/2021</a:t>
            </a:fld>
            <a:endParaRPr lang="en-US"/>
          </a:p>
        </p:txBody>
      </p:sp>
      <p:sp>
        <p:nvSpPr>
          <p:cNvPr id="8" name="Footer Placeholder 7"/>
          <p:cNvSpPr>
            <a:spLocks noGrp="1"/>
          </p:cNvSpPr>
          <p:nvPr>
            <p:ph type="ftr" sz="quarter" idx="11"/>
          </p:nvPr>
        </p:nvSpPr>
        <p:spPr>
          <a:xfrm>
            <a:off x="7114825" y="4739084"/>
            <a:ext cx="459333"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27591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879AE5-FF0F-453B-8082-20607C6E7E4B}" type="datetime1">
              <a:rPr lang="en-US" smtClean="0"/>
              <a:pPr/>
              <a:t>3/15/2021</a:t>
            </a:fld>
            <a:endParaRPr lang="en-US"/>
          </a:p>
        </p:txBody>
      </p:sp>
      <p:sp>
        <p:nvSpPr>
          <p:cNvPr id="8" name="Footer Placeholder 7"/>
          <p:cNvSpPr>
            <a:spLocks noGrp="1"/>
          </p:cNvSpPr>
          <p:nvPr>
            <p:ph type="ftr" sz="quarter" idx="11"/>
          </p:nvPr>
        </p:nvSpPr>
        <p:spPr>
          <a:xfrm>
            <a:off x="7114825" y="4739084"/>
            <a:ext cx="459333"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918391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00" spc="-75"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700" cap="none" spc="0" baseline="0">
                <a:solidFill>
                  <a:schemeClr val="accent1">
                    <a:lumMod val="20000"/>
                    <a:lumOff val="80000"/>
                  </a:schemeClr>
                </a:solidFill>
              </a:defRPr>
            </a:lvl1pPr>
            <a:lvl2pPr marL="342900" indent="0" algn="ctr">
              <a:buNone/>
              <a:defRPr sz="1700"/>
            </a:lvl2pPr>
            <a:lvl3pPr marL="685800" indent="0" algn="ctr">
              <a:buNone/>
              <a:defRPr sz="17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646E8E-9B55-48DE-8038-8CCEB64F0DE9}" type="datetime1">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3067877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51485"/>
            <a:ext cx="6323965" cy="78754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5C43-E85F-4A9E-A1EF-95CE36F64221}" type="datetime1">
              <a:rPr lang="en-US" smtClean="0"/>
              <a:pPr/>
              <a:t>3/15/2021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3639100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00" b="0" spc="-75"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700" cap="none" spc="0" baseline="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0F722-3AC0-45DC-A8AC-3EF90EC8BF77}" type="datetime1">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4260241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E4D8C6B-7D0E-413D-9B55-A84272E44216}" type="datetime1">
              <a:rPr lang="en-US" smtClean="0"/>
              <a:pPr/>
              <a:t>3/15/2021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2443944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80D38E88-842D-44AD-AE0F-B385FD088A32}" type="datetime1">
              <a:rPr lang="en-US" smtClean="0"/>
              <a:pPr/>
              <a:t>3/15/2021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660059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DFB98BE4-8781-43CC-85C5-A053DB78DEA6}" type="datetime1">
              <a:rPr lang="en-US" smtClean="0"/>
              <a:pPr/>
              <a:t>3/15/2021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104078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76AE44-0610-4F60-A127-A7F57BC082B0}" type="datetime1">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409570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00" b="0" spc="-75"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700" cap="none" spc="0" baseline="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D851E-6CFA-4509-977F-0DA7F2D5BF77}" type="datetime1">
              <a:rPr lang="en-US" smtClean="0"/>
              <a:pPr/>
              <a:t>3/15/2021</a:t>
            </a:fld>
            <a:endParaRPr lang="en-US"/>
          </a:p>
        </p:txBody>
      </p:sp>
      <p:sp>
        <p:nvSpPr>
          <p:cNvPr id="5" name="Footer Placeholder 4"/>
          <p:cNvSpPr>
            <a:spLocks noGrp="1"/>
          </p:cNvSpPr>
          <p:nvPr>
            <p:ph type="ftr" sz="quarter" idx="11"/>
          </p:nvPr>
        </p:nvSpPr>
        <p:spPr>
          <a:xfrm>
            <a:off x="7114825" y="4739084"/>
            <a:ext cx="459333"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22ADF2F-880F-43CF-8FF4-4187DA1445FA}" type="datetime1">
              <a:rPr lang="en-US" smtClean="0"/>
              <a:pPr/>
              <a:t>3/15/2021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391849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B478560-85D3-4DB4-9C3B-A403DB16B586}" type="datetime1">
              <a:rPr lang="en-US" smtClean="0"/>
              <a:pPr/>
              <a:t>3/15/2021</a:t>
            </a:fld>
            <a:endParaRPr lang="en-US"/>
          </a:p>
        </p:txBody>
      </p:sp>
      <p:sp>
        <p:nvSpPr>
          <p:cNvPr id="9" name="Footer Placeholder 8"/>
          <p:cNvSpPr>
            <a:spLocks noGrp="1"/>
          </p:cNvSpPr>
          <p:nvPr>
            <p:ph type="ftr" sz="quarter" idx="11"/>
          </p:nvPr>
        </p:nvSpPr>
        <p:spPr>
          <a:xfrm>
            <a:off x="2624326" y="4767263"/>
            <a:ext cx="4433638" cy="273844"/>
          </a:xfr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497486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7E533C-59B8-4C86-96A8-7760AD7384FA}" type="datetime1">
              <a:rPr lang="en-US" smtClean="0"/>
              <a:pPr/>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248794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D0CA29-11CA-410E-AFA4-A09C8AC232DC}" type="datetime1">
              <a:rPr lang="en-US" smtClean="0"/>
              <a:pPr/>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83F18-D526-4214-8AC0-839301EE273F}" type="slidenum">
              <a:rPr lang="en-US" smtClean="0"/>
              <a:pPr/>
              <a:t>‹#›</a:t>
            </a:fld>
            <a:endParaRPr lang="en-US"/>
          </a:p>
        </p:txBody>
      </p:sp>
    </p:spTree>
    <p:extLst>
      <p:ext uri="{BB962C8B-B14F-4D97-AF65-F5344CB8AC3E}">
        <p14:creationId xmlns="" xmlns:p14="http://schemas.microsoft.com/office/powerpoint/2010/main" val="408913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FE948EEF-1E13-4415-B0B3-1FB033A2AC55}" type="datetime1">
              <a:rPr lang="en-US" smtClean="0"/>
              <a:pPr/>
              <a:t>3/15/2021</a:t>
            </a:fld>
            <a:endParaRPr lang="en-US"/>
          </a:p>
        </p:txBody>
      </p:sp>
      <p:sp>
        <p:nvSpPr>
          <p:cNvPr id="9" name="Footer Placeholder 8"/>
          <p:cNvSpPr>
            <a:spLocks noGrp="1"/>
          </p:cNvSpPr>
          <p:nvPr>
            <p:ph type="ftr" sz="quarter" idx="11"/>
          </p:nvPr>
        </p:nvSpPr>
        <p:spPr>
          <a:xfrm>
            <a:off x="7114825" y="4739084"/>
            <a:ext cx="459333" cy="273844"/>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665FC78E-5CAE-4F3D-9F15-DD1A36E4DB08}" type="datetime1">
              <a:rPr lang="en-US" smtClean="0"/>
              <a:pPr/>
              <a:t>3/15/2021</a:t>
            </a:fld>
            <a:endParaRPr lang="en-US"/>
          </a:p>
        </p:txBody>
      </p:sp>
      <p:sp>
        <p:nvSpPr>
          <p:cNvPr id="11" name="Footer Placeholder 10"/>
          <p:cNvSpPr>
            <a:spLocks noGrp="1"/>
          </p:cNvSpPr>
          <p:nvPr>
            <p:ph type="ftr" sz="quarter" idx="11"/>
          </p:nvPr>
        </p:nvSpPr>
        <p:spPr>
          <a:xfrm>
            <a:off x="7114825" y="4739084"/>
            <a:ext cx="459333" cy="273844"/>
          </a:xfrm>
          <a:prstGeom prst="rect">
            <a:avLst/>
          </a:prstGeom>
        </p:spPr>
        <p:txBody>
          <a:bodyPr/>
          <a:lstStyle/>
          <a:p>
            <a:endParaRPr lang="en-US"/>
          </a:p>
        </p:txBody>
      </p:sp>
      <p:sp>
        <p:nvSpPr>
          <p:cNvPr id="12" name="Slide Number Placeholder 11"/>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8170BEE9-0099-47DE-9D9D-C3AB9DD42321}" type="datetime1">
              <a:rPr lang="en-US" smtClean="0"/>
              <a:pPr/>
              <a:t>3/15/2021</a:t>
            </a:fld>
            <a:endParaRPr lang="en-US"/>
          </a:p>
        </p:txBody>
      </p:sp>
      <p:sp>
        <p:nvSpPr>
          <p:cNvPr id="7" name="Footer Placeholder 6"/>
          <p:cNvSpPr>
            <a:spLocks noGrp="1"/>
          </p:cNvSpPr>
          <p:nvPr>
            <p:ph type="ftr" sz="quarter" idx="11"/>
          </p:nvPr>
        </p:nvSpPr>
        <p:spPr>
          <a:xfrm>
            <a:off x="7114825" y="4739084"/>
            <a:ext cx="459333" cy="273844"/>
          </a:xfrm>
          <a:prstGeom prst="rect">
            <a:avLst/>
          </a:prstGeom>
        </p:spPr>
        <p:txBody>
          <a:bodyPr/>
          <a:lstStyle/>
          <a:p>
            <a:endParaRPr lang="en-US"/>
          </a:p>
        </p:txBody>
      </p:sp>
      <p:sp>
        <p:nvSpPr>
          <p:cNvPr id="8" name="Slide Number Placeholder 7"/>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EDFA845-8240-47B3-9ABE-ABF13106CDD9}" type="datetime1">
              <a:rPr lang="en-US" smtClean="0"/>
              <a:pPr/>
              <a:t>3/15/2021</a:t>
            </a:fld>
            <a:endParaRPr lang="en-US"/>
          </a:p>
        </p:txBody>
      </p:sp>
      <p:sp>
        <p:nvSpPr>
          <p:cNvPr id="6" name="Footer Placeholder 5"/>
          <p:cNvSpPr>
            <a:spLocks noGrp="1"/>
          </p:cNvSpPr>
          <p:nvPr>
            <p:ph type="ftr" sz="quarter" idx="11"/>
          </p:nvPr>
        </p:nvSpPr>
        <p:spPr>
          <a:xfrm>
            <a:off x="7114825" y="4739084"/>
            <a:ext cx="459333"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A492CD-D36E-47F2-ABFA-C68DBA6B944D}" type="datetime1">
              <a:rPr lang="en-US" smtClean="0"/>
              <a:pPr/>
              <a:t>3/15/2021</a:t>
            </a:fld>
            <a:endParaRPr lang="en-US"/>
          </a:p>
        </p:txBody>
      </p:sp>
      <p:sp>
        <p:nvSpPr>
          <p:cNvPr id="9" name="Footer Placeholder 8"/>
          <p:cNvSpPr>
            <a:spLocks noGrp="1"/>
          </p:cNvSpPr>
          <p:nvPr>
            <p:ph type="ftr" sz="quarter" idx="11"/>
          </p:nvPr>
        </p:nvSpPr>
        <p:spPr>
          <a:xfrm>
            <a:off x="7114825" y="4739084"/>
            <a:ext cx="459333" cy="273844"/>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69DB4F1-2A8D-49EF-BF24-7831D687DD2C}" type="datetime1">
              <a:rPr lang="en-US" smtClean="0"/>
              <a:pPr/>
              <a:t>3/15/2021</a:t>
            </a:fld>
            <a:endParaRPr lang="en-US"/>
          </a:p>
        </p:txBody>
      </p:sp>
      <p:sp>
        <p:nvSpPr>
          <p:cNvPr id="9" name="Footer Placeholder 8"/>
          <p:cNvSpPr>
            <a:spLocks noGrp="1"/>
          </p:cNvSpPr>
          <p:nvPr>
            <p:ph type="ftr" sz="quarter" idx="11"/>
          </p:nvPr>
        </p:nvSpPr>
        <p:spPr>
          <a:xfrm>
            <a:off x="2624326" y="4767263"/>
            <a:ext cx="4433638" cy="273844"/>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00383F18-D526-4214-8AC0-839301EE273F}"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905120"/>
            <a:ext cx="2582693" cy="3662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68580" tIns="34290" rIns="68580" bIns="34290" rtlCol="0" anchor="ctr">
            <a:normAutofit/>
          </a:bodyPr>
          <a:lstStyle/>
          <a:p>
            <a:r>
              <a:rPr lang="en-US" smtClean="0"/>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68580" tIns="34290" rIns="68580" bIns="3429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96849" y="4767263"/>
            <a:ext cx="630735" cy="273844"/>
          </a:xfrm>
          <a:prstGeom prst="rect">
            <a:avLst/>
          </a:prstGeom>
        </p:spPr>
        <p:txBody>
          <a:bodyPr vert="horz" lIns="68580" tIns="34290" rIns="68580" bIns="34290" rtlCol="0" anchor="ctr"/>
          <a:lstStyle>
            <a:lvl1pPr algn="l">
              <a:defRPr sz="800">
                <a:solidFill>
                  <a:schemeClr val="tx1">
                    <a:lumMod val="50000"/>
                    <a:lumOff val="50000"/>
                  </a:schemeClr>
                </a:solidFill>
              </a:defRPr>
            </a:lvl1pPr>
          </a:lstStyle>
          <a:p>
            <a:fld id="{F91CF0A5-771F-4C17-A95C-45338D21446F}" type="datetime1">
              <a:rPr lang="en-US" smtClean="0"/>
              <a:pPr/>
              <a:t>3/15/2021</a:t>
            </a:fld>
            <a:endParaRPr lang="en-US"/>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68580" tIns="34290" rIns="68580" bIns="34290" rtlCol="0" anchor="ctr"/>
          <a:lstStyle>
            <a:lvl1pPr algn="r">
              <a:defRPr sz="1400" b="1">
                <a:solidFill>
                  <a:schemeClr val="accent1"/>
                </a:solidFill>
              </a:defRPr>
            </a:lvl1pPr>
          </a:lstStyle>
          <a:p>
            <a:fld id="{00383F18-D526-4214-8AC0-839301EE273F}" type="slidenum">
              <a:rPr lang="en-US" smtClean="0"/>
              <a:pPr/>
              <a:t>‹#›</a:t>
            </a:fld>
            <a:endParaRPr lang="en-US" dirty="0"/>
          </a:p>
        </p:txBody>
      </p:sp>
      <p:pic>
        <p:nvPicPr>
          <p:cNvPr id="9" name="Picture 8"/>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1" y="0"/>
            <a:ext cx="2586060" cy="905121"/>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905120"/>
            <a:ext cx="2582693" cy="3662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68580" tIns="34290" rIns="68580" bIns="34290" rtlCol="0" anchor="ctr">
            <a:normAutofit/>
          </a:bodyPr>
          <a:lstStyle/>
          <a:p>
            <a:r>
              <a:rPr lang="en-US" smtClean="0"/>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68580" tIns="34290" rIns="68580" bIns="3429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96849" y="4767263"/>
            <a:ext cx="630735" cy="273844"/>
          </a:xfrm>
          <a:prstGeom prst="rect">
            <a:avLst/>
          </a:prstGeom>
        </p:spPr>
        <p:txBody>
          <a:bodyPr vert="horz" lIns="68580" tIns="34290" rIns="68580" bIns="34290" rtlCol="0" anchor="ctr"/>
          <a:lstStyle>
            <a:lvl1pPr algn="l">
              <a:defRPr sz="800">
                <a:solidFill>
                  <a:schemeClr val="tx1">
                    <a:lumMod val="50000"/>
                    <a:lumOff val="50000"/>
                  </a:schemeClr>
                </a:solidFill>
              </a:defRPr>
            </a:lvl1pPr>
          </a:lstStyle>
          <a:p>
            <a:fld id="{09F5B42E-6DAF-4A15-BF1C-953ECBF767C0}" type="datetime1">
              <a:rPr lang="en-US" smtClean="0"/>
              <a:pPr/>
              <a:t>3/15/2021</a:t>
            </a:fld>
            <a:endParaRPr lang="en-US"/>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68580" tIns="34290" rIns="68580" bIns="34290" rtlCol="0" anchor="ctr"/>
          <a:lstStyle>
            <a:lvl1pPr algn="r">
              <a:defRPr sz="1400" b="1">
                <a:solidFill>
                  <a:schemeClr val="accent1"/>
                </a:solidFill>
              </a:defRPr>
            </a:lvl1pPr>
          </a:lstStyle>
          <a:p>
            <a:fld id="{00383F18-D526-4214-8AC0-839301EE273F}" type="slidenum">
              <a:rPr lang="en-US" smtClean="0"/>
              <a:pPr/>
              <a:t>‹#›</a:t>
            </a:fld>
            <a:endParaRPr lang="en-US" dirty="0"/>
          </a:p>
        </p:txBody>
      </p:sp>
      <p:pic>
        <p:nvPicPr>
          <p:cNvPr id="9" name="Picture 8"/>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1" y="0"/>
            <a:ext cx="2586060" cy="905121"/>
          </a:xfrm>
          <a:prstGeom prst="rect">
            <a:avLst/>
          </a:prstGeom>
        </p:spPr>
      </p:pic>
    </p:spTree>
    <p:extLst>
      <p:ext uri="{BB962C8B-B14F-4D97-AF65-F5344CB8AC3E}">
        <p14:creationId xmlns="" xmlns:p14="http://schemas.microsoft.com/office/powerpoint/2010/main" val="23530490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20242" y="123478"/>
            <a:ext cx="6588223" cy="987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370" y="223493"/>
            <a:ext cx="6323965" cy="787543"/>
          </a:xfrm>
          <a:prstGeom prst="rect">
            <a:avLst/>
          </a:prstGeom>
        </p:spPr>
        <p:txBody>
          <a:bodyPr vert="horz" lIns="68580" tIns="34290" rIns="68580" bIns="34290" rtlCol="0" anchor="ctr">
            <a:normAutofit/>
          </a:bodyPr>
          <a:lstStyle/>
          <a:p>
            <a:r>
              <a:rPr lang="en-US" dirty="0" smtClean="0"/>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20242" y="1187409"/>
            <a:ext cx="8556214" cy="3301152"/>
          </a:xfrm>
          <a:prstGeom prst="rect">
            <a:avLst/>
          </a:prstGeom>
        </p:spPr>
        <p:txBody>
          <a:bodyPr vert="horz" lIns="68580" tIns="34290" rIns="68580" bIns="3429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96849" y="4767263"/>
            <a:ext cx="2057400" cy="273844"/>
          </a:xfrm>
          <a:prstGeom prst="rect">
            <a:avLst/>
          </a:prstGeom>
        </p:spPr>
        <p:txBody>
          <a:bodyPr vert="horz" lIns="68580" tIns="34290" rIns="68580" bIns="34290" rtlCol="0" anchor="ctr"/>
          <a:lstStyle>
            <a:lvl1pPr algn="l">
              <a:defRPr sz="800">
                <a:solidFill>
                  <a:schemeClr val="tx1">
                    <a:lumMod val="50000"/>
                    <a:lumOff val="50000"/>
                  </a:schemeClr>
                </a:solidFill>
              </a:defRPr>
            </a:lvl1pPr>
          </a:lstStyle>
          <a:p>
            <a:fld id="{0D2BA02F-9827-48D4-95EC-E246BF3F7B30}" type="datetime1">
              <a:rPr lang="en-US" smtClean="0"/>
              <a:pPr/>
              <a:t>3/15/2021</a:t>
            </a:fld>
            <a:endParaRPr lang="en-US"/>
          </a:p>
        </p:txBody>
      </p:sp>
      <p:sp>
        <p:nvSpPr>
          <p:cNvPr id="5" name="Footer Placeholder 4"/>
          <p:cNvSpPr>
            <a:spLocks noGrp="1"/>
          </p:cNvSpPr>
          <p:nvPr>
            <p:ph type="ftr" sz="quarter" idx="3"/>
          </p:nvPr>
        </p:nvSpPr>
        <p:spPr>
          <a:xfrm>
            <a:off x="2901951" y="4767263"/>
            <a:ext cx="4433638" cy="273844"/>
          </a:xfrm>
          <a:prstGeom prst="rect">
            <a:avLst/>
          </a:prstGeom>
        </p:spPr>
        <p:txBody>
          <a:bodyPr vert="horz" lIns="68580" tIns="34290" rIns="68580" bIns="34290" rtlCol="0" anchor="ctr"/>
          <a:lstStyle>
            <a:lvl1pPr algn="l">
              <a:defRPr sz="8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68580" tIns="34290" rIns="68580" bIns="34290" rtlCol="0" anchor="ctr"/>
          <a:lstStyle>
            <a:lvl1pPr algn="r">
              <a:defRPr sz="1400" b="1">
                <a:solidFill>
                  <a:schemeClr val="accent1"/>
                </a:solidFill>
              </a:defRPr>
            </a:lvl1pPr>
          </a:lstStyle>
          <a:p>
            <a:fld id="{00383F18-D526-4214-8AC0-839301EE273F}" type="slidenum">
              <a:rPr lang="en-US" smtClean="0"/>
              <a:pPr/>
              <a:t>‹#›</a:t>
            </a:fld>
            <a:endParaRPr lang="en-US" dirty="0"/>
          </a:p>
        </p:txBody>
      </p:sp>
      <p:pic>
        <p:nvPicPr>
          <p:cNvPr id="13" name="Picture 12"/>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6973664" y="3250579"/>
            <a:ext cx="1868563" cy="1868563"/>
          </a:xfrm>
          <a:prstGeom prst="rect">
            <a:avLst/>
          </a:prstGeom>
        </p:spPr>
      </p:pic>
    </p:spTree>
    <p:extLst>
      <p:ext uri="{BB962C8B-B14F-4D97-AF65-F5344CB8AC3E}">
        <p14:creationId xmlns="" xmlns:p14="http://schemas.microsoft.com/office/powerpoint/2010/main" val="14788601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10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dirty="0" smtClean="0"/>
              <a:t>Interviews on the Future of Public Service HR</a:t>
            </a:r>
            <a:endParaRPr lang="en-US" dirty="0"/>
          </a:p>
        </p:txBody>
      </p:sp>
      <p:sp>
        <p:nvSpPr>
          <p:cNvPr id="3" name="Subtitle 2"/>
          <p:cNvSpPr>
            <a:spLocks noGrp="1"/>
          </p:cNvSpPr>
          <p:nvPr>
            <p:ph type="subTitle" idx="1"/>
          </p:nvPr>
        </p:nvSpPr>
        <p:spPr/>
        <p:txBody>
          <a:bodyPr/>
          <a:lstStyle/>
          <a:p>
            <a:r>
              <a:rPr lang="fr-CA" dirty="0" smtClean="0"/>
              <a:t>Key </a:t>
            </a:r>
            <a:r>
              <a:rPr lang="fr-CA" dirty="0" err="1" smtClean="0"/>
              <a:t>Takeaways</a:t>
            </a:r>
            <a:r>
              <a:rPr lang="fr-CA" dirty="0" smtClean="0"/>
              <a:t> (2021-03-16 v.1)</a:t>
            </a:r>
          </a:p>
          <a:p>
            <a:r>
              <a:rPr lang="fr-CA" dirty="0" smtClean="0"/>
              <a:t>By Étienne Laliberté</a:t>
            </a:r>
            <a:endParaRPr lang="en-US" dirty="0"/>
          </a:p>
        </p:txBody>
      </p:sp>
      <p:pic>
        <p:nvPicPr>
          <p:cNvPr id="5" name="Picture 4" descr="HRBI_Flask_Logo - Copy.png"/>
          <p:cNvPicPr>
            <a:picLocks noChangeAspect="1"/>
          </p:cNvPicPr>
          <p:nvPr/>
        </p:nvPicPr>
        <p:blipFill>
          <a:blip r:embed="rId3" cstate="print"/>
          <a:stretch>
            <a:fillRect/>
          </a:stretch>
        </p:blipFill>
        <p:spPr>
          <a:xfrm>
            <a:off x="6932173" y="627534"/>
            <a:ext cx="2195736" cy="42038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t">
              <a:buNone/>
            </a:pPr>
            <a:r>
              <a:rPr lang="fr-CA" b="1" dirty="0" err="1" smtClean="0"/>
              <a:t>Bigger</a:t>
            </a:r>
            <a:r>
              <a:rPr lang="fr-CA" b="1" dirty="0" smtClean="0"/>
              <a:t>, more </a:t>
            </a:r>
            <a:r>
              <a:rPr lang="fr-CA" b="1" dirty="0" err="1" smtClean="0"/>
              <a:t>ambitious</a:t>
            </a:r>
            <a:r>
              <a:rPr lang="fr-CA" b="1" dirty="0" smtClean="0"/>
              <a:t> challenges and </a:t>
            </a:r>
            <a:r>
              <a:rPr lang="fr-CA" b="1" dirty="0" err="1" smtClean="0"/>
              <a:t>opportunities</a:t>
            </a:r>
            <a:r>
              <a:rPr lang="fr-CA" b="1" dirty="0" smtClean="0"/>
              <a:t> for </a:t>
            </a:r>
            <a:r>
              <a:rPr lang="fr-CA" b="1" dirty="0" err="1" smtClean="0"/>
              <a:t>which</a:t>
            </a:r>
            <a:r>
              <a:rPr lang="fr-CA" b="1" dirty="0" smtClean="0"/>
              <a:t> </a:t>
            </a:r>
            <a:r>
              <a:rPr lang="fr-CA" b="1" dirty="0" err="1" smtClean="0"/>
              <a:t>departments</a:t>
            </a:r>
            <a:r>
              <a:rPr lang="fr-CA" b="1" dirty="0" smtClean="0"/>
              <a:t> have a </a:t>
            </a:r>
            <a:r>
              <a:rPr lang="fr-CA" b="1" dirty="0" err="1" smtClean="0"/>
              <a:t>high</a:t>
            </a:r>
            <a:r>
              <a:rPr lang="fr-CA" b="1" dirty="0" smtClean="0"/>
              <a:t> </a:t>
            </a:r>
            <a:r>
              <a:rPr lang="fr-CA" b="1" dirty="0" err="1" smtClean="0"/>
              <a:t>level</a:t>
            </a:r>
            <a:r>
              <a:rPr lang="fr-CA" b="1" dirty="0" smtClean="0"/>
              <a:t> of </a:t>
            </a:r>
            <a:r>
              <a:rPr lang="fr-CA" b="1" dirty="0" err="1" smtClean="0"/>
              <a:t>autonomy</a:t>
            </a:r>
            <a:r>
              <a:rPr lang="fr-CA" b="1" dirty="0" smtClean="0"/>
              <a:t> and control:</a:t>
            </a:r>
            <a:endParaRPr lang="en-US" b="1" dirty="0" smtClean="0"/>
          </a:p>
          <a:p>
            <a:pPr fontAlgn="t"/>
            <a:r>
              <a:rPr lang="en-US" b="1" dirty="0" smtClean="0"/>
              <a:t>Data analytics and evidence-based decision-making: </a:t>
            </a:r>
            <a:r>
              <a:rPr lang="en-US" dirty="0" smtClean="0"/>
              <a:t>We must leverage HR data for their strategic interventions, and put the evidence at the center the decision-making process</a:t>
            </a:r>
          </a:p>
          <a:p>
            <a:pPr fontAlgn="t"/>
            <a:r>
              <a:rPr lang="en-US" b="1" dirty="0" smtClean="0"/>
              <a:t>HR digitalization: </a:t>
            </a:r>
            <a:r>
              <a:rPr lang="en-US" dirty="0" smtClean="0"/>
              <a:t>We must make our HR products and services simple, modern and digitally enabled, available anytime, anywhere, from any device</a:t>
            </a:r>
          </a:p>
          <a:p>
            <a:pPr fontAlgn="t"/>
            <a:r>
              <a:rPr lang="en-US" b="1" dirty="0" smtClean="0"/>
              <a:t>User-centricity: </a:t>
            </a:r>
            <a:r>
              <a:rPr lang="en-US" dirty="0" smtClean="0"/>
              <a:t>We must shift the focus of HR from compliance with policies and processes to meeting the needs of the users: managers, employees, candidates, etc.</a:t>
            </a:r>
          </a:p>
        </p:txBody>
      </p:sp>
      <p:sp>
        <p:nvSpPr>
          <p:cNvPr id="4" name="Slide Number Placeholder 3"/>
          <p:cNvSpPr>
            <a:spLocks noGrp="1"/>
          </p:cNvSpPr>
          <p:nvPr>
            <p:ph type="sldNum" sz="quarter" idx="12"/>
          </p:nvPr>
        </p:nvSpPr>
        <p:spPr/>
        <p:txBody>
          <a:bodyPr/>
          <a:lstStyle/>
          <a:p>
            <a:fld id="{00383F18-D526-4214-8AC0-839301EE273F}" type="slidenum">
              <a:rPr lang="en-US" smtClean="0"/>
              <a:pPr/>
              <a:t>10</a:t>
            </a:fld>
            <a:endParaRPr lang="en-US"/>
          </a:p>
        </p:txBody>
      </p:sp>
      <p:pic>
        <p:nvPicPr>
          <p:cNvPr id="6" name="Picture 5" descr="BlankAENC.png"/>
          <p:cNvPicPr>
            <a:picLocks noChangeAspect="1"/>
          </p:cNvPicPr>
          <p:nvPr/>
        </p:nvPicPr>
        <p:blipFill>
          <a:blip r:embed="rId2" cstate="print"/>
          <a:stretch>
            <a:fillRect/>
          </a:stretch>
        </p:blipFill>
        <p:spPr>
          <a:xfrm>
            <a:off x="107504" y="1851670"/>
            <a:ext cx="2376264" cy="1466641"/>
          </a:xfrm>
          <a:prstGeom prst="rect">
            <a:avLst/>
          </a:prstGeom>
        </p:spPr>
      </p:pic>
    </p:spTree>
    <p:extLst>
      <p:ext uri="{BB962C8B-B14F-4D97-AF65-F5344CB8AC3E}">
        <p14:creationId xmlns="" xmlns:p14="http://schemas.microsoft.com/office/powerpoint/2010/main" val="2166022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Takeaways</a:t>
            </a:r>
            <a:endParaRPr lang="en-US" b="1" dirty="0"/>
          </a:p>
        </p:txBody>
      </p:sp>
      <p:sp>
        <p:nvSpPr>
          <p:cNvPr id="3" name="Content Placeholder 2"/>
          <p:cNvSpPr>
            <a:spLocks noGrp="1"/>
          </p:cNvSpPr>
          <p:nvPr>
            <p:ph idx="1"/>
          </p:nvPr>
        </p:nvSpPr>
        <p:spPr>
          <a:xfrm>
            <a:off x="2699792" y="699542"/>
            <a:ext cx="5486400" cy="3840480"/>
          </a:xfrm>
        </p:spPr>
        <p:txBody>
          <a:bodyPr>
            <a:noAutofit/>
          </a:bodyPr>
          <a:lstStyle/>
          <a:p>
            <a:r>
              <a:rPr lang="en-CA" dirty="0"/>
              <a:t>Departments and agencies are already working on the more immediate challenges and opportunities they </a:t>
            </a:r>
            <a:r>
              <a:rPr lang="en-CA" dirty="0" smtClean="0"/>
              <a:t>face, </a:t>
            </a:r>
            <a:r>
              <a:rPr lang="en-CA" dirty="0"/>
              <a:t>notably adapting to the new reality of working from home, telework, remote work and virtual work – and should sustain the </a:t>
            </a:r>
            <a:r>
              <a:rPr lang="en-CA" i="1" dirty="0"/>
              <a:t>momentum</a:t>
            </a:r>
          </a:p>
          <a:p>
            <a:r>
              <a:rPr lang="en-CA" dirty="0"/>
              <a:t>Departments and agencies can influence bigger challenges and opportunities for which strong horizontal collaboration with other organizations and the leadership of the central agencies will be required</a:t>
            </a:r>
          </a:p>
          <a:p>
            <a:r>
              <a:rPr lang="en-CA" dirty="0"/>
              <a:t>Departments and agencies are still in many regards catching up with the evolution of the HR industry outside the public service and several traditional mindsets, </a:t>
            </a:r>
            <a:r>
              <a:rPr lang="en-CA" dirty="0" smtClean="0"/>
              <a:t>behaviours, </a:t>
            </a:r>
            <a:r>
              <a:rPr lang="en-CA" dirty="0"/>
              <a:t>tools and practices must make place for radically different ways of </a:t>
            </a:r>
            <a:r>
              <a:rPr lang="en-CA" i="1" dirty="0"/>
              <a:t>doing HR</a:t>
            </a:r>
            <a:endParaRPr lang="en-CA" dirty="0"/>
          </a:p>
          <a:p>
            <a:pPr>
              <a:buNone/>
            </a:pPr>
            <a:endParaRPr lang="en-CA" dirty="0"/>
          </a:p>
        </p:txBody>
      </p:sp>
      <p:sp>
        <p:nvSpPr>
          <p:cNvPr id="6" name="Slide Number Placeholder 5"/>
          <p:cNvSpPr>
            <a:spLocks noGrp="1"/>
          </p:cNvSpPr>
          <p:nvPr>
            <p:ph type="sldNum" sz="quarter" idx="12"/>
          </p:nvPr>
        </p:nvSpPr>
        <p:spPr/>
        <p:txBody>
          <a:bodyPr/>
          <a:lstStyle/>
          <a:p>
            <a:fld id="{00383F18-D526-4214-8AC0-839301EE273F}" type="slidenum">
              <a:rPr lang="en-US" smtClean="0"/>
              <a:pPr/>
              <a:t>11</a:t>
            </a:fld>
            <a:endParaRPr lang="en-US"/>
          </a:p>
        </p:txBody>
      </p:sp>
    </p:spTree>
    <p:extLst>
      <p:ext uri="{BB962C8B-B14F-4D97-AF65-F5344CB8AC3E}">
        <p14:creationId xmlns="" xmlns:p14="http://schemas.microsoft.com/office/powerpoint/2010/main" val="616703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Appendix</a:t>
            </a:r>
            <a:r>
              <a:rPr lang="fr-CA" dirty="0" smtClean="0"/>
              <a:t> 1: Participants Profile</a:t>
            </a:r>
            <a:endParaRPr lang="en-US" dirty="0"/>
          </a:p>
        </p:txBody>
      </p:sp>
      <p:sp>
        <p:nvSpPr>
          <p:cNvPr id="3" name="Text Placeholder 2"/>
          <p:cNvSpPr>
            <a:spLocks noGrp="1"/>
          </p:cNvSpPr>
          <p:nvPr>
            <p:ph type="body" idx="1"/>
          </p:nvPr>
        </p:nvSpPr>
        <p:spPr/>
        <p:txBody>
          <a:bodyPr>
            <a:normAutofit fontScale="85000" lnSpcReduction="10000"/>
          </a:bodyPr>
          <a:lstStyle/>
          <a:p>
            <a:r>
              <a:rPr lang="en-US" dirty="0" smtClean="0"/>
              <a:t>The follow-up survey received 129 responses out of 215 interviewees</a:t>
            </a:r>
          </a:p>
          <a:p>
            <a:r>
              <a:rPr lang="en-US" dirty="0" smtClean="0"/>
              <a:t>(60% response rate)</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1491630"/>
            <a:ext cx="2221200" cy="2221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fr-CA" dirty="0" err="1" smtClean="0"/>
              <a:t>Functional</a:t>
            </a:r>
            <a:r>
              <a:rPr lang="fr-CA" dirty="0" smtClean="0"/>
              <a:t> </a:t>
            </a:r>
            <a:r>
              <a:rPr lang="fr-CA" dirty="0" err="1" smtClean="0"/>
              <a:t>Communities</a:t>
            </a:r>
            <a:r>
              <a:rPr lang="fr-CA" dirty="0" smtClean="0"/>
              <a:t>, </a:t>
            </a:r>
            <a:r>
              <a:rPr lang="fr-CA" dirty="0" err="1" smtClean="0"/>
              <a:t>Roles</a:t>
            </a:r>
            <a:endParaRPr lang="en-US" dirty="0"/>
          </a:p>
        </p:txBody>
      </p:sp>
      <p:pic>
        <p:nvPicPr>
          <p:cNvPr id="5" name="Content Placeholder 4" descr="Community.png"/>
          <p:cNvPicPr>
            <a:picLocks noGrp="1" noChangeAspect="1"/>
          </p:cNvPicPr>
          <p:nvPr>
            <p:ph sz="half" idx="1"/>
          </p:nvPr>
        </p:nvPicPr>
        <p:blipFill>
          <a:blip r:embed="rId2" cstate="print"/>
          <a:stretch>
            <a:fillRect/>
          </a:stretch>
        </p:blipFill>
        <p:spPr>
          <a:xfrm>
            <a:off x="2826189" y="1419623"/>
            <a:ext cx="2989878" cy="2160240"/>
          </a:xfrm>
        </p:spPr>
      </p:pic>
      <p:pic>
        <p:nvPicPr>
          <p:cNvPr id="6" name="Content Placeholder 5" descr="Role.png"/>
          <p:cNvPicPr>
            <a:picLocks noGrp="1" noChangeAspect="1"/>
          </p:cNvPicPr>
          <p:nvPr>
            <p:ph sz="half" idx="2"/>
          </p:nvPr>
        </p:nvPicPr>
        <p:blipFill>
          <a:blip r:embed="rId3" cstate="print"/>
          <a:stretch>
            <a:fillRect/>
          </a:stretch>
        </p:blipFill>
        <p:spPr>
          <a:xfrm>
            <a:off x="5954062" y="1419622"/>
            <a:ext cx="2434362" cy="216046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fr-CA" dirty="0" err="1" smtClean="0"/>
              <a:t>Region</a:t>
            </a:r>
            <a:r>
              <a:rPr lang="fr-CA" dirty="0" smtClean="0"/>
              <a:t>, Province or </a:t>
            </a:r>
            <a:r>
              <a:rPr lang="fr-CA" dirty="0" err="1" smtClean="0"/>
              <a:t>Territory</a:t>
            </a:r>
            <a:endParaRPr lang="en-US" dirty="0"/>
          </a:p>
        </p:txBody>
      </p:sp>
      <p:pic>
        <p:nvPicPr>
          <p:cNvPr id="5" name="Content Placeholder 4" descr="Work Location.png"/>
          <p:cNvPicPr>
            <a:picLocks noGrp="1" noChangeAspect="1"/>
          </p:cNvPicPr>
          <p:nvPr>
            <p:ph sz="half" idx="1"/>
          </p:nvPr>
        </p:nvPicPr>
        <p:blipFill>
          <a:blip r:embed="rId2" cstate="print"/>
          <a:stretch>
            <a:fillRect/>
          </a:stretch>
        </p:blipFill>
        <p:spPr>
          <a:xfrm>
            <a:off x="2900363" y="1564117"/>
            <a:ext cx="2606675" cy="2015266"/>
          </a:xfrm>
        </p:spPr>
      </p:pic>
      <p:pic>
        <p:nvPicPr>
          <p:cNvPr id="6" name="Content Placeholder 5" descr="Live in Different Location.png"/>
          <p:cNvPicPr>
            <a:picLocks noGrp="1" noChangeAspect="1"/>
          </p:cNvPicPr>
          <p:nvPr>
            <p:ph sz="half" idx="2"/>
          </p:nvPr>
        </p:nvPicPr>
        <p:blipFill>
          <a:blip r:embed="rId3" cstate="print"/>
          <a:stretch>
            <a:fillRect/>
          </a:stretch>
        </p:blipFill>
        <p:spPr>
          <a:xfrm>
            <a:off x="6429157" y="1562870"/>
            <a:ext cx="1815252" cy="195120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fr-CA" dirty="0" err="1" smtClean="0"/>
              <a:t>Diversity</a:t>
            </a:r>
            <a:endParaRPr lang="en-US" dirty="0"/>
          </a:p>
        </p:txBody>
      </p:sp>
      <p:pic>
        <p:nvPicPr>
          <p:cNvPr id="5" name="Content Placeholder 4" descr="First OL.png"/>
          <p:cNvPicPr>
            <a:picLocks noGrp="1" noChangeAspect="1"/>
          </p:cNvPicPr>
          <p:nvPr>
            <p:ph sz="half" idx="1"/>
          </p:nvPr>
        </p:nvPicPr>
        <p:blipFill>
          <a:blip r:embed="rId2" cstate="print"/>
          <a:stretch>
            <a:fillRect/>
          </a:stretch>
        </p:blipFill>
        <p:spPr>
          <a:xfrm>
            <a:off x="3131840" y="1275606"/>
            <a:ext cx="2103684" cy="2302884"/>
          </a:xfrm>
        </p:spPr>
      </p:pic>
      <p:pic>
        <p:nvPicPr>
          <p:cNvPr id="6" name="Content Placeholder 5" descr="Gender.png"/>
          <p:cNvPicPr>
            <a:picLocks noGrp="1" noChangeAspect="1"/>
          </p:cNvPicPr>
          <p:nvPr>
            <p:ph sz="half" idx="2"/>
          </p:nvPr>
        </p:nvPicPr>
        <p:blipFill>
          <a:blip r:embed="rId3" cstate="print"/>
          <a:stretch>
            <a:fillRect/>
          </a:stretch>
        </p:blipFill>
        <p:spPr>
          <a:xfrm>
            <a:off x="6084168" y="1275606"/>
            <a:ext cx="2076276" cy="231876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fr-CA" dirty="0" err="1" smtClean="0"/>
              <a:t>Diversity</a:t>
            </a:r>
            <a:endParaRPr lang="en-US" dirty="0"/>
          </a:p>
        </p:txBody>
      </p:sp>
      <p:pic>
        <p:nvPicPr>
          <p:cNvPr id="5" name="Content Placeholder 4" descr="Employment Equity.png"/>
          <p:cNvPicPr>
            <a:picLocks noGrp="1" noChangeAspect="1"/>
          </p:cNvPicPr>
          <p:nvPr>
            <p:ph sz="half" idx="1"/>
          </p:nvPr>
        </p:nvPicPr>
        <p:blipFill>
          <a:blip r:embed="rId2" cstate="print"/>
          <a:stretch>
            <a:fillRect/>
          </a:stretch>
        </p:blipFill>
        <p:spPr>
          <a:xfrm>
            <a:off x="2900363" y="1411369"/>
            <a:ext cx="2606675" cy="2320762"/>
          </a:xfrm>
        </p:spPr>
      </p:pic>
      <p:pic>
        <p:nvPicPr>
          <p:cNvPr id="6" name="Content Placeholder 5" descr="Orientation.png"/>
          <p:cNvPicPr>
            <a:picLocks noGrp="1" noChangeAspect="1"/>
          </p:cNvPicPr>
          <p:nvPr>
            <p:ph sz="half" idx="2"/>
          </p:nvPr>
        </p:nvPicPr>
        <p:blipFill>
          <a:blip r:embed="rId3" cstate="print"/>
          <a:stretch>
            <a:fillRect/>
          </a:stretch>
        </p:blipFill>
        <p:spPr>
          <a:xfrm>
            <a:off x="6144161" y="1419622"/>
            <a:ext cx="2109129" cy="2376264"/>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fr-CA" dirty="0" err="1" smtClean="0"/>
              <a:t>Diversity</a:t>
            </a:r>
            <a:endParaRPr lang="en-US" dirty="0"/>
          </a:p>
        </p:txBody>
      </p:sp>
      <p:pic>
        <p:nvPicPr>
          <p:cNvPr id="5" name="Content Placeholder 4" descr="Age Group.png"/>
          <p:cNvPicPr>
            <a:picLocks noGrp="1" noChangeAspect="1"/>
          </p:cNvPicPr>
          <p:nvPr>
            <p:ph sz="half" idx="1"/>
          </p:nvPr>
        </p:nvPicPr>
        <p:blipFill>
          <a:blip r:embed="rId2" cstate="print"/>
          <a:stretch>
            <a:fillRect/>
          </a:stretch>
        </p:blipFill>
        <p:spPr>
          <a:xfrm>
            <a:off x="2900363" y="1630515"/>
            <a:ext cx="2606675" cy="1882470"/>
          </a:xfrm>
        </p:spPr>
      </p:pic>
      <p:pic>
        <p:nvPicPr>
          <p:cNvPr id="6" name="Content Placeholder 5" descr="Years of Service.png"/>
          <p:cNvPicPr>
            <a:picLocks noGrp="1" noChangeAspect="1"/>
          </p:cNvPicPr>
          <p:nvPr>
            <p:ph sz="half" idx="2"/>
          </p:nvPr>
        </p:nvPicPr>
        <p:blipFill>
          <a:blip r:embed="rId3" cstate="print"/>
          <a:stretch>
            <a:fillRect/>
          </a:stretch>
        </p:blipFill>
        <p:spPr>
          <a:xfrm>
            <a:off x="5864225" y="1625181"/>
            <a:ext cx="2605088" cy="189313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Appendix</a:t>
            </a:r>
            <a:r>
              <a:rPr lang="fr-CA" dirty="0" smtClean="0"/>
              <a:t> 2: </a:t>
            </a:r>
            <a:br>
              <a:rPr lang="fr-CA" dirty="0" smtClean="0"/>
            </a:br>
            <a:r>
              <a:rPr lang="fr-CA" dirty="0" smtClean="0"/>
              <a:t>Interview Questions</a:t>
            </a:r>
            <a:endParaRPr lang="en-US" dirty="0"/>
          </a:p>
        </p:txBody>
      </p:sp>
      <p:sp>
        <p:nvSpPr>
          <p:cNvPr id="3" name="Text Placeholder 2"/>
          <p:cNvSpPr>
            <a:spLocks noGrp="1"/>
          </p:cNvSpPr>
          <p:nvPr>
            <p:ph type="body" idx="1"/>
          </p:nvPr>
        </p:nvSpPr>
        <p:spPr/>
        <p:txBody>
          <a:bodyPr/>
          <a:lstStyle/>
          <a:p>
            <a:r>
              <a:rPr lang="fr-CA" dirty="0" err="1" smtClean="0"/>
              <a:t>Submitted</a:t>
            </a:r>
            <a:r>
              <a:rPr lang="fr-CA" dirty="0" smtClean="0"/>
              <a:t> to the participants </a:t>
            </a:r>
            <a:r>
              <a:rPr lang="fr-CA" dirty="0" err="1" smtClean="0"/>
              <a:t>ahead</a:t>
            </a:r>
            <a:r>
              <a:rPr lang="fr-CA" dirty="0" smtClean="0"/>
              <a:t> of </a:t>
            </a:r>
            <a:r>
              <a:rPr lang="fr-CA" dirty="0" err="1" smtClean="0"/>
              <a:t>their</a:t>
            </a:r>
            <a:r>
              <a:rPr lang="fr-CA" dirty="0" smtClean="0"/>
              <a:t> interview</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1491630"/>
            <a:ext cx="2221200" cy="2221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Interview Questions</a:t>
            </a:r>
            <a:endParaRPr lang="en-US" dirty="0"/>
          </a:p>
        </p:txBody>
      </p:sp>
      <p:sp>
        <p:nvSpPr>
          <p:cNvPr id="3" name="Content Placeholder 2"/>
          <p:cNvSpPr>
            <a:spLocks noGrp="1"/>
          </p:cNvSpPr>
          <p:nvPr>
            <p:ph idx="1"/>
          </p:nvPr>
        </p:nvSpPr>
        <p:spPr/>
        <p:txBody>
          <a:bodyPr>
            <a:normAutofit fontScale="77500" lnSpcReduction="20000"/>
          </a:bodyPr>
          <a:lstStyle/>
          <a:p>
            <a:pPr marL="342900" lvl="0" indent="-342900">
              <a:buFont typeface="+mj-lt"/>
              <a:buAutoNum type="arabicPeriod"/>
            </a:pPr>
            <a:r>
              <a:rPr lang="en-US" dirty="0" smtClean="0"/>
              <a:t>How well was the HR function of the public service prepared to handle Covid-19? </a:t>
            </a:r>
          </a:p>
          <a:p>
            <a:pPr marL="342900" lvl="0" indent="-342900">
              <a:buFont typeface="+mj-lt"/>
              <a:buAutoNum type="arabicPeriod"/>
            </a:pPr>
            <a:r>
              <a:rPr lang="en-US" dirty="0" smtClean="0"/>
              <a:t>What capability gaps, limitations or problems did Covid-19 highlighted in public service HR?</a:t>
            </a:r>
          </a:p>
          <a:p>
            <a:pPr marL="342900" lvl="0" indent="-342900">
              <a:buFont typeface="+mj-lt"/>
              <a:buAutoNum type="arabicPeriod"/>
            </a:pPr>
            <a:r>
              <a:rPr lang="en-US" dirty="0" smtClean="0"/>
              <a:t>Beyond the short-term return to federal work sites (i.e. this fall) what are the fundamental changes that we need to make in public service HR to stay relevant in the next decade?</a:t>
            </a:r>
          </a:p>
          <a:p>
            <a:pPr marL="342900" lvl="0" indent="-342900">
              <a:buFont typeface="+mj-lt"/>
              <a:buAutoNum type="arabicPeriod"/>
            </a:pPr>
            <a:r>
              <a:rPr lang="en-US" dirty="0" smtClean="0"/>
              <a:t>What opportunities are all of a sudden knocking at the door of public service HR, when they would have been either unimaginable or merely </a:t>
            </a:r>
            <a:r>
              <a:rPr lang="en-US" i="1" dirty="0" smtClean="0"/>
              <a:t>nice-to-have’s</a:t>
            </a:r>
            <a:r>
              <a:rPr lang="en-US" dirty="0" smtClean="0"/>
              <a:t> only a few months ago? Which of these opportunities must public service HR seize?</a:t>
            </a:r>
          </a:p>
          <a:p>
            <a:pPr marL="342900" lvl="0" indent="-342900">
              <a:buFont typeface="+mj-lt"/>
              <a:buAutoNum type="arabicPeriod"/>
            </a:pPr>
            <a:r>
              <a:rPr lang="en-US" dirty="0" smtClean="0"/>
              <a:t>What mindsets and </a:t>
            </a:r>
            <a:r>
              <a:rPr lang="en-US" dirty="0" err="1" smtClean="0"/>
              <a:t>behaviours</a:t>
            </a:r>
            <a:r>
              <a:rPr lang="en-US" dirty="0" smtClean="0"/>
              <a:t> are holding public service HR back? Which mindsets and </a:t>
            </a:r>
            <a:r>
              <a:rPr lang="en-US" dirty="0" err="1" smtClean="0"/>
              <a:t>behaviours</a:t>
            </a:r>
            <a:r>
              <a:rPr lang="en-US" dirty="0" smtClean="0"/>
              <a:t> must we develop in HR?</a:t>
            </a:r>
          </a:p>
          <a:p>
            <a:pPr marL="342900" lvl="0" indent="-342900">
              <a:buFont typeface="+mj-lt"/>
              <a:buAutoNum type="arabicPeriod"/>
            </a:pPr>
            <a:r>
              <a:rPr lang="en-US" dirty="0" smtClean="0"/>
              <a:t>What’s on your radar? What are the things that you think HR must start paying attention to right now otherwise the public service will no longer be competitive as an employer in 5 years from now?</a:t>
            </a:r>
          </a:p>
          <a:p>
            <a:pPr marL="342900" lvl="0" indent="-342900">
              <a:buFont typeface="+mj-lt"/>
              <a:buAutoNum type="arabicPeriod"/>
            </a:pPr>
            <a:r>
              <a:rPr lang="en-US" dirty="0" smtClean="0"/>
              <a:t>What should be the next concrete steps we take to prepare the future of HR in the public service?</a:t>
            </a:r>
          </a:p>
          <a:p>
            <a:pPr marL="342900" lvl="0" indent="-342900">
              <a:buFont typeface="+mj-lt"/>
              <a:buAutoNum type="arabicPeriod"/>
            </a:pPr>
            <a:r>
              <a:rPr lang="en-US" dirty="0" smtClean="0"/>
              <a:t>What questions relating to the future of HR in the public service are </a:t>
            </a:r>
            <a:r>
              <a:rPr lang="en-US" i="1" dirty="0" smtClean="0"/>
              <a:t>top-of-mind</a:t>
            </a:r>
            <a:r>
              <a:rPr lang="en-US" dirty="0" smtClean="0"/>
              <a:t> for you and that you wish your peers would have an answer to?</a:t>
            </a:r>
          </a:p>
          <a:p>
            <a:pPr marL="342900" lvl="0" indent="-342900">
              <a:buFont typeface="+mj-lt"/>
              <a:buAutoNum type="arabicPeriod"/>
            </a:pPr>
            <a:r>
              <a:rPr lang="en-US" dirty="0" smtClean="0"/>
              <a:t>Before we conclude this interview, is there any question I might have missed that you wish I would have asked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fr-CA" dirty="0" smtClean="0"/>
              <a:t>Background</a:t>
            </a:r>
            <a:endParaRPr lang="en-US" i="1" dirty="0"/>
          </a:p>
        </p:txBody>
      </p:sp>
      <p:sp>
        <p:nvSpPr>
          <p:cNvPr id="3" name="Content Placeholder 2"/>
          <p:cNvSpPr>
            <a:spLocks noGrp="1"/>
          </p:cNvSpPr>
          <p:nvPr>
            <p:ph idx="1"/>
          </p:nvPr>
        </p:nvSpPr>
        <p:spPr/>
        <p:txBody>
          <a:bodyPr>
            <a:normAutofit fontScale="85000" lnSpcReduction="20000"/>
          </a:bodyPr>
          <a:lstStyle/>
          <a:p>
            <a:r>
              <a:rPr lang="en-US" dirty="0" smtClean="0"/>
              <a:t>In early 2020, the Assistant Deputy Minister (ADM) of the ESDC Human Resources Services Branch tasked the </a:t>
            </a:r>
            <a:r>
              <a:rPr lang="en-US" b="1" dirty="0" smtClean="0"/>
              <a:t>Human Resources Innovation </a:t>
            </a:r>
            <a:r>
              <a:rPr lang="en-US" dirty="0" smtClean="0"/>
              <a:t>(HRI) team with developing a 10-year “</a:t>
            </a:r>
            <a:r>
              <a:rPr lang="en-US" dirty="0" err="1" smtClean="0"/>
              <a:t>aspirational</a:t>
            </a:r>
            <a:r>
              <a:rPr lang="en-US" dirty="0" smtClean="0"/>
              <a:t>” vision for the Branch, with an emphasis on culture change.</a:t>
            </a:r>
          </a:p>
          <a:p>
            <a:r>
              <a:rPr lang="en-US" dirty="0" smtClean="0"/>
              <a:t>Then…Covid-19 happened, disrupting public service HR in ways that would have been unimaginable only a few months earlier. The disruption also presented a unique opportunity to make fundamental changes and enhance the readiness of the HR function to meet future challenges. </a:t>
            </a:r>
            <a:r>
              <a:rPr lang="en-US" i="1" dirty="0" smtClean="0"/>
              <a:t>But what specifically? How? And where to start?</a:t>
            </a:r>
          </a:p>
          <a:p>
            <a:r>
              <a:rPr lang="en-US" dirty="0" smtClean="0"/>
              <a:t>The HRI team proposed to explore the ways the Covid-19 crisis might change HR's role in the public service and how the HR function must lead the transformation, by surfacing emergent strategies, ongoing initiatives, patterns, trends, and original ideas that might show the path forward.</a:t>
            </a:r>
          </a:p>
          <a:p>
            <a:r>
              <a:rPr lang="en-US" dirty="0" smtClean="0"/>
              <a:t>The approach the HRI team took consisted in interviewing a wide range of HR leaders across the public service: HR executives, subject matter experts and innovators. Using semi-structured interviews carried out virtually and a small set of questions as a starting point, we let the interviewees take the conversation where they wanted, following their expertise, interests, and main preoccupations.</a:t>
            </a:r>
          </a:p>
          <a:p>
            <a:r>
              <a:rPr lang="en-US" dirty="0" smtClean="0"/>
              <a:t>The findings – alongside the products of strategic foresight – will  feed into the development of the </a:t>
            </a:r>
            <a:r>
              <a:rPr lang="en-US" dirty="0" err="1" smtClean="0"/>
              <a:t>aspirational</a:t>
            </a:r>
            <a:r>
              <a:rPr lang="en-US" dirty="0" smtClean="0"/>
              <a:t> vision for the Department.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Appendix</a:t>
            </a:r>
            <a:r>
              <a:rPr lang="fr-CA" dirty="0" smtClean="0"/>
              <a:t> 3: </a:t>
            </a:r>
            <a:br>
              <a:rPr lang="fr-CA" dirty="0" smtClean="0"/>
            </a:br>
            <a:r>
              <a:rPr lang="fr-CA" dirty="0" err="1" smtClean="0"/>
              <a:t>Selected</a:t>
            </a:r>
            <a:r>
              <a:rPr lang="fr-CA" dirty="0" smtClean="0"/>
              <a:t> </a:t>
            </a:r>
            <a:r>
              <a:rPr lang="fr-CA" dirty="0" err="1" smtClean="0"/>
              <a:t>Quotes</a:t>
            </a:r>
            <a:endParaRPr lang="en-US" dirty="0"/>
          </a:p>
        </p:txBody>
      </p:sp>
      <p:sp>
        <p:nvSpPr>
          <p:cNvPr id="4" name="Text Placeholder 3"/>
          <p:cNvSpPr>
            <a:spLocks noGrp="1"/>
          </p:cNvSpPr>
          <p:nvPr>
            <p:ph type="body" idx="1"/>
          </p:nvPr>
        </p:nvSpPr>
        <p:spPr/>
        <p:txBody>
          <a:bodyPr/>
          <a:lstStyle/>
          <a:p>
            <a:r>
              <a:rPr lang="en-CA" dirty="0" smtClean="0"/>
              <a:t>From the Interviews on the Future of Public Service HR</a:t>
            </a:r>
            <a:endParaRPr lang="en-CA"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1491630"/>
            <a:ext cx="2221200" cy="2221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000" dirty="0" err="1" smtClean="0"/>
              <a:t>Smaller</a:t>
            </a:r>
            <a:r>
              <a:rPr lang="fr-CA" sz="2000" dirty="0" smtClean="0"/>
              <a:t>, more </a:t>
            </a:r>
            <a:r>
              <a:rPr lang="fr-CA" sz="2000" dirty="0" err="1" smtClean="0"/>
              <a:t>immediate</a:t>
            </a:r>
            <a:r>
              <a:rPr lang="fr-CA" sz="2000" dirty="0" smtClean="0"/>
              <a:t> challenges and </a:t>
            </a:r>
            <a:r>
              <a:rPr lang="fr-CA" sz="2000" dirty="0" err="1" smtClean="0"/>
              <a:t>opportunities</a:t>
            </a:r>
            <a:r>
              <a:rPr lang="fr-CA" sz="2000" dirty="0" smtClean="0"/>
              <a:t> for </a:t>
            </a:r>
            <a:r>
              <a:rPr lang="fr-CA" sz="2000" dirty="0" err="1" smtClean="0"/>
              <a:t>which</a:t>
            </a:r>
            <a:r>
              <a:rPr lang="fr-CA" sz="2000" dirty="0" smtClean="0"/>
              <a:t> ESDC has a </a:t>
            </a:r>
            <a:r>
              <a:rPr lang="fr-CA" sz="2000" dirty="0" err="1" smtClean="0"/>
              <a:t>high</a:t>
            </a:r>
            <a:r>
              <a:rPr lang="fr-CA" sz="2000" dirty="0" smtClean="0"/>
              <a:t> </a:t>
            </a:r>
            <a:r>
              <a:rPr lang="fr-CA" sz="2000" dirty="0" err="1" smtClean="0"/>
              <a:t>level</a:t>
            </a:r>
            <a:r>
              <a:rPr lang="fr-CA" sz="2000" dirty="0" smtClean="0"/>
              <a:t> of </a:t>
            </a:r>
            <a:r>
              <a:rPr lang="fr-CA" sz="2000" dirty="0" err="1" smtClean="0"/>
              <a:t>autonomy</a:t>
            </a:r>
            <a:r>
              <a:rPr lang="fr-CA" sz="2000" dirty="0" smtClean="0"/>
              <a:t> and control</a:t>
            </a:r>
            <a:endParaRPr lang="en-US" sz="2000" dirty="0"/>
          </a:p>
        </p:txBody>
      </p:sp>
      <p:graphicFrame>
        <p:nvGraphicFramePr>
          <p:cNvPr id="4" name="Content Placeholder 3"/>
          <p:cNvGraphicFramePr>
            <a:graphicFrameLocks noGrp="1"/>
          </p:cNvGraphicFramePr>
          <p:nvPr>
            <p:ph idx="1"/>
          </p:nvPr>
        </p:nvGraphicFramePr>
        <p:xfrm>
          <a:off x="2901950" y="647700"/>
          <a:ext cx="5486400" cy="357124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tblGrid>
              <a:tr h="370840">
                <a:tc>
                  <a:txBody>
                    <a:bodyPr/>
                    <a:lstStyle/>
                    <a:p>
                      <a:pPr algn="ctr"/>
                      <a:r>
                        <a:rPr lang="en-CA" sz="1400" b="1" kern="1200" dirty="0" smtClean="0">
                          <a:solidFill>
                            <a:schemeClr val="lt1"/>
                          </a:solidFill>
                          <a:latin typeface="+mn-lt"/>
                          <a:ea typeface="+mn-ea"/>
                          <a:cs typeface="+mn-cs"/>
                        </a:rPr>
                        <a:t>Main </a:t>
                      </a:r>
                      <a:r>
                        <a:rPr lang="en-CA" sz="1400" b="1" kern="1200" dirty="0" smtClean="0">
                          <a:solidFill>
                            <a:schemeClr val="lt1"/>
                          </a:solidFill>
                          <a:latin typeface="+mn-lt"/>
                          <a:ea typeface="+mn-ea"/>
                          <a:cs typeface="+mn-cs"/>
                        </a:rPr>
                        <a:t>Findings</a:t>
                      </a:r>
                      <a:endParaRPr lang="en-US" dirty="0"/>
                    </a:p>
                  </a:txBody>
                  <a:tcPr/>
                </a:tc>
                <a:tc>
                  <a:txBody>
                    <a:bodyPr/>
                    <a:lstStyle/>
                    <a:p>
                      <a:pPr algn="ctr"/>
                      <a:r>
                        <a:rPr lang="en-CA" sz="1400" b="1" kern="1200" dirty="0" smtClean="0">
                          <a:solidFill>
                            <a:schemeClr val="lt1"/>
                          </a:solidFill>
                          <a:latin typeface="+mn-lt"/>
                          <a:ea typeface="+mn-ea"/>
                          <a:cs typeface="+mn-cs"/>
                        </a:rPr>
                        <a:t>In a Quote…</a:t>
                      </a:r>
                      <a:endParaRPr lang="en-US" dirty="0"/>
                    </a:p>
                  </a:txBody>
                  <a:tcPr/>
                </a:tc>
                <a:extLst>
                  <a:ext uri="{0D108BD9-81ED-4DB2-BD59-A6C34878D82A}">
                    <a16:rowId xmlns="" xmlns:a16="http://schemas.microsoft.com/office/drawing/2014/main" val="10000"/>
                  </a:ext>
                </a:extLst>
              </a:tr>
              <a:tr h="370840">
                <a:tc>
                  <a:txBody>
                    <a:bodyPr/>
                    <a:lstStyle/>
                    <a:p>
                      <a:pPr fontAlgn="t"/>
                      <a:r>
                        <a:rPr lang="en-US" sz="1000" dirty="0" smtClean="0"/>
                        <a:t>Work from home, </a:t>
                      </a:r>
                      <a:r>
                        <a:rPr lang="en-US" sz="1000" dirty="0" err="1" smtClean="0"/>
                        <a:t>telework</a:t>
                      </a:r>
                      <a:r>
                        <a:rPr lang="en-US" sz="1000" dirty="0" smtClean="0"/>
                        <a:t>, remote work and virtual work are (probably / hopefully) here to stay</a:t>
                      </a:r>
                    </a:p>
                  </a:txBody>
                  <a:tcPr marL="68580" marR="68580" marT="0" marB="0"/>
                </a:tc>
                <a:tc>
                  <a:txBody>
                    <a:bodyPr/>
                    <a:lstStyle/>
                    <a:p>
                      <a:pPr>
                        <a:spcAft>
                          <a:spcPts val="0"/>
                        </a:spcAft>
                      </a:pPr>
                      <a:r>
                        <a:rPr lang="en-US" sz="800" i="1" dirty="0" smtClean="0">
                          <a:latin typeface="Calibri"/>
                          <a:ea typeface="Calibri"/>
                          <a:cs typeface="Times New Roman"/>
                        </a:rPr>
                        <a:t>What opportunities should public service HR seize? For me, this is the sudden big culture change - a culture change more specifically related to the changing universe from telecommuting, working from home, working remotely. […] The culture was not ready - half of the people at the management table said yes, the other half said no. But here we end up with a situation where we no longer have the choice to adapt to a new reality. [Translation]</a:t>
                      </a:r>
                    </a:p>
                    <a:p>
                      <a:pPr>
                        <a:spcAft>
                          <a:spcPts val="0"/>
                        </a:spcAft>
                      </a:pP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fontAlgn="t"/>
                      <a:r>
                        <a:rPr lang="en-US" sz="1000" dirty="0" smtClean="0"/>
                        <a:t>The technology and equipment necessary to fully enable and support work from home, </a:t>
                      </a:r>
                      <a:r>
                        <a:rPr lang="en-US" sz="1000" dirty="0" err="1" smtClean="0"/>
                        <a:t>telework</a:t>
                      </a:r>
                      <a:r>
                        <a:rPr lang="en-US" sz="1000" dirty="0" smtClean="0"/>
                        <a:t>, remote work and virtual work still require improvement and investment</a:t>
                      </a:r>
                    </a:p>
                  </a:txBody>
                  <a:tcPr marL="68580" marR="68580" marT="0" marB="0"/>
                </a:tc>
                <a:tc>
                  <a:txBody>
                    <a:bodyPr/>
                    <a:lstStyle/>
                    <a:p>
                      <a:pPr>
                        <a:spcAft>
                          <a:spcPts val="0"/>
                        </a:spcAft>
                      </a:pPr>
                      <a:r>
                        <a:rPr lang="en-US" sz="800" i="1" dirty="0" smtClean="0">
                          <a:latin typeface="Calibri"/>
                          <a:ea typeface="Calibri"/>
                          <a:cs typeface="Times New Roman"/>
                        </a:rPr>
                        <a:t>One of the most obvious or painful shortcomings that Covid-19 identified early on in the public service was technology. People were not equipped. They were not equipped for a long time. [...] And even today, as an employer, we have not yet plunged. [...] But it is necessary to invest so that people are well equipped at home. [Translation]</a:t>
                      </a:r>
                    </a:p>
                    <a:p>
                      <a:pPr>
                        <a:spcAft>
                          <a:spcPts val="0"/>
                        </a:spcAft>
                      </a:pP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fontAlgn="t"/>
                      <a:r>
                        <a:rPr lang="en-US" sz="1000" dirty="0" smtClean="0"/>
                        <a:t>We have a great opportunity to </a:t>
                      </a:r>
                      <a:r>
                        <a:rPr lang="en-CA" sz="1000" dirty="0" smtClean="0"/>
                        <a:t>grow the talent pool and access talent anywhere – both the talent pool that could work in the federal public service, and the talent pool within the public federal public service (in terms of which jobs they may be able to do)</a:t>
                      </a:r>
                      <a:endParaRPr lang="en-US" sz="1000" dirty="0" smtClean="0"/>
                    </a:p>
                  </a:txBody>
                  <a:tcPr marL="68580" marR="68580" marT="0" marB="0"/>
                </a:tc>
                <a:tc>
                  <a:txBody>
                    <a:bodyPr/>
                    <a:lstStyle/>
                    <a:p>
                      <a:pPr>
                        <a:spcAft>
                          <a:spcPts val="0"/>
                        </a:spcAft>
                      </a:pPr>
                      <a:r>
                        <a:rPr lang="en-CA" sz="800" i="1" dirty="0">
                          <a:latin typeface="Calibri"/>
                          <a:ea typeface="Calibri"/>
                          <a:cs typeface="Times New Roman"/>
                        </a:rPr>
                        <a:t>If you believe the purpose of HR is to get the right people in the right position at the right time, and if you have a more virtual work environment, that massively increases the pool of people you will have access to, because individuals who otherwise would say "I'm not willing to move" or "I have to be able to work from </a:t>
                      </a:r>
                      <a:r>
                        <a:rPr lang="en-CA" sz="800" i="1" dirty="0" smtClean="0">
                          <a:latin typeface="Calibri"/>
                          <a:ea typeface="Calibri"/>
                          <a:cs typeface="Times New Roman"/>
                        </a:rPr>
                        <a:t>home“. We </a:t>
                      </a:r>
                      <a:r>
                        <a:rPr lang="en-CA" sz="800" i="1" dirty="0">
                          <a:latin typeface="Calibri"/>
                          <a:ea typeface="Calibri"/>
                          <a:cs typeface="Times New Roman"/>
                        </a:rPr>
                        <a:t>used to tell </a:t>
                      </a:r>
                      <a:r>
                        <a:rPr lang="en-CA" sz="800" i="1" dirty="0" smtClean="0">
                          <a:latin typeface="Calibri"/>
                          <a:ea typeface="Calibri"/>
                          <a:cs typeface="Times New Roman"/>
                        </a:rPr>
                        <a:t>them:</a:t>
                      </a:r>
                      <a:r>
                        <a:rPr lang="en-CA" sz="800" i="1" baseline="0" dirty="0" smtClean="0">
                          <a:latin typeface="Calibri"/>
                          <a:ea typeface="Calibri"/>
                          <a:cs typeface="Times New Roman"/>
                        </a:rPr>
                        <a:t> </a:t>
                      </a:r>
                      <a:r>
                        <a:rPr lang="en-CA" sz="800" i="1" dirty="0" smtClean="0">
                          <a:latin typeface="Calibri"/>
                          <a:ea typeface="Calibri"/>
                          <a:cs typeface="Times New Roman"/>
                        </a:rPr>
                        <a:t>"You </a:t>
                      </a:r>
                      <a:r>
                        <a:rPr lang="en-CA" sz="800" i="1" dirty="0">
                          <a:latin typeface="Calibri"/>
                          <a:ea typeface="Calibri"/>
                          <a:cs typeface="Times New Roman"/>
                        </a:rPr>
                        <a:t>can't do this job from home". […] Why do we need geographic limiters for any of the jobs? Why couldn't you equally be doing a management job or a policy job from Whitehorse as you could do from everywhere else</a:t>
                      </a:r>
                      <a:r>
                        <a:rPr lang="en-CA" sz="800" i="1" dirty="0" smtClean="0">
                          <a:latin typeface="Calibri"/>
                          <a:ea typeface="Calibri"/>
                          <a:cs typeface="Times New Roman"/>
                        </a:rPr>
                        <a:t>?</a:t>
                      </a:r>
                    </a:p>
                    <a:p>
                      <a:pPr>
                        <a:spcAft>
                          <a:spcPts val="0"/>
                        </a:spcAft>
                      </a:pP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1905738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000" dirty="0" err="1" smtClean="0"/>
              <a:t>Bigger</a:t>
            </a:r>
            <a:r>
              <a:rPr lang="fr-CA" sz="2000" dirty="0" smtClean="0"/>
              <a:t>, more </a:t>
            </a:r>
            <a:r>
              <a:rPr lang="fr-CA" sz="2000" dirty="0" err="1" smtClean="0"/>
              <a:t>ambitious</a:t>
            </a:r>
            <a:r>
              <a:rPr lang="fr-CA" sz="2000" dirty="0" smtClean="0"/>
              <a:t> challenges and </a:t>
            </a:r>
            <a:r>
              <a:rPr lang="fr-CA" sz="2000" dirty="0" err="1" smtClean="0"/>
              <a:t>opportunities</a:t>
            </a:r>
            <a:r>
              <a:rPr lang="fr-CA" sz="2000" dirty="0" smtClean="0"/>
              <a:t> for </a:t>
            </a:r>
            <a:r>
              <a:rPr lang="fr-CA" sz="2000" dirty="0" err="1" smtClean="0"/>
              <a:t>which</a:t>
            </a:r>
            <a:r>
              <a:rPr lang="fr-CA" sz="2000" dirty="0" smtClean="0"/>
              <a:t> ESDC has a </a:t>
            </a:r>
            <a:r>
              <a:rPr lang="fr-CA" sz="2000" dirty="0" err="1" smtClean="0"/>
              <a:t>low</a:t>
            </a:r>
            <a:r>
              <a:rPr lang="fr-CA" sz="2000" dirty="0" smtClean="0"/>
              <a:t> </a:t>
            </a:r>
            <a:r>
              <a:rPr lang="fr-CA" sz="2000" dirty="0" err="1" smtClean="0"/>
              <a:t>level</a:t>
            </a:r>
            <a:r>
              <a:rPr lang="fr-CA" sz="2000" dirty="0" smtClean="0"/>
              <a:t> of </a:t>
            </a:r>
            <a:r>
              <a:rPr lang="fr-CA" sz="2000" dirty="0" err="1" smtClean="0"/>
              <a:t>autonomy</a:t>
            </a:r>
            <a:r>
              <a:rPr lang="fr-CA" sz="2000" dirty="0" smtClean="0"/>
              <a:t> and control</a:t>
            </a:r>
            <a:endParaRPr lang="en-US" sz="2000" dirty="0"/>
          </a:p>
        </p:txBody>
      </p:sp>
      <p:graphicFrame>
        <p:nvGraphicFramePr>
          <p:cNvPr id="4" name="Content Placeholder 3"/>
          <p:cNvGraphicFramePr>
            <a:graphicFrameLocks noGrp="1"/>
          </p:cNvGraphicFramePr>
          <p:nvPr>
            <p:ph idx="1"/>
          </p:nvPr>
        </p:nvGraphicFramePr>
        <p:xfrm>
          <a:off x="2901950" y="647700"/>
          <a:ext cx="5486400" cy="387604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tblGrid>
              <a:tr h="370840">
                <a:tc>
                  <a:txBody>
                    <a:bodyPr/>
                    <a:lstStyle/>
                    <a:p>
                      <a:pPr algn="ctr"/>
                      <a:r>
                        <a:rPr lang="en-CA" sz="1400" b="1" kern="1200" dirty="0" smtClean="0">
                          <a:solidFill>
                            <a:schemeClr val="lt1"/>
                          </a:solidFill>
                          <a:latin typeface="+mn-lt"/>
                          <a:ea typeface="+mn-ea"/>
                          <a:cs typeface="+mn-cs"/>
                        </a:rPr>
                        <a:t>Main Findings</a:t>
                      </a:r>
                      <a:endParaRPr lang="en-US" dirty="0"/>
                    </a:p>
                  </a:txBody>
                  <a:tcPr/>
                </a:tc>
                <a:tc>
                  <a:txBody>
                    <a:bodyPr/>
                    <a:lstStyle/>
                    <a:p>
                      <a:pPr algn="ctr"/>
                      <a:r>
                        <a:rPr lang="en-CA" sz="1400" b="1" kern="1200" dirty="0" smtClean="0">
                          <a:solidFill>
                            <a:schemeClr val="lt1"/>
                          </a:solidFill>
                          <a:latin typeface="+mn-lt"/>
                          <a:ea typeface="+mn-ea"/>
                          <a:cs typeface="+mn-cs"/>
                        </a:rPr>
                        <a:t>In a Quote…</a:t>
                      </a:r>
                      <a:endParaRPr lang="en-US" dirty="0"/>
                    </a:p>
                  </a:txBody>
                  <a:tcPr/>
                </a:tc>
                <a:extLst>
                  <a:ext uri="{0D108BD9-81ED-4DB2-BD59-A6C34878D82A}">
                    <a16:rowId xmlns="" xmlns:a16="http://schemas.microsoft.com/office/drawing/2014/main" val="10000"/>
                  </a:ext>
                </a:extLst>
              </a:tr>
              <a:tr h="370840">
                <a:tc>
                  <a:txBody>
                    <a:bodyPr/>
                    <a:lstStyle/>
                    <a:p>
                      <a:pPr fontAlgn="t"/>
                      <a:r>
                        <a:rPr lang="en-US" sz="1000" dirty="0" smtClean="0"/>
                        <a:t>The “archaic” classification system was one of the most often mentioned fundamental changes HR must make to remain relevant</a:t>
                      </a:r>
                    </a:p>
                  </a:txBody>
                  <a:tcPr marL="68580" marR="68580" marT="0" marB="0"/>
                </a:tc>
                <a:tc>
                  <a:txBody>
                    <a:bodyPr/>
                    <a:lstStyle/>
                    <a:p>
                      <a:pPr>
                        <a:spcAft>
                          <a:spcPts val="0"/>
                        </a:spcAft>
                      </a:pPr>
                      <a:r>
                        <a:rPr lang="en-CA" sz="800" i="1" dirty="0">
                          <a:latin typeface="Calibri"/>
                          <a:ea typeface="Calibri"/>
                          <a:cs typeface="Times New Roman"/>
                        </a:rPr>
                        <a:t>In order for the public sector to remain relevant, we're going to have to revisit our core assumptions on which we built 50 years ago. I mean: classification. Why are we still using boxes in a fluid world? Our world is increasingly fluid, it's increasingly fast-paced. And we have this anchor that we're dragging along, which says that "You know what, in this team, you cannot have this kind of skill set, because you don't have that box in your team”. So those kinds of changes are critical in order to ensure our relevance as a public service organization </a:t>
                      </a:r>
                      <a:r>
                        <a:rPr lang="en-CA" sz="800" i="1" dirty="0" smtClean="0">
                          <a:latin typeface="Calibri"/>
                          <a:ea typeface="Calibri"/>
                          <a:cs typeface="Times New Roman"/>
                        </a:rPr>
                        <a:t>that’s  nimble, </a:t>
                      </a:r>
                      <a:r>
                        <a:rPr lang="en-CA" sz="800" i="1" dirty="0">
                          <a:latin typeface="Calibri"/>
                          <a:ea typeface="Calibri"/>
                          <a:cs typeface="Times New Roman"/>
                        </a:rPr>
                        <a:t>that's ready to react to or act in advance of the change that's coming. But right now, how we're managing our talent remains associated a lot - unfortunately - with boxes, classification, bums in seats, as opposed to talent </a:t>
                      </a:r>
                      <a:r>
                        <a:rPr lang="en-CA" sz="800" i="1" dirty="0" smtClean="0">
                          <a:latin typeface="Calibri"/>
                          <a:ea typeface="Calibri"/>
                          <a:cs typeface="Times New Roman"/>
                        </a:rPr>
                        <a:t>with </a:t>
                      </a:r>
                      <a:r>
                        <a:rPr lang="en-CA" sz="800" i="1" dirty="0">
                          <a:latin typeface="Calibri"/>
                          <a:ea typeface="Calibri"/>
                          <a:cs typeface="Times New Roman"/>
                        </a:rPr>
                        <a:t>talent management</a:t>
                      </a:r>
                      <a:r>
                        <a:rPr lang="en-CA" sz="800" i="1" dirty="0" smtClean="0">
                          <a:latin typeface="Calibri"/>
                          <a:ea typeface="Calibri"/>
                          <a:cs typeface="Times New Roman"/>
                        </a:rPr>
                        <a:t>.</a:t>
                      </a:r>
                    </a:p>
                    <a:p>
                      <a:pPr>
                        <a:spcAft>
                          <a:spcPts val="0"/>
                        </a:spcAft>
                      </a:pP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fontAlgn="t"/>
                      <a:r>
                        <a:rPr lang="en-US" sz="1000" dirty="0" smtClean="0"/>
                        <a:t>An “enterprise approach” must be considered to address some challenges (e.g. data analytics capabilities, shared HR services, etc.)</a:t>
                      </a:r>
                    </a:p>
                  </a:txBody>
                  <a:tcPr marL="68580" marR="68580" marT="0" marB="0"/>
                </a:tc>
                <a:tc>
                  <a:txBody>
                    <a:bodyPr/>
                    <a:lstStyle/>
                    <a:p>
                      <a:pPr>
                        <a:spcAft>
                          <a:spcPts val="0"/>
                        </a:spcAft>
                      </a:pPr>
                      <a:r>
                        <a:rPr lang="en-CA" sz="800" i="1" dirty="0">
                          <a:latin typeface="Calibri"/>
                          <a:ea typeface="Calibri"/>
                          <a:cs typeface="Times New Roman"/>
                        </a:rPr>
                        <a:t>This pandemic has created a backdrop where, as the federal government, we recognize that there are some limitations in the data we have at the enterprise level. And that perhaps, we really need to be very, very serious about that transition from the collection of 150 departments and organizations and agencies to an enterprise that is serving Canadians in Canada in a different way. And for me, a big part of that is data. [TBS-OCHRO] needs to start actually mapping some really important data sets. And those include job and work data and, and employee skills data. And this is really around employee identification and mobilization. That's really just the very first fundamental building block, actually enabling a massive overhaul transformation and change of our HR situation</a:t>
                      </a:r>
                      <a:r>
                        <a:rPr lang="en-CA" sz="800" i="1" dirty="0" smtClean="0">
                          <a:latin typeface="Calibri"/>
                          <a:ea typeface="Calibri"/>
                          <a:cs typeface="Times New Roman"/>
                        </a:rPr>
                        <a:t>.</a:t>
                      </a:r>
                    </a:p>
                    <a:p>
                      <a:pPr>
                        <a:spcAft>
                          <a:spcPts val="0"/>
                        </a:spcAft>
                      </a:pPr>
                      <a:endParaRPr lang="en-US" sz="8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3936970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000" dirty="0" err="1" smtClean="0"/>
              <a:t>Bigger</a:t>
            </a:r>
            <a:r>
              <a:rPr lang="fr-CA" sz="2000" dirty="0" smtClean="0"/>
              <a:t>, more </a:t>
            </a:r>
            <a:r>
              <a:rPr lang="fr-CA" sz="2000" dirty="0" err="1" smtClean="0"/>
              <a:t>ambitious</a:t>
            </a:r>
            <a:r>
              <a:rPr lang="fr-CA" sz="2000" dirty="0" smtClean="0"/>
              <a:t> challenges and </a:t>
            </a:r>
            <a:r>
              <a:rPr lang="fr-CA" sz="2000" dirty="0" err="1" smtClean="0"/>
              <a:t>opportunities</a:t>
            </a:r>
            <a:r>
              <a:rPr lang="fr-CA" sz="2000" dirty="0" smtClean="0"/>
              <a:t> for </a:t>
            </a:r>
            <a:r>
              <a:rPr lang="fr-CA" sz="2000" dirty="0" err="1" smtClean="0"/>
              <a:t>which</a:t>
            </a:r>
            <a:r>
              <a:rPr lang="fr-CA" sz="2000" dirty="0" smtClean="0"/>
              <a:t> ESDC has a </a:t>
            </a:r>
            <a:r>
              <a:rPr lang="fr-CA" sz="2000" dirty="0" err="1" smtClean="0"/>
              <a:t>low</a:t>
            </a:r>
            <a:r>
              <a:rPr lang="fr-CA" sz="2000" dirty="0" smtClean="0"/>
              <a:t> </a:t>
            </a:r>
            <a:r>
              <a:rPr lang="fr-CA" sz="2000" dirty="0" err="1" smtClean="0"/>
              <a:t>level</a:t>
            </a:r>
            <a:r>
              <a:rPr lang="fr-CA" sz="2000" dirty="0" smtClean="0"/>
              <a:t> of </a:t>
            </a:r>
            <a:r>
              <a:rPr lang="fr-CA" sz="2000" dirty="0" err="1" smtClean="0"/>
              <a:t>autonomy</a:t>
            </a:r>
            <a:r>
              <a:rPr lang="fr-CA" sz="2000" dirty="0" smtClean="0"/>
              <a:t> and control (</a:t>
            </a:r>
            <a:r>
              <a:rPr lang="fr-CA" sz="2000" dirty="0" err="1" smtClean="0"/>
              <a:t>cont’d</a:t>
            </a:r>
            <a:r>
              <a:rPr lang="fr-CA" sz="2000" dirty="0" smtClean="0"/>
              <a:t>)</a:t>
            </a:r>
            <a:endParaRPr lang="en-US" sz="2000" dirty="0"/>
          </a:p>
        </p:txBody>
      </p:sp>
      <p:graphicFrame>
        <p:nvGraphicFramePr>
          <p:cNvPr id="4" name="Content Placeholder 3"/>
          <p:cNvGraphicFramePr>
            <a:graphicFrameLocks noGrp="1"/>
          </p:cNvGraphicFramePr>
          <p:nvPr>
            <p:ph idx="1"/>
          </p:nvPr>
        </p:nvGraphicFramePr>
        <p:xfrm>
          <a:off x="2901950" y="647700"/>
          <a:ext cx="5486400" cy="408940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tblGrid>
              <a:tr h="370840">
                <a:tc>
                  <a:txBody>
                    <a:bodyPr/>
                    <a:lstStyle/>
                    <a:p>
                      <a:pPr algn="ctr"/>
                      <a:r>
                        <a:rPr lang="en-CA" sz="1400" b="1" kern="1200" dirty="0" smtClean="0">
                          <a:solidFill>
                            <a:schemeClr val="lt1"/>
                          </a:solidFill>
                          <a:latin typeface="+mn-lt"/>
                          <a:ea typeface="+mn-ea"/>
                          <a:cs typeface="+mn-cs"/>
                        </a:rPr>
                        <a:t>Main Findings</a:t>
                      </a:r>
                      <a:endParaRPr lang="en-US" dirty="0"/>
                    </a:p>
                  </a:txBody>
                  <a:tcPr/>
                </a:tc>
                <a:tc>
                  <a:txBody>
                    <a:bodyPr/>
                    <a:lstStyle/>
                    <a:p>
                      <a:pPr algn="ctr"/>
                      <a:r>
                        <a:rPr lang="en-CA" sz="1400" b="1" kern="1200" dirty="0" smtClean="0">
                          <a:solidFill>
                            <a:schemeClr val="lt1"/>
                          </a:solidFill>
                          <a:latin typeface="+mn-lt"/>
                          <a:ea typeface="+mn-ea"/>
                          <a:cs typeface="+mn-cs"/>
                        </a:rPr>
                        <a:t>In a Quote…</a:t>
                      </a:r>
                      <a:endParaRPr lang="en-US" dirty="0"/>
                    </a:p>
                  </a:txBody>
                  <a:tcPr/>
                </a:tc>
                <a:extLst>
                  <a:ext uri="{0D108BD9-81ED-4DB2-BD59-A6C34878D82A}">
                    <a16:rowId xmlns="" xmlns:a16="http://schemas.microsoft.com/office/drawing/2014/main" val="10000"/>
                  </a:ext>
                </a:extLst>
              </a:tr>
              <a:tr h="370840">
                <a:tc>
                  <a:txBody>
                    <a:bodyPr/>
                    <a:lstStyle/>
                    <a:p>
                      <a:pPr fontAlgn="t"/>
                      <a:r>
                        <a:rPr lang="en-US" sz="1000" dirty="0" smtClean="0"/>
                        <a:t>The HR community must take ownership of its destiny (e.g. need for strong horizontal leadership, professionalization of HR, etc.)</a:t>
                      </a:r>
                    </a:p>
                  </a:txBody>
                  <a:tcPr marL="68580" marR="68580" marT="0" marB="0"/>
                </a:tc>
                <a:tc>
                  <a:txBody>
                    <a:bodyPr/>
                    <a:lstStyle/>
                    <a:p>
                      <a:pPr>
                        <a:spcAft>
                          <a:spcPts val="0"/>
                        </a:spcAft>
                      </a:pPr>
                      <a:r>
                        <a:rPr lang="en-US" sz="800" i="1" dirty="0" smtClean="0">
                          <a:latin typeface="Calibri"/>
                          <a:ea typeface="Calibri"/>
                          <a:cs typeface="Times New Roman"/>
                        </a:rPr>
                        <a:t>The people management function for the government has to go through the same process than the financial management community went through (so CFOs) the same process the internal audit community went through (for internal auditors). There has to be a focused investment and attention on the "professionalization" of the people management function. I don't mean like certification or anything like that; I mean, instilling a sense of purpose, pride, and innovative lateral thinking and cohesion to the people management function for the entire government. That community needs to be recognized as a key functional community in the Government of Canada. I think that we should then use that established community to achieve some of the objectives we have, including shifting mindsets or behaviors for the organization or for the community as a whole [and] navigating the fine line between being business enablers, and also being guardians of our system.</a:t>
                      </a:r>
                    </a:p>
                    <a:p>
                      <a:pPr>
                        <a:spcAft>
                          <a:spcPts val="0"/>
                        </a:spcAft>
                      </a:pP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fontAlgn="t"/>
                      <a:r>
                        <a:rPr lang="en-US" sz="1000" dirty="0" smtClean="0"/>
                        <a:t>The </a:t>
                      </a:r>
                      <a:r>
                        <a:rPr lang="en-US" sz="1000" dirty="0" err="1" smtClean="0"/>
                        <a:t>GoC</a:t>
                      </a:r>
                      <a:r>
                        <a:rPr lang="en-US" sz="1000" dirty="0" smtClean="0"/>
                        <a:t> must rethink the “employment contract” to meet the new reality (e.g. Terms and Conditions, collective agreements, etc.)</a:t>
                      </a:r>
                    </a:p>
                  </a:txBody>
                  <a:tcPr marL="68580" marR="68580" marT="0" marB="0"/>
                </a:tc>
                <a:tc>
                  <a:txBody>
                    <a:bodyPr/>
                    <a:lstStyle/>
                    <a:p>
                      <a:pPr>
                        <a:spcAft>
                          <a:spcPts val="0"/>
                        </a:spcAft>
                      </a:pPr>
                      <a:r>
                        <a:rPr lang="en-CA" sz="800" i="1" dirty="0" smtClean="0">
                          <a:latin typeface="Calibri"/>
                          <a:ea typeface="Calibri"/>
                          <a:cs typeface="Times New Roman"/>
                        </a:rPr>
                        <a:t>Fundamentally, we have to look at our employment contract in the broadest sense.</a:t>
                      </a:r>
                      <a:r>
                        <a:rPr lang="en-CA" sz="800" i="1" baseline="0" dirty="0" smtClean="0">
                          <a:latin typeface="Calibri"/>
                          <a:ea typeface="Calibri"/>
                          <a:cs typeface="Times New Roman"/>
                        </a:rPr>
                        <a:t> We </a:t>
                      </a:r>
                      <a:r>
                        <a:rPr lang="en-CA" sz="800" i="1" dirty="0" smtClean="0">
                          <a:latin typeface="Calibri"/>
                          <a:ea typeface="Calibri"/>
                          <a:cs typeface="Times New Roman"/>
                        </a:rPr>
                        <a:t>have to think about what we're hiring people for and what we're going to tell them to expect. […] We have to move that yardstick in terms of the employee, and we have to prepare managers to be able to manage in this new world. So this, as we see isn't just a month worth of change. [...] So my biggest fear would be we don't want to go backwards at all, we want to at least hold our ground here and move forwards in terms of changing our employment contract with our people, in terms of how we manage the work, and the people. So these are huge, huge things. And like I say, it's almost too big.</a:t>
                      </a:r>
                    </a:p>
                    <a:p>
                      <a:pPr>
                        <a:spcAft>
                          <a:spcPts val="0"/>
                        </a:spcAft>
                      </a:pP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1294822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000" dirty="0" err="1" smtClean="0"/>
              <a:t>Bigger</a:t>
            </a:r>
            <a:r>
              <a:rPr lang="fr-CA" sz="2000" dirty="0" smtClean="0"/>
              <a:t>, more </a:t>
            </a:r>
            <a:r>
              <a:rPr lang="fr-CA" sz="2000" dirty="0" err="1" smtClean="0"/>
              <a:t>ambitious</a:t>
            </a:r>
            <a:r>
              <a:rPr lang="fr-CA" sz="2000" dirty="0" smtClean="0"/>
              <a:t> challenges and </a:t>
            </a:r>
            <a:r>
              <a:rPr lang="fr-CA" sz="2000" dirty="0" err="1" smtClean="0"/>
              <a:t>opportunities</a:t>
            </a:r>
            <a:r>
              <a:rPr lang="fr-CA" sz="2000" dirty="0" smtClean="0"/>
              <a:t> for </a:t>
            </a:r>
            <a:r>
              <a:rPr lang="fr-CA" sz="2000" dirty="0" err="1" smtClean="0"/>
              <a:t>which</a:t>
            </a:r>
            <a:r>
              <a:rPr lang="fr-CA" sz="2000" dirty="0" smtClean="0"/>
              <a:t> ESDC has a </a:t>
            </a:r>
            <a:r>
              <a:rPr lang="fr-CA" sz="2000" dirty="0" err="1" smtClean="0"/>
              <a:t>high</a:t>
            </a:r>
            <a:r>
              <a:rPr lang="fr-CA" sz="2000" dirty="0" smtClean="0"/>
              <a:t> </a:t>
            </a:r>
            <a:r>
              <a:rPr lang="fr-CA" sz="2000" dirty="0" err="1" smtClean="0"/>
              <a:t>level</a:t>
            </a:r>
            <a:r>
              <a:rPr lang="fr-CA" sz="2000" dirty="0" smtClean="0"/>
              <a:t> of </a:t>
            </a:r>
            <a:r>
              <a:rPr lang="fr-CA" sz="2000" dirty="0" err="1" smtClean="0"/>
              <a:t>autonomy</a:t>
            </a:r>
            <a:r>
              <a:rPr lang="fr-CA" sz="2000" dirty="0" smtClean="0"/>
              <a:t> and control</a:t>
            </a:r>
            <a:endParaRPr lang="en-US" sz="2000" dirty="0"/>
          </a:p>
        </p:txBody>
      </p:sp>
      <p:graphicFrame>
        <p:nvGraphicFramePr>
          <p:cNvPr id="4" name="Content Placeholder 3"/>
          <p:cNvGraphicFramePr>
            <a:graphicFrameLocks noGrp="1"/>
          </p:cNvGraphicFramePr>
          <p:nvPr>
            <p:ph idx="1"/>
          </p:nvPr>
        </p:nvGraphicFramePr>
        <p:xfrm>
          <a:off x="2901950" y="647700"/>
          <a:ext cx="5486400" cy="405892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tblGrid>
              <a:tr h="370840">
                <a:tc>
                  <a:txBody>
                    <a:bodyPr/>
                    <a:lstStyle/>
                    <a:p>
                      <a:pPr algn="ctr"/>
                      <a:r>
                        <a:rPr lang="en-CA" sz="1400" b="1" kern="1200" smtClean="0">
                          <a:solidFill>
                            <a:schemeClr val="lt1"/>
                          </a:solidFill>
                          <a:latin typeface="+mn-lt"/>
                          <a:ea typeface="+mn-ea"/>
                          <a:cs typeface="+mn-cs"/>
                        </a:rPr>
                        <a:t>Main Findings</a:t>
                      </a:r>
                      <a:endParaRPr lang="en-US" dirty="0"/>
                    </a:p>
                  </a:txBody>
                  <a:tcPr/>
                </a:tc>
                <a:tc>
                  <a:txBody>
                    <a:bodyPr/>
                    <a:lstStyle/>
                    <a:p>
                      <a:pPr algn="ctr"/>
                      <a:r>
                        <a:rPr lang="en-CA" sz="1400" b="1" kern="1200" dirty="0" smtClean="0">
                          <a:solidFill>
                            <a:schemeClr val="lt1"/>
                          </a:solidFill>
                          <a:latin typeface="+mn-lt"/>
                          <a:ea typeface="+mn-ea"/>
                          <a:cs typeface="+mn-cs"/>
                        </a:rPr>
                        <a:t>In a Quote…</a:t>
                      </a:r>
                      <a:endParaRPr lang="en-US" dirty="0"/>
                    </a:p>
                  </a:txBody>
                  <a:tcPr/>
                </a:tc>
                <a:extLst>
                  <a:ext uri="{0D108BD9-81ED-4DB2-BD59-A6C34878D82A}">
                    <a16:rowId xmlns="" xmlns:a16="http://schemas.microsoft.com/office/drawing/2014/main" val="10000"/>
                  </a:ext>
                </a:extLst>
              </a:tr>
              <a:tr h="370840">
                <a:tc>
                  <a:txBody>
                    <a:bodyPr/>
                    <a:lstStyle/>
                    <a:p>
                      <a:pPr fontAlgn="t"/>
                      <a:r>
                        <a:rPr lang="en-US" sz="1000" b="1" dirty="0" smtClean="0"/>
                        <a:t>Data analytics and evidence-based decision-making: </a:t>
                      </a:r>
                      <a:r>
                        <a:rPr lang="en-US" sz="1000" dirty="0" smtClean="0"/>
                        <a:t>We must leverage HR data for their strategic interventions, and put the evidence at the center the decision-making process</a:t>
                      </a:r>
                    </a:p>
                  </a:txBody>
                  <a:tcPr marL="68580" marR="68580" marT="0" marB="0"/>
                </a:tc>
                <a:tc>
                  <a:txBody>
                    <a:bodyPr/>
                    <a:lstStyle/>
                    <a:p>
                      <a:pPr>
                        <a:spcAft>
                          <a:spcPts val="0"/>
                        </a:spcAft>
                      </a:pPr>
                      <a:r>
                        <a:rPr lang="en-CA" sz="800" i="1" dirty="0">
                          <a:latin typeface="Calibri"/>
                          <a:ea typeface="Calibri"/>
                          <a:cs typeface="Times New Roman"/>
                        </a:rPr>
                        <a:t>For HR to stay relevant in the next decade, one of the fundamental changes we need to make pertains to data and actually being able to support the decision-making. Our role is supporting managers and supporting employees. And we don't have some of those basic enabling infrastructure pieces at where they need to be</a:t>
                      </a:r>
                      <a:r>
                        <a:rPr lang="en-CA" sz="800" i="1" dirty="0" smtClean="0">
                          <a:latin typeface="Calibri"/>
                          <a:ea typeface="Calibri"/>
                          <a:cs typeface="Times New Roman"/>
                        </a:rPr>
                        <a:t>.</a:t>
                      </a:r>
                    </a:p>
                    <a:p>
                      <a:pPr>
                        <a:spcAft>
                          <a:spcPts val="0"/>
                        </a:spcAft>
                      </a:pP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fontAlgn="t"/>
                      <a:r>
                        <a:rPr lang="en-US" sz="1000" b="1" dirty="0" smtClean="0"/>
                        <a:t>HR digitalization: </a:t>
                      </a:r>
                      <a:r>
                        <a:rPr lang="en-US" sz="1000" dirty="0" smtClean="0"/>
                        <a:t>We must make our HR products and services simple, modern and digitally enabled, available anytime, anywhere, from any device</a:t>
                      </a:r>
                    </a:p>
                  </a:txBody>
                  <a:tcPr marL="68580" marR="68580" marT="0" marB="0"/>
                </a:tc>
                <a:tc>
                  <a:txBody>
                    <a:bodyPr/>
                    <a:lstStyle/>
                    <a:p>
                      <a:pPr>
                        <a:spcAft>
                          <a:spcPts val="0"/>
                        </a:spcAft>
                      </a:pPr>
                      <a:r>
                        <a:rPr lang="en-CA" sz="800" i="1" dirty="0">
                          <a:latin typeface="Calibri"/>
                          <a:ea typeface="Calibri"/>
                          <a:cs typeface="Times New Roman"/>
                        </a:rPr>
                        <a:t>We need to make sure there’s continuous improvement on the digital side, and I would even say on the information management side because the way we organize our information, the way we manage our information, we are not as good as we should be. And because we’re more digital now, it’s even more important than before. [...] That’s a concrete step that we should take collectively to make sure that as we become more digital and more virtual, that we can manage that information correctly. Get ready for a changing workforce</a:t>
                      </a:r>
                      <a:r>
                        <a:rPr lang="en-CA" sz="800" i="1" dirty="0" smtClean="0">
                          <a:latin typeface="Calibri"/>
                          <a:ea typeface="Calibri"/>
                          <a:cs typeface="Times New Roman"/>
                        </a:rPr>
                        <a:t>!</a:t>
                      </a:r>
                    </a:p>
                    <a:p>
                      <a:pPr>
                        <a:spcAft>
                          <a:spcPts val="0"/>
                        </a:spcAft>
                      </a:pPr>
                      <a:endParaRPr lang="en-US" sz="6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fontAlgn="t"/>
                      <a:r>
                        <a:rPr lang="en-US" sz="1000" b="1" dirty="0" smtClean="0"/>
                        <a:t>User-centricity: </a:t>
                      </a:r>
                      <a:r>
                        <a:rPr lang="en-US" sz="1000" dirty="0" smtClean="0"/>
                        <a:t>We must shift the focus of HR from compliance with policies and processes to meeting the needs of the users managers, employees, candidates, etc.</a:t>
                      </a:r>
                    </a:p>
                  </a:txBody>
                  <a:tcPr marL="68580" marR="68580" marT="0" marB="0"/>
                </a:tc>
                <a:tc>
                  <a:txBody>
                    <a:bodyPr/>
                    <a:lstStyle/>
                    <a:p>
                      <a:pPr>
                        <a:spcAft>
                          <a:spcPts val="0"/>
                        </a:spcAft>
                      </a:pPr>
                      <a:r>
                        <a:rPr lang="en-CA" sz="800" i="1" dirty="0">
                          <a:latin typeface="Calibri"/>
                          <a:ea typeface="Calibri"/>
                          <a:cs typeface="Times New Roman"/>
                        </a:rPr>
                        <a:t>Talk to the clients, especially at the managerial or employee level, and understand their journeys and what their expectations are, and what they're experiencing, what they're feeling now, and what perhaps they would like to see. I think that is the most tangible, </a:t>
                      </a:r>
                      <a:r>
                        <a:rPr lang="en-CA" sz="800" i="1" dirty="0" smtClean="0">
                          <a:latin typeface="Calibri"/>
                          <a:ea typeface="Calibri"/>
                          <a:cs typeface="Times New Roman"/>
                        </a:rPr>
                        <a:t>concrete </a:t>
                      </a:r>
                      <a:r>
                        <a:rPr lang="en-CA" sz="800" i="1" dirty="0">
                          <a:latin typeface="Calibri"/>
                          <a:ea typeface="Calibri"/>
                          <a:cs typeface="Times New Roman"/>
                        </a:rPr>
                        <a:t>step that the HR function or the branch could implement. But there seems to be a lot of resistance to it. If you implement sort of a client-centric or design-centric thinking, then you'd be much better prepared to implement new functions over the medium term, or be at least be open to them. The branch has to understand the stories that employees and managers are telling amongst ourselves to our colleagues about the HR function</a:t>
                      </a:r>
                      <a:r>
                        <a:rPr lang="en-CA" sz="800" i="1" dirty="0" smtClean="0">
                          <a:latin typeface="Calibri"/>
                          <a:ea typeface="Calibri"/>
                          <a:cs typeface="Times New Roman"/>
                        </a:rPr>
                        <a:t>.</a:t>
                      </a:r>
                    </a:p>
                    <a:p>
                      <a:pPr>
                        <a:spcAft>
                          <a:spcPts val="0"/>
                        </a:spcAft>
                      </a:pPr>
                      <a:endParaRPr lang="en-CA" sz="600" i="1" dirty="0" smtClean="0">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2294906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203 Interviews </a:t>
            </a:r>
            <a:r>
              <a:rPr lang="fr-CA" b="1" dirty="0" err="1" smtClean="0"/>
              <a:t>With</a:t>
            </a:r>
            <a:r>
              <a:rPr lang="fr-CA" b="1" dirty="0" smtClean="0"/>
              <a:t> 215 People…</a:t>
            </a:r>
            <a:endParaRPr lang="en-US" b="1" dirty="0"/>
          </a:p>
        </p:txBody>
      </p:sp>
      <p:sp>
        <p:nvSpPr>
          <p:cNvPr id="3" name="Text Placeholder 2"/>
          <p:cNvSpPr>
            <a:spLocks noGrp="1"/>
          </p:cNvSpPr>
          <p:nvPr>
            <p:ph type="body" idx="1"/>
          </p:nvPr>
        </p:nvSpPr>
        <p:spPr>
          <a:xfrm>
            <a:off x="2900934" y="771550"/>
            <a:ext cx="2606040" cy="3816424"/>
          </a:xfrm>
        </p:spPr>
        <p:txBody>
          <a:bodyPr>
            <a:normAutofit fontScale="92500" lnSpcReduction="20000"/>
          </a:bodyPr>
          <a:lstStyle/>
          <a:p>
            <a:pPr>
              <a:buFont typeface="Wingdings" pitchFamily="2" charset="2"/>
              <a:buChar char="q"/>
            </a:pPr>
            <a:r>
              <a:rPr lang="fr-CA" b="0" dirty="0" smtClean="0"/>
              <a:t>550+ people </a:t>
            </a:r>
            <a:r>
              <a:rPr lang="fr-CA" b="0" dirty="0" err="1" smtClean="0"/>
              <a:t>invited</a:t>
            </a:r>
            <a:r>
              <a:rPr lang="fr-CA" b="0" dirty="0" smtClean="0"/>
              <a:t> to </a:t>
            </a:r>
            <a:r>
              <a:rPr lang="fr-CA" b="0" dirty="0" err="1" smtClean="0"/>
              <a:t>participate</a:t>
            </a:r>
            <a:r>
              <a:rPr lang="fr-CA" b="0" dirty="0" smtClean="0"/>
              <a:t>:</a:t>
            </a:r>
          </a:p>
          <a:p>
            <a:pPr lvl="1">
              <a:buFont typeface="Wingdings" pitchFamily="2" charset="2"/>
              <a:buChar char="ü"/>
            </a:pPr>
            <a:r>
              <a:rPr lang="en-US" b="0" dirty="0" smtClean="0"/>
              <a:t>37% scheduled an interview</a:t>
            </a:r>
          </a:p>
          <a:p>
            <a:pPr lvl="1">
              <a:buFont typeface="Wingdings" pitchFamily="2" charset="2"/>
              <a:buChar char="ü"/>
            </a:pPr>
            <a:r>
              <a:rPr lang="en-US" b="0" dirty="0" smtClean="0"/>
              <a:t>8%declined or were unavailable</a:t>
            </a:r>
          </a:p>
          <a:p>
            <a:pPr lvl="1">
              <a:buFont typeface="Wingdings" pitchFamily="2" charset="2"/>
              <a:buChar char="ü"/>
            </a:pPr>
            <a:r>
              <a:rPr lang="en-US" b="0" dirty="0" smtClean="0"/>
              <a:t>55% did not respond</a:t>
            </a:r>
          </a:p>
          <a:p>
            <a:pPr lvl="1">
              <a:buFont typeface="Wingdings" pitchFamily="2" charset="2"/>
              <a:buChar char="ü"/>
            </a:pPr>
            <a:r>
              <a:rPr lang="fr-CA" b="0" dirty="0" smtClean="0"/>
              <a:t>15 of the 26 </a:t>
            </a:r>
            <a:r>
              <a:rPr lang="fr-CA" b="0" dirty="0" err="1" smtClean="0"/>
              <a:t>executives</a:t>
            </a:r>
            <a:r>
              <a:rPr lang="fr-CA" b="0" dirty="0" smtClean="0"/>
              <a:t> of the HRSB </a:t>
            </a:r>
            <a:r>
              <a:rPr lang="fr-CA" b="0" dirty="0" err="1" smtClean="0"/>
              <a:t>were</a:t>
            </a:r>
            <a:r>
              <a:rPr lang="fr-CA" b="0" dirty="0" smtClean="0"/>
              <a:t> </a:t>
            </a:r>
            <a:r>
              <a:rPr lang="fr-CA" b="0" dirty="0" err="1" smtClean="0"/>
              <a:t>interviewed</a:t>
            </a:r>
            <a:endParaRPr lang="en-US" b="0" dirty="0" smtClean="0"/>
          </a:p>
          <a:p>
            <a:endParaRPr lang="fr-CA" b="0" dirty="0" smtClean="0"/>
          </a:p>
          <a:p>
            <a:pPr>
              <a:buFont typeface="Wingdings" pitchFamily="2" charset="2"/>
              <a:buChar char="q"/>
            </a:pPr>
            <a:r>
              <a:rPr lang="fr-CA" b="0" dirty="0" smtClean="0"/>
              <a:t>8-</a:t>
            </a:r>
            <a:r>
              <a:rPr lang="fr-CA" b="0" dirty="0" err="1" smtClean="0"/>
              <a:t>week</a:t>
            </a:r>
            <a:r>
              <a:rPr lang="fr-CA" b="0" dirty="0" smtClean="0"/>
              <a:t> interview </a:t>
            </a:r>
            <a:r>
              <a:rPr lang="fr-CA" b="0" dirty="0" err="1" smtClean="0"/>
              <a:t>period</a:t>
            </a:r>
            <a:r>
              <a:rPr lang="fr-CA" b="0" dirty="0" smtClean="0"/>
              <a:t> (August 3rd – </a:t>
            </a:r>
            <a:r>
              <a:rPr lang="fr-CA" b="0" dirty="0" err="1" smtClean="0"/>
              <a:t>September</a:t>
            </a:r>
            <a:r>
              <a:rPr lang="fr-CA" b="0" dirty="0" smtClean="0"/>
              <a:t> 25th, 2020)</a:t>
            </a:r>
          </a:p>
          <a:p>
            <a:endParaRPr lang="en-US" b="0" dirty="0" smtClean="0"/>
          </a:p>
          <a:p>
            <a:pPr>
              <a:buFont typeface="Wingdings" pitchFamily="2" charset="2"/>
              <a:buChar char="q"/>
            </a:pPr>
            <a:r>
              <a:rPr lang="en-US" b="0" dirty="0" smtClean="0"/>
              <a:t>100+ hours of recorded content going into the analysis (approximately 700 pages of transcription, single-spaced!):</a:t>
            </a:r>
          </a:p>
          <a:p>
            <a:pPr lvl="1">
              <a:buFont typeface="Wingdings" pitchFamily="2" charset="2"/>
              <a:buChar char="ü"/>
            </a:pPr>
            <a:r>
              <a:rPr lang="en-US" b="0" dirty="0" smtClean="0"/>
              <a:t>67.2% in English</a:t>
            </a:r>
          </a:p>
          <a:p>
            <a:pPr lvl="1">
              <a:buFont typeface="Wingdings" pitchFamily="2" charset="2"/>
              <a:buChar char="ü"/>
            </a:pPr>
            <a:r>
              <a:rPr lang="en-US" b="0" dirty="0" smtClean="0"/>
              <a:t>28.4% in French</a:t>
            </a:r>
          </a:p>
          <a:p>
            <a:pPr lvl="1">
              <a:buFont typeface="Wingdings" pitchFamily="2" charset="2"/>
              <a:buChar char="ü"/>
            </a:pPr>
            <a:r>
              <a:rPr lang="en-US" b="0" dirty="0" smtClean="0"/>
              <a:t>4.5% bilingual </a:t>
            </a:r>
            <a:endParaRPr lang="fr-CA" b="0" dirty="0" smtClean="0"/>
          </a:p>
        </p:txBody>
      </p:sp>
      <p:pic>
        <p:nvPicPr>
          <p:cNvPr id="8" name="Content Placeholder 7" descr="215 Interviewees (incl.non-HR)v2.png"/>
          <p:cNvPicPr>
            <a:picLocks noGrp="1" noChangeAspect="1"/>
          </p:cNvPicPr>
          <p:nvPr>
            <p:ph sz="quarter" idx="4"/>
          </p:nvPr>
        </p:nvPicPr>
        <p:blipFill>
          <a:blip r:embed="rId2" cstate="print"/>
          <a:stretch>
            <a:fillRect/>
          </a:stretch>
        </p:blipFill>
        <p:spPr>
          <a:xfrm>
            <a:off x="5652121" y="1237735"/>
            <a:ext cx="3168352" cy="2896042"/>
          </a:xfrm>
        </p:spPr>
      </p:pic>
      <p:sp>
        <p:nvSpPr>
          <p:cNvPr id="4" name="Slide Number Placeholder 3"/>
          <p:cNvSpPr>
            <a:spLocks noGrp="1"/>
          </p:cNvSpPr>
          <p:nvPr>
            <p:ph type="sldNum" sz="quarter" idx="12"/>
          </p:nvPr>
        </p:nvSpPr>
        <p:spPr/>
        <p:txBody>
          <a:bodyPr/>
          <a:lstStyle/>
          <a:p>
            <a:fld id="{00383F18-D526-4214-8AC0-839301EE273F}" type="slidenum">
              <a:rPr lang="en-US" smtClean="0"/>
              <a:pPr/>
              <a:t>3</a:t>
            </a:fld>
            <a:endParaRPr lang="en-US"/>
          </a:p>
        </p:txBody>
      </p:sp>
    </p:spTree>
    <p:extLst>
      <p:ext uri="{BB962C8B-B14F-4D97-AF65-F5344CB8AC3E}">
        <p14:creationId xmlns="" xmlns:p14="http://schemas.microsoft.com/office/powerpoint/2010/main" val="2559037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t>
            </a:r>
            <a:r>
              <a:rPr lang="fr-CA" dirty="0" err="1" smtClean="0"/>
              <a:t>from</a:t>
            </a:r>
            <a:r>
              <a:rPr lang="fr-CA" dirty="0" smtClean="0"/>
              <a:t> 42 </a:t>
            </a:r>
            <a:r>
              <a:rPr lang="fr-CA" dirty="0" err="1" smtClean="0"/>
              <a:t>Organizations</a:t>
            </a:r>
            <a:endParaRPr lang="en-US" dirty="0"/>
          </a:p>
        </p:txBody>
      </p:sp>
      <p:pic>
        <p:nvPicPr>
          <p:cNvPr id="5" name="Content Placeholder 4" descr="203 Interviews with 42 Organizations (Colored).png"/>
          <p:cNvPicPr>
            <a:picLocks noGrp="1" noChangeAspect="1"/>
          </p:cNvPicPr>
          <p:nvPr>
            <p:ph idx="1"/>
          </p:nvPr>
        </p:nvPicPr>
        <p:blipFill>
          <a:blip r:embed="rId2" cstate="print"/>
          <a:stretch>
            <a:fillRect/>
          </a:stretch>
        </p:blipFill>
        <p:spPr>
          <a:xfrm>
            <a:off x="2627784" y="1055000"/>
            <a:ext cx="6145368" cy="338895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 Imagine the HR </a:t>
            </a:r>
            <a:r>
              <a:rPr lang="fr-CA" dirty="0" err="1" smtClean="0"/>
              <a:t>function</a:t>
            </a:r>
            <a:r>
              <a:rPr lang="fr-CA" dirty="0" smtClean="0"/>
              <a:t> of the future… »</a:t>
            </a:r>
            <a:endParaRPr lang="en-US" dirty="0"/>
          </a:p>
        </p:txBody>
      </p:sp>
      <p:sp>
        <p:nvSpPr>
          <p:cNvPr id="3" name="Content Placeholder 2"/>
          <p:cNvSpPr>
            <a:spLocks noGrp="1"/>
          </p:cNvSpPr>
          <p:nvPr>
            <p:ph idx="1"/>
          </p:nvPr>
        </p:nvSpPr>
        <p:spPr/>
        <p:txBody>
          <a:bodyPr/>
          <a:lstStyle/>
          <a:p>
            <a:r>
              <a:rPr lang="fr-CA" dirty="0" smtClean="0"/>
              <a:t>In light of the challenges of the </a:t>
            </a:r>
            <a:r>
              <a:rPr lang="fr-CA" dirty="0" err="1" smtClean="0"/>
              <a:t>past</a:t>
            </a:r>
            <a:r>
              <a:rPr lang="fr-CA" dirty="0" smtClean="0"/>
              <a:t> </a:t>
            </a:r>
            <a:r>
              <a:rPr lang="fr-CA" dirty="0" err="1" smtClean="0"/>
              <a:t>year</a:t>
            </a:r>
            <a:r>
              <a:rPr lang="fr-CA" dirty="0" smtClean="0"/>
              <a:t> and the « reset » </a:t>
            </a:r>
            <a:r>
              <a:rPr lang="fr-CA" dirty="0" err="1" smtClean="0"/>
              <a:t>forced</a:t>
            </a:r>
            <a:r>
              <a:rPr lang="fr-CA" dirty="0" smtClean="0"/>
              <a:t> by the </a:t>
            </a:r>
            <a:r>
              <a:rPr lang="fr-CA" dirty="0" err="1" smtClean="0"/>
              <a:t>pandemic</a:t>
            </a:r>
            <a:endParaRPr lang="fr-CA" dirty="0" smtClean="0"/>
          </a:p>
          <a:p>
            <a:r>
              <a:rPr lang="fr-CA" dirty="0" smtClean="0"/>
              <a:t>In </a:t>
            </a:r>
            <a:r>
              <a:rPr lang="fr-CA" dirty="0" err="1" smtClean="0"/>
              <a:t>terms</a:t>
            </a:r>
            <a:r>
              <a:rPr lang="fr-CA" dirty="0" smtClean="0"/>
              <a:t> of </a:t>
            </a:r>
            <a:r>
              <a:rPr lang="fr-CA" dirty="0" err="1" smtClean="0"/>
              <a:t>problems</a:t>
            </a:r>
            <a:r>
              <a:rPr lang="fr-CA" dirty="0" smtClean="0"/>
              <a:t>, gaps and limitations </a:t>
            </a:r>
            <a:r>
              <a:rPr lang="fr-CA" dirty="0" err="1" smtClean="0"/>
              <a:t>we</a:t>
            </a:r>
            <a:r>
              <a:rPr lang="fr-CA" dirty="0" smtClean="0"/>
              <a:t> </a:t>
            </a:r>
            <a:r>
              <a:rPr lang="fr-CA" dirty="0" err="1" smtClean="0"/>
              <a:t>need</a:t>
            </a:r>
            <a:r>
              <a:rPr lang="fr-CA" dirty="0" smtClean="0"/>
              <a:t> to </a:t>
            </a:r>
            <a:r>
              <a:rPr lang="fr-CA" dirty="0" err="1" smtClean="0"/>
              <a:t>address</a:t>
            </a:r>
            <a:r>
              <a:rPr lang="fr-CA" dirty="0" smtClean="0"/>
              <a:t>, as </a:t>
            </a:r>
            <a:r>
              <a:rPr lang="fr-CA" dirty="0" err="1" smtClean="0"/>
              <a:t>well</a:t>
            </a:r>
            <a:r>
              <a:rPr lang="fr-CA" dirty="0" smtClean="0"/>
              <a:t> as </a:t>
            </a:r>
            <a:r>
              <a:rPr lang="fr-CA" dirty="0" err="1" smtClean="0"/>
              <a:t>opportunities</a:t>
            </a:r>
            <a:r>
              <a:rPr lang="fr-CA" dirty="0" smtClean="0"/>
              <a:t> HR must seize</a:t>
            </a:r>
          </a:p>
          <a:p>
            <a:r>
              <a:rPr lang="fr-CA" dirty="0" smtClean="0"/>
              <a:t>In </a:t>
            </a:r>
            <a:r>
              <a:rPr lang="fr-CA" dirty="0" err="1" smtClean="0"/>
              <a:t>terms</a:t>
            </a:r>
            <a:r>
              <a:rPr lang="fr-CA" dirty="0" smtClean="0"/>
              <a:t> of </a:t>
            </a:r>
            <a:r>
              <a:rPr lang="fr-CA" dirty="0" err="1" smtClean="0"/>
              <a:t>mindsets</a:t>
            </a:r>
            <a:r>
              <a:rPr lang="fr-CA" dirty="0" smtClean="0"/>
              <a:t> and </a:t>
            </a:r>
            <a:r>
              <a:rPr lang="fr-CA" dirty="0" err="1" smtClean="0"/>
              <a:t>behaviours</a:t>
            </a:r>
            <a:r>
              <a:rPr lang="fr-CA" dirty="0" smtClean="0"/>
              <a:t> </a:t>
            </a:r>
            <a:r>
              <a:rPr lang="fr-CA" dirty="0" err="1" smtClean="0"/>
              <a:t>that</a:t>
            </a:r>
            <a:r>
              <a:rPr lang="fr-CA" dirty="0" smtClean="0"/>
              <a:t> are holding us back and </a:t>
            </a:r>
            <a:r>
              <a:rPr lang="fr-CA" dirty="0" err="1" smtClean="0"/>
              <a:t>those</a:t>
            </a:r>
            <a:r>
              <a:rPr lang="fr-CA" dirty="0" smtClean="0"/>
              <a:t> </a:t>
            </a:r>
            <a:r>
              <a:rPr lang="fr-CA" dirty="0" err="1" smtClean="0"/>
              <a:t>we</a:t>
            </a:r>
            <a:r>
              <a:rPr lang="fr-CA" dirty="0" smtClean="0"/>
              <a:t> must </a:t>
            </a:r>
            <a:r>
              <a:rPr lang="fr-CA" dirty="0" err="1" smtClean="0"/>
              <a:t>develop</a:t>
            </a:r>
            <a:r>
              <a:rPr lang="fr-CA" dirty="0" smtClean="0"/>
              <a:t> in HR</a:t>
            </a:r>
          </a:p>
          <a:p>
            <a:r>
              <a:rPr lang="fr-CA" dirty="0" smtClean="0"/>
              <a:t>In </a:t>
            </a:r>
            <a:r>
              <a:rPr lang="fr-CA" dirty="0" err="1" smtClean="0"/>
              <a:t>terms</a:t>
            </a:r>
            <a:r>
              <a:rPr lang="fr-CA" dirty="0" smtClean="0"/>
              <a:t> of </a:t>
            </a:r>
            <a:r>
              <a:rPr lang="fr-CA" dirty="0" err="1" smtClean="0"/>
              <a:t>fundamental</a:t>
            </a:r>
            <a:r>
              <a:rPr lang="fr-CA" dirty="0" smtClean="0"/>
              <a:t> changes </a:t>
            </a:r>
            <a:r>
              <a:rPr lang="fr-CA" dirty="0" err="1" smtClean="0"/>
              <a:t>we</a:t>
            </a:r>
            <a:r>
              <a:rPr lang="fr-CA" dirty="0" smtClean="0"/>
              <a:t> must </a:t>
            </a:r>
            <a:r>
              <a:rPr lang="fr-CA" dirty="0" err="1" smtClean="0"/>
              <a:t>make</a:t>
            </a:r>
            <a:r>
              <a:rPr lang="fr-CA" dirty="0" smtClean="0"/>
              <a:t> and </a:t>
            </a:r>
            <a:r>
              <a:rPr lang="fr-CA" dirty="0" err="1" smtClean="0"/>
              <a:t>next</a:t>
            </a:r>
            <a:r>
              <a:rPr lang="fr-CA" dirty="0" smtClean="0"/>
              <a:t> </a:t>
            </a:r>
            <a:r>
              <a:rPr lang="fr-CA" dirty="0" err="1" smtClean="0"/>
              <a:t>concrete</a:t>
            </a:r>
            <a:r>
              <a:rPr lang="fr-CA" dirty="0" smtClean="0"/>
              <a:t> </a:t>
            </a:r>
            <a:r>
              <a:rPr lang="fr-CA" dirty="0" err="1" smtClean="0"/>
              <a:t>steps</a:t>
            </a:r>
            <a:r>
              <a:rPr lang="fr-CA" dirty="0" smtClean="0"/>
              <a:t> </a:t>
            </a:r>
            <a:r>
              <a:rPr lang="fr-CA" dirty="0" err="1" smtClean="0"/>
              <a:t>we</a:t>
            </a:r>
            <a:r>
              <a:rPr lang="fr-CA" dirty="0" smtClean="0"/>
              <a:t> </a:t>
            </a:r>
            <a:r>
              <a:rPr lang="fr-CA" dirty="0" err="1" smtClean="0"/>
              <a:t>could</a:t>
            </a:r>
            <a:r>
              <a:rPr lang="fr-CA" dirty="0" smtClean="0"/>
              <a:t> </a:t>
            </a:r>
            <a:r>
              <a:rPr lang="fr-CA" dirty="0" err="1" smtClean="0"/>
              <a:t>take</a:t>
            </a:r>
            <a:endParaRPr lang="fr-CA" dirty="0" smtClean="0"/>
          </a:p>
          <a:p>
            <a:r>
              <a:rPr lang="fr-CA" dirty="0" smtClean="0"/>
              <a:t>In </a:t>
            </a:r>
            <a:r>
              <a:rPr lang="fr-CA" dirty="0" err="1" smtClean="0"/>
              <a:t>terms</a:t>
            </a:r>
            <a:r>
              <a:rPr lang="fr-CA" dirty="0" smtClean="0"/>
              <a:t> of questions </a:t>
            </a:r>
            <a:r>
              <a:rPr lang="fr-CA" dirty="0" err="1" smtClean="0"/>
              <a:t>we</a:t>
            </a:r>
            <a:r>
              <a:rPr lang="fr-CA" dirty="0" smtClean="0"/>
              <a:t> </a:t>
            </a:r>
            <a:r>
              <a:rPr lang="fr-CA" dirty="0" err="1" smtClean="0"/>
              <a:t>would</a:t>
            </a:r>
            <a:r>
              <a:rPr lang="fr-CA" dirty="0" smtClean="0"/>
              <a:t> </a:t>
            </a:r>
            <a:r>
              <a:rPr lang="fr-CA" dirty="0" err="1" smtClean="0"/>
              <a:t>like</a:t>
            </a:r>
            <a:r>
              <a:rPr lang="fr-CA" dirty="0" smtClean="0"/>
              <a:t> to </a:t>
            </a:r>
            <a:r>
              <a:rPr lang="fr-CA" dirty="0" err="1" smtClean="0"/>
              <a:t>find</a:t>
            </a:r>
            <a:r>
              <a:rPr lang="fr-CA" dirty="0" smtClean="0"/>
              <a:t> </a:t>
            </a:r>
            <a:r>
              <a:rPr lang="fr-CA" dirty="0" err="1" smtClean="0"/>
              <a:t>answers</a:t>
            </a:r>
            <a:r>
              <a:rPr lang="fr-CA" dirty="0" smtClean="0"/>
              <a:t> to…</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What</a:t>
            </a:r>
            <a:r>
              <a:rPr lang="fr-CA" dirty="0" smtClean="0"/>
              <a:t> </a:t>
            </a:r>
            <a:r>
              <a:rPr lang="fr-CA" dirty="0" err="1" smtClean="0"/>
              <a:t>We</a:t>
            </a:r>
            <a:r>
              <a:rPr lang="fr-CA" dirty="0" smtClean="0"/>
              <a:t> Heard in the Interviews</a:t>
            </a:r>
            <a:endParaRPr lang="en-US" dirty="0"/>
          </a:p>
        </p:txBody>
      </p:sp>
      <p:pic>
        <p:nvPicPr>
          <p:cNvPr id="4" name="Content Placeholder 6" descr="Word Cloud Top 150 - English Interviews (DRAFT 2020-12-09 v1).png"/>
          <p:cNvPicPr>
            <a:picLocks noChangeAspect="1"/>
          </p:cNvPicPr>
          <p:nvPr/>
        </p:nvPicPr>
        <p:blipFill>
          <a:blip r:embed="rId2" cstate="print">
            <a:duotone>
              <a:schemeClr val="accent5">
                <a:shade val="45000"/>
                <a:satMod val="135000"/>
              </a:schemeClr>
              <a:prstClr val="white"/>
            </a:duotone>
            <a:extLst/>
          </a:blip>
          <a:stretch>
            <a:fillRect/>
          </a:stretch>
        </p:blipFill>
        <p:spPr>
          <a:xfrm>
            <a:off x="2627784" y="843558"/>
            <a:ext cx="6203152" cy="335729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Main </a:t>
            </a:r>
            <a:r>
              <a:rPr lang="fr-CA" dirty="0" err="1" smtClean="0"/>
              <a:t>Findings</a:t>
            </a:r>
            <a:r>
              <a:rPr lang="fr-CA" dirty="0" smtClean="0"/>
              <a:t> </a:t>
            </a:r>
            <a:r>
              <a:rPr lang="fr-CA" dirty="0" err="1" smtClean="0"/>
              <a:t>from</a:t>
            </a:r>
            <a:r>
              <a:rPr lang="fr-CA" dirty="0" smtClean="0"/>
              <a:t> the Interviews</a:t>
            </a:r>
            <a:endParaRPr lang="en-US" dirty="0"/>
          </a:p>
        </p:txBody>
      </p:sp>
      <p:pic>
        <p:nvPicPr>
          <p:cNvPr id="14" name="Content Placeholder 13" descr="BlankAEN.png"/>
          <p:cNvPicPr>
            <a:picLocks noGrp="1" noChangeAspect="1"/>
          </p:cNvPicPr>
          <p:nvPr>
            <p:ph idx="1"/>
          </p:nvPr>
        </p:nvPicPr>
        <p:blipFill>
          <a:blip r:embed="rId2" cstate="print"/>
          <a:stretch>
            <a:fillRect/>
          </a:stretch>
        </p:blipFill>
        <p:spPr>
          <a:xfrm>
            <a:off x="2901950" y="874666"/>
            <a:ext cx="5486400" cy="3386230"/>
          </a:xfrm>
        </p:spPr>
      </p:pic>
      <p:sp>
        <p:nvSpPr>
          <p:cNvPr id="18" name="Slide Number Placeholder 17"/>
          <p:cNvSpPr>
            <a:spLocks noGrp="1"/>
          </p:cNvSpPr>
          <p:nvPr>
            <p:ph type="sldNum" sz="quarter" idx="12"/>
          </p:nvPr>
        </p:nvSpPr>
        <p:spPr/>
        <p:txBody>
          <a:bodyPr/>
          <a:lstStyle/>
          <a:p>
            <a:fld id="{00383F18-D526-4214-8AC0-839301EE273F}" type="slidenum">
              <a:rPr lang="en-US" smtClean="0"/>
              <a:pPr/>
              <a:t>7</a:t>
            </a:fld>
            <a:endParaRPr lang="en-US"/>
          </a:p>
        </p:txBody>
      </p:sp>
    </p:spTree>
    <p:extLst>
      <p:ext uri="{BB962C8B-B14F-4D97-AF65-F5344CB8AC3E}">
        <p14:creationId xmlns="" xmlns:p14="http://schemas.microsoft.com/office/powerpoint/2010/main" val="1658279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t">
              <a:buNone/>
            </a:pPr>
            <a:r>
              <a:rPr lang="fr-CA" b="1" dirty="0" err="1" smtClean="0"/>
              <a:t>Smaller</a:t>
            </a:r>
            <a:r>
              <a:rPr lang="fr-CA" b="1" dirty="0" smtClean="0"/>
              <a:t>, more </a:t>
            </a:r>
            <a:r>
              <a:rPr lang="fr-CA" b="1" dirty="0" err="1" smtClean="0"/>
              <a:t>immediate</a:t>
            </a:r>
            <a:r>
              <a:rPr lang="fr-CA" b="1" dirty="0" smtClean="0"/>
              <a:t> challenges and </a:t>
            </a:r>
            <a:r>
              <a:rPr lang="fr-CA" b="1" dirty="0" err="1" smtClean="0"/>
              <a:t>opportunities</a:t>
            </a:r>
            <a:r>
              <a:rPr lang="fr-CA" b="1" dirty="0" smtClean="0"/>
              <a:t> for </a:t>
            </a:r>
            <a:r>
              <a:rPr lang="fr-CA" b="1" dirty="0" err="1" smtClean="0"/>
              <a:t>which</a:t>
            </a:r>
            <a:r>
              <a:rPr lang="fr-CA" b="1" dirty="0" smtClean="0"/>
              <a:t> </a:t>
            </a:r>
            <a:r>
              <a:rPr lang="fr-CA" b="1" dirty="0" err="1" smtClean="0"/>
              <a:t>departments</a:t>
            </a:r>
            <a:r>
              <a:rPr lang="fr-CA" b="1" dirty="0" smtClean="0"/>
              <a:t> have a </a:t>
            </a:r>
            <a:r>
              <a:rPr lang="fr-CA" b="1" dirty="0" err="1" smtClean="0"/>
              <a:t>high</a:t>
            </a:r>
            <a:r>
              <a:rPr lang="fr-CA" b="1" dirty="0" smtClean="0"/>
              <a:t> </a:t>
            </a:r>
            <a:r>
              <a:rPr lang="fr-CA" b="1" dirty="0" err="1" smtClean="0"/>
              <a:t>level</a:t>
            </a:r>
            <a:r>
              <a:rPr lang="fr-CA" b="1" dirty="0" smtClean="0"/>
              <a:t> of </a:t>
            </a:r>
            <a:r>
              <a:rPr lang="fr-CA" b="1" dirty="0" err="1" smtClean="0"/>
              <a:t>autonomy</a:t>
            </a:r>
            <a:r>
              <a:rPr lang="fr-CA" b="1" dirty="0" smtClean="0"/>
              <a:t> and control:</a:t>
            </a:r>
            <a:endParaRPr lang="en-US" b="1" dirty="0" smtClean="0"/>
          </a:p>
          <a:p>
            <a:pPr fontAlgn="t"/>
            <a:r>
              <a:rPr lang="en-US" dirty="0" smtClean="0"/>
              <a:t>Work from home, </a:t>
            </a:r>
            <a:r>
              <a:rPr lang="en-US" dirty="0" err="1" smtClean="0"/>
              <a:t>telework</a:t>
            </a:r>
            <a:r>
              <a:rPr lang="en-US" dirty="0" smtClean="0"/>
              <a:t>, remote work and virtual work are (probably / hopefully) here to stay</a:t>
            </a:r>
          </a:p>
          <a:p>
            <a:pPr fontAlgn="t"/>
            <a:r>
              <a:rPr lang="en-US" dirty="0" smtClean="0"/>
              <a:t>The technology and equipment necessary to fully enable and support work from home, </a:t>
            </a:r>
            <a:r>
              <a:rPr lang="en-US" dirty="0" err="1" smtClean="0"/>
              <a:t>telework</a:t>
            </a:r>
            <a:r>
              <a:rPr lang="en-US" dirty="0" smtClean="0"/>
              <a:t>, remote work and virtual work still require improvement and investment</a:t>
            </a:r>
          </a:p>
          <a:p>
            <a:pPr fontAlgn="t"/>
            <a:r>
              <a:rPr lang="en-US" dirty="0" smtClean="0"/>
              <a:t>We have a great opportunity to </a:t>
            </a:r>
            <a:r>
              <a:rPr lang="en-CA" dirty="0" smtClean="0"/>
              <a:t>grow the talent pool and access talent anywhere – both the talent pool that could work in the federal public service, and the talent pool within the public federal public service (in terms of which jobs they may be able to do)</a:t>
            </a:r>
            <a:endParaRPr lang="en-US" dirty="0" smtClean="0"/>
          </a:p>
        </p:txBody>
      </p:sp>
      <p:sp>
        <p:nvSpPr>
          <p:cNvPr id="19" name="Slide Number Placeholder 18"/>
          <p:cNvSpPr>
            <a:spLocks noGrp="1"/>
          </p:cNvSpPr>
          <p:nvPr>
            <p:ph type="sldNum" sz="quarter" idx="12"/>
          </p:nvPr>
        </p:nvSpPr>
        <p:spPr/>
        <p:txBody>
          <a:bodyPr/>
          <a:lstStyle/>
          <a:p>
            <a:fld id="{00383F18-D526-4214-8AC0-839301EE273F}" type="slidenum">
              <a:rPr lang="en-US" smtClean="0"/>
              <a:pPr/>
              <a:t>8</a:t>
            </a:fld>
            <a:endParaRPr lang="en-US"/>
          </a:p>
        </p:txBody>
      </p:sp>
      <p:pic>
        <p:nvPicPr>
          <p:cNvPr id="5" name="Picture 4" descr="BlankAENA.png"/>
          <p:cNvPicPr>
            <a:picLocks noChangeAspect="1"/>
          </p:cNvPicPr>
          <p:nvPr/>
        </p:nvPicPr>
        <p:blipFill>
          <a:blip r:embed="rId2" cstate="print"/>
          <a:stretch>
            <a:fillRect/>
          </a:stretch>
        </p:blipFill>
        <p:spPr>
          <a:xfrm>
            <a:off x="107504" y="1851670"/>
            <a:ext cx="2376264" cy="1466639"/>
          </a:xfrm>
          <a:prstGeom prst="rect">
            <a:avLst/>
          </a:prstGeom>
        </p:spPr>
      </p:pic>
    </p:spTree>
    <p:extLst>
      <p:ext uri="{BB962C8B-B14F-4D97-AF65-F5344CB8AC3E}">
        <p14:creationId xmlns="" xmlns:p14="http://schemas.microsoft.com/office/powerpoint/2010/main" val="1869837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t">
              <a:buNone/>
            </a:pPr>
            <a:r>
              <a:rPr lang="fr-CA" b="1" dirty="0" err="1" smtClean="0"/>
              <a:t>Bigger</a:t>
            </a:r>
            <a:r>
              <a:rPr lang="fr-CA" b="1" dirty="0" smtClean="0"/>
              <a:t>, more </a:t>
            </a:r>
            <a:r>
              <a:rPr lang="fr-CA" b="1" dirty="0" err="1" smtClean="0"/>
              <a:t>ambitious</a:t>
            </a:r>
            <a:r>
              <a:rPr lang="fr-CA" b="1" dirty="0" smtClean="0"/>
              <a:t> challenges and </a:t>
            </a:r>
            <a:r>
              <a:rPr lang="fr-CA" b="1" dirty="0" err="1" smtClean="0"/>
              <a:t>opportunities</a:t>
            </a:r>
            <a:r>
              <a:rPr lang="fr-CA" b="1" dirty="0" smtClean="0"/>
              <a:t> for </a:t>
            </a:r>
            <a:r>
              <a:rPr lang="fr-CA" b="1" dirty="0" err="1" smtClean="0"/>
              <a:t>which</a:t>
            </a:r>
            <a:r>
              <a:rPr lang="fr-CA" b="1" dirty="0" smtClean="0"/>
              <a:t> </a:t>
            </a:r>
            <a:r>
              <a:rPr lang="fr-CA" b="1" dirty="0" err="1" smtClean="0"/>
              <a:t>departments</a:t>
            </a:r>
            <a:r>
              <a:rPr lang="fr-CA" b="1" dirty="0" smtClean="0"/>
              <a:t> have a </a:t>
            </a:r>
            <a:r>
              <a:rPr lang="fr-CA" b="1" dirty="0" err="1" smtClean="0"/>
              <a:t>low</a:t>
            </a:r>
            <a:r>
              <a:rPr lang="fr-CA" b="1" dirty="0" smtClean="0"/>
              <a:t> </a:t>
            </a:r>
            <a:r>
              <a:rPr lang="fr-CA" b="1" dirty="0" err="1" smtClean="0"/>
              <a:t>level</a:t>
            </a:r>
            <a:r>
              <a:rPr lang="fr-CA" b="1" dirty="0" smtClean="0"/>
              <a:t> of </a:t>
            </a:r>
            <a:r>
              <a:rPr lang="fr-CA" b="1" dirty="0" err="1" smtClean="0"/>
              <a:t>autonomy</a:t>
            </a:r>
            <a:r>
              <a:rPr lang="fr-CA" b="1" dirty="0" smtClean="0"/>
              <a:t> and control:</a:t>
            </a:r>
            <a:endParaRPr lang="en-US" b="1" dirty="0" smtClean="0"/>
          </a:p>
          <a:p>
            <a:pPr fontAlgn="t"/>
            <a:r>
              <a:rPr lang="en-US" dirty="0" smtClean="0"/>
              <a:t>The “archaic” classification system was one of the most often mentioned fundamental changes HR must make to remain relevant</a:t>
            </a:r>
          </a:p>
          <a:p>
            <a:pPr fontAlgn="t"/>
            <a:r>
              <a:rPr lang="en-US" dirty="0" smtClean="0"/>
              <a:t>An “enterprise approach” must be considered to address some challenges (e.g. data analytics capabilities, shared HR services, etc.)</a:t>
            </a:r>
          </a:p>
          <a:p>
            <a:pPr fontAlgn="t"/>
            <a:r>
              <a:rPr lang="en-US" dirty="0" smtClean="0"/>
              <a:t>The HR community must take ownership of its destiny (e.g. need for strong horizontal leadership, professionalization of HR, etc.)</a:t>
            </a:r>
          </a:p>
          <a:p>
            <a:pPr fontAlgn="t"/>
            <a:r>
              <a:rPr lang="en-US" dirty="0" smtClean="0"/>
              <a:t>The </a:t>
            </a:r>
            <a:r>
              <a:rPr lang="en-US" dirty="0" err="1" smtClean="0"/>
              <a:t>GoC</a:t>
            </a:r>
            <a:r>
              <a:rPr lang="en-US" dirty="0" smtClean="0"/>
              <a:t> must rethink the “employment contract” to meet the new reality (e.g. Terms and Conditions, collective agreements, etc.)</a:t>
            </a:r>
          </a:p>
        </p:txBody>
      </p:sp>
      <p:sp>
        <p:nvSpPr>
          <p:cNvPr id="4" name="Slide Number Placeholder 3"/>
          <p:cNvSpPr>
            <a:spLocks noGrp="1"/>
          </p:cNvSpPr>
          <p:nvPr>
            <p:ph type="sldNum" sz="quarter" idx="12"/>
          </p:nvPr>
        </p:nvSpPr>
        <p:spPr/>
        <p:txBody>
          <a:bodyPr/>
          <a:lstStyle/>
          <a:p>
            <a:fld id="{00383F18-D526-4214-8AC0-839301EE273F}" type="slidenum">
              <a:rPr lang="en-US" smtClean="0"/>
              <a:pPr/>
              <a:t>9</a:t>
            </a:fld>
            <a:endParaRPr lang="en-US"/>
          </a:p>
        </p:txBody>
      </p:sp>
      <p:pic>
        <p:nvPicPr>
          <p:cNvPr id="5" name="Picture 4" descr="BlankAENB.png"/>
          <p:cNvPicPr>
            <a:picLocks noChangeAspect="1"/>
          </p:cNvPicPr>
          <p:nvPr/>
        </p:nvPicPr>
        <p:blipFill>
          <a:blip r:embed="rId2" cstate="print"/>
          <a:stretch>
            <a:fillRect/>
          </a:stretch>
        </p:blipFill>
        <p:spPr>
          <a:xfrm>
            <a:off x="107504" y="1851670"/>
            <a:ext cx="2376264" cy="1466641"/>
          </a:xfrm>
          <a:prstGeom prst="rect">
            <a:avLst/>
          </a:prstGeom>
        </p:spPr>
      </p:pic>
    </p:spTree>
    <p:extLst>
      <p:ext uri="{BB962C8B-B14F-4D97-AF65-F5344CB8AC3E}">
        <p14:creationId xmlns="" xmlns:p14="http://schemas.microsoft.com/office/powerpoint/2010/main" val="2091776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Custom 1">
      <a:dk1>
        <a:srgbClr val="000000"/>
      </a:dk1>
      <a:lt1>
        <a:srgbClr val="FFFFFF"/>
      </a:lt1>
      <a:dk2>
        <a:srgbClr val="545454"/>
      </a:dk2>
      <a:lt2>
        <a:srgbClr val="BFBFBF"/>
      </a:lt2>
      <a:accent1>
        <a:srgbClr val="62B9AF"/>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2.xml><?xml version="1.0" encoding="utf-8"?>
<a:theme xmlns:a="http://schemas.openxmlformats.org/drawingml/2006/main" name="4_Frame">
  <a:themeElements>
    <a:clrScheme name="Custom 1">
      <a:dk1>
        <a:srgbClr val="000000"/>
      </a:dk1>
      <a:lt1>
        <a:srgbClr val="FFFFFF"/>
      </a:lt1>
      <a:dk2>
        <a:srgbClr val="545454"/>
      </a:dk2>
      <a:lt2>
        <a:srgbClr val="BFBFBF"/>
      </a:lt2>
      <a:accent1>
        <a:srgbClr val="62B9AF"/>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Frame">
  <a:themeElements>
    <a:clrScheme name="Custom 1">
      <a:dk1>
        <a:srgbClr val="000000"/>
      </a:dk1>
      <a:lt1>
        <a:srgbClr val="FFFFFF"/>
      </a:lt1>
      <a:dk2>
        <a:srgbClr val="545454"/>
      </a:dk2>
      <a:lt2>
        <a:srgbClr val="BFBFBF"/>
      </a:lt2>
      <a:accent1>
        <a:srgbClr val="62B9AF"/>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7636E6A1C901428FDF248AE776292F" ma:contentTypeVersion="4" ma:contentTypeDescription="Create a new document." ma:contentTypeScope="" ma:versionID="8c656b483f40660ff132a7ede7871745">
  <xsd:schema xmlns:xsd="http://www.w3.org/2001/XMLSchema" xmlns:xs="http://www.w3.org/2001/XMLSchema" xmlns:p="http://schemas.microsoft.com/office/2006/metadata/properties" xmlns:ns2="05d3c332-116b-47fe-81ba-74d754799811" targetNamespace="http://schemas.microsoft.com/office/2006/metadata/properties" ma:root="true" ma:fieldsID="55423d703c18adf870f209aa1debff2f" ns2:_="">
    <xsd:import namespace="05d3c332-116b-47fe-81ba-74d754799811"/>
    <xsd:element name="properties">
      <xsd:complexType>
        <xsd:sequence>
          <xsd:element name="documentManagement">
            <xsd:complexType>
              <xsd:all>
                <xsd:element ref="ns2:Document_x0020_type"/>
                <xsd:element ref="ns2:Business_x0020_Area"/>
                <xsd:element ref="ns2:Initiative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d3c332-116b-47fe-81ba-74d754799811"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Administrative"/>
          <xsd:enumeration value="Agenda"/>
          <xsd:enumeration value="Agreement"/>
          <xsd:enumeration value="Articles"/>
          <xsd:enumeration value="Background"/>
          <xsd:enumeration value="Correspondence"/>
          <xsd:enumeration value="Debrief"/>
          <xsd:enumeration value="Deck or Presentation"/>
          <xsd:enumeration value="Email"/>
          <xsd:enumeration value="Form"/>
          <xsd:enumeration value="Infographic"/>
          <xsd:enumeration value="Information"/>
          <xsd:enumeration value="Minutes"/>
          <xsd:enumeration value="Note"/>
          <xsd:enumeration value="Report"/>
          <xsd:enumeration value="Strategic advice"/>
          <xsd:enumeration value="Template"/>
        </xsd:restriction>
      </xsd:simpleType>
    </xsd:element>
    <xsd:element name="Business_x0020_Area" ma:index="9" ma:displayName="Business area" ma:format="Dropdown" ma:internalName="Business_x0020_Area">
      <xsd:simpleType>
        <xsd:restriction base="dms:Choice">
          <xsd:enumeration value="ATIP"/>
          <xsd:enumeration value="Bilat"/>
          <xsd:enumeration value="Briefing package"/>
          <xsd:enumeration value="Comm's product"/>
          <xsd:enumeration value="Committee"/>
          <xsd:enumeration value="Consulting Agencies"/>
          <xsd:enumeration value="Director's Office"/>
          <xsd:enumeration value="Event/Conference"/>
          <xsd:enumeration value="Finance/Budget"/>
          <xsd:enumeration value="HRBI Team"/>
          <xsd:enumeration value="Human Resources"/>
          <xsd:enumeration value="Meeting"/>
          <xsd:enumeration value="Private Sector"/>
          <xsd:enumeration value="Procurement"/>
          <xsd:enumeration value="Procedure"/>
          <xsd:enumeration value="Public Service"/>
          <xsd:enumeration value="Reference"/>
          <xsd:enumeration value="Research"/>
          <xsd:enumeration value="SharePoint"/>
          <xsd:enumeration value="Survey"/>
          <xsd:enumeration value="Training"/>
          <xsd:enumeration value="Working group"/>
        </xsd:restriction>
      </xsd:simpleType>
    </xsd:element>
    <xsd:element name="Initiatives" ma:index="10" ma:displayName="Initiatives" ma:format="Dropdown" ma:internalName="Initiatives">
      <xsd:simpleType>
        <xsd:restriction base="dms:Choice">
          <xsd:enumeration value="Administration"/>
          <xsd:enumeration value="Artificial Intelligence"/>
          <xsd:enumeration value="Best HR Practice"/>
          <xsd:enumeration value="Chatbot"/>
          <xsd:enumeration value="Communications"/>
          <xsd:enumeration value="DisruptHR talks"/>
          <xsd:enumeration value="Diversity &amp; Inclusion"/>
          <xsd:enumeration value="Foresight"/>
          <xsd:enumeration value="Future of HR"/>
          <xsd:enumeration value="Gartner"/>
          <xsd:enumeration value="General"/>
          <xsd:enumeration value="HRBI Newsletter"/>
          <xsd:enumeration value="HRSC Interactive Support Tool"/>
          <xsd:enumeration value="HR-to-pay"/>
          <xsd:enumeration value="Leadership Forum"/>
          <xsd:enumeration value="Mobile Gateway"/>
          <xsd:enumeration value="North Star"/>
          <xsd:enumeration value="Top 100"/>
          <xsd:enumeration value="VidCruiter"/>
          <xsd:enumeration value="YMAGIN-IMAJI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usiness_x0020_Area xmlns="05d3c332-116b-47fe-81ba-74d754799811">Director's Office</Business_x0020_Area>
    <Document_x0020_type xmlns="05d3c332-116b-47fe-81ba-74d754799811">Deck or Presentation</Document_x0020_type>
    <Initiatives xmlns="05d3c332-116b-47fe-81ba-74d754799811">North Star</Initiatives>
  </documentManagement>
</p:properties>
</file>

<file path=customXml/itemProps1.xml><?xml version="1.0" encoding="utf-8"?>
<ds:datastoreItem xmlns:ds="http://schemas.openxmlformats.org/officeDocument/2006/customXml" ds:itemID="{FB7B07F1-551B-4DF8-9DA6-017D569992EE}">
  <ds:schemaRefs>
    <ds:schemaRef ds:uri="http://schemas.microsoft.com/sharepoint/v3/contenttype/forms"/>
  </ds:schemaRefs>
</ds:datastoreItem>
</file>

<file path=customXml/itemProps2.xml><?xml version="1.0" encoding="utf-8"?>
<ds:datastoreItem xmlns:ds="http://schemas.openxmlformats.org/officeDocument/2006/customXml" ds:itemID="{69B49490-64A5-493D-B522-DAF4F8F64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d3c332-116b-47fe-81ba-74d754799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4B0F56-F20B-46BD-B91E-64E03849E0AD}">
  <ds:schemaRefs>
    <ds:schemaRef ds:uri="05d3c332-116b-47fe-81ba-74d7547998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2492</TotalTime>
  <Words>2676</Words>
  <Application>Microsoft Office PowerPoint</Application>
  <PresentationFormat>On-screen Show (16:9)</PresentationFormat>
  <Paragraphs>109</Paragraphs>
  <Slides>24</Slides>
  <Notes>1</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Frame</vt:lpstr>
      <vt:lpstr>4_Frame</vt:lpstr>
      <vt:lpstr>1_Frame</vt:lpstr>
      <vt:lpstr>Interviews on the Future of Public Service HR</vt:lpstr>
      <vt:lpstr>Background</vt:lpstr>
      <vt:lpstr>203 Interviews With 215 People…</vt:lpstr>
      <vt:lpstr>…from 42 Organizations</vt:lpstr>
      <vt:lpstr>« Imagine the HR function of the future… »</vt:lpstr>
      <vt:lpstr>What We Heard in the Interviews</vt:lpstr>
      <vt:lpstr>Main Findings from the Interviews</vt:lpstr>
      <vt:lpstr>Slide 8</vt:lpstr>
      <vt:lpstr>Slide 9</vt:lpstr>
      <vt:lpstr>Slide 10</vt:lpstr>
      <vt:lpstr>Key Takeaways</vt:lpstr>
      <vt:lpstr>Appendix 1: Participants Profile</vt:lpstr>
      <vt:lpstr>Functional Communities, Roles</vt:lpstr>
      <vt:lpstr>Region, Province or Territory</vt:lpstr>
      <vt:lpstr>Diversity</vt:lpstr>
      <vt:lpstr>Diversity</vt:lpstr>
      <vt:lpstr>Diversity</vt:lpstr>
      <vt:lpstr>Appendix 2:  Interview Questions</vt:lpstr>
      <vt:lpstr>Interview Questions</vt:lpstr>
      <vt:lpstr>Appendix 3:  Selected Quotes</vt:lpstr>
      <vt:lpstr>Smaller, more immediate challenges and opportunities for which ESDC has a high level of autonomy and control</vt:lpstr>
      <vt:lpstr>Bigger, more ambitious challenges and opportunities for which ESDC has a low level of autonomy and control</vt:lpstr>
      <vt:lpstr>Bigger, more ambitious challenges and opportunities for which ESDC has a low level of autonomy and control (cont’d)</vt:lpstr>
      <vt:lpstr>Bigger, more ambitious challenges and opportunities for which ESDC has a high level of autonomy and control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Star - Preliminary Findings (DRAFT 2020-12-14 v1.2)</dc:title>
  <dc:creator>Étienne Laliberté</dc:creator>
  <cp:lastModifiedBy>Étienne Laliberté</cp:lastModifiedBy>
  <cp:revision>156</cp:revision>
  <dcterms:created xsi:type="dcterms:W3CDTF">2020-11-30T21:19:52Z</dcterms:created>
  <dcterms:modified xsi:type="dcterms:W3CDTF">2021-03-16T02:04:26Z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0x010100CD7636E6A1C901428FDF248AE776292F</vt:lpwstr>
  </property>
</Properties>
</file>