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308" r:id="rId3"/>
    <p:sldId id="312" r:id="rId4"/>
    <p:sldId id="337" r:id="rId5"/>
    <p:sldId id="332" r:id="rId6"/>
    <p:sldId id="336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33" autoAdjust="0"/>
    <p:restoredTop sz="93939" autoAdjust="0"/>
  </p:normalViewPr>
  <p:slideViewPr>
    <p:cSldViewPr showGuides="1">
      <p:cViewPr varScale="1">
        <p:scale>
          <a:sx n="114" d="100"/>
          <a:sy n="114" d="100"/>
        </p:scale>
        <p:origin x="1320" y="96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2019-11-08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2019-11-08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76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7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40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597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=</a:t>
            </a:r>
          </a:p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15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6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61" y="6492875"/>
            <a:ext cx="42031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58234" y="6494329"/>
            <a:ext cx="38576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59" y="6525344"/>
            <a:ext cx="419641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497864"/>
            <a:ext cx="454732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11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  <a:endParaRPr lang="en-CA" sz="12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7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file/group/21723432/all#3372138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cconnex.gc.ca/file/download/5030309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-everywhere.canada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://service.ssc-spc.gc.ca/en/contact/partclisupport/client-execs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http://service.ssc-spc.gc.ca/en/services" TargetMode="Externa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239" y="1952836"/>
            <a:ext cx="8430579" cy="666449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b="1" kern="0" dirty="0" smtClean="0"/>
              <a:t>Government of Canada</a:t>
            </a:r>
            <a:br>
              <a:rPr lang="en-CA" sz="3200" b="1" kern="0" dirty="0" smtClean="0"/>
            </a:br>
            <a:r>
              <a:rPr lang="en-CA" sz="3200" b="1" kern="0" dirty="0" smtClean="0"/>
              <a:t>Enterprise Architecture Review Board (GC EARB)</a:t>
            </a:r>
            <a:endParaRPr lang="en-CA" sz="3200" b="1" kern="0" dirty="0"/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431540" y="1609502"/>
            <a:ext cx="8430579" cy="13306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b="1" kern="0" dirty="0" smtClean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705074"/>
            <a:ext cx="106150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" dirty="0" smtClean="0"/>
              <a:t>Last Updated  June 7, 2019</a:t>
            </a:r>
            <a:endParaRPr lang="en-CA" sz="600" dirty="0"/>
          </a:p>
        </p:txBody>
      </p:sp>
      <p:sp>
        <p:nvSpPr>
          <p:cNvPr id="11" name="TextBox 10"/>
          <p:cNvSpPr txBox="1"/>
          <p:nvPr/>
        </p:nvSpPr>
        <p:spPr>
          <a:xfrm>
            <a:off x="7920372" y="6597352"/>
            <a:ext cx="10102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/>
              <a:t>GC Docs #31758070</a:t>
            </a:r>
          </a:p>
        </p:txBody>
      </p:sp>
      <p:sp>
        <p:nvSpPr>
          <p:cNvPr id="21" name="Rectangle 20"/>
          <p:cNvSpPr/>
          <p:nvPr>
            <p:custDataLst>
              <p:tags r:id="rId1"/>
            </p:custDataLst>
          </p:nvPr>
        </p:nvSpPr>
        <p:spPr>
          <a:xfrm>
            <a:off x="503548" y="5636906"/>
            <a:ext cx="1947672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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Endorsement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</a:p>
          <a:p>
            <a:pPr>
              <a:tabLst>
                <a:tab pos="287338" algn="l"/>
              </a:tabLst>
            </a:pP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CA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Exemption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>
            <p:custDataLst>
              <p:tags r:id="rId2"/>
            </p:custDataLst>
          </p:nvPr>
        </p:nvSpPr>
        <p:spPr>
          <a:xfrm>
            <a:off x="503548" y="5392809"/>
            <a:ext cx="1947672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/>
              <a:t>Presentation for:</a:t>
            </a:r>
            <a:endParaRPr lang="en-US" sz="1000" b="1" dirty="0"/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4572000" y="5636906"/>
            <a:ext cx="4272818" cy="852434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Presenter(s):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Name /Email / Phone </a:t>
            </a: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 /Email / Phone #</a:t>
            </a:r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4572000" y="5392809"/>
            <a:ext cx="4272818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/>
              <a:t>Contact Information:</a:t>
            </a:r>
            <a:endParaRPr lang="en-US" sz="1000" b="1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43508" y="80346"/>
            <a:ext cx="2520280" cy="48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000" b="1" kern="0" dirty="0" smtClean="0">
                <a:solidFill>
                  <a:schemeClr val="bg1">
                    <a:lumMod val="50000"/>
                  </a:schemeClr>
                </a:solidFill>
              </a:rPr>
              <a:t>Presenter Template</a:t>
            </a:r>
            <a:endParaRPr lang="en-CA" sz="2000" b="1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5"/>
            </p:custDataLst>
          </p:nvPr>
        </p:nvSpPr>
        <p:spPr>
          <a:xfrm>
            <a:off x="2519772" y="5636906"/>
            <a:ext cx="1944216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 X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	</a:t>
            </a: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Initial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Follow-up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en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 Architecture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>
            <p:custDataLst>
              <p:tags r:id="rId6"/>
            </p:custDataLst>
          </p:nvPr>
        </p:nvSpPr>
        <p:spPr>
          <a:xfrm>
            <a:off x="2519772" y="5392809"/>
            <a:ext cx="1944216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/>
              <a:t>EARB Appearance: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6396" y="3304000"/>
            <a:ext cx="8430578" cy="720080"/>
          </a:xfrm>
        </p:spPr>
        <p:txBody>
          <a:bodyPr/>
          <a:lstStyle/>
          <a:p>
            <a:pPr algn="ctr"/>
            <a:r>
              <a:rPr lang="en-CA" b="1" dirty="0" smtClean="0">
                <a:solidFill>
                  <a:schemeClr val="bg1">
                    <a:lumMod val="50000"/>
                  </a:schemeClr>
                </a:solidFill>
              </a:rPr>
              <a:t>Department – Project Name</a:t>
            </a:r>
          </a:p>
          <a:p>
            <a:pPr algn="ctr"/>
            <a:r>
              <a:rPr lang="en-CA" b="1" dirty="0" smtClean="0">
                <a:solidFill>
                  <a:schemeClr val="bg1">
                    <a:lumMod val="50000"/>
                  </a:schemeClr>
                </a:solidFill>
              </a:rPr>
              <a:t>(Date)</a:t>
            </a:r>
            <a:endParaRPr lang="en-CA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1540" y="138062"/>
            <a:ext cx="5432982" cy="635934"/>
          </a:xfrm>
        </p:spPr>
        <p:txBody>
          <a:bodyPr/>
          <a:lstStyle/>
          <a:p>
            <a:r>
              <a:rPr lang="en-CA" dirty="0" smtClean="0"/>
              <a:t>Purpose of GC EARB Session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51520" y="1016732"/>
            <a:ext cx="8712968" cy="3528392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" name="Flowchart: Merge 9"/>
          <p:cNvSpPr/>
          <p:nvPr/>
        </p:nvSpPr>
        <p:spPr>
          <a:xfrm rot="16200000">
            <a:off x="489832" y="1751416"/>
            <a:ext cx="137160" cy="109728"/>
          </a:xfrm>
          <a:prstGeom prst="flowChartMerge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88945" y="1634323"/>
            <a:ext cx="7847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tx2"/>
                </a:solidFill>
              </a:rPr>
              <a:t>The purpose of this presentation is to seek  an </a:t>
            </a:r>
            <a:r>
              <a:rPr lang="en-CA" b="1" dirty="0">
                <a:solidFill>
                  <a:schemeClr val="tx2"/>
                </a:solidFill>
              </a:rPr>
              <a:t>exemption</a:t>
            </a:r>
            <a:r>
              <a:rPr lang="en-CA" dirty="0">
                <a:solidFill>
                  <a:schemeClr val="tx2"/>
                </a:solidFill>
              </a:rPr>
              <a:t> from GC EARB related </a:t>
            </a:r>
            <a:r>
              <a:rPr lang="en-CA" dirty="0" smtClean="0">
                <a:solidFill>
                  <a:schemeClr val="tx2"/>
                </a:solidFill>
              </a:rPr>
              <a:t>to the deadline for ITPIN 2018-01 Implementing HTTPS for Secure Web Connections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52220" y="0"/>
            <a:ext cx="2591780" cy="404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03548" y="1130318"/>
            <a:ext cx="84609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 smtClean="0">
                <a:solidFill>
                  <a:schemeClr val="tx2"/>
                </a:solidFill>
              </a:rPr>
              <a:t>Short </a:t>
            </a:r>
            <a:r>
              <a:rPr lang="en-US" sz="1400" i="1" dirty="0">
                <a:solidFill>
                  <a:schemeClr val="tx2"/>
                </a:solidFill>
              </a:rPr>
              <a:t>synopsis of the </a:t>
            </a:r>
            <a:r>
              <a:rPr lang="en-US" sz="1400" i="1" dirty="0" smtClean="0">
                <a:solidFill>
                  <a:schemeClr val="tx2"/>
                </a:solidFill>
              </a:rPr>
              <a:t>relevant background activities to date </a:t>
            </a:r>
            <a:endParaRPr lang="en-US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400" i="1" dirty="0">
                <a:solidFill>
                  <a:schemeClr val="tx2"/>
                </a:solidFill>
              </a:rPr>
              <a:t>Tell us which </a:t>
            </a:r>
            <a:r>
              <a:rPr lang="en-CA" sz="1400" b="1" i="1" dirty="0">
                <a:solidFill>
                  <a:schemeClr val="tx2"/>
                </a:solidFill>
              </a:rPr>
              <a:t>Business Capability</a:t>
            </a:r>
            <a:r>
              <a:rPr lang="en-CA" sz="1400" i="1" dirty="0">
                <a:solidFill>
                  <a:schemeClr val="tx2"/>
                </a:solidFill>
              </a:rPr>
              <a:t> you are supporting with this request. 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(Please refer to these links to list of Business Capability and its definitions: </a:t>
            </a:r>
            <a:r>
              <a:rPr lang="en-CA" sz="1400" dirty="0">
                <a:hlinkClick r:id="rId3"/>
              </a:rPr>
              <a:t>https://gcconnex.gc.ca/file/group/21723432/all#33721386</a:t>
            </a:r>
            <a:r>
              <a:rPr lang="en-CA" sz="1400" dirty="0"/>
              <a:t> / </a:t>
            </a:r>
            <a:r>
              <a:rPr lang="en-CA" sz="1400" dirty="0">
                <a:hlinkClick r:id="rId4"/>
              </a:rPr>
              <a:t>https://gcconnex.gc.ca/file/download/50303099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chemeClr val="tx2"/>
                </a:solidFill>
              </a:rPr>
              <a:t>Provide summary details on your departmental HTTPS initiative: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chemeClr val="tx2"/>
                </a:solidFill>
              </a:rPr>
              <a:t>Provide the total # domains managed (per HTTPS Dashboard) / % HTTPS vs. not HTTPS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chemeClr val="tx2"/>
                </a:solidFill>
              </a:rPr>
              <a:t>Include a link to your organization’s listing in the HTTPS Dashboard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chemeClr val="tx2"/>
                </a:solidFill>
              </a:rPr>
              <a:t>Sr. Exec responsible (named OPI for HTTPS)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chemeClr val="tx2"/>
                </a:solidFill>
              </a:rPr>
              <a:t>Confirmation that risk of not securing sites is acknowledged and accepted by </a:t>
            </a:r>
            <a:r>
              <a:rPr lang="en-US" sz="1400" i="1" dirty="0" err="1">
                <a:solidFill>
                  <a:schemeClr val="tx2"/>
                </a:solidFill>
              </a:rPr>
              <a:t>dept</a:t>
            </a:r>
            <a:r>
              <a:rPr lang="en-US" sz="1400" i="1" dirty="0">
                <a:solidFill>
                  <a:schemeClr val="tx2"/>
                </a:solidFill>
              </a:rPr>
              <a:t> authority (CIO / DG resp. for HTTPS)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400" i="1" dirty="0" smtClean="0">
                <a:solidFill>
                  <a:schemeClr val="tx2"/>
                </a:solidFill>
              </a:rPr>
              <a:t>Briefly describe the </a:t>
            </a:r>
            <a:r>
              <a:rPr lang="en-CA" sz="1400" i="1" dirty="0">
                <a:solidFill>
                  <a:schemeClr val="tx2"/>
                </a:solidFill>
              </a:rPr>
              <a:t>technical problems with the current situation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CA" sz="1400" i="1" dirty="0">
                <a:solidFill>
                  <a:schemeClr val="tx2"/>
                </a:solidFill>
              </a:rPr>
              <a:t>How current systems fail to achieve departmental requirements.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CA" sz="1400" i="1" dirty="0">
                <a:solidFill>
                  <a:schemeClr val="tx2"/>
                </a:solidFill>
              </a:rPr>
              <a:t>Describe the opportunity that the Department needs to leverage.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CA" sz="1400" i="1" dirty="0">
                <a:solidFill>
                  <a:schemeClr val="tx2"/>
                </a:solidFill>
              </a:rPr>
              <a:t>Include details of the </a:t>
            </a:r>
            <a:r>
              <a:rPr lang="en-US" sz="1400" i="1" dirty="0">
                <a:solidFill>
                  <a:schemeClr val="tx2"/>
                </a:solidFill>
              </a:rPr>
              <a:t>hosting infrastructure (e.g.: location, versions, upgrade plans, dependencies, etc</a:t>
            </a:r>
            <a:r>
              <a:rPr lang="en-US" sz="1400" i="1" dirty="0" smtClean="0">
                <a:solidFill>
                  <a:schemeClr val="tx2"/>
                </a:solidFill>
              </a:rPr>
              <a:t>.)</a:t>
            </a:r>
          </a:p>
          <a:p>
            <a:pPr lvl="1"/>
            <a:endParaRPr lang="en-CA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solidFill>
                  <a:schemeClr val="tx2"/>
                </a:solidFill>
              </a:rPr>
              <a:t>Details re: supporting documentation required on next slide</a:t>
            </a:r>
            <a:endParaRPr lang="en-CA" sz="1400" i="1" dirty="0">
              <a:solidFill>
                <a:schemeClr val="tx2"/>
              </a:solidFill>
            </a:endParaRPr>
          </a:p>
          <a:p>
            <a:endParaRPr lang="en-CA" sz="1200" i="1" dirty="0">
              <a:solidFill>
                <a:schemeClr val="tx2"/>
              </a:solidFill>
            </a:endParaRPr>
          </a:p>
          <a:p>
            <a:endParaRPr lang="en-CA" sz="1200" i="1" dirty="0" smtClean="0">
              <a:solidFill>
                <a:schemeClr val="tx2"/>
              </a:solidFill>
            </a:endParaRPr>
          </a:p>
          <a:p>
            <a:r>
              <a:rPr lang="en-CA" sz="1200" i="1" dirty="0" smtClean="0">
                <a:solidFill>
                  <a:schemeClr val="tx2"/>
                </a:solidFill>
              </a:rPr>
              <a:t>Note</a:t>
            </a:r>
            <a:r>
              <a:rPr lang="en-CA" sz="1200" i="1" dirty="0">
                <a:solidFill>
                  <a:schemeClr val="tx2"/>
                </a:solidFill>
              </a:rPr>
              <a:t>: You may  insert more pages if required. Please remove these guidance words once you complete this page</a:t>
            </a:r>
            <a:r>
              <a:rPr lang="en-CA" sz="1200" i="1" dirty="0" smtClean="0">
                <a:solidFill>
                  <a:schemeClr val="tx2"/>
                </a:solidFill>
              </a:rPr>
              <a:t>.</a:t>
            </a:r>
            <a:endParaRPr lang="en-CA" sz="1200" i="1" dirty="0">
              <a:solidFill>
                <a:schemeClr val="tx2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61343" y="80628"/>
            <a:ext cx="5432982" cy="767973"/>
          </a:xfrm>
        </p:spPr>
        <p:txBody>
          <a:bodyPr/>
          <a:lstStyle/>
          <a:p>
            <a:pPr marL="0" indent="0"/>
            <a:r>
              <a:rPr lang="en-CA" sz="2000" b="1" dirty="0" smtClean="0"/>
              <a:t>Exemption Request</a:t>
            </a:r>
            <a:endParaRPr lang="en-CA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1016732"/>
            <a:ext cx="8712968" cy="536459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23528" y="1130318"/>
            <a:ext cx="84609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Supporting documentation is required with your exemption request: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</a:rPr>
              <a:t>Domain </a:t>
            </a:r>
            <a:r>
              <a:rPr lang="en-US" i="1" dirty="0">
                <a:solidFill>
                  <a:schemeClr val="tx2"/>
                </a:solidFill>
              </a:rPr>
              <a:t>list w/ current configured </a:t>
            </a:r>
            <a:r>
              <a:rPr lang="en-US" i="1" dirty="0" smtClean="0">
                <a:solidFill>
                  <a:schemeClr val="tx2"/>
                </a:solidFill>
              </a:rPr>
              <a:t>sites separate from </a:t>
            </a:r>
            <a:r>
              <a:rPr lang="en-US" i="1" dirty="0">
                <a:solidFill>
                  <a:schemeClr val="tx2"/>
                </a:solidFill>
              </a:rPr>
              <a:t>domains </a:t>
            </a:r>
            <a:r>
              <a:rPr lang="en-US" i="1" dirty="0" smtClean="0">
                <a:solidFill>
                  <a:schemeClr val="tx2"/>
                </a:solidFill>
              </a:rPr>
              <a:t>requiring </a:t>
            </a:r>
            <a:r>
              <a:rPr lang="en-US" i="1" dirty="0">
                <a:solidFill>
                  <a:schemeClr val="tx2"/>
                </a:solidFill>
              </a:rPr>
              <a:t>an </a:t>
            </a:r>
            <a:r>
              <a:rPr lang="en-US" i="1" dirty="0" smtClean="0">
                <a:solidFill>
                  <a:schemeClr val="tx2"/>
                </a:solidFill>
              </a:rPr>
              <a:t>exemption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</a:rPr>
              <a:t>Recommended </a:t>
            </a:r>
            <a:r>
              <a:rPr lang="en-US" i="1" dirty="0">
                <a:solidFill>
                  <a:schemeClr val="tx2"/>
                </a:solidFill>
              </a:rPr>
              <a:t>to build off CSV downloadable from the </a:t>
            </a:r>
            <a:r>
              <a:rPr lang="en-US" i="1" dirty="0">
                <a:solidFill>
                  <a:schemeClr val="tx2"/>
                </a:solidFill>
                <a:hlinkClick r:id="rId3"/>
              </a:rPr>
              <a:t>HTTPS </a:t>
            </a:r>
            <a:r>
              <a:rPr lang="en-US" i="1" dirty="0" smtClean="0">
                <a:solidFill>
                  <a:schemeClr val="tx2"/>
                </a:solidFill>
                <a:hlinkClick r:id="rId3"/>
              </a:rPr>
              <a:t>Dashboard</a:t>
            </a:r>
            <a:endParaRPr lang="en-US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</a:rPr>
              <a:t>Full list required to provide context</a:t>
            </a:r>
          </a:p>
          <a:p>
            <a:pPr lvl="1"/>
            <a:endParaRPr lang="en-US" i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</a:rPr>
              <a:t>Per </a:t>
            </a:r>
            <a:r>
              <a:rPr lang="en-US" i="1" dirty="0">
                <a:solidFill>
                  <a:schemeClr val="tx2"/>
                </a:solidFill>
              </a:rPr>
              <a:t>domain rationale </a:t>
            </a:r>
            <a:r>
              <a:rPr lang="en-US" i="1" dirty="0" smtClean="0">
                <a:solidFill>
                  <a:schemeClr val="tx2"/>
                </a:solidFill>
              </a:rPr>
              <a:t>details required</a:t>
            </a:r>
            <a:r>
              <a:rPr lang="en-US" i="1" dirty="0">
                <a:solidFill>
                  <a:schemeClr val="tx2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H/M/L priority </a:t>
            </a:r>
            <a:r>
              <a:rPr lang="en-US" i="1" dirty="0" smtClean="0">
                <a:solidFill>
                  <a:schemeClr val="tx2"/>
                </a:solidFill>
              </a:rPr>
              <a:t>(Asset </a:t>
            </a:r>
            <a:r>
              <a:rPr lang="en-US" i="1" dirty="0" smtClean="0">
                <a:solidFill>
                  <a:schemeClr val="tx2"/>
                </a:solidFill>
              </a:rPr>
              <a:t>importance to business operations)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# visitors monthly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Reason for non-compliance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Target date for compliance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IT org responsible for implementation (e.g.: dept. IT, SSC, other)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HTTPS solution (I.e.: Web server vs. proxy secured)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i="1" dirty="0" smtClean="0">
              <a:solidFill>
                <a:schemeClr val="tx2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61343" y="80628"/>
            <a:ext cx="5432982" cy="767973"/>
          </a:xfrm>
        </p:spPr>
        <p:txBody>
          <a:bodyPr/>
          <a:lstStyle/>
          <a:p>
            <a:pPr marL="0" indent="0"/>
            <a:r>
              <a:rPr lang="en-CA" sz="2000" b="1" dirty="0"/>
              <a:t>Supporting documentation </a:t>
            </a:r>
            <a:r>
              <a:rPr lang="en-CA" sz="2000" b="1" i="1" dirty="0" smtClean="0"/>
              <a:t>(slide to be removed)</a:t>
            </a:r>
            <a:endParaRPr lang="en-CA" sz="2000" b="1" i="1" dirty="0"/>
          </a:p>
        </p:txBody>
      </p:sp>
    </p:spTree>
    <p:extLst>
      <p:ext uri="{BB962C8B-B14F-4D97-AF65-F5344CB8AC3E}">
        <p14:creationId xmlns:p14="http://schemas.microsoft.com/office/powerpoint/2010/main" val="267376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138062"/>
            <a:ext cx="5432982" cy="746727"/>
          </a:xfrm>
        </p:spPr>
        <p:txBody>
          <a:bodyPr/>
          <a:lstStyle/>
          <a:p>
            <a:r>
              <a:rPr lang="en-CA" dirty="0" smtClean="0"/>
              <a:t>Risks &amp; Mitigations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85924667"/>
              </p:ext>
            </p:extLst>
          </p:nvPr>
        </p:nvGraphicFramePr>
        <p:xfrm>
          <a:off x="179513" y="1143469"/>
          <a:ext cx="8820977" cy="28714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8107"/>
                <a:gridCol w="3339323"/>
                <a:gridCol w="4283438"/>
                <a:gridCol w="471904"/>
                <a:gridCol w="508205"/>
              </a:tblGrid>
              <a:tr h="519738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  <a:cs typeface="Arial" pitchFamily="34" charset="0"/>
                        </a:rPr>
                        <a:t>Risks</a:t>
                      </a:r>
                      <a:endParaRPr lang="en-US" sz="16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rgbClr val="0051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51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Mitigations</a:t>
                      </a:r>
                    </a:p>
                  </a:txBody>
                  <a:tcPr>
                    <a:solidFill>
                      <a:srgbClr val="0051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+mj-lt"/>
                          <a:cs typeface="Arial" pitchFamily="34" charset="0"/>
                        </a:rPr>
                        <a:t>Prob.</a:t>
                      </a:r>
                      <a:endParaRPr lang="en-US" sz="8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rgbClr val="0051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+mj-lt"/>
                          <a:cs typeface="Arial" pitchFamily="34" charset="0"/>
                        </a:rPr>
                        <a:t>Impact</a:t>
                      </a:r>
                      <a:endParaRPr lang="en-US" sz="8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rgbClr val="005172"/>
                    </a:solidFill>
                  </a:tcPr>
                </a:tc>
              </a:tr>
              <a:tr h="783893"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1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prstClr val="black">
                            <a:lumMod val="65000"/>
                            <a:lumOff val="35000"/>
                          </a:prstClr>
                        </a:buClr>
                        <a:buFont typeface="+mj-lt"/>
                        <a:buNone/>
                      </a:pPr>
                      <a:r>
                        <a:rPr lang="en-US" sz="14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Identify the 3 most important Risks related to HTTPS activities</a:t>
                      </a:r>
                      <a:r>
                        <a:rPr lang="en-US" sz="1400" i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… </a:t>
                      </a:r>
                      <a:endParaRPr lang="en-US" sz="1400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H/M/L</a:t>
                      </a:r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H/M/L</a:t>
                      </a:r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3893"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H/M/L</a:t>
                      </a:r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H/M/L</a:t>
                      </a:r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3893"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H/M/L</a:t>
                      </a:r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H/M/L</a:t>
                      </a:r>
                      <a:endParaRPr lang="en-US" sz="800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205405" y="4839741"/>
            <a:ext cx="8795087" cy="588325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9537" y="4904846"/>
            <a:ext cx="8574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prstClr val="black">
                  <a:lumMod val="65000"/>
                  <a:lumOff val="35000"/>
                </a:prstClr>
              </a:buClr>
              <a:buFont typeface="Wingdings" pitchFamily="2" charset="2"/>
              <a:buChar char="§"/>
            </a:pPr>
            <a:r>
              <a:rPr lang="en-US" sz="1400" i="1" dirty="0">
                <a:solidFill>
                  <a:schemeClr val="tx2"/>
                </a:solidFill>
              </a:rPr>
              <a:t>Identify the most Senior Governance body responsible for the </a:t>
            </a:r>
            <a:r>
              <a:rPr lang="en-US" sz="1400" i="1" dirty="0" smtClean="0">
                <a:solidFill>
                  <a:schemeClr val="tx2"/>
                </a:solidFill>
              </a:rPr>
              <a:t>management of risk, and implementation of security solutions 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677771" y="5711699"/>
            <a:ext cx="4311090" cy="566175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>
            <p:custDataLst>
              <p:tags r:id="rId4"/>
            </p:custDataLst>
          </p:nvPr>
        </p:nvSpPr>
        <p:spPr>
          <a:xfrm>
            <a:off x="183292" y="5711699"/>
            <a:ext cx="4463914" cy="566175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§"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>
          <a:xfrm>
            <a:off x="4677771" y="5501387"/>
            <a:ext cx="4311089" cy="210312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 smtClean="0"/>
              <a:t>Technical Service Provider</a:t>
            </a:r>
            <a:endParaRPr lang="en-US" sz="1600" b="1" dirty="0"/>
          </a:p>
        </p:txBody>
      </p:sp>
      <p:sp>
        <p:nvSpPr>
          <p:cNvPr id="16" name="Rectangle 15"/>
          <p:cNvSpPr/>
          <p:nvPr>
            <p:custDataLst>
              <p:tags r:id="rId6"/>
            </p:custDataLst>
          </p:nvPr>
        </p:nvSpPr>
        <p:spPr>
          <a:xfrm>
            <a:off x="183292" y="5501387"/>
            <a:ext cx="4463914" cy="210312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 smtClean="0"/>
              <a:t>Risk Owner</a:t>
            </a:r>
            <a:endParaRPr lang="en-US" sz="1600" b="1" dirty="0"/>
          </a:p>
        </p:txBody>
      </p:sp>
      <p:sp>
        <p:nvSpPr>
          <p:cNvPr id="17" name="Rectangle 16"/>
          <p:cNvSpPr/>
          <p:nvPr>
            <p:custDataLst>
              <p:tags r:id="rId7"/>
            </p:custDataLst>
          </p:nvPr>
        </p:nvSpPr>
        <p:spPr>
          <a:xfrm>
            <a:off x="205405" y="4581060"/>
            <a:ext cx="8795087" cy="258681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 smtClean="0"/>
              <a:t>Departmental Risk Governance Bodies</a:t>
            </a:r>
            <a:endParaRPr lang="en-US" sz="1600" b="1" dirty="0"/>
          </a:p>
        </p:txBody>
      </p:sp>
      <p:sp>
        <p:nvSpPr>
          <p:cNvPr id="18" name="Rectangle 17"/>
          <p:cNvSpPr/>
          <p:nvPr/>
        </p:nvSpPr>
        <p:spPr>
          <a:xfrm>
            <a:off x="4669445" y="5732134"/>
            <a:ext cx="4223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/>
                </a:solidFill>
              </a:rPr>
              <a:t>Identify the </a:t>
            </a:r>
            <a:r>
              <a:rPr lang="en-US" sz="1400" i="1" dirty="0" smtClean="0">
                <a:solidFill>
                  <a:schemeClr val="tx2"/>
                </a:solidFill>
              </a:rPr>
              <a:t>Technical sponsor responsible for services to mitigate the risk of non-compliance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9537" y="5748918"/>
            <a:ext cx="4223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/>
                </a:solidFill>
              </a:rPr>
              <a:t>Identify the </a:t>
            </a:r>
            <a:r>
              <a:rPr lang="en-US" sz="1400" i="1" dirty="0" smtClean="0">
                <a:solidFill>
                  <a:schemeClr val="tx2"/>
                </a:solidFill>
              </a:rPr>
              <a:t>risk owner with authority to accept the risk of non-compliance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23" name="Title 3"/>
          <p:cNvSpPr txBox="1">
            <a:spLocks/>
          </p:cNvSpPr>
          <p:nvPr/>
        </p:nvSpPr>
        <p:spPr>
          <a:xfrm>
            <a:off x="205405" y="4005064"/>
            <a:ext cx="5635053" cy="57038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CA" dirty="0" smtClean="0"/>
              <a:t>Risk Governance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82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67545" y="4149080"/>
          <a:ext cx="8290688" cy="86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4655"/>
                <a:gridCol w="2386033"/>
              </a:tblGrid>
              <a:tr h="298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r>
                        <a:rPr lang="en-CA" sz="1400" i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title: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baseline="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Please include Presentation title, committee and date of presentation (or rational for not going </a:t>
                      </a:r>
                      <a:r>
                        <a:rPr lang="en-CA" sz="1400" i="1" kern="1200" baseline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through governance) </a:t>
                      </a:r>
                      <a:endParaRPr lang="en-CA" sz="1400" i="1" kern="1200" dirty="0" smtClean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Governance Committees: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kern="120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Committee </a:t>
                      </a:r>
                      <a:r>
                        <a:rPr lang="en-US" sz="1200" kern="120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DD/MM/YY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kern="120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Committee </a:t>
                      </a:r>
                      <a:r>
                        <a:rPr lang="en-US" sz="1200" kern="120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DD/MM/YY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i="1" kern="1200" dirty="0" smtClean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467544" y="980728"/>
            <a:ext cx="8290689" cy="190687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b="1" dirty="0" smtClean="0">
                <a:solidFill>
                  <a:prstClr val="white"/>
                </a:solidFill>
              </a:rPr>
              <a:t>SSC </a:t>
            </a:r>
            <a:r>
              <a:rPr lang="en-CA" sz="1400" b="1" dirty="0">
                <a:solidFill>
                  <a:prstClr val="white"/>
                </a:solidFill>
              </a:rPr>
              <a:t>Scope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>
            <p:custDataLst>
              <p:tags r:id="rId2"/>
            </p:custDataLst>
          </p:nvPr>
        </p:nvSpPr>
        <p:spPr>
          <a:xfrm>
            <a:off x="467544" y="5067403"/>
            <a:ext cx="8290689" cy="161797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b="1" smtClean="0">
                <a:solidFill>
                  <a:prstClr val="white"/>
                </a:solidFill>
              </a:rPr>
              <a:t>SSC </a:t>
            </a:r>
            <a:r>
              <a:rPr lang="en-CA" sz="1400" b="1" dirty="0">
                <a:solidFill>
                  <a:prstClr val="white"/>
                </a:solidFill>
              </a:rPr>
              <a:t>Contact</a:t>
            </a:r>
            <a:endParaRPr lang="en-US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467544" y="5240243"/>
          <a:ext cx="8290689" cy="112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  <a:gridCol w="5410369"/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SSC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BR number (if available)</a:t>
                      </a:r>
                      <a:endParaRPr 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BR Number</a:t>
                      </a:r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SSC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Client Executive contact</a:t>
                      </a:r>
                      <a:endParaRPr 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5938" algn="l"/>
                        </a:tabLst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Name/Title</a:t>
                      </a:r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SSC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project contact</a:t>
                      </a:r>
                      <a:endParaRPr lang="en-US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Name/Title</a:t>
                      </a:r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SSC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architecture contact</a:t>
                      </a:r>
                      <a:endParaRPr 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5938" algn="l"/>
                        </a:tabLst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Name/Title (if available)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467544" y="3965113"/>
            <a:ext cx="8290689" cy="183967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b="1" dirty="0" smtClean="0">
                <a:solidFill>
                  <a:prstClr val="white"/>
                </a:solidFill>
              </a:rPr>
              <a:t>SSC Internal Governance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3508" y="5173498"/>
            <a:ext cx="631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prstClr val="black">
                  <a:lumMod val="65000"/>
                  <a:lumOff val="35000"/>
                </a:prstClr>
              </a:buClr>
            </a:pPr>
            <a:endParaRPr lang="en-US" sz="1400" i="1" dirty="0">
              <a:solidFill>
                <a:srgbClr val="004D71"/>
              </a:solidFill>
            </a:endParaRPr>
          </a:p>
          <a:p>
            <a:pPr>
              <a:buClr>
                <a:prstClr val="black">
                  <a:lumMod val="65000"/>
                  <a:lumOff val="35000"/>
                </a:prstClr>
              </a:buClr>
            </a:pPr>
            <a:endParaRPr lang="en-US" sz="1400" i="1" dirty="0">
              <a:solidFill>
                <a:srgbClr val="004D7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67545" y="1188616"/>
          <a:ext cx="8290688" cy="274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5554384"/>
              </a:tblGrid>
              <a:tr h="583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2"/>
                          </a:solidFill>
                        </a:rPr>
                        <a:t>What</a:t>
                      </a:r>
                      <a:r>
                        <a:rPr lang="en-US" sz="1400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i="1" dirty="0" smtClean="0">
                          <a:solidFill>
                            <a:schemeClr val="tx2"/>
                          </a:solidFill>
                        </a:rPr>
                        <a:t>is the scope of work required by Shared Services Canada? </a:t>
                      </a:r>
                      <a:endParaRPr lang="en-CA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</a:tr>
              <a:tr h="583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2"/>
                          </a:solidFill>
                        </a:rPr>
                        <a:t>When/How has SSC been involved in this project?  </a:t>
                      </a:r>
                      <a:endParaRPr 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</a:tr>
              <a:tr h="742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2"/>
                          </a:solidFill>
                        </a:rPr>
                        <a:t>What SSC Services are to be impacted or consumed?  </a:t>
                      </a:r>
                      <a:endParaRPr 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http://service.ssc-spc.gc.ca/en/services</a:t>
                      </a:r>
                      <a:endParaRPr lang="en-CA" sz="1400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0" kern="1200" baseline="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CA" sz="1400" i="0" kern="120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nclude</a:t>
                      </a:r>
                      <a:r>
                        <a:rPr lang="en-CA" sz="1400" i="0" kern="1200" baseline="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 due dates for SSC deliverables.</a:t>
                      </a:r>
                      <a:endParaRPr lang="en-CA" sz="1400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i="0" kern="1200" dirty="0" smtClean="0">
                        <a:solidFill>
                          <a:srgbClr val="014D7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</a:tr>
              <a:tr h="834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kern="120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dependencies and</a:t>
                      </a:r>
                      <a:r>
                        <a:rPr lang="en-CA" sz="1400" i="1" kern="1200" baseline="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 assumptions?</a:t>
                      </a:r>
                      <a:endParaRPr lang="en-US" sz="1400" i="1" kern="1200" dirty="0" smtClean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0" kern="1200" dirty="0" smtClean="0">
                          <a:solidFill>
                            <a:srgbClr val="014D7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(ex: authentication, cloud connectivity.</a:t>
                      </a:r>
                      <a:r>
                        <a:rPr lang="en-CA" sz="1400" i="0" kern="1200" baseline="0" dirty="0" smtClean="0">
                          <a:solidFill>
                            <a:srgbClr val="014D7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If</a:t>
                      </a:r>
                      <a:r>
                        <a:rPr lang="en-CA" sz="1400" i="0" kern="1200" baseline="0" dirty="0" smtClean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 legacy Data Centre, which one and has capacity has been confirmed.)</a:t>
                      </a:r>
                      <a:endParaRPr lang="en-CA" sz="1400" i="0" kern="1200" dirty="0" smtClean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0" kern="1200" dirty="0" smtClean="0">
                          <a:solidFill>
                            <a:srgbClr val="014D7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CA" sz="1400" i="0" kern="1200" dirty="0" smtClean="0">
                        <a:solidFill>
                          <a:srgbClr val="014D7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7544" y="6388632"/>
            <a:ext cx="64087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lumMod val="65000"/>
                  <a:lumOff val="35000"/>
                </a:prstClr>
              </a:buClr>
            </a:pPr>
            <a:r>
              <a:rPr lang="en-US" sz="1200" i="1" dirty="0" smtClean="0">
                <a:solidFill>
                  <a:srgbClr val="004D71"/>
                </a:solidFill>
              </a:rPr>
              <a:t>For </a:t>
            </a:r>
            <a:r>
              <a:rPr lang="en-US" sz="1200" i="1" dirty="0">
                <a:solidFill>
                  <a:srgbClr val="004D71"/>
                </a:solidFill>
              </a:rPr>
              <a:t>help in completing this slide feel free to contact </a:t>
            </a:r>
            <a:r>
              <a:rPr lang="en-US" sz="1200" i="1" dirty="0" smtClean="0">
                <a:solidFill>
                  <a:srgbClr val="004D71"/>
                </a:solidFill>
              </a:rPr>
              <a:t>your </a:t>
            </a:r>
            <a:r>
              <a:rPr lang="en-US" sz="1200" i="1" dirty="0">
                <a:solidFill>
                  <a:srgbClr val="004D71"/>
                </a:solidFill>
              </a:rPr>
              <a:t>Client </a:t>
            </a:r>
            <a:r>
              <a:rPr lang="en-US" sz="1200" i="1" dirty="0" smtClean="0">
                <a:solidFill>
                  <a:srgbClr val="004D71"/>
                </a:solidFill>
              </a:rPr>
              <a:t>Executive</a:t>
            </a:r>
          </a:p>
          <a:p>
            <a:pPr>
              <a:buClr>
                <a:prstClr val="black">
                  <a:lumMod val="65000"/>
                  <a:lumOff val="35000"/>
                </a:prstClr>
              </a:buClr>
            </a:pPr>
            <a:r>
              <a:rPr lang="en-US" sz="1200" i="1" dirty="0" smtClean="0">
                <a:solidFill>
                  <a:srgbClr val="004D71"/>
                </a:solidFill>
                <a:hlinkClick r:id="rId7"/>
              </a:rPr>
              <a:t>http://service.ssc-spc.gc.ca/en/contact/partclisupport/client-execs</a:t>
            </a:r>
            <a:endParaRPr lang="en-US" sz="1200" i="1" dirty="0" smtClean="0">
              <a:solidFill>
                <a:srgbClr val="004D71"/>
              </a:solidFill>
            </a:endParaRPr>
          </a:p>
          <a:p>
            <a:pPr>
              <a:buClr>
                <a:prstClr val="black">
                  <a:lumMod val="65000"/>
                  <a:lumOff val="35000"/>
                </a:prstClr>
              </a:buClr>
            </a:pPr>
            <a:endParaRPr lang="en-US" sz="1400" i="1" dirty="0" smtClean="0">
              <a:solidFill>
                <a:srgbClr val="004D71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82441" y="80628"/>
            <a:ext cx="5432982" cy="703818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C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APPENDIX: </a:t>
            </a:r>
          </a:p>
          <a:p>
            <a:r>
              <a:rPr lang="en-US" sz="2000" b="1" dirty="0" smtClean="0">
                <a:solidFill>
                  <a:srgbClr val="004D71"/>
                </a:solidFill>
              </a:rPr>
              <a:t>Shared Services Canada (SSC) Involvement</a:t>
            </a:r>
            <a:endParaRPr sz="2000" b="1" dirty="0">
              <a:solidFill>
                <a:srgbClr val="004D71"/>
              </a:solidFill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r>
              <a:rPr lang="en-CA" dirty="0" smtClean="0"/>
              <a:t>20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405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5d7ba96a3741462c6414c9db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8907</TotalTime>
  <Words>626</Words>
  <Application>Microsoft Office PowerPoint</Application>
  <PresentationFormat>On-screen Show (4:3)</PresentationFormat>
  <Paragraphs>117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맑은 고딕</vt:lpstr>
      <vt:lpstr>ＭＳ Ｐゴシック</vt:lpstr>
      <vt:lpstr>Aharoni</vt:lpstr>
      <vt:lpstr>Arial</vt:lpstr>
      <vt:lpstr>Arial</vt:lpstr>
      <vt:lpstr>Calibri</vt:lpstr>
      <vt:lpstr>Wingdings</vt:lpstr>
      <vt:lpstr>Wingdings 2</vt:lpstr>
      <vt:lpstr>Office Theme</vt:lpstr>
      <vt:lpstr>Government of Canada Enterprise Architecture Review Board (GC EARB)</vt:lpstr>
      <vt:lpstr>Purpose of GC EARB Session</vt:lpstr>
      <vt:lpstr>Exemption Request</vt:lpstr>
      <vt:lpstr>Supporting documentation (slide to be removed)</vt:lpstr>
      <vt:lpstr>Risks &amp; Mitigations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Allardyce, Tim</cp:lastModifiedBy>
  <cp:revision>426</cp:revision>
  <cp:lastPrinted>2019-06-17T13:24:52Z</cp:lastPrinted>
  <dcterms:created xsi:type="dcterms:W3CDTF">2015-11-06T15:38:40Z</dcterms:created>
  <dcterms:modified xsi:type="dcterms:W3CDTF">2019-11-08T19:32:42Z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e4899d4a-5ce0-4d78-befe-db1d42d7664b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